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theme/theme8.xml" ContentType="application/vnd.openxmlformats-officedocument.theme+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Override PartName="/ppt/theme/theme11.xml" ContentType="application/vnd.openxmlformats-officedocument.theme+xml"/>
  <Override PartName="/ppt/slideLayouts/slideLayout41.xml" ContentType="application/vnd.openxmlformats-officedocument.presentationml.slideLayout+xml"/>
  <Override PartName="/ppt/theme/theme12.xml" ContentType="application/vnd.openxmlformats-officedocument.theme+xml"/>
  <Override PartName="/ppt/slideLayouts/slideLayout42.xml" ContentType="application/vnd.openxmlformats-officedocument.presentationml.slideLayout+xml"/>
  <Override PartName="/ppt/theme/theme1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5.xml" ContentType="application/vnd.openxmlformats-officedocument.theme+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4.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15.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16.xml" ContentType="application/vnd.openxmlformats-officedocument.presentationml.notesSlide+xml"/>
  <Override PartName="/ppt/embeddings/oleObject10.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9.xml" ContentType="application/vnd.openxmlformats-officedocument.presentationml.notesSlide+xml"/>
  <Override PartName="/ppt/embeddings/oleObject14.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5.bin" ContentType="application/vnd.openxmlformats-officedocument.oleObject"/>
  <Override PartName="/ppt/notesSlides/notesSlide22.xml" ContentType="application/vnd.openxmlformats-officedocument.presentationml.notesSlide+xml"/>
  <Override PartName="/ppt/embeddings/oleObject16.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notesSlides/notesSlide25.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notesSlides/notesSlide26.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27.xml" ContentType="application/vnd.openxmlformats-officedocument.presentationml.notesSlide+xml"/>
  <Override PartName="/ppt/embeddings/oleObject25.bin" ContentType="application/vnd.openxmlformats-officedocument.oleObject"/>
  <Override PartName="/ppt/notesSlides/notesSlide28.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28.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29.bin" ContentType="application/vnd.openxmlformats-officedocument.oleObject"/>
  <Override PartName="/ppt/notesSlides/notesSlide35.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notesSlides/notesSlide36.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notesSlides/notesSlide37.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38.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39.bin" ContentType="application/vnd.openxmlformats-officedocument.oleObject"/>
  <Override PartName="/ppt/notesSlides/notesSlide42.xml" ContentType="application/vnd.openxmlformats-officedocument.presentationml.notesSlide+xml"/>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notesSlides/notesSlide43.xml" ContentType="application/vnd.openxmlformats-officedocument.presentationml.notesSlide+xml"/>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46.bin" ContentType="application/vnd.openxmlformats-officedocument.oleObject"/>
  <Override PartName="/ppt/notesSlides/notesSlide49.xml" ContentType="application/vnd.openxmlformats-officedocument.presentationml.notesSlide+xml"/>
  <Override PartName="/ppt/embeddings/oleObject47.bin" ContentType="application/vnd.openxmlformats-officedocument.oleObject"/>
  <Override PartName="/ppt/notesSlides/notesSlide50.xml" ContentType="application/vnd.openxmlformats-officedocument.presentationml.notesSlide+xml"/>
  <Override PartName="/ppt/embeddings/oleObject48.bin" ContentType="application/vnd.openxmlformats-officedocument.oleObject"/>
  <Override PartName="/ppt/embeddings/oleObject49.bin" ContentType="application/vnd.openxmlformats-officedocument.oleObject"/>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embeddings/oleObject50.bin" ContentType="application/vnd.openxmlformats-officedocument.oleObject"/>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notesSlides/notesSlide64.xml" ContentType="application/vnd.openxmlformats-officedocument.presentationml.notesSlide+xml"/>
  <Override PartName="/ppt/embeddings/oleObject55.bin" ContentType="application/vnd.openxmlformats-officedocument.oleObject"/>
  <Override PartName="/ppt/embeddings/oleObject56.bin" ContentType="application/vnd.openxmlformats-officedocument.oleObject"/>
  <Override PartName="/ppt/notesSlides/notesSlide65.xml" ContentType="application/vnd.openxmlformats-officedocument.presentationml.notesSlide+xml"/>
  <Override PartName="/ppt/notesSlides/notesSlide66.xml" ContentType="application/vnd.openxmlformats-officedocument.presentationml.notesSlide+xml"/>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0" r:id="rId1"/>
    <p:sldMasterId id="2147483651" r:id="rId2"/>
    <p:sldMasterId id="2147483653" r:id="rId3"/>
    <p:sldMasterId id="2147483687" r:id="rId4"/>
    <p:sldMasterId id="2147483691" r:id="rId5"/>
    <p:sldMasterId id="2147483693" r:id="rId6"/>
    <p:sldMasterId id="2147483695" r:id="rId7"/>
    <p:sldMasterId id="2147483697" r:id="rId8"/>
    <p:sldMasterId id="2147483744" r:id="rId9"/>
    <p:sldMasterId id="2147483746" r:id="rId10"/>
    <p:sldMasterId id="2147483846" r:id="rId11"/>
    <p:sldMasterId id="2147483848" r:id="rId12"/>
    <p:sldMasterId id="2147483850" r:id="rId13"/>
    <p:sldMasterId id="2147484115" r:id="rId14"/>
    <p:sldMasterId id="2147484128" r:id="rId15"/>
    <p:sldMasterId id="2147484131" r:id="rId16"/>
    <p:sldMasterId id="2147484133" r:id="rId17"/>
    <p:sldMasterId id="2147484145" r:id="rId18"/>
    <p:sldMasterId id="2147484159" r:id="rId19"/>
  </p:sldMasterIdLst>
  <p:notesMasterIdLst>
    <p:notesMasterId r:id="rId119"/>
  </p:notesMasterIdLst>
  <p:handoutMasterIdLst>
    <p:handoutMasterId r:id="rId120"/>
  </p:handoutMasterIdLst>
  <p:sldIdLst>
    <p:sldId id="319" r:id="rId20"/>
    <p:sldId id="447" r:id="rId21"/>
    <p:sldId id="448" r:id="rId22"/>
    <p:sldId id="454" r:id="rId23"/>
    <p:sldId id="453" r:id="rId24"/>
    <p:sldId id="502" r:id="rId25"/>
    <p:sldId id="503" r:id="rId26"/>
    <p:sldId id="520" r:id="rId27"/>
    <p:sldId id="516" r:id="rId28"/>
    <p:sldId id="517" r:id="rId29"/>
    <p:sldId id="518" r:id="rId30"/>
    <p:sldId id="519" r:id="rId31"/>
    <p:sldId id="450" r:id="rId32"/>
    <p:sldId id="467" r:id="rId33"/>
    <p:sldId id="451" r:id="rId34"/>
    <p:sldId id="464" r:id="rId35"/>
    <p:sldId id="465" r:id="rId36"/>
    <p:sldId id="466" r:id="rId37"/>
    <p:sldId id="468" r:id="rId38"/>
    <p:sldId id="455" r:id="rId39"/>
    <p:sldId id="456" r:id="rId40"/>
    <p:sldId id="458" r:id="rId41"/>
    <p:sldId id="460" r:id="rId42"/>
    <p:sldId id="530" r:id="rId43"/>
    <p:sldId id="471" r:id="rId44"/>
    <p:sldId id="459" r:id="rId45"/>
    <p:sldId id="469" r:id="rId46"/>
    <p:sldId id="457" r:id="rId47"/>
    <p:sldId id="470" r:id="rId48"/>
    <p:sldId id="472" r:id="rId49"/>
    <p:sldId id="507" r:id="rId50"/>
    <p:sldId id="452" r:id="rId51"/>
    <p:sldId id="473" r:id="rId52"/>
    <p:sldId id="509" r:id="rId53"/>
    <p:sldId id="482" r:id="rId54"/>
    <p:sldId id="474" r:id="rId55"/>
    <p:sldId id="475" r:id="rId56"/>
    <p:sldId id="478" r:id="rId57"/>
    <p:sldId id="479" r:id="rId58"/>
    <p:sldId id="476" r:id="rId59"/>
    <p:sldId id="477" r:id="rId60"/>
    <p:sldId id="480" r:id="rId61"/>
    <p:sldId id="481" r:id="rId62"/>
    <p:sldId id="483" r:id="rId63"/>
    <p:sldId id="484" r:id="rId64"/>
    <p:sldId id="443" r:id="rId65"/>
    <p:sldId id="486" r:id="rId66"/>
    <p:sldId id="485" r:id="rId67"/>
    <p:sldId id="491" r:id="rId68"/>
    <p:sldId id="492" r:id="rId69"/>
    <p:sldId id="462" r:id="rId70"/>
    <p:sldId id="494" r:id="rId71"/>
    <p:sldId id="493" r:id="rId72"/>
    <p:sldId id="495" r:id="rId73"/>
    <p:sldId id="497" r:id="rId74"/>
    <p:sldId id="499" r:id="rId75"/>
    <p:sldId id="498" r:id="rId76"/>
    <p:sldId id="500" r:id="rId77"/>
    <p:sldId id="511" r:id="rId78"/>
    <p:sldId id="487" r:id="rId79"/>
    <p:sldId id="488" r:id="rId80"/>
    <p:sldId id="528" r:id="rId81"/>
    <p:sldId id="534" r:id="rId82"/>
    <p:sldId id="526" r:id="rId83"/>
    <p:sldId id="527" r:id="rId84"/>
    <p:sldId id="550" r:id="rId85"/>
    <p:sldId id="514" r:id="rId86"/>
    <p:sldId id="446" r:id="rId87"/>
    <p:sldId id="525" r:id="rId88"/>
    <p:sldId id="536" r:id="rId89"/>
    <p:sldId id="537" r:id="rId90"/>
    <p:sldId id="538" r:id="rId91"/>
    <p:sldId id="539" r:id="rId92"/>
    <p:sldId id="542" r:id="rId93"/>
    <p:sldId id="540" r:id="rId94"/>
    <p:sldId id="543" r:id="rId95"/>
    <p:sldId id="544" r:id="rId96"/>
    <p:sldId id="535" r:id="rId97"/>
    <p:sldId id="545" r:id="rId98"/>
    <p:sldId id="513" r:id="rId99"/>
    <p:sldId id="524" r:id="rId100"/>
    <p:sldId id="533" r:id="rId101"/>
    <p:sldId id="547" r:id="rId102"/>
    <p:sldId id="523" r:id="rId103"/>
    <p:sldId id="532" r:id="rId104"/>
    <p:sldId id="531" r:id="rId105"/>
    <p:sldId id="549" r:id="rId106"/>
    <p:sldId id="548" r:id="rId107"/>
    <p:sldId id="384" r:id="rId108"/>
    <p:sldId id="515" r:id="rId109"/>
    <p:sldId id="402" r:id="rId110"/>
    <p:sldId id="449" r:id="rId111"/>
    <p:sldId id="501" r:id="rId112"/>
    <p:sldId id="510" r:id="rId113"/>
    <p:sldId id="489" r:id="rId114"/>
    <p:sldId id="461" r:id="rId115"/>
    <p:sldId id="490" r:id="rId116"/>
    <p:sldId id="506" r:id="rId117"/>
    <p:sldId id="508" r:id="rId118"/>
  </p:sldIdLst>
  <p:sldSz cx="9906000" cy="6858000" type="A4"/>
  <p:notesSz cx="6669088" cy="9928225"/>
  <p:defaultTextStyle>
    <a:defPPr>
      <a:defRPr lang="it-IT"/>
    </a:defPPr>
    <a:lvl1pPr algn="l" rtl="0" fontAlgn="base">
      <a:spcBef>
        <a:spcPct val="0"/>
      </a:spcBef>
      <a:spcAft>
        <a:spcPct val="0"/>
      </a:spcAft>
      <a:buClr>
        <a:srgbClr val="FFE107"/>
      </a:buClr>
      <a:buFont typeface="Wingdings" charset="0"/>
      <a:defRPr sz="3600" kern="1200">
        <a:solidFill>
          <a:schemeClr val="tx2"/>
        </a:solidFill>
        <a:latin typeface="Comic Sans MS" charset="0"/>
        <a:ea typeface="ＭＳ Ｐゴシック" charset="0"/>
        <a:cs typeface="+mn-cs"/>
      </a:defRPr>
    </a:lvl1pPr>
    <a:lvl2pPr marL="457200" algn="l" rtl="0" fontAlgn="base">
      <a:spcBef>
        <a:spcPct val="0"/>
      </a:spcBef>
      <a:spcAft>
        <a:spcPct val="0"/>
      </a:spcAft>
      <a:buClr>
        <a:srgbClr val="FFE107"/>
      </a:buClr>
      <a:buFont typeface="Wingdings" charset="0"/>
      <a:defRPr sz="3600" kern="1200">
        <a:solidFill>
          <a:schemeClr val="tx2"/>
        </a:solidFill>
        <a:latin typeface="Comic Sans MS" charset="0"/>
        <a:ea typeface="ＭＳ Ｐゴシック" charset="0"/>
        <a:cs typeface="+mn-cs"/>
      </a:defRPr>
    </a:lvl2pPr>
    <a:lvl3pPr marL="914400" algn="l" rtl="0" fontAlgn="base">
      <a:spcBef>
        <a:spcPct val="0"/>
      </a:spcBef>
      <a:spcAft>
        <a:spcPct val="0"/>
      </a:spcAft>
      <a:buClr>
        <a:srgbClr val="FFE107"/>
      </a:buClr>
      <a:buFont typeface="Wingdings" charset="0"/>
      <a:defRPr sz="3600" kern="1200">
        <a:solidFill>
          <a:schemeClr val="tx2"/>
        </a:solidFill>
        <a:latin typeface="Comic Sans MS" charset="0"/>
        <a:ea typeface="ＭＳ Ｐゴシック" charset="0"/>
        <a:cs typeface="+mn-cs"/>
      </a:defRPr>
    </a:lvl3pPr>
    <a:lvl4pPr marL="1371600" algn="l" rtl="0" fontAlgn="base">
      <a:spcBef>
        <a:spcPct val="0"/>
      </a:spcBef>
      <a:spcAft>
        <a:spcPct val="0"/>
      </a:spcAft>
      <a:buClr>
        <a:srgbClr val="FFE107"/>
      </a:buClr>
      <a:buFont typeface="Wingdings" charset="0"/>
      <a:defRPr sz="3600" kern="1200">
        <a:solidFill>
          <a:schemeClr val="tx2"/>
        </a:solidFill>
        <a:latin typeface="Comic Sans MS" charset="0"/>
        <a:ea typeface="ＭＳ Ｐゴシック" charset="0"/>
        <a:cs typeface="+mn-cs"/>
      </a:defRPr>
    </a:lvl4pPr>
    <a:lvl5pPr marL="1828800" algn="l" rtl="0" fontAlgn="base">
      <a:spcBef>
        <a:spcPct val="0"/>
      </a:spcBef>
      <a:spcAft>
        <a:spcPct val="0"/>
      </a:spcAft>
      <a:buClr>
        <a:srgbClr val="FFE107"/>
      </a:buClr>
      <a:buFont typeface="Wingdings" charset="0"/>
      <a:defRPr sz="3600" kern="1200">
        <a:solidFill>
          <a:schemeClr val="tx2"/>
        </a:solidFill>
        <a:latin typeface="Comic Sans MS" charset="0"/>
        <a:ea typeface="ＭＳ Ｐゴシック" charset="0"/>
        <a:cs typeface="+mn-cs"/>
      </a:defRPr>
    </a:lvl5pPr>
    <a:lvl6pPr marL="2286000" algn="l" defTabSz="457200" rtl="0" eaLnBrk="1" latinLnBrk="0" hangingPunct="1">
      <a:defRPr sz="3600" kern="1200">
        <a:solidFill>
          <a:schemeClr val="tx2"/>
        </a:solidFill>
        <a:latin typeface="Comic Sans MS" charset="0"/>
        <a:ea typeface="ＭＳ Ｐゴシック" charset="0"/>
        <a:cs typeface="+mn-cs"/>
      </a:defRPr>
    </a:lvl6pPr>
    <a:lvl7pPr marL="2743200" algn="l" defTabSz="457200" rtl="0" eaLnBrk="1" latinLnBrk="0" hangingPunct="1">
      <a:defRPr sz="3600" kern="1200">
        <a:solidFill>
          <a:schemeClr val="tx2"/>
        </a:solidFill>
        <a:latin typeface="Comic Sans MS" charset="0"/>
        <a:ea typeface="ＭＳ Ｐゴシック" charset="0"/>
        <a:cs typeface="+mn-cs"/>
      </a:defRPr>
    </a:lvl7pPr>
    <a:lvl8pPr marL="3200400" algn="l" defTabSz="457200" rtl="0" eaLnBrk="1" latinLnBrk="0" hangingPunct="1">
      <a:defRPr sz="3600" kern="1200">
        <a:solidFill>
          <a:schemeClr val="tx2"/>
        </a:solidFill>
        <a:latin typeface="Comic Sans MS" charset="0"/>
        <a:ea typeface="ＭＳ Ｐゴシック" charset="0"/>
        <a:cs typeface="+mn-cs"/>
      </a:defRPr>
    </a:lvl8pPr>
    <a:lvl9pPr marL="3657600" algn="l" defTabSz="457200" rtl="0" eaLnBrk="1" latinLnBrk="0" hangingPunct="1">
      <a:defRPr sz="3600" kern="1200">
        <a:solidFill>
          <a:schemeClr val="tx2"/>
        </a:solidFill>
        <a:latin typeface="Comic Sans MS"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9933"/>
    <a:srgbClr val="000099"/>
    <a:srgbClr val="003399"/>
    <a:srgbClr val="FFCC00"/>
    <a:srgbClr val="FF3300"/>
    <a:srgbClr val="D6009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7" autoAdjust="0"/>
    <p:restoredTop sz="94638" autoAdjust="0"/>
  </p:normalViewPr>
  <p:slideViewPr>
    <p:cSldViewPr snapToGrid="0">
      <p:cViewPr>
        <p:scale>
          <a:sx n="100" d="100"/>
          <a:sy n="100" d="100"/>
        </p:scale>
        <p:origin x="-760" y="-10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826"/>
    </p:cViewPr>
  </p:sorterViewPr>
  <p:notesViewPr>
    <p:cSldViewPr snapToGrid="0">
      <p:cViewPr varScale="1">
        <p:scale>
          <a:sx n="55" d="100"/>
          <a:sy n="55" d="100"/>
        </p:scale>
        <p:origin x="-2112" y="-7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41.xml"/><Relationship Id="rId61" Type="http://schemas.openxmlformats.org/officeDocument/2006/relationships/slide" Target="slides/slide42.xml"/><Relationship Id="rId62" Type="http://schemas.openxmlformats.org/officeDocument/2006/relationships/slide" Target="slides/slide43.xml"/><Relationship Id="rId63" Type="http://schemas.openxmlformats.org/officeDocument/2006/relationships/slide" Target="slides/slide44.xml"/><Relationship Id="rId64" Type="http://schemas.openxmlformats.org/officeDocument/2006/relationships/slide" Target="slides/slide45.xml"/><Relationship Id="rId65" Type="http://schemas.openxmlformats.org/officeDocument/2006/relationships/slide" Target="slides/slide46.xml"/><Relationship Id="rId66" Type="http://schemas.openxmlformats.org/officeDocument/2006/relationships/slide" Target="slides/slide47.xml"/><Relationship Id="rId67" Type="http://schemas.openxmlformats.org/officeDocument/2006/relationships/slide" Target="slides/slide48.xml"/><Relationship Id="rId68" Type="http://schemas.openxmlformats.org/officeDocument/2006/relationships/slide" Target="slides/slide49.xml"/><Relationship Id="rId69" Type="http://schemas.openxmlformats.org/officeDocument/2006/relationships/slide" Target="slides/slide50.xml"/><Relationship Id="rId120" Type="http://schemas.openxmlformats.org/officeDocument/2006/relationships/handoutMaster" Target="handoutMasters/handoutMaster1.xml"/><Relationship Id="rId121" Type="http://schemas.openxmlformats.org/officeDocument/2006/relationships/printerSettings" Target="printerSettings/printerSettings1.bin"/><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21.xml"/><Relationship Id="rId41" Type="http://schemas.openxmlformats.org/officeDocument/2006/relationships/slide" Target="slides/slide22.xml"/><Relationship Id="rId42" Type="http://schemas.openxmlformats.org/officeDocument/2006/relationships/slide" Target="slides/slide23.xml"/><Relationship Id="rId90" Type="http://schemas.openxmlformats.org/officeDocument/2006/relationships/slide" Target="slides/slide71.xml"/><Relationship Id="rId91" Type="http://schemas.openxmlformats.org/officeDocument/2006/relationships/slide" Target="slides/slide72.xml"/><Relationship Id="rId92" Type="http://schemas.openxmlformats.org/officeDocument/2006/relationships/slide" Target="slides/slide73.xml"/><Relationship Id="rId93" Type="http://schemas.openxmlformats.org/officeDocument/2006/relationships/slide" Target="slides/slide74.xml"/><Relationship Id="rId94" Type="http://schemas.openxmlformats.org/officeDocument/2006/relationships/slide" Target="slides/slide75.xml"/><Relationship Id="rId95" Type="http://schemas.openxmlformats.org/officeDocument/2006/relationships/slide" Target="slides/slide76.xml"/><Relationship Id="rId96" Type="http://schemas.openxmlformats.org/officeDocument/2006/relationships/slide" Target="slides/slide77.xml"/><Relationship Id="rId101" Type="http://schemas.openxmlformats.org/officeDocument/2006/relationships/slide" Target="slides/slide82.xml"/><Relationship Id="rId102" Type="http://schemas.openxmlformats.org/officeDocument/2006/relationships/slide" Target="slides/slide83.xml"/><Relationship Id="rId103" Type="http://schemas.openxmlformats.org/officeDocument/2006/relationships/slide" Target="slides/slide84.xml"/><Relationship Id="rId104" Type="http://schemas.openxmlformats.org/officeDocument/2006/relationships/slide" Target="slides/slide85.xml"/><Relationship Id="rId105" Type="http://schemas.openxmlformats.org/officeDocument/2006/relationships/slide" Target="slides/slide86.xml"/><Relationship Id="rId106" Type="http://schemas.openxmlformats.org/officeDocument/2006/relationships/slide" Target="slides/slide87.xml"/><Relationship Id="rId107" Type="http://schemas.openxmlformats.org/officeDocument/2006/relationships/slide" Target="slides/slide88.xml"/><Relationship Id="rId108" Type="http://schemas.openxmlformats.org/officeDocument/2006/relationships/slide" Target="slides/slide89.xml"/><Relationship Id="rId109" Type="http://schemas.openxmlformats.org/officeDocument/2006/relationships/slide" Target="slides/slide90.xml"/><Relationship Id="rId97" Type="http://schemas.openxmlformats.org/officeDocument/2006/relationships/slide" Target="slides/slide78.xml"/><Relationship Id="rId98" Type="http://schemas.openxmlformats.org/officeDocument/2006/relationships/slide" Target="slides/slide79.xml"/><Relationship Id="rId99" Type="http://schemas.openxmlformats.org/officeDocument/2006/relationships/slide" Target="slides/slide80.xml"/><Relationship Id="rId43" Type="http://schemas.openxmlformats.org/officeDocument/2006/relationships/slide" Target="slides/slide24.xml"/><Relationship Id="rId44" Type="http://schemas.openxmlformats.org/officeDocument/2006/relationships/slide" Target="slides/slide25.xml"/><Relationship Id="rId45" Type="http://schemas.openxmlformats.org/officeDocument/2006/relationships/slide" Target="slides/slide26.xml"/><Relationship Id="rId46" Type="http://schemas.openxmlformats.org/officeDocument/2006/relationships/slide" Target="slides/slide27.xml"/><Relationship Id="rId47" Type="http://schemas.openxmlformats.org/officeDocument/2006/relationships/slide" Target="slides/slide28.xml"/><Relationship Id="rId48" Type="http://schemas.openxmlformats.org/officeDocument/2006/relationships/slide" Target="slides/slide29.xml"/><Relationship Id="rId49" Type="http://schemas.openxmlformats.org/officeDocument/2006/relationships/slide" Target="slides/slide30.xml"/><Relationship Id="rId100" Type="http://schemas.openxmlformats.org/officeDocument/2006/relationships/slide" Target="slides/slide81.xml"/><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70" Type="http://schemas.openxmlformats.org/officeDocument/2006/relationships/slide" Target="slides/slide51.xml"/><Relationship Id="rId71" Type="http://schemas.openxmlformats.org/officeDocument/2006/relationships/slide" Target="slides/slide52.xml"/><Relationship Id="rId72" Type="http://schemas.openxmlformats.org/officeDocument/2006/relationships/slide" Target="slides/slide53.xml"/><Relationship Id="rId73" Type="http://schemas.openxmlformats.org/officeDocument/2006/relationships/slide" Target="slides/slide54.xml"/><Relationship Id="rId74" Type="http://schemas.openxmlformats.org/officeDocument/2006/relationships/slide" Target="slides/slide55.xml"/><Relationship Id="rId75" Type="http://schemas.openxmlformats.org/officeDocument/2006/relationships/slide" Target="slides/slide56.xml"/><Relationship Id="rId76" Type="http://schemas.openxmlformats.org/officeDocument/2006/relationships/slide" Target="slides/slide57.xml"/><Relationship Id="rId77" Type="http://schemas.openxmlformats.org/officeDocument/2006/relationships/slide" Target="slides/slide58.xml"/><Relationship Id="rId78" Type="http://schemas.openxmlformats.org/officeDocument/2006/relationships/slide" Target="slides/slide59.xml"/><Relationship Id="rId79" Type="http://schemas.openxmlformats.org/officeDocument/2006/relationships/slide" Target="slides/slide60.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1.xml"/><Relationship Id="rId51" Type="http://schemas.openxmlformats.org/officeDocument/2006/relationships/slide" Target="slides/slide32.xml"/><Relationship Id="rId52" Type="http://schemas.openxmlformats.org/officeDocument/2006/relationships/slide" Target="slides/slide33.xml"/><Relationship Id="rId53" Type="http://schemas.openxmlformats.org/officeDocument/2006/relationships/slide" Target="slides/slide34.xml"/><Relationship Id="rId54" Type="http://schemas.openxmlformats.org/officeDocument/2006/relationships/slide" Target="slides/slide35.xml"/><Relationship Id="rId55" Type="http://schemas.openxmlformats.org/officeDocument/2006/relationships/slide" Target="slides/slide36.xml"/><Relationship Id="rId56" Type="http://schemas.openxmlformats.org/officeDocument/2006/relationships/slide" Target="slides/slide37.xml"/><Relationship Id="rId57" Type="http://schemas.openxmlformats.org/officeDocument/2006/relationships/slide" Target="slides/slide38.xml"/><Relationship Id="rId58" Type="http://schemas.openxmlformats.org/officeDocument/2006/relationships/slide" Target="slides/slide39.xml"/><Relationship Id="rId59" Type="http://schemas.openxmlformats.org/officeDocument/2006/relationships/slide" Target="slides/slide40.xml"/><Relationship Id="rId110" Type="http://schemas.openxmlformats.org/officeDocument/2006/relationships/slide" Target="slides/slide91.xml"/><Relationship Id="rId111" Type="http://schemas.openxmlformats.org/officeDocument/2006/relationships/slide" Target="slides/slide92.xml"/><Relationship Id="rId112" Type="http://schemas.openxmlformats.org/officeDocument/2006/relationships/slide" Target="slides/slide93.xml"/><Relationship Id="rId113" Type="http://schemas.openxmlformats.org/officeDocument/2006/relationships/slide" Target="slides/slide94.xml"/><Relationship Id="rId114" Type="http://schemas.openxmlformats.org/officeDocument/2006/relationships/slide" Target="slides/slide95.xml"/><Relationship Id="rId115" Type="http://schemas.openxmlformats.org/officeDocument/2006/relationships/slide" Target="slides/slide96.xml"/><Relationship Id="rId116" Type="http://schemas.openxmlformats.org/officeDocument/2006/relationships/slide" Target="slides/slide97.xml"/><Relationship Id="rId117" Type="http://schemas.openxmlformats.org/officeDocument/2006/relationships/slide" Target="slides/slide98.xml"/><Relationship Id="rId118" Type="http://schemas.openxmlformats.org/officeDocument/2006/relationships/slide" Target="slides/slide99.xml"/><Relationship Id="rId119" Type="http://schemas.openxmlformats.org/officeDocument/2006/relationships/notesMaster" Target="notesMasters/notesMaster1.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37" Type="http://schemas.openxmlformats.org/officeDocument/2006/relationships/slide" Target="slides/slide18.xml"/><Relationship Id="rId38" Type="http://schemas.openxmlformats.org/officeDocument/2006/relationships/slide" Target="slides/slide19.xml"/><Relationship Id="rId39" Type="http://schemas.openxmlformats.org/officeDocument/2006/relationships/slide" Target="slides/slide20.xml"/><Relationship Id="rId80" Type="http://schemas.openxmlformats.org/officeDocument/2006/relationships/slide" Target="slides/slide61.xml"/><Relationship Id="rId81" Type="http://schemas.openxmlformats.org/officeDocument/2006/relationships/slide" Target="slides/slide62.xml"/><Relationship Id="rId82" Type="http://schemas.openxmlformats.org/officeDocument/2006/relationships/slide" Target="slides/slide63.xml"/><Relationship Id="rId83" Type="http://schemas.openxmlformats.org/officeDocument/2006/relationships/slide" Target="slides/slide64.xml"/><Relationship Id="rId84" Type="http://schemas.openxmlformats.org/officeDocument/2006/relationships/slide" Target="slides/slide65.xml"/><Relationship Id="rId85" Type="http://schemas.openxmlformats.org/officeDocument/2006/relationships/slide" Target="slides/slide66.xml"/><Relationship Id="rId86" Type="http://schemas.openxmlformats.org/officeDocument/2006/relationships/slide" Target="slides/slide67.xml"/><Relationship Id="rId87" Type="http://schemas.openxmlformats.org/officeDocument/2006/relationships/slide" Target="slides/slide68.xml"/><Relationship Id="rId88" Type="http://schemas.openxmlformats.org/officeDocument/2006/relationships/slide" Target="slides/slide69.xml"/><Relationship Id="rId89"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5.wmf"/><Relationship Id="rId2" Type="http://schemas.openxmlformats.org/officeDocument/2006/relationships/image" Target="../media/image4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wmf"/><Relationship Id="rId2" Type="http://schemas.openxmlformats.org/officeDocument/2006/relationships/image" Target="../media/image4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1.wmf"/><Relationship Id="rId4" Type="http://schemas.openxmlformats.org/officeDocument/2006/relationships/image" Target="../media/image52.wmf"/><Relationship Id="rId1" Type="http://schemas.openxmlformats.org/officeDocument/2006/relationships/image" Target="../media/image49.wmf"/><Relationship Id="rId2" Type="http://schemas.openxmlformats.org/officeDocument/2006/relationships/image" Target="../media/image5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wmf"/><Relationship Id="rId2" Type="http://schemas.openxmlformats.org/officeDocument/2006/relationships/image" Target="../media/image5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8.wmf"/><Relationship Id="rId2" Type="http://schemas.openxmlformats.org/officeDocument/2006/relationships/image" Target="../media/image6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0.wmf"/><Relationship Id="rId2" Type="http://schemas.openxmlformats.org/officeDocument/2006/relationships/image" Target="../media/image7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2.wmf"/><Relationship Id="rId2" Type="http://schemas.openxmlformats.org/officeDocument/2006/relationships/image" Target="../media/image73.wmf"/><Relationship Id="rId3" Type="http://schemas.openxmlformats.org/officeDocument/2006/relationships/image" Target="../media/image7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 Id="rId2" Type="http://schemas.openxmlformats.org/officeDocument/2006/relationships/image" Target="../media/image2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2.wmf"/><Relationship Id="rId2" Type="http://schemas.openxmlformats.org/officeDocument/2006/relationships/image" Target="../media/image7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0.wmf"/><Relationship Id="rId2" Type="http://schemas.openxmlformats.org/officeDocument/2006/relationships/image" Target="../media/image25.wmf"/><Relationship Id="rId3" Type="http://schemas.openxmlformats.org/officeDocument/2006/relationships/image" Target="../media/image8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3.wmf"/><Relationship Id="rId2" Type="http://schemas.openxmlformats.org/officeDocument/2006/relationships/image" Target="../media/image84.wmf"/><Relationship Id="rId3" Type="http://schemas.openxmlformats.org/officeDocument/2006/relationships/image" Target="../media/image85.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0.wmf"/><Relationship Id="rId2" Type="http://schemas.openxmlformats.org/officeDocument/2006/relationships/image" Target="../media/image91.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17.wmf"/><Relationship Id="rId4" Type="http://schemas.openxmlformats.org/officeDocument/2006/relationships/image" Target="../media/image118.wmf"/><Relationship Id="rId1" Type="http://schemas.openxmlformats.org/officeDocument/2006/relationships/image" Target="../media/image115.wmf"/><Relationship Id="rId2" Type="http://schemas.openxmlformats.org/officeDocument/2006/relationships/image" Target="../media/image116.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9.wmf"/><Relationship Id="rId2" Type="http://schemas.openxmlformats.org/officeDocument/2006/relationships/image" Target="../media/image1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 Id="rId2" Type="http://schemas.openxmlformats.org/officeDocument/2006/relationships/image" Target="../media/image27.wmf"/><Relationship Id="rId3" Type="http://schemas.openxmlformats.org/officeDocument/2006/relationships/image" Target="../media/image28.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23.emf"/><Relationship Id="rId2" Type="http://schemas.openxmlformats.org/officeDocument/2006/relationships/image" Target="../media/image12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 Id="rId2"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 Id="rId2" Type="http://schemas.openxmlformats.org/officeDocument/2006/relationships/image" Target="../media/image35.wmf"/><Relationship Id="rId3"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1589" tIns="45794" rIns="91589" bIns="45794" numCol="1" anchor="t" anchorCtr="0" compatLnSpc="1">
            <a:prstTxWarp prst="textNoShape">
              <a:avLst/>
            </a:prstTxWarp>
          </a:bodyPr>
          <a:lstStyle>
            <a:lvl1pPr defTabSz="915988">
              <a:defRPr sz="1200">
                <a:solidFill>
                  <a:schemeClr val="bg1"/>
                </a:solidFill>
                <a:effectLst>
                  <a:outerShdw blurRad="38100" dist="38100" dir="2700000" algn="tl">
                    <a:srgbClr val="DDDDDD"/>
                  </a:outerShdw>
                </a:effectLst>
                <a:latin typeface="Verdana" charset="0"/>
              </a:defRPr>
            </a:lvl1pPr>
          </a:lstStyle>
          <a:p>
            <a:r>
              <a:rPr lang="it-IT"/>
              <a:t>ciao</a:t>
            </a:r>
          </a:p>
        </p:txBody>
      </p:sp>
      <p:sp>
        <p:nvSpPr>
          <p:cNvPr id="35843" name="Rectangle 3"/>
          <p:cNvSpPr>
            <a:spLocks noGrp="1" noChangeArrowheads="1"/>
          </p:cNvSpPr>
          <p:nvPr>
            <p:ph type="dt" sz="quarter" idx="1"/>
          </p:nvPr>
        </p:nvSpPr>
        <p:spPr bwMode="auto">
          <a:xfrm>
            <a:off x="3778250" y="0"/>
            <a:ext cx="2890838" cy="496888"/>
          </a:xfrm>
          <a:prstGeom prst="rect">
            <a:avLst/>
          </a:prstGeom>
          <a:noFill/>
          <a:ln w="9525">
            <a:noFill/>
            <a:miter lim="800000"/>
            <a:headEnd/>
            <a:tailEnd/>
          </a:ln>
          <a:effectLst/>
        </p:spPr>
        <p:txBody>
          <a:bodyPr vert="horz" wrap="square" lIns="91589" tIns="45794" rIns="91589" bIns="45794" numCol="1" anchor="t" anchorCtr="0" compatLnSpc="1">
            <a:prstTxWarp prst="textNoShape">
              <a:avLst/>
            </a:prstTxWarp>
          </a:bodyPr>
          <a:lstStyle>
            <a:lvl1pPr algn="r" defTabSz="915988">
              <a:buFont typeface="Wingdings" pitchFamily="2" charset="2"/>
              <a:buNone/>
              <a:defRPr sz="1200">
                <a:solidFill>
                  <a:schemeClr val="bg1"/>
                </a:solidFill>
                <a:effectLst>
                  <a:outerShdw blurRad="38100" dist="38100" dir="2700000" algn="tl">
                    <a:srgbClr val="C0C0C0"/>
                  </a:outerShdw>
                </a:effectLst>
                <a:latin typeface="Verdana" pitchFamily="34" charset="0"/>
                <a:ea typeface="+mn-ea"/>
              </a:defRPr>
            </a:lvl1pPr>
          </a:lstStyle>
          <a:p>
            <a:pPr>
              <a:defRPr/>
            </a:pPr>
            <a:endParaRPr lang="it-IT"/>
          </a:p>
        </p:txBody>
      </p:sp>
      <p:sp>
        <p:nvSpPr>
          <p:cNvPr id="35844" name="Rectangle 4"/>
          <p:cNvSpPr>
            <a:spLocks noGrp="1" noChangeArrowheads="1"/>
          </p:cNvSpPr>
          <p:nvPr>
            <p:ph type="ftr" sz="quarter" idx="2"/>
          </p:nvPr>
        </p:nvSpPr>
        <p:spPr bwMode="auto">
          <a:xfrm>
            <a:off x="0" y="9431338"/>
            <a:ext cx="2890838" cy="496887"/>
          </a:xfrm>
          <a:prstGeom prst="rect">
            <a:avLst/>
          </a:prstGeom>
          <a:noFill/>
          <a:ln w="9525">
            <a:noFill/>
            <a:miter lim="800000"/>
            <a:headEnd/>
            <a:tailEnd/>
          </a:ln>
          <a:effectLst/>
        </p:spPr>
        <p:txBody>
          <a:bodyPr vert="horz" wrap="square" lIns="91589" tIns="45794" rIns="91589" bIns="45794" numCol="1" anchor="b" anchorCtr="0" compatLnSpc="1">
            <a:prstTxWarp prst="textNoShape">
              <a:avLst/>
            </a:prstTxWarp>
          </a:bodyPr>
          <a:lstStyle>
            <a:lvl1pPr defTabSz="915988">
              <a:defRPr sz="1200">
                <a:solidFill>
                  <a:schemeClr val="bg1"/>
                </a:solidFill>
                <a:effectLst>
                  <a:outerShdw blurRad="38100" dist="38100" dir="2700000" algn="tl">
                    <a:srgbClr val="DDDDDD"/>
                  </a:outerShdw>
                </a:effectLst>
                <a:latin typeface="Verdana" charset="0"/>
              </a:defRPr>
            </a:lvl1pPr>
          </a:lstStyle>
          <a:p>
            <a:r>
              <a:rPr lang="it-IT"/>
              <a:t>saluti</a:t>
            </a:r>
          </a:p>
        </p:txBody>
      </p:sp>
      <p:sp>
        <p:nvSpPr>
          <p:cNvPr id="35845" name="Rectangle 5"/>
          <p:cNvSpPr>
            <a:spLocks noGrp="1" noChangeArrowheads="1"/>
          </p:cNvSpPr>
          <p:nvPr>
            <p:ph type="sldNum" sz="quarter" idx="3"/>
          </p:nvPr>
        </p:nvSpPr>
        <p:spPr bwMode="auto">
          <a:xfrm>
            <a:off x="3778250" y="9431338"/>
            <a:ext cx="2890838" cy="496887"/>
          </a:xfrm>
          <a:prstGeom prst="rect">
            <a:avLst/>
          </a:prstGeom>
          <a:noFill/>
          <a:ln w="9525">
            <a:noFill/>
            <a:miter lim="800000"/>
            <a:headEnd/>
            <a:tailEnd/>
          </a:ln>
          <a:effectLst/>
        </p:spPr>
        <p:txBody>
          <a:bodyPr vert="horz" wrap="square" lIns="91589" tIns="45794" rIns="91589" bIns="45794" numCol="1" anchor="b" anchorCtr="0" compatLnSpc="1">
            <a:prstTxWarp prst="textNoShape">
              <a:avLst/>
            </a:prstTxWarp>
          </a:bodyPr>
          <a:lstStyle>
            <a:lvl1pPr algn="r" defTabSz="915988">
              <a:defRPr sz="1200">
                <a:solidFill>
                  <a:schemeClr val="bg1"/>
                </a:solidFill>
                <a:effectLst>
                  <a:outerShdw blurRad="38100" dist="38100" dir="2700000" algn="tl">
                    <a:srgbClr val="DDDDDD"/>
                  </a:outerShdw>
                </a:effectLst>
                <a:latin typeface="Verdana" charset="0"/>
              </a:defRPr>
            </a:lvl1pPr>
          </a:lstStyle>
          <a:p>
            <a:fld id="{0FE16557-955E-A34E-ADF3-7CF6F594AA97}" type="slidenum">
              <a:rPr lang="it-IT"/>
              <a:pPr/>
              <a:t>‹n.›</a:t>
            </a:fld>
            <a:endParaRPr lang="it-IT"/>
          </a:p>
        </p:txBody>
      </p:sp>
    </p:spTree>
    <p:extLst>
      <p:ext uri="{BB962C8B-B14F-4D97-AF65-F5344CB8AC3E}">
        <p14:creationId xmlns:p14="http://schemas.microsoft.com/office/powerpoint/2010/main" val="412247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25763" cy="534988"/>
          </a:xfrm>
          <a:prstGeom prst="rect">
            <a:avLst/>
          </a:prstGeom>
          <a:noFill/>
          <a:ln w="9525">
            <a:noFill/>
            <a:miter lim="800000"/>
            <a:headEnd/>
            <a:tailEnd/>
          </a:ln>
          <a:effectLst/>
        </p:spPr>
        <p:txBody>
          <a:bodyPr vert="horz" wrap="square" lIns="91589" tIns="45794" rIns="91589" bIns="45794" numCol="1" anchor="t" anchorCtr="0" compatLnSpc="1">
            <a:prstTxWarp prst="textNoShape">
              <a:avLst/>
            </a:prstTxWarp>
          </a:bodyPr>
          <a:lstStyle>
            <a:lvl1pPr defTabSz="915988">
              <a:buFont typeface="Wingdings" pitchFamily="2" charset="2"/>
              <a:buNone/>
              <a:defRPr sz="1200">
                <a:solidFill>
                  <a:schemeClr val="bg1"/>
                </a:solidFill>
                <a:latin typeface="Verdana" pitchFamily="34" charset="0"/>
                <a:ea typeface="+mn-ea"/>
              </a:defRPr>
            </a:lvl1pPr>
          </a:lstStyle>
          <a:p>
            <a:pPr>
              <a:defRPr/>
            </a:pPr>
            <a:r>
              <a:rPr lang="it-IT"/>
              <a:t>ciao</a:t>
            </a:r>
          </a:p>
        </p:txBody>
      </p:sp>
      <p:sp>
        <p:nvSpPr>
          <p:cNvPr id="130051" name="Rectangle 3"/>
          <p:cNvSpPr>
            <a:spLocks noGrp="1" noChangeArrowheads="1"/>
          </p:cNvSpPr>
          <p:nvPr>
            <p:ph type="dt" idx="1"/>
          </p:nvPr>
        </p:nvSpPr>
        <p:spPr bwMode="auto">
          <a:xfrm>
            <a:off x="3752850" y="0"/>
            <a:ext cx="2925763" cy="534988"/>
          </a:xfrm>
          <a:prstGeom prst="rect">
            <a:avLst/>
          </a:prstGeom>
          <a:noFill/>
          <a:ln w="9525">
            <a:noFill/>
            <a:miter lim="800000"/>
            <a:headEnd/>
            <a:tailEnd/>
          </a:ln>
          <a:effectLst/>
        </p:spPr>
        <p:txBody>
          <a:bodyPr vert="horz" wrap="square" lIns="91589" tIns="45794" rIns="91589" bIns="45794" numCol="1" anchor="t" anchorCtr="0" compatLnSpc="1">
            <a:prstTxWarp prst="textNoShape">
              <a:avLst/>
            </a:prstTxWarp>
          </a:bodyPr>
          <a:lstStyle>
            <a:lvl1pPr algn="r" defTabSz="915988">
              <a:buFont typeface="Wingdings" pitchFamily="2" charset="2"/>
              <a:buNone/>
              <a:defRPr sz="1200">
                <a:solidFill>
                  <a:schemeClr val="bg1"/>
                </a:solidFill>
                <a:latin typeface="Verdana" pitchFamily="34" charset="0"/>
                <a:ea typeface="+mn-ea"/>
              </a:defRPr>
            </a:lvl1pPr>
          </a:lstStyle>
          <a:p>
            <a:pPr>
              <a:defRPr/>
            </a:pPr>
            <a:endParaRPr lang="it-IT"/>
          </a:p>
        </p:txBody>
      </p:sp>
      <p:sp>
        <p:nvSpPr>
          <p:cNvPr id="116740" name="Rectangle 4"/>
          <p:cNvSpPr>
            <a:spLocks noGrp="1" noRot="1" noChangeAspect="1" noChangeArrowheads="1" noTextEdit="1"/>
          </p:cNvSpPr>
          <p:nvPr>
            <p:ph type="sldImg" idx="2"/>
          </p:nvPr>
        </p:nvSpPr>
        <p:spPr bwMode="auto">
          <a:xfrm>
            <a:off x="693738" y="763588"/>
            <a:ext cx="5295900" cy="3667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3" name="Rectangle 5"/>
          <p:cNvSpPr>
            <a:spLocks noGrp="1" noChangeArrowheads="1"/>
          </p:cNvSpPr>
          <p:nvPr>
            <p:ph type="body" sz="quarter" idx="3"/>
          </p:nvPr>
        </p:nvSpPr>
        <p:spPr bwMode="auto">
          <a:xfrm>
            <a:off x="900113" y="4735513"/>
            <a:ext cx="4879975" cy="4432300"/>
          </a:xfrm>
          <a:prstGeom prst="rect">
            <a:avLst/>
          </a:prstGeom>
          <a:noFill/>
          <a:ln w="9525">
            <a:noFill/>
            <a:miter lim="800000"/>
            <a:headEnd/>
            <a:tailEnd/>
          </a:ln>
          <a:effectLst/>
        </p:spPr>
        <p:txBody>
          <a:bodyPr vert="horz" wrap="square" lIns="91589" tIns="45794" rIns="91589" bIns="45794"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30054" name="Rectangle 6"/>
          <p:cNvSpPr>
            <a:spLocks noGrp="1" noChangeArrowheads="1"/>
          </p:cNvSpPr>
          <p:nvPr>
            <p:ph type="ftr" sz="quarter" idx="4"/>
          </p:nvPr>
        </p:nvSpPr>
        <p:spPr bwMode="auto">
          <a:xfrm>
            <a:off x="0" y="9396413"/>
            <a:ext cx="2925763" cy="534987"/>
          </a:xfrm>
          <a:prstGeom prst="rect">
            <a:avLst/>
          </a:prstGeom>
          <a:noFill/>
          <a:ln w="9525">
            <a:noFill/>
            <a:miter lim="800000"/>
            <a:headEnd/>
            <a:tailEnd/>
          </a:ln>
          <a:effectLst/>
        </p:spPr>
        <p:txBody>
          <a:bodyPr vert="horz" wrap="square" lIns="91589" tIns="45794" rIns="91589" bIns="45794" numCol="1" anchor="b" anchorCtr="0" compatLnSpc="1">
            <a:prstTxWarp prst="textNoShape">
              <a:avLst/>
            </a:prstTxWarp>
          </a:bodyPr>
          <a:lstStyle>
            <a:lvl1pPr defTabSz="915988">
              <a:buFont typeface="Wingdings" pitchFamily="2" charset="2"/>
              <a:buNone/>
              <a:defRPr sz="1200">
                <a:solidFill>
                  <a:schemeClr val="bg1"/>
                </a:solidFill>
                <a:latin typeface="Verdana" pitchFamily="34" charset="0"/>
                <a:ea typeface="+mn-ea"/>
              </a:defRPr>
            </a:lvl1pPr>
          </a:lstStyle>
          <a:p>
            <a:pPr>
              <a:defRPr/>
            </a:pPr>
            <a:r>
              <a:rPr lang="it-IT"/>
              <a:t>saluti</a:t>
            </a:r>
          </a:p>
        </p:txBody>
      </p:sp>
      <p:sp>
        <p:nvSpPr>
          <p:cNvPr id="130055" name="Rectangle 7"/>
          <p:cNvSpPr>
            <a:spLocks noGrp="1" noChangeArrowheads="1"/>
          </p:cNvSpPr>
          <p:nvPr>
            <p:ph type="sldNum" sz="quarter" idx="5"/>
          </p:nvPr>
        </p:nvSpPr>
        <p:spPr bwMode="auto">
          <a:xfrm>
            <a:off x="3752850" y="9396413"/>
            <a:ext cx="2925763" cy="534987"/>
          </a:xfrm>
          <a:prstGeom prst="rect">
            <a:avLst/>
          </a:prstGeom>
          <a:noFill/>
          <a:ln w="9525">
            <a:noFill/>
            <a:miter lim="800000"/>
            <a:headEnd/>
            <a:tailEnd/>
          </a:ln>
          <a:effectLst/>
        </p:spPr>
        <p:txBody>
          <a:bodyPr vert="horz" wrap="square" lIns="91589" tIns="45794" rIns="91589" bIns="45794" numCol="1" anchor="b" anchorCtr="0" compatLnSpc="1">
            <a:prstTxWarp prst="textNoShape">
              <a:avLst/>
            </a:prstTxWarp>
          </a:bodyPr>
          <a:lstStyle>
            <a:lvl1pPr algn="r" defTabSz="915988">
              <a:defRPr sz="1200">
                <a:solidFill>
                  <a:schemeClr val="bg1"/>
                </a:solidFill>
                <a:latin typeface="Verdana" charset="0"/>
              </a:defRPr>
            </a:lvl1pPr>
          </a:lstStyle>
          <a:p>
            <a:fld id="{33111698-7B11-4E46-9017-A1AFFBBBFA96}" type="slidenum">
              <a:rPr lang="it-IT"/>
              <a:pPr/>
              <a:t>‹n.›</a:t>
            </a:fld>
            <a:endParaRPr lang="it-IT"/>
          </a:p>
        </p:txBody>
      </p:sp>
    </p:spTree>
    <p:extLst>
      <p:ext uri="{BB962C8B-B14F-4D97-AF65-F5344CB8AC3E}">
        <p14:creationId xmlns:p14="http://schemas.microsoft.com/office/powerpoint/2010/main" val="4169209436"/>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177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17764" name="Rectangle 2"/>
          <p:cNvSpPr>
            <a:spLocks noGrp="1" noRot="1" noChangeAspect="1" noChangeArrowheads="1" noTextEdit="1"/>
          </p:cNvSpPr>
          <p:nvPr>
            <p:ph type="sldImg"/>
          </p:nvPr>
        </p:nvSpPr>
        <p:spPr>
          <a:ln/>
        </p:spPr>
      </p:sp>
      <p:sp>
        <p:nvSpPr>
          <p:cNvPr id="1177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2902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3005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3107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3209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3312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33124" name="Rectangle 2"/>
          <p:cNvSpPr>
            <a:spLocks noGrp="1" noRot="1" noChangeAspect="1" noChangeArrowheads="1" noTextEdit="1"/>
          </p:cNvSpPr>
          <p:nvPr>
            <p:ph type="sldImg"/>
          </p:nvPr>
        </p:nvSpPr>
        <p:spPr>
          <a:ln/>
        </p:spPr>
      </p:sp>
      <p:sp>
        <p:nvSpPr>
          <p:cNvPr id="1331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3414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34148" name="Rectangle 2"/>
          <p:cNvSpPr>
            <a:spLocks noGrp="1" noRot="1" noChangeAspect="1" noChangeArrowheads="1" noTextEdit="1"/>
          </p:cNvSpPr>
          <p:nvPr>
            <p:ph type="sldImg"/>
          </p:nvPr>
        </p:nvSpPr>
        <p:spPr>
          <a:ln/>
        </p:spPr>
      </p:sp>
      <p:sp>
        <p:nvSpPr>
          <p:cNvPr id="1341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351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35172" name="Rectangle 2"/>
          <p:cNvSpPr>
            <a:spLocks noGrp="1" noRot="1" noChangeAspect="1" noChangeArrowheads="1" noTextEdit="1"/>
          </p:cNvSpPr>
          <p:nvPr>
            <p:ph type="sldImg"/>
          </p:nvPr>
        </p:nvSpPr>
        <p:spPr>
          <a:ln/>
        </p:spPr>
      </p:sp>
      <p:sp>
        <p:nvSpPr>
          <p:cNvPr id="1351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3619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36196" name="Rectangle 2"/>
          <p:cNvSpPr>
            <a:spLocks noGrp="1" noRot="1" noChangeAspect="1" noChangeArrowheads="1" noTextEdit="1"/>
          </p:cNvSpPr>
          <p:nvPr>
            <p:ph type="sldImg"/>
          </p:nvPr>
        </p:nvSpPr>
        <p:spPr>
          <a:ln/>
        </p:spPr>
      </p:sp>
      <p:sp>
        <p:nvSpPr>
          <p:cNvPr id="136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372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37220" name="Rectangle 2"/>
          <p:cNvSpPr>
            <a:spLocks noGrp="1" noRot="1" noChangeAspect="1" noChangeArrowheads="1" noTextEdit="1"/>
          </p:cNvSpPr>
          <p:nvPr>
            <p:ph type="sldImg"/>
          </p:nvPr>
        </p:nvSpPr>
        <p:spPr>
          <a:ln/>
        </p:spPr>
      </p:sp>
      <p:sp>
        <p:nvSpPr>
          <p:cNvPr id="1372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3824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38244" name="Rectangle 2"/>
          <p:cNvSpPr>
            <a:spLocks noGrp="1" noRot="1" noChangeAspect="1" noChangeArrowheads="1" noTextEdit="1"/>
          </p:cNvSpPr>
          <p:nvPr>
            <p:ph type="sldImg"/>
          </p:nvPr>
        </p:nvSpPr>
        <p:spPr>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1878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rgbClr val="FFFFFF"/>
                </a:solidFill>
                <a:latin typeface="Verdana" charset="0"/>
              </a:rPr>
              <a:t>ciao</a:t>
            </a:r>
          </a:p>
        </p:txBody>
      </p:sp>
      <p:sp>
        <p:nvSpPr>
          <p:cNvPr id="13926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rgbClr val="FFFFFF"/>
                </a:solidFill>
                <a:latin typeface="Verdana" charset="0"/>
              </a:rPr>
              <a:t>saluti</a:t>
            </a:r>
          </a:p>
        </p:txBody>
      </p:sp>
      <p:sp>
        <p:nvSpPr>
          <p:cNvPr id="139268" name="Rectangle 2"/>
          <p:cNvSpPr>
            <a:spLocks noGrp="1" noRot="1" noChangeAspect="1" noChangeArrowheads="1" noTextEdit="1"/>
          </p:cNvSpPr>
          <p:nvPr>
            <p:ph type="sldImg"/>
          </p:nvPr>
        </p:nvSpPr>
        <p:spPr>
          <a:ln/>
        </p:spPr>
      </p:sp>
      <p:sp>
        <p:nvSpPr>
          <p:cNvPr id="1392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4029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40292" name="Rectangle 2"/>
          <p:cNvSpPr>
            <a:spLocks noGrp="1" noRot="1" noChangeAspect="1" noChangeArrowheads="1" noTextEdit="1"/>
          </p:cNvSpPr>
          <p:nvPr>
            <p:ph type="sldImg"/>
          </p:nvPr>
        </p:nvSpPr>
        <p:spPr>
          <a:ln/>
        </p:spPr>
      </p:sp>
      <p:sp>
        <p:nvSpPr>
          <p:cNvPr id="1402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413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41316" name="Rectangle 2"/>
          <p:cNvSpPr>
            <a:spLocks noGrp="1" noRot="1" noChangeAspect="1" noChangeArrowheads="1" noTextEdit="1"/>
          </p:cNvSpPr>
          <p:nvPr>
            <p:ph type="sldImg"/>
          </p:nvPr>
        </p:nvSpPr>
        <p:spPr>
          <a:ln/>
        </p:spPr>
      </p:sp>
      <p:sp>
        <p:nvSpPr>
          <p:cNvPr id="1413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4233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42340" name="Rectangle 2"/>
          <p:cNvSpPr>
            <a:spLocks noGrp="1" noRot="1" noChangeAspect="1" noChangeArrowheads="1" noTextEdit="1"/>
          </p:cNvSpPr>
          <p:nvPr>
            <p:ph type="sldImg"/>
          </p:nvPr>
        </p:nvSpPr>
        <p:spPr>
          <a:ln/>
        </p:spPr>
      </p:sp>
      <p:sp>
        <p:nvSpPr>
          <p:cNvPr id="142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433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43364" name="Rectangle 2"/>
          <p:cNvSpPr>
            <a:spLocks noGrp="1" noRot="1" noChangeAspect="1" noChangeArrowheads="1" noTextEdit="1"/>
          </p:cNvSpPr>
          <p:nvPr>
            <p:ph type="sldImg"/>
          </p:nvPr>
        </p:nvSpPr>
        <p:spPr>
          <a:ln/>
        </p:spPr>
      </p:sp>
      <p:sp>
        <p:nvSpPr>
          <p:cNvPr id="1433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4438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44388" name="Rectangle 2"/>
          <p:cNvSpPr>
            <a:spLocks noGrp="1" noRot="1" noChangeAspect="1" noChangeArrowheads="1" noTextEdit="1"/>
          </p:cNvSpPr>
          <p:nvPr>
            <p:ph type="sldImg"/>
          </p:nvPr>
        </p:nvSpPr>
        <p:spPr>
          <a:ln/>
        </p:spPr>
      </p:sp>
      <p:sp>
        <p:nvSpPr>
          <p:cNvPr id="1443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454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45412" name="Rectangle 2"/>
          <p:cNvSpPr>
            <a:spLocks noGrp="1" noRot="1" noChangeAspect="1" noChangeArrowheads="1" noTextEdit="1"/>
          </p:cNvSpPr>
          <p:nvPr>
            <p:ph type="sldImg"/>
          </p:nvPr>
        </p:nvSpPr>
        <p:spPr>
          <a:ln/>
        </p:spPr>
      </p:sp>
      <p:sp>
        <p:nvSpPr>
          <p:cNvPr id="1454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4643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46436" name="Rectangle 2"/>
          <p:cNvSpPr>
            <a:spLocks noGrp="1" noRot="1" noChangeAspect="1" noChangeArrowheads="1" noTextEdit="1"/>
          </p:cNvSpPr>
          <p:nvPr>
            <p:ph type="sldImg"/>
          </p:nvPr>
        </p:nvSpPr>
        <p:spPr>
          <a:ln/>
        </p:spPr>
      </p:sp>
      <p:sp>
        <p:nvSpPr>
          <p:cNvPr id="146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474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47460" name="Rectangle 2"/>
          <p:cNvSpPr>
            <a:spLocks noGrp="1" noRot="1" noChangeAspect="1" noChangeArrowheads="1" noTextEdit="1"/>
          </p:cNvSpPr>
          <p:nvPr>
            <p:ph type="sldImg"/>
          </p:nvPr>
        </p:nvSpPr>
        <p:spPr>
          <a:ln/>
        </p:spPr>
      </p:sp>
      <p:sp>
        <p:nvSpPr>
          <p:cNvPr id="1474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4848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48484" name="Rectangle 2"/>
          <p:cNvSpPr>
            <a:spLocks noGrp="1" noRot="1" noChangeAspect="1" noChangeArrowheads="1" noTextEdit="1"/>
          </p:cNvSpPr>
          <p:nvPr>
            <p:ph type="sldImg"/>
          </p:nvPr>
        </p:nvSpPr>
        <p:spPr>
          <a:ln/>
        </p:spPr>
      </p:sp>
      <p:sp>
        <p:nvSpPr>
          <p:cNvPr id="148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198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19812" name="Rectangle 2"/>
          <p:cNvSpPr>
            <a:spLocks noGrp="1" noRot="1" noChangeAspect="1" noChangeArrowheads="1" noTextEdit="1"/>
          </p:cNvSpPr>
          <p:nvPr>
            <p:ph type="sldImg"/>
          </p:nvPr>
        </p:nvSpPr>
        <p:spPr>
          <a:ln/>
        </p:spPr>
      </p:sp>
      <p:sp>
        <p:nvSpPr>
          <p:cNvPr id="1198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4950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49508" name="Rectangle 2"/>
          <p:cNvSpPr>
            <a:spLocks noGrp="1" noRot="1" noChangeAspect="1" noChangeArrowheads="1" noTextEdit="1"/>
          </p:cNvSpPr>
          <p:nvPr>
            <p:ph type="sldImg"/>
          </p:nvPr>
        </p:nvSpPr>
        <p:spPr>
          <a:ln/>
        </p:spPr>
      </p:sp>
      <p:sp>
        <p:nvSpPr>
          <p:cNvPr id="149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5053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50532" name="Rectangle 2"/>
          <p:cNvSpPr>
            <a:spLocks noGrp="1" noRot="1" noChangeAspect="1" noChangeArrowheads="1" noTextEdit="1"/>
          </p:cNvSpPr>
          <p:nvPr>
            <p:ph type="sldImg"/>
          </p:nvPr>
        </p:nvSpPr>
        <p:spPr>
          <a:ln/>
        </p:spPr>
      </p:sp>
      <p:sp>
        <p:nvSpPr>
          <p:cNvPr id="150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515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5257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52580" name="Rectangle 2"/>
          <p:cNvSpPr>
            <a:spLocks noGrp="1" noRot="1" noChangeAspect="1" noChangeArrowheads="1" noTextEdit="1"/>
          </p:cNvSpPr>
          <p:nvPr>
            <p:ph type="sldImg"/>
          </p:nvPr>
        </p:nvSpPr>
        <p:spPr>
          <a:ln/>
        </p:spPr>
      </p:sp>
      <p:sp>
        <p:nvSpPr>
          <p:cNvPr id="1525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5360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53604" name="Rectangle 2"/>
          <p:cNvSpPr>
            <a:spLocks noGrp="1" noRot="1" noChangeAspect="1" noChangeArrowheads="1" noTextEdit="1"/>
          </p:cNvSpPr>
          <p:nvPr>
            <p:ph type="sldImg"/>
          </p:nvPr>
        </p:nvSpPr>
        <p:spPr>
          <a:ln/>
        </p:spPr>
      </p:sp>
      <p:sp>
        <p:nvSpPr>
          <p:cNvPr id="153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5462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54628" name="Rectangle 2"/>
          <p:cNvSpPr>
            <a:spLocks noGrp="1" noRot="1" noChangeAspect="1" noChangeArrowheads="1" noTextEdit="1"/>
          </p:cNvSpPr>
          <p:nvPr>
            <p:ph type="sldImg"/>
          </p:nvPr>
        </p:nvSpPr>
        <p:spPr>
          <a:ln/>
        </p:spPr>
      </p:sp>
      <p:sp>
        <p:nvSpPr>
          <p:cNvPr id="1546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5565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55652" name="Rectangle 2"/>
          <p:cNvSpPr>
            <a:spLocks noGrp="1" noRot="1" noChangeAspect="1" noChangeArrowheads="1" noTextEdit="1"/>
          </p:cNvSpPr>
          <p:nvPr>
            <p:ph type="sldImg"/>
          </p:nvPr>
        </p:nvSpPr>
        <p:spPr>
          <a:ln/>
        </p:spPr>
      </p:sp>
      <p:sp>
        <p:nvSpPr>
          <p:cNvPr id="1556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5667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56676" name="Rectangle 2"/>
          <p:cNvSpPr>
            <a:spLocks noGrp="1" noRot="1" noChangeAspect="1" noChangeArrowheads="1" noTextEdit="1"/>
          </p:cNvSpPr>
          <p:nvPr>
            <p:ph type="sldImg"/>
          </p:nvPr>
        </p:nvSpPr>
        <p:spPr>
          <a:ln/>
        </p:spPr>
      </p:sp>
      <p:sp>
        <p:nvSpPr>
          <p:cNvPr id="1566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5769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5872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58724" name="Rectangle 2"/>
          <p:cNvSpPr>
            <a:spLocks noGrp="1" noRot="1" noChangeAspect="1" noChangeArrowheads="1" noTextEdit="1"/>
          </p:cNvSpPr>
          <p:nvPr>
            <p:ph type="sldImg"/>
          </p:nvPr>
        </p:nvSpPr>
        <p:spPr>
          <a:ln/>
        </p:spPr>
      </p:sp>
      <p:sp>
        <p:nvSpPr>
          <p:cNvPr id="158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2083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5974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607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6179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628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62820" name="Rectangle 2"/>
          <p:cNvSpPr>
            <a:spLocks noGrp="1" noRot="1" noChangeAspect="1" noChangeArrowheads="1" noTextEdit="1"/>
          </p:cNvSpPr>
          <p:nvPr>
            <p:ph type="sldImg"/>
          </p:nvPr>
        </p:nvSpPr>
        <p:spPr>
          <a:ln/>
        </p:spPr>
      </p:sp>
      <p:sp>
        <p:nvSpPr>
          <p:cNvPr id="1628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6384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6486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6589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65892" name="Rectangle 2"/>
          <p:cNvSpPr>
            <a:spLocks noGrp="1" noRot="1" noChangeAspect="1" noChangeArrowheads="1" noTextEdit="1"/>
          </p:cNvSpPr>
          <p:nvPr>
            <p:ph type="sldImg"/>
          </p:nvPr>
        </p:nvSpPr>
        <p:spPr>
          <a:ln/>
        </p:spPr>
      </p:sp>
      <p:sp>
        <p:nvSpPr>
          <p:cNvPr id="1658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669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6793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67940" name="Rectangle 2"/>
          <p:cNvSpPr>
            <a:spLocks noGrp="1" noRot="1" noChangeAspect="1" noChangeArrowheads="1" noTextEdit="1"/>
          </p:cNvSpPr>
          <p:nvPr>
            <p:ph type="sldImg"/>
          </p:nvPr>
        </p:nvSpPr>
        <p:spPr>
          <a:ln/>
        </p:spPr>
      </p:sp>
      <p:sp>
        <p:nvSpPr>
          <p:cNvPr id="1679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689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218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6998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69988" name="Rectangle 2"/>
          <p:cNvSpPr>
            <a:spLocks noGrp="1" noRot="1" noChangeAspect="1" noChangeArrowheads="1" noTextEdit="1"/>
          </p:cNvSpPr>
          <p:nvPr>
            <p:ph type="sldImg"/>
          </p:nvPr>
        </p:nvSpPr>
        <p:spPr>
          <a:ln/>
        </p:spPr>
      </p:sp>
      <p:sp>
        <p:nvSpPr>
          <p:cNvPr id="169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710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71012" name="Rectangle 2"/>
          <p:cNvSpPr>
            <a:spLocks noGrp="1" noRot="1" noChangeAspect="1" noChangeArrowheads="1" noTextEdit="1"/>
          </p:cNvSpPr>
          <p:nvPr>
            <p:ph type="sldImg"/>
          </p:nvPr>
        </p:nvSpPr>
        <p:spPr>
          <a:ln/>
        </p:spPr>
      </p:sp>
      <p:sp>
        <p:nvSpPr>
          <p:cNvPr id="1710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7203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72036" name="Rectangle 2"/>
          <p:cNvSpPr>
            <a:spLocks noGrp="1" noRot="1" noChangeAspect="1" noChangeArrowheads="1" noTextEdit="1"/>
          </p:cNvSpPr>
          <p:nvPr>
            <p:ph type="sldImg"/>
          </p:nvPr>
        </p:nvSpPr>
        <p:spPr>
          <a:ln/>
        </p:spPr>
      </p:sp>
      <p:sp>
        <p:nvSpPr>
          <p:cNvPr id="172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730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7408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7510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75108" name="Rectangle 2"/>
          <p:cNvSpPr>
            <a:spLocks noGrp="1" noRot="1" noChangeAspect="1" noChangeArrowheads="1" noTextEdit="1"/>
          </p:cNvSpPr>
          <p:nvPr>
            <p:ph type="sldImg"/>
          </p:nvPr>
        </p:nvSpPr>
        <p:spPr>
          <a:ln/>
        </p:spPr>
      </p:sp>
      <p:sp>
        <p:nvSpPr>
          <p:cNvPr id="175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7613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76132" name="Rectangle 2"/>
          <p:cNvSpPr>
            <a:spLocks noGrp="1" noRot="1" noChangeAspect="1" noChangeArrowheads="1" noTextEdit="1"/>
          </p:cNvSpPr>
          <p:nvPr>
            <p:ph type="sldImg"/>
          </p:nvPr>
        </p:nvSpPr>
        <p:spPr>
          <a:ln/>
        </p:spPr>
      </p:sp>
      <p:sp>
        <p:nvSpPr>
          <p:cNvPr id="176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77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solidFill>
                  <a:srgbClr val="FFFFFF"/>
                </a:solidFill>
              </a:rPr>
              <a:t>ciao</a:t>
            </a:r>
          </a:p>
        </p:txBody>
      </p:sp>
      <p:sp>
        <p:nvSpPr>
          <p:cNvPr id="5" name="Rectangle 6"/>
          <p:cNvSpPr>
            <a:spLocks noGrp="1" noChangeArrowheads="1"/>
          </p:cNvSpPr>
          <p:nvPr>
            <p:ph type="ftr" sz="quarter" idx="4"/>
          </p:nvPr>
        </p:nvSpPr>
        <p:spPr/>
        <p:txBody>
          <a:bodyPr/>
          <a:lstStyle/>
          <a:p>
            <a:pPr>
              <a:defRPr/>
            </a:pPr>
            <a:r>
              <a:rPr lang="it-IT">
                <a:solidFill>
                  <a:srgbClr val="FFFFFF"/>
                </a:solidFill>
              </a:rPr>
              <a:t>saluti</a:t>
            </a:r>
          </a:p>
        </p:txBody>
      </p:sp>
      <p:sp>
        <p:nvSpPr>
          <p:cNvPr id="30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0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7817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2288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22884" name="Rectangle 2"/>
          <p:cNvSpPr>
            <a:spLocks noGrp="1" noRot="1" noChangeAspect="1" noChangeArrowheads="1" noTextEdit="1"/>
          </p:cNvSpPr>
          <p:nvPr>
            <p:ph type="sldImg"/>
          </p:nvPr>
        </p:nvSpPr>
        <p:spPr>
          <a:ln/>
        </p:spPr>
      </p:sp>
      <p:sp>
        <p:nvSpPr>
          <p:cNvPr id="1228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8125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rgbClr val="FFFFFF"/>
                </a:solidFill>
                <a:latin typeface="Verdana" charset="0"/>
              </a:rPr>
              <a:t>ciao</a:t>
            </a:r>
          </a:p>
        </p:txBody>
      </p:sp>
      <p:sp>
        <p:nvSpPr>
          <p:cNvPr id="18227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rgbClr val="FFFFFF"/>
                </a:solidFill>
                <a:latin typeface="Verdana" charset="0"/>
              </a:rPr>
              <a:t>saluti</a:t>
            </a:r>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p:txBody>
          <a:bodyPr/>
          <a:lstStyle/>
          <a:p>
            <a:pPr>
              <a:buFont typeface="Wingdings" charset="2"/>
              <a:buNone/>
              <a:defRPr/>
            </a:pPr>
            <a:r>
              <a:rPr lang="it-IT" smtClean="0">
                <a:solidFill>
                  <a:srgbClr val="FFFFFF"/>
                </a:solidFill>
              </a:rPr>
              <a:t>ciao</a:t>
            </a:r>
          </a:p>
        </p:txBody>
      </p:sp>
      <p:sp>
        <p:nvSpPr>
          <p:cNvPr id="121859" name="Rectangle 6"/>
          <p:cNvSpPr>
            <a:spLocks noGrp="1" noChangeArrowheads="1"/>
          </p:cNvSpPr>
          <p:nvPr>
            <p:ph type="ftr" sz="quarter" idx="4"/>
          </p:nvPr>
        </p:nvSpPr>
        <p:spPr/>
        <p:txBody>
          <a:bodyPr/>
          <a:lstStyle/>
          <a:p>
            <a:pPr>
              <a:buFont typeface="Wingdings" charset="2"/>
              <a:buNone/>
              <a:defRPr/>
            </a:pPr>
            <a:r>
              <a:rPr lang="it-IT" smtClean="0">
                <a:solidFill>
                  <a:srgbClr val="FFFFFF"/>
                </a:solidFill>
              </a:rPr>
              <a:t>saluti</a:t>
            </a:r>
          </a:p>
        </p:txBody>
      </p:sp>
      <p:sp>
        <p:nvSpPr>
          <p:cNvPr id="150532" name="Rectangle 2"/>
          <p:cNvSpPr>
            <a:spLocks noGrp="1" noRot="1" noChangeAspect="1" noChangeArrowheads="1" noTextEdit="1"/>
          </p:cNvSpPr>
          <p:nvPr>
            <p:ph type="sldImg"/>
          </p:nvPr>
        </p:nvSpPr>
        <p:spPr>
          <a:ln/>
        </p:spPr>
      </p:sp>
      <p:sp>
        <p:nvSpPr>
          <p:cNvPr id="15053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p:txBody>
          <a:bodyPr/>
          <a:lstStyle/>
          <a:p>
            <a:pPr>
              <a:buFont typeface="Wingdings" charset="2"/>
              <a:buNone/>
              <a:defRPr/>
            </a:pPr>
            <a:r>
              <a:rPr lang="it-IT" smtClean="0">
                <a:solidFill>
                  <a:srgbClr val="FFFFFF"/>
                </a:solidFill>
              </a:rPr>
              <a:t>ciao</a:t>
            </a:r>
          </a:p>
        </p:txBody>
      </p:sp>
      <p:sp>
        <p:nvSpPr>
          <p:cNvPr id="130051" name="Rectangle 6"/>
          <p:cNvSpPr>
            <a:spLocks noGrp="1" noChangeArrowheads="1"/>
          </p:cNvSpPr>
          <p:nvPr>
            <p:ph type="ftr" sz="quarter" idx="4"/>
          </p:nvPr>
        </p:nvSpPr>
        <p:spPr/>
        <p:txBody>
          <a:bodyPr/>
          <a:lstStyle/>
          <a:p>
            <a:pPr>
              <a:buFont typeface="Wingdings" charset="2"/>
              <a:buNone/>
              <a:defRPr/>
            </a:pPr>
            <a:r>
              <a:rPr lang="it-IT" smtClean="0">
                <a:solidFill>
                  <a:srgbClr val="FFFFFF"/>
                </a:solidFill>
              </a:rPr>
              <a:t>saluti</a:t>
            </a:r>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p:txBody>
          <a:bodyPr/>
          <a:lstStyle/>
          <a:p>
            <a:pPr>
              <a:buFont typeface="Wingdings" charset="2"/>
              <a:buNone/>
              <a:defRPr/>
            </a:pPr>
            <a:r>
              <a:rPr lang="it-IT" smtClean="0">
                <a:solidFill>
                  <a:srgbClr val="FFFFFF"/>
                </a:solidFill>
              </a:rPr>
              <a:t>ciao</a:t>
            </a:r>
          </a:p>
        </p:txBody>
      </p:sp>
      <p:sp>
        <p:nvSpPr>
          <p:cNvPr id="136195" name="Rectangle 6"/>
          <p:cNvSpPr>
            <a:spLocks noGrp="1" noChangeArrowheads="1"/>
          </p:cNvSpPr>
          <p:nvPr>
            <p:ph type="ftr" sz="quarter" idx="4"/>
          </p:nvPr>
        </p:nvSpPr>
        <p:spPr/>
        <p:txBody>
          <a:bodyPr/>
          <a:lstStyle/>
          <a:p>
            <a:pPr>
              <a:buFont typeface="Wingdings" charset="2"/>
              <a:buNone/>
              <a:defRPr/>
            </a:pPr>
            <a:r>
              <a:rPr lang="it-IT" smtClean="0">
                <a:solidFill>
                  <a:srgbClr val="FFFFFF"/>
                </a:solidFill>
              </a:rPr>
              <a:t>saluti</a:t>
            </a:r>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solidFill>
                  <a:srgbClr val="FFFFFF"/>
                </a:solidFill>
              </a:rPr>
              <a:t>ciao</a:t>
            </a:r>
          </a:p>
        </p:txBody>
      </p:sp>
      <p:sp>
        <p:nvSpPr>
          <p:cNvPr id="5" name="Rectangle 6"/>
          <p:cNvSpPr>
            <a:spLocks noGrp="1" noChangeArrowheads="1"/>
          </p:cNvSpPr>
          <p:nvPr>
            <p:ph type="ftr" sz="quarter" idx="4"/>
          </p:nvPr>
        </p:nvSpPr>
        <p:spPr/>
        <p:txBody>
          <a:bodyPr/>
          <a:lstStyle/>
          <a:p>
            <a:pPr>
              <a:defRPr/>
            </a:pPr>
            <a:r>
              <a:rPr lang="it-IT">
                <a:solidFill>
                  <a:srgbClr val="FFFFFF"/>
                </a:solidFill>
              </a:rPr>
              <a:t>saluti</a:t>
            </a:r>
          </a:p>
        </p:txBody>
      </p:sp>
      <p:sp>
        <p:nvSpPr>
          <p:cNvPr id="493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357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8329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3600">
                <a:solidFill>
                  <a:schemeClr val="tx2"/>
                </a:solidFill>
                <a:latin typeface="Comic Sans MS" charset="0"/>
                <a:ea typeface="ＭＳ Ｐゴシック" charset="0"/>
              </a:defRPr>
            </a:lvl1pPr>
            <a:lvl2pPr marL="742950" indent="-285750" defTabSz="908050" eaLnBrk="0" hangingPunct="0">
              <a:defRPr sz="3600">
                <a:solidFill>
                  <a:schemeClr val="tx2"/>
                </a:solidFill>
                <a:latin typeface="Comic Sans MS" charset="0"/>
                <a:ea typeface="ＭＳ Ｐゴシック" charset="0"/>
              </a:defRPr>
            </a:lvl2pPr>
            <a:lvl3pPr marL="1143000" indent="-228600" defTabSz="908050" eaLnBrk="0" hangingPunct="0">
              <a:defRPr sz="3600">
                <a:solidFill>
                  <a:schemeClr val="tx2"/>
                </a:solidFill>
                <a:latin typeface="Comic Sans MS" charset="0"/>
                <a:ea typeface="ＭＳ Ｐゴシック" charset="0"/>
              </a:defRPr>
            </a:lvl3pPr>
            <a:lvl4pPr marL="1600200" indent="-228600" defTabSz="908050" eaLnBrk="0" hangingPunct="0">
              <a:defRPr sz="3600">
                <a:solidFill>
                  <a:schemeClr val="tx2"/>
                </a:solidFill>
                <a:latin typeface="Comic Sans MS" charset="0"/>
                <a:ea typeface="ＭＳ Ｐゴシック" charset="0"/>
              </a:defRPr>
            </a:lvl4pPr>
            <a:lvl5pPr marL="2057400" indent="-228600" defTabSz="908050" eaLnBrk="0" hangingPunct="0">
              <a:defRPr sz="3600">
                <a:solidFill>
                  <a:schemeClr val="tx2"/>
                </a:solidFill>
                <a:latin typeface="Comic Sans MS" charset="0"/>
                <a:ea typeface="ＭＳ Ｐゴシック" charset="0"/>
              </a:defRPr>
            </a:lvl5pPr>
            <a:lvl6pPr marL="2514600" indent="-228600" defTabSz="90805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0805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0805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0805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fld id="{0B16ED7B-951E-2E4A-9A31-FC36E28418EB}" type="slidenum">
              <a:rPr lang="en-US" sz="1200">
                <a:solidFill>
                  <a:srgbClr val="000000"/>
                </a:solidFill>
                <a:latin typeface="Verdana" charset="0"/>
              </a:rPr>
              <a:pPr eaLnBrk="1" hangingPunct="1"/>
              <a:t>84</a:t>
            </a:fld>
            <a:endParaRPr lang="en-US" sz="1200">
              <a:solidFill>
                <a:srgbClr val="000000"/>
              </a:solidFill>
              <a:latin typeface="Verdana" charset="0"/>
            </a:endParaRPr>
          </a:p>
        </p:txBody>
      </p:sp>
      <p:sp>
        <p:nvSpPr>
          <p:cNvPr id="184323" name="Rectangle 2"/>
          <p:cNvSpPr>
            <a:spLocks noGrp="1" noRot="1" noChangeAspect="1" noChangeArrowheads="1" noTextEdit="1"/>
          </p:cNvSpPr>
          <p:nvPr>
            <p:ph type="sldImg"/>
          </p:nvPr>
        </p:nvSpPr>
        <p:spPr>
          <a:xfrm>
            <a:off x="652463" y="744538"/>
            <a:ext cx="5373687" cy="3721100"/>
          </a:xfrm>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8534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85348" name="Rectangle 2"/>
          <p:cNvSpPr>
            <a:spLocks noGrp="1" noRot="1" noChangeAspect="1" noChangeArrowheads="1" noTextEdit="1"/>
          </p:cNvSpPr>
          <p:nvPr>
            <p:ph type="sldImg"/>
          </p:nvPr>
        </p:nvSpPr>
        <p:spPr>
          <a:ln/>
        </p:spPr>
      </p:sp>
      <p:sp>
        <p:nvSpPr>
          <p:cNvPr id="185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863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2390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23908" name="Rectangle 2"/>
          <p:cNvSpPr>
            <a:spLocks noGrp="1" noRot="1" noChangeAspect="1" noChangeArrowheads="1" noTextEdit="1"/>
          </p:cNvSpPr>
          <p:nvPr>
            <p:ph type="sldImg"/>
          </p:nvPr>
        </p:nvSpPr>
        <p:spPr>
          <a:ln/>
        </p:spPr>
      </p:sp>
      <p:sp>
        <p:nvSpPr>
          <p:cNvPr id="1239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8739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884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88420" name="Rectangle 2"/>
          <p:cNvSpPr>
            <a:spLocks noGrp="1" noRot="1" noChangeAspect="1" noChangeArrowheads="1" noTextEdit="1"/>
          </p:cNvSpPr>
          <p:nvPr>
            <p:ph type="sldImg"/>
          </p:nvPr>
        </p:nvSpPr>
        <p:spPr>
          <a:ln/>
        </p:spPr>
      </p:sp>
      <p:sp>
        <p:nvSpPr>
          <p:cNvPr id="188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8944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89444" name="Rectangle 2"/>
          <p:cNvSpPr>
            <a:spLocks noGrp="1" noRot="1" noChangeAspect="1" noChangeArrowheads="1" noTextEdit="1"/>
          </p:cNvSpPr>
          <p:nvPr>
            <p:ph type="sldImg"/>
          </p:nvPr>
        </p:nvSpPr>
        <p:spPr>
          <a:ln/>
        </p:spPr>
      </p:sp>
      <p:sp>
        <p:nvSpPr>
          <p:cNvPr id="189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9046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90468" name="Rectangle 2"/>
          <p:cNvSpPr>
            <a:spLocks noGrp="1" noRot="1" noChangeAspect="1" noChangeArrowheads="1" noTextEdit="1"/>
          </p:cNvSpPr>
          <p:nvPr>
            <p:ph type="sldImg"/>
          </p:nvPr>
        </p:nvSpPr>
        <p:spPr>
          <a:ln/>
        </p:spPr>
      </p:sp>
      <p:sp>
        <p:nvSpPr>
          <p:cNvPr id="190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9149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91492" name="Rectangle 2"/>
          <p:cNvSpPr>
            <a:spLocks noGrp="1" noRot="1" noChangeAspect="1" noChangeArrowheads="1" noTextEdit="1"/>
          </p:cNvSpPr>
          <p:nvPr>
            <p:ph type="sldImg"/>
          </p:nvPr>
        </p:nvSpPr>
        <p:spPr>
          <a:ln/>
        </p:spPr>
      </p:sp>
      <p:sp>
        <p:nvSpPr>
          <p:cNvPr id="191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925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92516" name="Rectangle 2"/>
          <p:cNvSpPr>
            <a:spLocks noGrp="1" noRot="1" noChangeAspect="1" noChangeArrowheads="1" noTextEdit="1"/>
          </p:cNvSpPr>
          <p:nvPr>
            <p:ph type="sldImg"/>
          </p:nvPr>
        </p:nvSpPr>
        <p:spPr>
          <a:ln/>
        </p:spPr>
      </p:sp>
      <p:sp>
        <p:nvSpPr>
          <p:cNvPr id="192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9353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93540" name="Rectangle 2"/>
          <p:cNvSpPr>
            <a:spLocks noGrp="1" noRot="1" noChangeAspect="1" noChangeArrowheads="1" noTextEdit="1"/>
          </p:cNvSpPr>
          <p:nvPr>
            <p:ph type="sldImg"/>
          </p:nvPr>
        </p:nvSpPr>
        <p:spPr>
          <a:ln/>
        </p:spPr>
      </p:sp>
      <p:sp>
        <p:nvSpPr>
          <p:cNvPr id="193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945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94564" name="Rectangle 2"/>
          <p:cNvSpPr>
            <a:spLocks noGrp="1" noRot="1" noChangeAspect="1" noChangeArrowheads="1" noTextEdit="1"/>
          </p:cNvSpPr>
          <p:nvPr>
            <p:ph type="sldImg"/>
          </p:nvPr>
        </p:nvSpPr>
        <p:spPr>
          <a:ln/>
        </p:spPr>
      </p:sp>
      <p:sp>
        <p:nvSpPr>
          <p:cNvPr id="194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9558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95588" name="Rectangle 2"/>
          <p:cNvSpPr>
            <a:spLocks noGrp="1" noRot="1" noChangeAspect="1" noChangeArrowheads="1" noTextEdit="1"/>
          </p:cNvSpPr>
          <p:nvPr>
            <p:ph type="sldImg"/>
          </p:nvPr>
        </p:nvSpPr>
        <p:spPr>
          <a:ln/>
        </p:spPr>
      </p:sp>
      <p:sp>
        <p:nvSpPr>
          <p:cNvPr id="195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fld id="{F91B8C4C-340F-5A4F-B32C-B1696C4332D7}" type="slidenum">
              <a:rPr lang="en-US" sz="1200">
                <a:solidFill>
                  <a:srgbClr val="000000"/>
                </a:solidFill>
                <a:latin typeface="Verdana" charset="0"/>
              </a:rPr>
              <a:pPr eaLnBrk="1" hangingPunct="1"/>
              <a:t>8</a:t>
            </a:fld>
            <a:endParaRPr lang="en-US" sz="1200">
              <a:solidFill>
                <a:srgbClr val="000000"/>
              </a:solidFill>
              <a:latin typeface="Verdana" charset="0"/>
            </a:endParaRPr>
          </a:p>
        </p:txBody>
      </p:sp>
      <p:sp>
        <p:nvSpPr>
          <p:cNvPr id="124931" name="Rectangle 2"/>
          <p:cNvSpPr>
            <a:spLocks noGrp="1" noRot="1" noChangeAspect="1" noChangeArrowheads="1" noTextEdit="1"/>
          </p:cNvSpPr>
          <p:nvPr>
            <p:ph type="sldImg"/>
          </p:nvPr>
        </p:nvSpPr>
        <p:spPr>
          <a:xfrm>
            <a:off x="650875" y="746125"/>
            <a:ext cx="5373688" cy="37211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ciao</a:t>
            </a:r>
          </a:p>
        </p:txBody>
      </p:sp>
      <p:sp>
        <p:nvSpPr>
          <p:cNvPr id="12800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chemeClr val="bg1"/>
                </a:solidFill>
                <a:latin typeface="Verdana" charset="0"/>
              </a:rPr>
              <a:t>saluti</a:t>
            </a:r>
          </a:p>
        </p:txBody>
      </p:sp>
      <p:sp>
        <p:nvSpPr>
          <p:cNvPr id="128004" name="Rectangle 2"/>
          <p:cNvSpPr>
            <a:spLocks noGrp="1" noRot="1" noChangeAspect="1" noChangeArrowheads="1" noTextEdit="1"/>
          </p:cNvSpPr>
          <p:nvPr>
            <p:ph type="sldImg"/>
          </p:nvPr>
        </p:nvSpPr>
        <p:spPr>
          <a:ln/>
        </p:spPr>
      </p:sp>
      <p:sp>
        <p:nvSpPr>
          <p:cNvPr id="1280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31"/>
            <a:ext cx="84201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2"/>
          <p:cNvSpPr>
            <a:spLocks noGrp="1" noChangeArrowheads="1"/>
          </p:cNvSpPr>
          <p:nvPr>
            <p:ph type="sldNum" sz="quarter" idx="10"/>
          </p:nvPr>
        </p:nvSpPr>
        <p:spPr>
          <a:ln/>
        </p:spPr>
        <p:txBody>
          <a:bodyPr/>
          <a:lstStyle>
            <a:lvl1pPr>
              <a:defRPr/>
            </a:lvl1pPr>
          </a:lstStyle>
          <a:p>
            <a:fld id="{A38432F9-EF44-834A-81C7-675D8AD2B78E}" type="slidenum">
              <a:rPr lang="en-US"/>
              <a:pPr/>
              <a:t>‹n.›</a:t>
            </a:fld>
            <a:endParaRPr lang="en-US"/>
          </a:p>
        </p:txBody>
      </p:sp>
    </p:spTree>
    <p:extLst>
      <p:ext uri="{BB962C8B-B14F-4D97-AF65-F5344CB8AC3E}">
        <p14:creationId xmlns:p14="http://schemas.microsoft.com/office/powerpoint/2010/main" val="345220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1600206"/>
            <a:ext cx="89154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fld id="{9ECB09E4-6ACB-BD42-AC2B-0B0716C0338C}" type="slidenum">
              <a:rPr lang="en-US"/>
              <a:pPr/>
              <a:t>‹n.›</a:t>
            </a:fld>
            <a:endParaRPr lang="en-US"/>
          </a:p>
        </p:txBody>
      </p:sp>
    </p:spTree>
    <p:extLst>
      <p:ext uri="{BB962C8B-B14F-4D97-AF65-F5344CB8AC3E}">
        <p14:creationId xmlns:p14="http://schemas.microsoft.com/office/powerpoint/2010/main" val="2666355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4644"/>
            <a:ext cx="222885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3" y="274644"/>
            <a:ext cx="653415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fld id="{4476DF32-2B65-C14C-9D5C-CB04449B5ABC}" type="slidenum">
              <a:rPr lang="en-US"/>
              <a:pPr/>
              <a:t>‹n.›</a:t>
            </a:fld>
            <a:endParaRPr lang="en-US"/>
          </a:p>
        </p:txBody>
      </p:sp>
    </p:spTree>
    <p:extLst>
      <p:ext uri="{BB962C8B-B14F-4D97-AF65-F5344CB8AC3E}">
        <p14:creationId xmlns:p14="http://schemas.microsoft.com/office/powerpoint/2010/main" val="58583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31"/>
            <a:ext cx="84201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35"/>
          <p:cNvSpPr>
            <a:spLocks noGrp="1" noChangeArrowheads="1"/>
          </p:cNvSpPr>
          <p:nvPr>
            <p:ph type="sldNum" sz="quarter" idx="10"/>
          </p:nvPr>
        </p:nvSpPr>
        <p:spPr>
          <a:ln/>
        </p:spPr>
        <p:txBody>
          <a:bodyPr/>
          <a:lstStyle>
            <a:lvl1pPr>
              <a:defRPr/>
            </a:lvl1pPr>
          </a:lstStyle>
          <a:p>
            <a:fld id="{C552C79F-F18B-CA40-840D-9A4F8081BE9F}" type="slidenum">
              <a:rPr lang="en-US"/>
              <a:pPr/>
              <a:t>‹n.›</a:t>
            </a:fld>
            <a:endParaRPr lang="en-US"/>
          </a:p>
        </p:txBody>
      </p:sp>
    </p:spTree>
    <p:extLst>
      <p:ext uri="{BB962C8B-B14F-4D97-AF65-F5344CB8AC3E}">
        <p14:creationId xmlns:p14="http://schemas.microsoft.com/office/powerpoint/2010/main" val="4158498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95300" y="1600206"/>
            <a:ext cx="89154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5"/>
          <p:cNvSpPr>
            <a:spLocks noGrp="1" noChangeArrowheads="1"/>
          </p:cNvSpPr>
          <p:nvPr>
            <p:ph type="sldNum" sz="quarter" idx="10"/>
          </p:nvPr>
        </p:nvSpPr>
        <p:spPr>
          <a:ln/>
        </p:spPr>
        <p:txBody>
          <a:bodyPr/>
          <a:lstStyle>
            <a:lvl1pPr>
              <a:defRPr/>
            </a:lvl1pPr>
          </a:lstStyle>
          <a:p>
            <a:fld id="{A18580DD-DDD5-7E47-BD34-6F46DA5263B3}" type="slidenum">
              <a:rPr lang="en-US"/>
              <a:pPr/>
              <a:t>‹n.›</a:t>
            </a:fld>
            <a:endParaRPr lang="en-US"/>
          </a:p>
        </p:txBody>
      </p:sp>
    </p:spTree>
    <p:extLst>
      <p:ext uri="{BB962C8B-B14F-4D97-AF65-F5344CB8AC3E}">
        <p14:creationId xmlns:p14="http://schemas.microsoft.com/office/powerpoint/2010/main" val="454100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6"/>
            <a:ext cx="84201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35"/>
          <p:cNvSpPr>
            <a:spLocks noGrp="1" noChangeArrowheads="1"/>
          </p:cNvSpPr>
          <p:nvPr>
            <p:ph type="sldNum" sz="quarter" idx="10"/>
          </p:nvPr>
        </p:nvSpPr>
        <p:spPr>
          <a:ln/>
        </p:spPr>
        <p:txBody>
          <a:bodyPr/>
          <a:lstStyle>
            <a:lvl1pPr>
              <a:defRPr/>
            </a:lvl1pPr>
          </a:lstStyle>
          <a:p>
            <a:fld id="{F628BB51-4D95-D244-987A-4F810A6D5915}" type="slidenum">
              <a:rPr lang="en-US"/>
              <a:pPr/>
              <a:t>‹n.›</a:t>
            </a:fld>
            <a:endParaRPr lang="en-US"/>
          </a:p>
        </p:txBody>
      </p:sp>
    </p:spTree>
    <p:extLst>
      <p:ext uri="{BB962C8B-B14F-4D97-AF65-F5344CB8AC3E}">
        <p14:creationId xmlns:p14="http://schemas.microsoft.com/office/powerpoint/2010/main" val="1795294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2" y="1600206"/>
            <a:ext cx="43815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199" y="1600206"/>
            <a:ext cx="43815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5"/>
          <p:cNvSpPr>
            <a:spLocks noGrp="1" noChangeArrowheads="1"/>
          </p:cNvSpPr>
          <p:nvPr>
            <p:ph type="sldNum" sz="quarter" idx="10"/>
          </p:nvPr>
        </p:nvSpPr>
        <p:spPr>
          <a:ln/>
        </p:spPr>
        <p:txBody>
          <a:bodyPr/>
          <a:lstStyle>
            <a:lvl1pPr>
              <a:defRPr/>
            </a:lvl1pPr>
          </a:lstStyle>
          <a:p>
            <a:fld id="{519490A6-6085-C44C-9309-55A0EDE7061B}" type="slidenum">
              <a:rPr lang="en-US"/>
              <a:pPr/>
              <a:t>‹n.›</a:t>
            </a:fld>
            <a:endParaRPr lang="en-US"/>
          </a:p>
        </p:txBody>
      </p:sp>
    </p:spTree>
    <p:extLst>
      <p:ext uri="{BB962C8B-B14F-4D97-AF65-F5344CB8AC3E}">
        <p14:creationId xmlns:p14="http://schemas.microsoft.com/office/powerpoint/2010/main" val="4109983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379"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379"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5"/>
          <p:cNvSpPr>
            <a:spLocks noGrp="1" noChangeArrowheads="1"/>
          </p:cNvSpPr>
          <p:nvPr>
            <p:ph type="sldNum" sz="quarter" idx="10"/>
          </p:nvPr>
        </p:nvSpPr>
        <p:spPr>
          <a:ln/>
        </p:spPr>
        <p:txBody>
          <a:bodyPr/>
          <a:lstStyle>
            <a:lvl1pPr>
              <a:defRPr/>
            </a:lvl1pPr>
          </a:lstStyle>
          <a:p>
            <a:fld id="{14A6610F-4F65-2044-98D0-4CBE695F9308}" type="slidenum">
              <a:rPr lang="en-US"/>
              <a:pPr/>
              <a:t>‹n.›</a:t>
            </a:fld>
            <a:endParaRPr lang="en-US"/>
          </a:p>
        </p:txBody>
      </p:sp>
    </p:spTree>
    <p:extLst>
      <p:ext uri="{BB962C8B-B14F-4D97-AF65-F5344CB8AC3E}">
        <p14:creationId xmlns:p14="http://schemas.microsoft.com/office/powerpoint/2010/main" val="200557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Rectangle 35"/>
          <p:cNvSpPr>
            <a:spLocks noGrp="1" noChangeArrowheads="1"/>
          </p:cNvSpPr>
          <p:nvPr>
            <p:ph type="sldNum" sz="quarter" idx="10"/>
          </p:nvPr>
        </p:nvSpPr>
        <p:spPr>
          <a:ln/>
        </p:spPr>
        <p:txBody>
          <a:bodyPr/>
          <a:lstStyle>
            <a:lvl1pPr>
              <a:defRPr/>
            </a:lvl1pPr>
          </a:lstStyle>
          <a:p>
            <a:fld id="{3FDDA8FA-9C47-C84E-B99C-2D100AA3A1FC}" type="slidenum">
              <a:rPr lang="en-US"/>
              <a:pPr/>
              <a:t>‹n.›</a:t>
            </a:fld>
            <a:endParaRPr lang="en-US"/>
          </a:p>
        </p:txBody>
      </p:sp>
    </p:spTree>
    <p:extLst>
      <p:ext uri="{BB962C8B-B14F-4D97-AF65-F5344CB8AC3E}">
        <p14:creationId xmlns:p14="http://schemas.microsoft.com/office/powerpoint/2010/main" val="160522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5"/>
          <p:cNvSpPr>
            <a:spLocks noGrp="1" noChangeArrowheads="1"/>
          </p:cNvSpPr>
          <p:nvPr>
            <p:ph type="sldNum" sz="quarter" idx="10"/>
          </p:nvPr>
        </p:nvSpPr>
        <p:spPr>
          <a:ln/>
        </p:spPr>
        <p:txBody>
          <a:bodyPr/>
          <a:lstStyle>
            <a:lvl1pPr>
              <a:defRPr/>
            </a:lvl1pPr>
          </a:lstStyle>
          <a:p>
            <a:fld id="{311A9037-CE55-3646-99CA-323AD2B2FB37}" type="slidenum">
              <a:rPr lang="en-US"/>
              <a:pPr/>
              <a:t>‹n.›</a:t>
            </a:fld>
            <a:endParaRPr lang="en-US"/>
          </a:p>
        </p:txBody>
      </p:sp>
    </p:spTree>
    <p:extLst>
      <p:ext uri="{BB962C8B-B14F-4D97-AF65-F5344CB8AC3E}">
        <p14:creationId xmlns:p14="http://schemas.microsoft.com/office/powerpoint/2010/main" val="228611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3" y="273050"/>
            <a:ext cx="3259138"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3499" y="273056"/>
            <a:ext cx="553720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3" y="1435103"/>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5"/>
          <p:cNvSpPr>
            <a:spLocks noGrp="1" noChangeArrowheads="1"/>
          </p:cNvSpPr>
          <p:nvPr>
            <p:ph type="sldNum" sz="quarter" idx="10"/>
          </p:nvPr>
        </p:nvSpPr>
        <p:spPr>
          <a:ln/>
        </p:spPr>
        <p:txBody>
          <a:bodyPr/>
          <a:lstStyle>
            <a:lvl1pPr>
              <a:defRPr/>
            </a:lvl1pPr>
          </a:lstStyle>
          <a:p>
            <a:fld id="{A4571847-C6B9-4C40-B193-01F37FF0FAB6}" type="slidenum">
              <a:rPr lang="en-US"/>
              <a:pPr/>
              <a:t>‹n.›</a:t>
            </a:fld>
            <a:endParaRPr lang="en-US"/>
          </a:p>
        </p:txBody>
      </p:sp>
    </p:spTree>
    <p:extLst>
      <p:ext uri="{BB962C8B-B14F-4D97-AF65-F5344CB8AC3E}">
        <p14:creationId xmlns:p14="http://schemas.microsoft.com/office/powerpoint/2010/main" val="3609806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95300" y="1600206"/>
            <a:ext cx="89154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fld id="{D2212EC0-5947-3047-9DFB-4C5557702E4C}" type="slidenum">
              <a:rPr lang="en-US"/>
              <a:pPr/>
              <a:t>‹n.›</a:t>
            </a:fld>
            <a:endParaRPr lang="en-US"/>
          </a:p>
        </p:txBody>
      </p:sp>
    </p:spTree>
    <p:extLst>
      <p:ext uri="{BB962C8B-B14F-4D97-AF65-F5344CB8AC3E}">
        <p14:creationId xmlns:p14="http://schemas.microsoft.com/office/powerpoint/2010/main" val="3350713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5"/>
          <p:cNvSpPr>
            <a:spLocks noGrp="1" noChangeArrowheads="1"/>
          </p:cNvSpPr>
          <p:nvPr>
            <p:ph type="sldNum" sz="quarter" idx="10"/>
          </p:nvPr>
        </p:nvSpPr>
        <p:spPr>
          <a:ln/>
        </p:spPr>
        <p:txBody>
          <a:bodyPr/>
          <a:lstStyle>
            <a:lvl1pPr>
              <a:defRPr/>
            </a:lvl1pPr>
          </a:lstStyle>
          <a:p>
            <a:fld id="{2E2F45AD-1F99-CC49-92DB-B212B1F82648}" type="slidenum">
              <a:rPr lang="en-US"/>
              <a:pPr/>
              <a:t>‹n.›</a:t>
            </a:fld>
            <a:endParaRPr lang="en-US"/>
          </a:p>
        </p:txBody>
      </p:sp>
    </p:spTree>
    <p:extLst>
      <p:ext uri="{BB962C8B-B14F-4D97-AF65-F5344CB8AC3E}">
        <p14:creationId xmlns:p14="http://schemas.microsoft.com/office/powerpoint/2010/main" val="2849851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1600206"/>
            <a:ext cx="89154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5"/>
          <p:cNvSpPr>
            <a:spLocks noGrp="1" noChangeArrowheads="1"/>
          </p:cNvSpPr>
          <p:nvPr>
            <p:ph type="sldNum" sz="quarter" idx="10"/>
          </p:nvPr>
        </p:nvSpPr>
        <p:spPr>
          <a:ln/>
        </p:spPr>
        <p:txBody>
          <a:bodyPr/>
          <a:lstStyle>
            <a:lvl1pPr>
              <a:defRPr/>
            </a:lvl1pPr>
          </a:lstStyle>
          <a:p>
            <a:fld id="{58D29F9F-0316-8649-A890-3549D1D8726A}" type="slidenum">
              <a:rPr lang="en-US"/>
              <a:pPr/>
              <a:t>‹n.›</a:t>
            </a:fld>
            <a:endParaRPr lang="en-US"/>
          </a:p>
        </p:txBody>
      </p:sp>
    </p:spTree>
    <p:extLst>
      <p:ext uri="{BB962C8B-B14F-4D97-AF65-F5344CB8AC3E}">
        <p14:creationId xmlns:p14="http://schemas.microsoft.com/office/powerpoint/2010/main" val="1274163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4644"/>
            <a:ext cx="222885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3" y="274644"/>
            <a:ext cx="653415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5"/>
          <p:cNvSpPr>
            <a:spLocks noGrp="1" noChangeArrowheads="1"/>
          </p:cNvSpPr>
          <p:nvPr>
            <p:ph type="sldNum" sz="quarter" idx="10"/>
          </p:nvPr>
        </p:nvSpPr>
        <p:spPr>
          <a:ln/>
        </p:spPr>
        <p:txBody>
          <a:bodyPr/>
          <a:lstStyle>
            <a:lvl1pPr>
              <a:defRPr/>
            </a:lvl1pPr>
          </a:lstStyle>
          <a:p>
            <a:fld id="{C62FF1A8-0518-9443-91FE-4043AEDFC4A2}" type="slidenum">
              <a:rPr lang="en-US"/>
              <a:pPr/>
              <a:t>‹n.›</a:t>
            </a:fld>
            <a:endParaRPr lang="en-US"/>
          </a:p>
        </p:txBody>
      </p:sp>
    </p:spTree>
    <p:extLst>
      <p:ext uri="{BB962C8B-B14F-4D97-AF65-F5344CB8AC3E}">
        <p14:creationId xmlns:p14="http://schemas.microsoft.com/office/powerpoint/2010/main" val="1841621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31"/>
            <a:ext cx="84201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2"/>
          <p:cNvSpPr>
            <a:spLocks noGrp="1" noChangeArrowheads="1"/>
          </p:cNvSpPr>
          <p:nvPr>
            <p:ph type="sldNum" sz="quarter" idx="10"/>
          </p:nvPr>
        </p:nvSpPr>
        <p:spPr>
          <a:ln/>
        </p:spPr>
        <p:txBody>
          <a:bodyPr/>
          <a:lstStyle>
            <a:lvl1pPr>
              <a:defRPr/>
            </a:lvl1pPr>
          </a:lstStyle>
          <a:p>
            <a:fld id="{07A9A110-331E-3740-AA62-50B26A42251B}" type="slidenum">
              <a:rPr lang="en-US"/>
              <a:pPr/>
              <a:t>‹n.›</a:t>
            </a:fld>
            <a:endParaRPr lang="en-US"/>
          </a:p>
        </p:txBody>
      </p:sp>
    </p:spTree>
    <p:extLst>
      <p:ext uri="{BB962C8B-B14F-4D97-AF65-F5344CB8AC3E}">
        <p14:creationId xmlns:p14="http://schemas.microsoft.com/office/powerpoint/2010/main" val="1128958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95300" y="1600206"/>
            <a:ext cx="89154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fld id="{CE662090-57F2-0443-8CED-7225F58120F0}" type="slidenum">
              <a:rPr lang="en-US"/>
              <a:pPr/>
              <a:t>‹n.›</a:t>
            </a:fld>
            <a:endParaRPr lang="en-US"/>
          </a:p>
        </p:txBody>
      </p:sp>
    </p:spTree>
    <p:extLst>
      <p:ext uri="{BB962C8B-B14F-4D97-AF65-F5344CB8AC3E}">
        <p14:creationId xmlns:p14="http://schemas.microsoft.com/office/powerpoint/2010/main" val="1458547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6"/>
            <a:ext cx="84201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2"/>
          <p:cNvSpPr>
            <a:spLocks noGrp="1" noChangeArrowheads="1"/>
          </p:cNvSpPr>
          <p:nvPr>
            <p:ph type="sldNum" sz="quarter" idx="10"/>
          </p:nvPr>
        </p:nvSpPr>
        <p:spPr>
          <a:ln/>
        </p:spPr>
        <p:txBody>
          <a:bodyPr/>
          <a:lstStyle>
            <a:lvl1pPr>
              <a:defRPr/>
            </a:lvl1pPr>
          </a:lstStyle>
          <a:p>
            <a:fld id="{4DF0AE7E-CC72-764D-B17F-E7E55FF198BE}" type="slidenum">
              <a:rPr lang="en-US"/>
              <a:pPr/>
              <a:t>‹n.›</a:t>
            </a:fld>
            <a:endParaRPr lang="en-US"/>
          </a:p>
        </p:txBody>
      </p:sp>
    </p:spTree>
    <p:extLst>
      <p:ext uri="{BB962C8B-B14F-4D97-AF65-F5344CB8AC3E}">
        <p14:creationId xmlns:p14="http://schemas.microsoft.com/office/powerpoint/2010/main" val="82376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2" y="1600206"/>
            <a:ext cx="43815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199" y="1600206"/>
            <a:ext cx="43815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
          <p:cNvSpPr>
            <a:spLocks noGrp="1" noChangeArrowheads="1"/>
          </p:cNvSpPr>
          <p:nvPr>
            <p:ph type="sldNum" sz="quarter" idx="10"/>
          </p:nvPr>
        </p:nvSpPr>
        <p:spPr>
          <a:ln/>
        </p:spPr>
        <p:txBody>
          <a:bodyPr/>
          <a:lstStyle>
            <a:lvl1pPr>
              <a:defRPr/>
            </a:lvl1pPr>
          </a:lstStyle>
          <a:p>
            <a:fld id="{F515BA63-5D2A-1946-B5F3-F457D8B6BD9B}" type="slidenum">
              <a:rPr lang="en-US"/>
              <a:pPr/>
              <a:t>‹n.›</a:t>
            </a:fld>
            <a:endParaRPr lang="en-US"/>
          </a:p>
        </p:txBody>
      </p:sp>
    </p:spTree>
    <p:extLst>
      <p:ext uri="{BB962C8B-B14F-4D97-AF65-F5344CB8AC3E}">
        <p14:creationId xmlns:p14="http://schemas.microsoft.com/office/powerpoint/2010/main" val="2708031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379"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379"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
          <p:cNvSpPr>
            <a:spLocks noGrp="1" noChangeArrowheads="1"/>
          </p:cNvSpPr>
          <p:nvPr>
            <p:ph type="sldNum" sz="quarter" idx="10"/>
          </p:nvPr>
        </p:nvSpPr>
        <p:spPr>
          <a:ln/>
        </p:spPr>
        <p:txBody>
          <a:bodyPr/>
          <a:lstStyle>
            <a:lvl1pPr>
              <a:defRPr/>
            </a:lvl1pPr>
          </a:lstStyle>
          <a:p>
            <a:fld id="{032E562C-C73D-454D-AFC8-14678634DE0A}" type="slidenum">
              <a:rPr lang="en-US"/>
              <a:pPr/>
              <a:t>‹n.›</a:t>
            </a:fld>
            <a:endParaRPr lang="en-US"/>
          </a:p>
        </p:txBody>
      </p:sp>
    </p:spTree>
    <p:extLst>
      <p:ext uri="{BB962C8B-B14F-4D97-AF65-F5344CB8AC3E}">
        <p14:creationId xmlns:p14="http://schemas.microsoft.com/office/powerpoint/2010/main" val="2795476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Rectangle 2"/>
          <p:cNvSpPr>
            <a:spLocks noGrp="1" noChangeArrowheads="1"/>
          </p:cNvSpPr>
          <p:nvPr>
            <p:ph type="sldNum" sz="quarter" idx="10"/>
          </p:nvPr>
        </p:nvSpPr>
        <p:spPr>
          <a:ln/>
        </p:spPr>
        <p:txBody>
          <a:bodyPr/>
          <a:lstStyle>
            <a:lvl1pPr>
              <a:defRPr/>
            </a:lvl1pPr>
          </a:lstStyle>
          <a:p>
            <a:fld id="{419527EC-C797-0B42-B253-67F86FC62FE2}" type="slidenum">
              <a:rPr lang="en-US"/>
              <a:pPr/>
              <a:t>‹n.›</a:t>
            </a:fld>
            <a:endParaRPr lang="en-US"/>
          </a:p>
        </p:txBody>
      </p:sp>
    </p:spTree>
    <p:extLst>
      <p:ext uri="{BB962C8B-B14F-4D97-AF65-F5344CB8AC3E}">
        <p14:creationId xmlns:p14="http://schemas.microsoft.com/office/powerpoint/2010/main" val="3647431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fld id="{DB5C0BF0-E38A-7946-8D3F-F2A5D263FBD4}" type="slidenum">
              <a:rPr lang="en-US"/>
              <a:pPr/>
              <a:t>‹n.›</a:t>
            </a:fld>
            <a:endParaRPr lang="en-US"/>
          </a:p>
        </p:txBody>
      </p:sp>
    </p:spTree>
    <p:extLst>
      <p:ext uri="{BB962C8B-B14F-4D97-AF65-F5344CB8AC3E}">
        <p14:creationId xmlns:p14="http://schemas.microsoft.com/office/powerpoint/2010/main" val="270961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6"/>
            <a:ext cx="84201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2"/>
          <p:cNvSpPr>
            <a:spLocks noGrp="1" noChangeArrowheads="1"/>
          </p:cNvSpPr>
          <p:nvPr>
            <p:ph type="sldNum" sz="quarter" idx="10"/>
          </p:nvPr>
        </p:nvSpPr>
        <p:spPr>
          <a:ln/>
        </p:spPr>
        <p:txBody>
          <a:bodyPr/>
          <a:lstStyle>
            <a:lvl1pPr>
              <a:defRPr/>
            </a:lvl1pPr>
          </a:lstStyle>
          <a:p>
            <a:fld id="{0EC9C8E9-AB16-A446-BDD1-1A72907BE37F}" type="slidenum">
              <a:rPr lang="en-US"/>
              <a:pPr/>
              <a:t>‹n.›</a:t>
            </a:fld>
            <a:endParaRPr lang="en-US"/>
          </a:p>
        </p:txBody>
      </p:sp>
    </p:spTree>
    <p:extLst>
      <p:ext uri="{BB962C8B-B14F-4D97-AF65-F5344CB8AC3E}">
        <p14:creationId xmlns:p14="http://schemas.microsoft.com/office/powerpoint/2010/main" val="616195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3" y="273050"/>
            <a:ext cx="3259138"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3499" y="273056"/>
            <a:ext cx="553720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3" y="1435103"/>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sldNum" sz="quarter" idx="10"/>
          </p:nvPr>
        </p:nvSpPr>
        <p:spPr>
          <a:ln/>
        </p:spPr>
        <p:txBody>
          <a:bodyPr/>
          <a:lstStyle>
            <a:lvl1pPr>
              <a:defRPr/>
            </a:lvl1pPr>
          </a:lstStyle>
          <a:p>
            <a:fld id="{32DB2B8D-9E55-B24A-B9EC-6A8B124DD78C}" type="slidenum">
              <a:rPr lang="en-US"/>
              <a:pPr/>
              <a:t>‹n.›</a:t>
            </a:fld>
            <a:endParaRPr lang="en-US"/>
          </a:p>
        </p:txBody>
      </p:sp>
    </p:spTree>
    <p:extLst>
      <p:ext uri="{BB962C8B-B14F-4D97-AF65-F5344CB8AC3E}">
        <p14:creationId xmlns:p14="http://schemas.microsoft.com/office/powerpoint/2010/main" val="3401416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sldNum" sz="quarter" idx="10"/>
          </p:nvPr>
        </p:nvSpPr>
        <p:spPr>
          <a:ln/>
        </p:spPr>
        <p:txBody>
          <a:bodyPr/>
          <a:lstStyle>
            <a:lvl1pPr>
              <a:defRPr/>
            </a:lvl1pPr>
          </a:lstStyle>
          <a:p>
            <a:fld id="{5E02A440-2889-3648-8E61-0412F9D61613}" type="slidenum">
              <a:rPr lang="en-US"/>
              <a:pPr/>
              <a:t>‹n.›</a:t>
            </a:fld>
            <a:endParaRPr lang="en-US"/>
          </a:p>
        </p:txBody>
      </p:sp>
    </p:spTree>
    <p:extLst>
      <p:ext uri="{BB962C8B-B14F-4D97-AF65-F5344CB8AC3E}">
        <p14:creationId xmlns:p14="http://schemas.microsoft.com/office/powerpoint/2010/main" val="3767478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1600206"/>
            <a:ext cx="89154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fld id="{ED7E5678-8D21-2241-BB15-DA17E20EBF49}" type="slidenum">
              <a:rPr lang="en-US"/>
              <a:pPr/>
              <a:t>‹n.›</a:t>
            </a:fld>
            <a:endParaRPr lang="en-US"/>
          </a:p>
        </p:txBody>
      </p:sp>
    </p:spTree>
    <p:extLst>
      <p:ext uri="{BB962C8B-B14F-4D97-AF65-F5344CB8AC3E}">
        <p14:creationId xmlns:p14="http://schemas.microsoft.com/office/powerpoint/2010/main" val="4275932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4644"/>
            <a:ext cx="222885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3" y="274644"/>
            <a:ext cx="653415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fld id="{ED085647-87A9-3F45-96BF-5EBBA9F80CF9}" type="slidenum">
              <a:rPr lang="en-US"/>
              <a:pPr/>
              <a:t>‹n.›</a:t>
            </a:fld>
            <a:endParaRPr lang="en-US"/>
          </a:p>
        </p:txBody>
      </p:sp>
    </p:spTree>
    <p:extLst>
      <p:ext uri="{BB962C8B-B14F-4D97-AF65-F5344CB8AC3E}">
        <p14:creationId xmlns:p14="http://schemas.microsoft.com/office/powerpoint/2010/main" val="1822259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a:xfrm>
            <a:off x="7799388" y="6400800"/>
            <a:ext cx="2063750" cy="457200"/>
          </a:xfrm>
          <a:prstGeom prst="rect">
            <a:avLst/>
          </a:prstGeom>
        </p:spPr>
        <p:txBody>
          <a:bodyPr vert="horz" wrap="square" lIns="91440" tIns="45720" rIns="91440" bIns="45720" numCol="1" anchor="t" anchorCtr="0" compatLnSpc="1">
            <a:prstTxWarp prst="textNoShape">
              <a:avLst/>
            </a:prstTxWarp>
          </a:bodyPr>
          <a:lstStyle>
            <a:lvl1pPr>
              <a:defRPr sz="1600" u="sng">
                <a:solidFill>
                  <a:srgbClr val="FFFFFF"/>
                </a:solidFill>
                <a:latin typeface="Verdana" charset="0"/>
              </a:defRPr>
            </a:lvl1pPr>
          </a:lstStyle>
          <a:p>
            <a:fld id="{AC28B3F4-CB80-CC4D-B350-B080AFCB98DE}" type="slidenum">
              <a:rPr lang="en-US"/>
              <a:pPr/>
              <a:t>‹n.›</a:t>
            </a:fld>
            <a:endParaRPr lang="en-US"/>
          </a:p>
        </p:txBody>
      </p:sp>
    </p:spTree>
    <p:extLst>
      <p:ext uri="{BB962C8B-B14F-4D97-AF65-F5344CB8AC3E}">
        <p14:creationId xmlns:p14="http://schemas.microsoft.com/office/powerpoint/2010/main" val="3236014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1" hangingPunct="1">
              <a:buClr>
                <a:srgbClr val="FFE107"/>
              </a:buClr>
              <a:defRPr/>
            </a:lvl1pPr>
          </a:lstStyle>
          <a:p>
            <a:fld id="{D80E647A-28D5-9041-96CA-8113F06AB180}" type="slidenum">
              <a:rPr lang="en-US"/>
              <a:pPr/>
              <a:t>‹n.›</a:t>
            </a:fld>
            <a:endParaRPr lang="en-US">
              <a:solidFill>
                <a:srgbClr val="000000"/>
              </a:solidFill>
            </a:endParaRPr>
          </a:p>
        </p:txBody>
      </p:sp>
    </p:spTree>
    <p:extLst>
      <p:ext uri="{BB962C8B-B14F-4D97-AF65-F5344CB8AC3E}">
        <p14:creationId xmlns:p14="http://schemas.microsoft.com/office/powerpoint/2010/main" val="39432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55700" y="0"/>
            <a:ext cx="7842250" cy="8382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95303" y="1600206"/>
            <a:ext cx="4381501"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199" y="1600206"/>
            <a:ext cx="4381501"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9"/>
          <p:cNvSpPr>
            <a:spLocks noGrp="1" noChangeArrowheads="1"/>
          </p:cNvSpPr>
          <p:nvPr>
            <p:ph type="sldNum" sz="quarter" idx="10"/>
          </p:nvPr>
        </p:nvSpPr>
        <p:spPr/>
        <p:txBody>
          <a:bodyPr/>
          <a:lstStyle>
            <a:lvl1pPr>
              <a:buClr>
                <a:srgbClr val="FFE107"/>
              </a:buClr>
              <a:defRPr/>
            </a:lvl1pPr>
          </a:lstStyle>
          <a:p>
            <a:fld id="{1B5618EE-80A7-F547-B758-0FBACA0D87E7}" type="slidenum">
              <a:rPr lang="en-US"/>
              <a:pPr/>
              <a:t>‹n.›</a:t>
            </a:fld>
            <a:endParaRPr lang="en-US"/>
          </a:p>
        </p:txBody>
      </p:sp>
    </p:spTree>
    <p:extLst>
      <p:ext uri="{BB962C8B-B14F-4D97-AF65-F5344CB8AC3E}">
        <p14:creationId xmlns:p14="http://schemas.microsoft.com/office/powerpoint/2010/main" val="1968814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lvl1pPr>
              <a:defRPr>
                <a:latin typeface="Comic Sans MS" charset="0"/>
              </a:defRPr>
            </a:lvl1pPr>
          </a:lstStyle>
          <a:p>
            <a:fld id="{10ACCDD9-8BED-8E4F-A9FA-5EEAB78A8B4A}" type="slidenum">
              <a:rPr lang="en-US"/>
              <a:pPr/>
              <a:t>‹n.›</a:t>
            </a:fld>
            <a:endParaRPr lang="en-US"/>
          </a:p>
        </p:txBody>
      </p:sp>
    </p:spTree>
    <p:extLst>
      <p:ext uri="{BB962C8B-B14F-4D97-AF65-F5344CB8AC3E}">
        <p14:creationId xmlns:p14="http://schemas.microsoft.com/office/powerpoint/2010/main" val="4160729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34"/>
            <a:ext cx="84201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numero diapositiva 5"/>
          <p:cNvSpPr>
            <a:spLocks noGrp="1"/>
          </p:cNvSpPr>
          <p:nvPr>
            <p:ph type="sldNum" sz="quarter" idx="10"/>
          </p:nvPr>
        </p:nvSpPr>
        <p:spPr/>
        <p:txBody>
          <a:bodyPr/>
          <a:lstStyle>
            <a:lvl1pPr>
              <a:buClr>
                <a:srgbClr val="FFE107"/>
              </a:buClr>
              <a:buFont typeface="Wingdings" charset="0"/>
              <a:buNone/>
              <a:defRPr>
                <a:latin typeface="Comic Sans MS" charset="0"/>
              </a:defRPr>
            </a:lvl1pPr>
          </a:lstStyle>
          <a:p>
            <a:fld id="{21C1D6B9-0530-A34F-8922-767D7D3FAD97}" type="slidenum">
              <a:rPr lang="it-IT"/>
              <a:pPr/>
              <a:t>‹n.›</a:t>
            </a:fld>
            <a:endParaRPr lang="it-IT"/>
          </a:p>
        </p:txBody>
      </p:sp>
    </p:spTree>
    <p:extLst>
      <p:ext uri="{BB962C8B-B14F-4D97-AF65-F5344CB8AC3E}">
        <p14:creationId xmlns:p14="http://schemas.microsoft.com/office/powerpoint/2010/main" val="78653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buClr>
                <a:srgbClr val="FFE107"/>
              </a:buClr>
              <a:buFont typeface="Wingdings" charset="0"/>
              <a:buNone/>
              <a:defRPr>
                <a:latin typeface="Comic Sans MS" charset="0"/>
              </a:defRPr>
            </a:lvl1pPr>
          </a:lstStyle>
          <a:p>
            <a:fld id="{FE417194-1478-7549-9B13-96265A56AACB}" type="datetimeFigureOut">
              <a:rPr lang="it-IT"/>
              <a:pPr/>
              <a:t>16/04/13</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buClr>
                <a:srgbClr val="FFE107"/>
              </a:buClr>
              <a:buFont typeface="Wingdings" pitchFamily="2" charset="2"/>
              <a:buNone/>
              <a:defRPr>
                <a:latin typeface="Comic Sans MS" pitchFamily="66"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buClr>
                <a:srgbClr val="FFE107"/>
              </a:buClr>
              <a:buFont typeface="Wingdings" charset="0"/>
              <a:buNone/>
              <a:defRPr>
                <a:latin typeface="Comic Sans MS" charset="0"/>
              </a:defRPr>
            </a:lvl1pPr>
          </a:lstStyle>
          <a:p>
            <a:fld id="{435FEB8E-3B71-1B48-825A-A9A7A19A8C81}" type="slidenum">
              <a:rPr lang="it-IT"/>
              <a:pPr/>
              <a:t>‹n.›</a:t>
            </a:fld>
            <a:endParaRPr lang="it-IT"/>
          </a:p>
        </p:txBody>
      </p:sp>
    </p:spTree>
    <p:extLst>
      <p:ext uri="{BB962C8B-B14F-4D97-AF65-F5344CB8AC3E}">
        <p14:creationId xmlns:p14="http://schemas.microsoft.com/office/powerpoint/2010/main" val="79012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2" y="1600206"/>
            <a:ext cx="43815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199" y="1600206"/>
            <a:ext cx="43815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
          <p:cNvSpPr>
            <a:spLocks noGrp="1" noChangeArrowheads="1"/>
          </p:cNvSpPr>
          <p:nvPr>
            <p:ph type="sldNum" sz="quarter" idx="10"/>
          </p:nvPr>
        </p:nvSpPr>
        <p:spPr>
          <a:ln/>
        </p:spPr>
        <p:txBody>
          <a:bodyPr/>
          <a:lstStyle>
            <a:lvl1pPr>
              <a:defRPr/>
            </a:lvl1pPr>
          </a:lstStyle>
          <a:p>
            <a:fld id="{FE0E3FB9-CD74-984D-98C0-13F9DDF6CE6C}" type="slidenum">
              <a:rPr lang="en-US"/>
              <a:pPr/>
              <a:t>‹n.›</a:t>
            </a:fld>
            <a:endParaRPr lang="en-US"/>
          </a:p>
        </p:txBody>
      </p:sp>
    </p:spTree>
    <p:extLst>
      <p:ext uri="{BB962C8B-B14F-4D97-AF65-F5344CB8AC3E}">
        <p14:creationId xmlns:p14="http://schemas.microsoft.com/office/powerpoint/2010/main" val="285118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35"/>
          <p:cNvSpPr>
            <a:spLocks noGrp="1" noChangeArrowheads="1"/>
          </p:cNvSpPr>
          <p:nvPr>
            <p:ph type="sldNum" sz="quarter" idx="10"/>
          </p:nvPr>
        </p:nvSpPr>
        <p:spPr>
          <a:ln/>
        </p:spPr>
        <p:txBody>
          <a:bodyPr/>
          <a:lstStyle>
            <a:lvl1pPr>
              <a:defRPr/>
            </a:lvl1pPr>
          </a:lstStyle>
          <a:p>
            <a:fld id="{7B32AB39-5313-A149-BAE6-A662560E3D70}" type="slidenum">
              <a:rPr lang="en-US"/>
              <a:pPr/>
              <a:t>‹n.›</a:t>
            </a:fld>
            <a:endParaRPr lang="en-US"/>
          </a:p>
        </p:txBody>
      </p:sp>
    </p:spTree>
    <p:extLst>
      <p:ext uri="{BB962C8B-B14F-4D97-AF65-F5344CB8AC3E}">
        <p14:creationId xmlns:p14="http://schemas.microsoft.com/office/powerpoint/2010/main" val="343549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8362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0619" y="0"/>
            <a:ext cx="8172450" cy="757238"/>
          </a:xfrm>
        </p:spPr>
        <p:txBody>
          <a:bodyPr/>
          <a:lstStyle/>
          <a:p>
            <a:r>
              <a:rPr lang="en-US" smtClean="0"/>
              <a:t>Click to edit Master title style</a:t>
            </a:r>
            <a:endParaRPr lang="de-DE"/>
          </a:p>
        </p:txBody>
      </p:sp>
    </p:spTree>
    <p:extLst>
      <p:ext uri="{BB962C8B-B14F-4D97-AF65-F5344CB8AC3E}">
        <p14:creationId xmlns:p14="http://schemas.microsoft.com/office/powerpoint/2010/main" val="661931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8"/>
            <a:ext cx="8420100" cy="1470025"/>
          </a:xfrm>
          <a:prstGeom prst="rect">
            <a:avLst/>
          </a:prstGeom>
        </p:spPr>
        <p:txBody>
          <a:bodyPr vert="horz" lIns="91215" tIns="45608" rIns="91215" bIns="45608"/>
          <a:lstStyle/>
          <a:p>
            <a:r>
              <a:rPr lang="it-IT" smtClean="0"/>
              <a:t>Fare clic per modificare stile</a:t>
            </a:r>
            <a:endParaRPr lang="it-IT"/>
          </a:p>
        </p:txBody>
      </p:sp>
      <p:sp>
        <p:nvSpPr>
          <p:cNvPr id="3" name="Sottotitolo 2"/>
          <p:cNvSpPr>
            <a:spLocks noGrp="1"/>
          </p:cNvSpPr>
          <p:nvPr>
            <p:ph type="subTitle" idx="1"/>
          </p:nvPr>
        </p:nvSpPr>
        <p:spPr>
          <a:xfrm>
            <a:off x="1485900" y="3886202"/>
            <a:ext cx="6934200" cy="1752600"/>
          </a:xfrm>
          <a:prstGeom prst="rect">
            <a:avLst/>
          </a:prstGeom>
        </p:spPr>
        <p:txBody>
          <a:bodyPr vert="horz" lIns="91215" tIns="45608" rIns="91215" bIns="45608"/>
          <a:lstStyle>
            <a:lvl1pPr marL="0" indent="0" algn="ctr">
              <a:buNone/>
              <a:defRPr/>
            </a:lvl1pPr>
            <a:lvl2pPr marL="456082" indent="0" algn="ctr">
              <a:buNone/>
              <a:defRPr/>
            </a:lvl2pPr>
            <a:lvl3pPr marL="912164" indent="0" algn="ctr">
              <a:buNone/>
              <a:defRPr/>
            </a:lvl3pPr>
            <a:lvl4pPr marL="1368241" indent="0" algn="ctr">
              <a:buNone/>
              <a:defRPr/>
            </a:lvl4pPr>
            <a:lvl5pPr marL="1824318" indent="0" algn="ctr">
              <a:buNone/>
              <a:defRPr/>
            </a:lvl5pPr>
            <a:lvl6pPr marL="2280400" indent="0" algn="ctr">
              <a:buNone/>
              <a:defRPr/>
            </a:lvl6pPr>
            <a:lvl7pPr marL="2736482" indent="0" algn="ctr">
              <a:buNone/>
              <a:defRPr/>
            </a:lvl7pPr>
            <a:lvl8pPr marL="3192559" indent="0" algn="ctr">
              <a:buNone/>
              <a:defRPr/>
            </a:lvl8pPr>
            <a:lvl9pPr marL="3648645" indent="0" algn="ctr">
              <a:buNone/>
              <a:defRPr/>
            </a:lvl9pPr>
          </a:lstStyle>
          <a:p>
            <a:r>
              <a:rPr lang="it-IT" smtClean="0"/>
              <a:t>Fare clic per modificare lo stile del sottotitolo dello schema</a:t>
            </a:r>
            <a:endParaRPr lang="it-IT"/>
          </a:p>
        </p:txBody>
      </p:sp>
      <p:sp>
        <p:nvSpPr>
          <p:cNvPr id="4" name="Rectangle 2"/>
          <p:cNvSpPr>
            <a:spLocks noGrp="1" noChangeArrowheads="1"/>
          </p:cNvSpPr>
          <p:nvPr>
            <p:ph type="sldNum" sz="quarter" idx="10"/>
          </p:nvPr>
        </p:nvSpPr>
        <p:spPr>
          <a:ln/>
        </p:spPr>
        <p:txBody>
          <a:bodyPr/>
          <a:lstStyle>
            <a:lvl1pPr>
              <a:defRPr/>
            </a:lvl1pPr>
          </a:lstStyle>
          <a:p>
            <a:pPr>
              <a:defRPr/>
            </a:pPr>
            <a:fld id="{FE17C36D-D30C-854D-9FE8-E8CC555B7B04}" type="slidenum">
              <a:rPr lang="en-US"/>
              <a:pPr>
                <a:defRPr/>
              </a:pPr>
              <a:t>‹n.›</a:t>
            </a:fld>
            <a:endParaRPr lang="en-US"/>
          </a:p>
        </p:txBody>
      </p:sp>
    </p:spTree>
    <p:extLst>
      <p:ext uri="{BB962C8B-B14F-4D97-AF65-F5344CB8AC3E}">
        <p14:creationId xmlns:p14="http://schemas.microsoft.com/office/powerpoint/2010/main" val="1913033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vert="horz" lIns="91215" tIns="45608" rIns="91215" bIns="45608"/>
          <a:lstStyle/>
          <a:p>
            <a:r>
              <a:rPr lang="it-IT" smtClean="0"/>
              <a:t>Fare clic per modificare stile</a:t>
            </a:r>
            <a:endParaRPr lang="it-IT"/>
          </a:p>
        </p:txBody>
      </p:sp>
      <p:sp>
        <p:nvSpPr>
          <p:cNvPr id="3" name="Segnaposto contenuto 2"/>
          <p:cNvSpPr>
            <a:spLocks noGrp="1"/>
          </p:cNvSpPr>
          <p:nvPr>
            <p:ph idx="1"/>
          </p:nvPr>
        </p:nvSpPr>
        <p:spPr>
          <a:xfrm>
            <a:off x="495300" y="1600203"/>
            <a:ext cx="8915400" cy="4525963"/>
          </a:xfrm>
          <a:prstGeom prst="rect">
            <a:avLst/>
          </a:prstGeom>
        </p:spPr>
        <p:txBody>
          <a:bodyPr vert="horz" lIns="91215" tIns="45608" rIns="91215" bIns="45608"/>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pPr>
              <a:defRPr/>
            </a:pPr>
            <a:fld id="{CF5B438E-3A33-874A-A3CB-96F36E04A952}" type="slidenum">
              <a:rPr lang="en-US"/>
              <a:pPr>
                <a:defRPr/>
              </a:pPr>
              <a:t>‹n.›</a:t>
            </a:fld>
            <a:endParaRPr lang="en-US"/>
          </a:p>
        </p:txBody>
      </p:sp>
    </p:spTree>
    <p:extLst>
      <p:ext uri="{BB962C8B-B14F-4D97-AF65-F5344CB8AC3E}">
        <p14:creationId xmlns:p14="http://schemas.microsoft.com/office/powerpoint/2010/main" val="3176354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59" y="4406926"/>
            <a:ext cx="8420100" cy="1362075"/>
          </a:xfrm>
          <a:prstGeom prst="rect">
            <a:avLst/>
          </a:prstGeom>
        </p:spPr>
        <p:txBody>
          <a:bodyPr vert="horz" lIns="91215" tIns="45608" rIns="91215" bIns="45608"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82659" y="2906718"/>
            <a:ext cx="8420100" cy="1500187"/>
          </a:xfrm>
          <a:prstGeom prst="rect">
            <a:avLst/>
          </a:prstGeom>
        </p:spPr>
        <p:txBody>
          <a:bodyPr vert="horz" lIns="91215" tIns="45608" rIns="91215" bIns="45608" anchor="b"/>
          <a:lstStyle>
            <a:lvl1pPr marL="0" indent="0">
              <a:buNone/>
              <a:defRPr sz="2000"/>
            </a:lvl1pPr>
            <a:lvl2pPr marL="456082" indent="0">
              <a:buNone/>
              <a:defRPr sz="1800"/>
            </a:lvl2pPr>
            <a:lvl3pPr marL="912164" indent="0">
              <a:buNone/>
              <a:defRPr sz="1600"/>
            </a:lvl3pPr>
            <a:lvl4pPr marL="1368241" indent="0">
              <a:buNone/>
              <a:defRPr sz="1400"/>
            </a:lvl4pPr>
            <a:lvl5pPr marL="1824318" indent="0">
              <a:buNone/>
              <a:defRPr sz="1400"/>
            </a:lvl5pPr>
            <a:lvl6pPr marL="2280400" indent="0">
              <a:buNone/>
              <a:defRPr sz="1400"/>
            </a:lvl6pPr>
            <a:lvl7pPr marL="2736482" indent="0">
              <a:buNone/>
              <a:defRPr sz="1400"/>
            </a:lvl7pPr>
            <a:lvl8pPr marL="3192559" indent="0">
              <a:buNone/>
              <a:defRPr sz="1400"/>
            </a:lvl8pPr>
            <a:lvl9pPr marL="3648645" indent="0">
              <a:buNone/>
              <a:defRPr sz="1400"/>
            </a:lvl9pPr>
          </a:lstStyle>
          <a:p>
            <a:pPr lvl="0"/>
            <a:r>
              <a:rPr lang="it-IT" smtClean="0"/>
              <a:t>Fare clic per modificare gli stili del testo dello schema</a:t>
            </a:r>
          </a:p>
        </p:txBody>
      </p:sp>
      <p:sp>
        <p:nvSpPr>
          <p:cNvPr id="4" name="Rectangle 2"/>
          <p:cNvSpPr>
            <a:spLocks noGrp="1" noChangeArrowheads="1"/>
          </p:cNvSpPr>
          <p:nvPr>
            <p:ph type="sldNum" sz="quarter" idx="10"/>
          </p:nvPr>
        </p:nvSpPr>
        <p:spPr>
          <a:ln/>
        </p:spPr>
        <p:txBody>
          <a:bodyPr/>
          <a:lstStyle>
            <a:lvl1pPr>
              <a:defRPr/>
            </a:lvl1pPr>
          </a:lstStyle>
          <a:p>
            <a:pPr>
              <a:defRPr/>
            </a:pPr>
            <a:fld id="{9AAB06DF-9086-FC48-BAE2-DC099699F36B}" type="slidenum">
              <a:rPr lang="en-US"/>
              <a:pPr>
                <a:defRPr/>
              </a:pPr>
              <a:t>‹n.›</a:t>
            </a:fld>
            <a:endParaRPr lang="en-US"/>
          </a:p>
        </p:txBody>
      </p:sp>
    </p:spTree>
    <p:extLst>
      <p:ext uri="{BB962C8B-B14F-4D97-AF65-F5344CB8AC3E}">
        <p14:creationId xmlns:p14="http://schemas.microsoft.com/office/powerpoint/2010/main" val="3310679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vert="horz" lIns="91215" tIns="45608" rIns="91215" bIns="45608"/>
          <a:lstStyle/>
          <a:p>
            <a:r>
              <a:rPr lang="it-IT" smtClean="0"/>
              <a:t>Fare clic per modificare stile</a:t>
            </a:r>
            <a:endParaRPr lang="it-IT"/>
          </a:p>
        </p:txBody>
      </p:sp>
      <p:sp>
        <p:nvSpPr>
          <p:cNvPr id="3" name="Segnaposto contenuto 2"/>
          <p:cNvSpPr>
            <a:spLocks noGrp="1"/>
          </p:cNvSpPr>
          <p:nvPr>
            <p:ph sz="half" idx="1"/>
          </p:nvPr>
        </p:nvSpPr>
        <p:spPr>
          <a:xfrm>
            <a:off x="495300" y="1600203"/>
            <a:ext cx="4381500" cy="4525963"/>
          </a:xfrm>
          <a:prstGeom prst="rect">
            <a:avLst/>
          </a:prstGeom>
        </p:spPr>
        <p:txBody>
          <a:bodyPr vert="horz" lIns="91215" tIns="45608" rIns="91215" bIns="4560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200" y="1600203"/>
            <a:ext cx="4381500" cy="4525963"/>
          </a:xfrm>
          <a:prstGeom prst="rect">
            <a:avLst/>
          </a:prstGeom>
        </p:spPr>
        <p:txBody>
          <a:bodyPr vert="horz" lIns="91215" tIns="45608" rIns="91215" bIns="4560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
          <p:cNvSpPr>
            <a:spLocks noGrp="1" noChangeArrowheads="1"/>
          </p:cNvSpPr>
          <p:nvPr>
            <p:ph type="sldNum" sz="quarter" idx="10"/>
          </p:nvPr>
        </p:nvSpPr>
        <p:spPr>
          <a:ln/>
        </p:spPr>
        <p:txBody>
          <a:bodyPr/>
          <a:lstStyle>
            <a:lvl1pPr>
              <a:defRPr/>
            </a:lvl1pPr>
          </a:lstStyle>
          <a:p>
            <a:pPr>
              <a:defRPr/>
            </a:pPr>
            <a:fld id="{1F69AAFD-BDA0-8A41-962C-57DBD448AAC9}" type="slidenum">
              <a:rPr lang="en-US"/>
              <a:pPr>
                <a:defRPr/>
              </a:pPr>
              <a:t>‹n.›</a:t>
            </a:fld>
            <a:endParaRPr lang="en-US"/>
          </a:p>
        </p:txBody>
      </p:sp>
    </p:spTree>
    <p:extLst>
      <p:ext uri="{BB962C8B-B14F-4D97-AF65-F5344CB8AC3E}">
        <p14:creationId xmlns:p14="http://schemas.microsoft.com/office/powerpoint/2010/main" val="999399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vert="horz" lIns="91215" tIns="45608" rIns="91215" bIns="45608"/>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95300" y="1535114"/>
            <a:ext cx="4376738" cy="639762"/>
          </a:xfrm>
          <a:prstGeom prst="rect">
            <a:avLst/>
          </a:prstGeom>
        </p:spPr>
        <p:txBody>
          <a:bodyPr vert="horz" lIns="91215" tIns="45608" rIns="91215" bIns="45608" anchor="b"/>
          <a:lstStyle>
            <a:lvl1pPr marL="0" indent="0">
              <a:buNone/>
              <a:defRPr sz="2400" b="1"/>
            </a:lvl1pPr>
            <a:lvl2pPr marL="456082" indent="0">
              <a:buNone/>
              <a:defRPr sz="2000" b="1"/>
            </a:lvl2pPr>
            <a:lvl3pPr marL="912164" indent="0">
              <a:buNone/>
              <a:defRPr sz="1800" b="1"/>
            </a:lvl3pPr>
            <a:lvl4pPr marL="1368241" indent="0">
              <a:buNone/>
              <a:defRPr sz="1600" b="1"/>
            </a:lvl4pPr>
            <a:lvl5pPr marL="1824318" indent="0">
              <a:buNone/>
              <a:defRPr sz="1600" b="1"/>
            </a:lvl5pPr>
            <a:lvl6pPr marL="2280400" indent="0">
              <a:buNone/>
              <a:defRPr sz="1600" b="1"/>
            </a:lvl6pPr>
            <a:lvl7pPr marL="2736482" indent="0">
              <a:buNone/>
              <a:defRPr sz="1600" b="1"/>
            </a:lvl7pPr>
            <a:lvl8pPr marL="3192559" indent="0">
              <a:buNone/>
              <a:defRPr sz="1600" b="1"/>
            </a:lvl8pPr>
            <a:lvl9pPr marL="3648645"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95300" y="2174875"/>
            <a:ext cx="4376738" cy="3951288"/>
          </a:xfrm>
          <a:prstGeom prst="rect">
            <a:avLst/>
          </a:prstGeom>
        </p:spPr>
        <p:txBody>
          <a:bodyPr vert="horz" lIns="91215" tIns="45608" rIns="91215" bIns="4560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401" y="1535114"/>
            <a:ext cx="4378325" cy="639762"/>
          </a:xfrm>
          <a:prstGeom prst="rect">
            <a:avLst/>
          </a:prstGeom>
        </p:spPr>
        <p:txBody>
          <a:bodyPr vert="horz" lIns="91215" tIns="45608" rIns="91215" bIns="45608" anchor="b"/>
          <a:lstStyle>
            <a:lvl1pPr marL="0" indent="0">
              <a:buNone/>
              <a:defRPr sz="2400" b="1"/>
            </a:lvl1pPr>
            <a:lvl2pPr marL="456082" indent="0">
              <a:buNone/>
              <a:defRPr sz="2000" b="1"/>
            </a:lvl2pPr>
            <a:lvl3pPr marL="912164" indent="0">
              <a:buNone/>
              <a:defRPr sz="1800" b="1"/>
            </a:lvl3pPr>
            <a:lvl4pPr marL="1368241" indent="0">
              <a:buNone/>
              <a:defRPr sz="1600" b="1"/>
            </a:lvl4pPr>
            <a:lvl5pPr marL="1824318" indent="0">
              <a:buNone/>
              <a:defRPr sz="1600" b="1"/>
            </a:lvl5pPr>
            <a:lvl6pPr marL="2280400" indent="0">
              <a:buNone/>
              <a:defRPr sz="1600" b="1"/>
            </a:lvl6pPr>
            <a:lvl7pPr marL="2736482" indent="0">
              <a:buNone/>
              <a:defRPr sz="1600" b="1"/>
            </a:lvl7pPr>
            <a:lvl8pPr marL="3192559" indent="0">
              <a:buNone/>
              <a:defRPr sz="1600" b="1"/>
            </a:lvl8pPr>
            <a:lvl9pPr marL="3648645"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032401" y="2174875"/>
            <a:ext cx="4378325" cy="3951288"/>
          </a:xfrm>
          <a:prstGeom prst="rect">
            <a:avLst/>
          </a:prstGeom>
        </p:spPr>
        <p:txBody>
          <a:bodyPr vert="horz" lIns="91215" tIns="45608" rIns="91215" bIns="4560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
          <p:cNvSpPr>
            <a:spLocks noGrp="1" noChangeArrowheads="1"/>
          </p:cNvSpPr>
          <p:nvPr>
            <p:ph type="sldNum" sz="quarter" idx="10"/>
          </p:nvPr>
        </p:nvSpPr>
        <p:spPr>
          <a:ln/>
        </p:spPr>
        <p:txBody>
          <a:bodyPr/>
          <a:lstStyle>
            <a:lvl1pPr>
              <a:defRPr/>
            </a:lvl1pPr>
          </a:lstStyle>
          <a:p>
            <a:pPr>
              <a:defRPr/>
            </a:pPr>
            <a:fld id="{66DDE75A-409B-304A-A6F8-2CE9A4C2E250}" type="slidenum">
              <a:rPr lang="en-US"/>
              <a:pPr>
                <a:defRPr/>
              </a:pPr>
              <a:t>‹n.›</a:t>
            </a:fld>
            <a:endParaRPr lang="en-US"/>
          </a:p>
        </p:txBody>
      </p:sp>
    </p:spTree>
    <p:extLst>
      <p:ext uri="{BB962C8B-B14F-4D97-AF65-F5344CB8AC3E}">
        <p14:creationId xmlns:p14="http://schemas.microsoft.com/office/powerpoint/2010/main" val="224635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vert="horz" lIns="91215" tIns="45608" rIns="91215" bIns="45608"/>
          <a:lstStyle/>
          <a:p>
            <a:r>
              <a:rPr lang="it-IT" smtClean="0"/>
              <a:t>Fare clic per modificare stile</a:t>
            </a:r>
            <a:endParaRPr lang="it-IT"/>
          </a:p>
        </p:txBody>
      </p:sp>
      <p:sp>
        <p:nvSpPr>
          <p:cNvPr id="3" name="Rectangle 2"/>
          <p:cNvSpPr>
            <a:spLocks noGrp="1" noChangeArrowheads="1"/>
          </p:cNvSpPr>
          <p:nvPr>
            <p:ph type="sldNum" sz="quarter" idx="10"/>
          </p:nvPr>
        </p:nvSpPr>
        <p:spPr>
          <a:ln/>
        </p:spPr>
        <p:txBody>
          <a:bodyPr/>
          <a:lstStyle>
            <a:lvl1pPr>
              <a:defRPr/>
            </a:lvl1pPr>
          </a:lstStyle>
          <a:p>
            <a:pPr>
              <a:defRPr/>
            </a:pPr>
            <a:fld id="{F8DBC537-4285-214F-944F-73B607880532}" type="slidenum">
              <a:rPr lang="en-US"/>
              <a:pPr>
                <a:defRPr/>
              </a:pPr>
              <a:t>‹n.›</a:t>
            </a:fld>
            <a:endParaRPr lang="en-US"/>
          </a:p>
        </p:txBody>
      </p:sp>
    </p:spTree>
    <p:extLst>
      <p:ext uri="{BB962C8B-B14F-4D97-AF65-F5344CB8AC3E}">
        <p14:creationId xmlns:p14="http://schemas.microsoft.com/office/powerpoint/2010/main" val="1689761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60E4E6E4-3531-3A49-A817-E4855FB6C156}" type="slidenum">
              <a:rPr lang="en-US"/>
              <a:pPr>
                <a:defRPr/>
              </a:pPr>
              <a:t>‹n.›</a:t>
            </a:fld>
            <a:endParaRPr lang="en-US"/>
          </a:p>
        </p:txBody>
      </p:sp>
    </p:spTree>
    <p:extLst>
      <p:ext uri="{BB962C8B-B14F-4D97-AF65-F5344CB8AC3E}">
        <p14:creationId xmlns:p14="http://schemas.microsoft.com/office/powerpoint/2010/main" val="291311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379"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379"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
          <p:cNvSpPr>
            <a:spLocks noGrp="1" noChangeArrowheads="1"/>
          </p:cNvSpPr>
          <p:nvPr>
            <p:ph type="sldNum" sz="quarter" idx="10"/>
          </p:nvPr>
        </p:nvSpPr>
        <p:spPr>
          <a:ln/>
        </p:spPr>
        <p:txBody>
          <a:bodyPr/>
          <a:lstStyle>
            <a:lvl1pPr>
              <a:defRPr/>
            </a:lvl1pPr>
          </a:lstStyle>
          <a:p>
            <a:fld id="{09E5E638-F354-EB4B-92DE-84FF312718AE}" type="slidenum">
              <a:rPr lang="en-US"/>
              <a:pPr/>
              <a:t>‹n.›</a:t>
            </a:fld>
            <a:endParaRPr lang="en-US"/>
          </a:p>
        </p:txBody>
      </p:sp>
    </p:spTree>
    <p:extLst>
      <p:ext uri="{BB962C8B-B14F-4D97-AF65-F5344CB8AC3E}">
        <p14:creationId xmlns:p14="http://schemas.microsoft.com/office/powerpoint/2010/main" val="795383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138" cy="1162050"/>
          </a:xfrm>
          <a:prstGeom prst="rect">
            <a:avLst/>
          </a:prstGeom>
        </p:spPr>
        <p:txBody>
          <a:bodyPr vert="horz" lIns="91215" tIns="45608" rIns="91215" bIns="45608"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873511" y="273076"/>
            <a:ext cx="5537200" cy="5853113"/>
          </a:xfrm>
          <a:prstGeom prst="rect">
            <a:avLst/>
          </a:prstGeom>
        </p:spPr>
        <p:txBody>
          <a:bodyPr vert="horz" lIns="91215" tIns="45608" rIns="91215" bIns="4560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4"/>
            <a:ext cx="3259138" cy="4691063"/>
          </a:xfrm>
          <a:prstGeom prst="rect">
            <a:avLst/>
          </a:prstGeom>
        </p:spPr>
        <p:txBody>
          <a:bodyPr vert="horz" lIns="91215" tIns="45608" rIns="91215" bIns="45608"/>
          <a:lstStyle>
            <a:lvl1pPr marL="0" indent="0">
              <a:buNone/>
              <a:defRPr sz="1400"/>
            </a:lvl1pPr>
            <a:lvl2pPr marL="456082" indent="0">
              <a:buNone/>
              <a:defRPr sz="1200"/>
            </a:lvl2pPr>
            <a:lvl3pPr marL="912164" indent="0">
              <a:buNone/>
              <a:defRPr sz="1000"/>
            </a:lvl3pPr>
            <a:lvl4pPr marL="1368241" indent="0">
              <a:buNone/>
              <a:defRPr sz="900"/>
            </a:lvl4pPr>
            <a:lvl5pPr marL="1824318" indent="0">
              <a:buNone/>
              <a:defRPr sz="900"/>
            </a:lvl5pPr>
            <a:lvl6pPr marL="2280400" indent="0">
              <a:buNone/>
              <a:defRPr sz="900"/>
            </a:lvl6pPr>
            <a:lvl7pPr marL="2736482" indent="0">
              <a:buNone/>
              <a:defRPr sz="900"/>
            </a:lvl7pPr>
            <a:lvl8pPr marL="3192559" indent="0">
              <a:buNone/>
              <a:defRPr sz="900"/>
            </a:lvl8pPr>
            <a:lvl9pPr marL="3648645" indent="0">
              <a:buNone/>
              <a:defRPr sz="900"/>
            </a:lvl9pPr>
          </a:lstStyle>
          <a:p>
            <a:pPr lvl="0"/>
            <a:r>
              <a:rPr lang="it-IT" smtClean="0"/>
              <a:t>Fare clic per modificare gli stili del testo dello schema</a:t>
            </a:r>
          </a:p>
        </p:txBody>
      </p:sp>
      <p:sp>
        <p:nvSpPr>
          <p:cNvPr id="5" name="Rectangle 2"/>
          <p:cNvSpPr>
            <a:spLocks noGrp="1" noChangeArrowheads="1"/>
          </p:cNvSpPr>
          <p:nvPr>
            <p:ph type="sldNum" sz="quarter" idx="10"/>
          </p:nvPr>
        </p:nvSpPr>
        <p:spPr>
          <a:ln/>
        </p:spPr>
        <p:txBody>
          <a:bodyPr/>
          <a:lstStyle>
            <a:lvl1pPr>
              <a:defRPr/>
            </a:lvl1pPr>
          </a:lstStyle>
          <a:p>
            <a:pPr>
              <a:defRPr/>
            </a:pPr>
            <a:fld id="{E2DC13A5-4B4E-674F-A722-2495698546ED}" type="slidenum">
              <a:rPr lang="en-US"/>
              <a:pPr>
                <a:defRPr/>
              </a:pPr>
              <a:t>‹n.›</a:t>
            </a:fld>
            <a:endParaRPr lang="en-US"/>
          </a:p>
        </p:txBody>
      </p:sp>
    </p:spTree>
    <p:extLst>
      <p:ext uri="{BB962C8B-B14F-4D97-AF65-F5344CB8AC3E}">
        <p14:creationId xmlns:p14="http://schemas.microsoft.com/office/powerpoint/2010/main" val="1774950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a:prstGeom prst="rect">
            <a:avLst/>
          </a:prstGeom>
        </p:spPr>
        <p:txBody>
          <a:bodyPr vert="horz" lIns="91215" tIns="45608" rIns="91215" bIns="45608"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941513" y="612775"/>
            <a:ext cx="5943600" cy="4114800"/>
          </a:xfrm>
          <a:prstGeom prst="rect">
            <a:avLst/>
          </a:prstGeom>
        </p:spPr>
        <p:txBody>
          <a:bodyPr vert="horz" lIns="91215" tIns="45608" rIns="91215" bIns="45608"/>
          <a:lstStyle>
            <a:lvl1pPr marL="0" indent="0">
              <a:buNone/>
              <a:defRPr sz="3200"/>
            </a:lvl1pPr>
            <a:lvl2pPr marL="456082" indent="0">
              <a:buNone/>
              <a:defRPr sz="2800"/>
            </a:lvl2pPr>
            <a:lvl3pPr marL="912164" indent="0">
              <a:buNone/>
              <a:defRPr sz="2400"/>
            </a:lvl3pPr>
            <a:lvl4pPr marL="1368241" indent="0">
              <a:buNone/>
              <a:defRPr sz="2000"/>
            </a:lvl4pPr>
            <a:lvl5pPr marL="1824318" indent="0">
              <a:buNone/>
              <a:defRPr sz="2000"/>
            </a:lvl5pPr>
            <a:lvl6pPr marL="2280400" indent="0">
              <a:buNone/>
              <a:defRPr sz="2000"/>
            </a:lvl6pPr>
            <a:lvl7pPr marL="2736482" indent="0">
              <a:buNone/>
              <a:defRPr sz="2000"/>
            </a:lvl7pPr>
            <a:lvl8pPr marL="3192559" indent="0">
              <a:buNone/>
              <a:defRPr sz="2000"/>
            </a:lvl8pPr>
            <a:lvl9pPr marL="3648645"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a:prstGeom prst="rect">
            <a:avLst/>
          </a:prstGeom>
        </p:spPr>
        <p:txBody>
          <a:bodyPr vert="horz" lIns="91215" tIns="45608" rIns="91215" bIns="45608"/>
          <a:lstStyle>
            <a:lvl1pPr marL="0" indent="0">
              <a:buNone/>
              <a:defRPr sz="1400"/>
            </a:lvl1pPr>
            <a:lvl2pPr marL="456082" indent="0">
              <a:buNone/>
              <a:defRPr sz="1200"/>
            </a:lvl2pPr>
            <a:lvl3pPr marL="912164" indent="0">
              <a:buNone/>
              <a:defRPr sz="1000"/>
            </a:lvl3pPr>
            <a:lvl4pPr marL="1368241" indent="0">
              <a:buNone/>
              <a:defRPr sz="900"/>
            </a:lvl4pPr>
            <a:lvl5pPr marL="1824318" indent="0">
              <a:buNone/>
              <a:defRPr sz="900"/>
            </a:lvl5pPr>
            <a:lvl6pPr marL="2280400" indent="0">
              <a:buNone/>
              <a:defRPr sz="900"/>
            </a:lvl6pPr>
            <a:lvl7pPr marL="2736482" indent="0">
              <a:buNone/>
              <a:defRPr sz="900"/>
            </a:lvl7pPr>
            <a:lvl8pPr marL="3192559" indent="0">
              <a:buNone/>
              <a:defRPr sz="900"/>
            </a:lvl8pPr>
            <a:lvl9pPr marL="3648645" indent="0">
              <a:buNone/>
              <a:defRPr sz="900"/>
            </a:lvl9pPr>
          </a:lstStyle>
          <a:p>
            <a:pPr lvl="0"/>
            <a:r>
              <a:rPr lang="it-IT" smtClean="0"/>
              <a:t>Fare clic per modificare gli stili del testo dello schema</a:t>
            </a:r>
          </a:p>
        </p:txBody>
      </p:sp>
      <p:sp>
        <p:nvSpPr>
          <p:cNvPr id="5" name="Rectangle 2"/>
          <p:cNvSpPr>
            <a:spLocks noGrp="1" noChangeArrowheads="1"/>
          </p:cNvSpPr>
          <p:nvPr>
            <p:ph type="sldNum" sz="quarter" idx="10"/>
          </p:nvPr>
        </p:nvSpPr>
        <p:spPr>
          <a:ln/>
        </p:spPr>
        <p:txBody>
          <a:bodyPr/>
          <a:lstStyle>
            <a:lvl1pPr>
              <a:defRPr/>
            </a:lvl1pPr>
          </a:lstStyle>
          <a:p>
            <a:pPr>
              <a:defRPr/>
            </a:pPr>
            <a:fld id="{33FA81A8-AC09-DF44-9589-9B0D4D980358}" type="slidenum">
              <a:rPr lang="en-US"/>
              <a:pPr>
                <a:defRPr/>
              </a:pPr>
              <a:t>‹n.›</a:t>
            </a:fld>
            <a:endParaRPr lang="en-US"/>
          </a:p>
        </p:txBody>
      </p:sp>
    </p:spTree>
    <p:extLst>
      <p:ext uri="{BB962C8B-B14F-4D97-AF65-F5344CB8AC3E}">
        <p14:creationId xmlns:p14="http://schemas.microsoft.com/office/powerpoint/2010/main" val="272073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vert="horz" lIns="91215" tIns="45608" rIns="91215" bIns="45608"/>
          <a:lstStyle/>
          <a:p>
            <a:r>
              <a:rPr lang="it-IT" smtClean="0"/>
              <a:t>Fare clic per modificare stile</a:t>
            </a:r>
            <a:endParaRPr lang="it-IT"/>
          </a:p>
        </p:txBody>
      </p:sp>
      <p:sp>
        <p:nvSpPr>
          <p:cNvPr id="3" name="Segnaposto testo verticale 2"/>
          <p:cNvSpPr>
            <a:spLocks noGrp="1"/>
          </p:cNvSpPr>
          <p:nvPr>
            <p:ph type="body" orient="vert" idx="1"/>
          </p:nvPr>
        </p:nvSpPr>
        <p:spPr>
          <a:xfrm>
            <a:off x="495300" y="1600203"/>
            <a:ext cx="8915400" cy="4525963"/>
          </a:xfrm>
          <a:prstGeom prst="rect">
            <a:avLst/>
          </a:prstGeom>
        </p:spPr>
        <p:txBody>
          <a:bodyPr vert="eaVert" lIns="91215" tIns="45608" rIns="91215" bIns="45608"/>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pPr>
              <a:defRPr/>
            </a:pPr>
            <a:fld id="{1BA33A6E-6954-1F43-AACC-3BE93645B3E3}" type="slidenum">
              <a:rPr lang="en-US"/>
              <a:pPr>
                <a:defRPr/>
              </a:pPr>
              <a:t>‹n.›</a:t>
            </a:fld>
            <a:endParaRPr lang="en-US"/>
          </a:p>
        </p:txBody>
      </p:sp>
    </p:spTree>
    <p:extLst>
      <p:ext uri="{BB962C8B-B14F-4D97-AF65-F5344CB8AC3E}">
        <p14:creationId xmlns:p14="http://schemas.microsoft.com/office/powerpoint/2010/main" val="50520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4" y="274664"/>
            <a:ext cx="2228850" cy="5851525"/>
          </a:xfrm>
          <a:prstGeom prst="rect">
            <a:avLst/>
          </a:prstGeom>
        </p:spPr>
        <p:txBody>
          <a:bodyPr vert="eaVert" lIns="91215" tIns="45608" rIns="91215" bIns="45608"/>
          <a:lstStyle/>
          <a:p>
            <a:r>
              <a:rPr lang="it-IT" smtClean="0"/>
              <a:t>Fare clic per modificare stile</a:t>
            </a:r>
            <a:endParaRPr lang="it-IT"/>
          </a:p>
        </p:txBody>
      </p:sp>
      <p:sp>
        <p:nvSpPr>
          <p:cNvPr id="3" name="Segnaposto testo verticale 2"/>
          <p:cNvSpPr>
            <a:spLocks noGrp="1"/>
          </p:cNvSpPr>
          <p:nvPr>
            <p:ph type="body" orient="vert" idx="1"/>
          </p:nvPr>
        </p:nvSpPr>
        <p:spPr>
          <a:xfrm>
            <a:off x="495300" y="274664"/>
            <a:ext cx="6534150" cy="5851525"/>
          </a:xfrm>
          <a:prstGeom prst="rect">
            <a:avLst/>
          </a:prstGeom>
        </p:spPr>
        <p:txBody>
          <a:bodyPr vert="eaVert" lIns="91215" tIns="45608" rIns="91215" bIns="45608"/>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pPr>
              <a:defRPr/>
            </a:pPr>
            <a:fld id="{17DFCC72-8BB6-CE41-A04B-3B92CEB2EA89}" type="slidenum">
              <a:rPr lang="en-US"/>
              <a:pPr>
                <a:defRPr/>
              </a:pPr>
              <a:t>‹n.›</a:t>
            </a:fld>
            <a:endParaRPr lang="en-US"/>
          </a:p>
        </p:txBody>
      </p:sp>
    </p:spTree>
    <p:extLst>
      <p:ext uri="{BB962C8B-B14F-4D97-AF65-F5344CB8AC3E}">
        <p14:creationId xmlns:p14="http://schemas.microsoft.com/office/powerpoint/2010/main" val="644071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95300" y="274664"/>
            <a:ext cx="8915400" cy="5851525"/>
          </a:xfrm>
          <a:prstGeom prst="rect">
            <a:avLst/>
          </a:prstGeom>
        </p:spPr>
        <p:txBody>
          <a:bodyPr vert="horz" lIns="91215" tIns="45608" rIns="91215" bIns="45608"/>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2"/>
          <p:cNvSpPr>
            <a:spLocks noGrp="1" noChangeArrowheads="1"/>
          </p:cNvSpPr>
          <p:nvPr>
            <p:ph type="sldNum" sz="quarter" idx="10"/>
          </p:nvPr>
        </p:nvSpPr>
        <p:spPr>
          <a:ln/>
        </p:spPr>
        <p:txBody>
          <a:bodyPr/>
          <a:lstStyle>
            <a:lvl1pPr>
              <a:defRPr/>
            </a:lvl1pPr>
          </a:lstStyle>
          <a:p>
            <a:pPr>
              <a:defRPr/>
            </a:pPr>
            <a:fld id="{EED0572B-7C29-5E4F-8FCF-8674408DF596}" type="slidenum">
              <a:rPr lang="en-US"/>
              <a:pPr>
                <a:defRPr/>
              </a:pPr>
              <a:t>‹n.›</a:t>
            </a:fld>
            <a:endParaRPr lang="en-US"/>
          </a:p>
        </p:txBody>
      </p:sp>
    </p:spTree>
    <p:extLst>
      <p:ext uri="{BB962C8B-B14F-4D97-AF65-F5344CB8AC3E}">
        <p14:creationId xmlns:p14="http://schemas.microsoft.com/office/powerpoint/2010/main" val="1497070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35"/>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78D66E9B-C51F-0540-B069-53C82F28341F}" type="slidenum">
              <a:rPr lang="en-US"/>
              <a:pPr>
                <a:defRPr/>
              </a:pPr>
              <a:t>‹n.›</a:t>
            </a:fld>
            <a:endParaRPr lang="en-US"/>
          </a:p>
        </p:txBody>
      </p:sp>
    </p:spTree>
    <p:extLst>
      <p:ext uri="{BB962C8B-B14F-4D97-AF65-F5344CB8AC3E}">
        <p14:creationId xmlns:p14="http://schemas.microsoft.com/office/powerpoint/2010/main" val="239858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7836"/>
            <a:ext cx="8915400" cy="1139825"/>
          </a:xfrm>
          <a:prstGeom prst="rect">
            <a:avLst/>
          </a:prstGeom>
        </p:spPr>
        <p:txBody>
          <a:bodyPr lIns="91085" tIns="45545" rIns="91085" bIns="45545"/>
          <a:lstStyle/>
          <a:p>
            <a:r>
              <a:rPr lang="it-IT" smtClean="0"/>
              <a:t>Fare clic per modificare lo stile del titolo</a:t>
            </a:r>
            <a:endParaRPr lang="it-IT"/>
          </a:p>
        </p:txBody>
      </p:sp>
      <p:sp>
        <p:nvSpPr>
          <p:cNvPr id="3" name="Segnaposto contenuto 2"/>
          <p:cNvSpPr>
            <a:spLocks noGrp="1"/>
          </p:cNvSpPr>
          <p:nvPr>
            <p:ph idx="1"/>
          </p:nvPr>
        </p:nvSpPr>
        <p:spPr>
          <a:xfrm>
            <a:off x="495300" y="1600251"/>
            <a:ext cx="8915400" cy="4530725"/>
          </a:xfrm>
          <a:prstGeom prst="rect">
            <a:avLst/>
          </a:prstGeom>
        </p:spPr>
        <p:txBody>
          <a:bodyPr lIns="91085" tIns="45545" rIns="91085" bIns="45545"/>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5"/>
          <p:cNvSpPr>
            <a:spLocks noGrp="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38F5DE5D-D4D0-6D47-92E0-33E38F57C1CE}" type="slidenum">
              <a:rPr lang="it-IT"/>
              <a:pPr>
                <a:defRPr/>
              </a:pPr>
              <a:t>‹n.›</a:t>
            </a:fld>
            <a:endParaRPr lang="it-IT"/>
          </a:p>
        </p:txBody>
      </p:sp>
    </p:spTree>
    <p:extLst>
      <p:ext uri="{BB962C8B-B14F-4D97-AF65-F5344CB8AC3E}">
        <p14:creationId xmlns:p14="http://schemas.microsoft.com/office/powerpoint/2010/main" val="2847458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94520" y="1604332"/>
            <a:ext cx="4380480" cy="4523515"/>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5024760" y="1604332"/>
            <a:ext cx="4380480" cy="4523515"/>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Rectangle 3"/>
          <p:cNvSpPr>
            <a:spLocks noGrp="1" noChangeArrowheads="1"/>
          </p:cNvSpPr>
          <p:nvPr>
            <p:ph type="dt" idx="10"/>
          </p:nvPr>
        </p:nvSpPr>
        <p:spPr/>
        <p:txBody>
          <a:bodyPr/>
          <a:lstStyle>
            <a:lvl1pPr hangingPunct="1">
              <a:buClr>
                <a:srgbClr val="FFE107"/>
              </a:buClr>
              <a:buSzTx/>
              <a:defRPr>
                <a:cs typeface="Arial" charset="0"/>
              </a:defRPr>
            </a:lvl1pPr>
          </a:lstStyle>
          <a:p>
            <a:pPr>
              <a:defRPr/>
            </a:pPr>
            <a:fld id="{3AE033F5-2AC9-AB46-9563-2BA6F5AF0279}" type="datetime1">
              <a:rPr lang="it-IT"/>
              <a:pPr>
                <a:defRPr/>
              </a:pPr>
              <a:t>16/04/13</a:t>
            </a:fld>
            <a:endParaRPr lang="it-IT"/>
          </a:p>
        </p:txBody>
      </p:sp>
      <p:sp>
        <p:nvSpPr>
          <p:cNvPr id="6" name="Rectangle 5"/>
          <p:cNvSpPr>
            <a:spLocks noGrp="1" noChangeArrowheads="1"/>
          </p:cNvSpPr>
          <p:nvPr>
            <p:ph type="sldNum" idx="11"/>
          </p:nvPr>
        </p:nvSpPr>
        <p:spPr/>
        <p:txBody>
          <a:bodyPr/>
          <a:lstStyle>
            <a:lvl1pPr hangingPunct="1">
              <a:buClr>
                <a:srgbClr val="FFE107"/>
              </a:buClr>
              <a:buSzTx/>
              <a:defRPr>
                <a:cs typeface="Arial" charset="0"/>
              </a:defRPr>
            </a:lvl1pPr>
          </a:lstStyle>
          <a:p>
            <a:pPr>
              <a:defRPr/>
            </a:pPr>
            <a:fld id="{F2F9063B-45BF-B744-92CF-691EB17B14F5}" type="slidenum">
              <a:rPr lang="it-IT"/>
              <a:pPr>
                <a:defRPr/>
              </a:pPr>
              <a:t>‹n.›</a:t>
            </a:fld>
            <a:endParaRPr lang="it-IT"/>
          </a:p>
        </p:txBody>
      </p:sp>
    </p:spTree>
    <p:extLst>
      <p:ext uri="{BB962C8B-B14F-4D97-AF65-F5344CB8AC3E}">
        <p14:creationId xmlns:p14="http://schemas.microsoft.com/office/powerpoint/2010/main" val="2699213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50"/>
            <a:ext cx="8420100" cy="1470025"/>
          </a:xfrm>
          <a:prstGeom prst="rect">
            <a:avLst/>
          </a:prstGeom>
        </p:spPr>
        <p:txBody>
          <a:bodyPr lIns="91085" tIns="45545" rIns="91085" bIns="45545"/>
          <a:lstStyle/>
          <a:p>
            <a:r>
              <a:rPr lang="it-IT" smtClean="0"/>
              <a:t>Fare clic per modificare lo stile del titolo</a:t>
            </a:r>
            <a:endParaRPr lang="it-IT"/>
          </a:p>
        </p:txBody>
      </p:sp>
      <p:sp>
        <p:nvSpPr>
          <p:cNvPr id="3" name="Sottotitolo 2"/>
          <p:cNvSpPr>
            <a:spLocks noGrp="1"/>
          </p:cNvSpPr>
          <p:nvPr>
            <p:ph type="subTitle" idx="1"/>
          </p:nvPr>
        </p:nvSpPr>
        <p:spPr>
          <a:xfrm>
            <a:off x="1485900" y="3886202"/>
            <a:ext cx="6934200" cy="1752600"/>
          </a:xfrm>
          <a:prstGeom prst="rect">
            <a:avLst/>
          </a:prstGeom>
        </p:spPr>
        <p:txBody>
          <a:bodyPr lIns="91085" tIns="45545" rIns="91085" bIns="45545"/>
          <a:lstStyle>
            <a:lvl1pPr marL="0" indent="0" algn="ctr">
              <a:buNone/>
              <a:defRPr/>
            </a:lvl1pPr>
            <a:lvl2pPr marL="455437" indent="0" algn="ctr">
              <a:buNone/>
              <a:defRPr/>
            </a:lvl2pPr>
            <a:lvl3pPr marL="910874" indent="0" algn="ctr">
              <a:buNone/>
              <a:defRPr/>
            </a:lvl3pPr>
            <a:lvl4pPr marL="1366306" indent="0" algn="ctr">
              <a:buNone/>
              <a:defRPr/>
            </a:lvl4pPr>
            <a:lvl5pPr marL="1821737" indent="0" algn="ctr">
              <a:buNone/>
              <a:defRPr/>
            </a:lvl5pPr>
            <a:lvl6pPr marL="2277174" indent="0" algn="ctr">
              <a:buNone/>
              <a:defRPr/>
            </a:lvl6pPr>
            <a:lvl7pPr marL="2732611" indent="0" algn="ctr">
              <a:buNone/>
              <a:defRPr/>
            </a:lvl7pPr>
            <a:lvl8pPr marL="3188044" indent="0" algn="ctr">
              <a:buNone/>
              <a:defRPr/>
            </a:lvl8pPr>
            <a:lvl9pPr marL="3643484" indent="0" algn="ctr">
              <a:buNone/>
              <a:defRPr/>
            </a:lvl9pPr>
          </a:lstStyle>
          <a:p>
            <a:r>
              <a:rPr lang="it-IT" smtClean="0"/>
              <a:t>Fare clic per modificare lo stile del sottotitolo dello schema</a:t>
            </a:r>
            <a:endParaRPr lang="it-IT"/>
          </a:p>
        </p:txBody>
      </p:sp>
      <p:sp>
        <p:nvSpPr>
          <p:cNvPr id="4" name="Rectangle 2"/>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C16FDBCF-3B9A-2749-8199-C7AC26CB24A4}" type="slidenum">
              <a:rPr lang="en-US"/>
              <a:pPr>
                <a:defRPr/>
              </a:pPr>
              <a:t>‹n.›</a:t>
            </a:fld>
            <a:endParaRPr lang="en-US"/>
          </a:p>
        </p:txBody>
      </p:sp>
    </p:spTree>
    <p:extLst>
      <p:ext uri="{BB962C8B-B14F-4D97-AF65-F5344CB8AC3E}">
        <p14:creationId xmlns:p14="http://schemas.microsoft.com/office/powerpoint/2010/main" val="266593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lIns="91085" tIns="45545" rIns="91085" bIns="45545"/>
          <a:lstStyle/>
          <a:p>
            <a:r>
              <a:rPr lang="it-IT" smtClean="0"/>
              <a:t>Fare clic per modificare lo stile del titolo</a:t>
            </a:r>
            <a:endParaRPr lang="it-IT"/>
          </a:p>
        </p:txBody>
      </p:sp>
      <p:sp>
        <p:nvSpPr>
          <p:cNvPr id="3" name="Segnaposto contenuto 2"/>
          <p:cNvSpPr>
            <a:spLocks noGrp="1"/>
          </p:cNvSpPr>
          <p:nvPr>
            <p:ph idx="1"/>
          </p:nvPr>
        </p:nvSpPr>
        <p:spPr>
          <a:xfrm>
            <a:off x="495300" y="1600206"/>
            <a:ext cx="8915400" cy="4525963"/>
          </a:xfrm>
          <a:prstGeom prst="rect">
            <a:avLst/>
          </a:prstGeom>
        </p:spPr>
        <p:txBody>
          <a:bodyPr lIns="91085" tIns="45545" rIns="91085" bIns="45545"/>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B5AFBB71-B584-5640-BA1E-727966EFFEDE}" type="slidenum">
              <a:rPr lang="en-US"/>
              <a:pPr>
                <a:defRPr/>
              </a:pPr>
              <a:t>‹n.›</a:t>
            </a:fld>
            <a:endParaRPr lang="en-US"/>
          </a:p>
        </p:txBody>
      </p:sp>
    </p:spTree>
    <p:extLst>
      <p:ext uri="{BB962C8B-B14F-4D97-AF65-F5344CB8AC3E}">
        <p14:creationId xmlns:p14="http://schemas.microsoft.com/office/powerpoint/2010/main" val="240162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smtClean="0"/>
              <a:t>Fare clic per modificare lo stile del titolo</a:t>
            </a:r>
            <a:endParaRPr lang="it-IT"/>
          </a:p>
        </p:txBody>
      </p:sp>
      <p:sp>
        <p:nvSpPr>
          <p:cNvPr id="3" name="Rectangle 2"/>
          <p:cNvSpPr>
            <a:spLocks noGrp="1" noChangeArrowheads="1"/>
          </p:cNvSpPr>
          <p:nvPr>
            <p:ph type="sldNum" sz="quarter" idx="10"/>
          </p:nvPr>
        </p:nvSpPr>
        <p:spPr>
          <a:ln/>
        </p:spPr>
        <p:txBody>
          <a:bodyPr/>
          <a:lstStyle>
            <a:lvl1pPr>
              <a:defRPr/>
            </a:lvl1pPr>
          </a:lstStyle>
          <a:p>
            <a:fld id="{0EBA5FE5-42AF-3644-9C33-A50DEBF3C6F5}" type="slidenum">
              <a:rPr lang="en-US"/>
              <a:pPr/>
              <a:t>‹n.›</a:t>
            </a:fld>
            <a:endParaRPr lang="en-US"/>
          </a:p>
        </p:txBody>
      </p:sp>
    </p:spTree>
    <p:extLst>
      <p:ext uri="{BB962C8B-B14F-4D97-AF65-F5344CB8AC3E}">
        <p14:creationId xmlns:p14="http://schemas.microsoft.com/office/powerpoint/2010/main" val="3641488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59" y="4406961"/>
            <a:ext cx="8420100" cy="1362075"/>
          </a:xfrm>
          <a:prstGeom prst="rect">
            <a:avLst/>
          </a:prstGeom>
        </p:spPr>
        <p:txBody>
          <a:bodyPr lIns="91085" tIns="45545" rIns="91085" bIns="45545"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59" y="2906722"/>
            <a:ext cx="8420100" cy="1500187"/>
          </a:xfrm>
          <a:prstGeom prst="rect">
            <a:avLst/>
          </a:prstGeom>
        </p:spPr>
        <p:txBody>
          <a:bodyPr lIns="91085" tIns="45545" rIns="91085" bIns="45545" anchor="b"/>
          <a:lstStyle>
            <a:lvl1pPr marL="0" indent="0">
              <a:buNone/>
              <a:defRPr sz="2000"/>
            </a:lvl1pPr>
            <a:lvl2pPr marL="455437" indent="0">
              <a:buNone/>
              <a:defRPr sz="1800"/>
            </a:lvl2pPr>
            <a:lvl3pPr marL="910874" indent="0">
              <a:buNone/>
              <a:defRPr sz="1600"/>
            </a:lvl3pPr>
            <a:lvl4pPr marL="1366306" indent="0">
              <a:buNone/>
              <a:defRPr sz="1400"/>
            </a:lvl4pPr>
            <a:lvl5pPr marL="1821737" indent="0">
              <a:buNone/>
              <a:defRPr sz="1400"/>
            </a:lvl5pPr>
            <a:lvl6pPr marL="2277174" indent="0">
              <a:buNone/>
              <a:defRPr sz="1400"/>
            </a:lvl6pPr>
            <a:lvl7pPr marL="2732611" indent="0">
              <a:buNone/>
              <a:defRPr sz="1400"/>
            </a:lvl7pPr>
            <a:lvl8pPr marL="3188044" indent="0">
              <a:buNone/>
              <a:defRPr sz="1400"/>
            </a:lvl8pPr>
            <a:lvl9pPr marL="3643484" indent="0">
              <a:buNone/>
              <a:defRPr sz="1400"/>
            </a:lvl9pPr>
          </a:lstStyle>
          <a:p>
            <a:pPr lvl="0"/>
            <a:r>
              <a:rPr lang="it-IT" smtClean="0"/>
              <a:t>Fare clic per modificare stili del testo dello schema</a:t>
            </a:r>
          </a:p>
        </p:txBody>
      </p:sp>
      <p:sp>
        <p:nvSpPr>
          <p:cNvPr id="4" name="Rectangle 2"/>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861831D0-4706-A34B-94FE-BC0CC3CFC9D7}" type="slidenum">
              <a:rPr lang="en-US"/>
              <a:pPr>
                <a:defRPr/>
              </a:pPr>
              <a:t>‹n.›</a:t>
            </a:fld>
            <a:endParaRPr lang="en-US"/>
          </a:p>
        </p:txBody>
      </p:sp>
    </p:spTree>
    <p:extLst>
      <p:ext uri="{BB962C8B-B14F-4D97-AF65-F5344CB8AC3E}">
        <p14:creationId xmlns:p14="http://schemas.microsoft.com/office/powerpoint/2010/main" val="31078480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lIns="91085" tIns="45545" rIns="91085" bIns="45545"/>
          <a:lstStyle/>
          <a:p>
            <a:r>
              <a:rPr lang="it-IT" smtClean="0"/>
              <a:t>Fare clic per modificare lo stile del titolo</a:t>
            </a:r>
            <a:endParaRPr lang="it-IT"/>
          </a:p>
        </p:txBody>
      </p:sp>
      <p:sp>
        <p:nvSpPr>
          <p:cNvPr id="3" name="Segnaposto contenuto 2"/>
          <p:cNvSpPr>
            <a:spLocks noGrp="1"/>
          </p:cNvSpPr>
          <p:nvPr>
            <p:ph sz="half" idx="1"/>
          </p:nvPr>
        </p:nvSpPr>
        <p:spPr>
          <a:xfrm>
            <a:off x="495350" y="1600206"/>
            <a:ext cx="4381501" cy="4525963"/>
          </a:xfrm>
          <a:prstGeom prst="rect">
            <a:avLst/>
          </a:prstGeom>
        </p:spPr>
        <p:txBody>
          <a:bodyPr lIns="91085" tIns="45545" rIns="91085" bIns="4554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244" y="1600206"/>
            <a:ext cx="4381501" cy="4525963"/>
          </a:xfrm>
          <a:prstGeom prst="rect">
            <a:avLst/>
          </a:prstGeom>
        </p:spPr>
        <p:txBody>
          <a:bodyPr lIns="91085" tIns="45545" rIns="91085" bIns="4554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04005DF5-AD36-0347-9CBC-A9FFA9976403}" type="slidenum">
              <a:rPr lang="en-US"/>
              <a:pPr>
                <a:defRPr/>
              </a:pPr>
              <a:t>‹n.›</a:t>
            </a:fld>
            <a:endParaRPr lang="en-US"/>
          </a:p>
        </p:txBody>
      </p:sp>
    </p:spTree>
    <p:extLst>
      <p:ext uri="{BB962C8B-B14F-4D97-AF65-F5344CB8AC3E}">
        <p14:creationId xmlns:p14="http://schemas.microsoft.com/office/powerpoint/2010/main" val="26871357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lIns="91085" tIns="45545" rIns="91085" bIns="45545"/>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4"/>
            <a:ext cx="4376738" cy="639762"/>
          </a:xfrm>
          <a:prstGeom prst="rect">
            <a:avLst/>
          </a:prstGeom>
        </p:spPr>
        <p:txBody>
          <a:bodyPr lIns="91085" tIns="45545" rIns="91085" bIns="45545" anchor="b"/>
          <a:lstStyle>
            <a:lvl1pPr marL="0" indent="0">
              <a:buNone/>
              <a:defRPr sz="2400" b="1"/>
            </a:lvl1pPr>
            <a:lvl2pPr marL="455437" indent="0">
              <a:buNone/>
              <a:defRPr sz="2000" b="1"/>
            </a:lvl2pPr>
            <a:lvl3pPr marL="910874" indent="0">
              <a:buNone/>
              <a:defRPr sz="1800" b="1"/>
            </a:lvl3pPr>
            <a:lvl4pPr marL="1366306" indent="0">
              <a:buNone/>
              <a:defRPr sz="1600" b="1"/>
            </a:lvl4pPr>
            <a:lvl5pPr marL="1821737" indent="0">
              <a:buNone/>
              <a:defRPr sz="1600" b="1"/>
            </a:lvl5pPr>
            <a:lvl6pPr marL="2277174" indent="0">
              <a:buNone/>
              <a:defRPr sz="1600" b="1"/>
            </a:lvl6pPr>
            <a:lvl7pPr marL="2732611" indent="0">
              <a:buNone/>
              <a:defRPr sz="1600" b="1"/>
            </a:lvl7pPr>
            <a:lvl8pPr marL="3188044" indent="0">
              <a:buNone/>
              <a:defRPr sz="1600" b="1"/>
            </a:lvl8pPr>
            <a:lvl9pPr marL="3643484"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6738" cy="3951288"/>
          </a:xfrm>
          <a:prstGeom prst="rect">
            <a:avLst/>
          </a:prstGeom>
        </p:spPr>
        <p:txBody>
          <a:bodyPr lIns="91085" tIns="45545" rIns="91085" bIns="4554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428" y="1535114"/>
            <a:ext cx="4378325" cy="639762"/>
          </a:xfrm>
          <a:prstGeom prst="rect">
            <a:avLst/>
          </a:prstGeom>
        </p:spPr>
        <p:txBody>
          <a:bodyPr lIns="91085" tIns="45545" rIns="91085" bIns="45545" anchor="b"/>
          <a:lstStyle>
            <a:lvl1pPr marL="0" indent="0">
              <a:buNone/>
              <a:defRPr sz="2400" b="1"/>
            </a:lvl1pPr>
            <a:lvl2pPr marL="455437" indent="0">
              <a:buNone/>
              <a:defRPr sz="2000" b="1"/>
            </a:lvl2pPr>
            <a:lvl3pPr marL="910874" indent="0">
              <a:buNone/>
              <a:defRPr sz="1800" b="1"/>
            </a:lvl3pPr>
            <a:lvl4pPr marL="1366306" indent="0">
              <a:buNone/>
              <a:defRPr sz="1600" b="1"/>
            </a:lvl4pPr>
            <a:lvl5pPr marL="1821737" indent="0">
              <a:buNone/>
              <a:defRPr sz="1600" b="1"/>
            </a:lvl5pPr>
            <a:lvl6pPr marL="2277174" indent="0">
              <a:buNone/>
              <a:defRPr sz="1600" b="1"/>
            </a:lvl6pPr>
            <a:lvl7pPr marL="2732611" indent="0">
              <a:buNone/>
              <a:defRPr sz="1600" b="1"/>
            </a:lvl7pPr>
            <a:lvl8pPr marL="3188044" indent="0">
              <a:buNone/>
              <a:defRPr sz="1600" b="1"/>
            </a:lvl8pPr>
            <a:lvl9pPr marL="3643484"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2428" y="2174875"/>
            <a:ext cx="4378325" cy="3951288"/>
          </a:xfrm>
          <a:prstGeom prst="rect">
            <a:avLst/>
          </a:prstGeom>
        </p:spPr>
        <p:txBody>
          <a:bodyPr lIns="91085" tIns="45545" rIns="91085" bIns="4554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279F8FFA-A84D-174F-9177-3CD3C392C87A}" type="slidenum">
              <a:rPr lang="en-US"/>
              <a:pPr>
                <a:defRPr/>
              </a:pPr>
              <a:t>‹n.›</a:t>
            </a:fld>
            <a:endParaRPr lang="en-US"/>
          </a:p>
        </p:txBody>
      </p:sp>
    </p:spTree>
    <p:extLst>
      <p:ext uri="{BB962C8B-B14F-4D97-AF65-F5344CB8AC3E}">
        <p14:creationId xmlns:p14="http://schemas.microsoft.com/office/powerpoint/2010/main" val="31074397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lIns="91085" tIns="45545" rIns="91085" bIns="45545"/>
          <a:lstStyle/>
          <a:p>
            <a:r>
              <a:rPr lang="it-IT" smtClean="0"/>
              <a:t>Fare clic per modificare lo stile del titolo</a:t>
            </a:r>
            <a:endParaRPr lang="it-IT"/>
          </a:p>
        </p:txBody>
      </p:sp>
      <p:sp>
        <p:nvSpPr>
          <p:cNvPr id="3" name="Rectangle 2"/>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8ADEF163-5CAD-2140-AEE4-E016386B59AE}" type="slidenum">
              <a:rPr lang="en-US"/>
              <a:pPr>
                <a:defRPr/>
              </a:pPr>
              <a:t>‹n.›</a:t>
            </a:fld>
            <a:endParaRPr lang="en-US"/>
          </a:p>
        </p:txBody>
      </p:sp>
    </p:spTree>
    <p:extLst>
      <p:ext uri="{BB962C8B-B14F-4D97-AF65-F5344CB8AC3E}">
        <p14:creationId xmlns:p14="http://schemas.microsoft.com/office/powerpoint/2010/main" val="26922941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ED6AE77D-9B9A-604F-A639-8D8C8D9D55CD}" type="slidenum">
              <a:rPr lang="en-US"/>
              <a:pPr>
                <a:defRPr/>
              </a:pPr>
              <a:t>‹n.›</a:t>
            </a:fld>
            <a:endParaRPr lang="en-US"/>
          </a:p>
        </p:txBody>
      </p:sp>
    </p:spTree>
    <p:extLst>
      <p:ext uri="{BB962C8B-B14F-4D97-AF65-F5344CB8AC3E}">
        <p14:creationId xmlns:p14="http://schemas.microsoft.com/office/powerpoint/2010/main" val="5985825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8" y="273050"/>
            <a:ext cx="3259138" cy="1162050"/>
          </a:xfrm>
          <a:prstGeom prst="rect">
            <a:avLst/>
          </a:prstGeom>
        </p:spPr>
        <p:txBody>
          <a:bodyPr lIns="91085" tIns="45545" rIns="91085" bIns="45545"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3499" y="273111"/>
            <a:ext cx="5537201" cy="5853113"/>
          </a:xfrm>
          <a:prstGeom prst="rect">
            <a:avLst/>
          </a:prstGeom>
        </p:spPr>
        <p:txBody>
          <a:bodyPr lIns="91085" tIns="45545" rIns="91085" bIns="4554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8" y="1435104"/>
            <a:ext cx="3259138" cy="4691063"/>
          </a:xfrm>
          <a:prstGeom prst="rect">
            <a:avLst/>
          </a:prstGeom>
        </p:spPr>
        <p:txBody>
          <a:bodyPr lIns="91085" tIns="45545" rIns="91085" bIns="45545"/>
          <a:lstStyle>
            <a:lvl1pPr marL="0" indent="0">
              <a:buNone/>
              <a:defRPr sz="1400"/>
            </a:lvl1pPr>
            <a:lvl2pPr marL="455437" indent="0">
              <a:buNone/>
              <a:defRPr sz="1200"/>
            </a:lvl2pPr>
            <a:lvl3pPr marL="910874" indent="0">
              <a:buNone/>
              <a:defRPr sz="1000"/>
            </a:lvl3pPr>
            <a:lvl4pPr marL="1366306" indent="0">
              <a:buNone/>
              <a:defRPr sz="900"/>
            </a:lvl4pPr>
            <a:lvl5pPr marL="1821737" indent="0">
              <a:buNone/>
              <a:defRPr sz="900"/>
            </a:lvl5pPr>
            <a:lvl6pPr marL="2277174" indent="0">
              <a:buNone/>
              <a:defRPr sz="900"/>
            </a:lvl6pPr>
            <a:lvl7pPr marL="2732611" indent="0">
              <a:buNone/>
              <a:defRPr sz="900"/>
            </a:lvl7pPr>
            <a:lvl8pPr marL="3188044" indent="0">
              <a:buNone/>
              <a:defRPr sz="900"/>
            </a:lvl8pPr>
            <a:lvl9pPr marL="3643484" indent="0">
              <a:buNone/>
              <a:defRPr sz="900"/>
            </a:lvl9pPr>
          </a:lstStyle>
          <a:p>
            <a:pPr lvl="0"/>
            <a:r>
              <a:rPr lang="it-IT" smtClean="0"/>
              <a:t>Fare clic per modificare stili del testo dello schema</a:t>
            </a:r>
          </a:p>
        </p:txBody>
      </p:sp>
      <p:sp>
        <p:nvSpPr>
          <p:cNvPr id="5" name="Rectangle 2"/>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693146FB-5B00-FB47-963D-B0B5679CF0E0}" type="slidenum">
              <a:rPr lang="en-US"/>
              <a:pPr>
                <a:defRPr/>
              </a:pPr>
              <a:t>‹n.›</a:t>
            </a:fld>
            <a:endParaRPr lang="en-US"/>
          </a:p>
        </p:txBody>
      </p:sp>
    </p:spTree>
    <p:extLst>
      <p:ext uri="{BB962C8B-B14F-4D97-AF65-F5344CB8AC3E}">
        <p14:creationId xmlns:p14="http://schemas.microsoft.com/office/powerpoint/2010/main" val="28656948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a:prstGeom prst="rect">
            <a:avLst/>
          </a:prstGeom>
        </p:spPr>
        <p:txBody>
          <a:bodyPr lIns="91085" tIns="45545" rIns="91085" bIns="45545"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12775"/>
            <a:ext cx="5943600" cy="4114800"/>
          </a:xfrm>
          <a:prstGeom prst="rect">
            <a:avLst/>
          </a:prstGeom>
        </p:spPr>
        <p:txBody>
          <a:bodyPr lIns="91085" tIns="45545" rIns="91085" bIns="45545"/>
          <a:lstStyle>
            <a:lvl1pPr marL="0" indent="0">
              <a:buNone/>
              <a:defRPr sz="3200"/>
            </a:lvl1pPr>
            <a:lvl2pPr marL="455437" indent="0">
              <a:buNone/>
              <a:defRPr sz="2800"/>
            </a:lvl2pPr>
            <a:lvl3pPr marL="910874" indent="0">
              <a:buNone/>
              <a:defRPr sz="2400"/>
            </a:lvl3pPr>
            <a:lvl4pPr marL="1366306" indent="0">
              <a:buNone/>
              <a:defRPr sz="2000"/>
            </a:lvl4pPr>
            <a:lvl5pPr marL="1821737" indent="0">
              <a:buNone/>
              <a:defRPr sz="2000"/>
            </a:lvl5pPr>
            <a:lvl6pPr marL="2277174" indent="0">
              <a:buNone/>
              <a:defRPr sz="2000"/>
            </a:lvl6pPr>
            <a:lvl7pPr marL="2732611" indent="0">
              <a:buNone/>
              <a:defRPr sz="2000"/>
            </a:lvl7pPr>
            <a:lvl8pPr marL="3188044" indent="0">
              <a:buNone/>
              <a:defRPr sz="2000"/>
            </a:lvl8pPr>
            <a:lvl9pPr marL="3643484"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a:prstGeom prst="rect">
            <a:avLst/>
          </a:prstGeom>
        </p:spPr>
        <p:txBody>
          <a:bodyPr lIns="91085" tIns="45545" rIns="91085" bIns="45545"/>
          <a:lstStyle>
            <a:lvl1pPr marL="0" indent="0">
              <a:buNone/>
              <a:defRPr sz="1400"/>
            </a:lvl1pPr>
            <a:lvl2pPr marL="455437" indent="0">
              <a:buNone/>
              <a:defRPr sz="1200"/>
            </a:lvl2pPr>
            <a:lvl3pPr marL="910874" indent="0">
              <a:buNone/>
              <a:defRPr sz="1000"/>
            </a:lvl3pPr>
            <a:lvl4pPr marL="1366306" indent="0">
              <a:buNone/>
              <a:defRPr sz="900"/>
            </a:lvl4pPr>
            <a:lvl5pPr marL="1821737" indent="0">
              <a:buNone/>
              <a:defRPr sz="900"/>
            </a:lvl5pPr>
            <a:lvl6pPr marL="2277174" indent="0">
              <a:buNone/>
              <a:defRPr sz="900"/>
            </a:lvl6pPr>
            <a:lvl7pPr marL="2732611" indent="0">
              <a:buNone/>
              <a:defRPr sz="900"/>
            </a:lvl7pPr>
            <a:lvl8pPr marL="3188044" indent="0">
              <a:buNone/>
              <a:defRPr sz="900"/>
            </a:lvl8pPr>
            <a:lvl9pPr marL="3643484" indent="0">
              <a:buNone/>
              <a:defRPr sz="900"/>
            </a:lvl9pPr>
          </a:lstStyle>
          <a:p>
            <a:pPr lvl="0"/>
            <a:r>
              <a:rPr lang="it-IT" smtClean="0"/>
              <a:t>Fare clic per modificare stili del testo dello schema</a:t>
            </a:r>
          </a:p>
        </p:txBody>
      </p:sp>
      <p:sp>
        <p:nvSpPr>
          <p:cNvPr id="5" name="Rectangle 2"/>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826D16AD-49A3-B444-B485-CB6F6C1B5272}" type="slidenum">
              <a:rPr lang="en-US"/>
              <a:pPr>
                <a:defRPr/>
              </a:pPr>
              <a:t>‹n.›</a:t>
            </a:fld>
            <a:endParaRPr lang="en-US"/>
          </a:p>
        </p:txBody>
      </p:sp>
    </p:spTree>
    <p:extLst>
      <p:ext uri="{BB962C8B-B14F-4D97-AF65-F5344CB8AC3E}">
        <p14:creationId xmlns:p14="http://schemas.microsoft.com/office/powerpoint/2010/main" val="37250841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lIns="91085" tIns="45545" rIns="91085" bIns="45545"/>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1600206"/>
            <a:ext cx="8915400" cy="4525963"/>
          </a:xfrm>
          <a:prstGeom prst="rect">
            <a:avLst/>
          </a:prstGeom>
        </p:spPr>
        <p:txBody>
          <a:bodyPr vert="eaVert" lIns="91085" tIns="45545" rIns="91085" bIns="45545"/>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5184659A-67D6-B645-937E-F79765FE6F0F}" type="slidenum">
              <a:rPr lang="en-US"/>
              <a:pPr>
                <a:defRPr/>
              </a:pPr>
              <a:t>‹n.›</a:t>
            </a:fld>
            <a:endParaRPr lang="en-US"/>
          </a:p>
        </p:txBody>
      </p:sp>
    </p:spTree>
    <p:extLst>
      <p:ext uri="{BB962C8B-B14F-4D97-AF65-F5344CB8AC3E}">
        <p14:creationId xmlns:p14="http://schemas.microsoft.com/office/powerpoint/2010/main" val="31019040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4" y="274699"/>
            <a:ext cx="2228850" cy="5851525"/>
          </a:xfrm>
          <a:prstGeom prst="rect">
            <a:avLst/>
          </a:prstGeom>
        </p:spPr>
        <p:txBody>
          <a:bodyPr vert="eaVert" lIns="91085" tIns="45545" rIns="91085" bIns="45545"/>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33" y="274699"/>
            <a:ext cx="6534150" cy="5851525"/>
          </a:xfrm>
          <a:prstGeom prst="rect">
            <a:avLst/>
          </a:prstGeom>
        </p:spPr>
        <p:txBody>
          <a:bodyPr vert="eaVert" lIns="91085" tIns="45545" rIns="91085" bIns="45545"/>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p:txBody>
          <a:bodyPr/>
          <a:lstStyle>
            <a:lvl1pPr>
              <a:buClr>
                <a:srgbClr val="FFE107"/>
              </a:buClr>
              <a:buFont typeface="Wingdings" charset="0"/>
              <a:buNone/>
              <a:defRPr>
                <a:latin typeface="Comic Sans MS" charset="0"/>
                <a:cs typeface="ＭＳ Ｐゴシック" charset="0"/>
              </a:defRPr>
            </a:lvl1pPr>
          </a:lstStyle>
          <a:p>
            <a:pPr>
              <a:defRPr/>
            </a:pPr>
            <a:fld id="{C8B76082-D87B-3945-952D-B44A27CDC6C7}" type="slidenum">
              <a:rPr lang="en-US"/>
              <a:pPr>
                <a:defRPr/>
              </a:pPr>
              <a:t>‹n.›</a:t>
            </a:fld>
            <a:endParaRPr lang="en-US"/>
          </a:p>
        </p:txBody>
      </p:sp>
    </p:spTree>
    <p:extLst>
      <p:ext uri="{BB962C8B-B14F-4D97-AF65-F5344CB8AC3E}">
        <p14:creationId xmlns:p14="http://schemas.microsoft.com/office/powerpoint/2010/main" val="31959853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560" y="2129984"/>
            <a:ext cx="8420880" cy="1470394"/>
          </a:xfrm>
        </p:spPr>
        <p:txBody>
          <a:bodyPr/>
          <a:lstStyle/>
          <a:p>
            <a:r>
              <a:rPr lang="it-IT" smtClean="0"/>
              <a:t>Click to edit Master title style</a:t>
            </a:r>
            <a:endParaRPr lang="en-US"/>
          </a:p>
        </p:txBody>
      </p:sp>
      <p:sp>
        <p:nvSpPr>
          <p:cNvPr id="3" name="Subtitle 2"/>
          <p:cNvSpPr>
            <a:spLocks noGrp="1"/>
          </p:cNvSpPr>
          <p:nvPr>
            <p:ph type="subTitle" idx="1"/>
          </p:nvPr>
        </p:nvSpPr>
        <p:spPr>
          <a:xfrm>
            <a:off x="1486681" y="3885528"/>
            <a:ext cx="6934200" cy="1752664"/>
          </a:xfrm>
        </p:spPr>
        <p:txBody>
          <a:bodyPr/>
          <a:lstStyle>
            <a:lvl1pPr marL="0" indent="0" algn="ctr">
              <a:buNone/>
              <a:defRPr/>
            </a:lvl1pPr>
            <a:lvl2pPr marL="434477" indent="0" algn="ctr">
              <a:buNone/>
              <a:defRPr/>
            </a:lvl2pPr>
            <a:lvl3pPr marL="868954" indent="0" algn="ctr">
              <a:buNone/>
              <a:defRPr/>
            </a:lvl3pPr>
            <a:lvl4pPr marL="1303431" indent="0" algn="ctr">
              <a:buNone/>
              <a:defRPr/>
            </a:lvl4pPr>
            <a:lvl5pPr marL="1737909" indent="0" algn="ctr">
              <a:buNone/>
              <a:defRPr/>
            </a:lvl5pPr>
            <a:lvl6pPr marL="2172386" indent="0" algn="ctr">
              <a:buNone/>
              <a:defRPr/>
            </a:lvl6pPr>
            <a:lvl7pPr marL="2606863" indent="0" algn="ctr">
              <a:buNone/>
              <a:defRPr/>
            </a:lvl7pPr>
            <a:lvl8pPr marL="3041340" indent="0" algn="ctr">
              <a:buNone/>
              <a:defRPr/>
            </a:lvl8pPr>
            <a:lvl9pPr marL="3475817" indent="0" algn="ctr">
              <a:buNone/>
              <a:defRPr/>
            </a:lvl9pPr>
          </a:lstStyle>
          <a:p>
            <a:r>
              <a:rPr lang="it-IT" smtClean="0"/>
              <a:t>Click to edit Master subtitle style</a:t>
            </a:r>
            <a:endParaRPr lang="en-US"/>
          </a:p>
        </p:txBody>
      </p:sp>
      <p:sp>
        <p:nvSpPr>
          <p:cNvPr id="4" name="Rectangle 5"/>
          <p:cNvSpPr>
            <a:spLocks noGrp="1" noChangeArrowheads="1"/>
          </p:cNvSpPr>
          <p:nvPr>
            <p:ph type="sldNum" idx="10"/>
          </p:nvPr>
        </p:nvSpPr>
        <p:spPr/>
        <p:txBody>
          <a:bodyPr/>
          <a:lstStyle>
            <a:lvl1pPr defTabSz="914400" hangingPunct="1">
              <a:buClr>
                <a:srgbClr val="FFE107"/>
              </a:buClr>
              <a:buSzTx/>
              <a:defRPr/>
            </a:lvl1pPr>
          </a:lstStyle>
          <a:p>
            <a:pPr>
              <a:defRPr/>
            </a:pPr>
            <a:fld id="{D58745A6-E5D3-EA42-B0C6-9A1F9793866F}" type="slidenum">
              <a:rPr lang="it-IT"/>
              <a:pPr>
                <a:defRPr/>
              </a:pPr>
              <a:t>‹n.›</a:t>
            </a:fld>
            <a:endParaRPr lang="it-IT"/>
          </a:p>
        </p:txBody>
      </p:sp>
    </p:spTree>
    <p:extLst>
      <p:ext uri="{BB962C8B-B14F-4D97-AF65-F5344CB8AC3E}">
        <p14:creationId xmlns:p14="http://schemas.microsoft.com/office/powerpoint/2010/main" val="3185360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fld id="{DEB7C267-30E1-564E-A744-8E8DB6DD34B8}" type="slidenum">
              <a:rPr lang="en-US"/>
              <a:pPr/>
              <a:t>‹n.›</a:t>
            </a:fld>
            <a:endParaRPr lang="en-US"/>
          </a:p>
        </p:txBody>
      </p:sp>
    </p:spTree>
    <p:extLst>
      <p:ext uri="{BB962C8B-B14F-4D97-AF65-F5344CB8AC3E}">
        <p14:creationId xmlns:p14="http://schemas.microsoft.com/office/powerpoint/2010/main" val="1414411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5"/>
          <p:cNvSpPr>
            <a:spLocks noGrp="1" noChangeArrowheads="1"/>
          </p:cNvSpPr>
          <p:nvPr>
            <p:ph type="sldNum" idx="10"/>
          </p:nvPr>
        </p:nvSpPr>
        <p:spPr/>
        <p:txBody>
          <a:bodyPr/>
          <a:lstStyle>
            <a:lvl1pPr defTabSz="914400" hangingPunct="1">
              <a:buClr>
                <a:srgbClr val="FFE107"/>
              </a:buClr>
              <a:buSzTx/>
              <a:defRPr/>
            </a:lvl1pPr>
          </a:lstStyle>
          <a:p>
            <a:pPr>
              <a:defRPr/>
            </a:pPr>
            <a:fld id="{07440439-0D47-4342-AE3D-7D8CC44D998F}" type="slidenum">
              <a:rPr lang="it-IT"/>
              <a:pPr>
                <a:defRPr/>
              </a:pPr>
              <a:t>‹n.›</a:t>
            </a:fld>
            <a:endParaRPr lang="it-IT"/>
          </a:p>
        </p:txBody>
      </p:sp>
    </p:spTree>
    <p:extLst>
      <p:ext uri="{BB962C8B-B14F-4D97-AF65-F5344CB8AC3E}">
        <p14:creationId xmlns:p14="http://schemas.microsoft.com/office/powerpoint/2010/main" val="4180042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3120" y="4406863"/>
            <a:ext cx="8419320" cy="1362383"/>
          </a:xfrm>
        </p:spPr>
        <p:txBody>
          <a:bodyPr anchor="t"/>
          <a:lstStyle>
            <a:lvl1pPr algn="l">
              <a:defRPr sz="3800" b="1" cap="all"/>
            </a:lvl1pPr>
          </a:lstStyle>
          <a:p>
            <a:r>
              <a:rPr lang="it-IT" smtClean="0"/>
              <a:t>Click to edit Master title style</a:t>
            </a:r>
            <a:endParaRPr lang="en-US"/>
          </a:p>
        </p:txBody>
      </p:sp>
      <p:sp>
        <p:nvSpPr>
          <p:cNvPr id="3" name="Text Placeholder 2"/>
          <p:cNvSpPr>
            <a:spLocks noGrp="1"/>
          </p:cNvSpPr>
          <p:nvPr>
            <p:ph type="body" idx="1"/>
          </p:nvPr>
        </p:nvSpPr>
        <p:spPr>
          <a:xfrm>
            <a:off x="783120" y="2906225"/>
            <a:ext cx="8419320" cy="1500638"/>
          </a:xfrm>
        </p:spPr>
        <p:txBody>
          <a:bodyPr anchor="b"/>
          <a:lstStyle>
            <a:lvl1pPr marL="0" indent="0">
              <a:buNone/>
              <a:defRPr sz="1900"/>
            </a:lvl1pPr>
            <a:lvl2pPr marL="434477" indent="0">
              <a:buNone/>
              <a:defRPr sz="1700"/>
            </a:lvl2pPr>
            <a:lvl3pPr marL="868954" indent="0">
              <a:buNone/>
              <a:defRPr sz="1500"/>
            </a:lvl3pPr>
            <a:lvl4pPr marL="1303431" indent="0">
              <a:buNone/>
              <a:defRPr sz="1300"/>
            </a:lvl4pPr>
            <a:lvl5pPr marL="1737909" indent="0">
              <a:buNone/>
              <a:defRPr sz="1300"/>
            </a:lvl5pPr>
            <a:lvl6pPr marL="2172386" indent="0">
              <a:buNone/>
              <a:defRPr sz="1300"/>
            </a:lvl6pPr>
            <a:lvl7pPr marL="2606863" indent="0">
              <a:buNone/>
              <a:defRPr sz="1300"/>
            </a:lvl7pPr>
            <a:lvl8pPr marL="3041340" indent="0">
              <a:buNone/>
              <a:defRPr sz="1300"/>
            </a:lvl8pPr>
            <a:lvl9pPr marL="3475817" indent="0">
              <a:buNone/>
              <a:defRPr sz="1300"/>
            </a:lvl9pPr>
          </a:lstStyle>
          <a:p>
            <a:pPr lvl="0"/>
            <a:r>
              <a:rPr lang="it-IT" smtClean="0"/>
              <a:t>Click to edit Master text styles</a:t>
            </a:r>
          </a:p>
        </p:txBody>
      </p:sp>
      <p:sp>
        <p:nvSpPr>
          <p:cNvPr id="4" name="Rectangle 5"/>
          <p:cNvSpPr>
            <a:spLocks noGrp="1" noChangeArrowheads="1"/>
          </p:cNvSpPr>
          <p:nvPr>
            <p:ph type="sldNum" idx="10"/>
          </p:nvPr>
        </p:nvSpPr>
        <p:spPr/>
        <p:txBody>
          <a:bodyPr/>
          <a:lstStyle>
            <a:lvl1pPr defTabSz="914400" hangingPunct="1">
              <a:buClr>
                <a:srgbClr val="FFE107"/>
              </a:buClr>
              <a:buSzTx/>
              <a:defRPr/>
            </a:lvl1pPr>
          </a:lstStyle>
          <a:p>
            <a:pPr>
              <a:defRPr/>
            </a:pPr>
            <a:fld id="{08C22725-5B21-A740-8EDF-5E60B3C2DCEE}" type="slidenum">
              <a:rPr lang="it-IT"/>
              <a:pPr>
                <a:defRPr/>
              </a:pPr>
              <a:t>‹n.›</a:t>
            </a:fld>
            <a:endParaRPr lang="it-IT"/>
          </a:p>
        </p:txBody>
      </p:sp>
    </p:spTree>
    <p:extLst>
      <p:ext uri="{BB962C8B-B14F-4D97-AF65-F5344CB8AC3E}">
        <p14:creationId xmlns:p14="http://schemas.microsoft.com/office/powerpoint/2010/main" val="34599527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94520" y="1604329"/>
            <a:ext cx="4380480" cy="4523515"/>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5024760" y="1604329"/>
            <a:ext cx="4380480" cy="4523515"/>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Rectangle 5"/>
          <p:cNvSpPr>
            <a:spLocks noGrp="1" noChangeArrowheads="1"/>
          </p:cNvSpPr>
          <p:nvPr>
            <p:ph type="sldNum" idx="10"/>
          </p:nvPr>
        </p:nvSpPr>
        <p:spPr/>
        <p:txBody>
          <a:bodyPr/>
          <a:lstStyle>
            <a:lvl1pPr defTabSz="914400" hangingPunct="1">
              <a:buClr>
                <a:srgbClr val="FFE107"/>
              </a:buClr>
              <a:buSzTx/>
              <a:defRPr/>
            </a:lvl1pPr>
          </a:lstStyle>
          <a:p>
            <a:pPr>
              <a:defRPr/>
            </a:pPr>
            <a:fld id="{B4101B73-D68D-8249-9FD4-5F64F4EE7CCD}" type="slidenum">
              <a:rPr lang="it-IT"/>
              <a:pPr>
                <a:defRPr/>
              </a:pPr>
              <a:t>‹n.›</a:t>
            </a:fld>
            <a:endParaRPr lang="it-IT"/>
          </a:p>
        </p:txBody>
      </p:sp>
    </p:spTree>
    <p:extLst>
      <p:ext uri="{BB962C8B-B14F-4D97-AF65-F5344CB8AC3E}">
        <p14:creationId xmlns:p14="http://schemas.microsoft.com/office/powerpoint/2010/main" val="22708781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6081" y="275070"/>
            <a:ext cx="8915400" cy="1142039"/>
          </a:xfrm>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96080" y="1535201"/>
            <a:ext cx="4375800" cy="639427"/>
          </a:xfrm>
        </p:spPr>
        <p:txBody>
          <a:bodyPr anchor="b"/>
          <a:lstStyle>
            <a:lvl1pPr marL="0" indent="0">
              <a:buNone/>
              <a:defRPr sz="2300" b="1"/>
            </a:lvl1pPr>
            <a:lvl2pPr marL="434477" indent="0">
              <a:buNone/>
              <a:defRPr sz="1900" b="1"/>
            </a:lvl2pPr>
            <a:lvl3pPr marL="868954" indent="0">
              <a:buNone/>
              <a:defRPr sz="1700" b="1"/>
            </a:lvl3pPr>
            <a:lvl4pPr marL="1303431" indent="0">
              <a:buNone/>
              <a:defRPr sz="1500" b="1"/>
            </a:lvl4pPr>
            <a:lvl5pPr marL="1737909" indent="0">
              <a:buNone/>
              <a:defRPr sz="1500" b="1"/>
            </a:lvl5pPr>
            <a:lvl6pPr marL="2172386" indent="0">
              <a:buNone/>
              <a:defRPr sz="1500" b="1"/>
            </a:lvl6pPr>
            <a:lvl7pPr marL="2606863" indent="0">
              <a:buNone/>
              <a:defRPr sz="1500" b="1"/>
            </a:lvl7pPr>
            <a:lvl8pPr marL="3041340" indent="0">
              <a:buNone/>
              <a:defRPr sz="1500" b="1"/>
            </a:lvl8pPr>
            <a:lvl9pPr marL="3475817" indent="0">
              <a:buNone/>
              <a:defRPr sz="1500" b="1"/>
            </a:lvl9pPr>
          </a:lstStyle>
          <a:p>
            <a:pPr lvl="0"/>
            <a:r>
              <a:rPr lang="it-IT" smtClean="0"/>
              <a:t>Click to edit Master text styles</a:t>
            </a:r>
          </a:p>
        </p:txBody>
      </p:sp>
      <p:sp>
        <p:nvSpPr>
          <p:cNvPr id="4" name="Content Placeholder 3"/>
          <p:cNvSpPr>
            <a:spLocks noGrp="1"/>
          </p:cNvSpPr>
          <p:nvPr>
            <p:ph sz="half" idx="2"/>
          </p:nvPr>
        </p:nvSpPr>
        <p:spPr>
          <a:xfrm>
            <a:off x="496080" y="2174628"/>
            <a:ext cx="437580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5032561" y="1535201"/>
            <a:ext cx="4378920" cy="639427"/>
          </a:xfrm>
        </p:spPr>
        <p:txBody>
          <a:bodyPr anchor="b"/>
          <a:lstStyle>
            <a:lvl1pPr marL="0" indent="0">
              <a:buNone/>
              <a:defRPr sz="2300" b="1"/>
            </a:lvl1pPr>
            <a:lvl2pPr marL="434477" indent="0">
              <a:buNone/>
              <a:defRPr sz="1900" b="1"/>
            </a:lvl2pPr>
            <a:lvl3pPr marL="868954" indent="0">
              <a:buNone/>
              <a:defRPr sz="1700" b="1"/>
            </a:lvl3pPr>
            <a:lvl4pPr marL="1303431" indent="0">
              <a:buNone/>
              <a:defRPr sz="1500" b="1"/>
            </a:lvl4pPr>
            <a:lvl5pPr marL="1737909" indent="0">
              <a:buNone/>
              <a:defRPr sz="1500" b="1"/>
            </a:lvl5pPr>
            <a:lvl6pPr marL="2172386" indent="0">
              <a:buNone/>
              <a:defRPr sz="1500" b="1"/>
            </a:lvl6pPr>
            <a:lvl7pPr marL="2606863" indent="0">
              <a:buNone/>
              <a:defRPr sz="1500" b="1"/>
            </a:lvl7pPr>
            <a:lvl8pPr marL="3041340" indent="0">
              <a:buNone/>
              <a:defRPr sz="1500" b="1"/>
            </a:lvl8pPr>
            <a:lvl9pPr marL="3475817" indent="0">
              <a:buNone/>
              <a:defRPr sz="1500" b="1"/>
            </a:lvl9pPr>
          </a:lstStyle>
          <a:p>
            <a:pPr lvl="0"/>
            <a:r>
              <a:rPr lang="it-IT" smtClean="0"/>
              <a:t>Click to edit Master text styles</a:t>
            </a:r>
          </a:p>
        </p:txBody>
      </p:sp>
      <p:sp>
        <p:nvSpPr>
          <p:cNvPr id="6" name="Content Placeholder 5"/>
          <p:cNvSpPr>
            <a:spLocks noGrp="1"/>
          </p:cNvSpPr>
          <p:nvPr>
            <p:ph sz="quarter" idx="4"/>
          </p:nvPr>
        </p:nvSpPr>
        <p:spPr>
          <a:xfrm>
            <a:off x="5032561" y="2174628"/>
            <a:ext cx="437892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Rectangle 5"/>
          <p:cNvSpPr>
            <a:spLocks noGrp="1" noChangeArrowheads="1"/>
          </p:cNvSpPr>
          <p:nvPr>
            <p:ph type="sldNum" idx="10"/>
          </p:nvPr>
        </p:nvSpPr>
        <p:spPr/>
        <p:txBody>
          <a:bodyPr/>
          <a:lstStyle>
            <a:lvl1pPr defTabSz="914400" hangingPunct="1">
              <a:buClr>
                <a:srgbClr val="FFE107"/>
              </a:buClr>
              <a:buSzTx/>
              <a:defRPr/>
            </a:lvl1pPr>
          </a:lstStyle>
          <a:p>
            <a:pPr>
              <a:defRPr/>
            </a:pPr>
            <a:fld id="{24CF33FB-242A-0F4A-B6F5-A7B0AE61329C}" type="slidenum">
              <a:rPr lang="it-IT"/>
              <a:pPr>
                <a:defRPr/>
              </a:pPr>
              <a:t>‹n.›</a:t>
            </a:fld>
            <a:endParaRPr lang="it-IT"/>
          </a:p>
        </p:txBody>
      </p:sp>
    </p:spTree>
    <p:extLst>
      <p:ext uri="{BB962C8B-B14F-4D97-AF65-F5344CB8AC3E}">
        <p14:creationId xmlns:p14="http://schemas.microsoft.com/office/powerpoint/2010/main" val="28627012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Rectangle 5"/>
          <p:cNvSpPr>
            <a:spLocks noGrp="1" noChangeArrowheads="1"/>
          </p:cNvSpPr>
          <p:nvPr>
            <p:ph type="sldNum" idx="10"/>
          </p:nvPr>
        </p:nvSpPr>
        <p:spPr/>
        <p:txBody>
          <a:bodyPr/>
          <a:lstStyle>
            <a:lvl1pPr defTabSz="914400" hangingPunct="1">
              <a:buClr>
                <a:srgbClr val="FFE107"/>
              </a:buClr>
              <a:buSzTx/>
              <a:defRPr/>
            </a:lvl1pPr>
          </a:lstStyle>
          <a:p>
            <a:pPr>
              <a:defRPr/>
            </a:pPr>
            <a:fld id="{04E6E454-B32E-9E42-903B-166AE90B5922}" type="slidenum">
              <a:rPr lang="it-IT"/>
              <a:pPr>
                <a:defRPr/>
              </a:pPr>
              <a:t>‹n.›</a:t>
            </a:fld>
            <a:endParaRPr lang="it-IT"/>
          </a:p>
        </p:txBody>
      </p:sp>
    </p:spTree>
    <p:extLst>
      <p:ext uri="{BB962C8B-B14F-4D97-AF65-F5344CB8AC3E}">
        <p14:creationId xmlns:p14="http://schemas.microsoft.com/office/powerpoint/2010/main" val="1931938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hangingPunct="1">
              <a:buClr>
                <a:srgbClr val="FFE107"/>
              </a:buClr>
              <a:buSzTx/>
              <a:defRPr/>
            </a:lvl1pPr>
          </a:lstStyle>
          <a:p>
            <a:pPr>
              <a:defRPr/>
            </a:pPr>
            <a:fld id="{8B1147F3-2668-8549-B4CA-34972F5CDDD7}" type="slidenum">
              <a:rPr lang="it-IT"/>
              <a:pPr>
                <a:defRPr/>
              </a:pPr>
              <a:t>‹n.›</a:t>
            </a:fld>
            <a:endParaRPr lang="it-IT"/>
          </a:p>
        </p:txBody>
      </p:sp>
    </p:spTree>
    <p:extLst>
      <p:ext uri="{BB962C8B-B14F-4D97-AF65-F5344CB8AC3E}">
        <p14:creationId xmlns:p14="http://schemas.microsoft.com/office/powerpoint/2010/main" val="4479777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6080" y="273629"/>
            <a:ext cx="3258840" cy="1160762"/>
          </a:xfrm>
        </p:spPr>
        <p:txBody>
          <a:bodyPr anchor="b"/>
          <a:lstStyle>
            <a:lvl1pPr algn="l">
              <a:defRPr sz="1900" b="1"/>
            </a:lvl1pPr>
          </a:lstStyle>
          <a:p>
            <a:r>
              <a:rPr lang="it-IT" smtClean="0"/>
              <a:t>Click to edit Master title style</a:t>
            </a:r>
            <a:endParaRPr lang="en-US"/>
          </a:p>
        </p:txBody>
      </p:sp>
      <p:sp>
        <p:nvSpPr>
          <p:cNvPr id="3" name="Content Placeholder 2"/>
          <p:cNvSpPr>
            <a:spLocks noGrp="1"/>
          </p:cNvSpPr>
          <p:nvPr>
            <p:ph idx="1"/>
          </p:nvPr>
        </p:nvSpPr>
        <p:spPr>
          <a:xfrm>
            <a:off x="3873481" y="273629"/>
            <a:ext cx="5538000" cy="5852774"/>
          </a:xfrm>
        </p:spPr>
        <p:txBody>
          <a:bodyPr/>
          <a:lstStyle>
            <a:lvl1pPr>
              <a:defRPr sz="30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96080" y="1434391"/>
            <a:ext cx="3258840" cy="4692013"/>
          </a:xfrm>
        </p:spPr>
        <p:txBody>
          <a:bodyPr/>
          <a:lstStyle>
            <a:lvl1pPr marL="0" indent="0">
              <a:buNone/>
              <a:defRPr sz="1300"/>
            </a:lvl1pPr>
            <a:lvl2pPr marL="434477" indent="0">
              <a:buNone/>
              <a:defRPr sz="1100"/>
            </a:lvl2pPr>
            <a:lvl3pPr marL="868954" indent="0">
              <a:buNone/>
              <a:defRPr sz="1000"/>
            </a:lvl3pPr>
            <a:lvl4pPr marL="1303431" indent="0">
              <a:buNone/>
              <a:defRPr sz="900"/>
            </a:lvl4pPr>
            <a:lvl5pPr marL="1737909" indent="0">
              <a:buNone/>
              <a:defRPr sz="900"/>
            </a:lvl5pPr>
            <a:lvl6pPr marL="2172386" indent="0">
              <a:buNone/>
              <a:defRPr sz="900"/>
            </a:lvl6pPr>
            <a:lvl7pPr marL="2606863" indent="0">
              <a:buNone/>
              <a:defRPr sz="900"/>
            </a:lvl7pPr>
            <a:lvl8pPr marL="3041340" indent="0">
              <a:buNone/>
              <a:defRPr sz="900"/>
            </a:lvl8pPr>
            <a:lvl9pPr marL="3475817" indent="0">
              <a:buNone/>
              <a:defRPr sz="900"/>
            </a:lvl9pPr>
          </a:lstStyle>
          <a:p>
            <a:pPr lvl="0"/>
            <a:r>
              <a:rPr lang="it-IT" smtClean="0"/>
              <a:t>Click to edit Master text styles</a:t>
            </a:r>
          </a:p>
        </p:txBody>
      </p:sp>
      <p:sp>
        <p:nvSpPr>
          <p:cNvPr id="5" name="Rectangle 5"/>
          <p:cNvSpPr>
            <a:spLocks noGrp="1" noChangeArrowheads="1"/>
          </p:cNvSpPr>
          <p:nvPr>
            <p:ph type="sldNum" idx="10"/>
          </p:nvPr>
        </p:nvSpPr>
        <p:spPr/>
        <p:txBody>
          <a:bodyPr/>
          <a:lstStyle>
            <a:lvl1pPr defTabSz="914400" hangingPunct="1">
              <a:buClr>
                <a:srgbClr val="FFE107"/>
              </a:buClr>
              <a:buSzTx/>
              <a:defRPr/>
            </a:lvl1pPr>
          </a:lstStyle>
          <a:p>
            <a:pPr>
              <a:defRPr/>
            </a:pPr>
            <a:fld id="{F8975674-1A53-7944-928A-444FFAEC6FDC}" type="slidenum">
              <a:rPr lang="it-IT"/>
              <a:pPr>
                <a:defRPr/>
              </a:pPr>
              <a:t>‹n.›</a:t>
            </a:fld>
            <a:endParaRPr lang="it-IT"/>
          </a:p>
        </p:txBody>
      </p:sp>
    </p:spTree>
    <p:extLst>
      <p:ext uri="{BB962C8B-B14F-4D97-AF65-F5344CB8AC3E}">
        <p14:creationId xmlns:p14="http://schemas.microsoft.com/office/powerpoint/2010/main" val="758162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201" y="4800025"/>
            <a:ext cx="5943600" cy="567420"/>
          </a:xfrm>
        </p:spPr>
        <p:txBody>
          <a:bodyPr anchor="b"/>
          <a:lstStyle>
            <a:lvl1pPr algn="l">
              <a:defRPr sz="1900" b="1"/>
            </a:lvl1pPr>
          </a:lstStyle>
          <a:p>
            <a:r>
              <a:rPr lang="it-IT" smtClean="0"/>
              <a:t>Click to edit Master title style</a:t>
            </a:r>
            <a:endParaRPr lang="en-US"/>
          </a:p>
        </p:txBody>
      </p:sp>
      <p:sp>
        <p:nvSpPr>
          <p:cNvPr id="3" name="Picture Placeholder 2"/>
          <p:cNvSpPr>
            <a:spLocks noGrp="1"/>
          </p:cNvSpPr>
          <p:nvPr>
            <p:ph type="pic" idx="1"/>
          </p:nvPr>
        </p:nvSpPr>
        <p:spPr>
          <a:xfrm>
            <a:off x="1942201" y="612065"/>
            <a:ext cx="5943600" cy="4115952"/>
          </a:xfrm>
        </p:spPr>
        <p:txBody>
          <a:bodyPr/>
          <a:lstStyle>
            <a:lvl1pPr marL="0" indent="0">
              <a:buNone/>
              <a:defRPr sz="3000"/>
            </a:lvl1pPr>
            <a:lvl2pPr marL="434477" indent="0">
              <a:buNone/>
              <a:defRPr sz="2700"/>
            </a:lvl2pPr>
            <a:lvl3pPr marL="868954" indent="0">
              <a:buNone/>
              <a:defRPr sz="2300"/>
            </a:lvl3pPr>
            <a:lvl4pPr marL="1303431" indent="0">
              <a:buNone/>
              <a:defRPr sz="1900"/>
            </a:lvl4pPr>
            <a:lvl5pPr marL="1737909" indent="0">
              <a:buNone/>
              <a:defRPr sz="1900"/>
            </a:lvl5pPr>
            <a:lvl6pPr marL="2172386" indent="0">
              <a:buNone/>
              <a:defRPr sz="1900"/>
            </a:lvl6pPr>
            <a:lvl7pPr marL="2606863" indent="0">
              <a:buNone/>
              <a:defRPr sz="1900"/>
            </a:lvl7pPr>
            <a:lvl8pPr marL="3041340" indent="0">
              <a:buNone/>
              <a:defRPr sz="1900"/>
            </a:lvl8pPr>
            <a:lvl9pPr marL="3475817" indent="0">
              <a:buNone/>
              <a:defRPr sz="1900"/>
            </a:lvl9pPr>
          </a:lstStyle>
          <a:p>
            <a:pPr lvl="0"/>
            <a:endParaRPr lang="en-US" noProof="0" smtClean="0"/>
          </a:p>
        </p:txBody>
      </p:sp>
      <p:sp>
        <p:nvSpPr>
          <p:cNvPr id="4" name="Text Placeholder 3"/>
          <p:cNvSpPr>
            <a:spLocks noGrp="1"/>
          </p:cNvSpPr>
          <p:nvPr>
            <p:ph type="body" sz="half" idx="2"/>
          </p:nvPr>
        </p:nvSpPr>
        <p:spPr>
          <a:xfrm>
            <a:off x="1942201" y="5367444"/>
            <a:ext cx="5943600" cy="805044"/>
          </a:xfrm>
        </p:spPr>
        <p:txBody>
          <a:bodyPr/>
          <a:lstStyle>
            <a:lvl1pPr marL="0" indent="0">
              <a:buNone/>
              <a:defRPr sz="1300"/>
            </a:lvl1pPr>
            <a:lvl2pPr marL="434477" indent="0">
              <a:buNone/>
              <a:defRPr sz="1100"/>
            </a:lvl2pPr>
            <a:lvl3pPr marL="868954" indent="0">
              <a:buNone/>
              <a:defRPr sz="1000"/>
            </a:lvl3pPr>
            <a:lvl4pPr marL="1303431" indent="0">
              <a:buNone/>
              <a:defRPr sz="900"/>
            </a:lvl4pPr>
            <a:lvl5pPr marL="1737909" indent="0">
              <a:buNone/>
              <a:defRPr sz="900"/>
            </a:lvl5pPr>
            <a:lvl6pPr marL="2172386" indent="0">
              <a:buNone/>
              <a:defRPr sz="900"/>
            </a:lvl6pPr>
            <a:lvl7pPr marL="2606863" indent="0">
              <a:buNone/>
              <a:defRPr sz="900"/>
            </a:lvl7pPr>
            <a:lvl8pPr marL="3041340" indent="0">
              <a:buNone/>
              <a:defRPr sz="900"/>
            </a:lvl8pPr>
            <a:lvl9pPr marL="3475817" indent="0">
              <a:buNone/>
              <a:defRPr sz="900"/>
            </a:lvl9pPr>
          </a:lstStyle>
          <a:p>
            <a:pPr lvl="0"/>
            <a:r>
              <a:rPr lang="it-IT" smtClean="0"/>
              <a:t>Click to edit Master text styles</a:t>
            </a:r>
          </a:p>
        </p:txBody>
      </p:sp>
      <p:sp>
        <p:nvSpPr>
          <p:cNvPr id="5" name="Rectangle 5"/>
          <p:cNvSpPr>
            <a:spLocks noGrp="1" noChangeArrowheads="1"/>
          </p:cNvSpPr>
          <p:nvPr>
            <p:ph type="sldNum" idx="10"/>
          </p:nvPr>
        </p:nvSpPr>
        <p:spPr/>
        <p:txBody>
          <a:bodyPr/>
          <a:lstStyle>
            <a:lvl1pPr defTabSz="914400" hangingPunct="1">
              <a:buClr>
                <a:srgbClr val="FFE107"/>
              </a:buClr>
              <a:buSzTx/>
              <a:defRPr/>
            </a:lvl1pPr>
          </a:lstStyle>
          <a:p>
            <a:pPr>
              <a:defRPr/>
            </a:pPr>
            <a:fld id="{83EE98A8-F980-0145-A8D4-E85FDD3CAD4A}" type="slidenum">
              <a:rPr lang="it-IT"/>
              <a:pPr>
                <a:defRPr/>
              </a:pPr>
              <a:t>‹n.›</a:t>
            </a:fld>
            <a:endParaRPr lang="it-IT"/>
          </a:p>
        </p:txBody>
      </p:sp>
    </p:spTree>
    <p:extLst>
      <p:ext uri="{BB962C8B-B14F-4D97-AF65-F5344CB8AC3E}">
        <p14:creationId xmlns:p14="http://schemas.microsoft.com/office/powerpoint/2010/main" val="6863893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5"/>
          <p:cNvSpPr>
            <a:spLocks noGrp="1" noChangeArrowheads="1"/>
          </p:cNvSpPr>
          <p:nvPr>
            <p:ph type="sldNum" idx="10"/>
          </p:nvPr>
        </p:nvSpPr>
        <p:spPr/>
        <p:txBody>
          <a:bodyPr/>
          <a:lstStyle>
            <a:lvl1pPr defTabSz="914400" hangingPunct="1">
              <a:buClr>
                <a:srgbClr val="FFE107"/>
              </a:buClr>
              <a:buSzTx/>
              <a:defRPr/>
            </a:lvl1pPr>
          </a:lstStyle>
          <a:p>
            <a:pPr>
              <a:defRPr/>
            </a:pPr>
            <a:fld id="{1A5DFA7C-9660-A641-AE81-55339FEA2AE1}" type="slidenum">
              <a:rPr lang="it-IT"/>
              <a:pPr>
                <a:defRPr/>
              </a:pPr>
              <a:t>‹n.›</a:t>
            </a:fld>
            <a:endParaRPr lang="it-IT"/>
          </a:p>
        </p:txBody>
      </p:sp>
    </p:spTree>
    <p:extLst>
      <p:ext uri="{BB962C8B-B14F-4D97-AF65-F5344CB8AC3E}">
        <p14:creationId xmlns:p14="http://schemas.microsoft.com/office/powerpoint/2010/main" val="406360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77560" y="213143"/>
            <a:ext cx="2227680" cy="5914701"/>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94520" y="213143"/>
            <a:ext cx="6533280" cy="5914701"/>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5"/>
          <p:cNvSpPr>
            <a:spLocks noGrp="1" noChangeArrowheads="1"/>
          </p:cNvSpPr>
          <p:nvPr>
            <p:ph type="sldNum" idx="10"/>
          </p:nvPr>
        </p:nvSpPr>
        <p:spPr/>
        <p:txBody>
          <a:bodyPr/>
          <a:lstStyle>
            <a:lvl1pPr defTabSz="914400" hangingPunct="1">
              <a:buClr>
                <a:srgbClr val="FFE107"/>
              </a:buClr>
              <a:buSzTx/>
              <a:defRPr/>
            </a:lvl1pPr>
          </a:lstStyle>
          <a:p>
            <a:pPr>
              <a:defRPr/>
            </a:pPr>
            <a:fld id="{C35F223A-BE3A-D344-AD52-FAD8515A014C}" type="slidenum">
              <a:rPr lang="it-IT"/>
              <a:pPr>
                <a:defRPr/>
              </a:pPr>
              <a:t>‹n.›</a:t>
            </a:fld>
            <a:endParaRPr lang="it-IT"/>
          </a:p>
        </p:txBody>
      </p:sp>
    </p:spTree>
    <p:extLst>
      <p:ext uri="{BB962C8B-B14F-4D97-AF65-F5344CB8AC3E}">
        <p14:creationId xmlns:p14="http://schemas.microsoft.com/office/powerpoint/2010/main" val="421716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3" y="273050"/>
            <a:ext cx="3259138"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3499" y="273056"/>
            <a:ext cx="553720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3" y="1435103"/>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sldNum" sz="quarter" idx="10"/>
          </p:nvPr>
        </p:nvSpPr>
        <p:spPr>
          <a:ln/>
        </p:spPr>
        <p:txBody>
          <a:bodyPr/>
          <a:lstStyle>
            <a:lvl1pPr>
              <a:defRPr/>
            </a:lvl1pPr>
          </a:lstStyle>
          <a:p>
            <a:fld id="{317BE684-B439-A545-B081-2C09541FFB9B}" type="slidenum">
              <a:rPr lang="en-US"/>
              <a:pPr/>
              <a:t>‹n.›</a:t>
            </a:fld>
            <a:endParaRPr lang="en-US"/>
          </a:p>
        </p:txBody>
      </p:sp>
    </p:spTree>
    <p:extLst>
      <p:ext uri="{BB962C8B-B14F-4D97-AF65-F5344CB8AC3E}">
        <p14:creationId xmlns:p14="http://schemas.microsoft.com/office/powerpoint/2010/main" val="38635679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4520" y="213142"/>
            <a:ext cx="8910720" cy="1263013"/>
          </a:xfrm>
        </p:spPr>
        <p:txBody>
          <a:bodyPr/>
          <a:lstStyle/>
          <a:p>
            <a:r>
              <a:rPr lang="it-IT" smtClean="0"/>
              <a:t>Click to edit Master title style</a:t>
            </a:r>
            <a:endParaRPr lang="en-US"/>
          </a:p>
        </p:txBody>
      </p:sp>
      <p:sp>
        <p:nvSpPr>
          <p:cNvPr id="3" name="Rectangle 5"/>
          <p:cNvSpPr>
            <a:spLocks noGrp="1" noChangeArrowheads="1"/>
          </p:cNvSpPr>
          <p:nvPr>
            <p:ph type="sldNum" idx="10"/>
          </p:nvPr>
        </p:nvSpPr>
        <p:spPr/>
        <p:txBody>
          <a:bodyPr/>
          <a:lstStyle>
            <a:lvl1pPr defTabSz="914400" hangingPunct="1">
              <a:buClr>
                <a:srgbClr val="FFE107"/>
              </a:buClr>
              <a:buSzTx/>
              <a:defRPr/>
            </a:lvl1pPr>
          </a:lstStyle>
          <a:p>
            <a:pPr>
              <a:defRPr/>
            </a:pPr>
            <a:fld id="{6D4AE01E-F9B9-ED47-B6BD-659B198D49F3}" type="slidenum">
              <a:rPr lang="it-IT"/>
              <a:pPr>
                <a:defRPr/>
              </a:pPr>
              <a:t>‹n.›</a:t>
            </a:fld>
            <a:endParaRPr lang="it-IT"/>
          </a:p>
        </p:txBody>
      </p:sp>
    </p:spTree>
    <p:extLst>
      <p:ext uri="{BB962C8B-B14F-4D97-AF65-F5344CB8AC3E}">
        <p14:creationId xmlns:p14="http://schemas.microsoft.com/office/powerpoint/2010/main" val="18408331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4520" y="213142"/>
            <a:ext cx="8910720" cy="1263013"/>
          </a:xfrm>
        </p:spPr>
        <p:txBody>
          <a:bodyPr/>
          <a:lstStyle/>
          <a:p>
            <a:r>
              <a:rPr lang="it-IT" smtClean="0"/>
              <a:t>Click to edit Master title style</a:t>
            </a:r>
            <a:endParaRPr lang="en-US"/>
          </a:p>
        </p:txBody>
      </p:sp>
      <p:sp>
        <p:nvSpPr>
          <p:cNvPr id="3" name="Content Placeholder 2"/>
          <p:cNvSpPr>
            <a:spLocks noGrp="1"/>
          </p:cNvSpPr>
          <p:nvPr>
            <p:ph sz="quarter" idx="1"/>
          </p:nvPr>
        </p:nvSpPr>
        <p:spPr>
          <a:xfrm>
            <a:off x="494520" y="1604329"/>
            <a:ext cx="4380480" cy="2191910"/>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quarter" idx="2"/>
          </p:nvPr>
        </p:nvSpPr>
        <p:spPr>
          <a:xfrm>
            <a:off x="5024760" y="1604329"/>
            <a:ext cx="4380480" cy="2191910"/>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Content Placeholder 4"/>
          <p:cNvSpPr>
            <a:spLocks noGrp="1"/>
          </p:cNvSpPr>
          <p:nvPr>
            <p:ph sz="quarter" idx="3"/>
          </p:nvPr>
        </p:nvSpPr>
        <p:spPr>
          <a:xfrm>
            <a:off x="494520" y="3934493"/>
            <a:ext cx="4380480" cy="2193351"/>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Content Placeholder 5"/>
          <p:cNvSpPr>
            <a:spLocks noGrp="1"/>
          </p:cNvSpPr>
          <p:nvPr>
            <p:ph sz="quarter" idx="4"/>
          </p:nvPr>
        </p:nvSpPr>
        <p:spPr>
          <a:xfrm>
            <a:off x="5024760" y="3934493"/>
            <a:ext cx="4380480" cy="2193351"/>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Rectangle 5"/>
          <p:cNvSpPr>
            <a:spLocks noGrp="1" noChangeArrowheads="1"/>
          </p:cNvSpPr>
          <p:nvPr>
            <p:ph type="sldNum" idx="10"/>
          </p:nvPr>
        </p:nvSpPr>
        <p:spPr/>
        <p:txBody>
          <a:bodyPr/>
          <a:lstStyle>
            <a:lvl1pPr defTabSz="914400" hangingPunct="1">
              <a:buClr>
                <a:srgbClr val="FFE107"/>
              </a:buClr>
              <a:buSzTx/>
              <a:defRPr/>
            </a:lvl1pPr>
          </a:lstStyle>
          <a:p>
            <a:pPr>
              <a:defRPr/>
            </a:pPr>
            <a:fld id="{3C36EC21-3463-E64F-9BC0-E09E0ED16C33}" type="slidenum">
              <a:rPr lang="it-IT"/>
              <a:pPr>
                <a:defRPr/>
              </a:pPr>
              <a:t>‹n.›</a:t>
            </a:fld>
            <a:endParaRPr lang="it-IT"/>
          </a:p>
        </p:txBody>
      </p:sp>
    </p:spTree>
    <p:extLst>
      <p:ext uri="{BB962C8B-B14F-4D97-AF65-F5344CB8AC3E}">
        <p14:creationId xmlns:p14="http://schemas.microsoft.com/office/powerpoint/2010/main" val="18427649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8"/>
            <a:ext cx="8420100" cy="1470025"/>
          </a:xfrm>
          <a:prstGeom prst="rect">
            <a:avLst/>
          </a:prstGeom>
        </p:spPr>
        <p:txBody>
          <a:bodyPr vert="horz" lIns="91215" tIns="45608" rIns="91215" bIns="45608"/>
          <a:lstStyle/>
          <a:p>
            <a:r>
              <a:rPr lang="it-IT" smtClean="0"/>
              <a:t>Fare clic per modificare stile</a:t>
            </a:r>
            <a:endParaRPr lang="it-IT"/>
          </a:p>
        </p:txBody>
      </p:sp>
      <p:sp>
        <p:nvSpPr>
          <p:cNvPr id="3" name="Sottotitolo 2"/>
          <p:cNvSpPr>
            <a:spLocks noGrp="1"/>
          </p:cNvSpPr>
          <p:nvPr>
            <p:ph type="subTitle" idx="1"/>
          </p:nvPr>
        </p:nvSpPr>
        <p:spPr>
          <a:xfrm>
            <a:off x="1485900" y="3886202"/>
            <a:ext cx="6934200" cy="1752600"/>
          </a:xfrm>
          <a:prstGeom prst="rect">
            <a:avLst/>
          </a:prstGeom>
        </p:spPr>
        <p:txBody>
          <a:bodyPr vert="horz" lIns="91215" tIns="45608" rIns="91215" bIns="45608"/>
          <a:lstStyle>
            <a:lvl1pPr marL="0" indent="0" algn="ctr">
              <a:buNone/>
              <a:defRPr/>
            </a:lvl1pPr>
            <a:lvl2pPr marL="456082" indent="0" algn="ctr">
              <a:buNone/>
              <a:defRPr/>
            </a:lvl2pPr>
            <a:lvl3pPr marL="912164" indent="0" algn="ctr">
              <a:buNone/>
              <a:defRPr/>
            </a:lvl3pPr>
            <a:lvl4pPr marL="1368241" indent="0" algn="ctr">
              <a:buNone/>
              <a:defRPr/>
            </a:lvl4pPr>
            <a:lvl5pPr marL="1824318" indent="0" algn="ctr">
              <a:buNone/>
              <a:defRPr/>
            </a:lvl5pPr>
            <a:lvl6pPr marL="2280400" indent="0" algn="ctr">
              <a:buNone/>
              <a:defRPr/>
            </a:lvl6pPr>
            <a:lvl7pPr marL="2736482" indent="0" algn="ctr">
              <a:buNone/>
              <a:defRPr/>
            </a:lvl7pPr>
            <a:lvl8pPr marL="3192559" indent="0" algn="ctr">
              <a:buNone/>
              <a:defRPr/>
            </a:lvl8pPr>
            <a:lvl9pPr marL="3648645" indent="0" algn="ctr">
              <a:buNone/>
              <a:defRPr/>
            </a:lvl9pPr>
          </a:lstStyle>
          <a:p>
            <a:r>
              <a:rPr lang="it-IT" smtClean="0"/>
              <a:t>Fare clic per modificare lo stile del sottotitolo dello schema</a:t>
            </a:r>
            <a:endParaRPr lang="it-IT"/>
          </a:p>
        </p:txBody>
      </p:sp>
      <p:sp>
        <p:nvSpPr>
          <p:cNvPr id="4" name="Rectangle 2"/>
          <p:cNvSpPr>
            <a:spLocks noGrp="1" noChangeArrowheads="1"/>
          </p:cNvSpPr>
          <p:nvPr>
            <p:ph type="sldNum" sz="quarter" idx="10"/>
          </p:nvPr>
        </p:nvSpPr>
        <p:spPr>
          <a:ln/>
        </p:spPr>
        <p:txBody>
          <a:bodyPr/>
          <a:lstStyle>
            <a:lvl1pPr>
              <a:defRPr/>
            </a:lvl1pPr>
          </a:lstStyle>
          <a:p>
            <a:pPr>
              <a:defRPr/>
            </a:pPr>
            <a:fld id="{FE17C36D-D30C-854D-9FE8-E8CC555B7B04}" type="slidenum">
              <a:rPr lang="en-US"/>
              <a:pPr>
                <a:defRPr/>
              </a:pPr>
              <a:t>‹n.›</a:t>
            </a:fld>
            <a:endParaRPr lang="en-US"/>
          </a:p>
        </p:txBody>
      </p:sp>
    </p:spTree>
    <p:extLst>
      <p:ext uri="{BB962C8B-B14F-4D97-AF65-F5344CB8AC3E}">
        <p14:creationId xmlns:p14="http://schemas.microsoft.com/office/powerpoint/2010/main" val="19130335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vert="horz" lIns="91215" tIns="45608" rIns="91215" bIns="45608"/>
          <a:lstStyle/>
          <a:p>
            <a:r>
              <a:rPr lang="it-IT" smtClean="0"/>
              <a:t>Fare clic per modificare stile</a:t>
            </a:r>
            <a:endParaRPr lang="it-IT"/>
          </a:p>
        </p:txBody>
      </p:sp>
      <p:sp>
        <p:nvSpPr>
          <p:cNvPr id="3" name="Segnaposto contenuto 2"/>
          <p:cNvSpPr>
            <a:spLocks noGrp="1"/>
          </p:cNvSpPr>
          <p:nvPr>
            <p:ph idx="1"/>
          </p:nvPr>
        </p:nvSpPr>
        <p:spPr>
          <a:xfrm>
            <a:off x="495300" y="1600203"/>
            <a:ext cx="8915400" cy="4525963"/>
          </a:xfrm>
          <a:prstGeom prst="rect">
            <a:avLst/>
          </a:prstGeom>
        </p:spPr>
        <p:txBody>
          <a:bodyPr vert="horz" lIns="91215" tIns="45608" rIns="91215" bIns="45608"/>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pPr>
              <a:defRPr/>
            </a:pPr>
            <a:fld id="{CF5B438E-3A33-874A-A3CB-96F36E04A952}" type="slidenum">
              <a:rPr lang="en-US"/>
              <a:pPr>
                <a:defRPr/>
              </a:pPr>
              <a:t>‹n.›</a:t>
            </a:fld>
            <a:endParaRPr lang="en-US"/>
          </a:p>
        </p:txBody>
      </p:sp>
    </p:spTree>
    <p:extLst>
      <p:ext uri="{BB962C8B-B14F-4D97-AF65-F5344CB8AC3E}">
        <p14:creationId xmlns:p14="http://schemas.microsoft.com/office/powerpoint/2010/main" val="31763540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59" y="4406926"/>
            <a:ext cx="8420100" cy="1362075"/>
          </a:xfrm>
          <a:prstGeom prst="rect">
            <a:avLst/>
          </a:prstGeom>
        </p:spPr>
        <p:txBody>
          <a:bodyPr vert="horz" lIns="91215" tIns="45608" rIns="91215" bIns="45608"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82659" y="2906718"/>
            <a:ext cx="8420100" cy="1500187"/>
          </a:xfrm>
          <a:prstGeom prst="rect">
            <a:avLst/>
          </a:prstGeom>
        </p:spPr>
        <p:txBody>
          <a:bodyPr vert="horz" lIns="91215" tIns="45608" rIns="91215" bIns="45608" anchor="b"/>
          <a:lstStyle>
            <a:lvl1pPr marL="0" indent="0">
              <a:buNone/>
              <a:defRPr sz="2000"/>
            </a:lvl1pPr>
            <a:lvl2pPr marL="456082" indent="0">
              <a:buNone/>
              <a:defRPr sz="1800"/>
            </a:lvl2pPr>
            <a:lvl3pPr marL="912164" indent="0">
              <a:buNone/>
              <a:defRPr sz="1600"/>
            </a:lvl3pPr>
            <a:lvl4pPr marL="1368241" indent="0">
              <a:buNone/>
              <a:defRPr sz="1400"/>
            </a:lvl4pPr>
            <a:lvl5pPr marL="1824318" indent="0">
              <a:buNone/>
              <a:defRPr sz="1400"/>
            </a:lvl5pPr>
            <a:lvl6pPr marL="2280400" indent="0">
              <a:buNone/>
              <a:defRPr sz="1400"/>
            </a:lvl6pPr>
            <a:lvl7pPr marL="2736482" indent="0">
              <a:buNone/>
              <a:defRPr sz="1400"/>
            </a:lvl7pPr>
            <a:lvl8pPr marL="3192559" indent="0">
              <a:buNone/>
              <a:defRPr sz="1400"/>
            </a:lvl8pPr>
            <a:lvl9pPr marL="3648645" indent="0">
              <a:buNone/>
              <a:defRPr sz="1400"/>
            </a:lvl9pPr>
          </a:lstStyle>
          <a:p>
            <a:pPr lvl="0"/>
            <a:r>
              <a:rPr lang="it-IT" smtClean="0"/>
              <a:t>Fare clic per modificare gli stili del testo dello schema</a:t>
            </a:r>
          </a:p>
        </p:txBody>
      </p:sp>
      <p:sp>
        <p:nvSpPr>
          <p:cNvPr id="4" name="Rectangle 2"/>
          <p:cNvSpPr>
            <a:spLocks noGrp="1" noChangeArrowheads="1"/>
          </p:cNvSpPr>
          <p:nvPr>
            <p:ph type="sldNum" sz="quarter" idx="10"/>
          </p:nvPr>
        </p:nvSpPr>
        <p:spPr>
          <a:ln/>
        </p:spPr>
        <p:txBody>
          <a:bodyPr/>
          <a:lstStyle>
            <a:lvl1pPr>
              <a:defRPr/>
            </a:lvl1pPr>
          </a:lstStyle>
          <a:p>
            <a:pPr>
              <a:defRPr/>
            </a:pPr>
            <a:fld id="{9AAB06DF-9086-FC48-BAE2-DC099699F36B}" type="slidenum">
              <a:rPr lang="en-US"/>
              <a:pPr>
                <a:defRPr/>
              </a:pPr>
              <a:t>‹n.›</a:t>
            </a:fld>
            <a:endParaRPr lang="en-US"/>
          </a:p>
        </p:txBody>
      </p:sp>
    </p:spTree>
    <p:extLst>
      <p:ext uri="{BB962C8B-B14F-4D97-AF65-F5344CB8AC3E}">
        <p14:creationId xmlns:p14="http://schemas.microsoft.com/office/powerpoint/2010/main" val="33106793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vert="horz" lIns="91215" tIns="45608" rIns="91215" bIns="45608"/>
          <a:lstStyle/>
          <a:p>
            <a:r>
              <a:rPr lang="it-IT" smtClean="0"/>
              <a:t>Fare clic per modificare stile</a:t>
            </a:r>
            <a:endParaRPr lang="it-IT"/>
          </a:p>
        </p:txBody>
      </p:sp>
      <p:sp>
        <p:nvSpPr>
          <p:cNvPr id="3" name="Segnaposto contenuto 2"/>
          <p:cNvSpPr>
            <a:spLocks noGrp="1"/>
          </p:cNvSpPr>
          <p:nvPr>
            <p:ph sz="half" idx="1"/>
          </p:nvPr>
        </p:nvSpPr>
        <p:spPr>
          <a:xfrm>
            <a:off x="495300" y="1600203"/>
            <a:ext cx="4381500" cy="4525963"/>
          </a:xfrm>
          <a:prstGeom prst="rect">
            <a:avLst/>
          </a:prstGeom>
        </p:spPr>
        <p:txBody>
          <a:bodyPr vert="horz" lIns="91215" tIns="45608" rIns="91215" bIns="4560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200" y="1600203"/>
            <a:ext cx="4381500" cy="4525963"/>
          </a:xfrm>
          <a:prstGeom prst="rect">
            <a:avLst/>
          </a:prstGeom>
        </p:spPr>
        <p:txBody>
          <a:bodyPr vert="horz" lIns="91215" tIns="45608" rIns="91215" bIns="4560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
          <p:cNvSpPr>
            <a:spLocks noGrp="1" noChangeArrowheads="1"/>
          </p:cNvSpPr>
          <p:nvPr>
            <p:ph type="sldNum" sz="quarter" idx="10"/>
          </p:nvPr>
        </p:nvSpPr>
        <p:spPr>
          <a:ln/>
        </p:spPr>
        <p:txBody>
          <a:bodyPr/>
          <a:lstStyle>
            <a:lvl1pPr>
              <a:defRPr/>
            </a:lvl1pPr>
          </a:lstStyle>
          <a:p>
            <a:pPr>
              <a:defRPr/>
            </a:pPr>
            <a:fld id="{1F69AAFD-BDA0-8A41-962C-57DBD448AAC9}" type="slidenum">
              <a:rPr lang="en-US"/>
              <a:pPr>
                <a:defRPr/>
              </a:pPr>
              <a:t>‹n.›</a:t>
            </a:fld>
            <a:endParaRPr lang="en-US"/>
          </a:p>
        </p:txBody>
      </p:sp>
    </p:spTree>
    <p:extLst>
      <p:ext uri="{BB962C8B-B14F-4D97-AF65-F5344CB8AC3E}">
        <p14:creationId xmlns:p14="http://schemas.microsoft.com/office/powerpoint/2010/main" val="9993991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vert="horz" lIns="91215" tIns="45608" rIns="91215" bIns="45608"/>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95300" y="1535114"/>
            <a:ext cx="4376738" cy="639762"/>
          </a:xfrm>
          <a:prstGeom prst="rect">
            <a:avLst/>
          </a:prstGeom>
        </p:spPr>
        <p:txBody>
          <a:bodyPr vert="horz" lIns="91215" tIns="45608" rIns="91215" bIns="45608" anchor="b"/>
          <a:lstStyle>
            <a:lvl1pPr marL="0" indent="0">
              <a:buNone/>
              <a:defRPr sz="2400" b="1"/>
            </a:lvl1pPr>
            <a:lvl2pPr marL="456082" indent="0">
              <a:buNone/>
              <a:defRPr sz="2000" b="1"/>
            </a:lvl2pPr>
            <a:lvl3pPr marL="912164" indent="0">
              <a:buNone/>
              <a:defRPr sz="1800" b="1"/>
            </a:lvl3pPr>
            <a:lvl4pPr marL="1368241" indent="0">
              <a:buNone/>
              <a:defRPr sz="1600" b="1"/>
            </a:lvl4pPr>
            <a:lvl5pPr marL="1824318" indent="0">
              <a:buNone/>
              <a:defRPr sz="1600" b="1"/>
            </a:lvl5pPr>
            <a:lvl6pPr marL="2280400" indent="0">
              <a:buNone/>
              <a:defRPr sz="1600" b="1"/>
            </a:lvl6pPr>
            <a:lvl7pPr marL="2736482" indent="0">
              <a:buNone/>
              <a:defRPr sz="1600" b="1"/>
            </a:lvl7pPr>
            <a:lvl8pPr marL="3192559" indent="0">
              <a:buNone/>
              <a:defRPr sz="1600" b="1"/>
            </a:lvl8pPr>
            <a:lvl9pPr marL="3648645"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95300" y="2174875"/>
            <a:ext cx="4376738" cy="3951288"/>
          </a:xfrm>
          <a:prstGeom prst="rect">
            <a:avLst/>
          </a:prstGeom>
        </p:spPr>
        <p:txBody>
          <a:bodyPr vert="horz" lIns="91215" tIns="45608" rIns="91215" bIns="4560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401" y="1535114"/>
            <a:ext cx="4378325" cy="639762"/>
          </a:xfrm>
          <a:prstGeom prst="rect">
            <a:avLst/>
          </a:prstGeom>
        </p:spPr>
        <p:txBody>
          <a:bodyPr vert="horz" lIns="91215" tIns="45608" rIns="91215" bIns="45608" anchor="b"/>
          <a:lstStyle>
            <a:lvl1pPr marL="0" indent="0">
              <a:buNone/>
              <a:defRPr sz="2400" b="1"/>
            </a:lvl1pPr>
            <a:lvl2pPr marL="456082" indent="0">
              <a:buNone/>
              <a:defRPr sz="2000" b="1"/>
            </a:lvl2pPr>
            <a:lvl3pPr marL="912164" indent="0">
              <a:buNone/>
              <a:defRPr sz="1800" b="1"/>
            </a:lvl3pPr>
            <a:lvl4pPr marL="1368241" indent="0">
              <a:buNone/>
              <a:defRPr sz="1600" b="1"/>
            </a:lvl4pPr>
            <a:lvl5pPr marL="1824318" indent="0">
              <a:buNone/>
              <a:defRPr sz="1600" b="1"/>
            </a:lvl5pPr>
            <a:lvl6pPr marL="2280400" indent="0">
              <a:buNone/>
              <a:defRPr sz="1600" b="1"/>
            </a:lvl6pPr>
            <a:lvl7pPr marL="2736482" indent="0">
              <a:buNone/>
              <a:defRPr sz="1600" b="1"/>
            </a:lvl7pPr>
            <a:lvl8pPr marL="3192559" indent="0">
              <a:buNone/>
              <a:defRPr sz="1600" b="1"/>
            </a:lvl8pPr>
            <a:lvl9pPr marL="3648645"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032401" y="2174875"/>
            <a:ext cx="4378325" cy="3951288"/>
          </a:xfrm>
          <a:prstGeom prst="rect">
            <a:avLst/>
          </a:prstGeom>
        </p:spPr>
        <p:txBody>
          <a:bodyPr vert="horz" lIns="91215" tIns="45608" rIns="91215" bIns="4560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
          <p:cNvSpPr>
            <a:spLocks noGrp="1" noChangeArrowheads="1"/>
          </p:cNvSpPr>
          <p:nvPr>
            <p:ph type="sldNum" sz="quarter" idx="10"/>
          </p:nvPr>
        </p:nvSpPr>
        <p:spPr>
          <a:ln/>
        </p:spPr>
        <p:txBody>
          <a:bodyPr/>
          <a:lstStyle>
            <a:lvl1pPr>
              <a:defRPr/>
            </a:lvl1pPr>
          </a:lstStyle>
          <a:p>
            <a:pPr>
              <a:defRPr/>
            </a:pPr>
            <a:fld id="{66DDE75A-409B-304A-A6F8-2CE9A4C2E250}" type="slidenum">
              <a:rPr lang="en-US"/>
              <a:pPr>
                <a:defRPr/>
              </a:pPr>
              <a:t>‹n.›</a:t>
            </a:fld>
            <a:endParaRPr lang="en-US"/>
          </a:p>
        </p:txBody>
      </p:sp>
    </p:spTree>
    <p:extLst>
      <p:ext uri="{BB962C8B-B14F-4D97-AF65-F5344CB8AC3E}">
        <p14:creationId xmlns:p14="http://schemas.microsoft.com/office/powerpoint/2010/main" val="2246355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vert="horz" lIns="91215" tIns="45608" rIns="91215" bIns="45608"/>
          <a:lstStyle/>
          <a:p>
            <a:r>
              <a:rPr lang="it-IT" smtClean="0"/>
              <a:t>Fare clic per modificare stile</a:t>
            </a:r>
            <a:endParaRPr lang="it-IT"/>
          </a:p>
        </p:txBody>
      </p:sp>
      <p:sp>
        <p:nvSpPr>
          <p:cNvPr id="3" name="Rectangle 2"/>
          <p:cNvSpPr>
            <a:spLocks noGrp="1" noChangeArrowheads="1"/>
          </p:cNvSpPr>
          <p:nvPr>
            <p:ph type="sldNum" sz="quarter" idx="10"/>
          </p:nvPr>
        </p:nvSpPr>
        <p:spPr>
          <a:ln/>
        </p:spPr>
        <p:txBody>
          <a:bodyPr/>
          <a:lstStyle>
            <a:lvl1pPr>
              <a:defRPr/>
            </a:lvl1pPr>
          </a:lstStyle>
          <a:p>
            <a:pPr>
              <a:defRPr/>
            </a:pPr>
            <a:fld id="{F8DBC537-4285-214F-944F-73B607880532}" type="slidenum">
              <a:rPr lang="en-US"/>
              <a:pPr>
                <a:defRPr/>
              </a:pPr>
              <a:t>‹n.›</a:t>
            </a:fld>
            <a:endParaRPr lang="en-US"/>
          </a:p>
        </p:txBody>
      </p:sp>
    </p:spTree>
    <p:extLst>
      <p:ext uri="{BB962C8B-B14F-4D97-AF65-F5344CB8AC3E}">
        <p14:creationId xmlns:p14="http://schemas.microsoft.com/office/powerpoint/2010/main" val="16897619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60E4E6E4-3531-3A49-A817-E4855FB6C156}" type="slidenum">
              <a:rPr lang="en-US"/>
              <a:pPr>
                <a:defRPr/>
              </a:pPr>
              <a:t>‹n.›</a:t>
            </a:fld>
            <a:endParaRPr lang="en-US"/>
          </a:p>
        </p:txBody>
      </p:sp>
    </p:spTree>
    <p:extLst>
      <p:ext uri="{BB962C8B-B14F-4D97-AF65-F5344CB8AC3E}">
        <p14:creationId xmlns:p14="http://schemas.microsoft.com/office/powerpoint/2010/main" val="29131176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138" cy="1162050"/>
          </a:xfrm>
          <a:prstGeom prst="rect">
            <a:avLst/>
          </a:prstGeom>
        </p:spPr>
        <p:txBody>
          <a:bodyPr vert="horz" lIns="91215" tIns="45608" rIns="91215" bIns="45608"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873511" y="273076"/>
            <a:ext cx="5537200" cy="5853113"/>
          </a:xfrm>
          <a:prstGeom prst="rect">
            <a:avLst/>
          </a:prstGeom>
        </p:spPr>
        <p:txBody>
          <a:bodyPr vert="horz" lIns="91215" tIns="45608" rIns="91215" bIns="4560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4"/>
            <a:ext cx="3259138" cy="4691063"/>
          </a:xfrm>
          <a:prstGeom prst="rect">
            <a:avLst/>
          </a:prstGeom>
        </p:spPr>
        <p:txBody>
          <a:bodyPr vert="horz" lIns="91215" tIns="45608" rIns="91215" bIns="45608"/>
          <a:lstStyle>
            <a:lvl1pPr marL="0" indent="0">
              <a:buNone/>
              <a:defRPr sz="1400"/>
            </a:lvl1pPr>
            <a:lvl2pPr marL="456082" indent="0">
              <a:buNone/>
              <a:defRPr sz="1200"/>
            </a:lvl2pPr>
            <a:lvl3pPr marL="912164" indent="0">
              <a:buNone/>
              <a:defRPr sz="1000"/>
            </a:lvl3pPr>
            <a:lvl4pPr marL="1368241" indent="0">
              <a:buNone/>
              <a:defRPr sz="900"/>
            </a:lvl4pPr>
            <a:lvl5pPr marL="1824318" indent="0">
              <a:buNone/>
              <a:defRPr sz="900"/>
            </a:lvl5pPr>
            <a:lvl6pPr marL="2280400" indent="0">
              <a:buNone/>
              <a:defRPr sz="900"/>
            </a:lvl6pPr>
            <a:lvl7pPr marL="2736482" indent="0">
              <a:buNone/>
              <a:defRPr sz="900"/>
            </a:lvl7pPr>
            <a:lvl8pPr marL="3192559" indent="0">
              <a:buNone/>
              <a:defRPr sz="900"/>
            </a:lvl8pPr>
            <a:lvl9pPr marL="3648645" indent="0">
              <a:buNone/>
              <a:defRPr sz="900"/>
            </a:lvl9pPr>
          </a:lstStyle>
          <a:p>
            <a:pPr lvl="0"/>
            <a:r>
              <a:rPr lang="it-IT" smtClean="0"/>
              <a:t>Fare clic per modificare gli stili del testo dello schema</a:t>
            </a:r>
          </a:p>
        </p:txBody>
      </p:sp>
      <p:sp>
        <p:nvSpPr>
          <p:cNvPr id="5" name="Rectangle 2"/>
          <p:cNvSpPr>
            <a:spLocks noGrp="1" noChangeArrowheads="1"/>
          </p:cNvSpPr>
          <p:nvPr>
            <p:ph type="sldNum" sz="quarter" idx="10"/>
          </p:nvPr>
        </p:nvSpPr>
        <p:spPr>
          <a:ln/>
        </p:spPr>
        <p:txBody>
          <a:bodyPr/>
          <a:lstStyle>
            <a:lvl1pPr>
              <a:defRPr/>
            </a:lvl1pPr>
          </a:lstStyle>
          <a:p>
            <a:pPr>
              <a:defRPr/>
            </a:pPr>
            <a:fld id="{E2DC13A5-4B4E-674F-A722-2495698546ED}" type="slidenum">
              <a:rPr lang="en-US"/>
              <a:pPr>
                <a:defRPr/>
              </a:pPr>
              <a:t>‹n.›</a:t>
            </a:fld>
            <a:endParaRPr lang="en-US"/>
          </a:p>
        </p:txBody>
      </p:sp>
    </p:spTree>
    <p:extLst>
      <p:ext uri="{BB962C8B-B14F-4D97-AF65-F5344CB8AC3E}">
        <p14:creationId xmlns:p14="http://schemas.microsoft.com/office/powerpoint/2010/main" val="1774950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sldNum" sz="quarter" idx="10"/>
          </p:nvPr>
        </p:nvSpPr>
        <p:spPr>
          <a:ln/>
        </p:spPr>
        <p:txBody>
          <a:bodyPr/>
          <a:lstStyle>
            <a:lvl1pPr>
              <a:defRPr/>
            </a:lvl1pPr>
          </a:lstStyle>
          <a:p>
            <a:fld id="{7B2681DF-9265-6949-8557-7759AD66E904}" type="slidenum">
              <a:rPr lang="en-US"/>
              <a:pPr/>
              <a:t>‹n.›</a:t>
            </a:fld>
            <a:endParaRPr lang="en-US"/>
          </a:p>
        </p:txBody>
      </p:sp>
    </p:spTree>
    <p:extLst>
      <p:ext uri="{BB962C8B-B14F-4D97-AF65-F5344CB8AC3E}">
        <p14:creationId xmlns:p14="http://schemas.microsoft.com/office/powerpoint/2010/main" val="22277473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a:prstGeom prst="rect">
            <a:avLst/>
          </a:prstGeom>
        </p:spPr>
        <p:txBody>
          <a:bodyPr vert="horz" lIns="91215" tIns="45608" rIns="91215" bIns="45608"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941513" y="612775"/>
            <a:ext cx="5943600" cy="4114800"/>
          </a:xfrm>
          <a:prstGeom prst="rect">
            <a:avLst/>
          </a:prstGeom>
        </p:spPr>
        <p:txBody>
          <a:bodyPr vert="horz" lIns="91215" tIns="45608" rIns="91215" bIns="45608"/>
          <a:lstStyle>
            <a:lvl1pPr marL="0" indent="0">
              <a:buNone/>
              <a:defRPr sz="3200"/>
            </a:lvl1pPr>
            <a:lvl2pPr marL="456082" indent="0">
              <a:buNone/>
              <a:defRPr sz="2800"/>
            </a:lvl2pPr>
            <a:lvl3pPr marL="912164" indent="0">
              <a:buNone/>
              <a:defRPr sz="2400"/>
            </a:lvl3pPr>
            <a:lvl4pPr marL="1368241" indent="0">
              <a:buNone/>
              <a:defRPr sz="2000"/>
            </a:lvl4pPr>
            <a:lvl5pPr marL="1824318" indent="0">
              <a:buNone/>
              <a:defRPr sz="2000"/>
            </a:lvl5pPr>
            <a:lvl6pPr marL="2280400" indent="0">
              <a:buNone/>
              <a:defRPr sz="2000"/>
            </a:lvl6pPr>
            <a:lvl7pPr marL="2736482" indent="0">
              <a:buNone/>
              <a:defRPr sz="2000"/>
            </a:lvl7pPr>
            <a:lvl8pPr marL="3192559" indent="0">
              <a:buNone/>
              <a:defRPr sz="2000"/>
            </a:lvl8pPr>
            <a:lvl9pPr marL="3648645"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a:prstGeom prst="rect">
            <a:avLst/>
          </a:prstGeom>
        </p:spPr>
        <p:txBody>
          <a:bodyPr vert="horz" lIns="91215" tIns="45608" rIns="91215" bIns="45608"/>
          <a:lstStyle>
            <a:lvl1pPr marL="0" indent="0">
              <a:buNone/>
              <a:defRPr sz="1400"/>
            </a:lvl1pPr>
            <a:lvl2pPr marL="456082" indent="0">
              <a:buNone/>
              <a:defRPr sz="1200"/>
            </a:lvl2pPr>
            <a:lvl3pPr marL="912164" indent="0">
              <a:buNone/>
              <a:defRPr sz="1000"/>
            </a:lvl3pPr>
            <a:lvl4pPr marL="1368241" indent="0">
              <a:buNone/>
              <a:defRPr sz="900"/>
            </a:lvl4pPr>
            <a:lvl5pPr marL="1824318" indent="0">
              <a:buNone/>
              <a:defRPr sz="900"/>
            </a:lvl5pPr>
            <a:lvl6pPr marL="2280400" indent="0">
              <a:buNone/>
              <a:defRPr sz="900"/>
            </a:lvl6pPr>
            <a:lvl7pPr marL="2736482" indent="0">
              <a:buNone/>
              <a:defRPr sz="900"/>
            </a:lvl7pPr>
            <a:lvl8pPr marL="3192559" indent="0">
              <a:buNone/>
              <a:defRPr sz="900"/>
            </a:lvl8pPr>
            <a:lvl9pPr marL="3648645" indent="0">
              <a:buNone/>
              <a:defRPr sz="900"/>
            </a:lvl9pPr>
          </a:lstStyle>
          <a:p>
            <a:pPr lvl="0"/>
            <a:r>
              <a:rPr lang="it-IT" smtClean="0"/>
              <a:t>Fare clic per modificare gli stili del testo dello schema</a:t>
            </a:r>
          </a:p>
        </p:txBody>
      </p:sp>
      <p:sp>
        <p:nvSpPr>
          <p:cNvPr id="5" name="Rectangle 2"/>
          <p:cNvSpPr>
            <a:spLocks noGrp="1" noChangeArrowheads="1"/>
          </p:cNvSpPr>
          <p:nvPr>
            <p:ph type="sldNum" sz="quarter" idx="10"/>
          </p:nvPr>
        </p:nvSpPr>
        <p:spPr>
          <a:ln/>
        </p:spPr>
        <p:txBody>
          <a:bodyPr/>
          <a:lstStyle>
            <a:lvl1pPr>
              <a:defRPr/>
            </a:lvl1pPr>
          </a:lstStyle>
          <a:p>
            <a:pPr>
              <a:defRPr/>
            </a:pPr>
            <a:fld id="{33FA81A8-AC09-DF44-9589-9B0D4D980358}" type="slidenum">
              <a:rPr lang="en-US"/>
              <a:pPr>
                <a:defRPr/>
              </a:pPr>
              <a:t>‹n.›</a:t>
            </a:fld>
            <a:endParaRPr lang="en-US"/>
          </a:p>
        </p:txBody>
      </p:sp>
    </p:spTree>
    <p:extLst>
      <p:ext uri="{BB962C8B-B14F-4D97-AF65-F5344CB8AC3E}">
        <p14:creationId xmlns:p14="http://schemas.microsoft.com/office/powerpoint/2010/main" val="2720730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vert="horz" lIns="91215" tIns="45608" rIns="91215" bIns="45608"/>
          <a:lstStyle/>
          <a:p>
            <a:r>
              <a:rPr lang="it-IT" smtClean="0"/>
              <a:t>Fare clic per modificare stile</a:t>
            </a:r>
            <a:endParaRPr lang="it-IT"/>
          </a:p>
        </p:txBody>
      </p:sp>
      <p:sp>
        <p:nvSpPr>
          <p:cNvPr id="3" name="Segnaposto testo verticale 2"/>
          <p:cNvSpPr>
            <a:spLocks noGrp="1"/>
          </p:cNvSpPr>
          <p:nvPr>
            <p:ph type="body" orient="vert" idx="1"/>
          </p:nvPr>
        </p:nvSpPr>
        <p:spPr>
          <a:xfrm>
            <a:off x="495300" y="1600203"/>
            <a:ext cx="8915400" cy="4525963"/>
          </a:xfrm>
          <a:prstGeom prst="rect">
            <a:avLst/>
          </a:prstGeom>
        </p:spPr>
        <p:txBody>
          <a:bodyPr vert="eaVert" lIns="91215" tIns="45608" rIns="91215" bIns="45608"/>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pPr>
              <a:defRPr/>
            </a:pPr>
            <a:fld id="{1BA33A6E-6954-1F43-AACC-3BE93645B3E3}" type="slidenum">
              <a:rPr lang="en-US"/>
              <a:pPr>
                <a:defRPr/>
              </a:pPr>
              <a:t>‹n.›</a:t>
            </a:fld>
            <a:endParaRPr lang="en-US"/>
          </a:p>
        </p:txBody>
      </p:sp>
    </p:spTree>
    <p:extLst>
      <p:ext uri="{BB962C8B-B14F-4D97-AF65-F5344CB8AC3E}">
        <p14:creationId xmlns:p14="http://schemas.microsoft.com/office/powerpoint/2010/main" val="505201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4" y="274664"/>
            <a:ext cx="2228850" cy="5851525"/>
          </a:xfrm>
          <a:prstGeom prst="rect">
            <a:avLst/>
          </a:prstGeom>
        </p:spPr>
        <p:txBody>
          <a:bodyPr vert="eaVert" lIns="91215" tIns="45608" rIns="91215" bIns="45608"/>
          <a:lstStyle/>
          <a:p>
            <a:r>
              <a:rPr lang="it-IT" smtClean="0"/>
              <a:t>Fare clic per modificare stile</a:t>
            </a:r>
            <a:endParaRPr lang="it-IT"/>
          </a:p>
        </p:txBody>
      </p:sp>
      <p:sp>
        <p:nvSpPr>
          <p:cNvPr id="3" name="Segnaposto testo verticale 2"/>
          <p:cNvSpPr>
            <a:spLocks noGrp="1"/>
          </p:cNvSpPr>
          <p:nvPr>
            <p:ph type="body" orient="vert" idx="1"/>
          </p:nvPr>
        </p:nvSpPr>
        <p:spPr>
          <a:xfrm>
            <a:off x="495300" y="274664"/>
            <a:ext cx="6534150" cy="5851525"/>
          </a:xfrm>
          <a:prstGeom prst="rect">
            <a:avLst/>
          </a:prstGeom>
        </p:spPr>
        <p:txBody>
          <a:bodyPr vert="eaVert" lIns="91215" tIns="45608" rIns="91215" bIns="45608"/>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sldNum" sz="quarter" idx="10"/>
          </p:nvPr>
        </p:nvSpPr>
        <p:spPr>
          <a:ln/>
        </p:spPr>
        <p:txBody>
          <a:bodyPr/>
          <a:lstStyle>
            <a:lvl1pPr>
              <a:defRPr/>
            </a:lvl1pPr>
          </a:lstStyle>
          <a:p>
            <a:pPr>
              <a:defRPr/>
            </a:pPr>
            <a:fld id="{17DFCC72-8BB6-CE41-A04B-3B92CEB2EA89}" type="slidenum">
              <a:rPr lang="en-US"/>
              <a:pPr>
                <a:defRPr/>
              </a:pPr>
              <a:t>‹n.›</a:t>
            </a:fld>
            <a:endParaRPr lang="en-US"/>
          </a:p>
        </p:txBody>
      </p:sp>
    </p:spTree>
    <p:extLst>
      <p:ext uri="{BB962C8B-B14F-4D97-AF65-F5344CB8AC3E}">
        <p14:creationId xmlns:p14="http://schemas.microsoft.com/office/powerpoint/2010/main" val="644071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95300" y="274664"/>
            <a:ext cx="8915400" cy="5851525"/>
          </a:xfrm>
          <a:prstGeom prst="rect">
            <a:avLst/>
          </a:prstGeom>
        </p:spPr>
        <p:txBody>
          <a:bodyPr vert="horz" lIns="91215" tIns="45608" rIns="91215" bIns="45608"/>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2"/>
          <p:cNvSpPr>
            <a:spLocks noGrp="1" noChangeArrowheads="1"/>
          </p:cNvSpPr>
          <p:nvPr>
            <p:ph type="sldNum" sz="quarter" idx="10"/>
          </p:nvPr>
        </p:nvSpPr>
        <p:spPr>
          <a:ln/>
        </p:spPr>
        <p:txBody>
          <a:bodyPr/>
          <a:lstStyle>
            <a:lvl1pPr>
              <a:defRPr/>
            </a:lvl1pPr>
          </a:lstStyle>
          <a:p>
            <a:pPr>
              <a:defRPr/>
            </a:pPr>
            <a:fld id="{EED0572B-7C29-5E4F-8FCF-8674408DF596}" type="slidenum">
              <a:rPr lang="en-US"/>
              <a:pPr>
                <a:defRPr/>
              </a:pPr>
              <a:t>‹n.›</a:t>
            </a:fld>
            <a:endParaRPr lang="en-US"/>
          </a:p>
        </p:txBody>
      </p:sp>
    </p:spTree>
    <p:extLst>
      <p:ext uri="{BB962C8B-B14F-4D97-AF65-F5344CB8AC3E}">
        <p14:creationId xmlns:p14="http://schemas.microsoft.com/office/powerpoint/2010/main" val="14970706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theme" Target="../theme/theme1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17.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theme" Target="../theme/theme18.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theme" Target="../theme/theme19.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sldNum" sz="quarter" idx="4"/>
          </p:nvPr>
        </p:nvSpPr>
        <p:spPr bwMode="auto">
          <a:xfrm>
            <a:off x="7391400" y="64643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ClrTx/>
              <a:buFontTx/>
              <a:buNone/>
              <a:defRPr sz="1200">
                <a:solidFill>
                  <a:srgbClr val="000066"/>
                </a:solidFill>
                <a:latin typeface="Verdana" charset="0"/>
              </a:defRPr>
            </a:lvl1pPr>
          </a:lstStyle>
          <a:p>
            <a:fld id="{F735BAFB-639A-4F41-BDD3-871F0FC7FC6D}" type="slidenum">
              <a:rPr lang="en-US"/>
              <a:pPr/>
              <a:t>‹n.›</a:t>
            </a:fld>
            <a:endParaRPr lang="en-US"/>
          </a:p>
        </p:txBody>
      </p:sp>
      <p:sp>
        <p:nvSpPr>
          <p:cNvPr id="246787" name="Line 3"/>
          <p:cNvSpPr>
            <a:spLocks noChangeShapeType="1"/>
          </p:cNvSpPr>
          <p:nvPr/>
        </p:nvSpPr>
        <p:spPr bwMode="auto">
          <a:xfrm>
            <a:off x="1200150" y="6413500"/>
            <a:ext cx="7440613" cy="0"/>
          </a:xfrm>
          <a:prstGeom prst="line">
            <a:avLst/>
          </a:prstGeom>
          <a:noFill/>
          <a:ln w="9525">
            <a:solidFill>
              <a:srgbClr val="000066"/>
            </a:solidFill>
            <a:round/>
            <a:headEnd/>
            <a:tailEnd/>
          </a:ln>
          <a:effectLst/>
        </p:spPr>
        <p:txBody>
          <a:bodyPr wrap="none" anchor="ctr"/>
          <a:lstStyle/>
          <a:p>
            <a:pPr>
              <a:buFont typeface="Wingdings" pitchFamily="2" charset="2"/>
              <a:buNone/>
              <a:defRPr/>
            </a:pPr>
            <a:endParaRPr lang="it-IT">
              <a:latin typeface="Comic Sans MS" pitchFamily="66" charset="0"/>
              <a:ea typeface="+mn-ea"/>
            </a:endParaRPr>
          </a:p>
        </p:txBody>
      </p:sp>
      <p:sp>
        <p:nvSpPr>
          <p:cNvPr id="246809"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938" name="Segnaposto titolo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39939" name="Segnaposto testo 2"/>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95300" y="6356350"/>
            <a:ext cx="2311400" cy="365125"/>
          </a:xfrm>
          <a:prstGeom prst="rect">
            <a:avLst/>
          </a:prstGeom>
        </p:spPr>
        <p:txBody>
          <a:bodyPr vert="horz" wrap="square" lIns="91440" tIns="45720" rIns="91440" bIns="45720" numCol="1" anchor="ctr" anchorCtr="0" compatLnSpc="1">
            <a:prstTxWarp prst="textNoShape">
              <a:avLst/>
            </a:prstTxWarp>
          </a:bodyPr>
          <a:lstStyle>
            <a:lvl1pPr>
              <a:buClrTx/>
              <a:buFontTx/>
              <a:buNone/>
              <a:defRPr sz="1200">
                <a:solidFill>
                  <a:srgbClr val="898989"/>
                </a:solidFill>
                <a:latin typeface="Calibri" charset="0"/>
              </a:defRPr>
            </a:lvl1pPr>
          </a:lstStyle>
          <a:p>
            <a:fld id="{8F505E61-34DD-A54D-AABF-269369D115FD}" type="datetimeFigureOut">
              <a:rPr lang="it-IT"/>
              <a:pPr/>
              <a:t>16/04/13</a:t>
            </a:fld>
            <a:endParaRPr lang="it-IT"/>
          </a:p>
        </p:txBody>
      </p:sp>
      <p:sp>
        <p:nvSpPr>
          <p:cNvPr id="5" name="Segnaposto piè di pagina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fontAlgn="auto">
              <a:spcBef>
                <a:spcPts val="0"/>
              </a:spcBef>
              <a:spcAft>
                <a:spcPts val="0"/>
              </a:spcAft>
              <a:buClrTx/>
              <a:buFontTx/>
              <a:buNone/>
              <a:defRPr sz="1200">
                <a:solidFill>
                  <a:prstClr val="black">
                    <a:tint val="75000"/>
                  </a:prstClr>
                </a:solidFill>
                <a:latin typeface="Calibri"/>
                <a:ea typeface="+mn-ea"/>
              </a:defRPr>
            </a:lvl1pPr>
          </a:lstStyle>
          <a:p>
            <a:pPr>
              <a:defRPr/>
            </a:pPr>
            <a:endParaRPr lang="it-IT"/>
          </a:p>
        </p:txBody>
      </p:sp>
      <p:sp>
        <p:nvSpPr>
          <p:cNvPr id="6" name="Segnaposto numero diapositiva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buClrTx/>
              <a:buFontTx/>
              <a:buNone/>
              <a:defRPr sz="1200">
                <a:solidFill>
                  <a:srgbClr val="898989"/>
                </a:solidFill>
                <a:latin typeface="Calibri" charset="0"/>
              </a:defRPr>
            </a:lvl1pPr>
          </a:lstStyle>
          <a:p>
            <a:fld id="{5266EFDC-AAF0-0445-BB5C-152EC0BF4688}" type="slidenum">
              <a:rPr lang="it-IT"/>
              <a:pPr/>
              <a:t>‹n.›</a:t>
            </a:fld>
            <a:endParaRPr lang="it-IT"/>
          </a:p>
        </p:txBody>
      </p:sp>
      <p:sp>
        <p:nvSpPr>
          <p:cNvPr id="7" name="Segnaposto numero diapositiva 5"/>
          <p:cNvSpPr txBox="1">
            <a:spLocks/>
          </p:cNvSpPr>
          <p:nvPr userDrawn="1"/>
        </p:nvSpPr>
        <p:spPr>
          <a:xfrm>
            <a:off x="7099300" y="6356350"/>
            <a:ext cx="2311400" cy="365125"/>
          </a:xfrm>
          <a:prstGeom prst="rect">
            <a:avLst/>
          </a:prstGeom>
        </p:spPr>
        <p:txBody>
          <a:bodyPr anchor="ct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r" eaLnBrk="1" hangingPunct="1">
              <a:buClrTx/>
              <a:buFontTx/>
              <a:buNone/>
            </a:pPr>
            <a:fld id="{69EF5F92-2594-604F-A652-B69399D88A55}" type="slidenum">
              <a:rPr lang="it-IT" sz="1200">
                <a:solidFill>
                  <a:srgbClr val="898989"/>
                </a:solidFill>
                <a:latin typeface="Calibri" charset="0"/>
              </a:rPr>
              <a:pPr algn="r" eaLnBrk="1" hangingPunct="1">
                <a:buClrTx/>
                <a:buFontTx/>
                <a:buNone/>
              </a:pPr>
              <a:t>‹n.›</a:t>
            </a:fld>
            <a:endParaRPr lang="it-IT" sz="1200">
              <a:solidFill>
                <a:srgbClr val="898989"/>
              </a:solidFill>
              <a:latin typeface="Calibri" charset="0"/>
            </a:endParaRPr>
          </a:p>
        </p:txBody>
      </p:sp>
      <p:sp>
        <p:nvSpPr>
          <p:cNvPr id="9"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12"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2963" name="Rectangle 35"/>
          <p:cNvSpPr>
            <a:spLocks noGrp="1" noChangeArrowheads="1"/>
          </p:cNvSpPr>
          <p:nvPr>
            <p:ph type="sldNum" sz="quarter" idx="4"/>
          </p:nvPr>
        </p:nvSpPr>
        <p:spPr bwMode="auto">
          <a:xfrm>
            <a:off x="7305675" y="64643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ClrTx/>
              <a:buFontTx/>
              <a:buNone/>
              <a:defRPr sz="1200">
                <a:solidFill>
                  <a:srgbClr val="000066"/>
                </a:solidFill>
                <a:latin typeface="Verdana" charset="0"/>
              </a:defRPr>
            </a:lvl1pPr>
          </a:lstStyle>
          <a:p>
            <a:fld id="{08D7E46E-2353-A841-AEFF-D9D4251F2017}" type="slidenum">
              <a:rPr lang="en-US"/>
              <a:pPr/>
              <a:t>‹n.›</a:t>
            </a:fld>
            <a:endParaRPr lang="en-US"/>
          </a:p>
        </p:txBody>
      </p:sp>
      <p:sp>
        <p:nvSpPr>
          <p:cNvPr id="252966" name="Line 38"/>
          <p:cNvSpPr>
            <a:spLocks noChangeShapeType="1"/>
          </p:cNvSpPr>
          <p:nvPr userDrawn="1"/>
        </p:nvSpPr>
        <p:spPr bwMode="auto">
          <a:xfrm>
            <a:off x="1333500" y="6413500"/>
            <a:ext cx="7440613" cy="0"/>
          </a:xfrm>
          <a:prstGeom prst="line">
            <a:avLst/>
          </a:prstGeom>
          <a:noFill/>
          <a:ln w="9525">
            <a:solidFill>
              <a:srgbClr val="000066"/>
            </a:solidFill>
            <a:round/>
            <a:headEnd/>
            <a:tailEnd/>
          </a:ln>
          <a:effectLst/>
        </p:spPr>
        <p:txBody>
          <a:bodyPr wrap="none" anchor="ctr"/>
          <a:lstStyle/>
          <a:p>
            <a:pPr>
              <a:buFont typeface="Wingdings" pitchFamily="2" charset="2"/>
              <a:buNone/>
              <a:defRPr/>
            </a:pPr>
            <a:endParaRPr lang="it-IT">
              <a:solidFill>
                <a:srgbClr val="000000"/>
              </a:solidFill>
              <a:latin typeface="Comic Sans MS" pitchFamily="66" charset="0"/>
              <a:ea typeface="+mn-ea"/>
            </a:endParaRPr>
          </a:p>
        </p:txBody>
      </p:sp>
      <p:sp>
        <p:nvSpPr>
          <p:cNvPr id="5"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05" r:id="rId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86" name="Segnaposto titolo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endParaRPr lang="en-GB"/>
          </a:p>
        </p:txBody>
      </p:sp>
      <p:sp>
        <p:nvSpPr>
          <p:cNvPr id="41987" name="Segnaposto testo 2"/>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95300" y="6356350"/>
            <a:ext cx="2311400" cy="365125"/>
          </a:xfrm>
          <a:prstGeom prst="rect">
            <a:avLst/>
          </a:prstGeom>
        </p:spPr>
        <p:txBody>
          <a:bodyPr vert="horz" wrap="square" lIns="91440" tIns="45720" rIns="91440" bIns="45720" numCol="1" anchor="ctr" anchorCtr="0" compatLnSpc="1">
            <a:prstTxWarp prst="textNoShape">
              <a:avLst/>
            </a:prstTxWarp>
          </a:bodyPr>
          <a:lstStyle>
            <a:lvl1pPr>
              <a:buClrTx/>
              <a:buFontTx/>
              <a:buNone/>
              <a:defRPr sz="1200">
                <a:solidFill>
                  <a:srgbClr val="898989"/>
                </a:solidFill>
                <a:latin typeface="Calibri" charset="0"/>
              </a:defRPr>
            </a:lvl1pPr>
          </a:lstStyle>
          <a:p>
            <a:fld id="{7B8F6022-2493-1647-9395-A10E6535C7F5}" type="datetimeFigureOut">
              <a:rPr lang="en-GB"/>
              <a:pPr/>
              <a:t>16/04/13</a:t>
            </a:fld>
            <a:endParaRPr lang="en-GB"/>
          </a:p>
        </p:txBody>
      </p:sp>
      <p:sp>
        <p:nvSpPr>
          <p:cNvPr id="5" name="Segnaposto piè di pagina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eaLnBrk="1" fontAlgn="auto" hangingPunct="1">
              <a:lnSpc>
                <a:spcPct val="100000"/>
              </a:lnSpc>
              <a:spcBef>
                <a:spcPts val="0"/>
              </a:spcBef>
              <a:spcAft>
                <a:spcPts val="0"/>
              </a:spcAft>
              <a:buClrTx/>
              <a:buFontTx/>
              <a:buNone/>
              <a:defRPr sz="1200">
                <a:solidFill>
                  <a:prstClr val="black">
                    <a:tint val="75000"/>
                  </a:prstClr>
                </a:solidFill>
                <a:latin typeface="Calibri"/>
                <a:ea typeface="+mn-ea"/>
                <a:cs typeface="+mn-cs"/>
              </a:defRPr>
            </a:lvl1pPr>
          </a:lstStyle>
          <a:p>
            <a:pPr>
              <a:defRPr/>
            </a:pPr>
            <a:endParaRPr lang="en-GB"/>
          </a:p>
        </p:txBody>
      </p:sp>
      <p:sp>
        <p:nvSpPr>
          <p:cNvPr id="6" name="Segnaposto numero diapositiva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buClrTx/>
              <a:buFontTx/>
              <a:buNone/>
              <a:defRPr sz="1200">
                <a:solidFill>
                  <a:srgbClr val="898989"/>
                </a:solidFill>
                <a:latin typeface="Calibri" charset="0"/>
              </a:defRPr>
            </a:lvl1pPr>
          </a:lstStyle>
          <a:p>
            <a:fld id="{2AA7371D-9BC4-6B4A-9DFA-374E85C3B8D2}" type="slidenum">
              <a:rPr lang="en-GB"/>
              <a:pPr/>
              <a:t>‹n.›</a:t>
            </a:fld>
            <a:endParaRPr lang="en-GB"/>
          </a:p>
        </p:txBody>
      </p:sp>
      <p:sp>
        <p:nvSpPr>
          <p:cNvPr id="7" name="Segnaposto numero diapositiva 5"/>
          <p:cNvSpPr txBox="1">
            <a:spLocks/>
          </p:cNvSpPr>
          <p:nvPr userDrawn="1"/>
        </p:nvSpPr>
        <p:spPr>
          <a:xfrm>
            <a:off x="7099300" y="6356350"/>
            <a:ext cx="2311400" cy="365125"/>
          </a:xfrm>
          <a:prstGeom prst="rect">
            <a:avLst/>
          </a:prstGeom>
        </p:spPr>
        <p:txBody>
          <a:bodyPr anchor="ct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r" eaLnBrk="1" hangingPunct="1">
              <a:buClrTx/>
              <a:buFontTx/>
              <a:buNone/>
            </a:pPr>
            <a:fld id="{2E28DA61-381A-D44B-89D5-CE999092B71D}" type="slidenum">
              <a:rPr lang="it-IT" sz="1200">
                <a:solidFill>
                  <a:srgbClr val="898989"/>
                </a:solidFill>
                <a:latin typeface="Calibri" charset="0"/>
              </a:rPr>
              <a:pPr algn="r" eaLnBrk="1" hangingPunct="1">
                <a:buClrTx/>
                <a:buFontTx/>
                <a:buNone/>
              </a:pPr>
              <a:t>‹n.›</a:t>
            </a:fld>
            <a:endParaRPr lang="it-IT" sz="1200">
              <a:solidFill>
                <a:srgbClr val="898989"/>
              </a:solidFill>
              <a:latin typeface="Calibri" charset="0"/>
            </a:endParaRPr>
          </a:p>
        </p:txBody>
      </p:sp>
      <p:sp>
        <p:nvSpPr>
          <p:cNvPr id="9"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13"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585913" y="136525"/>
            <a:ext cx="81724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43011" name="Rectangle 8"/>
          <p:cNvSpPr>
            <a:spLocks noGrp="1" noChangeArrowheads="1"/>
          </p:cNvSpPr>
          <p:nvPr>
            <p:ph type="body" idx="1"/>
          </p:nvPr>
        </p:nvSpPr>
        <p:spPr bwMode="auto">
          <a:xfrm>
            <a:off x="1520825" y="1557338"/>
            <a:ext cx="838517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				</a:t>
            </a:r>
          </a:p>
        </p:txBody>
      </p:sp>
      <p:sp>
        <p:nvSpPr>
          <p:cNvPr id="4" name="Segnaposto numero diapositiva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buClrTx/>
              <a:buFontTx/>
              <a:buNone/>
              <a:defRPr sz="1200">
                <a:solidFill>
                  <a:srgbClr val="898989"/>
                </a:solidFill>
                <a:latin typeface="Calibri" charset="0"/>
              </a:defRPr>
            </a:lvl1pPr>
          </a:lstStyle>
          <a:p>
            <a:fld id="{72030BE1-662E-734C-A242-CC244BF8E6E1}" type="slidenum">
              <a:rPr lang="it-IT"/>
              <a:pPr/>
              <a:t>‹n.›</a:t>
            </a:fld>
            <a:endParaRPr lang="it-IT"/>
          </a:p>
        </p:txBody>
      </p:sp>
      <p:sp>
        <p:nvSpPr>
          <p:cNvPr id="6"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14" r:id="rId1"/>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3200" b="1">
          <a:solidFill>
            <a:srgbClr val="FF0000"/>
          </a:solidFill>
          <a:latin typeface="+mj-lt"/>
          <a:ea typeface="ＭＳ Ｐゴシック" charset="0"/>
          <a:cs typeface="+mj-cs"/>
        </a:defRPr>
      </a:lvl1pPr>
      <a:lvl2pPr algn="ctr" rtl="0" eaLnBrk="0" fontAlgn="base" hangingPunct="0">
        <a:spcBef>
          <a:spcPct val="0"/>
        </a:spcBef>
        <a:spcAft>
          <a:spcPct val="0"/>
        </a:spcAft>
        <a:defRPr sz="3200" b="1">
          <a:solidFill>
            <a:srgbClr val="FF0000"/>
          </a:solidFill>
          <a:latin typeface="Arial" charset="0"/>
          <a:ea typeface="ＭＳ Ｐゴシック" charset="0"/>
        </a:defRPr>
      </a:lvl2pPr>
      <a:lvl3pPr algn="ctr" rtl="0" eaLnBrk="0" fontAlgn="base" hangingPunct="0">
        <a:spcBef>
          <a:spcPct val="0"/>
        </a:spcBef>
        <a:spcAft>
          <a:spcPct val="0"/>
        </a:spcAft>
        <a:defRPr sz="3200" b="1">
          <a:solidFill>
            <a:srgbClr val="FF0000"/>
          </a:solidFill>
          <a:latin typeface="Arial" charset="0"/>
          <a:ea typeface="ＭＳ Ｐゴシック" charset="0"/>
        </a:defRPr>
      </a:lvl3pPr>
      <a:lvl4pPr algn="ctr" rtl="0" eaLnBrk="0" fontAlgn="base" hangingPunct="0">
        <a:spcBef>
          <a:spcPct val="0"/>
        </a:spcBef>
        <a:spcAft>
          <a:spcPct val="0"/>
        </a:spcAft>
        <a:defRPr sz="3200" b="1">
          <a:solidFill>
            <a:srgbClr val="FF0000"/>
          </a:solidFill>
          <a:latin typeface="Arial" charset="0"/>
          <a:ea typeface="ＭＳ Ｐゴシック" charset="0"/>
        </a:defRPr>
      </a:lvl4pPr>
      <a:lvl5pPr algn="ctr" rtl="0" eaLnBrk="0" fontAlgn="base" hangingPunct="0">
        <a:spcBef>
          <a:spcPct val="0"/>
        </a:spcBef>
        <a:spcAft>
          <a:spcPct val="0"/>
        </a:spcAft>
        <a:defRPr sz="3200" b="1">
          <a:solidFill>
            <a:srgbClr val="FF0000"/>
          </a:solidFill>
          <a:latin typeface="Arial" charset="0"/>
          <a:ea typeface="ＭＳ Ｐゴシック" charset="0"/>
        </a:defRPr>
      </a:lvl5pPr>
      <a:lvl6pPr marL="457200" algn="ctr" rtl="0" fontAlgn="base">
        <a:spcBef>
          <a:spcPct val="0"/>
        </a:spcBef>
        <a:spcAft>
          <a:spcPct val="0"/>
        </a:spcAft>
        <a:defRPr sz="3200" b="1">
          <a:solidFill>
            <a:srgbClr val="FF0000"/>
          </a:solidFill>
          <a:latin typeface="Arial" charset="0"/>
        </a:defRPr>
      </a:lvl6pPr>
      <a:lvl7pPr marL="914400" algn="ctr" rtl="0" fontAlgn="base">
        <a:spcBef>
          <a:spcPct val="0"/>
        </a:spcBef>
        <a:spcAft>
          <a:spcPct val="0"/>
        </a:spcAft>
        <a:defRPr sz="3200" b="1">
          <a:solidFill>
            <a:srgbClr val="FF0000"/>
          </a:solidFill>
          <a:latin typeface="Arial" charset="0"/>
        </a:defRPr>
      </a:lvl7pPr>
      <a:lvl8pPr marL="1371600" algn="ctr" rtl="0" fontAlgn="base">
        <a:spcBef>
          <a:spcPct val="0"/>
        </a:spcBef>
        <a:spcAft>
          <a:spcPct val="0"/>
        </a:spcAft>
        <a:defRPr sz="3200" b="1">
          <a:solidFill>
            <a:srgbClr val="FF0000"/>
          </a:solidFill>
          <a:latin typeface="Arial" charset="0"/>
        </a:defRPr>
      </a:lvl8pPr>
      <a:lvl9pPr marL="1828800" algn="ctr" rtl="0" fontAlgn="base">
        <a:spcBef>
          <a:spcPct val="0"/>
        </a:spcBef>
        <a:spcAft>
          <a:spcPct val="0"/>
        </a:spcAft>
        <a:defRPr sz="3200" b="1">
          <a:solidFill>
            <a:srgbClr val="FF0000"/>
          </a:solidFill>
          <a:latin typeface="Arial" charset="0"/>
        </a:defRPr>
      </a:lvl9pPr>
    </p:titleStyle>
    <p:bodyStyle>
      <a:lvl1pPr marL="342900" indent="-342900" algn="l" rtl="0" eaLnBrk="0" fontAlgn="base" hangingPunct="0">
        <a:lnSpc>
          <a:spcPct val="130000"/>
        </a:lnSpc>
        <a:spcBef>
          <a:spcPct val="20000"/>
        </a:spcBef>
        <a:spcAft>
          <a:spcPct val="20000"/>
        </a:spcAft>
        <a:buChar char="»"/>
        <a:defRPr sz="1600">
          <a:solidFill>
            <a:schemeClr val="tx1"/>
          </a:solidFill>
          <a:latin typeface="+mn-lt"/>
          <a:ea typeface="ＭＳ Ｐゴシック" charset="0"/>
          <a:cs typeface="+mn-cs"/>
        </a:defRPr>
      </a:lvl1pPr>
      <a:lvl2pPr marL="742950" indent="-285750" algn="l" rtl="0" eaLnBrk="0" fontAlgn="base" hangingPunct="0">
        <a:lnSpc>
          <a:spcPct val="130000"/>
        </a:lnSpc>
        <a:spcBef>
          <a:spcPct val="20000"/>
        </a:spcBef>
        <a:spcAft>
          <a:spcPct val="20000"/>
        </a:spcAft>
        <a:buChar char="•"/>
        <a:defRPr sz="1600">
          <a:solidFill>
            <a:schemeClr val="tx1"/>
          </a:solidFill>
          <a:latin typeface="+mn-lt"/>
          <a:ea typeface="ＭＳ Ｐゴシック" charset="0"/>
        </a:defRPr>
      </a:lvl2pPr>
      <a:lvl3pPr marL="1143000" indent="-228600" algn="l" rtl="0" eaLnBrk="0" fontAlgn="base" hangingPunct="0">
        <a:lnSpc>
          <a:spcPct val="130000"/>
        </a:lnSpc>
        <a:spcBef>
          <a:spcPct val="20000"/>
        </a:spcBef>
        <a:spcAft>
          <a:spcPct val="20000"/>
        </a:spcAft>
        <a:buChar char="•"/>
        <a:defRPr sz="16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sldNum" sz="quarter" idx="4"/>
          </p:nvPr>
        </p:nvSpPr>
        <p:spPr bwMode="auto">
          <a:xfrm>
            <a:off x="7391400" y="64643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215" tIns="45608" rIns="91215" bIns="45608" numCol="1" anchor="t" anchorCtr="0" compatLnSpc="1">
            <a:prstTxWarp prst="textNoShape">
              <a:avLst/>
            </a:prstTxWarp>
          </a:bodyPr>
          <a:lstStyle>
            <a:lvl1pPr algn="r" eaLnBrk="0" hangingPunct="0">
              <a:buClrTx/>
              <a:buFontTx/>
              <a:buNone/>
              <a:defRPr sz="1200">
                <a:solidFill>
                  <a:srgbClr val="000066"/>
                </a:solidFill>
                <a:latin typeface="Verdana" charset="0"/>
                <a:cs typeface="+mn-cs"/>
              </a:defRPr>
            </a:lvl1pPr>
          </a:lstStyle>
          <a:p>
            <a:pPr>
              <a:defRPr/>
            </a:pPr>
            <a:fld id="{561ABF6B-D14A-1D4F-9EB9-31CD229C512D}" type="slidenum">
              <a:rPr lang="en-US"/>
              <a:pPr>
                <a:defRPr/>
              </a:pPr>
              <a:t>‹n.›</a:t>
            </a:fld>
            <a:endParaRPr lang="en-US"/>
          </a:p>
        </p:txBody>
      </p:sp>
      <p:sp>
        <p:nvSpPr>
          <p:cNvPr id="246787" name="Line 3"/>
          <p:cNvSpPr>
            <a:spLocks noChangeShapeType="1"/>
          </p:cNvSpPr>
          <p:nvPr/>
        </p:nvSpPr>
        <p:spPr bwMode="auto">
          <a:xfrm>
            <a:off x="1200150" y="6413500"/>
            <a:ext cx="7440613" cy="0"/>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215" tIns="45608" rIns="91215" bIns="45608" anchor="ctr"/>
          <a:lstStyle/>
          <a:p>
            <a:pPr>
              <a:defRPr/>
            </a:pPr>
            <a:endParaRPr lang="it-IT">
              <a:solidFill>
                <a:srgbClr val="000000"/>
              </a:solidFill>
              <a:cs typeface="ＭＳ Ｐゴシック" charset="0"/>
            </a:endParaRPr>
          </a:p>
        </p:txBody>
      </p:sp>
      <p:sp>
        <p:nvSpPr>
          <p:cNvPr id="5"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082" algn="ctr" rtl="0" fontAlgn="base">
        <a:spcBef>
          <a:spcPct val="0"/>
        </a:spcBef>
        <a:spcAft>
          <a:spcPct val="0"/>
        </a:spcAft>
        <a:defRPr sz="4400">
          <a:solidFill>
            <a:schemeClr val="tx2"/>
          </a:solidFill>
          <a:latin typeface="Times New Roman" charset="0"/>
          <a:ea typeface="ＭＳ Ｐゴシック" charset="0"/>
        </a:defRPr>
      </a:lvl6pPr>
      <a:lvl7pPr marL="912164" algn="ctr" rtl="0" fontAlgn="base">
        <a:spcBef>
          <a:spcPct val="0"/>
        </a:spcBef>
        <a:spcAft>
          <a:spcPct val="0"/>
        </a:spcAft>
        <a:defRPr sz="4400">
          <a:solidFill>
            <a:schemeClr val="tx2"/>
          </a:solidFill>
          <a:latin typeface="Times New Roman" charset="0"/>
          <a:ea typeface="ＭＳ Ｐゴシック" charset="0"/>
        </a:defRPr>
      </a:lvl7pPr>
      <a:lvl8pPr marL="1368241" algn="ctr" rtl="0" fontAlgn="base">
        <a:spcBef>
          <a:spcPct val="0"/>
        </a:spcBef>
        <a:spcAft>
          <a:spcPct val="0"/>
        </a:spcAft>
        <a:defRPr sz="4400">
          <a:solidFill>
            <a:schemeClr val="tx2"/>
          </a:solidFill>
          <a:latin typeface="Times New Roman" charset="0"/>
          <a:ea typeface="ＭＳ Ｐゴシック" charset="0"/>
        </a:defRPr>
      </a:lvl8pPr>
      <a:lvl9pPr marL="1824318" algn="ctr" rtl="0" fontAlgn="base">
        <a:spcBef>
          <a:spcPct val="0"/>
        </a:spcBef>
        <a:spcAft>
          <a:spcPct val="0"/>
        </a:spcAft>
        <a:defRPr sz="4400">
          <a:solidFill>
            <a:schemeClr val="tx2"/>
          </a:solidFill>
          <a:latin typeface="Times New Roman" charset="0"/>
          <a:ea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39775" indent="-284163" algn="l" rtl="0" eaLnBrk="0" fontAlgn="base" hangingPunct="0">
        <a:spcBef>
          <a:spcPct val="20000"/>
        </a:spcBef>
        <a:spcAft>
          <a:spcPct val="0"/>
        </a:spcAft>
        <a:buChar char="–"/>
        <a:defRPr sz="2800">
          <a:solidFill>
            <a:schemeClr val="tx1"/>
          </a:solidFill>
          <a:latin typeface="+mn-lt"/>
          <a:ea typeface="+mn-ea"/>
        </a:defRPr>
      </a:lvl2pPr>
      <a:lvl3pPr marL="1139825" indent="-227013" algn="l" rtl="0" eaLnBrk="0" fontAlgn="base" hangingPunct="0">
        <a:spcBef>
          <a:spcPct val="20000"/>
        </a:spcBef>
        <a:spcAft>
          <a:spcPct val="0"/>
        </a:spcAft>
        <a:buChar char="•"/>
        <a:defRPr sz="2400">
          <a:solidFill>
            <a:schemeClr val="tx1"/>
          </a:solidFill>
          <a:latin typeface="+mn-lt"/>
          <a:ea typeface="+mn-ea"/>
        </a:defRPr>
      </a:lvl3pPr>
      <a:lvl4pPr marL="1595438" indent="-227013" algn="l" rtl="0" eaLnBrk="0" fontAlgn="base" hangingPunct="0">
        <a:spcBef>
          <a:spcPct val="20000"/>
        </a:spcBef>
        <a:spcAft>
          <a:spcPct val="0"/>
        </a:spcAft>
        <a:buChar char="–"/>
        <a:defRPr sz="2000">
          <a:solidFill>
            <a:schemeClr val="tx1"/>
          </a:solidFill>
          <a:latin typeface="+mn-lt"/>
          <a:ea typeface="+mn-ea"/>
        </a:defRPr>
      </a:lvl4pPr>
      <a:lvl5pPr marL="2051050" indent="-227013" algn="l" rtl="0" eaLnBrk="0" fontAlgn="base" hangingPunct="0">
        <a:spcBef>
          <a:spcPct val="20000"/>
        </a:spcBef>
        <a:spcAft>
          <a:spcPct val="0"/>
        </a:spcAft>
        <a:buChar char="»"/>
        <a:defRPr sz="2000">
          <a:solidFill>
            <a:schemeClr val="tx1"/>
          </a:solidFill>
          <a:latin typeface="+mn-lt"/>
          <a:ea typeface="+mn-ea"/>
        </a:defRPr>
      </a:lvl5pPr>
      <a:lvl6pPr marL="2508438" indent="-228042" algn="l" rtl="0" fontAlgn="base">
        <a:spcBef>
          <a:spcPct val="20000"/>
        </a:spcBef>
        <a:spcAft>
          <a:spcPct val="0"/>
        </a:spcAft>
        <a:buChar char="»"/>
        <a:defRPr sz="2000">
          <a:solidFill>
            <a:schemeClr val="tx1"/>
          </a:solidFill>
          <a:latin typeface="+mn-lt"/>
          <a:ea typeface="+mn-ea"/>
        </a:defRPr>
      </a:lvl6pPr>
      <a:lvl7pPr marL="2964520" indent="-228042" algn="l" rtl="0" fontAlgn="base">
        <a:spcBef>
          <a:spcPct val="20000"/>
        </a:spcBef>
        <a:spcAft>
          <a:spcPct val="0"/>
        </a:spcAft>
        <a:buChar char="»"/>
        <a:defRPr sz="2000">
          <a:solidFill>
            <a:schemeClr val="tx1"/>
          </a:solidFill>
          <a:latin typeface="+mn-lt"/>
          <a:ea typeface="+mn-ea"/>
        </a:defRPr>
      </a:lvl7pPr>
      <a:lvl8pPr marL="3420597" indent="-228042" algn="l" rtl="0" fontAlgn="base">
        <a:spcBef>
          <a:spcPct val="20000"/>
        </a:spcBef>
        <a:spcAft>
          <a:spcPct val="0"/>
        </a:spcAft>
        <a:buChar char="»"/>
        <a:defRPr sz="2000">
          <a:solidFill>
            <a:schemeClr val="tx1"/>
          </a:solidFill>
          <a:latin typeface="+mn-lt"/>
          <a:ea typeface="+mn-ea"/>
        </a:defRPr>
      </a:lvl8pPr>
      <a:lvl9pPr marL="3876679" indent="-228042"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6082" rtl="0" eaLnBrk="1" latinLnBrk="0" hangingPunct="1">
        <a:defRPr sz="1800" kern="1200">
          <a:solidFill>
            <a:schemeClr val="tx1"/>
          </a:solidFill>
          <a:latin typeface="+mn-lt"/>
          <a:ea typeface="+mn-ea"/>
          <a:cs typeface="+mn-cs"/>
        </a:defRPr>
      </a:lvl1pPr>
      <a:lvl2pPr marL="456082" algn="l" defTabSz="456082" rtl="0" eaLnBrk="1" latinLnBrk="0" hangingPunct="1">
        <a:defRPr sz="1800" kern="1200">
          <a:solidFill>
            <a:schemeClr val="tx1"/>
          </a:solidFill>
          <a:latin typeface="+mn-lt"/>
          <a:ea typeface="+mn-ea"/>
          <a:cs typeface="+mn-cs"/>
        </a:defRPr>
      </a:lvl2pPr>
      <a:lvl3pPr marL="912164" algn="l" defTabSz="456082" rtl="0" eaLnBrk="1" latinLnBrk="0" hangingPunct="1">
        <a:defRPr sz="1800" kern="1200">
          <a:solidFill>
            <a:schemeClr val="tx1"/>
          </a:solidFill>
          <a:latin typeface="+mn-lt"/>
          <a:ea typeface="+mn-ea"/>
          <a:cs typeface="+mn-cs"/>
        </a:defRPr>
      </a:lvl3pPr>
      <a:lvl4pPr marL="1368241" algn="l" defTabSz="456082" rtl="0" eaLnBrk="1" latinLnBrk="0" hangingPunct="1">
        <a:defRPr sz="1800" kern="1200">
          <a:solidFill>
            <a:schemeClr val="tx1"/>
          </a:solidFill>
          <a:latin typeface="+mn-lt"/>
          <a:ea typeface="+mn-ea"/>
          <a:cs typeface="+mn-cs"/>
        </a:defRPr>
      </a:lvl4pPr>
      <a:lvl5pPr marL="1824318" algn="l" defTabSz="456082" rtl="0" eaLnBrk="1" latinLnBrk="0" hangingPunct="1">
        <a:defRPr sz="1800" kern="1200">
          <a:solidFill>
            <a:schemeClr val="tx1"/>
          </a:solidFill>
          <a:latin typeface="+mn-lt"/>
          <a:ea typeface="+mn-ea"/>
          <a:cs typeface="+mn-cs"/>
        </a:defRPr>
      </a:lvl5pPr>
      <a:lvl6pPr marL="2280400" algn="l" defTabSz="456082" rtl="0" eaLnBrk="1" latinLnBrk="0" hangingPunct="1">
        <a:defRPr sz="1800" kern="1200">
          <a:solidFill>
            <a:schemeClr val="tx1"/>
          </a:solidFill>
          <a:latin typeface="+mn-lt"/>
          <a:ea typeface="+mn-ea"/>
          <a:cs typeface="+mn-cs"/>
        </a:defRPr>
      </a:lvl6pPr>
      <a:lvl7pPr marL="2736482" algn="l" defTabSz="456082" rtl="0" eaLnBrk="1" latinLnBrk="0" hangingPunct="1">
        <a:defRPr sz="1800" kern="1200">
          <a:solidFill>
            <a:schemeClr val="tx1"/>
          </a:solidFill>
          <a:latin typeface="+mn-lt"/>
          <a:ea typeface="+mn-ea"/>
          <a:cs typeface="+mn-cs"/>
        </a:defRPr>
      </a:lvl7pPr>
      <a:lvl8pPr marL="3192559" algn="l" defTabSz="456082" rtl="0" eaLnBrk="1" latinLnBrk="0" hangingPunct="1">
        <a:defRPr sz="1800" kern="1200">
          <a:solidFill>
            <a:schemeClr val="tx1"/>
          </a:solidFill>
          <a:latin typeface="+mn-lt"/>
          <a:ea typeface="+mn-ea"/>
          <a:cs typeface="+mn-cs"/>
        </a:defRPr>
      </a:lvl8pPr>
      <a:lvl9pPr marL="3648645" algn="l" defTabSz="45608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2963" name="Rectangle 35"/>
          <p:cNvSpPr>
            <a:spLocks noGrp="1" noChangeArrowheads="1"/>
          </p:cNvSpPr>
          <p:nvPr>
            <p:ph type="sldNum" sz="quarter" idx="4"/>
          </p:nvPr>
        </p:nvSpPr>
        <p:spPr bwMode="auto">
          <a:xfrm>
            <a:off x="7305675" y="6464300"/>
            <a:ext cx="1905000" cy="457200"/>
          </a:xfrm>
          <a:prstGeom prst="rect">
            <a:avLst/>
          </a:prstGeom>
          <a:noFill/>
          <a:ln w="9525">
            <a:noFill/>
            <a:miter lim="800000"/>
            <a:headEnd/>
            <a:tailEnd/>
          </a:ln>
          <a:effectLst/>
        </p:spPr>
        <p:txBody>
          <a:bodyPr vert="horz" wrap="square" lIns="91085" tIns="45545" rIns="91085" bIns="45545" numCol="1" anchor="t" anchorCtr="0" compatLnSpc="1">
            <a:prstTxWarp prst="textNoShape">
              <a:avLst/>
            </a:prstTxWarp>
          </a:bodyPr>
          <a:lstStyle>
            <a:lvl1pPr algn="r" eaLnBrk="0" hangingPunct="0">
              <a:buClrTx/>
              <a:buFontTx/>
              <a:buNone/>
              <a:defRPr sz="1200">
                <a:solidFill>
                  <a:srgbClr val="000066"/>
                </a:solidFill>
                <a:latin typeface="Verdana" charset="0"/>
                <a:cs typeface="Arial" charset="0"/>
              </a:defRPr>
            </a:lvl1pPr>
          </a:lstStyle>
          <a:p>
            <a:pPr>
              <a:defRPr/>
            </a:pPr>
            <a:fld id="{22B5EFED-1DD6-A24E-A759-9117CC4307E6}" type="slidenum">
              <a:rPr lang="en-US"/>
              <a:pPr>
                <a:defRPr/>
              </a:pPr>
              <a:t>‹n.›</a:t>
            </a:fld>
            <a:endParaRPr lang="en-US"/>
          </a:p>
        </p:txBody>
      </p:sp>
      <p:sp>
        <p:nvSpPr>
          <p:cNvPr id="63491" name="Line 38"/>
          <p:cNvSpPr>
            <a:spLocks noChangeShapeType="1"/>
          </p:cNvSpPr>
          <p:nvPr/>
        </p:nvSpPr>
        <p:spPr bwMode="auto">
          <a:xfrm>
            <a:off x="1333500" y="6413500"/>
            <a:ext cx="7440613" cy="0"/>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wrap="none" lIns="91085" tIns="45545" rIns="91085" bIns="45545" anchor="ctr"/>
          <a:lstStyle/>
          <a:p>
            <a:endParaRPr lang="it-IT">
              <a:solidFill>
                <a:srgbClr val="000000"/>
              </a:solidFill>
              <a:cs typeface="ＭＳ Ｐゴシック" charset="0"/>
            </a:endParaRPr>
          </a:p>
        </p:txBody>
      </p:sp>
      <p:sp>
        <p:nvSpPr>
          <p:cNvPr id="5"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5437" algn="ctr" rtl="0" fontAlgn="base">
        <a:spcBef>
          <a:spcPct val="0"/>
        </a:spcBef>
        <a:spcAft>
          <a:spcPct val="0"/>
        </a:spcAft>
        <a:defRPr sz="4400">
          <a:solidFill>
            <a:schemeClr val="tx2"/>
          </a:solidFill>
          <a:latin typeface="Arial" charset="0"/>
        </a:defRPr>
      </a:lvl6pPr>
      <a:lvl7pPr marL="910874" algn="ctr" rtl="0" fontAlgn="base">
        <a:spcBef>
          <a:spcPct val="0"/>
        </a:spcBef>
        <a:spcAft>
          <a:spcPct val="0"/>
        </a:spcAft>
        <a:defRPr sz="4400">
          <a:solidFill>
            <a:schemeClr val="tx2"/>
          </a:solidFill>
          <a:latin typeface="Arial" charset="0"/>
        </a:defRPr>
      </a:lvl7pPr>
      <a:lvl8pPr marL="1366306" algn="ctr" rtl="0" fontAlgn="base">
        <a:spcBef>
          <a:spcPct val="0"/>
        </a:spcBef>
        <a:spcAft>
          <a:spcPct val="0"/>
        </a:spcAft>
        <a:defRPr sz="4400">
          <a:solidFill>
            <a:schemeClr val="tx2"/>
          </a:solidFill>
          <a:latin typeface="Arial" charset="0"/>
        </a:defRPr>
      </a:lvl8pPr>
      <a:lvl9pPr marL="1821737" algn="ctr" rtl="0" fontAlgn="base">
        <a:spcBef>
          <a:spcPct val="0"/>
        </a:spcBef>
        <a:spcAft>
          <a:spcPct val="0"/>
        </a:spcAft>
        <a:defRPr sz="4400">
          <a:solidFill>
            <a:schemeClr val="tx2"/>
          </a:solidFill>
          <a:latin typeface="Arial"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36600" indent="-280988" algn="l" rtl="0" eaLnBrk="0" fontAlgn="base" hangingPunct="0">
        <a:spcBef>
          <a:spcPct val="20000"/>
        </a:spcBef>
        <a:spcAft>
          <a:spcPct val="0"/>
        </a:spcAft>
        <a:buChar char="–"/>
        <a:defRPr sz="2800">
          <a:solidFill>
            <a:schemeClr val="tx1"/>
          </a:solidFill>
          <a:latin typeface="+mn-lt"/>
          <a:ea typeface="ＭＳ Ｐゴシック" charset="0"/>
        </a:defRPr>
      </a:lvl2pPr>
      <a:lvl3pPr marL="1136650" indent="-223838" algn="l" rtl="0" eaLnBrk="0" fontAlgn="base" hangingPunct="0">
        <a:spcBef>
          <a:spcPct val="20000"/>
        </a:spcBef>
        <a:spcAft>
          <a:spcPct val="0"/>
        </a:spcAft>
        <a:buChar char="•"/>
        <a:defRPr sz="2400">
          <a:solidFill>
            <a:schemeClr val="tx1"/>
          </a:solidFill>
          <a:latin typeface="+mn-lt"/>
          <a:ea typeface="ＭＳ Ｐゴシック" charset="0"/>
        </a:defRPr>
      </a:lvl3pPr>
      <a:lvl4pPr marL="1590675" indent="-223838" algn="l" rtl="0" eaLnBrk="0" fontAlgn="base" hangingPunct="0">
        <a:spcBef>
          <a:spcPct val="20000"/>
        </a:spcBef>
        <a:spcAft>
          <a:spcPct val="0"/>
        </a:spcAft>
        <a:buChar char="–"/>
        <a:defRPr sz="2000">
          <a:solidFill>
            <a:schemeClr val="tx1"/>
          </a:solidFill>
          <a:latin typeface="+mn-lt"/>
          <a:ea typeface="ＭＳ Ｐゴシック" charset="0"/>
        </a:defRPr>
      </a:lvl4pPr>
      <a:lvl5pPr marL="2046288" indent="-223838" algn="l" rtl="0" eaLnBrk="0" fontAlgn="base" hangingPunct="0">
        <a:spcBef>
          <a:spcPct val="20000"/>
        </a:spcBef>
        <a:spcAft>
          <a:spcPct val="0"/>
        </a:spcAft>
        <a:buChar char="»"/>
        <a:defRPr sz="2000">
          <a:solidFill>
            <a:schemeClr val="tx1"/>
          </a:solidFill>
          <a:latin typeface="+mn-lt"/>
          <a:ea typeface="ＭＳ Ｐゴシック" charset="0"/>
        </a:defRPr>
      </a:lvl5pPr>
      <a:lvl6pPr marL="2504891" indent="-227721" algn="l" rtl="0" fontAlgn="base">
        <a:spcBef>
          <a:spcPct val="20000"/>
        </a:spcBef>
        <a:spcAft>
          <a:spcPct val="0"/>
        </a:spcAft>
        <a:buChar char="»"/>
        <a:defRPr sz="2000">
          <a:solidFill>
            <a:schemeClr val="tx1"/>
          </a:solidFill>
          <a:latin typeface="+mn-lt"/>
        </a:defRPr>
      </a:lvl6pPr>
      <a:lvl7pPr marL="2960327" indent="-227721" algn="l" rtl="0" fontAlgn="base">
        <a:spcBef>
          <a:spcPct val="20000"/>
        </a:spcBef>
        <a:spcAft>
          <a:spcPct val="0"/>
        </a:spcAft>
        <a:buChar char="»"/>
        <a:defRPr sz="2000">
          <a:solidFill>
            <a:schemeClr val="tx1"/>
          </a:solidFill>
          <a:latin typeface="+mn-lt"/>
        </a:defRPr>
      </a:lvl7pPr>
      <a:lvl8pPr marL="3415758" indent="-227721" algn="l" rtl="0" fontAlgn="base">
        <a:spcBef>
          <a:spcPct val="20000"/>
        </a:spcBef>
        <a:spcAft>
          <a:spcPct val="0"/>
        </a:spcAft>
        <a:buChar char="»"/>
        <a:defRPr sz="2000">
          <a:solidFill>
            <a:schemeClr val="tx1"/>
          </a:solidFill>
          <a:latin typeface="+mn-lt"/>
        </a:defRPr>
      </a:lvl8pPr>
      <a:lvl9pPr marL="3871199" indent="-227721" algn="l" rtl="0" fontAlgn="base">
        <a:spcBef>
          <a:spcPct val="20000"/>
        </a:spcBef>
        <a:spcAft>
          <a:spcPct val="0"/>
        </a:spcAft>
        <a:buChar char="»"/>
        <a:defRPr sz="2000">
          <a:solidFill>
            <a:schemeClr val="tx1"/>
          </a:solidFill>
          <a:latin typeface="+mn-lt"/>
        </a:defRPr>
      </a:lvl9pPr>
    </p:bodyStyle>
    <p:otherStyle>
      <a:defPPr>
        <a:defRPr lang="it-IT"/>
      </a:defPPr>
      <a:lvl1pPr marL="0" algn="l" defTabSz="910874" rtl="0" eaLnBrk="1" latinLnBrk="0" hangingPunct="1">
        <a:defRPr sz="1800" kern="1200">
          <a:solidFill>
            <a:schemeClr val="tx1"/>
          </a:solidFill>
          <a:latin typeface="+mn-lt"/>
          <a:ea typeface="+mn-ea"/>
          <a:cs typeface="+mn-cs"/>
        </a:defRPr>
      </a:lvl1pPr>
      <a:lvl2pPr marL="455437" algn="l" defTabSz="910874" rtl="0" eaLnBrk="1" latinLnBrk="0" hangingPunct="1">
        <a:defRPr sz="1800" kern="1200">
          <a:solidFill>
            <a:schemeClr val="tx1"/>
          </a:solidFill>
          <a:latin typeface="+mn-lt"/>
          <a:ea typeface="+mn-ea"/>
          <a:cs typeface="+mn-cs"/>
        </a:defRPr>
      </a:lvl2pPr>
      <a:lvl3pPr marL="910874" algn="l" defTabSz="910874" rtl="0" eaLnBrk="1" latinLnBrk="0" hangingPunct="1">
        <a:defRPr sz="1800" kern="1200">
          <a:solidFill>
            <a:schemeClr val="tx1"/>
          </a:solidFill>
          <a:latin typeface="+mn-lt"/>
          <a:ea typeface="+mn-ea"/>
          <a:cs typeface="+mn-cs"/>
        </a:defRPr>
      </a:lvl3pPr>
      <a:lvl4pPr marL="1366306" algn="l" defTabSz="910874" rtl="0" eaLnBrk="1" latinLnBrk="0" hangingPunct="1">
        <a:defRPr sz="1800" kern="1200">
          <a:solidFill>
            <a:schemeClr val="tx1"/>
          </a:solidFill>
          <a:latin typeface="+mn-lt"/>
          <a:ea typeface="+mn-ea"/>
          <a:cs typeface="+mn-cs"/>
        </a:defRPr>
      </a:lvl4pPr>
      <a:lvl5pPr marL="1821737" algn="l" defTabSz="910874" rtl="0" eaLnBrk="1" latinLnBrk="0" hangingPunct="1">
        <a:defRPr sz="1800" kern="1200">
          <a:solidFill>
            <a:schemeClr val="tx1"/>
          </a:solidFill>
          <a:latin typeface="+mn-lt"/>
          <a:ea typeface="+mn-ea"/>
          <a:cs typeface="+mn-cs"/>
        </a:defRPr>
      </a:lvl5pPr>
      <a:lvl6pPr marL="2277174" algn="l" defTabSz="910874" rtl="0" eaLnBrk="1" latinLnBrk="0" hangingPunct="1">
        <a:defRPr sz="1800" kern="1200">
          <a:solidFill>
            <a:schemeClr val="tx1"/>
          </a:solidFill>
          <a:latin typeface="+mn-lt"/>
          <a:ea typeface="+mn-ea"/>
          <a:cs typeface="+mn-cs"/>
        </a:defRPr>
      </a:lvl6pPr>
      <a:lvl7pPr marL="2732611" algn="l" defTabSz="910874" rtl="0" eaLnBrk="1" latinLnBrk="0" hangingPunct="1">
        <a:defRPr sz="1800" kern="1200">
          <a:solidFill>
            <a:schemeClr val="tx1"/>
          </a:solidFill>
          <a:latin typeface="+mn-lt"/>
          <a:ea typeface="+mn-ea"/>
          <a:cs typeface="+mn-cs"/>
        </a:defRPr>
      </a:lvl7pPr>
      <a:lvl8pPr marL="3188044" algn="l" defTabSz="910874" rtl="0" eaLnBrk="1" latinLnBrk="0" hangingPunct="1">
        <a:defRPr sz="1800" kern="1200">
          <a:solidFill>
            <a:schemeClr val="tx1"/>
          </a:solidFill>
          <a:latin typeface="+mn-lt"/>
          <a:ea typeface="+mn-ea"/>
          <a:cs typeface="+mn-cs"/>
        </a:defRPr>
      </a:lvl8pPr>
      <a:lvl9pPr marL="3643484" algn="l" defTabSz="910874"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p:cNvSpPr>
            <a:spLocks noGrp="1" noChangeArrowheads="1"/>
          </p:cNvSpPr>
          <p:nvPr>
            <p:ph type="title"/>
          </p:nvPr>
        </p:nvSpPr>
        <p:spPr bwMode="auto">
          <a:xfrm>
            <a:off x="495300" y="212725"/>
            <a:ext cx="89106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Cliccate per modificare il formato del testo del titolo</a:t>
            </a:r>
          </a:p>
        </p:txBody>
      </p:sp>
      <p:sp>
        <p:nvSpPr>
          <p:cNvPr id="66563" name="Rectangle 2"/>
          <p:cNvSpPr>
            <a:spLocks noGrp="1" noChangeArrowheads="1"/>
          </p:cNvSpPr>
          <p:nvPr>
            <p:ph type="body" idx="1"/>
          </p:nvPr>
        </p:nvSpPr>
        <p:spPr bwMode="auto">
          <a:xfrm>
            <a:off x="495300" y="1604963"/>
            <a:ext cx="8910638"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Cliccate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2" name="Rectangle 3"/>
          <p:cNvSpPr>
            <a:spLocks noGrp="1" noChangeArrowheads="1"/>
          </p:cNvSpPr>
          <p:nvPr>
            <p:ph type="dt"/>
          </p:nvPr>
        </p:nvSpPr>
        <p:spPr bwMode="auto">
          <a:xfrm>
            <a:off x="495300" y="6246813"/>
            <a:ext cx="2303463"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102000"/>
              </a:lnSpc>
              <a:buClr>
                <a:srgbClr val="000000"/>
              </a:buClr>
              <a:buSzPct val="45000"/>
              <a:buFont typeface="Wingdings" charset="0"/>
              <a:buNone/>
              <a:defRPr sz="1300">
                <a:solidFill>
                  <a:srgbClr val="000000"/>
                </a:solidFill>
                <a:latin typeface="Times New Roman" charset="0"/>
                <a:cs typeface="ＭＳ Ｐゴシック" charset="0"/>
              </a:defRPr>
            </a:lvl1pPr>
          </a:lstStyle>
          <a:p>
            <a:pPr>
              <a:defRPr/>
            </a:pPr>
            <a:fld id="{D7AB6DE6-3FB9-B949-8ED8-62108211629D}" type="datetime1">
              <a:rPr lang="it-IT"/>
              <a:pPr>
                <a:defRPr/>
              </a:pPr>
              <a:t>16/04/13</a:t>
            </a:fld>
            <a:endParaRPr lang="it-IT"/>
          </a:p>
        </p:txBody>
      </p:sp>
      <p:sp>
        <p:nvSpPr>
          <p:cNvPr id="1029" name="Rectangle 5"/>
          <p:cNvSpPr>
            <a:spLocks noGrp="1" noChangeArrowheads="1"/>
          </p:cNvSpPr>
          <p:nvPr>
            <p:ph type="sldNum"/>
          </p:nvPr>
        </p:nvSpPr>
        <p:spPr bwMode="auto">
          <a:xfrm>
            <a:off x="7100888" y="6246813"/>
            <a:ext cx="2305050"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102000"/>
              </a:lnSpc>
              <a:buClr>
                <a:srgbClr val="000000"/>
              </a:buClr>
              <a:buSzPct val="45000"/>
              <a:buFont typeface="Wingdings" charset="0"/>
              <a:buNone/>
              <a:defRPr sz="1300">
                <a:solidFill>
                  <a:srgbClr val="000000"/>
                </a:solidFill>
                <a:latin typeface="Times New Roman" charset="0"/>
                <a:cs typeface="ＭＳ Ｐゴシック" charset="0"/>
              </a:defRPr>
            </a:lvl1pPr>
          </a:lstStyle>
          <a:p>
            <a:pPr>
              <a:defRPr/>
            </a:pPr>
            <a:fld id="{FE962447-CD7B-E142-80A3-2C96B3D9E02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32" r:id="rId1"/>
  </p:sldLayoutIdLst>
  <p:hf sldNum="0" hdr="0" dt="0"/>
  <p:txStyles>
    <p:titleStyle>
      <a:lvl1pPr algn="ctr" defTabSz="422275" rtl="0" eaLnBrk="0" fontAlgn="base" hangingPunct="0">
        <a:lnSpc>
          <a:spcPct val="104000"/>
        </a:lnSpc>
        <a:spcBef>
          <a:spcPct val="0"/>
        </a:spcBef>
        <a:spcAft>
          <a:spcPct val="0"/>
        </a:spcAft>
        <a:buClr>
          <a:srgbClr val="000000"/>
        </a:buClr>
        <a:buSzPct val="45000"/>
        <a:buFont typeface="Wingdings" charset="0"/>
        <a:defRPr sz="4200">
          <a:solidFill>
            <a:srgbClr val="000000"/>
          </a:solidFill>
          <a:latin typeface="+mj-lt"/>
          <a:ea typeface="ＭＳ Ｐゴシック" pitchFamily="-112" charset="-128"/>
          <a:cs typeface="ＭＳ Ｐゴシック" pitchFamily="-112" charset="-128"/>
        </a:defRPr>
      </a:lvl1pPr>
      <a:lvl2pPr algn="ctr" defTabSz="422275" rtl="0" eaLnBrk="0" fontAlgn="base" hangingPunct="0">
        <a:lnSpc>
          <a:spcPct val="104000"/>
        </a:lnSpc>
        <a:spcBef>
          <a:spcPct val="0"/>
        </a:spcBef>
        <a:spcAft>
          <a:spcPct val="0"/>
        </a:spcAft>
        <a:buClr>
          <a:srgbClr val="000000"/>
        </a:buClr>
        <a:buSzPct val="45000"/>
        <a:buFont typeface="Wingdings" charset="0"/>
        <a:defRPr sz="4200">
          <a:solidFill>
            <a:srgbClr val="000000"/>
          </a:solidFill>
          <a:latin typeface="Arial" pitchFamily="-112" charset="0"/>
          <a:ea typeface="ＭＳ Ｐゴシック" pitchFamily="-112" charset="-128"/>
          <a:cs typeface="ＭＳ Ｐゴシック" pitchFamily="-112" charset="-128"/>
        </a:defRPr>
      </a:lvl2pPr>
      <a:lvl3pPr algn="ctr" defTabSz="422275" rtl="0" eaLnBrk="0" fontAlgn="base" hangingPunct="0">
        <a:lnSpc>
          <a:spcPct val="104000"/>
        </a:lnSpc>
        <a:spcBef>
          <a:spcPct val="0"/>
        </a:spcBef>
        <a:spcAft>
          <a:spcPct val="0"/>
        </a:spcAft>
        <a:buClr>
          <a:srgbClr val="000000"/>
        </a:buClr>
        <a:buSzPct val="45000"/>
        <a:buFont typeface="Wingdings" charset="0"/>
        <a:defRPr sz="4200">
          <a:solidFill>
            <a:srgbClr val="000000"/>
          </a:solidFill>
          <a:latin typeface="Arial" pitchFamily="-112" charset="0"/>
          <a:ea typeface="ＭＳ Ｐゴシック" pitchFamily="-112" charset="-128"/>
          <a:cs typeface="ＭＳ Ｐゴシック" pitchFamily="-112" charset="-128"/>
        </a:defRPr>
      </a:lvl3pPr>
      <a:lvl4pPr algn="ctr" defTabSz="422275" rtl="0" eaLnBrk="0" fontAlgn="base" hangingPunct="0">
        <a:lnSpc>
          <a:spcPct val="104000"/>
        </a:lnSpc>
        <a:spcBef>
          <a:spcPct val="0"/>
        </a:spcBef>
        <a:spcAft>
          <a:spcPct val="0"/>
        </a:spcAft>
        <a:buClr>
          <a:srgbClr val="000000"/>
        </a:buClr>
        <a:buSzPct val="45000"/>
        <a:buFont typeface="Wingdings" charset="0"/>
        <a:defRPr sz="4200">
          <a:solidFill>
            <a:srgbClr val="000000"/>
          </a:solidFill>
          <a:latin typeface="Arial" pitchFamily="-112" charset="0"/>
          <a:ea typeface="ＭＳ Ｐゴシック" pitchFamily="-112" charset="-128"/>
          <a:cs typeface="ＭＳ Ｐゴシック" pitchFamily="-112" charset="-128"/>
        </a:defRPr>
      </a:lvl4pPr>
      <a:lvl5pPr algn="ctr" defTabSz="422275" rtl="0" eaLnBrk="0" fontAlgn="base" hangingPunct="0">
        <a:lnSpc>
          <a:spcPct val="104000"/>
        </a:lnSpc>
        <a:spcBef>
          <a:spcPct val="0"/>
        </a:spcBef>
        <a:spcAft>
          <a:spcPct val="0"/>
        </a:spcAft>
        <a:buClr>
          <a:srgbClr val="000000"/>
        </a:buClr>
        <a:buSzPct val="45000"/>
        <a:buFont typeface="Wingdings" charset="0"/>
        <a:defRPr sz="4200">
          <a:solidFill>
            <a:srgbClr val="000000"/>
          </a:solidFill>
          <a:latin typeface="Arial" pitchFamily="-112" charset="0"/>
          <a:ea typeface="ＭＳ Ｐゴシック" pitchFamily="-112" charset="-128"/>
          <a:cs typeface="ＭＳ Ｐゴシック" pitchFamily="-112" charset="-128"/>
        </a:defRPr>
      </a:lvl5pPr>
      <a:lvl6pPr marL="432838" algn="ctr" defTabSz="425329" rtl="0" fontAlgn="base" hangingPunct="0">
        <a:lnSpc>
          <a:spcPct val="104000"/>
        </a:lnSpc>
        <a:spcBef>
          <a:spcPct val="0"/>
        </a:spcBef>
        <a:spcAft>
          <a:spcPct val="0"/>
        </a:spcAft>
        <a:buClr>
          <a:srgbClr val="000000"/>
        </a:buClr>
        <a:buSzPct val="45000"/>
        <a:buFont typeface="Wingdings" pitchFamily="-112" charset="2"/>
        <a:defRPr sz="4200">
          <a:solidFill>
            <a:srgbClr val="000000"/>
          </a:solidFill>
          <a:latin typeface="Arial" pitchFamily="-112" charset="0"/>
          <a:ea typeface="ＭＳ Ｐゴシック" pitchFamily="-112" charset="-128"/>
        </a:defRPr>
      </a:lvl6pPr>
      <a:lvl7pPr marL="865680" algn="ctr" defTabSz="425329" rtl="0" fontAlgn="base" hangingPunct="0">
        <a:lnSpc>
          <a:spcPct val="104000"/>
        </a:lnSpc>
        <a:spcBef>
          <a:spcPct val="0"/>
        </a:spcBef>
        <a:spcAft>
          <a:spcPct val="0"/>
        </a:spcAft>
        <a:buClr>
          <a:srgbClr val="000000"/>
        </a:buClr>
        <a:buSzPct val="45000"/>
        <a:buFont typeface="Wingdings" pitchFamily="-112" charset="2"/>
        <a:defRPr sz="4200">
          <a:solidFill>
            <a:srgbClr val="000000"/>
          </a:solidFill>
          <a:latin typeface="Arial" pitchFamily="-112" charset="0"/>
          <a:ea typeface="ＭＳ Ｐゴシック" pitchFamily="-112" charset="-128"/>
        </a:defRPr>
      </a:lvl7pPr>
      <a:lvl8pPr marL="1298521" algn="ctr" defTabSz="425329" rtl="0" fontAlgn="base" hangingPunct="0">
        <a:lnSpc>
          <a:spcPct val="104000"/>
        </a:lnSpc>
        <a:spcBef>
          <a:spcPct val="0"/>
        </a:spcBef>
        <a:spcAft>
          <a:spcPct val="0"/>
        </a:spcAft>
        <a:buClr>
          <a:srgbClr val="000000"/>
        </a:buClr>
        <a:buSzPct val="45000"/>
        <a:buFont typeface="Wingdings" pitchFamily="-112" charset="2"/>
        <a:defRPr sz="4200">
          <a:solidFill>
            <a:srgbClr val="000000"/>
          </a:solidFill>
          <a:latin typeface="Arial" pitchFamily="-112" charset="0"/>
          <a:ea typeface="ＭＳ Ｐゴシック" pitchFamily="-112" charset="-128"/>
        </a:defRPr>
      </a:lvl8pPr>
      <a:lvl9pPr marL="1731362" algn="ctr" defTabSz="425329" rtl="0" fontAlgn="base" hangingPunct="0">
        <a:lnSpc>
          <a:spcPct val="104000"/>
        </a:lnSpc>
        <a:spcBef>
          <a:spcPct val="0"/>
        </a:spcBef>
        <a:spcAft>
          <a:spcPct val="0"/>
        </a:spcAft>
        <a:buClr>
          <a:srgbClr val="000000"/>
        </a:buClr>
        <a:buSzPct val="45000"/>
        <a:buFont typeface="Wingdings" pitchFamily="-112" charset="2"/>
        <a:defRPr sz="4200">
          <a:solidFill>
            <a:srgbClr val="000000"/>
          </a:solidFill>
          <a:latin typeface="Arial" pitchFamily="-112" charset="0"/>
          <a:ea typeface="ＭＳ Ｐゴシック" pitchFamily="-112" charset="-128"/>
        </a:defRPr>
      </a:lvl9pPr>
    </p:titleStyle>
    <p:bodyStyle>
      <a:lvl1pPr marL="404813" indent="-303213" algn="l" defTabSz="422275" rtl="0" eaLnBrk="0" fontAlgn="base" hangingPunct="0">
        <a:lnSpc>
          <a:spcPct val="104000"/>
        </a:lnSpc>
        <a:spcBef>
          <a:spcPct val="0"/>
        </a:spcBef>
        <a:spcAft>
          <a:spcPts val="1350"/>
        </a:spcAft>
        <a:buClr>
          <a:srgbClr val="000000"/>
        </a:buClr>
        <a:buSzPct val="45000"/>
        <a:buFont typeface="Wingdings" charset="0"/>
        <a:buChar char=""/>
        <a:defRPr sz="3000">
          <a:solidFill>
            <a:srgbClr val="000000"/>
          </a:solidFill>
          <a:latin typeface="+mn-lt"/>
          <a:ea typeface="ＭＳ Ｐゴシック" pitchFamily="-112" charset="-128"/>
          <a:cs typeface="ＭＳ Ｐゴシック" pitchFamily="-112" charset="-128"/>
        </a:defRPr>
      </a:lvl1pPr>
      <a:lvl2pPr marL="812800" indent="-268288" algn="l" defTabSz="422275" rtl="0" eaLnBrk="0" fontAlgn="base" hangingPunct="0">
        <a:lnSpc>
          <a:spcPct val="104000"/>
        </a:lnSpc>
        <a:spcBef>
          <a:spcPct val="0"/>
        </a:spcBef>
        <a:spcAft>
          <a:spcPts val="1075"/>
        </a:spcAft>
        <a:buClr>
          <a:srgbClr val="000000"/>
        </a:buClr>
        <a:buSzPct val="75000"/>
        <a:buFont typeface="Symbol" charset="0"/>
        <a:buChar char=""/>
        <a:defRPr sz="2700">
          <a:solidFill>
            <a:srgbClr val="000000"/>
          </a:solidFill>
          <a:latin typeface="+mn-lt"/>
          <a:ea typeface="ＭＳ Ｐゴシック" pitchFamily="-112" charset="-128"/>
        </a:defRPr>
      </a:lvl2pPr>
      <a:lvl3pPr marL="1223963" indent="-201613" algn="l" defTabSz="422275" rtl="0" eaLnBrk="0" fontAlgn="base" hangingPunct="0">
        <a:lnSpc>
          <a:spcPct val="104000"/>
        </a:lnSpc>
        <a:spcBef>
          <a:spcPct val="0"/>
        </a:spcBef>
        <a:spcAft>
          <a:spcPts val="813"/>
        </a:spcAft>
        <a:buClr>
          <a:srgbClr val="000000"/>
        </a:buClr>
        <a:buSzPct val="45000"/>
        <a:buFont typeface="Wingdings" charset="0"/>
        <a:buChar char=""/>
        <a:defRPr sz="2300">
          <a:solidFill>
            <a:srgbClr val="000000"/>
          </a:solidFill>
          <a:latin typeface="+mn-lt"/>
          <a:ea typeface="ＭＳ Ｐゴシック" pitchFamily="-112" charset="-128"/>
        </a:defRPr>
      </a:lvl3pPr>
      <a:lvl4pPr marL="1630363" indent="-200025" algn="l" defTabSz="422275" rtl="0" eaLnBrk="0" fontAlgn="base" hangingPunct="0">
        <a:lnSpc>
          <a:spcPct val="104000"/>
        </a:lnSpc>
        <a:spcBef>
          <a:spcPct val="0"/>
        </a:spcBef>
        <a:spcAft>
          <a:spcPts val="550"/>
        </a:spcAft>
        <a:buClr>
          <a:srgbClr val="000000"/>
        </a:buClr>
        <a:buSzPct val="75000"/>
        <a:buFont typeface="Symbol" charset="0"/>
        <a:buChar char=""/>
        <a:defRPr sz="1900">
          <a:solidFill>
            <a:srgbClr val="000000"/>
          </a:solidFill>
          <a:latin typeface="+mn-lt"/>
          <a:ea typeface="ＭＳ Ｐゴシック" pitchFamily="-112" charset="-128"/>
        </a:defRPr>
      </a:lvl4pPr>
      <a:lvl5pPr marL="2039938" indent="-201613" algn="l" defTabSz="422275" rtl="0" eaLnBrk="0" fontAlgn="base" hangingPunct="0">
        <a:lnSpc>
          <a:spcPct val="104000"/>
        </a:lnSpc>
        <a:spcBef>
          <a:spcPct val="0"/>
        </a:spcBef>
        <a:spcAft>
          <a:spcPts val="275"/>
        </a:spcAft>
        <a:buClr>
          <a:srgbClr val="000000"/>
        </a:buClr>
        <a:buSzPct val="45000"/>
        <a:buFont typeface="Wingdings" charset="0"/>
        <a:buChar char=""/>
        <a:defRPr sz="1900">
          <a:solidFill>
            <a:srgbClr val="000000"/>
          </a:solidFill>
          <a:latin typeface="+mn-lt"/>
          <a:ea typeface="ＭＳ Ｐゴシック" pitchFamily="-112" charset="-128"/>
        </a:defRPr>
      </a:lvl5pPr>
      <a:lvl6pPr marL="2475307" indent="-204410" algn="l" defTabSz="425329" rtl="0" fontAlgn="base" hangingPunct="0">
        <a:lnSpc>
          <a:spcPct val="104000"/>
        </a:lnSpc>
        <a:spcBef>
          <a:spcPct val="0"/>
        </a:spcBef>
        <a:spcAft>
          <a:spcPts val="274"/>
        </a:spcAft>
        <a:buClr>
          <a:srgbClr val="000000"/>
        </a:buClr>
        <a:buSzPct val="45000"/>
        <a:buFont typeface="Wingdings" pitchFamily="-112" charset="2"/>
        <a:buChar char=""/>
        <a:defRPr sz="1900">
          <a:solidFill>
            <a:srgbClr val="000000"/>
          </a:solidFill>
          <a:latin typeface="+mn-lt"/>
          <a:ea typeface="ＭＳ Ｐゴシック" pitchFamily="-112" charset="-128"/>
        </a:defRPr>
      </a:lvl6pPr>
      <a:lvl7pPr marL="2908149" indent="-204410" algn="l" defTabSz="425329" rtl="0" fontAlgn="base" hangingPunct="0">
        <a:lnSpc>
          <a:spcPct val="104000"/>
        </a:lnSpc>
        <a:spcBef>
          <a:spcPct val="0"/>
        </a:spcBef>
        <a:spcAft>
          <a:spcPts val="274"/>
        </a:spcAft>
        <a:buClr>
          <a:srgbClr val="000000"/>
        </a:buClr>
        <a:buSzPct val="45000"/>
        <a:buFont typeface="Wingdings" pitchFamily="-112" charset="2"/>
        <a:buChar char=""/>
        <a:defRPr sz="1900">
          <a:solidFill>
            <a:srgbClr val="000000"/>
          </a:solidFill>
          <a:latin typeface="+mn-lt"/>
          <a:ea typeface="ＭＳ Ｐゴシック" pitchFamily="-112" charset="-128"/>
        </a:defRPr>
      </a:lvl7pPr>
      <a:lvl8pPr marL="3340993" indent="-204410" algn="l" defTabSz="425329" rtl="0" fontAlgn="base" hangingPunct="0">
        <a:lnSpc>
          <a:spcPct val="104000"/>
        </a:lnSpc>
        <a:spcBef>
          <a:spcPct val="0"/>
        </a:spcBef>
        <a:spcAft>
          <a:spcPts val="274"/>
        </a:spcAft>
        <a:buClr>
          <a:srgbClr val="000000"/>
        </a:buClr>
        <a:buSzPct val="45000"/>
        <a:buFont typeface="Wingdings" pitchFamily="-112" charset="2"/>
        <a:buChar char=""/>
        <a:defRPr sz="1900">
          <a:solidFill>
            <a:srgbClr val="000000"/>
          </a:solidFill>
          <a:latin typeface="+mn-lt"/>
          <a:ea typeface="ＭＳ Ｐゴシック" pitchFamily="-112" charset="-128"/>
        </a:defRPr>
      </a:lvl8pPr>
      <a:lvl9pPr marL="3773829" indent="-204410" algn="l" defTabSz="425329" rtl="0" fontAlgn="base" hangingPunct="0">
        <a:lnSpc>
          <a:spcPct val="104000"/>
        </a:lnSpc>
        <a:spcBef>
          <a:spcPct val="0"/>
        </a:spcBef>
        <a:spcAft>
          <a:spcPts val="274"/>
        </a:spcAft>
        <a:buClr>
          <a:srgbClr val="000000"/>
        </a:buClr>
        <a:buSzPct val="45000"/>
        <a:buFont typeface="Wingdings" pitchFamily="-112" charset="2"/>
        <a:buChar char=""/>
        <a:defRPr sz="1900">
          <a:solidFill>
            <a:srgbClr val="000000"/>
          </a:solidFill>
          <a:latin typeface="+mn-lt"/>
          <a:ea typeface="ＭＳ Ｐゴシック" pitchFamily="-112" charset="-128"/>
        </a:defRPr>
      </a:lvl9pPr>
    </p:bodyStyle>
    <p:otherStyle>
      <a:defPPr>
        <a:defRPr lang="en-US"/>
      </a:defPPr>
      <a:lvl1pPr marL="0" algn="l" defTabSz="432838" rtl="0" eaLnBrk="1" latinLnBrk="0" hangingPunct="1">
        <a:defRPr sz="1700" kern="1200">
          <a:solidFill>
            <a:schemeClr val="tx1"/>
          </a:solidFill>
          <a:latin typeface="+mn-lt"/>
          <a:ea typeface="+mn-ea"/>
          <a:cs typeface="+mn-cs"/>
        </a:defRPr>
      </a:lvl1pPr>
      <a:lvl2pPr marL="432838" algn="l" defTabSz="432838" rtl="0" eaLnBrk="1" latinLnBrk="0" hangingPunct="1">
        <a:defRPr sz="1700" kern="1200">
          <a:solidFill>
            <a:schemeClr val="tx1"/>
          </a:solidFill>
          <a:latin typeface="+mn-lt"/>
          <a:ea typeface="+mn-ea"/>
          <a:cs typeface="+mn-cs"/>
        </a:defRPr>
      </a:lvl2pPr>
      <a:lvl3pPr marL="865680" algn="l" defTabSz="432838" rtl="0" eaLnBrk="1" latinLnBrk="0" hangingPunct="1">
        <a:defRPr sz="1700" kern="1200">
          <a:solidFill>
            <a:schemeClr val="tx1"/>
          </a:solidFill>
          <a:latin typeface="+mn-lt"/>
          <a:ea typeface="+mn-ea"/>
          <a:cs typeface="+mn-cs"/>
        </a:defRPr>
      </a:lvl3pPr>
      <a:lvl4pPr marL="1298521" algn="l" defTabSz="432838" rtl="0" eaLnBrk="1" latinLnBrk="0" hangingPunct="1">
        <a:defRPr sz="1700" kern="1200">
          <a:solidFill>
            <a:schemeClr val="tx1"/>
          </a:solidFill>
          <a:latin typeface="+mn-lt"/>
          <a:ea typeface="+mn-ea"/>
          <a:cs typeface="+mn-cs"/>
        </a:defRPr>
      </a:lvl4pPr>
      <a:lvl5pPr marL="1731362" algn="l" defTabSz="432838" rtl="0" eaLnBrk="1" latinLnBrk="0" hangingPunct="1">
        <a:defRPr sz="1700" kern="1200">
          <a:solidFill>
            <a:schemeClr val="tx1"/>
          </a:solidFill>
          <a:latin typeface="+mn-lt"/>
          <a:ea typeface="+mn-ea"/>
          <a:cs typeface="+mn-cs"/>
        </a:defRPr>
      </a:lvl5pPr>
      <a:lvl6pPr marL="2164202" algn="l" defTabSz="432838" rtl="0" eaLnBrk="1" latinLnBrk="0" hangingPunct="1">
        <a:defRPr sz="1700" kern="1200">
          <a:solidFill>
            <a:schemeClr val="tx1"/>
          </a:solidFill>
          <a:latin typeface="+mn-lt"/>
          <a:ea typeface="+mn-ea"/>
          <a:cs typeface="+mn-cs"/>
        </a:defRPr>
      </a:lvl6pPr>
      <a:lvl7pPr marL="2597043" algn="l" defTabSz="432838" rtl="0" eaLnBrk="1" latinLnBrk="0" hangingPunct="1">
        <a:defRPr sz="1700" kern="1200">
          <a:solidFill>
            <a:schemeClr val="tx1"/>
          </a:solidFill>
          <a:latin typeface="+mn-lt"/>
          <a:ea typeface="+mn-ea"/>
          <a:cs typeface="+mn-cs"/>
        </a:defRPr>
      </a:lvl7pPr>
      <a:lvl8pPr marL="3029870" algn="l" defTabSz="432838" rtl="0" eaLnBrk="1" latinLnBrk="0" hangingPunct="1">
        <a:defRPr sz="1700" kern="1200">
          <a:solidFill>
            <a:schemeClr val="tx1"/>
          </a:solidFill>
          <a:latin typeface="+mn-lt"/>
          <a:ea typeface="+mn-ea"/>
          <a:cs typeface="+mn-cs"/>
        </a:defRPr>
      </a:lvl8pPr>
      <a:lvl9pPr marL="3462730" algn="l" defTabSz="432838" rtl="0" eaLnBrk="1" latinLnBrk="0" hangingPunct="1">
        <a:defRPr sz="17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sldNum" sz="quarter" idx="4"/>
          </p:nvPr>
        </p:nvSpPr>
        <p:spPr bwMode="auto">
          <a:xfrm>
            <a:off x="7467600" y="6483350"/>
            <a:ext cx="1905000" cy="457200"/>
          </a:xfrm>
          <a:prstGeom prst="rect">
            <a:avLst/>
          </a:prstGeom>
          <a:noFill/>
          <a:ln w="9525">
            <a:noFill/>
            <a:miter lim="800000"/>
            <a:headEnd/>
            <a:tailEnd/>
          </a:ln>
          <a:effectLst/>
        </p:spPr>
        <p:txBody>
          <a:bodyPr vert="horz" wrap="square" lIns="91085" tIns="45545" rIns="91085" bIns="45545" numCol="1" anchor="t" anchorCtr="0" compatLnSpc="1">
            <a:prstTxWarp prst="textNoShape">
              <a:avLst/>
            </a:prstTxWarp>
          </a:bodyPr>
          <a:lstStyle>
            <a:lvl1pPr algn="r" eaLnBrk="0" hangingPunct="0">
              <a:buClrTx/>
              <a:buFontTx/>
              <a:buNone/>
              <a:defRPr sz="1200">
                <a:solidFill>
                  <a:srgbClr val="000066"/>
                </a:solidFill>
                <a:latin typeface="Verdana" charset="0"/>
                <a:cs typeface="Arial" charset="0"/>
              </a:defRPr>
            </a:lvl1pPr>
          </a:lstStyle>
          <a:p>
            <a:pPr>
              <a:defRPr/>
            </a:pPr>
            <a:fld id="{D21C7163-0B07-844E-8D2E-DE964F2363FA}" type="slidenum">
              <a:rPr lang="en-US"/>
              <a:pPr>
                <a:defRPr/>
              </a:pPr>
              <a:t>‹n.›</a:t>
            </a:fld>
            <a:endParaRPr lang="en-US"/>
          </a:p>
        </p:txBody>
      </p:sp>
      <p:sp>
        <p:nvSpPr>
          <p:cNvPr id="51203" name="Line 3"/>
          <p:cNvSpPr>
            <a:spLocks noChangeShapeType="1"/>
          </p:cNvSpPr>
          <p:nvPr/>
        </p:nvSpPr>
        <p:spPr bwMode="auto">
          <a:xfrm>
            <a:off x="1200150" y="6413500"/>
            <a:ext cx="7440613" cy="0"/>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wrap="none" lIns="91085" tIns="45545" rIns="91085" bIns="45545" anchor="ctr"/>
          <a:lstStyle/>
          <a:p>
            <a:endParaRPr lang="it-IT">
              <a:solidFill>
                <a:srgbClr val="000000"/>
              </a:solidFill>
              <a:cs typeface="ＭＳ Ｐゴシック" charset="0"/>
            </a:endParaRPr>
          </a:p>
        </p:txBody>
      </p:sp>
    </p:spTree>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5437" algn="ctr" rtl="0" fontAlgn="base">
        <a:spcBef>
          <a:spcPct val="0"/>
        </a:spcBef>
        <a:spcAft>
          <a:spcPct val="0"/>
        </a:spcAft>
        <a:defRPr sz="4400">
          <a:solidFill>
            <a:schemeClr val="tx2"/>
          </a:solidFill>
          <a:latin typeface="Times New Roman" pitchFamily="18" charset="0"/>
        </a:defRPr>
      </a:lvl6pPr>
      <a:lvl7pPr marL="910874" algn="ctr" rtl="0" fontAlgn="base">
        <a:spcBef>
          <a:spcPct val="0"/>
        </a:spcBef>
        <a:spcAft>
          <a:spcPct val="0"/>
        </a:spcAft>
        <a:defRPr sz="4400">
          <a:solidFill>
            <a:schemeClr val="tx2"/>
          </a:solidFill>
          <a:latin typeface="Times New Roman" pitchFamily="18" charset="0"/>
        </a:defRPr>
      </a:lvl7pPr>
      <a:lvl8pPr marL="1366306" algn="ctr" rtl="0" fontAlgn="base">
        <a:spcBef>
          <a:spcPct val="0"/>
        </a:spcBef>
        <a:spcAft>
          <a:spcPct val="0"/>
        </a:spcAft>
        <a:defRPr sz="4400">
          <a:solidFill>
            <a:schemeClr val="tx2"/>
          </a:solidFill>
          <a:latin typeface="Times New Roman" pitchFamily="18" charset="0"/>
        </a:defRPr>
      </a:lvl8pPr>
      <a:lvl9pPr marL="1821737" algn="ctr" rtl="0" fontAlgn="base">
        <a:spcBef>
          <a:spcPct val="0"/>
        </a:spcBef>
        <a:spcAft>
          <a:spcPct val="0"/>
        </a:spcAft>
        <a:defRPr sz="4400">
          <a:solidFill>
            <a:schemeClr val="tx2"/>
          </a:solidFill>
          <a:latin typeface="Times New Roman" pitchFamily="18"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36600" indent="-280988" algn="l" rtl="0" eaLnBrk="0" fontAlgn="base" hangingPunct="0">
        <a:spcBef>
          <a:spcPct val="20000"/>
        </a:spcBef>
        <a:spcAft>
          <a:spcPct val="0"/>
        </a:spcAft>
        <a:buChar char="–"/>
        <a:defRPr sz="2800">
          <a:solidFill>
            <a:schemeClr val="tx1"/>
          </a:solidFill>
          <a:latin typeface="+mn-lt"/>
          <a:ea typeface="ＭＳ Ｐゴシック" charset="0"/>
        </a:defRPr>
      </a:lvl2pPr>
      <a:lvl3pPr marL="1136650" indent="-223838" algn="l" rtl="0" eaLnBrk="0" fontAlgn="base" hangingPunct="0">
        <a:spcBef>
          <a:spcPct val="20000"/>
        </a:spcBef>
        <a:spcAft>
          <a:spcPct val="0"/>
        </a:spcAft>
        <a:buChar char="•"/>
        <a:defRPr sz="2400">
          <a:solidFill>
            <a:schemeClr val="tx1"/>
          </a:solidFill>
          <a:latin typeface="+mn-lt"/>
          <a:ea typeface="ＭＳ Ｐゴシック" charset="0"/>
        </a:defRPr>
      </a:lvl3pPr>
      <a:lvl4pPr marL="1590675" indent="-223838" algn="l" rtl="0" eaLnBrk="0" fontAlgn="base" hangingPunct="0">
        <a:spcBef>
          <a:spcPct val="20000"/>
        </a:spcBef>
        <a:spcAft>
          <a:spcPct val="0"/>
        </a:spcAft>
        <a:buChar char="–"/>
        <a:defRPr sz="2000">
          <a:solidFill>
            <a:schemeClr val="tx1"/>
          </a:solidFill>
          <a:latin typeface="+mn-lt"/>
          <a:ea typeface="ＭＳ Ｐゴシック" charset="0"/>
        </a:defRPr>
      </a:lvl4pPr>
      <a:lvl5pPr marL="2046288" indent="-223838" algn="l" rtl="0" eaLnBrk="0" fontAlgn="base" hangingPunct="0">
        <a:spcBef>
          <a:spcPct val="20000"/>
        </a:spcBef>
        <a:spcAft>
          <a:spcPct val="0"/>
        </a:spcAft>
        <a:buChar char="»"/>
        <a:defRPr sz="2000">
          <a:solidFill>
            <a:schemeClr val="tx1"/>
          </a:solidFill>
          <a:latin typeface="+mn-lt"/>
          <a:ea typeface="ＭＳ Ｐゴシック" charset="0"/>
        </a:defRPr>
      </a:lvl5pPr>
      <a:lvl6pPr marL="2504891" indent="-227721" algn="l" rtl="0" fontAlgn="base">
        <a:spcBef>
          <a:spcPct val="20000"/>
        </a:spcBef>
        <a:spcAft>
          <a:spcPct val="0"/>
        </a:spcAft>
        <a:buChar char="»"/>
        <a:defRPr sz="2000">
          <a:solidFill>
            <a:schemeClr val="tx1"/>
          </a:solidFill>
          <a:latin typeface="+mn-lt"/>
        </a:defRPr>
      </a:lvl6pPr>
      <a:lvl7pPr marL="2960327" indent="-227721" algn="l" rtl="0" fontAlgn="base">
        <a:spcBef>
          <a:spcPct val="20000"/>
        </a:spcBef>
        <a:spcAft>
          <a:spcPct val="0"/>
        </a:spcAft>
        <a:buChar char="»"/>
        <a:defRPr sz="2000">
          <a:solidFill>
            <a:schemeClr val="tx1"/>
          </a:solidFill>
          <a:latin typeface="+mn-lt"/>
        </a:defRPr>
      </a:lvl7pPr>
      <a:lvl8pPr marL="3415758" indent="-227721" algn="l" rtl="0" fontAlgn="base">
        <a:spcBef>
          <a:spcPct val="20000"/>
        </a:spcBef>
        <a:spcAft>
          <a:spcPct val="0"/>
        </a:spcAft>
        <a:buChar char="»"/>
        <a:defRPr sz="2000">
          <a:solidFill>
            <a:schemeClr val="tx1"/>
          </a:solidFill>
          <a:latin typeface="+mn-lt"/>
        </a:defRPr>
      </a:lvl8pPr>
      <a:lvl9pPr marL="3871199" indent="-227721" algn="l" rtl="0" fontAlgn="base">
        <a:spcBef>
          <a:spcPct val="20000"/>
        </a:spcBef>
        <a:spcAft>
          <a:spcPct val="0"/>
        </a:spcAft>
        <a:buChar char="»"/>
        <a:defRPr sz="2000">
          <a:solidFill>
            <a:schemeClr val="tx1"/>
          </a:solidFill>
          <a:latin typeface="+mn-lt"/>
        </a:defRPr>
      </a:lvl9pPr>
    </p:bodyStyle>
    <p:otherStyle>
      <a:defPPr>
        <a:defRPr lang="it-IT"/>
      </a:defPPr>
      <a:lvl1pPr marL="0" algn="l" defTabSz="910874" rtl="0" eaLnBrk="1" latinLnBrk="0" hangingPunct="1">
        <a:defRPr sz="1800" kern="1200">
          <a:solidFill>
            <a:schemeClr val="tx1"/>
          </a:solidFill>
          <a:latin typeface="+mn-lt"/>
          <a:ea typeface="+mn-ea"/>
          <a:cs typeface="+mn-cs"/>
        </a:defRPr>
      </a:lvl1pPr>
      <a:lvl2pPr marL="455437" algn="l" defTabSz="910874" rtl="0" eaLnBrk="1" latinLnBrk="0" hangingPunct="1">
        <a:defRPr sz="1800" kern="1200">
          <a:solidFill>
            <a:schemeClr val="tx1"/>
          </a:solidFill>
          <a:latin typeface="+mn-lt"/>
          <a:ea typeface="+mn-ea"/>
          <a:cs typeface="+mn-cs"/>
        </a:defRPr>
      </a:lvl2pPr>
      <a:lvl3pPr marL="910874" algn="l" defTabSz="910874" rtl="0" eaLnBrk="1" latinLnBrk="0" hangingPunct="1">
        <a:defRPr sz="1800" kern="1200">
          <a:solidFill>
            <a:schemeClr val="tx1"/>
          </a:solidFill>
          <a:latin typeface="+mn-lt"/>
          <a:ea typeface="+mn-ea"/>
          <a:cs typeface="+mn-cs"/>
        </a:defRPr>
      </a:lvl3pPr>
      <a:lvl4pPr marL="1366306" algn="l" defTabSz="910874" rtl="0" eaLnBrk="1" latinLnBrk="0" hangingPunct="1">
        <a:defRPr sz="1800" kern="1200">
          <a:solidFill>
            <a:schemeClr val="tx1"/>
          </a:solidFill>
          <a:latin typeface="+mn-lt"/>
          <a:ea typeface="+mn-ea"/>
          <a:cs typeface="+mn-cs"/>
        </a:defRPr>
      </a:lvl4pPr>
      <a:lvl5pPr marL="1821737" algn="l" defTabSz="910874" rtl="0" eaLnBrk="1" latinLnBrk="0" hangingPunct="1">
        <a:defRPr sz="1800" kern="1200">
          <a:solidFill>
            <a:schemeClr val="tx1"/>
          </a:solidFill>
          <a:latin typeface="+mn-lt"/>
          <a:ea typeface="+mn-ea"/>
          <a:cs typeface="+mn-cs"/>
        </a:defRPr>
      </a:lvl5pPr>
      <a:lvl6pPr marL="2277174" algn="l" defTabSz="910874" rtl="0" eaLnBrk="1" latinLnBrk="0" hangingPunct="1">
        <a:defRPr sz="1800" kern="1200">
          <a:solidFill>
            <a:schemeClr val="tx1"/>
          </a:solidFill>
          <a:latin typeface="+mn-lt"/>
          <a:ea typeface="+mn-ea"/>
          <a:cs typeface="+mn-cs"/>
        </a:defRPr>
      </a:lvl6pPr>
      <a:lvl7pPr marL="2732611" algn="l" defTabSz="910874" rtl="0" eaLnBrk="1" latinLnBrk="0" hangingPunct="1">
        <a:defRPr sz="1800" kern="1200">
          <a:solidFill>
            <a:schemeClr val="tx1"/>
          </a:solidFill>
          <a:latin typeface="+mn-lt"/>
          <a:ea typeface="+mn-ea"/>
          <a:cs typeface="+mn-cs"/>
        </a:defRPr>
      </a:lvl7pPr>
      <a:lvl8pPr marL="3188044" algn="l" defTabSz="910874" rtl="0" eaLnBrk="1" latinLnBrk="0" hangingPunct="1">
        <a:defRPr sz="1800" kern="1200">
          <a:solidFill>
            <a:schemeClr val="tx1"/>
          </a:solidFill>
          <a:latin typeface="+mn-lt"/>
          <a:ea typeface="+mn-ea"/>
          <a:cs typeface="+mn-cs"/>
        </a:defRPr>
      </a:lvl8pPr>
      <a:lvl9pPr marL="3643484" algn="l" defTabSz="91087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
          <p:cNvSpPr>
            <a:spLocks noGrp="1" noChangeArrowheads="1"/>
          </p:cNvSpPr>
          <p:nvPr>
            <p:ph type="title"/>
          </p:nvPr>
        </p:nvSpPr>
        <p:spPr bwMode="auto">
          <a:xfrm>
            <a:off x="495300" y="212725"/>
            <a:ext cx="89106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Cliccate per modificare il formato del testo del titolo</a:t>
            </a:r>
          </a:p>
        </p:txBody>
      </p:sp>
      <p:sp>
        <p:nvSpPr>
          <p:cNvPr id="89091" name="Rectangle 2"/>
          <p:cNvSpPr>
            <a:spLocks noGrp="1" noChangeArrowheads="1"/>
          </p:cNvSpPr>
          <p:nvPr>
            <p:ph type="body" idx="1"/>
          </p:nvPr>
        </p:nvSpPr>
        <p:spPr bwMode="auto">
          <a:xfrm>
            <a:off x="495300" y="1693863"/>
            <a:ext cx="8910638"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Cliccate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9" name="Rectangle 5"/>
          <p:cNvSpPr>
            <a:spLocks noGrp="1" noChangeArrowheads="1"/>
          </p:cNvSpPr>
          <p:nvPr>
            <p:ph type="sldNum"/>
          </p:nvPr>
        </p:nvSpPr>
        <p:spPr bwMode="auto">
          <a:xfrm>
            <a:off x="7100888" y="6246813"/>
            <a:ext cx="2305050"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defTabSz="426935" hangingPunct="0">
              <a:lnSpc>
                <a:spcPct val="102000"/>
              </a:lnSpc>
              <a:buClr>
                <a:srgbClr val="000000"/>
              </a:buClr>
              <a:buSzPct val="45000"/>
              <a:defRPr sz="1300">
                <a:solidFill>
                  <a:srgbClr val="000000"/>
                </a:solidFill>
                <a:latin typeface="Times New Roman" charset="0"/>
              </a:defRPr>
            </a:lvl1pPr>
          </a:lstStyle>
          <a:p>
            <a:pPr>
              <a:defRPr/>
            </a:pPr>
            <a:fld id="{85D7E366-64DC-534B-9304-8B973D5038EB}" type="slidenum">
              <a:rPr lang="it-IT">
                <a:cs typeface="ＭＳ Ｐゴシック" charset="0"/>
              </a:rPr>
              <a:pPr>
                <a:defRPr/>
              </a:pPr>
              <a:t>‹n.›</a:t>
            </a:fld>
            <a:endParaRPr lang="it-IT">
              <a:cs typeface="ＭＳ Ｐゴシック" charset="0"/>
            </a:endParaRPr>
          </a:p>
        </p:txBody>
      </p:sp>
      <p:sp>
        <p:nvSpPr>
          <p:cNvPr id="6"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57" r:id="rId12"/>
    <p:sldLayoutId id="2147484158" r:id="rId13"/>
  </p:sldLayoutIdLst>
  <p:hf sldNum="0" hdr="0" dt="0"/>
  <p:txStyles>
    <p:titleStyle>
      <a:lvl1pPr algn="ctr" defTabSz="425450" rtl="0" eaLnBrk="0" fontAlgn="base" hangingPunct="0">
        <a:lnSpc>
          <a:spcPct val="104000"/>
        </a:lnSpc>
        <a:spcBef>
          <a:spcPct val="0"/>
        </a:spcBef>
        <a:spcAft>
          <a:spcPct val="0"/>
        </a:spcAft>
        <a:buClr>
          <a:srgbClr val="000000"/>
        </a:buClr>
        <a:buSzPct val="45000"/>
        <a:buFont typeface="Wingdings" charset="0"/>
        <a:defRPr sz="4200">
          <a:solidFill>
            <a:srgbClr val="000000"/>
          </a:solidFill>
          <a:latin typeface="+mj-lt"/>
          <a:ea typeface="ＭＳ Ｐゴシック" pitchFamily="-112" charset="-128"/>
          <a:cs typeface="ＭＳ Ｐゴシック" pitchFamily="-112" charset="-128"/>
        </a:defRPr>
      </a:lvl1pPr>
      <a:lvl2pPr algn="ctr" defTabSz="425450" rtl="0" eaLnBrk="0" fontAlgn="base" hangingPunct="0">
        <a:lnSpc>
          <a:spcPct val="104000"/>
        </a:lnSpc>
        <a:spcBef>
          <a:spcPct val="0"/>
        </a:spcBef>
        <a:spcAft>
          <a:spcPct val="0"/>
        </a:spcAft>
        <a:buClr>
          <a:srgbClr val="000000"/>
        </a:buClr>
        <a:buSzPct val="45000"/>
        <a:buFont typeface="Wingdings" charset="0"/>
        <a:defRPr sz="4200">
          <a:solidFill>
            <a:srgbClr val="000000"/>
          </a:solidFill>
          <a:latin typeface="Arial" pitchFamily="-112" charset="0"/>
          <a:ea typeface="ＭＳ Ｐゴシック" pitchFamily="-112" charset="-128"/>
          <a:cs typeface="ＭＳ Ｐゴシック" pitchFamily="-112" charset="-128"/>
        </a:defRPr>
      </a:lvl2pPr>
      <a:lvl3pPr algn="ctr" defTabSz="425450" rtl="0" eaLnBrk="0" fontAlgn="base" hangingPunct="0">
        <a:lnSpc>
          <a:spcPct val="104000"/>
        </a:lnSpc>
        <a:spcBef>
          <a:spcPct val="0"/>
        </a:spcBef>
        <a:spcAft>
          <a:spcPct val="0"/>
        </a:spcAft>
        <a:buClr>
          <a:srgbClr val="000000"/>
        </a:buClr>
        <a:buSzPct val="45000"/>
        <a:buFont typeface="Wingdings" charset="0"/>
        <a:defRPr sz="4200">
          <a:solidFill>
            <a:srgbClr val="000000"/>
          </a:solidFill>
          <a:latin typeface="Arial" pitchFamily="-112" charset="0"/>
          <a:ea typeface="ＭＳ Ｐゴシック" pitchFamily="-112" charset="-128"/>
          <a:cs typeface="ＭＳ Ｐゴシック" pitchFamily="-112" charset="-128"/>
        </a:defRPr>
      </a:lvl3pPr>
      <a:lvl4pPr algn="ctr" defTabSz="425450" rtl="0" eaLnBrk="0" fontAlgn="base" hangingPunct="0">
        <a:lnSpc>
          <a:spcPct val="104000"/>
        </a:lnSpc>
        <a:spcBef>
          <a:spcPct val="0"/>
        </a:spcBef>
        <a:spcAft>
          <a:spcPct val="0"/>
        </a:spcAft>
        <a:buClr>
          <a:srgbClr val="000000"/>
        </a:buClr>
        <a:buSzPct val="45000"/>
        <a:buFont typeface="Wingdings" charset="0"/>
        <a:defRPr sz="4200">
          <a:solidFill>
            <a:srgbClr val="000000"/>
          </a:solidFill>
          <a:latin typeface="Arial" pitchFamily="-112" charset="0"/>
          <a:ea typeface="ＭＳ Ｐゴシック" pitchFamily="-112" charset="-128"/>
          <a:cs typeface="ＭＳ Ｐゴシック" pitchFamily="-112" charset="-128"/>
        </a:defRPr>
      </a:lvl4pPr>
      <a:lvl5pPr algn="ctr" defTabSz="425450" rtl="0" eaLnBrk="0" fontAlgn="base" hangingPunct="0">
        <a:lnSpc>
          <a:spcPct val="104000"/>
        </a:lnSpc>
        <a:spcBef>
          <a:spcPct val="0"/>
        </a:spcBef>
        <a:spcAft>
          <a:spcPct val="0"/>
        </a:spcAft>
        <a:buClr>
          <a:srgbClr val="000000"/>
        </a:buClr>
        <a:buSzPct val="45000"/>
        <a:buFont typeface="Wingdings" charset="0"/>
        <a:defRPr sz="4200">
          <a:solidFill>
            <a:srgbClr val="000000"/>
          </a:solidFill>
          <a:latin typeface="Arial" pitchFamily="-112" charset="0"/>
          <a:ea typeface="ＭＳ Ｐゴシック" pitchFamily="-112" charset="-128"/>
          <a:cs typeface="ＭＳ Ｐゴシック" pitchFamily="-112" charset="-128"/>
        </a:defRPr>
      </a:lvl5pPr>
      <a:lvl6pPr marL="434477" algn="ctr" defTabSz="426935" rtl="0" fontAlgn="base" hangingPunct="0">
        <a:lnSpc>
          <a:spcPct val="104000"/>
        </a:lnSpc>
        <a:spcBef>
          <a:spcPct val="0"/>
        </a:spcBef>
        <a:spcAft>
          <a:spcPct val="0"/>
        </a:spcAft>
        <a:buClr>
          <a:srgbClr val="000000"/>
        </a:buClr>
        <a:buSzPct val="45000"/>
        <a:buFont typeface="Wingdings" pitchFamily="-112" charset="2"/>
        <a:defRPr sz="4200">
          <a:solidFill>
            <a:srgbClr val="000000"/>
          </a:solidFill>
          <a:latin typeface="Arial" pitchFamily="-112" charset="0"/>
          <a:ea typeface="ＭＳ Ｐゴシック" pitchFamily="-112" charset="-128"/>
        </a:defRPr>
      </a:lvl6pPr>
      <a:lvl7pPr marL="868954" algn="ctr" defTabSz="426935" rtl="0" fontAlgn="base" hangingPunct="0">
        <a:lnSpc>
          <a:spcPct val="104000"/>
        </a:lnSpc>
        <a:spcBef>
          <a:spcPct val="0"/>
        </a:spcBef>
        <a:spcAft>
          <a:spcPct val="0"/>
        </a:spcAft>
        <a:buClr>
          <a:srgbClr val="000000"/>
        </a:buClr>
        <a:buSzPct val="45000"/>
        <a:buFont typeface="Wingdings" pitchFamily="-112" charset="2"/>
        <a:defRPr sz="4200">
          <a:solidFill>
            <a:srgbClr val="000000"/>
          </a:solidFill>
          <a:latin typeface="Arial" pitchFamily="-112" charset="0"/>
          <a:ea typeface="ＭＳ Ｐゴシック" pitchFamily="-112" charset="-128"/>
        </a:defRPr>
      </a:lvl7pPr>
      <a:lvl8pPr marL="1303431" algn="ctr" defTabSz="426935" rtl="0" fontAlgn="base" hangingPunct="0">
        <a:lnSpc>
          <a:spcPct val="104000"/>
        </a:lnSpc>
        <a:spcBef>
          <a:spcPct val="0"/>
        </a:spcBef>
        <a:spcAft>
          <a:spcPct val="0"/>
        </a:spcAft>
        <a:buClr>
          <a:srgbClr val="000000"/>
        </a:buClr>
        <a:buSzPct val="45000"/>
        <a:buFont typeface="Wingdings" pitchFamily="-112" charset="2"/>
        <a:defRPr sz="4200">
          <a:solidFill>
            <a:srgbClr val="000000"/>
          </a:solidFill>
          <a:latin typeface="Arial" pitchFamily="-112" charset="0"/>
          <a:ea typeface="ＭＳ Ｐゴシック" pitchFamily="-112" charset="-128"/>
        </a:defRPr>
      </a:lvl8pPr>
      <a:lvl9pPr marL="1737909" algn="ctr" defTabSz="426935" rtl="0" fontAlgn="base" hangingPunct="0">
        <a:lnSpc>
          <a:spcPct val="104000"/>
        </a:lnSpc>
        <a:spcBef>
          <a:spcPct val="0"/>
        </a:spcBef>
        <a:spcAft>
          <a:spcPct val="0"/>
        </a:spcAft>
        <a:buClr>
          <a:srgbClr val="000000"/>
        </a:buClr>
        <a:buSzPct val="45000"/>
        <a:buFont typeface="Wingdings" pitchFamily="-112" charset="2"/>
        <a:defRPr sz="4200">
          <a:solidFill>
            <a:srgbClr val="000000"/>
          </a:solidFill>
          <a:latin typeface="Arial" pitchFamily="-112" charset="0"/>
          <a:ea typeface="ＭＳ Ｐゴシック" pitchFamily="-112" charset="-128"/>
        </a:defRPr>
      </a:lvl9pPr>
    </p:titleStyle>
    <p:bodyStyle>
      <a:lvl1pPr marL="407988" indent="-306388" algn="l" defTabSz="425450" rtl="0" eaLnBrk="0" fontAlgn="base" hangingPunct="0">
        <a:lnSpc>
          <a:spcPct val="104000"/>
        </a:lnSpc>
        <a:spcBef>
          <a:spcPct val="0"/>
        </a:spcBef>
        <a:spcAft>
          <a:spcPts val="1350"/>
        </a:spcAft>
        <a:buClr>
          <a:srgbClr val="000000"/>
        </a:buClr>
        <a:buSzPct val="45000"/>
        <a:buFont typeface="Wingdings" charset="0"/>
        <a:buChar char=""/>
        <a:defRPr sz="3000">
          <a:solidFill>
            <a:srgbClr val="000000"/>
          </a:solidFill>
          <a:latin typeface="+mn-lt"/>
          <a:ea typeface="ＭＳ Ｐゴシック" pitchFamily="-112" charset="-128"/>
          <a:cs typeface="ＭＳ Ｐゴシック" pitchFamily="-112" charset="-128"/>
        </a:defRPr>
      </a:lvl1pPr>
      <a:lvl2pPr marL="819150" indent="-271463" algn="l" defTabSz="425450" rtl="0" eaLnBrk="0" fontAlgn="base" hangingPunct="0">
        <a:lnSpc>
          <a:spcPct val="104000"/>
        </a:lnSpc>
        <a:spcBef>
          <a:spcPct val="0"/>
        </a:spcBef>
        <a:spcAft>
          <a:spcPts val="1075"/>
        </a:spcAft>
        <a:buClr>
          <a:srgbClr val="000000"/>
        </a:buClr>
        <a:buSzPct val="75000"/>
        <a:buFont typeface="Symbol" charset="0"/>
        <a:buChar char=""/>
        <a:defRPr sz="2700">
          <a:solidFill>
            <a:srgbClr val="000000"/>
          </a:solidFill>
          <a:latin typeface="+mn-lt"/>
          <a:ea typeface="ＭＳ Ｐゴシック" pitchFamily="-112" charset="-128"/>
        </a:defRPr>
      </a:lvl2pPr>
      <a:lvl3pPr marL="1228725" indent="-204788" algn="l" defTabSz="425450" rtl="0" eaLnBrk="0" fontAlgn="base" hangingPunct="0">
        <a:lnSpc>
          <a:spcPct val="104000"/>
        </a:lnSpc>
        <a:spcBef>
          <a:spcPct val="0"/>
        </a:spcBef>
        <a:spcAft>
          <a:spcPts val="813"/>
        </a:spcAft>
        <a:buClr>
          <a:srgbClr val="000000"/>
        </a:buClr>
        <a:buSzPct val="45000"/>
        <a:buFont typeface="Wingdings" charset="0"/>
        <a:buChar char=""/>
        <a:defRPr sz="2300">
          <a:solidFill>
            <a:srgbClr val="000000"/>
          </a:solidFill>
          <a:latin typeface="+mn-lt"/>
          <a:ea typeface="ＭＳ Ｐゴシック" pitchFamily="-112" charset="-128"/>
        </a:defRPr>
      </a:lvl3pPr>
      <a:lvl4pPr marL="1638300" indent="-203200" algn="l" defTabSz="425450" rtl="0" eaLnBrk="0" fontAlgn="base" hangingPunct="0">
        <a:lnSpc>
          <a:spcPct val="104000"/>
        </a:lnSpc>
        <a:spcBef>
          <a:spcPct val="0"/>
        </a:spcBef>
        <a:spcAft>
          <a:spcPts val="550"/>
        </a:spcAft>
        <a:buClr>
          <a:srgbClr val="000000"/>
        </a:buClr>
        <a:buSzPct val="75000"/>
        <a:buFont typeface="Symbol" charset="0"/>
        <a:buChar char=""/>
        <a:defRPr sz="1900">
          <a:solidFill>
            <a:srgbClr val="000000"/>
          </a:solidFill>
          <a:latin typeface="+mn-lt"/>
          <a:ea typeface="ＭＳ Ｐゴシック" pitchFamily="-112" charset="-128"/>
        </a:defRPr>
      </a:lvl4pPr>
      <a:lvl5pPr marL="2049463" indent="-204788" algn="l" defTabSz="425450" rtl="0" eaLnBrk="0" fontAlgn="base" hangingPunct="0">
        <a:lnSpc>
          <a:spcPct val="104000"/>
        </a:lnSpc>
        <a:spcBef>
          <a:spcPct val="0"/>
        </a:spcBef>
        <a:spcAft>
          <a:spcPts val="275"/>
        </a:spcAft>
        <a:buClr>
          <a:srgbClr val="000000"/>
        </a:buClr>
        <a:buSzPct val="45000"/>
        <a:buFont typeface="Wingdings" charset="0"/>
        <a:buChar char=""/>
        <a:defRPr sz="1900">
          <a:solidFill>
            <a:srgbClr val="000000"/>
          </a:solidFill>
          <a:latin typeface="+mn-lt"/>
          <a:ea typeface="ＭＳ Ｐゴシック" pitchFamily="-112" charset="-128"/>
        </a:defRPr>
      </a:lvl5pPr>
      <a:lvl6pPr marL="2484667" indent="-205170" algn="l" defTabSz="426935" rtl="0" fontAlgn="base" hangingPunct="0">
        <a:lnSpc>
          <a:spcPct val="104000"/>
        </a:lnSpc>
        <a:spcBef>
          <a:spcPct val="0"/>
        </a:spcBef>
        <a:spcAft>
          <a:spcPts val="274"/>
        </a:spcAft>
        <a:buClr>
          <a:srgbClr val="000000"/>
        </a:buClr>
        <a:buSzPct val="45000"/>
        <a:buFont typeface="Wingdings" pitchFamily="-112" charset="2"/>
        <a:buChar char=""/>
        <a:defRPr sz="1900">
          <a:solidFill>
            <a:srgbClr val="000000"/>
          </a:solidFill>
          <a:latin typeface="+mn-lt"/>
          <a:ea typeface="ＭＳ Ｐゴシック" pitchFamily="-112" charset="-128"/>
        </a:defRPr>
      </a:lvl6pPr>
      <a:lvl7pPr marL="2919144" indent="-205170" algn="l" defTabSz="426935" rtl="0" fontAlgn="base" hangingPunct="0">
        <a:lnSpc>
          <a:spcPct val="104000"/>
        </a:lnSpc>
        <a:spcBef>
          <a:spcPct val="0"/>
        </a:spcBef>
        <a:spcAft>
          <a:spcPts val="274"/>
        </a:spcAft>
        <a:buClr>
          <a:srgbClr val="000000"/>
        </a:buClr>
        <a:buSzPct val="45000"/>
        <a:buFont typeface="Wingdings" pitchFamily="-112" charset="2"/>
        <a:buChar char=""/>
        <a:defRPr sz="1900">
          <a:solidFill>
            <a:srgbClr val="000000"/>
          </a:solidFill>
          <a:latin typeface="+mn-lt"/>
          <a:ea typeface="ＭＳ Ｐゴシック" pitchFamily="-112" charset="-128"/>
        </a:defRPr>
      </a:lvl7pPr>
      <a:lvl8pPr marL="3353621" indent="-205170" algn="l" defTabSz="426935" rtl="0" fontAlgn="base" hangingPunct="0">
        <a:lnSpc>
          <a:spcPct val="104000"/>
        </a:lnSpc>
        <a:spcBef>
          <a:spcPct val="0"/>
        </a:spcBef>
        <a:spcAft>
          <a:spcPts val="274"/>
        </a:spcAft>
        <a:buClr>
          <a:srgbClr val="000000"/>
        </a:buClr>
        <a:buSzPct val="45000"/>
        <a:buFont typeface="Wingdings" pitchFamily="-112" charset="2"/>
        <a:buChar char=""/>
        <a:defRPr sz="1900">
          <a:solidFill>
            <a:srgbClr val="000000"/>
          </a:solidFill>
          <a:latin typeface="+mn-lt"/>
          <a:ea typeface="ＭＳ Ｐゴシック" pitchFamily="-112" charset="-128"/>
        </a:defRPr>
      </a:lvl8pPr>
      <a:lvl9pPr marL="3788098" indent="-205170" algn="l" defTabSz="426935" rtl="0" fontAlgn="base" hangingPunct="0">
        <a:lnSpc>
          <a:spcPct val="104000"/>
        </a:lnSpc>
        <a:spcBef>
          <a:spcPct val="0"/>
        </a:spcBef>
        <a:spcAft>
          <a:spcPts val="274"/>
        </a:spcAft>
        <a:buClr>
          <a:srgbClr val="000000"/>
        </a:buClr>
        <a:buSzPct val="45000"/>
        <a:buFont typeface="Wingdings" pitchFamily="-112" charset="2"/>
        <a:buChar char=""/>
        <a:defRPr sz="1900">
          <a:solidFill>
            <a:srgbClr val="000000"/>
          </a:solidFill>
          <a:latin typeface="+mn-lt"/>
          <a:ea typeface="ＭＳ Ｐゴシック" pitchFamily="-112" charset="-128"/>
        </a:defRPr>
      </a:lvl9pPr>
    </p:bodyStyle>
    <p:otherStyle>
      <a:defPPr>
        <a:defRPr lang="en-US"/>
      </a:defPPr>
      <a:lvl1pPr marL="0" algn="l" defTabSz="434477" rtl="0" eaLnBrk="1" latinLnBrk="0" hangingPunct="1">
        <a:defRPr sz="1700" kern="1200">
          <a:solidFill>
            <a:schemeClr val="tx1"/>
          </a:solidFill>
          <a:latin typeface="+mn-lt"/>
          <a:ea typeface="+mn-ea"/>
          <a:cs typeface="+mn-cs"/>
        </a:defRPr>
      </a:lvl1pPr>
      <a:lvl2pPr marL="434477" algn="l" defTabSz="434477" rtl="0" eaLnBrk="1" latinLnBrk="0" hangingPunct="1">
        <a:defRPr sz="1700" kern="1200">
          <a:solidFill>
            <a:schemeClr val="tx1"/>
          </a:solidFill>
          <a:latin typeface="+mn-lt"/>
          <a:ea typeface="+mn-ea"/>
          <a:cs typeface="+mn-cs"/>
        </a:defRPr>
      </a:lvl2pPr>
      <a:lvl3pPr marL="868954" algn="l" defTabSz="434477" rtl="0" eaLnBrk="1" latinLnBrk="0" hangingPunct="1">
        <a:defRPr sz="1700" kern="1200">
          <a:solidFill>
            <a:schemeClr val="tx1"/>
          </a:solidFill>
          <a:latin typeface="+mn-lt"/>
          <a:ea typeface="+mn-ea"/>
          <a:cs typeface="+mn-cs"/>
        </a:defRPr>
      </a:lvl3pPr>
      <a:lvl4pPr marL="1303431" algn="l" defTabSz="434477" rtl="0" eaLnBrk="1" latinLnBrk="0" hangingPunct="1">
        <a:defRPr sz="1700" kern="1200">
          <a:solidFill>
            <a:schemeClr val="tx1"/>
          </a:solidFill>
          <a:latin typeface="+mn-lt"/>
          <a:ea typeface="+mn-ea"/>
          <a:cs typeface="+mn-cs"/>
        </a:defRPr>
      </a:lvl4pPr>
      <a:lvl5pPr marL="1737909" algn="l" defTabSz="434477" rtl="0" eaLnBrk="1" latinLnBrk="0" hangingPunct="1">
        <a:defRPr sz="1700" kern="1200">
          <a:solidFill>
            <a:schemeClr val="tx1"/>
          </a:solidFill>
          <a:latin typeface="+mn-lt"/>
          <a:ea typeface="+mn-ea"/>
          <a:cs typeface="+mn-cs"/>
        </a:defRPr>
      </a:lvl5pPr>
      <a:lvl6pPr marL="2172386" algn="l" defTabSz="434477" rtl="0" eaLnBrk="1" latinLnBrk="0" hangingPunct="1">
        <a:defRPr sz="1700" kern="1200">
          <a:solidFill>
            <a:schemeClr val="tx1"/>
          </a:solidFill>
          <a:latin typeface="+mn-lt"/>
          <a:ea typeface="+mn-ea"/>
          <a:cs typeface="+mn-cs"/>
        </a:defRPr>
      </a:lvl6pPr>
      <a:lvl7pPr marL="2606863" algn="l" defTabSz="434477" rtl="0" eaLnBrk="1" latinLnBrk="0" hangingPunct="1">
        <a:defRPr sz="1700" kern="1200">
          <a:solidFill>
            <a:schemeClr val="tx1"/>
          </a:solidFill>
          <a:latin typeface="+mn-lt"/>
          <a:ea typeface="+mn-ea"/>
          <a:cs typeface="+mn-cs"/>
        </a:defRPr>
      </a:lvl7pPr>
      <a:lvl8pPr marL="3041340" algn="l" defTabSz="434477" rtl="0" eaLnBrk="1" latinLnBrk="0" hangingPunct="1">
        <a:defRPr sz="1700" kern="1200">
          <a:solidFill>
            <a:schemeClr val="tx1"/>
          </a:solidFill>
          <a:latin typeface="+mn-lt"/>
          <a:ea typeface="+mn-ea"/>
          <a:cs typeface="+mn-cs"/>
        </a:defRPr>
      </a:lvl8pPr>
      <a:lvl9pPr marL="3475817" algn="l" defTabSz="434477" rtl="0" eaLnBrk="1" latinLnBrk="0" hangingPunct="1">
        <a:defRPr sz="17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sldNum" sz="quarter" idx="4"/>
          </p:nvPr>
        </p:nvSpPr>
        <p:spPr bwMode="auto">
          <a:xfrm>
            <a:off x="7391400" y="64643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215" tIns="45608" rIns="91215" bIns="45608" numCol="1" anchor="t" anchorCtr="0" compatLnSpc="1">
            <a:prstTxWarp prst="textNoShape">
              <a:avLst/>
            </a:prstTxWarp>
          </a:bodyPr>
          <a:lstStyle>
            <a:lvl1pPr algn="r" eaLnBrk="0" hangingPunct="0">
              <a:buClrTx/>
              <a:buFontTx/>
              <a:buNone/>
              <a:defRPr sz="1200">
                <a:solidFill>
                  <a:srgbClr val="000066"/>
                </a:solidFill>
                <a:latin typeface="Verdana" charset="0"/>
                <a:cs typeface="+mn-cs"/>
              </a:defRPr>
            </a:lvl1pPr>
          </a:lstStyle>
          <a:p>
            <a:pPr>
              <a:defRPr/>
            </a:pPr>
            <a:fld id="{561ABF6B-D14A-1D4F-9EB9-31CD229C512D}" type="slidenum">
              <a:rPr lang="en-US"/>
              <a:pPr>
                <a:defRPr/>
              </a:pPr>
              <a:t>‹n.›</a:t>
            </a:fld>
            <a:endParaRPr lang="en-US"/>
          </a:p>
        </p:txBody>
      </p:sp>
      <p:sp>
        <p:nvSpPr>
          <p:cNvPr id="246787" name="Line 3"/>
          <p:cNvSpPr>
            <a:spLocks noChangeShapeType="1"/>
          </p:cNvSpPr>
          <p:nvPr/>
        </p:nvSpPr>
        <p:spPr bwMode="auto">
          <a:xfrm>
            <a:off x="1200150" y="6413500"/>
            <a:ext cx="7440613" cy="0"/>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215" tIns="45608" rIns="91215" bIns="45608" anchor="ctr"/>
          <a:lstStyle/>
          <a:p>
            <a:pPr>
              <a:defRPr/>
            </a:pPr>
            <a:endParaRPr lang="it-IT">
              <a:solidFill>
                <a:srgbClr val="000000"/>
              </a:solidFill>
              <a:cs typeface="ＭＳ Ｐゴシック" charset="0"/>
            </a:endParaRPr>
          </a:p>
        </p:txBody>
      </p:sp>
      <p:sp>
        <p:nvSpPr>
          <p:cNvPr id="5"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082" algn="ctr" rtl="0" fontAlgn="base">
        <a:spcBef>
          <a:spcPct val="0"/>
        </a:spcBef>
        <a:spcAft>
          <a:spcPct val="0"/>
        </a:spcAft>
        <a:defRPr sz="4400">
          <a:solidFill>
            <a:schemeClr val="tx2"/>
          </a:solidFill>
          <a:latin typeface="Times New Roman" charset="0"/>
          <a:ea typeface="ＭＳ Ｐゴシック" charset="0"/>
        </a:defRPr>
      </a:lvl6pPr>
      <a:lvl7pPr marL="912164" algn="ctr" rtl="0" fontAlgn="base">
        <a:spcBef>
          <a:spcPct val="0"/>
        </a:spcBef>
        <a:spcAft>
          <a:spcPct val="0"/>
        </a:spcAft>
        <a:defRPr sz="4400">
          <a:solidFill>
            <a:schemeClr val="tx2"/>
          </a:solidFill>
          <a:latin typeface="Times New Roman" charset="0"/>
          <a:ea typeface="ＭＳ Ｐゴシック" charset="0"/>
        </a:defRPr>
      </a:lvl7pPr>
      <a:lvl8pPr marL="1368241" algn="ctr" rtl="0" fontAlgn="base">
        <a:spcBef>
          <a:spcPct val="0"/>
        </a:spcBef>
        <a:spcAft>
          <a:spcPct val="0"/>
        </a:spcAft>
        <a:defRPr sz="4400">
          <a:solidFill>
            <a:schemeClr val="tx2"/>
          </a:solidFill>
          <a:latin typeface="Times New Roman" charset="0"/>
          <a:ea typeface="ＭＳ Ｐゴシック" charset="0"/>
        </a:defRPr>
      </a:lvl8pPr>
      <a:lvl9pPr marL="1824318" algn="ctr" rtl="0" fontAlgn="base">
        <a:spcBef>
          <a:spcPct val="0"/>
        </a:spcBef>
        <a:spcAft>
          <a:spcPct val="0"/>
        </a:spcAft>
        <a:defRPr sz="4400">
          <a:solidFill>
            <a:schemeClr val="tx2"/>
          </a:solidFill>
          <a:latin typeface="Times New Roman" charset="0"/>
          <a:ea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39775" indent="-284163" algn="l" rtl="0" eaLnBrk="0" fontAlgn="base" hangingPunct="0">
        <a:spcBef>
          <a:spcPct val="20000"/>
        </a:spcBef>
        <a:spcAft>
          <a:spcPct val="0"/>
        </a:spcAft>
        <a:buChar char="–"/>
        <a:defRPr sz="2800">
          <a:solidFill>
            <a:schemeClr val="tx1"/>
          </a:solidFill>
          <a:latin typeface="+mn-lt"/>
          <a:ea typeface="+mn-ea"/>
        </a:defRPr>
      </a:lvl2pPr>
      <a:lvl3pPr marL="1139825" indent="-227013" algn="l" rtl="0" eaLnBrk="0" fontAlgn="base" hangingPunct="0">
        <a:spcBef>
          <a:spcPct val="20000"/>
        </a:spcBef>
        <a:spcAft>
          <a:spcPct val="0"/>
        </a:spcAft>
        <a:buChar char="•"/>
        <a:defRPr sz="2400">
          <a:solidFill>
            <a:schemeClr val="tx1"/>
          </a:solidFill>
          <a:latin typeface="+mn-lt"/>
          <a:ea typeface="+mn-ea"/>
        </a:defRPr>
      </a:lvl3pPr>
      <a:lvl4pPr marL="1595438" indent="-227013" algn="l" rtl="0" eaLnBrk="0" fontAlgn="base" hangingPunct="0">
        <a:spcBef>
          <a:spcPct val="20000"/>
        </a:spcBef>
        <a:spcAft>
          <a:spcPct val="0"/>
        </a:spcAft>
        <a:buChar char="–"/>
        <a:defRPr sz="2000">
          <a:solidFill>
            <a:schemeClr val="tx1"/>
          </a:solidFill>
          <a:latin typeface="+mn-lt"/>
          <a:ea typeface="+mn-ea"/>
        </a:defRPr>
      </a:lvl4pPr>
      <a:lvl5pPr marL="2051050" indent="-227013" algn="l" rtl="0" eaLnBrk="0" fontAlgn="base" hangingPunct="0">
        <a:spcBef>
          <a:spcPct val="20000"/>
        </a:spcBef>
        <a:spcAft>
          <a:spcPct val="0"/>
        </a:spcAft>
        <a:buChar char="»"/>
        <a:defRPr sz="2000">
          <a:solidFill>
            <a:schemeClr val="tx1"/>
          </a:solidFill>
          <a:latin typeface="+mn-lt"/>
          <a:ea typeface="+mn-ea"/>
        </a:defRPr>
      </a:lvl5pPr>
      <a:lvl6pPr marL="2508438" indent="-228042" algn="l" rtl="0" fontAlgn="base">
        <a:spcBef>
          <a:spcPct val="20000"/>
        </a:spcBef>
        <a:spcAft>
          <a:spcPct val="0"/>
        </a:spcAft>
        <a:buChar char="»"/>
        <a:defRPr sz="2000">
          <a:solidFill>
            <a:schemeClr val="tx1"/>
          </a:solidFill>
          <a:latin typeface="+mn-lt"/>
          <a:ea typeface="+mn-ea"/>
        </a:defRPr>
      </a:lvl6pPr>
      <a:lvl7pPr marL="2964520" indent="-228042" algn="l" rtl="0" fontAlgn="base">
        <a:spcBef>
          <a:spcPct val="20000"/>
        </a:spcBef>
        <a:spcAft>
          <a:spcPct val="0"/>
        </a:spcAft>
        <a:buChar char="»"/>
        <a:defRPr sz="2000">
          <a:solidFill>
            <a:schemeClr val="tx1"/>
          </a:solidFill>
          <a:latin typeface="+mn-lt"/>
          <a:ea typeface="+mn-ea"/>
        </a:defRPr>
      </a:lvl7pPr>
      <a:lvl8pPr marL="3420597" indent="-228042" algn="l" rtl="0" fontAlgn="base">
        <a:spcBef>
          <a:spcPct val="20000"/>
        </a:spcBef>
        <a:spcAft>
          <a:spcPct val="0"/>
        </a:spcAft>
        <a:buChar char="»"/>
        <a:defRPr sz="2000">
          <a:solidFill>
            <a:schemeClr val="tx1"/>
          </a:solidFill>
          <a:latin typeface="+mn-lt"/>
          <a:ea typeface="+mn-ea"/>
        </a:defRPr>
      </a:lvl8pPr>
      <a:lvl9pPr marL="3876679" indent="-228042"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6082" rtl="0" eaLnBrk="1" latinLnBrk="0" hangingPunct="1">
        <a:defRPr sz="1800" kern="1200">
          <a:solidFill>
            <a:schemeClr val="tx1"/>
          </a:solidFill>
          <a:latin typeface="+mn-lt"/>
          <a:ea typeface="+mn-ea"/>
          <a:cs typeface="+mn-cs"/>
        </a:defRPr>
      </a:lvl1pPr>
      <a:lvl2pPr marL="456082" algn="l" defTabSz="456082" rtl="0" eaLnBrk="1" latinLnBrk="0" hangingPunct="1">
        <a:defRPr sz="1800" kern="1200">
          <a:solidFill>
            <a:schemeClr val="tx1"/>
          </a:solidFill>
          <a:latin typeface="+mn-lt"/>
          <a:ea typeface="+mn-ea"/>
          <a:cs typeface="+mn-cs"/>
        </a:defRPr>
      </a:lvl2pPr>
      <a:lvl3pPr marL="912164" algn="l" defTabSz="456082" rtl="0" eaLnBrk="1" latinLnBrk="0" hangingPunct="1">
        <a:defRPr sz="1800" kern="1200">
          <a:solidFill>
            <a:schemeClr val="tx1"/>
          </a:solidFill>
          <a:latin typeface="+mn-lt"/>
          <a:ea typeface="+mn-ea"/>
          <a:cs typeface="+mn-cs"/>
        </a:defRPr>
      </a:lvl3pPr>
      <a:lvl4pPr marL="1368241" algn="l" defTabSz="456082" rtl="0" eaLnBrk="1" latinLnBrk="0" hangingPunct="1">
        <a:defRPr sz="1800" kern="1200">
          <a:solidFill>
            <a:schemeClr val="tx1"/>
          </a:solidFill>
          <a:latin typeface="+mn-lt"/>
          <a:ea typeface="+mn-ea"/>
          <a:cs typeface="+mn-cs"/>
        </a:defRPr>
      </a:lvl4pPr>
      <a:lvl5pPr marL="1824318" algn="l" defTabSz="456082" rtl="0" eaLnBrk="1" latinLnBrk="0" hangingPunct="1">
        <a:defRPr sz="1800" kern="1200">
          <a:solidFill>
            <a:schemeClr val="tx1"/>
          </a:solidFill>
          <a:latin typeface="+mn-lt"/>
          <a:ea typeface="+mn-ea"/>
          <a:cs typeface="+mn-cs"/>
        </a:defRPr>
      </a:lvl5pPr>
      <a:lvl6pPr marL="2280400" algn="l" defTabSz="456082" rtl="0" eaLnBrk="1" latinLnBrk="0" hangingPunct="1">
        <a:defRPr sz="1800" kern="1200">
          <a:solidFill>
            <a:schemeClr val="tx1"/>
          </a:solidFill>
          <a:latin typeface="+mn-lt"/>
          <a:ea typeface="+mn-ea"/>
          <a:cs typeface="+mn-cs"/>
        </a:defRPr>
      </a:lvl6pPr>
      <a:lvl7pPr marL="2736482" algn="l" defTabSz="456082" rtl="0" eaLnBrk="1" latinLnBrk="0" hangingPunct="1">
        <a:defRPr sz="1800" kern="1200">
          <a:solidFill>
            <a:schemeClr val="tx1"/>
          </a:solidFill>
          <a:latin typeface="+mn-lt"/>
          <a:ea typeface="+mn-ea"/>
          <a:cs typeface="+mn-cs"/>
        </a:defRPr>
      </a:lvl7pPr>
      <a:lvl8pPr marL="3192559" algn="l" defTabSz="456082" rtl="0" eaLnBrk="1" latinLnBrk="0" hangingPunct="1">
        <a:defRPr sz="1800" kern="1200">
          <a:solidFill>
            <a:schemeClr val="tx1"/>
          </a:solidFill>
          <a:latin typeface="+mn-lt"/>
          <a:ea typeface="+mn-ea"/>
          <a:cs typeface="+mn-cs"/>
        </a:defRPr>
      </a:lvl8pPr>
      <a:lvl9pPr marL="3648645" algn="l" defTabSz="4560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2963" name="Rectangle 35"/>
          <p:cNvSpPr>
            <a:spLocks noGrp="1" noChangeArrowheads="1"/>
          </p:cNvSpPr>
          <p:nvPr>
            <p:ph type="sldNum" sz="quarter" idx="4"/>
          </p:nvPr>
        </p:nvSpPr>
        <p:spPr bwMode="auto">
          <a:xfrm>
            <a:off x="7305675" y="64643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ClrTx/>
              <a:buFontTx/>
              <a:buNone/>
              <a:defRPr sz="1200">
                <a:solidFill>
                  <a:srgbClr val="000066"/>
                </a:solidFill>
                <a:latin typeface="Verdana" charset="0"/>
              </a:defRPr>
            </a:lvl1pPr>
          </a:lstStyle>
          <a:p>
            <a:fld id="{6396229A-D7E8-C344-8CC3-70801F1886AA}" type="slidenum">
              <a:rPr lang="en-US"/>
              <a:pPr/>
              <a:t>‹n.›</a:t>
            </a:fld>
            <a:endParaRPr lang="en-US"/>
          </a:p>
        </p:txBody>
      </p:sp>
      <p:sp>
        <p:nvSpPr>
          <p:cNvPr id="252966" name="Line 38"/>
          <p:cNvSpPr>
            <a:spLocks noChangeShapeType="1"/>
          </p:cNvSpPr>
          <p:nvPr userDrawn="1"/>
        </p:nvSpPr>
        <p:spPr bwMode="auto">
          <a:xfrm>
            <a:off x="1333500" y="6413500"/>
            <a:ext cx="7440613" cy="0"/>
          </a:xfrm>
          <a:prstGeom prst="line">
            <a:avLst/>
          </a:prstGeom>
          <a:noFill/>
          <a:ln w="9525">
            <a:solidFill>
              <a:srgbClr val="000066"/>
            </a:solidFill>
            <a:round/>
            <a:headEnd/>
            <a:tailEnd/>
          </a:ln>
          <a:effectLst/>
        </p:spPr>
        <p:txBody>
          <a:bodyPr wrap="none" anchor="ctr"/>
          <a:lstStyle/>
          <a:p>
            <a:pPr>
              <a:buFont typeface="Wingdings" pitchFamily="2" charset="2"/>
              <a:buNone/>
              <a:defRPr/>
            </a:pPr>
            <a:endParaRPr lang="it-IT">
              <a:latin typeface="Comic Sans MS" pitchFamily="66" charset="0"/>
              <a:ea typeface="+mn-ea"/>
            </a:endParaRPr>
          </a:p>
        </p:txBody>
      </p:sp>
      <p:sp>
        <p:nvSpPr>
          <p:cNvPr id="5"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4594" name="Rectangle 2"/>
          <p:cNvSpPr>
            <a:spLocks noGrp="1" noChangeArrowheads="1"/>
          </p:cNvSpPr>
          <p:nvPr>
            <p:ph type="sldNum" sz="quarter" idx="4"/>
          </p:nvPr>
        </p:nvSpPr>
        <p:spPr bwMode="auto">
          <a:xfrm>
            <a:off x="7315200" y="64643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ClrTx/>
              <a:buFontTx/>
              <a:buNone/>
              <a:defRPr sz="1200">
                <a:solidFill>
                  <a:srgbClr val="000066"/>
                </a:solidFill>
                <a:latin typeface="Verdana" charset="0"/>
              </a:defRPr>
            </a:lvl1pPr>
          </a:lstStyle>
          <a:p>
            <a:fld id="{69CB0FF9-68D1-0147-8BEA-CC9F1268C281}" type="slidenum">
              <a:rPr lang="en-US"/>
              <a:pPr/>
              <a:t>‹n.›</a:t>
            </a:fld>
            <a:endParaRPr lang="en-US"/>
          </a:p>
        </p:txBody>
      </p:sp>
      <p:sp>
        <p:nvSpPr>
          <p:cNvPr id="494595" name="Line 3"/>
          <p:cNvSpPr>
            <a:spLocks noChangeShapeType="1"/>
          </p:cNvSpPr>
          <p:nvPr/>
        </p:nvSpPr>
        <p:spPr bwMode="auto">
          <a:xfrm>
            <a:off x="1200150" y="6413500"/>
            <a:ext cx="7440613" cy="0"/>
          </a:xfrm>
          <a:prstGeom prst="line">
            <a:avLst/>
          </a:prstGeom>
          <a:noFill/>
          <a:ln w="9525">
            <a:solidFill>
              <a:srgbClr val="000066"/>
            </a:solidFill>
            <a:round/>
            <a:headEnd/>
            <a:tailEnd/>
          </a:ln>
          <a:effectLst/>
        </p:spPr>
        <p:txBody>
          <a:bodyPr wrap="none" anchor="ctr"/>
          <a:lstStyle/>
          <a:p>
            <a:pPr>
              <a:buFont typeface="Wingdings" pitchFamily="2" charset="2"/>
              <a:buNone/>
              <a:defRPr/>
            </a:pPr>
            <a:endParaRPr lang="it-IT">
              <a:latin typeface="Comic Sans MS" pitchFamily="66" charset="0"/>
              <a:ea typeface="+mn-ea"/>
            </a:endParaRPr>
          </a:p>
        </p:txBody>
      </p:sp>
      <p:sp>
        <p:nvSpPr>
          <p:cNvPr id="5"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1073150" y="381000"/>
            <a:ext cx="7842250" cy="838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742950" y="1752600"/>
            <a:ext cx="84201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8"/>
          <p:cNvSpPr>
            <a:spLocks noChangeArrowheads="1"/>
          </p:cNvSpPr>
          <p:nvPr userDrawn="1"/>
        </p:nvSpPr>
        <p:spPr bwMode="auto">
          <a:xfrm>
            <a:off x="7915275" y="6550025"/>
            <a:ext cx="1905000" cy="457200"/>
          </a:xfrm>
          <a:prstGeom prst="rect">
            <a:avLst/>
          </a:prstGeom>
          <a:noFill/>
          <a:ln w="9525">
            <a:noFill/>
            <a:miter lim="800000"/>
            <a:headEnd/>
            <a:tailEnd/>
          </a:ln>
          <a:effectLst/>
        </p:spPr>
        <p:txBody>
          <a:bodyPr/>
          <a:lstStyle/>
          <a:p>
            <a:pPr algn="r" eaLnBrk="0" hangingPunct="0">
              <a:buClrTx/>
              <a:buFontTx/>
              <a:buNone/>
            </a:pPr>
            <a:fld id="{D1C4C169-70E6-F143-AAC3-94B32AD98205}" type="slidenum">
              <a:rPr lang="en-US" sz="1200">
                <a:solidFill>
                  <a:srgbClr val="003399"/>
                </a:solidFill>
              </a:rPr>
              <a:pPr algn="r" eaLnBrk="0" hangingPunct="0">
                <a:buClrTx/>
                <a:buFontTx/>
                <a:buNone/>
              </a:pPr>
              <a:t>‹n.›</a:t>
            </a:fld>
            <a:endParaRPr lang="en-US" sz="1200">
              <a:solidFill>
                <a:srgbClr val="003399"/>
              </a:solidFill>
            </a:endParaRPr>
          </a:p>
        </p:txBody>
      </p:sp>
      <p:sp>
        <p:nvSpPr>
          <p:cNvPr id="7"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06" r:id="rId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600">
          <a:solidFill>
            <a:srgbClr val="FF3300"/>
          </a:solidFill>
          <a:latin typeface="+mj-lt"/>
          <a:ea typeface="ＭＳ Ｐゴシック" charset="0"/>
          <a:cs typeface="+mj-cs"/>
        </a:defRPr>
      </a:lvl1pPr>
      <a:lvl2pPr algn="ctr" rtl="0" eaLnBrk="0" fontAlgn="base" hangingPunct="0">
        <a:spcBef>
          <a:spcPct val="0"/>
        </a:spcBef>
        <a:spcAft>
          <a:spcPct val="0"/>
        </a:spcAft>
        <a:defRPr sz="3600">
          <a:solidFill>
            <a:srgbClr val="FF3300"/>
          </a:solidFill>
          <a:latin typeface="Comic Sans MS" pitchFamily="66" charset="0"/>
          <a:ea typeface="ＭＳ Ｐゴシック" charset="0"/>
        </a:defRPr>
      </a:lvl2pPr>
      <a:lvl3pPr algn="ctr" rtl="0" eaLnBrk="0" fontAlgn="base" hangingPunct="0">
        <a:spcBef>
          <a:spcPct val="0"/>
        </a:spcBef>
        <a:spcAft>
          <a:spcPct val="0"/>
        </a:spcAft>
        <a:defRPr sz="3600">
          <a:solidFill>
            <a:srgbClr val="FF3300"/>
          </a:solidFill>
          <a:latin typeface="Comic Sans MS" pitchFamily="66" charset="0"/>
          <a:ea typeface="ＭＳ Ｐゴシック" charset="0"/>
        </a:defRPr>
      </a:lvl3pPr>
      <a:lvl4pPr algn="ctr" rtl="0" eaLnBrk="0" fontAlgn="base" hangingPunct="0">
        <a:spcBef>
          <a:spcPct val="0"/>
        </a:spcBef>
        <a:spcAft>
          <a:spcPct val="0"/>
        </a:spcAft>
        <a:defRPr sz="3600">
          <a:solidFill>
            <a:srgbClr val="FF3300"/>
          </a:solidFill>
          <a:latin typeface="Comic Sans MS" pitchFamily="66" charset="0"/>
          <a:ea typeface="ＭＳ Ｐゴシック" charset="0"/>
        </a:defRPr>
      </a:lvl4pPr>
      <a:lvl5pPr algn="ctr" rtl="0" eaLnBrk="0" fontAlgn="base" hangingPunct="0">
        <a:spcBef>
          <a:spcPct val="0"/>
        </a:spcBef>
        <a:spcAft>
          <a:spcPct val="0"/>
        </a:spcAft>
        <a:defRPr sz="3600">
          <a:solidFill>
            <a:srgbClr val="FF3300"/>
          </a:solidFill>
          <a:latin typeface="Comic Sans MS" pitchFamily="66" charset="0"/>
          <a:ea typeface="ＭＳ Ｐゴシック" charset="0"/>
        </a:defRPr>
      </a:lvl5pPr>
      <a:lvl6pPr marL="457200" algn="ctr" rtl="0" eaLnBrk="0" fontAlgn="base" hangingPunct="0">
        <a:spcBef>
          <a:spcPct val="0"/>
        </a:spcBef>
        <a:spcAft>
          <a:spcPct val="0"/>
        </a:spcAft>
        <a:defRPr sz="3600">
          <a:solidFill>
            <a:srgbClr val="FF3300"/>
          </a:solidFill>
          <a:latin typeface="Comic Sans MS" pitchFamily="66" charset="0"/>
        </a:defRPr>
      </a:lvl6pPr>
      <a:lvl7pPr marL="914400" algn="ctr" rtl="0" eaLnBrk="0" fontAlgn="base" hangingPunct="0">
        <a:spcBef>
          <a:spcPct val="0"/>
        </a:spcBef>
        <a:spcAft>
          <a:spcPct val="0"/>
        </a:spcAft>
        <a:defRPr sz="3600">
          <a:solidFill>
            <a:srgbClr val="FF3300"/>
          </a:solidFill>
          <a:latin typeface="Comic Sans MS" pitchFamily="66" charset="0"/>
        </a:defRPr>
      </a:lvl7pPr>
      <a:lvl8pPr marL="1371600" algn="ctr" rtl="0" eaLnBrk="0" fontAlgn="base" hangingPunct="0">
        <a:spcBef>
          <a:spcPct val="0"/>
        </a:spcBef>
        <a:spcAft>
          <a:spcPct val="0"/>
        </a:spcAft>
        <a:defRPr sz="3600">
          <a:solidFill>
            <a:srgbClr val="FF3300"/>
          </a:solidFill>
          <a:latin typeface="Comic Sans MS" pitchFamily="66" charset="0"/>
        </a:defRPr>
      </a:lvl8pPr>
      <a:lvl9pPr marL="1828800" algn="ctr" rtl="0" eaLnBrk="0" fontAlgn="base" hangingPunct="0">
        <a:spcBef>
          <a:spcPct val="0"/>
        </a:spcBef>
        <a:spcAft>
          <a:spcPct val="0"/>
        </a:spcAft>
        <a:defRPr sz="3600">
          <a:solidFill>
            <a:srgbClr val="FF3300"/>
          </a:solidFill>
          <a:latin typeface="Comic Sans MS" pitchFamily="66" charset="0"/>
        </a:defRPr>
      </a:lvl9pPr>
    </p:titleStyle>
    <p:bodyStyle>
      <a:lvl1pPr marL="342900" indent="-342900" algn="l" rtl="0" eaLnBrk="0" fontAlgn="base" hangingPunct="0">
        <a:spcBef>
          <a:spcPct val="20000"/>
        </a:spcBef>
        <a:spcAft>
          <a:spcPct val="0"/>
        </a:spcAft>
        <a:buChar char="•"/>
        <a:defRPr sz="3000">
          <a:solidFill>
            <a:schemeClr val="accent2"/>
          </a:solidFill>
          <a:latin typeface="+mn-lt"/>
          <a:ea typeface="ＭＳ Ｐゴシック" charset="0"/>
          <a:cs typeface="+mn-cs"/>
        </a:defRPr>
      </a:lvl1pPr>
      <a:lvl2pPr marL="742950" indent="-285750" algn="l" rtl="0" eaLnBrk="0" fontAlgn="base" hangingPunct="0">
        <a:spcBef>
          <a:spcPct val="20000"/>
        </a:spcBef>
        <a:spcAft>
          <a:spcPct val="0"/>
        </a:spcAft>
        <a:buChar char="–"/>
        <a:defRPr sz="26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sz="2200">
          <a:solidFill>
            <a:schemeClr val="accent2"/>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accent2"/>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accent2"/>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accent2"/>
          </a:solidFill>
          <a:latin typeface="+mn-lt"/>
        </a:defRPr>
      </a:lvl6pPr>
      <a:lvl7pPr marL="2971800" indent="-228600" algn="l" rtl="0" eaLnBrk="0" fontAlgn="base" hangingPunct="0">
        <a:spcBef>
          <a:spcPct val="20000"/>
        </a:spcBef>
        <a:spcAft>
          <a:spcPct val="0"/>
        </a:spcAft>
        <a:buChar char="»"/>
        <a:defRPr sz="2000">
          <a:solidFill>
            <a:schemeClr val="accent2"/>
          </a:solidFill>
          <a:latin typeface="+mn-lt"/>
        </a:defRPr>
      </a:lvl7pPr>
      <a:lvl8pPr marL="3429000" indent="-228600" algn="l" rtl="0" eaLnBrk="0" fontAlgn="base" hangingPunct="0">
        <a:spcBef>
          <a:spcPct val="20000"/>
        </a:spcBef>
        <a:spcAft>
          <a:spcPct val="0"/>
        </a:spcAft>
        <a:buChar char="»"/>
        <a:defRPr sz="2000">
          <a:solidFill>
            <a:schemeClr val="accent2"/>
          </a:solidFill>
          <a:latin typeface="+mn-lt"/>
        </a:defRPr>
      </a:lvl8pPr>
      <a:lvl9pPr marL="3886200" indent="-228600" algn="l" rtl="0" eaLnBrk="0" fontAlgn="base" hangingPunct="0">
        <a:spcBef>
          <a:spcPct val="20000"/>
        </a:spcBef>
        <a:spcAft>
          <a:spcPct val="0"/>
        </a:spcAft>
        <a:buChar char="»"/>
        <a:defRPr sz="2000">
          <a:solidFill>
            <a:schemeClr val="accent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1816100" y="76200"/>
            <a:ext cx="80073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520700" y="749300"/>
            <a:ext cx="8915400"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8"/>
          <p:cNvSpPr>
            <a:spLocks noChangeArrowheads="1"/>
          </p:cNvSpPr>
          <p:nvPr userDrawn="1"/>
        </p:nvSpPr>
        <p:spPr bwMode="auto">
          <a:xfrm>
            <a:off x="7915275" y="6550025"/>
            <a:ext cx="1905000" cy="457200"/>
          </a:xfrm>
          <a:prstGeom prst="rect">
            <a:avLst/>
          </a:prstGeom>
          <a:noFill/>
          <a:ln w="9525">
            <a:noFill/>
            <a:miter lim="800000"/>
            <a:headEnd/>
            <a:tailEnd/>
          </a:ln>
          <a:effectLst/>
        </p:spPr>
        <p:txBody>
          <a:bodyPr/>
          <a:lstStyle/>
          <a:p>
            <a:pPr algn="r" eaLnBrk="0" hangingPunct="0">
              <a:buClrTx/>
              <a:buFontTx/>
              <a:buNone/>
            </a:pPr>
            <a:fld id="{9A3E07BB-4F6A-8E48-BBFA-562DA6034966}" type="slidenum">
              <a:rPr lang="en-US" sz="1200">
                <a:solidFill>
                  <a:srgbClr val="003399"/>
                </a:solidFill>
              </a:rPr>
              <a:pPr algn="r" eaLnBrk="0" hangingPunct="0">
                <a:buClrTx/>
                <a:buFontTx/>
                <a:buNone/>
              </a:pPr>
              <a:t>‹n.›</a:t>
            </a:fld>
            <a:endParaRPr lang="en-US" sz="1200">
              <a:solidFill>
                <a:srgbClr val="003399"/>
              </a:solidFill>
            </a:endParaRPr>
          </a:p>
        </p:txBody>
      </p:sp>
      <p:sp>
        <p:nvSpPr>
          <p:cNvPr id="6"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000">
          <a:solidFill>
            <a:srgbClr val="0099FF"/>
          </a:solidFill>
          <a:latin typeface="+mj-lt"/>
          <a:ea typeface="ＭＳ Ｐゴシック" charset="0"/>
          <a:cs typeface="+mj-cs"/>
        </a:defRPr>
      </a:lvl1pPr>
      <a:lvl2pPr algn="ctr" rtl="0" eaLnBrk="0" fontAlgn="base" hangingPunct="0">
        <a:spcBef>
          <a:spcPct val="0"/>
        </a:spcBef>
        <a:spcAft>
          <a:spcPct val="0"/>
        </a:spcAft>
        <a:defRPr sz="4000">
          <a:solidFill>
            <a:srgbClr val="0099FF"/>
          </a:solidFill>
          <a:latin typeface="Berlin Sans FB" pitchFamily="34" charset="0"/>
          <a:ea typeface="ＭＳ Ｐゴシック" charset="0"/>
        </a:defRPr>
      </a:lvl2pPr>
      <a:lvl3pPr algn="ctr" rtl="0" eaLnBrk="0" fontAlgn="base" hangingPunct="0">
        <a:spcBef>
          <a:spcPct val="0"/>
        </a:spcBef>
        <a:spcAft>
          <a:spcPct val="0"/>
        </a:spcAft>
        <a:defRPr sz="4000">
          <a:solidFill>
            <a:srgbClr val="0099FF"/>
          </a:solidFill>
          <a:latin typeface="Berlin Sans FB" pitchFamily="34" charset="0"/>
          <a:ea typeface="ＭＳ Ｐゴシック" charset="0"/>
        </a:defRPr>
      </a:lvl3pPr>
      <a:lvl4pPr algn="ctr" rtl="0" eaLnBrk="0" fontAlgn="base" hangingPunct="0">
        <a:spcBef>
          <a:spcPct val="0"/>
        </a:spcBef>
        <a:spcAft>
          <a:spcPct val="0"/>
        </a:spcAft>
        <a:defRPr sz="4000">
          <a:solidFill>
            <a:srgbClr val="0099FF"/>
          </a:solidFill>
          <a:latin typeface="Berlin Sans FB" pitchFamily="34" charset="0"/>
          <a:ea typeface="ＭＳ Ｐゴシック" charset="0"/>
        </a:defRPr>
      </a:lvl4pPr>
      <a:lvl5pPr algn="ctr" rtl="0" eaLnBrk="0" fontAlgn="base" hangingPunct="0">
        <a:spcBef>
          <a:spcPct val="0"/>
        </a:spcBef>
        <a:spcAft>
          <a:spcPct val="0"/>
        </a:spcAft>
        <a:defRPr sz="4000">
          <a:solidFill>
            <a:srgbClr val="0099FF"/>
          </a:solidFill>
          <a:latin typeface="Berlin Sans FB" pitchFamily="34" charset="0"/>
          <a:ea typeface="ＭＳ Ｐゴシック" charset="0"/>
        </a:defRPr>
      </a:lvl5pPr>
      <a:lvl6pPr marL="457200" algn="ctr" rtl="0" fontAlgn="base">
        <a:spcBef>
          <a:spcPct val="0"/>
        </a:spcBef>
        <a:spcAft>
          <a:spcPct val="0"/>
        </a:spcAft>
        <a:defRPr sz="4000">
          <a:solidFill>
            <a:srgbClr val="0099FF"/>
          </a:solidFill>
          <a:latin typeface="Berlin Sans FB" pitchFamily="34" charset="0"/>
        </a:defRPr>
      </a:lvl6pPr>
      <a:lvl7pPr marL="914400" algn="ctr" rtl="0" fontAlgn="base">
        <a:spcBef>
          <a:spcPct val="0"/>
        </a:spcBef>
        <a:spcAft>
          <a:spcPct val="0"/>
        </a:spcAft>
        <a:defRPr sz="4000">
          <a:solidFill>
            <a:srgbClr val="0099FF"/>
          </a:solidFill>
          <a:latin typeface="Berlin Sans FB" pitchFamily="34" charset="0"/>
        </a:defRPr>
      </a:lvl7pPr>
      <a:lvl8pPr marL="1371600" algn="ctr" rtl="0" fontAlgn="base">
        <a:spcBef>
          <a:spcPct val="0"/>
        </a:spcBef>
        <a:spcAft>
          <a:spcPct val="0"/>
        </a:spcAft>
        <a:defRPr sz="4000">
          <a:solidFill>
            <a:srgbClr val="0099FF"/>
          </a:solidFill>
          <a:latin typeface="Berlin Sans FB" pitchFamily="34" charset="0"/>
        </a:defRPr>
      </a:lvl8pPr>
      <a:lvl9pPr marL="1828800" algn="ctr" rtl="0" fontAlgn="base">
        <a:spcBef>
          <a:spcPct val="0"/>
        </a:spcBef>
        <a:spcAft>
          <a:spcPct val="0"/>
        </a:spcAft>
        <a:defRPr sz="4000">
          <a:solidFill>
            <a:srgbClr val="0099FF"/>
          </a:solidFill>
          <a:latin typeface="Berlin Sans FB"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accent2"/>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accent2"/>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accent2"/>
          </a:solidFill>
          <a:latin typeface="+mn-lt"/>
          <a:ea typeface="ＭＳ Ｐゴシック" charset="0"/>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073150" y="381000"/>
            <a:ext cx="7842250" cy="838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742950" y="1752600"/>
            <a:ext cx="84201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429500" y="63246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ClrTx/>
              <a:buFontTx/>
              <a:buNone/>
              <a:defRPr sz="1200">
                <a:solidFill>
                  <a:srgbClr val="3333CC"/>
                </a:solidFill>
                <a:latin typeface="Verdana" charset="0"/>
              </a:defRPr>
            </a:lvl1pPr>
          </a:lstStyle>
          <a:p>
            <a:fld id="{740D0BC7-2318-9047-BD9D-931D38A0B163}" type="slidenum">
              <a:rPr lang="en-US"/>
              <a:pPr/>
              <a:t>‹n.›</a:t>
            </a:fld>
            <a:endParaRPr lang="en-US">
              <a:solidFill>
                <a:srgbClr val="000000"/>
              </a:solidFill>
            </a:endParaRPr>
          </a:p>
        </p:txBody>
      </p:sp>
      <p:sp>
        <p:nvSpPr>
          <p:cNvPr id="6" name="Rectangle 19"/>
          <p:cNvSpPr>
            <a:spLocks noChangeArrowheads="1"/>
          </p:cNvSpPr>
          <p:nvPr userDrawn="1"/>
        </p:nvSpPr>
        <p:spPr bwMode="auto">
          <a:xfrm>
            <a:off x="58738"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IV 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11 – 15 aprile 2011</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08" r:id="rId1"/>
  </p:sldLayoutIdLst>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3600">
          <a:solidFill>
            <a:srgbClr val="FF3300"/>
          </a:solidFill>
          <a:latin typeface="+mj-lt"/>
          <a:ea typeface="ＭＳ Ｐゴシック" charset="0"/>
          <a:cs typeface="+mj-cs"/>
        </a:defRPr>
      </a:lvl1pPr>
      <a:lvl2pPr algn="ctr" rtl="0" eaLnBrk="0" fontAlgn="base" hangingPunct="0">
        <a:spcBef>
          <a:spcPct val="0"/>
        </a:spcBef>
        <a:spcAft>
          <a:spcPct val="0"/>
        </a:spcAft>
        <a:defRPr sz="3600">
          <a:solidFill>
            <a:srgbClr val="FF3300"/>
          </a:solidFill>
          <a:latin typeface="Comic Sans MS" pitchFamily="66" charset="0"/>
          <a:ea typeface="ＭＳ Ｐゴシック" charset="0"/>
        </a:defRPr>
      </a:lvl2pPr>
      <a:lvl3pPr algn="ctr" rtl="0" eaLnBrk="0" fontAlgn="base" hangingPunct="0">
        <a:spcBef>
          <a:spcPct val="0"/>
        </a:spcBef>
        <a:spcAft>
          <a:spcPct val="0"/>
        </a:spcAft>
        <a:defRPr sz="3600">
          <a:solidFill>
            <a:srgbClr val="FF3300"/>
          </a:solidFill>
          <a:latin typeface="Comic Sans MS" pitchFamily="66" charset="0"/>
          <a:ea typeface="ＭＳ Ｐゴシック" charset="0"/>
        </a:defRPr>
      </a:lvl3pPr>
      <a:lvl4pPr algn="ctr" rtl="0" eaLnBrk="0" fontAlgn="base" hangingPunct="0">
        <a:spcBef>
          <a:spcPct val="0"/>
        </a:spcBef>
        <a:spcAft>
          <a:spcPct val="0"/>
        </a:spcAft>
        <a:defRPr sz="3600">
          <a:solidFill>
            <a:srgbClr val="FF3300"/>
          </a:solidFill>
          <a:latin typeface="Comic Sans MS" pitchFamily="66" charset="0"/>
          <a:ea typeface="ＭＳ Ｐゴシック" charset="0"/>
        </a:defRPr>
      </a:lvl4pPr>
      <a:lvl5pPr algn="ctr" rtl="0" eaLnBrk="0" fontAlgn="base" hangingPunct="0">
        <a:spcBef>
          <a:spcPct val="0"/>
        </a:spcBef>
        <a:spcAft>
          <a:spcPct val="0"/>
        </a:spcAft>
        <a:defRPr sz="3600">
          <a:solidFill>
            <a:srgbClr val="FF3300"/>
          </a:solidFill>
          <a:latin typeface="Comic Sans MS" pitchFamily="66" charset="0"/>
          <a:ea typeface="ＭＳ Ｐゴシック" charset="0"/>
        </a:defRPr>
      </a:lvl5pPr>
      <a:lvl6pPr marL="457200" algn="ctr" rtl="0" eaLnBrk="0" fontAlgn="base" hangingPunct="0">
        <a:spcBef>
          <a:spcPct val="0"/>
        </a:spcBef>
        <a:spcAft>
          <a:spcPct val="0"/>
        </a:spcAft>
        <a:defRPr sz="3600">
          <a:solidFill>
            <a:srgbClr val="FF3300"/>
          </a:solidFill>
          <a:latin typeface="Comic Sans MS" pitchFamily="66" charset="0"/>
        </a:defRPr>
      </a:lvl6pPr>
      <a:lvl7pPr marL="914400" algn="ctr" rtl="0" eaLnBrk="0" fontAlgn="base" hangingPunct="0">
        <a:spcBef>
          <a:spcPct val="0"/>
        </a:spcBef>
        <a:spcAft>
          <a:spcPct val="0"/>
        </a:spcAft>
        <a:defRPr sz="3600">
          <a:solidFill>
            <a:srgbClr val="FF3300"/>
          </a:solidFill>
          <a:latin typeface="Comic Sans MS" pitchFamily="66" charset="0"/>
        </a:defRPr>
      </a:lvl7pPr>
      <a:lvl8pPr marL="1371600" algn="ctr" rtl="0" eaLnBrk="0" fontAlgn="base" hangingPunct="0">
        <a:spcBef>
          <a:spcPct val="0"/>
        </a:spcBef>
        <a:spcAft>
          <a:spcPct val="0"/>
        </a:spcAft>
        <a:defRPr sz="3600">
          <a:solidFill>
            <a:srgbClr val="FF3300"/>
          </a:solidFill>
          <a:latin typeface="Comic Sans MS" pitchFamily="66" charset="0"/>
        </a:defRPr>
      </a:lvl8pPr>
      <a:lvl9pPr marL="1828800" algn="ctr" rtl="0" eaLnBrk="0" fontAlgn="base" hangingPunct="0">
        <a:spcBef>
          <a:spcPct val="0"/>
        </a:spcBef>
        <a:spcAft>
          <a:spcPct val="0"/>
        </a:spcAft>
        <a:defRPr sz="3600">
          <a:solidFill>
            <a:srgbClr val="FF3300"/>
          </a:solidFill>
          <a:latin typeface="Comic Sans MS" pitchFamily="66" charset="0"/>
        </a:defRPr>
      </a:lvl9pPr>
    </p:titleStyle>
    <p:bodyStyle>
      <a:lvl1pPr marL="342900" indent="-342900" algn="l" rtl="0" eaLnBrk="0" fontAlgn="base" hangingPunct="0">
        <a:spcBef>
          <a:spcPct val="20000"/>
        </a:spcBef>
        <a:spcAft>
          <a:spcPct val="0"/>
        </a:spcAft>
        <a:buChar char="•"/>
        <a:defRPr sz="3000">
          <a:solidFill>
            <a:schemeClr val="accent2"/>
          </a:solidFill>
          <a:latin typeface="+mn-lt"/>
          <a:ea typeface="ＭＳ Ｐゴシック" charset="0"/>
          <a:cs typeface="+mn-cs"/>
        </a:defRPr>
      </a:lvl1pPr>
      <a:lvl2pPr marL="742950" indent="-285750" algn="l" rtl="0" eaLnBrk="0" fontAlgn="base" hangingPunct="0">
        <a:spcBef>
          <a:spcPct val="20000"/>
        </a:spcBef>
        <a:spcAft>
          <a:spcPct val="0"/>
        </a:spcAft>
        <a:buChar char="–"/>
        <a:defRPr sz="26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sz="2200">
          <a:solidFill>
            <a:schemeClr val="accent2"/>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accent2"/>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accent2"/>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accent2"/>
          </a:solidFill>
          <a:latin typeface="+mn-lt"/>
        </a:defRPr>
      </a:lvl6pPr>
      <a:lvl7pPr marL="2971800" indent="-228600" algn="l" rtl="0" eaLnBrk="0" fontAlgn="base" hangingPunct="0">
        <a:spcBef>
          <a:spcPct val="20000"/>
        </a:spcBef>
        <a:spcAft>
          <a:spcPct val="0"/>
        </a:spcAft>
        <a:buChar char="»"/>
        <a:defRPr sz="2000">
          <a:solidFill>
            <a:schemeClr val="accent2"/>
          </a:solidFill>
          <a:latin typeface="+mn-lt"/>
        </a:defRPr>
      </a:lvl7pPr>
      <a:lvl8pPr marL="3429000" indent="-228600" algn="l" rtl="0" eaLnBrk="0" fontAlgn="base" hangingPunct="0">
        <a:spcBef>
          <a:spcPct val="20000"/>
        </a:spcBef>
        <a:spcAft>
          <a:spcPct val="0"/>
        </a:spcAft>
        <a:buChar char="»"/>
        <a:defRPr sz="2000">
          <a:solidFill>
            <a:schemeClr val="accent2"/>
          </a:solidFill>
          <a:latin typeface="+mn-lt"/>
        </a:defRPr>
      </a:lvl8pPr>
      <a:lvl9pPr marL="3886200" indent="-228600" algn="l" rtl="0" eaLnBrk="0" fontAlgn="base" hangingPunct="0">
        <a:spcBef>
          <a:spcPct val="20000"/>
        </a:spcBef>
        <a:spcAft>
          <a:spcPct val="0"/>
        </a:spcAft>
        <a:buChar char="»"/>
        <a:defRPr sz="2000">
          <a:solidFill>
            <a:schemeClr val="accent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bwMode="auto">
          <a:xfrm>
            <a:off x="1155700" y="0"/>
            <a:ext cx="7842250" cy="838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 name="Rectangle 9"/>
          <p:cNvSpPr>
            <a:spLocks noGrp="1" noChangeArrowheads="1"/>
          </p:cNvSpPr>
          <p:nvPr>
            <p:ph type="sldNum" sz="quarter" idx="4"/>
          </p:nvPr>
        </p:nvSpPr>
        <p:spPr bwMode="auto">
          <a:xfrm>
            <a:off x="7683500" y="64008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ClrTx/>
              <a:buFontTx/>
              <a:buNone/>
              <a:defRPr sz="1200">
                <a:solidFill>
                  <a:srgbClr val="000066"/>
                </a:solidFill>
                <a:latin typeface="Verdana" charset="0"/>
                <a:cs typeface="ＭＳ Ｐゴシック" charset="0"/>
              </a:defRPr>
            </a:lvl1pPr>
          </a:lstStyle>
          <a:p>
            <a:fld id="{A29DE9E6-4E11-6B46-B9A4-02966C374183}" type="slidenum">
              <a:rPr lang="en-US"/>
              <a:pPr/>
              <a:t>‹n.›</a:t>
            </a:fld>
            <a:endParaRPr lang="en-US"/>
          </a:p>
        </p:txBody>
      </p:sp>
      <p:sp>
        <p:nvSpPr>
          <p:cNvPr id="7"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09"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200">
          <a:solidFill>
            <a:srgbClr val="FF0000"/>
          </a:solidFill>
          <a:latin typeface="+mj-lt"/>
          <a:ea typeface="+mj-ea"/>
          <a:cs typeface="ＭＳ Ｐゴシック" charset="0"/>
        </a:defRPr>
      </a:lvl1pPr>
      <a:lvl2pPr algn="ctr" rtl="0" eaLnBrk="0" fontAlgn="base" hangingPunct="0">
        <a:spcBef>
          <a:spcPct val="0"/>
        </a:spcBef>
        <a:spcAft>
          <a:spcPct val="0"/>
        </a:spcAft>
        <a:defRPr sz="3200">
          <a:solidFill>
            <a:srgbClr val="FF0000"/>
          </a:solidFill>
          <a:latin typeface="Comic Sans MS" pitchFamily="66" charset="0"/>
          <a:ea typeface="ＭＳ Ｐゴシック" pitchFamily="34" charset="-128"/>
          <a:cs typeface="ＭＳ Ｐゴシック" charset="0"/>
        </a:defRPr>
      </a:lvl2pPr>
      <a:lvl3pPr algn="ctr" rtl="0" eaLnBrk="0" fontAlgn="base" hangingPunct="0">
        <a:spcBef>
          <a:spcPct val="0"/>
        </a:spcBef>
        <a:spcAft>
          <a:spcPct val="0"/>
        </a:spcAft>
        <a:defRPr sz="3200">
          <a:solidFill>
            <a:srgbClr val="FF0000"/>
          </a:solidFill>
          <a:latin typeface="Comic Sans MS" pitchFamily="66" charset="0"/>
          <a:ea typeface="ＭＳ Ｐゴシック" pitchFamily="34" charset="-128"/>
          <a:cs typeface="ＭＳ Ｐゴシック" charset="0"/>
        </a:defRPr>
      </a:lvl3pPr>
      <a:lvl4pPr algn="ctr" rtl="0" eaLnBrk="0" fontAlgn="base" hangingPunct="0">
        <a:spcBef>
          <a:spcPct val="0"/>
        </a:spcBef>
        <a:spcAft>
          <a:spcPct val="0"/>
        </a:spcAft>
        <a:defRPr sz="3200">
          <a:solidFill>
            <a:srgbClr val="FF0000"/>
          </a:solidFill>
          <a:latin typeface="Comic Sans MS" pitchFamily="66" charset="0"/>
          <a:ea typeface="ＭＳ Ｐゴシック" pitchFamily="34" charset="-128"/>
          <a:cs typeface="ＭＳ Ｐゴシック" charset="0"/>
        </a:defRPr>
      </a:lvl4pPr>
      <a:lvl5pPr algn="ctr" rtl="0" eaLnBrk="0" fontAlgn="base" hangingPunct="0">
        <a:spcBef>
          <a:spcPct val="0"/>
        </a:spcBef>
        <a:spcAft>
          <a:spcPct val="0"/>
        </a:spcAft>
        <a:defRPr sz="3200">
          <a:solidFill>
            <a:srgbClr val="FF0000"/>
          </a:solidFill>
          <a:latin typeface="Comic Sans MS" pitchFamily="66" charset="0"/>
          <a:ea typeface="ＭＳ Ｐゴシック" pitchFamily="34" charset="-128"/>
          <a:cs typeface="ＭＳ Ｐゴシック" charset="0"/>
        </a:defRPr>
      </a:lvl5pPr>
      <a:lvl6pPr marL="457200" algn="ctr" rtl="0" fontAlgn="base">
        <a:spcBef>
          <a:spcPct val="0"/>
        </a:spcBef>
        <a:spcAft>
          <a:spcPct val="0"/>
        </a:spcAft>
        <a:defRPr sz="3200">
          <a:solidFill>
            <a:srgbClr val="FF0000"/>
          </a:solidFill>
          <a:latin typeface="Comic Sans MS" pitchFamily="66" charset="0"/>
          <a:ea typeface="ＭＳ Ｐゴシック" pitchFamily="34" charset="-128"/>
        </a:defRPr>
      </a:lvl6pPr>
      <a:lvl7pPr marL="914400" algn="ctr" rtl="0" fontAlgn="base">
        <a:spcBef>
          <a:spcPct val="0"/>
        </a:spcBef>
        <a:spcAft>
          <a:spcPct val="0"/>
        </a:spcAft>
        <a:defRPr sz="3200">
          <a:solidFill>
            <a:srgbClr val="FF0000"/>
          </a:solidFill>
          <a:latin typeface="Comic Sans MS" pitchFamily="66" charset="0"/>
          <a:ea typeface="ＭＳ Ｐゴシック" pitchFamily="34" charset="-128"/>
        </a:defRPr>
      </a:lvl7pPr>
      <a:lvl8pPr marL="1371600" algn="ctr" rtl="0" fontAlgn="base">
        <a:spcBef>
          <a:spcPct val="0"/>
        </a:spcBef>
        <a:spcAft>
          <a:spcPct val="0"/>
        </a:spcAft>
        <a:defRPr sz="3200">
          <a:solidFill>
            <a:srgbClr val="FF0000"/>
          </a:solidFill>
          <a:latin typeface="Comic Sans MS" pitchFamily="66" charset="0"/>
          <a:ea typeface="ＭＳ Ｐゴシック" pitchFamily="34" charset="-128"/>
        </a:defRPr>
      </a:lvl8pPr>
      <a:lvl9pPr marL="1828800" algn="ctr" rtl="0" fontAlgn="base">
        <a:spcBef>
          <a:spcPct val="0"/>
        </a:spcBef>
        <a:spcAft>
          <a:spcPct val="0"/>
        </a:spcAft>
        <a:defRPr sz="3200">
          <a:solidFill>
            <a:srgbClr val="FF0000"/>
          </a:solidFill>
          <a:latin typeface="Comic Sans MS" pitchFamily="66" charset="0"/>
          <a:ea typeface="ＭＳ Ｐゴシック" pitchFamily="34" charset="-128"/>
        </a:defRPr>
      </a:lvl9pPr>
    </p:titleStyle>
    <p:bodyStyle>
      <a:lvl1pPr marL="342900" indent="-342900" algn="l" rtl="0" eaLnBrk="0" fontAlgn="base" hangingPunct="0">
        <a:spcBef>
          <a:spcPct val="20000"/>
        </a:spcBef>
        <a:spcAft>
          <a:spcPct val="0"/>
        </a:spcAft>
        <a:buChar char="•"/>
        <a:defRPr sz="2000">
          <a:solidFill>
            <a:schemeClr val="accent2"/>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rgbClr val="7E2013"/>
          </a:solidFill>
          <a:latin typeface="+mn-lt"/>
          <a:ea typeface="+mn-ea"/>
        </a:defRPr>
      </a:lvl2pPr>
      <a:lvl3pPr marL="1143000" indent="-228600" algn="l" rtl="0" eaLnBrk="0" fontAlgn="base" hangingPunct="0">
        <a:spcBef>
          <a:spcPct val="20000"/>
        </a:spcBef>
        <a:spcAft>
          <a:spcPct val="0"/>
        </a:spcAft>
        <a:buChar char="•"/>
        <a:defRPr sz="2000">
          <a:solidFill>
            <a:srgbClr val="008000"/>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sldNum" sz="quarter" idx="4"/>
          </p:nvPr>
        </p:nvSpPr>
        <p:spPr bwMode="auto">
          <a:xfrm>
            <a:off x="7467600" y="64833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ClrTx/>
              <a:buFontTx/>
              <a:buNone/>
              <a:defRPr sz="1200">
                <a:solidFill>
                  <a:srgbClr val="000066"/>
                </a:solidFill>
                <a:latin typeface="Verdana" charset="0"/>
              </a:defRPr>
            </a:lvl1pPr>
          </a:lstStyle>
          <a:p>
            <a:fld id="{BA3E8B3C-B49A-DC4F-9BC3-499F7F504C28}" type="slidenum">
              <a:rPr lang="en-US"/>
              <a:pPr/>
              <a:t>‹n.›</a:t>
            </a:fld>
            <a:endParaRPr lang="en-US"/>
          </a:p>
        </p:txBody>
      </p:sp>
      <p:sp>
        <p:nvSpPr>
          <p:cNvPr id="4"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10" r:id="rId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914" name="Segnaposto titolo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38915" name="Segnaposto testo 2"/>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buClrTx/>
              <a:buFontTx/>
              <a:buNone/>
              <a:defRPr sz="1200">
                <a:solidFill>
                  <a:srgbClr val="898989"/>
                </a:solidFill>
                <a:latin typeface="Calibri" charset="0"/>
              </a:defRPr>
            </a:lvl1pPr>
          </a:lstStyle>
          <a:p>
            <a:fld id="{FDD19488-D6D4-7444-915A-34DC6C051E5A}" type="slidenum">
              <a:rPr lang="it-IT"/>
              <a:pPr/>
              <a:t>‹n.›</a:t>
            </a:fld>
            <a:endParaRPr lang="it-IT"/>
          </a:p>
        </p:txBody>
      </p:sp>
      <p:sp>
        <p:nvSpPr>
          <p:cNvPr id="8" name="Rectangle 25"/>
          <p:cNvSpPr>
            <a:spLocks noChangeArrowheads="1"/>
          </p:cNvSpPr>
          <p:nvPr userDrawn="1"/>
        </p:nvSpPr>
        <p:spPr bwMode="auto">
          <a:xfrm>
            <a:off x="68263" y="6484938"/>
            <a:ext cx="9266237" cy="363537"/>
          </a:xfrm>
          <a:prstGeom prst="rect">
            <a:avLst/>
          </a:prstGeom>
          <a:noFill/>
          <a:ln w="9525">
            <a:noFill/>
            <a:miter lim="800000"/>
            <a:headEnd/>
            <a:tailEnd/>
          </a:ln>
          <a:effectLst/>
        </p:spPr>
        <p:txBody>
          <a:bodyPr lIns="92075" tIns="46038" rIns="92075" bIns="46038"/>
          <a:lstStyle/>
          <a:p>
            <a:pPr algn="ctr" eaLnBrk="0" hangingPunct="0">
              <a:buClrTx/>
              <a:buFontTx/>
              <a:buNone/>
            </a:pPr>
            <a:r>
              <a:rPr lang="it-IT" sz="1200" dirty="0">
                <a:solidFill>
                  <a:schemeClr val="tx1"/>
                </a:solidFill>
              </a:rPr>
              <a:t>Valerio Re - </a:t>
            </a:r>
            <a:r>
              <a:rPr lang="it-IT" sz="1200" dirty="0" smtClean="0">
                <a:solidFill>
                  <a:schemeClr val="tx1"/>
                </a:solidFill>
              </a:rPr>
              <a:t>V </a:t>
            </a:r>
            <a:r>
              <a:rPr lang="it-IT" sz="1200" dirty="0">
                <a:solidFill>
                  <a:schemeClr val="tx1"/>
                </a:solidFill>
              </a:rPr>
              <a:t>Scuola Nazionale </a:t>
            </a:r>
            <a:r>
              <a:rPr lang="ja-JP" altLang="it-IT" sz="1200" dirty="0">
                <a:solidFill>
                  <a:schemeClr val="tx1"/>
                </a:solidFill>
              </a:rPr>
              <a:t>“</a:t>
            </a:r>
            <a:r>
              <a:rPr lang="it-IT" sz="1200" dirty="0">
                <a:solidFill>
                  <a:schemeClr val="tx1"/>
                </a:solidFill>
              </a:rPr>
              <a:t>Rivelatori ed </a:t>
            </a:r>
            <a:r>
              <a:rPr lang="it-IT" sz="1200" dirty="0" smtClean="0">
                <a:solidFill>
                  <a:schemeClr val="tx1"/>
                </a:solidFill>
              </a:rPr>
              <a:t>Elettronica”, </a:t>
            </a:r>
            <a:r>
              <a:rPr lang="it-IT" sz="1200" dirty="0">
                <a:solidFill>
                  <a:schemeClr val="tx1"/>
                </a:solidFill>
              </a:rPr>
              <a:t>INFN – LNL, </a:t>
            </a:r>
            <a:r>
              <a:rPr lang="it-IT" sz="1200" dirty="0" smtClean="0">
                <a:solidFill>
                  <a:schemeClr val="tx1"/>
                </a:solidFill>
              </a:rPr>
              <a:t>15 </a:t>
            </a:r>
            <a:r>
              <a:rPr lang="it-IT" sz="1200" dirty="0">
                <a:solidFill>
                  <a:schemeClr val="tx1"/>
                </a:solidFill>
              </a:rPr>
              <a:t>– </a:t>
            </a:r>
            <a:r>
              <a:rPr lang="it-IT" sz="1200" dirty="0" smtClean="0">
                <a:solidFill>
                  <a:schemeClr val="tx1"/>
                </a:solidFill>
              </a:rPr>
              <a:t>19 </a:t>
            </a:r>
            <a:r>
              <a:rPr lang="it-IT" sz="1200" dirty="0">
                <a:solidFill>
                  <a:schemeClr val="tx1"/>
                </a:solidFill>
              </a:rPr>
              <a:t>aprile </a:t>
            </a:r>
            <a:r>
              <a:rPr lang="it-IT" sz="1200" dirty="0" smtClean="0">
                <a:solidFill>
                  <a:schemeClr val="tx1"/>
                </a:solidFill>
              </a:rPr>
              <a:t>2013</a:t>
            </a:r>
            <a:endParaRPr lang="en-US" sz="12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4111"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8.emf"/><Relationship Id="rId5"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1" Type="http://schemas.openxmlformats.org/officeDocument/2006/relationships/slideLayout" Target="../slideLayouts/slideLayout18.xml"/><Relationship Id="rId2"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2.bin"/><Relationship Id="rId5" Type="http://schemas.openxmlformats.org/officeDocument/2006/relationships/image" Target="../media/image24.wmf"/><Relationship Id="rId6" Type="http://schemas.openxmlformats.org/officeDocument/2006/relationships/oleObject" Target="../embeddings/oleObject3.bin"/><Relationship Id="rId7" Type="http://schemas.openxmlformats.org/officeDocument/2006/relationships/image" Target="../media/image25.wmf"/><Relationship Id="rId8"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1" Type="http://schemas.openxmlformats.org/officeDocument/2006/relationships/image" Target="../media/image28.wmf"/><Relationship Id="rId12" Type="http://schemas.openxmlformats.org/officeDocument/2006/relationships/oleObject" Target="../embeddings/oleObject7.bin"/><Relationship Id="rId13" Type="http://schemas.openxmlformats.org/officeDocument/2006/relationships/image" Target="../media/image4.png"/><Relationship Id="rId1" Type="http://schemas.openxmlformats.org/officeDocument/2006/relationships/vmlDrawing" Target="../drawings/vmlDrawing3.vml"/><Relationship Id="rId2" Type="http://schemas.openxmlformats.org/officeDocument/2006/relationships/slideLayout" Target="../slideLayouts/slideLayout18.xml"/><Relationship Id="rId3" Type="http://schemas.openxmlformats.org/officeDocument/2006/relationships/notesSlide" Target="../notesSlides/notesSlide14.xml"/><Relationship Id="rId4" Type="http://schemas.openxmlformats.org/officeDocument/2006/relationships/oleObject" Target="../embeddings/oleObject4.bin"/><Relationship Id="rId5" Type="http://schemas.openxmlformats.org/officeDocument/2006/relationships/image" Target="../media/image26.wmf"/><Relationship Id="rId6" Type="http://schemas.openxmlformats.org/officeDocument/2006/relationships/image" Target="../media/image29.png"/><Relationship Id="rId7" Type="http://schemas.openxmlformats.org/officeDocument/2006/relationships/oleObject" Target="../embeddings/oleObject5.bin"/><Relationship Id="rId8" Type="http://schemas.openxmlformats.org/officeDocument/2006/relationships/image" Target="../media/image27.wmf"/><Relationship Id="rId9" Type="http://schemas.openxmlformats.org/officeDocument/2006/relationships/image" Target="../media/image30.png"/><Relationship Id="rId10"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8.bin"/><Relationship Id="rId5" Type="http://schemas.openxmlformats.org/officeDocument/2006/relationships/image" Target="../media/image31.wmf"/><Relationship Id="rId6" Type="http://schemas.openxmlformats.org/officeDocument/2006/relationships/oleObject" Target="../embeddings/oleObject9.bin"/><Relationship Id="rId7" Type="http://schemas.openxmlformats.org/officeDocument/2006/relationships/image" Target="../media/image32.wmf"/><Relationship Id="rId8" Type="http://schemas.openxmlformats.org/officeDocument/2006/relationships/image" Target="../media/image4.png"/><Relationship Id="rId1" Type="http://schemas.openxmlformats.org/officeDocument/2006/relationships/vmlDrawing" Target="../drawings/vmlDrawing4.vml"/><Relationship Id="rId2"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10.bin"/><Relationship Id="rId5" Type="http://schemas.openxmlformats.org/officeDocument/2006/relationships/image" Target="../media/image33.wmf"/><Relationship Id="rId1" Type="http://schemas.openxmlformats.org/officeDocument/2006/relationships/vmlDrawing" Target="../drawings/vmlDrawing5.vml"/><Relationship Id="rId2"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1.bin"/><Relationship Id="rId5" Type="http://schemas.openxmlformats.org/officeDocument/2006/relationships/image" Target="../media/image34.wmf"/><Relationship Id="rId6" Type="http://schemas.openxmlformats.org/officeDocument/2006/relationships/oleObject" Target="../embeddings/oleObject12.bin"/><Relationship Id="rId7" Type="http://schemas.openxmlformats.org/officeDocument/2006/relationships/image" Target="../media/image35.wmf"/><Relationship Id="rId8" Type="http://schemas.openxmlformats.org/officeDocument/2006/relationships/oleObject" Target="../embeddings/oleObject13.bin"/><Relationship Id="rId9" Type="http://schemas.openxmlformats.org/officeDocument/2006/relationships/image" Target="../media/image36.wmf"/><Relationship Id="rId1" Type="http://schemas.openxmlformats.org/officeDocument/2006/relationships/vmlDrawing" Target="../drawings/vmlDrawing6.vml"/><Relationship Id="rId2"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4.bin"/><Relationship Id="rId5" Type="http://schemas.openxmlformats.org/officeDocument/2006/relationships/image" Target="../media/image37.wmf"/><Relationship Id="rId1" Type="http://schemas.openxmlformats.org/officeDocument/2006/relationships/vmlDrawing" Target="../drawings/vmlDrawing7.vml"/><Relationship Id="rId2"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40.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5.bin"/><Relationship Id="rId5" Type="http://schemas.openxmlformats.org/officeDocument/2006/relationships/image" Target="../media/image42.wmf"/><Relationship Id="rId1" Type="http://schemas.openxmlformats.org/officeDocument/2006/relationships/vmlDrawing" Target="../drawings/vmlDrawing8.vml"/><Relationship Id="rId2"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6.bin"/><Relationship Id="rId5" Type="http://schemas.openxmlformats.org/officeDocument/2006/relationships/image" Target="../media/image43.wmf"/><Relationship Id="rId1" Type="http://schemas.openxmlformats.org/officeDocument/2006/relationships/vmlDrawing" Target="../drawings/vmlDrawing9.vml"/><Relationship Id="rId2"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7.bin"/><Relationship Id="rId5" Type="http://schemas.openxmlformats.org/officeDocument/2006/relationships/image" Target="../media/image45.wmf"/><Relationship Id="rId6" Type="http://schemas.openxmlformats.org/officeDocument/2006/relationships/oleObject" Target="../embeddings/oleObject18.bin"/><Relationship Id="rId7" Type="http://schemas.openxmlformats.org/officeDocument/2006/relationships/image" Target="../media/image46.wmf"/><Relationship Id="rId1" Type="http://schemas.openxmlformats.org/officeDocument/2006/relationships/vmlDrawing" Target="../drawings/vmlDrawing10.vml"/><Relationship Id="rId2"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19.bin"/><Relationship Id="rId5" Type="http://schemas.openxmlformats.org/officeDocument/2006/relationships/image" Target="../media/image47.wmf"/><Relationship Id="rId6" Type="http://schemas.openxmlformats.org/officeDocument/2006/relationships/oleObject" Target="../embeddings/oleObject20.bin"/><Relationship Id="rId7" Type="http://schemas.openxmlformats.org/officeDocument/2006/relationships/image" Target="../media/image48.wmf"/><Relationship Id="rId1" Type="http://schemas.openxmlformats.org/officeDocument/2006/relationships/vmlDrawing" Target="../drawings/vmlDrawing11.vml"/><Relationship Id="rId2"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21.bin"/><Relationship Id="rId5" Type="http://schemas.openxmlformats.org/officeDocument/2006/relationships/image" Target="../media/image49.wmf"/><Relationship Id="rId6" Type="http://schemas.openxmlformats.org/officeDocument/2006/relationships/oleObject" Target="../embeddings/oleObject22.bin"/><Relationship Id="rId7" Type="http://schemas.openxmlformats.org/officeDocument/2006/relationships/image" Target="../media/image50.wmf"/><Relationship Id="rId8" Type="http://schemas.openxmlformats.org/officeDocument/2006/relationships/oleObject" Target="../embeddings/oleObject23.bin"/><Relationship Id="rId9" Type="http://schemas.openxmlformats.org/officeDocument/2006/relationships/image" Target="../media/image51.wmf"/><Relationship Id="rId10" Type="http://schemas.openxmlformats.org/officeDocument/2006/relationships/oleObject" Target="../embeddings/oleObject24.bin"/><Relationship Id="rId11" Type="http://schemas.openxmlformats.org/officeDocument/2006/relationships/image" Target="../media/image52.wmf"/><Relationship Id="rId1" Type="http://schemas.openxmlformats.org/officeDocument/2006/relationships/vmlDrawing" Target="../drawings/vmlDrawing12.vml"/><Relationship Id="rId2"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25.bin"/><Relationship Id="rId5" Type="http://schemas.openxmlformats.org/officeDocument/2006/relationships/image" Target="../media/image53.wmf"/><Relationship Id="rId6" Type="http://schemas.openxmlformats.org/officeDocument/2006/relationships/image" Target="../media/image54.png"/><Relationship Id="rId1" Type="http://schemas.openxmlformats.org/officeDocument/2006/relationships/vmlDrawing" Target="../drawings/vmlDrawing13.vml"/><Relationship Id="rId2"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57.wmf"/><Relationship Id="rId5" Type="http://schemas.openxmlformats.org/officeDocument/2006/relationships/oleObject" Target="../embeddings/oleObject26.bin"/><Relationship Id="rId6" Type="http://schemas.openxmlformats.org/officeDocument/2006/relationships/image" Target="../media/image55.wmf"/><Relationship Id="rId7" Type="http://schemas.openxmlformats.org/officeDocument/2006/relationships/oleObject" Target="../embeddings/oleObject27.bin"/><Relationship Id="rId8" Type="http://schemas.openxmlformats.org/officeDocument/2006/relationships/image" Target="../media/image56.wmf"/><Relationship Id="rId1" Type="http://schemas.openxmlformats.org/officeDocument/2006/relationships/vmlDrawing" Target="../drawings/vmlDrawing14.vml"/><Relationship Id="rId2"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9.wmf"/><Relationship Id="rId5" Type="http://schemas.openxmlformats.org/officeDocument/2006/relationships/image" Target="../media/image60.wmf"/><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28.bin"/><Relationship Id="rId5" Type="http://schemas.openxmlformats.org/officeDocument/2006/relationships/image" Target="../media/image61.wmf"/><Relationship Id="rId1" Type="http://schemas.openxmlformats.org/officeDocument/2006/relationships/vmlDrawing" Target="../drawings/vmlDrawing15.vml"/><Relationship Id="rId2"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62.wmf"/><Relationship Id="rId4" Type="http://schemas.openxmlformats.org/officeDocument/2006/relationships/image" Target="../media/image63.wmf"/><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64.wmf"/><Relationship Id="rId4" Type="http://schemas.openxmlformats.org/officeDocument/2006/relationships/image" Target="../media/image65.wmf"/><Relationship Id="rId5" Type="http://schemas.openxmlformats.org/officeDocument/2006/relationships/image" Target="../media/image66.wmf"/><Relationship Id="rId1" Type="http://schemas.openxmlformats.org/officeDocument/2006/relationships/slideLayout" Target="../slideLayouts/slideLayout18.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57.wmf"/><Relationship Id="rId5" Type="http://schemas.openxmlformats.org/officeDocument/2006/relationships/oleObject" Target="../embeddings/oleObject29.bin"/><Relationship Id="rId6" Type="http://schemas.openxmlformats.org/officeDocument/2006/relationships/image" Target="../media/image67.wmf"/><Relationship Id="rId1" Type="http://schemas.openxmlformats.org/officeDocument/2006/relationships/vmlDrawing" Target="../drawings/vmlDrawing16.vml"/><Relationship Id="rId2"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30.bin"/><Relationship Id="rId5" Type="http://schemas.openxmlformats.org/officeDocument/2006/relationships/image" Target="../media/image68.wmf"/><Relationship Id="rId6" Type="http://schemas.openxmlformats.org/officeDocument/2006/relationships/oleObject" Target="../embeddings/oleObject31.bin"/><Relationship Id="rId7" Type="http://schemas.openxmlformats.org/officeDocument/2006/relationships/image" Target="../media/image69.wmf"/><Relationship Id="rId1" Type="http://schemas.openxmlformats.org/officeDocument/2006/relationships/vmlDrawing" Target="../drawings/vmlDrawing17.vml"/><Relationship Id="rId2"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wmf"/><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32.bin"/><Relationship Id="rId5" Type="http://schemas.openxmlformats.org/officeDocument/2006/relationships/image" Target="../media/image70.wmf"/><Relationship Id="rId6" Type="http://schemas.openxmlformats.org/officeDocument/2006/relationships/oleObject" Target="../embeddings/oleObject33.bin"/><Relationship Id="rId7" Type="http://schemas.openxmlformats.org/officeDocument/2006/relationships/image" Target="../media/image71.wmf"/><Relationship Id="rId1" Type="http://schemas.openxmlformats.org/officeDocument/2006/relationships/vmlDrawing" Target="../drawings/vmlDrawing18.vml"/><Relationship Id="rId2"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34.bin"/><Relationship Id="rId5" Type="http://schemas.openxmlformats.org/officeDocument/2006/relationships/image" Target="../media/image72.wmf"/><Relationship Id="rId6" Type="http://schemas.openxmlformats.org/officeDocument/2006/relationships/oleObject" Target="../embeddings/oleObject35.bin"/><Relationship Id="rId7" Type="http://schemas.openxmlformats.org/officeDocument/2006/relationships/image" Target="../media/image73.wmf"/><Relationship Id="rId8" Type="http://schemas.openxmlformats.org/officeDocument/2006/relationships/oleObject" Target="../embeddings/oleObject36.bin"/><Relationship Id="rId9" Type="http://schemas.openxmlformats.org/officeDocument/2006/relationships/image" Target="../media/image74.wmf"/><Relationship Id="rId1" Type="http://schemas.openxmlformats.org/officeDocument/2006/relationships/vmlDrawing" Target="../drawings/vmlDrawing19.vml"/><Relationship Id="rId2"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37.bin"/><Relationship Id="rId5" Type="http://schemas.openxmlformats.org/officeDocument/2006/relationships/image" Target="../media/image72.wmf"/><Relationship Id="rId6" Type="http://schemas.openxmlformats.org/officeDocument/2006/relationships/oleObject" Target="../embeddings/oleObject38.bin"/><Relationship Id="rId7" Type="http://schemas.openxmlformats.org/officeDocument/2006/relationships/image" Target="../media/image75.wmf"/><Relationship Id="rId1" Type="http://schemas.openxmlformats.org/officeDocument/2006/relationships/vmlDrawing" Target="../drawings/vmlDrawing20.vml"/><Relationship Id="rId2"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76.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77.w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79.png"/><Relationship Id="rId5" Type="http://schemas.openxmlformats.org/officeDocument/2006/relationships/oleObject" Target="../embeddings/oleObject39.bin"/><Relationship Id="rId6" Type="http://schemas.openxmlformats.org/officeDocument/2006/relationships/image" Target="../media/image78.wmf"/><Relationship Id="rId1" Type="http://schemas.openxmlformats.org/officeDocument/2006/relationships/vmlDrawing" Target="../drawings/vmlDrawing21.vml"/><Relationship Id="rId2"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82.png"/><Relationship Id="rId5" Type="http://schemas.openxmlformats.org/officeDocument/2006/relationships/oleObject" Target="../embeddings/oleObject40.bin"/><Relationship Id="rId6" Type="http://schemas.openxmlformats.org/officeDocument/2006/relationships/image" Target="../media/image80.wmf"/><Relationship Id="rId7" Type="http://schemas.openxmlformats.org/officeDocument/2006/relationships/oleObject" Target="../embeddings/oleObject41.bin"/><Relationship Id="rId8" Type="http://schemas.openxmlformats.org/officeDocument/2006/relationships/image" Target="../media/image25.wmf"/><Relationship Id="rId9" Type="http://schemas.openxmlformats.org/officeDocument/2006/relationships/oleObject" Target="../embeddings/oleObject42.bin"/><Relationship Id="rId10" Type="http://schemas.openxmlformats.org/officeDocument/2006/relationships/image" Target="../media/image81.wmf"/><Relationship Id="rId11" Type="http://schemas.openxmlformats.org/officeDocument/2006/relationships/image" Target="../media/image4.png"/><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43.bin"/><Relationship Id="rId5" Type="http://schemas.openxmlformats.org/officeDocument/2006/relationships/image" Target="../media/image83.wmf"/><Relationship Id="rId6" Type="http://schemas.openxmlformats.org/officeDocument/2006/relationships/oleObject" Target="../embeddings/oleObject44.bin"/><Relationship Id="rId7" Type="http://schemas.openxmlformats.org/officeDocument/2006/relationships/image" Target="../media/image84.wmf"/><Relationship Id="rId8" Type="http://schemas.openxmlformats.org/officeDocument/2006/relationships/oleObject" Target="../embeddings/oleObject45.bin"/><Relationship Id="rId9" Type="http://schemas.openxmlformats.org/officeDocument/2006/relationships/image" Target="../media/image85.wmf"/><Relationship Id="rId10" Type="http://schemas.openxmlformats.org/officeDocument/2006/relationships/image" Target="../media/image4.png"/><Relationship Id="rId1" Type="http://schemas.openxmlformats.org/officeDocument/2006/relationships/vmlDrawing" Target="../drawings/vmlDrawing23.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86.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87.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46.bin"/><Relationship Id="rId5" Type="http://schemas.openxmlformats.org/officeDocument/2006/relationships/image" Target="../media/image88.wmf"/><Relationship Id="rId1" Type="http://schemas.openxmlformats.org/officeDocument/2006/relationships/vmlDrawing" Target="../drawings/vmlDrawing24.vml"/><Relationship Id="rId2"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47.bin"/><Relationship Id="rId5" Type="http://schemas.openxmlformats.org/officeDocument/2006/relationships/image" Target="../media/image89.wmf"/><Relationship Id="rId1" Type="http://schemas.openxmlformats.org/officeDocument/2006/relationships/vmlDrawing" Target="../drawings/vmlDrawing25.vml"/><Relationship Id="rId2"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oleObject48.bin"/><Relationship Id="rId5" Type="http://schemas.openxmlformats.org/officeDocument/2006/relationships/image" Target="../media/image90.wmf"/><Relationship Id="rId6" Type="http://schemas.openxmlformats.org/officeDocument/2006/relationships/oleObject" Target="../embeddings/oleObject49.bin"/><Relationship Id="rId7" Type="http://schemas.openxmlformats.org/officeDocument/2006/relationships/image" Target="../media/image91.wmf"/><Relationship Id="rId1" Type="http://schemas.openxmlformats.org/officeDocument/2006/relationships/vmlDrawing" Target="../drawings/vmlDrawing26.vml"/><Relationship Id="rId2"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3" Type="http://schemas.openxmlformats.org/officeDocument/2006/relationships/image" Target="../media/image92.wmf"/><Relationship Id="rId4" Type="http://schemas.openxmlformats.org/officeDocument/2006/relationships/image" Target="../media/image93.wmf"/><Relationship Id="rId5" Type="http://schemas.openxmlformats.org/officeDocument/2006/relationships/image" Target="../media/image94.wmf"/><Relationship Id="rId6" Type="http://schemas.openxmlformats.org/officeDocument/2006/relationships/image" Target="../media/image95.wmf"/><Relationship Id="rId1" Type="http://schemas.openxmlformats.org/officeDocument/2006/relationships/slideLayout" Target="../slideLayouts/slideLayout18.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 Id="rId3" Type="http://schemas.openxmlformats.org/officeDocument/2006/relationships/image" Target="../media/image96.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 Id="rId3" Type="http://schemas.openxmlformats.org/officeDocument/2006/relationships/image" Target="../media/image97.w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6.xml"/><Relationship Id="rId3" Type="http://schemas.openxmlformats.org/officeDocument/2006/relationships/image" Target="../media/image98.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50.bin"/><Relationship Id="rId5" Type="http://schemas.openxmlformats.org/officeDocument/2006/relationships/image" Target="../media/image99.wmf"/><Relationship Id="rId1" Type="http://schemas.openxmlformats.org/officeDocument/2006/relationships/vmlDrawing" Target="../drawings/vmlDrawing27.vml"/><Relationship Id="rId2"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0.png"/><Relationship Id="rId3" Type="http://schemas.openxmlformats.org/officeDocument/2006/relationships/image" Target="../media/image10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0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0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8.xml"/><Relationship Id="rId3"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06.wmf"/></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37.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2.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4.png"/><Relationship Id="rId1" Type="http://schemas.openxmlformats.org/officeDocument/2006/relationships/slideLayout" Target="../slideLayouts/slideLayout49.xml"/><Relationship Id="rId2" Type="http://schemas.openxmlformats.org/officeDocument/2006/relationships/image" Target="../media/image109.emf"/></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2.emf"/><Relationship Id="rId1" Type="http://schemas.openxmlformats.org/officeDocument/2006/relationships/slideLayout" Target="../slideLayouts/slideLayout49.xml"/><Relationship Id="rId2" Type="http://schemas.openxmlformats.org/officeDocument/2006/relationships/image" Target="../media/image111.png"/></Relationships>
</file>

<file path=ppt/slides/_rels/slide73.x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4.png"/><Relationship Id="rId1" Type="http://schemas.openxmlformats.org/officeDocument/2006/relationships/slideLayout" Target="../slideLayouts/slideLayout55.xml"/><Relationship Id="rId2" Type="http://schemas.openxmlformats.org/officeDocument/2006/relationships/notesSlide" Target="../notesSlides/notesSlide6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14.wmf"/></Relationships>
</file>

<file path=ppt/slides/_rels/slide76.xml.rels><?xml version="1.0" encoding="UTF-8" standalone="yes"?>
<Relationships xmlns="http://schemas.openxmlformats.org/package/2006/relationships"><Relationship Id="rId11" Type="http://schemas.openxmlformats.org/officeDocument/2006/relationships/image" Target="../media/image118.wmf"/><Relationship Id="rId12" Type="http://schemas.openxmlformats.org/officeDocument/2006/relationships/image" Target="../media/image4.png"/><Relationship Id="rId1" Type="http://schemas.openxmlformats.org/officeDocument/2006/relationships/vmlDrawing" Target="../drawings/vmlDrawing28.vml"/><Relationship Id="rId2" Type="http://schemas.openxmlformats.org/officeDocument/2006/relationships/slideLayout" Target="../slideLayouts/slideLayout64.xml"/><Relationship Id="rId3" Type="http://schemas.openxmlformats.org/officeDocument/2006/relationships/notesSlide" Target="../notesSlides/notesSlide63.xml"/><Relationship Id="rId4" Type="http://schemas.openxmlformats.org/officeDocument/2006/relationships/oleObject" Target="../embeddings/oleObject51.bin"/><Relationship Id="rId5" Type="http://schemas.openxmlformats.org/officeDocument/2006/relationships/image" Target="../media/image115.wmf"/><Relationship Id="rId6" Type="http://schemas.openxmlformats.org/officeDocument/2006/relationships/oleObject" Target="../embeddings/oleObject52.bin"/><Relationship Id="rId7" Type="http://schemas.openxmlformats.org/officeDocument/2006/relationships/image" Target="../media/image116.wmf"/><Relationship Id="rId8" Type="http://schemas.openxmlformats.org/officeDocument/2006/relationships/oleObject" Target="../embeddings/oleObject53.bin"/><Relationship Id="rId9" Type="http://schemas.openxmlformats.org/officeDocument/2006/relationships/image" Target="../media/image117.wmf"/><Relationship Id="rId10" Type="http://schemas.openxmlformats.org/officeDocument/2006/relationships/oleObject" Target="../embeddings/oleObject54.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oleObject" Target="../embeddings/oleObject55.bin"/><Relationship Id="rId5" Type="http://schemas.openxmlformats.org/officeDocument/2006/relationships/image" Target="../media/image119.wmf"/><Relationship Id="rId6" Type="http://schemas.openxmlformats.org/officeDocument/2006/relationships/oleObject" Target="../embeddings/oleObject56.bin"/><Relationship Id="rId7" Type="http://schemas.openxmlformats.org/officeDocument/2006/relationships/image" Target="../media/image120.wmf"/><Relationship Id="rId8" Type="http://schemas.openxmlformats.org/officeDocument/2006/relationships/image" Target="../media/image4.png"/><Relationship Id="rId1" Type="http://schemas.openxmlformats.org/officeDocument/2006/relationships/vmlDrawing" Target="../drawings/vmlDrawing29.vml"/><Relationship Id="rId2"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5.xml"/><Relationship Id="rId3" Type="http://schemas.openxmlformats.org/officeDocument/2006/relationships/image" Target="../media/image121.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122.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3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oleObject" Target="../embeddings/oleObject57.bin"/><Relationship Id="rId5" Type="http://schemas.openxmlformats.org/officeDocument/2006/relationships/image" Target="../media/image123.emf"/><Relationship Id="rId6" Type="http://schemas.openxmlformats.org/officeDocument/2006/relationships/oleObject" Target="../embeddings/oleObject58.bin"/><Relationship Id="rId7" Type="http://schemas.openxmlformats.org/officeDocument/2006/relationships/image" Target="../media/image124.emf"/><Relationship Id="rId1" Type="http://schemas.openxmlformats.org/officeDocument/2006/relationships/vmlDrawing" Target="../drawings/vmlDrawing30.vml"/><Relationship Id="rId2"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25.png"/><Relationship Id="rId3" Type="http://schemas.openxmlformats.org/officeDocument/2006/relationships/image" Target="../media/image126.jpeg"/></Relationships>
</file>

<file path=ppt/slides/_rels/slide82.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png"/><Relationship Id="rId1" Type="http://schemas.openxmlformats.org/officeDocument/2006/relationships/slideLayout" Target="../slideLayouts/slideLayout42.xml"/><Relationship Id="rId2" Type="http://schemas.openxmlformats.org/officeDocument/2006/relationships/image" Target="../media/image127.png"/></Relationships>
</file>

<file path=ppt/slides/_rels/slide83.x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oleObject" Target="../embeddings/oleObject59.bin"/><Relationship Id="rId5" Type="http://schemas.openxmlformats.org/officeDocument/2006/relationships/image" Target="../media/image130.wmf"/><Relationship Id="rId1" Type="http://schemas.openxmlformats.org/officeDocument/2006/relationships/vmlDrawing" Target="../drawings/vmlDrawing31.vml"/><Relationship Id="rId2"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35.xml"/><Relationship Id="rId2" Type="http://schemas.openxmlformats.org/officeDocument/2006/relationships/notesSlide" Target="../notesSlides/notesSlide6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3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35.emf"/><Relationship Id="rId3" Type="http://schemas.openxmlformats.org/officeDocument/2006/relationships/image" Target="../media/image136.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37.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2.xml"/><Relationship Id="rId3"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138.wmf"/><Relationship Id="rId4" Type="http://schemas.openxmlformats.org/officeDocument/2006/relationships/image" Target="../media/image139.wmf"/><Relationship Id="rId5" Type="http://schemas.openxmlformats.org/officeDocument/2006/relationships/image" Target="../media/image140.wmf"/><Relationship Id="rId6" Type="http://schemas.openxmlformats.org/officeDocument/2006/relationships/image" Target="../media/image141.wmf"/><Relationship Id="rId7" Type="http://schemas.openxmlformats.org/officeDocument/2006/relationships/image" Target="../media/image142.wmf"/><Relationship Id="rId1" Type="http://schemas.openxmlformats.org/officeDocument/2006/relationships/slideLayout" Target="../slideLayouts/slideLayout18.xml"/><Relationship Id="rId2" Type="http://schemas.openxmlformats.org/officeDocument/2006/relationships/notesSlide" Target="../notesSlides/notesSlide7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4.xml"/></Relationships>
</file>

<file path=ppt/slides/_rels/slide96.xml.rels><?xml version="1.0" encoding="UTF-8" standalone="yes"?>
<Relationships xmlns="http://schemas.openxmlformats.org/package/2006/relationships"><Relationship Id="rId3" Type="http://schemas.openxmlformats.org/officeDocument/2006/relationships/image" Target="../media/image143.wmf"/><Relationship Id="rId4" Type="http://schemas.openxmlformats.org/officeDocument/2006/relationships/image" Target="../media/image144.wmf"/><Relationship Id="rId1" Type="http://schemas.openxmlformats.org/officeDocument/2006/relationships/slideLayout" Target="../slideLayouts/slideLayout18.xml"/><Relationship Id="rId2" Type="http://schemas.openxmlformats.org/officeDocument/2006/relationships/notesSlide" Target="../notesSlides/notesSlide7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6.xml"/><Relationship Id="rId3" Type="http://schemas.openxmlformats.org/officeDocument/2006/relationships/image" Target="../media/image145.w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8.xml"/><Relationship Id="rId3" Type="http://schemas.openxmlformats.org/officeDocument/2006/relationships/image" Target="../media/image1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0F8572FA-1FEA-904B-8838-CA462C4348CA}" type="slidenum">
              <a:rPr lang="en-US" sz="1200">
                <a:solidFill>
                  <a:srgbClr val="000066"/>
                </a:solidFill>
                <a:latin typeface="Verdana" charset="0"/>
              </a:rPr>
              <a:pPr/>
              <a:t>1</a:t>
            </a:fld>
            <a:endParaRPr lang="en-US" sz="1200">
              <a:solidFill>
                <a:srgbClr val="000066"/>
              </a:solidFill>
              <a:latin typeface="Verdana" charset="0"/>
            </a:endParaRPr>
          </a:p>
        </p:txBody>
      </p:sp>
      <p:sp>
        <p:nvSpPr>
          <p:cNvPr id="53251" name="Text Box 1032"/>
          <p:cNvSpPr txBox="1">
            <a:spLocks noChangeArrowheads="1"/>
          </p:cNvSpPr>
          <p:nvPr/>
        </p:nvSpPr>
        <p:spPr bwMode="auto">
          <a:xfrm>
            <a:off x="1230313" y="393700"/>
            <a:ext cx="76565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4000" b="1">
                <a:solidFill>
                  <a:srgbClr val="FF3300"/>
                </a:solidFill>
              </a:rPr>
              <a:t>Front-end electronics </a:t>
            </a:r>
          </a:p>
          <a:p>
            <a:pPr algn="ctr">
              <a:spcBef>
                <a:spcPct val="50000"/>
              </a:spcBef>
              <a:buClrTx/>
              <a:buFontTx/>
              <a:buNone/>
            </a:pPr>
            <a:r>
              <a:rPr lang="en-US" sz="4000" b="1">
                <a:solidFill>
                  <a:srgbClr val="FF3300"/>
                </a:solidFill>
              </a:rPr>
              <a:t>for silicon trackers</a:t>
            </a:r>
            <a:endParaRPr lang="it-IT" sz="4000">
              <a:solidFill>
                <a:srgbClr val="FF3300"/>
              </a:solidFill>
              <a:latin typeface="Verdana" charset="0"/>
            </a:endParaRPr>
          </a:p>
        </p:txBody>
      </p:sp>
      <p:sp>
        <p:nvSpPr>
          <p:cNvPr id="53252" name="Text Box 1046"/>
          <p:cNvSpPr txBox="1">
            <a:spLocks noChangeArrowheads="1"/>
          </p:cNvSpPr>
          <p:nvPr/>
        </p:nvSpPr>
        <p:spPr bwMode="auto">
          <a:xfrm>
            <a:off x="436563" y="2608263"/>
            <a:ext cx="9067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2800">
                <a:solidFill>
                  <a:srgbClr val="000066"/>
                </a:solidFill>
              </a:rPr>
              <a:t>Valerio Re</a:t>
            </a:r>
            <a:endParaRPr lang="it-IT" sz="2800" baseline="30000">
              <a:solidFill>
                <a:srgbClr val="000066"/>
              </a:solidFill>
            </a:endParaRPr>
          </a:p>
        </p:txBody>
      </p:sp>
      <p:sp>
        <p:nvSpPr>
          <p:cNvPr id="53253" name="Text Box 1047"/>
          <p:cNvSpPr txBox="1">
            <a:spLocks noChangeArrowheads="1"/>
          </p:cNvSpPr>
          <p:nvPr/>
        </p:nvSpPr>
        <p:spPr bwMode="auto">
          <a:xfrm>
            <a:off x="7280275" y="3406775"/>
            <a:ext cx="22780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400" dirty="0" smtClean="0">
                <a:solidFill>
                  <a:srgbClr val="000066"/>
                </a:solidFill>
              </a:rPr>
              <a:t>	INFN </a:t>
            </a:r>
            <a:r>
              <a:rPr lang="en-US" sz="1200" dirty="0" smtClean="0">
                <a:solidFill>
                  <a:srgbClr val="000066"/>
                </a:solidFill>
              </a:rPr>
              <a:t>                       </a:t>
            </a:r>
            <a:endParaRPr lang="en-US" sz="1200" dirty="0">
              <a:solidFill>
                <a:srgbClr val="000066"/>
              </a:solidFill>
            </a:endParaRPr>
          </a:p>
          <a:p>
            <a:pPr algn="ctr">
              <a:spcBef>
                <a:spcPct val="50000"/>
              </a:spcBef>
              <a:buClrTx/>
              <a:buFontTx/>
              <a:buNone/>
            </a:pPr>
            <a:r>
              <a:rPr lang="en-US" sz="1200" dirty="0" err="1">
                <a:solidFill>
                  <a:srgbClr val="000066"/>
                </a:solidFill>
              </a:rPr>
              <a:t>Sezione</a:t>
            </a:r>
            <a:r>
              <a:rPr lang="en-US" sz="1200" dirty="0">
                <a:solidFill>
                  <a:srgbClr val="000066"/>
                </a:solidFill>
              </a:rPr>
              <a:t> di Pavia</a:t>
            </a:r>
            <a:endParaRPr lang="it-IT" sz="1200" dirty="0">
              <a:solidFill>
                <a:srgbClr val="000066"/>
              </a:solidFill>
            </a:endParaRPr>
          </a:p>
        </p:txBody>
      </p:sp>
      <p:pic>
        <p:nvPicPr>
          <p:cNvPr id="53254" name="Picture 1062" descr="weblogo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775" y="2582863"/>
            <a:ext cx="7080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064" descr="Università degli studi di Bergam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2425700"/>
            <a:ext cx="889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1065"/>
          <p:cNvSpPr txBox="1">
            <a:spLocks noChangeArrowheads="1"/>
          </p:cNvSpPr>
          <p:nvPr/>
        </p:nvSpPr>
        <p:spPr bwMode="auto">
          <a:xfrm>
            <a:off x="104775" y="3417888"/>
            <a:ext cx="3027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400" dirty="0" err="1">
                <a:solidFill>
                  <a:srgbClr val="000066"/>
                </a:solidFill>
              </a:rPr>
              <a:t>Università</a:t>
            </a:r>
            <a:r>
              <a:rPr lang="en-US" sz="1400" dirty="0">
                <a:solidFill>
                  <a:srgbClr val="000066"/>
                </a:solidFill>
              </a:rPr>
              <a:t> di Bergamo</a:t>
            </a:r>
            <a:r>
              <a:rPr lang="en-US" sz="1200" dirty="0">
                <a:solidFill>
                  <a:srgbClr val="000066"/>
                </a:solidFill>
              </a:rPr>
              <a:t> </a:t>
            </a:r>
          </a:p>
          <a:p>
            <a:pPr algn="ctr">
              <a:spcBef>
                <a:spcPct val="50000"/>
              </a:spcBef>
              <a:buClrTx/>
              <a:buFontTx/>
              <a:buNone/>
            </a:pPr>
            <a:r>
              <a:rPr lang="en-US" sz="1200" dirty="0" err="1">
                <a:solidFill>
                  <a:srgbClr val="000066"/>
                </a:solidFill>
              </a:rPr>
              <a:t>Dipartimento</a:t>
            </a:r>
            <a:r>
              <a:rPr lang="en-US" sz="1200" dirty="0">
                <a:solidFill>
                  <a:srgbClr val="000066"/>
                </a:solidFill>
              </a:rPr>
              <a:t> di </a:t>
            </a:r>
            <a:r>
              <a:rPr lang="en-US" sz="1200" dirty="0" err="1" smtClean="0">
                <a:solidFill>
                  <a:srgbClr val="000066"/>
                </a:solidFill>
              </a:rPr>
              <a:t>Ingegneria</a:t>
            </a:r>
            <a:endParaRPr lang="it-IT" sz="1200" dirty="0">
              <a:solidFill>
                <a:srgbClr val="000066"/>
              </a:solidFill>
            </a:endParaRPr>
          </a:p>
        </p:txBody>
      </p:sp>
      <p:pic>
        <p:nvPicPr>
          <p:cNvPr id="2" name="Immagine 1"/>
          <p:cNvPicPr>
            <a:picLocks noChangeAspect="1"/>
          </p:cNvPicPr>
          <p:nvPr/>
        </p:nvPicPr>
        <p:blipFill>
          <a:blip r:embed="rId5"/>
          <a:stretch>
            <a:fillRect/>
          </a:stretch>
        </p:blipFill>
        <p:spPr>
          <a:xfrm>
            <a:off x="1189789" y="4114800"/>
            <a:ext cx="7353300" cy="21717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F42C74F8-39B4-3144-9D19-8AB92693B724}" type="slidenum">
              <a:rPr lang="en-US" sz="1200">
                <a:solidFill>
                  <a:srgbClr val="000066"/>
                </a:solidFill>
                <a:latin typeface="Verdana" charset="0"/>
              </a:rPr>
              <a:pPr/>
              <a:t>10</a:t>
            </a:fld>
            <a:endParaRPr lang="en-US" sz="1200">
              <a:solidFill>
                <a:srgbClr val="000066"/>
              </a:solidFill>
              <a:latin typeface="Verdana" charset="0"/>
            </a:endParaRPr>
          </a:p>
        </p:txBody>
      </p:sp>
      <p:pic>
        <p:nvPicPr>
          <p:cNvPr id="62467" name="Immagine 77"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1488" y="1238250"/>
            <a:ext cx="66294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5"/>
          <p:cNvSpPr>
            <a:spLocks noChangeArrowheads="1"/>
          </p:cNvSpPr>
          <p:nvPr/>
        </p:nvSpPr>
        <p:spPr bwMode="auto">
          <a:xfrm>
            <a:off x="674688" y="185738"/>
            <a:ext cx="746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FontTx/>
              <a:buNone/>
            </a:pPr>
            <a:r>
              <a:rPr lang="en-US" sz="3200"/>
              <a:t>FE-I4 readout chip for pixel sensors in ATLAS IBL</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93174679-679D-F844-9651-4ADB71AD76EB}" type="slidenum">
              <a:rPr lang="en-US" sz="1200">
                <a:solidFill>
                  <a:srgbClr val="000066"/>
                </a:solidFill>
                <a:latin typeface="Verdana" charset="0"/>
              </a:rPr>
              <a:pPr/>
              <a:t>11</a:t>
            </a:fld>
            <a:endParaRPr lang="en-US" sz="1200">
              <a:solidFill>
                <a:srgbClr val="000066"/>
              </a:solidFill>
              <a:latin typeface="Verdana" charset="0"/>
            </a:endParaRPr>
          </a:p>
        </p:txBody>
      </p:sp>
      <p:sp>
        <p:nvSpPr>
          <p:cNvPr id="3" name="Line 37"/>
          <p:cNvSpPr>
            <a:spLocks noChangeShapeType="1"/>
          </p:cNvSpPr>
          <p:nvPr/>
        </p:nvSpPr>
        <p:spPr bwMode="auto">
          <a:xfrm flipV="1">
            <a:off x="7486650" y="3995738"/>
            <a:ext cx="0" cy="2017712"/>
          </a:xfrm>
          <a:prstGeom prst="line">
            <a:avLst/>
          </a:prstGeom>
          <a:noFill/>
          <a:ln w="9525">
            <a:solidFill>
              <a:schemeClr val="tx1"/>
            </a:solidFill>
            <a:round/>
            <a:headEnd type="triangle" w="med" len="med"/>
            <a:tailEnd type="triangle" w="med" len="med"/>
          </a:ln>
          <a:effectLst/>
        </p:spPr>
        <p:txBody>
          <a:bodyPr anchor="ctr">
            <a:spAutoFit/>
          </a:bodyPr>
          <a:lstStyle/>
          <a:p>
            <a:pPr>
              <a:buFont typeface="Wingdings" pitchFamily="2" charset="2"/>
              <a:buNone/>
              <a:defRPr/>
            </a:pPr>
            <a:endParaRPr lang="en-US">
              <a:effectLst>
                <a:outerShdw blurRad="38100" dist="38100" dir="2700000" algn="tl">
                  <a:srgbClr val="000000">
                    <a:alpha val="43137"/>
                  </a:srgbClr>
                </a:outerShdw>
              </a:effectLst>
              <a:latin typeface="Arial" pitchFamily="34" charset="0"/>
              <a:ea typeface="+mn-ea"/>
            </a:endParaRPr>
          </a:p>
        </p:txBody>
      </p:sp>
      <p:sp>
        <p:nvSpPr>
          <p:cNvPr id="1029" name="Line 39"/>
          <p:cNvSpPr>
            <a:spLocks noChangeShapeType="1"/>
          </p:cNvSpPr>
          <p:nvPr/>
        </p:nvSpPr>
        <p:spPr bwMode="auto">
          <a:xfrm>
            <a:off x="2170113" y="6089650"/>
            <a:ext cx="51847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1030" name="Text Box 42"/>
          <p:cNvSpPr txBox="1">
            <a:spLocks noChangeArrowheads="1"/>
          </p:cNvSpPr>
          <p:nvPr/>
        </p:nvSpPr>
        <p:spPr bwMode="auto">
          <a:xfrm rot="5400000">
            <a:off x="7203282" y="4895056"/>
            <a:ext cx="6175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de-DE" sz="1200">
                <a:latin typeface="Tahoma" charset="0"/>
              </a:rPr>
              <a:t>50 </a:t>
            </a:r>
            <a:r>
              <a:rPr lang="de-DE" sz="1200">
                <a:latin typeface="Symbol" charset="0"/>
              </a:rPr>
              <a:t>m</a:t>
            </a:r>
            <a:r>
              <a:rPr lang="de-DE" sz="1200">
                <a:latin typeface="Tahoma" charset="0"/>
              </a:rPr>
              <a:t>m</a:t>
            </a:r>
          </a:p>
        </p:txBody>
      </p:sp>
      <p:graphicFrame>
        <p:nvGraphicFramePr>
          <p:cNvPr id="1026" name="Object 18"/>
          <p:cNvGraphicFramePr>
            <a:graphicFrameLocks noChangeAspect="1"/>
          </p:cNvGraphicFramePr>
          <p:nvPr/>
        </p:nvGraphicFramePr>
        <p:xfrm>
          <a:off x="2090738" y="1143000"/>
          <a:ext cx="5562600" cy="2676525"/>
        </p:xfrm>
        <a:graphic>
          <a:graphicData uri="http://schemas.openxmlformats.org/presentationml/2006/ole">
            <mc:AlternateContent xmlns:mc="http://schemas.openxmlformats.org/markup-compatibility/2006">
              <mc:Choice xmlns:v="urn:schemas-microsoft-com:vml" Requires="v">
                <p:oleObj spid="_x0000_s1072" name="Visio" r:id="rId3" imgW="4700588" imgH="2086928" progId="Visio.Drawing.11">
                  <p:embed/>
                </p:oleObj>
              </mc:Choice>
              <mc:Fallback>
                <p:oleObj name="Visio" r:id="rId3" imgW="4700588" imgH="2086928" progId="Visio.Drawing.11">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738" y="1143000"/>
                        <a:ext cx="5562600" cy="2676525"/>
                      </a:xfrm>
                      <a:prstGeom prst="rect">
                        <a:avLst/>
                      </a:prstGeom>
                      <a:noFill/>
                      <a:ln>
                        <a:noFill/>
                      </a:ln>
                      <a:effectLst/>
                      <a:extLst>
                        <a:ext uri="{909E8E84-426E-40dd-AFC4-6F175D3DCCD1}">
                          <a14:hiddenFill xmlns:a14="http://schemas.microsoft.com/office/drawing/2010/main">
                            <a:gradFill rotWithShape="0">
                              <a:gsLst>
                                <a:gs pos="0">
                                  <a:schemeClr val="accent2"/>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1" name="Text Box 41"/>
          <p:cNvSpPr txBox="1">
            <a:spLocks noChangeArrowheads="1"/>
          </p:cNvSpPr>
          <p:nvPr/>
        </p:nvSpPr>
        <p:spPr bwMode="auto">
          <a:xfrm>
            <a:off x="4251325" y="6040438"/>
            <a:ext cx="70008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de-DE" sz="1200">
                <a:latin typeface="Tahoma" charset="0"/>
              </a:rPr>
              <a:t>150 </a:t>
            </a:r>
            <a:r>
              <a:rPr lang="de-DE" sz="1200">
                <a:latin typeface="Symbol" charset="0"/>
              </a:rPr>
              <a:t>m</a:t>
            </a:r>
            <a:r>
              <a:rPr lang="de-DE" sz="1200">
                <a:latin typeface="Tahoma" charset="0"/>
              </a:rPr>
              <a:t>m</a:t>
            </a:r>
          </a:p>
        </p:txBody>
      </p:sp>
      <p:pic>
        <p:nvPicPr>
          <p:cNvPr id="1032" name="Picture 15" descr="FEND_BLACK.png"/>
          <p:cNvPicPr>
            <a:picLocks noChangeAspect="1"/>
          </p:cNvPicPr>
          <p:nvPr/>
        </p:nvPicPr>
        <p:blipFill>
          <a:blip r:embed="rId5">
            <a:extLst>
              <a:ext uri="{28A0092B-C50C-407E-A947-70E740481C1C}">
                <a14:useLocalDpi xmlns:a14="http://schemas.microsoft.com/office/drawing/2010/main" val="0"/>
              </a:ext>
            </a:extLst>
          </a:blip>
          <a:srcRect r="841" b="1079"/>
          <a:stretch>
            <a:fillRect/>
          </a:stretch>
        </p:blipFill>
        <p:spPr bwMode="auto">
          <a:xfrm>
            <a:off x="2108200" y="4060825"/>
            <a:ext cx="528955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Box 6"/>
          <p:cNvSpPr txBox="1">
            <a:spLocks noChangeArrowheads="1"/>
          </p:cNvSpPr>
          <p:nvPr/>
        </p:nvSpPr>
        <p:spPr bwMode="auto">
          <a:xfrm>
            <a:off x="2760663" y="5313363"/>
            <a:ext cx="927100" cy="6461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400">
                <a:solidFill>
                  <a:srgbClr val="0070C0"/>
                </a:solidFill>
              </a:rPr>
              <a:t>Preamp</a:t>
            </a:r>
            <a:r>
              <a:rPr lang="en-US">
                <a:solidFill>
                  <a:srgbClr val="0070C0"/>
                </a:solidFill>
              </a:rPr>
              <a:t> </a:t>
            </a:r>
          </a:p>
        </p:txBody>
      </p:sp>
      <p:sp>
        <p:nvSpPr>
          <p:cNvPr id="1034" name="TextBox 7"/>
          <p:cNvSpPr txBox="1">
            <a:spLocks noChangeArrowheads="1"/>
          </p:cNvSpPr>
          <p:nvPr/>
        </p:nvSpPr>
        <p:spPr bwMode="auto">
          <a:xfrm rot="-5400000">
            <a:off x="3894138" y="4784725"/>
            <a:ext cx="727075" cy="3397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600">
                <a:solidFill>
                  <a:srgbClr val="0070C0"/>
                </a:solidFill>
              </a:rPr>
              <a:t>Amp2</a:t>
            </a:r>
          </a:p>
        </p:txBody>
      </p:sp>
      <p:sp>
        <p:nvSpPr>
          <p:cNvPr id="1035" name="TextBox 8"/>
          <p:cNvSpPr txBox="1">
            <a:spLocks noChangeArrowheads="1"/>
          </p:cNvSpPr>
          <p:nvPr/>
        </p:nvSpPr>
        <p:spPr bwMode="auto">
          <a:xfrm>
            <a:off x="4470400" y="5616575"/>
            <a:ext cx="661988" cy="3079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400">
                <a:solidFill>
                  <a:srgbClr val="0070C0"/>
                </a:solidFill>
              </a:rPr>
              <a:t>FDAC</a:t>
            </a:r>
          </a:p>
        </p:txBody>
      </p:sp>
      <p:sp>
        <p:nvSpPr>
          <p:cNvPr id="1036" name="TextBox 9"/>
          <p:cNvSpPr txBox="1">
            <a:spLocks noChangeArrowheads="1"/>
          </p:cNvSpPr>
          <p:nvPr/>
        </p:nvSpPr>
        <p:spPr bwMode="auto">
          <a:xfrm>
            <a:off x="4699000" y="4065588"/>
            <a:ext cx="674688" cy="3079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400">
                <a:solidFill>
                  <a:srgbClr val="0070C0"/>
                </a:solidFill>
              </a:rPr>
              <a:t>TDAC</a:t>
            </a:r>
          </a:p>
        </p:txBody>
      </p:sp>
      <p:sp>
        <p:nvSpPr>
          <p:cNvPr id="1037" name="TextBox 10"/>
          <p:cNvSpPr txBox="1">
            <a:spLocks noChangeArrowheads="1"/>
          </p:cNvSpPr>
          <p:nvPr/>
        </p:nvSpPr>
        <p:spPr bwMode="auto">
          <a:xfrm>
            <a:off x="5994400" y="5611813"/>
            <a:ext cx="1201738" cy="3079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400">
                <a:solidFill>
                  <a:srgbClr val="0070C0"/>
                </a:solidFill>
              </a:rPr>
              <a:t>Config Logic</a:t>
            </a:r>
          </a:p>
        </p:txBody>
      </p:sp>
      <p:sp>
        <p:nvSpPr>
          <p:cNvPr id="1038" name="TextBox 11"/>
          <p:cNvSpPr txBox="1">
            <a:spLocks noChangeArrowheads="1"/>
          </p:cNvSpPr>
          <p:nvPr/>
        </p:nvSpPr>
        <p:spPr bwMode="auto">
          <a:xfrm>
            <a:off x="5053013" y="5083175"/>
            <a:ext cx="657225" cy="3079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400">
                <a:solidFill>
                  <a:srgbClr val="0070C0"/>
                </a:solidFill>
              </a:rPr>
              <a:t>discri</a:t>
            </a:r>
          </a:p>
        </p:txBody>
      </p:sp>
      <p:sp>
        <p:nvSpPr>
          <p:cNvPr id="1039" name="Rectangle 5"/>
          <p:cNvSpPr>
            <a:spLocks noChangeArrowheads="1"/>
          </p:cNvSpPr>
          <p:nvPr/>
        </p:nvSpPr>
        <p:spPr bwMode="auto">
          <a:xfrm>
            <a:off x="674688" y="185738"/>
            <a:ext cx="746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FontTx/>
              <a:buNone/>
            </a:pPr>
            <a:r>
              <a:rPr lang="en-US" sz="3200"/>
              <a:t>FE-I4 readout chip for pixel sensors in ATLAS IBL: the analog pixel cell</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4118AC6D-0777-284E-A347-84FDC7FB3E36}" type="slidenum">
              <a:rPr lang="en-US" sz="1200">
                <a:solidFill>
                  <a:srgbClr val="000066"/>
                </a:solidFill>
                <a:latin typeface="Verdana" charset="0"/>
              </a:rPr>
              <a:pPr/>
              <a:t>12</a:t>
            </a:fld>
            <a:endParaRPr lang="en-US" sz="1200">
              <a:solidFill>
                <a:srgbClr val="000066"/>
              </a:solidFill>
              <a:latin typeface="Verdana" charset="0"/>
            </a:endParaRPr>
          </a:p>
        </p:txBody>
      </p:sp>
      <p:pic>
        <p:nvPicPr>
          <p:cNvPr id="63491" name="Picture 4" descr="FE-I4-for-Hiroshima_Page_11.jpg"/>
          <p:cNvPicPr>
            <a:picLocks noChangeAspect="1"/>
          </p:cNvPicPr>
          <p:nvPr/>
        </p:nvPicPr>
        <p:blipFill>
          <a:blip r:embed="rId2">
            <a:extLst>
              <a:ext uri="{28A0092B-C50C-407E-A947-70E740481C1C}">
                <a14:useLocalDpi xmlns:a14="http://schemas.microsoft.com/office/drawing/2010/main" val="0"/>
              </a:ext>
            </a:extLst>
          </a:blip>
          <a:srcRect l="5833" t="54434" r="4167" b="11021"/>
          <a:stretch>
            <a:fillRect/>
          </a:stretch>
        </p:blipFill>
        <p:spPr bwMode="auto">
          <a:xfrm>
            <a:off x="762000" y="3433763"/>
            <a:ext cx="75438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FEND_BLACK.png"/>
          <p:cNvPicPr>
            <a:picLocks noChangeAspect="1"/>
          </p:cNvPicPr>
          <p:nvPr/>
        </p:nvPicPr>
        <p:blipFill>
          <a:blip r:embed="rId3">
            <a:extLst>
              <a:ext uri="{28A0092B-C50C-407E-A947-70E740481C1C}">
                <a14:useLocalDpi xmlns:a14="http://schemas.microsoft.com/office/drawing/2010/main" val="0"/>
              </a:ext>
            </a:extLst>
          </a:blip>
          <a:srcRect r="841" b="1079"/>
          <a:stretch>
            <a:fillRect/>
          </a:stretch>
        </p:blipFill>
        <p:spPr bwMode="auto">
          <a:xfrm>
            <a:off x="1143000" y="1447800"/>
            <a:ext cx="44513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6"/>
          <p:cNvSpPr txBox="1">
            <a:spLocks noChangeArrowheads="1"/>
          </p:cNvSpPr>
          <p:nvPr/>
        </p:nvSpPr>
        <p:spPr bwMode="auto">
          <a:xfrm>
            <a:off x="1752600" y="2667000"/>
            <a:ext cx="750888"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200">
                <a:solidFill>
                  <a:srgbClr val="0070C0"/>
                </a:solidFill>
              </a:rPr>
              <a:t>Preamp </a:t>
            </a:r>
          </a:p>
        </p:txBody>
      </p:sp>
      <p:sp>
        <p:nvSpPr>
          <p:cNvPr id="63494" name="TextBox 7"/>
          <p:cNvSpPr txBox="1">
            <a:spLocks noChangeArrowheads="1"/>
          </p:cNvSpPr>
          <p:nvPr/>
        </p:nvSpPr>
        <p:spPr bwMode="auto">
          <a:xfrm rot="-5400000">
            <a:off x="2661444" y="1983581"/>
            <a:ext cx="592138"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200">
                <a:solidFill>
                  <a:srgbClr val="0070C0"/>
                </a:solidFill>
              </a:rPr>
              <a:t>Amp2</a:t>
            </a:r>
          </a:p>
        </p:txBody>
      </p:sp>
      <p:sp>
        <p:nvSpPr>
          <p:cNvPr id="63495" name="TextBox 8"/>
          <p:cNvSpPr txBox="1">
            <a:spLocks noChangeArrowheads="1"/>
          </p:cNvSpPr>
          <p:nvPr/>
        </p:nvSpPr>
        <p:spPr bwMode="auto">
          <a:xfrm>
            <a:off x="3048000" y="2743200"/>
            <a:ext cx="593725"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200">
                <a:solidFill>
                  <a:srgbClr val="0070C0"/>
                </a:solidFill>
              </a:rPr>
              <a:t>FDAC</a:t>
            </a:r>
          </a:p>
        </p:txBody>
      </p:sp>
      <p:sp>
        <p:nvSpPr>
          <p:cNvPr id="63496" name="TextBox 9"/>
          <p:cNvSpPr txBox="1">
            <a:spLocks noChangeArrowheads="1"/>
          </p:cNvSpPr>
          <p:nvPr/>
        </p:nvSpPr>
        <p:spPr bwMode="auto">
          <a:xfrm>
            <a:off x="3352800" y="1465263"/>
            <a:ext cx="604838"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200">
                <a:solidFill>
                  <a:srgbClr val="0070C0"/>
                </a:solidFill>
              </a:rPr>
              <a:t>TDAC</a:t>
            </a:r>
          </a:p>
        </p:txBody>
      </p:sp>
      <p:sp>
        <p:nvSpPr>
          <p:cNvPr id="63497" name="TextBox 10"/>
          <p:cNvSpPr txBox="1">
            <a:spLocks noChangeArrowheads="1"/>
          </p:cNvSpPr>
          <p:nvPr/>
        </p:nvSpPr>
        <p:spPr bwMode="auto">
          <a:xfrm>
            <a:off x="4267200" y="2743200"/>
            <a:ext cx="1057275"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200">
                <a:solidFill>
                  <a:srgbClr val="0070C0"/>
                </a:solidFill>
              </a:rPr>
              <a:t>Config Logic</a:t>
            </a:r>
          </a:p>
        </p:txBody>
      </p:sp>
      <p:sp>
        <p:nvSpPr>
          <p:cNvPr id="63498" name="TextBox 11"/>
          <p:cNvSpPr txBox="1">
            <a:spLocks noChangeArrowheads="1"/>
          </p:cNvSpPr>
          <p:nvPr/>
        </p:nvSpPr>
        <p:spPr bwMode="auto">
          <a:xfrm>
            <a:off x="3657600" y="2362200"/>
            <a:ext cx="588963"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200">
                <a:solidFill>
                  <a:srgbClr val="0070C0"/>
                </a:solidFill>
              </a:rPr>
              <a:t>discri</a:t>
            </a:r>
          </a:p>
        </p:txBody>
      </p:sp>
      <p:pic>
        <p:nvPicPr>
          <p:cNvPr id="63499" name="Picture 11" descr="PDR_BLACK.png"/>
          <p:cNvPicPr>
            <a:picLocks noChangeAspect="1"/>
          </p:cNvPicPr>
          <p:nvPr/>
        </p:nvPicPr>
        <p:blipFill>
          <a:blip r:embed="rId4">
            <a:extLst>
              <a:ext uri="{28A0092B-C50C-407E-A947-70E740481C1C}">
                <a14:useLocalDpi xmlns:a14="http://schemas.microsoft.com/office/drawing/2010/main" val="0"/>
              </a:ext>
            </a:extLst>
          </a:blip>
          <a:srcRect l="2138" t="1886" r="55000" b="63747"/>
          <a:stretch>
            <a:fillRect/>
          </a:stretch>
        </p:blipFill>
        <p:spPr bwMode="auto">
          <a:xfrm>
            <a:off x="5373688" y="1447800"/>
            <a:ext cx="284638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37"/>
          <p:cNvSpPr>
            <a:spLocks noChangeShapeType="1"/>
          </p:cNvSpPr>
          <p:nvPr/>
        </p:nvSpPr>
        <p:spPr bwMode="auto">
          <a:xfrm flipV="1">
            <a:off x="8418513" y="1447800"/>
            <a:ext cx="0" cy="1554163"/>
          </a:xfrm>
          <a:prstGeom prst="line">
            <a:avLst/>
          </a:prstGeom>
          <a:noFill/>
          <a:ln w="9525">
            <a:solidFill>
              <a:schemeClr val="tx1"/>
            </a:solidFill>
            <a:round/>
            <a:headEnd type="triangle" w="med" len="med"/>
            <a:tailEnd type="triangle" w="med" len="med"/>
          </a:ln>
          <a:effectLst/>
        </p:spPr>
        <p:txBody>
          <a:bodyPr anchor="ctr">
            <a:spAutoFit/>
          </a:bodyPr>
          <a:lstStyle/>
          <a:p>
            <a:pPr>
              <a:buFont typeface="Wingdings" pitchFamily="2" charset="2"/>
              <a:buNone/>
              <a:defRPr/>
            </a:pPr>
            <a:endParaRPr lang="en-US">
              <a:effectLst>
                <a:outerShdw blurRad="38100" dist="38100" dir="2700000" algn="tl">
                  <a:srgbClr val="000000">
                    <a:alpha val="43137"/>
                  </a:srgbClr>
                </a:outerShdw>
              </a:effectLst>
              <a:latin typeface="Arial" pitchFamily="34" charset="0"/>
              <a:ea typeface="+mn-ea"/>
            </a:endParaRPr>
          </a:p>
        </p:txBody>
      </p:sp>
      <p:sp>
        <p:nvSpPr>
          <p:cNvPr id="63501" name="Line 39"/>
          <p:cNvSpPr>
            <a:spLocks noChangeShapeType="1"/>
          </p:cNvSpPr>
          <p:nvPr/>
        </p:nvSpPr>
        <p:spPr bwMode="auto">
          <a:xfrm>
            <a:off x="1143000" y="1219200"/>
            <a:ext cx="7132638"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63502" name="Text Box 42"/>
          <p:cNvSpPr txBox="1">
            <a:spLocks noChangeArrowheads="1"/>
          </p:cNvSpPr>
          <p:nvPr/>
        </p:nvSpPr>
        <p:spPr bwMode="auto">
          <a:xfrm rot="5400000">
            <a:off x="8135144" y="2043906"/>
            <a:ext cx="6175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de-DE" sz="1200">
                <a:latin typeface="Tahoma" charset="0"/>
              </a:rPr>
              <a:t>50 </a:t>
            </a:r>
            <a:r>
              <a:rPr lang="de-DE" sz="1200">
                <a:latin typeface="Symbol" charset="0"/>
              </a:rPr>
              <a:t>m</a:t>
            </a:r>
            <a:r>
              <a:rPr lang="de-DE" sz="1200">
                <a:latin typeface="Tahoma" charset="0"/>
              </a:rPr>
              <a:t>m</a:t>
            </a:r>
          </a:p>
        </p:txBody>
      </p:sp>
      <p:sp>
        <p:nvSpPr>
          <p:cNvPr id="63503" name="Text Box 41"/>
          <p:cNvSpPr txBox="1">
            <a:spLocks noChangeArrowheads="1"/>
          </p:cNvSpPr>
          <p:nvPr/>
        </p:nvSpPr>
        <p:spPr bwMode="auto">
          <a:xfrm>
            <a:off x="4365625" y="1093788"/>
            <a:ext cx="70008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de-DE" sz="1200">
                <a:latin typeface="Tahoma" charset="0"/>
              </a:rPr>
              <a:t>250 </a:t>
            </a:r>
            <a:r>
              <a:rPr lang="de-DE" sz="1200">
                <a:latin typeface="Symbol" charset="0"/>
              </a:rPr>
              <a:t>m</a:t>
            </a:r>
            <a:r>
              <a:rPr lang="de-DE" sz="1200">
                <a:latin typeface="Tahoma" charset="0"/>
              </a:rPr>
              <a:t>m</a:t>
            </a:r>
          </a:p>
        </p:txBody>
      </p:sp>
      <p:sp>
        <p:nvSpPr>
          <p:cNvPr id="63504" name="TextBox 10"/>
          <p:cNvSpPr txBox="1">
            <a:spLocks noChangeArrowheads="1"/>
          </p:cNvSpPr>
          <p:nvPr/>
        </p:nvSpPr>
        <p:spPr bwMode="auto">
          <a:xfrm>
            <a:off x="5692775" y="2093913"/>
            <a:ext cx="258445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200">
                <a:solidFill>
                  <a:srgbClr val="0070C0"/>
                </a:solidFill>
              </a:rPr>
              <a:t>synthezised digital region (1/4</a:t>
            </a:r>
            <a:r>
              <a:rPr lang="en-US" sz="1200" baseline="30000">
                <a:solidFill>
                  <a:srgbClr val="0070C0"/>
                </a:solidFill>
              </a:rPr>
              <a:t>th</a:t>
            </a:r>
            <a:r>
              <a:rPr lang="en-US" sz="1200">
                <a:solidFill>
                  <a:srgbClr val="0070C0"/>
                </a:solidFill>
              </a:rPr>
              <a:t> )</a:t>
            </a:r>
          </a:p>
        </p:txBody>
      </p:sp>
      <p:sp>
        <p:nvSpPr>
          <p:cNvPr id="63505" name="Rectangle 5"/>
          <p:cNvSpPr>
            <a:spLocks noChangeArrowheads="1"/>
          </p:cNvSpPr>
          <p:nvPr/>
        </p:nvSpPr>
        <p:spPr bwMode="auto">
          <a:xfrm>
            <a:off x="674688" y="185738"/>
            <a:ext cx="746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FontTx/>
              <a:buNone/>
            </a:pPr>
            <a:r>
              <a:rPr lang="en-US" sz="3200"/>
              <a:t>FE-I4 pixel cell layout</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641289AA-B9F4-1B4B-9550-9ABFCE8CA2C4}" type="slidenum">
              <a:rPr lang="en-US" sz="1200">
                <a:solidFill>
                  <a:srgbClr val="000066"/>
                </a:solidFill>
                <a:latin typeface="Verdana" charset="0"/>
              </a:rPr>
              <a:pPr/>
              <a:t>13</a:t>
            </a:fld>
            <a:endParaRPr lang="en-US" sz="1200">
              <a:solidFill>
                <a:srgbClr val="000066"/>
              </a:solidFill>
              <a:latin typeface="Verdana" charset="0"/>
            </a:endParaRPr>
          </a:p>
        </p:txBody>
      </p:sp>
      <p:sp>
        <p:nvSpPr>
          <p:cNvPr id="66563" name="Rectangle 4"/>
          <p:cNvSpPr>
            <a:spLocks noChangeArrowheads="1"/>
          </p:cNvSpPr>
          <p:nvPr/>
        </p:nvSpPr>
        <p:spPr bwMode="auto">
          <a:xfrm>
            <a:off x="571500" y="160338"/>
            <a:ext cx="830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buClrTx/>
              <a:buFontTx/>
              <a:buNone/>
            </a:pPr>
            <a:r>
              <a:rPr lang="it-IT">
                <a:solidFill>
                  <a:schemeClr val="accent2"/>
                </a:solidFill>
              </a:rPr>
              <a:t>Analog front-end design</a:t>
            </a:r>
            <a:br>
              <a:rPr lang="it-IT">
                <a:solidFill>
                  <a:schemeClr val="accent2"/>
                </a:solidFill>
              </a:rPr>
            </a:br>
            <a:r>
              <a:rPr lang="it-IT">
                <a:solidFill>
                  <a:schemeClr val="accent2"/>
                </a:solidFill>
              </a:rPr>
              <a:t>for detector charge measurements</a:t>
            </a:r>
            <a:endParaRPr lang="en-US">
              <a:solidFill>
                <a:schemeClr val="accent2"/>
              </a:solidFill>
            </a:endParaRPr>
          </a:p>
        </p:txBody>
      </p:sp>
      <p:sp>
        <p:nvSpPr>
          <p:cNvPr id="66564" name="Rectangle 5"/>
          <p:cNvSpPr>
            <a:spLocks noChangeArrowheads="1"/>
          </p:cNvSpPr>
          <p:nvPr/>
        </p:nvSpPr>
        <p:spPr bwMode="auto">
          <a:xfrm>
            <a:off x="660400" y="1597025"/>
            <a:ext cx="82899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ct val="30000"/>
              </a:spcBef>
              <a:buClrTx/>
              <a:buFontTx/>
              <a:buNone/>
            </a:pPr>
            <a:r>
              <a:rPr lang="it-IT" sz="2800" b="1">
                <a:solidFill>
                  <a:srgbClr val="FF3300"/>
                </a:solidFill>
              </a:rPr>
              <a:t>Radiation detectors</a:t>
            </a:r>
          </a:p>
          <a:p>
            <a:pPr marL="342900" indent="-342900">
              <a:lnSpc>
                <a:spcPct val="90000"/>
              </a:lnSpc>
              <a:spcBef>
                <a:spcPct val="30000"/>
              </a:spcBef>
              <a:buClrTx/>
              <a:buFontTx/>
              <a:buNone/>
            </a:pPr>
            <a:endParaRPr lang="it-IT" sz="1000">
              <a:solidFill>
                <a:schemeClr val="tx1"/>
              </a:solidFill>
            </a:endParaRPr>
          </a:p>
          <a:p>
            <a:pPr marL="342900" indent="-342900">
              <a:lnSpc>
                <a:spcPct val="90000"/>
              </a:lnSpc>
              <a:spcBef>
                <a:spcPct val="30000"/>
              </a:spcBef>
              <a:buClrTx/>
              <a:buFontTx/>
              <a:buNone/>
            </a:pPr>
            <a:r>
              <a:rPr lang="it-IT" sz="2000">
                <a:solidFill>
                  <a:schemeClr val="tx1"/>
                </a:solidFill>
              </a:rPr>
              <a:t>	A measure of the information appears in the form of an electric charge, induced on a set of two electrodes, for which ultimately only one parameter (capacitance) is important.</a:t>
            </a:r>
          </a:p>
          <a:p>
            <a:pPr marL="342900" indent="-342900">
              <a:lnSpc>
                <a:spcPct val="90000"/>
              </a:lnSpc>
              <a:spcBef>
                <a:spcPct val="30000"/>
              </a:spcBef>
              <a:buClrTx/>
              <a:buFontTx/>
              <a:buNone/>
            </a:pPr>
            <a:endParaRPr lang="it-IT" sz="2000">
              <a:solidFill>
                <a:schemeClr val="tx1"/>
              </a:solidFill>
            </a:endParaRPr>
          </a:p>
          <a:p>
            <a:pPr marL="342900" indent="-342900">
              <a:lnSpc>
                <a:spcPct val="90000"/>
              </a:lnSpc>
              <a:spcBef>
                <a:spcPct val="30000"/>
              </a:spcBef>
              <a:buClrTx/>
              <a:buFontTx/>
              <a:buNone/>
            </a:pPr>
            <a:r>
              <a:rPr lang="it-IT" sz="2800" b="1">
                <a:solidFill>
                  <a:srgbClr val="FF3300"/>
                </a:solidFill>
              </a:rPr>
              <a:t>Front-end electronics</a:t>
            </a:r>
          </a:p>
          <a:p>
            <a:pPr marL="342900" indent="-342900">
              <a:lnSpc>
                <a:spcPct val="90000"/>
              </a:lnSpc>
              <a:spcBef>
                <a:spcPct val="30000"/>
              </a:spcBef>
              <a:buClrTx/>
              <a:buFontTx/>
              <a:buNone/>
            </a:pPr>
            <a:endParaRPr lang="it-IT" sz="1000">
              <a:solidFill>
                <a:schemeClr val="tx1"/>
              </a:solidFill>
            </a:endParaRPr>
          </a:p>
          <a:p>
            <a:pPr marL="342900" indent="-342900">
              <a:lnSpc>
                <a:spcPct val="90000"/>
              </a:lnSpc>
              <a:spcBef>
                <a:spcPct val="30000"/>
              </a:spcBef>
              <a:buClrTx/>
              <a:buFontTx/>
              <a:buNone/>
            </a:pPr>
            <a:r>
              <a:rPr lang="it-IT" sz="2000">
                <a:solidFill>
                  <a:schemeClr val="accent2"/>
                </a:solidFill>
              </a:rPr>
              <a:t>amplifying device</a:t>
            </a:r>
            <a:r>
              <a:rPr lang="it-IT" sz="2000">
                <a:solidFill>
                  <a:schemeClr val="tx1"/>
                </a:solidFill>
              </a:rPr>
              <a:t> </a:t>
            </a:r>
          </a:p>
          <a:p>
            <a:pPr marL="1143000" lvl="2" indent="-228600">
              <a:lnSpc>
                <a:spcPct val="90000"/>
              </a:lnSpc>
              <a:spcBef>
                <a:spcPct val="30000"/>
              </a:spcBef>
              <a:buClrTx/>
              <a:buFontTx/>
              <a:buNone/>
            </a:pPr>
            <a:r>
              <a:rPr lang="it-IT" sz="2000">
                <a:solidFill>
                  <a:schemeClr val="tx1"/>
                </a:solidFill>
              </a:rPr>
              <a:t>	(charge-sensitive preamplifier)</a:t>
            </a:r>
          </a:p>
          <a:p>
            <a:pPr marL="342900" indent="-342900">
              <a:lnSpc>
                <a:spcPct val="90000"/>
              </a:lnSpc>
              <a:spcBef>
                <a:spcPct val="30000"/>
              </a:spcBef>
              <a:buClrTx/>
              <a:buFontTx/>
              <a:buNone/>
            </a:pPr>
            <a:r>
              <a:rPr lang="it-IT" sz="2000">
                <a:solidFill>
                  <a:schemeClr val="accent2"/>
                </a:solidFill>
              </a:rPr>
              <a:t>filtering, signal shaping</a:t>
            </a:r>
          </a:p>
          <a:p>
            <a:pPr marL="1143000" lvl="2" indent="-228600">
              <a:lnSpc>
                <a:spcPct val="90000"/>
              </a:lnSpc>
              <a:spcBef>
                <a:spcPct val="30000"/>
              </a:spcBef>
              <a:buClrTx/>
              <a:buFontTx/>
              <a:buNone/>
            </a:pPr>
            <a:r>
              <a:rPr lang="it-IT" sz="2000">
                <a:solidFill>
                  <a:schemeClr val="tx1"/>
                </a:solidFill>
              </a:rPr>
              <a:t>	optimize the measurement of a desired quantity such as signal amplitude as a measure of the energy loss of the particle</a:t>
            </a:r>
          </a:p>
          <a:p>
            <a:pPr marL="1143000" lvl="2" indent="-228600">
              <a:lnSpc>
                <a:spcPct val="90000"/>
              </a:lnSpc>
              <a:spcBef>
                <a:spcPct val="30000"/>
              </a:spcBef>
              <a:buClrTx/>
              <a:buFontTx/>
              <a:buNone/>
            </a:pPr>
            <a:endParaRPr lang="en-US" sz="200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0399E1DF-A7EF-B04D-901F-EAEED713A07B}" type="slidenum">
              <a:rPr lang="en-US" sz="1200">
                <a:solidFill>
                  <a:srgbClr val="000066"/>
                </a:solidFill>
                <a:latin typeface="Verdana" charset="0"/>
              </a:rPr>
              <a:pPr/>
              <a:t>14</a:t>
            </a:fld>
            <a:endParaRPr lang="en-US" sz="1200">
              <a:solidFill>
                <a:srgbClr val="000066"/>
              </a:solidFill>
              <a:latin typeface="Verdana" charset="0"/>
            </a:endParaRPr>
          </a:p>
        </p:txBody>
      </p:sp>
      <p:pic>
        <p:nvPicPr>
          <p:cNvPr id="67587" name="Picture 12" descr="figu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4135438"/>
            <a:ext cx="39020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4"/>
          <p:cNvSpPr>
            <a:spLocks noChangeArrowheads="1"/>
          </p:cNvSpPr>
          <p:nvPr/>
        </p:nvSpPr>
        <p:spPr bwMode="auto">
          <a:xfrm>
            <a:off x="0" y="0"/>
            <a:ext cx="95694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sz="2800" b="1">
                <a:solidFill>
                  <a:srgbClr val="000066"/>
                </a:solidFill>
              </a:rPr>
              <a:t>Effect of electronic noise on charge measurements</a:t>
            </a:r>
            <a:endParaRPr lang="en-US" sz="2800" b="1">
              <a:solidFill>
                <a:srgbClr val="000066"/>
              </a:solidFill>
            </a:endParaRPr>
          </a:p>
        </p:txBody>
      </p:sp>
      <p:sp>
        <p:nvSpPr>
          <p:cNvPr id="67589" name="Rectangle 6"/>
          <p:cNvSpPr>
            <a:spLocks noChangeArrowheads="1"/>
          </p:cNvSpPr>
          <p:nvPr/>
        </p:nvSpPr>
        <p:spPr bwMode="auto">
          <a:xfrm>
            <a:off x="385763" y="842963"/>
            <a:ext cx="8924925"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marL="762000" lvl="4" eaLnBrk="0" hangingPunct="0">
              <a:buClrTx/>
              <a:buFontTx/>
              <a:buNone/>
            </a:pPr>
            <a:r>
              <a:rPr lang="it-IT" sz="2000">
                <a:solidFill>
                  <a:schemeClr val="accent2"/>
                </a:solidFill>
              </a:rPr>
              <a:t>Inherent to the conduction of current in an amplifying device is a random component, depending on the principle of operation of the device. </a:t>
            </a:r>
          </a:p>
          <a:p>
            <a:pPr marL="762000" lvl="4" eaLnBrk="0" hangingPunct="0">
              <a:buClrTx/>
              <a:buFontTx/>
              <a:buNone/>
            </a:pPr>
            <a:endParaRPr lang="it-IT" sz="2000">
              <a:solidFill>
                <a:schemeClr val="accent2"/>
              </a:solidFill>
            </a:endParaRPr>
          </a:p>
          <a:p>
            <a:pPr marL="762000" lvl="4" eaLnBrk="0" hangingPunct="0">
              <a:buClrTx/>
              <a:buFontTx/>
              <a:buNone/>
            </a:pPr>
            <a:r>
              <a:rPr lang="it-IT" sz="2000">
                <a:solidFill>
                  <a:schemeClr val="accent2"/>
                </a:solidFill>
              </a:rPr>
              <a:t>This random component (noise) associated with amplification gives an uncertainty in the measurement of the charge delivered by the detector or of other parameters such as the position of particle incidence on the detector.</a:t>
            </a:r>
          </a:p>
          <a:p>
            <a:pPr marL="762000" lvl="4" eaLnBrk="0" hangingPunct="0">
              <a:buClrTx/>
              <a:buFontTx/>
              <a:buNone/>
            </a:pPr>
            <a:endParaRPr lang="it-IT" sz="2000">
              <a:solidFill>
                <a:schemeClr val="accent2"/>
              </a:solidFill>
            </a:endParaRPr>
          </a:p>
          <a:p>
            <a:pPr marL="762000" lvl="4" eaLnBrk="0" hangingPunct="0">
              <a:buClrTx/>
              <a:buFontTx/>
              <a:buNone/>
            </a:pPr>
            <a:r>
              <a:rPr lang="it-IT" sz="2000">
                <a:solidFill>
                  <a:schemeClr val="accent2"/>
                </a:solidFill>
              </a:rPr>
              <a:t>Compromises must be made in very large and complex detector systems such as modern silicon trackers.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13EEB285-2447-D442-BEF8-EB913C24E092}" type="slidenum">
              <a:rPr lang="en-US" sz="1200">
                <a:solidFill>
                  <a:srgbClr val="000066"/>
                </a:solidFill>
                <a:latin typeface="Verdana" charset="0"/>
              </a:rPr>
              <a:pPr/>
              <a:t>15</a:t>
            </a:fld>
            <a:endParaRPr lang="en-US" sz="1200">
              <a:solidFill>
                <a:srgbClr val="000066"/>
              </a:solidFill>
              <a:latin typeface="Verdana" charset="0"/>
            </a:endParaRPr>
          </a:p>
        </p:txBody>
      </p:sp>
      <p:sp>
        <p:nvSpPr>
          <p:cNvPr id="68611" name="Rectangle 4"/>
          <p:cNvSpPr>
            <a:spLocks noChangeArrowheads="1"/>
          </p:cNvSpPr>
          <p:nvPr/>
        </p:nvSpPr>
        <p:spPr bwMode="auto">
          <a:xfrm>
            <a:off x="685800" y="266700"/>
            <a:ext cx="830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en-US" b="1">
                <a:solidFill>
                  <a:schemeClr val="tx1"/>
                </a:solidFill>
              </a:rPr>
              <a:t>Statement of the problem of front-end electronics</a:t>
            </a:r>
          </a:p>
        </p:txBody>
      </p:sp>
      <p:sp>
        <p:nvSpPr>
          <p:cNvPr id="68612" name="Rectangle 5"/>
          <p:cNvSpPr>
            <a:spLocks noChangeArrowheads="1"/>
          </p:cNvSpPr>
          <p:nvPr/>
        </p:nvSpPr>
        <p:spPr bwMode="auto">
          <a:xfrm>
            <a:off x="685800" y="1752600"/>
            <a:ext cx="83264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lnSpc>
                <a:spcPct val="90000"/>
              </a:lnSpc>
              <a:spcBef>
                <a:spcPct val="30000"/>
              </a:spcBef>
              <a:buClrTx/>
              <a:buFontTx/>
              <a:buNone/>
            </a:pPr>
            <a:r>
              <a:rPr lang="it-IT" sz="2400">
                <a:solidFill>
                  <a:schemeClr val="tx1"/>
                </a:solidFill>
              </a:rPr>
              <a:t>	Measurement of a charge delivered by a capacitive source with the best possible accuracy compatible with noise intrinsically present in the amplifying system, and with the constraints set by the different applications.</a:t>
            </a:r>
          </a:p>
          <a:p>
            <a:pPr marL="342900" indent="-342900" eaLnBrk="0" hangingPunct="0">
              <a:lnSpc>
                <a:spcPct val="90000"/>
              </a:lnSpc>
              <a:spcBef>
                <a:spcPct val="30000"/>
              </a:spcBef>
              <a:buClrTx/>
              <a:buFontTx/>
              <a:buNone/>
            </a:pPr>
            <a:r>
              <a:rPr lang="it-IT" sz="2400" b="1">
                <a:solidFill>
                  <a:schemeClr val="tx1"/>
                </a:solidFill>
              </a:rPr>
              <a:t>	(noise - power - speed)</a:t>
            </a:r>
          </a:p>
          <a:p>
            <a:pPr marL="342900" indent="-342900" eaLnBrk="0" hangingPunct="0">
              <a:lnSpc>
                <a:spcPct val="90000"/>
              </a:lnSpc>
              <a:spcBef>
                <a:spcPct val="30000"/>
              </a:spcBef>
              <a:buClrTx/>
              <a:buFontTx/>
              <a:buNone/>
            </a:pPr>
            <a:endParaRPr lang="it-IT" sz="2400">
              <a:solidFill>
                <a:schemeClr val="tx1"/>
              </a:solidFill>
            </a:endParaRPr>
          </a:p>
          <a:p>
            <a:pPr marL="342900" indent="-342900" eaLnBrk="0" hangingPunct="0">
              <a:lnSpc>
                <a:spcPct val="90000"/>
              </a:lnSpc>
              <a:spcBef>
                <a:spcPct val="30000"/>
              </a:spcBef>
              <a:buClrTx/>
              <a:buFontTx/>
              <a:buNone/>
            </a:pPr>
            <a:endParaRPr lang="it-IT" sz="2400">
              <a:solidFill>
                <a:schemeClr val="tx1"/>
              </a:solidFill>
            </a:endParaRPr>
          </a:p>
          <a:p>
            <a:pPr marL="342900" indent="-342900" eaLnBrk="0" hangingPunct="0">
              <a:lnSpc>
                <a:spcPct val="90000"/>
              </a:lnSpc>
              <a:spcBef>
                <a:spcPct val="30000"/>
              </a:spcBef>
              <a:buClrTx/>
              <a:buFontTx/>
              <a:buNone/>
            </a:pPr>
            <a:r>
              <a:rPr lang="it-IT" sz="2400">
                <a:solidFill>
                  <a:schemeClr val="tx1"/>
                </a:solidFill>
              </a:rPr>
              <a:t>	The discussion of design of front-end electronics will be based on the nuclear electronics noise theory. </a:t>
            </a:r>
          </a:p>
          <a:p>
            <a:pPr marL="342900" indent="-342900" eaLnBrk="0" hangingPunct="0">
              <a:lnSpc>
                <a:spcPct val="90000"/>
              </a:lnSpc>
              <a:spcBef>
                <a:spcPct val="30000"/>
              </a:spcBef>
              <a:buClrTx/>
              <a:buFontTx/>
              <a:buNone/>
            </a:pPr>
            <a:r>
              <a:rPr lang="it-IT" sz="2400">
                <a:solidFill>
                  <a:schemeClr val="tx1"/>
                </a:solidFill>
              </a:rPr>
              <a:t>	(basic equations recalled for discussion purposes)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A549E303-F7ED-8B45-8627-44B59578A063}" type="slidenum">
              <a:rPr lang="en-US" sz="1200">
                <a:solidFill>
                  <a:srgbClr val="000066"/>
                </a:solidFill>
                <a:latin typeface="Verdana" charset="0"/>
              </a:rPr>
              <a:pPr/>
              <a:t>16</a:t>
            </a:fld>
            <a:endParaRPr lang="en-US" sz="1200">
              <a:solidFill>
                <a:srgbClr val="000066"/>
              </a:solidFill>
              <a:latin typeface="Verdana" charset="0"/>
            </a:endParaRPr>
          </a:p>
        </p:txBody>
      </p:sp>
      <p:sp>
        <p:nvSpPr>
          <p:cNvPr id="69635" name="Text Box 4"/>
          <p:cNvSpPr txBox="1">
            <a:spLocks noChangeArrowheads="1"/>
          </p:cNvSpPr>
          <p:nvPr/>
        </p:nvSpPr>
        <p:spPr bwMode="auto">
          <a:xfrm>
            <a:off x="1125538" y="95250"/>
            <a:ext cx="8132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Basic element of modern electronics: the MOSFET</a:t>
            </a:r>
            <a:endParaRPr lang="it-IT" sz="3200" b="1">
              <a:solidFill>
                <a:srgbClr val="000066"/>
              </a:solidFill>
              <a:sym typeface="Symbol" charset="0"/>
            </a:endParaRPr>
          </a:p>
        </p:txBody>
      </p:sp>
      <p:sp>
        <p:nvSpPr>
          <p:cNvPr id="69636" name="Rectangle 71"/>
          <p:cNvSpPr>
            <a:spLocks noChangeArrowheads="1"/>
          </p:cNvSpPr>
          <p:nvPr/>
        </p:nvSpPr>
        <p:spPr bwMode="auto">
          <a:xfrm>
            <a:off x="446088" y="4198938"/>
            <a:ext cx="928528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Three-terminal device: an electrode controls the current flow between two electrodes at the end of a conductive channel. </a:t>
            </a:r>
          </a:p>
          <a:p>
            <a:pPr marL="342900" indent="-342900">
              <a:spcBef>
                <a:spcPct val="20000"/>
              </a:spcBef>
              <a:buClrTx/>
              <a:buFontTx/>
              <a:buChar char="•"/>
            </a:pPr>
            <a:r>
              <a:rPr lang="it-IT" sz="2200">
                <a:solidFill>
                  <a:schemeClr val="tx1"/>
                </a:solidFill>
              </a:rPr>
              <a:t>The transconductance g</a:t>
            </a:r>
            <a:r>
              <a:rPr lang="it-IT" sz="2200" baseline="-25000">
                <a:solidFill>
                  <a:schemeClr val="tx1"/>
                </a:solidFill>
              </a:rPr>
              <a:t>m</a:t>
            </a:r>
            <a:r>
              <a:rPr lang="it-IT" sz="2200">
                <a:solidFill>
                  <a:schemeClr val="tx1"/>
                </a:solidFill>
              </a:rPr>
              <a:t> = dI</a:t>
            </a:r>
            <a:r>
              <a:rPr lang="it-IT" sz="2200" baseline="-25000">
                <a:solidFill>
                  <a:schemeClr val="tx1"/>
                </a:solidFill>
              </a:rPr>
              <a:t>D</a:t>
            </a:r>
            <a:r>
              <a:rPr lang="it-IT" sz="2200">
                <a:solidFill>
                  <a:schemeClr val="tx1"/>
                </a:solidFill>
              </a:rPr>
              <a:t>/dV</a:t>
            </a:r>
            <a:r>
              <a:rPr lang="it-IT" sz="2200" baseline="-25000">
                <a:solidFill>
                  <a:schemeClr val="tx1"/>
                </a:solidFill>
              </a:rPr>
              <a:t>GS </a:t>
            </a:r>
            <a:r>
              <a:rPr lang="it-IT" sz="2200">
                <a:solidFill>
                  <a:schemeClr val="tx1"/>
                </a:solidFill>
              </a:rPr>
              <a:t>is the ratio of change in the output (drain) current  and of the change in the potential of the control (gate) electrode</a:t>
            </a:r>
            <a:endParaRPr lang="it-IT" sz="2200" baseline="-25000">
              <a:solidFill>
                <a:schemeClr val="tx1"/>
              </a:solidFill>
            </a:endParaRPr>
          </a:p>
        </p:txBody>
      </p:sp>
      <p:pic>
        <p:nvPicPr>
          <p:cNvPr id="69637" name="Immagine 75"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688" y="1082675"/>
            <a:ext cx="9064625"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48FDCA02-C0B0-4040-B2C9-683DFF52032B}" type="slidenum">
              <a:rPr lang="en-US" sz="1200">
                <a:solidFill>
                  <a:srgbClr val="000066"/>
                </a:solidFill>
                <a:latin typeface="Verdana" charset="0"/>
              </a:rPr>
              <a:pPr/>
              <a:t>17</a:t>
            </a:fld>
            <a:endParaRPr lang="en-US" sz="1200">
              <a:solidFill>
                <a:srgbClr val="000066"/>
              </a:solidFill>
              <a:latin typeface="Verdana" charset="0"/>
            </a:endParaRPr>
          </a:p>
        </p:txBody>
      </p:sp>
      <p:grpSp>
        <p:nvGrpSpPr>
          <p:cNvPr id="2053" name="Group 11"/>
          <p:cNvGrpSpPr>
            <a:grpSpLocks/>
          </p:cNvGrpSpPr>
          <p:nvPr/>
        </p:nvGrpSpPr>
        <p:grpSpPr bwMode="auto">
          <a:xfrm>
            <a:off x="219075" y="982663"/>
            <a:ext cx="6937375" cy="5370512"/>
            <a:chOff x="740" y="351"/>
            <a:chExt cx="4370" cy="3383"/>
          </a:xfrm>
        </p:grpSpPr>
        <p:sp>
          <p:nvSpPr>
            <p:cNvPr id="2059" name="Oval 5"/>
            <p:cNvSpPr>
              <a:spLocks noChangeArrowheads="1"/>
            </p:cNvSpPr>
            <p:nvPr/>
          </p:nvSpPr>
          <p:spPr bwMode="auto">
            <a:xfrm>
              <a:off x="2402" y="941"/>
              <a:ext cx="164" cy="573"/>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it-IT"/>
            </a:p>
          </p:txBody>
        </p:sp>
        <p:sp>
          <p:nvSpPr>
            <p:cNvPr id="2060" name="Text Box 6"/>
            <p:cNvSpPr txBox="1">
              <a:spLocks noChangeArrowheads="1"/>
            </p:cNvSpPr>
            <p:nvPr/>
          </p:nvSpPr>
          <p:spPr bwMode="auto">
            <a:xfrm>
              <a:off x="2544" y="1806"/>
              <a:ext cx="1598"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1400" b="1">
                  <a:solidFill>
                    <a:srgbClr val="FF3300"/>
                  </a:solidFill>
                  <a:latin typeface="Verdana" charset="0"/>
                </a:rPr>
                <a:t>Typical operating point in low-power pixel sensor readout</a:t>
              </a:r>
              <a:endParaRPr lang="it-IT" sz="1400" b="1">
                <a:solidFill>
                  <a:srgbClr val="FF3300"/>
                </a:solidFill>
                <a:latin typeface="Verdana" charset="0"/>
                <a:sym typeface="Symbol" charset="0"/>
              </a:endParaRPr>
            </a:p>
          </p:txBody>
        </p:sp>
        <p:sp>
          <p:nvSpPr>
            <p:cNvPr id="2061" name="Line 7"/>
            <p:cNvSpPr>
              <a:spLocks noChangeShapeType="1"/>
            </p:cNvSpPr>
            <p:nvPr/>
          </p:nvSpPr>
          <p:spPr bwMode="auto">
            <a:xfrm flipH="1" flipV="1">
              <a:off x="2478" y="1350"/>
              <a:ext cx="231" cy="454"/>
            </a:xfrm>
            <a:prstGeom prst="line">
              <a:avLst/>
            </a:prstGeom>
            <a:noFill/>
            <a:ln w="28575">
              <a:solidFill>
                <a:srgbClr val="FF3300"/>
              </a:solidFill>
              <a:round/>
              <a:headEnd/>
              <a:tailEnd type="triangle" w="lg" len="med"/>
            </a:ln>
            <a:extLst>
              <a:ext uri="{909E8E84-426E-40dd-AFC4-6F175D3DCCD1}">
                <a14:hiddenFill xmlns:a14="http://schemas.microsoft.com/office/drawing/2010/main">
                  <a:noFill/>
                </a14:hiddenFill>
              </a:ext>
            </a:extLst>
          </p:spPr>
          <p:txBody>
            <a:bodyPr>
              <a:spAutoFit/>
            </a:bodyPr>
            <a:lstStyle/>
            <a:p>
              <a:endParaRPr lang="it-IT"/>
            </a:p>
          </p:txBody>
        </p:sp>
        <p:graphicFrame>
          <p:nvGraphicFramePr>
            <p:cNvPr id="2051" name="Object 9"/>
            <p:cNvGraphicFramePr>
              <a:graphicFrameLocks noChangeAspect="1"/>
            </p:cNvGraphicFramePr>
            <p:nvPr/>
          </p:nvGraphicFramePr>
          <p:xfrm>
            <a:off x="740" y="351"/>
            <a:ext cx="4370" cy="3383"/>
          </p:xfrm>
          <a:graphic>
            <a:graphicData uri="http://schemas.openxmlformats.org/presentationml/2006/ole">
              <mc:AlternateContent xmlns:mc="http://schemas.openxmlformats.org/markup-compatibility/2006">
                <mc:Choice xmlns:v="urn:schemas-microsoft-com:vml" Requires="v">
                  <p:oleObj spid="_x0000_s2120" name="KGPlot" r:id="rId4" imgW="5905440" imgH="4572000" progId="KGraph_Plot">
                    <p:embed/>
                  </p:oleObj>
                </mc:Choice>
                <mc:Fallback>
                  <p:oleObj name="KGPlot" r:id="rId4" imgW="5905440" imgH="4572000" progId="KGraph_Plot">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 y="351"/>
                          <a:ext cx="4370" cy="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054" name="Text Box 10"/>
          <p:cNvSpPr txBox="1">
            <a:spLocks noChangeArrowheads="1"/>
          </p:cNvSpPr>
          <p:nvPr/>
        </p:nvSpPr>
        <p:spPr bwMode="auto">
          <a:xfrm>
            <a:off x="1125538" y="95250"/>
            <a:ext cx="7116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MOSFET essential parameters: the transconductance g</a:t>
            </a:r>
            <a:r>
              <a:rPr lang="en-US" sz="3200" b="1" baseline="-25000">
                <a:solidFill>
                  <a:srgbClr val="000066"/>
                </a:solidFill>
              </a:rPr>
              <a:t>m</a:t>
            </a:r>
            <a:endParaRPr lang="it-IT" sz="3200" b="1" baseline="-25000">
              <a:solidFill>
                <a:srgbClr val="000066"/>
              </a:solidFill>
              <a:sym typeface="Symbol" charset="0"/>
            </a:endParaRPr>
          </a:p>
        </p:txBody>
      </p:sp>
      <p:sp>
        <p:nvSpPr>
          <p:cNvPr id="2055" name="Text Box 12"/>
          <p:cNvSpPr txBox="1">
            <a:spLocks noChangeArrowheads="1"/>
          </p:cNvSpPr>
          <p:nvPr/>
        </p:nvSpPr>
        <p:spPr bwMode="auto">
          <a:xfrm>
            <a:off x="6915150" y="1497013"/>
            <a:ext cx="29908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Under reasonable power dissipation constraints, devices in deep submicron CMOS operate in the weak inversion region</a:t>
            </a:r>
            <a:endParaRPr lang="it-IT" sz="2000">
              <a:solidFill>
                <a:srgbClr val="000066"/>
              </a:solidFill>
              <a:sym typeface="Symbol" charset="0"/>
            </a:endParaRPr>
          </a:p>
        </p:txBody>
      </p:sp>
      <p:sp>
        <p:nvSpPr>
          <p:cNvPr id="2056" name="Text Box 17"/>
          <p:cNvSpPr txBox="1">
            <a:spLocks noChangeArrowheads="1"/>
          </p:cNvSpPr>
          <p:nvPr/>
        </p:nvSpPr>
        <p:spPr bwMode="auto">
          <a:xfrm>
            <a:off x="6843713" y="3617913"/>
            <a:ext cx="30622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In weak inversion:</a:t>
            </a:r>
          </a:p>
          <a:p>
            <a:pPr>
              <a:spcBef>
                <a:spcPct val="50000"/>
              </a:spcBef>
              <a:buClrTx/>
            </a:pPr>
            <a:endParaRPr lang="en-US" sz="2000">
              <a:solidFill>
                <a:srgbClr val="000066"/>
              </a:solidFill>
            </a:endParaRPr>
          </a:p>
          <a:p>
            <a:pPr>
              <a:spcBef>
                <a:spcPct val="50000"/>
              </a:spcBef>
              <a:buClrTx/>
            </a:pPr>
            <a:endParaRPr lang="en-US" sz="2000">
              <a:solidFill>
                <a:srgbClr val="000066"/>
              </a:solidFill>
            </a:endParaRPr>
          </a:p>
          <a:p>
            <a:pPr>
              <a:spcBef>
                <a:spcPct val="50000"/>
              </a:spcBef>
              <a:buClrTx/>
            </a:pPr>
            <a:r>
              <a:rPr lang="en-US" sz="2000">
                <a:solidFill>
                  <a:srgbClr val="000066"/>
                </a:solidFill>
              </a:rPr>
              <a:t> (n =1.2 in 100-nm scale CMOS)</a:t>
            </a:r>
          </a:p>
          <a:p>
            <a:pPr>
              <a:spcBef>
                <a:spcPct val="50000"/>
              </a:spcBef>
              <a:buClrTx/>
            </a:pPr>
            <a:endParaRPr lang="it-IT" sz="2000">
              <a:solidFill>
                <a:srgbClr val="000066"/>
              </a:solidFill>
              <a:sym typeface="Symbol" charset="0"/>
            </a:endParaRPr>
          </a:p>
        </p:txBody>
      </p:sp>
      <p:graphicFrame>
        <p:nvGraphicFramePr>
          <p:cNvPr id="2050" name="Object 22"/>
          <p:cNvGraphicFramePr>
            <a:graphicFrameLocks noChangeAspect="1"/>
          </p:cNvGraphicFramePr>
          <p:nvPr/>
        </p:nvGraphicFramePr>
        <p:xfrm>
          <a:off x="7413625" y="4137025"/>
          <a:ext cx="1298575" cy="801688"/>
        </p:xfrm>
        <a:graphic>
          <a:graphicData uri="http://schemas.openxmlformats.org/presentationml/2006/ole">
            <mc:AlternateContent xmlns:mc="http://schemas.openxmlformats.org/markup-compatibility/2006">
              <mc:Choice xmlns:v="urn:schemas-microsoft-com:vml" Requires="v">
                <p:oleObj spid="_x0000_s2121" name="Equation" r:id="rId6" imgW="596880" imgH="368280" progId="Equation.3">
                  <p:embed/>
                </p:oleObj>
              </mc:Choice>
              <mc:Fallback>
                <p:oleObj name="Equation" r:id="rId6" imgW="596880" imgH="368280" progId="Equation.3">
                  <p:embed/>
                  <p:pic>
                    <p:nvPicPr>
                      <p:cNvPr id="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3625" y="4137025"/>
                        <a:ext cx="1298575"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057" name="Immagine 19" descr="Immagine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53213" y="1528763"/>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Immagine 20" descr="Immagine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97650" y="3671888"/>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7CCD810F-885C-E548-A19A-609FC9372189}" type="slidenum">
              <a:rPr lang="en-US" sz="1200">
                <a:solidFill>
                  <a:srgbClr val="000066"/>
                </a:solidFill>
                <a:latin typeface="Verdana" charset="0"/>
              </a:rPr>
              <a:pPr/>
              <a:t>18</a:t>
            </a:fld>
            <a:endParaRPr lang="en-US" sz="1200">
              <a:solidFill>
                <a:srgbClr val="000066"/>
              </a:solidFill>
              <a:latin typeface="Verdana" charset="0"/>
            </a:endParaRPr>
          </a:p>
        </p:txBody>
      </p:sp>
      <p:sp>
        <p:nvSpPr>
          <p:cNvPr id="3079" name="Text Box 4"/>
          <p:cNvSpPr txBox="1">
            <a:spLocks noChangeArrowheads="1"/>
          </p:cNvSpPr>
          <p:nvPr/>
        </p:nvSpPr>
        <p:spPr bwMode="auto">
          <a:xfrm>
            <a:off x="1125538" y="95250"/>
            <a:ext cx="7116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MOSFET essential parameters: channel thermal noise</a:t>
            </a:r>
            <a:endParaRPr lang="it-IT" sz="3200" b="1" baseline="-25000">
              <a:solidFill>
                <a:srgbClr val="000066"/>
              </a:solidFill>
              <a:sym typeface="Symbol" charset="0"/>
            </a:endParaRPr>
          </a:p>
        </p:txBody>
      </p:sp>
      <p:sp>
        <p:nvSpPr>
          <p:cNvPr id="3080" name="Text Box 5"/>
          <p:cNvSpPr txBox="1">
            <a:spLocks noChangeArrowheads="1"/>
          </p:cNvSpPr>
          <p:nvPr/>
        </p:nvSpPr>
        <p:spPr bwMode="auto">
          <a:xfrm>
            <a:off x="825500" y="1331913"/>
            <a:ext cx="87328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Thermal noise arises from random velocity fluctuation of charge carriers due to thermal excitation. The spectral density (noise power per unit frequency bandwidth) is white, i.e. frequency independent. In a resistor, this can be modelled in terms of a fluctuating voltage across the resistor, or of a fluctuating current through the resistor.</a:t>
            </a:r>
            <a:endParaRPr lang="it-IT" sz="2000">
              <a:solidFill>
                <a:srgbClr val="FF3300"/>
              </a:solidFill>
              <a:sym typeface="Symbol" charset="0"/>
            </a:endParaRPr>
          </a:p>
        </p:txBody>
      </p:sp>
      <p:graphicFrame>
        <p:nvGraphicFramePr>
          <p:cNvPr id="3074" name="Object 10"/>
          <p:cNvGraphicFramePr>
            <a:graphicFrameLocks noChangeAspect="1"/>
          </p:cNvGraphicFramePr>
          <p:nvPr/>
        </p:nvGraphicFramePr>
        <p:xfrm>
          <a:off x="2271713" y="3740150"/>
          <a:ext cx="1430337" cy="787400"/>
        </p:xfrm>
        <a:graphic>
          <a:graphicData uri="http://schemas.openxmlformats.org/presentationml/2006/ole">
            <mc:AlternateContent xmlns:mc="http://schemas.openxmlformats.org/markup-compatibility/2006">
              <mc:Choice xmlns:v="urn:schemas-microsoft-com:vml" Requires="v">
                <p:oleObj spid="_x0000_s3196" name="Equation" r:id="rId4" imgW="711000" imgH="406080" progId="Equation.3">
                  <p:embed/>
                </p:oleObj>
              </mc:Choice>
              <mc:Fallback>
                <p:oleObj name="Equation" r:id="rId4" imgW="711000" imgH="40608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713" y="3740150"/>
                        <a:ext cx="143033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81" name="Picture 11" descr="noiseRT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75" y="3071813"/>
            <a:ext cx="342900"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5" name="Object 12"/>
          <p:cNvGraphicFramePr>
            <a:graphicFrameLocks noChangeAspect="1"/>
          </p:cNvGraphicFramePr>
          <p:nvPr/>
        </p:nvGraphicFramePr>
        <p:xfrm>
          <a:off x="1390650" y="3333750"/>
          <a:ext cx="323850" cy="320675"/>
        </p:xfrm>
        <a:graphic>
          <a:graphicData uri="http://schemas.openxmlformats.org/presentationml/2006/ole">
            <mc:AlternateContent xmlns:mc="http://schemas.openxmlformats.org/markup-compatibility/2006">
              <mc:Choice xmlns:v="urn:schemas-microsoft-com:vml" Requires="v">
                <p:oleObj spid="_x0000_s3197" name="Equation" r:id="rId7" imgW="139680" imgH="139680" progId="Equation.3">
                  <p:embed/>
                </p:oleObj>
              </mc:Choice>
              <mc:Fallback>
                <p:oleObj name="Equation" r:id="rId7" imgW="139680" imgH="139680" progId="Equation.3">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0650" y="3333750"/>
                        <a:ext cx="3238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82" name="Picture 13" descr="noiseRN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8975" y="3221038"/>
            <a:ext cx="973138"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6" name="Object 14"/>
          <p:cNvGraphicFramePr>
            <a:graphicFrameLocks noChangeAspect="1"/>
          </p:cNvGraphicFramePr>
          <p:nvPr/>
        </p:nvGraphicFramePr>
        <p:xfrm>
          <a:off x="6907213" y="3478213"/>
          <a:ext cx="1282700" cy="788987"/>
        </p:xfrm>
        <a:graphic>
          <a:graphicData uri="http://schemas.openxmlformats.org/presentationml/2006/ole">
            <mc:AlternateContent xmlns:mc="http://schemas.openxmlformats.org/markup-compatibility/2006">
              <mc:Choice xmlns:v="urn:schemas-microsoft-com:vml" Requires="v">
                <p:oleObj spid="_x0000_s3198" name="Equation" r:id="rId10" imgW="634680" imgH="406080" progId="Equation.3">
                  <p:embed/>
                </p:oleObj>
              </mc:Choice>
              <mc:Fallback>
                <p:oleObj name="Equation" r:id="rId10" imgW="634680" imgH="406080" progId="Equation.3">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7213" y="3478213"/>
                        <a:ext cx="12827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7" name="Object 15"/>
          <p:cNvGraphicFramePr>
            <a:graphicFrameLocks noChangeAspect="1"/>
          </p:cNvGraphicFramePr>
          <p:nvPr/>
        </p:nvGraphicFramePr>
        <p:xfrm>
          <a:off x="5376863" y="3717925"/>
          <a:ext cx="349250" cy="349250"/>
        </p:xfrm>
        <a:graphic>
          <a:graphicData uri="http://schemas.openxmlformats.org/presentationml/2006/ole">
            <mc:AlternateContent xmlns:mc="http://schemas.openxmlformats.org/markup-compatibility/2006">
              <mc:Choice xmlns:v="urn:schemas-microsoft-com:vml" Requires="v">
                <p:oleObj spid="_x0000_s3199" name="Equation" r:id="rId12" imgW="139680" imgH="139680" progId="Equation.3">
                  <p:embed/>
                </p:oleObj>
              </mc:Choice>
              <mc:Fallback>
                <p:oleObj name="Equation" r:id="rId12" imgW="139680" imgH="139680" progId="Equation.3">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6863" y="3717925"/>
                        <a:ext cx="3492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83" name="Text Box 17"/>
          <p:cNvSpPr txBox="1">
            <a:spLocks noChangeArrowheads="1"/>
          </p:cNvSpPr>
          <p:nvPr/>
        </p:nvSpPr>
        <p:spPr bwMode="auto">
          <a:xfrm>
            <a:off x="806450" y="4918075"/>
            <a:ext cx="8732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The channel of a MOSFET can be treated as a variable conductance. Thermal noise is generated by random fluctuations of charge carriers in the channel and can be expressed in terms of the transconductance g</a:t>
            </a:r>
            <a:r>
              <a:rPr lang="en-US" sz="2000" baseline="-25000">
                <a:solidFill>
                  <a:srgbClr val="000066"/>
                </a:solidFill>
              </a:rPr>
              <a:t>m</a:t>
            </a:r>
            <a:r>
              <a:rPr lang="en-US" sz="2000">
                <a:solidFill>
                  <a:srgbClr val="000066"/>
                </a:solidFill>
              </a:rPr>
              <a:t>.</a:t>
            </a:r>
            <a:endParaRPr lang="it-IT" sz="2000">
              <a:solidFill>
                <a:srgbClr val="FF3300"/>
              </a:solidFill>
              <a:sym typeface="Symbol" charset="0"/>
            </a:endParaRPr>
          </a:p>
        </p:txBody>
      </p:sp>
      <p:pic>
        <p:nvPicPr>
          <p:cNvPr id="3084" name="Immagine 19" descr="Immagine1.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6413" y="1343025"/>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Immagine 20" descr="Immagine1.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0225" y="4954588"/>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6F6AE426-5B57-7945-B038-52E06BCD4444}" type="slidenum">
              <a:rPr lang="en-US" sz="1200">
                <a:solidFill>
                  <a:srgbClr val="000066"/>
                </a:solidFill>
                <a:latin typeface="Verdana" charset="0"/>
              </a:rPr>
              <a:pPr/>
              <a:t>19</a:t>
            </a:fld>
            <a:endParaRPr lang="en-US" sz="1200">
              <a:solidFill>
                <a:srgbClr val="000066"/>
              </a:solidFill>
              <a:latin typeface="Verdana" charset="0"/>
            </a:endParaRPr>
          </a:p>
        </p:txBody>
      </p:sp>
      <p:sp>
        <p:nvSpPr>
          <p:cNvPr id="4101" name="Text Box 18"/>
          <p:cNvSpPr txBox="1">
            <a:spLocks noChangeArrowheads="1"/>
          </p:cNvSpPr>
          <p:nvPr/>
        </p:nvSpPr>
        <p:spPr bwMode="auto">
          <a:xfrm>
            <a:off x="1125538" y="95250"/>
            <a:ext cx="7116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MOSFET essential parameters: channel thermal noise</a:t>
            </a:r>
            <a:endParaRPr lang="it-IT" sz="3200" b="1" baseline="-25000">
              <a:solidFill>
                <a:srgbClr val="000066"/>
              </a:solidFill>
              <a:sym typeface="Symbol" charset="0"/>
            </a:endParaRPr>
          </a:p>
        </p:txBody>
      </p:sp>
      <p:grpSp>
        <p:nvGrpSpPr>
          <p:cNvPr id="4102" name="Group 56"/>
          <p:cNvGrpSpPr>
            <a:grpSpLocks/>
          </p:cNvGrpSpPr>
          <p:nvPr/>
        </p:nvGrpSpPr>
        <p:grpSpPr bwMode="auto">
          <a:xfrm>
            <a:off x="647700" y="2795588"/>
            <a:ext cx="8810625" cy="1920875"/>
            <a:chOff x="366" y="1179"/>
            <a:chExt cx="5550" cy="1210"/>
          </a:xfrm>
        </p:grpSpPr>
        <p:sp>
          <p:nvSpPr>
            <p:cNvPr id="4106" name="Line 5"/>
            <p:cNvSpPr>
              <a:spLocks noChangeShapeType="1"/>
            </p:cNvSpPr>
            <p:nvPr/>
          </p:nvSpPr>
          <p:spPr bwMode="auto">
            <a:xfrm flipH="1">
              <a:off x="1055" y="1595"/>
              <a:ext cx="0" cy="4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07" name="Line 6"/>
            <p:cNvSpPr>
              <a:spLocks noChangeShapeType="1"/>
            </p:cNvSpPr>
            <p:nvPr/>
          </p:nvSpPr>
          <p:spPr bwMode="auto">
            <a:xfrm rot="-2714883">
              <a:off x="1101" y="1895"/>
              <a:ext cx="230" cy="231"/>
            </a:xfrm>
            <a:prstGeom prst="line">
              <a:avLst/>
            </a:prstGeom>
            <a:noFill/>
            <a:ln w="9525">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4108" name="Line 7"/>
            <p:cNvSpPr>
              <a:spLocks noChangeShapeType="1"/>
            </p:cNvSpPr>
            <p:nvPr/>
          </p:nvSpPr>
          <p:spPr bwMode="auto">
            <a:xfrm flipH="1">
              <a:off x="1385" y="1389"/>
              <a:ext cx="6" cy="2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09" name="Line 8"/>
            <p:cNvSpPr>
              <a:spLocks noChangeShapeType="1"/>
            </p:cNvSpPr>
            <p:nvPr/>
          </p:nvSpPr>
          <p:spPr bwMode="auto">
            <a:xfrm>
              <a:off x="694" y="1815"/>
              <a:ext cx="27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0" name="Line 9"/>
            <p:cNvSpPr>
              <a:spLocks noChangeShapeType="1"/>
            </p:cNvSpPr>
            <p:nvPr/>
          </p:nvSpPr>
          <p:spPr bwMode="auto">
            <a:xfrm>
              <a:off x="1373" y="2025"/>
              <a:ext cx="0" cy="19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1" name="Line 10"/>
            <p:cNvSpPr>
              <a:spLocks noChangeShapeType="1"/>
            </p:cNvSpPr>
            <p:nvPr/>
          </p:nvSpPr>
          <p:spPr bwMode="auto">
            <a:xfrm flipH="1">
              <a:off x="966" y="1606"/>
              <a:ext cx="0" cy="4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2" name="Line 11"/>
            <p:cNvSpPr>
              <a:spLocks noChangeShapeType="1"/>
            </p:cNvSpPr>
            <p:nvPr/>
          </p:nvSpPr>
          <p:spPr bwMode="auto">
            <a:xfrm rot="-2714883">
              <a:off x="1103" y="1481"/>
              <a:ext cx="228" cy="2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3" name="Oval 12"/>
            <p:cNvSpPr>
              <a:spLocks noChangeArrowheads="1"/>
            </p:cNvSpPr>
            <p:nvPr/>
          </p:nvSpPr>
          <p:spPr bwMode="auto">
            <a:xfrm>
              <a:off x="1357" y="1365"/>
              <a:ext cx="58" cy="58"/>
            </a:xfrm>
            <a:prstGeom prst="ellipse">
              <a:avLst/>
            </a:prstGeom>
            <a:solidFill>
              <a:schemeClr val="tx1"/>
            </a:solidFill>
            <a:ln w="9525">
              <a:solidFill>
                <a:srgbClr val="000000"/>
              </a:solidFill>
              <a:round/>
              <a:headEnd/>
              <a:tailEnd/>
            </a:ln>
          </p:spPr>
          <p:txBody>
            <a:bodyPr/>
            <a:lstStyle/>
            <a:p>
              <a:endParaRPr lang="it-IT"/>
            </a:p>
          </p:txBody>
        </p:sp>
        <p:sp>
          <p:nvSpPr>
            <p:cNvPr id="4114" name="Oval 15"/>
            <p:cNvSpPr>
              <a:spLocks noChangeArrowheads="1"/>
            </p:cNvSpPr>
            <p:nvPr/>
          </p:nvSpPr>
          <p:spPr bwMode="auto">
            <a:xfrm>
              <a:off x="1340" y="2205"/>
              <a:ext cx="58" cy="58"/>
            </a:xfrm>
            <a:prstGeom prst="ellipse">
              <a:avLst/>
            </a:prstGeom>
            <a:solidFill>
              <a:schemeClr val="tx1"/>
            </a:solidFill>
            <a:ln w="9525">
              <a:solidFill>
                <a:srgbClr val="000000"/>
              </a:solidFill>
              <a:round/>
              <a:headEnd/>
              <a:tailEnd/>
            </a:ln>
          </p:spPr>
          <p:txBody>
            <a:bodyPr/>
            <a:lstStyle/>
            <a:p>
              <a:endParaRPr lang="it-IT"/>
            </a:p>
          </p:txBody>
        </p:sp>
        <p:sp>
          <p:nvSpPr>
            <p:cNvPr id="4115" name="Oval 16"/>
            <p:cNvSpPr>
              <a:spLocks noChangeArrowheads="1"/>
            </p:cNvSpPr>
            <p:nvPr/>
          </p:nvSpPr>
          <p:spPr bwMode="auto">
            <a:xfrm>
              <a:off x="366" y="1777"/>
              <a:ext cx="58" cy="58"/>
            </a:xfrm>
            <a:prstGeom prst="ellipse">
              <a:avLst/>
            </a:prstGeom>
            <a:solidFill>
              <a:schemeClr val="tx1"/>
            </a:solidFill>
            <a:ln w="9525">
              <a:solidFill>
                <a:srgbClr val="000000"/>
              </a:solidFill>
              <a:round/>
              <a:headEnd/>
              <a:tailEnd/>
            </a:ln>
          </p:spPr>
          <p:txBody>
            <a:bodyPr/>
            <a:lstStyle/>
            <a:p>
              <a:endParaRPr lang="it-IT"/>
            </a:p>
          </p:txBody>
        </p:sp>
        <p:graphicFrame>
          <p:nvGraphicFramePr>
            <p:cNvPr id="4098" name="Object 34"/>
            <p:cNvGraphicFramePr>
              <a:graphicFrameLocks noChangeAspect="1"/>
            </p:cNvGraphicFramePr>
            <p:nvPr/>
          </p:nvGraphicFramePr>
          <p:xfrm>
            <a:off x="4801" y="1512"/>
            <a:ext cx="1115" cy="528"/>
          </p:xfrm>
          <a:graphic>
            <a:graphicData uri="http://schemas.openxmlformats.org/presentationml/2006/ole">
              <mc:AlternateContent xmlns:mc="http://schemas.openxmlformats.org/markup-compatibility/2006">
                <mc:Choice xmlns:v="urn:schemas-microsoft-com:vml" Requires="v">
                  <p:oleObj spid="_x0000_s4197" name="Equation" r:id="rId4" imgW="876240" imgH="431640" progId="Equation.3">
                    <p:embed/>
                  </p:oleObj>
                </mc:Choice>
                <mc:Fallback>
                  <p:oleObj name="Equation" r:id="rId4" imgW="876240" imgH="431640" progId="Equation.3">
                    <p:embed/>
                    <p:pic>
                      <p:nvPicPr>
                        <p:cNvPr id="0" name="Object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1" y="1512"/>
                          <a:ext cx="1115"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116" name="Group 48"/>
            <p:cNvGrpSpPr>
              <a:grpSpLocks/>
            </p:cNvGrpSpPr>
            <p:nvPr/>
          </p:nvGrpSpPr>
          <p:grpSpPr bwMode="auto">
            <a:xfrm>
              <a:off x="3223" y="1179"/>
              <a:ext cx="1047" cy="1210"/>
              <a:chOff x="3223" y="981"/>
              <a:chExt cx="1047" cy="1210"/>
            </a:xfrm>
          </p:grpSpPr>
          <p:sp>
            <p:nvSpPr>
              <p:cNvPr id="4121" name="Line 22"/>
              <p:cNvSpPr>
                <a:spLocks noChangeShapeType="1"/>
              </p:cNvSpPr>
              <p:nvPr/>
            </p:nvSpPr>
            <p:spPr bwMode="auto">
              <a:xfrm flipH="1">
                <a:off x="3946" y="981"/>
                <a:ext cx="6" cy="3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4122" name="Group 47"/>
              <p:cNvGrpSpPr>
                <a:grpSpLocks/>
              </p:cNvGrpSpPr>
              <p:nvPr/>
            </p:nvGrpSpPr>
            <p:grpSpPr bwMode="auto">
              <a:xfrm>
                <a:off x="3223" y="1123"/>
                <a:ext cx="1047" cy="1068"/>
                <a:chOff x="3919" y="1123"/>
                <a:chExt cx="1047" cy="1068"/>
              </a:xfrm>
            </p:grpSpPr>
            <p:sp>
              <p:nvSpPr>
                <p:cNvPr id="4123" name="Line 20"/>
                <p:cNvSpPr>
                  <a:spLocks noChangeShapeType="1"/>
                </p:cNvSpPr>
                <p:nvPr/>
              </p:nvSpPr>
              <p:spPr bwMode="auto">
                <a:xfrm flipH="1">
                  <a:off x="4314" y="1353"/>
                  <a:ext cx="0" cy="4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4" name="Line 21"/>
                <p:cNvSpPr>
                  <a:spLocks noChangeShapeType="1"/>
                </p:cNvSpPr>
                <p:nvPr/>
              </p:nvSpPr>
              <p:spPr bwMode="auto">
                <a:xfrm rot="-2714883">
                  <a:off x="4360" y="1653"/>
                  <a:ext cx="230" cy="231"/>
                </a:xfrm>
                <a:prstGeom prst="line">
                  <a:avLst/>
                </a:prstGeom>
                <a:noFill/>
                <a:ln w="9525">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4125" name="Line 23"/>
                <p:cNvSpPr>
                  <a:spLocks noChangeShapeType="1"/>
                </p:cNvSpPr>
                <p:nvPr/>
              </p:nvSpPr>
              <p:spPr bwMode="auto">
                <a:xfrm>
                  <a:off x="3953" y="1573"/>
                  <a:ext cx="27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6" name="Line 24"/>
                <p:cNvSpPr>
                  <a:spLocks noChangeShapeType="1"/>
                </p:cNvSpPr>
                <p:nvPr/>
              </p:nvSpPr>
              <p:spPr bwMode="auto">
                <a:xfrm>
                  <a:off x="4632" y="1783"/>
                  <a:ext cx="0" cy="4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7" name="Line 25"/>
                <p:cNvSpPr>
                  <a:spLocks noChangeShapeType="1"/>
                </p:cNvSpPr>
                <p:nvPr/>
              </p:nvSpPr>
              <p:spPr bwMode="auto">
                <a:xfrm flipH="1">
                  <a:off x="4225" y="1364"/>
                  <a:ext cx="0" cy="4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8" name="Line 26"/>
                <p:cNvSpPr>
                  <a:spLocks noChangeShapeType="1"/>
                </p:cNvSpPr>
                <p:nvPr/>
              </p:nvSpPr>
              <p:spPr bwMode="auto">
                <a:xfrm rot="-2714883">
                  <a:off x="4362" y="1239"/>
                  <a:ext cx="228" cy="2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9" name="Oval 27"/>
                <p:cNvSpPr>
                  <a:spLocks noChangeArrowheads="1"/>
                </p:cNvSpPr>
                <p:nvPr/>
              </p:nvSpPr>
              <p:spPr bwMode="auto">
                <a:xfrm>
                  <a:off x="4616" y="1123"/>
                  <a:ext cx="58" cy="58"/>
                </a:xfrm>
                <a:prstGeom prst="ellipse">
                  <a:avLst/>
                </a:prstGeom>
                <a:solidFill>
                  <a:schemeClr val="tx1"/>
                </a:solidFill>
                <a:ln w="9525">
                  <a:solidFill>
                    <a:srgbClr val="000000"/>
                  </a:solidFill>
                  <a:round/>
                  <a:headEnd/>
                  <a:tailEnd/>
                </a:ln>
              </p:spPr>
              <p:txBody>
                <a:bodyPr/>
                <a:lstStyle/>
                <a:p>
                  <a:endParaRPr lang="it-IT"/>
                </a:p>
              </p:txBody>
            </p:sp>
            <p:sp>
              <p:nvSpPr>
                <p:cNvPr id="4130" name="Oval 30"/>
                <p:cNvSpPr>
                  <a:spLocks noChangeArrowheads="1"/>
                </p:cNvSpPr>
                <p:nvPr/>
              </p:nvSpPr>
              <p:spPr bwMode="auto">
                <a:xfrm>
                  <a:off x="4599" y="1963"/>
                  <a:ext cx="58" cy="58"/>
                </a:xfrm>
                <a:prstGeom prst="ellipse">
                  <a:avLst/>
                </a:prstGeom>
                <a:solidFill>
                  <a:schemeClr val="tx1"/>
                </a:solidFill>
                <a:ln w="9525">
                  <a:solidFill>
                    <a:srgbClr val="000000"/>
                  </a:solidFill>
                  <a:round/>
                  <a:headEnd/>
                  <a:tailEnd/>
                </a:ln>
              </p:spPr>
              <p:txBody>
                <a:bodyPr/>
                <a:lstStyle/>
                <a:p>
                  <a:endParaRPr lang="it-IT"/>
                </a:p>
              </p:txBody>
            </p:sp>
            <p:sp>
              <p:nvSpPr>
                <p:cNvPr id="4131" name="Oval 31"/>
                <p:cNvSpPr>
                  <a:spLocks noChangeArrowheads="1"/>
                </p:cNvSpPr>
                <p:nvPr/>
              </p:nvSpPr>
              <p:spPr bwMode="auto">
                <a:xfrm>
                  <a:off x="3919" y="1547"/>
                  <a:ext cx="58" cy="58"/>
                </a:xfrm>
                <a:prstGeom prst="ellipse">
                  <a:avLst/>
                </a:prstGeom>
                <a:solidFill>
                  <a:schemeClr val="tx1"/>
                </a:solidFill>
                <a:ln w="9525">
                  <a:solidFill>
                    <a:srgbClr val="000000"/>
                  </a:solidFill>
                  <a:round/>
                  <a:headEnd/>
                  <a:tailEnd/>
                </a:ln>
              </p:spPr>
              <p:txBody>
                <a:bodyPr/>
                <a:lstStyle/>
                <a:p>
                  <a:endParaRPr lang="it-IT"/>
                </a:p>
              </p:txBody>
            </p:sp>
            <p:grpSp>
              <p:nvGrpSpPr>
                <p:cNvPr id="4132" name="Group 35"/>
                <p:cNvGrpSpPr>
                  <a:grpSpLocks/>
                </p:cNvGrpSpPr>
                <p:nvPr/>
              </p:nvGrpSpPr>
              <p:grpSpPr bwMode="auto">
                <a:xfrm>
                  <a:off x="4807" y="1441"/>
                  <a:ext cx="159" cy="251"/>
                  <a:chOff x="3420" y="11457"/>
                  <a:chExt cx="399" cy="627"/>
                </a:xfrm>
              </p:grpSpPr>
              <p:sp>
                <p:nvSpPr>
                  <p:cNvPr id="4137" name="Oval 36"/>
                  <p:cNvSpPr>
                    <a:spLocks noChangeArrowheads="1"/>
                  </p:cNvSpPr>
                  <p:nvPr/>
                </p:nvSpPr>
                <p:spPr bwMode="auto">
                  <a:xfrm>
                    <a:off x="3420" y="11457"/>
                    <a:ext cx="399" cy="399"/>
                  </a:xfrm>
                  <a:prstGeom prst="ellipse">
                    <a:avLst/>
                  </a:prstGeom>
                  <a:solidFill>
                    <a:srgbClr val="FFFFFF"/>
                  </a:solidFill>
                  <a:ln w="9525">
                    <a:solidFill>
                      <a:srgbClr val="000000"/>
                    </a:solidFill>
                    <a:round/>
                    <a:headEnd/>
                    <a:tailEnd/>
                  </a:ln>
                </p:spPr>
                <p:txBody>
                  <a:bodyPr/>
                  <a:lstStyle/>
                  <a:p>
                    <a:endParaRPr lang="it-IT"/>
                  </a:p>
                </p:txBody>
              </p:sp>
              <p:sp>
                <p:nvSpPr>
                  <p:cNvPr id="4138" name="Oval 37"/>
                  <p:cNvSpPr>
                    <a:spLocks noChangeArrowheads="1"/>
                  </p:cNvSpPr>
                  <p:nvPr/>
                </p:nvSpPr>
                <p:spPr bwMode="auto">
                  <a:xfrm>
                    <a:off x="3420" y="11685"/>
                    <a:ext cx="399" cy="399"/>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4133" name="Line 38"/>
                <p:cNvSpPr>
                  <a:spLocks noChangeShapeType="1"/>
                </p:cNvSpPr>
                <p:nvPr/>
              </p:nvSpPr>
              <p:spPr bwMode="auto">
                <a:xfrm>
                  <a:off x="4885" y="1692"/>
                  <a:ext cx="0" cy="3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4" name="Line 39"/>
                <p:cNvSpPr>
                  <a:spLocks noChangeShapeType="1"/>
                </p:cNvSpPr>
                <p:nvPr/>
              </p:nvSpPr>
              <p:spPr bwMode="auto">
                <a:xfrm flipV="1">
                  <a:off x="4885" y="1147"/>
                  <a:ext cx="0" cy="2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5" name="Line 40"/>
                <p:cNvSpPr>
                  <a:spLocks noChangeShapeType="1"/>
                </p:cNvSpPr>
                <p:nvPr/>
              </p:nvSpPr>
              <p:spPr bwMode="auto">
                <a:xfrm>
                  <a:off x="4627" y="1997"/>
                  <a:ext cx="2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4136" name="Line 41"/>
                <p:cNvSpPr>
                  <a:spLocks noChangeShapeType="1"/>
                </p:cNvSpPr>
                <p:nvPr/>
              </p:nvSpPr>
              <p:spPr bwMode="auto">
                <a:xfrm>
                  <a:off x="4643" y="1143"/>
                  <a:ext cx="2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grpSp>
        <p:graphicFrame>
          <p:nvGraphicFramePr>
            <p:cNvPr id="4099" name="Object 42"/>
            <p:cNvGraphicFramePr>
              <a:graphicFrameLocks noChangeAspect="1"/>
            </p:cNvGraphicFramePr>
            <p:nvPr/>
          </p:nvGraphicFramePr>
          <p:xfrm>
            <a:off x="1593" y="1541"/>
            <a:ext cx="1018" cy="559"/>
          </p:xfrm>
          <a:graphic>
            <a:graphicData uri="http://schemas.openxmlformats.org/presentationml/2006/ole">
              <mc:AlternateContent xmlns:mc="http://schemas.openxmlformats.org/markup-compatibility/2006">
                <mc:Choice xmlns:v="urn:schemas-microsoft-com:vml" Requires="v">
                  <p:oleObj spid="_x0000_s4198" name="Equation" r:id="rId6" imgW="799920" imgH="457200" progId="Equation.3">
                    <p:embed/>
                  </p:oleObj>
                </mc:Choice>
                <mc:Fallback>
                  <p:oleObj name="Equation" r:id="rId6" imgW="799920" imgH="457200" progId="Equation.3">
                    <p:embed/>
                    <p:pic>
                      <p:nvPicPr>
                        <p:cNvPr id="0" name="Object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3" y="1541"/>
                          <a:ext cx="1018"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17" name="Oval 44"/>
            <p:cNvSpPr>
              <a:spLocks noChangeArrowheads="1"/>
            </p:cNvSpPr>
            <p:nvPr/>
          </p:nvSpPr>
          <p:spPr bwMode="auto">
            <a:xfrm>
              <a:off x="536" y="1731"/>
              <a:ext cx="159" cy="160"/>
            </a:xfrm>
            <a:prstGeom prst="ellipse">
              <a:avLst/>
            </a:prstGeom>
            <a:solidFill>
              <a:srgbClr val="FFFFFF"/>
            </a:solidFill>
            <a:ln w="9525">
              <a:solidFill>
                <a:srgbClr val="000000"/>
              </a:solidFill>
              <a:round/>
              <a:headEnd/>
              <a:tailEnd/>
            </a:ln>
          </p:spPr>
          <p:txBody>
            <a:bodyPr/>
            <a:lstStyle/>
            <a:p>
              <a:endParaRPr lang="it-IT"/>
            </a:p>
          </p:txBody>
        </p:sp>
        <p:sp>
          <p:nvSpPr>
            <p:cNvPr id="4118" name="Line 46"/>
            <p:cNvSpPr>
              <a:spLocks noChangeShapeType="1"/>
            </p:cNvSpPr>
            <p:nvPr/>
          </p:nvSpPr>
          <p:spPr bwMode="auto">
            <a:xfrm>
              <a:off x="382" y="1810"/>
              <a:ext cx="15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9" name="Text Box 49"/>
            <p:cNvSpPr txBox="1">
              <a:spLocks noChangeArrowheads="1"/>
            </p:cNvSpPr>
            <p:nvPr/>
          </p:nvSpPr>
          <p:spPr bwMode="auto">
            <a:xfrm>
              <a:off x="498" y="1375"/>
              <a:ext cx="29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400">
                  <a:solidFill>
                    <a:schemeClr val="tx1"/>
                  </a:solidFill>
                </a:rPr>
                <a:t>e</a:t>
              </a:r>
              <a:r>
                <a:rPr lang="it-IT" sz="2400" baseline="-25000">
                  <a:solidFill>
                    <a:schemeClr val="tx1"/>
                  </a:solidFill>
                </a:rPr>
                <a:t>n</a:t>
              </a:r>
              <a:endParaRPr lang="it-IT" sz="2400">
                <a:solidFill>
                  <a:schemeClr val="tx1"/>
                </a:solidFill>
              </a:endParaRPr>
            </a:p>
          </p:txBody>
        </p:sp>
        <p:sp>
          <p:nvSpPr>
            <p:cNvPr id="4120" name="Text Box 50"/>
            <p:cNvSpPr txBox="1">
              <a:spLocks noChangeArrowheads="1"/>
            </p:cNvSpPr>
            <p:nvPr/>
          </p:nvSpPr>
          <p:spPr bwMode="auto">
            <a:xfrm>
              <a:off x="4288" y="1600"/>
              <a:ext cx="23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400">
                  <a:solidFill>
                    <a:schemeClr val="tx1"/>
                  </a:solidFill>
                </a:rPr>
                <a:t>i</a:t>
              </a:r>
              <a:r>
                <a:rPr lang="it-IT" sz="2400" baseline="-25000">
                  <a:solidFill>
                    <a:schemeClr val="tx1"/>
                  </a:solidFill>
                </a:rPr>
                <a:t>n</a:t>
              </a:r>
              <a:endParaRPr lang="it-IT" sz="2400">
                <a:solidFill>
                  <a:schemeClr val="tx1"/>
                </a:solidFill>
              </a:endParaRPr>
            </a:p>
          </p:txBody>
        </p:sp>
      </p:grpSp>
      <p:sp>
        <p:nvSpPr>
          <p:cNvPr id="4103" name="Text Box 51"/>
          <p:cNvSpPr txBox="1">
            <a:spLocks noChangeArrowheads="1"/>
          </p:cNvSpPr>
          <p:nvPr/>
        </p:nvSpPr>
        <p:spPr bwMode="auto">
          <a:xfrm>
            <a:off x="758825" y="1470025"/>
            <a:ext cx="87328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Thermal noise in a MOSFET can be represented by a current generator in parallel to the device, or by a voltage generator in series with the gate (fluctuation of the drain current can be seen as due to fluctuations of the gate voltage).</a:t>
            </a:r>
            <a:endParaRPr lang="it-IT" sz="2000">
              <a:solidFill>
                <a:srgbClr val="FF3300"/>
              </a:solidFill>
              <a:sym typeface="Symbol" charset="0"/>
            </a:endParaRPr>
          </a:p>
        </p:txBody>
      </p:sp>
      <p:sp>
        <p:nvSpPr>
          <p:cNvPr id="4104" name="Text Box 57"/>
          <p:cNvSpPr txBox="1">
            <a:spLocks noChangeArrowheads="1"/>
          </p:cNvSpPr>
          <p:nvPr/>
        </p:nvSpPr>
        <p:spPr bwMode="auto">
          <a:xfrm>
            <a:off x="477838" y="4794250"/>
            <a:ext cx="8732837"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k = Boltzmann’s constant, T = absolute temperature</a:t>
            </a:r>
          </a:p>
          <a:p>
            <a:pPr>
              <a:spcBef>
                <a:spcPct val="50000"/>
              </a:spcBef>
              <a:buClrTx/>
            </a:pPr>
            <a:r>
              <a:rPr lang="it-IT" sz="2400">
                <a:solidFill>
                  <a:srgbClr val="000066"/>
                </a:solidFill>
                <a:latin typeface="Symbol" charset="0"/>
                <a:sym typeface="Symbol" charset="0"/>
              </a:rPr>
              <a:t>G</a:t>
            </a:r>
            <a:r>
              <a:rPr lang="it-IT" sz="2000">
                <a:solidFill>
                  <a:srgbClr val="000066"/>
                </a:solidFill>
                <a:sym typeface="Symbol" charset="0"/>
              </a:rPr>
              <a:t> = coefficient ( 1) dependent on device operating region, short channel effects…</a:t>
            </a:r>
          </a:p>
        </p:txBody>
      </p:sp>
      <p:pic>
        <p:nvPicPr>
          <p:cNvPr id="4105" name="Immagine 45" descr="Immagine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4338" y="1482725"/>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58D49C52-7BD0-6740-8C09-E4DE4E6ADF89}" type="slidenum">
              <a:rPr lang="en-US" sz="1200">
                <a:solidFill>
                  <a:srgbClr val="000066"/>
                </a:solidFill>
                <a:latin typeface="Verdana" charset="0"/>
              </a:rPr>
              <a:pPr/>
              <a:t>2</a:t>
            </a:fld>
            <a:endParaRPr lang="en-US" sz="1200">
              <a:solidFill>
                <a:srgbClr val="000066"/>
              </a:solidFill>
              <a:latin typeface="Verdana" charset="0"/>
            </a:endParaRPr>
          </a:p>
        </p:txBody>
      </p:sp>
      <p:sp>
        <p:nvSpPr>
          <p:cNvPr id="54275" name="Text Box 8"/>
          <p:cNvSpPr txBox="1">
            <a:spLocks noChangeArrowheads="1"/>
          </p:cNvSpPr>
          <p:nvPr/>
        </p:nvSpPr>
        <p:spPr bwMode="auto">
          <a:xfrm>
            <a:off x="28575" y="428625"/>
            <a:ext cx="977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50000"/>
              </a:lnSpc>
              <a:spcBef>
                <a:spcPct val="50000"/>
              </a:spcBef>
              <a:buClrTx/>
              <a:buFontTx/>
              <a:buNone/>
            </a:pPr>
            <a:r>
              <a:rPr lang="en-US" sz="3200" b="1">
                <a:solidFill>
                  <a:srgbClr val="000066"/>
                </a:solidFill>
              </a:rPr>
              <a:t>Outline</a:t>
            </a:r>
            <a:endParaRPr lang="it-IT" sz="3200" b="1">
              <a:solidFill>
                <a:srgbClr val="000066"/>
              </a:solidFill>
              <a:sym typeface="Symbol" charset="0"/>
            </a:endParaRPr>
          </a:p>
        </p:txBody>
      </p:sp>
      <p:sp>
        <p:nvSpPr>
          <p:cNvPr id="54276" name="Text Box 14"/>
          <p:cNvSpPr txBox="1">
            <a:spLocks noChangeArrowheads="1"/>
          </p:cNvSpPr>
          <p:nvPr/>
        </p:nvSpPr>
        <p:spPr bwMode="auto">
          <a:xfrm>
            <a:off x="1230313" y="2947988"/>
            <a:ext cx="83359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400">
                <a:solidFill>
                  <a:srgbClr val="000066"/>
                </a:solidFill>
              </a:rPr>
              <a:t>Discussion of fundamental design parameters of front-end electronics for silicon trackers: </a:t>
            </a:r>
            <a:r>
              <a:rPr lang="en-US" sz="2400">
                <a:solidFill>
                  <a:srgbClr val="FF3300"/>
                </a:solidFill>
              </a:rPr>
              <a:t>signal-to-noise ratio, speed, power dissipation, radiation hardness</a:t>
            </a:r>
            <a:r>
              <a:rPr lang="en-US" sz="2400">
                <a:solidFill>
                  <a:srgbClr val="000066"/>
                </a:solidFill>
              </a:rPr>
              <a:t>,…</a:t>
            </a:r>
            <a:r>
              <a:rPr lang="en-US" sz="2400">
                <a:solidFill>
                  <a:srgbClr val="000066"/>
                </a:solidFill>
                <a:latin typeface="Verdana" charset="0"/>
              </a:rPr>
              <a:t> </a:t>
            </a:r>
            <a:endParaRPr lang="it-IT" sz="2400">
              <a:solidFill>
                <a:srgbClr val="000066"/>
              </a:solidFill>
              <a:latin typeface="Verdana" charset="0"/>
              <a:sym typeface="Symbol" charset="0"/>
            </a:endParaRPr>
          </a:p>
        </p:txBody>
      </p:sp>
      <p:sp>
        <p:nvSpPr>
          <p:cNvPr id="54277" name="Text Box 19"/>
          <p:cNvSpPr txBox="1">
            <a:spLocks noChangeArrowheads="1"/>
          </p:cNvSpPr>
          <p:nvPr/>
        </p:nvSpPr>
        <p:spPr bwMode="auto">
          <a:xfrm>
            <a:off x="1150938" y="4421188"/>
            <a:ext cx="8491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400">
                <a:solidFill>
                  <a:srgbClr val="FF3300"/>
                </a:solidFill>
              </a:rPr>
              <a:t>Architecture of mixed-signal integrated circuits</a:t>
            </a:r>
            <a:r>
              <a:rPr lang="en-US" sz="2400">
                <a:solidFill>
                  <a:srgbClr val="000066"/>
                </a:solidFill>
              </a:rPr>
              <a:t> for the readout of silicon pixel and strip detectors for tracking and vertexing in high energy physics experiments</a:t>
            </a:r>
            <a:endParaRPr lang="it-IT" sz="2400">
              <a:solidFill>
                <a:srgbClr val="000066"/>
              </a:solidFill>
            </a:endParaRPr>
          </a:p>
        </p:txBody>
      </p:sp>
      <p:sp>
        <p:nvSpPr>
          <p:cNvPr id="54278" name="Text Box 20"/>
          <p:cNvSpPr txBox="1">
            <a:spLocks noChangeArrowheads="1"/>
          </p:cNvSpPr>
          <p:nvPr/>
        </p:nvSpPr>
        <p:spPr bwMode="auto">
          <a:xfrm>
            <a:off x="1201738" y="1552575"/>
            <a:ext cx="83359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400">
                <a:solidFill>
                  <a:srgbClr val="000066"/>
                </a:solidFill>
              </a:rPr>
              <a:t>Processing of signals from semiconductor detectors: general concepts (</a:t>
            </a:r>
            <a:r>
              <a:rPr lang="en-US" sz="2400">
                <a:solidFill>
                  <a:srgbClr val="FF3300"/>
                </a:solidFill>
              </a:rPr>
              <a:t>amplification, shaping</a:t>
            </a:r>
            <a:r>
              <a:rPr lang="en-US" sz="2400">
                <a:solidFill>
                  <a:srgbClr val="000066"/>
                </a:solidFill>
              </a:rPr>
              <a:t>) and electronic </a:t>
            </a:r>
            <a:r>
              <a:rPr lang="en-US" sz="2400">
                <a:solidFill>
                  <a:srgbClr val="FF3300"/>
                </a:solidFill>
              </a:rPr>
              <a:t>noise</a:t>
            </a:r>
            <a:endParaRPr lang="it-IT" sz="2400">
              <a:solidFill>
                <a:srgbClr val="FF3300"/>
              </a:solidFill>
              <a:sym typeface="Symbol" charset="0"/>
            </a:endParaRPr>
          </a:p>
        </p:txBody>
      </p:sp>
      <p:pic>
        <p:nvPicPr>
          <p:cNvPr id="54279" name="Immagine 26"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 y="1587500"/>
            <a:ext cx="2809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Immagine 27"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475" y="3046413"/>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Immagine 28"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475" y="4494213"/>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0B7F9469-D846-5246-A026-7CB504A6E3BE}" type="slidenum">
              <a:rPr lang="en-US" sz="1200">
                <a:solidFill>
                  <a:srgbClr val="000066"/>
                </a:solidFill>
                <a:latin typeface="Verdana" charset="0"/>
              </a:rPr>
              <a:pPr/>
              <a:t>20</a:t>
            </a:fld>
            <a:endParaRPr lang="en-US" sz="1200">
              <a:solidFill>
                <a:srgbClr val="000066"/>
              </a:solidFill>
              <a:latin typeface="Verdana" charset="0"/>
            </a:endParaRPr>
          </a:p>
        </p:txBody>
      </p:sp>
      <p:sp>
        <p:nvSpPr>
          <p:cNvPr id="5124" name="Text Box 4"/>
          <p:cNvSpPr txBox="1">
            <a:spLocks noChangeArrowheads="1"/>
          </p:cNvSpPr>
          <p:nvPr/>
        </p:nvSpPr>
        <p:spPr bwMode="auto">
          <a:xfrm>
            <a:off x="1125538" y="95250"/>
            <a:ext cx="8132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Acquiring the signal from the sensor: the charge-sensitive preamplifier</a:t>
            </a:r>
            <a:endParaRPr lang="it-IT" sz="3200" b="1">
              <a:solidFill>
                <a:srgbClr val="000066"/>
              </a:solidFill>
              <a:sym typeface="Symbol" charset="0"/>
            </a:endParaRPr>
          </a:p>
        </p:txBody>
      </p:sp>
      <p:sp>
        <p:nvSpPr>
          <p:cNvPr id="5125" name="Rectangle 6"/>
          <p:cNvSpPr>
            <a:spLocks noChangeArrowheads="1"/>
          </p:cNvSpPr>
          <p:nvPr/>
        </p:nvSpPr>
        <p:spPr bwMode="auto">
          <a:xfrm>
            <a:off x="381000" y="1066800"/>
            <a:ext cx="92344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The detector signal is a current pulse i(t) of short duration </a:t>
            </a:r>
          </a:p>
          <a:p>
            <a:pPr marL="342900" indent="-342900">
              <a:spcBef>
                <a:spcPct val="20000"/>
              </a:spcBef>
              <a:buClrTx/>
              <a:buFontTx/>
              <a:buChar char="•"/>
            </a:pPr>
            <a:r>
              <a:rPr lang="it-IT" sz="2200">
                <a:solidFill>
                  <a:schemeClr val="tx1"/>
                </a:solidFill>
              </a:rPr>
              <a:t>The physical quantity of interest is the deposited energy, so one has to integrate the sensor signal</a:t>
            </a:r>
          </a:p>
        </p:txBody>
      </p:sp>
      <p:grpSp>
        <p:nvGrpSpPr>
          <p:cNvPr id="5126" name="Group 21"/>
          <p:cNvGrpSpPr>
            <a:grpSpLocks/>
          </p:cNvGrpSpPr>
          <p:nvPr/>
        </p:nvGrpSpPr>
        <p:grpSpPr bwMode="auto">
          <a:xfrm>
            <a:off x="1971675" y="2516188"/>
            <a:ext cx="3463925" cy="1296987"/>
            <a:chOff x="1242" y="1411"/>
            <a:chExt cx="2182" cy="817"/>
          </a:xfrm>
        </p:grpSpPr>
        <p:sp>
          <p:nvSpPr>
            <p:cNvPr id="5128" name="Oval 7"/>
            <p:cNvSpPr>
              <a:spLocks noChangeArrowheads="1"/>
            </p:cNvSpPr>
            <p:nvPr/>
          </p:nvSpPr>
          <p:spPr bwMode="auto">
            <a:xfrm>
              <a:off x="2064" y="1638"/>
              <a:ext cx="226" cy="227"/>
            </a:xfrm>
            <a:prstGeom prst="ellipse">
              <a:avLst/>
            </a:prstGeom>
            <a:solidFill>
              <a:schemeClr val="bg1"/>
            </a:solidFill>
            <a:ln w="28575">
              <a:solidFill>
                <a:schemeClr val="tx1"/>
              </a:solidFill>
              <a:round/>
              <a:headEnd/>
              <a:tailEnd/>
            </a:ln>
          </p:spPr>
          <p:txBody>
            <a:bodyPr wrap="none" anchor="ctr"/>
            <a:lstStyle/>
            <a:p>
              <a:endParaRPr lang="it-IT"/>
            </a:p>
          </p:txBody>
        </p:sp>
        <p:sp>
          <p:nvSpPr>
            <p:cNvPr id="5129" name="Oval 8"/>
            <p:cNvSpPr>
              <a:spLocks noChangeArrowheads="1"/>
            </p:cNvSpPr>
            <p:nvPr/>
          </p:nvSpPr>
          <p:spPr bwMode="auto">
            <a:xfrm>
              <a:off x="2064" y="1774"/>
              <a:ext cx="226" cy="227"/>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5130" name="Line 9"/>
            <p:cNvSpPr>
              <a:spLocks noChangeShapeType="1"/>
            </p:cNvSpPr>
            <p:nvPr/>
          </p:nvSpPr>
          <p:spPr bwMode="auto">
            <a:xfrm>
              <a:off x="2177" y="1411"/>
              <a:ext cx="0" cy="22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31" name="Line 10"/>
            <p:cNvSpPr>
              <a:spLocks noChangeShapeType="1"/>
            </p:cNvSpPr>
            <p:nvPr/>
          </p:nvSpPr>
          <p:spPr bwMode="auto">
            <a:xfrm>
              <a:off x="2177" y="2001"/>
              <a:ext cx="0" cy="22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32" name="Line 11"/>
            <p:cNvSpPr>
              <a:spLocks noChangeShapeType="1"/>
            </p:cNvSpPr>
            <p:nvPr/>
          </p:nvSpPr>
          <p:spPr bwMode="auto">
            <a:xfrm>
              <a:off x="2177" y="1412"/>
              <a:ext cx="95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33" name="Line 12"/>
            <p:cNvSpPr>
              <a:spLocks noChangeShapeType="1"/>
            </p:cNvSpPr>
            <p:nvPr/>
          </p:nvSpPr>
          <p:spPr bwMode="auto">
            <a:xfrm>
              <a:off x="2177" y="2228"/>
              <a:ext cx="975"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34" name="Line 13"/>
            <p:cNvSpPr>
              <a:spLocks noChangeShapeType="1"/>
            </p:cNvSpPr>
            <p:nvPr/>
          </p:nvSpPr>
          <p:spPr bwMode="auto">
            <a:xfrm>
              <a:off x="2676" y="1412"/>
              <a:ext cx="0" cy="3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35" name="Line 14"/>
            <p:cNvSpPr>
              <a:spLocks noChangeShapeType="1"/>
            </p:cNvSpPr>
            <p:nvPr/>
          </p:nvSpPr>
          <p:spPr bwMode="auto">
            <a:xfrm>
              <a:off x="2676" y="1865"/>
              <a:ext cx="0" cy="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36" name="Line 15"/>
            <p:cNvSpPr>
              <a:spLocks noChangeShapeType="1"/>
            </p:cNvSpPr>
            <p:nvPr/>
          </p:nvSpPr>
          <p:spPr bwMode="auto">
            <a:xfrm>
              <a:off x="2472" y="1774"/>
              <a:ext cx="38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37" name="Line 16"/>
            <p:cNvSpPr>
              <a:spLocks noChangeShapeType="1"/>
            </p:cNvSpPr>
            <p:nvPr/>
          </p:nvSpPr>
          <p:spPr bwMode="auto">
            <a:xfrm>
              <a:off x="2472" y="1865"/>
              <a:ext cx="38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38" name="Line 17"/>
            <p:cNvSpPr>
              <a:spLocks noChangeShapeType="1"/>
            </p:cNvSpPr>
            <p:nvPr/>
          </p:nvSpPr>
          <p:spPr bwMode="auto">
            <a:xfrm>
              <a:off x="1950" y="1661"/>
              <a:ext cx="0" cy="43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139" name="Text Box 18"/>
            <p:cNvSpPr txBox="1">
              <a:spLocks noChangeArrowheads="1"/>
            </p:cNvSpPr>
            <p:nvPr/>
          </p:nvSpPr>
          <p:spPr bwMode="auto">
            <a:xfrm>
              <a:off x="1242" y="1697"/>
              <a:ext cx="8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2800" b="1">
                  <a:solidFill>
                    <a:schemeClr val="tx1"/>
                  </a:solidFill>
                </a:rPr>
                <a:t>i(t)</a:t>
              </a:r>
            </a:p>
          </p:txBody>
        </p:sp>
        <p:sp>
          <p:nvSpPr>
            <p:cNvPr id="5140" name="Line 19"/>
            <p:cNvSpPr>
              <a:spLocks noChangeShapeType="1"/>
            </p:cNvSpPr>
            <p:nvPr/>
          </p:nvSpPr>
          <p:spPr bwMode="auto">
            <a:xfrm>
              <a:off x="2676" y="1412"/>
              <a:ext cx="0" cy="31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141" name="Text Box 20"/>
            <p:cNvSpPr txBox="1">
              <a:spLocks noChangeArrowheads="1"/>
            </p:cNvSpPr>
            <p:nvPr/>
          </p:nvSpPr>
          <p:spPr bwMode="auto">
            <a:xfrm>
              <a:off x="2880" y="1684"/>
              <a:ext cx="5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2800" b="1">
                  <a:solidFill>
                    <a:schemeClr val="tx1"/>
                  </a:solidFill>
                </a:rPr>
                <a:t>C</a:t>
              </a:r>
              <a:r>
                <a:rPr lang="it-IT" sz="2800" b="1" baseline="-25000">
                  <a:solidFill>
                    <a:schemeClr val="tx1"/>
                  </a:solidFill>
                </a:rPr>
                <a:t>D</a:t>
              </a:r>
            </a:p>
          </p:txBody>
        </p:sp>
      </p:grpSp>
      <p:graphicFrame>
        <p:nvGraphicFramePr>
          <p:cNvPr id="5122" name="Object 23"/>
          <p:cNvGraphicFramePr>
            <a:graphicFrameLocks noChangeAspect="1"/>
          </p:cNvGraphicFramePr>
          <p:nvPr/>
        </p:nvGraphicFramePr>
        <p:xfrm>
          <a:off x="5440363" y="2692400"/>
          <a:ext cx="2211387" cy="660400"/>
        </p:xfrm>
        <a:graphic>
          <a:graphicData uri="http://schemas.openxmlformats.org/presentationml/2006/ole">
            <mc:AlternateContent xmlns:mc="http://schemas.openxmlformats.org/markup-compatibility/2006">
              <mc:Choice xmlns:v="urn:schemas-microsoft-com:vml" Requires="v">
                <p:oleObj spid="_x0000_s5174" name="Equation" r:id="rId4" imgW="977760" imgH="291960" progId="Equation.3">
                  <p:embed/>
                </p:oleObj>
              </mc:Choice>
              <mc:Fallback>
                <p:oleObj name="Equation" r:id="rId4" imgW="977760" imgH="291960" progId="Equation.3">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363" y="2692400"/>
                        <a:ext cx="2211387"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7" name="Rectangle 24"/>
          <p:cNvSpPr>
            <a:spLocks noChangeArrowheads="1"/>
          </p:cNvSpPr>
          <p:nvPr/>
        </p:nvSpPr>
        <p:spPr bwMode="auto">
          <a:xfrm>
            <a:off x="446088" y="4198938"/>
            <a:ext cx="928528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The detector capacitance C</a:t>
            </a:r>
            <a:r>
              <a:rPr lang="it-IT" sz="2200" baseline="-25000">
                <a:solidFill>
                  <a:schemeClr val="tx1"/>
                </a:solidFill>
              </a:rPr>
              <a:t>D</a:t>
            </a:r>
            <a:r>
              <a:rPr lang="it-IT" sz="2200">
                <a:solidFill>
                  <a:schemeClr val="tx1"/>
                </a:solidFill>
              </a:rPr>
              <a:t> is dependent on geometry (e.g. strip length or pixel size), biasing conditions (full or partial depletion), aging (irradiation) </a:t>
            </a:r>
          </a:p>
          <a:p>
            <a:pPr marL="342900" indent="-342900">
              <a:spcBef>
                <a:spcPct val="20000"/>
              </a:spcBef>
              <a:buClrTx/>
              <a:buFontTx/>
              <a:buChar char="•"/>
            </a:pPr>
            <a:r>
              <a:rPr lang="it-IT" sz="2200">
                <a:solidFill>
                  <a:schemeClr val="tx1"/>
                </a:solidFill>
              </a:rPr>
              <a:t>Use an integrating preamplifier (charge-sensitive preamplifier), so that charge sensitivity (</a:t>
            </a:r>
            <a:r>
              <a:rPr lang="ja-JP" altLang="it-IT" sz="2200">
                <a:solidFill>
                  <a:schemeClr val="tx1"/>
                </a:solidFill>
              </a:rPr>
              <a:t>“</a:t>
            </a:r>
            <a:r>
              <a:rPr lang="it-IT" sz="2200">
                <a:solidFill>
                  <a:schemeClr val="tx1"/>
                </a:solidFill>
              </a:rPr>
              <a:t>gain</a:t>
            </a:r>
            <a:r>
              <a:rPr lang="ja-JP" altLang="it-IT" sz="2200">
                <a:solidFill>
                  <a:schemeClr val="tx1"/>
                </a:solidFill>
              </a:rPr>
              <a:t>”</a:t>
            </a:r>
            <a:r>
              <a:rPr lang="it-IT" sz="2200">
                <a:solidFill>
                  <a:schemeClr val="tx1"/>
                </a:solidFill>
              </a:rPr>
              <a:t>) is independent of sensor parameters</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168BEEA2-D4EC-9442-A6AD-84D53061C83F}" type="slidenum">
              <a:rPr lang="en-US" sz="1200">
                <a:solidFill>
                  <a:srgbClr val="000066"/>
                </a:solidFill>
                <a:latin typeface="Verdana" charset="0"/>
              </a:rPr>
              <a:pPr/>
              <a:t>21</a:t>
            </a:fld>
            <a:endParaRPr lang="en-US" sz="1200">
              <a:solidFill>
                <a:srgbClr val="000066"/>
              </a:solidFill>
              <a:latin typeface="Verdana" charset="0"/>
            </a:endParaRPr>
          </a:p>
        </p:txBody>
      </p:sp>
      <p:sp>
        <p:nvSpPr>
          <p:cNvPr id="70659" name="AutoShape 4"/>
          <p:cNvSpPr>
            <a:spLocks noChangeArrowheads="1"/>
          </p:cNvSpPr>
          <p:nvPr/>
        </p:nvSpPr>
        <p:spPr bwMode="auto">
          <a:xfrm rot="5400000">
            <a:off x="3462337" y="3028951"/>
            <a:ext cx="1057275" cy="914400"/>
          </a:xfrm>
          <a:prstGeom prst="triangle">
            <a:avLst>
              <a:gd name="adj" fmla="val 50000"/>
            </a:avLst>
          </a:prstGeom>
          <a:solidFill>
            <a:schemeClr val="bg1"/>
          </a:solidFill>
          <a:ln w="28575">
            <a:solidFill>
              <a:schemeClr val="tx1"/>
            </a:solidFill>
            <a:miter lim="800000"/>
            <a:headEnd/>
            <a:tailEnd/>
          </a:ln>
        </p:spPr>
        <p:txBody>
          <a:bodyPr wrap="none" anchor="ctr"/>
          <a:lstStyle/>
          <a:p>
            <a:endParaRPr lang="it-IT"/>
          </a:p>
        </p:txBody>
      </p:sp>
      <p:sp>
        <p:nvSpPr>
          <p:cNvPr id="70660" name="Line 5"/>
          <p:cNvSpPr>
            <a:spLocks noChangeShapeType="1"/>
          </p:cNvSpPr>
          <p:nvPr/>
        </p:nvSpPr>
        <p:spPr bwMode="auto">
          <a:xfrm>
            <a:off x="2970213" y="2692400"/>
            <a:ext cx="0" cy="7699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661" name="Line 6"/>
          <p:cNvSpPr>
            <a:spLocks noChangeShapeType="1"/>
          </p:cNvSpPr>
          <p:nvPr/>
        </p:nvSpPr>
        <p:spPr bwMode="auto">
          <a:xfrm>
            <a:off x="2982913" y="2692400"/>
            <a:ext cx="661987" cy="6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662" name="Line 7"/>
          <p:cNvSpPr>
            <a:spLocks noChangeShapeType="1"/>
          </p:cNvSpPr>
          <p:nvPr/>
        </p:nvSpPr>
        <p:spPr bwMode="auto">
          <a:xfrm flipV="1">
            <a:off x="3836988" y="2692400"/>
            <a:ext cx="766762" cy="6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663" name="Line 8"/>
          <p:cNvSpPr>
            <a:spLocks noChangeShapeType="1"/>
          </p:cNvSpPr>
          <p:nvPr/>
        </p:nvSpPr>
        <p:spPr bwMode="auto">
          <a:xfrm flipH="1">
            <a:off x="4594225" y="2703513"/>
            <a:ext cx="4763" cy="776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664" name="Line 9"/>
          <p:cNvSpPr>
            <a:spLocks noChangeShapeType="1"/>
          </p:cNvSpPr>
          <p:nvPr/>
        </p:nvSpPr>
        <p:spPr bwMode="auto">
          <a:xfrm>
            <a:off x="3684588" y="2462213"/>
            <a:ext cx="0" cy="4333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665" name="Line 10"/>
          <p:cNvSpPr>
            <a:spLocks noChangeShapeType="1"/>
          </p:cNvSpPr>
          <p:nvPr/>
        </p:nvSpPr>
        <p:spPr bwMode="auto">
          <a:xfrm>
            <a:off x="3824288" y="2470150"/>
            <a:ext cx="0" cy="4333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666" name="Oval 11"/>
          <p:cNvSpPr>
            <a:spLocks noChangeArrowheads="1"/>
          </p:cNvSpPr>
          <p:nvPr/>
        </p:nvSpPr>
        <p:spPr bwMode="auto">
          <a:xfrm>
            <a:off x="4546600" y="3452813"/>
            <a:ext cx="85725" cy="74612"/>
          </a:xfrm>
          <a:prstGeom prst="ellipse">
            <a:avLst/>
          </a:prstGeom>
          <a:solidFill>
            <a:schemeClr val="tx1"/>
          </a:solidFill>
          <a:ln w="9525">
            <a:solidFill>
              <a:schemeClr val="tx1"/>
            </a:solidFill>
            <a:round/>
            <a:headEnd/>
            <a:tailEnd/>
          </a:ln>
        </p:spPr>
        <p:txBody>
          <a:bodyPr wrap="none" anchor="ctr"/>
          <a:lstStyle/>
          <a:p>
            <a:endParaRPr lang="it-IT"/>
          </a:p>
        </p:txBody>
      </p:sp>
      <p:sp>
        <p:nvSpPr>
          <p:cNvPr id="70667" name="Oval 12"/>
          <p:cNvSpPr>
            <a:spLocks noChangeArrowheads="1"/>
          </p:cNvSpPr>
          <p:nvPr/>
        </p:nvSpPr>
        <p:spPr bwMode="auto">
          <a:xfrm>
            <a:off x="2927350" y="3421063"/>
            <a:ext cx="85725" cy="74612"/>
          </a:xfrm>
          <a:prstGeom prst="ellipse">
            <a:avLst/>
          </a:prstGeom>
          <a:solidFill>
            <a:schemeClr val="tx1"/>
          </a:solidFill>
          <a:ln w="9525">
            <a:solidFill>
              <a:schemeClr val="tx1"/>
            </a:solidFill>
            <a:round/>
            <a:headEnd/>
            <a:tailEnd/>
          </a:ln>
        </p:spPr>
        <p:txBody>
          <a:bodyPr wrap="none" anchor="ctr"/>
          <a:lstStyle/>
          <a:p>
            <a:endParaRPr lang="it-IT"/>
          </a:p>
        </p:txBody>
      </p:sp>
      <p:sp>
        <p:nvSpPr>
          <p:cNvPr id="70668" name="Line 13"/>
          <p:cNvSpPr>
            <a:spLocks noChangeShapeType="1"/>
          </p:cNvSpPr>
          <p:nvPr/>
        </p:nvSpPr>
        <p:spPr bwMode="auto">
          <a:xfrm>
            <a:off x="2232025" y="4017963"/>
            <a:ext cx="5556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69" name="Line 14"/>
          <p:cNvSpPr>
            <a:spLocks noChangeShapeType="1"/>
          </p:cNvSpPr>
          <p:nvPr/>
        </p:nvSpPr>
        <p:spPr bwMode="auto">
          <a:xfrm>
            <a:off x="2511425" y="3467100"/>
            <a:ext cx="0" cy="5445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70" name="Line 15"/>
          <p:cNvSpPr>
            <a:spLocks noChangeShapeType="1"/>
          </p:cNvSpPr>
          <p:nvPr/>
        </p:nvSpPr>
        <p:spPr bwMode="auto">
          <a:xfrm>
            <a:off x="2528888" y="4211638"/>
            <a:ext cx="1587" cy="520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71" name="Text Box 16"/>
          <p:cNvSpPr txBox="1">
            <a:spLocks noChangeArrowheads="1"/>
          </p:cNvSpPr>
          <p:nvPr/>
        </p:nvSpPr>
        <p:spPr bwMode="auto">
          <a:xfrm>
            <a:off x="3529013" y="3168650"/>
            <a:ext cx="841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_</a:t>
            </a:r>
          </a:p>
        </p:txBody>
      </p:sp>
      <p:sp>
        <p:nvSpPr>
          <p:cNvPr id="70672" name="Text Box 17"/>
          <p:cNvSpPr txBox="1">
            <a:spLocks noChangeArrowheads="1"/>
          </p:cNvSpPr>
          <p:nvPr/>
        </p:nvSpPr>
        <p:spPr bwMode="auto">
          <a:xfrm>
            <a:off x="3817938" y="2674938"/>
            <a:ext cx="681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C</a:t>
            </a:r>
            <a:r>
              <a:rPr lang="it-IT" sz="1600" baseline="-25000">
                <a:solidFill>
                  <a:schemeClr val="tx1"/>
                </a:solidFill>
              </a:rPr>
              <a:t>F</a:t>
            </a:r>
            <a:endParaRPr lang="it-IT" sz="1600">
              <a:solidFill>
                <a:schemeClr val="tx1"/>
              </a:solidFill>
            </a:endParaRPr>
          </a:p>
        </p:txBody>
      </p:sp>
      <p:sp>
        <p:nvSpPr>
          <p:cNvPr id="70673" name="Line 18"/>
          <p:cNvSpPr>
            <a:spLocks noChangeShapeType="1"/>
          </p:cNvSpPr>
          <p:nvPr/>
        </p:nvSpPr>
        <p:spPr bwMode="auto">
          <a:xfrm>
            <a:off x="2616200" y="3467100"/>
            <a:ext cx="9159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74" name="Rectangle 19"/>
          <p:cNvSpPr>
            <a:spLocks noChangeArrowheads="1"/>
          </p:cNvSpPr>
          <p:nvPr/>
        </p:nvSpPr>
        <p:spPr bwMode="auto">
          <a:xfrm>
            <a:off x="3070225" y="1585913"/>
            <a:ext cx="1446213" cy="795337"/>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70675" name="Line 20"/>
          <p:cNvSpPr>
            <a:spLocks noChangeShapeType="1"/>
          </p:cNvSpPr>
          <p:nvPr/>
        </p:nvSpPr>
        <p:spPr bwMode="auto">
          <a:xfrm>
            <a:off x="2225675" y="4205288"/>
            <a:ext cx="5556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76" name="Line 21"/>
          <p:cNvSpPr>
            <a:spLocks noChangeShapeType="1"/>
          </p:cNvSpPr>
          <p:nvPr/>
        </p:nvSpPr>
        <p:spPr bwMode="auto">
          <a:xfrm>
            <a:off x="2271713" y="4746625"/>
            <a:ext cx="5556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77" name="Line 22"/>
          <p:cNvSpPr>
            <a:spLocks noChangeShapeType="1"/>
          </p:cNvSpPr>
          <p:nvPr/>
        </p:nvSpPr>
        <p:spPr bwMode="auto">
          <a:xfrm>
            <a:off x="2398713" y="4843463"/>
            <a:ext cx="3000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78" name="Line 23"/>
          <p:cNvSpPr>
            <a:spLocks noChangeShapeType="1"/>
          </p:cNvSpPr>
          <p:nvPr/>
        </p:nvSpPr>
        <p:spPr bwMode="auto">
          <a:xfrm>
            <a:off x="2522538" y="4919663"/>
            <a:ext cx="8731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79" name="Line 24"/>
          <p:cNvSpPr>
            <a:spLocks noChangeShapeType="1"/>
          </p:cNvSpPr>
          <p:nvPr/>
        </p:nvSpPr>
        <p:spPr bwMode="auto">
          <a:xfrm>
            <a:off x="1870075" y="3473450"/>
            <a:ext cx="741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80" name="Line 25"/>
          <p:cNvSpPr>
            <a:spLocks noChangeShapeType="1"/>
          </p:cNvSpPr>
          <p:nvPr/>
        </p:nvSpPr>
        <p:spPr bwMode="auto">
          <a:xfrm>
            <a:off x="1881188" y="4524375"/>
            <a:ext cx="600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81" name="Oval 26"/>
          <p:cNvSpPr>
            <a:spLocks noChangeArrowheads="1"/>
          </p:cNvSpPr>
          <p:nvPr/>
        </p:nvSpPr>
        <p:spPr bwMode="auto">
          <a:xfrm>
            <a:off x="2478088" y="3429000"/>
            <a:ext cx="85725" cy="74613"/>
          </a:xfrm>
          <a:prstGeom prst="ellipse">
            <a:avLst/>
          </a:prstGeom>
          <a:solidFill>
            <a:schemeClr val="tx1"/>
          </a:solidFill>
          <a:ln w="9525">
            <a:solidFill>
              <a:schemeClr val="tx1"/>
            </a:solidFill>
            <a:round/>
            <a:headEnd/>
            <a:tailEnd/>
          </a:ln>
        </p:spPr>
        <p:txBody>
          <a:bodyPr wrap="none" anchor="ctr"/>
          <a:lstStyle/>
          <a:p>
            <a:endParaRPr lang="it-IT"/>
          </a:p>
        </p:txBody>
      </p:sp>
      <p:sp>
        <p:nvSpPr>
          <p:cNvPr id="70682" name="Oval 27"/>
          <p:cNvSpPr>
            <a:spLocks noChangeArrowheads="1"/>
          </p:cNvSpPr>
          <p:nvPr/>
        </p:nvSpPr>
        <p:spPr bwMode="auto">
          <a:xfrm>
            <a:off x="2471738" y="4498975"/>
            <a:ext cx="85725" cy="74613"/>
          </a:xfrm>
          <a:prstGeom prst="ellipse">
            <a:avLst/>
          </a:prstGeom>
          <a:solidFill>
            <a:schemeClr val="tx1"/>
          </a:solidFill>
          <a:ln w="9525">
            <a:solidFill>
              <a:schemeClr val="tx1"/>
            </a:solidFill>
            <a:round/>
            <a:headEnd/>
            <a:tailEnd/>
          </a:ln>
        </p:spPr>
        <p:txBody>
          <a:bodyPr wrap="none" anchor="ctr"/>
          <a:lstStyle/>
          <a:p>
            <a:endParaRPr lang="it-IT"/>
          </a:p>
        </p:txBody>
      </p:sp>
      <p:sp>
        <p:nvSpPr>
          <p:cNvPr id="70683" name="Oval 28"/>
          <p:cNvSpPr>
            <a:spLocks noChangeArrowheads="1"/>
          </p:cNvSpPr>
          <p:nvPr/>
        </p:nvSpPr>
        <p:spPr bwMode="auto">
          <a:xfrm>
            <a:off x="1728788" y="3790950"/>
            <a:ext cx="279400" cy="298450"/>
          </a:xfrm>
          <a:prstGeom prst="ellipse">
            <a:avLst/>
          </a:prstGeom>
          <a:solidFill>
            <a:schemeClr val="bg1"/>
          </a:solidFill>
          <a:ln w="28575">
            <a:solidFill>
              <a:schemeClr val="tx1"/>
            </a:solidFill>
            <a:round/>
            <a:headEnd/>
            <a:tailEnd/>
          </a:ln>
        </p:spPr>
        <p:txBody>
          <a:bodyPr wrap="none" anchor="ctr"/>
          <a:lstStyle/>
          <a:p>
            <a:endParaRPr lang="it-IT"/>
          </a:p>
        </p:txBody>
      </p:sp>
      <p:sp>
        <p:nvSpPr>
          <p:cNvPr id="70684" name="Oval 29"/>
          <p:cNvSpPr>
            <a:spLocks noChangeArrowheads="1"/>
          </p:cNvSpPr>
          <p:nvPr/>
        </p:nvSpPr>
        <p:spPr bwMode="auto">
          <a:xfrm>
            <a:off x="1722438" y="3944938"/>
            <a:ext cx="314325" cy="31591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70685" name="Line 30"/>
          <p:cNvSpPr>
            <a:spLocks noChangeShapeType="1"/>
          </p:cNvSpPr>
          <p:nvPr/>
        </p:nvSpPr>
        <p:spPr bwMode="auto">
          <a:xfrm>
            <a:off x="1870075" y="3475038"/>
            <a:ext cx="0" cy="300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86" name="Line 31"/>
          <p:cNvSpPr>
            <a:spLocks noChangeShapeType="1"/>
          </p:cNvSpPr>
          <p:nvPr/>
        </p:nvSpPr>
        <p:spPr bwMode="auto">
          <a:xfrm>
            <a:off x="1881188" y="4262438"/>
            <a:ext cx="0" cy="263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87" name="Text Box 32"/>
          <p:cNvSpPr txBox="1">
            <a:spLocks noChangeArrowheads="1"/>
          </p:cNvSpPr>
          <p:nvPr/>
        </p:nvSpPr>
        <p:spPr bwMode="auto">
          <a:xfrm>
            <a:off x="2149475" y="3621088"/>
            <a:ext cx="4079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spcBef>
                <a:spcPct val="50000"/>
              </a:spcBef>
              <a:buClrTx/>
              <a:buFontTx/>
              <a:buNone/>
            </a:pPr>
            <a:r>
              <a:rPr lang="it-IT" sz="1600">
                <a:solidFill>
                  <a:schemeClr val="tx1"/>
                </a:solidFill>
              </a:rPr>
              <a:t>C</a:t>
            </a:r>
            <a:r>
              <a:rPr lang="it-IT" sz="1600" baseline="-25000">
                <a:solidFill>
                  <a:schemeClr val="tx1"/>
                </a:solidFill>
              </a:rPr>
              <a:t>D</a:t>
            </a:r>
          </a:p>
        </p:txBody>
      </p:sp>
      <p:sp>
        <p:nvSpPr>
          <p:cNvPr id="70688" name="Text Box 33"/>
          <p:cNvSpPr txBox="1">
            <a:spLocks noChangeArrowheads="1"/>
          </p:cNvSpPr>
          <p:nvPr/>
        </p:nvSpPr>
        <p:spPr bwMode="auto">
          <a:xfrm>
            <a:off x="3022600" y="1577975"/>
            <a:ext cx="1538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spcBef>
                <a:spcPct val="50000"/>
              </a:spcBef>
              <a:buClrTx/>
              <a:buFontTx/>
              <a:buNone/>
            </a:pPr>
            <a:r>
              <a:rPr lang="it-IT" sz="1200">
                <a:solidFill>
                  <a:schemeClr val="tx1"/>
                </a:solidFill>
              </a:rPr>
              <a:t>Circuit for charge restoration on the feedback capacitor</a:t>
            </a:r>
          </a:p>
        </p:txBody>
      </p:sp>
      <p:sp>
        <p:nvSpPr>
          <p:cNvPr id="70689" name="Line 34"/>
          <p:cNvSpPr>
            <a:spLocks noChangeShapeType="1"/>
          </p:cNvSpPr>
          <p:nvPr/>
        </p:nvSpPr>
        <p:spPr bwMode="auto">
          <a:xfrm>
            <a:off x="2963863" y="1974850"/>
            <a:ext cx="0" cy="723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90" name="Line 35"/>
          <p:cNvSpPr>
            <a:spLocks noChangeShapeType="1"/>
          </p:cNvSpPr>
          <p:nvPr/>
        </p:nvSpPr>
        <p:spPr bwMode="auto">
          <a:xfrm>
            <a:off x="4597400" y="1985963"/>
            <a:ext cx="0" cy="723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91" name="Line 36"/>
          <p:cNvSpPr>
            <a:spLocks noChangeShapeType="1"/>
          </p:cNvSpPr>
          <p:nvPr/>
        </p:nvSpPr>
        <p:spPr bwMode="auto">
          <a:xfrm>
            <a:off x="2963863" y="1974850"/>
            <a:ext cx="87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92" name="Line 37"/>
          <p:cNvSpPr>
            <a:spLocks noChangeShapeType="1"/>
          </p:cNvSpPr>
          <p:nvPr/>
        </p:nvSpPr>
        <p:spPr bwMode="auto">
          <a:xfrm>
            <a:off x="4516438" y="1993900"/>
            <a:ext cx="87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93" name="Oval 38"/>
          <p:cNvSpPr>
            <a:spLocks noChangeArrowheads="1"/>
          </p:cNvSpPr>
          <p:nvPr/>
        </p:nvSpPr>
        <p:spPr bwMode="auto">
          <a:xfrm>
            <a:off x="2919413" y="2640013"/>
            <a:ext cx="85725" cy="74612"/>
          </a:xfrm>
          <a:prstGeom prst="ellipse">
            <a:avLst/>
          </a:prstGeom>
          <a:solidFill>
            <a:schemeClr val="tx1"/>
          </a:solidFill>
          <a:ln w="9525">
            <a:solidFill>
              <a:schemeClr val="tx1"/>
            </a:solidFill>
            <a:round/>
            <a:headEnd/>
            <a:tailEnd/>
          </a:ln>
        </p:spPr>
        <p:txBody>
          <a:bodyPr wrap="none" anchor="ctr"/>
          <a:lstStyle/>
          <a:p>
            <a:endParaRPr lang="it-IT"/>
          </a:p>
        </p:txBody>
      </p:sp>
      <p:sp>
        <p:nvSpPr>
          <p:cNvPr id="70694" name="Oval 39"/>
          <p:cNvSpPr>
            <a:spLocks noChangeArrowheads="1"/>
          </p:cNvSpPr>
          <p:nvPr/>
        </p:nvSpPr>
        <p:spPr bwMode="auto">
          <a:xfrm>
            <a:off x="4537075" y="2654300"/>
            <a:ext cx="85725" cy="74613"/>
          </a:xfrm>
          <a:prstGeom prst="ellipse">
            <a:avLst/>
          </a:prstGeom>
          <a:solidFill>
            <a:schemeClr val="tx1"/>
          </a:solidFill>
          <a:ln w="9525">
            <a:solidFill>
              <a:schemeClr val="tx1"/>
            </a:solidFill>
            <a:round/>
            <a:headEnd/>
            <a:tailEnd/>
          </a:ln>
        </p:spPr>
        <p:txBody>
          <a:bodyPr wrap="none" anchor="ctr"/>
          <a:lstStyle/>
          <a:p>
            <a:endParaRPr lang="it-IT"/>
          </a:p>
        </p:txBody>
      </p:sp>
      <p:sp>
        <p:nvSpPr>
          <p:cNvPr id="70695" name="Line 40"/>
          <p:cNvSpPr>
            <a:spLocks noChangeShapeType="1"/>
          </p:cNvSpPr>
          <p:nvPr/>
        </p:nvSpPr>
        <p:spPr bwMode="auto">
          <a:xfrm>
            <a:off x="4424363" y="3484563"/>
            <a:ext cx="1101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96" name="Line 41"/>
          <p:cNvSpPr>
            <a:spLocks noChangeShapeType="1"/>
          </p:cNvSpPr>
          <p:nvPr/>
        </p:nvSpPr>
        <p:spPr bwMode="auto">
          <a:xfrm>
            <a:off x="1657350" y="3702050"/>
            <a:ext cx="0" cy="6842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0697" name="Text Box 42"/>
          <p:cNvSpPr txBox="1">
            <a:spLocks noChangeArrowheads="1"/>
          </p:cNvSpPr>
          <p:nvPr/>
        </p:nvSpPr>
        <p:spPr bwMode="auto">
          <a:xfrm>
            <a:off x="257175" y="3586163"/>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2000" b="1">
                <a:solidFill>
                  <a:schemeClr val="tx1"/>
                </a:solidFill>
              </a:rPr>
              <a:t>Q i(t)</a:t>
            </a:r>
          </a:p>
        </p:txBody>
      </p:sp>
      <p:sp>
        <p:nvSpPr>
          <p:cNvPr id="70698" name="Line 43"/>
          <p:cNvSpPr>
            <a:spLocks noChangeShapeType="1"/>
          </p:cNvSpPr>
          <p:nvPr/>
        </p:nvSpPr>
        <p:spPr bwMode="auto">
          <a:xfrm>
            <a:off x="1254125" y="3433763"/>
            <a:ext cx="0" cy="609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99" name="Line 44"/>
          <p:cNvSpPr>
            <a:spLocks noChangeShapeType="1"/>
          </p:cNvSpPr>
          <p:nvPr/>
        </p:nvSpPr>
        <p:spPr bwMode="auto">
          <a:xfrm>
            <a:off x="865188" y="4037013"/>
            <a:ext cx="7016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00" name="Text Box 48"/>
          <p:cNvSpPr txBox="1">
            <a:spLocks noChangeArrowheads="1"/>
          </p:cNvSpPr>
          <p:nvPr/>
        </p:nvSpPr>
        <p:spPr bwMode="auto">
          <a:xfrm>
            <a:off x="1125538" y="95250"/>
            <a:ext cx="8132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Acquiring the signal from the sensor: the charge-sensitive preamplifier</a:t>
            </a:r>
            <a:endParaRPr lang="it-IT" sz="3200" b="1">
              <a:solidFill>
                <a:srgbClr val="000066"/>
              </a:solidFill>
              <a:sym typeface="Symbol" charset="0"/>
            </a:endParaRPr>
          </a:p>
        </p:txBody>
      </p:sp>
      <p:sp>
        <p:nvSpPr>
          <p:cNvPr id="70701" name="Line 49"/>
          <p:cNvSpPr>
            <a:spLocks noChangeShapeType="1"/>
          </p:cNvSpPr>
          <p:nvPr/>
        </p:nvSpPr>
        <p:spPr bwMode="auto">
          <a:xfrm>
            <a:off x="5181600" y="2971800"/>
            <a:ext cx="1714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702" name="Line 50"/>
          <p:cNvSpPr>
            <a:spLocks noChangeShapeType="1"/>
          </p:cNvSpPr>
          <p:nvPr/>
        </p:nvSpPr>
        <p:spPr bwMode="auto">
          <a:xfrm flipH="1">
            <a:off x="5353050" y="2171700"/>
            <a:ext cx="133350" cy="800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703" name="Line 51"/>
          <p:cNvSpPr>
            <a:spLocks noChangeShapeType="1"/>
          </p:cNvSpPr>
          <p:nvPr/>
        </p:nvSpPr>
        <p:spPr bwMode="auto">
          <a:xfrm>
            <a:off x="5486400" y="2152650"/>
            <a:ext cx="1790700" cy="190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704" name="Text Box 52"/>
          <p:cNvSpPr txBox="1">
            <a:spLocks noChangeArrowheads="1"/>
          </p:cNvSpPr>
          <p:nvPr/>
        </p:nvSpPr>
        <p:spPr bwMode="auto">
          <a:xfrm>
            <a:off x="6480175" y="2441575"/>
            <a:ext cx="723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it-IT" sz="1800">
                <a:solidFill>
                  <a:schemeClr val="tx1"/>
                </a:solidFill>
              </a:rPr>
              <a:t>Q/C</a:t>
            </a:r>
            <a:r>
              <a:rPr lang="it-IT" sz="1800" baseline="-25000">
                <a:solidFill>
                  <a:schemeClr val="tx1"/>
                </a:solidFill>
              </a:rPr>
              <a:t>f</a:t>
            </a:r>
          </a:p>
          <a:p>
            <a:pPr eaLnBrk="1" hangingPunct="1">
              <a:buClrTx/>
              <a:buFontTx/>
              <a:buNone/>
            </a:pPr>
            <a:endParaRPr lang="it-IT" sz="1800">
              <a:solidFill>
                <a:schemeClr val="tx1"/>
              </a:solidFill>
            </a:endParaRPr>
          </a:p>
        </p:txBody>
      </p:sp>
      <p:sp>
        <p:nvSpPr>
          <p:cNvPr id="70705" name="Line 53"/>
          <p:cNvSpPr>
            <a:spLocks noChangeShapeType="1"/>
          </p:cNvSpPr>
          <p:nvPr/>
        </p:nvSpPr>
        <p:spPr bwMode="auto">
          <a:xfrm>
            <a:off x="5372100" y="2971800"/>
            <a:ext cx="2038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706" name="Line 54"/>
          <p:cNvSpPr>
            <a:spLocks noChangeShapeType="1"/>
          </p:cNvSpPr>
          <p:nvPr/>
        </p:nvSpPr>
        <p:spPr bwMode="auto">
          <a:xfrm flipH="1" flipV="1">
            <a:off x="6781800" y="2152650"/>
            <a:ext cx="0" cy="266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0707" name="Line 55"/>
          <p:cNvSpPr>
            <a:spLocks noChangeShapeType="1"/>
          </p:cNvSpPr>
          <p:nvPr/>
        </p:nvSpPr>
        <p:spPr bwMode="auto">
          <a:xfrm flipH="1">
            <a:off x="6800850" y="2705100"/>
            <a:ext cx="0" cy="266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0708" name="Text Box 56"/>
          <p:cNvSpPr txBox="1">
            <a:spLocks noChangeArrowheads="1"/>
          </p:cNvSpPr>
          <p:nvPr/>
        </p:nvSpPr>
        <p:spPr bwMode="auto">
          <a:xfrm>
            <a:off x="5086350" y="26670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800">
                <a:solidFill>
                  <a:schemeClr val="tx1"/>
                </a:solidFill>
              </a:rPr>
              <a:t>0</a:t>
            </a:r>
          </a:p>
        </p:txBody>
      </p:sp>
      <p:grpSp>
        <p:nvGrpSpPr>
          <p:cNvPr id="70709" name="Group 72"/>
          <p:cNvGrpSpPr>
            <a:grpSpLocks/>
          </p:cNvGrpSpPr>
          <p:nvPr/>
        </p:nvGrpSpPr>
        <p:grpSpPr bwMode="auto">
          <a:xfrm>
            <a:off x="1931988" y="4552950"/>
            <a:ext cx="3157537" cy="1589088"/>
            <a:chOff x="1337" y="2868"/>
            <a:chExt cx="1989" cy="1001"/>
          </a:xfrm>
        </p:grpSpPr>
        <p:sp>
          <p:nvSpPr>
            <p:cNvPr id="70713" name="Line 58"/>
            <p:cNvSpPr>
              <a:spLocks noChangeShapeType="1"/>
            </p:cNvSpPr>
            <p:nvPr/>
          </p:nvSpPr>
          <p:spPr bwMode="auto">
            <a:xfrm>
              <a:off x="1337" y="3859"/>
              <a:ext cx="19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14" name="Line 59"/>
            <p:cNvSpPr>
              <a:spLocks noChangeShapeType="1"/>
            </p:cNvSpPr>
            <p:nvPr/>
          </p:nvSpPr>
          <p:spPr bwMode="auto">
            <a:xfrm flipH="1">
              <a:off x="1625" y="3612"/>
              <a:ext cx="19" cy="25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15" name="Line 60"/>
            <p:cNvSpPr>
              <a:spLocks noChangeShapeType="1"/>
            </p:cNvSpPr>
            <p:nvPr/>
          </p:nvSpPr>
          <p:spPr bwMode="auto">
            <a:xfrm>
              <a:off x="1648" y="3612"/>
              <a:ext cx="23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16" name="Line 61"/>
            <p:cNvSpPr>
              <a:spLocks noChangeShapeType="1"/>
            </p:cNvSpPr>
            <p:nvPr/>
          </p:nvSpPr>
          <p:spPr bwMode="auto">
            <a:xfrm flipV="1">
              <a:off x="1873" y="3474"/>
              <a:ext cx="23" cy="1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17" name="Line 62"/>
            <p:cNvSpPr>
              <a:spLocks noChangeShapeType="1"/>
            </p:cNvSpPr>
            <p:nvPr/>
          </p:nvSpPr>
          <p:spPr bwMode="auto">
            <a:xfrm>
              <a:off x="1896" y="3480"/>
              <a:ext cx="58"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18" name="Line 63"/>
            <p:cNvSpPr>
              <a:spLocks noChangeShapeType="1"/>
            </p:cNvSpPr>
            <p:nvPr/>
          </p:nvSpPr>
          <p:spPr bwMode="auto">
            <a:xfrm flipV="1">
              <a:off x="1954" y="3271"/>
              <a:ext cx="19" cy="20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19" name="Line 64"/>
            <p:cNvSpPr>
              <a:spLocks noChangeShapeType="1"/>
            </p:cNvSpPr>
            <p:nvPr/>
          </p:nvSpPr>
          <p:spPr bwMode="auto">
            <a:xfrm>
              <a:off x="1977" y="3277"/>
              <a:ext cx="12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20" name="Line 65"/>
            <p:cNvSpPr>
              <a:spLocks noChangeShapeType="1"/>
            </p:cNvSpPr>
            <p:nvPr/>
          </p:nvSpPr>
          <p:spPr bwMode="auto">
            <a:xfrm flipV="1">
              <a:off x="2094" y="3197"/>
              <a:ext cx="18" cy="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21" name="Line 66"/>
            <p:cNvSpPr>
              <a:spLocks noChangeShapeType="1"/>
            </p:cNvSpPr>
            <p:nvPr/>
          </p:nvSpPr>
          <p:spPr bwMode="auto">
            <a:xfrm flipV="1">
              <a:off x="2112" y="3204"/>
              <a:ext cx="1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22" name="Line 67"/>
            <p:cNvSpPr>
              <a:spLocks noChangeShapeType="1"/>
            </p:cNvSpPr>
            <p:nvPr/>
          </p:nvSpPr>
          <p:spPr bwMode="auto">
            <a:xfrm flipV="1">
              <a:off x="2302" y="2869"/>
              <a:ext cx="22" cy="3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723" name="Line 68"/>
            <p:cNvSpPr>
              <a:spLocks noChangeShapeType="1"/>
            </p:cNvSpPr>
            <p:nvPr/>
          </p:nvSpPr>
          <p:spPr bwMode="auto">
            <a:xfrm>
              <a:off x="2328" y="2868"/>
              <a:ext cx="896" cy="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70710" name="Oval 69"/>
          <p:cNvSpPr>
            <a:spLocks noChangeArrowheads="1"/>
          </p:cNvSpPr>
          <p:nvPr/>
        </p:nvSpPr>
        <p:spPr bwMode="auto">
          <a:xfrm>
            <a:off x="2752725" y="1450975"/>
            <a:ext cx="2205038" cy="90805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sp>
        <p:nvSpPr>
          <p:cNvPr id="70711" name="Line 70"/>
          <p:cNvSpPr>
            <a:spLocks noChangeShapeType="1"/>
          </p:cNvSpPr>
          <p:nvPr/>
        </p:nvSpPr>
        <p:spPr bwMode="auto">
          <a:xfrm>
            <a:off x="4641850" y="2286000"/>
            <a:ext cx="822325" cy="1798638"/>
          </a:xfrm>
          <a:prstGeom prst="line">
            <a:avLst/>
          </a:prstGeom>
          <a:noFill/>
          <a:ln w="28575">
            <a:solidFill>
              <a:srgbClr val="FF33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it-IT"/>
          </a:p>
        </p:txBody>
      </p:sp>
      <p:sp>
        <p:nvSpPr>
          <p:cNvPr id="518215" name="Rectangle 71"/>
          <p:cNvSpPr>
            <a:spLocks noChangeArrowheads="1"/>
          </p:cNvSpPr>
          <p:nvPr/>
        </p:nvSpPr>
        <p:spPr bwMode="auto">
          <a:xfrm>
            <a:off x="5440363" y="3352800"/>
            <a:ext cx="4465637" cy="2862263"/>
          </a:xfrm>
          <a:prstGeom prst="rect">
            <a:avLst/>
          </a:prstGeom>
          <a:noFill/>
          <a:ln w="50800">
            <a:noFill/>
            <a:miter lim="800000"/>
            <a:headEnd/>
            <a:tailEnd type="none" w="med" len="lg"/>
          </a:ln>
          <a:effectLst/>
        </p:spPr>
        <p:txBody>
          <a:bodyPr>
            <a:spAutoFit/>
          </a:bodyPr>
          <a:lstStyle/>
          <a:p>
            <a:pPr eaLnBrk="0" hangingPunct="0">
              <a:spcBef>
                <a:spcPct val="50000"/>
              </a:spcBef>
              <a:buClrTx/>
              <a:buFontTx/>
              <a:buNone/>
              <a:defRPr/>
            </a:pPr>
            <a:r>
              <a:rPr lang="it-IT" sz="1800" b="1">
                <a:solidFill>
                  <a:schemeClr val="tx1"/>
                </a:solidFill>
                <a:effectLst>
                  <a:outerShdw blurRad="38100" dist="38100" dir="2700000" algn="tl">
                    <a:srgbClr val="C0C0C0"/>
                  </a:outerShdw>
                </a:effectLst>
                <a:latin typeface="Comic Sans MS" pitchFamily="66" charset="0"/>
                <a:ea typeface="+mn-ea"/>
              </a:rPr>
              <a:t>This guarantees a return to baseline of the preamplifier output, avoiding saturation.</a:t>
            </a:r>
          </a:p>
          <a:p>
            <a:pPr eaLnBrk="0" hangingPunct="0">
              <a:spcBef>
                <a:spcPct val="50000"/>
              </a:spcBef>
              <a:buClrTx/>
              <a:buFontTx/>
              <a:buNone/>
              <a:defRPr/>
            </a:pPr>
            <a:r>
              <a:rPr lang="it-IT" sz="1800" b="1">
                <a:solidFill>
                  <a:schemeClr val="tx1"/>
                </a:solidFill>
                <a:effectLst>
                  <a:outerShdw blurRad="38100" dist="38100" dir="2700000" algn="tl">
                    <a:srgbClr val="C0C0C0"/>
                  </a:outerShdw>
                </a:effectLst>
                <a:latin typeface="Comic Sans MS" pitchFamily="66" charset="0"/>
                <a:ea typeface="+mn-ea"/>
              </a:rPr>
              <a:t>It can be achieved with a resistor R</a:t>
            </a:r>
            <a:r>
              <a:rPr lang="it-IT" sz="1800" b="1" baseline="-25000">
                <a:solidFill>
                  <a:schemeClr val="tx1"/>
                </a:solidFill>
                <a:effectLst>
                  <a:outerShdw blurRad="38100" dist="38100" dir="2700000" algn="tl">
                    <a:srgbClr val="C0C0C0"/>
                  </a:outerShdw>
                </a:effectLst>
                <a:latin typeface="Comic Sans MS" pitchFamily="66" charset="0"/>
                <a:ea typeface="+mn-ea"/>
              </a:rPr>
              <a:t>F</a:t>
            </a:r>
            <a:r>
              <a:rPr lang="it-IT" sz="1800" b="1">
                <a:solidFill>
                  <a:schemeClr val="tx1"/>
                </a:solidFill>
                <a:effectLst>
                  <a:outerShdw blurRad="38100" dist="38100" dir="2700000" algn="tl">
                    <a:srgbClr val="C0C0C0"/>
                  </a:outerShdw>
                </a:effectLst>
                <a:latin typeface="Comic Sans MS" pitchFamily="66" charset="0"/>
                <a:ea typeface="+mn-ea"/>
              </a:rPr>
              <a:t> or, in an integrated circuit, with a CMOS circuit (transconductor).</a:t>
            </a:r>
          </a:p>
          <a:p>
            <a:pPr eaLnBrk="0" hangingPunct="0">
              <a:spcBef>
                <a:spcPct val="50000"/>
              </a:spcBef>
              <a:buClrTx/>
              <a:buFontTx/>
              <a:buNone/>
              <a:defRPr/>
            </a:pPr>
            <a:r>
              <a:rPr lang="it-IT" sz="1800">
                <a:solidFill>
                  <a:schemeClr val="tx1"/>
                </a:solidFill>
                <a:latin typeface="Comic Sans MS" pitchFamily="66" charset="0"/>
                <a:ea typeface="+mn-ea"/>
              </a:rPr>
              <a:t>Compensation of detector leakage current can also be performed in the preamplifier feedback (dc coupling)</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56658F37-FE81-C64C-ADD2-A02CF0DFEF23}" type="slidenum">
              <a:rPr lang="en-US" sz="1200">
                <a:solidFill>
                  <a:srgbClr val="000066"/>
                </a:solidFill>
                <a:latin typeface="Verdana" charset="0"/>
              </a:rPr>
              <a:pPr/>
              <a:t>22</a:t>
            </a:fld>
            <a:endParaRPr lang="en-US" sz="1200">
              <a:solidFill>
                <a:srgbClr val="000066"/>
              </a:solidFill>
              <a:latin typeface="Verdana" charset="0"/>
            </a:endParaRPr>
          </a:p>
        </p:txBody>
      </p:sp>
      <p:sp>
        <p:nvSpPr>
          <p:cNvPr id="6150" name="Text Box 5"/>
          <p:cNvSpPr txBox="1">
            <a:spLocks noChangeArrowheads="1"/>
          </p:cNvSpPr>
          <p:nvPr/>
        </p:nvSpPr>
        <p:spPr bwMode="auto">
          <a:xfrm>
            <a:off x="1125538" y="95250"/>
            <a:ext cx="8132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Acquiring the signal from the sensor: the charge-sensitive preamplifier</a:t>
            </a:r>
            <a:endParaRPr lang="it-IT" sz="3200" b="1">
              <a:solidFill>
                <a:srgbClr val="000066"/>
              </a:solidFill>
              <a:sym typeface="Symbol" charset="0"/>
            </a:endParaRPr>
          </a:p>
        </p:txBody>
      </p:sp>
      <p:grpSp>
        <p:nvGrpSpPr>
          <p:cNvPr id="6151" name="Group 66"/>
          <p:cNvGrpSpPr>
            <a:grpSpLocks/>
          </p:cNvGrpSpPr>
          <p:nvPr/>
        </p:nvGrpSpPr>
        <p:grpSpPr bwMode="auto">
          <a:xfrm>
            <a:off x="257175" y="1935163"/>
            <a:ext cx="5268913" cy="2984500"/>
            <a:chOff x="162" y="1219"/>
            <a:chExt cx="3319" cy="1880"/>
          </a:xfrm>
        </p:grpSpPr>
        <p:sp>
          <p:nvSpPr>
            <p:cNvPr id="6174" name="AutoShape 6"/>
            <p:cNvSpPr>
              <a:spLocks noChangeArrowheads="1"/>
            </p:cNvSpPr>
            <p:nvPr/>
          </p:nvSpPr>
          <p:spPr bwMode="auto">
            <a:xfrm rot="5400000">
              <a:off x="2181" y="1908"/>
              <a:ext cx="666" cy="576"/>
            </a:xfrm>
            <a:prstGeom prst="triangle">
              <a:avLst>
                <a:gd name="adj" fmla="val 50000"/>
              </a:avLst>
            </a:prstGeom>
            <a:solidFill>
              <a:schemeClr val="bg1"/>
            </a:solidFill>
            <a:ln w="28575">
              <a:solidFill>
                <a:schemeClr val="tx1"/>
              </a:solidFill>
              <a:miter lim="800000"/>
              <a:headEnd/>
              <a:tailEnd/>
            </a:ln>
          </p:spPr>
          <p:txBody>
            <a:bodyPr wrap="none" anchor="ctr"/>
            <a:lstStyle/>
            <a:p>
              <a:endParaRPr lang="it-IT"/>
            </a:p>
          </p:txBody>
        </p:sp>
        <p:sp>
          <p:nvSpPr>
            <p:cNvPr id="6175" name="Line 7"/>
            <p:cNvSpPr>
              <a:spLocks noChangeShapeType="1"/>
            </p:cNvSpPr>
            <p:nvPr/>
          </p:nvSpPr>
          <p:spPr bwMode="auto">
            <a:xfrm>
              <a:off x="1871" y="1696"/>
              <a:ext cx="0" cy="4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76" name="Line 8"/>
            <p:cNvSpPr>
              <a:spLocks noChangeShapeType="1"/>
            </p:cNvSpPr>
            <p:nvPr/>
          </p:nvSpPr>
          <p:spPr bwMode="auto">
            <a:xfrm>
              <a:off x="1879" y="1696"/>
              <a:ext cx="417" cy="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77" name="Line 9"/>
            <p:cNvSpPr>
              <a:spLocks noChangeShapeType="1"/>
            </p:cNvSpPr>
            <p:nvPr/>
          </p:nvSpPr>
          <p:spPr bwMode="auto">
            <a:xfrm flipV="1">
              <a:off x="2417" y="1696"/>
              <a:ext cx="483" cy="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78" name="Line 10"/>
            <p:cNvSpPr>
              <a:spLocks noChangeShapeType="1"/>
            </p:cNvSpPr>
            <p:nvPr/>
          </p:nvSpPr>
          <p:spPr bwMode="auto">
            <a:xfrm flipH="1">
              <a:off x="2894" y="1703"/>
              <a:ext cx="3" cy="4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79" name="Line 11"/>
            <p:cNvSpPr>
              <a:spLocks noChangeShapeType="1"/>
            </p:cNvSpPr>
            <p:nvPr/>
          </p:nvSpPr>
          <p:spPr bwMode="auto">
            <a:xfrm>
              <a:off x="2321" y="1551"/>
              <a:ext cx="0" cy="27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80" name="Line 12"/>
            <p:cNvSpPr>
              <a:spLocks noChangeShapeType="1"/>
            </p:cNvSpPr>
            <p:nvPr/>
          </p:nvSpPr>
          <p:spPr bwMode="auto">
            <a:xfrm>
              <a:off x="2409" y="1556"/>
              <a:ext cx="0" cy="27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81" name="Oval 13"/>
            <p:cNvSpPr>
              <a:spLocks noChangeArrowheads="1"/>
            </p:cNvSpPr>
            <p:nvPr/>
          </p:nvSpPr>
          <p:spPr bwMode="auto">
            <a:xfrm>
              <a:off x="2864" y="2175"/>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6182" name="Oval 14"/>
            <p:cNvSpPr>
              <a:spLocks noChangeArrowheads="1"/>
            </p:cNvSpPr>
            <p:nvPr/>
          </p:nvSpPr>
          <p:spPr bwMode="auto">
            <a:xfrm>
              <a:off x="1844" y="2155"/>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6183" name="Line 15"/>
            <p:cNvSpPr>
              <a:spLocks noChangeShapeType="1"/>
            </p:cNvSpPr>
            <p:nvPr/>
          </p:nvSpPr>
          <p:spPr bwMode="auto">
            <a:xfrm>
              <a:off x="1406" y="2531"/>
              <a:ext cx="3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184" name="Line 16"/>
            <p:cNvSpPr>
              <a:spLocks noChangeShapeType="1"/>
            </p:cNvSpPr>
            <p:nvPr/>
          </p:nvSpPr>
          <p:spPr bwMode="auto">
            <a:xfrm>
              <a:off x="1582" y="2184"/>
              <a:ext cx="0" cy="3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185" name="Line 17"/>
            <p:cNvSpPr>
              <a:spLocks noChangeShapeType="1"/>
            </p:cNvSpPr>
            <p:nvPr/>
          </p:nvSpPr>
          <p:spPr bwMode="auto">
            <a:xfrm>
              <a:off x="1593" y="2653"/>
              <a:ext cx="1" cy="3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186" name="Text Box 18"/>
            <p:cNvSpPr txBox="1">
              <a:spLocks noChangeArrowheads="1"/>
            </p:cNvSpPr>
            <p:nvPr/>
          </p:nvSpPr>
          <p:spPr bwMode="auto">
            <a:xfrm>
              <a:off x="2223" y="1996"/>
              <a:ext cx="5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_</a:t>
              </a:r>
            </a:p>
          </p:txBody>
        </p:sp>
        <p:sp>
          <p:nvSpPr>
            <p:cNvPr id="6187" name="Text Box 19"/>
            <p:cNvSpPr txBox="1">
              <a:spLocks noChangeArrowheads="1"/>
            </p:cNvSpPr>
            <p:nvPr/>
          </p:nvSpPr>
          <p:spPr bwMode="auto">
            <a:xfrm>
              <a:off x="2405" y="1685"/>
              <a:ext cx="4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C</a:t>
              </a:r>
              <a:r>
                <a:rPr lang="it-IT" sz="1600" baseline="-25000">
                  <a:solidFill>
                    <a:schemeClr val="tx1"/>
                  </a:solidFill>
                </a:rPr>
                <a:t>F</a:t>
              </a:r>
              <a:endParaRPr lang="it-IT" sz="1600">
                <a:solidFill>
                  <a:schemeClr val="tx1"/>
                </a:solidFill>
              </a:endParaRPr>
            </a:p>
          </p:txBody>
        </p:sp>
        <p:sp>
          <p:nvSpPr>
            <p:cNvPr id="6188" name="Line 20"/>
            <p:cNvSpPr>
              <a:spLocks noChangeShapeType="1"/>
            </p:cNvSpPr>
            <p:nvPr/>
          </p:nvSpPr>
          <p:spPr bwMode="auto">
            <a:xfrm>
              <a:off x="1648" y="2184"/>
              <a:ext cx="57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189" name="Line 22"/>
            <p:cNvSpPr>
              <a:spLocks noChangeShapeType="1"/>
            </p:cNvSpPr>
            <p:nvPr/>
          </p:nvSpPr>
          <p:spPr bwMode="auto">
            <a:xfrm>
              <a:off x="1402" y="2649"/>
              <a:ext cx="3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190" name="Line 23"/>
            <p:cNvSpPr>
              <a:spLocks noChangeShapeType="1"/>
            </p:cNvSpPr>
            <p:nvPr/>
          </p:nvSpPr>
          <p:spPr bwMode="auto">
            <a:xfrm>
              <a:off x="1431" y="2990"/>
              <a:ext cx="3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191" name="Line 24"/>
            <p:cNvSpPr>
              <a:spLocks noChangeShapeType="1"/>
            </p:cNvSpPr>
            <p:nvPr/>
          </p:nvSpPr>
          <p:spPr bwMode="auto">
            <a:xfrm>
              <a:off x="1511" y="3051"/>
              <a:ext cx="189"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192" name="Line 25"/>
            <p:cNvSpPr>
              <a:spLocks noChangeShapeType="1"/>
            </p:cNvSpPr>
            <p:nvPr/>
          </p:nvSpPr>
          <p:spPr bwMode="auto">
            <a:xfrm>
              <a:off x="1589" y="3099"/>
              <a:ext cx="5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193" name="Line 26"/>
            <p:cNvSpPr>
              <a:spLocks noChangeShapeType="1"/>
            </p:cNvSpPr>
            <p:nvPr/>
          </p:nvSpPr>
          <p:spPr bwMode="auto">
            <a:xfrm>
              <a:off x="1178" y="2188"/>
              <a:ext cx="4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194" name="Line 27"/>
            <p:cNvSpPr>
              <a:spLocks noChangeShapeType="1"/>
            </p:cNvSpPr>
            <p:nvPr/>
          </p:nvSpPr>
          <p:spPr bwMode="auto">
            <a:xfrm>
              <a:off x="1185" y="2850"/>
              <a:ext cx="3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195" name="Oval 28"/>
            <p:cNvSpPr>
              <a:spLocks noChangeArrowheads="1"/>
            </p:cNvSpPr>
            <p:nvPr/>
          </p:nvSpPr>
          <p:spPr bwMode="auto">
            <a:xfrm>
              <a:off x="1561" y="2160"/>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6196" name="Oval 29"/>
            <p:cNvSpPr>
              <a:spLocks noChangeArrowheads="1"/>
            </p:cNvSpPr>
            <p:nvPr/>
          </p:nvSpPr>
          <p:spPr bwMode="auto">
            <a:xfrm>
              <a:off x="1557" y="2834"/>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6197" name="Oval 30"/>
            <p:cNvSpPr>
              <a:spLocks noChangeArrowheads="1"/>
            </p:cNvSpPr>
            <p:nvPr/>
          </p:nvSpPr>
          <p:spPr bwMode="auto">
            <a:xfrm>
              <a:off x="1089" y="2388"/>
              <a:ext cx="176" cy="188"/>
            </a:xfrm>
            <a:prstGeom prst="ellipse">
              <a:avLst/>
            </a:prstGeom>
            <a:solidFill>
              <a:schemeClr val="bg1"/>
            </a:solidFill>
            <a:ln w="28575">
              <a:solidFill>
                <a:schemeClr val="tx1"/>
              </a:solidFill>
              <a:round/>
              <a:headEnd/>
              <a:tailEnd/>
            </a:ln>
          </p:spPr>
          <p:txBody>
            <a:bodyPr wrap="none" anchor="ctr"/>
            <a:lstStyle/>
            <a:p>
              <a:endParaRPr lang="it-IT"/>
            </a:p>
          </p:txBody>
        </p:sp>
        <p:sp>
          <p:nvSpPr>
            <p:cNvPr id="6198" name="Oval 31"/>
            <p:cNvSpPr>
              <a:spLocks noChangeArrowheads="1"/>
            </p:cNvSpPr>
            <p:nvPr/>
          </p:nvSpPr>
          <p:spPr bwMode="auto">
            <a:xfrm>
              <a:off x="1085" y="2485"/>
              <a:ext cx="198" cy="199"/>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199" name="Line 32"/>
            <p:cNvSpPr>
              <a:spLocks noChangeShapeType="1"/>
            </p:cNvSpPr>
            <p:nvPr/>
          </p:nvSpPr>
          <p:spPr bwMode="auto">
            <a:xfrm>
              <a:off x="1178" y="2189"/>
              <a:ext cx="0" cy="1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00" name="Line 33"/>
            <p:cNvSpPr>
              <a:spLocks noChangeShapeType="1"/>
            </p:cNvSpPr>
            <p:nvPr/>
          </p:nvSpPr>
          <p:spPr bwMode="auto">
            <a:xfrm>
              <a:off x="1185" y="2685"/>
              <a:ext cx="0" cy="16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01" name="Text Box 34"/>
            <p:cNvSpPr txBox="1">
              <a:spLocks noChangeArrowheads="1"/>
            </p:cNvSpPr>
            <p:nvPr/>
          </p:nvSpPr>
          <p:spPr bwMode="auto">
            <a:xfrm>
              <a:off x="1354" y="2281"/>
              <a:ext cx="2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spcBef>
                  <a:spcPct val="50000"/>
                </a:spcBef>
                <a:buClrTx/>
                <a:buFontTx/>
                <a:buNone/>
              </a:pPr>
              <a:r>
                <a:rPr lang="it-IT" sz="1600">
                  <a:solidFill>
                    <a:schemeClr val="tx1"/>
                  </a:solidFill>
                </a:rPr>
                <a:t>C</a:t>
              </a:r>
              <a:r>
                <a:rPr lang="it-IT" sz="1600" baseline="-25000">
                  <a:solidFill>
                    <a:schemeClr val="tx1"/>
                  </a:solidFill>
                </a:rPr>
                <a:t>D</a:t>
              </a:r>
            </a:p>
          </p:txBody>
        </p:sp>
        <p:sp>
          <p:nvSpPr>
            <p:cNvPr id="6202" name="Line 36"/>
            <p:cNvSpPr>
              <a:spLocks noChangeShapeType="1"/>
            </p:cNvSpPr>
            <p:nvPr/>
          </p:nvSpPr>
          <p:spPr bwMode="auto">
            <a:xfrm>
              <a:off x="1867" y="1244"/>
              <a:ext cx="0" cy="4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03" name="Line 37"/>
            <p:cNvSpPr>
              <a:spLocks noChangeShapeType="1"/>
            </p:cNvSpPr>
            <p:nvPr/>
          </p:nvSpPr>
          <p:spPr bwMode="auto">
            <a:xfrm>
              <a:off x="2896" y="1219"/>
              <a:ext cx="0" cy="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04" name="Oval 40"/>
            <p:cNvSpPr>
              <a:spLocks noChangeArrowheads="1"/>
            </p:cNvSpPr>
            <p:nvPr/>
          </p:nvSpPr>
          <p:spPr bwMode="auto">
            <a:xfrm>
              <a:off x="1839" y="1663"/>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6205" name="Oval 41"/>
            <p:cNvSpPr>
              <a:spLocks noChangeArrowheads="1"/>
            </p:cNvSpPr>
            <p:nvPr/>
          </p:nvSpPr>
          <p:spPr bwMode="auto">
            <a:xfrm>
              <a:off x="2858" y="1672"/>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6206" name="Line 42"/>
            <p:cNvSpPr>
              <a:spLocks noChangeShapeType="1"/>
            </p:cNvSpPr>
            <p:nvPr/>
          </p:nvSpPr>
          <p:spPr bwMode="auto">
            <a:xfrm>
              <a:off x="2787" y="2195"/>
              <a:ext cx="69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07" name="Line 43"/>
            <p:cNvSpPr>
              <a:spLocks noChangeShapeType="1"/>
            </p:cNvSpPr>
            <p:nvPr/>
          </p:nvSpPr>
          <p:spPr bwMode="auto">
            <a:xfrm>
              <a:off x="1044" y="2332"/>
              <a:ext cx="0" cy="43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208" name="Text Box 44"/>
            <p:cNvSpPr txBox="1">
              <a:spLocks noChangeArrowheads="1"/>
            </p:cNvSpPr>
            <p:nvPr/>
          </p:nvSpPr>
          <p:spPr bwMode="auto">
            <a:xfrm>
              <a:off x="162" y="2259"/>
              <a:ext cx="8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2000" b="1">
                  <a:solidFill>
                    <a:schemeClr val="tx1"/>
                  </a:solidFill>
                </a:rPr>
                <a:t>Q i(t)</a:t>
              </a:r>
            </a:p>
          </p:txBody>
        </p:sp>
        <p:sp>
          <p:nvSpPr>
            <p:cNvPr id="6209" name="Line 45"/>
            <p:cNvSpPr>
              <a:spLocks noChangeShapeType="1"/>
            </p:cNvSpPr>
            <p:nvPr/>
          </p:nvSpPr>
          <p:spPr bwMode="auto">
            <a:xfrm>
              <a:off x="790" y="2163"/>
              <a:ext cx="0" cy="38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10" name="Line 46"/>
            <p:cNvSpPr>
              <a:spLocks noChangeShapeType="1"/>
            </p:cNvSpPr>
            <p:nvPr/>
          </p:nvSpPr>
          <p:spPr bwMode="auto">
            <a:xfrm>
              <a:off x="545" y="2543"/>
              <a:ext cx="4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3" name="Group 86"/>
          <p:cNvGrpSpPr>
            <a:grpSpLocks/>
          </p:cNvGrpSpPr>
          <p:nvPr/>
        </p:nvGrpSpPr>
        <p:grpSpPr bwMode="auto">
          <a:xfrm>
            <a:off x="2976563" y="1482725"/>
            <a:ext cx="5308600" cy="1149350"/>
            <a:chOff x="1875" y="934"/>
            <a:chExt cx="3344" cy="724"/>
          </a:xfrm>
        </p:grpSpPr>
        <p:grpSp>
          <p:nvGrpSpPr>
            <p:cNvPr id="6162" name="Group 83"/>
            <p:cNvGrpSpPr>
              <a:grpSpLocks/>
            </p:cNvGrpSpPr>
            <p:nvPr/>
          </p:nvGrpSpPr>
          <p:grpSpPr bwMode="auto">
            <a:xfrm>
              <a:off x="1875" y="982"/>
              <a:ext cx="1020" cy="322"/>
              <a:chOff x="1875" y="982"/>
              <a:chExt cx="1020" cy="322"/>
            </a:xfrm>
          </p:grpSpPr>
          <p:grpSp>
            <p:nvGrpSpPr>
              <p:cNvPr id="6163" name="Group 63"/>
              <p:cNvGrpSpPr>
                <a:grpSpLocks/>
              </p:cNvGrpSpPr>
              <p:nvPr/>
            </p:nvGrpSpPr>
            <p:grpSpPr bwMode="auto">
              <a:xfrm>
                <a:off x="1875" y="1172"/>
                <a:ext cx="1020" cy="132"/>
                <a:chOff x="1875" y="1184"/>
                <a:chExt cx="1020" cy="132"/>
              </a:xfrm>
            </p:grpSpPr>
            <p:sp>
              <p:nvSpPr>
                <p:cNvPr id="6165" name="Line 53"/>
                <p:cNvSpPr>
                  <a:spLocks noChangeShapeType="1"/>
                </p:cNvSpPr>
                <p:nvPr/>
              </p:nvSpPr>
              <p:spPr bwMode="auto">
                <a:xfrm>
                  <a:off x="1875" y="1261"/>
                  <a:ext cx="2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66" name="Line 54"/>
                <p:cNvSpPr>
                  <a:spLocks noChangeShapeType="1"/>
                </p:cNvSpPr>
                <p:nvPr/>
              </p:nvSpPr>
              <p:spPr bwMode="auto">
                <a:xfrm flipV="1">
                  <a:off x="2157" y="1184"/>
                  <a:ext cx="70" cy="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67" name="Line 55"/>
                <p:cNvSpPr>
                  <a:spLocks noChangeShapeType="1"/>
                </p:cNvSpPr>
                <p:nvPr/>
              </p:nvSpPr>
              <p:spPr bwMode="auto">
                <a:xfrm>
                  <a:off x="2227" y="1184"/>
                  <a:ext cx="45" cy="1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68" name="Line 56"/>
                <p:cNvSpPr>
                  <a:spLocks noChangeShapeType="1"/>
                </p:cNvSpPr>
                <p:nvPr/>
              </p:nvSpPr>
              <p:spPr bwMode="auto">
                <a:xfrm flipV="1">
                  <a:off x="2278" y="1203"/>
                  <a:ext cx="84"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69" name="Line 57"/>
                <p:cNvSpPr>
                  <a:spLocks noChangeShapeType="1"/>
                </p:cNvSpPr>
                <p:nvPr/>
              </p:nvSpPr>
              <p:spPr bwMode="auto">
                <a:xfrm>
                  <a:off x="2369" y="1188"/>
                  <a:ext cx="45" cy="1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70" name="Line 58"/>
                <p:cNvSpPr>
                  <a:spLocks noChangeShapeType="1"/>
                </p:cNvSpPr>
                <p:nvPr/>
              </p:nvSpPr>
              <p:spPr bwMode="auto">
                <a:xfrm flipV="1">
                  <a:off x="2420" y="1207"/>
                  <a:ext cx="84"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71" name="Line 59"/>
                <p:cNvSpPr>
                  <a:spLocks noChangeShapeType="1"/>
                </p:cNvSpPr>
                <p:nvPr/>
              </p:nvSpPr>
              <p:spPr bwMode="auto">
                <a:xfrm>
                  <a:off x="2513" y="1194"/>
                  <a:ext cx="45" cy="1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72" name="Line 61"/>
                <p:cNvSpPr>
                  <a:spLocks noChangeShapeType="1"/>
                </p:cNvSpPr>
                <p:nvPr/>
              </p:nvSpPr>
              <p:spPr bwMode="auto">
                <a:xfrm flipV="1">
                  <a:off x="2563" y="1224"/>
                  <a:ext cx="70" cy="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73" name="Line 62"/>
                <p:cNvSpPr>
                  <a:spLocks noChangeShapeType="1"/>
                </p:cNvSpPr>
                <p:nvPr/>
              </p:nvSpPr>
              <p:spPr bwMode="auto">
                <a:xfrm>
                  <a:off x="2639" y="1224"/>
                  <a:ext cx="2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sp>
            <p:nvSpPr>
              <p:cNvPr id="6164" name="Text Box 65"/>
              <p:cNvSpPr txBox="1">
                <a:spLocks noChangeArrowheads="1"/>
              </p:cNvSpPr>
              <p:nvPr/>
            </p:nvSpPr>
            <p:spPr bwMode="auto">
              <a:xfrm>
                <a:off x="2208" y="982"/>
                <a:ext cx="4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R</a:t>
                </a:r>
                <a:r>
                  <a:rPr lang="it-IT" sz="1600" baseline="-25000">
                    <a:solidFill>
                      <a:schemeClr val="tx1"/>
                    </a:solidFill>
                  </a:rPr>
                  <a:t>F</a:t>
                </a:r>
                <a:endParaRPr lang="it-IT" sz="1600">
                  <a:solidFill>
                    <a:schemeClr val="tx1"/>
                  </a:solidFill>
                </a:endParaRPr>
              </a:p>
            </p:txBody>
          </p:sp>
        </p:grpSp>
        <p:graphicFrame>
          <p:nvGraphicFramePr>
            <p:cNvPr id="6148" name="Object 84"/>
            <p:cNvGraphicFramePr>
              <a:graphicFrameLocks noChangeAspect="1"/>
            </p:cNvGraphicFramePr>
            <p:nvPr/>
          </p:nvGraphicFramePr>
          <p:xfrm>
            <a:off x="3247" y="934"/>
            <a:ext cx="1972" cy="724"/>
          </p:xfrm>
          <a:graphic>
            <a:graphicData uri="http://schemas.openxmlformats.org/presentationml/2006/ole">
              <mc:AlternateContent xmlns:mc="http://schemas.openxmlformats.org/markup-compatibility/2006">
                <mc:Choice xmlns:v="urn:schemas-microsoft-com:vml" Requires="v">
                  <p:oleObj spid="_x0000_s6295" name="Equation" r:id="rId4" imgW="1384200" imgH="507960" progId="Equation.3">
                    <p:embed/>
                  </p:oleObj>
                </mc:Choice>
                <mc:Fallback>
                  <p:oleObj name="Equation" r:id="rId4" imgW="1384200" imgH="507960" progId="Equation.3">
                    <p:embed/>
                    <p:pic>
                      <p:nvPicPr>
                        <p:cNvPr id="0" name="Object 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7" y="934"/>
                          <a:ext cx="1972" cy="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pSp>
        <p:nvGrpSpPr>
          <p:cNvPr id="6" name="Group 88"/>
          <p:cNvGrpSpPr>
            <a:grpSpLocks/>
          </p:cNvGrpSpPr>
          <p:nvPr/>
        </p:nvGrpSpPr>
        <p:grpSpPr bwMode="auto">
          <a:xfrm>
            <a:off x="2979738" y="1433513"/>
            <a:ext cx="5976937" cy="1147762"/>
            <a:chOff x="1877" y="909"/>
            <a:chExt cx="3765" cy="723"/>
          </a:xfrm>
        </p:grpSpPr>
        <p:grpSp>
          <p:nvGrpSpPr>
            <p:cNvPr id="6154" name="Group 82"/>
            <p:cNvGrpSpPr>
              <a:grpSpLocks/>
            </p:cNvGrpSpPr>
            <p:nvPr/>
          </p:nvGrpSpPr>
          <p:grpSpPr bwMode="auto">
            <a:xfrm>
              <a:off x="1877" y="1005"/>
              <a:ext cx="1020" cy="448"/>
              <a:chOff x="3598" y="1683"/>
              <a:chExt cx="1020" cy="448"/>
            </a:xfrm>
          </p:grpSpPr>
          <p:sp>
            <p:nvSpPr>
              <p:cNvPr id="6155" name="Line 68"/>
              <p:cNvSpPr>
                <a:spLocks noChangeShapeType="1"/>
              </p:cNvSpPr>
              <p:nvPr/>
            </p:nvSpPr>
            <p:spPr bwMode="auto">
              <a:xfrm>
                <a:off x="3598" y="1929"/>
                <a:ext cx="2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56" name="Line 76"/>
              <p:cNvSpPr>
                <a:spLocks noChangeShapeType="1"/>
              </p:cNvSpPr>
              <p:nvPr/>
            </p:nvSpPr>
            <p:spPr bwMode="auto">
              <a:xfrm>
                <a:off x="4362" y="1892"/>
                <a:ext cx="2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57" name="Text Box 77"/>
              <p:cNvSpPr txBox="1">
                <a:spLocks noChangeArrowheads="1"/>
              </p:cNvSpPr>
              <p:nvPr/>
            </p:nvSpPr>
            <p:spPr bwMode="auto">
              <a:xfrm>
                <a:off x="4008" y="1797"/>
                <a:ext cx="4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g</a:t>
                </a:r>
                <a:r>
                  <a:rPr lang="it-IT" sz="1600" baseline="-25000">
                    <a:solidFill>
                      <a:schemeClr val="tx1"/>
                    </a:solidFill>
                  </a:rPr>
                  <a:t>m</a:t>
                </a:r>
                <a:endParaRPr lang="it-IT" sz="1600">
                  <a:solidFill>
                    <a:schemeClr val="tx1"/>
                  </a:solidFill>
                </a:endParaRPr>
              </a:p>
            </p:txBody>
          </p:sp>
          <p:sp>
            <p:nvSpPr>
              <p:cNvPr id="6158" name="Line 78"/>
              <p:cNvSpPr>
                <a:spLocks noChangeShapeType="1"/>
              </p:cNvSpPr>
              <p:nvPr/>
            </p:nvSpPr>
            <p:spPr bwMode="auto">
              <a:xfrm>
                <a:off x="3891" y="1837"/>
                <a:ext cx="0" cy="1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59" name="Line 79"/>
              <p:cNvSpPr>
                <a:spLocks noChangeShapeType="1"/>
              </p:cNvSpPr>
              <p:nvPr/>
            </p:nvSpPr>
            <p:spPr bwMode="auto">
              <a:xfrm flipV="1">
                <a:off x="3886" y="1683"/>
                <a:ext cx="466" cy="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60" name="Line 80"/>
              <p:cNvSpPr>
                <a:spLocks noChangeShapeType="1"/>
              </p:cNvSpPr>
              <p:nvPr/>
            </p:nvSpPr>
            <p:spPr bwMode="auto">
              <a:xfrm>
                <a:off x="4352" y="1690"/>
                <a:ext cx="0" cy="4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6161" name="Line 81"/>
              <p:cNvSpPr>
                <a:spLocks noChangeShapeType="1"/>
              </p:cNvSpPr>
              <p:nvPr/>
            </p:nvSpPr>
            <p:spPr bwMode="auto">
              <a:xfrm>
                <a:off x="3885" y="2010"/>
                <a:ext cx="467" cy="1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graphicFrame>
          <p:nvGraphicFramePr>
            <p:cNvPr id="6147" name="Object 85"/>
            <p:cNvGraphicFramePr>
              <a:graphicFrameLocks noChangeAspect="1"/>
            </p:cNvGraphicFramePr>
            <p:nvPr/>
          </p:nvGraphicFramePr>
          <p:xfrm>
            <a:off x="3814" y="909"/>
            <a:ext cx="1828" cy="723"/>
          </p:xfrm>
          <a:graphic>
            <a:graphicData uri="http://schemas.openxmlformats.org/presentationml/2006/ole">
              <mc:AlternateContent xmlns:mc="http://schemas.openxmlformats.org/markup-compatibility/2006">
                <mc:Choice xmlns:v="urn:schemas-microsoft-com:vml" Requires="v">
                  <p:oleObj spid="_x0000_s6296" name="Equation" r:id="rId6" imgW="1282680" imgH="507960" progId="Equation.3">
                    <p:embed/>
                  </p:oleObj>
                </mc:Choice>
                <mc:Fallback>
                  <p:oleObj name="Equation" r:id="rId6" imgW="1282680" imgH="507960" progId="Equation.3">
                    <p:embed/>
                    <p:pic>
                      <p:nvPicPr>
                        <p:cNvPr id="0" name="Object 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4" y="909"/>
                          <a:ext cx="1828" cy="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aphicFrame>
        <p:nvGraphicFramePr>
          <p:cNvPr id="6146" name="Object 89"/>
          <p:cNvGraphicFramePr>
            <a:graphicFrameLocks noChangeAspect="1"/>
          </p:cNvGraphicFramePr>
          <p:nvPr/>
        </p:nvGraphicFramePr>
        <p:xfrm>
          <a:off x="4994275" y="2965450"/>
          <a:ext cx="4911725" cy="3286125"/>
        </p:xfrm>
        <a:graphic>
          <a:graphicData uri="http://schemas.openxmlformats.org/presentationml/2006/ole">
            <mc:AlternateContent xmlns:mc="http://schemas.openxmlformats.org/markup-compatibility/2006">
              <mc:Choice xmlns:v="urn:schemas-microsoft-com:vml" Requires="v">
                <p:oleObj spid="_x0000_s6297" name="KGPlot" r:id="rId8" imgW="7251480" imgH="4851360" progId="KGraph_Plot">
                  <p:embed/>
                </p:oleObj>
              </mc:Choice>
              <mc:Fallback>
                <p:oleObj name="KGPlot" r:id="rId8" imgW="7251480" imgH="4851360" progId="KGraph_Plot">
                  <p:embed/>
                  <p:pic>
                    <p:nvPicPr>
                      <p:cNvPr id="0" name="Object 8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4275" y="2965450"/>
                        <a:ext cx="491172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512A5C1B-7552-AB44-ACD1-CC9135A6F064}" type="slidenum">
              <a:rPr lang="en-US" sz="1200">
                <a:solidFill>
                  <a:srgbClr val="000066"/>
                </a:solidFill>
                <a:latin typeface="Verdana" charset="0"/>
              </a:rPr>
              <a:pPr/>
              <a:t>23</a:t>
            </a:fld>
            <a:endParaRPr lang="en-US" sz="1200">
              <a:solidFill>
                <a:srgbClr val="000066"/>
              </a:solidFill>
              <a:latin typeface="Verdana" charset="0"/>
            </a:endParaRPr>
          </a:p>
        </p:txBody>
      </p:sp>
      <p:sp>
        <p:nvSpPr>
          <p:cNvPr id="7172" name="Text Box 4"/>
          <p:cNvSpPr txBox="1">
            <a:spLocks noChangeArrowheads="1"/>
          </p:cNvSpPr>
          <p:nvPr/>
        </p:nvSpPr>
        <p:spPr bwMode="auto">
          <a:xfrm>
            <a:off x="1125538" y="95250"/>
            <a:ext cx="81327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Forward gain stage: CMOS version</a:t>
            </a:r>
            <a:endParaRPr lang="it-IT" sz="3200" b="1">
              <a:solidFill>
                <a:srgbClr val="000066"/>
              </a:solidFill>
              <a:sym typeface="Symbol" charset="0"/>
            </a:endParaRPr>
          </a:p>
        </p:txBody>
      </p:sp>
      <p:grpSp>
        <p:nvGrpSpPr>
          <p:cNvPr id="7173" name="Group 88"/>
          <p:cNvGrpSpPr>
            <a:grpSpLocks/>
          </p:cNvGrpSpPr>
          <p:nvPr/>
        </p:nvGrpSpPr>
        <p:grpSpPr bwMode="auto">
          <a:xfrm>
            <a:off x="796925" y="3409950"/>
            <a:ext cx="2420938" cy="2862263"/>
            <a:chOff x="1272" y="1457"/>
            <a:chExt cx="1525" cy="1803"/>
          </a:xfrm>
        </p:grpSpPr>
        <p:sp>
          <p:nvSpPr>
            <p:cNvPr id="7206" name="Line 8"/>
            <p:cNvSpPr>
              <a:spLocks noChangeShapeType="1"/>
            </p:cNvSpPr>
            <p:nvPr/>
          </p:nvSpPr>
          <p:spPr bwMode="auto">
            <a:xfrm flipH="1">
              <a:off x="1812" y="2526"/>
              <a:ext cx="0" cy="4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07" name="Line 9"/>
            <p:cNvSpPr>
              <a:spLocks noChangeShapeType="1"/>
            </p:cNvSpPr>
            <p:nvPr/>
          </p:nvSpPr>
          <p:spPr bwMode="auto">
            <a:xfrm rot="-2714883">
              <a:off x="1858" y="2826"/>
              <a:ext cx="230" cy="231"/>
            </a:xfrm>
            <a:prstGeom prst="line">
              <a:avLst/>
            </a:prstGeom>
            <a:noFill/>
            <a:ln w="9525">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7208" name="Line 10"/>
            <p:cNvSpPr>
              <a:spLocks noChangeShapeType="1"/>
            </p:cNvSpPr>
            <p:nvPr/>
          </p:nvSpPr>
          <p:spPr bwMode="auto">
            <a:xfrm>
              <a:off x="2142" y="2128"/>
              <a:ext cx="0" cy="4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09" name="Line 13"/>
            <p:cNvSpPr>
              <a:spLocks noChangeShapeType="1"/>
            </p:cNvSpPr>
            <p:nvPr/>
          </p:nvSpPr>
          <p:spPr bwMode="auto">
            <a:xfrm>
              <a:off x="1272" y="2746"/>
              <a:ext cx="45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10" name="Line 25"/>
            <p:cNvSpPr>
              <a:spLocks noChangeShapeType="1"/>
            </p:cNvSpPr>
            <p:nvPr/>
          </p:nvSpPr>
          <p:spPr bwMode="auto">
            <a:xfrm>
              <a:off x="2130" y="2962"/>
              <a:ext cx="0" cy="19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7211" name="Group 26"/>
            <p:cNvGrpSpPr>
              <a:grpSpLocks/>
            </p:cNvGrpSpPr>
            <p:nvPr/>
          </p:nvGrpSpPr>
          <p:grpSpPr bwMode="auto">
            <a:xfrm>
              <a:off x="2004" y="3169"/>
              <a:ext cx="251" cy="91"/>
              <a:chOff x="5415" y="5529"/>
              <a:chExt cx="627" cy="228"/>
            </a:xfrm>
          </p:grpSpPr>
          <p:sp>
            <p:nvSpPr>
              <p:cNvPr id="7224" name="Line 27"/>
              <p:cNvSpPr>
                <a:spLocks noChangeShapeType="1"/>
              </p:cNvSpPr>
              <p:nvPr/>
            </p:nvSpPr>
            <p:spPr bwMode="auto">
              <a:xfrm>
                <a:off x="5415" y="5529"/>
                <a:ext cx="62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25" name="Line 28"/>
              <p:cNvSpPr>
                <a:spLocks noChangeShapeType="1"/>
              </p:cNvSpPr>
              <p:nvPr/>
            </p:nvSpPr>
            <p:spPr bwMode="auto">
              <a:xfrm>
                <a:off x="5529" y="5643"/>
                <a:ext cx="34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26" name="Line 29"/>
              <p:cNvSpPr>
                <a:spLocks noChangeShapeType="1"/>
              </p:cNvSpPr>
              <p:nvPr/>
            </p:nvSpPr>
            <p:spPr bwMode="auto">
              <a:xfrm>
                <a:off x="5643" y="5757"/>
                <a:ext cx="1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7212" name="Line 40"/>
            <p:cNvSpPr>
              <a:spLocks noChangeShapeType="1"/>
            </p:cNvSpPr>
            <p:nvPr/>
          </p:nvSpPr>
          <p:spPr bwMode="auto">
            <a:xfrm>
              <a:off x="1736" y="1761"/>
              <a:ext cx="79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13" name="Freeform 41"/>
            <p:cNvSpPr>
              <a:spLocks/>
            </p:cNvSpPr>
            <p:nvPr/>
          </p:nvSpPr>
          <p:spPr bwMode="auto">
            <a:xfrm>
              <a:off x="2084" y="1905"/>
              <a:ext cx="108" cy="219"/>
            </a:xfrm>
            <a:custGeom>
              <a:avLst/>
              <a:gdLst>
                <a:gd name="T0" fmla="*/ 0 w 360"/>
                <a:gd name="T1" fmla="*/ 0 h 900"/>
                <a:gd name="T2" fmla="*/ 0 w 360"/>
                <a:gd name="T3" fmla="*/ 0 h 900"/>
                <a:gd name="T4" fmla="*/ 0 w 360"/>
                <a:gd name="T5" fmla="*/ 0 h 900"/>
                <a:gd name="T6" fmla="*/ 0 w 360"/>
                <a:gd name="T7" fmla="*/ 0 h 900"/>
                <a:gd name="T8" fmla="*/ 0 w 360"/>
                <a:gd name="T9" fmla="*/ 0 h 900"/>
                <a:gd name="T10" fmla="*/ 0 w 360"/>
                <a:gd name="T11" fmla="*/ 0 h 900"/>
                <a:gd name="T12" fmla="*/ 0 60000 65536"/>
                <a:gd name="T13" fmla="*/ 0 60000 65536"/>
                <a:gd name="T14" fmla="*/ 0 60000 65536"/>
                <a:gd name="T15" fmla="*/ 0 60000 65536"/>
                <a:gd name="T16" fmla="*/ 0 60000 65536"/>
                <a:gd name="T17" fmla="*/ 0 60000 65536"/>
                <a:gd name="T18" fmla="*/ 0 w 360"/>
                <a:gd name="T19" fmla="*/ 0 h 900"/>
                <a:gd name="T20" fmla="*/ 360 w 360"/>
                <a:gd name="T21" fmla="*/ 900 h 900"/>
              </a:gdLst>
              <a:ahLst/>
              <a:cxnLst>
                <a:cxn ang="T12">
                  <a:pos x="T0" y="T1"/>
                </a:cxn>
                <a:cxn ang="T13">
                  <a:pos x="T2" y="T3"/>
                </a:cxn>
                <a:cxn ang="T14">
                  <a:pos x="T4" y="T5"/>
                </a:cxn>
                <a:cxn ang="T15">
                  <a:pos x="T6" y="T7"/>
                </a:cxn>
                <a:cxn ang="T16">
                  <a:pos x="T8" y="T9"/>
                </a:cxn>
                <a:cxn ang="T17">
                  <a:pos x="T10" y="T11"/>
                </a:cxn>
              </a:cxnLst>
              <a:rect l="T18" t="T19" r="T20" b="T21"/>
              <a:pathLst>
                <a:path w="360" h="900">
                  <a:moveTo>
                    <a:pt x="180" y="0"/>
                  </a:moveTo>
                  <a:lnTo>
                    <a:pt x="360" y="180"/>
                  </a:lnTo>
                  <a:lnTo>
                    <a:pt x="0" y="360"/>
                  </a:lnTo>
                  <a:lnTo>
                    <a:pt x="360" y="540"/>
                  </a:lnTo>
                  <a:lnTo>
                    <a:pt x="0" y="720"/>
                  </a:lnTo>
                  <a:lnTo>
                    <a:pt x="180" y="90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214" name="Line 42"/>
            <p:cNvSpPr>
              <a:spLocks noChangeShapeType="1"/>
            </p:cNvSpPr>
            <p:nvPr/>
          </p:nvSpPr>
          <p:spPr bwMode="auto">
            <a:xfrm>
              <a:off x="2147" y="2326"/>
              <a:ext cx="5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15" name="Line 43"/>
            <p:cNvSpPr>
              <a:spLocks noChangeShapeType="1"/>
            </p:cNvSpPr>
            <p:nvPr/>
          </p:nvSpPr>
          <p:spPr bwMode="auto">
            <a:xfrm flipV="1">
              <a:off x="2138" y="1761"/>
              <a:ext cx="0"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16" name="Text Box 44"/>
            <p:cNvSpPr txBox="1">
              <a:spLocks noChangeArrowheads="1"/>
            </p:cNvSpPr>
            <p:nvPr/>
          </p:nvSpPr>
          <p:spPr bwMode="auto">
            <a:xfrm>
              <a:off x="1978" y="1457"/>
              <a:ext cx="36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V</a:t>
              </a:r>
              <a:r>
                <a:rPr lang="it-IT" sz="1800" baseline="-25000">
                  <a:solidFill>
                    <a:schemeClr val="tx1"/>
                  </a:solidFill>
                  <a:latin typeface="Times New Roman" charset="0"/>
                </a:rPr>
                <a:t>DD</a:t>
              </a:r>
              <a:endParaRPr lang="it-IT" sz="1800">
                <a:solidFill>
                  <a:schemeClr val="tx1"/>
                </a:solidFill>
                <a:latin typeface="Times New Roman" charset="0"/>
                <a:sym typeface="Symbol" charset="0"/>
              </a:endParaRPr>
            </a:p>
          </p:txBody>
        </p:sp>
        <p:sp>
          <p:nvSpPr>
            <p:cNvPr id="7217" name="Text Box 45"/>
            <p:cNvSpPr txBox="1">
              <a:spLocks noChangeArrowheads="1"/>
            </p:cNvSpPr>
            <p:nvPr/>
          </p:nvSpPr>
          <p:spPr bwMode="auto">
            <a:xfrm>
              <a:off x="1833" y="1889"/>
              <a:ext cx="21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r">
                <a:buClrTx/>
                <a:buFontTx/>
                <a:buNone/>
              </a:pPr>
              <a:r>
                <a:rPr lang="it-IT" sz="1800">
                  <a:solidFill>
                    <a:schemeClr val="tx1"/>
                  </a:solidFill>
                  <a:latin typeface="Times New Roman" charset="0"/>
                </a:rPr>
                <a:t>R</a:t>
              </a:r>
              <a:endParaRPr lang="it-IT" sz="1800">
                <a:solidFill>
                  <a:schemeClr val="tx1"/>
                </a:solidFill>
                <a:latin typeface="Times New Roman" charset="0"/>
                <a:sym typeface="Symbol" charset="0"/>
              </a:endParaRPr>
            </a:p>
          </p:txBody>
        </p:sp>
        <p:sp>
          <p:nvSpPr>
            <p:cNvPr id="7218" name="Line 46"/>
            <p:cNvSpPr>
              <a:spLocks noChangeShapeType="1"/>
            </p:cNvSpPr>
            <p:nvPr/>
          </p:nvSpPr>
          <p:spPr bwMode="auto">
            <a:xfrm flipH="1">
              <a:off x="1723" y="2537"/>
              <a:ext cx="0" cy="4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19" name="Line 47"/>
            <p:cNvSpPr>
              <a:spLocks noChangeShapeType="1"/>
            </p:cNvSpPr>
            <p:nvPr/>
          </p:nvSpPr>
          <p:spPr bwMode="auto">
            <a:xfrm rot="-2714883">
              <a:off x="1860" y="2412"/>
              <a:ext cx="228" cy="2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20" name="Oval 49"/>
            <p:cNvSpPr>
              <a:spLocks noChangeArrowheads="1"/>
            </p:cNvSpPr>
            <p:nvPr/>
          </p:nvSpPr>
          <p:spPr bwMode="auto">
            <a:xfrm>
              <a:off x="2114" y="2296"/>
              <a:ext cx="58" cy="58"/>
            </a:xfrm>
            <a:prstGeom prst="ellipse">
              <a:avLst/>
            </a:prstGeom>
            <a:solidFill>
              <a:schemeClr val="tx1"/>
            </a:solidFill>
            <a:ln w="9525">
              <a:solidFill>
                <a:srgbClr val="000000"/>
              </a:solidFill>
              <a:round/>
              <a:headEnd/>
              <a:tailEnd/>
            </a:ln>
          </p:spPr>
          <p:txBody>
            <a:bodyPr/>
            <a:lstStyle/>
            <a:p>
              <a:endParaRPr lang="it-IT"/>
            </a:p>
          </p:txBody>
        </p:sp>
        <p:sp>
          <p:nvSpPr>
            <p:cNvPr id="7221" name="Oval 50"/>
            <p:cNvSpPr>
              <a:spLocks noChangeArrowheads="1"/>
            </p:cNvSpPr>
            <p:nvPr/>
          </p:nvSpPr>
          <p:spPr bwMode="auto">
            <a:xfrm>
              <a:off x="2110" y="1731"/>
              <a:ext cx="58" cy="58"/>
            </a:xfrm>
            <a:prstGeom prst="ellipse">
              <a:avLst/>
            </a:prstGeom>
            <a:solidFill>
              <a:schemeClr val="tx1"/>
            </a:solidFill>
            <a:ln w="9525">
              <a:solidFill>
                <a:srgbClr val="000000"/>
              </a:solidFill>
              <a:round/>
              <a:headEnd/>
              <a:tailEnd/>
            </a:ln>
          </p:spPr>
          <p:txBody>
            <a:bodyPr/>
            <a:lstStyle/>
            <a:p>
              <a:endParaRPr lang="it-IT"/>
            </a:p>
          </p:txBody>
        </p:sp>
        <p:sp>
          <p:nvSpPr>
            <p:cNvPr id="7222" name="Text Box 51"/>
            <p:cNvSpPr txBox="1">
              <a:spLocks noChangeArrowheads="1"/>
            </p:cNvSpPr>
            <p:nvPr/>
          </p:nvSpPr>
          <p:spPr bwMode="auto">
            <a:xfrm>
              <a:off x="2418" y="2001"/>
              <a:ext cx="37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400">
                  <a:solidFill>
                    <a:schemeClr val="tx1"/>
                  </a:solidFill>
                  <a:latin typeface="Times New Roman" charset="0"/>
                </a:rPr>
                <a:t>v</a:t>
              </a:r>
              <a:r>
                <a:rPr lang="it-IT" sz="2400" baseline="-25000">
                  <a:solidFill>
                    <a:schemeClr val="tx1"/>
                  </a:solidFill>
                  <a:latin typeface="Times New Roman" charset="0"/>
                </a:rPr>
                <a:t>out</a:t>
              </a:r>
              <a:endParaRPr lang="it-IT" sz="2400">
                <a:solidFill>
                  <a:schemeClr val="tx1"/>
                </a:solidFill>
                <a:latin typeface="Times New Roman" charset="0"/>
                <a:sym typeface="Symbol" charset="0"/>
              </a:endParaRPr>
            </a:p>
          </p:txBody>
        </p:sp>
        <p:sp>
          <p:nvSpPr>
            <p:cNvPr id="7223" name="Text Box 55"/>
            <p:cNvSpPr txBox="1">
              <a:spLocks noChangeArrowheads="1"/>
            </p:cNvSpPr>
            <p:nvPr/>
          </p:nvSpPr>
          <p:spPr bwMode="auto">
            <a:xfrm>
              <a:off x="1385" y="2389"/>
              <a:ext cx="31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400">
                  <a:solidFill>
                    <a:schemeClr val="tx1"/>
                  </a:solidFill>
                  <a:latin typeface="Times New Roman" charset="0"/>
                </a:rPr>
                <a:t>v</a:t>
              </a:r>
              <a:r>
                <a:rPr lang="it-IT" sz="2400" baseline="-25000">
                  <a:solidFill>
                    <a:schemeClr val="tx1"/>
                  </a:solidFill>
                  <a:latin typeface="Times New Roman" charset="0"/>
                </a:rPr>
                <a:t>in</a:t>
              </a:r>
              <a:endParaRPr lang="it-IT" sz="2400">
                <a:solidFill>
                  <a:schemeClr val="tx1"/>
                </a:solidFill>
                <a:latin typeface="Times New Roman" charset="0"/>
                <a:sym typeface="Symbol" charset="0"/>
              </a:endParaRPr>
            </a:p>
          </p:txBody>
        </p:sp>
      </p:grpSp>
      <p:sp>
        <p:nvSpPr>
          <p:cNvPr id="7174" name="Text Box 60"/>
          <p:cNvSpPr txBox="1">
            <a:spLocks noChangeArrowheads="1"/>
          </p:cNvSpPr>
          <p:nvPr/>
        </p:nvSpPr>
        <p:spPr bwMode="auto">
          <a:xfrm>
            <a:off x="4524375" y="2627313"/>
            <a:ext cx="398463" cy="396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G</a:t>
            </a:r>
          </a:p>
        </p:txBody>
      </p:sp>
      <p:grpSp>
        <p:nvGrpSpPr>
          <p:cNvPr id="7175" name="Group 61"/>
          <p:cNvGrpSpPr>
            <a:grpSpLocks/>
          </p:cNvGrpSpPr>
          <p:nvPr/>
        </p:nvGrpSpPr>
        <p:grpSpPr bwMode="auto">
          <a:xfrm>
            <a:off x="6438900" y="3221038"/>
            <a:ext cx="252413" cy="398462"/>
            <a:chOff x="3420" y="11457"/>
            <a:chExt cx="399" cy="627"/>
          </a:xfrm>
        </p:grpSpPr>
        <p:sp>
          <p:nvSpPr>
            <p:cNvPr id="7204" name="Oval 62"/>
            <p:cNvSpPr>
              <a:spLocks noChangeArrowheads="1"/>
            </p:cNvSpPr>
            <p:nvPr/>
          </p:nvSpPr>
          <p:spPr bwMode="auto">
            <a:xfrm>
              <a:off x="3420" y="11457"/>
              <a:ext cx="399" cy="399"/>
            </a:xfrm>
            <a:prstGeom prst="ellipse">
              <a:avLst/>
            </a:prstGeom>
            <a:solidFill>
              <a:srgbClr val="FFFFFF"/>
            </a:solidFill>
            <a:ln w="9525">
              <a:solidFill>
                <a:srgbClr val="000000"/>
              </a:solidFill>
              <a:round/>
              <a:headEnd/>
              <a:tailEnd/>
            </a:ln>
          </p:spPr>
          <p:txBody>
            <a:bodyPr/>
            <a:lstStyle/>
            <a:p>
              <a:endParaRPr lang="it-IT"/>
            </a:p>
          </p:txBody>
        </p:sp>
        <p:sp>
          <p:nvSpPr>
            <p:cNvPr id="7205" name="Oval 63"/>
            <p:cNvSpPr>
              <a:spLocks noChangeArrowheads="1"/>
            </p:cNvSpPr>
            <p:nvPr/>
          </p:nvSpPr>
          <p:spPr bwMode="auto">
            <a:xfrm>
              <a:off x="3420" y="11685"/>
              <a:ext cx="399" cy="399"/>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7176" name="Line 64"/>
          <p:cNvSpPr>
            <a:spLocks noChangeShapeType="1"/>
          </p:cNvSpPr>
          <p:nvPr/>
        </p:nvSpPr>
        <p:spPr bwMode="auto">
          <a:xfrm>
            <a:off x="6562725" y="3619500"/>
            <a:ext cx="0" cy="327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177" name="Line 65"/>
          <p:cNvSpPr>
            <a:spLocks noChangeShapeType="1"/>
          </p:cNvSpPr>
          <p:nvPr/>
        </p:nvSpPr>
        <p:spPr bwMode="auto">
          <a:xfrm flipV="1">
            <a:off x="6562725" y="2895600"/>
            <a:ext cx="0" cy="3254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178" name="Line 66"/>
          <p:cNvSpPr>
            <a:spLocks noChangeShapeType="1"/>
          </p:cNvSpPr>
          <p:nvPr/>
        </p:nvSpPr>
        <p:spPr bwMode="auto">
          <a:xfrm flipV="1">
            <a:off x="4897438" y="3940175"/>
            <a:ext cx="3833812"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179" name="Line 67"/>
          <p:cNvSpPr>
            <a:spLocks noChangeShapeType="1"/>
          </p:cNvSpPr>
          <p:nvPr/>
        </p:nvSpPr>
        <p:spPr bwMode="auto">
          <a:xfrm>
            <a:off x="6562725" y="2895600"/>
            <a:ext cx="243363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180" name="Line 68"/>
          <p:cNvSpPr>
            <a:spLocks noChangeShapeType="1"/>
          </p:cNvSpPr>
          <p:nvPr/>
        </p:nvSpPr>
        <p:spPr bwMode="auto">
          <a:xfrm flipH="1" flipV="1">
            <a:off x="4926013" y="2911475"/>
            <a:ext cx="7731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181" name="Line 69"/>
          <p:cNvSpPr>
            <a:spLocks noChangeShapeType="1"/>
          </p:cNvSpPr>
          <p:nvPr/>
        </p:nvSpPr>
        <p:spPr bwMode="auto">
          <a:xfrm>
            <a:off x="6800850" y="3221038"/>
            <a:ext cx="0" cy="3984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182" name="Text Box 70"/>
          <p:cNvSpPr txBox="1">
            <a:spLocks noChangeArrowheads="1"/>
          </p:cNvSpPr>
          <p:nvPr/>
        </p:nvSpPr>
        <p:spPr bwMode="auto">
          <a:xfrm>
            <a:off x="6908800" y="3257550"/>
            <a:ext cx="920750" cy="347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endParaRPr lang="it-IT" sz="1200">
              <a:solidFill>
                <a:schemeClr val="tx1"/>
              </a:solidFill>
              <a:latin typeface="Times New Roman" charset="0"/>
            </a:endParaRPr>
          </a:p>
        </p:txBody>
      </p:sp>
      <p:sp>
        <p:nvSpPr>
          <p:cNvPr id="7183" name="Oval 72"/>
          <p:cNvSpPr>
            <a:spLocks noChangeArrowheads="1"/>
          </p:cNvSpPr>
          <p:nvPr/>
        </p:nvSpPr>
        <p:spPr bwMode="auto">
          <a:xfrm>
            <a:off x="4881563" y="2874963"/>
            <a:ext cx="73025" cy="71437"/>
          </a:xfrm>
          <a:prstGeom prst="ellipse">
            <a:avLst/>
          </a:prstGeom>
          <a:solidFill>
            <a:srgbClr val="FFFFFF"/>
          </a:solidFill>
          <a:ln w="9525">
            <a:solidFill>
              <a:srgbClr val="000000"/>
            </a:solidFill>
            <a:round/>
            <a:headEnd/>
            <a:tailEnd/>
          </a:ln>
        </p:spPr>
        <p:txBody>
          <a:bodyPr/>
          <a:lstStyle/>
          <a:p>
            <a:endParaRPr lang="it-IT"/>
          </a:p>
        </p:txBody>
      </p:sp>
      <p:sp>
        <p:nvSpPr>
          <p:cNvPr id="7184" name="Oval 73"/>
          <p:cNvSpPr>
            <a:spLocks noChangeArrowheads="1"/>
          </p:cNvSpPr>
          <p:nvPr/>
        </p:nvSpPr>
        <p:spPr bwMode="auto">
          <a:xfrm>
            <a:off x="4833938" y="3905250"/>
            <a:ext cx="71437" cy="73025"/>
          </a:xfrm>
          <a:prstGeom prst="ellipse">
            <a:avLst/>
          </a:prstGeom>
          <a:solidFill>
            <a:srgbClr val="FFFFFF"/>
          </a:solidFill>
          <a:ln w="9525">
            <a:solidFill>
              <a:srgbClr val="000000"/>
            </a:solidFill>
            <a:round/>
            <a:headEnd/>
            <a:tailEnd/>
          </a:ln>
        </p:spPr>
        <p:txBody>
          <a:bodyPr/>
          <a:lstStyle/>
          <a:p>
            <a:endParaRPr lang="it-IT"/>
          </a:p>
        </p:txBody>
      </p:sp>
      <p:sp>
        <p:nvSpPr>
          <p:cNvPr id="7185" name="Text Box 74"/>
          <p:cNvSpPr txBox="1">
            <a:spLocks noChangeArrowheads="1"/>
          </p:cNvSpPr>
          <p:nvPr/>
        </p:nvSpPr>
        <p:spPr bwMode="auto">
          <a:xfrm>
            <a:off x="5461000" y="3184525"/>
            <a:ext cx="385763" cy="452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endParaRPr lang="it-IT" sz="1200">
              <a:solidFill>
                <a:schemeClr val="tx1"/>
              </a:solidFill>
              <a:latin typeface="Times New Roman" charset="0"/>
            </a:endParaRPr>
          </a:p>
        </p:txBody>
      </p:sp>
      <p:sp>
        <p:nvSpPr>
          <p:cNvPr id="7186" name="Text Box 75"/>
          <p:cNvSpPr txBox="1">
            <a:spLocks noChangeArrowheads="1"/>
          </p:cNvSpPr>
          <p:nvPr/>
        </p:nvSpPr>
        <p:spPr bwMode="auto">
          <a:xfrm>
            <a:off x="4518025" y="3949700"/>
            <a:ext cx="398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S</a:t>
            </a:r>
          </a:p>
        </p:txBody>
      </p:sp>
      <p:sp>
        <p:nvSpPr>
          <p:cNvPr id="7187" name="Text Box 76"/>
          <p:cNvSpPr txBox="1">
            <a:spLocks noChangeArrowheads="1"/>
          </p:cNvSpPr>
          <p:nvPr/>
        </p:nvSpPr>
        <p:spPr bwMode="auto">
          <a:xfrm>
            <a:off x="7756525" y="2559050"/>
            <a:ext cx="398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D</a:t>
            </a:r>
          </a:p>
        </p:txBody>
      </p:sp>
      <p:sp>
        <p:nvSpPr>
          <p:cNvPr id="7188" name="Text Box 77"/>
          <p:cNvSpPr txBox="1">
            <a:spLocks noChangeArrowheads="1"/>
          </p:cNvSpPr>
          <p:nvPr/>
        </p:nvSpPr>
        <p:spPr bwMode="auto">
          <a:xfrm>
            <a:off x="6916738" y="3194050"/>
            <a:ext cx="96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400">
                <a:solidFill>
                  <a:schemeClr val="tx1"/>
                </a:solidFill>
                <a:latin typeface="Times New Roman" charset="0"/>
              </a:rPr>
              <a:t>g</a:t>
            </a:r>
            <a:r>
              <a:rPr lang="it-IT" sz="2400" baseline="-25000">
                <a:solidFill>
                  <a:schemeClr val="tx1"/>
                </a:solidFill>
                <a:latin typeface="Times New Roman" charset="0"/>
              </a:rPr>
              <a:t>m </a:t>
            </a:r>
            <a:r>
              <a:rPr lang="it-IT" sz="2400">
                <a:solidFill>
                  <a:schemeClr val="tx1"/>
                </a:solidFill>
                <a:latin typeface="Times New Roman" charset="0"/>
              </a:rPr>
              <a:t>v</a:t>
            </a:r>
            <a:r>
              <a:rPr lang="it-IT" sz="2400" baseline="-25000">
                <a:solidFill>
                  <a:schemeClr val="tx1"/>
                </a:solidFill>
                <a:latin typeface="Times New Roman" charset="0"/>
              </a:rPr>
              <a:t>GS</a:t>
            </a:r>
          </a:p>
          <a:p>
            <a:pPr>
              <a:buClrTx/>
              <a:buFontTx/>
              <a:buNone/>
            </a:pPr>
            <a:endParaRPr lang="it-IT" sz="2400">
              <a:solidFill>
                <a:schemeClr val="tx1"/>
              </a:solidFill>
              <a:latin typeface="Times New Roman" charset="0"/>
            </a:endParaRPr>
          </a:p>
        </p:txBody>
      </p:sp>
      <p:sp>
        <p:nvSpPr>
          <p:cNvPr id="7189" name="Line 79"/>
          <p:cNvSpPr>
            <a:spLocks noChangeShapeType="1"/>
          </p:cNvSpPr>
          <p:nvPr/>
        </p:nvSpPr>
        <p:spPr bwMode="auto">
          <a:xfrm>
            <a:off x="8010525" y="3630613"/>
            <a:ext cx="0" cy="3349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190" name="Freeform 80"/>
          <p:cNvSpPr>
            <a:spLocks/>
          </p:cNvSpPr>
          <p:nvPr/>
        </p:nvSpPr>
        <p:spPr bwMode="auto">
          <a:xfrm>
            <a:off x="7918450" y="3276600"/>
            <a:ext cx="171450" cy="347663"/>
          </a:xfrm>
          <a:custGeom>
            <a:avLst/>
            <a:gdLst>
              <a:gd name="T0" fmla="*/ 2147483647 w 360"/>
              <a:gd name="T1" fmla="*/ 0 h 900"/>
              <a:gd name="T2" fmla="*/ 2147483647 w 360"/>
              <a:gd name="T3" fmla="*/ 2147483647 h 900"/>
              <a:gd name="T4" fmla="*/ 0 w 360"/>
              <a:gd name="T5" fmla="*/ 2147483647 h 900"/>
              <a:gd name="T6" fmla="*/ 2147483647 w 360"/>
              <a:gd name="T7" fmla="*/ 2147483647 h 900"/>
              <a:gd name="T8" fmla="*/ 0 w 360"/>
              <a:gd name="T9" fmla="*/ 2147483647 h 900"/>
              <a:gd name="T10" fmla="*/ 2147483647 w 360"/>
              <a:gd name="T11" fmla="*/ 2147483647 h 900"/>
              <a:gd name="T12" fmla="*/ 0 60000 65536"/>
              <a:gd name="T13" fmla="*/ 0 60000 65536"/>
              <a:gd name="T14" fmla="*/ 0 60000 65536"/>
              <a:gd name="T15" fmla="*/ 0 60000 65536"/>
              <a:gd name="T16" fmla="*/ 0 60000 65536"/>
              <a:gd name="T17" fmla="*/ 0 60000 65536"/>
              <a:gd name="T18" fmla="*/ 0 w 360"/>
              <a:gd name="T19" fmla="*/ 0 h 900"/>
              <a:gd name="T20" fmla="*/ 360 w 360"/>
              <a:gd name="T21" fmla="*/ 900 h 900"/>
            </a:gdLst>
            <a:ahLst/>
            <a:cxnLst>
              <a:cxn ang="T12">
                <a:pos x="T0" y="T1"/>
              </a:cxn>
              <a:cxn ang="T13">
                <a:pos x="T2" y="T3"/>
              </a:cxn>
              <a:cxn ang="T14">
                <a:pos x="T4" y="T5"/>
              </a:cxn>
              <a:cxn ang="T15">
                <a:pos x="T6" y="T7"/>
              </a:cxn>
              <a:cxn ang="T16">
                <a:pos x="T8" y="T9"/>
              </a:cxn>
              <a:cxn ang="T17">
                <a:pos x="T10" y="T11"/>
              </a:cxn>
            </a:cxnLst>
            <a:rect l="T18" t="T19" r="T20" b="T21"/>
            <a:pathLst>
              <a:path w="360" h="900">
                <a:moveTo>
                  <a:pt x="180" y="0"/>
                </a:moveTo>
                <a:lnTo>
                  <a:pt x="360" y="180"/>
                </a:lnTo>
                <a:lnTo>
                  <a:pt x="0" y="360"/>
                </a:lnTo>
                <a:lnTo>
                  <a:pt x="360" y="540"/>
                </a:lnTo>
                <a:lnTo>
                  <a:pt x="0" y="720"/>
                </a:lnTo>
                <a:lnTo>
                  <a:pt x="180" y="90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191" name="Line 81"/>
          <p:cNvSpPr>
            <a:spLocks noChangeShapeType="1"/>
          </p:cNvSpPr>
          <p:nvPr/>
        </p:nvSpPr>
        <p:spPr bwMode="auto">
          <a:xfrm flipV="1">
            <a:off x="8004175" y="2916238"/>
            <a:ext cx="0" cy="3603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192" name="Text Box 82"/>
          <p:cNvSpPr txBox="1">
            <a:spLocks noChangeArrowheads="1"/>
          </p:cNvSpPr>
          <p:nvPr/>
        </p:nvSpPr>
        <p:spPr bwMode="auto">
          <a:xfrm>
            <a:off x="8096250" y="324485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r">
              <a:buClrTx/>
              <a:buFontTx/>
              <a:buNone/>
            </a:pPr>
            <a:r>
              <a:rPr lang="it-IT" sz="1800">
                <a:solidFill>
                  <a:schemeClr val="tx1"/>
                </a:solidFill>
                <a:latin typeface="Times New Roman" charset="0"/>
              </a:rPr>
              <a:t>r</a:t>
            </a:r>
            <a:r>
              <a:rPr lang="it-IT" sz="1800" baseline="-25000">
                <a:solidFill>
                  <a:schemeClr val="tx1"/>
                </a:solidFill>
                <a:latin typeface="Times New Roman" charset="0"/>
              </a:rPr>
              <a:t>DS</a:t>
            </a:r>
            <a:endParaRPr lang="it-IT" sz="1800" baseline="-25000">
              <a:solidFill>
                <a:schemeClr val="tx1"/>
              </a:solidFill>
              <a:latin typeface="Times New Roman" charset="0"/>
              <a:sym typeface="Symbol" charset="0"/>
            </a:endParaRPr>
          </a:p>
        </p:txBody>
      </p:sp>
      <p:sp>
        <p:nvSpPr>
          <p:cNvPr id="7193" name="Line 83"/>
          <p:cNvSpPr>
            <a:spLocks noChangeShapeType="1"/>
          </p:cNvSpPr>
          <p:nvPr/>
        </p:nvSpPr>
        <p:spPr bwMode="auto">
          <a:xfrm>
            <a:off x="8721725" y="3608388"/>
            <a:ext cx="0" cy="3349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194" name="Freeform 84"/>
          <p:cNvSpPr>
            <a:spLocks/>
          </p:cNvSpPr>
          <p:nvPr/>
        </p:nvSpPr>
        <p:spPr bwMode="auto">
          <a:xfrm>
            <a:off x="8629650" y="3254375"/>
            <a:ext cx="171450" cy="347663"/>
          </a:xfrm>
          <a:custGeom>
            <a:avLst/>
            <a:gdLst>
              <a:gd name="T0" fmla="*/ 2147483647 w 360"/>
              <a:gd name="T1" fmla="*/ 0 h 900"/>
              <a:gd name="T2" fmla="*/ 2147483647 w 360"/>
              <a:gd name="T3" fmla="*/ 2147483647 h 900"/>
              <a:gd name="T4" fmla="*/ 0 w 360"/>
              <a:gd name="T5" fmla="*/ 2147483647 h 900"/>
              <a:gd name="T6" fmla="*/ 2147483647 w 360"/>
              <a:gd name="T7" fmla="*/ 2147483647 h 900"/>
              <a:gd name="T8" fmla="*/ 0 w 360"/>
              <a:gd name="T9" fmla="*/ 2147483647 h 900"/>
              <a:gd name="T10" fmla="*/ 2147483647 w 360"/>
              <a:gd name="T11" fmla="*/ 2147483647 h 900"/>
              <a:gd name="T12" fmla="*/ 0 60000 65536"/>
              <a:gd name="T13" fmla="*/ 0 60000 65536"/>
              <a:gd name="T14" fmla="*/ 0 60000 65536"/>
              <a:gd name="T15" fmla="*/ 0 60000 65536"/>
              <a:gd name="T16" fmla="*/ 0 60000 65536"/>
              <a:gd name="T17" fmla="*/ 0 60000 65536"/>
              <a:gd name="T18" fmla="*/ 0 w 360"/>
              <a:gd name="T19" fmla="*/ 0 h 900"/>
              <a:gd name="T20" fmla="*/ 360 w 360"/>
              <a:gd name="T21" fmla="*/ 900 h 900"/>
            </a:gdLst>
            <a:ahLst/>
            <a:cxnLst>
              <a:cxn ang="T12">
                <a:pos x="T0" y="T1"/>
              </a:cxn>
              <a:cxn ang="T13">
                <a:pos x="T2" y="T3"/>
              </a:cxn>
              <a:cxn ang="T14">
                <a:pos x="T4" y="T5"/>
              </a:cxn>
              <a:cxn ang="T15">
                <a:pos x="T6" y="T7"/>
              </a:cxn>
              <a:cxn ang="T16">
                <a:pos x="T8" y="T9"/>
              </a:cxn>
              <a:cxn ang="T17">
                <a:pos x="T10" y="T11"/>
              </a:cxn>
            </a:cxnLst>
            <a:rect l="T18" t="T19" r="T20" b="T21"/>
            <a:pathLst>
              <a:path w="360" h="900">
                <a:moveTo>
                  <a:pt x="180" y="0"/>
                </a:moveTo>
                <a:lnTo>
                  <a:pt x="360" y="180"/>
                </a:lnTo>
                <a:lnTo>
                  <a:pt x="0" y="360"/>
                </a:lnTo>
                <a:lnTo>
                  <a:pt x="360" y="540"/>
                </a:lnTo>
                <a:lnTo>
                  <a:pt x="0" y="720"/>
                </a:lnTo>
                <a:lnTo>
                  <a:pt x="180" y="90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195" name="Line 85"/>
          <p:cNvSpPr>
            <a:spLocks noChangeShapeType="1"/>
          </p:cNvSpPr>
          <p:nvPr/>
        </p:nvSpPr>
        <p:spPr bwMode="auto">
          <a:xfrm flipV="1">
            <a:off x="8715375" y="2894013"/>
            <a:ext cx="0" cy="3603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196" name="Text Box 86"/>
          <p:cNvSpPr txBox="1">
            <a:spLocks noChangeArrowheads="1"/>
          </p:cNvSpPr>
          <p:nvPr/>
        </p:nvSpPr>
        <p:spPr bwMode="auto">
          <a:xfrm>
            <a:off x="8732838" y="3241675"/>
            <a:ext cx="338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r">
              <a:buClrTx/>
              <a:buFontTx/>
              <a:buNone/>
            </a:pPr>
            <a:r>
              <a:rPr lang="it-IT" sz="1800">
                <a:solidFill>
                  <a:schemeClr val="tx1"/>
                </a:solidFill>
                <a:latin typeface="Times New Roman" charset="0"/>
              </a:rPr>
              <a:t>R</a:t>
            </a:r>
            <a:endParaRPr lang="it-IT" sz="1800">
              <a:solidFill>
                <a:schemeClr val="tx1"/>
              </a:solidFill>
              <a:latin typeface="Times New Roman" charset="0"/>
              <a:sym typeface="Symbol" charset="0"/>
            </a:endParaRPr>
          </a:p>
        </p:txBody>
      </p:sp>
      <p:graphicFrame>
        <p:nvGraphicFramePr>
          <p:cNvPr id="7170" name="Object 87"/>
          <p:cNvGraphicFramePr>
            <a:graphicFrameLocks noChangeAspect="1"/>
          </p:cNvGraphicFramePr>
          <p:nvPr/>
        </p:nvGraphicFramePr>
        <p:xfrm>
          <a:off x="5559425" y="4222750"/>
          <a:ext cx="2584450" cy="833438"/>
        </p:xfrm>
        <a:graphic>
          <a:graphicData uri="http://schemas.openxmlformats.org/presentationml/2006/ole">
            <mc:AlternateContent xmlns:mc="http://schemas.openxmlformats.org/markup-compatibility/2006">
              <mc:Choice xmlns:v="urn:schemas-microsoft-com:vml" Requires="v">
                <p:oleObj spid="_x0000_s7259" name="Equation" r:id="rId4" imgW="1143000" imgH="368280" progId="Equation.3">
                  <p:embed/>
                </p:oleObj>
              </mc:Choice>
              <mc:Fallback>
                <p:oleObj name="Equation" r:id="rId4" imgW="1143000" imgH="368280" progId="Equation.3">
                  <p:embed/>
                  <p:pic>
                    <p:nvPicPr>
                      <p:cNvPr id="0" name="Object 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9425" y="4222750"/>
                        <a:ext cx="2584450"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7197" name="Group 94"/>
          <p:cNvGrpSpPr>
            <a:grpSpLocks/>
          </p:cNvGrpSpPr>
          <p:nvPr/>
        </p:nvGrpSpPr>
        <p:grpSpPr bwMode="auto">
          <a:xfrm>
            <a:off x="1390650" y="2287588"/>
            <a:ext cx="1801813" cy="1057275"/>
            <a:chOff x="1720" y="2740"/>
            <a:chExt cx="1135" cy="666"/>
          </a:xfrm>
        </p:grpSpPr>
        <p:sp>
          <p:nvSpPr>
            <p:cNvPr id="7200" name="AutoShape 90"/>
            <p:cNvSpPr>
              <a:spLocks noChangeArrowheads="1"/>
            </p:cNvSpPr>
            <p:nvPr/>
          </p:nvSpPr>
          <p:spPr bwMode="auto">
            <a:xfrm rot="5400000">
              <a:off x="1957" y="2785"/>
              <a:ext cx="666" cy="576"/>
            </a:xfrm>
            <a:prstGeom prst="triangle">
              <a:avLst>
                <a:gd name="adj" fmla="val 50000"/>
              </a:avLst>
            </a:prstGeom>
            <a:solidFill>
              <a:schemeClr val="bg1"/>
            </a:solidFill>
            <a:ln w="28575">
              <a:solidFill>
                <a:schemeClr val="tx1"/>
              </a:solidFill>
              <a:miter lim="800000"/>
              <a:headEnd/>
              <a:tailEnd/>
            </a:ln>
          </p:spPr>
          <p:txBody>
            <a:bodyPr wrap="none" anchor="ctr"/>
            <a:lstStyle/>
            <a:p>
              <a:endParaRPr lang="it-IT"/>
            </a:p>
          </p:txBody>
        </p:sp>
        <p:sp>
          <p:nvSpPr>
            <p:cNvPr id="7201" name="Text Box 91"/>
            <p:cNvSpPr txBox="1">
              <a:spLocks noChangeArrowheads="1"/>
            </p:cNvSpPr>
            <p:nvPr/>
          </p:nvSpPr>
          <p:spPr bwMode="auto">
            <a:xfrm>
              <a:off x="2029" y="2909"/>
              <a:ext cx="5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_</a:t>
              </a:r>
            </a:p>
          </p:txBody>
        </p:sp>
        <p:sp>
          <p:nvSpPr>
            <p:cNvPr id="7202" name="Line 92"/>
            <p:cNvSpPr>
              <a:spLocks noChangeShapeType="1"/>
            </p:cNvSpPr>
            <p:nvPr/>
          </p:nvSpPr>
          <p:spPr bwMode="auto">
            <a:xfrm>
              <a:off x="2577" y="3072"/>
              <a:ext cx="27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203" name="Line 93"/>
            <p:cNvSpPr>
              <a:spLocks noChangeShapeType="1"/>
            </p:cNvSpPr>
            <p:nvPr/>
          </p:nvSpPr>
          <p:spPr bwMode="auto">
            <a:xfrm>
              <a:off x="1720" y="3068"/>
              <a:ext cx="27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7198" name="Rectangle 95"/>
          <p:cNvSpPr>
            <a:spLocks noChangeArrowheads="1"/>
          </p:cNvSpPr>
          <p:nvPr/>
        </p:nvSpPr>
        <p:spPr bwMode="auto">
          <a:xfrm>
            <a:off x="390525" y="1066800"/>
            <a:ext cx="92344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The forward gain stage is an inverting amplifier which can be based on the common source configuration</a:t>
            </a:r>
          </a:p>
        </p:txBody>
      </p:sp>
      <p:sp>
        <p:nvSpPr>
          <p:cNvPr id="7199" name="Rectangle 96"/>
          <p:cNvSpPr>
            <a:spLocks noChangeArrowheads="1"/>
          </p:cNvSpPr>
          <p:nvPr/>
        </p:nvSpPr>
        <p:spPr bwMode="auto">
          <a:xfrm>
            <a:off x="4484688" y="5121275"/>
            <a:ext cx="4465637"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med" len="lg"/>
              </a14:hiddenLine>
            </a:ext>
          </a:extLst>
        </p:spPr>
        <p:txBody>
          <a:bodyPr>
            <a:spAutoFit/>
          </a:bodyPr>
          <a:lstStyle/>
          <a:p>
            <a:pPr eaLnBrk="0" hangingPunct="0">
              <a:spcBef>
                <a:spcPct val="50000"/>
              </a:spcBef>
              <a:buClrTx/>
              <a:buFontTx/>
              <a:buNone/>
            </a:pPr>
            <a:r>
              <a:rPr lang="it-IT" sz="2000">
                <a:solidFill>
                  <a:schemeClr val="tx1"/>
                </a:solidFill>
              </a:rPr>
              <a:t>r</a:t>
            </a:r>
            <a:r>
              <a:rPr lang="it-IT" sz="2000" baseline="-25000">
                <a:solidFill>
                  <a:schemeClr val="tx1"/>
                </a:solidFill>
              </a:rPr>
              <a:t>DS</a:t>
            </a:r>
            <a:r>
              <a:rPr lang="it-IT" sz="2000">
                <a:solidFill>
                  <a:schemeClr val="tx1"/>
                </a:solidFill>
              </a:rPr>
              <a:t> </a:t>
            </a:r>
            <a:r>
              <a:rPr lang="it-IT" sz="2000">
                <a:solidFill>
                  <a:schemeClr val="tx1"/>
                </a:solidFill>
                <a:sym typeface="Symbol" charset="0"/>
              </a:rPr>
              <a:t> (I</a:t>
            </a:r>
            <a:r>
              <a:rPr lang="it-IT" sz="2000" baseline="-25000">
                <a:solidFill>
                  <a:schemeClr val="tx1"/>
                </a:solidFill>
                <a:sym typeface="Symbol" charset="0"/>
              </a:rPr>
              <a:t>D</a:t>
            </a:r>
            <a:r>
              <a:rPr lang="it-IT" sz="2000">
                <a:solidFill>
                  <a:schemeClr val="tx1"/>
                </a:solidFill>
                <a:sym typeface="Symbol" charset="0"/>
              </a:rPr>
              <a:t>)</a:t>
            </a:r>
            <a:r>
              <a:rPr lang="it-IT" sz="2000" baseline="30000">
                <a:solidFill>
                  <a:schemeClr val="tx1"/>
                </a:solidFill>
                <a:sym typeface="Symbol" charset="0"/>
              </a:rPr>
              <a:t>-1</a:t>
            </a:r>
          </a:p>
          <a:p>
            <a:pPr eaLnBrk="0" hangingPunct="0">
              <a:spcBef>
                <a:spcPct val="50000"/>
              </a:spcBef>
              <a:buClrTx/>
              <a:buFontTx/>
              <a:buNone/>
            </a:pPr>
            <a:r>
              <a:rPr lang="it-IT" sz="2000">
                <a:solidFill>
                  <a:schemeClr val="tx1"/>
                </a:solidFill>
              </a:rPr>
              <a:t>r</a:t>
            </a:r>
            <a:r>
              <a:rPr lang="it-IT" sz="2000" baseline="-25000">
                <a:solidFill>
                  <a:schemeClr val="tx1"/>
                </a:solidFill>
              </a:rPr>
              <a:t>DS</a:t>
            </a:r>
            <a:r>
              <a:rPr lang="it-IT" sz="2000">
                <a:solidFill>
                  <a:schemeClr val="tx1"/>
                </a:solidFill>
              </a:rPr>
              <a:t> </a:t>
            </a:r>
            <a:r>
              <a:rPr lang="it-IT" sz="2000">
                <a:solidFill>
                  <a:schemeClr val="tx1"/>
                </a:solidFill>
                <a:sym typeface="Symbol" charset="0"/>
              </a:rPr>
              <a:t> L (device gate length)</a:t>
            </a:r>
            <a:endParaRPr lang="it-IT" sz="2000" baseline="30000">
              <a:solidFill>
                <a:schemeClr val="tx1"/>
              </a:solidFill>
              <a:sym typeface="Symbol" charset="0"/>
            </a:endParaRPr>
          </a:p>
          <a:p>
            <a:pPr eaLnBrk="0" hangingPunct="0">
              <a:spcBef>
                <a:spcPct val="50000"/>
              </a:spcBef>
              <a:buClrTx/>
              <a:buFontTx/>
              <a:buNone/>
            </a:pPr>
            <a:endParaRPr lang="it-IT" sz="1800" baseline="30000">
              <a:solidFill>
                <a:schemeClr val="tx1"/>
              </a:solidFill>
              <a:sym typeface="Symbol"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2EA69A35-DD63-7947-BFD2-16ABAF91D221}" type="slidenum">
              <a:rPr lang="en-US" sz="1200">
                <a:solidFill>
                  <a:srgbClr val="000066"/>
                </a:solidFill>
                <a:latin typeface="Verdana" charset="0"/>
              </a:rPr>
              <a:pPr/>
              <a:t>24</a:t>
            </a:fld>
            <a:endParaRPr lang="en-US" sz="1200">
              <a:solidFill>
                <a:srgbClr val="000066"/>
              </a:solidFill>
              <a:latin typeface="Verdana" charset="0"/>
            </a:endParaRPr>
          </a:p>
        </p:txBody>
      </p:sp>
      <p:sp>
        <p:nvSpPr>
          <p:cNvPr id="71683" name="Text Box 5"/>
          <p:cNvSpPr txBox="1">
            <a:spLocks noChangeArrowheads="1"/>
          </p:cNvSpPr>
          <p:nvPr/>
        </p:nvSpPr>
        <p:spPr bwMode="auto">
          <a:xfrm>
            <a:off x="1125538" y="95250"/>
            <a:ext cx="81327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Forward gain stage: CMOS version</a:t>
            </a:r>
            <a:endParaRPr lang="it-IT" sz="3200" b="1">
              <a:solidFill>
                <a:srgbClr val="000066"/>
              </a:solidFill>
              <a:sym typeface="Symbol" charset="0"/>
            </a:endParaRPr>
          </a:p>
        </p:txBody>
      </p:sp>
      <p:sp>
        <p:nvSpPr>
          <p:cNvPr id="71684" name="Rectangle 6"/>
          <p:cNvSpPr>
            <a:spLocks noChangeArrowheads="1"/>
          </p:cNvSpPr>
          <p:nvPr/>
        </p:nvSpPr>
        <p:spPr bwMode="auto">
          <a:xfrm>
            <a:off x="381000" y="711200"/>
            <a:ext cx="92344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rgbClr val="000000"/>
                </a:solidFill>
              </a:rPr>
              <a:t>A higher forward gain can be achieved with a folded cascode configuration. A smaller current in the cascode branch makes it possible to achieve a high output impedance.</a:t>
            </a:r>
          </a:p>
          <a:p>
            <a:pPr marL="342900" indent="-342900">
              <a:spcBef>
                <a:spcPct val="20000"/>
              </a:spcBef>
              <a:buClrTx/>
              <a:buFontTx/>
              <a:buChar char="•"/>
            </a:pPr>
            <a:r>
              <a:rPr lang="it-IT" sz="2200">
                <a:solidFill>
                  <a:srgbClr val="000000"/>
                </a:solidFill>
              </a:rPr>
              <a:t>An output source follower can be used to reduce capacitive loading on the high impedance node and increase the frequency bandwidth (high gain in a large frequency span)</a:t>
            </a:r>
          </a:p>
        </p:txBody>
      </p:sp>
      <p:pic>
        <p:nvPicPr>
          <p:cNvPr id="71685" name="Immagine 71" descr="Immagine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775" y="2700338"/>
            <a:ext cx="426085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Immagine 72" descr="Immagine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6225" y="2836863"/>
            <a:ext cx="7577138"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Immagine 73" descr="Immagine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35275" y="4097338"/>
            <a:ext cx="69437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Immagine 74" descr="Immagine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32175" y="3221038"/>
            <a:ext cx="2693988"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Ovale 75"/>
          <p:cNvSpPr>
            <a:spLocks noChangeArrowheads="1"/>
          </p:cNvSpPr>
          <p:nvPr/>
        </p:nvSpPr>
        <p:spPr bwMode="auto">
          <a:xfrm>
            <a:off x="3970338" y="4525963"/>
            <a:ext cx="92075" cy="10318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it-IT"/>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ppt_x"/>
                                          </p:val>
                                        </p:tav>
                                        <p:tav tm="100000">
                                          <p:val>
                                            <p:strVal val="#ppt_x"/>
                                          </p:val>
                                        </p:tav>
                                      </p:tavLst>
                                    </p:anim>
                                    <p:anim calcmode="lin" valueType="num">
                                      <p:cBhvr additive="base">
                                        <p:cTn id="8"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additive="base">
                                        <p:cTn id="13" dur="500" fill="hold"/>
                                        <p:tgtEl>
                                          <p:spTgt spid="74"/>
                                        </p:tgtEl>
                                        <p:attrNameLst>
                                          <p:attrName>ppt_x</p:attrName>
                                        </p:attrNameLst>
                                      </p:cBhvr>
                                      <p:tavLst>
                                        <p:tav tm="0">
                                          <p:val>
                                            <p:strVal val="#ppt_x"/>
                                          </p:val>
                                        </p:tav>
                                        <p:tav tm="100000">
                                          <p:val>
                                            <p:strVal val="#ppt_x"/>
                                          </p:val>
                                        </p:tav>
                                      </p:tavLst>
                                    </p:anim>
                                    <p:anim calcmode="lin" valueType="num">
                                      <p:cBhvr additive="base">
                                        <p:cTn id="1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nodeType="clickEffect">
                                  <p:stCondLst>
                                    <p:cond delay="0"/>
                                  </p:stCondLst>
                                  <p:childTnLst>
                                    <p:anim calcmode="lin" valueType="num">
                                      <p:cBhvr additive="base">
                                        <p:cTn id="18" dur="500"/>
                                        <p:tgtEl>
                                          <p:spTgt spid="74"/>
                                        </p:tgtEl>
                                        <p:attrNameLst>
                                          <p:attrName>ppt_x</p:attrName>
                                        </p:attrNameLst>
                                      </p:cBhvr>
                                      <p:tavLst>
                                        <p:tav tm="0">
                                          <p:val>
                                            <p:strVal val="ppt_x"/>
                                          </p:val>
                                        </p:tav>
                                        <p:tav tm="100000">
                                          <p:val>
                                            <p:strVal val="ppt_x"/>
                                          </p:val>
                                        </p:tav>
                                      </p:tavLst>
                                    </p:anim>
                                    <p:anim calcmode="lin" valueType="num">
                                      <p:cBhvr additive="base">
                                        <p:cTn id="19" dur="500"/>
                                        <p:tgtEl>
                                          <p:spTgt spid="74"/>
                                        </p:tgtEl>
                                        <p:attrNameLst>
                                          <p:attrName>ppt_y</p:attrName>
                                        </p:attrNameLst>
                                      </p:cBhvr>
                                      <p:tavLst>
                                        <p:tav tm="0">
                                          <p:val>
                                            <p:strVal val="ppt_y"/>
                                          </p:val>
                                        </p:tav>
                                        <p:tav tm="100000">
                                          <p:val>
                                            <p:strVal val="1+ppt_h/2"/>
                                          </p:val>
                                        </p:tav>
                                      </p:tavLst>
                                    </p:anim>
                                    <p:set>
                                      <p:cBhvr>
                                        <p:cTn id="20" dur="1" fill="hold">
                                          <p:stCondLst>
                                            <p:cond delay="499"/>
                                          </p:stCondLst>
                                        </p:cTn>
                                        <p:tgtEl>
                                          <p:spTgt spid="7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73"/>
                                        </p:tgtEl>
                                        <p:attrNameLst>
                                          <p:attrName>ppt_x</p:attrName>
                                        </p:attrNameLst>
                                      </p:cBhvr>
                                      <p:tavLst>
                                        <p:tav tm="0">
                                          <p:val>
                                            <p:strVal val="ppt_x"/>
                                          </p:val>
                                        </p:tav>
                                        <p:tav tm="100000">
                                          <p:val>
                                            <p:strVal val="ppt_x"/>
                                          </p:val>
                                        </p:tav>
                                      </p:tavLst>
                                    </p:anim>
                                    <p:anim calcmode="lin" valueType="num">
                                      <p:cBhvr additive="base">
                                        <p:cTn id="25" dur="500"/>
                                        <p:tgtEl>
                                          <p:spTgt spid="73"/>
                                        </p:tgtEl>
                                        <p:attrNameLst>
                                          <p:attrName>ppt_y</p:attrName>
                                        </p:attrNameLst>
                                      </p:cBhvr>
                                      <p:tavLst>
                                        <p:tav tm="0">
                                          <p:val>
                                            <p:strVal val="ppt_y"/>
                                          </p:val>
                                        </p:tav>
                                        <p:tav tm="100000">
                                          <p:val>
                                            <p:strVal val="1+ppt_h/2"/>
                                          </p:val>
                                        </p:tav>
                                      </p:tavLst>
                                    </p:anim>
                                    <p:set>
                                      <p:cBhvr>
                                        <p:cTn id="26" dur="1" fill="hold">
                                          <p:stCondLst>
                                            <p:cond delay="499"/>
                                          </p:stCondLst>
                                        </p:cTn>
                                        <p:tgtEl>
                                          <p:spTgt spid="73"/>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ppt_x"/>
                                          </p:val>
                                        </p:tav>
                                        <p:tav tm="100000">
                                          <p:val>
                                            <p:strVal val="#ppt_x"/>
                                          </p:val>
                                        </p:tav>
                                      </p:tavLst>
                                    </p:anim>
                                    <p:anim calcmode="lin" valueType="num">
                                      <p:cBhvr additive="base">
                                        <p:cTn id="3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0C1196F5-BF3B-D64B-92B7-5500628FEE28}" type="slidenum">
              <a:rPr lang="en-US" sz="1200">
                <a:solidFill>
                  <a:srgbClr val="000066"/>
                </a:solidFill>
                <a:latin typeface="Verdana" charset="0"/>
              </a:rPr>
              <a:pPr/>
              <a:t>25</a:t>
            </a:fld>
            <a:endParaRPr lang="en-US" sz="1200">
              <a:solidFill>
                <a:srgbClr val="000066"/>
              </a:solidFill>
              <a:latin typeface="Verdana" charset="0"/>
            </a:endParaRPr>
          </a:p>
        </p:txBody>
      </p:sp>
      <p:sp>
        <p:nvSpPr>
          <p:cNvPr id="8196" name="Text Box 4"/>
          <p:cNvSpPr txBox="1">
            <a:spLocks noChangeArrowheads="1"/>
          </p:cNvSpPr>
          <p:nvPr/>
        </p:nvSpPr>
        <p:spPr bwMode="auto">
          <a:xfrm>
            <a:off x="1125538" y="95250"/>
            <a:ext cx="81327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CMOS feedback network</a:t>
            </a:r>
            <a:endParaRPr lang="it-IT" sz="3200" b="1">
              <a:solidFill>
                <a:srgbClr val="000066"/>
              </a:solidFill>
              <a:sym typeface="Symbol" charset="0"/>
            </a:endParaRPr>
          </a:p>
        </p:txBody>
      </p:sp>
      <p:sp>
        <p:nvSpPr>
          <p:cNvPr id="8197" name="Rectangle 5"/>
          <p:cNvSpPr>
            <a:spLocks noChangeArrowheads="1"/>
          </p:cNvSpPr>
          <p:nvPr/>
        </p:nvSpPr>
        <p:spPr bwMode="auto">
          <a:xfrm>
            <a:off x="381000" y="1066800"/>
            <a:ext cx="9234488"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rgbClr val="FF3300"/>
                </a:solidFill>
              </a:rPr>
              <a:t>Single feedback MOSFET</a:t>
            </a:r>
            <a:endParaRPr lang="it-IT" sz="2200" baseline="-25000">
              <a:solidFill>
                <a:srgbClr val="FF3300"/>
              </a:solidFill>
            </a:endParaRPr>
          </a:p>
        </p:txBody>
      </p:sp>
      <p:sp>
        <p:nvSpPr>
          <p:cNvPr id="8198" name="Text Box 88"/>
          <p:cNvSpPr txBox="1">
            <a:spLocks noChangeArrowheads="1"/>
          </p:cNvSpPr>
          <p:nvPr/>
        </p:nvSpPr>
        <p:spPr bwMode="auto">
          <a:xfrm>
            <a:off x="2266950" y="1700213"/>
            <a:ext cx="1722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000">
                <a:solidFill>
                  <a:srgbClr val="0000FF"/>
                </a:solidFill>
              </a:rPr>
              <a:t>Reset switch</a:t>
            </a:r>
            <a:endParaRPr lang="it-IT" sz="2000">
              <a:solidFill>
                <a:srgbClr val="0000FF"/>
              </a:solidFill>
              <a:sym typeface="Symbol" charset="0"/>
            </a:endParaRPr>
          </a:p>
        </p:txBody>
      </p:sp>
      <p:graphicFrame>
        <p:nvGraphicFramePr>
          <p:cNvPr id="8194" name="Object 92"/>
          <p:cNvGraphicFramePr>
            <a:graphicFrameLocks noChangeAspect="1"/>
          </p:cNvGraphicFramePr>
          <p:nvPr/>
        </p:nvGraphicFramePr>
        <p:xfrm>
          <a:off x="5976938" y="5360988"/>
          <a:ext cx="3249612" cy="741362"/>
        </p:xfrm>
        <a:graphic>
          <a:graphicData uri="http://schemas.openxmlformats.org/presentationml/2006/ole">
            <mc:AlternateContent xmlns:mc="http://schemas.openxmlformats.org/markup-compatibility/2006">
              <mc:Choice xmlns:v="urn:schemas-microsoft-com:vml" Requires="v">
                <p:oleObj spid="_x0000_s8735" name="Equation" r:id="rId4" imgW="1612800" imgH="368280" progId="Equation.3">
                  <p:embed/>
                </p:oleObj>
              </mc:Choice>
              <mc:Fallback>
                <p:oleObj name="Equation" r:id="rId4" imgW="1612800" imgH="368280" progId="Equation.3">
                  <p:embed/>
                  <p:pic>
                    <p:nvPicPr>
                      <p:cNvPr id="0" name="Object 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6938" y="5360988"/>
                        <a:ext cx="3249612"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8199" name="Group 129"/>
          <p:cNvGrpSpPr>
            <a:grpSpLocks/>
          </p:cNvGrpSpPr>
          <p:nvPr/>
        </p:nvGrpSpPr>
        <p:grpSpPr bwMode="auto">
          <a:xfrm>
            <a:off x="3975100" y="3833813"/>
            <a:ext cx="773113" cy="315912"/>
            <a:chOff x="2548" y="1450"/>
            <a:chExt cx="487" cy="199"/>
          </a:xfrm>
        </p:grpSpPr>
        <p:sp>
          <p:nvSpPr>
            <p:cNvPr id="8700" name="Line 130"/>
            <p:cNvSpPr>
              <a:spLocks noChangeShapeType="1"/>
            </p:cNvSpPr>
            <p:nvPr/>
          </p:nvSpPr>
          <p:spPr bwMode="auto">
            <a:xfrm>
              <a:off x="2548" y="1649"/>
              <a:ext cx="14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701" name="Line 131"/>
            <p:cNvSpPr>
              <a:spLocks noChangeShapeType="1"/>
            </p:cNvSpPr>
            <p:nvPr/>
          </p:nvSpPr>
          <p:spPr bwMode="auto">
            <a:xfrm flipV="1">
              <a:off x="2691" y="1450"/>
              <a:ext cx="0" cy="19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702" name="Line 132"/>
            <p:cNvSpPr>
              <a:spLocks noChangeShapeType="1"/>
            </p:cNvSpPr>
            <p:nvPr/>
          </p:nvSpPr>
          <p:spPr bwMode="auto">
            <a:xfrm>
              <a:off x="2691" y="1450"/>
              <a:ext cx="3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8200" name="Group 141"/>
          <p:cNvGrpSpPr>
            <a:grpSpLocks/>
          </p:cNvGrpSpPr>
          <p:nvPr/>
        </p:nvGrpSpPr>
        <p:grpSpPr bwMode="auto">
          <a:xfrm>
            <a:off x="627063" y="2360613"/>
            <a:ext cx="3705225" cy="2897187"/>
            <a:chOff x="395" y="1487"/>
            <a:chExt cx="2334" cy="1825"/>
          </a:xfrm>
        </p:grpSpPr>
        <p:sp>
          <p:nvSpPr>
            <p:cNvPr id="8650" name="Line 79"/>
            <p:cNvSpPr>
              <a:spLocks noChangeShapeType="1"/>
            </p:cNvSpPr>
            <p:nvPr/>
          </p:nvSpPr>
          <p:spPr bwMode="auto">
            <a:xfrm rot="5400000">
              <a:off x="1944" y="18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51" name="Line 80"/>
            <p:cNvSpPr>
              <a:spLocks noChangeShapeType="1"/>
            </p:cNvSpPr>
            <p:nvPr/>
          </p:nvSpPr>
          <p:spPr bwMode="auto">
            <a:xfrm rot="5400000">
              <a:off x="1944" y="179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52" name="Line 81"/>
            <p:cNvSpPr>
              <a:spLocks noChangeShapeType="1"/>
            </p:cNvSpPr>
            <p:nvPr/>
          </p:nvSpPr>
          <p:spPr bwMode="auto">
            <a:xfrm rot="5400000">
              <a:off x="1752" y="2036"/>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653" name="Line 82"/>
            <p:cNvSpPr>
              <a:spLocks noChangeShapeType="1"/>
            </p:cNvSpPr>
            <p:nvPr/>
          </p:nvSpPr>
          <p:spPr bwMode="auto">
            <a:xfrm rot="5400000">
              <a:off x="1992" y="203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54" name="Line 83"/>
            <p:cNvSpPr>
              <a:spLocks noChangeShapeType="1"/>
            </p:cNvSpPr>
            <p:nvPr/>
          </p:nvSpPr>
          <p:spPr bwMode="auto">
            <a:xfrm rot="5400000">
              <a:off x="1868" y="184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55" name="Line 84"/>
            <p:cNvSpPr>
              <a:spLocks noChangeShapeType="1"/>
            </p:cNvSpPr>
            <p:nvPr/>
          </p:nvSpPr>
          <p:spPr bwMode="auto">
            <a:xfrm rot="16200000" flipV="1">
              <a:off x="2185" y="1986"/>
              <a:ext cx="0" cy="2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56" name="Line 85"/>
            <p:cNvSpPr>
              <a:spLocks noChangeShapeType="1"/>
            </p:cNvSpPr>
            <p:nvPr/>
          </p:nvSpPr>
          <p:spPr bwMode="auto">
            <a:xfrm rot="16200000" flipV="1">
              <a:off x="1692" y="1970"/>
              <a:ext cx="0" cy="2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57" name="Text Box 86"/>
            <p:cNvSpPr txBox="1">
              <a:spLocks noChangeArrowheads="1"/>
            </p:cNvSpPr>
            <p:nvPr/>
          </p:nvSpPr>
          <p:spPr bwMode="auto">
            <a:xfrm>
              <a:off x="1094" y="1487"/>
              <a:ext cx="93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600">
                  <a:solidFill>
                    <a:schemeClr val="tx1"/>
                  </a:solidFill>
                </a:rPr>
                <a:t>Control signal</a:t>
              </a:r>
              <a:endParaRPr lang="it-IT" sz="1600">
                <a:solidFill>
                  <a:schemeClr val="tx1"/>
                </a:solidFill>
                <a:sym typeface="Symbol" charset="0"/>
              </a:endParaRPr>
            </a:p>
          </p:txBody>
        </p:sp>
        <p:sp>
          <p:nvSpPr>
            <p:cNvPr id="8658" name="Oval 91"/>
            <p:cNvSpPr>
              <a:spLocks noChangeArrowheads="1"/>
            </p:cNvSpPr>
            <p:nvPr/>
          </p:nvSpPr>
          <p:spPr bwMode="auto">
            <a:xfrm>
              <a:off x="1917" y="1712"/>
              <a:ext cx="56" cy="56"/>
            </a:xfrm>
            <a:prstGeom prst="ellipse">
              <a:avLst/>
            </a:prstGeom>
            <a:solidFill>
              <a:schemeClr val="tx1"/>
            </a:solidFill>
            <a:ln w="9525">
              <a:solidFill>
                <a:schemeClr val="tx1"/>
              </a:solidFill>
              <a:round/>
              <a:headEnd/>
              <a:tailEnd/>
            </a:ln>
          </p:spPr>
          <p:txBody>
            <a:bodyPr wrap="none" anchor="ctr"/>
            <a:lstStyle/>
            <a:p>
              <a:endParaRPr lang="it-IT"/>
            </a:p>
          </p:txBody>
        </p:sp>
        <p:sp>
          <p:nvSpPr>
            <p:cNvPr id="8659" name="AutoShape 93"/>
            <p:cNvSpPr>
              <a:spLocks noChangeArrowheads="1"/>
            </p:cNvSpPr>
            <p:nvPr/>
          </p:nvSpPr>
          <p:spPr bwMode="auto">
            <a:xfrm rot="5400000">
              <a:off x="1813" y="2517"/>
              <a:ext cx="432" cy="417"/>
            </a:xfrm>
            <a:prstGeom prst="triangle">
              <a:avLst>
                <a:gd name="adj" fmla="val 50000"/>
              </a:avLst>
            </a:prstGeom>
            <a:solidFill>
              <a:schemeClr val="bg1"/>
            </a:solidFill>
            <a:ln w="28575">
              <a:solidFill>
                <a:schemeClr val="tx1"/>
              </a:solidFill>
              <a:miter lim="800000"/>
              <a:headEnd/>
              <a:tailEnd/>
            </a:ln>
          </p:spPr>
          <p:txBody>
            <a:bodyPr wrap="none" anchor="ctr"/>
            <a:lstStyle/>
            <a:p>
              <a:endParaRPr lang="it-IT"/>
            </a:p>
          </p:txBody>
        </p:sp>
        <p:sp>
          <p:nvSpPr>
            <p:cNvPr id="8660" name="Line 94"/>
            <p:cNvSpPr>
              <a:spLocks noChangeShapeType="1"/>
            </p:cNvSpPr>
            <p:nvPr/>
          </p:nvSpPr>
          <p:spPr bwMode="auto">
            <a:xfrm>
              <a:off x="1563" y="2402"/>
              <a:ext cx="0" cy="3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61" name="Line 95"/>
            <p:cNvSpPr>
              <a:spLocks noChangeShapeType="1"/>
            </p:cNvSpPr>
            <p:nvPr/>
          </p:nvSpPr>
          <p:spPr bwMode="auto">
            <a:xfrm>
              <a:off x="1569" y="2402"/>
              <a:ext cx="302"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62" name="Line 96"/>
            <p:cNvSpPr>
              <a:spLocks noChangeShapeType="1"/>
            </p:cNvSpPr>
            <p:nvPr/>
          </p:nvSpPr>
          <p:spPr bwMode="auto">
            <a:xfrm flipV="1">
              <a:off x="1959" y="2402"/>
              <a:ext cx="349"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63" name="Line 97"/>
            <p:cNvSpPr>
              <a:spLocks noChangeShapeType="1"/>
            </p:cNvSpPr>
            <p:nvPr/>
          </p:nvSpPr>
          <p:spPr bwMode="auto">
            <a:xfrm flipH="1">
              <a:off x="2304" y="2406"/>
              <a:ext cx="2" cy="3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64" name="Line 98"/>
            <p:cNvSpPr>
              <a:spLocks noChangeShapeType="1"/>
            </p:cNvSpPr>
            <p:nvPr/>
          </p:nvSpPr>
          <p:spPr bwMode="auto">
            <a:xfrm>
              <a:off x="1889" y="2307"/>
              <a:ext cx="0" cy="17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65" name="Line 99"/>
            <p:cNvSpPr>
              <a:spLocks noChangeShapeType="1"/>
            </p:cNvSpPr>
            <p:nvPr/>
          </p:nvSpPr>
          <p:spPr bwMode="auto">
            <a:xfrm>
              <a:off x="1953" y="2311"/>
              <a:ext cx="0" cy="17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66" name="Oval 100"/>
            <p:cNvSpPr>
              <a:spLocks noChangeArrowheads="1"/>
            </p:cNvSpPr>
            <p:nvPr/>
          </p:nvSpPr>
          <p:spPr bwMode="auto">
            <a:xfrm>
              <a:off x="2282" y="2712"/>
              <a:ext cx="39" cy="31"/>
            </a:xfrm>
            <a:prstGeom prst="ellipse">
              <a:avLst/>
            </a:prstGeom>
            <a:solidFill>
              <a:schemeClr val="tx1"/>
            </a:solidFill>
            <a:ln w="9525">
              <a:solidFill>
                <a:schemeClr val="tx1"/>
              </a:solidFill>
              <a:round/>
              <a:headEnd/>
              <a:tailEnd/>
            </a:ln>
          </p:spPr>
          <p:txBody>
            <a:bodyPr wrap="none" anchor="ctr"/>
            <a:lstStyle/>
            <a:p>
              <a:endParaRPr lang="it-IT"/>
            </a:p>
          </p:txBody>
        </p:sp>
        <p:sp>
          <p:nvSpPr>
            <p:cNvPr id="8667" name="Oval 101"/>
            <p:cNvSpPr>
              <a:spLocks noChangeArrowheads="1"/>
            </p:cNvSpPr>
            <p:nvPr/>
          </p:nvSpPr>
          <p:spPr bwMode="auto">
            <a:xfrm>
              <a:off x="1544" y="2699"/>
              <a:ext cx="39" cy="31"/>
            </a:xfrm>
            <a:prstGeom prst="ellipse">
              <a:avLst/>
            </a:prstGeom>
            <a:solidFill>
              <a:schemeClr val="tx1"/>
            </a:solidFill>
            <a:ln w="9525">
              <a:solidFill>
                <a:schemeClr val="tx1"/>
              </a:solidFill>
              <a:round/>
              <a:headEnd/>
              <a:tailEnd/>
            </a:ln>
          </p:spPr>
          <p:txBody>
            <a:bodyPr wrap="none" anchor="ctr"/>
            <a:lstStyle/>
            <a:p>
              <a:endParaRPr lang="it-IT"/>
            </a:p>
          </p:txBody>
        </p:sp>
        <p:sp>
          <p:nvSpPr>
            <p:cNvPr id="8668" name="Line 102"/>
            <p:cNvSpPr>
              <a:spLocks noChangeShapeType="1"/>
            </p:cNvSpPr>
            <p:nvPr/>
          </p:nvSpPr>
          <p:spPr bwMode="auto">
            <a:xfrm>
              <a:off x="1227" y="2943"/>
              <a:ext cx="25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69" name="Line 103"/>
            <p:cNvSpPr>
              <a:spLocks noChangeShapeType="1"/>
            </p:cNvSpPr>
            <p:nvPr/>
          </p:nvSpPr>
          <p:spPr bwMode="auto">
            <a:xfrm>
              <a:off x="1354" y="2718"/>
              <a:ext cx="0" cy="2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70" name="Line 104"/>
            <p:cNvSpPr>
              <a:spLocks noChangeShapeType="1"/>
            </p:cNvSpPr>
            <p:nvPr/>
          </p:nvSpPr>
          <p:spPr bwMode="auto">
            <a:xfrm>
              <a:off x="1362" y="3023"/>
              <a:ext cx="1" cy="2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71" name="Text Box 105"/>
            <p:cNvSpPr txBox="1">
              <a:spLocks noChangeArrowheads="1"/>
            </p:cNvSpPr>
            <p:nvPr/>
          </p:nvSpPr>
          <p:spPr bwMode="auto">
            <a:xfrm>
              <a:off x="1818" y="2596"/>
              <a:ext cx="3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_</a:t>
              </a:r>
            </a:p>
          </p:txBody>
        </p:sp>
        <p:sp>
          <p:nvSpPr>
            <p:cNvPr id="8672" name="Text Box 106"/>
            <p:cNvSpPr txBox="1">
              <a:spLocks noChangeArrowheads="1"/>
            </p:cNvSpPr>
            <p:nvPr/>
          </p:nvSpPr>
          <p:spPr bwMode="auto">
            <a:xfrm>
              <a:off x="1950" y="2394"/>
              <a:ext cx="31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C</a:t>
              </a:r>
              <a:r>
                <a:rPr lang="it-IT" sz="1600" baseline="-25000">
                  <a:solidFill>
                    <a:schemeClr val="tx1"/>
                  </a:solidFill>
                </a:rPr>
                <a:t>F</a:t>
              </a:r>
              <a:endParaRPr lang="it-IT" sz="1600">
                <a:solidFill>
                  <a:schemeClr val="tx1"/>
                </a:solidFill>
              </a:endParaRPr>
            </a:p>
          </p:txBody>
        </p:sp>
        <p:sp>
          <p:nvSpPr>
            <p:cNvPr id="8673" name="Line 107"/>
            <p:cNvSpPr>
              <a:spLocks noChangeShapeType="1"/>
            </p:cNvSpPr>
            <p:nvPr/>
          </p:nvSpPr>
          <p:spPr bwMode="auto">
            <a:xfrm>
              <a:off x="1402" y="2718"/>
              <a:ext cx="4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74" name="Line 108"/>
            <p:cNvSpPr>
              <a:spLocks noChangeShapeType="1"/>
            </p:cNvSpPr>
            <p:nvPr/>
          </p:nvSpPr>
          <p:spPr bwMode="auto">
            <a:xfrm>
              <a:off x="1224" y="3020"/>
              <a:ext cx="25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75" name="Line 109"/>
            <p:cNvSpPr>
              <a:spLocks noChangeShapeType="1"/>
            </p:cNvSpPr>
            <p:nvPr/>
          </p:nvSpPr>
          <p:spPr bwMode="auto">
            <a:xfrm>
              <a:off x="1245" y="3241"/>
              <a:ext cx="25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76" name="Line 110"/>
            <p:cNvSpPr>
              <a:spLocks noChangeShapeType="1"/>
            </p:cNvSpPr>
            <p:nvPr/>
          </p:nvSpPr>
          <p:spPr bwMode="auto">
            <a:xfrm>
              <a:off x="1303" y="3281"/>
              <a:ext cx="1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77" name="Line 111"/>
            <p:cNvSpPr>
              <a:spLocks noChangeShapeType="1"/>
            </p:cNvSpPr>
            <p:nvPr/>
          </p:nvSpPr>
          <p:spPr bwMode="auto">
            <a:xfrm>
              <a:off x="1359" y="3312"/>
              <a:ext cx="4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78" name="Line 112"/>
            <p:cNvSpPr>
              <a:spLocks noChangeShapeType="1"/>
            </p:cNvSpPr>
            <p:nvPr/>
          </p:nvSpPr>
          <p:spPr bwMode="auto">
            <a:xfrm>
              <a:off x="1062" y="2721"/>
              <a:ext cx="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79" name="Line 113"/>
            <p:cNvSpPr>
              <a:spLocks noChangeShapeType="1"/>
            </p:cNvSpPr>
            <p:nvPr/>
          </p:nvSpPr>
          <p:spPr bwMode="auto">
            <a:xfrm>
              <a:off x="1067" y="3150"/>
              <a:ext cx="27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80" name="Oval 114"/>
            <p:cNvSpPr>
              <a:spLocks noChangeArrowheads="1"/>
            </p:cNvSpPr>
            <p:nvPr/>
          </p:nvSpPr>
          <p:spPr bwMode="auto">
            <a:xfrm>
              <a:off x="1339" y="2703"/>
              <a:ext cx="39" cy="30"/>
            </a:xfrm>
            <a:prstGeom prst="ellipse">
              <a:avLst/>
            </a:prstGeom>
            <a:solidFill>
              <a:schemeClr val="tx1"/>
            </a:solidFill>
            <a:ln w="9525">
              <a:solidFill>
                <a:schemeClr val="tx1"/>
              </a:solidFill>
              <a:round/>
              <a:headEnd/>
              <a:tailEnd/>
            </a:ln>
          </p:spPr>
          <p:txBody>
            <a:bodyPr wrap="none" anchor="ctr"/>
            <a:lstStyle/>
            <a:p>
              <a:endParaRPr lang="it-IT"/>
            </a:p>
          </p:txBody>
        </p:sp>
        <p:sp>
          <p:nvSpPr>
            <p:cNvPr id="8681" name="Oval 115"/>
            <p:cNvSpPr>
              <a:spLocks noChangeArrowheads="1"/>
            </p:cNvSpPr>
            <p:nvPr/>
          </p:nvSpPr>
          <p:spPr bwMode="auto">
            <a:xfrm>
              <a:off x="1336" y="3140"/>
              <a:ext cx="39" cy="31"/>
            </a:xfrm>
            <a:prstGeom prst="ellipse">
              <a:avLst/>
            </a:prstGeom>
            <a:solidFill>
              <a:schemeClr val="tx1"/>
            </a:solidFill>
            <a:ln w="9525">
              <a:solidFill>
                <a:schemeClr val="tx1"/>
              </a:solidFill>
              <a:round/>
              <a:headEnd/>
              <a:tailEnd/>
            </a:ln>
          </p:spPr>
          <p:txBody>
            <a:bodyPr wrap="none" anchor="ctr"/>
            <a:lstStyle/>
            <a:p>
              <a:endParaRPr lang="it-IT"/>
            </a:p>
          </p:txBody>
        </p:sp>
        <p:sp>
          <p:nvSpPr>
            <p:cNvPr id="8682" name="Oval 116"/>
            <p:cNvSpPr>
              <a:spLocks noChangeArrowheads="1"/>
            </p:cNvSpPr>
            <p:nvPr/>
          </p:nvSpPr>
          <p:spPr bwMode="auto">
            <a:xfrm>
              <a:off x="997" y="2851"/>
              <a:ext cx="128" cy="122"/>
            </a:xfrm>
            <a:prstGeom prst="ellipse">
              <a:avLst/>
            </a:prstGeom>
            <a:solidFill>
              <a:schemeClr val="bg1"/>
            </a:solidFill>
            <a:ln w="28575">
              <a:solidFill>
                <a:schemeClr val="tx1"/>
              </a:solidFill>
              <a:round/>
              <a:headEnd/>
              <a:tailEnd/>
            </a:ln>
          </p:spPr>
          <p:txBody>
            <a:bodyPr wrap="none" anchor="ctr"/>
            <a:lstStyle/>
            <a:p>
              <a:endParaRPr lang="it-IT"/>
            </a:p>
          </p:txBody>
        </p:sp>
        <p:sp>
          <p:nvSpPr>
            <p:cNvPr id="8683" name="Oval 117"/>
            <p:cNvSpPr>
              <a:spLocks noChangeArrowheads="1"/>
            </p:cNvSpPr>
            <p:nvPr/>
          </p:nvSpPr>
          <p:spPr bwMode="auto">
            <a:xfrm>
              <a:off x="994" y="2914"/>
              <a:ext cx="144" cy="129"/>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8684" name="Line 118"/>
            <p:cNvSpPr>
              <a:spLocks noChangeShapeType="1"/>
            </p:cNvSpPr>
            <p:nvPr/>
          </p:nvSpPr>
          <p:spPr bwMode="auto">
            <a:xfrm>
              <a:off x="1062" y="2721"/>
              <a:ext cx="0" cy="1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85" name="Line 119"/>
            <p:cNvSpPr>
              <a:spLocks noChangeShapeType="1"/>
            </p:cNvSpPr>
            <p:nvPr/>
          </p:nvSpPr>
          <p:spPr bwMode="auto">
            <a:xfrm>
              <a:off x="1067" y="3043"/>
              <a:ext cx="0" cy="1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86" name="Text Box 120"/>
            <p:cNvSpPr txBox="1">
              <a:spLocks noChangeArrowheads="1"/>
            </p:cNvSpPr>
            <p:nvPr/>
          </p:nvSpPr>
          <p:spPr bwMode="auto">
            <a:xfrm>
              <a:off x="1478" y="2869"/>
              <a:ext cx="2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spcBef>
                  <a:spcPct val="50000"/>
                </a:spcBef>
                <a:buClrTx/>
                <a:buFontTx/>
                <a:buNone/>
              </a:pPr>
              <a:r>
                <a:rPr lang="it-IT" sz="1600">
                  <a:solidFill>
                    <a:schemeClr val="tx1"/>
                  </a:solidFill>
                </a:rPr>
                <a:t>C</a:t>
              </a:r>
              <a:r>
                <a:rPr lang="it-IT" sz="1600" baseline="-25000">
                  <a:solidFill>
                    <a:schemeClr val="tx1"/>
                  </a:solidFill>
                </a:rPr>
                <a:t>D</a:t>
              </a:r>
            </a:p>
          </p:txBody>
        </p:sp>
        <p:sp>
          <p:nvSpPr>
            <p:cNvPr id="8687" name="Line 121"/>
            <p:cNvSpPr>
              <a:spLocks noChangeShapeType="1"/>
            </p:cNvSpPr>
            <p:nvPr/>
          </p:nvSpPr>
          <p:spPr bwMode="auto">
            <a:xfrm>
              <a:off x="1560" y="2108"/>
              <a:ext cx="0" cy="2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88" name="Line 122"/>
            <p:cNvSpPr>
              <a:spLocks noChangeShapeType="1"/>
            </p:cNvSpPr>
            <p:nvPr/>
          </p:nvSpPr>
          <p:spPr bwMode="auto">
            <a:xfrm>
              <a:off x="2304" y="2111"/>
              <a:ext cx="1" cy="2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89" name="Oval 123"/>
            <p:cNvSpPr>
              <a:spLocks noChangeArrowheads="1"/>
            </p:cNvSpPr>
            <p:nvPr/>
          </p:nvSpPr>
          <p:spPr bwMode="auto">
            <a:xfrm>
              <a:off x="1540" y="2380"/>
              <a:ext cx="39" cy="31"/>
            </a:xfrm>
            <a:prstGeom prst="ellipse">
              <a:avLst/>
            </a:prstGeom>
            <a:solidFill>
              <a:schemeClr val="tx1"/>
            </a:solidFill>
            <a:ln w="9525">
              <a:solidFill>
                <a:schemeClr val="tx1"/>
              </a:solidFill>
              <a:round/>
              <a:headEnd/>
              <a:tailEnd/>
            </a:ln>
          </p:spPr>
          <p:txBody>
            <a:bodyPr wrap="none" anchor="ctr"/>
            <a:lstStyle/>
            <a:p>
              <a:endParaRPr lang="it-IT"/>
            </a:p>
          </p:txBody>
        </p:sp>
        <p:sp>
          <p:nvSpPr>
            <p:cNvPr id="8690" name="Oval 124"/>
            <p:cNvSpPr>
              <a:spLocks noChangeArrowheads="1"/>
            </p:cNvSpPr>
            <p:nvPr/>
          </p:nvSpPr>
          <p:spPr bwMode="auto">
            <a:xfrm>
              <a:off x="2278" y="2386"/>
              <a:ext cx="39" cy="30"/>
            </a:xfrm>
            <a:prstGeom prst="ellipse">
              <a:avLst/>
            </a:prstGeom>
            <a:solidFill>
              <a:schemeClr val="tx1"/>
            </a:solidFill>
            <a:ln w="9525">
              <a:solidFill>
                <a:schemeClr val="tx1"/>
              </a:solidFill>
              <a:round/>
              <a:headEnd/>
              <a:tailEnd/>
            </a:ln>
          </p:spPr>
          <p:txBody>
            <a:bodyPr wrap="none" anchor="ctr"/>
            <a:lstStyle/>
            <a:p>
              <a:endParaRPr lang="it-IT"/>
            </a:p>
          </p:txBody>
        </p:sp>
        <p:sp>
          <p:nvSpPr>
            <p:cNvPr id="8691" name="Line 125"/>
            <p:cNvSpPr>
              <a:spLocks noChangeShapeType="1"/>
            </p:cNvSpPr>
            <p:nvPr/>
          </p:nvSpPr>
          <p:spPr bwMode="auto">
            <a:xfrm>
              <a:off x="2227" y="2725"/>
              <a:ext cx="50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692" name="Line 126"/>
            <p:cNvSpPr>
              <a:spLocks noChangeShapeType="1"/>
            </p:cNvSpPr>
            <p:nvPr/>
          </p:nvSpPr>
          <p:spPr bwMode="auto">
            <a:xfrm>
              <a:off x="935" y="2814"/>
              <a:ext cx="0" cy="280"/>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it-IT"/>
            </a:p>
          </p:txBody>
        </p:sp>
        <p:sp>
          <p:nvSpPr>
            <p:cNvPr id="8693" name="Text Box 127"/>
            <p:cNvSpPr txBox="1">
              <a:spLocks noChangeArrowheads="1"/>
            </p:cNvSpPr>
            <p:nvPr/>
          </p:nvSpPr>
          <p:spPr bwMode="auto">
            <a:xfrm>
              <a:off x="395" y="2827"/>
              <a:ext cx="4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2000">
                  <a:solidFill>
                    <a:schemeClr val="tx1"/>
                  </a:solidFill>
                </a:rPr>
                <a:t>Q </a:t>
              </a:r>
              <a:r>
                <a:rPr lang="it-IT" sz="2000" baseline="30000">
                  <a:solidFill>
                    <a:schemeClr val="tx1"/>
                  </a:solidFill>
                </a:rPr>
                <a:t>. </a:t>
              </a:r>
              <a:r>
                <a:rPr lang="it-IT" sz="2000">
                  <a:solidFill>
                    <a:schemeClr val="tx1"/>
                  </a:solidFill>
                  <a:latin typeface="Symbol" charset="0"/>
                </a:rPr>
                <a:t>d</a:t>
              </a:r>
              <a:endParaRPr lang="it-IT" sz="2000" baseline="-25000">
                <a:solidFill>
                  <a:schemeClr val="tx1"/>
                </a:solidFill>
                <a:latin typeface="Symbol" charset="0"/>
              </a:endParaRPr>
            </a:p>
          </p:txBody>
        </p:sp>
        <p:grpSp>
          <p:nvGrpSpPr>
            <p:cNvPr id="8694" name="Group 139"/>
            <p:cNvGrpSpPr>
              <a:grpSpLocks/>
            </p:cNvGrpSpPr>
            <p:nvPr/>
          </p:nvGrpSpPr>
          <p:grpSpPr bwMode="auto">
            <a:xfrm>
              <a:off x="2126" y="1671"/>
              <a:ext cx="429" cy="199"/>
              <a:chOff x="2474" y="2451"/>
              <a:chExt cx="429" cy="199"/>
            </a:xfrm>
          </p:grpSpPr>
          <p:sp>
            <p:nvSpPr>
              <p:cNvPr id="8695" name="Line 134"/>
              <p:cNvSpPr>
                <a:spLocks noChangeShapeType="1"/>
              </p:cNvSpPr>
              <p:nvPr/>
            </p:nvSpPr>
            <p:spPr bwMode="auto">
              <a:xfrm>
                <a:off x="2474" y="2650"/>
                <a:ext cx="14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96" name="Line 135"/>
              <p:cNvSpPr>
                <a:spLocks noChangeShapeType="1"/>
              </p:cNvSpPr>
              <p:nvPr/>
            </p:nvSpPr>
            <p:spPr bwMode="auto">
              <a:xfrm flipV="1">
                <a:off x="2617" y="2451"/>
                <a:ext cx="0" cy="19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97" name="Line 136"/>
              <p:cNvSpPr>
                <a:spLocks noChangeShapeType="1"/>
              </p:cNvSpPr>
              <p:nvPr/>
            </p:nvSpPr>
            <p:spPr bwMode="auto">
              <a:xfrm>
                <a:off x="2617" y="2451"/>
                <a:ext cx="13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98" name="Line 137"/>
              <p:cNvSpPr>
                <a:spLocks noChangeShapeType="1"/>
              </p:cNvSpPr>
              <p:nvPr/>
            </p:nvSpPr>
            <p:spPr bwMode="auto">
              <a:xfrm flipV="1">
                <a:off x="2753" y="2455"/>
                <a:ext cx="0" cy="19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99" name="Line 138"/>
              <p:cNvSpPr>
                <a:spLocks noChangeShapeType="1"/>
              </p:cNvSpPr>
              <p:nvPr/>
            </p:nvSpPr>
            <p:spPr bwMode="auto">
              <a:xfrm>
                <a:off x="2760" y="2648"/>
                <a:ext cx="14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sp>
        <p:nvSpPr>
          <p:cNvPr id="8201" name="Text Box 140"/>
          <p:cNvSpPr txBox="1">
            <a:spLocks noChangeArrowheads="1"/>
          </p:cNvSpPr>
          <p:nvPr/>
        </p:nvSpPr>
        <p:spPr bwMode="auto">
          <a:xfrm>
            <a:off x="6946900" y="1847850"/>
            <a:ext cx="1970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000">
                <a:solidFill>
                  <a:srgbClr val="0000FF"/>
                </a:solidFill>
              </a:rPr>
              <a:t>Linear resistor</a:t>
            </a:r>
            <a:endParaRPr lang="it-IT" sz="2000">
              <a:solidFill>
                <a:srgbClr val="0000FF"/>
              </a:solidFill>
              <a:sym typeface="Symbol" charset="0"/>
            </a:endParaRPr>
          </a:p>
        </p:txBody>
      </p:sp>
      <p:sp>
        <p:nvSpPr>
          <p:cNvPr id="8202" name="Line 143"/>
          <p:cNvSpPr>
            <a:spLocks noChangeShapeType="1"/>
          </p:cNvSpPr>
          <p:nvPr/>
        </p:nvSpPr>
        <p:spPr bwMode="auto">
          <a:xfrm rot="5400000">
            <a:off x="8001000" y="2840038"/>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3" name="Line 144"/>
          <p:cNvSpPr>
            <a:spLocks noChangeShapeType="1"/>
          </p:cNvSpPr>
          <p:nvPr/>
        </p:nvSpPr>
        <p:spPr bwMode="auto">
          <a:xfrm rot="5400000">
            <a:off x="8001000" y="2763838"/>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4" name="Line 145"/>
          <p:cNvSpPr>
            <a:spLocks noChangeShapeType="1"/>
          </p:cNvSpPr>
          <p:nvPr/>
        </p:nvSpPr>
        <p:spPr bwMode="auto">
          <a:xfrm rot="5400000">
            <a:off x="7696200" y="3144838"/>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205" name="Line 146"/>
          <p:cNvSpPr>
            <a:spLocks noChangeShapeType="1"/>
          </p:cNvSpPr>
          <p:nvPr/>
        </p:nvSpPr>
        <p:spPr bwMode="auto">
          <a:xfrm rot="5400000">
            <a:off x="8077200" y="3144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6" name="Line 147"/>
          <p:cNvSpPr>
            <a:spLocks noChangeShapeType="1"/>
          </p:cNvSpPr>
          <p:nvPr/>
        </p:nvSpPr>
        <p:spPr bwMode="auto">
          <a:xfrm rot="5400000">
            <a:off x="7880350" y="28400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7" name="Line 148"/>
          <p:cNvSpPr>
            <a:spLocks noChangeShapeType="1"/>
          </p:cNvSpPr>
          <p:nvPr/>
        </p:nvSpPr>
        <p:spPr bwMode="auto">
          <a:xfrm rot="16200000" flipV="1">
            <a:off x="8382794" y="3066257"/>
            <a:ext cx="0" cy="385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8" name="Line 149"/>
          <p:cNvSpPr>
            <a:spLocks noChangeShapeType="1"/>
          </p:cNvSpPr>
          <p:nvPr/>
        </p:nvSpPr>
        <p:spPr bwMode="auto">
          <a:xfrm rot="16200000" flipV="1">
            <a:off x="7600157" y="3040856"/>
            <a:ext cx="0" cy="423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9" name="Text Box 150"/>
          <p:cNvSpPr txBox="1">
            <a:spLocks noChangeArrowheads="1"/>
          </p:cNvSpPr>
          <p:nvPr/>
        </p:nvSpPr>
        <p:spPr bwMode="auto">
          <a:xfrm>
            <a:off x="6651625" y="2273300"/>
            <a:ext cx="1925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600">
                <a:solidFill>
                  <a:schemeClr val="tx1"/>
                </a:solidFill>
              </a:rPr>
              <a:t>Reference voltage</a:t>
            </a:r>
            <a:endParaRPr lang="it-IT" sz="1600">
              <a:solidFill>
                <a:schemeClr val="tx1"/>
              </a:solidFill>
              <a:sym typeface="Symbol" charset="0"/>
            </a:endParaRPr>
          </a:p>
        </p:txBody>
      </p:sp>
      <p:sp>
        <p:nvSpPr>
          <p:cNvPr id="8210" name="Oval 151"/>
          <p:cNvSpPr>
            <a:spLocks noChangeArrowheads="1"/>
          </p:cNvSpPr>
          <p:nvPr/>
        </p:nvSpPr>
        <p:spPr bwMode="auto">
          <a:xfrm>
            <a:off x="7958138" y="2630488"/>
            <a:ext cx="88900" cy="88900"/>
          </a:xfrm>
          <a:prstGeom prst="ellipse">
            <a:avLst/>
          </a:prstGeom>
          <a:solidFill>
            <a:schemeClr val="tx1"/>
          </a:solidFill>
          <a:ln w="9525">
            <a:solidFill>
              <a:schemeClr val="tx1"/>
            </a:solidFill>
            <a:round/>
            <a:headEnd/>
            <a:tailEnd/>
          </a:ln>
        </p:spPr>
        <p:txBody>
          <a:bodyPr wrap="none" anchor="ctr"/>
          <a:lstStyle/>
          <a:p>
            <a:endParaRPr lang="it-IT"/>
          </a:p>
        </p:txBody>
      </p:sp>
      <p:sp>
        <p:nvSpPr>
          <p:cNvPr id="8211" name="AutoShape 152"/>
          <p:cNvSpPr>
            <a:spLocks noChangeArrowheads="1"/>
          </p:cNvSpPr>
          <p:nvPr/>
        </p:nvSpPr>
        <p:spPr bwMode="auto">
          <a:xfrm rot="5400000">
            <a:off x="7792244" y="3909219"/>
            <a:ext cx="685800" cy="661988"/>
          </a:xfrm>
          <a:prstGeom prst="triangle">
            <a:avLst>
              <a:gd name="adj" fmla="val 50000"/>
            </a:avLst>
          </a:prstGeom>
          <a:solidFill>
            <a:schemeClr val="bg1"/>
          </a:solidFill>
          <a:ln w="28575">
            <a:solidFill>
              <a:schemeClr val="tx1"/>
            </a:solidFill>
            <a:miter lim="800000"/>
            <a:headEnd/>
            <a:tailEnd/>
          </a:ln>
        </p:spPr>
        <p:txBody>
          <a:bodyPr wrap="none" anchor="ctr"/>
          <a:lstStyle/>
          <a:p>
            <a:endParaRPr lang="it-IT"/>
          </a:p>
        </p:txBody>
      </p:sp>
      <p:sp>
        <p:nvSpPr>
          <p:cNvPr id="8212" name="Line 153"/>
          <p:cNvSpPr>
            <a:spLocks noChangeShapeType="1"/>
          </p:cNvSpPr>
          <p:nvPr/>
        </p:nvSpPr>
        <p:spPr bwMode="auto">
          <a:xfrm>
            <a:off x="7396163" y="3725863"/>
            <a:ext cx="0" cy="498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3" name="Line 154"/>
          <p:cNvSpPr>
            <a:spLocks noChangeShapeType="1"/>
          </p:cNvSpPr>
          <p:nvPr/>
        </p:nvSpPr>
        <p:spPr bwMode="auto">
          <a:xfrm>
            <a:off x="7405688" y="3725863"/>
            <a:ext cx="479425"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4" name="Line 155"/>
          <p:cNvSpPr>
            <a:spLocks noChangeShapeType="1"/>
          </p:cNvSpPr>
          <p:nvPr/>
        </p:nvSpPr>
        <p:spPr bwMode="auto">
          <a:xfrm flipV="1">
            <a:off x="8024813" y="3725863"/>
            <a:ext cx="554037"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5" name="Line 156"/>
          <p:cNvSpPr>
            <a:spLocks noChangeShapeType="1"/>
          </p:cNvSpPr>
          <p:nvPr/>
        </p:nvSpPr>
        <p:spPr bwMode="auto">
          <a:xfrm flipH="1">
            <a:off x="8572500" y="3732213"/>
            <a:ext cx="3175"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6" name="Line 157"/>
          <p:cNvSpPr>
            <a:spLocks noChangeShapeType="1"/>
          </p:cNvSpPr>
          <p:nvPr/>
        </p:nvSpPr>
        <p:spPr bwMode="auto">
          <a:xfrm>
            <a:off x="7913688" y="3575050"/>
            <a:ext cx="0" cy="2825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7" name="Line 158"/>
          <p:cNvSpPr>
            <a:spLocks noChangeShapeType="1"/>
          </p:cNvSpPr>
          <p:nvPr/>
        </p:nvSpPr>
        <p:spPr bwMode="auto">
          <a:xfrm>
            <a:off x="8015288" y="3581400"/>
            <a:ext cx="0" cy="2809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18" name="Oval 159"/>
          <p:cNvSpPr>
            <a:spLocks noChangeArrowheads="1"/>
          </p:cNvSpPr>
          <p:nvPr/>
        </p:nvSpPr>
        <p:spPr bwMode="auto">
          <a:xfrm>
            <a:off x="8537575" y="4217988"/>
            <a:ext cx="61913" cy="49212"/>
          </a:xfrm>
          <a:prstGeom prst="ellipse">
            <a:avLst/>
          </a:prstGeom>
          <a:solidFill>
            <a:schemeClr val="tx1"/>
          </a:solidFill>
          <a:ln w="9525">
            <a:solidFill>
              <a:schemeClr val="tx1"/>
            </a:solidFill>
            <a:round/>
            <a:headEnd/>
            <a:tailEnd/>
          </a:ln>
        </p:spPr>
        <p:txBody>
          <a:bodyPr wrap="none" anchor="ctr"/>
          <a:lstStyle/>
          <a:p>
            <a:endParaRPr lang="it-IT"/>
          </a:p>
        </p:txBody>
      </p:sp>
      <p:sp>
        <p:nvSpPr>
          <p:cNvPr id="8219" name="Oval 160"/>
          <p:cNvSpPr>
            <a:spLocks noChangeArrowheads="1"/>
          </p:cNvSpPr>
          <p:nvPr/>
        </p:nvSpPr>
        <p:spPr bwMode="auto">
          <a:xfrm>
            <a:off x="7366000" y="4197350"/>
            <a:ext cx="61913" cy="49213"/>
          </a:xfrm>
          <a:prstGeom prst="ellipse">
            <a:avLst/>
          </a:prstGeom>
          <a:solidFill>
            <a:schemeClr val="tx1"/>
          </a:solidFill>
          <a:ln w="9525">
            <a:solidFill>
              <a:schemeClr val="tx1"/>
            </a:solidFill>
            <a:round/>
            <a:headEnd/>
            <a:tailEnd/>
          </a:ln>
        </p:spPr>
        <p:txBody>
          <a:bodyPr wrap="none" anchor="ctr"/>
          <a:lstStyle/>
          <a:p>
            <a:endParaRPr lang="it-IT"/>
          </a:p>
        </p:txBody>
      </p:sp>
      <p:sp>
        <p:nvSpPr>
          <p:cNvPr id="8220" name="Line 161"/>
          <p:cNvSpPr>
            <a:spLocks noChangeShapeType="1"/>
          </p:cNvSpPr>
          <p:nvPr/>
        </p:nvSpPr>
        <p:spPr bwMode="auto">
          <a:xfrm>
            <a:off x="6862763" y="4584700"/>
            <a:ext cx="4016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21" name="Line 162"/>
          <p:cNvSpPr>
            <a:spLocks noChangeShapeType="1"/>
          </p:cNvSpPr>
          <p:nvPr/>
        </p:nvSpPr>
        <p:spPr bwMode="auto">
          <a:xfrm>
            <a:off x="7064375" y="4227513"/>
            <a:ext cx="0" cy="354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22" name="Line 163"/>
          <p:cNvSpPr>
            <a:spLocks noChangeShapeType="1"/>
          </p:cNvSpPr>
          <p:nvPr/>
        </p:nvSpPr>
        <p:spPr bwMode="auto">
          <a:xfrm>
            <a:off x="7077075" y="4711700"/>
            <a:ext cx="1588" cy="336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23" name="Text Box 164"/>
          <p:cNvSpPr txBox="1">
            <a:spLocks noChangeArrowheads="1"/>
          </p:cNvSpPr>
          <p:nvPr/>
        </p:nvSpPr>
        <p:spPr bwMode="auto">
          <a:xfrm>
            <a:off x="7800975" y="4033838"/>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_</a:t>
            </a:r>
          </a:p>
        </p:txBody>
      </p:sp>
      <p:sp>
        <p:nvSpPr>
          <p:cNvPr id="8224" name="Text Box 165"/>
          <p:cNvSpPr txBox="1">
            <a:spLocks noChangeArrowheads="1"/>
          </p:cNvSpPr>
          <p:nvPr/>
        </p:nvSpPr>
        <p:spPr bwMode="auto">
          <a:xfrm>
            <a:off x="8010525" y="3713163"/>
            <a:ext cx="493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C</a:t>
            </a:r>
            <a:r>
              <a:rPr lang="it-IT" sz="1600" baseline="-25000">
                <a:solidFill>
                  <a:schemeClr val="tx1"/>
                </a:solidFill>
              </a:rPr>
              <a:t>F</a:t>
            </a:r>
            <a:endParaRPr lang="it-IT" sz="1600">
              <a:solidFill>
                <a:schemeClr val="tx1"/>
              </a:solidFill>
            </a:endParaRPr>
          </a:p>
        </p:txBody>
      </p:sp>
      <p:sp>
        <p:nvSpPr>
          <p:cNvPr id="8225" name="Line 166"/>
          <p:cNvSpPr>
            <a:spLocks noChangeShapeType="1"/>
          </p:cNvSpPr>
          <p:nvPr/>
        </p:nvSpPr>
        <p:spPr bwMode="auto">
          <a:xfrm>
            <a:off x="7140575" y="4227513"/>
            <a:ext cx="663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26" name="Line 167"/>
          <p:cNvSpPr>
            <a:spLocks noChangeShapeType="1"/>
          </p:cNvSpPr>
          <p:nvPr/>
        </p:nvSpPr>
        <p:spPr bwMode="auto">
          <a:xfrm>
            <a:off x="6858000" y="4706938"/>
            <a:ext cx="40163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27" name="Line 168"/>
          <p:cNvSpPr>
            <a:spLocks noChangeShapeType="1"/>
          </p:cNvSpPr>
          <p:nvPr/>
        </p:nvSpPr>
        <p:spPr bwMode="auto">
          <a:xfrm>
            <a:off x="6891338" y="5057775"/>
            <a:ext cx="4016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28" name="Line 169"/>
          <p:cNvSpPr>
            <a:spLocks noChangeShapeType="1"/>
          </p:cNvSpPr>
          <p:nvPr/>
        </p:nvSpPr>
        <p:spPr bwMode="auto">
          <a:xfrm>
            <a:off x="6983413" y="5121275"/>
            <a:ext cx="21748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29" name="Line 170"/>
          <p:cNvSpPr>
            <a:spLocks noChangeShapeType="1"/>
          </p:cNvSpPr>
          <p:nvPr/>
        </p:nvSpPr>
        <p:spPr bwMode="auto">
          <a:xfrm>
            <a:off x="7072313" y="5170488"/>
            <a:ext cx="635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30" name="Line 171"/>
          <p:cNvSpPr>
            <a:spLocks noChangeShapeType="1"/>
          </p:cNvSpPr>
          <p:nvPr/>
        </p:nvSpPr>
        <p:spPr bwMode="auto">
          <a:xfrm>
            <a:off x="6600825" y="42322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31" name="Line 172"/>
          <p:cNvSpPr>
            <a:spLocks noChangeShapeType="1"/>
          </p:cNvSpPr>
          <p:nvPr/>
        </p:nvSpPr>
        <p:spPr bwMode="auto">
          <a:xfrm>
            <a:off x="6608763" y="4913313"/>
            <a:ext cx="4333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32" name="Oval 173"/>
          <p:cNvSpPr>
            <a:spLocks noChangeArrowheads="1"/>
          </p:cNvSpPr>
          <p:nvPr/>
        </p:nvSpPr>
        <p:spPr bwMode="auto">
          <a:xfrm>
            <a:off x="7040563" y="4203700"/>
            <a:ext cx="61912" cy="47625"/>
          </a:xfrm>
          <a:prstGeom prst="ellipse">
            <a:avLst/>
          </a:prstGeom>
          <a:solidFill>
            <a:schemeClr val="tx1"/>
          </a:solidFill>
          <a:ln w="9525">
            <a:solidFill>
              <a:schemeClr val="tx1"/>
            </a:solidFill>
            <a:round/>
            <a:headEnd/>
            <a:tailEnd/>
          </a:ln>
        </p:spPr>
        <p:txBody>
          <a:bodyPr wrap="none" anchor="ctr"/>
          <a:lstStyle/>
          <a:p>
            <a:endParaRPr lang="it-IT"/>
          </a:p>
        </p:txBody>
      </p:sp>
      <p:sp>
        <p:nvSpPr>
          <p:cNvPr id="8233" name="Oval 174"/>
          <p:cNvSpPr>
            <a:spLocks noChangeArrowheads="1"/>
          </p:cNvSpPr>
          <p:nvPr/>
        </p:nvSpPr>
        <p:spPr bwMode="auto">
          <a:xfrm>
            <a:off x="7035800" y="4897438"/>
            <a:ext cx="61913" cy="49212"/>
          </a:xfrm>
          <a:prstGeom prst="ellipse">
            <a:avLst/>
          </a:prstGeom>
          <a:solidFill>
            <a:schemeClr val="tx1"/>
          </a:solidFill>
          <a:ln w="9525">
            <a:solidFill>
              <a:schemeClr val="tx1"/>
            </a:solidFill>
            <a:round/>
            <a:headEnd/>
            <a:tailEnd/>
          </a:ln>
        </p:spPr>
        <p:txBody>
          <a:bodyPr wrap="none" anchor="ctr"/>
          <a:lstStyle/>
          <a:p>
            <a:endParaRPr lang="it-IT"/>
          </a:p>
        </p:txBody>
      </p:sp>
      <p:sp>
        <p:nvSpPr>
          <p:cNvPr id="8234" name="Oval 175"/>
          <p:cNvSpPr>
            <a:spLocks noChangeArrowheads="1"/>
          </p:cNvSpPr>
          <p:nvPr/>
        </p:nvSpPr>
        <p:spPr bwMode="auto">
          <a:xfrm>
            <a:off x="6497638" y="4438650"/>
            <a:ext cx="203200" cy="193675"/>
          </a:xfrm>
          <a:prstGeom prst="ellipse">
            <a:avLst/>
          </a:prstGeom>
          <a:solidFill>
            <a:schemeClr val="bg1"/>
          </a:solidFill>
          <a:ln w="28575">
            <a:solidFill>
              <a:schemeClr val="tx1"/>
            </a:solidFill>
            <a:round/>
            <a:headEnd/>
            <a:tailEnd/>
          </a:ln>
        </p:spPr>
        <p:txBody>
          <a:bodyPr wrap="none" anchor="ctr"/>
          <a:lstStyle/>
          <a:p>
            <a:endParaRPr lang="it-IT"/>
          </a:p>
        </p:txBody>
      </p:sp>
      <p:sp>
        <p:nvSpPr>
          <p:cNvPr id="8235" name="Oval 176"/>
          <p:cNvSpPr>
            <a:spLocks noChangeArrowheads="1"/>
          </p:cNvSpPr>
          <p:nvPr/>
        </p:nvSpPr>
        <p:spPr bwMode="auto">
          <a:xfrm>
            <a:off x="6492875" y="4538663"/>
            <a:ext cx="228600" cy="204787"/>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8236" name="Line 177"/>
          <p:cNvSpPr>
            <a:spLocks noChangeShapeType="1"/>
          </p:cNvSpPr>
          <p:nvPr/>
        </p:nvSpPr>
        <p:spPr bwMode="auto">
          <a:xfrm>
            <a:off x="6600825" y="4232275"/>
            <a:ext cx="0" cy="195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37" name="Line 178"/>
          <p:cNvSpPr>
            <a:spLocks noChangeShapeType="1"/>
          </p:cNvSpPr>
          <p:nvPr/>
        </p:nvSpPr>
        <p:spPr bwMode="auto">
          <a:xfrm>
            <a:off x="6608763" y="4743450"/>
            <a:ext cx="0" cy="17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38" name="Text Box 179"/>
          <p:cNvSpPr txBox="1">
            <a:spLocks noChangeArrowheads="1"/>
          </p:cNvSpPr>
          <p:nvPr/>
        </p:nvSpPr>
        <p:spPr bwMode="auto">
          <a:xfrm>
            <a:off x="7261225" y="4467225"/>
            <a:ext cx="4079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spcBef>
                <a:spcPct val="50000"/>
              </a:spcBef>
              <a:buClrTx/>
              <a:buFontTx/>
              <a:buNone/>
            </a:pPr>
            <a:r>
              <a:rPr lang="it-IT" sz="1600">
                <a:solidFill>
                  <a:schemeClr val="tx1"/>
                </a:solidFill>
              </a:rPr>
              <a:t>C</a:t>
            </a:r>
            <a:r>
              <a:rPr lang="it-IT" sz="1600" baseline="-25000">
                <a:solidFill>
                  <a:schemeClr val="tx1"/>
                </a:solidFill>
              </a:rPr>
              <a:t>D</a:t>
            </a:r>
          </a:p>
        </p:txBody>
      </p:sp>
      <p:sp>
        <p:nvSpPr>
          <p:cNvPr id="8239" name="Line 180"/>
          <p:cNvSpPr>
            <a:spLocks noChangeShapeType="1"/>
          </p:cNvSpPr>
          <p:nvPr/>
        </p:nvSpPr>
        <p:spPr bwMode="auto">
          <a:xfrm>
            <a:off x="7391400" y="3259138"/>
            <a:ext cx="0" cy="469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40" name="Line 181"/>
          <p:cNvSpPr>
            <a:spLocks noChangeShapeType="1"/>
          </p:cNvSpPr>
          <p:nvPr/>
        </p:nvSpPr>
        <p:spPr bwMode="auto">
          <a:xfrm>
            <a:off x="8572500" y="3263900"/>
            <a:ext cx="1588" cy="473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41" name="Oval 182"/>
          <p:cNvSpPr>
            <a:spLocks noChangeArrowheads="1"/>
          </p:cNvSpPr>
          <p:nvPr/>
        </p:nvSpPr>
        <p:spPr bwMode="auto">
          <a:xfrm>
            <a:off x="7359650" y="3690938"/>
            <a:ext cx="61913" cy="49212"/>
          </a:xfrm>
          <a:prstGeom prst="ellipse">
            <a:avLst/>
          </a:prstGeom>
          <a:solidFill>
            <a:schemeClr val="tx1"/>
          </a:solidFill>
          <a:ln w="9525">
            <a:solidFill>
              <a:schemeClr val="tx1"/>
            </a:solidFill>
            <a:round/>
            <a:headEnd/>
            <a:tailEnd/>
          </a:ln>
        </p:spPr>
        <p:txBody>
          <a:bodyPr wrap="none" anchor="ctr"/>
          <a:lstStyle/>
          <a:p>
            <a:endParaRPr lang="it-IT"/>
          </a:p>
        </p:txBody>
      </p:sp>
      <p:sp>
        <p:nvSpPr>
          <p:cNvPr id="8242" name="Oval 183"/>
          <p:cNvSpPr>
            <a:spLocks noChangeArrowheads="1"/>
          </p:cNvSpPr>
          <p:nvPr/>
        </p:nvSpPr>
        <p:spPr bwMode="auto">
          <a:xfrm>
            <a:off x="8531225" y="3700463"/>
            <a:ext cx="61913" cy="47625"/>
          </a:xfrm>
          <a:prstGeom prst="ellipse">
            <a:avLst/>
          </a:prstGeom>
          <a:solidFill>
            <a:schemeClr val="tx1"/>
          </a:solidFill>
          <a:ln w="9525">
            <a:solidFill>
              <a:schemeClr val="tx1"/>
            </a:solidFill>
            <a:round/>
            <a:headEnd/>
            <a:tailEnd/>
          </a:ln>
        </p:spPr>
        <p:txBody>
          <a:bodyPr wrap="none" anchor="ctr"/>
          <a:lstStyle/>
          <a:p>
            <a:endParaRPr lang="it-IT"/>
          </a:p>
        </p:txBody>
      </p:sp>
      <p:sp>
        <p:nvSpPr>
          <p:cNvPr id="8243" name="Line 184"/>
          <p:cNvSpPr>
            <a:spLocks noChangeShapeType="1"/>
          </p:cNvSpPr>
          <p:nvPr/>
        </p:nvSpPr>
        <p:spPr bwMode="auto">
          <a:xfrm>
            <a:off x="8450263" y="4238625"/>
            <a:ext cx="796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244" name="Line 185"/>
          <p:cNvSpPr>
            <a:spLocks noChangeShapeType="1"/>
          </p:cNvSpPr>
          <p:nvPr/>
        </p:nvSpPr>
        <p:spPr bwMode="auto">
          <a:xfrm>
            <a:off x="6399213" y="4379913"/>
            <a:ext cx="0" cy="444500"/>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it-IT"/>
          </a:p>
        </p:txBody>
      </p:sp>
      <p:sp>
        <p:nvSpPr>
          <p:cNvPr id="8245" name="Text Box 186"/>
          <p:cNvSpPr txBox="1">
            <a:spLocks noChangeArrowheads="1"/>
          </p:cNvSpPr>
          <p:nvPr/>
        </p:nvSpPr>
        <p:spPr bwMode="auto">
          <a:xfrm>
            <a:off x="5541963" y="4400550"/>
            <a:ext cx="77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2000">
                <a:solidFill>
                  <a:schemeClr val="tx1"/>
                </a:solidFill>
              </a:rPr>
              <a:t>Q </a:t>
            </a:r>
            <a:r>
              <a:rPr lang="it-IT" sz="2000" baseline="30000">
                <a:solidFill>
                  <a:schemeClr val="tx1"/>
                </a:solidFill>
              </a:rPr>
              <a:t>. </a:t>
            </a:r>
            <a:r>
              <a:rPr lang="it-IT" sz="2000">
                <a:solidFill>
                  <a:schemeClr val="tx1"/>
                </a:solidFill>
                <a:latin typeface="Symbol" charset="0"/>
              </a:rPr>
              <a:t>d</a:t>
            </a:r>
            <a:endParaRPr lang="it-IT" sz="2000" baseline="-25000">
              <a:solidFill>
                <a:schemeClr val="tx1"/>
              </a:solidFill>
              <a:latin typeface="Symbol" charset="0"/>
            </a:endParaRPr>
          </a:p>
        </p:txBody>
      </p:sp>
      <p:grpSp>
        <p:nvGrpSpPr>
          <p:cNvPr id="8246" name="Group 735"/>
          <p:cNvGrpSpPr>
            <a:grpSpLocks noChangeAspect="1"/>
          </p:cNvGrpSpPr>
          <p:nvPr/>
        </p:nvGrpSpPr>
        <p:grpSpPr bwMode="auto">
          <a:xfrm>
            <a:off x="8501063" y="4443413"/>
            <a:ext cx="1195387" cy="795337"/>
            <a:chOff x="6083" y="513"/>
            <a:chExt cx="2145" cy="1427"/>
          </a:xfrm>
        </p:grpSpPr>
        <p:grpSp>
          <p:nvGrpSpPr>
            <p:cNvPr id="8248" name="Group 396"/>
            <p:cNvGrpSpPr>
              <a:grpSpLocks noChangeAspect="1"/>
            </p:cNvGrpSpPr>
            <p:nvPr/>
          </p:nvGrpSpPr>
          <p:grpSpPr bwMode="auto">
            <a:xfrm>
              <a:off x="6083" y="513"/>
              <a:ext cx="1081" cy="1184"/>
              <a:chOff x="6083" y="513"/>
              <a:chExt cx="1081" cy="1184"/>
            </a:xfrm>
          </p:grpSpPr>
          <p:sp>
            <p:nvSpPr>
              <p:cNvPr id="8450" name="Rectangle 196"/>
              <p:cNvSpPr>
                <a:spLocks noChangeAspect="1" noChangeArrowheads="1"/>
              </p:cNvSpPr>
              <p:nvPr/>
            </p:nvSpPr>
            <p:spPr bwMode="auto">
              <a:xfrm>
                <a:off x="6083"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51" name="Rectangle 197"/>
              <p:cNvSpPr>
                <a:spLocks noChangeAspect="1" noChangeArrowheads="1"/>
              </p:cNvSpPr>
              <p:nvPr/>
            </p:nvSpPr>
            <p:spPr bwMode="auto">
              <a:xfrm>
                <a:off x="6089"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52" name="Rectangle 198"/>
              <p:cNvSpPr>
                <a:spLocks noChangeAspect="1" noChangeArrowheads="1"/>
              </p:cNvSpPr>
              <p:nvPr/>
            </p:nvSpPr>
            <p:spPr bwMode="auto">
              <a:xfrm>
                <a:off x="6094"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53" name="Rectangle 199"/>
              <p:cNvSpPr>
                <a:spLocks noChangeAspect="1" noChangeArrowheads="1"/>
              </p:cNvSpPr>
              <p:nvPr/>
            </p:nvSpPr>
            <p:spPr bwMode="auto">
              <a:xfrm>
                <a:off x="6100"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54" name="Rectangle 200"/>
              <p:cNvSpPr>
                <a:spLocks noChangeAspect="1" noChangeArrowheads="1"/>
              </p:cNvSpPr>
              <p:nvPr/>
            </p:nvSpPr>
            <p:spPr bwMode="auto">
              <a:xfrm>
                <a:off x="6105"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55" name="Rectangle 201"/>
              <p:cNvSpPr>
                <a:spLocks noChangeAspect="1" noChangeArrowheads="1"/>
              </p:cNvSpPr>
              <p:nvPr/>
            </p:nvSpPr>
            <p:spPr bwMode="auto">
              <a:xfrm>
                <a:off x="6110"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56" name="Rectangle 202"/>
              <p:cNvSpPr>
                <a:spLocks noChangeAspect="1" noChangeArrowheads="1"/>
              </p:cNvSpPr>
              <p:nvPr/>
            </p:nvSpPr>
            <p:spPr bwMode="auto">
              <a:xfrm>
                <a:off x="6116"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57" name="Rectangle 203"/>
              <p:cNvSpPr>
                <a:spLocks noChangeAspect="1" noChangeArrowheads="1"/>
              </p:cNvSpPr>
              <p:nvPr/>
            </p:nvSpPr>
            <p:spPr bwMode="auto">
              <a:xfrm>
                <a:off x="6121"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58" name="Rectangle 204"/>
              <p:cNvSpPr>
                <a:spLocks noChangeAspect="1" noChangeArrowheads="1"/>
              </p:cNvSpPr>
              <p:nvPr/>
            </p:nvSpPr>
            <p:spPr bwMode="auto">
              <a:xfrm>
                <a:off x="6126" y="1687"/>
                <a:ext cx="15"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59" name="Rectangle 205"/>
              <p:cNvSpPr>
                <a:spLocks noChangeAspect="1" noChangeArrowheads="1"/>
              </p:cNvSpPr>
              <p:nvPr/>
            </p:nvSpPr>
            <p:spPr bwMode="auto">
              <a:xfrm>
                <a:off x="6131"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60" name="Rectangle 206"/>
              <p:cNvSpPr>
                <a:spLocks noChangeAspect="1" noChangeArrowheads="1"/>
              </p:cNvSpPr>
              <p:nvPr/>
            </p:nvSpPr>
            <p:spPr bwMode="auto">
              <a:xfrm>
                <a:off x="6136"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61" name="Rectangle 207"/>
              <p:cNvSpPr>
                <a:spLocks noChangeAspect="1" noChangeArrowheads="1"/>
              </p:cNvSpPr>
              <p:nvPr/>
            </p:nvSpPr>
            <p:spPr bwMode="auto">
              <a:xfrm>
                <a:off x="6141"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62" name="Rectangle 208"/>
              <p:cNvSpPr>
                <a:spLocks noChangeAspect="1" noChangeArrowheads="1"/>
              </p:cNvSpPr>
              <p:nvPr/>
            </p:nvSpPr>
            <p:spPr bwMode="auto">
              <a:xfrm>
                <a:off x="6147"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63" name="Rectangle 209"/>
              <p:cNvSpPr>
                <a:spLocks noChangeAspect="1" noChangeArrowheads="1"/>
              </p:cNvSpPr>
              <p:nvPr/>
            </p:nvSpPr>
            <p:spPr bwMode="auto">
              <a:xfrm>
                <a:off x="6153"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64" name="Rectangle 210"/>
              <p:cNvSpPr>
                <a:spLocks noChangeAspect="1" noChangeArrowheads="1"/>
              </p:cNvSpPr>
              <p:nvPr/>
            </p:nvSpPr>
            <p:spPr bwMode="auto">
              <a:xfrm>
                <a:off x="6158"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65" name="Rectangle 211"/>
              <p:cNvSpPr>
                <a:spLocks noChangeAspect="1" noChangeArrowheads="1"/>
              </p:cNvSpPr>
              <p:nvPr/>
            </p:nvSpPr>
            <p:spPr bwMode="auto">
              <a:xfrm>
                <a:off x="6163"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66" name="Rectangle 212"/>
              <p:cNvSpPr>
                <a:spLocks noChangeAspect="1" noChangeArrowheads="1"/>
              </p:cNvSpPr>
              <p:nvPr/>
            </p:nvSpPr>
            <p:spPr bwMode="auto">
              <a:xfrm>
                <a:off x="6169"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67" name="Rectangle 213"/>
              <p:cNvSpPr>
                <a:spLocks noChangeAspect="1" noChangeArrowheads="1"/>
              </p:cNvSpPr>
              <p:nvPr/>
            </p:nvSpPr>
            <p:spPr bwMode="auto">
              <a:xfrm>
                <a:off x="6174"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68" name="Rectangle 214"/>
              <p:cNvSpPr>
                <a:spLocks noChangeAspect="1" noChangeArrowheads="1"/>
              </p:cNvSpPr>
              <p:nvPr/>
            </p:nvSpPr>
            <p:spPr bwMode="auto">
              <a:xfrm>
                <a:off x="6179"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69" name="Rectangle 215"/>
              <p:cNvSpPr>
                <a:spLocks noChangeAspect="1" noChangeArrowheads="1"/>
              </p:cNvSpPr>
              <p:nvPr/>
            </p:nvSpPr>
            <p:spPr bwMode="auto">
              <a:xfrm>
                <a:off x="6185"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70" name="Rectangle 216"/>
              <p:cNvSpPr>
                <a:spLocks noChangeAspect="1" noChangeArrowheads="1"/>
              </p:cNvSpPr>
              <p:nvPr/>
            </p:nvSpPr>
            <p:spPr bwMode="auto">
              <a:xfrm>
                <a:off x="6190"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71" name="Rectangle 217"/>
              <p:cNvSpPr>
                <a:spLocks noChangeAspect="1" noChangeArrowheads="1"/>
              </p:cNvSpPr>
              <p:nvPr/>
            </p:nvSpPr>
            <p:spPr bwMode="auto">
              <a:xfrm>
                <a:off x="6196"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72" name="Rectangle 218"/>
              <p:cNvSpPr>
                <a:spLocks noChangeAspect="1" noChangeArrowheads="1"/>
              </p:cNvSpPr>
              <p:nvPr/>
            </p:nvSpPr>
            <p:spPr bwMode="auto">
              <a:xfrm>
                <a:off x="6201"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73" name="Rectangle 219"/>
              <p:cNvSpPr>
                <a:spLocks noChangeAspect="1" noChangeArrowheads="1"/>
              </p:cNvSpPr>
              <p:nvPr/>
            </p:nvSpPr>
            <p:spPr bwMode="auto">
              <a:xfrm>
                <a:off x="6207"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74" name="Rectangle 220"/>
              <p:cNvSpPr>
                <a:spLocks noChangeAspect="1" noChangeArrowheads="1"/>
              </p:cNvSpPr>
              <p:nvPr/>
            </p:nvSpPr>
            <p:spPr bwMode="auto">
              <a:xfrm>
                <a:off x="6212" y="1687"/>
                <a:ext cx="15"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75" name="Rectangle 221"/>
              <p:cNvSpPr>
                <a:spLocks noChangeAspect="1" noChangeArrowheads="1"/>
              </p:cNvSpPr>
              <p:nvPr/>
            </p:nvSpPr>
            <p:spPr bwMode="auto">
              <a:xfrm>
                <a:off x="6216"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76" name="Rectangle 222"/>
              <p:cNvSpPr>
                <a:spLocks noChangeAspect="1" noChangeArrowheads="1"/>
              </p:cNvSpPr>
              <p:nvPr/>
            </p:nvSpPr>
            <p:spPr bwMode="auto">
              <a:xfrm>
                <a:off x="6222"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77" name="Rectangle 223"/>
              <p:cNvSpPr>
                <a:spLocks noChangeAspect="1" noChangeArrowheads="1"/>
              </p:cNvSpPr>
              <p:nvPr/>
            </p:nvSpPr>
            <p:spPr bwMode="auto">
              <a:xfrm>
                <a:off x="6227"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78" name="Rectangle 224"/>
              <p:cNvSpPr>
                <a:spLocks noChangeAspect="1" noChangeArrowheads="1"/>
              </p:cNvSpPr>
              <p:nvPr/>
            </p:nvSpPr>
            <p:spPr bwMode="auto">
              <a:xfrm>
                <a:off x="6232"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79" name="Rectangle 225"/>
              <p:cNvSpPr>
                <a:spLocks noChangeAspect="1" noChangeArrowheads="1"/>
              </p:cNvSpPr>
              <p:nvPr/>
            </p:nvSpPr>
            <p:spPr bwMode="auto">
              <a:xfrm>
                <a:off x="6238"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80" name="Rectangle 226"/>
              <p:cNvSpPr>
                <a:spLocks noChangeAspect="1" noChangeArrowheads="1"/>
              </p:cNvSpPr>
              <p:nvPr/>
            </p:nvSpPr>
            <p:spPr bwMode="auto">
              <a:xfrm>
                <a:off x="6243"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81" name="Rectangle 227"/>
              <p:cNvSpPr>
                <a:spLocks noChangeAspect="1" noChangeArrowheads="1"/>
              </p:cNvSpPr>
              <p:nvPr/>
            </p:nvSpPr>
            <p:spPr bwMode="auto">
              <a:xfrm>
                <a:off x="6248"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82" name="Rectangle 228"/>
              <p:cNvSpPr>
                <a:spLocks noChangeAspect="1" noChangeArrowheads="1"/>
              </p:cNvSpPr>
              <p:nvPr/>
            </p:nvSpPr>
            <p:spPr bwMode="auto">
              <a:xfrm>
                <a:off x="6254"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83" name="Rectangle 229"/>
              <p:cNvSpPr>
                <a:spLocks noChangeAspect="1" noChangeArrowheads="1"/>
              </p:cNvSpPr>
              <p:nvPr/>
            </p:nvSpPr>
            <p:spPr bwMode="auto">
              <a:xfrm>
                <a:off x="6259"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84" name="Rectangle 230"/>
              <p:cNvSpPr>
                <a:spLocks noChangeAspect="1" noChangeArrowheads="1"/>
              </p:cNvSpPr>
              <p:nvPr/>
            </p:nvSpPr>
            <p:spPr bwMode="auto">
              <a:xfrm>
                <a:off x="6265"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85" name="Rectangle 231"/>
              <p:cNvSpPr>
                <a:spLocks noChangeAspect="1" noChangeArrowheads="1"/>
              </p:cNvSpPr>
              <p:nvPr/>
            </p:nvSpPr>
            <p:spPr bwMode="auto">
              <a:xfrm>
                <a:off x="6270"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86" name="Rectangle 232"/>
              <p:cNvSpPr>
                <a:spLocks noChangeAspect="1" noChangeArrowheads="1"/>
              </p:cNvSpPr>
              <p:nvPr/>
            </p:nvSpPr>
            <p:spPr bwMode="auto">
              <a:xfrm>
                <a:off x="6276"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87" name="Rectangle 233"/>
              <p:cNvSpPr>
                <a:spLocks noChangeAspect="1" noChangeArrowheads="1"/>
              </p:cNvSpPr>
              <p:nvPr/>
            </p:nvSpPr>
            <p:spPr bwMode="auto">
              <a:xfrm>
                <a:off x="6281"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88" name="Rectangle 234"/>
              <p:cNvSpPr>
                <a:spLocks noChangeAspect="1" noChangeArrowheads="1"/>
              </p:cNvSpPr>
              <p:nvPr/>
            </p:nvSpPr>
            <p:spPr bwMode="auto">
              <a:xfrm>
                <a:off x="6287" y="1687"/>
                <a:ext cx="15"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89" name="Rectangle 235"/>
              <p:cNvSpPr>
                <a:spLocks noChangeAspect="1" noChangeArrowheads="1"/>
              </p:cNvSpPr>
              <p:nvPr/>
            </p:nvSpPr>
            <p:spPr bwMode="auto">
              <a:xfrm>
                <a:off x="6292"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90" name="Rectangle 236"/>
              <p:cNvSpPr>
                <a:spLocks noChangeAspect="1" noChangeArrowheads="1"/>
              </p:cNvSpPr>
              <p:nvPr/>
            </p:nvSpPr>
            <p:spPr bwMode="auto">
              <a:xfrm>
                <a:off x="6297"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91" name="Rectangle 237"/>
              <p:cNvSpPr>
                <a:spLocks noChangeAspect="1" noChangeArrowheads="1"/>
              </p:cNvSpPr>
              <p:nvPr/>
            </p:nvSpPr>
            <p:spPr bwMode="auto">
              <a:xfrm>
                <a:off x="6302"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92" name="Rectangle 238"/>
              <p:cNvSpPr>
                <a:spLocks noChangeAspect="1" noChangeArrowheads="1"/>
              </p:cNvSpPr>
              <p:nvPr/>
            </p:nvSpPr>
            <p:spPr bwMode="auto">
              <a:xfrm>
                <a:off x="6308"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93" name="Rectangle 239"/>
              <p:cNvSpPr>
                <a:spLocks noChangeAspect="1" noChangeArrowheads="1"/>
              </p:cNvSpPr>
              <p:nvPr/>
            </p:nvSpPr>
            <p:spPr bwMode="auto">
              <a:xfrm>
                <a:off x="6313" y="1687"/>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94" name="Rectangle 240"/>
              <p:cNvSpPr>
                <a:spLocks noChangeAspect="1" noChangeArrowheads="1"/>
              </p:cNvSpPr>
              <p:nvPr/>
            </p:nvSpPr>
            <p:spPr bwMode="auto">
              <a:xfrm>
                <a:off x="6319"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95" name="Rectangle 241"/>
              <p:cNvSpPr>
                <a:spLocks noChangeAspect="1" noChangeArrowheads="1"/>
              </p:cNvSpPr>
              <p:nvPr/>
            </p:nvSpPr>
            <p:spPr bwMode="auto">
              <a:xfrm>
                <a:off x="6325"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96" name="Rectangle 242"/>
              <p:cNvSpPr>
                <a:spLocks noChangeAspect="1" noChangeArrowheads="1"/>
              </p:cNvSpPr>
              <p:nvPr/>
            </p:nvSpPr>
            <p:spPr bwMode="auto">
              <a:xfrm>
                <a:off x="6330"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97" name="Rectangle 243"/>
              <p:cNvSpPr>
                <a:spLocks noChangeAspect="1" noChangeArrowheads="1"/>
              </p:cNvSpPr>
              <p:nvPr/>
            </p:nvSpPr>
            <p:spPr bwMode="auto">
              <a:xfrm>
                <a:off x="6335"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98" name="Rectangle 244"/>
              <p:cNvSpPr>
                <a:spLocks noChangeAspect="1" noChangeArrowheads="1"/>
              </p:cNvSpPr>
              <p:nvPr/>
            </p:nvSpPr>
            <p:spPr bwMode="auto">
              <a:xfrm>
                <a:off x="6341" y="1687"/>
                <a:ext cx="15"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99" name="Rectangle 245"/>
              <p:cNvSpPr>
                <a:spLocks noChangeAspect="1" noChangeArrowheads="1"/>
              </p:cNvSpPr>
              <p:nvPr/>
            </p:nvSpPr>
            <p:spPr bwMode="auto">
              <a:xfrm>
                <a:off x="6345" y="168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500" name="Freeform 246"/>
              <p:cNvSpPr>
                <a:spLocks noChangeAspect="1"/>
              </p:cNvSpPr>
              <p:nvPr/>
            </p:nvSpPr>
            <p:spPr bwMode="auto">
              <a:xfrm>
                <a:off x="6350" y="913"/>
                <a:ext cx="16" cy="784"/>
              </a:xfrm>
              <a:custGeom>
                <a:avLst/>
                <a:gdLst>
                  <a:gd name="T0" fmla="*/ 0 w 33"/>
                  <a:gd name="T1" fmla="*/ 12 h 1569"/>
                  <a:gd name="T2" fmla="*/ 0 w 33"/>
                  <a:gd name="T3" fmla="*/ 12 h 1569"/>
                  <a:gd name="T4" fmla="*/ 0 w 33"/>
                  <a:gd name="T5" fmla="*/ 12 h 1569"/>
                  <a:gd name="T6" fmla="*/ 0 w 33"/>
                  <a:gd name="T7" fmla="*/ 0 h 1569"/>
                  <a:gd name="T8" fmla="*/ 0 w 33"/>
                  <a:gd name="T9" fmla="*/ 0 h 1569"/>
                  <a:gd name="T10" fmla="*/ 0 w 33"/>
                  <a:gd name="T11" fmla="*/ 0 h 1569"/>
                  <a:gd name="T12" fmla="*/ 0 w 33"/>
                  <a:gd name="T13" fmla="*/ 12 h 1569"/>
                  <a:gd name="T14" fmla="*/ 0 60000 65536"/>
                  <a:gd name="T15" fmla="*/ 0 60000 65536"/>
                  <a:gd name="T16" fmla="*/ 0 60000 65536"/>
                  <a:gd name="T17" fmla="*/ 0 60000 65536"/>
                  <a:gd name="T18" fmla="*/ 0 60000 65536"/>
                  <a:gd name="T19" fmla="*/ 0 60000 65536"/>
                  <a:gd name="T20" fmla="*/ 0 60000 65536"/>
                  <a:gd name="T21" fmla="*/ 0 w 33"/>
                  <a:gd name="T22" fmla="*/ 0 h 1569"/>
                  <a:gd name="T23" fmla="*/ 33 w 33"/>
                  <a:gd name="T24" fmla="*/ 1569 h 15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69">
                    <a:moveTo>
                      <a:pt x="22" y="1569"/>
                    </a:moveTo>
                    <a:lnTo>
                      <a:pt x="0" y="1569"/>
                    </a:lnTo>
                    <a:lnTo>
                      <a:pt x="0" y="1548"/>
                    </a:lnTo>
                    <a:lnTo>
                      <a:pt x="12" y="0"/>
                    </a:lnTo>
                    <a:lnTo>
                      <a:pt x="33" y="0"/>
                    </a:lnTo>
                    <a:lnTo>
                      <a:pt x="33" y="23"/>
                    </a:lnTo>
                    <a:lnTo>
                      <a:pt x="22" y="1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01" name="Freeform 247"/>
              <p:cNvSpPr>
                <a:spLocks noChangeAspect="1"/>
              </p:cNvSpPr>
              <p:nvPr/>
            </p:nvSpPr>
            <p:spPr bwMode="auto">
              <a:xfrm>
                <a:off x="6356" y="636"/>
                <a:ext cx="16" cy="288"/>
              </a:xfrm>
              <a:custGeom>
                <a:avLst/>
                <a:gdLst>
                  <a:gd name="T0" fmla="*/ 1 w 31"/>
                  <a:gd name="T1" fmla="*/ 5 h 575"/>
                  <a:gd name="T2" fmla="*/ 0 w 31"/>
                  <a:gd name="T3" fmla="*/ 5 h 575"/>
                  <a:gd name="T4" fmla="*/ 0 w 31"/>
                  <a:gd name="T5" fmla="*/ 5 h 575"/>
                  <a:gd name="T6" fmla="*/ 1 w 31"/>
                  <a:gd name="T7" fmla="*/ 0 h 575"/>
                  <a:gd name="T8" fmla="*/ 1 w 31"/>
                  <a:gd name="T9" fmla="*/ 0 h 575"/>
                  <a:gd name="T10" fmla="*/ 1 w 31"/>
                  <a:gd name="T11" fmla="*/ 1 h 575"/>
                  <a:gd name="T12" fmla="*/ 1 w 31"/>
                  <a:gd name="T13" fmla="*/ 5 h 575"/>
                  <a:gd name="T14" fmla="*/ 0 60000 65536"/>
                  <a:gd name="T15" fmla="*/ 0 60000 65536"/>
                  <a:gd name="T16" fmla="*/ 0 60000 65536"/>
                  <a:gd name="T17" fmla="*/ 0 60000 65536"/>
                  <a:gd name="T18" fmla="*/ 0 60000 65536"/>
                  <a:gd name="T19" fmla="*/ 0 60000 65536"/>
                  <a:gd name="T20" fmla="*/ 0 60000 65536"/>
                  <a:gd name="T21" fmla="*/ 0 w 31"/>
                  <a:gd name="T22" fmla="*/ 0 h 575"/>
                  <a:gd name="T23" fmla="*/ 31 w 31"/>
                  <a:gd name="T24" fmla="*/ 575 h 5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575">
                    <a:moveTo>
                      <a:pt x="21" y="575"/>
                    </a:moveTo>
                    <a:lnTo>
                      <a:pt x="0" y="575"/>
                    </a:lnTo>
                    <a:lnTo>
                      <a:pt x="0" y="552"/>
                    </a:lnTo>
                    <a:lnTo>
                      <a:pt x="10" y="0"/>
                    </a:lnTo>
                    <a:lnTo>
                      <a:pt x="31" y="0"/>
                    </a:lnTo>
                    <a:lnTo>
                      <a:pt x="31" y="22"/>
                    </a:lnTo>
                    <a:lnTo>
                      <a:pt x="21" y="5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02" name="Freeform 248"/>
              <p:cNvSpPr>
                <a:spLocks noChangeAspect="1"/>
              </p:cNvSpPr>
              <p:nvPr/>
            </p:nvSpPr>
            <p:spPr bwMode="auto">
              <a:xfrm>
                <a:off x="6361" y="543"/>
                <a:ext cx="16" cy="104"/>
              </a:xfrm>
              <a:custGeom>
                <a:avLst/>
                <a:gdLst>
                  <a:gd name="T0" fmla="*/ 0 w 33"/>
                  <a:gd name="T1" fmla="*/ 1 h 210"/>
                  <a:gd name="T2" fmla="*/ 0 w 33"/>
                  <a:gd name="T3" fmla="*/ 1 h 210"/>
                  <a:gd name="T4" fmla="*/ 0 w 33"/>
                  <a:gd name="T5" fmla="*/ 1 h 210"/>
                  <a:gd name="T6" fmla="*/ 0 w 33"/>
                  <a:gd name="T7" fmla="*/ 0 h 210"/>
                  <a:gd name="T8" fmla="*/ 0 w 33"/>
                  <a:gd name="T9" fmla="*/ 0 h 210"/>
                  <a:gd name="T10" fmla="*/ 0 w 33"/>
                  <a:gd name="T11" fmla="*/ 0 h 210"/>
                  <a:gd name="T12" fmla="*/ 0 w 33"/>
                  <a:gd name="T13" fmla="*/ 1 h 210"/>
                  <a:gd name="T14" fmla="*/ 0 60000 65536"/>
                  <a:gd name="T15" fmla="*/ 0 60000 65536"/>
                  <a:gd name="T16" fmla="*/ 0 60000 65536"/>
                  <a:gd name="T17" fmla="*/ 0 60000 65536"/>
                  <a:gd name="T18" fmla="*/ 0 60000 65536"/>
                  <a:gd name="T19" fmla="*/ 0 60000 65536"/>
                  <a:gd name="T20" fmla="*/ 0 60000 65536"/>
                  <a:gd name="T21" fmla="*/ 0 w 33"/>
                  <a:gd name="T22" fmla="*/ 0 h 210"/>
                  <a:gd name="T23" fmla="*/ 33 w 33"/>
                  <a:gd name="T24" fmla="*/ 210 h 2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10">
                    <a:moveTo>
                      <a:pt x="21" y="210"/>
                    </a:moveTo>
                    <a:lnTo>
                      <a:pt x="0" y="210"/>
                    </a:lnTo>
                    <a:lnTo>
                      <a:pt x="0" y="188"/>
                    </a:lnTo>
                    <a:lnTo>
                      <a:pt x="11" y="0"/>
                    </a:lnTo>
                    <a:lnTo>
                      <a:pt x="33" y="0"/>
                    </a:lnTo>
                    <a:lnTo>
                      <a:pt x="33" y="23"/>
                    </a:lnTo>
                    <a:lnTo>
                      <a:pt x="21" y="2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03" name="Freeform 249"/>
              <p:cNvSpPr>
                <a:spLocks noChangeAspect="1"/>
              </p:cNvSpPr>
              <p:nvPr/>
            </p:nvSpPr>
            <p:spPr bwMode="auto">
              <a:xfrm>
                <a:off x="6366" y="516"/>
                <a:ext cx="17" cy="38"/>
              </a:xfrm>
              <a:custGeom>
                <a:avLst/>
                <a:gdLst>
                  <a:gd name="T0" fmla="*/ 1 w 32"/>
                  <a:gd name="T1" fmla="*/ 1 h 76"/>
                  <a:gd name="T2" fmla="*/ 0 w 32"/>
                  <a:gd name="T3" fmla="*/ 1 h 76"/>
                  <a:gd name="T4" fmla="*/ 0 w 32"/>
                  <a:gd name="T5" fmla="*/ 1 h 76"/>
                  <a:gd name="T6" fmla="*/ 1 w 32"/>
                  <a:gd name="T7" fmla="*/ 0 h 76"/>
                  <a:gd name="T8" fmla="*/ 1 w 32"/>
                  <a:gd name="T9" fmla="*/ 0 h 76"/>
                  <a:gd name="T10" fmla="*/ 1 w 32"/>
                  <a:gd name="T11" fmla="*/ 1 h 76"/>
                  <a:gd name="T12" fmla="*/ 1 w 32"/>
                  <a:gd name="T13" fmla="*/ 1 h 76"/>
                  <a:gd name="T14" fmla="*/ 0 60000 65536"/>
                  <a:gd name="T15" fmla="*/ 0 60000 65536"/>
                  <a:gd name="T16" fmla="*/ 0 60000 65536"/>
                  <a:gd name="T17" fmla="*/ 0 60000 65536"/>
                  <a:gd name="T18" fmla="*/ 0 60000 65536"/>
                  <a:gd name="T19" fmla="*/ 0 60000 65536"/>
                  <a:gd name="T20" fmla="*/ 0 60000 65536"/>
                  <a:gd name="T21" fmla="*/ 0 w 32"/>
                  <a:gd name="T22" fmla="*/ 0 h 76"/>
                  <a:gd name="T23" fmla="*/ 32 w 32"/>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76">
                    <a:moveTo>
                      <a:pt x="22" y="76"/>
                    </a:moveTo>
                    <a:lnTo>
                      <a:pt x="0" y="76"/>
                    </a:lnTo>
                    <a:lnTo>
                      <a:pt x="0" y="53"/>
                    </a:lnTo>
                    <a:lnTo>
                      <a:pt x="10" y="0"/>
                    </a:lnTo>
                    <a:lnTo>
                      <a:pt x="32" y="0"/>
                    </a:lnTo>
                    <a:lnTo>
                      <a:pt x="32" y="21"/>
                    </a:lnTo>
                    <a:lnTo>
                      <a:pt x="22"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04" name="Freeform 250"/>
              <p:cNvSpPr>
                <a:spLocks noChangeAspect="1"/>
              </p:cNvSpPr>
              <p:nvPr/>
            </p:nvSpPr>
            <p:spPr bwMode="auto">
              <a:xfrm>
                <a:off x="6372" y="513"/>
                <a:ext cx="16" cy="13"/>
              </a:xfrm>
              <a:custGeom>
                <a:avLst/>
                <a:gdLst>
                  <a:gd name="T0" fmla="*/ 0 w 33"/>
                  <a:gd name="T1" fmla="*/ 1 h 26"/>
                  <a:gd name="T2" fmla="*/ 0 w 33"/>
                  <a:gd name="T3" fmla="*/ 1 h 26"/>
                  <a:gd name="T4" fmla="*/ 0 w 33"/>
                  <a:gd name="T5" fmla="*/ 1 h 26"/>
                  <a:gd name="T6" fmla="*/ 0 w 33"/>
                  <a:gd name="T7" fmla="*/ 0 h 26"/>
                  <a:gd name="T8" fmla="*/ 0 w 33"/>
                  <a:gd name="T9" fmla="*/ 0 h 26"/>
                  <a:gd name="T10" fmla="*/ 0 w 33"/>
                  <a:gd name="T11" fmla="*/ 1 h 26"/>
                  <a:gd name="T12" fmla="*/ 0 w 33"/>
                  <a:gd name="T13" fmla="*/ 1 h 26"/>
                  <a:gd name="T14" fmla="*/ 0 60000 65536"/>
                  <a:gd name="T15" fmla="*/ 0 60000 65536"/>
                  <a:gd name="T16" fmla="*/ 0 60000 65536"/>
                  <a:gd name="T17" fmla="*/ 0 60000 65536"/>
                  <a:gd name="T18" fmla="*/ 0 60000 65536"/>
                  <a:gd name="T19" fmla="*/ 0 60000 65536"/>
                  <a:gd name="T20" fmla="*/ 0 60000 65536"/>
                  <a:gd name="T21" fmla="*/ 0 w 33"/>
                  <a:gd name="T22" fmla="*/ 0 h 26"/>
                  <a:gd name="T23" fmla="*/ 33 w 3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6">
                    <a:moveTo>
                      <a:pt x="22" y="26"/>
                    </a:moveTo>
                    <a:lnTo>
                      <a:pt x="0" y="26"/>
                    </a:lnTo>
                    <a:lnTo>
                      <a:pt x="0" y="5"/>
                    </a:lnTo>
                    <a:lnTo>
                      <a:pt x="12" y="0"/>
                    </a:lnTo>
                    <a:lnTo>
                      <a:pt x="33" y="0"/>
                    </a:lnTo>
                    <a:lnTo>
                      <a:pt x="33" y="21"/>
                    </a:lnTo>
                    <a:lnTo>
                      <a:pt x="2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05" name="Freeform 251"/>
              <p:cNvSpPr>
                <a:spLocks noChangeAspect="1"/>
              </p:cNvSpPr>
              <p:nvPr/>
            </p:nvSpPr>
            <p:spPr bwMode="auto">
              <a:xfrm>
                <a:off x="6377" y="513"/>
                <a:ext cx="17" cy="18"/>
              </a:xfrm>
              <a:custGeom>
                <a:avLst/>
                <a:gdLst>
                  <a:gd name="T0" fmla="*/ 0 w 32"/>
                  <a:gd name="T1" fmla="*/ 1 h 35"/>
                  <a:gd name="T2" fmla="*/ 0 w 32"/>
                  <a:gd name="T3" fmla="*/ 0 h 35"/>
                  <a:gd name="T4" fmla="*/ 1 w 32"/>
                  <a:gd name="T5" fmla="*/ 0 h 35"/>
                  <a:gd name="T6" fmla="*/ 1 w 32"/>
                  <a:gd name="T7" fmla="*/ 1 h 35"/>
                  <a:gd name="T8" fmla="*/ 1 w 32"/>
                  <a:gd name="T9" fmla="*/ 1 h 35"/>
                  <a:gd name="T10" fmla="*/ 1 w 32"/>
                  <a:gd name="T11" fmla="*/ 1 h 35"/>
                  <a:gd name="T12" fmla="*/ 0 w 32"/>
                  <a:gd name="T13" fmla="*/ 1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0" y="21"/>
                    </a:moveTo>
                    <a:lnTo>
                      <a:pt x="0" y="0"/>
                    </a:lnTo>
                    <a:lnTo>
                      <a:pt x="21" y="0"/>
                    </a:lnTo>
                    <a:lnTo>
                      <a:pt x="32" y="13"/>
                    </a:lnTo>
                    <a:lnTo>
                      <a:pt x="32" y="35"/>
                    </a:lnTo>
                    <a:lnTo>
                      <a:pt x="10" y="3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06" name="Freeform 252"/>
              <p:cNvSpPr>
                <a:spLocks noChangeAspect="1"/>
              </p:cNvSpPr>
              <p:nvPr/>
            </p:nvSpPr>
            <p:spPr bwMode="auto">
              <a:xfrm>
                <a:off x="6383" y="520"/>
                <a:ext cx="16" cy="20"/>
              </a:xfrm>
              <a:custGeom>
                <a:avLst/>
                <a:gdLst>
                  <a:gd name="T0" fmla="*/ 0 w 33"/>
                  <a:gd name="T1" fmla="*/ 1 h 40"/>
                  <a:gd name="T2" fmla="*/ 0 w 33"/>
                  <a:gd name="T3" fmla="*/ 0 h 40"/>
                  <a:gd name="T4" fmla="*/ 0 w 33"/>
                  <a:gd name="T5" fmla="*/ 0 h 40"/>
                  <a:gd name="T6" fmla="*/ 0 w 33"/>
                  <a:gd name="T7" fmla="*/ 1 h 40"/>
                  <a:gd name="T8" fmla="*/ 0 w 33"/>
                  <a:gd name="T9" fmla="*/ 1 h 40"/>
                  <a:gd name="T10" fmla="*/ 0 w 33"/>
                  <a:gd name="T11" fmla="*/ 1 h 40"/>
                  <a:gd name="T12" fmla="*/ 0 w 33"/>
                  <a:gd name="T13" fmla="*/ 1 h 40"/>
                  <a:gd name="T14" fmla="*/ 0 60000 65536"/>
                  <a:gd name="T15" fmla="*/ 0 60000 65536"/>
                  <a:gd name="T16" fmla="*/ 0 60000 65536"/>
                  <a:gd name="T17" fmla="*/ 0 60000 65536"/>
                  <a:gd name="T18" fmla="*/ 0 60000 65536"/>
                  <a:gd name="T19" fmla="*/ 0 60000 65536"/>
                  <a:gd name="T20" fmla="*/ 0 60000 65536"/>
                  <a:gd name="T21" fmla="*/ 0 w 33"/>
                  <a:gd name="T22" fmla="*/ 0 h 40"/>
                  <a:gd name="T23" fmla="*/ 33 w 33"/>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0">
                    <a:moveTo>
                      <a:pt x="0" y="22"/>
                    </a:moveTo>
                    <a:lnTo>
                      <a:pt x="0" y="0"/>
                    </a:lnTo>
                    <a:lnTo>
                      <a:pt x="22" y="0"/>
                    </a:lnTo>
                    <a:lnTo>
                      <a:pt x="33" y="19"/>
                    </a:lnTo>
                    <a:lnTo>
                      <a:pt x="33" y="40"/>
                    </a:lnTo>
                    <a:lnTo>
                      <a:pt x="11" y="4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07" name="Freeform 253"/>
              <p:cNvSpPr>
                <a:spLocks noChangeAspect="1"/>
              </p:cNvSpPr>
              <p:nvPr/>
            </p:nvSpPr>
            <p:spPr bwMode="auto">
              <a:xfrm>
                <a:off x="6388" y="530"/>
                <a:ext cx="16" cy="21"/>
              </a:xfrm>
              <a:custGeom>
                <a:avLst/>
                <a:gdLst>
                  <a:gd name="T0" fmla="*/ 0 w 32"/>
                  <a:gd name="T1" fmla="*/ 0 h 43"/>
                  <a:gd name="T2" fmla="*/ 0 w 32"/>
                  <a:gd name="T3" fmla="*/ 0 h 43"/>
                  <a:gd name="T4" fmla="*/ 1 w 32"/>
                  <a:gd name="T5" fmla="*/ 0 h 43"/>
                  <a:gd name="T6" fmla="*/ 1 w 32"/>
                  <a:gd name="T7" fmla="*/ 0 h 43"/>
                  <a:gd name="T8" fmla="*/ 1 w 32"/>
                  <a:gd name="T9" fmla="*/ 0 h 43"/>
                  <a:gd name="T10" fmla="*/ 1 w 32"/>
                  <a:gd name="T11" fmla="*/ 0 h 43"/>
                  <a:gd name="T12" fmla="*/ 0 w 32"/>
                  <a:gd name="T13" fmla="*/ 0 h 43"/>
                  <a:gd name="T14" fmla="*/ 0 60000 65536"/>
                  <a:gd name="T15" fmla="*/ 0 60000 65536"/>
                  <a:gd name="T16" fmla="*/ 0 60000 65536"/>
                  <a:gd name="T17" fmla="*/ 0 60000 65536"/>
                  <a:gd name="T18" fmla="*/ 0 60000 65536"/>
                  <a:gd name="T19" fmla="*/ 0 60000 65536"/>
                  <a:gd name="T20" fmla="*/ 0 60000 65536"/>
                  <a:gd name="T21" fmla="*/ 0 w 32"/>
                  <a:gd name="T22" fmla="*/ 0 h 43"/>
                  <a:gd name="T23" fmla="*/ 32 w 3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3">
                    <a:moveTo>
                      <a:pt x="0" y="21"/>
                    </a:moveTo>
                    <a:lnTo>
                      <a:pt x="0" y="0"/>
                    </a:lnTo>
                    <a:lnTo>
                      <a:pt x="22" y="0"/>
                    </a:lnTo>
                    <a:lnTo>
                      <a:pt x="32" y="21"/>
                    </a:lnTo>
                    <a:lnTo>
                      <a:pt x="32" y="43"/>
                    </a:lnTo>
                    <a:lnTo>
                      <a:pt x="11" y="4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08" name="Freeform 254"/>
              <p:cNvSpPr>
                <a:spLocks noChangeAspect="1"/>
              </p:cNvSpPr>
              <p:nvPr/>
            </p:nvSpPr>
            <p:spPr bwMode="auto">
              <a:xfrm>
                <a:off x="6394" y="540"/>
                <a:ext cx="16" cy="22"/>
              </a:xfrm>
              <a:custGeom>
                <a:avLst/>
                <a:gdLst>
                  <a:gd name="T0" fmla="*/ 0 w 33"/>
                  <a:gd name="T1" fmla="*/ 1 h 44"/>
                  <a:gd name="T2" fmla="*/ 0 w 33"/>
                  <a:gd name="T3" fmla="*/ 0 h 44"/>
                  <a:gd name="T4" fmla="*/ 0 w 33"/>
                  <a:gd name="T5" fmla="*/ 0 h 44"/>
                  <a:gd name="T6" fmla="*/ 0 w 33"/>
                  <a:gd name="T7" fmla="*/ 1 h 44"/>
                  <a:gd name="T8" fmla="*/ 0 w 33"/>
                  <a:gd name="T9" fmla="*/ 1 h 44"/>
                  <a:gd name="T10" fmla="*/ 0 w 33"/>
                  <a:gd name="T11" fmla="*/ 1 h 44"/>
                  <a:gd name="T12" fmla="*/ 0 w 33"/>
                  <a:gd name="T13" fmla="*/ 1 h 44"/>
                  <a:gd name="T14" fmla="*/ 0 60000 65536"/>
                  <a:gd name="T15" fmla="*/ 0 60000 65536"/>
                  <a:gd name="T16" fmla="*/ 0 60000 65536"/>
                  <a:gd name="T17" fmla="*/ 0 60000 65536"/>
                  <a:gd name="T18" fmla="*/ 0 60000 65536"/>
                  <a:gd name="T19" fmla="*/ 0 60000 65536"/>
                  <a:gd name="T20" fmla="*/ 0 60000 65536"/>
                  <a:gd name="T21" fmla="*/ 0 w 33"/>
                  <a:gd name="T22" fmla="*/ 0 h 44"/>
                  <a:gd name="T23" fmla="*/ 33 w 3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4">
                    <a:moveTo>
                      <a:pt x="0" y="22"/>
                    </a:moveTo>
                    <a:lnTo>
                      <a:pt x="0" y="0"/>
                    </a:lnTo>
                    <a:lnTo>
                      <a:pt x="21" y="0"/>
                    </a:lnTo>
                    <a:lnTo>
                      <a:pt x="33" y="22"/>
                    </a:lnTo>
                    <a:lnTo>
                      <a:pt x="33" y="44"/>
                    </a:lnTo>
                    <a:lnTo>
                      <a:pt x="11" y="4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09" name="Freeform 255"/>
              <p:cNvSpPr>
                <a:spLocks noChangeAspect="1"/>
              </p:cNvSpPr>
              <p:nvPr/>
            </p:nvSpPr>
            <p:spPr bwMode="auto">
              <a:xfrm>
                <a:off x="6399" y="551"/>
                <a:ext cx="16" cy="23"/>
              </a:xfrm>
              <a:custGeom>
                <a:avLst/>
                <a:gdLst>
                  <a:gd name="T0" fmla="*/ 0 w 32"/>
                  <a:gd name="T1" fmla="*/ 1 h 46"/>
                  <a:gd name="T2" fmla="*/ 0 w 32"/>
                  <a:gd name="T3" fmla="*/ 0 h 46"/>
                  <a:gd name="T4" fmla="*/ 1 w 32"/>
                  <a:gd name="T5" fmla="*/ 0 h 46"/>
                  <a:gd name="T6" fmla="*/ 1 w 32"/>
                  <a:gd name="T7" fmla="*/ 1 h 46"/>
                  <a:gd name="T8" fmla="*/ 1 w 32"/>
                  <a:gd name="T9" fmla="*/ 1 h 46"/>
                  <a:gd name="T10" fmla="*/ 1 w 32"/>
                  <a:gd name="T11" fmla="*/ 1 h 46"/>
                  <a:gd name="T12" fmla="*/ 0 w 32"/>
                  <a:gd name="T13" fmla="*/ 1 h 46"/>
                  <a:gd name="T14" fmla="*/ 0 60000 65536"/>
                  <a:gd name="T15" fmla="*/ 0 60000 65536"/>
                  <a:gd name="T16" fmla="*/ 0 60000 65536"/>
                  <a:gd name="T17" fmla="*/ 0 60000 65536"/>
                  <a:gd name="T18" fmla="*/ 0 60000 65536"/>
                  <a:gd name="T19" fmla="*/ 0 60000 65536"/>
                  <a:gd name="T20" fmla="*/ 0 60000 65536"/>
                  <a:gd name="T21" fmla="*/ 0 w 32"/>
                  <a:gd name="T22" fmla="*/ 0 h 46"/>
                  <a:gd name="T23" fmla="*/ 32 w 3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6">
                    <a:moveTo>
                      <a:pt x="0" y="22"/>
                    </a:moveTo>
                    <a:lnTo>
                      <a:pt x="0" y="0"/>
                    </a:lnTo>
                    <a:lnTo>
                      <a:pt x="22" y="0"/>
                    </a:lnTo>
                    <a:lnTo>
                      <a:pt x="32" y="25"/>
                    </a:lnTo>
                    <a:lnTo>
                      <a:pt x="32" y="46"/>
                    </a:lnTo>
                    <a:lnTo>
                      <a:pt x="10" y="46"/>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10" name="Freeform 256"/>
              <p:cNvSpPr>
                <a:spLocks noChangeAspect="1"/>
              </p:cNvSpPr>
              <p:nvPr/>
            </p:nvSpPr>
            <p:spPr bwMode="auto">
              <a:xfrm>
                <a:off x="6404" y="564"/>
                <a:ext cx="16" cy="21"/>
              </a:xfrm>
              <a:custGeom>
                <a:avLst/>
                <a:gdLst>
                  <a:gd name="T0" fmla="*/ 0 w 33"/>
                  <a:gd name="T1" fmla="*/ 0 h 43"/>
                  <a:gd name="T2" fmla="*/ 0 w 33"/>
                  <a:gd name="T3" fmla="*/ 0 h 43"/>
                  <a:gd name="T4" fmla="*/ 0 w 33"/>
                  <a:gd name="T5" fmla="*/ 0 h 43"/>
                  <a:gd name="T6" fmla="*/ 0 w 33"/>
                  <a:gd name="T7" fmla="*/ 0 h 43"/>
                  <a:gd name="T8" fmla="*/ 0 w 33"/>
                  <a:gd name="T9" fmla="*/ 0 h 43"/>
                  <a:gd name="T10" fmla="*/ 0 w 33"/>
                  <a:gd name="T11" fmla="*/ 0 h 43"/>
                  <a:gd name="T12" fmla="*/ 0 w 33"/>
                  <a:gd name="T13" fmla="*/ 0 h 43"/>
                  <a:gd name="T14" fmla="*/ 0 60000 65536"/>
                  <a:gd name="T15" fmla="*/ 0 60000 65536"/>
                  <a:gd name="T16" fmla="*/ 0 60000 65536"/>
                  <a:gd name="T17" fmla="*/ 0 60000 65536"/>
                  <a:gd name="T18" fmla="*/ 0 60000 65536"/>
                  <a:gd name="T19" fmla="*/ 0 60000 65536"/>
                  <a:gd name="T20" fmla="*/ 0 60000 65536"/>
                  <a:gd name="T21" fmla="*/ 0 w 33"/>
                  <a:gd name="T22" fmla="*/ 0 h 43"/>
                  <a:gd name="T23" fmla="*/ 33 w 3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3">
                    <a:moveTo>
                      <a:pt x="0" y="21"/>
                    </a:moveTo>
                    <a:lnTo>
                      <a:pt x="0" y="0"/>
                    </a:lnTo>
                    <a:lnTo>
                      <a:pt x="22" y="0"/>
                    </a:lnTo>
                    <a:lnTo>
                      <a:pt x="33" y="21"/>
                    </a:lnTo>
                    <a:lnTo>
                      <a:pt x="33" y="43"/>
                    </a:lnTo>
                    <a:lnTo>
                      <a:pt x="12" y="4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11" name="Freeform 257"/>
              <p:cNvSpPr>
                <a:spLocks noChangeAspect="1"/>
              </p:cNvSpPr>
              <p:nvPr/>
            </p:nvSpPr>
            <p:spPr bwMode="auto">
              <a:xfrm>
                <a:off x="6410" y="574"/>
                <a:ext cx="16" cy="22"/>
              </a:xfrm>
              <a:custGeom>
                <a:avLst/>
                <a:gdLst>
                  <a:gd name="T0" fmla="*/ 0 w 33"/>
                  <a:gd name="T1" fmla="*/ 1 h 44"/>
                  <a:gd name="T2" fmla="*/ 0 w 33"/>
                  <a:gd name="T3" fmla="*/ 0 h 44"/>
                  <a:gd name="T4" fmla="*/ 0 w 33"/>
                  <a:gd name="T5" fmla="*/ 0 h 44"/>
                  <a:gd name="T6" fmla="*/ 0 w 33"/>
                  <a:gd name="T7" fmla="*/ 1 h 44"/>
                  <a:gd name="T8" fmla="*/ 0 w 33"/>
                  <a:gd name="T9" fmla="*/ 1 h 44"/>
                  <a:gd name="T10" fmla="*/ 0 w 33"/>
                  <a:gd name="T11" fmla="*/ 1 h 44"/>
                  <a:gd name="T12" fmla="*/ 0 w 33"/>
                  <a:gd name="T13" fmla="*/ 1 h 44"/>
                  <a:gd name="T14" fmla="*/ 0 60000 65536"/>
                  <a:gd name="T15" fmla="*/ 0 60000 65536"/>
                  <a:gd name="T16" fmla="*/ 0 60000 65536"/>
                  <a:gd name="T17" fmla="*/ 0 60000 65536"/>
                  <a:gd name="T18" fmla="*/ 0 60000 65536"/>
                  <a:gd name="T19" fmla="*/ 0 60000 65536"/>
                  <a:gd name="T20" fmla="*/ 0 60000 65536"/>
                  <a:gd name="T21" fmla="*/ 0 w 33"/>
                  <a:gd name="T22" fmla="*/ 0 h 44"/>
                  <a:gd name="T23" fmla="*/ 33 w 3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4">
                    <a:moveTo>
                      <a:pt x="0" y="22"/>
                    </a:moveTo>
                    <a:lnTo>
                      <a:pt x="0" y="0"/>
                    </a:lnTo>
                    <a:lnTo>
                      <a:pt x="21" y="0"/>
                    </a:lnTo>
                    <a:lnTo>
                      <a:pt x="33" y="22"/>
                    </a:lnTo>
                    <a:lnTo>
                      <a:pt x="33" y="44"/>
                    </a:lnTo>
                    <a:lnTo>
                      <a:pt x="10" y="4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12" name="Freeform 258"/>
              <p:cNvSpPr>
                <a:spLocks noChangeAspect="1"/>
              </p:cNvSpPr>
              <p:nvPr/>
            </p:nvSpPr>
            <p:spPr bwMode="auto">
              <a:xfrm>
                <a:off x="6415" y="585"/>
                <a:ext cx="16" cy="21"/>
              </a:xfrm>
              <a:custGeom>
                <a:avLst/>
                <a:gdLst>
                  <a:gd name="T0" fmla="*/ 0 w 33"/>
                  <a:gd name="T1" fmla="*/ 0 h 43"/>
                  <a:gd name="T2" fmla="*/ 0 w 33"/>
                  <a:gd name="T3" fmla="*/ 0 h 43"/>
                  <a:gd name="T4" fmla="*/ 0 w 33"/>
                  <a:gd name="T5" fmla="*/ 0 h 43"/>
                  <a:gd name="T6" fmla="*/ 0 w 33"/>
                  <a:gd name="T7" fmla="*/ 0 h 43"/>
                  <a:gd name="T8" fmla="*/ 0 w 33"/>
                  <a:gd name="T9" fmla="*/ 0 h 43"/>
                  <a:gd name="T10" fmla="*/ 0 w 33"/>
                  <a:gd name="T11" fmla="*/ 0 h 43"/>
                  <a:gd name="T12" fmla="*/ 0 w 33"/>
                  <a:gd name="T13" fmla="*/ 0 h 43"/>
                  <a:gd name="T14" fmla="*/ 0 60000 65536"/>
                  <a:gd name="T15" fmla="*/ 0 60000 65536"/>
                  <a:gd name="T16" fmla="*/ 0 60000 65536"/>
                  <a:gd name="T17" fmla="*/ 0 60000 65536"/>
                  <a:gd name="T18" fmla="*/ 0 60000 65536"/>
                  <a:gd name="T19" fmla="*/ 0 60000 65536"/>
                  <a:gd name="T20" fmla="*/ 0 60000 65536"/>
                  <a:gd name="T21" fmla="*/ 0 w 33"/>
                  <a:gd name="T22" fmla="*/ 0 h 43"/>
                  <a:gd name="T23" fmla="*/ 33 w 3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3">
                    <a:moveTo>
                      <a:pt x="0" y="22"/>
                    </a:moveTo>
                    <a:lnTo>
                      <a:pt x="0" y="0"/>
                    </a:lnTo>
                    <a:lnTo>
                      <a:pt x="23" y="0"/>
                    </a:lnTo>
                    <a:lnTo>
                      <a:pt x="33" y="22"/>
                    </a:lnTo>
                    <a:lnTo>
                      <a:pt x="33" y="43"/>
                    </a:lnTo>
                    <a:lnTo>
                      <a:pt x="11" y="43"/>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13" name="Freeform 259"/>
              <p:cNvSpPr>
                <a:spLocks noChangeAspect="1"/>
              </p:cNvSpPr>
              <p:nvPr/>
            </p:nvSpPr>
            <p:spPr bwMode="auto">
              <a:xfrm>
                <a:off x="6420" y="596"/>
                <a:ext cx="17" cy="21"/>
              </a:xfrm>
              <a:custGeom>
                <a:avLst/>
                <a:gdLst>
                  <a:gd name="T0" fmla="*/ 0 w 32"/>
                  <a:gd name="T1" fmla="*/ 0 h 43"/>
                  <a:gd name="T2" fmla="*/ 0 w 32"/>
                  <a:gd name="T3" fmla="*/ 0 h 43"/>
                  <a:gd name="T4" fmla="*/ 1 w 32"/>
                  <a:gd name="T5" fmla="*/ 0 h 43"/>
                  <a:gd name="T6" fmla="*/ 1 w 32"/>
                  <a:gd name="T7" fmla="*/ 0 h 43"/>
                  <a:gd name="T8" fmla="*/ 1 w 32"/>
                  <a:gd name="T9" fmla="*/ 0 h 43"/>
                  <a:gd name="T10" fmla="*/ 1 w 32"/>
                  <a:gd name="T11" fmla="*/ 0 h 43"/>
                  <a:gd name="T12" fmla="*/ 0 w 32"/>
                  <a:gd name="T13" fmla="*/ 0 h 43"/>
                  <a:gd name="T14" fmla="*/ 0 60000 65536"/>
                  <a:gd name="T15" fmla="*/ 0 60000 65536"/>
                  <a:gd name="T16" fmla="*/ 0 60000 65536"/>
                  <a:gd name="T17" fmla="*/ 0 60000 65536"/>
                  <a:gd name="T18" fmla="*/ 0 60000 65536"/>
                  <a:gd name="T19" fmla="*/ 0 60000 65536"/>
                  <a:gd name="T20" fmla="*/ 0 60000 65536"/>
                  <a:gd name="T21" fmla="*/ 0 w 32"/>
                  <a:gd name="T22" fmla="*/ 0 h 43"/>
                  <a:gd name="T23" fmla="*/ 32 w 3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3">
                    <a:moveTo>
                      <a:pt x="0" y="21"/>
                    </a:moveTo>
                    <a:lnTo>
                      <a:pt x="0" y="0"/>
                    </a:lnTo>
                    <a:lnTo>
                      <a:pt x="22" y="0"/>
                    </a:lnTo>
                    <a:lnTo>
                      <a:pt x="32" y="21"/>
                    </a:lnTo>
                    <a:lnTo>
                      <a:pt x="32" y="43"/>
                    </a:lnTo>
                    <a:lnTo>
                      <a:pt x="12" y="4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14" name="Freeform 260"/>
              <p:cNvSpPr>
                <a:spLocks noChangeAspect="1"/>
              </p:cNvSpPr>
              <p:nvPr/>
            </p:nvSpPr>
            <p:spPr bwMode="auto">
              <a:xfrm>
                <a:off x="6426" y="606"/>
                <a:ext cx="15" cy="23"/>
              </a:xfrm>
              <a:custGeom>
                <a:avLst/>
                <a:gdLst>
                  <a:gd name="T0" fmla="*/ 0 w 28"/>
                  <a:gd name="T1" fmla="*/ 1 h 44"/>
                  <a:gd name="T2" fmla="*/ 0 w 28"/>
                  <a:gd name="T3" fmla="*/ 0 h 44"/>
                  <a:gd name="T4" fmla="*/ 1 w 28"/>
                  <a:gd name="T5" fmla="*/ 0 h 44"/>
                  <a:gd name="T6" fmla="*/ 1 w 28"/>
                  <a:gd name="T7" fmla="*/ 1 h 44"/>
                  <a:gd name="T8" fmla="*/ 1 w 28"/>
                  <a:gd name="T9" fmla="*/ 1 h 44"/>
                  <a:gd name="T10" fmla="*/ 1 w 28"/>
                  <a:gd name="T11" fmla="*/ 1 h 44"/>
                  <a:gd name="T12" fmla="*/ 0 w 28"/>
                  <a:gd name="T13" fmla="*/ 1 h 44"/>
                  <a:gd name="T14" fmla="*/ 0 60000 65536"/>
                  <a:gd name="T15" fmla="*/ 0 60000 65536"/>
                  <a:gd name="T16" fmla="*/ 0 60000 65536"/>
                  <a:gd name="T17" fmla="*/ 0 60000 65536"/>
                  <a:gd name="T18" fmla="*/ 0 60000 65536"/>
                  <a:gd name="T19" fmla="*/ 0 60000 65536"/>
                  <a:gd name="T20" fmla="*/ 0 60000 65536"/>
                  <a:gd name="T21" fmla="*/ 0 w 28"/>
                  <a:gd name="T22" fmla="*/ 0 h 44"/>
                  <a:gd name="T23" fmla="*/ 28 w 2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4">
                    <a:moveTo>
                      <a:pt x="0" y="22"/>
                    </a:moveTo>
                    <a:lnTo>
                      <a:pt x="0" y="0"/>
                    </a:lnTo>
                    <a:lnTo>
                      <a:pt x="20" y="0"/>
                    </a:lnTo>
                    <a:lnTo>
                      <a:pt x="28" y="22"/>
                    </a:lnTo>
                    <a:lnTo>
                      <a:pt x="28" y="44"/>
                    </a:lnTo>
                    <a:lnTo>
                      <a:pt x="7" y="4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15" name="Freeform 261"/>
              <p:cNvSpPr>
                <a:spLocks noChangeAspect="1"/>
              </p:cNvSpPr>
              <p:nvPr/>
            </p:nvSpPr>
            <p:spPr bwMode="auto">
              <a:xfrm>
                <a:off x="6430" y="617"/>
                <a:ext cx="16" cy="22"/>
              </a:xfrm>
              <a:custGeom>
                <a:avLst/>
                <a:gdLst>
                  <a:gd name="T0" fmla="*/ 0 w 33"/>
                  <a:gd name="T1" fmla="*/ 1 h 43"/>
                  <a:gd name="T2" fmla="*/ 0 w 33"/>
                  <a:gd name="T3" fmla="*/ 0 h 43"/>
                  <a:gd name="T4" fmla="*/ 0 w 33"/>
                  <a:gd name="T5" fmla="*/ 0 h 43"/>
                  <a:gd name="T6" fmla="*/ 0 w 33"/>
                  <a:gd name="T7" fmla="*/ 1 h 43"/>
                  <a:gd name="T8" fmla="*/ 0 w 33"/>
                  <a:gd name="T9" fmla="*/ 1 h 43"/>
                  <a:gd name="T10" fmla="*/ 0 w 33"/>
                  <a:gd name="T11" fmla="*/ 1 h 43"/>
                  <a:gd name="T12" fmla="*/ 0 w 33"/>
                  <a:gd name="T13" fmla="*/ 1 h 43"/>
                  <a:gd name="T14" fmla="*/ 0 60000 65536"/>
                  <a:gd name="T15" fmla="*/ 0 60000 65536"/>
                  <a:gd name="T16" fmla="*/ 0 60000 65536"/>
                  <a:gd name="T17" fmla="*/ 0 60000 65536"/>
                  <a:gd name="T18" fmla="*/ 0 60000 65536"/>
                  <a:gd name="T19" fmla="*/ 0 60000 65536"/>
                  <a:gd name="T20" fmla="*/ 0 60000 65536"/>
                  <a:gd name="T21" fmla="*/ 0 w 33"/>
                  <a:gd name="T22" fmla="*/ 0 h 43"/>
                  <a:gd name="T23" fmla="*/ 33 w 3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3">
                    <a:moveTo>
                      <a:pt x="0" y="22"/>
                    </a:moveTo>
                    <a:lnTo>
                      <a:pt x="0" y="0"/>
                    </a:lnTo>
                    <a:lnTo>
                      <a:pt x="21" y="0"/>
                    </a:lnTo>
                    <a:lnTo>
                      <a:pt x="33" y="22"/>
                    </a:lnTo>
                    <a:lnTo>
                      <a:pt x="33" y="43"/>
                    </a:lnTo>
                    <a:lnTo>
                      <a:pt x="11" y="43"/>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16" name="Freeform 262"/>
              <p:cNvSpPr>
                <a:spLocks noChangeAspect="1"/>
              </p:cNvSpPr>
              <p:nvPr/>
            </p:nvSpPr>
            <p:spPr bwMode="auto">
              <a:xfrm>
                <a:off x="6435" y="629"/>
                <a:ext cx="17" cy="21"/>
              </a:xfrm>
              <a:custGeom>
                <a:avLst/>
                <a:gdLst>
                  <a:gd name="T0" fmla="*/ 0 w 32"/>
                  <a:gd name="T1" fmla="*/ 0 h 43"/>
                  <a:gd name="T2" fmla="*/ 0 w 32"/>
                  <a:gd name="T3" fmla="*/ 0 h 43"/>
                  <a:gd name="T4" fmla="*/ 1 w 32"/>
                  <a:gd name="T5" fmla="*/ 0 h 43"/>
                  <a:gd name="T6" fmla="*/ 1 w 32"/>
                  <a:gd name="T7" fmla="*/ 0 h 43"/>
                  <a:gd name="T8" fmla="*/ 1 w 32"/>
                  <a:gd name="T9" fmla="*/ 0 h 43"/>
                  <a:gd name="T10" fmla="*/ 1 w 32"/>
                  <a:gd name="T11" fmla="*/ 0 h 43"/>
                  <a:gd name="T12" fmla="*/ 0 w 32"/>
                  <a:gd name="T13" fmla="*/ 0 h 43"/>
                  <a:gd name="T14" fmla="*/ 0 60000 65536"/>
                  <a:gd name="T15" fmla="*/ 0 60000 65536"/>
                  <a:gd name="T16" fmla="*/ 0 60000 65536"/>
                  <a:gd name="T17" fmla="*/ 0 60000 65536"/>
                  <a:gd name="T18" fmla="*/ 0 60000 65536"/>
                  <a:gd name="T19" fmla="*/ 0 60000 65536"/>
                  <a:gd name="T20" fmla="*/ 0 60000 65536"/>
                  <a:gd name="T21" fmla="*/ 0 w 32"/>
                  <a:gd name="T22" fmla="*/ 0 h 43"/>
                  <a:gd name="T23" fmla="*/ 32 w 3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3">
                    <a:moveTo>
                      <a:pt x="0" y="21"/>
                    </a:moveTo>
                    <a:lnTo>
                      <a:pt x="0" y="0"/>
                    </a:lnTo>
                    <a:lnTo>
                      <a:pt x="22" y="0"/>
                    </a:lnTo>
                    <a:lnTo>
                      <a:pt x="32" y="21"/>
                    </a:lnTo>
                    <a:lnTo>
                      <a:pt x="32" y="43"/>
                    </a:lnTo>
                    <a:lnTo>
                      <a:pt x="10" y="4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17" name="Freeform 263"/>
              <p:cNvSpPr>
                <a:spLocks noChangeAspect="1"/>
              </p:cNvSpPr>
              <p:nvPr/>
            </p:nvSpPr>
            <p:spPr bwMode="auto">
              <a:xfrm>
                <a:off x="6441" y="639"/>
                <a:ext cx="16" cy="21"/>
              </a:xfrm>
              <a:custGeom>
                <a:avLst/>
                <a:gdLst>
                  <a:gd name="T0" fmla="*/ 0 w 33"/>
                  <a:gd name="T1" fmla="*/ 1 h 42"/>
                  <a:gd name="T2" fmla="*/ 0 w 33"/>
                  <a:gd name="T3" fmla="*/ 0 h 42"/>
                  <a:gd name="T4" fmla="*/ 0 w 33"/>
                  <a:gd name="T5" fmla="*/ 0 h 42"/>
                  <a:gd name="T6" fmla="*/ 0 w 33"/>
                  <a:gd name="T7" fmla="*/ 1 h 42"/>
                  <a:gd name="T8" fmla="*/ 0 w 33"/>
                  <a:gd name="T9" fmla="*/ 1 h 42"/>
                  <a:gd name="T10" fmla="*/ 0 w 33"/>
                  <a:gd name="T11" fmla="*/ 1 h 42"/>
                  <a:gd name="T12" fmla="*/ 0 w 33"/>
                  <a:gd name="T13" fmla="*/ 1 h 42"/>
                  <a:gd name="T14" fmla="*/ 0 60000 65536"/>
                  <a:gd name="T15" fmla="*/ 0 60000 65536"/>
                  <a:gd name="T16" fmla="*/ 0 60000 65536"/>
                  <a:gd name="T17" fmla="*/ 0 60000 65536"/>
                  <a:gd name="T18" fmla="*/ 0 60000 65536"/>
                  <a:gd name="T19" fmla="*/ 0 60000 65536"/>
                  <a:gd name="T20" fmla="*/ 0 60000 65536"/>
                  <a:gd name="T21" fmla="*/ 0 w 33"/>
                  <a:gd name="T22" fmla="*/ 0 h 42"/>
                  <a:gd name="T23" fmla="*/ 33 w 33"/>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2">
                    <a:moveTo>
                      <a:pt x="0" y="22"/>
                    </a:moveTo>
                    <a:lnTo>
                      <a:pt x="0" y="0"/>
                    </a:lnTo>
                    <a:lnTo>
                      <a:pt x="22" y="0"/>
                    </a:lnTo>
                    <a:lnTo>
                      <a:pt x="33" y="19"/>
                    </a:lnTo>
                    <a:lnTo>
                      <a:pt x="33" y="42"/>
                    </a:lnTo>
                    <a:lnTo>
                      <a:pt x="12" y="4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18" name="Freeform 264"/>
              <p:cNvSpPr>
                <a:spLocks noChangeAspect="1"/>
              </p:cNvSpPr>
              <p:nvPr/>
            </p:nvSpPr>
            <p:spPr bwMode="auto">
              <a:xfrm>
                <a:off x="6446" y="649"/>
                <a:ext cx="17" cy="21"/>
              </a:xfrm>
              <a:custGeom>
                <a:avLst/>
                <a:gdLst>
                  <a:gd name="T0" fmla="*/ 0 w 33"/>
                  <a:gd name="T1" fmla="*/ 0 h 43"/>
                  <a:gd name="T2" fmla="*/ 0 w 33"/>
                  <a:gd name="T3" fmla="*/ 0 h 43"/>
                  <a:gd name="T4" fmla="*/ 1 w 33"/>
                  <a:gd name="T5" fmla="*/ 0 h 43"/>
                  <a:gd name="T6" fmla="*/ 1 w 33"/>
                  <a:gd name="T7" fmla="*/ 0 h 43"/>
                  <a:gd name="T8" fmla="*/ 1 w 33"/>
                  <a:gd name="T9" fmla="*/ 0 h 43"/>
                  <a:gd name="T10" fmla="*/ 1 w 33"/>
                  <a:gd name="T11" fmla="*/ 0 h 43"/>
                  <a:gd name="T12" fmla="*/ 0 w 33"/>
                  <a:gd name="T13" fmla="*/ 0 h 43"/>
                  <a:gd name="T14" fmla="*/ 0 60000 65536"/>
                  <a:gd name="T15" fmla="*/ 0 60000 65536"/>
                  <a:gd name="T16" fmla="*/ 0 60000 65536"/>
                  <a:gd name="T17" fmla="*/ 0 60000 65536"/>
                  <a:gd name="T18" fmla="*/ 0 60000 65536"/>
                  <a:gd name="T19" fmla="*/ 0 60000 65536"/>
                  <a:gd name="T20" fmla="*/ 0 60000 65536"/>
                  <a:gd name="T21" fmla="*/ 0 w 33"/>
                  <a:gd name="T22" fmla="*/ 0 h 43"/>
                  <a:gd name="T23" fmla="*/ 33 w 3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3">
                    <a:moveTo>
                      <a:pt x="0" y="23"/>
                    </a:moveTo>
                    <a:lnTo>
                      <a:pt x="0" y="0"/>
                    </a:lnTo>
                    <a:lnTo>
                      <a:pt x="21" y="0"/>
                    </a:lnTo>
                    <a:lnTo>
                      <a:pt x="33" y="23"/>
                    </a:lnTo>
                    <a:lnTo>
                      <a:pt x="33" y="43"/>
                    </a:lnTo>
                    <a:lnTo>
                      <a:pt x="10" y="4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19" name="Freeform 265"/>
              <p:cNvSpPr>
                <a:spLocks noChangeAspect="1"/>
              </p:cNvSpPr>
              <p:nvPr/>
            </p:nvSpPr>
            <p:spPr bwMode="auto">
              <a:xfrm>
                <a:off x="6452" y="660"/>
                <a:ext cx="16" cy="20"/>
              </a:xfrm>
              <a:custGeom>
                <a:avLst/>
                <a:gdLst>
                  <a:gd name="T0" fmla="*/ 0 w 33"/>
                  <a:gd name="T1" fmla="*/ 1 h 40"/>
                  <a:gd name="T2" fmla="*/ 0 w 33"/>
                  <a:gd name="T3" fmla="*/ 0 h 40"/>
                  <a:gd name="T4" fmla="*/ 0 w 33"/>
                  <a:gd name="T5" fmla="*/ 0 h 40"/>
                  <a:gd name="T6" fmla="*/ 0 w 33"/>
                  <a:gd name="T7" fmla="*/ 1 h 40"/>
                  <a:gd name="T8" fmla="*/ 0 w 33"/>
                  <a:gd name="T9" fmla="*/ 1 h 40"/>
                  <a:gd name="T10" fmla="*/ 0 w 33"/>
                  <a:gd name="T11" fmla="*/ 1 h 40"/>
                  <a:gd name="T12" fmla="*/ 0 w 33"/>
                  <a:gd name="T13" fmla="*/ 1 h 40"/>
                  <a:gd name="T14" fmla="*/ 0 60000 65536"/>
                  <a:gd name="T15" fmla="*/ 0 60000 65536"/>
                  <a:gd name="T16" fmla="*/ 0 60000 65536"/>
                  <a:gd name="T17" fmla="*/ 0 60000 65536"/>
                  <a:gd name="T18" fmla="*/ 0 60000 65536"/>
                  <a:gd name="T19" fmla="*/ 0 60000 65536"/>
                  <a:gd name="T20" fmla="*/ 0 60000 65536"/>
                  <a:gd name="T21" fmla="*/ 0 w 33"/>
                  <a:gd name="T22" fmla="*/ 0 h 40"/>
                  <a:gd name="T23" fmla="*/ 33 w 33"/>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0">
                    <a:moveTo>
                      <a:pt x="0" y="20"/>
                    </a:moveTo>
                    <a:lnTo>
                      <a:pt x="0" y="0"/>
                    </a:lnTo>
                    <a:lnTo>
                      <a:pt x="23" y="0"/>
                    </a:lnTo>
                    <a:lnTo>
                      <a:pt x="33" y="18"/>
                    </a:lnTo>
                    <a:lnTo>
                      <a:pt x="33" y="40"/>
                    </a:lnTo>
                    <a:lnTo>
                      <a:pt x="11" y="4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20" name="Freeform 266"/>
              <p:cNvSpPr>
                <a:spLocks noChangeAspect="1"/>
              </p:cNvSpPr>
              <p:nvPr/>
            </p:nvSpPr>
            <p:spPr bwMode="auto">
              <a:xfrm>
                <a:off x="6457" y="669"/>
                <a:ext cx="16" cy="21"/>
              </a:xfrm>
              <a:custGeom>
                <a:avLst/>
                <a:gdLst>
                  <a:gd name="T0" fmla="*/ 0 w 32"/>
                  <a:gd name="T1" fmla="*/ 0 h 43"/>
                  <a:gd name="T2" fmla="*/ 0 w 32"/>
                  <a:gd name="T3" fmla="*/ 0 h 43"/>
                  <a:gd name="T4" fmla="*/ 1 w 32"/>
                  <a:gd name="T5" fmla="*/ 0 h 43"/>
                  <a:gd name="T6" fmla="*/ 1 w 32"/>
                  <a:gd name="T7" fmla="*/ 0 h 43"/>
                  <a:gd name="T8" fmla="*/ 1 w 32"/>
                  <a:gd name="T9" fmla="*/ 0 h 43"/>
                  <a:gd name="T10" fmla="*/ 1 w 32"/>
                  <a:gd name="T11" fmla="*/ 0 h 43"/>
                  <a:gd name="T12" fmla="*/ 0 w 32"/>
                  <a:gd name="T13" fmla="*/ 0 h 43"/>
                  <a:gd name="T14" fmla="*/ 0 60000 65536"/>
                  <a:gd name="T15" fmla="*/ 0 60000 65536"/>
                  <a:gd name="T16" fmla="*/ 0 60000 65536"/>
                  <a:gd name="T17" fmla="*/ 0 60000 65536"/>
                  <a:gd name="T18" fmla="*/ 0 60000 65536"/>
                  <a:gd name="T19" fmla="*/ 0 60000 65536"/>
                  <a:gd name="T20" fmla="*/ 0 60000 65536"/>
                  <a:gd name="T21" fmla="*/ 0 w 32"/>
                  <a:gd name="T22" fmla="*/ 0 h 43"/>
                  <a:gd name="T23" fmla="*/ 32 w 3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3">
                    <a:moveTo>
                      <a:pt x="0" y="22"/>
                    </a:moveTo>
                    <a:lnTo>
                      <a:pt x="0" y="0"/>
                    </a:lnTo>
                    <a:lnTo>
                      <a:pt x="22" y="0"/>
                    </a:lnTo>
                    <a:lnTo>
                      <a:pt x="32" y="22"/>
                    </a:lnTo>
                    <a:lnTo>
                      <a:pt x="32" y="43"/>
                    </a:lnTo>
                    <a:lnTo>
                      <a:pt x="12" y="43"/>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21" name="Freeform 267"/>
              <p:cNvSpPr>
                <a:spLocks noChangeAspect="1"/>
              </p:cNvSpPr>
              <p:nvPr/>
            </p:nvSpPr>
            <p:spPr bwMode="auto">
              <a:xfrm>
                <a:off x="6463" y="680"/>
                <a:ext cx="16" cy="20"/>
              </a:xfrm>
              <a:custGeom>
                <a:avLst/>
                <a:gdLst>
                  <a:gd name="T0" fmla="*/ 0 w 32"/>
                  <a:gd name="T1" fmla="*/ 1 h 40"/>
                  <a:gd name="T2" fmla="*/ 0 w 32"/>
                  <a:gd name="T3" fmla="*/ 0 h 40"/>
                  <a:gd name="T4" fmla="*/ 1 w 32"/>
                  <a:gd name="T5" fmla="*/ 0 h 40"/>
                  <a:gd name="T6" fmla="*/ 1 w 32"/>
                  <a:gd name="T7" fmla="*/ 1 h 40"/>
                  <a:gd name="T8" fmla="*/ 1 w 32"/>
                  <a:gd name="T9" fmla="*/ 1 h 40"/>
                  <a:gd name="T10" fmla="*/ 1 w 32"/>
                  <a:gd name="T11" fmla="*/ 1 h 40"/>
                  <a:gd name="T12" fmla="*/ 0 w 32"/>
                  <a:gd name="T13" fmla="*/ 1 h 40"/>
                  <a:gd name="T14" fmla="*/ 0 60000 65536"/>
                  <a:gd name="T15" fmla="*/ 0 60000 65536"/>
                  <a:gd name="T16" fmla="*/ 0 60000 65536"/>
                  <a:gd name="T17" fmla="*/ 0 60000 65536"/>
                  <a:gd name="T18" fmla="*/ 0 60000 65536"/>
                  <a:gd name="T19" fmla="*/ 0 60000 65536"/>
                  <a:gd name="T20" fmla="*/ 0 60000 65536"/>
                  <a:gd name="T21" fmla="*/ 0 w 32"/>
                  <a:gd name="T22" fmla="*/ 0 h 40"/>
                  <a:gd name="T23" fmla="*/ 32 w 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0">
                    <a:moveTo>
                      <a:pt x="0" y="21"/>
                    </a:moveTo>
                    <a:lnTo>
                      <a:pt x="0" y="0"/>
                    </a:lnTo>
                    <a:lnTo>
                      <a:pt x="20" y="0"/>
                    </a:lnTo>
                    <a:lnTo>
                      <a:pt x="32" y="18"/>
                    </a:lnTo>
                    <a:lnTo>
                      <a:pt x="32" y="40"/>
                    </a:lnTo>
                    <a:lnTo>
                      <a:pt x="10" y="4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22" name="Freeform 268"/>
              <p:cNvSpPr>
                <a:spLocks noChangeAspect="1"/>
              </p:cNvSpPr>
              <p:nvPr/>
            </p:nvSpPr>
            <p:spPr bwMode="auto">
              <a:xfrm>
                <a:off x="6468" y="689"/>
                <a:ext cx="16" cy="21"/>
              </a:xfrm>
              <a:custGeom>
                <a:avLst/>
                <a:gdLst>
                  <a:gd name="T0" fmla="*/ 0 w 33"/>
                  <a:gd name="T1" fmla="*/ 1 h 42"/>
                  <a:gd name="T2" fmla="*/ 0 w 33"/>
                  <a:gd name="T3" fmla="*/ 0 h 42"/>
                  <a:gd name="T4" fmla="*/ 0 w 33"/>
                  <a:gd name="T5" fmla="*/ 0 h 42"/>
                  <a:gd name="T6" fmla="*/ 0 w 33"/>
                  <a:gd name="T7" fmla="*/ 1 h 42"/>
                  <a:gd name="T8" fmla="*/ 0 w 33"/>
                  <a:gd name="T9" fmla="*/ 1 h 42"/>
                  <a:gd name="T10" fmla="*/ 0 w 33"/>
                  <a:gd name="T11" fmla="*/ 1 h 42"/>
                  <a:gd name="T12" fmla="*/ 0 w 33"/>
                  <a:gd name="T13" fmla="*/ 1 h 42"/>
                  <a:gd name="T14" fmla="*/ 0 60000 65536"/>
                  <a:gd name="T15" fmla="*/ 0 60000 65536"/>
                  <a:gd name="T16" fmla="*/ 0 60000 65536"/>
                  <a:gd name="T17" fmla="*/ 0 60000 65536"/>
                  <a:gd name="T18" fmla="*/ 0 60000 65536"/>
                  <a:gd name="T19" fmla="*/ 0 60000 65536"/>
                  <a:gd name="T20" fmla="*/ 0 60000 65536"/>
                  <a:gd name="T21" fmla="*/ 0 w 33"/>
                  <a:gd name="T22" fmla="*/ 0 h 42"/>
                  <a:gd name="T23" fmla="*/ 33 w 33"/>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2">
                    <a:moveTo>
                      <a:pt x="0" y="22"/>
                    </a:moveTo>
                    <a:lnTo>
                      <a:pt x="0" y="0"/>
                    </a:lnTo>
                    <a:lnTo>
                      <a:pt x="22" y="0"/>
                    </a:lnTo>
                    <a:lnTo>
                      <a:pt x="33" y="20"/>
                    </a:lnTo>
                    <a:lnTo>
                      <a:pt x="33" y="42"/>
                    </a:lnTo>
                    <a:lnTo>
                      <a:pt x="10" y="4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23" name="Freeform 269"/>
              <p:cNvSpPr>
                <a:spLocks noChangeAspect="1"/>
              </p:cNvSpPr>
              <p:nvPr/>
            </p:nvSpPr>
            <p:spPr bwMode="auto">
              <a:xfrm>
                <a:off x="6473" y="699"/>
                <a:ext cx="16" cy="21"/>
              </a:xfrm>
              <a:custGeom>
                <a:avLst/>
                <a:gdLst>
                  <a:gd name="T0" fmla="*/ 0 w 33"/>
                  <a:gd name="T1" fmla="*/ 1 h 42"/>
                  <a:gd name="T2" fmla="*/ 0 w 33"/>
                  <a:gd name="T3" fmla="*/ 0 h 42"/>
                  <a:gd name="T4" fmla="*/ 0 w 33"/>
                  <a:gd name="T5" fmla="*/ 0 h 42"/>
                  <a:gd name="T6" fmla="*/ 0 w 33"/>
                  <a:gd name="T7" fmla="*/ 1 h 42"/>
                  <a:gd name="T8" fmla="*/ 0 w 33"/>
                  <a:gd name="T9" fmla="*/ 1 h 42"/>
                  <a:gd name="T10" fmla="*/ 0 w 33"/>
                  <a:gd name="T11" fmla="*/ 1 h 42"/>
                  <a:gd name="T12" fmla="*/ 0 w 33"/>
                  <a:gd name="T13" fmla="*/ 1 h 42"/>
                  <a:gd name="T14" fmla="*/ 0 60000 65536"/>
                  <a:gd name="T15" fmla="*/ 0 60000 65536"/>
                  <a:gd name="T16" fmla="*/ 0 60000 65536"/>
                  <a:gd name="T17" fmla="*/ 0 60000 65536"/>
                  <a:gd name="T18" fmla="*/ 0 60000 65536"/>
                  <a:gd name="T19" fmla="*/ 0 60000 65536"/>
                  <a:gd name="T20" fmla="*/ 0 60000 65536"/>
                  <a:gd name="T21" fmla="*/ 0 w 33"/>
                  <a:gd name="T22" fmla="*/ 0 h 42"/>
                  <a:gd name="T23" fmla="*/ 33 w 33"/>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2">
                    <a:moveTo>
                      <a:pt x="0" y="22"/>
                    </a:moveTo>
                    <a:lnTo>
                      <a:pt x="0" y="0"/>
                    </a:lnTo>
                    <a:lnTo>
                      <a:pt x="23" y="0"/>
                    </a:lnTo>
                    <a:lnTo>
                      <a:pt x="33" y="22"/>
                    </a:lnTo>
                    <a:lnTo>
                      <a:pt x="33" y="42"/>
                    </a:lnTo>
                    <a:lnTo>
                      <a:pt x="12" y="4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24" name="Freeform 270"/>
              <p:cNvSpPr>
                <a:spLocks noChangeAspect="1"/>
              </p:cNvSpPr>
              <p:nvPr/>
            </p:nvSpPr>
            <p:spPr bwMode="auto">
              <a:xfrm>
                <a:off x="6479" y="710"/>
                <a:ext cx="16" cy="20"/>
              </a:xfrm>
              <a:custGeom>
                <a:avLst/>
                <a:gdLst>
                  <a:gd name="T0" fmla="*/ 0 w 33"/>
                  <a:gd name="T1" fmla="*/ 1 h 40"/>
                  <a:gd name="T2" fmla="*/ 0 w 33"/>
                  <a:gd name="T3" fmla="*/ 0 h 40"/>
                  <a:gd name="T4" fmla="*/ 0 w 33"/>
                  <a:gd name="T5" fmla="*/ 0 h 40"/>
                  <a:gd name="T6" fmla="*/ 0 w 33"/>
                  <a:gd name="T7" fmla="*/ 1 h 40"/>
                  <a:gd name="T8" fmla="*/ 0 w 33"/>
                  <a:gd name="T9" fmla="*/ 1 h 40"/>
                  <a:gd name="T10" fmla="*/ 0 w 33"/>
                  <a:gd name="T11" fmla="*/ 1 h 40"/>
                  <a:gd name="T12" fmla="*/ 0 w 33"/>
                  <a:gd name="T13" fmla="*/ 1 h 40"/>
                  <a:gd name="T14" fmla="*/ 0 60000 65536"/>
                  <a:gd name="T15" fmla="*/ 0 60000 65536"/>
                  <a:gd name="T16" fmla="*/ 0 60000 65536"/>
                  <a:gd name="T17" fmla="*/ 0 60000 65536"/>
                  <a:gd name="T18" fmla="*/ 0 60000 65536"/>
                  <a:gd name="T19" fmla="*/ 0 60000 65536"/>
                  <a:gd name="T20" fmla="*/ 0 60000 65536"/>
                  <a:gd name="T21" fmla="*/ 0 w 33"/>
                  <a:gd name="T22" fmla="*/ 0 h 40"/>
                  <a:gd name="T23" fmla="*/ 33 w 33"/>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0">
                    <a:moveTo>
                      <a:pt x="0" y="20"/>
                    </a:moveTo>
                    <a:lnTo>
                      <a:pt x="0" y="0"/>
                    </a:lnTo>
                    <a:lnTo>
                      <a:pt x="21" y="0"/>
                    </a:lnTo>
                    <a:lnTo>
                      <a:pt x="33" y="18"/>
                    </a:lnTo>
                    <a:lnTo>
                      <a:pt x="33" y="40"/>
                    </a:lnTo>
                    <a:lnTo>
                      <a:pt x="11" y="4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25" name="Freeform 271"/>
              <p:cNvSpPr>
                <a:spLocks noChangeAspect="1"/>
              </p:cNvSpPr>
              <p:nvPr/>
            </p:nvSpPr>
            <p:spPr bwMode="auto">
              <a:xfrm>
                <a:off x="6484" y="719"/>
                <a:ext cx="17" cy="20"/>
              </a:xfrm>
              <a:custGeom>
                <a:avLst/>
                <a:gdLst>
                  <a:gd name="T0" fmla="*/ 0 w 32"/>
                  <a:gd name="T1" fmla="*/ 1 h 40"/>
                  <a:gd name="T2" fmla="*/ 0 w 32"/>
                  <a:gd name="T3" fmla="*/ 0 h 40"/>
                  <a:gd name="T4" fmla="*/ 1 w 32"/>
                  <a:gd name="T5" fmla="*/ 0 h 40"/>
                  <a:gd name="T6" fmla="*/ 1 w 32"/>
                  <a:gd name="T7" fmla="*/ 1 h 40"/>
                  <a:gd name="T8" fmla="*/ 1 w 32"/>
                  <a:gd name="T9" fmla="*/ 1 h 40"/>
                  <a:gd name="T10" fmla="*/ 1 w 32"/>
                  <a:gd name="T11" fmla="*/ 1 h 40"/>
                  <a:gd name="T12" fmla="*/ 0 w 32"/>
                  <a:gd name="T13" fmla="*/ 1 h 40"/>
                  <a:gd name="T14" fmla="*/ 0 60000 65536"/>
                  <a:gd name="T15" fmla="*/ 0 60000 65536"/>
                  <a:gd name="T16" fmla="*/ 0 60000 65536"/>
                  <a:gd name="T17" fmla="*/ 0 60000 65536"/>
                  <a:gd name="T18" fmla="*/ 0 60000 65536"/>
                  <a:gd name="T19" fmla="*/ 0 60000 65536"/>
                  <a:gd name="T20" fmla="*/ 0 60000 65536"/>
                  <a:gd name="T21" fmla="*/ 0 w 32"/>
                  <a:gd name="T22" fmla="*/ 0 h 40"/>
                  <a:gd name="T23" fmla="*/ 32 w 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0">
                    <a:moveTo>
                      <a:pt x="0" y="22"/>
                    </a:moveTo>
                    <a:lnTo>
                      <a:pt x="0" y="0"/>
                    </a:lnTo>
                    <a:lnTo>
                      <a:pt x="22" y="0"/>
                    </a:lnTo>
                    <a:lnTo>
                      <a:pt x="32" y="19"/>
                    </a:lnTo>
                    <a:lnTo>
                      <a:pt x="32" y="40"/>
                    </a:lnTo>
                    <a:lnTo>
                      <a:pt x="10" y="4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26" name="Freeform 272"/>
              <p:cNvSpPr>
                <a:spLocks noChangeAspect="1"/>
              </p:cNvSpPr>
              <p:nvPr/>
            </p:nvSpPr>
            <p:spPr bwMode="auto">
              <a:xfrm>
                <a:off x="6489" y="729"/>
                <a:ext cx="17" cy="20"/>
              </a:xfrm>
              <a:custGeom>
                <a:avLst/>
                <a:gdLst>
                  <a:gd name="T0" fmla="*/ 0 w 33"/>
                  <a:gd name="T1" fmla="*/ 0 h 41"/>
                  <a:gd name="T2" fmla="*/ 0 w 33"/>
                  <a:gd name="T3" fmla="*/ 0 h 41"/>
                  <a:gd name="T4" fmla="*/ 1 w 33"/>
                  <a:gd name="T5" fmla="*/ 0 h 41"/>
                  <a:gd name="T6" fmla="*/ 1 w 33"/>
                  <a:gd name="T7" fmla="*/ 0 h 41"/>
                  <a:gd name="T8" fmla="*/ 1 w 33"/>
                  <a:gd name="T9" fmla="*/ 0 h 41"/>
                  <a:gd name="T10" fmla="*/ 1 w 33"/>
                  <a:gd name="T11" fmla="*/ 0 h 41"/>
                  <a:gd name="T12" fmla="*/ 0 w 33"/>
                  <a:gd name="T13" fmla="*/ 0 h 41"/>
                  <a:gd name="T14" fmla="*/ 0 60000 65536"/>
                  <a:gd name="T15" fmla="*/ 0 60000 65536"/>
                  <a:gd name="T16" fmla="*/ 0 60000 65536"/>
                  <a:gd name="T17" fmla="*/ 0 60000 65536"/>
                  <a:gd name="T18" fmla="*/ 0 60000 65536"/>
                  <a:gd name="T19" fmla="*/ 0 60000 65536"/>
                  <a:gd name="T20" fmla="*/ 0 60000 65536"/>
                  <a:gd name="T21" fmla="*/ 0 w 33"/>
                  <a:gd name="T22" fmla="*/ 0 h 41"/>
                  <a:gd name="T23" fmla="*/ 33 w 33"/>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1">
                    <a:moveTo>
                      <a:pt x="0" y="21"/>
                    </a:moveTo>
                    <a:lnTo>
                      <a:pt x="0" y="0"/>
                    </a:lnTo>
                    <a:lnTo>
                      <a:pt x="22" y="0"/>
                    </a:lnTo>
                    <a:lnTo>
                      <a:pt x="33" y="19"/>
                    </a:lnTo>
                    <a:lnTo>
                      <a:pt x="33" y="41"/>
                    </a:lnTo>
                    <a:lnTo>
                      <a:pt x="12" y="41"/>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27" name="Freeform 273"/>
              <p:cNvSpPr>
                <a:spLocks noChangeAspect="1"/>
              </p:cNvSpPr>
              <p:nvPr/>
            </p:nvSpPr>
            <p:spPr bwMode="auto">
              <a:xfrm>
                <a:off x="6495" y="738"/>
                <a:ext cx="16" cy="21"/>
              </a:xfrm>
              <a:custGeom>
                <a:avLst/>
                <a:gdLst>
                  <a:gd name="T0" fmla="*/ 0 w 31"/>
                  <a:gd name="T1" fmla="*/ 1 h 41"/>
                  <a:gd name="T2" fmla="*/ 0 w 31"/>
                  <a:gd name="T3" fmla="*/ 0 h 41"/>
                  <a:gd name="T4" fmla="*/ 1 w 31"/>
                  <a:gd name="T5" fmla="*/ 0 h 41"/>
                  <a:gd name="T6" fmla="*/ 1 w 31"/>
                  <a:gd name="T7" fmla="*/ 1 h 41"/>
                  <a:gd name="T8" fmla="*/ 1 w 31"/>
                  <a:gd name="T9" fmla="*/ 1 h 41"/>
                  <a:gd name="T10" fmla="*/ 1 w 31"/>
                  <a:gd name="T11" fmla="*/ 1 h 41"/>
                  <a:gd name="T12" fmla="*/ 0 w 31"/>
                  <a:gd name="T13" fmla="*/ 1 h 41"/>
                  <a:gd name="T14" fmla="*/ 0 60000 65536"/>
                  <a:gd name="T15" fmla="*/ 0 60000 65536"/>
                  <a:gd name="T16" fmla="*/ 0 60000 65536"/>
                  <a:gd name="T17" fmla="*/ 0 60000 65536"/>
                  <a:gd name="T18" fmla="*/ 0 60000 65536"/>
                  <a:gd name="T19" fmla="*/ 0 60000 65536"/>
                  <a:gd name="T20" fmla="*/ 0 60000 65536"/>
                  <a:gd name="T21" fmla="*/ 0 w 31"/>
                  <a:gd name="T22" fmla="*/ 0 h 41"/>
                  <a:gd name="T23" fmla="*/ 31 w 3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41">
                    <a:moveTo>
                      <a:pt x="0" y="22"/>
                    </a:moveTo>
                    <a:lnTo>
                      <a:pt x="0" y="0"/>
                    </a:lnTo>
                    <a:lnTo>
                      <a:pt x="21" y="0"/>
                    </a:lnTo>
                    <a:lnTo>
                      <a:pt x="31" y="19"/>
                    </a:lnTo>
                    <a:lnTo>
                      <a:pt x="31" y="41"/>
                    </a:lnTo>
                    <a:lnTo>
                      <a:pt x="10" y="41"/>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28" name="Freeform 274"/>
              <p:cNvSpPr>
                <a:spLocks noChangeAspect="1"/>
              </p:cNvSpPr>
              <p:nvPr/>
            </p:nvSpPr>
            <p:spPr bwMode="auto">
              <a:xfrm>
                <a:off x="6501" y="748"/>
                <a:ext cx="16" cy="20"/>
              </a:xfrm>
              <a:custGeom>
                <a:avLst/>
                <a:gdLst>
                  <a:gd name="T0" fmla="*/ 0 w 33"/>
                  <a:gd name="T1" fmla="*/ 1 h 40"/>
                  <a:gd name="T2" fmla="*/ 0 w 33"/>
                  <a:gd name="T3" fmla="*/ 0 h 40"/>
                  <a:gd name="T4" fmla="*/ 0 w 33"/>
                  <a:gd name="T5" fmla="*/ 0 h 40"/>
                  <a:gd name="T6" fmla="*/ 0 w 33"/>
                  <a:gd name="T7" fmla="*/ 1 h 40"/>
                  <a:gd name="T8" fmla="*/ 0 w 33"/>
                  <a:gd name="T9" fmla="*/ 1 h 40"/>
                  <a:gd name="T10" fmla="*/ 0 w 33"/>
                  <a:gd name="T11" fmla="*/ 1 h 40"/>
                  <a:gd name="T12" fmla="*/ 0 w 33"/>
                  <a:gd name="T13" fmla="*/ 1 h 40"/>
                  <a:gd name="T14" fmla="*/ 0 60000 65536"/>
                  <a:gd name="T15" fmla="*/ 0 60000 65536"/>
                  <a:gd name="T16" fmla="*/ 0 60000 65536"/>
                  <a:gd name="T17" fmla="*/ 0 60000 65536"/>
                  <a:gd name="T18" fmla="*/ 0 60000 65536"/>
                  <a:gd name="T19" fmla="*/ 0 60000 65536"/>
                  <a:gd name="T20" fmla="*/ 0 60000 65536"/>
                  <a:gd name="T21" fmla="*/ 0 w 33"/>
                  <a:gd name="T22" fmla="*/ 0 h 40"/>
                  <a:gd name="T23" fmla="*/ 33 w 33"/>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0">
                    <a:moveTo>
                      <a:pt x="0" y="22"/>
                    </a:moveTo>
                    <a:lnTo>
                      <a:pt x="0" y="0"/>
                    </a:lnTo>
                    <a:lnTo>
                      <a:pt x="21" y="0"/>
                    </a:lnTo>
                    <a:lnTo>
                      <a:pt x="33" y="18"/>
                    </a:lnTo>
                    <a:lnTo>
                      <a:pt x="33" y="40"/>
                    </a:lnTo>
                    <a:lnTo>
                      <a:pt x="11" y="4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29" name="Freeform 275"/>
              <p:cNvSpPr>
                <a:spLocks noChangeAspect="1"/>
              </p:cNvSpPr>
              <p:nvPr/>
            </p:nvSpPr>
            <p:spPr bwMode="auto">
              <a:xfrm>
                <a:off x="6506" y="757"/>
                <a:ext cx="16" cy="20"/>
              </a:xfrm>
              <a:custGeom>
                <a:avLst/>
                <a:gdLst>
                  <a:gd name="T0" fmla="*/ 0 w 32"/>
                  <a:gd name="T1" fmla="*/ 0 h 42"/>
                  <a:gd name="T2" fmla="*/ 0 w 32"/>
                  <a:gd name="T3" fmla="*/ 0 h 42"/>
                  <a:gd name="T4" fmla="*/ 1 w 32"/>
                  <a:gd name="T5" fmla="*/ 0 h 42"/>
                  <a:gd name="T6" fmla="*/ 1 w 32"/>
                  <a:gd name="T7" fmla="*/ 0 h 42"/>
                  <a:gd name="T8" fmla="*/ 1 w 32"/>
                  <a:gd name="T9" fmla="*/ 0 h 42"/>
                  <a:gd name="T10" fmla="*/ 1 w 32"/>
                  <a:gd name="T11" fmla="*/ 0 h 42"/>
                  <a:gd name="T12" fmla="*/ 0 w 32"/>
                  <a:gd name="T13" fmla="*/ 0 h 42"/>
                  <a:gd name="T14" fmla="*/ 0 60000 65536"/>
                  <a:gd name="T15" fmla="*/ 0 60000 65536"/>
                  <a:gd name="T16" fmla="*/ 0 60000 65536"/>
                  <a:gd name="T17" fmla="*/ 0 60000 65536"/>
                  <a:gd name="T18" fmla="*/ 0 60000 65536"/>
                  <a:gd name="T19" fmla="*/ 0 60000 65536"/>
                  <a:gd name="T20" fmla="*/ 0 60000 65536"/>
                  <a:gd name="T21" fmla="*/ 0 w 32"/>
                  <a:gd name="T22" fmla="*/ 0 h 42"/>
                  <a:gd name="T23" fmla="*/ 32 w 32"/>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2">
                    <a:moveTo>
                      <a:pt x="0" y="22"/>
                    </a:moveTo>
                    <a:lnTo>
                      <a:pt x="0" y="0"/>
                    </a:lnTo>
                    <a:lnTo>
                      <a:pt x="22" y="0"/>
                    </a:lnTo>
                    <a:lnTo>
                      <a:pt x="32" y="20"/>
                    </a:lnTo>
                    <a:lnTo>
                      <a:pt x="32" y="42"/>
                    </a:lnTo>
                    <a:lnTo>
                      <a:pt x="10" y="4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30" name="Freeform 276"/>
              <p:cNvSpPr>
                <a:spLocks noChangeAspect="1"/>
              </p:cNvSpPr>
              <p:nvPr/>
            </p:nvSpPr>
            <p:spPr bwMode="auto">
              <a:xfrm>
                <a:off x="6511" y="766"/>
                <a:ext cx="16" cy="19"/>
              </a:xfrm>
              <a:custGeom>
                <a:avLst/>
                <a:gdLst>
                  <a:gd name="T0" fmla="*/ 0 w 33"/>
                  <a:gd name="T1" fmla="*/ 1 h 38"/>
                  <a:gd name="T2" fmla="*/ 0 w 33"/>
                  <a:gd name="T3" fmla="*/ 0 h 38"/>
                  <a:gd name="T4" fmla="*/ 0 w 33"/>
                  <a:gd name="T5" fmla="*/ 0 h 38"/>
                  <a:gd name="T6" fmla="*/ 0 w 33"/>
                  <a:gd name="T7" fmla="*/ 1 h 38"/>
                  <a:gd name="T8" fmla="*/ 0 w 33"/>
                  <a:gd name="T9" fmla="*/ 1 h 38"/>
                  <a:gd name="T10" fmla="*/ 0 w 33"/>
                  <a:gd name="T11" fmla="*/ 1 h 38"/>
                  <a:gd name="T12" fmla="*/ 0 w 33"/>
                  <a:gd name="T13" fmla="*/ 1 h 38"/>
                  <a:gd name="T14" fmla="*/ 0 60000 65536"/>
                  <a:gd name="T15" fmla="*/ 0 60000 65536"/>
                  <a:gd name="T16" fmla="*/ 0 60000 65536"/>
                  <a:gd name="T17" fmla="*/ 0 60000 65536"/>
                  <a:gd name="T18" fmla="*/ 0 60000 65536"/>
                  <a:gd name="T19" fmla="*/ 0 60000 65536"/>
                  <a:gd name="T20" fmla="*/ 0 60000 65536"/>
                  <a:gd name="T21" fmla="*/ 0 w 33"/>
                  <a:gd name="T22" fmla="*/ 0 h 38"/>
                  <a:gd name="T23" fmla="*/ 33 w 3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8">
                    <a:moveTo>
                      <a:pt x="0" y="22"/>
                    </a:moveTo>
                    <a:lnTo>
                      <a:pt x="0" y="0"/>
                    </a:lnTo>
                    <a:lnTo>
                      <a:pt x="22" y="0"/>
                    </a:lnTo>
                    <a:lnTo>
                      <a:pt x="33" y="17"/>
                    </a:lnTo>
                    <a:lnTo>
                      <a:pt x="33" y="38"/>
                    </a:lnTo>
                    <a:lnTo>
                      <a:pt x="12" y="3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31" name="Freeform 277"/>
              <p:cNvSpPr>
                <a:spLocks noChangeAspect="1"/>
              </p:cNvSpPr>
              <p:nvPr/>
            </p:nvSpPr>
            <p:spPr bwMode="auto">
              <a:xfrm>
                <a:off x="6517" y="775"/>
                <a:ext cx="16" cy="20"/>
              </a:xfrm>
              <a:custGeom>
                <a:avLst/>
                <a:gdLst>
                  <a:gd name="T0" fmla="*/ 0 w 32"/>
                  <a:gd name="T1" fmla="*/ 1 h 40"/>
                  <a:gd name="T2" fmla="*/ 0 w 32"/>
                  <a:gd name="T3" fmla="*/ 0 h 40"/>
                  <a:gd name="T4" fmla="*/ 1 w 32"/>
                  <a:gd name="T5" fmla="*/ 0 h 40"/>
                  <a:gd name="T6" fmla="*/ 1 w 32"/>
                  <a:gd name="T7" fmla="*/ 1 h 40"/>
                  <a:gd name="T8" fmla="*/ 1 w 32"/>
                  <a:gd name="T9" fmla="*/ 1 h 40"/>
                  <a:gd name="T10" fmla="*/ 1 w 32"/>
                  <a:gd name="T11" fmla="*/ 1 h 40"/>
                  <a:gd name="T12" fmla="*/ 0 w 32"/>
                  <a:gd name="T13" fmla="*/ 1 h 40"/>
                  <a:gd name="T14" fmla="*/ 0 60000 65536"/>
                  <a:gd name="T15" fmla="*/ 0 60000 65536"/>
                  <a:gd name="T16" fmla="*/ 0 60000 65536"/>
                  <a:gd name="T17" fmla="*/ 0 60000 65536"/>
                  <a:gd name="T18" fmla="*/ 0 60000 65536"/>
                  <a:gd name="T19" fmla="*/ 0 60000 65536"/>
                  <a:gd name="T20" fmla="*/ 0 60000 65536"/>
                  <a:gd name="T21" fmla="*/ 0 w 32"/>
                  <a:gd name="T22" fmla="*/ 0 h 40"/>
                  <a:gd name="T23" fmla="*/ 32 w 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0">
                    <a:moveTo>
                      <a:pt x="0" y="21"/>
                    </a:moveTo>
                    <a:lnTo>
                      <a:pt x="0" y="0"/>
                    </a:lnTo>
                    <a:lnTo>
                      <a:pt x="21" y="0"/>
                    </a:lnTo>
                    <a:lnTo>
                      <a:pt x="32" y="18"/>
                    </a:lnTo>
                    <a:lnTo>
                      <a:pt x="32" y="40"/>
                    </a:lnTo>
                    <a:lnTo>
                      <a:pt x="10" y="4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32" name="Freeform 278"/>
              <p:cNvSpPr>
                <a:spLocks noChangeAspect="1"/>
              </p:cNvSpPr>
              <p:nvPr/>
            </p:nvSpPr>
            <p:spPr bwMode="auto">
              <a:xfrm>
                <a:off x="6522" y="784"/>
                <a:ext cx="16" cy="20"/>
              </a:xfrm>
              <a:custGeom>
                <a:avLst/>
                <a:gdLst>
                  <a:gd name="T0" fmla="*/ 0 w 33"/>
                  <a:gd name="T1" fmla="*/ 1 h 40"/>
                  <a:gd name="T2" fmla="*/ 0 w 33"/>
                  <a:gd name="T3" fmla="*/ 0 h 40"/>
                  <a:gd name="T4" fmla="*/ 0 w 33"/>
                  <a:gd name="T5" fmla="*/ 0 h 40"/>
                  <a:gd name="T6" fmla="*/ 0 w 33"/>
                  <a:gd name="T7" fmla="*/ 1 h 40"/>
                  <a:gd name="T8" fmla="*/ 0 w 33"/>
                  <a:gd name="T9" fmla="*/ 1 h 40"/>
                  <a:gd name="T10" fmla="*/ 0 w 33"/>
                  <a:gd name="T11" fmla="*/ 1 h 40"/>
                  <a:gd name="T12" fmla="*/ 0 w 33"/>
                  <a:gd name="T13" fmla="*/ 1 h 40"/>
                  <a:gd name="T14" fmla="*/ 0 60000 65536"/>
                  <a:gd name="T15" fmla="*/ 0 60000 65536"/>
                  <a:gd name="T16" fmla="*/ 0 60000 65536"/>
                  <a:gd name="T17" fmla="*/ 0 60000 65536"/>
                  <a:gd name="T18" fmla="*/ 0 60000 65536"/>
                  <a:gd name="T19" fmla="*/ 0 60000 65536"/>
                  <a:gd name="T20" fmla="*/ 0 60000 65536"/>
                  <a:gd name="T21" fmla="*/ 0 w 33"/>
                  <a:gd name="T22" fmla="*/ 0 h 40"/>
                  <a:gd name="T23" fmla="*/ 33 w 33"/>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0">
                    <a:moveTo>
                      <a:pt x="0" y="22"/>
                    </a:moveTo>
                    <a:lnTo>
                      <a:pt x="0" y="0"/>
                    </a:lnTo>
                    <a:lnTo>
                      <a:pt x="22" y="0"/>
                    </a:lnTo>
                    <a:lnTo>
                      <a:pt x="33" y="19"/>
                    </a:lnTo>
                    <a:lnTo>
                      <a:pt x="33" y="40"/>
                    </a:lnTo>
                    <a:lnTo>
                      <a:pt x="11" y="4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33" name="Freeform 279"/>
              <p:cNvSpPr>
                <a:spLocks noChangeAspect="1"/>
              </p:cNvSpPr>
              <p:nvPr/>
            </p:nvSpPr>
            <p:spPr bwMode="auto">
              <a:xfrm>
                <a:off x="6527" y="794"/>
                <a:ext cx="17" cy="19"/>
              </a:xfrm>
              <a:custGeom>
                <a:avLst/>
                <a:gdLst>
                  <a:gd name="T0" fmla="*/ 0 w 32"/>
                  <a:gd name="T1" fmla="*/ 1 h 38"/>
                  <a:gd name="T2" fmla="*/ 0 w 32"/>
                  <a:gd name="T3" fmla="*/ 0 h 38"/>
                  <a:gd name="T4" fmla="*/ 1 w 32"/>
                  <a:gd name="T5" fmla="*/ 0 h 38"/>
                  <a:gd name="T6" fmla="*/ 1 w 32"/>
                  <a:gd name="T7" fmla="*/ 1 h 38"/>
                  <a:gd name="T8" fmla="*/ 1 w 32"/>
                  <a:gd name="T9" fmla="*/ 1 h 38"/>
                  <a:gd name="T10" fmla="*/ 1 w 32"/>
                  <a:gd name="T11" fmla="*/ 1 h 38"/>
                  <a:gd name="T12" fmla="*/ 0 w 32"/>
                  <a:gd name="T13" fmla="*/ 1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0" y="21"/>
                    </a:moveTo>
                    <a:lnTo>
                      <a:pt x="0" y="0"/>
                    </a:lnTo>
                    <a:lnTo>
                      <a:pt x="22" y="0"/>
                    </a:lnTo>
                    <a:lnTo>
                      <a:pt x="32" y="16"/>
                    </a:lnTo>
                    <a:lnTo>
                      <a:pt x="32" y="38"/>
                    </a:lnTo>
                    <a:lnTo>
                      <a:pt x="11" y="38"/>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34" name="Freeform 280"/>
              <p:cNvSpPr>
                <a:spLocks noChangeAspect="1"/>
              </p:cNvSpPr>
              <p:nvPr/>
            </p:nvSpPr>
            <p:spPr bwMode="auto">
              <a:xfrm>
                <a:off x="6533" y="802"/>
                <a:ext cx="16" cy="20"/>
              </a:xfrm>
              <a:custGeom>
                <a:avLst/>
                <a:gdLst>
                  <a:gd name="T0" fmla="*/ 0 w 33"/>
                  <a:gd name="T1" fmla="*/ 1 h 40"/>
                  <a:gd name="T2" fmla="*/ 0 w 33"/>
                  <a:gd name="T3" fmla="*/ 0 h 40"/>
                  <a:gd name="T4" fmla="*/ 0 w 33"/>
                  <a:gd name="T5" fmla="*/ 0 h 40"/>
                  <a:gd name="T6" fmla="*/ 0 w 33"/>
                  <a:gd name="T7" fmla="*/ 1 h 40"/>
                  <a:gd name="T8" fmla="*/ 0 w 33"/>
                  <a:gd name="T9" fmla="*/ 1 h 40"/>
                  <a:gd name="T10" fmla="*/ 0 w 33"/>
                  <a:gd name="T11" fmla="*/ 1 h 40"/>
                  <a:gd name="T12" fmla="*/ 0 w 33"/>
                  <a:gd name="T13" fmla="*/ 1 h 40"/>
                  <a:gd name="T14" fmla="*/ 0 60000 65536"/>
                  <a:gd name="T15" fmla="*/ 0 60000 65536"/>
                  <a:gd name="T16" fmla="*/ 0 60000 65536"/>
                  <a:gd name="T17" fmla="*/ 0 60000 65536"/>
                  <a:gd name="T18" fmla="*/ 0 60000 65536"/>
                  <a:gd name="T19" fmla="*/ 0 60000 65536"/>
                  <a:gd name="T20" fmla="*/ 0 60000 65536"/>
                  <a:gd name="T21" fmla="*/ 0 w 33"/>
                  <a:gd name="T22" fmla="*/ 0 h 40"/>
                  <a:gd name="T23" fmla="*/ 33 w 33"/>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0">
                    <a:moveTo>
                      <a:pt x="0" y="22"/>
                    </a:moveTo>
                    <a:lnTo>
                      <a:pt x="0" y="0"/>
                    </a:lnTo>
                    <a:lnTo>
                      <a:pt x="21" y="0"/>
                    </a:lnTo>
                    <a:lnTo>
                      <a:pt x="33" y="20"/>
                    </a:lnTo>
                    <a:lnTo>
                      <a:pt x="33" y="40"/>
                    </a:lnTo>
                    <a:lnTo>
                      <a:pt x="11" y="4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35" name="Freeform 281"/>
              <p:cNvSpPr>
                <a:spLocks noChangeAspect="1"/>
              </p:cNvSpPr>
              <p:nvPr/>
            </p:nvSpPr>
            <p:spPr bwMode="auto">
              <a:xfrm>
                <a:off x="6538" y="811"/>
                <a:ext cx="17" cy="19"/>
              </a:xfrm>
              <a:custGeom>
                <a:avLst/>
                <a:gdLst>
                  <a:gd name="T0" fmla="*/ 0 w 32"/>
                  <a:gd name="T1" fmla="*/ 1 h 37"/>
                  <a:gd name="T2" fmla="*/ 0 w 32"/>
                  <a:gd name="T3" fmla="*/ 0 h 37"/>
                  <a:gd name="T4" fmla="*/ 1 w 32"/>
                  <a:gd name="T5" fmla="*/ 0 h 37"/>
                  <a:gd name="T6" fmla="*/ 1 w 32"/>
                  <a:gd name="T7" fmla="*/ 1 h 37"/>
                  <a:gd name="T8" fmla="*/ 1 w 32"/>
                  <a:gd name="T9" fmla="*/ 1 h 37"/>
                  <a:gd name="T10" fmla="*/ 1 w 32"/>
                  <a:gd name="T11" fmla="*/ 1 h 37"/>
                  <a:gd name="T12" fmla="*/ 0 w 32"/>
                  <a:gd name="T13" fmla="*/ 1 h 37"/>
                  <a:gd name="T14" fmla="*/ 0 60000 65536"/>
                  <a:gd name="T15" fmla="*/ 0 60000 65536"/>
                  <a:gd name="T16" fmla="*/ 0 60000 65536"/>
                  <a:gd name="T17" fmla="*/ 0 60000 65536"/>
                  <a:gd name="T18" fmla="*/ 0 60000 65536"/>
                  <a:gd name="T19" fmla="*/ 0 60000 65536"/>
                  <a:gd name="T20" fmla="*/ 0 60000 65536"/>
                  <a:gd name="T21" fmla="*/ 0 w 32"/>
                  <a:gd name="T22" fmla="*/ 0 h 37"/>
                  <a:gd name="T23" fmla="*/ 32 w 32"/>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7">
                    <a:moveTo>
                      <a:pt x="0" y="20"/>
                    </a:moveTo>
                    <a:lnTo>
                      <a:pt x="0" y="0"/>
                    </a:lnTo>
                    <a:lnTo>
                      <a:pt x="22" y="0"/>
                    </a:lnTo>
                    <a:lnTo>
                      <a:pt x="32" y="15"/>
                    </a:lnTo>
                    <a:lnTo>
                      <a:pt x="32" y="37"/>
                    </a:lnTo>
                    <a:lnTo>
                      <a:pt x="10" y="37"/>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36" name="Freeform 282"/>
              <p:cNvSpPr>
                <a:spLocks noChangeAspect="1"/>
              </p:cNvSpPr>
              <p:nvPr/>
            </p:nvSpPr>
            <p:spPr bwMode="auto">
              <a:xfrm>
                <a:off x="6544" y="819"/>
                <a:ext cx="16" cy="21"/>
              </a:xfrm>
              <a:custGeom>
                <a:avLst/>
                <a:gdLst>
                  <a:gd name="T0" fmla="*/ 0 w 33"/>
                  <a:gd name="T1" fmla="*/ 1 h 42"/>
                  <a:gd name="T2" fmla="*/ 0 w 33"/>
                  <a:gd name="T3" fmla="*/ 0 h 42"/>
                  <a:gd name="T4" fmla="*/ 0 w 33"/>
                  <a:gd name="T5" fmla="*/ 0 h 42"/>
                  <a:gd name="T6" fmla="*/ 0 w 33"/>
                  <a:gd name="T7" fmla="*/ 1 h 42"/>
                  <a:gd name="T8" fmla="*/ 0 w 33"/>
                  <a:gd name="T9" fmla="*/ 1 h 42"/>
                  <a:gd name="T10" fmla="*/ 0 w 33"/>
                  <a:gd name="T11" fmla="*/ 1 h 42"/>
                  <a:gd name="T12" fmla="*/ 0 w 33"/>
                  <a:gd name="T13" fmla="*/ 1 h 42"/>
                  <a:gd name="T14" fmla="*/ 0 60000 65536"/>
                  <a:gd name="T15" fmla="*/ 0 60000 65536"/>
                  <a:gd name="T16" fmla="*/ 0 60000 65536"/>
                  <a:gd name="T17" fmla="*/ 0 60000 65536"/>
                  <a:gd name="T18" fmla="*/ 0 60000 65536"/>
                  <a:gd name="T19" fmla="*/ 0 60000 65536"/>
                  <a:gd name="T20" fmla="*/ 0 60000 65536"/>
                  <a:gd name="T21" fmla="*/ 0 w 33"/>
                  <a:gd name="T22" fmla="*/ 0 h 42"/>
                  <a:gd name="T23" fmla="*/ 33 w 33"/>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2">
                    <a:moveTo>
                      <a:pt x="0" y="22"/>
                    </a:moveTo>
                    <a:lnTo>
                      <a:pt x="0" y="0"/>
                    </a:lnTo>
                    <a:lnTo>
                      <a:pt x="22" y="0"/>
                    </a:lnTo>
                    <a:lnTo>
                      <a:pt x="33" y="20"/>
                    </a:lnTo>
                    <a:lnTo>
                      <a:pt x="33" y="42"/>
                    </a:lnTo>
                    <a:lnTo>
                      <a:pt x="12" y="4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37" name="Freeform 283"/>
              <p:cNvSpPr>
                <a:spLocks noChangeAspect="1"/>
              </p:cNvSpPr>
              <p:nvPr/>
            </p:nvSpPr>
            <p:spPr bwMode="auto">
              <a:xfrm>
                <a:off x="6549" y="829"/>
                <a:ext cx="17" cy="19"/>
              </a:xfrm>
              <a:custGeom>
                <a:avLst/>
                <a:gdLst>
                  <a:gd name="T0" fmla="*/ 0 w 32"/>
                  <a:gd name="T1" fmla="*/ 1 h 37"/>
                  <a:gd name="T2" fmla="*/ 0 w 32"/>
                  <a:gd name="T3" fmla="*/ 0 h 37"/>
                  <a:gd name="T4" fmla="*/ 1 w 32"/>
                  <a:gd name="T5" fmla="*/ 0 h 37"/>
                  <a:gd name="T6" fmla="*/ 1 w 32"/>
                  <a:gd name="T7" fmla="*/ 1 h 37"/>
                  <a:gd name="T8" fmla="*/ 1 w 32"/>
                  <a:gd name="T9" fmla="*/ 1 h 37"/>
                  <a:gd name="T10" fmla="*/ 1 w 32"/>
                  <a:gd name="T11" fmla="*/ 1 h 37"/>
                  <a:gd name="T12" fmla="*/ 0 w 32"/>
                  <a:gd name="T13" fmla="*/ 1 h 37"/>
                  <a:gd name="T14" fmla="*/ 0 60000 65536"/>
                  <a:gd name="T15" fmla="*/ 0 60000 65536"/>
                  <a:gd name="T16" fmla="*/ 0 60000 65536"/>
                  <a:gd name="T17" fmla="*/ 0 60000 65536"/>
                  <a:gd name="T18" fmla="*/ 0 60000 65536"/>
                  <a:gd name="T19" fmla="*/ 0 60000 65536"/>
                  <a:gd name="T20" fmla="*/ 0 60000 65536"/>
                  <a:gd name="T21" fmla="*/ 0 w 32"/>
                  <a:gd name="T22" fmla="*/ 0 h 37"/>
                  <a:gd name="T23" fmla="*/ 32 w 32"/>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7">
                    <a:moveTo>
                      <a:pt x="0" y="22"/>
                    </a:moveTo>
                    <a:lnTo>
                      <a:pt x="0" y="0"/>
                    </a:lnTo>
                    <a:lnTo>
                      <a:pt x="21" y="0"/>
                    </a:lnTo>
                    <a:lnTo>
                      <a:pt x="32" y="15"/>
                    </a:lnTo>
                    <a:lnTo>
                      <a:pt x="32" y="37"/>
                    </a:lnTo>
                    <a:lnTo>
                      <a:pt x="10" y="3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38" name="Freeform 284"/>
              <p:cNvSpPr>
                <a:spLocks noChangeAspect="1"/>
              </p:cNvSpPr>
              <p:nvPr/>
            </p:nvSpPr>
            <p:spPr bwMode="auto">
              <a:xfrm>
                <a:off x="6555" y="837"/>
                <a:ext cx="15" cy="19"/>
              </a:xfrm>
              <a:custGeom>
                <a:avLst/>
                <a:gdLst>
                  <a:gd name="T0" fmla="*/ 0 w 30"/>
                  <a:gd name="T1" fmla="*/ 0 h 39"/>
                  <a:gd name="T2" fmla="*/ 0 w 30"/>
                  <a:gd name="T3" fmla="*/ 0 h 39"/>
                  <a:gd name="T4" fmla="*/ 1 w 30"/>
                  <a:gd name="T5" fmla="*/ 0 h 39"/>
                  <a:gd name="T6" fmla="*/ 1 w 30"/>
                  <a:gd name="T7" fmla="*/ 0 h 39"/>
                  <a:gd name="T8" fmla="*/ 1 w 30"/>
                  <a:gd name="T9" fmla="*/ 0 h 39"/>
                  <a:gd name="T10" fmla="*/ 1 w 30"/>
                  <a:gd name="T11" fmla="*/ 0 h 39"/>
                  <a:gd name="T12" fmla="*/ 0 w 30"/>
                  <a:gd name="T13" fmla="*/ 0 h 39"/>
                  <a:gd name="T14" fmla="*/ 0 60000 65536"/>
                  <a:gd name="T15" fmla="*/ 0 60000 65536"/>
                  <a:gd name="T16" fmla="*/ 0 60000 65536"/>
                  <a:gd name="T17" fmla="*/ 0 60000 65536"/>
                  <a:gd name="T18" fmla="*/ 0 60000 65536"/>
                  <a:gd name="T19" fmla="*/ 0 60000 65536"/>
                  <a:gd name="T20" fmla="*/ 0 60000 65536"/>
                  <a:gd name="T21" fmla="*/ 0 w 30"/>
                  <a:gd name="T22" fmla="*/ 0 h 39"/>
                  <a:gd name="T23" fmla="*/ 30 w 3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9">
                    <a:moveTo>
                      <a:pt x="0" y="22"/>
                    </a:moveTo>
                    <a:lnTo>
                      <a:pt x="0" y="0"/>
                    </a:lnTo>
                    <a:lnTo>
                      <a:pt x="22" y="0"/>
                    </a:lnTo>
                    <a:lnTo>
                      <a:pt x="30" y="17"/>
                    </a:lnTo>
                    <a:lnTo>
                      <a:pt x="30" y="39"/>
                    </a:lnTo>
                    <a:lnTo>
                      <a:pt x="8" y="39"/>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39" name="Freeform 285"/>
              <p:cNvSpPr>
                <a:spLocks noChangeAspect="1"/>
              </p:cNvSpPr>
              <p:nvPr/>
            </p:nvSpPr>
            <p:spPr bwMode="auto">
              <a:xfrm>
                <a:off x="6559" y="845"/>
                <a:ext cx="16" cy="19"/>
              </a:xfrm>
              <a:custGeom>
                <a:avLst/>
                <a:gdLst>
                  <a:gd name="T0" fmla="*/ 0 w 33"/>
                  <a:gd name="T1" fmla="*/ 1 h 38"/>
                  <a:gd name="T2" fmla="*/ 0 w 33"/>
                  <a:gd name="T3" fmla="*/ 0 h 38"/>
                  <a:gd name="T4" fmla="*/ 0 w 33"/>
                  <a:gd name="T5" fmla="*/ 0 h 38"/>
                  <a:gd name="T6" fmla="*/ 0 w 33"/>
                  <a:gd name="T7" fmla="*/ 1 h 38"/>
                  <a:gd name="T8" fmla="*/ 0 w 33"/>
                  <a:gd name="T9" fmla="*/ 1 h 38"/>
                  <a:gd name="T10" fmla="*/ 0 w 33"/>
                  <a:gd name="T11" fmla="*/ 1 h 38"/>
                  <a:gd name="T12" fmla="*/ 0 w 33"/>
                  <a:gd name="T13" fmla="*/ 1 h 38"/>
                  <a:gd name="T14" fmla="*/ 0 60000 65536"/>
                  <a:gd name="T15" fmla="*/ 0 60000 65536"/>
                  <a:gd name="T16" fmla="*/ 0 60000 65536"/>
                  <a:gd name="T17" fmla="*/ 0 60000 65536"/>
                  <a:gd name="T18" fmla="*/ 0 60000 65536"/>
                  <a:gd name="T19" fmla="*/ 0 60000 65536"/>
                  <a:gd name="T20" fmla="*/ 0 60000 65536"/>
                  <a:gd name="T21" fmla="*/ 0 w 33"/>
                  <a:gd name="T22" fmla="*/ 0 h 38"/>
                  <a:gd name="T23" fmla="*/ 33 w 3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8">
                    <a:moveTo>
                      <a:pt x="0" y="22"/>
                    </a:moveTo>
                    <a:lnTo>
                      <a:pt x="0" y="0"/>
                    </a:lnTo>
                    <a:lnTo>
                      <a:pt x="22" y="0"/>
                    </a:lnTo>
                    <a:lnTo>
                      <a:pt x="33" y="16"/>
                    </a:lnTo>
                    <a:lnTo>
                      <a:pt x="33" y="38"/>
                    </a:lnTo>
                    <a:lnTo>
                      <a:pt x="12" y="3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40" name="Freeform 286"/>
              <p:cNvSpPr>
                <a:spLocks noChangeAspect="1"/>
              </p:cNvSpPr>
              <p:nvPr/>
            </p:nvSpPr>
            <p:spPr bwMode="auto">
              <a:xfrm>
                <a:off x="6564" y="853"/>
                <a:ext cx="16" cy="19"/>
              </a:xfrm>
              <a:custGeom>
                <a:avLst/>
                <a:gdLst>
                  <a:gd name="T0" fmla="*/ 0 w 31"/>
                  <a:gd name="T1" fmla="*/ 0 h 39"/>
                  <a:gd name="T2" fmla="*/ 0 w 31"/>
                  <a:gd name="T3" fmla="*/ 0 h 39"/>
                  <a:gd name="T4" fmla="*/ 1 w 31"/>
                  <a:gd name="T5" fmla="*/ 0 h 39"/>
                  <a:gd name="T6" fmla="*/ 1 w 31"/>
                  <a:gd name="T7" fmla="*/ 0 h 39"/>
                  <a:gd name="T8" fmla="*/ 1 w 31"/>
                  <a:gd name="T9" fmla="*/ 0 h 39"/>
                  <a:gd name="T10" fmla="*/ 1 w 31"/>
                  <a:gd name="T11" fmla="*/ 0 h 39"/>
                  <a:gd name="T12" fmla="*/ 0 w 31"/>
                  <a:gd name="T13" fmla="*/ 0 h 39"/>
                  <a:gd name="T14" fmla="*/ 0 60000 65536"/>
                  <a:gd name="T15" fmla="*/ 0 60000 65536"/>
                  <a:gd name="T16" fmla="*/ 0 60000 65536"/>
                  <a:gd name="T17" fmla="*/ 0 60000 65536"/>
                  <a:gd name="T18" fmla="*/ 0 60000 65536"/>
                  <a:gd name="T19" fmla="*/ 0 60000 65536"/>
                  <a:gd name="T20" fmla="*/ 0 60000 65536"/>
                  <a:gd name="T21" fmla="*/ 0 w 31"/>
                  <a:gd name="T22" fmla="*/ 0 h 39"/>
                  <a:gd name="T23" fmla="*/ 31 w 31"/>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9">
                    <a:moveTo>
                      <a:pt x="0" y="22"/>
                    </a:moveTo>
                    <a:lnTo>
                      <a:pt x="0" y="0"/>
                    </a:lnTo>
                    <a:lnTo>
                      <a:pt x="21" y="0"/>
                    </a:lnTo>
                    <a:lnTo>
                      <a:pt x="31" y="17"/>
                    </a:lnTo>
                    <a:lnTo>
                      <a:pt x="31" y="39"/>
                    </a:lnTo>
                    <a:lnTo>
                      <a:pt x="10" y="39"/>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41" name="Freeform 287"/>
              <p:cNvSpPr>
                <a:spLocks noChangeAspect="1"/>
              </p:cNvSpPr>
              <p:nvPr/>
            </p:nvSpPr>
            <p:spPr bwMode="auto">
              <a:xfrm>
                <a:off x="6570" y="861"/>
                <a:ext cx="16" cy="19"/>
              </a:xfrm>
              <a:custGeom>
                <a:avLst/>
                <a:gdLst>
                  <a:gd name="T0" fmla="*/ 0 w 33"/>
                  <a:gd name="T1" fmla="*/ 1 h 37"/>
                  <a:gd name="T2" fmla="*/ 0 w 33"/>
                  <a:gd name="T3" fmla="*/ 0 h 37"/>
                  <a:gd name="T4" fmla="*/ 0 w 33"/>
                  <a:gd name="T5" fmla="*/ 0 h 37"/>
                  <a:gd name="T6" fmla="*/ 0 w 33"/>
                  <a:gd name="T7" fmla="*/ 1 h 37"/>
                  <a:gd name="T8" fmla="*/ 0 w 33"/>
                  <a:gd name="T9" fmla="*/ 1 h 37"/>
                  <a:gd name="T10" fmla="*/ 0 w 33"/>
                  <a:gd name="T11" fmla="*/ 1 h 37"/>
                  <a:gd name="T12" fmla="*/ 0 w 33"/>
                  <a:gd name="T13" fmla="*/ 1 h 37"/>
                  <a:gd name="T14" fmla="*/ 0 60000 65536"/>
                  <a:gd name="T15" fmla="*/ 0 60000 65536"/>
                  <a:gd name="T16" fmla="*/ 0 60000 65536"/>
                  <a:gd name="T17" fmla="*/ 0 60000 65536"/>
                  <a:gd name="T18" fmla="*/ 0 60000 65536"/>
                  <a:gd name="T19" fmla="*/ 0 60000 65536"/>
                  <a:gd name="T20" fmla="*/ 0 60000 65536"/>
                  <a:gd name="T21" fmla="*/ 0 w 33"/>
                  <a:gd name="T22" fmla="*/ 0 h 37"/>
                  <a:gd name="T23" fmla="*/ 33 w 3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
                    <a:moveTo>
                      <a:pt x="0" y="22"/>
                    </a:moveTo>
                    <a:lnTo>
                      <a:pt x="0" y="0"/>
                    </a:lnTo>
                    <a:lnTo>
                      <a:pt x="21" y="0"/>
                    </a:lnTo>
                    <a:lnTo>
                      <a:pt x="33" y="15"/>
                    </a:lnTo>
                    <a:lnTo>
                      <a:pt x="33" y="37"/>
                    </a:lnTo>
                    <a:lnTo>
                      <a:pt x="11" y="3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42" name="Freeform 288"/>
              <p:cNvSpPr>
                <a:spLocks noChangeAspect="1"/>
              </p:cNvSpPr>
              <p:nvPr/>
            </p:nvSpPr>
            <p:spPr bwMode="auto">
              <a:xfrm>
                <a:off x="6575" y="869"/>
                <a:ext cx="16" cy="20"/>
              </a:xfrm>
              <a:custGeom>
                <a:avLst/>
                <a:gdLst>
                  <a:gd name="T0" fmla="*/ 0 w 32"/>
                  <a:gd name="T1" fmla="*/ 1 h 39"/>
                  <a:gd name="T2" fmla="*/ 0 w 32"/>
                  <a:gd name="T3" fmla="*/ 0 h 39"/>
                  <a:gd name="T4" fmla="*/ 1 w 32"/>
                  <a:gd name="T5" fmla="*/ 0 h 39"/>
                  <a:gd name="T6" fmla="*/ 1 w 32"/>
                  <a:gd name="T7" fmla="*/ 1 h 39"/>
                  <a:gd name="T8" fmla="*/ 1 w 32"/>
                  <a:gd name="T9" fmla="*/ 1 h 39"/>
                  <a:gd name="T10" fmla="*/ 1 w 32"/>
                  <a:gd name="T11" fmla="*/ 1 h 39"/>
                  <a:gd name="T12" fmla="*/ 0 w 32"/>
                  <a:gd name="T13" fmla="*/ 1 h 39"/>
                  <a:gd name="T14" fmla="*/ 0 60000 65536"/>
                  <a:gd name="T15" fmla="*/ 0 60000 65536"/>
                  <a:gd name="T16" fmla="*/ 0 60000 65536"/>
                  <a:gd name="T17" fmla="*/ 0 60000 65536"/>
                  <a:gd name="T18" fmla="*/ 0 60000 65536"/>
                  <a:gd name="T19" fmla="*/ 0 60000 65536"/>
                  <a:gd name="T20" fmla="*/ 0 60000 65536"/>
                  <a:gd name="T21" fmla="*/ 0 w 32"/>
                  <a:gd name="T22" fmla="*/ 0 h 39"/>
                  <a:gd name="T23" fmla="*/ 32 w 3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9">
                    <a:moveTo>
                      <a:pt x="0" y="22"/>
                    </a:moveTo>
                    <a:lnTo>
                      <a:pt x="0" y="0"/>
                    </a:lnTo>
                    <a:lnTo>
                      <a:pt x="22" y="0"/>
                    </a:lnTo>
                    <a:lnTo>
                      <a:pt x="32" y="17"/>
                    </a:lnTo>
                    <a:lnTo>
                      <a:pt x="32" y="39"/>
                    </a:lnTo>
                    <a:lnTo>
                      <a:pt x="10" y="39"/>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43" name="Freeform 289"/>
              <p:cNvSpPr>
                <a:spLocks noChangeAspect="1"/>
              </p:cNvSpPr>
              <p:nvPr/>
            </p:nvSpPr>
            <p:spPr bwMode="auto">
              <a:xfrm>
                <a:off x="6580" y="878"/>
                <a:ext cx="16" cy="18"/>
              </a:xfrm>
              <a:custGeom>
                <a:avLst/>
                <a:gdLst>
                  <a:gd name="T0" fmla="*/ 0 w 33"/>
                  <a:gd name="T1" fmla="*/ 0 h 38"/>
                  <a:gd name="T2" fmla="*/ 0 w 33"/>
                  <a:gd name="T3" fmla="*/ 0 h 38"/>
                  <a:gd name="T4" fmla="*/ 0 w 33"/>
                  <a:gd name="T5" fmla="*/ 0 h 38"/>
                  <a:gd name="T6" fmla="*/ 0 w 33"/>
                  <a:gd name="T7" fmla="*/ 0 h 38"/>
                  <a:gd name="T8" fmla="*/ 0 w 33"/>
                  <a:gd name="T9" fmla="*/ 0 h 38"/>
                  <a:gd name="T10" fmla="*/ 0 w 33"/>
                  <a:gd name="T11" fmla="*/ 0 h 38"/>
                  <a:gd name="T12" fmla="*/ 0 w 33"/>
                  <a:gd name="T13" fmla="*/ 0 h 38"/>
                  <a:gd name="T14" fmla="*/ 0 60000 65536"/>
                  <a:gd name="T15" fmla="*/ 0 60000 65536"/>
                  <a:gd name="T16" fmla="*/ 0 60000 65536"/>
                  <a:gd name="T17" fmla="*/ 0 60000 65536"/>
                  <a:gd name="T18" fmla="*/ 0 60000 65536"/>
                  <a:gd name="T19" fmla="*/ 0 60000 65536"/>
                  <a:gd name="T20" fmla="*/ 0 60000 65536"/>
                  <a:gd name="T21" fmla="*/ 0 w 33"/>
                  <a:gd name="T22" fmla="*/ 0 h 38"/>
                  <a:gd name="T23" fmla="*/ 33 w 3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8">
                    <a:moveTo>
                      <a:pt x="0" y="22"/>
                    </a:moveTo>
                    <a:lnTo>
                      <a:pt x="0" y="0"/>
                    </a:lnTo>
                    <a:lnTo>
                      <a:pt x="22" y="0"/>
                    </a:lnTo>
                    <a:lnTo>
                      <a:pt x="33" y="16"/>
                    </a:lnTo>
                    <a:lnTo>
                      <a:pt x="33" y="38"/>
                    </a:lnTo>
                    <a:lnTo>
                      <a:pt x="12" y="3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44" name="Freeform 290"/>
              <p:cNvSpPr>
                <a:spLocks noChangeAspect="1"/>
              </p:cNvSpPr>
              <p:nvPr/>
            </p:nvSpPr>
            <p:spPr bwMode="auto">
              <a:xfrm>
                <a:off x="6586" y="885"/>
                <a:ext cx="16" cy="20"/>
              </a:xfrm>
              <a:custGeom>
                <a:avLst/>
                <a:gdLst>
                  <a:gd name="T0" fmla="*/ 0 w 32"/>
                  <a:gd name="T1" fmla="*/ 1 h 39"/>
                  <a:gd name="T2" fmla="*/ 0 w 32"/>
                  <a:gd name="T3" fmla="*/ 0 h 39"/>
                  <a:gd name="T4" fmla="*/ 1 w 32"/>
                  <a:gd name="T5" fmla="*/ 0 h 39"/>
                  <a:gd name="T6" fmla="*/ 1 w 32"/>
                  <a:gd name="T7" fmla="*/ 1 h 39"/>
                  <a:gd name="T8" fmla="*/ 1 w 32"/>
                  <a:gd name="T9" fmla="*/ 1 h 39"/>
                  <a:gd name="T10" fmla="*/ 1 w 32"/>
                  <a:gd name="T11" fmla="*/ 1 h 39"/>
                  <a:gd name="T12" fmla="*/ 0 w 32"/>
                  <a:gd name="T13" fmla="*/ 1 h 39"/>
                  <a:gd name="T14" fmla="*/ 0 60000 65536"/>
                  <a:gd name="T15" fmla="*/ 0 60000 65536"/>
                  <a:gd name="T16" fmla="*/ 0 60000 65536"/>
                  <a:gd name="T17" fmla="*/ 0 60000 65536"/>
                  <a:gd name="T18" fmla="*/ 0 60000 65536"/>
                  <a:gd name="T19" fmla="*/ 0 60000 65536"/>
                  <a:gd name="T20" fmla="*/ 0 60000 65536"/>
                  <a:gd name="T21" fmla="*/ 0 w 32"/>
                  <a:gd name="T22" fmla="*/ 0 h 39"/>
                  <a:gd name="T23" fmla="*/ 32 w 3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9">
                    <a:moveTo>
                      <a:pt x="0" y="22"/>
                    </a:moveTo>
                    <a:lnTo>
                      <a:pt x="0" y="0"/>
                    </a:lnTo>
                    <a:lnTo>
                      <a:pt x="21" y="0"/>
                    </a:lnTo>
                    <a:lnTo>
                      <a:pt x="32" y="17"/>
                    </a:lnTo>
                    <a:lnTo>
                      <a:pt x="32" y="39"/>
                    </a:lnTo>
                    <a:lnTo>
                      <a:pt x="10" y="39"/>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45" name="Freeform 291"/>
              <p:cNvSpPr>
                <a:spLocks noChangeAspect="1"/>
              </p:cNvSpPr>
              <p:nvPr/>
            </p:nvSpPr>
            <p:spPr bwMode="auto">
              <a:xfrm>
                <a:off x="6591" y="894"/>
                <a:ext cx="16" cy="19"/>
              </a:xfrm>
              <a:custGeom>
                <a:avLst/>
                <a:gdLst>
                  <a:gd name="T0" fmla="*/ 0 w 33"/>
                  <a:gd name="T1" fmla="*/ 1 h 37"/>
                  <a:gd name="T2" fmla="*/ 0 w 33"/>
                  <a:gd name="T3" fmla="*/ 0 h 37"/>
                  <a:gd name="T4" fmla="*/ 0 w 33"/>
                  <a:gd name="T5" fmla="*/ 0 h 37"/>
                  <a:gd name="T6" fmla="*/ 0 w 33"/>
                  <a:gd name="T7" fmla="*/ 1 h 37"/>
                  <a:gd name="T8" fmla="*/ 0 w 33"/>
                  <a:gd name="T9" fmla="*/ 1 h 37"/>
                  <a:gd name="T10" fmla="*/ 0 w 33"/>
                  <a:gd name="T11" fmla="*/ 1 h 37"/>
                  <a:gd name="T12" fmla="*/ 0 w 33"/>
                  <a:gd name="T13" fmla="*/ 1 h 37"/>
                  <a:gd name="T14" fmla="*/ 0 60000 65536"/>
                  <a:gd name="T15" fmla="*/ 0 60000 65536"/>
                  <a:gd name="T16" fmla="*/ 0 60000 65536"/>
                  <a:gd name="T17" fmla="*/ 0 60000 65536"/>
                  <a:gd name="T18" fmla="*/ 0 60000 65536"/>
                  <a:gd name="T19" fmla="*/ 0 60000 65536"/>
                  <a:gd name="T20" fmla="*/ 0 60000 65536"/>
                  <a:gd name="T21" fmla="*/ 0 w 33"/>
                  <a:gd name="T22" fmla="*/ 0 h 37"/>
                  <a:gd name="T23" fmla="*/ 33 w 3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
                    <a:moveTo>
                      <a:pt x="0" y="22"/>
                    </a:moveTo>
                    <a:lnTo>
                      <a:pt x="0" y="0"/>
                    </a:lnTo>
                    <a:lnTo>
                      <a:pt x="22" y="0"/>
                    </a:lnTo>
                    <a:lnTo>
                      <a:pt x="33" y="15"/>
                    </a:lnTo>
                    <a:lnTo>
                      <a:pt x="33" y="37"/>
                    </a:lnTo>
                    <a:lnTo>
                      <a:pt x="11" y="3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46" name="Freeform 292"/>
              <p:cNvSpPr>
                <a:spLocks noChangeAspect="1"/>
              </p:cNvSpPr>
              <p:nvPr/>
            </p:nvSpPr>
            <p:spPr bwMode="auto">
              <a:xfrm>
                <a:off x="6596" y="902"/>
                <a:ext cx="17" cy="19"/>
              </a:xfrm>
              <a:custGeom>
                <a:avLst/>
                <a:gdLst>
                  <a:gd name="T0" fmla="*/ 0 w 32"/>
                  <a:gd name="T1" fmla="*/ 0 h 39"/>
                  <a:gd name="T2" fmla="*/ 0 w 32"/>
                  <a:gd name="T3" fmla="*/ 0 h 39"/>
                  <a:gd name="T4" fmla="*/ 1 w 32"/>
                  <a:gd name="T5" fmla="*/ 0 h 39"/>
                  <a:gd name="T6" fmla="*/ 1 w 32"/>
                  <a:gd name="T7" fmla="*/ 0 h 39"/>
                  <a:gd name="T8" fmla="*/ 1 w 32"/>
                  <a:gd name="T9" fmla="*/ 0 h 39"/>
                  <a:gd name="T10" fmla="*/ 1 w 32"/>
                  <a:gd name="T11" fmla="*/ 0 h 39"/>
                  <a:gd name="T12" fmla="*/ 0 w 32"/>
                  <a:gd name="T13" fmla="*/ 0 h 39"/>
                  <a:gd name="T14" fmla="*/ 0 60000 65536"/>
                  <a:gd name="T15" fmla="*/ 0 60000 65536"/>
                  <a:gd name="T16" fmla="*/ 0 60000 65536"/>
                  <a:gd name="T17" fmla="*/ 0 60000 65536"/>
                  <a:gd name="T18" fmla="*/ 0 60000 65536"/>
                  <a:gd name="T19" fmla="*/ 0 60000 65536"/>
                  <a:gd name="T20" fmla="*/ 0 60000 65536"/>
                  <a:gd name="T21" fmla="*/ 0 w 32"/>
                  <a:gd name="T22" fmla="*/ 0 h 39"/>
                  <a:gd name="T23" fmla="*/ 32 w 3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9">
                    <a:moveTo>
                      <a:pt x="0" y="22"/>
                    </a:moveTo>
                    <a:lnTo>
                      <a:pt x="0" y="0"/>
                    </a:lnTo>
                    <a:lnTo>
                      <a:pt x="22" y="0"/>
                    </a:lnTo>
                    <a:lnTo>
                      <a:pt x="32" y="17"/>
                    </a:lnTo>
                    <a:lnTo>
                      <a:pt x="32" y="39"/>
                    </a:lnTo>
                    <a:lnTo>
                      <a:pt x="11" y="39"/>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47" name="Freeform 293"/>
              <p:cNvSpPr>
                <a:spLocks noChangeAspect="1"/>
              </p:cNvSpPr>
              <p:nvPr/>
            </p:nvSpPr>
            <p:spPr bwMode="auto">
              <a:xfrm>
                <a:off x="6602" y="910"/>
                <a:ext cx="17" cy="19"/>
              </a:xfrm>
              <a:custGeom>
                <a:avLst/>
                <a:gdLst>
                  <a:gd name="T0" fmla="*/ 0 w 33"/>
                  <a:gd name="T1" fmla="*/ 1 h 38"/>
                  <a:gd name="T2" fmla="*/ 0 w 33"/>
                  <a:gd name="T3" fmla="*/ 0 h 38"/>
                  <a:gd name="T4" fmla="*/ 1 w 33"/>
                  <a:gd name="T5" fmla="*/ 0 h 38"/>
                  <a:gd name="T6" fmla="*/ 1 w 33"/>
                  <a:gd name="T7" fmla="*/ 1 h 38"/>
                  <a:gd name="T8" fmla="*/ 1 w 33"/>
                  <a:gd name="T9" fmla="*/ 1 h 38"/>
                  <a:gd name="T10" fmla="*/ 1 w 33"/>
                  <a:gd name="T11" fmla="*/ 1 h 38"/>
                  <a:gd name="T12" fmla="*/ 0 w 33"/>
                  <a:gd name="T13" fmla="*/ 1 h 38"/>
                  <a:gd name="T14" fmla="*/ 0 60000 65536"/>
                  <a:gd name="T15" fmla="*/ 0 60000 65536"/>
                  <a:gd name="T16" fmla="*/ 0 60000 65536"/>
                  <a:gd name="T17" fmla="*/ 0 60000 65536"/>
                  <a:gd name="T18" fmla="*/ 0 60000 65536"/>
                  <a:gd name="T19" fmla="*/ 0 60000 65536"/>
                  <a:gd name="T20" fmla="*/ 0 60000 65536"/>
                  <a:gd name="T21" fmla="*/ 0 w 33"/>
                  <a:gd name="T22" fmla="*/ 0 h 38"/>
                  <a:gd name="T23" fmla="*/ 33 w 3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8">
                    <a:moveTo>
                      <a:pt x="0" y="22"/>
                    </a:moveTo>
                    <a:lnTo>
                      <a:pt x="0" y="0"/>
                    </a:lnTo>
                    <a:lnTo>
                      <a:pt x="21" y="0"/>
                    </a:lnTo>
                    <a:lnTo>
                      <a:pt x="33" y="16"/>
                    </a:lnTo>
                    <a:lnTo>
                      <a:pt x="33" y="38"/>
                    </a:lnTo>
                    <a:lnTo>
                      <a:pt x="11" y="3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48" name="Freeform 294"/>
              <p:cNvSpPr>
                <a:spLocks noChangeAspect="1"/>
              </p:cNvSpPr>
              <p:nvPr/>
            </p:nvSpPr>
            <p:spPr bwMode="auto">
              <a:xfrm>
                <a:off x="6607" y="918"/>
                <a:ext cx="17" cy="18"/>
              </a:xfrm>
              <a:custGeom>
                <a:avLst/>
                <a:gdLst>
                  <a:gd name="T0" fmla="*/ 0 w 32"/>
                  <a:gd name="T1" fmla="*/ 1 h 35"/>
                  <a:gd name="T2" fmla="*/ 0 w 32"/>
                  <a:gd name="T3" fmla="*/ 0 h 35"/>
                  <a:gd name="T4" fmla="*/ 1 w 32"/>
                  <a:gd name="T5" fmla="*/ 0 h 35"/>
                  <a:gd name="T6" fmla="*/ 1 w 32"/>
                  <a:gd name="T7" fmla="*/ 1 h 35"/>
                  <a:gd name="T8" fmla="*/ 1 w 32"/>
                  <a:gd name="T9" fmla="*/ 1 h 35"/>
                  <a:gd name="T10" fmla="*/ 1 w 32"/>
                  <a:gd name="T11" fmla="*/ 1 h 35"/>
                  <a:gd name="T12" fmla="*/ 0 w 32"/>
                  <a:gd name="T13" fmla="*/ 1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0" y="22"/>
                    </a:moveTo>
                    <a:lnTo>
                      <a:pt x="0" y="0"/>
                    </a:lnTo>
                    <a:lnTo>
                      <a:pt x="22" y="0"/>
                    </a:lnTo>
                    <a:lnTo>
                      <a:pt x="32" y="14"/>
                    </a:lnTo>
                    <a:lnTo>
                      <a:pt x="32" y="35"/>
                    </a:lnTo>
                    <a:lnTo>
                      <a:pt x="10"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49" name="Freeform 295"/>
              <p:cNvSpPr>
                <a:spLocks noChangeAspect="1"/>
              </p:cNvSpPr>
              <p:nvPr/>
            </p:nvSpPr>
            <p:spPr bwMode="auto">
              <a:xfrm>
                <a:off x="6613" y="925"/>
                <a:ext cx="16" cy="19"/>
              </a:xfrm>
              <a:custGeom>
                <a:avLst/>
                <a:gdLst>
                  <a:gd name="T0" fmla="*/ 0 w 33"/>
                  <a:gd name="T1" fmla="*/ 1 h 38"/>
                  <a:gd name="T2" fmla="*/ 0 w 33"/>
                  <a:gd name="T3" fmla="*/ 0 h 38"/>
                  <a:gd name="T4" fmla="*/ 0 w 33"/>
                  <a:gd name="T5" fmla="*/ 0 h 38"/>
                  <a:gd name="T6" fmla="*/ 0 w 33"/>
                  <a:gd name="T7" fmla="*/ 1 h 38"/>
                  <a:gd name="T8" fmla="*/ 0 w 33"/>
                  <a:gd name="T9" fmla="*/ 1 h 38"/>
                  <a:gd name="T10" fmla="*/ 0 w 33"/>
                  <a:gd name="T11" fmla="*/ 1 h 38"/>
                  <a:gd name="T12" fmla="*/ 0 w 33"/>
                  <a:gd name="T13" fmla="*/ 1 h 38"/>
                  <a:gd name="T14" fmla="*/ 0 60000 65536"/>
                  <a:gd name="T15" fmla="*/ 0 60000 65536"/>
                  <a:gd name="T16" fmla="*/ 0 60000 65536"/>
                  <a:gd name="T17" fmla="*/ 0 60000 65536"/>
                  <a:gd name="T18" fmla="*/ 0 60000 65536"/>
                  <a:gd name="T19" fmla="*/ 0 60000 65536"/>
                  <a:gd name="T20" fmla="*/ 0 60000 65536"/>
                  <a:gd name="T21" fmla="*/ 0 w 33"/>
                  <a:gd name="T22" fmla="*/ 0 h 38"/>
                  <a:gd name="T23" fmla="*/ 33 w 3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8">
                    <a:moveTo>
                      <a:pt x="0" y="21"/>
                    </a:moveTo>
                    <a:lnTo>
                      <a:pt x="0" y="0"/>
                    </a:lnTo>
                    <a:lnTo>
                      <a:pt x="22" y="0"/>
                    </a:lnTo>
                    <a:lnTo>
                      <a:pt x="33" y="16"/>
                    </a:lnTo>
                    <a:lnTo>
                      <a:pt x="33" y="38"/>
                    </a:lnTo>
                    <a:lnTo>
                      <a:pt x="12" y="38"/>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50" name="Freeform 296"/>
              <p:cNvSpPr>
                <a:spLocks noChangeAspect="1"/>
              </p:cNvSpPr>
              <p:nvPr/>
            </p:nvSpPr>
            <p:spPr bwMode="auto">
              <a:xfrm>
                <a:off x="6619" y="933"/>
                <a:ext cx="16" cy="17"/>
              </a:xfrm>
              <a:custGeom>
                <a:avLst/>
                <a:gdLst>
                  <a:gd name="T0" fmla="*/ 0 w 33"/>
                  <a:gd name="T1" fmla="*/ 0 h 35"/>
                  <a:gd name="T2" fmla="*/ 0 w 33"/>
                  <a:gd name="T3" fmla="*/ 0 h 35"/>
                  <a:gd name="T4" fmla="*/ 0 w 33"/>
                  <a:gd name="T5" fmla="*/ 0 h 35"/>
                  <a:gd name="T6" fmla="*/ 0 w 33"/>
                  <a:gd name="T7" fmla="*/ 0 h 35"/>
                  <a:gd name="T8" fmla="*/ 0 w 33"/>
                  <a:gd name="T9" fmla="*/ 0 h 35"/>
                  <a:gd name="T10" fmla="*/ 0 w 33"/>
                  <a:gd name="T11" fmla="*/ 0 h 35"/>
                  <a:gd name="T12" fmla="*/ 0 w 33"/>
                  <a:gd name="T13" fmla="*/ 0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0" y="22"/>
                    </a:moveTo>
                    <a:lnTo>
                      <a:pt x="0" y="0"/>
                    </a:lnTo>
                    <a:lnTo>
                      <a:pt x="21" y="0"/>
                    </a:lnTo>
                    <a:lnTo>
                      <a:pt x="33" y="14"/>
                    </a:lnTo>
                    <a:lnTo>
                      <a:pt x="33" y="35"/>
                    </a:lnTo>
                    <a:lnTo>
                      <a:pt x="10"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51" name="Freeform 297"/>
              <p:cNvSpPr>
                <a:spLocks noChangeAspect="1"/>
              </p:cNvSpPr>
              <p:nvPr/>
            </p:nvSpPr>
            <p:spPr bwMode="auto">
              <a:xfrm>
                <a:off x="6624" y="940"/>
                <a:ext cx="16" cy="19"/>
              </a:xfrm>
              <a:custGeom>
                <a:avLst/>
                <a:gdLst>
                  <a:gd name="T0" fmla="*/ 0 w 33"/>
                  <a:gd name="T1" fmla="*/ 1 h 38"/>
                  <a:gd name="T2" fmla="*/ 0 w 33"/>
                  <a:gd name="T3" fmla="*/ 0 h 38"/>
                  <a:gd name="T4" fmla="*/ 0 w 33"/>
                  <a:gd name="T5" fmla="*/ 0 h 38"/>
                  <a:gd name="T6" fmla="*/ 0 w 33"/>
                  <a:gd name="T7" fmla="*/ 1 h 38"/>
                  <a:gd name="T8" fmla="*/ 0 w 33"/>
                  <a:gd name="T9" fmla="*/ 1 h 38"/>
                  <a:gd name="T10" fmla="*/ 0 w 33"/>
                  <a:gd name="T11" fmla="*/ 1 h 38"/>
                  <a:gd name="T12" fmla="*/ 0 w 33"/>
                  <a:gd name="T13" fmla="*/ 1 h 38"/>
                  <a:gd name="T14" fmla="*/ 0 60000 65536"/>
                  <a:gd name="T15" fmla="*/ 0 60000 65536"/>
                  <a:gd name="T16" fmla="*/ 0 60000 65536"/>
                  <a:gd name="T17" fmla="*/ 0 60000 65536"/>
                  <a:gd name="T18" fmla="*/ 0 60000 65536"/>
                  <a:gd name="T19" fmla="*/ 0 60000 65536"/>
                  <a:gd name="T20" fmla="*/ 0 60000 65536"/>
                  <a:gd name="T21" fmla="*/ 0 w 33"/>
                  <a:gd name="T22" fmla="*/ 0 h 38"/>
                  <a:gd name="T23" fmla="*/ 33 w 3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8">
                    <a:moveTo>
                      <a:pt x="0" y="21"/>
                    </a:moveTo>
                    <a:lnTo>
                      <a:pt x="0" y="0"/>
                    </a:lnTo>
                    <a:lnTo>
                      <a:pt x="23" y="0"/>
                    </a:lnTo>
                    <a:lnTo>
                      <a:pt x="33" y="16"/>
                    </a:lnTo>
                    <a:lnTo>
                      <a:pt x="33" y="38"/>
                    </a:lnTo>
                    <a:lnTo>
                      <a:pt x="11" y="38"/>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52" name="Freeform 298"/>
              <p:cNvSpPr>
                <a:spLocks noChangeAspect="1"/>
              </p:cNvSpPr>
              <p:nvPr/>
            </p:nvSpPr>
            <p:spPr bwMode="auto">
              <a:xfrm>
                <a:off x="6629" y="948"/>
                <a:ext cx="16" cy="17"/>
              </a:xfrm>
              <a:custGeom>
                <a:avLst/>
                <a:gdLst>
                  <a:gd name="T0" fmla="*/ 0 w 32"/>
                  <a:gd name="T1" fmla="*/ 0 h 35"/>
                  <a:gd name="T2" fmla="*/ 0 w 32"/>
                  <a:gd name="T3" fmla="*/ 0 h 35"/>
                  <a:gd name="T4" fmla="*/ 1 w 32"/>
                  <a:gd name="T5" fmla="*/ 0 h 35"/>
                  <a:gd name="T6" fmla="*/ 1 w 32"/>
                  <a:gd name="T7" fmla="*/ 0 h 35"/>
                  <a:gd name="T8" fmla="*/ 1 w 32"/>
                  <a:gd name="T9" fmla="*/ 0 h 35"/>
                  <a:gd name="T10" fmla="*/ 1 w 32"/>
                  <a:gd name="T11" fmla="*/ 0 h 35"/>
                  <a:gd name="T12" fmla="*/ 0 w 32"/>
                  <a:gd name="T13" fmla="*/ 0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0" y="22"/>
                    </a:moveTo>
                    <a:lnTo>
                      <a:pt x="0" y="0"/>
                    </a:lnTo>
                    <a:lnTo>
                      <a:pt x="22" y="0"/>
                    </a:lnTo>
                    <a:lnTo>
                      <a:pt x="32" y="14"/>
                    </a:lnTo>
                    <a:lnTo>
                      <a:pt x="32" y="35"/>
                    </a:lnTo>
                    <a:lnTo>
                      <a:pt x="12"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53" name="Freeform 299"/>
              <p:cNvSpPr>
                <a:spLocks noChangeAspect="1"/>
              </p:cNvSpPr>
              <p:nvPr/>
            </p:nvSpPr>
            <p:spPr bwMode="auto">
              <a:xfrm>
                <a:off x="6635" y="955"/>
                <a:ext cx="16" cy="19"/>
              </a:xfrm>
              <a:custGeom>
                <a:avLst/>
                <a:gdLst>
                  <a:gd name="T0" fmla="*/ 0 w 32"/>
                  <a:gd name="T1" fmla="*/ 1 h 38"/>
                  <a:gd name="T2" fmla="*/ 0 w 32"/>
                  <a:gd name="T3" fmla="*/ 0 h 38"/>
                  <a:gd name="T4" fmla="*/ 1 w 32"/>
                  <a:gd name="T5" fmla="*/ 0 h 38"/>
                  <a:gd name="T6" fmla="*/ 1 w 32"/>
                  <a:gd name="T7" fmla="*/ 1 h 38"/>
                  <a:gd name="T8" fmla="*/ 1 w 32"/>
                  <a:gd name="T9" fmla="*/ 1 h 38"/>
                  <a:gd name="T10" fmla="*/ 1 w 32"/>
                  <a:gd name="T11" fmla="*/ 1 h 38"/>
                  <a:gd name="T12" fmla="*/ 0 w 32"/>
                  <a:gd name="T13" fmla="*/ 1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0" y="21"/>
                    </a:moveTo>
                    <a:lnTo>
                      <a:pt x="0" y="0"/>
                    </a:lnTo>
                    <a:lnTo>
                      <a:pt x="20" y="0"/>
                    </a:lnTo>
                    <a:lnTo>
                      <a:pt x="32" y="16"/>
                    </a:lnTo>
                    <a:lnTo>
                      <a:pt x="32" y="38"/>
                    </a:lnTo>
                    <a:lnTo>
                      <a:pt x="10" y="38"/>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54" name="Freeform 300"/>
              <p:cNvSpPr>
                <a:spLocks noChangeAspect="1"/>
              </p:cNvSpPr>
              <p:nvPr/>
            </p:nvSpPr>
            <p:spPr bwMode="auto">
              <a:xfrm>
                <a:off x="6640" y="963"/>
                <a:ext cx="15" cy="17"/>
              </a:xfrm>
              <a:custGeom>
                <a:avLst/>
                <a:gdLst>
                  <a:gd name="T0" fmla="*/ 0 w 30"/>
                  <a:gd name="T1" fmla="*/ 0 h 35"/>
                  <a:gd name="T2" fmla="*/ 0 w 30"/>
                  <a:gd name="T3" fmla="*/ 0 h 35"/>
                  <a:gd name="T4" fmla="*/ 1 w 30"/>
                  <a:gd name="T5" fmla="*/ 0 h 35"/>
                  <a:gd name="T6" fmla="*/ 1 w 30"/>
                  <a:gd name="T7" fmla="*/ 0 h 35"/>
                  <a:gd name="T8" fmla="*/ 1 w 30"/>
                  <a:gd name="T9" fmla="*/ 0 h 35"/>
                  <a:gd name="T10" fmla="*/ 1 w 30"/>
                  <a:gd name="T11" fmla="*/ 0 h 35"/>
                  <a:gd name="T12" fmla="*/ 0 w 30"/>
                  <a:gd name="T13" fmla="*/ 0 h 35"/>
                  <a:gd name="T14" fmla="*/ 0 60000 65536"/>
                  <a:gd name="T15" fmla="*/ 0 60000 65536"/>
                  <a:gd name="T16" fmla="*/ 0 60000 65536"/>
                  <a:gd name="T17" fmla="*/ 0 60000 65536"/>
                  <a:gd name="T18" fmla="*/ 0 60000 65536"/>
                  <a:gd name="T19" fmla="*/ 0 60000 65536"/>
                  <a:gd name="T20" fmla="*/ 0 60000 65536"/>
                  <a:gd name="T21" fmla="*/ 0 w 30"/>
                  <a:gd name="T22" fmla="*/ 0 h 35"/>
                  <a:gd name="T23" fmla="*/ 30 w 3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5">
                    <a:moveTo>
                      <a:pt x="0" y="22"/>
                    </a:moveTo>
                    <a:lnTo>
                      <a:pt x="0" y="0"/>
                    </a:lnTo>
                    <a:lnTo>
                      <a:pt x="22" y="0"/>
                    </a:lnTo>
                    <a:lnTo>
                      <a:pt x="30" y="14"/>
                    </a:lnTo>
                    <a:lnTo>
                      <a:pt x="30" y="35"/>
                    </a:lnTo>
                    <a:lnTo>
                      <a:pt x="8"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55" name="Freeform 301"/>
              <p:cNvSpPr>
                <a:spLocks noChangeAspect="1"/>
              </p:cNvSpPr>
              <p:nvPr/>
            </p:nvSpPr>
            <p:spPr bwMode="auto">
              <a:xfrm>
                <a:off x="6644" y="970"/>
                <a:ext cx="16" cy="18"/>
              </a:xfrm>
              <a:custGeom>
                <a:avLst/>
                <a:gdLst>
                  <a:gd name="T0" fmla="*/ 0 w 32"/>
                  <a:gd name="T1" fmla="*/ 1 h 35"/>
                  <a:gd name="T2" fmla="*/ 0 w 32"/>
                  <a:gd name="T3" fmla="*/ 0 h 35"/>
                  <a:gd name="T4" fmla="*/ 1 w 32"/>
                  <a:gd name="T5" fmla="*/ 0 h 35"/>
                  <a:gd name="T6" fmla="*/ 1 w 32"/>
                  <a:gd name="T7" fmla="*/ 1 h 35"/>
                  <a:gd name="T8" fmla="*/ 1 w 32"/>
                  <a:gd name="T9" fmla="*/ 1 h 35"/>
                  <a:gd name="T10" fmla="*/ 1 w 32"/>
                  <a:gd name="T11" fmla="*/ 1 h 35"/>
                  <a:gd name="T12" fmla="*/ 0 w 32"/>
                  <a:gd name="T13" fmla="*/ 1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0" y="21"/>
                    </a:moveTo>
                    <a:lnTo>
                      <a:pt x="0" y="0"/>
                    </a:lnTo>
                    <a:lnTo>
                      <a:pt x="22" y="0"/>
                    </a:lnTo>
                    <a:lnTo>
                      <a:pt x="32" y="13"/>
                    </a:lnTo>
                    <a:lnTo>
                      <a:pt x="32" y="35"/>
                    </a:lnTo>
                    <a:lnTo>
                      <a:pt x="10" y="3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56" name="Freeform 302"/>
              <p:cNvSpPr>
                <a:spLocks noChangeAspect="1"/>
              </p:cNvSpPr>
              <p:nvPr/>
            </p:nvSpPr>
            <p:spPr bwMode="auto">
              <a:xfrm>
                <a:off x="6649" y="976"/>
                <a:ext cx="16" cy="18"/>
              </a:xfrm>
              <a:custGeom>
                <a:avLst/>
                <a:gdLst>
                  <a:gd name="T0" fmla="*/ 0 w 33"/>
                  <a:gd name="T1" fmla="*/ 1 h 35"/>
                  <a:gd name="T2" fmla="*/ 0 w 33"/>
                  <a:gd name="T3" fmla="*/ 0 h 35"/>
                  <a:gd name="T4" fmla="*/ 0 w 33"/>
                  <a:gd name="T5" fmla="*/ 0 h 35"/>
                  <a:gd name="T6" fmla="*/ 0 w 33"/>
                  <a:gd name="T7" fmla="*/ 1 h 35"/>
                  <a:gd name="T8" fmla="*/ 0 w 33"/>
                  <a:gd name="T9" fmla="*/ 1 h 35"/>
                  <a:gd name="T10" fmla="*/ 0 w 33"/>
                  <a:gd name="T11" fmla="*/ 1 h 35"/>
                  <a:gd name="T12" fmla="*/ 0 w 33"/>
                  <a:gd name="T13" fmla="*/ 1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0" y="22"/>
                    </a:moveTo>
                    <a:lnTo>
                      <a:pt x="0" y="0"/>
                    </a:lnTo>
                    <a:lnTo>
                      <a:pt x="22" y="0"/>
                    </a:lnTo>
                    <a:lnTo>
                      <a:pt x="33" y="13"/>
                    </a:lnTo>
                    <a:lnTo>
                      <a:pt x="33" y="35"/>
                    </a:lnTo>
                    <a:lnTo>
                      <a:pt x="12"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57" name="Freeform 303"/>
              <p:cNvSpPr>
                <a:spLocks noChangeAspect="1"/>
              </p:cNvSpPr>
              <p:nvPr/>
            </p:nvSpPr>
            <p:spPr bwMode="auto">
              <a:xfrm>
                <a:off x="6655" y="983"/>
                <a:ext cx="16" cy="19"/>
              </a:xfrm>
              <a:custGeom>
                <a:avLst/>
                <a:gdLst>
                  <a:gd name="T0" fmla="*/ 0 w 33"/>
                  <a:gd name="T1" fmla="*/ 0 h 39"/>
                  <a:gd name="T2" fmla="*/ 0 w 33"/>
                  <a:gd name="T3" fmla="*/ 0 h 39"/>
                  <a:gd name="T4" fmla="*/ 0 w 33"/>
                  <a:gd name="T5" fmla="*/ 0 h 39"/>
                  <a:gd name="T6" fmla="*/ 0 w 33"/>
                  <a:gd name="T7" fmla="*/ 0 h 39"/>
                  <a:gd name="T8" fmla="*/ 0 w 33"/>
                  <a:gd name="T9" fmla="*/ 0 h 39"/>
                  <a:gd name="T10" fmla="*/ 0 w 33"/>
                  <a:gd name="T11" fmla="*/ 0 h 39"/>
                  <a:gd name="T12" fmla="*/ 0 w 33"/>
                  <a:gd name="T13" fmla="*/ 0 h 39"/>
                  <a:gd name="T14" fmla="*/ 0 60000 65536"/>
                  <a:gd name="T15" fmla="*/ 0 60000 65536"/>
                  <a:gd name="T16" fmla="*/ 0 60000 65536"/>
                  <a:gd name="T17" fmla="*/ 0 60000 65536"/>
                  <a:gd name="T18" fmla="*/ 0 60000 65536"/>
                  <a:gd name="T19" fmla="*/ 0 60000 65536"/>
                  <a:gd name="T20" fmla="*/ 0 60000 65536"/>
                  <a:gd name="T21" fmla="*/ 0 w 33"/>
                  <a:gd name="T22" fmla="*/ 0 h 39"/>
                  <a:gd name="T23" fmla="*/ 33 w 3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9">
                    <a:moveTo>
                      <a:pt x="0" y="22"/>
                    </a:moveTo>
                    <a:lnTo>
                      <a:pt x="0" y="0"/>
                    </a:lnTo>
                    <a:lnTo>
                      <a:pt x="21" y="0"/>
                    </a:lnTo>
                    <a:lnTo>
                      <a:pt x="33" y="17"/>
                    </a:lnTo>
                    <a:lnTo>
                      <a:pt x="33" y="39"/>
                    </a:lnTo>
                    <a:lnTo>
                      <a:pt x="10" y="39"/>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58" name="Freeform 304"/>
              <p:cNvSpPr>
                <a:spLocks noChangeAspect="1"/>
              </p:cNvSpPr>
              <p:nvPr/>
            </p:nvSpPr>
            <p:spPr bwMode="auto">
              <a:xfrm>
                <a:off x="6660" y="991"/>
                <a:ext cx="17" cy="18"/>
              </a:xfrm>
              <a:custGeom>
                <a:avLst/>
                <a:gdLst>
                  <a:gd name="T0" fmla="*/ 0 w 33"/>
                  <a:gd name="T1" fmla="*/ 1 h 35"/>
                  <a:gd name="T2" fmla="*/ 0 w 33"/>
                  <a:gd name="T3" fmla="*/ 0 h 35"/>
                  <a:gd name="T4" fmla="*/ 1 w 33"/>
                  <a:gd name="T5" fmla="*/ 0 h 35"/>
                  <a:gd name="T6" fmla="*/ 1 w 33"/>
                  <a:gd name="T7" fmla="*/ 1 h 35"/>
                  <a:gd name="T8" fmla="*/ 1 w 33"/>
                  <a:gd name="T9" fmla="*/ 1 h 35"/>
                  <a:gd name="T10" fmla="*/ 1 w 33"/>
                  <a:gd name="T11" fmla="*/ 1 h 35"/>
                  <a:gd name="T12" fmla="*/ 0 w 33"/>
                  <a:gd name="T13" fmla="*/ 1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0" y="22"/>
                    </a:moveTo>
                    <a:lnTo>
                      <a:pt x="0" y="0"/>
                    </a:lnTo>
                    <a:lnTo>
                      <a:pt x="23" y="0"/>
                    </a:lnTo>
                    <a:lnTo>
                      <a:pt x="33" y="13"/>
                    </a:lnTo>
                    <a:lnTo>
                      <a:pt x="33" y="35"/>
                    </a:lnTo>
                    <a:lnTo>
                      <a:pt x="11"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59" name="Freeform 305"/>
              <p:cNvSpPr>
                <a:spLocks noChangeAspect="1"/>
              </p:cNvSpPr>
              <p:nvPr/>
            </p:nvSpPr>
            <p:spPr bwMode="auto">
              <a:xfrm>
                <a:off x="6665" y="998"/>
                <a:ext cx="17" cy="17"/>
              </a:xfrm>
              <a:custGeom>
                <a:avLst/>
                <a:gdLst>
                  <a:gd name="T0" fmla="*/ 0 w 32"/>
                  <a:gd name="T1" fmla="*/ 0 h 35"/>
                  <a:gd name="T2" fmla="*/ 0 w 32"/>
                  <a:gd name="T3" fmla="*/ 0 h 35"/>
                  <a:gd name="T4" fmla="*/ 1 w 32"/>
                  <a:gd name="T5" fmla="*/ 0 h 35"/>
                  <a:gd name="T6" fmla="*/ 1 w 32"/>
                  <a:gd name="T7" fmla="*/ 0 h 35"/>
                  <a:gd name="T8" fmla="*/ 1 w 32"/>
                  <a:gd name="T9" fmla="*/ 0 h 35"/>
                  <a:gd name="T10" fmla="*/ 1 w 32"/>
                  <a:gd name="T11" fmla="*/ 0 h 35"/>
                  <a:gd name="T12" fmla="*/ 0 w 32"/>
                  <a:gd name="T13" fmla="*/ 0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0" y="22"/>
                    </a:moveTo>
                    <a:lnTo>
                      <a:pt x="0" y="0"/>
                    </a:lnTo>
                    <a:lnTo>
                      <a:pt x="22" y="0"/>
                    </a:lnTo>
                    <a:lnTo>
                      <a:pt x="32" y="14"/>
                    </a:lnTo>
                    <a:lnTo>
                      <a:pt x="32" y="35"/>
                    </a:lnTo>
                    <a:lnTo>
                      <a:pt x="12"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60" name="Freeform 306"/>
              <p:cNvSpPr>
                <a:spLocks noChangeAspect="1"/>
              </p:cNvSpPr>
              <p:nvPr/>
            </p:nvSpPr>
            <p:spPr bwMode="auto">
              <a:xfrm>
                <a:off x="6671" y="1005"/>
                <a:ext cx="17" cy="18"/>
              </a:xfrm>
              <a:custGeom>
                <a:avLst/>
                <a:gdLst>
                  <a:gd name="T0" fmla="*/ 0 w 32"/>
                  <a:gd name="T1" fmla="*/ 1 h 35"/>
                  <a:gd name="T2" fmla="*/ 0 w 32"/>
                  <a:gd name="T3" fmla="*/ 0 h 35"/>
                  <a:gd name="T4" fmla="*/ 1 w 32"/>
                  <a:gd name="T5" fmla="*/ 0 h 35"/>
                  <a:gd name="T6" fmla="*/ 1 w 32"/>
                  <a:gd name="T7" fmla="*/ 1 h 35"/>
                  <a:gd name="T8" fmla="*/ 1 w 32"/>
                  <a:gd name="T9" fmla="*/ 1 h 35"/>
                  <a:gd name="T10" fmla="*/ 1 w 32"/>
                  <a:gd name="T11" fmla="*/ 1 h 35"/>
                  <a:gd name="T12" fmla="*/ 0 w 32"/>
                  <a:gd name="T13" fmla="*/ 1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0" y="21"/>
                    </a:moveTo>
                    <a:lnTo>
                      <a:pt x="0" y="0"/>
                    </a:lnTo>
                    <a:lnTo>
                      <a:pt x="20" y="0"/>
                    </a:lnTo>
                    <a:lnTo>
                      <a:pt x="32" y="13"/>
                    </a:lnTo>
                    <a:lnTo>
                      <a:pt x="32" y="35"/>
                    </a:lnTo>
                    <a:lnTo>
                      <a:pt x="10" y="3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61" name="Freeform 307"/>
              <p:cNvSpPr>
                <a:spLocks noChangeAspect="1"/>
              </p:cNvSpPr>
              <p:nvPr/>
            </p:nvSpPr>
            <p:spPr bwMode="auto">
              <a:xfrm>
                <a:off x="6677" y="1012"/>
                <a:ext cx="16" cy="17"/>
              </a:xfrm>
              <a:custGeom>
                <a:avLst/>
                <a:gdLst>
                  <a:gd name="T0" fmla="*/ 0 w 33"/>
                  <a:gd name="T1" fmla="*/ 0 h 35"/>
                  <a:gd name="T2" fmla="*/ 0 w 33"/>
                  <a:gd name="T3" fmla="*/ 0 h 35"/>
                  <a:gd name="T4" fmla="*/ 0 w 33"/>
                  <a:gd name="T5" fmla="*/ 0 h 35"/>
                  <a:gd name="T6" fmla="*/ 0 w 33"/>
                  <a:gd name="T7" fmla="*/ 0 h 35"/>
                  <a:gd name="T8" fmla="*/ 0 w 33"/>
                  <a:gd name="T9" fmla="*/ 0 h 35"/>
                  <a:gd name="T10" fmla="*/ 0 w 33"/>
                  <a:gd name="T11" fmla="*/ 0 h 35"/>
                  <a:gd name="T12" fmla="*/ 0 w 33"/>
                  <a:gd name="T13" fmla="*/ 0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0" y="22"/>
                    </a:moveTo>
                    <a:lnTo>
                      <a:pt x="0" y="0"/>
                    </a:lnTo>
                    <a:lnTo>
                      <a:pt x="22" y="0"/>
                    </a:lnTo>
                    <a:lnTo>
                      <a:pt x="33" y="14"/>
                    </a:lnTo>
                    <a:lnTo>
                      <a:pt x="33" y="35"/>
                    </a:lnTo>
                    <a:lnTo>
                      <a:pt x="10"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62" name="Freeform 308"/>
              <p:cNvSpPr>
                <a:spLocks noChangeAspect="1"/>
              </p:cNvSpPr>
              <p:nvPr/>
            </p:nvSpPr>
            <p:spPr bwMode="auto">
              <a:xfrm>
                <a:off x="6682" y="1019"/>
                <a:ext cx="16" cy="17"/>
              </a:xfrm>
              <a:custGeom>
                <a:avLst/>
                <a:gdLst>
                  <a:gd name="T0" fmla="*/ 0 w 33"/>
                  <a:gd name="T1" fmla="*/ 0 h 36"/>
                  <a:gd name="T2" fmla="*/ 0 w 33"/>
                  <a:gd name="T3" fmla="*/ 0 h 36"/>
                  <a:gd name="T4" fmla="*/ 0 w 33"/>
                  <a:gd name="T5" fmla="*/ 0 h 36"/>
                  <a:gd name="T6" fmla="*/ 0 w 33"/>
                  <a:gd name="T7" fmla="*/ 0 h 36"/>
                  <a:gd name="T8" fmla="*/ 0 w 33"/>
                  <a:gd name="T9" fmla="*/ 0 h 36"/>
                  <a:gd name="T10" fmla="*/ 0 w 33"/>
                  <a:gd name="T11" fmla="*/ 0 h 36"/>
                  <a:gd name="T12" fmla="*/ 0 w 33"/>
                  <a:gd name="T13" fmla="*/ 0 h 36"/>
                  <a:gd name="T14" fmla="*/ 0 60000 65536"/>
                  <a:gd name="T15" fmla="*/ 0 60000 65536"/>
                  <a:gd name="T16" fmla="*/ 0 60000 65536"/>
                  <a:gd name="T17" fmla="*/ 0 60000 65536"/>
                  <a:gd name="T18" fmla="*/ 0 60000 65536"/>
                  <a:gd name="T19" fmla="*/ 0 60000 65536"/>
                  <a:gd name="T20" fmla="*/ 0 60000 65536"/>
                  <a:gd name="T21" fmla="*/ 0 w 33"/>
                  <a:gd name="T22" fmla="*/ 0 h 36"/>
                  <a:gd name="T23" fmla="*/ 33 w 3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6">
                    <a:moveTo>
                      <a:pt x="0" y="21"/>
                    </a:moveTo>
                    <a:lnTo>
                      <a:pt x="0" y="0"/>
                    </a:lnTo>
                    <a:lnTo>
                      <a:pt x="23" y="0"/>
                    </a:lnTo>
                    <a:lnTo>
                      <a:pt x="33" y="13"/>
                    </a:lnTo>
                    <a:lnTo>
                      <a:pt x="33" y="36"/>
                    </a:lnTo>
                    <a:lnTo>
                      <a:pt x="12" y="36"/>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63" name="Freeform 309"/>
              <p:cNvSpPr>
                <a:spLocks noChangeAspect="1"/>
              </p:cNvSpPr>
              <p:nvPr/>
            </p:nvSpPr>
            <p:spPr bwMode="auto">
              <a:xfrm>
                <a:off x="6688" y="1025"/>
                <a:ext cx="16" cy="18"/>
              </a:xfrm>
              <a:custGeom>
                <a:avLst/>
                <a:gdLst>
                  <a:gd name="T0" fmla="*/ 0 w 33"/>
                  <a:gd name="T1" fmla="*/ 1 h 36"/>
                  <a:gd name="T2" fmla="*/ 0 w 33"/>
                  <a:gd name="T3" fmla="*/ 0 h 36"/>
                  <a:gd name="T4" fmla="*/ 0 w 33"/>
                  <a:gd name="T5" fmla="*/ 0 h 36"/>
                  <a:gd name="T6" fmla="*/ 0 w 33"/>
                  <a:gd name="T7" fmla="*/ 1 h 36"/>
                  <a:gd name="T8" fmla="*/ 0 w 33"/>
                  <a:gd name="T9" fmla="*/ 1 h 36"/>
                  <a:gd name="T10" fmla="*/ 0 w 33"/>
                  <a:gd name="T11" fmla="*/ 1 h 36"/>
                  <a:gd name="T12" fmla="*/ 0 w 33"/>
                  <a:gd name="T13" fmla="*/ 1 h 36"/>
                  <a:gd name="T14" fmla="*/ 0 60000 65536"/>
                  <a:gd name="T15" fmla="*/ 0 60000 65536"/>
                  <a:gd name="T16" fmla="*/ 0 60000 65536"/>
                  <a:gd name="T17" fmla="*/ 0 60000 65536"/>
                  <a:gd name="T18" fmla="*/ 0 60000 65536"/>
                  <a:gd name="T19" fmla="*/ 0 60000 65536"/>
                  <a:gd name="T20" fmla="*/ 0 60000 65536"/>
                  <a:gd name="T21" fmla="*/ 0 w 33"/>
                  <a:gd name="T22" fmla="*/ 0 h 36"/>
                  <a:gd name="T23" fmla="*/ 33 w 3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6">
                    <a:moveTo>
                      <a:pt x="0" y="23"/>
                    </a:moveTo>
                    <a:lnTo>
                      <a:pt x="0" y="0"/>
                    </a:lnTo>
                    <a:lnTo>
                      <a:pt x="21" y="0"/>
                    </a:lnTo>
                    <a:lnTo>
                      <a:pt x="33" y="13"/>
                    </a:lnTo>
                    <a:lnTo>
                      <a:pt x="33" y="36"/>
                    </a:lnTo>
                    <a:lnTo>
                      <a:pt x="11" y="36"/>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64" name="Freeform 310"/>
              <p:cNvSpPr>
                <a:spLocks noChangeAspect="1"/>
              </p:cNvSpPr>
              <p:nvPr/>
            </p:nvSpPr>
            <p:spPr bwMode="auto">
              <a:xfrm>
                <a:off x="6693" y="1032"/>
                <a:ext cx="16" cy="16"/>
              </a:xfrm>
              <a:custGeom>
                <a:avLst/>
                <a:gdLst>
                  <a:gd name="T0" fmla="*/ 0 w 32"/>
                  <a:gd name="T1" fmla="*/ 0 h 33"/>
                  <a:gd name="T2" fmla="*/ 0 w 32"/>
                  <a:gd name="T3" fmla="*/ 0 h 33"/>
                  <a:gd name="T4" fmla="*/ 1 w 32"/>
                  <a:gd name="T5" fmla="*/ 0 h 33"/>
                  <a:gd name="T6" fmla="*/ 1 w 32"/>
                  <a:gd name="T7" fmla="*/ 0 h 33"/>
                  <a:gd name="T8" fmla="*/ 1 w 32"/>
                  <a:gd name="T9" fmla="*/ 0 h 33"/>
                  <a:gd name="T10" fmla="*/ 1 w 32"/>
                  <a:gd name="T11" fmla="*/ 0 h 33"/>
                  <a:gd name="T12" fmla="*/ 0 w 32"/>
                  <a:gd name="T13" fmla="*/ 0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23"/>
                    </a:moveTo>
                    <a:lnTo>
                      <a:pt x="0" y="0"/>
                    </a:lnTo>
                    <a:lnTo>
                      <a:pt x="22" y="0"/>
                    </a:lnTo>
                    <a:lnTo>
                      <a:pt x="32" y="12"/>
                    </a:lnTo>
                    <a:lnTo>
                      <a:pt x="32" y="33"/>
                    </a:lnTo>
                    <a:lnTo>
                      <a:pt x="10" y="3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65" name="Freeform 311"/>
              <p:cNvSpPr>
                <a:spLocks noChangeAspect="1"/>
              </p:cNvSpPr>
              <p:nvPr/>
            </p:nvSpPr>
            <p:spPr bwMode="auto">
              <a:xfrm>
                <a:off x="6698" y="1038"/>
                <a:ext cx="16" cy="17"/>
              </a:xfrm>
              <a:custGeom>
                <a:avLst/>
                <a:gdLst>
                  <a:gd name="T0" fmla="*/ 0 w 33"/>
                  <a:gd name="T1" fmla="*/ 0 h 35"/>
                  <a:gd name="T2" fmla="*/ 0 w 33"/>
                  <a:gd name="T3" fmla="*/ 0 h 35"/>
                  <a:gd name="T4" fmla="*/ 0 w 33"/>
                  <a:gd name="T5" fmla="*/ 0 h 35"/>
                  <a:gd name="T6" fmla="*/ 0 w 33"/>
                  <a:gd name="T7" fmla="*/ 0 h 35"/>
                  <a:gd name="T8" fmla="*/ 0 w 33"/>
                  <a:gd name="T9" fmla="*/ 0 h 35"/>
                  <a:gd name="T10" fmla="*/ 0 w 33"/>
                  <a:gd name="T11" fmla="*/ 0 h 35"/>
                  <a:gd name="T12" fmla="*/ 0 w 33"/>
                  <a:gd name="T13" fmla="*/ 0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0" y="21"/>
                    </a:moveTo>
                    <a:lnTo>
                      <a:pt x="0" y="0"/>
                    </a:lnTo>
                    <a:lnTo>
                      <a:pt x="22" y="0"/>
                    </a:lnTo>
                    <a:lnTo>
                      <a:pt x="33" y="13"/>
                    </a:lnTo>
                    <a:lnTo>
                      <a:pt x="33" y="35"/>
                    </a:lnTo>
                    <a:lnTo>
                      <a:pt x="12" y="3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66" name="Freeform 312"/>
              <p:cNvSpPr>
                <a:spLocks noChangeAspect="1"/>
              </p:cNvSpPr>
              <p:nvPr/>
            </p:nvSpPr>
            <p:spPr bwMode="auto">
              <a:xfrm>
                <a:off x="6704" y="1044"/>
                <a:ext cx="16" cy="18"/>
              </a:xfrm>
              <a:custGeom>
                <a:avLst/>
                <a:gdLst>
                  <a:gd name="T0" fmla="*/ 0 w 31"/>
                  <a:gd name="T1" fmla="*/ 1 h 35"/>
                  <a:gd name="T2" fmla="*/ 0 w 31"/>
                  <a:gd name="T3" fmla="*/ 0 h 35"/>
                  <a:gd name="T4" fmla="*/ 1 w 31"/>
                  <a:gd name="T5" fmla="*/ 0 h 35"/>
                  <a:gd name="T6" fmla="*/ 1 w 31"/>
                  <a:gd name="T7" fmla="*/ 1 h 35"/>
                  <a:gd name="T8" fmla="*/ 1 w 31"/>
                  <a:gd name="T9" fmla="*/ 1 h 35"/>
                  <a:gd name="T10" fmla="*/ 1 w 31"/>
                  <a:gd name="T11" fmla="*/ 1 h 35"/>
                  <a:gd name="T12" fmla="*/ 0 w 31"/>
                  <a:gd name="T13" fmla="*/ 1 h 35"/>
                  <a:gd name="T14" fmla="*/ 0 60000 65536"/>
                  <a:gd name="T15" fmla="*/ 0 60000 65536"/>
                  <a:gd name="T16" fmla="*/ 0 60000 65536"/>
                  <a:gd name="T17" fmla="*/ 0 60000 65536"/>
                  <a:gd name="T18" fmla="*/ 0 60000 65536"/>
                  <a:gd name="T19" fmla="*/ 0 60000 65536"/>
                  <a:gd name="T20" fmla="*/ 0 60000 65536"/>
                  <a:gd name="T21" fmla="*/ 0 w 31"/>
                  <a:gd name="T22" fmla="*/ 0 h 35"/>
                  <a:gd name="T23" fmla="*/ 31 w 3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5">
                    <a:moveTo>
                      <a:pt x="0" y="22"/>
                    </a:moveTo>
                    <a:lnTo>
                      <a:pt x="0" y="0"/>
                    </a:lnTo>
                    <a:lnTo>
                      <a:pt x="21" y="0"/>
                    </a:lnTo>
                    <a:lnTo>
                      <a:pt x="31" y="15"/>
                    </a:lnTo>
                    <a:lnTo>
                      <a:pt x="31" y="35"/>
                    </a:lnTo>
                    <a:lnTo>
                      <a:pt x="10"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67" name="Freeform 313"/>
              <p:cNvSpPr>
                <a:spLocks noChangeAspect="1"/>
              </p:cNvSpPr>
              <p:nvPr/>
            </p:nvSpPr>
            <p:spPr bwMode="auto">
              <a:xfrm>
                <a:off x="6709" y="1051"/>
                <a:ext cx="16" cy="17"/>
              </a:xfrm>
              <a:custGeom>
                <a:avLst/>
                <a:gdLst>
                  <a:gd name="T0" fmla="*/ 0 w 33"/>
                  <a:gd name="T1" fmla="*/ 1 h 32"/>
                  <a:gd name="T2" fmla="*/ 0 w 33"/>
                  <a:gd name="T3" fmla="*/ 0 h 32"/>
                  <a:gd name="T4" fmla="*/ 0 w 33"/>
                  <a:gd name="T5" fmla="*/ 0 h 32"/>
                  <a:gd name="T6" fmla="*/ 0 w 33"/>
                  <a:gd name="T7" fmla="*/ 1 h 32"/>
                  <a:gd name="T8" fmla="*/ 0 w 33"/>
                  <a:gd name="T9" fmla="*/ 1 h 32"/>
                  <a:gd name="T10" fmla="*/ 0 w 33"/>
                  <a:gd name="T11" fmla="*/ 1 h 32"/>
                  <a:gd name="T12" fmla="*/ 0 w 33"/>
                  <a:gd name="T13" fmla="*/ 1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0" y="20"/>
                    </a:moveTo>
                    <a:lnTo>
                      <a:pt x="0" y="0"/>
                    </a:lnTo>
                    <a:lnTo>
                      <a:pt x="21" y="0"/>
                    </a:lnTo>
                    <a:lnTo>
                      <a:pt x="33" y="10"/>
                    </a:lnTo>
                    <a:lnTo>
                      <a:pt x="33" y="32"/>
                    </a:lnTo>
                    <a:lnTo>
                      <a:pt x="11" y="32"/>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68" name="Freeform 314"/>
              <p:cNvSpPr>
                <a:spLocks noChangeAspect="1"/>
              </p:cNvSpPr>
              <p:nvPr/>
            </p:nvSpPr>
            <p:spPr bwMode="auto">
              <a:xfrm>
                <a:off x="6714" y="1056"/>
                <a:ext cx="17" cy="18"/>
              </a:xfrm>
              <a:custGeom>
                <a:avLst/>
                <a:gdLst>
                  <a:gd name="T0" fmla="*/ 0 w 32"/>
                  <a:gd name="T1" fmla="*/ 1 h 35"/>
                  <a:gd name="T2" fmla="*/ 0 w 32"/>
                  <a:gd name="T3" fmla="*/ 0 h 35"/>
                  <a:gd name="T4" fmla="*/ 1 w 32"/>
                  <a:gd name="T5" fmla="*/ 0 h 35"/>
                  <a:gd name="T6" fmla="*/ 1 w 32"/>
                  <a:gd name="T7" fmla="*/ 1 h 35"/>
                  <a:gd name="T8" fmla="*/ 1 w 32"/>
                  <a:gd name="T9" fmla="*/ 1 h 35"/>
                  <a:gd name="T10" fmla="*/ 1 w 32"/>
                  <a:gd name="T11" fmla="*/ 1 h 35"/>
                  <a:gd name="T12" fmla="*/ 0 w 32"/>
                  <a:gd name="T13" fmla="*/ 1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0" y="22"/>
                    </a:moveTo>
                    <a:lnTo>
                      <a:pt x="0" y="0"/>
                    </a:lnTo>
                    <a:lnTo>
                      <a:pt x="22" y="0"/>
                    </a:lnTo>
                    <a:lnTo>
                      <a:pt x="32" y="13"/>
                    </a:lnTo>
                    <a:lnTo>
                      <a:pt x="32" y="35"/>
                    </a:lnTo>
                    <a:lnTo>
                      <a:pt x="10"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69" name="Freeform 315"/>
              <p:cNvSpPr>
                <a:spLocks noChangeAspect="1"/>
              </p:cNvSpPr>
              <p:nvPr/>
            </p:nvSpPr>
            <p:spPr bwMode="auto">
              <a:xfrm>
                <a:off x="6720" y="1063"/>
                <a:ext cx="16" cy="18"/>
              </a:xfrm>
              <a:custGeom>
                <a:avLst/>
                <a:gdLst>
                  <a:gd name="T0" fmla="*/ 0 w 33"/>
                  <a:gd name="T1" fmla="*/ 1 h 35"/>
                  <a:gd name="T2" fmla="*/ 0 w 33"/>
                  <a:gd name="T3" fmla="*/ 0 h 35"/>
                  <a:gd name="T4" fmla="*/ 0 w 33"/>
                  <a:gd name="T5" fmla="*/ 0 h 35"/>
                  <a:gd name="T6" fmla="*/ 0 w 33"/>
                  <a:gd name="T7" fmla="*/ 1 h 35"/>
                  <a:gd name="T8" fmla="*/ 0 w 33"/>
                  <a:gd name="T9" fmla="*/ 1 h 35"/>
                  <a:gd name="T10" fmla="*/ 0 w 33"/>
                  <a:gd name="T11" fmla="*/ 1 h 35"/>
                  <a:gd name="T12" fmla="*/ 0 w 33"/>
                  <a:gd name="T13" fmla="*/ 1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0" y="22"/>
                    </a:moveTo>
                    <a:lnTo>
                      <a:pt x="0" y="0"/>
                    </a:lnTo>
                    <a:lnTo>
                      <a:pt x="22" y="0"/>
                    </a:lnTo>
                    <a:lnTo>
                      <a:pt x="33" y="14"/>
                    </a:lnTo>
                    <a:lnTo>
                      <a:pt x="33" y="35"/>
                    </a:lnTo>
                    <a:lnTo>
                      <a:pt x="12"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70" name="Freeform 316"/>
              <p:cNvSpPr>
                <a:spLocks noChangeAspect="1"/>
              </p:cNvSpPr>
              <p:nvPr/>
            </p:nvSpPr>
            <p:spPr bwMode="auto">
              <a:xfrm>
                <a:off x="6725" y="1070"/>
                <a:ext cx="17" cy="16"/>
              </a:xfrm>
              <a:custGeom>
                <a:avLst/>
                <a:gdLst>
                  <a:gd name="T0" fmla="*/ 0 w 32"/>
                  <a:gd name="T1" fmla="*/ 0 h 33"/>
                  <a:gd name="T2" fmla="*/ 0 w 32"/>
                  <a:gd name="T3" fmla="*/ 0 h 33"/>
                  <a:gd name="T4" fmla="*/ 1 w 32"/>
                  <a:gd name="T5" fmla="*/ 0 h 33"/>
                  <a:gd name="T6" fmla="*/ 1 w 32"/>
                  <a:gd name="T7" fmla="*/ 0 h 33"/>
                  <a:gd name="T8" fmla="*/ 1 w 32"/>
                  <a:gd name="T9" fmla="*/ 0 h 33"/>
                  <a:gd name="T10" fmla="*/ 1 w 32"/>
                  <a:gd name="T11" fmla="*/ 0 h 33"/>
                  <a:gd name="T12" fmla="*/ 0 w 32"/>
                  <a:gd name="T13" fmla="*/ 0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21"/>
                    </a:moveTo>
                    <a:lnTo>
                      <a:pt x="0" y="0"/>
                    </a:lnTo>
                    <a:lnTo>
                      <a:pt x="21" y="0"/>
                    </a:lnTo>
                    <a:lnTo>
                      <a:pt x="32" y="11"/>
                    </a:lnTo>
                    <a:lnTo>
                      <a:pt x="32" y="33"/>
                    </a:lnTo>
                    <a:lnTo>
                      <a:pt x="10" y="3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71" name="Freeform 317"/>
              <p:cNvSpPr>
                <a:spLocks noChangeAspect="1"/>
              </p:cNvSpPr>
              <p:nvPr/>
            </p:nvSpPr>
            <p:spPr bwMode="auto">
              <a:xfrm>
                <a:off x="6731" y="1075"/>
                <a:ext cx="16" cy="18"/>
              </a:xfrm>
              <a:custGeom>
                <a:avLst/>
                <a:gdLst>
                  <a:gd name="T0" fmla="*/ 0 w 33"/>
                  <a:gd name="T1" fmla="*/ 1 h 35"/>
                  <a:gd name="T2" fmla="*/ 0 w 33"/>
                  <a:gd name="T3" fmla="*/ 0 h 35"/>
                  <a:gd name="T4" fmla="*/ 0 w 33"/>
                  <a:gd name="T5" fmla="*/ 0 h 35"/>
                  <a:gd name="T6" fmla="*/ 0 w 33"/>
                  <a:gd name="T7" fmla="*/ 1 h 35"/>
                  <a:gd name="T8" fmla="*/ 0 w 33"/>
                  <a:gd name="T9" fmla="*/ 1 h 35"/>
                  <a:gd name="T10" fmla="*/ 0 w 33"/>
                  <a:gd name="T11" fmla="*/ 1 h 35"/>
                  <a:gd name="T12" fmla="*/ 0 w 33"/>
                  <a:gd name="T13" fmla="*/ 1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0" y="22"/>
                    </a:moveTo>
                    <a:lnTo>
                      <a:pt x="0" y="0"/>
                    </a:lnTo>
                    <a:lnTo>
                      <a:pt x="22" y="0"/>
                    </a:lnTo>
                    <a:lnTo>
                      <a:pt x="33" y="13"/>
                    </a:lnTo>
                    <a:lnTo>
                      <a:pt x="33" y="35"/>
                    </a:lnTo>
                    <a:lnTo>
                      <a:pt x="11"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72" name="Freeform 318"/>
              <p:cNvSpPr>
                <a:spLocks noChangeAspect="1"/>
              </p:cNvSpPr>
              <p:nvPr/>
            </p:nvSpPr>
            <p:spPr bwMode="auto">
              <a:xfrm>
                <a:off x="6736" y="1082"/>
                <a:ext cx="16" cy="16"/>
              </a:xfrm>
              <a:custGeom>
                <a:avLst/>
                <a:gdLst>
                  <a:gd name="T0" fmla="*/ 0 w 32"/>
                  <a:gd name="T1" fmla="*/ 1 h 32"/>
                  <a:gd name="T2" fmla="*/ 0 w 32"/>
                  <a:gd name="T3" fmla="*/ 0 h 32"/>
                  <a:gd name="T4" fmla="*/ 1 w 32"/>
                  <a:gd name="T5" fmla="*/ 0 h 32"/>
                  <a:gd name="T6" fmla="*/ 1 w 32"/>
                  <a:gd name="T7" fmla="*/ 1 h 32"/>
                  <a:gd name="T8" fmla="*/ 1 w 32"/>
                  <a:gd name="T9" fmla="*/ 1 h 32"/>
                  <a:gd name="T10" fmla="*/ 1 w 32"/>
                  <a:gd name="T11" fmla="*/ 1 h 32"/>
                  <a:gd name="T12" fmla="*/ 0 w 32"/>
                  <a:gd name="T13" fmla="*/ 1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0" y="22"/>
                    </a:moveTo>
                    <a:lnTo>
                      <a:pt x="0" y="0"/>
                    </a:lnTo>
                    <a:lnTo>
                      <a:pt x="22" y="0"/>
                    </a:lnTo>
                    <a:lnTo>
                      <a:pt x="32" y="11"/>
                    </a:lnTo>
                    <a:lnTo>
                      <a:pt x="32" y="32"/>
                    </a:lnTo>
                    <a:lnTo>
                      <a:pt x="11" y="3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73" name="Freeform 319"/>
              <p:cNvSpPr>
                <a:spLocks noChangeAspect="1"/>
              </p:cNvSpPr>
              <p:nvPr/>
            </p:nvSpPr>
            <p:spPr bwMode="auto">
              <a:xfrm>
                <a:off x="6742" y="1088"/>
                <a:ext cx="16" cy="17"/>
              </a:xfrm>
              <a:custGeom>
                <a:avLst/>
                <a:gdLst>
                  <a:gd name="T0" fmla="*/ 0 w 33"/>
                  <a:gd name="T1" fmla="*/ 0 h 35"/>
                  <a:gd name="T2" fmla="*/ 0 w 33"/>
                  <a:gd name="T3" fmla="*/ 0 h 35"/>
                  <a:gd name="T4" fmla="*/ 0 w 33"/>
                  <a:gd name="T5" fmla="*/ 0 h 35"/>
                  <a:gd name="T6" fmla="*/ 0 w 33"/>
                  <a:gd name="T7" fmla="*/ 0 h 35"/>
                  <a:gd name="T8" fmla="*/ 0 w 33"/>
                  <a:gd name="T9" fmla="*/ 0 h 35"/>
                  <a:gd name="T10" fmla="*/ 0 w 33"/>
                  <a:gd name="T11" fmla="*/ 0 h 35"/>
                  <a:gd name="T12" fmla="*/ 0 w 33"/>
                  <a:gd name="T13" fmla="*/ 0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0" y="21"/>
                    </a:moveTo>
                    <a:lnTo>
                      <a:pt x="0" y="0"/>
                    </a:lnTo>
                    <a:lnTo>
                      <a:pt x="21" y="0"/>
                    </a:lnTo>
                    <a:lnTo>
                      <a:pt x="33" y="13"/>
                    </a:lnTo>
                    <a:lnTo>
                      <a:pt x="33" y="35"/>
                    </a:lnTo>
                    <a:lnTo>
                      <a:pt x="11" y="3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74" name="Freeform 320"/>
              <p:cNvSpPr>
                <a:spLocks noChangeAspect="1"/>
              </p:cNvSpPr>
              <p:nvPr/>
            </p:nvSpPr>
            <p:spPr bwMode="auto">
              <a:xfrm>
                <a:off x="6747" y="1094"/>
                <a:ext cx="16" cy="16"/>
              </a:xfrm>
              <a:custGeom>
                <a:avLst/>
                <a:gdLst>
                  <a:gd name="T0" fmla="*/ 0 w 32"/>
                  <a:gd name="T1" fmla="*/ 0 h 33"/>
                  <a:gd name="T2" fmla="*/ 0 w 32"/>
                  <a:gd name="T3" fmla="*/ 0 h 33"/>
                  <a:gd name="T4" fmla="*/ 1 w 32"/>
                  <a:gd name="T5" fmla="*/ 0 h 33"/>
                  <a:gd name="T6" fmla="*/ 1 w 32"/>
                  <a:gd name="T7" fmla="*/ 0 h 33"/>
                  <a:gd name="T8" fmla="*/ 1 w 32"/>
                  <a:gd name="T9" fmla="*/ 0 h 33"/>
                  <a:gd name="T10" fmla="*/ 1 w 32"/>
                  <a:gd name="T11" fmla="*/ 0 h 33"/>
                  <a:gd name="T12" fmla="*/ 0 w 32"/>
                  <a:gd name="T13" fmla="*/ 0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22"/>
                    </a:moveTo>
                    <a:lnTo>
                      <a:pt x="0" y="0"/>
                    </a:lnTo>
                    <a:lnTo>
                      <a:pt x="22" y="0"/>
                    </a:lnTo>
                    <a:lnTo>
                      <a:pt x="32" y="12"/>
                    </a:lnTo>
                    <a:lnTo>
                      <a:pt x="32" y="33"/>
                    </a:lnTo>
                    <a:lnTo>
                      <a:pt x="10" y="33"/>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75" name="Freeform 321"/>
              <p:cNvSpPr>
                <a:spLocks noChangeAspect="1"/>
              </p:cNvSpPr>
              <p:nvPr/>
            </p:nvSpPr>
            <p:spPr bwMode="auto">
              <a:xfrm>
                <a:off x="6752" y="110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0" y="21"/>
                    </a:moveTo>
                    <a:lnTo>
                      <a:pt x="0" y="0"/>
                    </a:lnTo>
                    <a:lnTo>
                      <a:pt x="22" y="0"/>
                    </a:lnTo>
                    <a:lnTo>
                      <a:pt x="33" y="10"/>
                    </a:lnTo>
                    <a:lnTo>
                      <a:pt x="33" y="33"/>
                    </a:lnTo>
                    <a:lnTo>
                      <a:pt x="12" y="3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76" name="Freeform 322"/>
              <p:cNvSpPr>
                <a:spLocks noChangeAspect="1"/>
              </p:cNvSpPr>
              <p:nvPr/>
            </p:nvSpPr>
            <p:spPr bwMode="auto">
              <a:xfrm>
                <a:off x="6758" y="1105"/>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0" y="23"/>
                    </a:moveTo>
                    <a:lnTo>
                      <a:pt x="0" y="0"/>
                    </a:lnTo>
                    <a:lnTo>
                      <a:pt x="21" y="0"/>
                    </a:lnTo>
                    <a:lnTo>
                      <a:pt x="33" y="11"/>
                    </a:lnTo>
                    <a:lnTo>
                      <a:pt x="33" y="33"/>
                    </a:lnTo>
                    <a:lnTo>
                      <a:pt x="10" y="3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77" name="Freeform 323"/>
              <p:cNvSpPr>
                <a:spLocks noChangeAspect="1"/>
              </p:cNvSpPr>
              <p:nvPr/>
            </p:nvSpPr>
            <p:spPr bwMode="auto">
              <a:xfrm>
                <a:off x="6763" y="1110"/>
                <a:ext cx="17" cy="18"/>
              </a:xfrm>
              <a:custGeom>
                <a:avLst/>
                <a:gdLst>
                  <a:gd name="T0" fmla="*/ 0 w 33"/>
                  <a:gd name="T1" fmla="*/ 1 h 35"/>
                  <a:gd name="T2" fmla="*/ 0 w 33"/>
                  <a:gd name="T3" fmla="*/ 0 h 35"/>
                  <a:gd name="T4" fmla="*/ 1 w 33"/>
                  <a:gd name="T5" fmla="*/ 0 h 35"/>
                  <a:gd name="T6" fmla="*/ 1 w 33"/>
                  <a:gd name="T7" fmla="*/ 1 h 35"/>
                  <a:gd name="T8" fmla="*/ 1 w 33"/>
                  <a:gd name="T9" fmla="*/ 1 h 35"/>
                  <a:gd name="T10" fmla="*/ 1 w 33"/>
                  <a:gd name="T11" fmla="*/ 1 h 35"/>
                  <a:gd name="T12" fmla="*/ 0 w 33"/>
                  <a:gd name="T13" fmla="*/ 1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0" y="22"/>
                    </a:moveTo>
                    <a:lnTo>
                      <a:pt x="0" y="0"/>
                    </a:lnTo>
                    <a:lnTo>
                      <a:pt x="23" y="0"/>
                    </a:lnTo>
                    <a:lnTo>
                      <a:pt x="33" y="14"/>
                    </a:lnTo>
                    <a:lnTo>
                      <a:pt x="33" y="35"/>
                    </a:lnTo>
                    <a:lnTo>
                      <a:pt x="11" y="3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78" name="Freeform 324"/>
              <p:cNvSpPr>
                <a:spLocks noChangeAspect="1"/>
              </p:cNvSpPr>
              <p:nvPr/>
            </p:nvSpPr>
            <p:spPr bwMode="auto">
              <a:xfrm>
                <a:off x="6768" y="1118"/>
                <a:ext cx="15" cy="16"/>
              </a:xfrm>
              <a:custGeom>
                <a:avLst/>
                <a:gdLst>
                  <a:gd name="T0" fmla="*/ 0 w 30"/>
                  <a:gd name="T1" fmla="*/ 0 h 33"/>
                  <a:gd name="T2" fmla="*/ 0 w 30"/>
                  <a:gd name="T3" fmla="*/ 0 h 33"/>
                  <a:gd name="T4" fmla="*/ 1 w 30"/>
                  <a:gd name="T5" fmla="*/ 0 h 33"/>
                  <a:gd name="T6" fmla="*/ 1 w 30"/>
                  <a:gd name="T7" fmla="*/ 0 h 33"/>
                  <a:gd name="T8" fmla="*/ 1 w 30"/>
                  <a:gd name="T9" fmla="*/ 0 h 33"/>
                  <a:gd name="T10" fmla="*/ 1 w 30"/>
                  <a:gd name="T11" fmla="*/ 0 h 33"/>
                  <a:gd name="T12" fmla="*/ 0 w 30"/>
                  <a:gd name="T13" fmla="*/ 0 h 33"/>
                  <a:gd name="T14" fmla="*/ 0 60000 65536"/>
                  <a:gd name="T15" fmla="*/ 0 60000 65536"/>
                  <a:gd name="T16" fmla="*/ 0 60000 65536"/>
                  <a:gd name="T17" fmla="*/ 0 60000 65536"/>
                  <a:gd name="T18" fmla="*/ 0 60000 65536"/>
                  <a:gd name="T19" fmla="*/ 0 60000 65536"/>
                  <a:gd name="T20" fmla="*/ 0 60000 65536"/>
                  <a:gd name="T21" fmla="*/ 0 w 30"/>
                  <a:gd name="T22" fmla="*/ 0 h 33"/>
                  <a:gd name="T23" fmla="*/ 30 w 3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3">
                    <a:moveTo>
                      <a:pt x="0" y="21"/>
                    </a:moveTo>
                    <a:lnTo>
                      <a:pt x="0" y="0"/>
                    </a:lnTo>
                    <a:lnTo>
                      <a:pt x="22" y="0"/>
                    </a:lnTo>
                    <a:lnTo>
                      <a:pt x="30" y="11"/>
                    </a:lnTo>
                    <a:lnTo>
                      <a:pt x="30" y="33"/>
                    </a:lnTo>
                    <a:lnTo>
                      <a:pt x="9" y="3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79" name="Freeform 325"/>
              <p:cNvSpPr>
                <a:spLocks noChangeAspect="1"/>
              </p:cNvSpPr>
              <p:nvPr/>
            </p:nvSpPr>
            <p:spPr bwMode="auto">
              <a:xfrm>
                <a:off x="6773" y="1123"/>
                <a:ext cx="16" cy="16"/>
              </a:xfrm>
              <a:custGeom>
                <a:avLst/>
                <a:gdLst>
                  <a:gd name="T0" fmla="*/ 0 w 31"/>
                  <a:gd name="T1" fmla="*/ 1 h 32"/>
                  <a:gd name="T2" fmla="*/ 0 w 31"/>
                  <a:gd name="T3" fmla="*/ 0 h 32"/>
                  <a:gd name="T4" fmla="*/ 1 w 31"/>
                  <a:gd name="T5" fmla="*/ 0 h 32"/>
                  <a:gd name="T6" fmla="*/ 1 w 31"/>
                  <a:gd name="T7" fmla="*/ 1 h 32"/>
                  <a:gd name="T8" fmla="*/ 1 w 31"/>
                  <a:gd name="T9" fmla="*/ 1 h 32"/>
                  <a:gd name="T10" fmla="*/ 1 w 31"/>
                  <a:gd name="T11" fmla="*/ 1 h 32"/>
                  <a:gd name="T12" fmla="*/ 0 w 31"/>
                  <a:gd name="T13" fmla="*/ 1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0" y="22"/>
                    </a:moveTo>
                    <a:lnTo>
                      <a:pt x="0" y="0"/>
                    </a:lnTo>
                    <a:lnTo>
                      <a:pt x="21" y="0"/>
                    </a:lnTo>
                    <a:lnTo>
                      <a:pt x="31" y="10"/>
                    </a:lnTo>
                    <a:lnTo>
                      <a:pt x="31" y="32"/>
                    </a:lnTo>
                    <a:lnTo>
                      <a:pt x="10" y="3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80" name="Freeform 326"/>
              <p:cNvSpPr>
                <a:spLocks noChangeAspect="1"/>
              </p:cNvSpPr>
              <p:nvPr/>
            </p:nvSpPr>
            <p:spPr bwMode="auto">
              <a:xfrm>
                <a:off x="6778" y="1128"/>
                <a:ext cx="17" cy="16"/>
              </a:xfrm>
              <a:custGeom>
                <a:avLst/>
                <a:gdLst>
                  <a:gd name="T0" fmla="*/ 0 w 33"/>
                  <a:gd name="T1" fmla="*/ 0 h 33"/>
                  <a:gd name="T2" fmla="*/ 0 w 33"/>
                  <a:gd name="T3" fmla="*/ 0 h 33"/>
                  <a:gd name="T4" fmla="*/ 1 w 33"/>
                  <a:gd name="T5" fmla="*/ 0 h 33"/>
                  <a:gd name="T6" fmla="*/ 1 w 33"/>
                  <a:gd name="T7" fmla="*/ 0 h 33"/>
                  <a:gd name="T8" fmla="*/ 1 w 33"/>
                  <a:gd name="T9" fmla="*/ 0 h 33"/>
                  <a:gd name="T10" fmla="*/ 1 w 33"/>
                  <a:gd name="T11" fmla="*/ 0 h 33"/>
                  <a:gd name="T12" fmla="*/ 0 w 33"/>
                  <a:gd name="T13" fmla="*/ 0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0" y="22"/>
                    </a:moveTo>
                    <a:lnTo>
                      <a:pt x="0" y="0"/>
                    </a:lnTo>
                    <a:lnTo>
                      <a:pt x="21" y="0"/>
                    </a:lnTo>
                    <a:lnTo>
                      <a:pt x="33" y="12"/>
                    </a:lnTo>
                    <a:lnTo>
                      <a:pt x="33" y="33"/>
                    </a:lnTo>
                    <a:lnTo>
                      <a:pt x="11" y="33"/>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81" name="Freeform 327"/>
              <p:cNvSpPr>
                <a:spLocks noChangeAspect="1"/>
              </p:cNvSpPr>
              <p:nvPr/>
            </p:nvSpPr>
            <p:spPr bwMode="auto">
              <a:xfrm>
                <a:off x="6783" y="1134"/>
                <a:ext cx="17" cy="16"/>
              </a:xfrm>
              <a:custGeom>
                <a:avLst/>
                <a:gdLst>
                  <a:gd name="T0" fmla="*/ 0 w 32"/>
                  <a:gd name="T1" fmla="*/ 1 h 32"/>
                  <a:gd name="T2" fmla="*/ 0 w 32"/>
                  <a:gd name="T3" fmla="*/ 0 h 32"/>
                  <a:gd name="T4" fmla="*/ 1 w 32"/>
                  <a:gd name="T5" fmla="*/ 0 h 32"/>
                  <a:gd name="T6" fmla="*/ 1 w 32"/>
                  <a:gd name="T7" fmla="*/ 1 h 32"/>
                  <a:gd name="T8" fmla="*/ 1 w 32"/>
                  <a:gd name="T9" fmla="*/ 1 h 32"/>
                  <a:gd name="T10" fmla="*/ 1 w 32"/>
                  <a:gd name="T11" fmla="*/ 1 h 32"/>
                  <a:gd name="T12" fmla="*/ 0 w 32"/>
                  <a:gd name="T13" fmla="*/ 1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0" y="21"/>
                    </a:moveTo>
                    <a:lnTo>
                      <a:pt x="0" y="0"/>
                    </a:lnTo>
                    <a:lnTo>
                      <a:pt x="22" y="0"/>
                    </a:lnTo>
                    <a:lnTo>
                      <a:pt x="32" y="10"/>
                    </a:lnTo>
                    <a:lnTo>
                      <a:pt x="32" y="32"/>
                    </a:lnTo>
                    <a:lnTo>
                      <a:pt x="10" y="32"/>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82" name="Freeform 328"/>
              <p:cNvSpPr>
                <a:spLocks noChangeAspect="1"/>
              </p:cNvSpPr>
              <p:nvPr/>
            </p:nvSpPr>
            <p:spPr bwMode="auto">
              <a:xfrm>
                <a:off x="6789" y="1139"/>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0" y="22"/>
                    </a:moveTo>
                    <a:lnTo>
                      <a:pt x="0" y="0"/>
                    </a:lnTo>
                    <a:lnTo>
                      <a:pt x="22" y="0"/>
                    </a:lnTo>
                    <a:lnTo>
                      <a:pt x="33" y="11"/>
                    </a:lnTo>
                    <a:lnTo>
                      <a:pt x="33" y="33"/>
                    </a:lnTo>
                    <a:lnTo>
                      <a:pt x="12" y="33"/>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83" name="Freeform 329"/>
              <p:cNvSpPr>
                <a:spLocks noChangeAspect="1"/>
              </p:cNvSpPr>
              <p:nvPr/>
            </p:nvSpPr>
            <p:spPr bwMode="auto">
              <a:xfrm>
                <a:off x="6795" y="1144"/>
                <a:ext cx="16" cy="17"/>
              </a:xfrm>
              <a:custGeom>
                <a:avLst/>
                <a:gdLst>
                  <a:gd name="T0" fmla="*/ 0 w 33"/>
                  <a:gd name="T1" fmla="*/ 1 h 32"/>
                  <a:gd name="T2" fmla="*/ 0 w 33"/>
                  <a:gd name="T3" fmla="*/ 0 h 32"/>
                  <a:gd name="T4" fmla="*/ 0 w 33"/>
                  <a:gd name="T5" fmla="*/ 0 h 32"/>
                  <a:gd name="T6" fmla="*/ 0 w 33"/>
                  <a:gd name="T7" fmla="*/ 1 h 32"/>
                  <a:gd name="T8" fmla="*/ 0 w 33"/>
                  <a:gd name="T9" fmla="*/ 1 h 32"/>
                  <a:gd name="T10" fmla="*/ 0 w 33"/>
                  <a:gd name="T11" fmla="*/ 1 h 32"/>
                  <a:gd name="T12" fmla="*/ 0 w 33"/>
                  <a:gd name="T13" fmla="*/ 1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0" y="22"/>
                    </a:moveTo>
                    <a:lnTo>
                      <a:pt x="0" y="0"/>
                    </a:lnTo>
                    <a:lnTo>
                      <a:pt x="21" y="0"/>
                    </a:lnTo>
                    <a:lnTo>
                      <a:pt x="33" y="11"/>
                    </a:lnTo>
                    <a:lnTo>
                      <a:pt x="33" y="32"/>
                    </a:lnTo>
                    <a:lnTo>
                      <a:pt x="10" y="3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84" name="Freeform 330"/>
              <p:cNvSpPr>
                <a:spLocks noChangeAspect="1"/>
              </p:cNvSpPr>
              <p:nvPr/>
            </p:nvSpPr>
            <p:spPr bwMode="auto">
              <a:xfrm>
                <a:off x="6800" y="11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0" y="21"/>
                    </a:moveTo>
                    <a:lnTo>
                      <a:pt x="0" y="0"/>
                    </a:lnTo>
                    <a:lnTo>
                      <a:pt x="23" y="0"/>
                    </a:lnTo>
                    <a:lnTo>
                      <a:pt x="33" y="11"/>
                    </a:lnTo>
                    <a:lnTo>
                      <a:pt x="33" y="33"/>
                    </a:lnTo>
                    <a:lnTo>
                      <a:pt x="11" y="3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85" name="Freeform 331"/>
              <p:cNvSpPr>
                <a:spLocks noChangeAspect="1"/>
              </p:cNvSpPr>
              <p:nvPr/>
            </p:nvSpPr>
            <p:spPr bwMode="auto">
              <a:xfrm>
                <a:off x="6805" y="1155"/>
                <a:ext cx="16" cy="17"/>
              </a:xfrm>
              <a:custGeom>
                <a:avLst/>
                <a:gdLst>
                  <a:gd name="T0" fmla="*/ 0 w 32"/>
                  <a:gd name="T1" fmla="*/ 1 h 32"/>
                  <a:gd name="T2" fmla="*/ 0 w 32"/>
                  <a:gd name="T3" fmla="*/ 0 h 32"/>
                  <a:gd name="T4" fmla="*/ 1 w 32"/>
                  <a:gd name="T5" fmla="*/ 0 h 32"/>
                  <a:gd name="T6" fmla="*/ 1 w 32"/>
                  <a:gd name="T7" fmla="*/ 1 h 32"/>
                  <a:gd name="T8" fmla="*/ 1 w 32"/>
                  <a:gd name="T9" fmla="*/ 1 h 32"/>
                  <a:gd name="T10" fmla="*/ 1 w 32"/>
                  <a:gd name="T11" fmla="*/ 1 h 32"/>
                  <a:gd name="T12" fmla="*/ 0 w 32"/>
                  <a:gd name="T13" fmla="*/ 1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0" y="22"/>
                    </a:moveTo>
                    <a:lnTo>
                      <a:pt x="0" y="0"/>
                    </a:lnTo>
                    <a:lnTo>
                      <a:pt x="22" y="0"/>
                    </a:lnTo>
                    <a:lnTo>
                      <a:pt x="32" y="10"/>
                    </a:lnTo>
                    <a:lnTo>
                      <a:pt x="32" y="32"/>
                    </a:lnTo>
                    <a:lnTo>
                      <a:pt x="12" y="3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86" name="Freeform 332"/>
              <p:cNvSpPr>
                <a:spLocks noChangeAspect="1"/>
              </p:cNvSpPr>
              <p:nvPr/>
            </p:nvSpPr>
            <p:spPr bwMode="auto">
              <a:xfrm>
                <a:off x="6811" y="1161"/>
                <a:ext cx="16" cy="16"/>
              </a:xfrm>
              <a:custGeom>
                <a:avLst/>
                <a:gdLst>
                  <a:gd name="T0" fmla="*/ 0 w 32"/>
                  <a:gd name="T1" fmla="*/ 0 h 33"/>
                  <a:gd name="T2" fmla="*/ 0 w 32"/>
                  <a:gd name="T3" fmla="*/ 0 h 33"/>
                  <a:gd name="T4" fmla="*/ 1 w 32"/>
                  <a:gd name="T5" fmla="*/ 0 h 33"/>
                  <a:gd name="T6" fmla="*/ 1 w 32"/>
                  <a:gd name="T7" fmla="*/ 0 h 33"/>
                  <a:gd name="T8" fmla="*/ 1 w 32"/>
                  <a:gd name="T9" fmla="*/ 0 h 33"/>
                  <a:gd name="T10" fmla="*/ 1 w 32"/>
                  <a:gd name="T11" fmla="*/ 0 h 33"/>
                  <a:gd name="T12" fmla="*/ 0 w 32"/>
                  <a:gd name="T13" fmla="*/ 0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22"/>
                    </a:moveTo>
                    <a:lnTo>
                      <a:pt x="0" y="0"/>
                    </a:lnTo>
                    <a:lnTo>
                      <a:pt x="20" y="0"/>
                    </a:lnTo>
                    <a:lnTo>
                      <a:pt x="32" y="12"/>
                    </a:lnTo>
                    <a:lnTo>
                      <a:pt x="32" y="33"/>
                    </a:lnTo>
                    <a:lnTo>
                      <a:pt x="10" y="33"/>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87" name="Freeform 333"/>
              <p:cNvSpPr>
                <a:spLocks noChangeAspect="1"/>
              </p:cNvSpPr>
              <p:nvPr/>
            </p:nvSpPr>
            <p:spPr bwMode="auto">
              <a:xfrm>
                <a:off x="6816" y="1166"/>
                <a:ext cx="16" cy="17"/>
              </a:xfrm>
              <a:custGeom>
                <a:avLst/>
                <a:gdLst>
                  <a:gd name="T0" fmla="*/ 0 w 33"/>
                  <a:gd name="T1" fmla="*/ 1 h 32"/>
                  <a:gd name="T2" fmla="*/ 0 w 33"/>
                  <a:gd name="T3" fmla="*/ 0 h 32"/>
                  <a:gd name="T4" fmla="*/ 0 w 33"/>
                  <a:gd name="T5" fmla="*/ 0 h 32"/>
                  <a:gd name="T6" fmla="*/ 0 w 33"/>
                  <a:gd name="T7" fmla="*/ 1 h 32"/>
                  <a:gd name="T8" fmla="*/ 0 w 33"/>
                  <a:gd name="T9" fmla="*/ 1 h 32"/>
                  <a:gd name="T10" fmla="*/ 0 w 33"/>
                  <a:gd name="T11" fmla="*/ 1 h 32"/>
                  <a:gd name="T12" fmla="*/ 0 w 33"/>
                  <a:gd name="T13" fmla="*/ 1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0" y="21"/>
                    </a:moveTo>
                    <a:lnTo>
                      <a:pt x="0" y="0"/>
                    </a:lnTo>
                    <a:lnTo>
                      <a:pt x="22" y="0"/>
                    </a:lnTo>
                    <a:lnTo>
                      <a:pt x="33" y="10"/>
                    </a:lnTo>
                    <a:lnTo>
                      <a:pt x="33" y="32"/>
                    </a:lnTo>
                    <a:lnTo>
                      <a:pt x="10" y="32"/>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88" name="Freeform 334"/>
              <p:cNvSpPr>
                <a:spLocks noChangeAspect="1"/>
              </p:cNvSpPr>
              <p:nvPr/>
            </p:nvSpPr>
            <p:spPr bwMode="auto">
              <a:xfrm>
                <a:off x="6821" y="1172"/>
                <a:ext cx="17" cy="15"/>
              </a:xfrm>
              <a:custGeom>
                <a:avLst/>
                <a:gdLst>
                  <a:gd name="T0" fmla="*/ 0 w 33"/>
                  <a:gd name="T1" fmla="*/ 1 h 30"/>
                  <a:gd name="T2" fmla="*/ 0 w 33"/>
                  <a:gd name="T3" fmla="*/ 0 h 30"/>
                  <a:gd name="T4" fmla="*/ 1 w 33"/>
                  <a:gd name="T5" fmla="*/ 0 h 30"/>
                  <a:gd name="T6" fmla="*/ 1 w 33"/>
                  <a:gd name="T7" fmla="*/ 1 h 30"/>
                  <a:gd name="T8" fmla="*/ 1 w 33"/>
                  <a:gd name="T9" fmla="*/ 1 h 30"/>
                  <a:gd name="T10" fmla="*/ 1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2"/>
                    </a:moveTo>
                    <a:lnTo>
                      <a:pt x="0" y="0"/>
                    </a:lnTo>
                    <a:lnTo>
                      <a:pt x="23" y="0"/>
                    </a:lnTo>
                    <a:lnTo>
                      <a:pt x="33" y="8"/>
                    </a:lnTo>
                    <a:lnTo>
                      <a:pt x="33" y="30"/>
                    </a:lnTo>
                    <a:lnTo>
                      <a:pt x="12"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89" name="Freeform 335"/>
              <p:cNvSpPr>
                <a:spLocks noChangeAspect="1"/>
              </p:cNvSpPr>
              <p:nvPr/>
            </p:nvSpPr>
            <p:spPr bwMode="auto">
              <a:xfrm>
                <a:off x="6827" y="1175"/>
                <a:ext cx="16" cy="17"/>
              </a:xfrm>
              <a:custGeom>
                <a:avLst/>
                <a:gdLst>
                  <a:gd name="T0" fmla="*/ 0 w 33"/>
                  <a:gd name="T1" fmla="*/ 1 h 32"/>
                  <a:gd name="T2" fmla="*/ 0 w 33"/>
                  <a:gd name="T3" fmla="*/ 0 h 32"/>
                  <a:gd name="T4" fmla="*/ 0 w 33"/>
                  <a:gd name="T5" fmla="*/ 0 h 32"/>
                  <a:gd name="T6" fmla="*/ 0 w 33"/>
                  <a:gd name="T7" fmla="*/ 1 h 32"/>
                  <a:gd name="T8" fmla="*/ 0 w 33"/>
                  <a:gd name="T9" fmla="*/ 1 h 32"/>
                  <a:gd name="T10" fmla="*/ 0 w 33"/>
                  <a:gd name="T11" fmla="*/ 1 h 32"/>
                  <a:gd name="T12" fmla="*/ 0 w 33"/>
                  <a:gd name="T13" fmla="*/ 1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0" y="22"/>
                    </a:moveTo>
                    <a:lnTo>
                      <a:pt x="0" y="0"/>
                    </a:lnTo>
                    <a:lnTo>
                      <a:pt x="21" y="0"/>
                    </a:lnTo>
                    <a:lnTo>
                      <a:pt x="33" y="10"/>
                    </a:lnTo>
                    <a:lnTo>
                      <a:pt x="33" y="32"/>
                    </a:lnTo>
                    <a:lnTo>
                      <a:pt x="11" y="3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90" name="Freeform 336"/>
              <p:cNvSpPr>
                <a:spLocks noChangeAspect="1"/>
              </p:cNvSpPr>
              <p:nvPr/>
            </p:nvSpPr>
            <p:spPr bwMode="auto">
              <a:xfrm>
                <a:off x="6832" y="1181"/>
                <a:ext cx="17" cy="16"/>
              </a:xfrm>
              <a:custGeom>
                <a:avLst/>
                <a:gdLst>
                  <a:gd name="T0" fmla="*/ 0 w 32"/>
                  <a:gd name="T1" fmla="*/ 0 h 33"/>
                  <a:gd name="T2" fmla="*/ 0 w 32"/>
                  <a:gd name="T3" fmla="*/ 0 h 33"/>
                  <a:gd name="T4" fmla="*/ 1 w 32"/>
                  <a:gd name="T5" fmla="*/ 0 h 33"/>
                  <a:gd name="T6" fmla="*/ 1 w 32"/>
                  <a:gd name="T7" fmla="*/ 0 h 33"/>
                  <a:gd name="T8" fmla="*/ 1 w 32"/>
                  <a:gd name="T9" fmla="*/ 0 h 33"/>
                  <a:gd name="T10" fmla="*/ 1 w 32"/>
                  <a:gd name="T11" fmla="*/ 0 h 33"/>
                  <a:gd name="T12" fmla="*/ 0 w 32"/>
                  <a:gd name="T13" fmla="*/ 0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22"/>
                    </a:moveTo>
                    <a:lnTo>
                      <a:pt x="0" y="0"/>
                    </a:lnTo>
                    <a:lnTo>
                      <a:pt x="22" y="0"/>
                    </a:lnTo>
                    <a:lnTo>
                      <a:pt x="32" y="12"/>
                    </a:lnTo>
                    <a:lnTo>
                      <a:pt x="32" y="33"/>
                    </a:lnTo>
                    <a:lnTo>
                      <a:pt x="10" y="33"/>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91" name="Freeform 337"/>
              <p:cNvSpPr>
                <a:spLocks noChangeAspect="1"/>
              </p:cNvSpPr>
              <p:nvPr/>
            </p:nvSpPr>
            <p:spPr bwMode="auto">
              <a:xfrm>
                <a:off x="6838" y="1187"/>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0" y="21"/>
                    </a:moveTo>
                    <a:lnTo>
                      <a:pt x="0" y="0"/>
                    </a:lnTo>
                    <a:lnTo>
                      <a:pt x="22" y="0"/>
                    </a:lnTo>
                    <a:lnTo>
                      <a:pt x="33" y="10"/>
                    </a:lnTo>
                    <a:lnTo>
                      <a:pt x="33" y="33"/>
                    </a:lnTo>
                    <a:lnTo>
                      <a:pt x="12" y="3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92" name="Freeform 338"/>
              <p:cNvSpPr>
                <a:spLocks noChangeAspect="1"/>
              </p:cNvSpPr>
              <p:nvPr/>
            </p:nvSpPr>
            <p:spPr bwMode="auto">
              <a:xfrm>
                <a:off x="6843" y="1192"/>
                <a:ext cx="17" cy="15"/>
              </a:xfrm>
              <a:custGeom>
                <a:avLst/>
                <a:gdLst>
                  <a:gd name="T0" fmla="*/ 0 w 32"/>
                  <a:gd name="T1" fmla="*/ 1 h 30"/>
                  <a:gd name="T2" fmla="*/ 0 w 32"/>
                  <a:gd name="T3" fmla="*/ 0 h 30"/>
                  <a:gd name="T4" fmla="*/ 1 w 32"/>
                  <a:gd name="T5" fmla="*/ 0 h 30"/>
                  <a:gd name="T6" fmla="*/ 1 w 32"/>
                  <a:gd name="T7" fmla="*/ 1 h 30"/>
                  <a:gd name="T8" fmla="*/ 1 w 32"/>
                  <a:gd name="T9" fmla="*/ 1 h 30"/>
                  <a:gd name="T10" fmla="*/ 1 w 32"/>
                  <a:gd name="T11" fmla="*/ 1 h 30"/>
                  <a:gd name="T12" fmla="*/ 0 w 32"/>
                  <a:gd name="T13" fmla="*/ 1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0" y="23"/>
                    </a:moveTo>
                    <a:lnTo>
                      <a:pt x="0" y="0"/>
                    </a:lnTo>
                    <a:lnTo>
                      <a:pt x="21" y="0"/>
                    </a:lnTo>
                    <a:lnTo>
                      <a:pt x="32" y="8"/>
                    </a:lnTo>
                    <a:lnTo>
                      <a:pt x="32" y="30"/>
                    </a:lnTo>
                    <a:lnTo>
                      <a:pt x="10" y="30"/>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93" name="Freeform 339"/>
              <p:cNvSpPr>
                <a:spLocks noChangeAspect="1"/>
              </p:cNvSpPr>
              <p:nvPr/>
            </p:nvSpPr>
            <p:spPr bwMode="auto">
              <a:xfrm>
                <a:off x="6849" y="1196"/>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0" y="22"/>
                    </a:moveTo>
                    <a:lnTo>
                      <a:pt x="0" y="0"/>
                    </a:lnTo>
                    <a:lnTo>
                      <a:pt x="22" y="0"/>
                    </a:lnTo>
                    <a:lnTo>
                      <a:pt x="33" y="12"/>
                    </a:lnTo>
                    <a:lnTo>
                      <a:pt x="33" y="33"/>
                    </a:lnTo>
                    <a:lnTo>
                      <a:pt x="11" y="33"/>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94" name="Freeform 340"/>
              <p:cNvSpPr>
                <a:spLocks noChangeAspect="1"/>
              </p:cNvSpPr>
              <p:nvPr/>
            </p:nvSpPr>
            <p:spPr bwMode="auto">
              <a:xfrm>
                <a:off x="6854" y="1201"/>
                <a:ext cx="15" cy="15"/>
              </a:xfrm>
              <a:custGeom>
                <a:avLst/>
                <a:gdLst>
                  <a:gd name="T0" fmla="*/ 0 w 30"/>
                  <a:gd name="T1" fmla="*/ 1 h 30"/>
                  <a:gd name="T2" fmla="*/ 0 w 30"/>
                  <a:gd name="T3" fmla="*/ 0 h 30"/>
                  <a:gd name="T4" fmla="*/ 1 w 30"/>
                  <a:gd name="T5" fmla="*/ 0 h 30"/>
                  <a:gd name="T6" fmla="*/ 1 w 30"/>
                  <a:gd name="T7" fmla="*/ 1 h 30"/>
                  <a:gd name="T8" fmla="*/ 1 w 30"/>
                  <a:gd name="T9" fmla="*/ 1 h 30"/>
                  <a:gd name="T10" fmla="*/ 1 w 30"/>
                  <a:gd name="T11" fmla="*/ 1 h 30"/>
                  <a:gd name="T12" fmla="*/ 0 w 30"/>
                  <a:gd name="T13" fmla="*/ 1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0" y="21"/>
                    </a:moveTo>
                    <a:lnTo>
                      <a:pt x="0" y="0"/>
                    </a:lnTo>
                    <a:lnTo>
                      <a:pt x="22" y="0"/>
                    </a:lnTo>
                    <a:lnTo>
                      <a:pt x="30" y="8"/>
                    </a:lnTo>
                    <a:lnTo>
                      <a:pt x="30" y="30"/>
                    </a:lnTo>
                    <a:lnTo>
                      <a:pt x="7" y="3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95" name="Freeform 341"/>
              <p:cNvSpPr>
                <a:spLocks noChangeAspect="1"/>
              </p:cNvSpPr>
              <p:nvPr/>
            </p:nvSpPr>
            <p:spPr bwMode="auto">
              <a:xfrm>
                <a:off x="6858" y="1205"/>
                <a:ext cx="16" cy="17"/>
              </a:xfrm>
              <a:custGeom>
                <a:avLst/>
                <a:gdLst>
                  <a:gd name="T0" fmla="*/ 0 w 33"/>
                  <a:gd name="T1" fmla="*/ 1 h 32"/>
                  <a:gd name="T2" fmla="*/ 0 w 33"/>
                  <a:gd name="T3" fmla="*/ 0 h 32"/>
                  <a:gd name="T4" fmla="*/ 0 w 33"/>
                  <a:gd name="T5" fmla="*/ 0 h 32"/>
                  <a:gd name="T6" fmla="*/ 0 w 33"/>
                  <a:gd name="T7" fmla="*/ 1 h 32"/>
                  <a:gd name="T8" fmla="*/ 0 w 33"/>
                  <a:gd name="T9" fmla="*/ 1 h 32"/>
                  <a:gd name="T10" fmla="*/ 0 w 33"/>
                  <a:gd name="T11" fmla="*/ 1 h 32"/>
                  <a:gd name="T12" fmla="*/ 0 w 33"/>
                  <a:gd name="T13" fmla="*/ 1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0" y="22"/>
                    </a:moveTo>
                    <a:lnTo>
                      <a:pt x="0" y="0"/>
                    </a:lnTo>
                    <a:lnTo>
                      <a:pt x="23" y="0"/>
                    </a:lnTo>
                    <a:lnTo>
                      <a:pt x="33" y="10"/>
                    </a:lnTo>
                    <a:lnTo>
                      <a:pt x="33" y="32"/>
                    </a:lnTo>
                    <a:lnTo>
                      <a:pt x="12" y="3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96" name="Freeform 342"/>
              <p:cNvSpPr>
                <a:spLocks noChangeAspect="1"/>
              </p:cNvSpPr>
              <p:nvPr/>
            </p:nvSpPr>
            <p:spPr bwMode="auto">
              <a:xfrm>
                <a:off x="6864" y="1211"/>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2"/>
                    </a:moveTo>
                    <a:lnTo>
                      <a:pt x="0" y="0"/>
                    </a:lnTo>
                    <a:lnTo>
                      <a:pt x="21" y="0"/>
                    </a:lnTo>
                    <a:lnTo>
                      <a:pt x="33" y="9"/>
                    </a:lnTo>
                    <a:lnTo>
                      <a:pt x="33" y="30"/>
                    </a:lnTo>
                    <a:lnTo>
                      <a:pt x="11"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97" name="Freeform 343"/>
              <p:cNvSpPr>
                <a:spLocks noChangeAspect="1"/>
              </p:cNvSpPr>
              <p:nvPr/>
            </p:nvSpPr>
            <p:spPr bwMode="auto">
              <a:xfrm>
                <a:off x="6869" y="1215"/>
                <a:ext cx="16" cy="16"/>
              </a:xfrm>
              <a:custGeom>
                <a:avLst/>
                <a:gdLst>
                  <a:gd name="T0" fmla="*/ 0 w 32"/>
                  <a:gd name="T1" fmla="*/ 0 h 33"/>
                  <a:gd name="T2" fmla="*/ 0 w 32"/>
                  <a:gd name="T3" fmla="*/ 0 h 33"/>
                  <a:gd name="T4" fmla="*/ 1 w 32"/>
                  <a:gd name="T5" fmla="*/ 0 h 33"/>
                  <a:gd name="T6" fmla="*/ 1 w 32"/>
                  <a:gd name="T7" fmla="*/ 0 h 33"/>
                  <a:gd name="T8" fmla="*/ 1 w 32"/>
                  <a:gd name="T9" fmla="*/ 0 h 33"/>
                  <a:gd name="T10" fmla="*/ 1 w 32"/>
                  <a:gd name="T11" fmla="*/ 0 h 33"/>
                  <a:gd name="T12" fmla="*/ 0 w 32"/>
                  <a:gd name="T13" fmla="*/ 0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21"/>
                    </a:moveTo>
                    <a:lnTo>
                      <a:pt x="0" y="0"/>
                    </a:lnTo>
                    <a:lnTo>
                      <a:pt x="22" y="0"/>
                    </a:lnTo>
                    <a:lnTo>
                      <a:pt x="32" y="11"/>
                    </a:lnTo>
                    <a:lnTo>
                      <a:pt x="32" y="33"/>
                    </a:lnTo>
                    <a:lnTo>
                      <a:pt x="10" y="3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98" name="Freeform 344"/>
              <p:cNvSpPr>
                <a:spLocks noChangeAspect="1"/>
              </p:cNvSpPr>
              <p:nvPr/>
            </p:nvSpPr>
            <p:spPr bwMode="auto">
              <a:xfrm>
                <a:off x="6874" y="1220"/>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2"/>
                    </a:moveTo>
                    <a:lnTo>
                      <a:pt x="0" y="0"/>
                    </a:lnTo>
                    <a:lnTo>
                      <a:pt x="22" y="0"/>
                    </a:lnTo>
                    <a:lnTo>
                      <a:pt x="33" y="7"/>
                    </a:lnTo>
                    <a:lnTo>
                      <a:pt x="33" y="30"/>
                    </a:lnTo>
                    <a:lnTo>
                      <a:pt x="12"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599" name="Freeform 345"/>
              <p:cNvSpPr>
                <a:spLocks noChangeAspect="1"/>
              </p:cNvSpPr>
              <p:nvPr/>
            </p:nvSpPr>
            <p:spPr bwMode="auto">
              <a:xfrm>
                <a:off x="6880" y="1224"/>
                <a:ext cx="16" cy="17"/>
              </a:xfrm>
              <a:custGeom>
                <a:avLst/>
                <a:gdLst>
                  <a:gd name="T0" fmla="*/ 0 w 32"/>
                  <a:gd name="T1" fmla="*/ 1 h 33"/>
                  <a:gd name="T2" fmla="*/ 0 w 32"/>
                  <a:gd name="T3" fmla="*/ 0 h 33"/>
                  <a:gd name="T4" fmla="*/ 1 w 32"/>
                  <a:gd name="T5" fmla="*/ 0 h 33"/>
                  <a:gd name="T6" fmla="*/ 1 w 32"/>
                  <a:gd name="T7" fmla="*/ 1 h 33"/>
                  <a:gd name="T8" fmla="*/ 1 w 32"/>
                  <a:gd name="T9" fmla="*/ 1 h 33"/>
                  <a:gd name="T10" fmla="*/ 1 w 32"/>
                  <a:gd name="T11" fmla="*/ 1 h 33"/>
                  <a:gd name="T12" fmla="*/ 0 w 32"/>
                  <a:gd name="T13" fmla="*/ 1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23"/>
                    </a:moveTo>
                    <a:lnTo>
                      <a:pt x="0" y="0"/>
                    </a:lnTo>
                    <a:lnTo>
                      <a:pt x="21" y="0"/>
                    </a:lnTo>
                    <a:lnTo>
                      <a:pt x="32" y="11"/>
                    </a:lnTo>
                    <a:lnTo>
                      <a:pt x="32" y="33"/>
                    </a:lnTo>
                    <a:lnTo>
                      <a:pt x="10" y="3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00" name="Freeform 346"/>
              <p:cNvSpPr>
                <a:spLocks noChangeAspect="1"/>
              </p:cNvSpPr>
              <p:nvPr/>
            </p:nvSpPr>
            <p:spPr bwMode="auto">
              <a:xfrm>
                <a:off x="6885" y="1229"/>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2"/>
                    </a:moveTo>
                    <a:lnTo>
                      <a:pt x="0" y="0"/>
                    </a:lnTo>
                    <a:lnTo>
                      <a:pt x="22" y="0"/>
                    </a:lnTo>
                    <a:lnTo>
                      <a:pt x="33" y="9"/>
                    </a:lnTo>
                    <a:lnTo>
                      <a:pt x="33" y="30"/>
                    </a:lnTo>
                    <a:lnTo>
                      <a:pt x="11"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01" name="Freeform 347"/>
              <p:cNvSpPr>
                <a:spLocks noChangeAspect="1"/>
              </p:cNvSpPr>
              <p:nvPr/>
            </p:nvSpPr>
            <p:spPr bwMode="auto">
              <a:xfrm>
                <a:off x="6890" y="1234"/>
                <a:ext cx="17" cy="15"/>
              </a:xfrm>
              <a:custGeom>
                <a:avLst/>
                <a:gdLst>
                  <a:gd name="T0" fmla="*/ 0 w 32"/>
                  <a:gd name="T1" fmla="*/ 1 h 30"/>
                  <a:gd name="T2" fmla="*/ 0 w 32"/>
                  <a:gd name="T3" fmla="*/ 0 h 30"/>
                  <a:gd name="T4" fmla="*/ 1 w 32"/>
                  <a:gd name="T5" fmla="*/ 0 h 30"/>
                  <a:gd name="T6" fmla="*/ 1 w 32"/>
                  <a:gd name="T7" fmla="*/ 1 h 30"/>
                  <a:gd name="T8" fmla="*/ 1 w 32"/>
                  <a:gd name="T9" fmla="*/ 1 h 30"/>
                  <a:gd name="T10" fmla="*/ 1 w 32"/>
                  <a:gd name="T11" fmla="*/ 1 h 30"/>
                  <a:gd name="T12" fmla="*/ 0 w 32"/>
                  <a:gd name="T13" fmla="*/ 1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0" y="21"/>
                    </a:moveTo>
                    <a:lnTo>
                      <a:pt x="0" y="0"/>
                    </a:lnTo>
                    <a:lnTo>
                      <a:pt x="22" y="0"/>
                    </a:lnTo>
                    <a:lnTo>
                      <a:pt x="32" y="8"/>
                    </a:lnTo>
                    <a:lnTo>
                      <a:pt x="32" y="30"/>
                    </a:lnTo>
                    <a:lnTo>
                      <a:pt x="11" y="3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02" name="Freeform 348"/>
              <p:cNvSpPr>
                <a:spLocks noChangeAspect="1"/>
              </p:cNvSpPr>
              <p:nvPr/>
            </p:nvSpPr>
            <p:spPr bwMode="auto">
              <a:xfrm>
                <a:off x="6896" y="1238"/>
                <a:ext cx="16" cy="16"/>
              </a:xfrm>
              <a:custGeom>
                <a:avLst/>
                <a:gdLst>
                  <a:gd name="T0" fmla="*/ 0 w 33"/>
                  <a:gd name="T1" fmla="*/ 1 h 32"/>
                  <a:gd name="T2" fmla="*/ 0 w 33"/>
                  <a:gd name="T3" fmla="*/ 0 h 32"/>
                  <a:gd name="T4" fmla="*/ 0 w 33"/>
                  <a:gd name="T5" fmla="*/ 0 h 32"/>
                  <a:gd name="T6" fmla="*/ 0 w 33"/>
                  <a:gd name="T7" fmla="*/ 1 h 32"/>
                  <a:gd name="T8" fmla="*/ 0 w 33"/>
                  <a:gd name="T9" fmla="*/ 1 h 32"/>
                  <a:gd name="T10" fmla="*/ 0 w 33"/>
                  <a:gd name="T11" fmla="*/ 1 h 32"/>
                  <a:gd name="T12" fmla="*/ 0 w 33"/>
                  <a:gd name="T13" fmla="*/ 1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0" y="22"/>
                    </a:moveTo>
                    <a:lnTo>
                      <a:pt x="0" y="0"/>
                    </a:lnTo>
                    <a:lnTo>
                      <a:pt x="21" y="0"/>
                    </a:lnTo>
                    <a:lnTo>
                      <a:pt x="33" y="10"/>
                    </a:lnTo>
                    <a:lnTo>
                      <a:pt x="33" y="32"/>
                    </a:lnTo>
                    <a:lnTo>
                      <a:pt x="11" y="3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03" name="Freeform 349"/>
              <p:cNvSpPr>
                <a:spLocks noChangeAspect="1"/>
              </p:cNvSpPr>
              <p:nvPr/>
            </p:nvSpPr>
            <p:spPr bwMode="auto">
              <a:xfrm>
                <a:off x="6901" y="1243"/>
                <a:ext cx="17" cy="15"/>
              </a:xfrm>
              <a:custGeom>
                <a:avLst/>
                <a:gdLst>
                  <a:gd name="T0" fmla="*/ 0 w 32"/>
                  <a:gd name="T1" fmla="*/ 1 h 30"/>
                  <a:gd name="T2" fmla="*/ 0 w 32"/>
                  <a:gd name="T3" fmla="*/ 0 h 30"/>
                  <a:gd name="T4" fmla="*/ 1 w 32"/>
                  <a:gd name="T5" fmla="*/ 0 h 30"/>
                  <a:gd name="T6" fmla="*/ 1 w 32"/>
                  <a:gd name="T7" fmla="*/ 1 h 30"/>
                  <a:gd name="T8" fmla="*/ 1 w 32"/>
                  <a:gd name="T9" fmla="*/ 1 h 30"/>
                  <a:gd name="T10" fmla="*/ 1 w 32"/>
                  <a:gd name="T11" fmla="*/ 1 h 30"/>
                  <a:gd name="T12" fmla="*/ 0 w 32"/>
                  <a:gd name="T13" fmla="*/ 1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0" y="22"/>
                    </a:moveTo>
                    <a:lnTo>
                      <a:pt x="0" y="0"/>
                    </a:lnTo>
                    <a:lnTo>
                      <a:pt x="22" y="0"/>
                    </a:lnTo>
                    <a:lnTo>
                      <a:pt x="32" y="9"/>
                    </a:lnTo>
                    <a:lnTo>
                      <a:pt x="32" y="30"/>
                    </a:lnTo>
                    <a:lnTo>
                      <a:pt x="10"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04" name="Freeform 350"/>
              <p:cNvSpPr>
                <a:spLocks noChangeAspect="1"/>
              </p:cNvSpPr>
              <p:nvPr/>
            </p:nvSpPr>
            <p:spPr bwMode="auto">
              <a:xfrm>
                <a:off x="6907" y="1248"/>
                <a:ext cx="16" cy="14"/>
              </a:xfrm>
              <a:custGeom>
                <a:avLst/>
                <a:gdLst>
                  <a:gd name="T0" fmla="*/ 0 w 33"/>
                  <a:gd name="T1" fmla="*/ 0 h 29"/>
                  <a:gd name="T2" fmla="*/ 0 w 33"/>
                  <a:gd name="T3" fmla="*/ 0 h 29"/>
                  <a:gd name="T4" fmla="*/ 0 w 33"/>
                  <a:gd name="T5" fmla="*/ 0 h 29"/>
                  <a:gd name="T6" fmla="*/ 0 w 33"/>
                  <a:gd name="T7" fmla="*/ 0 h 29"/>
                  <a:gd name="T8" fmla="*/ 0 w 33"/>
                  <a:gd name="T9" fmla="*/ 0 h 29"/>
                  <a:gd name="T10" fmla="*/ 0 w 33"/>
                  <a:gd name="T11" fmla="*/ 0 h 29"/>
                  <a:gd name="T12" fmla="*/ 0 w 33"/>
                  <a:gd name="T13" fmla="*/ 0 h 29"/>
                  <a:gd name="T14" fmla="*/ 0 60000 65536"/>
                  <a:gd name="T15" fmla="*/ 0 60000 65536"/>
                  <a:gd name="T16" fmla="*/ 0 60000 65536"/>
                  <a:gd name="T17" fmla="*/ 0 60000 65536"/>
                  <a:gd name="T18" fmla="*/ 0 60000 65536"/>
                  <a:gd name="T19" fmla="*/ 0 60000 65536"/>
                  <a:gd name="T20" fmla="*/ 0 60000 65536"/>
                  <a:gd name="T21" fmla="*/ 0 w 33"/>
                  <a:gd name="T22" fmla="*/ 0 h 29"/>
                  <a:gd name="T23" fmla="*/ 33 w 3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9">
                    <a:moveTo>
                      <a:pt x="0" y="21"/>
                    </a:moveTo>
                    <a:lnTo>
                      <a:pt x="0" y="0"/>
                    </a:lnTo>
                    <a:lnTo>
                      <a:pt x="22" y="0"/>
                    </a:lnTo>
                    <a:lnTo>
                      <a:pt x="33" y="8"/>
                    </a:lnTo>
                    <a:lnTo>
                      <a:pt x="33" y="29"/>
                    </a:lnTo>
                    <a:lnTo>
                      <a:pt x="12" y="29"/>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05" name="Freeform 351"/>
              <p:cNvSpPr>
                <a:spLocks noChangeAspect="1"/>
              </p:cNvSpPr>
              <p:nvPr/>
            </p:nvSpPr>
            <p:spPr bwMode="auto">
              <a:xfrm>
                <a:off x="6912" y="1252"/>
                <a:ext cx="16" cy="15"/>
              </a:xfrm>
              <a:custGeom>
                <a:avLst/>
                <a:gdLst>
                  <a:gd name="T0" fmla="*/ 0 w 31"/>
                  <a:gd name="T1" fmla="*/ 1 h 30"/>
                  <a:gd name="T2" fmla="*/ 0 w 31"/>
                  <a:gd name="T3" fmla="*/ 0 h 30"/>
                  <a:gd name="T4" fmla="*/ 1 w 31"/>
                  <a:gd name="T5" fmla="*/ 0 h 30"/>
                  <a:gd name="T6" fmla="*/ 1 w 31"/>
                  <a:gd name="T7" fmla="*/ 1 h 30"/>
                  <a:gd name="T8" fmla="*/ 1 w 31"/>
                  <a:gd name="T9" fmla="*/ 1 h 30"/>
                  <a:gd name="T10" fmla="*/ 1 w 31"/>
                  <a:gd name="T11" fmla="*/ 1 h 30"/>
                  <a:gd name="T12" fmla="*/ 0 w 31"/>
                  <a:gd name="T13" fmla="*/ 1 h 30"/>
                  <a:gd name="T14" fmla="*/ 0 60000 65536"/>
                  <a:gd name="T15" fmla="*/ 0 60000 65536"/>
                  <a:gd name="T16" fmla="*/ 0 60000 65536"/>
                  <a:gd name="T17" fmla="*/ 0 60000 65536"/>
                  <a:gd name="T18" fmla="*/ 0 60000 65536"/>
                  <a:gd name="T19" fmla="*/ 0 60000 65536"/>
                  <a:gd name="T20" fmla="*/ 0 60000 65536"/>
                  <a:gd name="T21" fmla="*/ 0 w 31"/>
                  <a:gd name="T22" fmla="*/ 0 h 30"/>
                  <a:gd name="T23" fmla="*/ 31 w 3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0">
                    <a:moveTo>
                      <a:pt x="0" y="21"/>
                    </a:moveTo>
                    <a:lnTo>
                      <a:pt x="0" y="0"/>
                    </a:lnTo>
                    <a:lnTo>
                      <a:pt x="21" y="0"/>
                    </a:lnTo>
                    <a:lnTo>
                      <a:pt x="31" y="8"/>
                    </a:lnTo>
                    <a:lnTo>
                      <a:pt x="31" y="30"/>
                    </a:lnTo>
                    <a:lnTo>
                      <a:pt x="10" y="3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06" name="Freeform 352"/>
              <p:cNvSpPr>
                <a:spLocks noChangeAspect="1"/>
              </p:cNvSpPr>
              <p:nvPr/>
            </p:nvSpPr>
            <p:spPr bwMode="auto">
              <a:xfrm>
                <a:off x="6918" y="1255"/>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2"/>
                    </a:moveTo>
                    <a:lnTo>
                      <a:pt x="0" y="0"/>
                    </a:lnTo>
                    <a:lnTo>
                      <a:pt x="21" y="0"/>
                    </a:lnTo>
                    <a:lnTo>
                      <a:pt x="33" y="8"/>
                    </a:lnTo>
                    <a:lnTo>
                      <a:pt x="33" y="30"/>
                    </a:lnTo>
                    <a:lnTo>
                      <a:pt x="11"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07" name="Freeform 353"/>
              <p:cNvSpPr>
                <a:spLocks noChangeAspect="1"/>
              </p:cNvSpPr>
              <p:nvPr/>
            </p:nvSpPr>
            <p:spPr bwMode="auto">
              <a:xfrm>
                <a:off x="6923" y="1259"/>
                <a:ext cx="16" cy="17"/>
              </a:xfrm>
              <a:custGeom>
                <a:avLst/>
                <a:gdLst>
                  <a:gd name="T0" fmla="*/ 0 w 32"/>
                  <a:gd name="T1" fmla="*/ 1 h 32"/>
                  <a:gd name="T2" fmla="*/ 0 w 32"/>
                  <a:gd name="T3" fmla="*/ 0 h 32"/>
                  <a:gd name="T4" fmla="*/ 1 w 32"/>
                  <a:gd name="T5" fmla="*/ 0 h 32"/>
                  <a:gd name="T6" fmla="*/ 1 w 32"/>
                  <a:gd name="T7" fmla="*/ 1 h 32"/>
                  <a:gd name="T8" fmla="*/ 1 w 32"/>
                  <a:gd name="T9" fmla="*/ 1 h 32"/>
                  <a:gd name="T10" fmla="*/ 1 w 32"/>
                  <a:gd name="T11" fmla="*/ 1 h 32"/>
                  <a:gd name="T12" fmla="*/ 0 w 32"/>
                  <a:gd name="T13" fmla="*/ 1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0" y="22"/>
                    </a:moveTo>
                    <a:lnTo>
                      <a:pt x="0" y="0"/>
                    </a:lnTo>
                    <a:lnTo>
                      <a:pt x="22" y="0"/>
                    </a:lnTo>
                    <a:lnTo>
                      <a:pt x="32" y="11"/>
                    </a:lnTo>
                    <a:lnTo>
                      <a:pt x="32" y="32"/>
                    </a:lnTo>
                    <a:lnTo>
                      <a:pt x="10" y="3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08" name="Freeform 354"/>
              <p:cNvSpPr>
                <a:spLocks noChangeAspect="1"/>
              </p:cNvSpPr>
              <p:nvPr/>
            </p:nvSpPr>
            <p:spPr bwMode="auto">
              <a:xfrm>
                <a:off x="6928" y="1265"/>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1"/>
                    </a:moveTo>
                    <a:lnTo>
                      <a:pt x="0" y="0"/>
                    </a:lnTo>
                    <a:lnTo>
                      <a:pt x="22" y="0"/>
                    </a:lnTo>
                    <a:lnTo>
                      <a:pt x="33" y="8"/>
                    </a:lnTo>
                    <a:lnTo>
                      <a:pt x="33" y="30"/>
                    </a:lnTo>
                    <a:lnTo>
                      <a:pt x="12" y="3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09" name="Freeform 355"/>
              <p:cNvSpPr>
                <a:spLocks noChangeAspect="1"/>
              </p:cNvSpPr>
              <p:nvPr/>
            </p:nvSpPr>
            <p:spPr bwMode="auto">
              <a:xfrm>
                <a:off x="6934" y="1269"/>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2"/>
                    </a:moveTo>
                    <a:lnTo>
                      <a:pt x="0" y="0"/>
                    </a:lnTo>
                    <a:lnTo>
                      <a:pt x="21" y="0"/>
                    </a:lnTo>
                    <a:lnTo>
                      <a:pt x="33" y="8"/>
                    </a:lnTo>
                    <a:lnTo>
                      <a:pt x="33" y="30"/>
                    </a:lnTo>
                    <a:lnTo>
                      <a:pt x="10"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10" name="Freeform 356"/>
              <p:cNvSpPr>
                <a:spLocks noChangeAspect="1"/>
              </p:cNvSpPr>
              <p:nvPr/>
            </p:nvSpPr>
            <p:spPr bwMode="auto">
              <a:xfrm>
                <a:off x="6939" y="1273"/>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2"/>
                    </a:moveTo>
                    <a:lnTo>
                      <a:pt x="0" y="0"/>
                    </a:lnTo>
                    <a:lnTo>
                      <a:pt x="23" y="0"/>
                    </a:lnTo>
                    <a:lnTo>
                      <a:pt x="33" y="8"/>
                    </a:lnTo>
                    <a:lnTo>
                      <a:pt x="33" y="30"/>
                    </a:lnTo>
                    <a:lnTo>
                      <a:pt x="11"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11" name="Freeform 357"/>
              <p:cNvSpPr>
                <a:spLocks noChangeAspect="1"/>
              </p:cNvSpPr>
              <p:nvPr/>
            </p:nvSpPr>
            <p:spPr bwMode="auto">
              <a:xfrm>
                <a:off x="6944" y="1277"/>
                <a:ext cx="17" cy="15"/>
              </a:xfrm>
              <a:custGeom>
                <a:avLst/>
                <a:gdLst>
                  <a:gd name="T0" fmla="*/ 0 w 32"/>
                  <a:gd name="T1" fmla="*/ 1 h 30"/>
                  <a:gd name="T2" fmla="*/ 0 w 32"/>
                  <a:gd name="T3" fmla="*/ 0 h 30"/>
                  <a:gd name="T4" fmla="*/ 1 w 32"/>
                  <a:gd name="T5" fmla="*/ 0 h 30"/>
                  <a:gd name="T6" fmla="*/ 1 w 32"/>
                  <a:gd name="T7" fmla="*/ 1 h 30"/>
                  <a:gd name="T8" fmla="*/ 1 w 32"/>
                  <a:gd name="T9" fmla="*/ 1 h 30"/>
                  <a:gd name="T10" fmla="*/ 1 w 32"/>
                  <a:gd name="T11" fmla="*/ 1 h 30"/>
                  <a:gd name="T12" fmla="*/ 0 w 32"/>
                  <a:gd name="T13" fmla="*/ 1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0" y="22"/>
                    </a:moveTo>
                    <a:lnTo>
                      <a:pt x="0" y="0"/>
                    </a:lnTo>
                    <a:lnTo>
                      <a:pt x="22" y="0"/>
                    </a:lnTo>
                    <a:lnTo>
                      <a:pt x="32" y="9"/>
                    </a:lnTo>
                    <a:lnTo>
                      <a:pt x="32" y="30"/>
                    </a:lnTo>
                    <a:lnTo>
                      <a:pt x="12"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12" name="Freeform 358"/>
              <p:cNvSpPr>
                <a:spLocks noChangeAspect="1"/>
              </p:cNvSpPr>
              <p:nvPr/>
            </p:nvSpPr>
            <p:spPr bwMode="auto">
              <a:xfrm>
                <a:off x="6950" y="1281"/>
                <a:ext cx="17" cy="15"/>
              </a:xfrm>
              <a:custGeom>
                <a:avLst/>
                <a:gdLst>
                  <a:gd name="T0" fmla="*/ 0 w 32"/>
                  <a:gd name="T1" fmla="*/ 1 h 30"/>
                  <a:gd name="T2" fmla="*/ 0 w 32"/>
                  <a:gd name="T3" fmla="*/ 0 h 30"/>
                  <a:gd name="T4" fmla="*/ 1 w 32"/>
                  <a:gd name="T5" fmla="*/ 0 h 30"/>
                  <a:gd name="T6" fmla="*/ 1 w 32"/>
                  <a:gd name="T7" fmla="*/ 1 h 30"/>
                  <a:gd name="T8" fmla="*/ 1 w 32"/>
                  <a:gd name="T9" fmla="*/ 1 h 30"/>
                  <a:gd name="T10" fmla="*/ 1 w 32"/>
                  <a:gd name="T11" fmla="*/ 1 h 30"/>
                  <a:gd name="T12" fmla="*/ 0 w 32"/>
                  <a:gd name="T13" fmla="*/ 1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0" y="21"/>
                    </a:moveTo>
                    <a:lnTo>
                      <a:pt x="0" y="0"/>
                    </a:lnTo>
                    <a:lnTo>
                      <a:pt x="20" y="0"/>
                    </a:lnTo>
                    <a:lnTo>
                      <a:pt x="32" y="8"/>
                    </a:lnTo>
                    <a:lnTo>
                      <a:pt x="32" y="30"/>
                    </a:lnTo>
                    <a:lnTo>
                      <a:pt x="10" y="3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13" name="Freeform 359"/>
              <p:cNvSpPr>
                <a:spLocks noChangeAspect="1"/>
              </p:cNvSpPr>
              <p:nvPr/>
            </p:nvSpPr>
            <p:spPr bwMode="auto">
              <a:xfrm>
                <a:off x="6955" y="1285"/>
                <a:ext cx="17" cy="15"/>
              </a:xfrm>
              <a:custGeom>
                <a:avLst/>
                <a:gdLst>
                  <a:gd name="T0" fmla="*/ 0 w 33"/>
                  <a:gd name="T1" fmla="*/ 1 h 30"/>
                  <a:gd name="T2" fmla="*/ 0 w 33"/>
                  <a:gd name="T3" fmla="*/ 0 h 30"/>
                  <a:gd name="T4" fmla="*/ 1 w 33"/>
                  <a:gd name="T5" fmla="*/ 0 h 30"/>
                  <a:gd name="T6" fmla="*/ 1 w 33"/>
                  <a:gd name="T7" fmla="*/ 1 h 30"/>
                  <a:gd name="T8" fmla="*/ 1 w 33"/>
                  <a:gd name="T9" fmla="*/ 1 h 30"/>
                  <a:gd name="T10" fmla="*/ 1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2"/>
                    </a:moveTo>
                    <a:lnTo>
                      <a:pt x="0" y="0"/>
                    </a:lnTo>
                    <a:lnTo>
                      <a:pt x="22" y="0"/>
                    </a:lnTo>
                    <a:lnTo>
                      <a:pt x="33" y="8"/>
                    </a:lnTo>
                    <a:lnTo>
                      <a:pt x="33" y="30"/>
                    </a:lnTo>
                    <a:lnTo>
                      <a:pt x="10"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14" name="Freeform 360"/>
              <p:cNvSpPr>
                <a:spLocks noChangeAspect="1"/>
              </p:cNvSpPr>
              <p:nvPr/>
            </p:nvSpPr>
            <p:spPr bwMode="auto">
              <a:xfrm>
                <a:off x="6961" y="1289"/>
                <a:ext cx="16" cy="15"/>
              </a:xfrm>
              <a:custGeom>
                <a:avLst/>
                <a:gdLst>
                  <a:gd name="T0" fmla="*/ 0 w 33"/>
                  <a:gd name="T1" fmla="*/ 1 h 29"/>
                  <a:gd name="T2" fmla="*/ 0 w 33"/>
                  <a:gd name="T3" fmla="*/ 0 h 29"/>
                  <a:gd name="T4" fmla="*/ 0 w 33"/>
                  <a:gd name="T5" fmla="*/ 0 h 29"/>
                  <a:gd name="T6" fmla="*/ 0 w 33"/>
                  <a:gd name="T7" fmla="*/ 1 h 29"/>
                  <a:gd name="T8" fmla="*/ 0 w 33"/>
                  <a:gd name="T9" fmla="*/ 1 h 29"/>
                  <a:gd name="T10" fmla="*/ 0 w 33"/>
                  <a:gd name="T11" fmla="*/ 1 h 29"/>
                  <a:gd name="T12" fmla="*/ 0 w 33"/>
                  <a:gd name="T13" fmla="*/ 1 h 29"/>
                  <a:gd name="T14" fmla="*/ 0 60000 65536"/>
                  <a:gd name="T15" fmla="*/ 0 60000 65536"/>
                  <a:gd name="T16" fmla="*/ 0 60000 65536"/>
                  <a:gd name="T17" fmla="*/ 0 60000 65536"/>
                  <a:gd name="T18" fmla="*/ 0 60000 65536"/>
                  <a:gd name="T19" fmla="*/ 0 60000 65536"/>
                  <a:gd name="T20" fmla="*/ 0 60000 65536"/>
                  <a:gd name="T21" fmla="*/ 0 w 33"/>
                  <a:gd name="T22" fmla="*/ 0 h 29"/>
                  <a:gd name="T23" fmla="*/ 33 w 3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9">
                    <a:moveTo>
                      <a:pt x="0" y="22"/>
                    </a:moveTo>
                    <a:lnTo>
                      <a:pt x="0" y="0"/>
                    </a:lnTo>
                    <a:lnTo>
                      <a:pt x="23" y="0"/>
                    </a:lnTo>
                    <a:lnTo>
                      <a:pt x="33" y="7"/>
                    </a:lnTo>
                    <a:lnTo>
                      <a:pt x="33" y="29"/>
                    </a:lnTo>
                    <a:lnTo>
                      <a:pt x="12" y="29"/>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15" name="Freeform 361"/>
              <p:cNvSpPr>
                <a:spLocks noChangeAspect="1"/>
              </p:cNvSpPr>
              <p:nvPr/>
            </p:nvSpPr>
            <p:spPr bwMode="auto">
              <a:xfrm>
                <a:off x="6967" y="1293"/>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2"/>
                    </a:moveTo>
                    <a:lnTo>
                      <a:pt x="0" y="0"/>
                    </a:lnTo>
                    <a:lnTo>
                      <a:pt x="21" y="0"/>
                    </a:lnTo>
                    <a:lnTo>
                      <a:pt x="33" y="9"/>
                    </a:lnTo>
                    <a:lnTo>
                      <a:pt x="33" y="30"/>
                    </a:lnTo>
                    <a:lnTo>
                      <a:pt x="11"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16" name="Freeform 362"/>
              <p:cNvSpPr>
                <a:spLocks noChangeAspect="1"/>
              </p:cNvSpPr>
              <p:nvPr/>
            </p:nvSpPr>
            <p:spPr bwMode="auto">
              <a:xfrm>
                <a:off x="6972" y="1298"/>
                <a:ext cx="16" cy="13"/>
              </a:xfrm>
              <a:custGeom>
                <a:avLst/>
                <a:gdLst>
                  <a:gd name="T0" fmla="*/ 0 w 32"/>
                  <a:gd name="T1" fmla="*/ 1 h 26"/>
                  <a:gd name="T2" fmla="*/ 0 w 32"/>
                  <a:gd name="T3" fmla="*/ 0 h 26"/>
                  <a:gd name="T4" fmla="*/ 1 w 32"/>
                  <a:gd name="T5" fmla="*/ 0 h 26"/>
                  <a:gd name="T6" fmla="*/ 1 w 32"/>
                  <a:gd name="T7" fmla="*/ 1 h 26"/>
                  <a:gd name="T8" fmla="*/ 1 w 32"/>
                  <a:gd name="T9" fmla="*/ 1 h 26"/>
                  <a:gd name="T10" fmla="*/ 1 w 32"/>
                  <a:gd name="T11" fmla="*/ 1 h 26"/>
                  <a:gd name="T12" fmla="*/ 0 w 32"/>
                  <a:gd name="T13" fmla="*/ 1 h 26"/>
                  <a:gd name="T14" fmla="*/ 0 60000 65536"/>
                  <a:gd name="T15" fmla="*/ 0 60000 65536"/>
                  <a:gd name="T16" fmla="*/ 0 60000 65536"/>
                  <a:gd name="T17" fmla="*/ 0 60000 65536"/>
                  <a:gd name="T18" fmla="*/ 0 60000 65536"/>
                  <a:gd name="T19" fmla="*/ 0 60000 65536"/>
                  <a:gd name="T20" fmla="*/ 0 60000 65536"/>
                  <a:gd name="T21" fmla="*/ 0 w 32"/>
                  <a:gd name="T22" fmla="*/ 0 h 26"/>
                  <a:gd name="T23" fmla="*/ 32 w 3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6">
                    <a:moveTo>
                      <a:pt x="0" y="21"/>
                    </a:moveTo>
                    <a:lnTo>
                      <a:pt x="0" y="0"/>
                    </a:lnTo>
                    <a:lnTo>
                      <a:pt x="22" y="0"/>
                    </a:lnTo>
                    <a:lnTo>
                      <a:pt x="32" y="6"/>
                    </a:lnTo>
                    <a:lnTo>
                      <a:pt x="32" y="26"/>
                    </a:lnTo>
                    <a:lnTo>
                      <a:pt x="10" y="26"/>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17" name="Freeform 363"/>
              <p:cNvSpPr>
                <a:spLocks noChangeAspect="1"/>
              </p:cNvSpPr>
              <p:nvPr/>
            </p:nvSpPr>
            <p:spPr bwMode="auto">
              <a:xfrm>
                <a:off x="6977" y="1300"/>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0"/>
                    </a:moveTo>
                    <a:lnTo>
                      <a:pt x="0" y="0"/>
                    </a:lnTo>
                    <a:lnTo>
                      <a:pt x="22" y="0"/>
                    </a:lnTo>
                    <a:lnTo>
                      <a:pt x="33" y="7"/>
                    </a:lnTo>
                    <a:lnTo>
                      <a:pt x="33" y="30"/>
                    </a:lnTo>
                    <a:lnTo>
                      <a:pt x="12" y="3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18" name="Freeform 364"/>
              <p:cNvSpPr>
                <a:spLocks noChangeAspect="1"/>
              </p:cNvSpPr>
              <p:nvPr/>
            </p:nvSpPr>
            <p:spPr bwMode="auto">
              <a:xfrm>
                <a:off x="6983" y="1304"/>
                <a:ext cx="14" cy="15"/>
              </a:xfrm>
              <a:custGeom>
                <a:avLst/>
                <a:gdLst>
                  <a:gd name="T0" fmla="*/ 0 w 28"/>
                  <a:gd name="T1" fmla="*/ 1 h 30"/>
                  <a:gd name="T2" fmla="*/ 0 w 28"/>
                  <a:gd name="T3" fmla="*/ 0 h 30"/>
                  <a:gd name="T4" fmla="*/ 1 w 28"/>
                  <a:gd name="T5" fmla="*/ 0 h 30"/>
                  <a:gd name="T6" fmla="*/ 1 w 28"/>
                  <a:gd name="T7" fmla="*/ 1 h 30"/>
                  <a:gd name="T8" fmla="*/ 1 w 28"/>
                  <a:gd name="T9" fmla="*/ 1 h 30"/>
                  <a:gd name="T10" fmla="*/ 1 w 28"/>
                  <a:gd name="T11" fmla="*/ 1 h 30"/>
                  <a:gd name="T12" fmla="*/ 0 w 28"/>
                  <a:gd name="T13" fmla="*/ 1 h 30"/>
                  <a:gd name="T14" fmla="*/ 0 60000 65536"/>
                  <a:gd name="T15" fmla="*/ 0 60000 65536"/>
                  <a:gd name="T16" fmla="*/ 0 60000 65536"/>
                  <a:gd name="T17" fmla="*/ 0 60000 65536"/>
                  <a:gd name="T18" fmla="*/ 0 60000 65536"/>
                  <a:gd name="T19" fmla="*/ 0 60000 65536"/>
                  <a:gd name="T20" fmla="*/ 0 60000 65536"/>
                  <a:gd name="T21" fmla="*/ 0 w 28"/>
                  <a:gd name="T22" fmla="*/ 0 h 30"/>
                  <a:gd name="T23" fmla="*/ 28 w 2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0">
                    <a:moveTo>
                      <a:pt x="0" y="23"/>
                    </a:moveTo>
                    <a:lnTo>
                      <a:pt x="0" y="0"/>
                    </a:lnTo>
                    <a:lnTo>
                      <a:pt x="21" y="0"/>
                    </a:lnTo>
                    <a:lnTo>
                      <a:pt x="28" y="8"/>
                    </a:lnTo>
                    <a:lnTo>
                      <a:pt x="28" y="30"/>
                    </a:lnTo>
                    <a:lnTo>
                      <a:pt x="8" y="30"/>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19" name="Freeform 365"/>
              <p:cNvSpPr>
                <a:spLocks noChangeAspect="1"/>
              </p:cNvSpPr>
              <p:nvPr/>
            </p:nvSpPr>
            <p:spPr bwMode="auto">
              <a:xfrm>
                <a:off x="6987" y="1308"/>
                <a:ext cx="16" cy="15"/>
              </a:xfrm>
              <a:custGeom>
                <a:avLst/>
                <a:gdLst>
                  <a:gd name="T0" fmla="*/ 0 w 32"/>
                  <a:gd name="T1" fmla="*/ 1 h 30"/>
                  <a:gd name="T2" fmla="*/ 0 w 32"/>
                  <a:gd name="T3" fmla="*/ 0 h 30"/>
                  <a:gd name="T4" fmla="*/ 1 w 32"/>
                  <a:gd name="T5" fmla="*/ 0 h 30"/>
                  <a:gd name="T6" fmla="*/ 1 w 32"/>
                  <a:gd name="T7" fmla="*/ 1 h 30"/>
                  <a:gd name="T8" fmla="*/ 1 w 32"/>
                  <a:gd name="T9" fmla="*/ 1 h 30"/>
                  <a:gd name="T10" fmla="*/ 1 w 32"/>
                  <a:gd name="T11" fmla="*/ 1 h 30"/>
                  <a:gd name="T12" fmla="*/ 0 w 32"/>
                  <a:gd name="T13" fmla="*/ 1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0" y="22"/>
                    </a:moveTo>
                    <a:lnTo>
                      <a:pt x="0" y="0"/>
                    </a:lnTo>
                    <a:lnTo>
                      <a:pt x="20" y="0"/>
                    </a:lnTo>
                    <a:lnTo>
                      <a:pt x="32" y="9"/>
                    </a:lnTo>
                    <a:lnTo>
                      <a:pt x="32" y="30"/>
                    </a:lnTo>
                    <a:lnTo>
                      <a:pt x="10"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20" name="Freeform 366"/>
              <p:cNvSpPr>
                <a:spLocks noChangeAspect="1"/>
              </p:cNvSpPr>
              <p:nvPr/>
            </p:nvSpPr>
            <p:spPr bwMode="auto">
              <a:xfrm>
                <a:off x="6992" y="1313"/>
                <a:ext cx="16" cy="14"/>
              </a:xfrm>
              <a:custGeom>
                <a:avLst/>
                <a:gdLst>
                  <a:gd name="T0" fmla="*/ 0 w 33"/>
                  <a:gd name="T1" fmla="*/ 0 h 29"/>
                  <a:gd name="T2" fmla="*/ 0 w 33"/>
                  <a:gd name="T3" fmla="*/ 0 h 29"/>
                  <a:gd name="T4" fmla="*/ 0 w 33"/>
                  <a:gd name="T5" fmla="*/ 0 h 29"/>
                  <a:gd name="T6" fmla="*/ 0 w 33"/>
                  <a:gd name="T7" fmla="*/ 0 h 29"/>
                  <a:gd name="T8" fmla="*/ 0 w 33"/>
                  <a:gd name="T9" fmla="*/ 0 h 29"/>
                  <a:gd name="T10" fmla="*/ 0 w 33"/>
                  <a:gd name="T11" fmla="*/ 0 h 29"/>
                  <a:gd name="T12" fmla="*/ 0 w 33"/>
                  <a:gd name="T13" fmla="*/ 0 h 29"/>
                  <a:gd name="T14" fmla="*/ 0 60000 65536"/>
                  <a:gd name="T15" fmla="*/ 0 60000 65536"/>
                  <a:gd name="T16" fmla="*/ 0 60000 65536"/>
                  <a:gd name="T17" fmla="*/ 0 60000 65536"/>
                  <a:gd name="T18" fmla="*/ 0 60000 65536"/>
                  <a:gd name="T19" fmla="*/ 0 60000 65536"/>
                  <a:gd name="T20" fmla="*/ 0 60000 65536"/>
                  <a:gd name="T21" fmla="*/ 0 w 33"/>
                  <a:gd name="T22" fmla="*/ 0 h 29"/>
                  <a:gd name="T23" fmla="*/ 33 w 3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9">
                    <a:moveTo>
                      <a:pt x="0" y="21"/>
                    </a:moveTo>
                    <a:lnTo>
                      <a:pt x="0" y="0"/>
                    </a:lnTo>
                    <a:lnTo>
                      <a:pt x="22" y="0"/>
                    </a:lnTo>
                    <a:lnTo>
                      <a:pt x="33" y="8"/>
                    </a:lnTo>
                    <a:lnTo>
                      <a:pt x="33" y="29"/>
                    </a:lnTo>
                    <a:lnTo>
                      <a:pt x="10" y="29"/>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21" name="Freeform 367"/>
              <p:cNvSpPr>
                <a:spLocks noChangeAspect="1"/>
              </p:cNvSpPr>
              <p:nvPr/>
            </p:nvSpPr>
            <p:spPr bwMode="auto">
              <a:xfrm>
                <a:off x="6997" y="1317"/>
                <a:ext cx="17" cy="13"/>
              </a:xfrm>
              <a:custGeom>
                <a:avLst/>
                <a:gdLst>
                  <a:gd name="T0" fmla="*/ 0 w 33"/>
                  <a:gd name="T1" fmla="*/ 0 h 28"/>
                  <a:gd name="T2" fmla="*/ 0 w 33"/>
                  <a:gd name="T3" fmla="*/ 0 h 28"/>
                  <a:gd name="T4" fmla="*/ 1 w 33"/>
                  <a:gd name="T5" fmla="*/ 0 h 28"/>
                  <a:gd name="T6" fmla="*/ 1 w 33"/>
                  <a:gd name="T7" fmla="*/ 0 h 28"/>
                  <a:gd name="T8" fmla="*/ 1 w 33"/>
                  <a:gd name="T9" fmla="*/ 0 h 28"/>
                  <a:gd name="T10" fmla="*/ 1 w 33"/>
                  <a:gd name="T11" fmla="*/ 0 h 28"/>
                  <a:gd name="T12" fmla="*/ 0 w 33"/>
                  <a:gd name="T13" fmla="*/ 0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0" y="21"/>
                    </a:moveTo>
                    <a:lnTo>
                      <a:pt x="0" y="0"/>
                    </a:lnTo>
                    <a:lnTo>
                      <a:pt x="23" y="0"/>
                    </a:lnTo>
                    <a:lnTo>
                      <a:pt x="33" y="5"/>
                    </a:lnTo>
                    <a:lnTo>
                      <a:pt x="33" y="28"/>
                    </a:lnTo>
                    <a:lnTo>
                      <a:pt x="12" y="28"/>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22" name="Freeform 368"/>
              <p:cNvSpPr>
                <a:spLocks noChangeAspect="1"/>
              </p:cNvSpPr>
              <p:nvPr/>
            </p:nvSpPr>
            <p:spPr bwMode="auto">
              <a:xfrm>
                <a:off x="7003" y="1319"/>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3"/>
                    </a:moveTo>
                    <a:lnTo>
                      <a:pt x="0" y="0"/>
                    </a:lnTo>
                    <a:lnTo>
                      <a:pt x="21" y="0"/>
                    </a:lnTo>
                    <a:lnTo>
                      <a:pt x="33" y="8"/>
                    </a:lnTo>
                    <a:lnTo>
                      <a:pt x="33" y="30"/>
                    </a:lnTo>
                    <a:lnTo>
                      <a:pt x="11" y="30"/>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23" name="Freeform 369"/>
              <p:cNvSpPr>
                <a:spLocks noChangeAspect="1"/>
              </p:cNvSpPr>
              <p:nvPr/>
            </p:nvSpPr>
            <p:spPr bwMode="auto">
              <a:xfrm>
                <a:off x="7008" y="1323"/>
                <a:ext cx="17" cy="15"/>
              </a:xfrm>
              <a:custGeom>
                <a:avLst/>
                <a:gdLst>
                  <a:gd name="T0" fmla="*/ 0 w 32"/>
                  <a:gd name="T1" fmla="*/ 1 h 30"/>
                  <a:gd name="T2" fmla="*/ 0 w 32"/>
                  <a:gd name="T3" fmla="*/ 0 h 30"/>
                  <a:gd name="T4" fmla="*/ 1 w 32"/>
                  <a:gd name="T5" fmla="*/ 0 h 30"/>
                  <a:gd name="T6" fmla="*/ 1 w 32"/>
                  <a:gd name="T7" fmla="*/ 1 h 30"/>
                  <a:gd name="T8" fmla="*/ 1 w 32"/>
                  <a:gd name="T9" fmla="*/ 1 h 30"/>
                  <a:gd name="T10" fmla="*/ 1 w 32"/>
                  <a:gd name="T11" fmla="*/ 1 h 30"/>
                  <a:gd name="T12" fmla="*/ 0 w 32"/>
                  <a:gd name="T13" fmla="*/ 1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0" y="22"/>
                    </a:moveTo>
                    <a:lnTo>
                      <a:pt x="0" y="0"/>
                    </a:lnTo>
                    <a:lnTo>
                      <a:pt x="22" y="0"/>
                    </a:lnTo>
                    <a:lnTo>
                      <a:pt x="32" y="8"/>
                    </a:lnTo>
                    <a:lnTo>
                      <a:pt x="32" y="30"/>
                    </a:lnTo>
                    <a:lnTo>
                      <a:pt x="10"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24" name="Freeform 370"/>
              <p:cNvSpPr>
                <a:spLocks noChangeAspect="1"/>
              </p:cNvSpPr>
              <p:nvPr/>
            </p:nvSpPr>
            <p:spPr bwMode="auto">
              <a:xfrm>
                <a:off x="7014" y="1327"/>
                <a:ext cx="16" cy="14"/>
              </a:xfrm>
              <a:custGeom>
                <a:avLst/>
                <a:gdLst>
                  <a:gd name="T0" fmla="*/ 0 w 33"/>
                  <a:gd name="T1" fmla="*/ 1 h 27"/>
                  <a:gd name="T2" fmla="*/ 0 w 33"/>
                  <a:gd name="T3" fmla="*/ 0 h 27"/>
                  <a:gd name="T4" fmla="*/ 0 w 33"/>
                  <a:gd name="T5" fmla="*/ 0 h 27"/>
                  <a:gd name="T6" fmla="*/ 0 w 33"/>
                  <a:gd name="T7" fmla="*/ 1 h 27"/>
                  <a:gd name="T8" fmla="*/ 0 w 33"/>
                  <a:gd name="T9" fmla="*/ 1 h 27"/>
                  <a:gd name="T10" fmla="*/ 0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2" y="0"/>
                    </a:lnTo>
                    <a:lnTo>
                      <a:pt x="33" y="7"/>
                    </a:lnTo>
                    <a:lnTo>
                      <a:pt x="33" y="27"/>
                    </a:lnTo>
                    <a:lnTo>
                      <a:pt x="12"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25" name="Freeform 371"/>
              <p:cNvSpPr>
                <a:spLocks noChangeAspect="1"/>
              </p:cNvSpPr>
              <p:nvPr/>
            </p:nvSpPr>
            <p:spPr bwMode="auto">
              <a:xfrm>
                <a:off x="7019" y="1330"/>
                <a:ext cx="17" cy="15"/>
              </a:xfrm>
              <a:custGeom>
                <a:avLst/>
                <a:gdLst>
                  <a:gd name="T0" fmla="*/ 0 w 32"/>
                  <a:gd name="T1" fmla="*/ 1 h 29"/>
                  <a:gd name="T2" fmla="*/ 0 w 32"/>
                  <a:gd name="T3" fmla="*/ 0 h 29"/>
                  <a:gd name="T4" fmla="*/ 1 w 32"/>
                  <a:gd name="T5" fmla="*/ 0 h 29"/>
                  <a:gd name="T6" fmla="*/ 1 w 32"/>
                  <a:gd name="T7" fmla="*/ 1 h 29"/>
                  <a:gd name="T8" fmla="*/ 1 w 32"/>
                  <a:gd name="T9" fmla="*/ 1 h 29"/>
                  <a:gd name="T10" fmla="*/ 1 w 32"/>
                  <a:gd name="T11" fmla="*/ 1 h 29"/>
                  <a:gd name="T12" fmla="*/ 0 w 32"/>
                  <a:gd name="T13" fmla="*/ 1 h 29"/>
                  <a:gd name="T14" fmla="*/ 0 60000 65536"/>
                  <a:gd name="T15" fmla="*/ 0 60000 65536"/>
                  <a:gd name="T16" fmla="*/ 0 60000 65536"/>
                  <a:gd name="T17" fmla="*/ 0 60000 65536"/>
                  <a:gd name="T18" fmla="*/ 0 60000 65536"/>
                  <a:gd name="T19" fmla="*/ 0 60000 65536"/>
                  <a:gd name="T20" fmla="*/ 0 60000 65536"/>
                  <a:gd name="T21" fmla="*/ 0 w 32"/>
                  <a:gd name="T22" fmla="*/ 0 h 29"/>
                  <a:gd name="T23" fmla="*/ 32 w 3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9">
                    <a:moveTo>
                      <a:pt x="0" y="20"/>
                    </a:moveTo>
                    <a:lnTo>
                      <a:pt x="0" y="0"/>
                    </a:lnTo>
                    <a:lnTo>
                      <a:pt x="21" y="0"/>
                    </a:lnTo>
                    <a:lnTo>
                      <a:pt x="32" y="7"/>
                    </a:lnTo>
                    <a:lnTo>
                      <a:pt x="32" y="29"/>
                    </a:lnTo>
                    <a:lnTo>
                      <a:pt x="10" y="29"/>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26" name="Freeform 372"/>
              <p:cNvSpPr>
                <a:spLocks noChangeAspect="1"/>
              </p:cNvSpPr>
              <p:nvPr/>
            </p:nvSpPr>
            <p:spPr bwMode="auto">
              <a:xfrm>
                <a:off x="7025" y="1334"/>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2"/>
                    </a:moveTo>
                    <a:lnTo>
                      <a:pt x="0" y="0"/>
                    </a:lnTo>
                    <a:lnTo>
                      <a:pt x="22" y="0"/>
                    </a:lnTo>
                    <a:lnTo>
                      <a:pt x="33" y="8"/>
                    </a:lnTo>
                    <a:lnTo>
                      <a:pt x="33" y="30"/>
                    </a:lnTo>
                    <a:lnTo>
                      <a:pt x="11"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27" name="Freeform 373"/>
              <p:cNvSpPr>
                <a:spLocks noChangeAspect="1"/>
              </p:cNvSpPr>
              <p:nvPr/>
            </p:nvSpPr>
            <p:spPr bwMode="auto">
              <a:xfrm>
                <a:off x="7030" y="1338"/>
                <a:ext cx="16" cy="14"/>
              </a:xfrm>
              <a:custGeom>
                <a:avLst/>
                <a:gdLst>
                  <a:gd name="T0" fmla="*/ 0 w 32"/>
                  <a:gd name="T1" fmla="*/ 1 h 27"/>
                  <a:gd name="T2" fmla="*/ 0 w 32"/>
                  <a:gd name="T3" fmla="*/ 0 h 27"/>
                  <a:gd name="T4" fmla="*/ 1 w 32"/>
                  <a:gd name="T5" fmla="*/ 0 h 27"/>
                  <a:gd name="T6" fmla="*/ 1 w 32"/>
                  <a:gd name="T7" fmla="*/ 1 h 27"/>
                  <a:gd name="T8" fmla="*/ 1 w 32"/>
                  <a:gd name="T9" fmla="*/ 1 h 27"/>
                  <a:gd name="T10" fmla="*/ 1 w 32"/>
                  <a:gd name="T11" fmla="*/ 1 h 27"/>
                  <a:gd name="T12" fmla="*/ 0 w 32"/>
                  <a:gd name="T13" fmla="*/ 1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0" y="22"/>
                    </a:moveTo>
                    <a:lnTo>
                      <a:pt x="0" y="0"/>
                    </a:lnTo>
                    <a:lnTo>
                      <a:pt x="22" y="0"/>
                    </a:lnTo>
                    <a:lnTo>
                      <a:pt x="32" y="5"/>
                    </a:lnTo>
                    <a:lnTo>
                      <a:pt x="32" y="27"/>
                    </a:lnTo>
                    <a:lnTo>
                      <a:pt x="11"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28" name="Freeform 374"/>
              <p:cNvSpPr>
                <a:spLocks noChangeAspect="1"/>
              </p:cNvSpPr>
              <p:nvPr/>
            </p:nvSpPr>
            <p:spPr bwMode="auto">
              <a:xfrm>
                <a:off x="7036" y="1341"/>
                <a:ext cx="16" cy="13"/>
              </a:xfrm>
              <a:custGeom>
                <a:avLst/>
                <a:gdLst>
                  <a:gd name="T0" fmla="*/ 0 w 33"/>
                  <a:gd name="T1" fmla="*/ 0 h 28"/>
                  <a:gd name="T2" fmla="*/ 0 w 33"/>
                  <a:gd name="T3" fmla="*/ 0 h 28"/>
                  <a:gd name="T4" fmla="*/ 0 w 33"/>
                  <a:gd name="T5" fmla="*/ 0 h 28"/>
                  <a:gd name="T6" fmla="*/ 0 w 33"/>
                  <a:gd name="T7" fmla="*/ 0 h 28"/>
                  <a:gd name="T8" fmla="*/ 0 w 33"/>
                  <a:gd name="T9" fmla="*/ 0 h 28"/>
                  <a:gd name="T10" fmla="*/ 0 w 33"/>
                  <a:gd name="T11" fmla="*/ 0 h 28"/>
                  <a:gd name="T12" fmla="*/ 0 w 33"/>
                  <a:gd name="T13" fmla="*/ 0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0" y="22"/>
                    </a:moveTo>
                    <a:lnTo>
                      <a:pt x="0" y="0"/>
                    </a:lnTo>
                    <a:lnTo>
                      <a:pt x="21" y="0"/>
                    </a:lnTo>
                    <a:lnTo>
                      <a:pt x="33" y="6"/>
                    </a:lnTo>
                    <a:lnTo>
                      <a:pt x="33" y="28"/>
                    </a:lnTo>
                    <a:lnTo>
                      <a:pt x="11" y="2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29" name="Freeform 375"/>
              <p:cNvSpPr>
                <a:spLocks noChangeAspect="1"/>
              </p:cNvSpPr>
              <p:nvPr/>
            </p:nvSpPr>
            <p:spPr bwMode="auto">
              <a:xfrm>
                <a:off x="7041" y="1343"/>
                <a:ext cx="16" cy="15"/>
              </a:xfrm>
              <a:custGeom>
                <a:avLst/>
                <a:gdLst>
                  <a:gd name="T0" fmla="*/ 0 w 32"/>
                  <a:gd name="T1" fmla="*/ 1 h 29"/>
                  <a:gd name="T2" fmla="*/ 0 w 32"/>
                  <a:gd name="T3" fmla="*/ 0 h 29"/>
                  <a:gd name="T4" fmla="*/ 1 w 32"/>
                  <a:gd name="T5" fmla="*/ 0 h 29"/>
                  <a:gd name="T6" fmla="*/ 1 w 32"/>
                  <a:gd name="T7" fmla="*/ 1 h 29"/>
                  <a:gd name="T8" fmla="*/ 1 w 32"/>
                  <a:gd name="T9" fmla="*/ 1 h 29"/>
                  <a:gd name="T10" fmla="*/ 1 w 32"/>
                  <a:gd name="T11" fmla="*/ 1 h 29"/>
                  <a:gd name="T12" fmla="*/ 0 w 32"/>
                  <a:gd name="T13" fmla="*/ 1 h 29"/>
                  <a:gd name="T14" fmla="*/ 0 60000 65536"/>
                  <a:gd name="T15" fmla="*/ 0 60000 65536"/>
                  <a:gd name="T16" fmla="*/ 0 60000 65536"/>
                  <a:gd name="T17" fmla="*/ 0 60000 65536"/>
                  <a:gd name="T18" fmla="*/ 0 60000 65536"/>
                  <a:gd name="T19" fmla="*/ 0 60000 65536"/>
                  <a:gd name="T20" fmla="*/ 0 60000 65536"/>
                  <a:gd name="T21" fmla="*/ 0 w 32"/>
                  <a:gd name="T22" fmla="*/ 0 h 29"/>
                  <a:gd name="T23" fmla="*/ 32 w 3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9">
                    <a:moveTo>
                      <a:pt x="0" y="22"/>
                    </a:moveTo>
                    <a:lnTo>
                      <a:pt x="0" y="0"/>
                    </a:lnTo>
                    <a:lnTo>
                      <a:pt x="22" y="0"/>
                    </a:lnTo>
                    <a:lnTo>
                      <a:pt x="32" y="9"/>
                    </a:lnTo>
                    <a:lnTo>
                      <a:pt x="32" y="29"/>
                    </a:lnTo>
                    <a:lnTo>
                      <a:pt x="10" y="29"/>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30" name="Freeform 376"/>
              <p:cNvSpPr>
                <a:spLocks noChangeAspect="1"/>
              </p:cNvSpPr>
              <p:nvPr/>
            </p:nvSpPr>
            <p:spPr bwMode="auto">
              <a:xfrm>
                <a:off x="7046" y="1348"/>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0"/>
                    </a:moveTo>
                    <a:lnTo>
                      <a:pt x="0" y="0"/>
                    </a:lnTo>
                    <a:lnTo>
                      <a:pt x="22" y="0"/>
                    </a:lnTo>
                    <a:lnTo>
                      <a:pt x="33" y="7"/>
                    </a:lnTo>
                    <a:lnTo>
                      <a:pt x="33" y="30"/>
                    </a:lnTo>
                    <a:lnTo>
                      <a:pt x="12" y="3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31" name="Freeform 377"/>
              <p:cNvSpPr>
                <a:spLocks noChangeAspect="1"/>
              </p:cNvSpPr>
              <p:nvPr/>
            </p:nvSpPr>
            <p:spPr bwMode="auto">
              <a:xfrm>
                <a:off x="7052" y="1352"/>
                <a:ext cx="16" cy="13"/>
              </a:xfrm>
              <a:custGeom>
                <a:avLst/>
                <a:gdLst>
                  <a:gd name="T0" fmla="*/ 0 w 33"/>
                  <a:gd name="T1" fmla="*/ 0 h 28"/>
                  <a:gd name="T2" fmla="*/ 0 w 33"/>
                  <a:gd name="T3" fmla="*/ 0 h 28"/>
                  <a:gd name="T4" fmla="*/ 0 w 33"/>
                  <a:gd name="T5" fmla="*/ 0 h 28"/>
                  <a:gd name="T6" fmla="*/ 0 w 33"/>
                  <a:gd name="T7" fmla="*/ 0 h 28"/>
                  <a:gd name="T8" fmla="*/ 0 w 33"/>
                  <a:gd name="T9" fmla="*/ 0 h 28"/>
                  <a:gd name="T10" fmla="*/ 0 w 33"/>
                  <a:gd name="T11" fmla="*/ 0 h 28"/>
                  <a:gd name="T12" fmla="*/ 0 w 33"/>
                  <a:gd name="T13" fmla="*/ 0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0" y="23"/>
                    </a:moveTo>
                    <a:lnTo>
                      <a:pt x="0" y="0"/>
                    </a:lnTo>
                    <a:lnTo>
                      <a:pt x="21" y="0"/>
                    </a:lnTo>
                    <a:lnTo>
                      <a:pt x="33" y="6"/>
                    </a:lnTo>
                    <a:lnTo>
                      <a:pt x="33" y="28"/>
                    </a:lnTo>
                    <a:lnTo>
                      <a:pt x="10" y="28"/>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32" name="Freeform 378"/>
              <p:cNvSpPr>
                <a:spLocks noChangeAspect="1"/>
              </p:cNvSpPr>
              <p:nvPr/>
            </p:nvSpPr>
            <p:spPr bwMode="auto">
              <a:xfrm>
                <a:off x="7057" y="1354"/>
                <a:ext cx="16" cy="14"/>
              </a:xfrm>
              <a:custGeom>
                <a:avLst/>
                <a:gdLst>
                  <a:gd name="T0" fmla="*/ 0 w 33"/>
                  <a:gd name="T1" fmla="*/ 1 h 27"/>
                  <a:gd name="T2" fmla="*/ 0 w 33"/>
                  <a:gd name="T3" fmla="*/ 0 h 27"/>
                  <a:gd name="T4" fmla="*/ 0 w 33"/>
                  <a:gd name="T5" fmla="*/ 0 h 27"/>
                  <a:gd name="T6" fmla="*/ 0 w 33"/>
                  <a:gd name="T7" fmla="*/ 1 h 27"/>
                  <a:gd name="T8" fmla="*/ 0 w 33"/>
                  <a:gd name="T9" fmla="*/ 1 h 27"/>
                  <a:gd name="T10" fmla="*/ 0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3" y="0"/>
                    </a:lnTo>
                    <a:lnTo>
                      <a:pt x="33" y="5"/>
                    </a:lnTo>
                    <a:lnTo>
                      <a:pt x="33" y="27"/>
                    </a:lnTo>
                    <a:lnTo>
                      <a:pt x="11"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33" name="Freeform 379"/>
              <p:cNvSpPr>
                <a:spLocks noChangeAspect="1"/>
              </p:cNvSpPr>
              <p:nvPr/>
            </p:nvSpPr>
            <p:spPr bwMode="auto">
              <a:xfrm>
                <a:off x="7062" y="1357"/>
                <a:ext cx="17" cy="15"/>
              </a:xfrm>
              <a:custGeom>
                <a:avLst/>
                <a:gdLst>
                  <a:gd name="T0" fmla="*/ 0 w 32"/>
                  <a:gd name="T1" fmla="*/ 1 h 30"/>
                  <a:gd name="T2" fmla="*/ 0 w 32"/>
                  <a:gd name="T3" fmla="*/ 0 h 30"/>
                  <a:gd name="T4" fmla="*/ 1 w 32"/>
                  <a:gd name="T5" fmla="*/ 0 h 30"/>
                  <a:gd name="T6" fmla="*/ 1 w 32"/>
                  <a:gd name="T7" fmla="*/ 1 h 30"/>
                  <a:gd name="T8" fmla="*/ 1 w 32"/>
                  <a:gd name="T9" fmla="*/ 1 h 30"/>
                  <a:gd name="T10" fmla="*/ 1 w 32"/>
                  <a:gd name="T11" fmla="*/ 1 h 30"/>
                  <a:gd name="T12" fmla="*/ 0 w 32"/>
                  <a:gd name="T13" fmla="*/ 1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0" y="22"/>
                    </a:moveTo>
                    <a:lnTo>
                      <a:pt x="0" y="0"/>
                    </a:lnTo>
                    <a:lnTo>
                      <a:pt x="22" y="0"/>
                    </a:lnTo>
                    <a:lnTo>
                      <a:pt x="32" y="9"/>
                    </a:lnTo>
                    <a:lnTo>
                      <a:pt x="32" y="30"/>
                    </a:lnTo>
                    <a:lnTo>
                      <a:pt x="12"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34" name="Freeform 380"/>
              <p:cNvSpPr>
                <a:spLocks noChangeAspect="1"/>
              </p:cNvSpPr>
              <p:nvPr/>
            </p:nvSpPr>
            <p:spPr bwMode="auto">
              <a:xfrm>
                <a:off x="7068" y="1361"/>
                <a:ext cx="15" cy="13"/>
              </a:xfrm>
              <a:custGeom>
                <a:avLst/>
                <a:gdLst>
                  <a:gd name="T0" fmla="*/ 0 w 28"/>
                  <a:gd name="T1" fmla="*/ 1 h 26"/>
                  <a:gd name="T2" fmla="*/ 0 w 28"/>
                  <a:gd name="T3" fmla="*/ 0 h 26"/>
                  <a:gd name="T4" fmla="*/ 1 w 28"/>
                  <a:gd name="T5" fmla="*/ 0 h 26"/>
                  <a:gd name="T6" fmla="*/ 1 w 28"/>
                  <a:gd name="T7" fmla="*/ 1 h 26"/>
                  <a:gd name="T8" fmla="*/ 1 w 28"/>
                  <a:gd name="T9" fmla="*/ 1 h 26"/>
                  <a:gd name="T10" fmla="*/ 1 w 28"/>
                  <a:gd name="T11" fmla="*/ 1 h 26"/>
                  <a:gd name="T12" fmla="*/ 0 w 28"/>
                  <a:gd name="T13" fmla="*/ 1 h 26"/>
                  <a:gd name="T14" fmla="*/ 0 60000 65536"/>
                  <a:gd name="T15" fmla="*/ 0 60000 65536"/>
                  <a:gd name="T16" fmla="*/ 0 60000 65536"/>
                  <a:gd name="T17" fmla="*/ 0 60000 65536"/>
                  <a:gd name="T18" fmla="*/ 0 60000 65536"/>
                  <a:gd name="T19" fmla="*/ 0 60000 65536"/>
                  <a:gd name="T20" fmla="*/ 0 60000 65536"/>
                  <a:gd name="T21" fmla="*/ 0 w 28"/>
                  <a:gd name="T22" fmla="*/ 0 h 26"/>
                  <a:gd name="T23" fmla="*/ 28 w 2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6">
                    <a:moveTo>
                      <a:pt x="0" y="21"/>
                    </a:moveTo>
                    <a:lnTo>
                      <a:pt x="0" y="0"/>
                    </a:lnTo>
                    <a:lnTo>
                      <a:pt x="20" y="0"/>
                    </a:lnTo>
                    <a:lnTo>
                      <a:pt x="28" y="5"/>
                    </a:lnTo>
                    <a:lnTo>
                      <a:pt x="28" y="26"/>
                    </a:lnTo>
                    <a:lnTo>
                      <a:pt x="7" y="26"/>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35" name="Freeform 381"/>
              <p:cNvSpPr>
                <a:spLocks noChangeAspect="1"/>
              </p:cNvSpPr>
              <p:nvPr/>
            </p:nvSpPr>
            <p:spPr bwMode="auto">
              <a:xfrm>
                <a:off x="7072" y="1364"/>
                <a:ext cx="16" cy="15"/>
              </a:xfrm>
              <a:custGeom>
                <a:avLst/>
                <a:gdLst>
                  <a:gd name="T0" fmla="*/ 0 w 33"/>
                  <a:gd name="T1" fmla="*/ 1 h 30"/>
                  <a:gd name="T2" fmla="*/ 0 w 33"/>
                  <a:gd name="T3" fmla="*/ 0 h 30"/>
                  <a:gd name="T4" fmla="*/ 0 w 33"/>
                  <a:gd name="T5" fmla="*/ 0 h 30"/>
                  <a:gd name="T6" fmla="*/ 0 w 33"/>
                  <a:gd name="T7" fmla="*/ 1 h 30"/>
                  <a:gd name="T8" fmla="*/ 0 w 33"/>
                  <a:gd name="T9" fmla="*/ 1 h 30"/>
                  <a:gd name="T10" fmla="*/ 0 w 33"/>
                  <a:gd name="T11" fmla="*/ 1 h 30"/>
                  <a:gd name="T12" fmla="*/ 0 w 33"/>
                  <a:gd name="T13" fmla="*/ 1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1"/>
                    </a:moveTo>
                    <a:lnTo>
                      <a:pt x="0" y="0"/>
                    </a:lnTo>
                    <a:lnTo>
                      <a:pt x="21" y="0"/>
                    </a:lnTo>
                    <a:lnTo>
                      <a:pt x="33" y="8"/>
                    </a:lnTo>
                    <a:lnTo>
                      <a:pt x="33" y="30"/>
                    </a:lnTo>
                    <a:lnTo>
                      <a:pt x="11" y="3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36" name="Freeform 382"/>
              <p:cNvSpPr>
                <a:spLocks noChangeAspect="1"/>
              </p:cNvSpPr>
              <p:nvPr/>
            </p:nvSpPr>
            <p:spPr bwMode="auto">
              <a:xfrm>
                <a:off x="7077" y="1368"/>
                <a:ext cx="17" cy="14"/>
              </a:xfrm>
              <a:custGeom>
                <a:avLst/>
                <a:gdLst>
                  <a:gd name="T0" fmla="*/ 0 w 32"/>
                  <a:gd name="T1" fmla="*/ 1 h 27"/>
                  <a:gd name="T2" fmla="*/ 0 w 32"/>
                  <a:gd name="T3" fmla="*/ 0 h 27"/>
                  <a:gd name="T4" fmla="*/ 1 w 32"/>
                  <a:gd name="T5" fmla="*/ 0 h 27"/>
                  <a:gd name="T6" fmla="*/ 1 w 32"/>
                  <a:gd name="T7" fmla="*/ 1 h 27"/>
                  <a:gd name="T8" fmla="*/ 1 w 32"/>
                  <a:gd name="T9" fmla="*/ 1 h 27"/>
                  <a:gd name="T10" fmla="*/ 1 w 32"/>
                  <a:gd name="T11" fmla="*/ 1 h 27"/>
                  <a:gd name="T12" fmla="*/ 0 w 32"/>
                  <a:gd name="T13" fmla="*/ 1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0" y="22"/>
                    </a:moveTo>
                    <a:lnTo>
                      <a:pt x="0" y="0"/>
                    </a:lnTo>
                    <a:lnTo>
                      <a:pt x="22" y="0"/>
                    </a:lnTo>
                    <a:lnTo>
                      <a:pt x="32" y="5"/>
                    </a:lnTo>
                    <a:lnTo>
                      <a:pt x="32" y="27"/>
                    </a:lnTo>
                    <a:lnTo>
                      <a:pt x="10"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37" name="Freeform 383"/>
              <p:cNvSpPr>
                <a:spLocks noChangeAspect="1"/>
              </p:cNvSpPr>
              <p:nvPr/>
            </p:nvSpPr>
            <p:spPr bwMode="auto">
              <a:xfrm>
                <a:off x="7083" y="1371"/>
                <a:ext cx="16" cy="13"/>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2" y="0"/>
                    </a:lnTo>
                    <a:lnTo>
                      <a:pt x="33" y="5"/>
                    </a:lnTo>
                    <a:lnTo>
                      <a:pt x="33" y="27"/>
                    </a:lnTo>
                    <a:lnTo>
                      <a:pt x="12"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38" name="Freeform 384"/>
              <p:cNvSpPr>
                <a:spLocks noChangeAspect="1"/>
              </p:cNvSpPr>
              <p:nvPr/>
            </p:nvSpPr>
            <p:spPr bwMode="auto">
              <a:xfrm>
                <a:off x="7088" y="1373"/>
                <a:ext cx="17" cy="14"/>
              </a:xfrm>
              <a:custGeom>
                <a:avLst/>
                <a:gdLst>
                  <a:gd name="T0" fmla="*/ 0 w 33"/>
                  <a:gd name="T1" fmla="*/ 1 h 28"/>
                  <a:gd name="T2" fmla="*/ 0 w 33"/>
                  <a:gd name="T3" fmla="*/ 0 h 28"/>
                  <a:gd name="T4" fmla="*/ 1 w 33"/>
                  <a:gd name="T5" fmla="*/ 0 h 28"/>
                  <a:gd name="T6" fmla="*/ 1 w 33"/>
                  <a:gd name="T7" fmla="*/ 1 h 28"/>
                  <a:gd name="T8" fmla="*/ 1 w 33"/>
                  <a:gd name="T9" fmla="*/ 1 h 28"/>
                  <a:gd name="T10" fmla="*/ 1 w 33"/>
                  <a:gd name="T11" fmla="*/ 1 h 28"/>
                  <a:gd name="T12" fmla="*/ 0 w 33"/>
                  <a:gd name="T13" fmla="*/ 1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0" y="22"/>
                    </a:moveTo>
                    <a:lnTo>
                      <a:pt x="0" y="0"/>
                    </a:lnTo>
                    <a:lnTo>
                      <a:pt x="21" y="0"/>
                    </a:lnTo>
                    <a:lnTo>
                      <a:pt x="33" y="6"/>
                    </a:lnTo>
                    <a:lnTo>
                      <a:pt x="33" y="28"/>
                    </a:lnTo>
                    <a:lnTo>
                      <a:pt x="10" y="2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39" name="Freeform 385"/>
              <p:cNvSpPr>
                <a:spLocks noChangeAspect="1"/>
              </p:cNvSpPr>
              <p:nvPr/>
            </p:nvSpPr>
            <p:spPr bwMode="auto">
              <a:xfrm>
                <a:off x="7094" y="1376"/>
                <a:ext cx="16" cy="15"/>
              </a:xfrm>
              <a:custGeom>
                <a:avLst/>
                <a:gdLst>
                  <a:gd name="T0" fmla="*/ 0 w 33"/>
                  <a:gd name="T1" fmla="*/ 1 h 29"/>
                  <a:gd name="T2" fmla="*/ 0 w 33"/>
                  <a:gd name="T3" fmla="*/ 0 h 29"/>
                  <a:gd name="T4" fmla="*/ 0 w 33"/>
                  <a:gd name="T5" fmla="*/ 0 h 29"/>
                  <a:gd name="T6" fmla="*/ 0 w 33"/>
                  <a:gd name="T7" fmla="*/ 1 h 29"/>
                  <a:gd name="T8" fmla="*/ 0 w 33"/>
                  <a:gd name="T9" fmla="*/ 1 h 29"/>
                  <a:gd name="T10" fmla="*/ 0 w 33"/>
                  <a:gd name="T11" fmla="*/ 1 h 29"/>
                  <a:gd name="T12" fmla="*/ 0 w 33"/>
                  <a:gd name="T13" fmla="*/ 1 h 29"/>
                  <a:gd name="T14" fmla="*/ 0 60000 65536"/>
                  <a:gd name="T15" fmla="*/ 0 60000 65536"/>
                  <a:gd name="T16" fmla="*/ 0 60000 65536"/>
                  <a:gd name="T17" fmla="*/ 0 60000 65536"/>
                  <a:gd name="T18" fmla="*/ 0 60000 65536"/>
                  <a:gd name="T19" fmla="*/ 0 60000 65536"/>
                  <a:gd name="T20" fmla="*/ 0 60000 65536"/>
                  <a:gd name="T21" fmla="*/ 0 w 33"/>
                  <a:gd name="T22" fmla="*/ 0 h 29"/>
                  <a:gd name="T23" fmla="*/ 33 w 3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9">
                    <a:moveTo>
                      <a:pt x="0" y="22"/>
                    </a:moveTo>
                    <a:lnTo>
                      <a:pt x="0" y="0"/>
                    </a:lnTo>
                    <a:lnTo>
                      <a:pt x="23" y="0"/>
                    </a:lnTo>
                    <a:lnTo>
                      <a:pt x="33" y="9"/>
                    </a:lnTo>
                    <a:lnTo>
                      <a:pt x="33" y="29"/>
                    </a:lnTo>
                    <a:lnTo>
                      <a:pt x="11" y="29"/>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40" name="Freeform 386"/>
              <p:cNvSpPr>
                <a:spLocks noChangeAspect="1"/>
              </p:cNvSpPr>
              <p:nvPr/>
            </p:nvSpPr>
            <p:spPr bwMode="auto">
              <a:xfrm>
                <a:off x="7099" y="1380"/>
                <a:ext cx="16" cy="14"/>
              </a:xfrm>
              <a:custGeom>
                <a:avLst/>
                <a:gdLst>
                  <a:gd name="T0" fmla="*/ 0 w 32"/>
                  <a:gd name="T1" fmla="*/ 1 h 27"/>
                  <a:gd name="T2" fmla="*/ 0 w 32"/>
                  <a:gd name="T3" fmla="*/ 0 h 27"/>
                  <a:gd name="T4" fmla="*/ 1 w 32"/>
                  <a:gd name="T5" fmla="*/ 0 h 27"/>
                  <a:gd name="T6" fmla="*/ 1 w 32"/>
                  <a:gd name="T7" fmla="*/ 1 h 27"/>
                  <a:gd name="T8" fmla="*/ 1 w 32"/>
                  <a:gd name="T9" fmla="*/ 1 h 27"/>
                  <a:gd name="T10" fmla="*/ 1 w 32"/>
                  <a:gd name="T11" fmla="*/ 1 h 27"/>
                  <a:gd name="T12" fmla="*/ 0 w 32"/>
                  <a:gd name="T13" fmla="*/ 1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0" y="20"/>
                    </a:moveTo>
                    <a:lnTo>
                      <a:pt x="0" y="0"/>
                    </a:lnTo>
                    <a:lnTo>
                      <a:pt x="22" y="0"/>
                    </a:lnTo>
                    <a:lnTo>
                      <a:pt x="32" y="5"/>
                    </a:lnTo>
                    <a:lnTo>
                      <a:pt x="32" y="27"/>
                    </a:lnTo>
                    <a:lnTo>
                      <a:pt x="12" y="27"/>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41" name="Freeform 387"/>
              <p:cNvSpPr>
                <a:spLocks noChangeAspect="1"/>
              </p:cNvSpPr>
              <p:nvPr/>
            </p:nvSpPr>
            <p:spPr bwMode="auto">
              <a:xfrm>
                <a:off x="7105" y="1383"/>
                <a:ext cx="16" cy="14"/>
              </a:xfrm>
              <a:custGeom>
                <a:avLst/>
                <a:gdLst>
                  <a:gd name="T0" fmla="*/ 0 w 32"/>
                  <a:gd name="T1" fmla="*/ 1 h 27"/>
                  <a:gd name="T2" fmla="*/ 0 w 32"/>
                  <a:gd name="T3" fmla="*/ 0 h 27"/>
                  <a:gd name="T4" fmla="*/ 1 w 32"/>
                  <a:gd name="T5" fmla="*/ 0 h 27"/>
                  <a:gd name="T6" fmla="*/ 1 w 32"/>
                  <a:gd name="T7" fmla="*/ 1 h 27"/>
                  <a:gd name="T8" fmla="*/ 1 w 32"/>
                  <a:gd name="T9" fmla="*/ 1 h 27"/>
                  <a:gd name="T10" fmla="*/ 1 w 32"/>
                  <a:gd name="T11" fmla="*/ 1 h 27"/>
                  <a:gd name="T12" fmla="*/ 0 w 32"/>
                  <a:gd name="T13" fmla="*/ 1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0" y="22"/>
                    </a:moveTo>
                    <a:lnTo>
                      <a:pt x="0" y="0"/>
                    </a:lnTo>
                    <a:lnTo>
                      <a:pt x="20" y="0"/>
                    </a:lnTo>
                    <a:lnTo>
                      <a:pt x="32" y="5"/>
                    </a:lnTo>
                    <a:lnTo>
                      <a:pt x="32" y="27"/>
                    </a:lnTo>
                    <a:lnTo>
                      <a:pt x="10"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42" name="Freeform 388"/>
              <p:cNvSpPr>
                <a:spLocks noChangeAspect="1"/>
              </p:cNvSpPr>
              <p:nvPr/>
            </p:nvSpPr>
            <p:spPr bwMode="auto">
              <a:xfrm>
                <a:off x="7110" y="1386"/>
                <a:ext cx="16" cy="14"/>
              </a:xfrm>
              <a:custGeom>
                <a:avLst/>
                <a:gdLst>
                  <a:gd name="T0" fmla="*/ 0 w 33"/>
                  <a:gd name="T1" fmla="*/ 0 h 30"/>
                  <a:gd name="T2" fmla="*/ 0 w 33"/>
                  <a:gd name="T3" fmla="*/ 0 h 30"/>
                  <a:gd name="T4" fmla="*/ 0 w 33"/>
                  <a:gd name="T5" fmla="*/ 0 h 30"/>
                  <a:gd name="T6" fmla="*/ 0 w 33"/>
                  <a:gd name="T7" fmla="*/ 0 h 30"/>
                  <a:gd name="T8" fmla="*/ 0 w 33"/>
                  <a:gd name="T9" fmla="*/ 0 h 30"/>
                  <a:gd name="T10" fmla="*/ 0 w 33"/>
                  <a:gd name="T11" fmla="*/ 0 h 30"/>
                  <a:gd name="T12" fmla="*/ 0 w 33"/>
                  <a:gd name="T13" fmla="*/ 0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0" y="22"/>
                    </a:moveTo>
                    <a:lnTo>
                      <a:pt x="0" y="0"/>
                    </a:lnTo>
                    <a:lnTo>
                      <a:pt x="22" y="0"/>
                    </a:lnTo>
                    <a:lnTo>
                      <a:pt x="33" y="8"/>
                    </a:lnTo>
                    <a:lnTo>
                      <a:pt x="33" y="30"/>
                    </a:lnTo>
                    <a:lnTo>
                      <a:pt x="10" y="3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43" name="Freeform 389"/>
              <p:cNvSpPr>
                <a:spLocks noChangeAspect="1"/>
              </p:cNvSpPr>
              <p:nvPr/>
            </p:nvSpPr>
            <p:spPr bwMode="auto">
              <a:xfrm>
                <a:off x="7115" y="1389"/>
                <a:ext cx="16" cy="14"/>
              </a:xfrm>
              <a:custGeom>
                <a:avLst/>
                <a:gdLst>
                  <a:gd name="T0" fmla="*/ 0 w 33"/>
                  <a:gd name="T1" fmla="*/ 1 h 27"/>
                  <a:gd name="T2" fmla="*/ 0 w 33"/>
                  <a:gd name="T3" fmla="*/ 0 h 27"/>
                  <a:gd name="T4" fmla="*/ 0 w 33"/>
                  <a:gd name="T5" fmla="*/ 0 h 27"/>
                  <a:gd name="T6" fmla="*/ 0 w 33"/>
                  <a:gd name="T7" fmla="*/ 1 h 27"/>
                  <a:gd name="T8" fmla="*/ 0 w 33"/>
                  <a:gd name="T9" fmla="*/ 1 h 27"/>
                  <a:gd name="T10" fmla="*/ 0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3" y="0"/>
                    </a:lnTo>
                    <a:lnTo>
                      <a:pt x="33" y="5"/>
                    </a:lnTo>
                    <a:lnTo>
                      <a:pt x="33" y="27"/>
                    </a:lnTo>
                    <a:lnTo>
                      <a:pt x="12"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44" name="Freeform 390"/>
              <p:cNvSpPr>
                <a:spLocks noChangeAspect="1"/>
              </p:cNvSpPr>
              <p:nvPr/>
            </p:nvSpPr>
            <p:spPr bwMode="auto">
              <a:xfrm>
                <a:off x="7121" y="1392"/>
                <a:ext cx="16" cy="14"/>
              </a:xfrm>
              <a:custGeom>
                <a:avLst/>
                <a:gdLst>
                  <a:gd name="T0" fmla="*/ 0 w 31"/>
                  <a:gd name="T1" fmla="*/ 1 h 27"/>
                  <a:gd name="T2" fmla="*/ 0 w 31"/>
                  <a:gd name="T3" fmla="*/ 0 h 27"/>
                  <a:gd name="T4" fmla="*/ 1 w 31"/>
                  <a:gd name="T5" fmla="*/ 0 h 27"/>
                  <a:gd name="T6" fmla="*/ 1 w 31"/>
                  <a:gd name="T7" fmla="*/ 1 h 27"/>
                  <a:gd name="T8" fmla="*/ 1 w 31"/>
                  <a:gd name="T9" fmla="*/ 1 h 27"/>
                  <a:gd name="T10" fmla="*/ 1 w 31"/>
                  <a:gd name="T11" fmla="*/ 1 h 27"/>
                  <a:gd name="T12" fmla="*/ 0 w 31"/>
                  <a:gd name="T13" fmla="*/ 1 h 27"/>
                  <a:gd name="T14" fmla="*/ 0 60000 65536"/>
                  <a:gd name="T15" fmla="*/ 0 60000 65536"/>
                  <a:gd name="T16" fmla="*/ 0 60000 65536"/>
                  <a:gd name="T17" fmla="*/ 0 60000 65536"/>
                  <a:gd name="T18" fmla="*/ 0 60000 65536"/>
                  <a:gd name="T19" fmla="*/ 0 60000 65536"/>
                  <a:gd name="T20" fmla="*/ 0 60000 65536"/>
                  <a:gd name="T21" fmla="*/ 0 w 31"/>
                  <a:gd name="T22" fmla="*/ 0 h 27"/>
                  <a:gd name="T23" fmla="*/ 31 w 3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7">
                    <a:moveTo>
                      <a:pt x="0" y="22"/>
                    </a:moveTo>
                    <a:lnTo>
                      <a:pt x="0" y="0"/>
                    </a:lnTo>
                    <a:lnTo>
                      <a:pt x="21" y="0"/>
                    </a:lnTo>
                    <a:lnTo>
                      <a:pt x="31" y="7"/>
                    </a:lnTo>
                    <a:lnTo>
                      <a:pt x="31" y="27"/>
                    </a:lnTo>
                    <a:lnTo>
                      <a:pt x="11"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45" name="Freeform 391"/>
              <p:cNvSpPr>
                <a:spLocks noChangeAspect="1"/>
              </p:cNvSpPr>
              <p:nvPr/>
            </p:nvSpPr>
            <p:spPr bwMode="auto">
              <a:xfrm>
                <a:off x="7126" y="1395"/>
                <a:ext cx="17" cy="13"/>
              </a:xfrm>
              <a:custGeom>
                <a:avLst/>
                <a:gdLst>
                  <a:gd name="T0" fmla="*/ 0 w 32"/>
                  <a:gd name="T1" fmla="*/ 1 h 26"/>
                  <a:gd name="T2" fmla="*/ 0 w 32"/>
                  <a:gd name="T3" fmla="*/ 0 h 26"/>
                  <a:gd name="T4" fmla="*/ 1 w 32"/>
                  <a:gd name="T5" fmla="*/ 0 h 26"/>
                  <a:gd name="T6" fmla="*/ 1 w 32"/>
                  <a:gd name="T7" fmla="*/ 1 h 26"/>
                  <a:gd name="T8" fmla="*/ 1 w 32"/>
                  <a:gd name="T9" fmla="*/ 1 h 26"/>
                  <a:gd name="T10" fmla="*/ 1 w 32"/>
                  <a:gd name="T11" fmla="*/ 1 h 26"/>
                  <a:gd name="T12" fmla="*/ 0 w 32"/>
                  <a:gd name="T13" fmla="*/ 1 h 26"/>
                  <a:gd name="T14" fmla="*/ 0 60000 65536"/>
                  <a:gd name="T15" fmla="*/ 0 60000 65536"/>
                  <a:gd name="T16" fmla="*/ 0 60000 65536"/>
                  <a:gd name="T17" fmla="*/ 0 60000 65536"/>
                  <a:gd name="T18" fmla="*/ 0 60000 65536"/>
                  <a:gd name="T19" fmla="*/ 0 60000 65536"/>
                  <a:gd name="T20" fmla="*/ 0 60000 65536"/>
                  <a:gd name="T21" fmla="*/ 0 w 32"/>
                  <a:gd name="T22" fmla="*/ 0 h 26"/>
                  <a:gd name="T23" fmla="*/ 32 w 3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6">
                    <a:moveTo>
                      <a:pt x="0" y="20"/>
                    </a:moveTo>
                    <a:lnTo>
                      <a:pt x="0" y="0"/>
                    </a:lnTo>
                    <a:lnTo>
                      <a:pt x="20" y="0"/>
                    </a:lnTo>
                    <a:lnTo>
                      <a:pt x="32" y="5"/>
                    </a:lnTo>
                    <a:lnTo>
                      <a:pt x="32" y="26"/>
                    </a:lnTo>
                    <a:lnTo>
                      <a:pt x="10" y="26"/>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46" name="Freeform 392"/>
              <p:cNvSpPr>
                <a:spLocks noChangeAspect="1"/>
              </p:cNvSpPr>
              <p:nvPr/>
            </p:nvSpPr>
            <p:spPr bwMode="auto">
              <a:xfrm>
                <a:off x="7131" y="1398"/>
                <a:ext cx="17" cy="14"/>
              </a:xfrm>
              <a:custGeom>
                <a:avLst/>
                <a:gdLst>
                  <a:gd name="T0" fmla="*/ 0 w 33"/>
                  <a:gd name="T1" fmla="*/ 1 h 27"/>
                  <a:gd name="T2" fmla="*/ 0 w 33"/>
                  <a:gd name="T3" fmla="*/ 0 h 27"/>
                  <a:gd name="T4" fmla="*/ 1 w 33"/>
                  <a:gd name="T5" fmla="*/ 0 h 27"/>
                  <a:gd name="T6" fmla="*/ 1 w 33"/>
                  <a:gd name="T7" fmla="*/ 1 h 27"/>
                  <a:gd name="T8" fmla="*/ 1 w 33"/>
                  <a:gd name="T9" fmla="*/ 1 h 27"/>
                  <a:gd name="T10" fmla="*/ 1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1"/>
                    </a:moveTo>
                    <a:lnTo>
                      <a:pt x="0" y="0"/>
                    </a:lnTo>
                    <a:lnTo>
                      <a:pt x="22" y="0"/>
                    </a:lnTo>
                    <a:lnTo>
                      <a:pt x="33" y="5"/>
                    </a:lnTo>
                    <a:lnTo>
                      <a:pt x="33" y="27"/>
                    </a:lnTo>
                    <a:lnTo>
                      <a:pt x="10" y="27"/>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47" name="Freeform 393"/>
              <p:cNvSpPr>
                <a:spLocks noChangeAspect="1"/>
              </p:cNvSpPr>
              <p:nvPr/>
            </p:nvSpPr>
            <p:spPr bwMode="auto">
              <a:xfrm>
                <a:off x="7137" y="1400"/>
                <a:ext cx="16" cy="14"/>
              </a:xfrm>
              <a:custGeom>
                <a:avLst/>
                <a:gdLst>
                  <a:gd name="T0" fmla="*/ 0 w 33"/>
                  <a:gd name="T1" fmla="*/ 1 h 27"/>
                  <a:gd name="T2" fmla="*/ 0 w 33"/>
                  <a:gd name="T3" fmla="*/ 0 h 27"/>
                  <a:gd name="T4" fmla="*/ 0 w 33"/>
                  <a:gd name="T5" fmla="*/ 0 h 27"/>
                  <a:gd name="T6" fmla="*/ 0 w 33"/>
                  <a:gd name="T7" fmla="*/ 1 h 27"/>
                  <a:gd name="T8" fmla="*/ 0 w 33"/>
                  <a:gd name="T9" fmla="*/ 1 h 27"/>
                  <a:gd name="T10" fmla="*/ 0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3" y="0"/>
                    </a:lnTo>
                    <a:lnTo>
                      <a:pt x="33" y="5"/>
                    </a:lnTo>
                    <a:lnTo>
                      <a:pt x="33" y="27"/>
                    </a:lnTo>
                    <a:lnTo>
                      <a:pt x="12"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48" name="Freeform 394"/>
              <p:cNvSpPr>
                <a:spLocks noChangeAspect="1"/>
              </p:cNvSpPr>
              <p:nvPr/>
            </p:nvSpPr>
            <p:spPr bwMode="auto">
              <a:xfrm>
                <a:off x="7143" y="1403"/>
                <a:ext cx="16" cy="14"/>
              </a:xfrm>
              <a:custGeom>
                <a:avLst/>
                <a:gdLst>
                  <a:gd name="T0" fmla="*/ 0 w 33"/>
                  <a:gd name="T1" fmla="*/ 1 h 27"/>
                  <a:gd name="T2" fmla="*/ 0 w 33"/>
                  <a:gd name="T3" fmla="*/ 0 h 27"/>
                  <a:gd name="T4" fmla="*/ 0 w 33"/>
                  <a:gd name="T5" fmla="*/ 0 h 27"/>
                  <a:gd name="T6" fmla="*/ 0 w 33"/>
                  <a:gd name="T7" fmla="*/ 1 h 27"/>
                  <a:gd name="T8" fmla="*/ 0 w 33"/>
                  <a:gd name="T9" fmla="*/ 1 h 27"/>
                  <a:gd name="T10" fmla="*/ 0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1" y="0"/>
                    </a:lnTo>
                    <a:lnTo>
                      <a:pt x="33" y="5"/>
                    </a:lnTo>
                    <a:lnTo>
                      <a:pt x="33" y="27"/>
                    </a:lnTo>
                    <a:lnTo>
                      <a:pt x="11"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49" name="Freeform 395"/>
              <p:cNvSpPr>
                <a:spLocks noChangeAspect="1"/>
              </p:cNvSpPr>
              <p:nvPr/>
            </p:nvSpPr>
            <p:spPr bwMode="auto">
              <a:xfrm>
                <a:off x="7148" y="1406"/>
                <a:ext cx="16" cy="13"/>
              </a:xfrm>
              <a:custGeom>
                <a:avLst/>
                <a:gdLst>
                  <a:gd name="T0" fmla="*/ 0 w 32"/>
                  <a:gd name="T1" fmla="*/ 0 h 28"/>
                  <a:gd name="T2" fmla="*/ 0 w 32"/>
                  <a:gd name="T3" fmla="*/ 0 h 28"/>
                  <a:gd name="T4" fmla="*/ 1 w 32"/>
                  <a:gd name="T5" fmla="*/ 0 h 28"/>
                  <a:gd name="T6" fmla="*/ 1 w 32"/>
                  <a:gd name="T7" fmla="*/ 0 h 28"/>
                  <a:gd name="T8" fmla="*/ 1 w 32"/>
                  <a:gd name="T9" fmla="*/ 0 h 28"/>
                  <a:gd name="T10" fmla="*/ 1 w 32"/>
                  <a:gd name="T11" fmla="*/ 0 h 28"/>
                  <a:gd name="T12" fmla="*/ 0 w 32"/>
                  <a:gd name="T13" fmla="*/ 0 h 28"/>
                  <a:gd name="T14" fmla="*/ 0 60000 65536"/>
                  <a:gd name="T15" fmla="*/ 0 60000 65536"/>
                  <a:gd name="T16" fmla="*/ 0 60000 65536"/>
                  <a:gd name="T17" fmla="*/ 0 60000 65536"/>
                  <a:gd name="T18" fmla="*/ 0 60000 65536"/>
                  <a:gd name="T19" fmla="*/ 0 60000 65536"/>
                  <a:gd name="T20" fmla="*/ 0 60000 65536"/>
                  <a:gd name="T21" fmla="*/ 0 w 32"/>
                  <a:gd name="T22" fmla="*/ 0 h 28"/>
                  <a:gd name="T23" fmla="*/ 32 w 3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8">
                    <a:moveTo>
                      <a:pt x="0" y="22"/>
                    </a:moveTo>
                    <a:lnTo>
                      <a:pt x="0" y="0"/>
                    </a:lnTo>
                    <a:lnTo>
                      <a:pt x="22" y="0"/>
                    </a:lnTo>
                    <a:lnTo>
                      <a:pt x="32" y="6"/>
                    </a:lnTo>
                    <a:lnTo>
                      <a:pt x="32" y="28"/>
                    </a:lnTo>
                    <a:lnTo>
                      <a:pt x="10" y="2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8249" name="Group 597"/>
            <p:cNvGrpSpPr>
              <a:grpSpLocks noChangeAspect="1"/>
            </p:cNvGrpSpPr>
            <p:nvPr/>
          </p:nvGrpSpPr>
          <p:grpSpPr bwMode="auto">
            <a:xfrm>
              <a:off x="6089" y="1408"/>
              <a:ext cx="2139" cy="532"/>
              <a:chOff x="6089" y="1408"/>
              <a:chExt cx="2139" cy="532"/>
            </a:xfrm>
          </p:grpSpPr>
          <p:sp>
            <p:nvSpPr>
              <p:cNvPr id="8250" name="Freeform 397"/>
              <p:cNvSpPr>
                <a:spLocks noChangeAspect="1"/>
              </p:cNvSpPr>
              <p:nvPr/>
            </p:nvSpPr>
            <p:spPr bwMode="auto">
              <a:xfrm>
                <a:off x="7153" y="1408"/>
                <a:ext cx="16" cy="14"/>
              </a:xfrm>
              <a:custGeom>
                <a:avLst/>
                <a:gdLst>
                  <a:gd name="T0" fmla="*/ 0 w 33"/>
                  <a:gd name="T1" fmla="*/ 1 h 27"/>
                  <a:gd name="T2" fmla="*/ 0 w 33"/>
                  <a:gd name="T3" fmla="*/ 0 h 27"/>
                  <a:gd name="T4" fmla="*/ 0 w 33"/>
                  <a:gd name="T5" fmla="*/ 0 h 27"/>
                  <a:gd name="T6" fmla="*/ 0 w 33"/>
                  <a:gd name="T7" fmla="*/ 1 h 27"/>
                  <a:gd name="T8" fmla="*/ 0 w 33"/>
                  <a:gd name="T9" fmla="*/ 1 h 27"/>
                  <a:gd name="T10" fmla="*/ 0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2" y="0"/>
                    </a:lnTo>
                    <a:lnTo>
                      <a:pt x="33" y="6"/>
                    </a:lnTo>
                    <a:lnTo>
                      <a:pt x="33" y="27"/>
                    </a:lnTo>
                    <a:lnTo>
                      <a:pt x="12"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51" name="Freeform 398"/>
              <p:cNvSpPr>
                <a:spLocks noChangeAspect="1"/>
              </p:cNvSpPr>
              <p:nvPr/>
            </p:nvSpPr>
            <p:spPr bwMode="auto">
              <a:xfrm>
                <a:off x="7159" y="1412"/>
                <a:ext cx="16" cy="13"/>
              </a:xfrm>
              <a:custGeom>
                <a:avLst/>
                <a:gdLst>
                  <a:gd name="T0" fmla="*/ 0 w 32"/>
                  <a:gd name="T1" fmla="*/ 1 h 26"/>
                  <a:gd name="T2" fmla="*/ 0 w 32"/>
                  <a:gd name="T3" fmla="*/ 0 h 26"/>
                  <a:gd name="T4" fmla="*/ 1 w 32"/>
                  <a:gd name="T5" fmla="*/ 0 h 26"/>
                  <a:gd name="T6" fmla="*/ 1 w 32"/>
                  <a:gd name="T7" fmla="*/ 1 h 26"/>
                  <a:gd name="T8" fmla="*/ 1 w 32"/>
                  <a:gd name="T9" fmla="*/ 1 h 26"/>
                  <a:gd name="T10" fmla="*/ 1 w 32"/>
                  <a:gd name="T11" fmla="*/ 1 h 26"/>
                  <a:gd name="T12" fmla="*/ 0 w 32"/>
                  <a:gd name="T13" fmla="*/ 1 h 26"/>
                  <a:gd name="T14" fmla="*/ 0 60000 65536"/>
                  <a:gd name="T15" fmla="*/ 0 60000 65536"/>
                  <a:gd name="T16" fmla="*/ 0 60000 65536"/>
                  <a:gd name="T17" fmla="*/ 0 60000 65536"/>
                  <a:gd name="T18" fmla="*/ 0 60000 65536"/>
                  <a:gd name="T19" fmla="*/ 0 60000 65536"/>
                  <a:gd name="T20" fmla="*/ 0 60000 65536"/>
                  <a:gd name="T21" fmla="*/ 0 w 32"/>
                  <a:gd name="T22" fmla="*/ 0 h 26"/>
                  <a:gd name="T23" fmla="*/ 32 w 3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6">
                    <a:moveTo>
                      <a:pt x="0" y="21"/>
                    </a:moveTo>
                    <a:lnTo>
                      <a:pt x="0" y="0"/>
                    </a:lnTo>
                    <a:lnTo>
                      <a:pt x="21" y="0"/>
                    </a:lnTo>
                    <a:lnTo>
                      <a:pt x="32" y="5"/>
                    </a:lnTo>
                    <a:lnTo>
                      <a:pt x="32" y="26"/>
                    </a:lnTo>
                    <a:lnTo>
                      <a:pt x="10" y="26"/>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52" name="Freeform 399"/>
              <p:cNvSpPr>
                <a:spLocks noChangeAspect="1"/>
              </p:cNvSpPr>
              <p:nvPr/>
            </p:nvSpPr>
            <p:spPr bwMode="auto">
              <a:xfrm>
                <a:off x="7164" y="1414"/>
                <a:ext cx="16" cy="14"/>
              </a:xfrm>
              <a:custGeom>
                <a:avLst/>
                <a:gdLst>
                  <a:gd name="T0" fmla="*/ 0 w 33"/>
                  <a:gd name="T1" fmla="*/ 1 h 28"/>
                  <a:gd name="T2" fmla="*/ 0 w 33"/>
                  <a:gd name="T3" fmla="*/ 0 h 28"/>
                  <a:gd name="T4" fmla="*/ 0 w 33"/>
                  <a:gd name="T5" fmla="*/ 0 h 28"/>
                  <a:gd name="T6" fmla="*/ 0 w 33"/>
                  <a:gd name="T7" fmla="*/ 1 h 28"/>
                  <a:gd name="T8" fmla="*/ 0 w 33"/>
                  <a:gd name="T9" fmla="*/ 1 h 28"/>
                  <a:gd name="T10" fmla="*/ 0 w 33"/>
                  <a:gd name="T11" fmla="*/ 1 h 28"/>
                  <a:gd name="T12" fmla="*/ 0 w 33"/>
                  <a:gd name="T13" fmla="*/ 1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0" y="21"/>
                    </a:moveTo>
                    <a:lnTo>
                      <a:pt x="0" y="0"/>
                    </a:lnTo>
                    <a:lnTo>
                      <a:pt x="22" y="0"/>
                    </a:lnTo>
                    <a:lnTo>
                      <a:pt x="33" y="5"/>
                    </a:lnTo>
                    <a:lnTo>
                      <a:pt x="33" y="28"/>
                    </a:lnTo>
                    <a:lnTo>
                      <a:pt x="11" y="28"/>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53" name="Freeform 400"/>
              <p:cNvSpPr>
                <a:spLocks noChangeAspect="1"/>
              </p:cNvSpPr>
              <p:nvPr/>
            </p:nvSpPr>
            <p:spPr bwMode="auto">
              <a:xfrm>
                <a:off x="7169" y="1417"/>
                <a:ext cx="17" cy="13"/>
              </a:xfrm>
              <a:custGeom>
                <a:avLst/>
                <a:gdLst>
                  <a:gd name="T0" fmla="*/ 0 w 32"/>
                  <a:gd name="T1" fmla="*/ 0 h 28"/>
                  <a:gd name="T2" fmla="*/ 0 w 32"/>
                  <a:gd name="T3" fmla="*/ 0 h 28"/>
                  <a:gd name="T4" fmla="*/ 1 w 32"/>
                  <a:gd name="T5" fmla="*/ 0 h 28"/>
                  <a:gd name="T6" fmla="*/ 1 w 32"/>
                  <a:gd name="T7" fmla="*/ 0 h 28"/>
                  <a:gd name="T8" fmla="*/ 1 w 32"/>
                  <a:gd name="T9" fmla="*/ 0 h 28"/>
                  <a:gd name="T10" fmla="*/ 1 w 32"/>
                  <a:gd name="T11" fmla="*/ 0 h 28"/>
                  <a:gd name="T12" fmla="*/ 0 w 32"/>
                  <a:gd name="T13" fmla="*/ 0 h 28"/>
                  <a:gd name="T14" fmla="*/ 0 60000 65536"/>
                  <a:gd name="T15" fmla="*/ 0 60000 65536"/>
                  <a:gd name="T16" fmla="*/ 0 60000 65536"/>
                  <a:gd name="T17" fmla="*/ 0 60000 65536"/>
                  <a:gd name="T18" fmla="*/ 0 60000 65536"/>
                  <a:gd name="T19" fmla="*/ 0 60000 65536"/>
                  <a:gd name="T20" fmla="*/ 0 60000 65536"/>
                  <a:gd name="T21" fmla="*/ 0 w 32"/>
                  <a:gd name="T22" fmla="*/ 0 h 28"/>
                  <a:gd name="T23" fmla="*/ 32 w 3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8">
                    <a:moveTo>
                      <a:pt x="0" y="23"/>
                    </a:moveTo>
                    <a:lnTo>
                      <a:pt x="0" y="0"/>
                    </a:lnTo>
                    <a:lnTo>
                      <a:pt x="22" y="0"/>
                    </a:lnTo>
                    <a:lnTo>
                      <a:pt x="32" y="6"/>
                    </a:lnTo>
                    <a:lnTo>
                      <a:pt x="32" y="28"/>
                    </a:lnTo>
                    <a:lnTo>
                      <a:pt x="11" y="28"/>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54" name="Freeform 401"/>
              <p:cNvSpPr>
                <a:spLocks noChangeAspect="1"/>
              </p:cNvSpPr>
              <p:nvPr/>
            </p:nvSpPr>
            <p:spPr bwMode="auto">
              <a:xfrm>
                <a:off x="7175" y="1419"/>
                <a:ext cx="16" cy="14"/>
              </a:xfrm>
              <a:custGeom>
                <a:avLst/>
                <a:gdLst>
                  <a:gd name="T0" fmla="*/ 0 w 33"/>
                  <a:gd name="T1" fmla="*/ 1 h 27"/>
                  <a:gd name="T2" fmla="*/ 0 w 33"/>
                  <a:gd name="T3" fmla="*/ 0 h 27"/>
                  <a:gd name="T4" fmla="*/ 0 w 33"/>
                  <a:gd name="T5" fmla="*/ 0 h 27"/>
                  <a:gd name="T6" fmla="*/ 0 w 33"/>
                  <a:gd name="T7" fmla="*/ 1 h 27"/>
                  <a:gd name="T8" fmla="*/ 0 w 33"/>
                  <a:gd name="T9" fmla="*/ 1 h 27"/>
                  <a:gd name="T10" fmla="*/ 0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1" y="0"/>
                    </a:lnTo>
                    <a:lnTo>
                      <a:pt x="33" y="5"/>
                    </a:lnTo>
                    <a:lnTo>
                      <a:pt x="33" y="27"/>
                    </a:lnTo>
                    <a:lnTo>
                      <a:pt x="11"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55" name="Freeform 402"/>
              <p:cNvSpPr>
                <a:spLocks noChangeAspect="1"/>
              </p:cNvSpPr>
              <p:nvPr/>
            </p:nvSpPr>
            <p:spPr bwMode="auto">
              <a:xfrm>
                <a:off x="7180" y="1422"/>
                <a:ext cx="17" cy="14"/>
              </a:xfrm>
              <a:custGeom>
                <a:avLst/>
                <a:gdLst>
                  <a:gd name="T0" fmla="*/ 0 w 32"/>
                  <a:gd name="T1" fmla="*/ 1 h 27"/>
                  <a:gd name="T2" fmla="*/ 0 w 32"/>
                  <a:gd name="T3" fmla="*/ 0 h 27"/>
                  <a:gd name="T4" fmla="*/ 1 w 32"/>
                  <a:gd name="T5" fmla="*/ 0 h 27"/>
                  <a:gd name="T6" fmla="*/ 1 w 32"/>
                  <a:gd name="T7" fmla="*/ 1 h 27"/>
                  <a:gd name="T8" fmla="*/ 1 w 32"/>
                  <a:gd name="T9" fmla="*/ 1 h 27"/>
                  <a:gd name="T10" fmla="*/ 1 w 32"/>
                  <a:gd name="T11" fmla="*/ 1 h 27"/>
                  <a:gd name="T12" fmla="*/ 0 w 32"/>
                  <a:gd name="T13" fmla="*/ 1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0" y="22"/>
                    </a:moveTo>
                    <a:lnTo>
                      <a:pt x="0" y="0"/>
                    </a:lnTo>
                    <a:lnTo>
                      <a:pt x="22" y="0"/>
                    </a:lnTo>
                    <a:lnTo>
                      <a:pt x="32" y="5"/>
                    </a:lnTo>
                    <a:lnTo>
                      <a:pt x="32" y="27"/>
                    </a:lnTo>
                    <a:lnTo>
                      <a:pt x="10"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56" name="Freeform 403"/>
              <p:cNvSpPr>
                <a:spLocks noChangeAspect="1"/>
              </p:cNvSpPr>
              <p:nvPr/>
            </p:nvSpPr>
            <p:spPr bwMode="auto">
              <a:xfrm>
                <a:off x="7186" y="1425"/>
                <a:ext cx="16" cy="13"/>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2" y="0"/>
                    </a:lnTo>
                    <a:lnTo>
                      <a:pt x="33" y="7"/>
                    </a:lnTo>
                    <a:lnTo>
                      <a:pt x="33" y="27"/>
                    </a:lnTo>
                    <a:lnTo>
                      <a:pt x="12"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57" name="Freeform 404"/>
              <p:cNvSpPr>
                <a:spLocks noChangeAspect="1"/>
              </p:cNvSpPr>
              <p:nvPr/>
            </p:nvSpPr>
            <p:spPr bwMode="auto">
              <a:xfrm>
                <a:off x="7191" y="1428"/>
                <a:ext cx="17" cy="13"/>
              </a:xfrm>
              <a:custGeom>
                <a:avLst/>
                <a:gdLst>
                  <a:gd name="T0" fmla="*/ 0 w 32"/>
                  <a:gd name="T1" fmla="*/ 1 h 26"/>
                  <a:gd name="T2" fmla="*/ 0 w 32"/>
                  <a:gd name="T3" fmla="*/ 0 h 26"/>
                  <a:gd name="T4" fmla="*/ 1 w 32"/>
                  <a:gd name="T5" fmla="*/ 0 h 26"/>
                  <a:gd name="T6" fmla="*/ 1 w 32"/>
                  <a:gd name="T7" fmla="*/ 1 h 26"/>
                  <a:gd name="T8" fmla="*/ 1 w 32"/>
                  <a:gd name="T9" fmla="*/ 1 h 26"/>
                  <a:gd name="T10" fmla="*/ 1 w 32"/>
                  <a:gd name="T11" fmla="*/ 1 h 26"/>
                  <a:gd name="T12" fmla="*/ 0 w 32"/>
                  <a:gd name="T13" fmla="*/ 1 h 26"/>
                  <a:gd name="T14" fmla="*/ 0 60000 65536"/>
                  <a:gd name="T15" fmla="*/ 0 60000 65536"/>
                  <a:gd name="T16" fmla="*/ 0 60000 65536"/>
                  <a:gd name="T17" fmla="*/ 0 60000 65536"/>
                  <a:gd name="T18" fmla="*/ 0 60000 65536"/>
                  <a:gd name="T19" fmla="*/ 0 60000 65536"/>
                  <a:gd name="T20" fmla="*/ 0 60000 65536"/>
                  <a:gd name="T21" fmla="*/ 0 w 32"/>
                  <a:gd name="T22" fmla="*/ 0 h 26"/>
                  <a:gd name="T23" fmla="*/ 32 w 3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6">
                    <a:moveTo>
                      <a:pt x="0" y="20"/>
                    </a:moveTo>
                    <a:lnTo>
                      <a:pt x="0" y="0"/>
                    </a:lnTo>
                    <a:lnTo>
                      <a:pt x="21" y="0"/>
                    </a:lnTo>
                    <a:lnTo>
                      <a:pt x="32" y="5"/>
                    </a:lnTo>
                    <a:lnTo>
                      <a:pt x="32" y="26"/>
                    </a:lnTo>
                    <a:lnTo>
                      <a:pt x="10" y="26"/>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58" name="Freeform 405"/>
              <p:cNvSpPr>
                <a:spLocks noChangeAspect="1"/>
              </p:cNvSpPr>
              <p:nvPr/>
            </p:nvSpPr>
            <p:spPr bwMode="auto">
              <a:xfrm>
                <a:off x="7197" y="1430"/>
                <a:ext cx="15" cy="14"/>
              </a:xfrm>
              <a:custGeom>
                <a:avLst/>
                <a:gdLst>
                  <a:gd name="T0" fmla="*/ 0 w 30"/>
                  <a:gd name="T1" fmla="*/ 1 h 27"/>
                  <a:gd name="T2" fmla="*/ 0 w 30"/>
                  <a:gd name="T3" fmla="*/ 0 h 27"/>
                  <a:gd name="T4" fmla="*/ 1 w 30"/>
                  <a:gd name="T5" fmla="*/ 0 h 27"/>
                  <a:gd name="T6" fmla="*/ 1 w 30"/>
                  <a:gd name="T7" fmla="*/ 1 h 27"/>
                  <a:gd name="T8" fmla="*/ 1 w 30"/>
                  <a:gd name="T9" fmla="*/ 1 h 27"/>
                  <a:gd name="T10" fmla="*/ 1 w 30"/>
                  <a:gd name="T11" fmla="*/ 1 h 27"/>
                  <a:gd name="T12" fmla="*/ 0 w 30"/>
                  <a:gd name="T13" fmla="*/ 1 h 27"/>
                  <a:gd name="T14" fmla="*/ 0 60000 65536"/>
                  <a:gd name="T15" fmla="*/ 0 60000 65536"/>
                  <a:gd name="T16" fmla="*/ 0 60000 65536"/>
                  <a:gd name="T17" fmla="*/ 0 60000 65536"/>
                  <a:gd name="T18" fmla="*/ 0 60000 65536"/>
                  <a:gd name="T19" fmla="*/ 0 60000 65536"/>
                  <a:gd name="T20" fmla="*/ 0 60000 65536"/>
                  <a:gd name="T21" fmla="*/ 0 w 30"/>
                  <a:gd name="T22" fmla="*/ 0 h 27"/>
                  <a:gd name="T23" fmla="*/ 30 w 3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7">
                    <a:moveTo>
                      <a:pt x="0" y="21"/>
                    </a:moveTo>
                    <a:lnTo>
                      <a:pt x="0" y="0"/>
                    </a:lnTo>
                    <a:lnTo>
                      <a:pt x="22" y="0"/>
                    </a:lnTo>
                    <a:lnTo>
                      <a:pt x="30" y="5"/>
                    </a:lnTo>
                    <a:lnTo>
                      <a:pt x="30" y="27"/>
                    </a:lnTo>
                    <a:lnTo>
                      <a:pt x="8" y="27"/>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59" name="Freeform 406"/>
              <p:cNvSpPr>
                <a:spLocks noChangeAspect="1"/>
              </p:cNvSpPr>
              <p:nvPr/>
            </p:nvSpPr>
            <p:spPr bwMode="auto">
              <a:xfrm>
                <a:off x="7201" y="1433"/>
                <a:ext cx="16" cy="14"/>
              </a:xfrm>
              <a:custGeom>
                <a:avLst/>
                <a:gdLst>
                  <a:gd name="T0" fmla="*/ 0 w 33"/>
                  <a:gd name="T1" fmla="*/ 1 h 27"/>
                  <a:gd name="T2" fmla="*/ 0 w 33"/>
                  <a:gd name="T3" fmla="*/ 0 h 27"/>
                  <a:gd name="T4" fmla="*/ 0 w 33"/>
                  <a:gd name="T5" fmla="*/ 0 h 27"/>
                  <a:gd name="T6" fmla="*/ 0 w 33"/>
                  <a:gd name="T7" fmla="*/ 1 h 27"/>
                  <a:gd name="T8" fmla="*/ 0 w 33"/>
                  <a:gd name="T9" fmla="*/ 1 h 27"/>
                  <a:gd name="T10" fmla="*/ 0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2" y="0"/>
                    </a:lnTo>
                    <a:lnTo>
                      <a:pt x="33" y="5"/>
                    </a:lnTo>
                    <a:lnTo>
                      <a:pt x="33" y="27"/>
                    </a:lnTo>
                    <a:lnTo>
                      <a:pt x="11"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60" name="Freeform 407"/>
              <p:cNvSpPr>
                <a:spLocks noChangeAspect="1"/>
              </p:cNvSpPr>
              <p:nvPr/>
            </p:nvSpPr>
            <p:spPr bwMode="auto">
              <a:xfrm>
                <a:off x="7206" y="1436"/>
                <a:ext cx="16" cy="13"/>
              </a:xfrm>
              <a:custGeom>
                <a:avLst/>
                <a:gdLst>
                  <a:gd name="T0" fmla="*/ 0 w 32"/>
                  <a:gd name="T1" fmla="*/ 0 h 28"/>
                  <a:gd name="T2" fmla="*/ 0 w 32"/>
                  <a:gd name="T3" fmla="*/ 0 h 28"/>
                  <a:gd name="T4" fmla="*/ 1 w 32"/>
                  <a:gd name="T5" fmla="*/ 0 h 28"/>
                  <a:gd name="T6" fmla="*/ 1 w 32"/>
                  <a:gd name="T7" fmla="*/ 0 h 28"/>
                  <a:gd name="T8" fmla="*/ 1 w 32"/>
                  <a:gd name="T9" fmla="*/ 0 h 28"/>
                  <a:gd name="T10" fmla="*/ 1 w 32"/>
                  <a:gd name="T11" fmla="*/ 0 h 28"/>
                  <a:gd name="T12" fmla="*/ 0 w 32"/>
                  <a:gd name="T13" fmla="*/ 0 h 28"/>
                  <a:gd name="T14" fmla="*/ 0 60000 65536"/>
                  <a:gd name="T15" fmla="*/ 0 60000 65536"/>
                  <a:gd name="T16" fmla="*/ 0 60000 65536"/>
                  <a:gd name="T17" fmla="*/ 0 60000 65536"/>
                  <a:gd name="T18" fmla="*/ 0 60000 65536"/>
                  <a:gd name="T19" fmla="*/ 0 60000 65536"/>
                  <a:gd name="T20" fmla="*/ 0 60000 65536"/>
                  <a:gd name="T21" fmla="*/ 0 w 32"/>
                  <a:gd name="T22" fmla="*/ 0 h 28"/>
                  <a:gd name="T23" fmla="*/ 32 w 3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8">
                    <a:moveTo>
                      <a:pt x="0" y="22"/>
                    </a:moveTo>
                    <a:lnTo>
                      <a:pt x="0" y="0"/>
                    </a:lnTo>
                    <a:lnTo>
                      <a:pt x="22" y="0"/>
                    </a:lnTo>
                    <a:lnTo>
                      <a:pt x="32" y="5"/>
                    </a:lnTo>
                    <a:lnTo>
                      <a:pt x="32" y="28"/>
                    </a:lnTo>
                    <a:lnTo>
                      <a:pt x="11" y="2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61" name="Freeform 408"/>
              <p:cNvSpPr>
                <a:spLocks noChangeAspect="1"/>
              </p:cNvSpPr>
              <p:nvPr/>
            </p:nvSpPr>
            <p:spPr bwMode="auto">
              <a:xfrm>
                <a:off x="7212" y="1438"/>
                <a:ext cx="16" cy="14"/>
              </a:xfrm>
              <a:custGeom>
                <a:avLst/>
                <a:gdLst>
                  <a:gd name="T0" fmla="*/ 0 w 33"/>
                  <a:gd name="T1" fmla="*/ 1 h 28"/>
                  <a:gd name="T2" fmla="*/ 0 w 33"/>
                  <a:gd name="T3" fmla="*/ 0 h 28"/>
                  <a:gd name="T4" fmla="*/ 0 w 33"/>
                  <a:gd name="T5" fmla="*/ 0 h 28"/>
                  <a:gd name="T6" fmla="*/ 0 w 33"/>
                  <a:gd name="T7" fmla="*/ 1 h 28"/>
                  <a:gd name="T8" fmla="*/ 0 w 33"/>
                  <a:gd name="T9" fmla="*/ 1 h 28"/>
                  <a:gd name="T10" fmla="*/ 0 w 33"/>
                  <a:gd name="T11" fmla="*/ 1 h 28"/>
                  <a:gd name="T12" fmla="*/ 0 w 33"/>
                  <a:gd name="T13" fmla="*/ 1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0" y="23"/>
                    </a:moveTo>
                    <a:lnTo>
                      <a:pt x="0" y="0"/>
                    </a:lnTo>
                    <a:lnTo>
                      <a:pt x="21" y="0"/>
                    </a:lnTo>
                    <a:lnTo>
                      <a:pt x="33" y="6"/>
                    </a:lnTo>
                    <a:lnTo>
                      <a:pt x="33" y="28"/>
                    </a:lnTo>
                    <a:lnTo>
                      <a:pt x="11" y="28"/>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62" name="Freeform 409"/>
              <p:cNvSpPr>
                <a:spLocks noChangeAspect="1"/>
              </p:cNvSpPr>
              <p:nvPr/>
            </p:nvSpPr>
            <p:spPr bwMode="auto">
              <a:xfrm>
                <a:off x="7217" y="1441"/>
                <a:ext cx="16" cy="12"/>
              </a:xfrm>
              <a:custGeom>
                <a:avLst/>
                <a:gdLst>
                  <a:gd name="T0" fmla="*/ 0 w 32"/>
                  <a:gd name="T1" fmla="*/ 1 h 24"/>
                  <a:gd name="T2" fmla="*/ 0 w 32"/>
                  <a:gd name="T3" fmla="*/ 0 h 24"/>
                  <a:gd name="T4" fmla="*/ 1 w 32"/>
                  <a:gd name="T5" fmla="*/ 0 h 24"/>
                  <a:gd name="T6" fmla="*/ 1 w 32"/>
                  <a:gd name="T7" fmla="*/ 1 h 24"/>
                  <a:gd name="T8" fmla="*/ 1 w 32"/>
                  <a:gd name="T9" fmla="*/ 1 h 24"/>
                  <a:gd name="T10" fmla="*/ 1 w 32"/>
                  <a:gd name="T11" fmla="*/ 1 h 24"/>
                  <a:gd name="T12" fmla="*/ 0 w 32"/>
                  <a:gd name="T13" fmla="*/ 1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22"/>
                    </a:moveTo>
                    <a:lnTo>
                      <a:pt x="0" y="0"/>
                    </a:lnTo>
                    <a:lnTo>
                      <a:pt x="22" y="0"/>
                    </a:lnTo>
                    <a:lnTo>
                      <a:pt x="32" y="4"/>
                    </a:lnTo>
                    <a:lnTo>
                      <a:pt x="32" y="24"/>
                    </a:lnTo>
                    <a:lnTo>
                      <a:pt x="10"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63" name="Freeform 410"/>
              <p:cNvSpPr>
                <a:spLocks noChangeAspect="1"/>
              </p:cNvSpPr>
              <p:nvPr/>
            </p:nvSpPr>
            <p:spPr bwMode="auto">
              <a:xfrm>
                <a:off x="7222" y="1443"/>
                <a:ext cx="16" cy="13"/>
              </a:xfrm>
              <a:custGeom>
                <a:avLst/>
                <a:gdLst>
                  <a:gd name="T0" fmla="*/ 0 w 33"/>
                  <a:gd name="T1" fmla="*/ 1 h 26"/>
                  <a:gd name="T2" fmla="*/ 0 w 33"/>
                  <a:gd name="T3" fmla="*/ 0 h 26"/>
                  <a:gd name="T4" fmla="*/ 0 w 33"/>
                  <a:gd name="T5" fmla="*/ 0 h 26"/>
                  <a:gd name="T6" fmla="*/ 0 w 33"/>
                  <a:gd name="T7" fmla="*/ 1 h 26"/>
                  <a:gd name="T8" fmla="*/ 0 w 33"/>
                  <a:gd name="T9" fmla="*/ 1 h 26"/>
                  <a:gd name="T10" fmla="*/ 0 w 33"/>
                  <a:gd name="T11" fmla="*/ 1 h 26"/>
                  <a:gd name="T12" fmla="*/ 0 w 33"/>
                  <a:gd name="T13" fmla="*/ 1 h 26"/>
                  <a:gd name="T14" fmla="*/ 0 60000 65536"/>
                  <a:gd name="T15" fmla="*/ 0 60000 65536"/>
                  <a:gd name="T16" fmla="*/ 0 60000 65536"/>
                  <a:gd name="T17" fmla="*/ 0 60000 65536"/>
                  <a:gd name="T18" fmla="*/ 0 60000 65536"/>
                  <a:gd name="T19" fmla="*/ 0 60000 65536"/>
                  <a:gd name="T20" fmla="*/ 0 60000 65536"/>
                  <a:gd name="T21" fmla="*/ 0 w 33"/>
                  <a:gd name="T22" fmla="*/ 0 h 26"/>
                  <a:gd name="T23" fmla="*/ 33 w 3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6">
                    <a:moveTo>
                      <a:pt x="0" y="20"/>
                    </a:moveTo>
                    <a:lnTo>
                      <a:pt x="0" y="0"/>
                    </a:lnTo>
                    <a:lnTo>
                      <a:pt x="22" y="0"/>
                    </a:lnTo>
                    <a:lnTo>
                      <a:pt x="33" y="5"/>
                    </a:lnTo>
                    <a:lnTo>
                      <a:pt x="33" y="26"/>
                    </a:lnTo>
                    <a:lnTo>
                      <a:pt x="12" y="26"/>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64" name="Freeform 411"/>
              <p:cNvSpPr>
                <a:spLocks noChangeAspect="1"/>
              </p:cNvSpPr>
              <p:nvPr/>
            </p:nvSpPr>
            <p:spPr bwMode="auto">
              <a:xfrm>
                <a:off x="7228" y="1445"/>
                <a:ext cx="16" cy="14"/>
              </a:xfrm>
              <a:custGeom>
                <a:avLst/>
                <a:gdLst>
                  <a:gd name="T0" fmla="*/ 0 w 32"/>
                  <a:gd name="T1" fmla="*/ 1 h 27"/>
                  <a:gd name="T2" fmla="*/ 0 w 32"/>
                  <a:gd name="T3" fmla="*/ 0 h 27"/>
                  <a:gd name="T4" fmla="*/ 1 w 32"/>
                  <a:gd name="T5" fmla="*/ 0 h 27"/>
                  <a:gd name="T6" fmla="*/ 1 w 32"/>
                  <a:gd name="T7" fmla="*/ 1 h 27"/>
                  <a:gd name="T8" fmla="*/ 1 w 32"/>
                  <a:gd name="T9" fmla="*/ 1 h 27"/>
                  <a:gd name="T10" fmla="*/ 1 w 32"/>
                  <a:gd name="T11" fmla="*/ 1 h 27"/>
                  <a:gd name="T12" fmla="*/ 0 w 32"/>
                  <a:gd name="T13" fmla="*/ 1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0" y="21"/>
                    </a:moveTo>
                    <a:lnTo>
                      <a:pt x="0" y="0"/>
                    </a:lnTo>
                    <a:lnTo>
                      <a:pt x="21" y="0"/>
                    </a:lnTo>
                    <a:lnTo>
                      <a:pt x="32" y="5"/>
                    </a:lnTo>
                    <a:lnTo>
                      <a:pt x="32" y="27"/>
                    </a:lnTo>
                    <a:lnTo>
                      <a:pt x="10" y="27"/>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65" name="Freeform 412"/>
              <p:cNvSpPr>
                <a:spLocks noChangeAspect="1"/>
              </p:cNvSpPr>
              <p:nvPr/>
            </p:nvSpPr>
            <p:spPr bwMode="auto">
              <a:xfrm>
                <a:off x="7233" y="1448"/>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2" y="0"/>
                    </a:lnTo>
                    <a:lnTo>
                      <a:pt x="33" y="3"/>
                    </a:lnTo>
                    <a:lnTo>
                      <a:pt x="33"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66" name="Freeform 413"/>
              <p:cNvSpPr>
                <a:spLocks noChangeAspect="1"/>
              </p:cNvSpPr>
              <p:nvPr/>
            </p:nvSpPr>
            <p:spPr bwMode="auto">
              <a:xfrm>
                <a:off x="7238" y="1449"/>
                <a:ext cx="17" cy="14"/>
              </a:xfrm>
              <a:custGeom>
                <a:avLst/>
                <a:gdLst>
                  <a:gd name="T0" fmla="*/ 0 w 32"/>
                  <a:gd name="T1" fmla="*/ 1 h 27"/>
                  <a:gd name="T2" fmla="*/ 0 w 32"/>
                  <a:gd name="T3" fmla="*/ 0 h 27"/>
                  <a:gd name="T4" fmla="*/ 1 w 32"/>
                  <a:gd name="T5" fmla="*/ 0 h 27"/>
                  <a:gd name="T6" fmla="*/ 1 w 32"/>
                  <a:gd name="T7" fmla="*/ 1 h 27"/>
                  <a:gd name="T8" fmla="*/ 1 w 32"/>
                  <a:gd name="T9" fmla="*/ 1 h 27"/>
                  <a:gd name="T10" fmla="*/ 1 w 32"/>
                  <a:gd name="T11" fmla="*/ 1 h 27"/>
                  <a:gd name="T12" fmla="*/ 0 w 32"/>
                  <a:gd name="T13" fmla="*/ 1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0" y="22"/>
                    </a:moveTo>
                    <a:lnTo>
                      <a:pt x="0" y="0"/>
                    </a:lnTo>
                    <a:lnTo>
                      <a:pt x="22" y="0"/>
                    </a:lnTo>
                    <a:lnTo>
                      <a:pt x="32" y="5"/>
                    </a:lnTo>
                    <a:lnTo>
                      <a:pt x="32" y="27"/>
                    </a:lnTo>
                    <a:lnTo>
                      <a:pt x="11"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67" name="Freeform 414"/>
              <p:cNvSpPr>
                <a:spLocks noChangeAspect="1"/>
              </p:cNvSpPr>
              <p:nvPr/>
            </p:nvSpPr>
            <p:spPr bwMode="auto">
              <a:xfrm>
                <a:off x="7244" y="1452"/>
                <a:ext cx="17" cy="14"/>
              </a:xfrm>
              <a:custGeom>
                <a:avLst/>
                <a:gdLst>
                  <a:gd name="T0" fmla="*/ 0 w 33"/>
                  <a:gd name="T1" fmla="*/ 1 h 27"/>
                  <a:gd name="T2" fmla="*/ 0 w 33"/>
                  <a:gd name="T3" fmla="*/ 0 h 27"/>
                  <a:gd name="T4" fmla="*/ 1 w 33"/>
                  <a:gd name="T5" fmla="*/ 0 h 27"/>
                  <a:gd name="T6" fmla="*/ 1 w 33"/>
                  <a:gd name="T7" fmla="*/ 1 h 27"/>
                  <a:gd name="T8" fmla="*/ 1 w 33"/>
                  <a:gd name="T9" fmla="*/ 1 h 27"/>
                  <a:gd name="T10" fmla="*/ 1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1" y="0"/>
                    </a:lnTo>
                    <a:lnTo>
                      <a:pt x="33" y="5"/>
                    </a:lnTo>
                    <a:lnTo>
                      <a:pt x="33" y="27"/>
                    </a:lnTo>
                    <a:lnTo>
                      <a:pt x="11"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68" name="Freeform 415"/>
              <p:cNvSpPr>
                <a:spLocks noChangeAspect="1"/>
              </p:cNvSpPr>
              <p:nvPr/>
            </p:nvSpPr>
            <p:spPr bwMode="auto">
              <a:xfrm>
                <a:off x="7249" y="1454"/>
                <a:ext cx="17" cy="14"/>
              </a:xfrm>
              <a:custGeom>
                <a:avLst/>
                <a:gdLst>
                  <a:gd name="T0" fmla="*/ 0 w 32"/>
                  <a:gd name="T1" fmla="*/ 1 h 27"/>
                  <a:gd name="T2" fmla="*/ 0 w 32"/>
                  <a:gd name="T3" fmla="*/ 0 h 27"/>
                  <a:gd name="T4" fmla="*/ 1 w 32"/>
                  <a:gd name="T5" fmla="*/ 0 h 27"/>
                  <a:gd name="T6" fmla="*/ 1 w 32"/>
                  <a:gd name="T7" fmla="*/ 1 h 27"/>
                  <a:gd name="T8" fmla="*/ 1 w 32"/>
                  <a:gd name="T9" fmla="*/ 1 h 27"/>
                  <a:gd name="T10" fmla="*/ 1 w 32"/>
                  <a:gd name="T11" fmla="*/ 1 h 27"/>
                  <a:gd name="T12" fmla="*/ 0 w 32"/>
                  <a:gd name="T13" fmla="*/ 1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0" y="22"/>
                    </a:moveTo>
                    <a:lnTo>
                      <a:pt x="0" y="0"/>
                    </a:lnTo>
                    <a:lnTo>
                      <a:pt x="22" y="0"/>
                    </a:lnTo>
                    <a:lnTo>
                      <a:pt x="32" y="5"/>
                    </a:lnTo>
                    <a:lnTo>
                      <a:pt x="32" y="27"/>
                    </a:lnTo>
                    <a:lnTo>
                      <a:pt x="10"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69" name="Freeform 416"/>
              <p:cNvSpPr>
                <a:spLocks noChangeAspect="1"/>
              </p:cNvSpPr>
              <p:nvPr/>
            </p:nvSpPr>
            <p:spPr bwMode="auto">
              <a:xfrm>
                <a:off x="7255" y="1457"/>
                <a:ext cx="16" cy="14"/>
              </a:xfrm>
              <a:custGeom>
                <a:avLst/>
                <a:gdLst>
                  <a:gd name="T0" fmla="*/ 0 w 33"/>
                  <a:gd name="T1" fmla="*/ 1 h 27"/>
                  <a:gd name="T2" fmla="*/ 0 w 33"/>
                  <a:gd name="T3" fmla="*/ 0 h 27"/>
                  <a:gd name="T4" fmla="*/ 0 w 33"/>
                  <a:gd name="T5" fmla="*/ 0 h 27"/>
                  <a:gd name="T6" fmla="*/ 0 w 33"/>
                  <a:gd name="T7" fmla="*/ 1 h 27"/>
                  <a:gd name="T8" fmla="*/ 0 w 33"/>
                  <a:gd name="T9" fmla="*/ 1 h 27"/>
                  <a:gd name="T10" fmla="*/ 0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2" y="0"/>
                    </a:lnTo>
                    <a:lnTo>
                      <a:pt x="33" y="7"/>
                    </a:lnTo>
                    <a:lnTo>
                      <a:pt x="33" y="27"/>
                    </a:lnTo>
                    <a:lnTo>
                      <a:pt x="12"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0" name="Freeform 417"/>
              <p:cNvSpPr>
                <a:spLocks noChangeAspect="1"/>
              </p:cNvSpPr>
              <p:nvPr/>
            </p:nvSpPr>
            <p:spPr bwMode="auto">
              <a:xfrm>
                <a:off x="7261" y="1460"/>
                <a:ext cx="16" cy="12"/>
              </a:xfrm>
              <a:custGeom>
                <a:avLst/>
                <a:gdLst>
                  <a:gd name="T0" fmla="*/ 0 w 33"/>
                  <a:gd name="T1" fmla="*/ 1 h 23"/>
                  <a:gd name="T2" fmla="*/ 0 w 33"/>
                  <a:gd name="T3" fmla="*/ 0 h 23"/>
                  <a:gd name="T4" fmla="*/ 0 w 33"/>
                  <a:gd name="T5" fmla="*/ 0 h 23"/>
                  <a:gd name="T6" fmla="*/ 0 w 33"/>
                  <a:gd name="T7" fmla="*/ 1 h 23"/>
                  <a:gd name="T8" fmla="*/ 0 w 33"/>
                  <a:gd name="T9" fmla="*/ 1 h 23"/>
                  <a:gd name="T10" fmla="*/ 0 w 33"/>
                  <a:gd name="T11" fmla="*/ 1 h 23"/>
                  <a:gd name="T12" fmla="*/ 0 w 33"/>
                  <a:gd name="T13" fmla="*/ 1 h 23"/>
                  <a:gd name="T14" fmla="*/ 0 60000 65536"/>
                  <a:gd name="T15" fmla="*/ 0 60000 65536"/>
                  <a:gd name="T16" fmla="*/ 0 60000 65536"/>
                  <a:gd name="T17" fmla="*/ 0 60000 65536"/>
                  <a:gd name="T18" fmla="*/ 0 60000 65536"/>
                  <a:gd name="T19" fmla="*/ 0 60000 65536"/>
                  <a:gd name="T20" fmla="*/ 0 60000 65536"/>
                  <a:gd name="T21" fmla="*/ 0 w 33"/>
                  <a:gd name="T22" fmla="*/ 0 h 23"/>
                  <a:gd name="T23" fmla="*/ 33 w 3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3">
                    <a:moveTo>
                      <a:pt x="0" y="20"/>
                    </a:moveTo>
                    <a:lnTo>
                      <a:pt x="0" y="0"/>
                    </a:lnTo>
                    <a:lnTo>
                      <a:pt x="21" y="0"/>
                    </a:lnTo>
                    <a:lnTo>
                      <a:pt x="33" y="2"/>
                    </a:lnTo>
                    <a:lnTo>
                      <a:pt x="33" y="23"/>
                    </a:lnTo>
                    <a:lnTo>
                      <a:pt x="10" y="23"/>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1" name="Freeform 418"/>
              <p:cNvSpPr>
                <a:spLocks noChangeAspect="1"/>
              </p:cNvSpPr>
              <p:nvPr/>
            </p:nvSpPr>
            <p:spPr bwMode="auto">
              <a:xfrm>
                <a:off x="7266" y="1462"/>
                <a:ext cx="16" cy="13"/>
              </a:xfrm>
              <a:custGeom>
                <a:avLst/>
                <a:gdLst>
                  <a:gd name="T0" fmla="*/ 0 w 33"/>
                  <a:gd name="T1" fmla="*/ 0 h 28"/>
                  <a:gd name="T2" fmla="*/ 0 w 33"/>
                  <a:gd name="T3" fmla="*/ 0 h 28"/>
                  <a:gd name="T4" fmla="*/ 0 w 33"/>
                  <a:gd name="T5" fmla="*/ 0 h 28"/>
                  <a:gd name="T6" fmla="*/ 0 w 33"/>
                  <a:gd name="T7" fmla="*/ 0 h 28"/>
                  <a:gd name="T8" fmla="*/ 0 w 33"/>
                  <a:gd name="T9" fmla="*/ 0 h 28"/>
                  <a:gd name="T10" fmla="*/ 0 w 33"/>
                  <a:gd name="T11" fmla="*/ 0 h 28"/>
                  <a:gd name="T12" fmla="*/ 0 w 33"/>
                  <a:gd name="T13" fmla="*/ 0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0" y="21"/>
                    </a:moveTo>
                    <a:lnTo>
                      <a:pt x="0" y="0"/>
                    </a:lnTo>
                    <a:lnTo>
                      <a:pt x="23" y="0"/>
                    </a:lnTo>
                    <a:lnTo>
                      <a:pt x="33" y="5"/>
                    </a:lnTo>
                    <a:lnTo>
                      <a:pt x="33" y="28"/>
                    </a:lnTo>
                    <a:lnTo>
                      <a:pt x="11" y="28"/>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2" name="Freeform 419"/>
              <p:cNvSpPr>
                <a:spLocks noChangeAspect="1"/>
              </p:cNvSpPr>
              <p:nvPr/>
            </p:nvSpPr>
            <p:spPr bwMode="auto">
              <a:xfrm>
                <a:off x="7271" y="1464"/>
                <a:ext cx="16" cy="13"/>
              </a:xfrm>
              <a:custGeom>
                <a:avLst/>
                <a:gdLst>
                  <a:gd name="T0" fmla="*/ 0 w 33"/>
                  <a:gd name="T1" fmla="*/ 1 h 25"/>
                  <a:gd name="T2" fmla="*/ 0 w 33"/>
                  <a:gd name="T3" fmla="*/ 0 h 25"/>
                  <a:gd name="T4" fmla="*/ 0 w 33"/>
                  <a:gd name="T5" fmla="*/ 0 h 25"/>
                  <a:gd name="T6" fmla="*/ 0 w 33"/>
                  <a:gd name="T7" fmla="*/ 1 h 25"/>
                  <a:gd name="T8" fmla="*/ 0 w 33"/>
                  <a:gd name="T9" fmla="*/ 1 h 25"/>
                  <a:gd name="T10" fmla="*/ 0 w 33"/>
                  <a:gd name="T11" fmla="*/ 1 h 25"/>
                  <a:gd name="T12" fmla="*/ 0 w 33"/>
                  <a:gd name="T13" fmla="*/ 1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3"/>
                    </a:moveTo>
                    <a:lnTo>
                      <a:pt x="0" y="0"/>
                    </a:lnTo>
                    <a:lnTo>
                      <a:pt x="22" y="0"/>
                    </a:lnTo>
                    <a:lnTo>
                      <a:pt x="33" y="3"/>
                    </a:lnTo>
                    <a:lnTo>
                      <a:pt x="33" y="25"/>
                    </a:lnTo>
                    <a:lnTo>
                      <a:pt x="12" y="25"/>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3" name="Freeform 420"/>
              <p:cNvSpPr>
                <a:spLocks noChangeAspect="1"/>
              </p:cNvSpPr>
              <p:nvPr/>
            </p:nvSpPr>
            <p:spPr bwMode="auto">
              <a:xfrm>
                <a:off x="7277" y="1466"/>
                <a:ext cx="15" cy="13"/>
              </a:xfrm>
              <a:custGeom>
                <a:avLst/>
                <a:gdLst>
                  <a:gd name="T0" fmla="*/ 0 w 31"/>
                  <a:gd name="T1" fmla="*/ 0 h 27"/>
                  <a:gd name="T2" fmla="*/ 0 w 31"/>
                  <a:gd name="T3" fmla="*/ 0 h 27"/>
                  <a:gd name="T4" fmla="*/ 0 w 31"/>
                  <a:gd name="T5" fmla="*/ 0 h 27"/>
                  <a:gd name="T6" fmla="*/ 0 w 31"/>
                  <a:gd name="T7" fmla="*/ 0 h 27"/>
                  <a:gd name="T8" fmla="*/ 0 w 31"/>
                  <a:gd name="T9" fmla="*/ 0 h 27"/>
                  <a:gd name="T10" fmla="*/ 0 w 31"/>
                  <a:gd name="T11" fmla="*/ 0 h 27"/>
                  <a:gd name="T12" fmla="*/ 0 w 31"/>
                  <a:gd name="T13" fmla="*/ 0 h 27"/>
                  <a:gd name="T14" fmla="*/ 0 60000 65536"/>
                  <a:gd name="T15" fmla="*/ 0 60000 65536"/>
                  <a:gd name="T16" fmla="*/ 0 60000 65536"/>
                  <a:gd name="T17" fmla="*/ 0 60000 65536"/>
                  <a:gd name="T18" fmla="*/ 0 60000 65536"/>
                  <a:gd name="T19" fmla="*/ 0 60000 65536"/>
                  <a:gd name="T20" fmla="*/ 0 60000 65536"/>
                  <a:gd name="T21" fmla="*/ 0 w 31"/>
                  <a:gd name="T22" fmla="*/ 0 h 27"/>
                  <a:gd name="T23" fmla="*/ 31 w 3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7">
                    <a:moveTo>
                      <a:pt x="0" y="22"/>
                    </a:moveTo>
                    <a:lnTo>
                      <a:pt x="0" y="0"/>
                    </a:lnTo>
                    <a:lnTo>
                      <a:pt x="21" y="0"/>
                    </a:lnTo>
                    <a:lnTo>
                      <a:pt x="31" y="5"/>
                    </a:lnTo>
                    <a:lnTo>
                      <a:pt x="31" y="27"/>
                    </a:lnTo>
                    <a:lnTo>
                      <a:pt x="10"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4" name="Freeform 421"/>
              <p:cNvSpPr>
                <a:spLocks noChangeAspect="1"/>
              </p:cNvSpPr>
              <p:nvPr/>
            </p:nvSpPr>
            <p:spPr bwMode="auto">
              <a:xfrm>
                <a:off x="7282" y="1468"/>
                <a:ext cx="15" cy="14"/>
              </a:xfrm>
              <a:custGeom>
                <a:avLst/>
                <a:gdLst>
                  <a:gd name="T0" fmla="*/ 0 w 30"/>
                  <a:gd name="T1" fmla="*/ 1 h 28"/>
                  <a:gd name="T2" fmla="*/ 0 w 30"/>
                  <a:gd name="T3" fmla="*/ 0 h 28"/>
                  <a:gd name="T4" fmla="*/ 1 w 30"/>
                  <a:gd name="T5" fmla="*/ 0 h 28"/>
                  <a:gd name="T6" fmla="*/ 1 w 30"/>
                  <a:gd name="T7" fmla="*/ 1 h 28"/>
                  <a:gd name="T8" fmla="*/ 1 w 30"/>
                  <a:gd name="T9" fmla="*/ 1 h 28"/>
                  <a:gd name="T10" fmla="*/ 1 w 30"/>
                  <a:gd name="T11" fmla="*/ 1 h 28"/>
                  <a:gd name="T12" fmla="*/ 0 w 30"/>
                  <a:gd name="T13" fmla="*/ 1 h 28"/>
                  <a:gd name="T14" fmla="*/ 0 60000 65536"/>
                  <a:gd name="T15" fmla="*/ 0 60000 65536"/>
                  <a:gd name="T16" fmla="*/ 0 60000 65536"/>
                  <a:gd name="T17" fmla="*/ 0 60000 65536"/>
                  <a:gd name="T18" fmla="*/ 0 60000 65536"/>
                  <a:gd name="T19" fmla="*/ 0 60000 65536"/>
                  <a:gd name="T20" fmla="*/ 0 60000 65536"/>
                  <a:gd name="T21" fmla="*/ 0 w 30"/>
                  <a:gd name="T22" fmla="*/ 0 h 28"/>
                  <a:gd name="T23" fmla="*/ 30 w 30"/>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8">
                    <a:moveTo>
                      <a:pt x="0" y="22"/>
                    </a:moveTo>
                    <a:lnTo>
                      <a:pt x="0" y="0"/>
                    </a:lnTo>
                    <a:lnTo>
                      <a:pt x="21" y="0"/>
                    </a:lnTo>
                    <a:lnTo>
                      <a:pt x="30" y="5"/>
                    </a:lnTo>
                    <a:lnTo>
                      <a:pt x="30" y="28"/>
                    </a:lnTo>
                    <a:lnTo>
                      <a:pt x="8" y="2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5" name="Freeform 422"/>
              <p:cNvSpPr>
                <a:spLocks noChangeAspect="1"/>
              </p:cNvSpPr>
              <p:nvPr/>
            </p:nvSpPr>
            <p:spPr bwMode="auto">
              <a:xfrm>
                <a:off x="7286" y="1471"/>
                <a:ext cx="16"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3"/>
                    </a:moveTo>
                    <a:lnTo>
                      <a:pt x="0" y="0"/>
                    </a:lnTo>
                    <a:lnTo>
                      <a:pt x="22" y="0"/>
                    </a:lnTo>
                    <a:lnTo>
                      <a:pt x="32" y="3"/>
                    </a:lnTo>
                    <a:lnTo>
                      <a:pt x="32" y="25"/>
                    </a:lnTo>
                    <a:lnTo>
                      <a:pt x="10" y="25"/>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6" name="Freeform 423"/>
              <p:cNvSpPr>
                <a:spLocks noChangeAspect="1"/>
              </p:cNvSpPr>
              <p:nvPr/>
            </p:nvSpPr>
            <p:spPr bwMode="auto">
              <a:xfrm>
                <a:off x="7291" y="1472"/>
                <a:ext cx="16" cy="14"/>
              </a:xfrm>
              <a:custGeom>
                <a:avLst/>
                <a:gdLst>
                  <a:gd name="T0" fmla="*/ 0 w 33"/>
                  <a:gd name="T1" fmla="*/ 1 h 27"/>
                  <a:gd name="T2" fmla="*/ 0 w 33"/>
                  <a:gd name="T3" fmla="*/ 0 h 27"/>
                  <a:gd name="T4" fmla="*/ 0 w 33"/>
                  <a:gd name="T5" fmla="*/ 0 h 27"/>
                  <a:gd name="T6" fmla="*/ 0 w 33"/>
                  <a:gd name="T7" fmla="*/ 1 h 27"/>
                  <a:gd name="T8" fmla="*/ 0 w 33"/>
                  <a:gd name="T9" fmla="*/ 1 h 27"/>
                  <a:gd name="T10" fmla="*/ 0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2" y="0"/>
                    </a:lnTo>
                    <a:lnTo>
                      <a:pt x="33" y="7"/>
                    </a:lnTo>
                    <a:lnTo>
                      <a:pt x="33" y="27"/>
                    </a:lnTo>
                    <a:lnTo>
                      <a:pt x="12"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7" name="Freeform 424"/>
              <p:cNvSpPr>
                <a:spLocks noChangeAspect="1"/>
              </p:cNvSpPr>
              <p:nvPr/>
            </p:nvSpPr>
            <p:spPr bwMode="auto">
              <a:xfrm>
                <a:off x="7297" y="1475"/>
                <a:ext cx="16" cy="12"/>
              </a:xfrm>
              <a:custGeom>
                <a:avLst/>
                <a:gdLst>
                  <a:gd name="T0" fmla="*/ 0 w 33"/>
                  <a:gd name="T1" fmla="*/ 1 h 23"/>
                  <a:gd name="T2" fmla="*/ 0 w 33"/>
                  <a:gd name="T3" fmla="*/ 0 h 23"/>
                  <a:gd name="T4" fmla="*/ 0 w 33"/>
                  <a:gd name="T5" fmla="*/ 0 h 23"/>
                  <a:gd name="T6" fmla="*/ 0 w 33"/>
                  <a:gd name="T7" fmla="*/ 1 h 23"/>
                  <a:gd name="T8" fmla="*/ 0 w 33"/>
                  <a:gd name="T9" fmla="*/ 1 h 23"/>
                  <a:gd name="T10" fmla="*/ 0 w 33"/>
                  <a:gd name="T11" fmla="*/ 1 h 23"/>
                  <a:gd name="T12" fmla="*/ 0 w 33"/>
                  <a:gd name="T13" fmla="*/ 1 h 23"/>
                  <a:gd name="T14" fmla="*/ 0 60000 65536"/>
                  <a:gd name="T15" fmla="*/ 0 60000 65536"/>
                  <a:gd name="T16" fmla="*/ 0 60000 65536"/>
                  <a:gd name="T17" fmla="*/ 0 60000 65536"/>
                  <a:gd name="T18" fmla="*/ 0 60000 65536"/>
                  <a:gd name="T19" fmla="*/ 0 60000 65536"/>
                  <a:gd name="T20" fmla="*/ 0 60000 65536"/>
                  <a:gd name="T21" fmla="*/ 0 w 33"/>
                  <a:gd name="T22" fmla="*/ 0 h 23"/>
                  <a:gd name="T23" fmla="*/ 33 w 3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3">
                    <a:moveTo>
                      <a:pt x="0" y="20"/>
                    </a:moveTo>
                    <a:lnTo>
                      <a:pt x="0" y="0"/>
                    </a:lnTo>
                    <a:lnTo>
                      <a:pt x="21" y="0"/>
                    </a:lnTo>
                    <a:lnTo>
                      <a:pt x="33" y="2"/>
                    </a:lnTo>
                    <a:lnTo>
                      <a:pt x="33" y="23"/>
                    </a:lnTo>
                    <a:lnTo>
                      <a:pt x="10" y="23"/>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8" name="Freeform 425"/>
              <p:cNvSpPr>
                <a:spLocks noChangeAspect="1"/>
              </p:cNvSpPr>
              <p:nvPr/>
            </p:nvSpPr>
            <p:spPr bwMode="auto">
              <a:xfrm>
                <a:off x="7302" y="1477"/>
                <a:ext cx="17" cy="13"/>
              </a:xfrm>
              <a:custGeom>
                <a:avLst/>
                <a:gdLst>
                  <a:gd name="T0" fmla="*/ 0 w 33"/>
                  <a:gd name="T1" fmla="*/ 1 h 26"/>
                  <a:gd name="T2" fmla="*/ 0 w 33"/>
                  <a:gd name="T3" fmla="*/ 0 h 26"/>
                  <a:gd name="T4" fmla="*/ 1 w 33"/>
                  <a:gd name="T5" fmla="*/ 0 h 26"/>
                  <a:gd name="T6" fmla="*/ 1 w 33"/>
                  <a:gd name="T7" fmla="*/ 1 h 26"/>
                  <a:gd name="T8" fmla="*/ 1 w 33"/>
                  <a:gd name="T9" fmla="*/ 1 h 26"/>
                  <a:gd name="T10" fmla="*/ 1 w 33"/>
                  <a:gd name="T11" fmla="*/ 1 h 26"/>
                  <a:gd name="T12" fmla="*/ 0 w 33"/>
                  <a:gd name="T13" fmla="*/ 1 h 26"/>
                  <a:gd name="T14" fmla="*/ 0 60000 65536"/>
                  <a:gd name="T15" fmla="*/ 0 60000 65536"/>
                  <a:gd name="T16" fmla="*/ 0 60000 65536"/>
                  <a:gd name="T17" fmla="*/ 0 60000 65536"/>
                  <a:gd name="T18" fmla="*/ 0 60000 65536"/>
                  <a:gd name="T19" fmla="*/ 0 60000 65536"/>
                  <a:gd name="T20" fmla="*/ 0 60000 65536"/>
                  <a:gd name="T21" fmla="*/ 0 w 33"/>
                  <a:gd name="T22" fmla="*/ 0 h 26"/>
                  <a:gd name="T23" fmla="*/ 33 w 3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6">
                    <a:moveTo>
                      <a:pt x="0" y="21"/>
                    </a:moveTo>
                    <a:lnTo>
                      <a:pt x="0" y="0"/>
                    </a:lnTo>
                    <a:lnTo>
                      <a:pt x="23" y="0"/>
                    </a:lnTo>
                    <a:lnTo>
                      <a:pt x="33" y="5"/>
                    </a:lnTo>
                    <a:lnTo>
                      <a:pt x="33" y="26"/>
                    </a:lnTo>
                    <a:lnTo>
                      <a:pt x="11" y="26"/>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79" name="Freeform 426"/>
              <p:cNvSpPr>
                <a:spLocks noChangeAspect="1"/>
              </p:cNvSpPr>
              <p:nvPr/>
            </p:nvSpPr>
            <p:spPr bwMode="auto">
              <a:xfrm>
                <a:off x="7307" y="1479"/>
                <a:ext cx="17" cy="13"/>
              </a:xfrm>
              <a:custGeom>
                <a:avLst/>
                <a:gdLst>
                  <a:gd name="T0" fmla="*/ 0 w 33"/>
                  <a:gd name="T1" fmla="*/ 1 h 25"/>
                  <a:gd name="T2" fmla="*/ 0 w 33"/>
                  <a:gd name="T3" fmla="*/ 0 h 25"/>
                  <a:gd name="T4" fmla="*/ 1 w 33"/>
                  <a:gd name="T5" fmla="*/ 0 h 25"/>
                  <a:gd name="T6" fmla="*/ 1 w 33"/>
                  <a:gd name="T7" fmla="*/ 1 h 25"/>
                  <a:gd name="T8" fmla="*/ 1 w 33"/>
                  <a:gd name="T9" fmla="*/ 1 h 25"/>
                  <a:gd name="T10" fmla="*/ 1 w 33"/>
                  <a:gd name="T11" fmla="*/ 1 h 25"/>
                  <a:gd name="T12" fmla="*/ 0 w 33"/>
                  <a:gd name="T13" fmla="*/ 1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1"/>
                    </a:moveTo>
                    <a:lnTo>
                      <a:pt x="0" y="0"/>
                    </a:lnTo>
                    <a:lnTo>
                      <a:pt x="22" y="0"/>
                    </a:lnTo>
                    <a:lnTo>
                      <a:pt x="33" y="3"/>
                    </a:lnTo>
                    <a:lnTo>
                      <a:pt x="33" y="25"/>
                    </a:lnTo>
                    <a:lnTo>
                      <a:pt x="12" y="2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80" name="Freeform 427"/>
              <p:cNvSpPr>
                <a:spLocks noChangeAspect="1"/>
              </p:cNvSpPr>
              <p:nvPr/>
            </p:nvSpPr>
            <p:spPr bwMode="auto">
              <a:xfrm>
                <a:off x="7313" y="1480"/>
                <a:ext cx="17" cy="14"/>
              </a:xfrm>
              <a:custGeom>
                <a:avLst/>
                <a:gdLst>
                  <a:gd name="T0" fmla="*/ 0 w 32"/>
                  <a:gd name="T1" fmla="*/ 1 h 27"/>
                  <a:gd name="T2" fmla="*/ 0 w 32"/>
                  <a:gd name="T3" fmla="*/ 0 h 27"/>
                  <a:gd name="T4" fmla="*/ 1 w 32"/>
                  <a:gd name="T5" fmla="*/ 0 h 27"/>
                  <a:gd name="T6" fmla="*/ 1 w 32"/>
                  <a:gd name="T7" fmla="*/ 1 h 27"/>
                  <a:gd name="T8" fmla="*/ 1 w 32"/>
                  <a:gd name="T9" fmla="*/ 1 h 27"/>
                  <a:gd name="T10" fmla="*/ 1 w 32"/>
                  <a:gd name="T11" fmla="*/ 1 h 27"/>
                  <a:gd name="T12" fmla="*/ 0 w 32"/>
                  <a:gd name="T13" fmla="*/ 1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0" y="22"/>
                    </a:moveTo>
                    <a:lnTo>
                      <a:pt x="0" y="0"/>
                    </a:lnTo>
                    <a:lnTo>
                      <a:pt x="21" y="0"/>
                    </a:lnTo>
                    <a:lnTo>
                      <a:pt x="32" y="5"/>
                    </a:lnTo>
                    <a:lnTo>
                      <a:pt x="32" y="27"/>
                    </a:lnTo>
                    <a:lnTo>
                      <a:pt x="10"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81" name="Freeform 428"/>
              <p:cNvSpPr>
                <a:spLocks noChangeAspect="1"/>
              </p:cNvSpPr>
              <p:nvPr/>
            </p:nvSpPr>
            <p:spPr bwMode="auto">
              <a:xfrm>
                <a:off x="7319" y="1483"/>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2" y="0"/>
                    </a:lnTo>
                    <a:lnTo>
                      <a:pt x="33" y="3"/>
                    </a:lnTo>
                    <a:lnTo>
                      <a:pt x="33"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82" name="Freeform 429"/>
              <p:cNvSpPr>
                <a:spLocks noChangeAspect="1"/>
              </p:cNvSpPr>
              <p:nvPr/>
            </p:nvSpPr>
            <p:spPr bwMode="auto">
              <a:xfrm>
                <a:off x="7324" y="1484"/>
                <a:ext cx="16" cy="14"/>
              </a:xfrm>
              <a:custGeom>
                <a:avLst/>
                <a:gdLst>
                  <a:gd name="T0" fmla="*/ 0 w 32"/>
                  <a:gd name="T1" fmla="*/ 1 h 27"/>
                  <a:gd name="T2" fmla="*/ 0 w 32"/>
                  <a:gd name="T3" fmla="*/ 0 h 27"/>
                  <a:gd name="T4" fmla="*/ 1 w 32"/>
                  <a:gd name="T5" fmla="*/ 0 h 27"/>
                  <a:gd name="T6" fmla="*/ 1 w 32"/>
                  <a:gd name="T7" fmla="*/ 1 h 27"/>
                  <a:gd name="T8" fmla="*/ 1 w 32"/>
                  <a:gd name="T9" fmla="*/ 1 h 27"/>
                  <a:gd name="T10" fmla="*/ 1 w 32"/>
                  <a:gd name="T11" fmla="*/ 1 h 27"/>
                  <a:gd name="T12" fmla="*/ 0 w 32"/>
                  <a:gd name="T13" fmla="*/ 1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0" y="22"/>
                    </a:moveTo>
                    <a:lnTo>
                      <a:pt x="0" y="0"/>
                    </a:lnTo>
                    <a:lnTo>
                      <a:pt x="22" y="0"/>
                    </a:lnTo>
                    <a:lnTo>
                      <a:pt x="32" y="5"/>
                    </a:lnTo>
                    <a:lnTo>
                      <a:pt x="32" y="27"/>
                    </a:lnTo>
                    <a:lnTo>
                      <a:pt x="11"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83" name="Freeform 430"/>
              <p:cNvSpPr>
                <a:spLocks noChangeAspect="1"/>
              </p:cNvSpPr>
              <p:nvPr/>
            </p:nvSpPr>
            <p:spPr bwMode="auto">
              <a:xfrm>
                <a:off x="7330" y="1487"/>
                <a:ext cx="15" cy="12"/>
              </a:xfrm>
              <a:custGeom>
                <a:avLst/>
                <a:gdLst>
                  <a:gd name="T0" fmla="*/ 0 w 32"/>
                  <a:gd name="T1" fmla="*/ 0 h 25"/>
                  <a:gd name="T2" fmla="*/ 0 w 32"/>
                  <a:gd name="T3" fmla="*/ 0 h 25"/>
                  <a:gd name="T4" fmla="*/ 0 w 32"/>
                  <a:gd name="T5" fmla="*/ 0 h 25"/>
                  <a:gd name="T6" fmla="*/ 0 w 32"/>
                  <a:gd name="T7" fmla="*/ 0 h 25"/>
                  <a:gd name="T8" fmla="*/ 0 w 32"/>
                  <a:gd name="T9" fmla="*/ 0 h 25"/>
                  <a:gd name="T10" fmla="*/ 0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1" y="0"/>
                    </a:lnTo>
                    <a:lnTo>
                      <a:pt x="32" y="3"/>
                    </a:lnTo>
                    <a:lnTo>
                      <a:pt x="32"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84" name="Freeform 431"/>
              <p:cNvSpPr>
                <a:spLocks noChangeAspect="1"/>
              </p:cNvSpPr>
              <p:nvPr/>
            </p:nvSpPr>
            <p:spPr bwMode="auto">
              <a:xfrm>
                <a:off x="7335" y="1488"/>
                <a:ext cx="16" cy="14"/>
              </a:xfrm>
              <a:custGeom>
                <a:avLst/>
                <a:gdLst>
                  <a:gd name="T0" fmla="*/ 0 w 32"/>
                  <a:gd name="T1" fmla="*/ 1 h 27"/>
                  <a:gd name="T2" fmla="*/ 0 w 32"/>
                  <a:gd name="T3" fmla="*/ 0 h 27"/>
                  <a:gd name="T4" fmla="*/ 1 w 32"/>
                  <a:gd name="T5" fmla="*/ 0 h 27"/>
                  <a:gd name="T6" fmla="*/ 1 w 32"/>
                  <a:gd name="T7" fmla="*/ 1 h 27"/>
                  <a:gd name="T8" fmla="*/ 1 w 32"/>
                  <a:gd name="T9" fmla="*/ 1 h 27"/>
                  <a:gd name="T10" fmla="*/ 1 w 32"/>
                  <a:gd name="T11" fmla="*/ 1 h 27"/>
                  <a:gd name="T12" fmla="*/ 0 w 32"/>
                  <a:gd name="T13" fmla="*/ 1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0" y="22"/>
                    </a:moveTo>
                    <a:lnTo>
                      <a:pt x="0" y="0"/>
                    </a:lnTo>
                    <a:lnTo>
                      <a:pt x="21" y="0"/>
                    </a:lnTo>
                    <a:lnTo>
                      <a:pt x="32" y="6"/>
                    </a:lnTo>
                    <a:lnTo>
                      <a:pt x="32" y="27"/>
                    </a:lnTo>
                    <a:lnTo>
                      <a:pt x="10"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85" name="Freeform 432"/>
              <p:cNvSpPr>
                <a:spLocks noChangeAspect="1"/>
              </p:cNvSpPr>
              <p:nvPr/>
            </p:nvSpPr>
            <p:spPr bwMode="auto">
              <a:xfrm>
                <a:off x="7340" y="1492"/>
                <a:ext cx="16" cy="11"/>
              </a:xfrm>
              <a:custGeom>
                <a:avLst/>
                <a:gdLst>
                  <a:gd name="T0" fmla="*/ 0 w 33"/>
                  <a:gd name="T1" fmla="*/ 0 h 23"/>
                  <a:gd name="T2" fmla="*/ 0 w 33"/>
                  <a:gd name="T3" fmla="*/ 0 h 23"/>
                  <a:gd name="T4" fmla="*/ 0 w 33"/>
                  <a:gd name="T5" fmla="*/ 0 h 23"/>
                  <a:gd name="T6" fmla="*/ 0 w 33"/>
                  <a:gd name="T7" fmla="*/ 0 h 23"/>
                  <a:gd name="T8" fmla="*/ 0 w 33"/>
                  <a:gd name="T9" fmla="*/ 0 h 23"/>
                  <a:gd name="T10" fmla="*/ 0 w 33"/>
                  <a:gd name="T11" fmla="*/ 0 h 23"/>
                  <a:gd name="T12" fmla="*/ 0 w 33"/>
                  <a:gd name="T13" fmla="*/ 0 h 23"/>
                  <a:gd name="T14" fmla="*/ 0 60000 65536"/>
                  <a:gd name="T15" fmla="*/ 0 60000 65536"/>
                  <a:gd name="T16" fmla="*/ 0 60000 65536"/>
                  <a:gd name="T17" fmla="*/ 0 60000 65536"/>
                  <a:gd name="T18" fmla="*/ 0 60000 65536"/>
                  <a:gd name="T19" fmla="*/ 0 60000 65536"/>
                  <a:gd name="T20" fmla="*/ 0 60000 65536"/>
                  <a:gd name="T21" fmla="*/ 0 w 33"/>
                  <a:gd name="T22" fmla="*/ 0 h 23"/>
                  <a:gd name="T23" fmla="*/ 33 w 3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3">
                    <a:moveTo>
                      <a:pt x="0" y="21"/>
                    </a:moveTo>
                    <a:lnTo>
                      <a:pt x="0" y="0"/>
                    </a:lnTo>
                    <a:lnTo>
                      <a:pt x="22" y="0"/>
                    </a:lnTo>
                    <a:lnTo>
                      <a:pt x="33" y="3"/>
                    </a:lnTo>
                    <a:lnTo>
                      <a:pt x="33" y="23"/>
                    </a:lnTo>
                    <a:lnTo>
                      <a:pt x="11" y="2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86" name="Freeform 433"/>
              <p:cNvSpPr>
                <a:spLocks noChangeAspect="1"/>
              </p:cNvSpPr>
              <p:nvPr/>
            </p:nvSpPr>
            <p:spPr bwMode="auto">
              <a:xfrm>
                <a:off x="7345" y="1493"/>
                <a:ext cx="17" cy="13"/>
              </a:xfrm>
              <a:custGeom>
                <a:avLst/>
                <a:gdLst>
                  <a:gd name="T0" fmla="*/ 0 w 32"/>
                  <a:gd name="T1" fmla="*/ 1 h 26"/>
                  <a:gd name="T2" fmla="*/ 0 w 32"/>
                  <a:gd name="T3" fmla="*/ 0 h 26"/>
                  <a:gd name="T4" fmla="*/ 1 w 32"/>
                  <a:gd name="T5" fmla="*/ 0 h 26"/>
                  <a:gd name="T6" fmla="*/ 1 w 32"/>
                  <a:gd name="T7" fmla="*/ 1 h 26"/>
                  <a:gd name="T8" fmla="*/ 1 w 32"/>
                  <a:gd name="T9" fmla="*/ 1 h 26"/>
                  <a:gd name="T10" fmla="*/ 1 w 32"/>
                  <a:gd name="T11" fmla="*/ 1 h 26"/>
                  <a:gd name="T12" fmla="*/ 0 w 32"/>
                  <a:gd name="T13" fmla="*/ 1 h 26"/>
                  <a:gd name="T14" fmla="*/ 0 60000 65536"/>
                  <a:gd name="T15" fmla="*/ 0 60000 65536"/>
                  <a:gd name="T16" fmla="*/ 0 60000 65536"/>
                  <a:gd name="T17" fmla="*/ 0 60000 65536"/>
                  <a:gd name="T18" fmla="*/ 0 60000 65536"/>
                  <a:gd name="T19" fmla="*/ 0 60000 65536"/>
                  <a:gd name="T20" fmla="*/ 0 60000 65536"/>
                  <a:gd name="T21" fmla="*/ 0 w 32"/>
                  <a:gd name="T22" fmla="*/ 0 h 26"/>
                  <a:gd name="T23" fmla="*/ 32 w 3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6">
                    <a:moveTo>
                      <a:pt x="0" y="20"/>
                    </a:moveTo>
                    <a:lnTo>
                      <a:pt x="0" y="0"/>
                    </a:lnTo>
                    <a:lnTo>
                      <a:pt x="22" y="0"/>
                    </a:lnTo>
                    <a:lnTo>
                      <a:pt x="32" y="5"/>
                    </a:lnTo>
                    <a:lnTo>
                      <a:pt x="32" y="26"/>
                    </a:lnTo>
                    <a:lnTo>
                      <a:pt x="11" y="26"/>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87" name="Freeform 434"/>
              <p:cNvSpPr>
                <a:spLocks noChangeAspect="1"/>
              </p:cNvSpPr>
              <p:nvPr/>
            </p:nvSpPr>
            <p:spPr bwMode="auto">
              <a:xfrm>
                <a:off x="7351" y="1495"/>
                <a:ext cx="16" cy="13"/>
              </a:xfrm>
              <a:custGeom>
                <a:avLst/>
                <a:gdLst>
                  <a:gd name="T0" fmla="*/ 0 w 33"/>
                  <a:gd name="T1" fmla="*/ 1 h 25"/>
                  <a:gd name="T2" fmla="*/ 0 w 33"/>
                  <a:gd name="T3" fmla="*/ 0 h 25"/>
                  <a:gd name="T4" fmla="*/ 0 w 33"/>
                  <a:gd name="T5" fmla="*/ 0 h 25"/>
                  <a:gd name="T6" fmla="*/ 0 w 33"/>
                  <a:gd name="T7" fmla="*/ 1 h 25"/>
                  <a:gd name="T8" fmla="*/ 0 w 33"/>
                  <a:gd name="T9" fmla="*/ 1 h 25"/>
                  <a:gd name="T10" fmla="*/ 0 w 33"/>
                  <a:gd name="T11" fmla="*/ 1 h 25"/>
                  <a:gd name="T12" fmla="*/ 0 w 33"/>
                  <a:gd name="T13" fmla="*/ 1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1"/>
                    </a:moveTo>
                    <a:lnTo>
                      <a:pt x="0" y="0"/>
                    </a:lnTo>
                    <a:lnTo>
                      <a:pt x="21" y="0"/>
                    </a:lnTo>
                    <a:lnTo>
                      <a:pt x="33" y="2"/>
                    </a:lnTo>
                    <a:lnTo>
                      <a:pt x="33" y="25"/>
                    </a:lnTo>
                    <a:lnTo>
                      <a:pt x="11" y="2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88" name="Freeform 435"/>
              <p:cNvSpPr>
                <a:spLocks noChangeAspect="1"/>
              </p:cNvSpPr>
              <p:nvPr/>
            </p:nvSpPr>
            <p:spPr bwMode="auto">
              <a:xfrm>
                <a:off x="7356" y="1497"/>
                <a:ext cx="17"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3"/>
                    </a:moveTo>
                    <a:lnTo>
                      <a:pt x="0" y="0"/>
                    </a:lnTo>
                    <a:lnTo>
                      <a:pt x="22" y="0"/>
                    </a:lnTo>
                    <a:lnTo>
                      <a:pt x="32" y="3"/>
                    </a:lnTo>
                    <a:lnTo>
                      <a:pt x="32" y="25"/>
                    </a:lnTo>
                    <a:lnTo>
                      <a:pt x="10" y="25"/>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89" name="Freeform 436"/>
              <p:cNvSpPr>
                <a:spLocks noChangeAspect="1"/>
              </p:cNvSpPr>
              <p:nvPr/>
            </p:nvSpPr>
            <p:spPr bwMode="auto">
              <a:xfrm>
                <a:off x="7362" y="1498"/>
                <a:ext cx="16" cy="14"/>
              </a:xfrm>
              <a:custGeom>
                <a:avLst/>
                <a:gdLst>
                  <a:gd name="T0" fmla="*/ 0 w 33"/>
                  <a:gd name="T1" fmla="*/ 1 h 27"/>
                  <a:gd name="T2" fmla="*/ 0 w 33"/>
                  <a:gd name="T3" fmla="*/ 0 h 27"/>
                  <a:gd name="T4" fmla="*/ 0 w 33"/>
                  <a:gd name="T5" fmla="*/ 0 h 27"/>
                  <a:gd name="T6" fmla="*/ 0 w 33"/>
                  <a:gd name="T7" fmla="*/ 1 h 27"/>
                  <a:gd name="T8" fmla="*/ 0 w 33"/>
                  <a:gd name="T9" fmla="*/ 1 h 27"/>
                  <a:gd name="T10" fmla="*/ 0 w 33"/>
                  <a:gd name="T11" fmla="*/ 1 h 27"/>
                  <a:gd name="T12" fmla="*/ 0 w 33"/>
                  <a:gd name="T13" fmla="*/ 1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2" y="0"/>
                    </a:lnTo>
                    <a:lnTo>
                      <a:pt x="33" y="5"/>
                    </a:lnTo>
                    <a:lnTo>
                      <a:pt x="33" y="27"/>
                    </a:lnTo>
                    <a:lnTo>
                      <a:pt x="12"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0" name="Freeform 437"/>
              <p:cNvSpPr>
                <a:spLocks noChangeAspect="1"/>
              </p:cNvSpPr>
              <p:nvPr/>
            </p:nvSpPr>
            <p:spPr bwMode="auto">
              <a:xfrm>
                <a:off x="7367" y="1501"/>
                <a:ext cx="17"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1" y="0"/>
                    </a:lnTo>
                    <a:lnTo>
                      <a:pt x="32" y="3"/>
                    </a:lnTo>
                    <a:lnTo>
                      <a:pt x="32"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1" name="Freeform 438"/>
              <p:cNvSpPr>
                <a:spLocks noChangeAspect="1"/>
              </p:cNvSpPr>
              <p:nvPr/>
            </p:nvSpPr>
            <p:spPr bwMode="auto">
              <a:xfrm>
                <a:off x="7373" y="1502"/>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2" y="0"/>
                    </a:lnTo>
                    <a:lnTo>
                      <a:pt x="33" y="2"/>
                    </a:lnTo>
                    <a:lnTo>
                      <a:pt x="33"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2" name="Freeform 439"/>
              <p:cNvSpPr>
                <a:spLocks noChangeAspect="1"/>
              </p:cNvSpPr>
              <p:nvPr/>
            </p:nvSpPr>
            <p:spPr bwMode="auto">
              <a:xfrm>
                <a:off x="7378" y="1503"/>
                <a:ext cx="16" cy="14"/>
              </a:xfrm>
              <a:custGeom>
                <a:avLst/>
                <a:gdLst>
                  <a:gd name="T0" fmla="*/ 0 w 32"/>
                  <a:gd name="T1" fmla="*/ 1 h 28"/>
                  <a:gd name="T2" fmla="*/ 0 w 32"/>
                  <a:gd name="T3" fmla="*/ 0 h 28"/>
                  <a:gd name="T4" fmla="*/ 1 w 32"/>
                  <a:gd name="T5" fmla="*/ 0 h 28"/>
                  <a:gd name="T6" fmla="*/ 1 w 32"/>
                  <a:gd name="T7" fmla="*/ 1 h 28"/>
                  <a:gd name="T8" fmla="*/ 1 w 32"/>
                  <a:gd name="T9" fmla="*/ 1 h 28"/>
                  <a:gd name="T10" fmla="*/ 1 w 32"/>
                  <a:gd name="T11" fmla="*/ 1 h 28"/>
                  <a:gd name="T12" fmla="*/ 0 w 32"/>
                  <a:gd name="T13" fmla="*/ 1 h 28"/>
                  <a:gd name="T14" fmla="*/ 0 60000 65536"/>
                  <a:gd name="T15" fmla="*/ 0 60000 65536"/>
                  <a:gd name="T16" fmla="*/ 0 60000 65536"/>
                  <a:gd name="T17" fmla="*/ 0 60000 65536"/>
                  <a:gd name="T18" fmla="*/ 0 60000 65536"/>
                  <a:gd name="T19" fmla="*/ 0 60000 65536"/>
                  <a:gd name="T20" fmla="*/ 0 60000 65536"/>
                  <a:gd name="T21" fmla="*/ 0 w 32"/>
                  <a:gd name="T22" fmla="*/ 0 h 28"/>
                  <a:gd name="T23" fmla="*/ 32 w 3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8">
                    <a:moveTo>
                      <a:pt x="0" y="23"/>
                    </a:moveTo>
                    <a:lnTo>
                      <a:pt x="0" y="0"/>
                    </a:lnTo>
                    <a:lnTo>
                      <a:pt x="22" y="0"/>
                    </a:lnTo>
                    <a:lnTo>
                      <a:pt x="32" y="6"/>
                    </a:lnTo>
                    <a:lnTo>
                      <a:pt x="32" y="28"/>
                    </a:lnTo>
                    <a:lnTo>
                      <a:pt x="11" y="28"/>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3" name="Freeform 440"/>
              <p:cNvSpPr>
                <a:spLocks noChangeAspect="1"/>
              </p:cNvSpPr>
              <p:nvPr/>
            </p:nvSpPr>
            <p:spPr bwMode="auto">
              <a:xfrm>
                <a:off x="7384" y="1506"/>
                <a:ext cx="16" cy="12"/>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1" y="0"/>
                    </a:lnTo>
                    <a:lnTo>
                      <a:pt x="33" y="4"/>
                    </a:lnTo>
                    <a:lnTo>
                      <a:pt x="33"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4" name="Freeform 441"/>
              <p:cNvSpPr>
                <a:spLocks noChangeAspect="1"/>
              </p:cNvSpPr>
              <p:nvPr/>
            </p:nvSpPr>
            <p:spPr bwMode="auto">
              <a:xfrm>
                <a:off x="7389" y="1508"/>
                <a:ext cx="16" cy="11"/>
              </a:xfrm>
              <a:custGeom>
                <a:avLst/>
                <a:gdLst>
                  <a:gd name="T0" fmla="*/ 0 w 32"/>
                  <a:gd name="T1" fmla="*/ 0 h 23"/>
                  <a:gd name="T2" fmla="*/ 0 w 32"/>
                  <a:gd name="T3" fmla="*/ 0 h 23"/>
                  <a:gd name="T4" fmla="*/ 1 w 32"/>
                  <a:gd name="T5" fmla="*/ 0 h 23"/>
                  <a:gd name="T6" fmla="*/ 1 w 32"/>
                  <a:gd name="T7" fmla="*/ 0 h 23"/>
                  <a:gd name="T8" fmla="*/ 1 w 32"/>
                  <a:gd name="T9" fmla="*/ 0 h 23"/>
                  <a:gd name="T10" fmla="*/ 1 w 32"/>
                  <a:gd name="T11" fmla="*/ 0 h 23"/>
                  <a:gd name="T12" fmla="*/ 0 w 32"/>
                  <a:gd name="T13" fmla="*/ 0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20"/>
                    </a:moveTo>
                    <a:lnTo>
                      <a:pt x="0" y="0"/>
                    </a:lnTo>
                    <a:lnTo>
                      <a:pt x="22" y="0"/>
                    </a:lnTo>
                    <a:lnTo>
                      <a:pt x="32" y="2"/>
                    </a:lnTo>
                    <a:lnTo>
                      <a:pt x="32" y="23"/>
                    </a:lnTo>
                    <a:lnTo>
                      <a:pt x="10" y="23"/>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5" name="Freeform 442"/>
              <p:cNvSpPr>
                <a:spLocks noChangeAspect="1"/>
              </p:cNvSpPr>
              <p:nvPr/>
            </p:nvSpPr>
            <p:spPr bwMode="auto">
              <a:xfrm>
                <a:off x="7394" y="1509"/>
                <a:ext cx="16" cy="13"/>
              </a:xfrm>
              <a:custGeom>
                <a:avLst/>
                <a:gdLst>
                  <a:gd name="T0" fmla="*/ 0 w 33"/>
                  <a:gd name="T1" fmla="*/ 1 h 26"/>
                  <a:gd name="T2" fmla="*/ 0 w 33"/>
                  <a:gd name="T3" fmla="*/ 0 h 26"/>
                  <a:gd name="T4" fmla="*/ 0 w 33"/>
                  <a:gd name="T5" fmla="*/ 0 h 26"/>
                  <a:gd name="T6" fmla="*/ 0 w 33"/>
                  <a:gd name="T7" fmla="*/ 1 h 26"/>
                  <a:gd name="T8" fmla="*/ 0 w 33"/>
                  <a:gd name="T9" fmla="*/ 1 h 26"/>
                  <a:gd name="T10" fmla="*/ 0 w 33"/>
                  <a:gd name="T11" fmla="*/ 1 h 26"/>
                  <a:gd name="T12" fmla="*/ 0 w 33"/>
                  <a:gd name="T13" fmla="*/ 1 h 26"/>
                  <a:gd name="T14" fmla="*/ 0 60000 65536"/>
                  <a:gd name="T15" fmla="*/ 0 60000 65536"/>
                  <a:gd name="T16" fmla="*/ 0 60000 65536"/>
                  <a:gd name="T17" fmla="*/ 0 60000 65536"/>
                  <a:gd name="T18" fmla="*/ 0 60000 65536"/>
                  <a:gd name="T19" fmla="*/ 0 60000 65536"/>
                  <a:gd name="T20" fmla="*/ 0 60000 65536"/>
                  <a:gd name="T21" fmla="*/ 0 w 33"/>
                  <a:gd name="T22" fmla="*/ 0 h 26"/>
                  <a:gd name="T23" fmla="*/ 33 w 3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6">
                    <a:moveTo>
                      <a:pt x="0" y="21"/>
                    </a:moveTo>
                    <a:lnTo>
                      <a:pt x="0" y="0"/>
                    </a:lnTo>
                    <a:lnTo>
                      <a:pt x="22" y="0"/>
                    </a:lnTo>
                    <a:lnTo>
                      <a:pt x="33" y="5"/>
                    </a:lnTo>
                    <a:lnTo>
                      <a:pt x="33" y="26"/>
                    </a:lnTo>
                    <a:lnTo>
                      <a:pt x="12" y="26"/>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6" name="Freeform 443"/>
              <p:cNvSpPr>
                <a:spLocks noChangeAspect="1"/>
              </p:cNvSpPr>
              <p:nvPr/>
            </p:nvSpPr>
            <p:spPr bwMode="auto">
              <a:xfrm>
                <a:off x="7400" y="1512"/>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1"/>
                    </a:moveTo>
                    <a:lnTo>
                      <a:pt x="0" y="0"/>
                    </a:lnTo>
                    <a:lnTo>
                      <a:pt x="21" y="0"/>
                    </a:lnTo>
                    <a:lnTo>
                      <a:pt x="33" y="3"/>
                    </a:lnTo>
                    <a:lnTo>
                      <a:pt x="33" y="25"/>
                    </a:lnTo>
                    <a:lnTo>
                      <a:pt x="10" y="2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7" name="Freeform 444"/>
              <p:cNvSpPr>
                <a:spLocks noChangeAspect="1"/>
              </p:cNvSpPr>
              <p:nvPr/>
            </p:nvSpPr>
            <p:spPr bwMode="auto">
              <a:xfrm>
                <a:off x="7405" y="1513"/>
                <a:ext cx="17" cy="12"/>
              </a:xfrm>
              <a:custGeom>
                <a:avLst/>
                <a:gdLst>
                  <a:gd name="T0" fmla="*/ 0 w 33"/>
                  <a:gd name="T1" fmla="*/ 0 h 25"/>
                  <a:gd name="T2" fmla="*/ 0 w 33"/>
                  <a:gd name="T3" fmla="*/ 0 h 25"/>
                  <a:gd name="T4" fmla="*/ 1 w 33"/>
                  <a:gd name="T5" fmla="*/ 0 h 25"/>
                  <a:gd name="T6" fmla="*/ 1 w 33"/>
                  <a:gd name="T7" fmla="*/ 0 h 25"/>
                  <a:gd name="T8" fmla="*/ 1 w 33"/>
                  <a:gd name="T9" fmla="*/ 0 h 25"/>
                  <a:gd name="T10" fmla="*/ 1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3" y="0"/>
                    </a:lnTo>
                    <a:lnTo>
                      <a:pt x="33" y="3"/>
                    </a:lnTo>
                    <a:lnTo>
                      <a:pt x="33"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8" name="Freeform 445"/>
              <p:cNvSpPr>
                <a:spLocks noChangeAspect="1"/>
              </p:cNvSpPr>
              <p:nvPr/>
            </p:nvSpPr>
            <p:spPr bwMode="auto">
              <a:xfrm>
                <a:off x="7410" y="1514"/>
                <a:ext cx="15" cy="14"/>
              </a:xfrm>
              <a:custGeom>
                <a:avLst/>
                <a:gdLst>
                  <a:gd name="T0" fmla="*/ 0 w 30"/>
                  <a:gd name="T1" fmla="*/ 1 h 27"/>
                  <a:gd name="T2" fmla="*/ 0 w 30"/>
                  <a:gd name="T3" fmla="*/ 0 h 27"/>
                  <a:gd name="T4" fmla="*/ 1 w 30"/>
                  <a:gd name="T5" fmla="*/ 0 h 27"/>
                  <a:gd name="T6" fmla="*/ 1 w 30"/>
                  <a:gd name="T7" fmla="*/ 1 h 27"/>
                  <a:gd name="T8" fmla="*/ 1 w 30"/>
                  <a:gd name="T9" fmla="*/ 1 h 27"/>
                  <a:gd name="T10" fmla="*/ 1 w 30"/>
                  <a:gd name="T11" fmla="*/ 1 h 27"/>
                  <a:gd name="T12" fmla="*/ 0 w 30"/>
                  <a:gd name="T13" fmla="*/ 1 h 27"/>
                  <a:gd name="T14" fmla="*/ 0 60000 65536"/>
                  <a:gd name="T15" fmla="*/ 0 60000 65536"/>
                  <a:gd name="T16" fmla="*/ 0 60000 65536"/>
                  <a:gd name="T17" fmla="*/ 0 60000 65536"/>
                  <a:gd name="T18" fmla="*/ 0 60000 65536"/>
                  <a:gd name="T19" fmla="*/ 0 60000 65536"/>
                  <a:gd name="T20" fmla="*/ 0 60000 65536"/>
                  <a:gd name="T21" fmla="*/ 0 w 30"/>
                  <a:gd name="T22" fmla="*/ 0 h 27"/>
                  <a:gd name="T23" fmla="*/ 30 w 3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7">
                    <a:moveTo>
                      <a:pt x="0" y="22"/>
                    </a:moveTo>
                    <a:lnTo>
                      <a:pt x="0" y="0"/>
                    </a:lnTo>
                    <a:lnTo>
                      <a:pt x="22" y="0"/>
                    </a:lnTo>
                    <a:lnTo>
                      <a:pt x="30" y="5"/>
                    </a:lnTo>
                    <a:lnTo>
                      <a:pt x="30" y="27"/>
                    </a:lnTo>
                    <a:lnTo>
                      <a:pt x="8"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9" name="Freeform 446"/>
              <p:cNvSpPr>
                <a:spLocks noChangeAspect="1"/>
              </p:cNvSpPr>
              <p:nvPr/>
            </p:nvSpPr>
            <p:spPr bwMode="auto">
              <a:xfrm>
                <a:off x="7414" y="1517"/>
                <a:ext cx="17"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2"/>
                    </a:lnTo>
                    <a:lnTo>
                      <a:pt x="32"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0" name="Freeform 447"/>
              <p:cNvSpPr>
                <a:spLocks noChangeAspect="1"/>
              </p:cNvSpPr>
              <p:nvPr/>
            </p:nvSpPr>
            <p:spPr bwMode="auto">
              <a:xfrm>
                <a:off x="7420" y="1518"/>
                <a:ext cx="17" cy="13"/>
              </a:xfrm>
              <a:custGeom>
                <a:avLst/>
                <a:gdLst>
                  <a:gd name="T0" fmla="*/ 0 w 33"/>
                  <a:gd name="T1" fmla="*/ 1 h 25"/>
                  <a:gd name="T2" fmla="*/ 0 w 33"/>
                  <a:gd name="T3" fmla="*/ 0 h 25"/>
                  <a:gd name="T4" fmla="*/ 1 w 33"/>
                  <a:gd name="T5" fmla="*/ 0 h 25"/>
                  <a:gd name="T6" fmla="*/ 1 w 33"/>
                  <a:gd name="T7" fmla="*/ 1 h 25"/>
                  <a:gd name="T8" fmla="*/ 1 w 33"/>
                  <a:gd name="T9" fmla="*/ 1 h 25"/>
                  <a:gd name="T10" fmla="*/ 1 w 33"/>
                  <a:gd name="T11" fmla="*/ 1 h 25"/>
                  <a:gd name="T12" fmla="*/ 0 w 33"/>
                  <a:gd name="T13" fmla="*/ 1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3"/>
                    </a:moveTo>
                    <a:lnTo>
                      <a:pt x="0" y="0"/>
                    </a:lnTo>
                    <a:lnTo>
                      <a:pt x="21" y="0"/>
                    </a:lnTo>
                    <a:lnTo>
                      <a:pt x="33" y="3"/>
                    </a:lnTo>
                    <a:lnTo>
                      <a:pt x="33" y="25"/>
                    </a:lnTo>
                    <a:lnTo>
                      <a:pt x="11" y="25"/>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 name="Freeform 448"/>
              <p:cNvSpPr>
                <a:spLocks noChangeAspect="1"/>
              </p:cNvSpPr>
              <p:nvPr/>
            </p:nvSpPr>
            <p:spPr bwMode="auto">
              <a:xfrm>
                <a:off x="7425" y="1519"/>
                <a:ext cx="17" cy="13"/>
              </a:xfrm>
              <a:custGeom>
                <a:avLst/>
                <a:gdLst>
                  <a:gd name="T0" fmla="*/ 0 w 32"/>
                  <a:gd name="T1" fmla="*/ 1 h 25"/>
                  <a:gd name="T2" fmla="*/ 0 w 32"/>
                  <a:gd name="T3" fmla="*/ 0 h 25"/>
                  <a:gd name="T4" fmla="*/ 1 w 32"/>
                  <a:gd name="T5" fmla="*/ 0 h 25"/>
                  <a:gd name="T6" fmla="*/ 1 w 32"/>
                  <a:gd name="T7" fmla="*/ 1 h 25"/>
                  <a:gd name="T8" fmla="*/ 1 w 32"/>
                  <a:gd name="T9" fmla="*/ 1 h 25"/>
                  <a:gd name="T10" fmla="*/ 1 w 32"/>
                  <a:gd name="T11" fmla="*/ 1 h 25"/>
                  <a:gd name="T12" fmla="*/ 0 w 32"/>
                  <a:gd name="T13" fmla="*/ 1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3"/>
                    </a:lnTo>
                    <a:lnTo>
                      <a:pt x="32"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2" name="Freeform 449"/>
              <p:cNvSpPr>
                <a:spLocks noChangeAspect="1"/>
              </p:cNvSpPr>
              <p:nvPr/>
            </p:nvSpPr>
            <p:spPr bwMode="auto">
              <a:xfrm>
                <a:off x="7431" y="1521"/>
                <a:ext cx="16" cy="12"/>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2" y="0"/>
                    </a:lnTo>
                    <a:lnTo>
                      <a:pt x="33" y="2"/>
                    </a:lnTo>
                    <a:lnTo>
                      <a:pt x="33" y="24"/>
                    </a:lnTo>
                    <a:lnTo>
                      <a:pt x="12"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3" name="Freeform 450"/>
              <p:cNvSpPr>
                <a:spLocks noChangeAspect="1"/>
              </p:cNvSpPr>
              <p:nvPr/>
            </p:nvSpPr>
            <p:spPr bwMode="auto">
              <a:xfrm>
                <a:off x="7437" y="1522"/>
                <a:ext cx="16" cy="14"/>
              </a:xfrm>
              <a:custGeom>
                <a:avLst/>
                <a:gdLst>
                  <a:gd name="T0" fmla="*/ 0 w 33"/>
                  <a:gd name="T1" fmla="*/ 1 h 28"/>
                  <a:gd name="T2" fmla="*/ 0 w 33"/>
                  <a:gd name="T3" fmla="*/ 0 h 28"/>
                  <a:gd name="T4" fmla="*/ 0 w 33"/>
                  <a:gd name="T5" fmla="*/ 0 h 28"/>
                  <a:gd name="T6" fmla="*/ 0 w 33"/>
                  <a:gd name="T7" fmla="*/ 1 h 28"/>
                  <a:gd name="T8" fmla="*/ 0 w 33"/>
                  <a:gd name="T9" fmla="*/ 1 h 28"/>
                  <a:gd name="T10" fmla="*/ 0 w 33"/>
                  <a:gd name="T11" fmla="*/ 1 h 28"/>
                  <a:gd name="T12" fmla="*/ 0 w 33"/>
                  <a:gd name="T13" fmla="*/ 1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0" y="22"/>
                    </a:moveTo>
                    <a:lnTo>
                      <a:pt x="0" y="0"/>
                    </a:lnTo>
                    <a:lnTo>
                      <a:pt x="21" y="0"/>
                    </a:lnTo>
                    <a:lnTo>
                      <a:pt x="33" y="7"/>
                    </a:lnTo>
                    <a:lnTo>
                      <a:pt x="33" y="28"/>
                    </a:lnTo>
                    <a:lnTo>
                      <a:pt x="10" y="2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4" name="Freeform 451"/>
              <p:cNvSpPr>
                <a:spLocks noChangeAspect="1"/>
              </p:cNvSpPr>
              <p:nvPr/>
            </p:nvSpPr>
            <p:spPr bwMode="auto">
              <a:xfrm>
                <a:off x="7442" y="1525"/>
                <a:ext cx="16" cy="12"/>
              </a:xfrm>
              <a:custGeom>
                <a:avLst/>
                <a:gdLst>
                  <a:gd name="T0" fmla="*/ 0 w 33"/>
                  <a:gd name="T1" fmla="*/ 1 h 23"/>
                  <a:gd name="T2" fmla="*/ 0 w 33"/>
                  <a:gd name="T3" fmla="*/ 0 h 23"/>
                  <a:gd name="T4" fmla="*/ 0 w 33"/>
                  <a:gd name="T5" fmla="*/ 0 h 23"/>
                  <a:gd name="T6" fmla="*/ 0 w 33"/>
                  <a:gd name="T7" fmla="*/ 1 h 23"/>
                  <a:gd name="T8" fmla="*/ 0 w 33"/>
                  <a:gd name="T9" fmla="*/ 1 h 23"/>
                  <a:gd name="T10" fmla="*/ 0 w 33"/>
                  <a:gd name="T11" fmla="*/ 1 h 23"/>
                  <a:gd name="T12" fmla="*/ 0 w 33"/>
                  <a:gd name="T13" fmla="*/ 1 h 23"/>
                  <a:gd name="T14" fmla="*/ 0 60000 65536"/>
                  <a:gd name="T15" fmla="*/ 0 60000 65536"/>
                  <a:gd name="T16" fmla="*/ 0 60000 65536"/>
                  <a:gd name="T17" fmla="*/ 0 60000 65536"/>
                  <a:gd name="T18" fmla="*/ 0 60000 65536"/>
                  <a:gd name="T19" fmla="*/ 0 60000 65536"/>
                  <a:gd name="T20" fmla="*/ 0 60000 65536"/>
                  <a:gd name="T21" fmla="*/ 0 w 33"/>
                  <a:gd name="T22" fmla="*/ 0 h 23"/>
                  <a:gd name="T23" fmla="*/ 33 w 3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3">
                    <a:moveTo>
                      <a:pt x="0" y="21"/>
                    </a:moveTo>
                    <a:lnTo>
                      <a:pt x="0" y="0"/>
                    </a:lnTo>
                    <a:lnTo>
                      <a:pt x="23" y="0"/>
                    </a:lnTo>
                    <a:lnTo>
                      <a:pt x="33" y="2"/>
                    </a:lnTo>
                    <a:lnTo>
                      <a:pt x="33" y="23"/>
                    </a:lnTo>
                    <a:lnTo>
                      <a:pt x="11" y="2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5" name="Freeform 452"/>
              <p:cNvSpPr>
                <a:spLocks noChangeAspect="1"/>
              </p:cNvSpPr>
              <p:nvPr/>
            </p:nvSpPr>
            <p:spPr bwMode="auto">
              <a:xfrm>
                <a:off x="7447" y="1527"/>
                <a:ext cx="16" cy="11"/>
              </a:xfrm>
              <a:custGeom>
                <a:avLst/>
                <a:gdLst>
                  <a:gd name="T0" fmla="*/ 0 w 32"/>
                  <a:gd name="T1" fmla="*/ 0 h 24"/>
                  <a:gd name="T2" fmla="*/ 0 w 32"/>
                  <a:gd name="T3" fmla="*/ 0 h 24"/>
                  <a:gd name="T4" fmla="*/ 1 w 32"/>
                  <a:gd name="T5" fmla="*/ 0 h 24"/>
                  <a:gd name="T6" fmla="*/ 1 w 32"/>
                  <a:gd name="T7" fmla="*/ 0 h 24"/>
                  <a:gd name="T8" fmla="*/ 1 w 32"/>
                  <a:gd name="T9" fmla="*/ 0 h 24"/>
                  <a:gd name="T10" fmla="*/ 1 w 32"/>
                  <a:gd name="T11" fmla="*/ 0 h 24"/>
                  <a:gd name="T12" fmla="*/ 0 w 32"/>
                  <a:gd name="T13" fmla="*/ 0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21"/>
                    </a:moveTo>
                    <a:lnTo>
                      <a:pt x="0" y="0"/>
                    </a:lnTo>
                    <a:lnTo>
                      <a:pt x="22" y="0"/>
                    </a:lnTo>
                    <a:lnTo>
                      <a:pt x="32" y="3"/>
                    </a:lnTo>
                    <a:lnTo>
                      <a:pt x="32" y="24"/>
                    </a:lnTo>
                    <a:lnTo>
                      <a:pt x="12" y="2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6" name="Freeform 453"/>
              <p:cNvSpPr>
                <a:spLocks noChangeAspect="1"/>
              </p:cNvSpPr>
              <p:nvPr/>
            </p:nvSpPr>
            <p:spPr bwMode="auto">
              <a:xfrm>
                <a:off x="7453" y="1528"/>
                <a:ext cx="16"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1"/>
                    </a:moveTo>
                    <a:lnTo>
                      <a:pt x="0" y="0"/>
                    </a:lnTo>
                    <a:lnTo>
                      <a:pt x="20" y="0"/>
                    </a:lnTo>
                    <a:lnTo>
                      <a:pt x="32" y="3"/>
                    </a:lnTo>
                    <a:lnTo>
                      <a:pt x="32" y="25"/>
                    </a:lnTo>
                    <a:lnTo>
                      <a:pt x="10" y="2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7" name="Freeform 454"/>
              <p:cNvSpPr>
                <a:spLocks noChangeAspect="1"/>
              </p:cNvSpPr>
              <p:nvPr/>
            </p:nvSpPr>
            <p:spPr bwMode="auto">
              <a:xfrm>
                <a:off x="7458" y="1529"/>
                <a:ext cx="16" cy="13"/>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2" y="0"/>
                    </a:lnTo>
                    <a:lnTo>
                      <a:pt x="33" y="2"/>
                    </a:lnTo>
                    <a:lnTo>
                      <a:pt x="33" y="24"/>
                    </a:lnTo>
                    <a:lnTo>
                      <a:pt x="10"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8" name="Freeform 455"/>
              <p:cNvSpPr>
                <a:spLocks noChangeAspect="1"/>
              </p:cNvSpPr>
              <p:nvPr/>
            </p:nvSpPr>
            <p:spPr bwMode="auto">
              <a:xfrm>
                <a:off x="7463" y="1531"/>
                <a:ext cx="17" cy="13"/>
              </a:xfrm>
              <a:custGeom>
                <a:avLst/>
                <a:gdLst>
                  <a:gd name="T0" fmla="*/ 0 w 33"/>
                  <a:gd name="T1" fmla="*/ 0 h 27"/>
                  <a:gd name="T2" fmla="*/ 0 w 33"/>
                  <a:gd name="T3" fmla="*/ 0 h 27"/>
                  <a:gd name="T4" fmla="*/ 1 w 33"/>
                  <a:gd name="T5" fmla="*/ 0 h 27"/>
                  <a:gd name="T6" fmla="*/ 1 w 33"/>
                  <a:gd name="T7" fmla="*/ 0 h 27"/>
                  <a:gd name="T8" fmla="*/ 1 w 33"/>
                  <a:gd name="T9" fmla="*/ 0 h 27"/>
                  <a:gd name="T10" fmla="*/ 1 w 33"/>
                  <a:gd name="T11" fmla="*/ 0 h 27"/>
                  <a:gd name="T12" fmla="*/ 0 w 33"/>
                  <a:gd name="T13" fmla="*/ 0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0" y="22"/>
                    </a:moveTo>
                    <a:lnTo>
                      <a:pt x="0" y="0"/>
                    </a:lnTo>
                    <a:lnTo>
                      <a:pt x="23" y="0"/>
                    </a:lnTo>
                    <a:lnTo>
                      <a:pt x="33" y="5"/>
                    </a:lnTo>
                    <a:lnTo>
                      <a:pt x="33" y="27"/>
                    </a:lnTo>
                    <a:lnTo>
                      <a:pt x="12"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9" name="Freeform 456"/>
              <p:cNvSpPr>
                <a:spLocks noChangeAspect="1"/>
              </p:cNvSpPr>
              <p:nvPr/>
            </p:nvSpPr>
            <p:spPr bwMode="auto">
              <a:xfrm>
                <a:off x="7469" y="1533"/>
                <a:ext cx="16" cy="13"/>
              </a:xfrm>
              <a:custGeom>
                <a:avLst/>
                <a:gdLst>
                  <a:gd name="T0" fmla="*/ 0 w 33"/>
                  <a:gd name="T1" fmla="*/ 1 h 25"/>
                  <a:gd name="T2" fmla="*/ 0 w 33"/>
                  <a:gd name="T3" fmla="*/ 0 h 25"/>
                  <a:gd name="T4" fmla="*/ 0 w 33"/>
                  <a:gd name="T5" fmla="*/ 0 h 25"/>
                  <a:gd name="T6" fmla="*/ 0 w 33"/>
                  <a:gd name="T7" fmla="*/ 1 h 25"/>
                  <a:gd name="T8" fmla="*/ 0 w 33"/>
                  <a:gd name="T9" fmla="*/ 1 h 25"/>
                  <a:gd name="T10" fmla="*/ 0 w 33"/>
                  <a:gd name="T11" fmla="*/ 1 h 25"/>
                  <a:gd name="T12" fmla="*/ 0 w 33"/>
                  <a:gd name="T13" fmla="*/ 1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1" y="0"/>
                    </a:lnTo>
                    <a:lnTo>
                      <a:pt x="33" y="3"/>
                    </a:lnTo>
                    <a:lnTo>
                      <a:pt x="33"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0" name="Freeform 457"/>
              <p:cNvSpPr>
                <a:spLocks noChangeAspect="1"/>
              </p:cNvSpPr>
              <p:nvPr/>
            </p:nvSpPr>
            <p:spPr bwMode="auto">
              <a:xfrm>
                <a:off x="7474" y="1534"/>
                <a:ext cx="17" cy="13"/>
              </a:xfrm>
              <a:custGeom>
                <a:avLst/>
                <a:gdLst>
                  <a:gd name="T0" fmla="*/ 0 w 32"/>
                  <a:gd name="T1" fmla="*/ 1 h 25"/>
                  <a:gd name="T2" fmla="*/ 0 w 32"/>
                  <a:gd name="T3" fmla="*/ 0 h 25"/>
                  <a:gd name="T4" fmla="*/ 1 w 32"/>
                  <a:gd name="T5" fmla="*/ 0 h 25"/>
                  <a:gd name="T6" fmla="*/ 1 w 32"/>
                  <a:gd name="T7" fmla="*/ 1 h 25"/>
                  <a:gd name="T8" fmla="*/ 1 w 32"/>
                  <a:gd name="T9" fmla="*/ 1 h 25"/>
                  <a:gd name="T10" fmla="*/ 1 w 32"/>
                  <a:gd name="T11" fmla="*/ 1 h 25"/>
                  <a:gd name="T12" fmla="*/ 0 w 32"/>
                  <a:gd name="T13" fmla="*/ 1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3"/>
                    </a:lnTo>
                    <a:lnTo>
                      <a:pt x="32"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1" name="Freeform 458"/>
              <p:cNvSpPr>
                <a:spLocks noChangeAspect="1"/>
              </p:cNvSpPr>
              <p:nvPr/>
            </p:nvSpPr>
            <p:spPr bwMode="auto">
              <a:xfrm>
                <a:off x="7480" y="1536"/>
                <a:ext cx="16" cy="12"/>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2" y="0"/>
                    </a:lnTo>
                    <a:lnTo>
                      <a:pt x="33" y="2"/>
                    </a:lnTo>
                    <a:lnTo>
                      <a:pt x="33" y="24"/>
                    </a:lnTo>
                    <a:lnTo>
                      <a:pt x="12"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2" name="Freeform 459"/>
              <p:cNvSpPr>
                <a:spLocks noChangeAspect="1"/>
              </p:cNvSpPr>
              <p:nvPr/>
            </p:nvSpPr>
            <p:spPr bwMode="auto">
              <a:xfrm>
                <a:off x="7485" y="1537"/>
                <a:ext cx="16" cy="12"/>
              </a:xfrm>
              <a:custGeom>
                <a:avLst/>
                <a:gdLst>
                  <a:gd name="T0" fmla="*/ 0 w 31"/>
                  <a:gd name="T1" fmla="*/ 0 h 25"/>
                  <a:gd name="T2" fmla="*/ 0 w 31"/>
                  <a:gd name="T3" fmla="*/ 0 h 25"/>
                  <a:gd name="T4" fmla="*/ 1 w 31"/>
                  <a:gd name="T5" fmla="*/ 0 h 25"/>
                  <a:gd name="T6" fmla="*/ 1 w 31"/>
                  <a:gd name="T7" fmla="*/ 0 h 25"/>
                  <a:gd name="T8" fmla="*/ 1 w 31"/>
                  <a:gd name="T9" fmla="*/ 0 h 25"/>
                  <a:gd name="T10" fmla="*/ 1 w 31"/>
                  <a:gd name="T11" fmla="*/ 0 h 25"/>
                  <a:gd name="T12" fmla="*/ 0 w 31"/>
                  <a:gd name="T13" fmla="*/ 0 h 25"/>
                  <a:gd name="T14" fmla="*/ 0 60000 65536"/>
                  <a:gd name="T15" fmla="*/ 0 60000 65536"/>
                  <a:gd name="T16" fmla="*/ 0 60000 65536"/>
                  <a:gd name="T17" fmla="*/ 0 60000 65536"/>
                  <a:gd name="T18" fmla="*/ 0 60000 65536"/>
                  <a:gd name="T19" fmla="*/ 0 60000 65536"/>
                  <a:gd name="T20" fmla="*/ 0 60000 65536"/>
                  <a:gd name="T21" fmla="*/ 0 w 31"/>
                  <a:gd name="T22" fmla="*/ 0 h 25"/>
                  <a:gd name="T23" fmla="*/ 31 w 3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5">
                    <a:moveTo>
                      <a:pt x="0" y="22"/>
                    </a:moveTo>
                    <a:lnTo>
                      <a:pt x="0" y="0"/>
                    </a:lnTo>
                    <a:lnTo>
                      <a:pt x="21" y="0"/>
                    </a:lnTo>
                    <a:lnTo>
                      <a:pt x="31" y="3"/>
                    </a:lnTo>
                    <a:lnTo>
                      <a:pt x="31"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3" name="Freeform 460"/>
              <p:cNvSpPr>
                <a:spLocks noChangeAspect="1"/>
              </p:cNvSpPr>
              <p:nvPr/>
            </p:nvSpPr>
            <p:spPr bwMode="auto">
              <a:xfrm>
                <a:off x="7491" y="1538"/>
                <a:ext cx="16" cy="13"/>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1" y="0"/>
                    </a:lnTo>
                    <a:lnTo>
                      <a:pt x="33" y="4"/>
                    </a:lnTo>
                    <a:lnTo>
                      <a:pt x="33"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4" name="Freeform 461"/>
              <p:cNvSpPr>
                <a:spLocks noChangeAspect="1"/>
              </p:cNvSpPr>
              <p:nvPr/>
            </p:nvSpPr>
            <p:spPr bwMode="auto">
              <a:xfrm>
                <a:off x="7496" y="1540"/>
                <a:ext cx="15" cy="12"/>
              </a:xfrm>
              <a:custGeom>
                <a:avLst/>
                <a:gdLst>
                  <a:gd name="T0" fmla="*/ 0 w 30"/>
                  <a:gd name="T1" fmla="*/ 1 h 23"/>
                  <a:gd name="T2" fmla="*/ 0 w 30"/>
                  <a:gd name="T3" fmla="*/ 0 h 23"/>
                  <a:gd name="T4" fmla="*/ 1 w 30"/>
                  <a:gd name="T5" fmla="*/ 0 h 23"/>
                  <a:gd name="T6" fmla="*/ 1 w 30"/>
                  <a:gd name="T7" fmla="*/ 1 h 23"/>
                  <a:gd name="T8" fmla="*/ 1 w 30"/>
                  <a:gd name="T9" fmla="*/ 1 h 23"/>
                  <a:gd name="T10" fmla="*/ 1 w 30"/>
                  <a:gd name="T11" fmla="*/ 1 h 23"/>
                  <a:gd name="T12" fmla="*/ 0 w 30"/>
                  <a:gd name="T13" fmla="*/ 1 h 23"/>
                  <a:gd name="T14" fmla="*/ 0 60000 65536"/>
                  <a:gd name="T15" fmla="*/ 0 60000 65536"/>
                  <a:gd name="T16" fmla="*/ 0 60000 65536"/>
                  <a:gd name="T17" fmla="*/ 0 60000 65536"/>
                  <a:gd name="T18" fmla="*/ 0 60000 65536"/>
                  <a:gd name="T19" fmla="*/ 0 60000 65536"/>
                  <a:gd name="T20" fmla="*/ 0 60000 65536"/>
                  <a:gd name="T21" fmla="*/ 0 w 30"/>
                  <a:gd name="T22" fmla="*/ 0 h 23"/>
                  <a:gd name="T23" fmla="*/ 30 w 3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3">
                    <a:moveTo>
                      <a:pt x="0" y="20"/>
                    </a:moveTo>
                    <a:lnTo>
                      <a:pt x="0" y="0"/>
                    </a:lnTo>
                    <a:lnTo>
                      <a:pt x="22" y="0"/>
                    </a:lnTo>
                    <a:lnTo>
                      <a:pt x="30" y="2"/>
                    </a:lnTo>
                    <a:lnTo>
                      <a:pt x="30" y="23"/>
                    </a:lnTo>
                    <a:lnTo>
                      <a:pt x="7" y="23"/>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5" name="Freeform 462"/>
              <p:cNvSpPr>
                <a:spLocks noChangeAspect="1"/>
              </p:cNvSpPr>
              <p:nvPr/>
            </p:nvSpPr>
            <p:spPr bwMode="auto">
              <a:xfrm>
                <a:off x="7500" y="1542"/>
                <a:ext cx="16" cy="11"/>
              </a:xfrm>
              <a:custGeom>
                <a:avLst/>
                <a:gdLst>
                  <a:gd name="T0" fmla="*/ 0 w 33"/>
                  <a:gd name="T1" fmla="*/ 0 h 24"/>
                  <a:gd name="T2" fmla="*/ 0 w 33"/>
                  <a:gd name="T3" fmla="*/ 0 h 24"/>
                  <a:gd name="T4" fmla="*/ 0 w 33"/>
                  <a:gd name="T5" fmla="*/ 0 h 24"/>
                  <a:gd name="T6" fmla="*/ 0 w 33"/>
                  <a:gd name="T7" fmla="*/ 0 h 24"/>
                  <a:gd name="T8" fmla="*/ 0 w 33"/>
                  <a:gd name="T9" fmla="*/ 0 h 24"/>
                  <a:gd name="T10" fmla="*/ 0 w 33"/>
                  <a:gd name="T11" fmla="*/ 0 h 24"/>
                  <a:gd name="T12" fmla="*/ 0 w 33"/>
                  <a:gd name="T13" fmla="*/ 0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1"/>
                    </a:moveTo>
                    <a:lnTo>
                      <a:pt x="0" y="0"/>
                    </a:lnTo>
                    <a:lnTo>
                      <a:pt x="23" y="0"/>
                    </a:lnTo>
                    <a:lnTo>
                      <a:pt x="33" y="3"/>
                    </a:lnTo>
                    <a:lnTo>
                      <a:pt x="33" y="24"/>
                    </a:lnTo>
                    <a:lnTo>
                      <a:pt x="12" y="2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6" name="Freeform 463"/>
              <p:cNvSpPr>
                <a:spLocks noChangeAspect="1"/>
              </p:cNvSpPr>
              <p:nvPr/>
            </p:nvSpPr>
            <p:spPr bwMode="auto">
              <a:xfrm>
                <a:off x="7506" y="1543"/>
                <a:ext cx="16" cy="12"/>
              </a:xfrm>
              <a:custGeom>
                <a:avLst/>
                <a:gdLst>
                  <a:gd name="T0" fmla="*/ 0 w 33"/>
                  <a:gd name="T1" fmla="*/ 1 h 23"/>
                  <a:gd name="T2" fmla="*/ 0 w 33"/>
                  <a:gd name="T3" fmla="*/ 0 h 23"/>
                  <a:gd name="T4" fmla="*/ 0 w 33"/>
                  <a:gd name="T5" fmla="*/ 0 h 23"/>
                  <a:gd name="T6" fmla="*/ 0 w 33"/>
                  <a:gd name="T7" fmla="*/ 1 h 23"/>
                  <a:gd name="T8" fmla="*/ 0 w 33"/>
                  <a:gd name="T9" fmla="*/ 1 h 23"/>
                  <a:gd name="T10" fmla="*/ 0 w 33"/>
                  <a:gd name="T11" fmla="*/ 1 h 23"/>
                  <a:gd name="T12" fmla="*/ 0 w 33"/>
                  <a:gd name="T13" fmla="*/ 1 h 23"/>
                  <a:gd name="T14" fmla="*/ 0 60000 65536"/>
                  <a:gd name="T15" fmla="*/ 0 60000 65536"/>
                  <a:gd name="T16" fmla="*/ 0 60000 65536"/>
                  <a:gd name="T17" fmla="*/ 0 60000 65536"/>
                  <a:gd name="T18" fmla="*/ 0 60000 65536"/>
                  <a:gd name="T19" fmla="*/ 0 60000 65536"/>
                  <a:gd name="T20" fmla="*/ 0 60000 65536"/>
                  <a:gd name="T21" fmla="*/ 0 w 33"/>
                  <a:gd name="T22" fmla="*/ 0 h 23"/>
                  <a:gd name="T23" fmla="*/ 33 w 3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3">
                    <a:moveTo>
                      <a:pt x="0" y="21"/>
                    </a:moveTo>
                    <a:lnTo>
                      <a:pt x="0" y="0"/>
                    </a:lnTo>
                    <a:lnTo>
                      <a:pt x="21" y="0"/>
                    </a:lnTo>
                    <a:lnTo>
                      <a:pt x="33" y="2"/>
                    </a:lnTo>
                    <a:lnTo>
                      <a:pt x="33" y="23"/>
                    </a:lnTo>
                    <a:lnTo>
                      <a:pt x="11" y="2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7" name="Freeform 464"/>
              <p:cNvSpPr>
                <a:spLocks noChangeAspect="1"/>
              </p:cNvSpPr>
              <p:nvPr/>
            </p:nvSpPr>
            <p:spPr bwMode="auto">
              <a:xfrm>
                <a:off x="7511" y="1544"/>
                <a:ext cx="16" cy="13"/>
              </a:xfrm>
              <a:custGeom>
                <a:avLst/>
                <a:gdLst>
                  <a:gd name="T0" fmla="*/ 0 w 32"/>
                  <a:gd name="T1" fmla="*/ 1 h 25"/>
                  <a:gd name="T2" fmla="*/ 0 w 32"/>
                  <a:gd name="T3" fmla="*/ 0 h 25"/>
                  <a:gd name="T4" fmla="*/ 1 w 32"/>
                  <a:gd name="T5" fmla="*/ 0 h 25"/>
                  <a:gd name="T6" fmla="*/ 1 w 32"/>
                  <a:gd name="T7" fmla="*/ 1 h 25"/>
                  <a:gd name="T8" fmla="*/ 1 w 32"/>
                  <a:gd name="T9" fmla="*/ 1 h 25"/>
                  <a:gd name="T10" fmla="*/ 1 w 32"/>
                  <a:gd name="T11" fmla="*/ 1 h 25"/>
                  <a:gd name="T12" fmla="*/ 0 w 32"/>
                  <a:gd name="T13" fmla="*/ 1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1"/>
                    </a:moveTo>
                    <a:lnTo>
                      <a:pt x="0" y="0"/>
                    </a:lnTo>
                    <a:lnTo>
                      <a:pt x="22" y="0"/>
                    </a:lnTo>
                    <a:lnTo>
                      <a:pt x="32" y="3"/>
                    </a:lnTo>
                    <a:lnTo>
                      <a:pt x="32" y="25"/>
                    </a:lnTo>
                    <a:lnTo>
                      <a:pt x="10" y="2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8" name="Freeform 465"/>
              <p:cNvSpPr>
                <a:spLocks noChangeAspect="1"/>
              </p:cNvSpPr>
              <p:nvPr/>
            </p:nvSpPr>
            <p:spPr bwMode="auto">
              <a:xfrm>
                <a:off x="7516" y="1546"/>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2" y="0"/>
                    </a:lnTo>
                    <a:lnTo>
                      <a:pt x="33" y="3"/>
                    </a:lnTo>
                    <a:lnTo>
                      <a:pt x="33" y="25"/>
                    </a:lnTo>
                    <a:lnTo>
                      <a:pt x="12"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19" name="Freeform 466"/>
              <p:cNvSpPr>
                <a:spLocks noChangeAspect="1"/>
              </p:cNvSpPr>
              <p:nvPr/>
            </p:nvSpPr>
            <p:spPr bwMode="auto">
              <a:xfrm>
                <a:off x="7522" y="1547"/>
                <a:ext cx="16" cy="12"/>
              </a:xfrm>
              <a:custGeom>
                <a:avLst/>
                <a:gdLst>
                  <a:gd name="T0" fmla="*/ 0 w 32"/>
                  <a:gd name="T1" fmla="*/ 1 h 24"/>
                  <a:gd name="T2" fmla="*/ 0 w 32"/>
                  <a:gd name="T3" fmla="*/ 0 h 24"/>
                  <a:gd name="T4" fmla="*/ 1 w 32"/>
                  <a:gd name="T5" fmla="*/ 0 h 24"/>
                  <a:gd name="T6" fmla="*/ 1 w 32"/>
                  <a:gd name="T7" fmla="*/ 1 h 24"/>
                  <a:gd name="T8" fmla="*/ 1 w 32"/>
                  <a:gd name="T9" fmla="*/ 1 h 24"/>
                  <a:gd name="T10" fmla="*/ 1 w 32"/>
                  <a:gd name="T11" fmla="*/ 1 h 24"/>
                  <a:gd name="T12" fmla="*/ 0 w 32"/>
                  <a:gd name="T13" fmla="*/ 1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22"/>
                    </a:moveTo>
                    <a:lnTo>
                      <a:pt x="0" y="0"/>
                    </a:lnTo>
                    <a:lnTo>
                      <a:pt x="21" y="0"/>
                    </a:lnTo>
                    <a:lnTo>
                      <a:pt x="32" y="2"/>
                    </a:lnTo>
                    <a:lnTo>
                      <a:pt x="32" y="24"/>
                    </a:lnTo>
                    <a:lnTo>
                      <a:pt x="10"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20" name="Freeform 467"/>
              <p:cNvSpPr>
                <a:spLocks noChangeAspect="1"/>
              </p:cNvSpPr>
              <p:nvPr/>
            </p:nvSpPr>
            <p:spPr bwMode="auto">
              <a:xfrm>
                <a:off x="7527" y="1548"/>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2" y="0"/>
                    </a:lnTo>
                    <a:lnTo>
                      <a:pt x="33" y="3"/>
                    </a:lnTo>
                    <a:lnTo>
                      <a:pt x="33"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21" name="Freeform 468"/>
              <p:cNvSpPr>
                <a:spLocks noChangeAspect="1"/>
              </p:cNvSpPr>
              <p:nvPr/>
            </p:nvSpPr>
            <p:spPr bwMode="auto">
              <a:xfrm>
                <a:off x="7532" y="1549"/>
                <a:ext cx="17" cy="13"/>
              </a:xfrm>
              <a:custGeom>
                <a:avLst/>
                <a:gdLst>
                  <a:gd name="T0" fmla="*/ 0 w 32"/>
                  <a:gd name="T1" fmla="*/ 1 h 25"/>
                  <a:gd name="T2" fmla="*/ 0 w 32"/>
                  <a:gd name="T3" fmla="*/ 0 h 25"/>
                  <a:gd name="T4" fmla="*/ 1 w 32"/>
                  <a:gd name="T5" fmla="*/ 0 h 25"/>
                  <a:gd name="T6" fmla="*/ 1 w 32"/>
                  <a:gd name="T7" fmla="*/ 1 h 25"/>
                  <a:gd name="T8" fmla="*/ 1 w 32"/>
                  <a:gd name="T9" fmla="*/ 1 h 25"/>
                  <a:gd name="T10" fmla="*/ 1 w 32"/>
                  <a:gd name="T11" fmla="*/ 1 h 25"/>
                  <a:gd name="T12" fmla="*/ 0 w 32"/>
                  <a:gd name="T13" fmla="*/ 1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2"/>
                    </a:lnTo>
                    <a:lnTo>
                      <a:pt x="32"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22" name="Freeform 469"/>
              <p:cNvSpPr>
                <a:spLocks noChangeAspect="1"/>
              </p:cNvSpPr>
              <p:nvPr/>
            </p:nvSpPr>
            <p:spPr bwMode="auto">
              <a:xfrm>
                <a:off x="7538" y="1551"/>
                <a:ext cx="16"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3"/>
                    </a:moveTo>
                    <a:lnTo>
                      <a:pt x="0" y="0"/>
                    </a:lnTo>
                    <a:lnTo>
                      <a:pt x="21" y="0"/>
                    </a:lnTo>
                    <a:lnTo>
                      <a:pt x="32" y="3"/>
                    </a:lnTo>
                    <a:lnTo>
                      <a:pt x="32" y="25"/>
                    </a:lnTo>
                    <a:lnTo>
                      <a:pt x="11" y="25"/>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23" name="Freeform 470"/>
              <p:cNvSpPr>
                <a:spLocks noChangeAspect="1"/>
              </p:cNvSpPr>
              <p:nvPr/>
            </p:nvSpPr>
            <p:spPr bwMode="auto">
              <a:xfrm>
                <a:off x="7543" y="1552"/>
                <a:ext cx="17"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1" y="0"/>
                    </a:lnTo>
                    <a:lnTo>
                      <a:pt x="32" y="3"/>
                    </a:lnTo>
                    <a:lnTo>
                      <a:pt x="32"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24" name="Freeform 471"/>
              <p:cNvSpPr>
                <a:spLocks noChangeAspect="1"/>
              </p:cNvSpPr>
              <p:nvPr/>
            </p:nvSpPr>
            <p:spPr bwMode="auto">
              <a:xfrm>
                <a:off x="7549" y="1553"/>
                <a:ext cx="16" cy="13"/>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2" y="0"/>
                    </a:lnTo>
                    <a:lnTo>
                      <a:pt x="33" y="2"/>
                    </a:lnTo>
                    <a:lnTo>
                      <a:pt x="33"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25" name="Freeform 472"/>
              <p:cNvSpPr>
                <a:spLocks noChangeAspect="1"/>
              </p:cNvSpPr>
              <p:nvPr/>
            </p:nvSpPr>
            <p:spPr bwMode="auto">
              <a:xfrm>
                <a:off x="7554" y="1555"/>
                <a:ext cx="16"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4"/>
                    </a:lnTo>
                    <a:lnTo>
                      <a:pt x="32"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26" name="Freeform 473"/>
              <p:cNvSpPr>
                <a:spLocks noChangeAspect="1"/>
              </p:cNvSpPr>
              <p:nvPr/>
            </p:nvSpPr>
            <p:spPr bwMode="auto">
              <a:xfrm>
                <a:off x="7560" y="1557"/>
                <a:ext cx="16" cy="11"/>
              </a:xfrm>
              <a:custGeom>
                <a:avLst/>
                <a:gdLst>
                  <a:gd name="T0" fmla="*/ 0 w 33"/>
                  <a:gd name="T1" fmla="*/ 0 h 24"/>
                  <a:gd name="T2" fmla="*/ 0 w 33"/>
                  <a:gd name="T3" fmla="*/ 0 h 24"/>
                  <a:gd name="T4" fmla="*/ 0 w 33"/>
                  <a:gd name="T5" fmla="*/ 0 h 24"/>
                  <a:gd name="T6" fmla="*/ 0 w 33"/>
                  <a:gd name="T7" fmla="*/ 0 h 24"/>
                  <a:gd name="T8" fmla="*/ 0 w 33"/>
                  <a:gd name="T9" fmla="*/ 0 h 24"/>
                  <a:gd name="T10" fmla="*/ 0 w 33"/>
                  <a:gd name="T11" fmla="*/ 0 h 24"/>
                  <a:gd name="T12" fmla="*/ 0 w 33"/>
                  <a:gd name="T13" fmla="*/ 0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1"/>
                    </a:moveTo>
                    <a:lnTo>
                      <a:pt x="0" y="0"/>
                    </a:lnTo>
                    <a:lnTo>
                      <a:pt x="21" y="0"/>
                    </a:lnTo>
                    <a:lnTo>
                      <a:pt x="33" y="3"/>
                    </a:lnTo>
                    <a:lnTo>
                      <a:pt x="33" y="24"/>
                    </a:lnTo>
                    <a:lnTo>
                      <a:pt x="11" y="2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27" name="Freeform 474"/>
              <p:cNvSpPr>
                <a:spLocks noChangeAspect="1"/>
              </p:cNvSpPr>
              <p:nvPr/>
            </p:nvSpPr>
            <p:spPr bwMode="auto">
              <a:xfrm>
                <a:off x="7565" y="1558"/>
                <a:ext cx="16" cy="12"/>
              </a:xfrm>
              <a:custGeom>
                <a:avLst/>
                <a:gdLst>
                  <a:gd name="T0" fmla="*/ 0 w 32"/>
                  <a:gd name="T1" fmla="*/ 1 h 23"/>
                  <a:gd name="T2" fmla="*/ 0 w 32"/>
                  <a:gd name="T3" fmla="*/ 0 h 23"/>
                  <a:gd name="T4" fmla="*/ 1 w 32"/>
                  <a:gd name="T5" fmla="*/ 0 h 23"/>
                  <a:gd name="T6" fmla="*/ 1 w 32"/>
                  <a:gd name="T7" fmla="*/ 1 h 23"/>
                  <a:gd name="T8" fmla="*/ 1 w 32"/>
                  <a:gd name="T9" fmla="*/ 1 h 23"/>
                  <a:gd name="T10" fmla="*/ 1 w 32"/>
                  <a:gd name="T11" fmla="*/ 1 h 23"/>
                  <a:gd name="T12" fmla="*/ 0 w 32"/>
                  <a:gd name="T13" fmla="*/ 1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21"/>
                    </a:moveTo>
                    <a:lnTo>
                      <a:pt x="0" y="0"/>
                    </a:lnTo>
                    <a:lnTo>
                      <a:pt x="22" y="0"/>
                    </a:lnTo>
                    <a:lnTo>
                      <a:pt x="32" y="2"/>
                    </a:lnTo>
                    <a:lnTo>
                      <a:pt x="32" y="23"/>
                    </a:lnTo>
                    <a:lnTo>
                      <a:pt x="10" y="2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28" name="Freeform 475"/>
              <p:cNvSpPr>
                <a:spLocks noChangeAspect="1"/>
              </p:cNvSpPr>
              <p:nvPr/>
            </p:nvSpPr>
            <p:spPr bwMode="auto">
              <a:xfrm>
                <a:off x="7570" y="1559"/>
                <a:ext cx="16" cy="12"/>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1"/>
                    </a:moveTo>
                    <a:lnTo>
                      <a:pt x="0" y="0"/>
                    </a:lnTo>
                    <a:lnTo>
                      <a:pt x="22" y="0"/>
                    </a:lnTo>
                    <a:lnTo>
                      <a:pt x="33" y="3"/>
                    </a:lnTo>
                    <a:lnTo>
                      <a:pt x="33" y="24"/>
                    </a:lnTo>
                    <a:lnTo>
                      <a:pt x="12" y="2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29" name="Freeform 476"/>
              <p:cNvSpPr>
                <a:spLocks noChangeAspect="1"/>
              </p:cNvSpPr>
              <p:nvPr/>
            </p:nvSpPr>
            <p:spPr bwMode="auto">
              <a:xfrm>
                <a:off x="7576" y="1560"/>
                <a:ext cx="16" cy="13"/>
              </a:xfrm>
              <a:custGeom>
                <a:avLst/>
                <a:gdLst>
                  <a:gd name="T0" fmla="*/ 0 w 33"/>
                  <a:gd name="T1" fmla="*/ 1 h 25"/>
                  <a:gd name="T2" fmla="*/ 0 w 33"/>
                  <a:gd name="T3" fmla="*/ 0 h 25"/>
                  <a:gd name="T4" fmla="*/ 0 w 33"/>
                  <a:gd name="T5" fmla="*/ 0 h 25"/>
                  <a:gd name="T6" fmla="*/ 0 w 33"/>
                  <a:gd name="T7" fmla="*/ 1 h 25"/>
                  <a:gd name="T8" fmla="*/ 0 w 33"/>
                  <a:gd name="T9" fmla="*/ 1 h 25"/>
                  <a:gd name="T10" fmla="*/ 0 w 33"/>
                  <a:gd name="T11" fmla="*/ 1 h 25"/>
                  <a:gd name="T12" fmla="*/ 0 w 33"/>
                  <a:gd name="T13" fmla="*/ 1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1"/>
                    </a:moveTo>
                    <a:lnTo>
                      <a:pt x="0" y="0"/>
                    </a:lnTo>
                    <a:lnTo>
                      <a:pt x="21" y="0"/>
                    </a:lnTo>
                    <a:lnTo>
                      <a:pt x="33" y="3"/>
                    </a:lnTo>
                    <a:lnTo>
                      <a:pt x="33" y="25"/>
                    </a:lnTo>
                    <a:lnTo>
                      <a:pt x="10" y="2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30" name="Freeform 477"/>
              <p:cNvSpPr>
                <a:spLocks noChangeAspect="1"/>
              </p:cNvSpPr>
              <p:nvPr/>
            </p:nvSpPr>
            <p:spPr bwMode="auto">
              <a:xfrm>
                <a:off x="7581" y="1562"/>
                <a:ext cx="17" cy="12"/>
              </a:xfrm>
              <a:custGeom>
                <a:avLst/>
                <a:gdLst>
                  <a:gd name="T0" fmla="*/ 0 w 33"/>
                  <a:gd name="T1" fmla="*/ 1 h 24"/>
                  <a:gd name="T2" fmla="*/ 0 w 33"/>
                  <a:gd name="T3" fmla="*/ 0 h 24"/>
                  <a:gd name="T4" fmla="*/ 1 w 33"/>
                  <a:gd name="T5" fmla="*/ 0 h 24"/>
                  <a:gd name="T6" fmla="*/ 1 w 33"/>
                  <a:gd name="T7" fmla="*/ 1 h 24"/>
                  <a:gd name="T8" fmla="*/ 1 w 33"/>
                  <a:gd name="T9" fmla="*/ 1 h 24"/>
                  <a:gd name="T10" fmla="*/ 1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3" y="0"/>
                    </a:lnTo>
                    <a:lnTo>
                      <a:pt x="33" y="2"/>
                    </a:lnTo>
                    <a:lnTo>
                      <a:pt x="33"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31" name="Freeform 478"/>
              <p:cNvSpPr>
                <a:spLocks noChangeAspect="1"/>
              </p:cNvSpPr>
              <p:nvPr/>
            </p:nvSpPr>
            <p:spPr bwMode="auto">
              <a:xfrm>
                <a:off x="7586" y="1563"/>
                <a:ext cx="17"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3"/>
                    </a:lnTo>
                    <a:lnTo>
                      <a:pt x="32" y="25"/>
                    </a:lnTo>
                    <a:lnTo>
                      <a:pt x="12"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32" name="Freeform 479"/>
              <p:cNvSpPr>
                <a:spLocks noChangeAspect="1"/>
              </p:cNvSpPr>
              <p:nvPr/>
            </p:nvSpPr>
            <p:spPr bwMode="auto">
              <a:xfrm>
                <a:off x="7592" y="1564"/>
                <a:ext cx="17" cy="13"/>
              </a:xfrm>
              <a:custGeom>
                <a:avLst/>
                <a:gdLst>
                  <a:gd name="T0" fmla="*/ 0 w 32"/>
                  <a:gd name="T1" fmla="*/ 1 h 24"/>
                  <a:gd name="T2" fmla="*/ 0 w 32"/>
                  <a:gd name="T3" fmla="*/ 0 h 24"/>
                  <a:gd name="T4" fmla="*/ 1 w 32"/>
                  <a:gd name="T5" fmla="*/ 0 h 24"/>
                  <a:gd name="T6" fmla="*/ 1 w 32"/>
                  <a:gd name="T7" fmla="*/ 1 h 24"/>
                  <a:gd name="T8" fmla="*/ 1 w 32"/>
                  <a:gd name="T9" fmla="*/ 1 h 24"/>
                  <a:gd name="T10" fmla="*/ 1 w 32"/>
                  <a:gd name="T11" fmla="*/ 1 h 24"/>
                  <a:gd name="T12" fmla="*/ 0 w 32"/>
                  <a:gd name="T13" fmla="*/ 1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22"/>
                    </a:moveTo>
                    <a:lnTo>
                      <a:pt x="0" y="0"/>
                    </a:lnTo>
                    <a:lnTo>
                      <a:pt x="20" y="0"/>
                    </a:lnTo>
                    <a:lnTo>
                      <a:pt x="32" y="2"/>
                    </a:lnTo>
                    <a:lnTo>
                      <a:pt x="32" y="24"/>
                    </a:lnTo>
                    <a:lnTo>
                      <a:pt x="10"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33" name="Rectangle 480"/>
              <p:cNvSpPr>
                <a:spLocks noChangeAspect="1" noChangeArrowheads="1"/>
              </p:cNvSpPr>
              <p:nvPr/>
            </p:nvSpPr>
            <p:spPr bwMode="auto">
              <a:xfrm>
                <a:off x="7598" y="1566"/>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34" name="Freeform 481"/>
              <p:cNvSpPr>
                <a:spLocks noChangeAspect="1"/>
              </p:cNvSpPr>
              <p:nvPr/>
            </p:nvSpPr>
            <p:spPr bwMode="auto">
              <a:xfrm>
                <a:off x="7603" y="1566"/>
                <a:ext cx="16" cy="13"/>
              </a:xfrm>
              <a:custGeom>
                <a:avLst/>
                <a:gdLst>
                  <a:gd name="T0" fmla="*/ 0 w 33"/>
                  <a:gd name="T1" fmla="*/ 0 h 28"/>
                  <a:gd name="T2" fmla="*/ 0 w 33"/>
                  <a:gd name="T3" fmla="*/ 0 h 28"/>
                  <a:gd name="T4" fmla="*/ 0 w 33"/>
                  <a:gd name="T5" fmla="*/ 0 h 28"/>
                  <a:gd name="T6" fmla="*/ 0 w 33"/>
                  <a:gd name="T7" fmla="*/ 0 h 28"/>
                  <a:gd name="T8" fmla="*/ 0 w 33"/>
                  <a:gd name="T9" fmla="*/ 0 h 28"/>
                  <a:gd name="T10" fmla="*/ 0 w 33"/>
                  <a:gd name="T11" fmla="*/ 0 h 28"/>
                  <a:gd name="T12" fmla="*/ 0 w 33"/>
                  <a:gd name="T13" fmla="*/ 0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0" y="22"/>
                    </a:moveTo>
                    <a:lnTo>
                      <a:pt x="0" y="0"/>
                    </a:lnTo>
                    <a:lnTo>
                      <a:pt x="23" y="0"/>
                    </a:lnTo>
                    <a:lnTo>
                      <a:pt x="33" y="6"/>
                    </a:lnTo>
                    <a:lnTo>
                      <a:pt x="33" y="28"/>
                    </a:lnTo>
                    <a:lnTo>
                      <a:pt x="12" y="28"/>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35" name="Rectangle 482"/>
              <p:cNvSpPr>
                <a:spLocks noChangeAspect="1" noChangeArrowheads="1"/>
              </p:cNvSpPr>
              <p:nvPr/>
            </p:nvSpPr>
            <p:spPr bwMode="auto">
              <a:xfrm>
                <a:off x="7609" y="1568"/>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36" name="Freeform 483"/>
              <p:cNvSpPr>
                <a:spLocks noChangeAspect="1"/>
              </p:cNvSpPr>
              <p:nvPr/>
            </p:nvSpPr>
            <p:spPr bwMode="auto">
              <a:xfrm>
                <a:off x="7614" y="1568"/>
                <a:ext cx="16" cy="13"/>
              </a:xfrm>
              <a:custGeom>
                <a:avLst/>
                <a:gdLst>
                  <a:gd name="T0" fmla="*/ 0 w 32"/>
                  <a:gd name="T1" fmla="*/ 1 h 24"/>
                  <a:gd name="T2" fmla="*/ 0 w 32"/>
                  <a:gd name="T3" fmla="*/ 0 h 24"/>
                  <a:gd name="T4" fmla="*/ 1 w 32"/>
                  <a:gd name="T5" fmla="*/ 0 h 24"/>
                  <a:gd name="T6" fmla="*/ 1 w 32"/>
                  <a:gd name="T7" fmla="*/ 1 h 24"/>
                  <a:gd name="T8" fmla="*/ 1 w 32"/>
                  <a:gd name="T9" fmla="*/ 1 h 24"/>
                  <a:gd name="T10" fmla="*/ 1 w 32"/>
                  <a:gd name="T11" fmla="*/ 1 h 24"/>
                  <a:gd name="T12" fmla="*/ 0 w 32"/>
                  <a:gd name="T13" fmla="*/ 1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22"/>
                    </a:moveTo>
                    <a:lnTo>
                      <a:pt x="0" y="0"/>
                    </a:lnTo>
                    <a:lnTo>
                      <a:pt x="22" y="0"/>
                    </a:lnTo>
                    <a:lnTo>
                      <a:pt x="32" y="2"/>
                    </a:lnTo>
                    <a:lnTo>
                      <a:pt x="32" y="24"/>
                    </a:lnTo>
                    <a:lnTo>
                      <a:pt x="10"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37" name="Freeform 484"/>
              <p:cNvSpPr>
                <a:spLocks noChangeAspect="1"/>
              </p:cNvSpPr>
              <p:nvPr/>
            </p:nvSpPr>
            <p:spPr bwMode="auto">
              <a:xfrm>
                <a:off x="7619" y="1570"/>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2" y="0"/>
                    </a:lnTo>
                    <a:lnTo>
                      <a:pt x="33" y="3"/>
                    </a:lnTo>
                    <a:lnTo>
                      <a:pt x="33" y="25"/>
                    </a:lnTo>
                    <a:lnTo>
                      <a:pt x="12"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38" name="Freeform 485"/>
              <p:cNvSpPr>
                <a:spLocks noChangeAspect="1"/>
              </p:cNvSpPr>
              <p:nvPr/>
            </p:nvSpPr>
            <p:spPr bwMode="auto">
              <a:xfrm>
                <a:off x="7625" y="1571"/>
                <a:ext cx="14" cy="12"/>
              </a:xfrm>
              <a:custGeom>
                <a:avLst/>
                <a:gdLst>
                  <a:gd name="T0" fmla="*/ 0 w 28"/>
                  <a:gd name="T1" fmla="*/ 1 h 24"/>
                  <a:gd name="T2" fmla="*/ 0 w 28"/>
                  <a:gd name="T3" fmla="*/ 0 h 24"/>
                  <a:gd name="T4" fmla="*/ 1 w 28"/>
                  <a:gd name="T5" fmla="*/ 0 h 24"/>
                  <a:gd name="T6" fmla="*/ 1 w 28"/>
                  <a:gd name="T7" fmla="*/ 1 h 24"/>
                  <a:gd name="T8" fmla="*/ 1 w 28"/>
                  <a:gd name="T9" fmla="*/ 1 h 24"/>
                  <a:gd name="T10" fmla="*/ 1 w 28"/>
                  <a:gd name="T11" fmla="*/ 1 h 24"/>
                  <a:gd name="T12" fmla="*/ 0 w 28"/>
                  <a:gd name="T13" fmla="*/ 1 h 24"/>
                  <a:gd name="T14" fmla="*/ 0 60000 65536"/>
                  <a:gd name="T15" fmla="*/ 0 60000 65536"/>
                  <a:gd name="T16" fmla="*/ 0 60000 65536"/>
                  <a:gd name="T17" fmla="*/ 0 60000 65536"/>
                  <a:gd name="T18" fmla="*/ 0 60000 65536"/>
                  <a:gd name="T19" fmla="*/ 0 60000 65536"/>
                  <a:gd name="T20" fmla="*/ 0 60000 65536"/>
                  <a:gd name="T21" fmla="*/ 0 w 28"/>
                  <a:gd name="T22" fmla="*/ 0 h 24"/>
                  <a:gd name="T23" fmla="*/ 28 w 2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4">
                    <a:moveTo>
                      <a:pt x="0" y="22"/>
                    </a:moveTo>
                    <a:lnTo>
                      <a:pt x="0" y="0"/>
                    </a:lnTo>
                    <a:lnTo>
                      <a:pt x="21" y="0"/>
                    </a:lnTo>
                    <a:lnTo>
                      <a:pt x="28" y="4"/>
                    </a:lnTo>
                    <a:lnTo>
                      <a:pt x="28" y="24"/>
                    </a:lnTo>
                    <a:lnTo>
                      <a:pt x="8"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39" name="Freeform 486"/>
              <p:cNvSpPr>
                <a:spLocks noChangeAspect="1"/>
              </p:cNvSpPr>
              <p:nvPr/>
            </p:nvSpPr>
            <p:spPr bwMode="auto">
              <a:xfrm>
                <a:off x="7629" y="1573"/>
                <a:ext cx="16" cy="12"/>
              </a:xfrm>
              <a:custGeom>
                <a:avLst/>
                <a:gdLst>
                  <a:gd name="T0" fmla="*/ 0 w 32"/>
                  <a:gd name="T1" fmla="*/ 1 h 23"/>
                  <a:gd name="T2" fmla="*/ 0 w 32"/>
                  <a:gd name="T3" fmla="*/ 0 h 23"/>
                  <a:gd name="T4" fmla="*/ 1 w 32"/>
                  <a:gd name="T5" fmla="*/ 0 h 23"/>
                  <a:gd name="T6" fmla="*/ 1 w 32"/>
                  <a:gd name="T7" fmla="*/ 1 h 23"/>
                  <a:gd name="T8" fmla="*/ 1 w 32"/>
                  <a:gd name="T9" fmla="*/ 1 h 23"/>
                  <a:gd name="T10" fmla="*/ 1 w 32"/>
                  <a:gd name="T11" fmla="*/ 1 h 23"/>
                  <a:gd name="T12" fmla="*/ 0 w 32"/>
                  <a:gd name="T13" fmla="*/ 1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20"/>
                    </a:moveTo>
                    <a:lnTo>
                      <a:pt x="0" y="0"/>
                    </a:lnTo>
                    <a:lnTo>
                      <a:pt x="20" y="0"/>
                    </a:lnTo>
                    <a:lnTo>
                      <a:pt x="32" y="2"/>
                    </a:lnTo>
                    <a:lnTo>
                      <a:pt x="32" y="23"/>
                    </a:lnTo>
                    <a:lnTo>
                      <a:pt x="10" y="23"/>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40" name="Rectangle 487"/>
              <p:cNvSpPr>
                <a:spLocks noChangeAspect="1" noChangeArrowheads="1"/>
              </p:cNvSpPr>
              <p:nvPr/>
            </p:nvSpPr>
            <p:spPr bwMode="auto">
              <a:xfrm>
                <a:off x="7634" y="1574"/>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41" name="Freeform 488"/>
              <p:cNvSpPr>
                <a:spLocks noChangeAspect="1"/>
              </p:cNvSpPr>
              <p:nvPr/>
            </p:nvSpPr>
            <p:spPr bwMode="auto">
              <a:xfrm>
                <a:off x="7639" y="1574"/>
                <a:ext cx="17" cy="12"/>
              </a:xfrm>
              <a:custGeom>
                <a:avLst/>
                <a:gdLst>
                  <a:gd name="T0" fmla="*/ 0 w 33"/>
                  <a:gd name="T1" fmla="*/ 1 h 24"/>
                  <a:gd name="T2" fmla="*/ 0 w 33"/>
                  <a:gd name="T3" fmla="*/ 0 h 24"/>
                  <a:gd name="T4" fmla="*/ 1 w 33"/>
                  <a:gd name="T5" fmla="*/ 0 h 24"/>
                  <a:gd name="T6" fmla="*/ 1 w 33"/>
                  <a:gd name="T7" fmla="*/ 1 h 24"/>
                  <a:gd name="T8" fmla="*/ 1 w 33"/>
                  <a:gd name="T9" fmla="*/ 1 h 24"/>
                  <a:gd name="T10" fmla="*/ 1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1"/>
                    </a:moveTo>
                    <a:lnTo>
                      <a:pt x="0" y="0"/>
                    </a:lnTo>
                    <a:lnTo>
                      <a:pt x="23" y="0"/>
                    </a:lnTo>
                    <a:lnTo>
                      <a:pt x="33" y="3"/>
                    </a:lnTo>
                    <a:lnTo>
                      <a:pt x="33" y="24"/>
                    </a:lnTo>
                    <a:lnTo>
                      <a:pt x="12" y="2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42" name="Freeform 489"/>
              <p:cNvSpPr>
                <a:spLocks noChangeAspect="1"/>
              </p:cNvSpPr>
              <p:nvPr/>
            </p:nvSpPr>
            <p:spPr bwMode="auto">
              <a:xfrm>
                <a:off x="7645" y="1575"/>
                <a:ext cx="16" cy="12"/>
              </a:xfrm>
              <a:custGeom>
                <a:avLst/>
                <a:gdLst>
                  <a:gd name="T0" fmla="*/ 0 w 33"/>
                  <a:gd name="T1" fmla="*/ 1 h 23"/>
                  <a:gd name="T2" fmla="*/ 0 w 33"/>
                  <a:gd name="T3" fmla="*/ 0 h 23"/>
                  <a:gd name="T4" fmla="*/ 0 w 33"/>
                  <a:gd name="T5" fmla="*/ 0 h 23"/>
                  <a:gd name="T6" fmla="*/ 0 w 33"/>
                  <a:gd name="T7" fmla="*/ 1 h 23"/>
                  <a:gd name="T8" fmla="*/ 0 w 33"/>
                  <a:gd name="T9" fmla="*/ 1 h 23"/>
                  <a:gd name="T10" fmla="*/ 0 w 33"/>
                  <a:gd name="T11" fmla="*/ 1 h 23"/>
                  <a:gd name="T12" fmla="*/ 0 w 33"/>
                  <a:gd name="T13" fmla="*/ 1 h 23"/>
                  <a:gd name="T14" fmla="*/ 0 60000 65536"/>
                  <a:gd name="T15" fmla="*/ 0 60000 65536"/>
                  <a:gd name="T16" fmla="*/ 0 60000 65536"/>
                  <a:gd name="T17" fmla="*/ 0 60000 65536"/>
                  <a:gd name="T18" fmla="*/ 0 60000 65536"/>
                  <a:gd name="T19" fmla="*/ 0 60000 65536"/>
                  <a:gd name="T20" fmla="*/ 0 60000 65536"/>
                  <a:gd name="T21" fmla="*/ 0 w 33"/>
                  <a:gd name="T22" fmla="*/ 0 h 23"/>
                  <a:gd name="T23" fmla="*/ 33 w 3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3">
                    <a:moveTo>
                      <a:pt x="0" y="21"/>
                    </a:moveTo>
                    <a:lnTo>
                      <a:pt x="0" y="0"/>
                    </a:lnTo>
                    <a:lnTo>
                      <a:pt x="21" y="0"/>
                    </a:lnTo>
                    <a:lnTo>
                      <a:pt x="33" y="2"/>
                    </a:lnTo>
                    <a:lnTo>
                      <a:pt x="33" y="23"/>
                    </a:lnTo>
                    <a:lnTo>
                      <a:pt x="11" y="2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43" name="Freeform 490"/>
              <p:cNvSpPr>
                <a:spLocks noChangeAspect="1"/>
              </p:cNvSpPr>
              <p:nvPr/>
            </p:nvSpPr>
            <p:spPr bwMode="auto">
              <a:xfrm>
                <a:off x="7650" y="1577"/>
                <a:ext cx="17"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1"/>
                    </a:moveTo>
                    <a:lnTo>
                      <a:pt x="0" y="0"/>
                    </a:lnTo>
                    <a:lnTo>
                      <a:pt x="22" y="0"/>
                    </a:lnTo>
                    <a:lnTo>
                      <a:pt x="32" y="3"/>
                    </a:lnTo>
                    <a:lnTo>
                      <a:pt x="32" y="25"/>
                    </a:lnTo>
                    <a:lnTo>
                      <a:pt x="10" y="2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44" name="Freeform 491"/>
              <p:cNvSpPr>
                <a:spLocks noChangeAspect="1"/>
              </p:cNvSpPr>
              <p:nvPr/>
            </p:nvSpPr>
            <p:spPr bwMode="auto">
              <a:xfrm>
                <a:off x="7656" y="1578"/>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2" y="0"/>
                    </a:lnTo>
                    <a:lnTo>
                      <a:pt x="33" y="3"/>
                    </a:lnTo>
                    <a:lnTo>
                      <a:pt x="33" y="25"/>
                    </a:lnTo>
                    <a:lnTo>
                      <a:pt x="12"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45" name="Rectangle 492"/>
              <p:cNvSpPr>
                <a:spLocks noChangeAspect="1" noChangeArrowheads="1"/>
              </p:cNvSpPr>
              <p:nvPr/>
            </p:nvSpPr>
            <p:spPr bwMode="auto">
              <a:xfrm>
                <a:off x="7661" y="1579"/>
                <a:ext cx="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46" name="Freeform 493"/>
              <p:cNvSpPr>
                <a:spLocks noChangeAspect="1"/>
              </p:cNvSpPr>
              <p:nvPr/>
            </p:nvSpPr>
            <p:spPr bwMode="auto">
              <a:xfrm>
                <a:off x="7667" y="1579"/>
                <a:ext cx="16" cy="13"/>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2" y="0"/>
                    </a:lnTo>
                    <a:lnTo>
                      <a:pt x="33" y="2"/>
                    </a:lnTo>
                    <a:lnTo>
                      <a:pt x="33"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47" name="Freeform 494"/>
              <p:cNvSpPr>
                <a:spLocks noChangeAspect="1"/>
              </p:cNvSpPr>
              <p:nvPr/>
            </p:nvSpPr>
            <p:spPr bwMode="auto">
              <a:xfrm>
                <a:off x="7672" y="1581"/>
                <a:ext cx="16"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3"/>
                    </a:lnTo>
                    <a:lnTo>
                      <a:pt x="32"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48" name="Freeform 495"/>
              <p:cNvSpPr>
                <a:spLocks noChangeAspect="1"/>
              </p:cNvSpPr>
              <p:nvPr/>
            </p:nvSpPr>
            <p:spPr bwMode="auto">
              <a:xfrm>
                <a:off x="7678" y="1582"/>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1" y="0"/>
                    </a:lnTo>
                    <a:lnTo>
                      <a:pt x="33" y="2"/>
                    </a:lnTo>
                    <a:lnTo>
                      <a:pt x="33"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49" name="Freeform 496"/>
              <p:cNvSpPr>
                <a:spLocks noChangeAspect="1"/>
              </p:cNvSpPr>
              <p:nvPr/>
            </p:nvSpPr>
            <p:spPr bwMode="auto">
              <a:xfrm>
                <a:off x="7683" y="1583"/>
                <a:ext cx="16" cy="13"/>
              </a:xfrm>
              <a:custGeom>
                <a:avLst/>
                <a:gdLst>
                  <a:gd name="T0" fmla="*/ 0 w 32"/>
                  <a:gd name="T1" fmla="*/ 1 h 25"/>
                  <a:gd name="T2" fmla="*/ 0 w 32"/>
                  <a:gd name="T3" fmla="*/ 0 h 25"/>
                  <a:gd name="T4" fmla="*/ 1 w 32"/>
                  <a:gd name="T5" fmla="*/ 0 h 25"/>
                  <a:gd name="T6" fmla="*/ 1 w 32"/>
                  <a:gd name="T7" fmla="*/ 1 h 25"/>
                  <a:gd name="T8" fmla="*/ 1 w 32"/>
                  <a:gd name="T9" fmla="*/ 1 h 25"/>
                  <a:gd name="T10" fmla="*/ 1 w 32"/>
                  <a:gd name="T11" fmla="*/ 1 h 25"/>
                  <a:gd name="T12" fmla="*/ 0 w 32"/>
                  <a:gd name="T13" fmla="*/ 1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3"/>
                    </a:moveTo>
                    <a:lnTo>
                      <a:pt x="0" y="0"/>
                    </a:lnTo>
                    <a:lnTo>
                      <a:pt x="22" y="0"/>
                    </a:lnTo>
                    <a:lnTo>
                      <a:pt x="32" y="3"/>
                    </a:lnTo>
                    <a:lnTo>
                      <a:pt x="32" y="25"/>
                    </a:lnTo>
                    <a:lnTo>
                      <a:pt x="10" y="25"/>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50" name="Rectangle 497"/>
              <p:cNvSpPr>
                <a:spLocks noChangeAspect="1" noChangeArrowheads="1"/>
              </p:cNvSpPr>
              <p:nvPr/>
            </p:nvSpPr>
            <p:spPr bwMode="auto">
              <a:xfrm>
                <a:off x="7688" y="1585"/>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51" name="Freeform 498"/>
              <p:cNvSpPr>
                <a:spLocks noChangeAspect="1"/>
              </p:cNvSpPr>
              <p:nvPr/>
            </p:nvSpPr>
            <p:spPr bwMode="auto">
              <a:xfrm>
                <a:off x="7694" y="1585"/>
                <a:ext cx="16" cy="12"/>
              </a:xfrm>
              <a:custGeom>
                <a:avLst/>
                <a:gdLst>
                  <a:gd name="T0" fmla="*/ 0 w 31"/>
                  <a:gd name="T1" fmla="*/ 0 h 25"/>
                  <a:gd name="T2" fmla="*/ 0 w 31"/>
                  <a:gd name="T3" fmla="*/ 0 h 25"/>
                  <a:gd name="T4" fmla="*/ 1 w 31"/>
                  <a:gd name="T5" fmla="*/ 0 h 25"/>
                  <a:gd name="T6" fmla="*/ 1 w 31"/>
                  <a:gd name="T7" fmla="*/ 0 h 25"/>
                  <a:gd name="T8" fmla="*/ 1 w 31"/>
                  <a:gd name="T9" fmla="*/ 0 h 25"/>
                  <a:gd name="T10" fmla="*/ 1 w 31"/>
                  <a:gd name="T11" fmla="*/ 0 h 25"/>
                  <a:gd name="T12" fmla="*/ 0 w 31"/>
                  <a:gd name="T13" fmla="*/ 0 h 25"/>
                  <a:gd name="T14" fmla="*/ 0 60000 65536"/>
                  <a:gd name="T15" fmla="*/ 0 60000 65536"/>
                  <a:gd name="T16" fmla="*/ 0 60000 65536"/>
                  <a:gd name="T17" fmla="*/ 0 60000 65536"/>
                  <a:gd name="T18" fmla="*/ 0 60000 65536"/>
                  <a:gd name="T19" fmla="*/ 0 60000 65536"/>
                  <a:gd name="T20" fmla="*/ 0 60000 65536"/>
                  <a:gd name="T21" fmla="*/ 0 w 31"/>
                  <a:gd name="T22" fmla="*/ 0 h 25"/>
                  <a:gd name="T23" fmla="*/ 31 w 3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5">
                    <a:moveTo>
                      <a:pt x="0" y="22"/>
                    </a:moveTo>
                    <a:lnTo>
                      <a:pt x="0" y="0"/>
                    </a:lnTo>
                    <a:lnTo>
                      <a:pt x="21" y="0"/>
                    </a:lnTo>
                    <a:lnTo>
                      <a:pt x="31" y="3"/>
                    </a:lnTo>
                    <a:lnTo>
                      <a:pt x="31"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52" name="Freeform 499"/>
              <p:cNvSpPr>
                <a:spLocks noChangeAspect="1"/>
              </p:cNvSpPr>
              <p:nvPr/>
            </p:nvSpPr>
            <p:spPr bwMode="auto">
              <a:xfrm>
                <a:off x="7699" y="1586"/>
                <a:ext cx="16" cy="12"/>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1" y="0"/>
                    </a:lnTo>
                    <a:lnTo>
                      <a:pt x="33" y="2"/>
                    </a:lnTo>
                    <a:lnTo>
                      <a:pt x="33"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53" name="Rectangle 500"/>
              <p:cNvSpPr>
                <a:spLocks noChangeAspect="1" noChangeArrowheads="1"/>
              </p:cNvSpPr>
              <p:nvPr/>
            </p:nvSpPr>
            <p:spPr bwMode="auto">
              <a:xfrm>
                <a:off x="7704" y="1587"/>
                <a:ext cx="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54" name="Freeform 501"/>
              <p:cNvSpPr>
                <a:spLocks noChangeAspect="1"/>
              </p:cNvSpPr>
              <p:nvPr/>
            </p:nvSpPr>
            <p:spPr bwMode="auto">
              <a:xfrm>
                <a:off x="7710" y="1587"/>
                <a:ext cx="15" cy="12"/>
              </a:xfrm>
              <a:custGeom>
                <a:avLst/>
                <a:gdLst>
                  <a:gd name="T0" fmla="*/ 0 w 30"/>
                  <a:gd name="T1" fmla="*/ 0 h 25"/>
                  <a:gd name="T2" fmla="*/ 0 w 30"/>
                  <a:gd name="T3" fmla="*/ 0 h 25"/>
                  <a:gd name="T4" fmla="*/ 1 w 30"/>
                  <a:gd name="T5" fmla="*/ 0 h 25"/>
                  <a:gd name="T6" fmla="*/ 1 w 30"/>
                  <a:gd name="T7" fmla="*/ 0 h 25"/>
                  <a:gd name="T8" fmla="*/ 1 w 30"/>
                  <a:gd name="T9" fmla="*/ 0 h 25"/>
                  <a:gd name="T10" fmla="*/ 1 w 30"/>
                  <a:gd name="T11" fmla="*/ 0 h 25"/>
                  <a:gd name="T12" fmla="*/ 0 w 30"/>
                  <a:gd name="T13" fmla="*/ 0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0" y="22"/>
                    </a:moveTo>
                    <a:lnTo>
                      <a:pt x="0" y="0"/>
                    </a:lnTo>
                    <a:lnTo>
                      <a:pt x="22" y="0"/>
                    </a:lnTo>
                    <a:lnTo>
                      <a:pt x="30" y="4"/>
                    </a:lnTo>
                    <a:lnTo>
                      <a:pt x="30" y="25"/>
                    </a:lnTo>
                    <a:lnTo>
                      <a:pt x="9"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55" name="Freeform 502"/>
              <p:cNvSpPr>
                <a:spLocks noChangeAspect="1"/>
              </p:cNvSpPr>
              <p:nvPr/>
            </p:nvSpPr>
            <p:spPr bwMode="auto">
              <a:xfrm>
                <a:off x="7714" y="1589"/>
                <a:ext cx="16" cy="12"/>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1"/>
                    </a:moveTo>
                    <a:lnTo>
                      <a:pt x="0" y="0"/>
                    </a:lnTo>
                    <a:lnTo>
                      <a:pt x="21" y="0"/>
                    </a:lnTo>
                    <a:lnTo>
                      <a:pt x="33" y="3"/>
                    </a:lnTo>
                    <a:lnTo>
                      <a:pt x="33" y="24"/>
                    </a:lnTo>
                    <a:lnTo>
                      <a:pt x="11" y="2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56" name="Freeform 503"/>
              <p:cNvSpPr>
                <a:spLocks noChangeAspect="1"/>
              </p:cNvSpPr>
              <p:nvPr/>
            </p:nvSpPr>
            <p:spPr bwMode="auto">
              <a:xfrm>
                <a:off x="7719" y="1590"/>
                <a:ext cx="17" cy="12"/>
              </a:xfrm>
              <a:custGeom>
                <a:avLst/>
                <a:gdLst>
                  <a:gd name="T0" fmla="*/ 0 w 32"/>
                  <a:gd name="T1" fmla="*/ 1 h 23"/>
                  <a:gd name="T2" fmla="*/ 0 w 32"/>
                  <a:gd name="T3" fmla="*/ 0 h 23"/>
                  <a:gd name="T4" fmla="*/ 1 w 32"/>
                  <a:gd name="T5" fmla="*/ 0 h 23"/>
                  <a:gd name="T6" fmla="*/ 1 w 32"/>
                  <a:gd name="T7" fmla="*/ 1 h 23"/>
                  <a:gd name="T8" fmla="*/ 1 w 32"/>
                  <a:gd name="T9" fmla="*/ 1 h 23"/>
                  <a:gd name="T10" fmla="*/ 1 w 32"/>
                  <a:gd name="T11" fmla="*/ 1 h 23"/>
                  <a:gd name="T12" fmla="*/ 0 w 32"/>
                  <a:gd name="T13" fmla="*/ 1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21"/>
                    </a:moveTo>
                    <a:lnTo>
                      <a:pt x="0" y="0"/>
                    </a:lnTo>
                    <a:lnTo>
                      <a:pt x="22" y="0"/>
                    </a:lnTo>
                    <a:lnTo>
                      <a:pt x="32" y="2"/>
                    </a:lnTo>
                    <a:lnTo>
                      <a:pt x="32" y="23"/>
                    </a:lnTo>
                    <a:lnTo>
                      <a:pt x="10" y="2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57" name="Freeform 504"/>
              <p:cNvSpPr>
                <a:spLocks noChangeAspect="1"/>
              </p:cNvSpPr>
              <p:nvPr/>
            </p:nvSpPr>
            <p:spPr bwMode="auto">
              <a:xfrm>
                <a:off x="7725" y="1592"/>
                <a:ext cx="16" cy="11"/>
              </a:xfrm>
              <a:custGeom>
                <a:avLst/>
                <a:gdLst>
                  <a:gd name="T0" fmla="*/ 0 w 33"/>
                  <a:gd name="T1" fmla="*/ 0 h 24"/>
                  <a:gd name="T2" fmla="*/ 0 w 33"/>
                  <a:gd name="T3" fmla="*/ 0 h 24"/>
                  <a:gd name="T4" fmla="*/ 0 w 33"/>
                  <a:gd name="T5" fmla="*/ 0 h 24"/>
                  <a:gd name="T6" fmla="*/ 0 w 33"/>
                  <a:gd name="T7" fmla="*/ 0 h 24"/>
                  <a:gd name="T8" fmla="*/ 0 w 33"/>
                  <a:gd name="T9" fmla="*/ 0 h 24"/>
                  <a:gd name="T10" fmla="*/ 0 w 33"/>
                  <a:gd name="T11" fmla="*/ 0 h 24"/>
                  <a:gd name="T12" fmla="*/ 0 w 33"/>
                  <a:gd name="T13" fmla="*/ 0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1"/>
                    </a:moveTo>
                    <a:lnTo>
                      <a:pt x="0" y="0"/>
                    </a:lnTo>
                    <a:lnTo>
                      <a:pt x="22" y="0"/>
                    </a:lnTo>
                    <a:lnTo>
                      <a:pt x="33" y="3"/>
                    </a:lnTo>
                    <a:lnTo>
                      <a:pt x="33" y="24"/>
                    </a:lnTo>
                    <a:lnTo>
                      <a:pt x="12" y="2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58" name="Rectangle 505"/>
              <p:cNvSpPr>
                <a:spLocks noChangeAspect="1" noChangeArrowheads="1"/>
              </p:cNvSpPr>
              <p:nvPr/>
            </p:nvSpPr>
            <p:spPr bwMode="auto">
              <a:xfrm>
                <a:off x="7730" y="1593"/>
                <a:ext cx="17"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59" name="Freeform 506"/>
              <p:cNvSpPr>
                <a:spLocks noChangeAspect="1"/>
              </p:cNvSpPr>
              <p:nvPr/>
            </p:nvSpPr>
            <p:spPr bwMode="auto">
              <a:xfrm>
                <a:off x="7736" y="1593"/>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1"/>
                    </a:moveTo>
                    <a:lnTo>
                      <a:pt x="0" y="0"/>
                    </a:lnTo>
                    <a:lnTo>
                      <a:pt x="23" y="0"/>
                    </a:lnTo>
                    <a:lnTo>
                      <a:pt x="33" y="3"/>
                    </a:lnTo>
                    <a:lnTo>
                      <a:pt x="33" y="25"/>
                    </a:lnTo>
                    <a:lnTo>
                      <a:pt x="11" y="2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60" name="Freeform 507"/>
              <p:cNvSpPr>
                <a:spLocks noChangeAspect="1"/>
              </p:cNvSpPr>
              <p:nvPr/>
            </p:nvSpPr>
            <p:spPr bwMode="auto">
              <a:xfrm>
                <a:off x="7741" y="1594"/>
                <a:ext cx="16" cy="13"/>
              </a:xfrm>
              <a:custGeom>
                <a:avLst/>
                <a:gdLst>
                  <a:gd name="T0" fmla="*/ 0 w 32"/>
                  <a:gd name="T1" fmla="*/ 1 h 24"/>
                  <a:gd name="T2" fmla="*/ 0 w 32"/>
                  <a:gd name="T3" fmla="*/ 0 h 24"/>
                  <a:gd name="T4" fmla="*/ 1 w 32"/>
                  <a:gd name="T5" fmla="*/ 0 h 24"/>
                  <a:gd name="T6" fmla="*/ 1 w 32"/>
                  <a:gd name="T7" fmla="*/ 1 h 24"/>
                  <a:gd name="T8" fmla="*/ 1 w 32"/>
                  <a:gd name="T9" fmla="*/ 1 h 24"/>
                  <a:gd name="T10" fmla="*/ 1 w 32"/>
                  <a:gd name="T11" fmla="*/ 1 h 24"/>
                  <a:gd name="T12" fmla="*/ 0 w 32"/>
                  <a:gd name="T13" fmla="*/ 1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22"/>
                    </a:moveTo>
                    <a:lnTo>
                      <a:pt x="0" y="0"/>
                    </a:lnTo>
                    <a:lnTo>
                      <a:pt x="22" y="0"/>
                    </a:lnTo>
                    <a:lnTo>
                      <a:pt x="32" y="2"/>
                    </a:lnTo>
                    <a:lnTo>
                      <a:pt x="32" y="24"/>
                    </a:lnTo>
                    <a:lnTo>
                      <a:pt x="12"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61" name="Rectangle 508"/>
              <p:cNvSpPr>
                <a:spLocks noChangeAspect="1" noChangeArrowheads="1"/>
              </p:cNvSpPr>
              <p:nvPr/>
            </p:nvSpPr>
            <p:spPr bwMode="auto">
              <a:xfrm>
                <a:off x="7747" y="1596"/>
                <a:ext cx="1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62" name="Freeform 509"/>
              <p:cNvSpPr>
                <a:spLocks noChangeAspect="1"/>
              </p:cNvSpPr>
              <p:nvPr/>
            </p:nvSpPr>
            <p:spPr bwMode="auto">
              <a:xfrm>
                <a:off x="7752" y="1596"/>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1" y="0"/>
                    </a:lnTo>
                    <a:lnTo>
                      <a:pt x="33" y="3"/>
                    </a:lnTo>
                    <a:lnTo>
                      <a:pt x="33"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63" name="Freeform 510"/>
              <p:cNvSpPr>
                <a:spLocks noChangeAspect="1"/>
              </p:cNvSpPr>
              <p:nvPr/>
            </p:nvSpPr>
            <p:spPr bwMode="auto">
              <a:xfrm>
                <a:off x="7757" y="1597"/>
                <a:ext cx="16" cy="12"/>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3" y="0"/>
                    </a:lnTo>
                    <a:lnTo>
                      <a:pt x="33" y="2"/>
                    </a:lnTo>
                    <a:lnTo>
                      <a:pt x="33"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64" name="Rectangle 511"/>
              <p:cNvSpPr>
                <a:spLocks noChangeAspect="1" noChangeArrowheads="1"/>
              </p:cNvSpPr>
              <p:nvPr/>
            </p:nvSpPr>
            <p:spPr bwMode="auto">
              <a:xfrm>
                <a:off x="7762" y="1598"/>
                <a:ext cx="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65" name="Freeform 512"/>
              <p:cNvSpPr>
                <a:spLocks noChangeAspect="1"/>
              </p:cNvSpPr>
              <p:nvPr/>
            </p:nvSpPr>
            <p:spPr bwMode="auto">
              <a:xfrm>
                <a:off x="7768" y="1598"/>
                <a:ext cx="17" cy="13"/>
              </a:xfrm>
              <a:custGeom>
                <a:avLst/>
                <a:gdLst>
                  <a:gd name="T0" fmla="*/ 0 w 32"/>
                  <a:gd name="T1" fmla="*/ 1 h 25"/>
                  <a:gd name="T2" fmla="*/ 0 w 32"/>
                  <a:gd name="T3" fmla="*/ 0 h 25"/>
                  <a:gd name="T4" fmla="*/ 1 w 32"/>
                  <a:gd name="T5" fmla="*/ 0 h 25"/>
                  <a:gd name="T6" fmla="*/ 1 w 32"/>
                  <a:gd name="T7" fmla="*/ 1 h 25"/>
                  <a:gd name="T8" fmla="*/ 1 w 32"/>
                  <a:gd name="T9" fmla="*/ 1 h 25"/>
                  <a:gd name="T10" fmla="*/ 1 w 32"/>
                  <a:gd name="T11" fmla="*/ 1 h 25"/>
                  <a:gd name="T12" fmla="*/ 0 w 32"/>
                  <a:gd name="T13" fmla="*/ 1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0" y="0"/>
                    </a:lnTo>
                    <a:lnTo>
                      <a:pt x="32" y="3"/>
                    </a:lnTo>
                    <a:lnTo>
                      <a:pt x="32"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66" name="Rectangle 513"/>
              <p:cNvSpPr>
                <a:spLocks noChangeAspect="1" noChangeArrowheads="1"/>
              </p:cNvSpPr>
              <p:nvPr/>
            </p:nvSpPr>
            <p:spPr bwMode="auto">
              <a:xfrm>
                <a:off x="7773" y="1599"/>
                <a:ext cx="17"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67" name="Freeform 514"/>
              <p:cNvSpPr>
                <a:spLocks noChangeAspect="1"/>
              </p:cNvSpPr>
              <p:nvPr/>
            </p:nvSpPr>
            <p:spPr bwMode="auto">
              <a:xfrm>
                <a:off x="7779" y="1599"/>
                <a:ext cx="16" cy="13"/>
              </a:xfrm>
              <a:custGeom>
                <a:avLst/>
                <a:gdLst>
                  <a:gd name="T0" fmla="*/ 0 w 33"/>
                  <a:gd name="T1" fmla="*/ 1 h 25"/>
                  <a:gd name="T2" fmla="*/ 0 w 33"/>
                  <a:gd name="T3" fmla="*/ 0 h 25"/>
                  <a:gd name="T4" fmla="*/ 0 w 33"/>
                  <a:gd name="T5" fmla="*/ 0 h 25"/>
                  <a:gd name="T6" fmla="*/ 0 w 33"/>
                  <a:gd name="T7" fmla="*/ 1 h 25"/>
                  <a:gd name="T8" fmla="*/ 0 w 33"/>
                  <a:gd name="T9" fmla="*/ 1 h 25"/>
                  <a:gd name="T10" fmla="*/ 0 w 33"/>
                  <a:gd name="T11" fmla="*/ 1 h 25"/>
                  <a:gd name="T12" fmla="*/ 0 w 33"/>
                  <a:gd name="T13" fmla="*/ 1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3" y="0"/>
                    </a:lnTo>
                    <a:lnTo>
                      <a:pt x="33" y="3"/>
                    </a:lnTo>
                    <a:lnTo>
                      <a:pt x="33" y="25"/>
                    </a:lnTo>
                    <a:lnTo>
                      <a:pt x="12"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68" name="Freeform 515"/>
              <p:cNvSpPr>
                <a:spLocks noChangeAspect="1"/>
              </p:cNvSpPr>
              <p:nvPr/>
            </p:nvSpPr>
            <p:spPr bwMode="auto">
              <a:xfrm>
                <a:off x="7785" y="1601"/>
                <a:ext cx="16" cy="12"/>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1" y="0"/>
                    </a:lnTo>
                    <a:lnTo>
                      <a:pt x="33" y="2"/>
                    </a:lnTo>
                    <a:lnTo>
                      <a:pt x="33"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69" name="Rectangle 516"/>
              <p:cNvSpPr>
                <a:spLocks noChangeAspect="1" noChangeArrowheads="1"/>
              </p:cNvSpPr>
              <p:nvPr/>
            </p:nvSpPr>
            <p:spPr bwMode="auto">
              <a:xfrm>
                <a:off x="7790" y="1602"/>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70" name="Freeform 517"/>
              <p:cNvSpPr>
                <a:spLocks noChangeAspect="1"/>
              </p:cNvSpPr>
              <p:nvPr/>
            </p:nvSpPr>
            <p:spPr bwMode="auto">
              <a:xfrm>
                <a:off x="7795" y="1602"/>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2" y="0"/>
                    </a:lnTo>
                    <a:lnTo>
                      <a:pt x="33" y="3"/>
                    </a:lnTo>
                    <a:lnTo>
                      <a:pt x="33" y="25"/>
                    </a:lnTo>
                    <a:lnTo>
                      <a:pt x="12"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71" name="Rectangle 518"/>
              <p:cNvSpPr>
                <a:spLocks noChangeAspect="1" noChangeArrowheads="1"/>
              </p:cNvSpPr>
              <p:nvPr/>
            </p:nvSpPr>
            <p:spPr bwMode="auto">
              <a:xfrm>
                <a:off x="7801" y="1603"/>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72" name="Freeform 519"/>
              <p:cNvSpPr>
                <a:spLocks noChangeAspect="1"/>
              </p:cNvSpPr>
              <p:nvPr/>
            </p:nvSpPr>
            <p:spPr bwMode="auto">
              <a:xfrm>
                <a:off x="7806" y="1603"/>
                <a:ext cx="16" cy="13"/>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2" y="0"/>
                    </a:lnTo>
                    <a:lnTo>
                      <a:pt x="33" y="4"/>
                    </a:lnTo>
                    <a:lnTo>
                      <a:pt x="33"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73" name="Freeform 520"/>
              <p:cNvSpPr>
                <a:spLocks noChangeAspect="1"/>
              </p:cNvSpPr>
              <p:nvPr/>
            </p:nvSpPr>
            <p:spPr bwMode="auto">
              <a:xfrm>
                <a:off x="7811" y="1605"/>
                <a:ext cx="17" cy="12"/>
              </a:xfrm>
              <a:custGeom>
                <a:avLst/>
                <a:gdLst>
                  <a:gd name="T0" fmla="*/ 0 w 32"/>
                  <a:gd name="T1" fmla="*/ 1 h 23"/>
                  <a:gd name="T2" fmla="*/ 0 w 32"/>
                  <a:gd name="T3" fmla="*/ 0 h 23"/>
                  <a:gd name="T4" fmla="*/ 1 w 32"/>
                  <a:gd name="T5" fmla="*/ 0 h 23"/>
                  <a:gd name="T6" fmla="*/ 1 w 32"/>
                  <a:gd name="T7" fmla="*/ 1 h 23"/>
                  <a:gd name="T8" fmla="*/ 1 w 32"/>
                  <a:gd name="T9" fmla="*/ 1 h 23"/>
                  <a:gd name="T10" fmla="*/ 1 w 32"/>
                  <a:gd name="T11" fmla="*/ 1 h 23"/>
                  <a:gd name="T12" fmla="*/ 0 w 32"/>
                  <a:gd name="T13" fmla="*/ 1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20"/>
                    </a:moveTo>
                    <a:lnTo>
                      <a:pt x="0" y="0"/>
                    </a:lnTo>
                    <a:lnTo>
                      <a:pt x="22" y="0"/>
                    </a:lnTo>
                    <a:lnTo>
                      <a:pt x="32" y="2"/>
                    </a:lnTo>
                    <a:lnTo>
                      <a:pt x="32" y="23"/>
                    </a:lnTo>
                    <a:lnTo>
                      <a:pt x="11" y="23"/>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74" name="Rectangle 521"/>
              <p:cNvSpPr>
                <a:spLocks noChangeAspect="1" noChangeArrowheads="1"/>
              </p:cNvSpPr>
              <p:nvPr/>
            </p:nvSpPr>
            <p:spPr bwMode="auto">
              <a:xfrm>
                <a:off x="7817" y="1607"/>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75" name="Freeform 522"/>
              <p:cNvSpPr>
                <a:spLocks noChangeAspect="1"/>
              </p:cNvSpPr>
              <p:nvPr/>
            </p:nvSpPr>
            <p:spPr bwMode="auto">
              <a:xfrm>
                <a:off x="7822" y="1607"/>
                <a:ext cx="17" cy="11"/>
              </a:xfrm>
              <a:custGeom>
                <a:avLst/>
                <a:gdLst>
                  <a:gd name="T0" fmla="*/ 0 w 32"/>
                  <a:gd name="T1" fmla="*/ 0 h 24"/>
                  <a:gd name="T2" fmla="*/ 0 w 32"/>
                  <a:gd name="T3" fmla="*/ 0 h 24"/>
                  <a:gd name="T4" fmla="*/ 1 w 32"/>
                  <a:gd name="T5" fmla="*/ 0 h 24"/>
                  <a:gd name="T6" fmla="*/ 1 w 32"/>
                  <a:gd name="T7" fmla="*/ 0 h 24"/>
                  <a:gd name="T8" fmla="*/ 1 w 32"/>
                  <a:gd name="T9" fmla="*/ 0 h 24"/>
                  <a:gd name="T10" fmla="*/ 1 w 32"/>
                  <a:gd name="T11" fmla="*/ 0 h 24"/>
                  <a:gd name="T12" fmla="*/ 0 w 32"/>
                  <a:gd name="T13" fmla="*/ 0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21"/>
                    </a:moveTo>
                    <a:lnTo>
                      <a:pt x="0" y="0"/>
                    </a:lnTo>
                    <a:lnTo>
                      <a:pt x="22" y="0"/>
                    </a:lnTo>
                    <a:lnTo>
                      <a:pt x="32" y="3"/>
                    </a:lnTo>
                    <a:lnTo>
                      <a:pt x="32" y="24"/>
                    </a:lnTo>
                    <a:lnTo>
                      <a:pt x="10" y="2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76" name="Freeform 523"/>
              <p:cNvSpPr>
                <a:spLocks noChangeAspect="1"/>
              </p:cNvSpPr>
              <p:nvPr/>
            </p:nvSpPr>
            <p:spPr bwMode="auto">
              <a:xfrm>
                <a:off x="7828" y="1608"/>
                <a:ext cx="16" cy="12"/>
              </a:xfrm>
              <a:custGeom>
                <a:avLst/>
                <a:gdLst>
                  <a:gd name="T0" fmla="*/ 0 w 33"/>
                  <a:gd name="T1" fmla="*/ 1 h 23"/>
                  <a:gd name="T2" fmla="*/ 0 w 33"/>
                  <a:gd name="T3" fmla="*/ 0 h 23"/>
                  <a:gd name="T4" fmla="*/ 0 w 33"/>
                  <a:gd name="T5" fmla="*/ 0 h 23"/>
                  <a:gd name="T6" fmla="*/ 0 w 33"/>
                  <a:gd name="T7" fmla="*/ 1 h 23"/>
                  <a:gd name="T8" fmla="*/ 0 w 33"/>
                  <a:gd name="T9" fmla="*/ 1 h 23"/>
                  <a:gd name="T10" fmla="*/ 0 w 33"/>
                  <a:gd name="T11" fmla="*/ 1 h 23"/>
                  <a:gd name="T12" fmla="*/ 0 w 33"/>
                  <a:gd name="T13" fmla="*/ 1 h 23"/>
                  <a:gd name="T14" fmla="*/ 0 60000 65536"/>
                  <a:gd name="T15" fmla="*/ 0 60000 65536"/>
                  <a:gd name="T16" fmla="*/ 0 60000 65536"/>
                  <a:gd name="T17" fmla="*/ 0 60000 65536"/>
                  <a:gd name="T18" fmla="*/ 0 60000 65536"/>
                  <a:gd name="T19" fmla="*/ 0 60000 65536"/>
                  <a:gd name="T20" fmla="*/ 0 60000 65536"/>
                  <a:gd name="T21" fmla="*/ 0 w 33"/>
                  <a:gd name="T22" fmla="*/ 0 h 23"/>
                  <a:gd name="T23" fmla="*/ 33 w 3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3">
                    <a:moveTo>
                      <a:pt x="0" y="21"/>
                    </a:moveTo>
                    <a:lnTo>
                      <a:pt x="0" y="0"/>
                    </a:lnTo>
                    <a:lnTo>
                      <a:pt x="22" y="0"/>
                    </a:lnTo>
                    <a:lnTo>
                      <a:pt x="33" y="2"/>
                    </a:lnTo>
                    <a:lnTo>
                      <a:pt x="33" y="23"/>
                    </a:lnTo>
                    <a:lnTo>
                      <a:pt x="12" y="2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77" name="Rectangle 524"/>
              <p:cNvSpPr>
                <a:spLocks noChangeAspect="1" noChangeArrowheads="1"/>
              </p:cNvSpPr>
              <p:nvPr/>
            </p:nvSpPr>
            <p:spPr bwMode="auto">
              <a:xfrm>
                <a:off x="7833" y="1609"/>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78" name="Rectangle 525"/>
              <p:cNvSpPr>
                <a:spLocks noChangeAspect="1" noChangeArrowheads="1"/>
              </p:cNvSpPr>
              <p:nvPr/>
            </p:nvSpPr>
            <p:spPr bwMode="auto">
              <a:xfrm>
                <a:off x="7839" y="1609"/>
                <a:ext cx="1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79" name="Freeform 526"/>
              <p:cNvSpPr>
                <a:spLocks noChangeAspect="1"/>
              </p:cNvSpPr>
              <p:nvPr/>
            </p:nvSpPr>
            <p:spPr bwMode="auto">
              <a:xfrm>
                <a:off x="7843" y="1609"/>
                <a:ext cx="16" cy="13"/>
              </a:xfrm>
              <a:custGeom>
                <a:avLst/>
                <a:gdLst>
                  <a:gd name="T0" fmla="*/ 0 w 33"/>
                  <a:gd name="T1" fmla="*/ 1 h 25"/>
                  <a:gd name="T2" fmla="*/ 0 w 33"/>
                  <a:gd name="T3" fmla="*/ 0 h 25"/>
                  <a:gd name="T4" fmla="*/ 0 w 33"/>
                  <a:gd name="T5" fmla="*/ 0 h 25"/>
                  <a:gd name="T6" fmla="*/ 0 w 33"/>
                  <a:gd name="T7" fmla="*/ 1 h 25"/>
                  <a:gd name="T8" fmla="*/ 0 w 33"/>
                  <a:gd name="T9" fmla="*/ 1 h 25"/>
                  <a:gd name="T10" fmla="*/ 0 w 33"/>
                  <a:gd name="T11" fmla="*/ 1 h 25"/>
                  <a:gd name="T12" fmla="*/ 0 w 33"/>
                  <a:gd name="T13" fmla="*/ 1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1"/>
                    </a:moveTo>
                    <a:lnTo>
                      <a:pt x="0" y="0"/>
                    </a:lnTo>
                    <a:lnTo>
                      <a:pt x="22" y="0"/>
                    </a:lnTo>
                    <a:lnTo>
                      <a:pt x="33" y="3"/>
                    </a:lnTo>
                    <a:lnTo>
                      <a:pt x="33" y="25"/>
                    </a:lnTo>
                    <a:lnTo>
                      <a:pt x="11" y="2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80" name="Freeform 527"/>
              <p:cNvSpPr>
                <a:spLocks noChangeAspect="1"/>
              </p:cNvSpPr>
              <p:nvPr/>
            </p:nvSpPr>
            <p:spPr bwMode="auto">
              <a:xfrm>
                <a:off x="7848" y="1611"/>
                <a:ext cx="16"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3"/>
                    </a:lnTo>
                    <a:lnTo>
                      <a:pt x="32"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81" name="Rectangle 528"/>
              <p:cNvSpPr>
                <a:spLocks noChangeAspect="1" noChangeArrowheads="1"/>
              </p:cNvSpPr>
              <p:nvPr/>
            </p:nvSpPr>
            <p:spPr bwMode="auto">
              <a:xfrm>
                <a:off x="7854" y="1612"/>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82" name="Freeform 529"/>
              <p:cNvSpPr>
                <a:spLocks noChangeAspect="1"/>
              </p:cNvSpPr>
              <p:nvPr/>
            </p:nvSpPr>
            <p:spPr bwMode="auto">
              <a:xfrm>
                <a:off x="7859" y="1612"/>
                <a:ext cx="16" cy="12"/>
              </a:xfrm>
              <a:custGeom>
                <a:avLst/>
                <a:gdLst>
                  <a:gd name="T0" fmla="*/ 0 w 32"/>
                  <a:gd name="T1" fmla="*/ 1 h 24"/>
                  <a:gd name="T2" fmla="*/ 0 w 32"/>
                  <a:gd name="T3" fmla="*/ 0 h 24"/>
                  <a:gd name="T4" fmla="*/ 1 w 32"/>
                  <a:gd name="T5" fmla="*/ 0 h 24"/>
                  <a:gd name="T6" fmla="*/ 1 w 32"/>
                  <a:gd name="T7" fmla="*/ 1 h 24"/>
                  <a:gd name="T8" fmla="*/ 1 w 32"/>
                  <a:gd name="T9" fmla="*/ 1 h 24"/>
                  <a:gd name="T10" fmla="*/ 1 w 32"/>
                  <a:gd name="T11" fmla="*/ 1 h 24"/>
                  <a:gd name="T12" fmla="*/ 0 w 32"/>
                  <a:gd name="T13" fmla="*/ 1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22"/>
                    </a:moveTo>
                    <a:lnTo>
                      <a:pt x="0" y="0"/>
                    </a:lnTo>
                    <a:lnTo>
                      <a:pt x="22" y="0"/>
                    </a:lnTo>
                    <a:lnTo>
                      <a:pt x="32" y="2"/>
                    </a:lnTo>
                    <a:lnTo>
                      <a:pt x="32" y="24"/>
                    </a:lnTo>
                    <a:lnTo>
                      <a:pt x="10"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83" name="Rectangle 530"/>
              <p:cNvSpPr>
                <a:spLocks noChangeAspect="1" noChangeArrowheads="1"/>
              </p:cNvSpPr>
              <p:nvPr/>
            </p:nvSpPr>
            <p:spPr bwMode="auto">
              <a:xfrm>
                <a:off x="7864" y="1613"/>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84" name="Freeform 531"/>
              <p:cNvSpPr>
                <a:spLocks noChangeAspect="1"/>
              </p:cNvSpPr>
              <p:nvPr/>
            </p:nvSpPr>
            <p:spPr bwMode="auto">
              <a:xfrm>
                <a:off x="7870" y="1613"/>
                <a:ext cx="16" cy="13"/>
              </a:xfrm>
              <a:custGeom>
                <a:avLst/>
                <a:gdLst>
                  <a:gd name="T0" fmla="*/ 0 w 32"/>
                  <a:gd name="T1" fmla="*/ 1 h 25"/>
                  <a:gd name="T2" fmla="*/ 0 w 32"/>
                  <a:gd name="T3" fmla="*/ 0 h 25"/>
                  <a:gd name="T4" fmla="*/ 1 w 32"/>
                  <a:gd name="T5" fmla="*/ 0 h 25"/>
                  <a:gd name="T6" fmla="*/ 1 w 32"/>
                  <a:gd name="T7" fmla="*/ 1 h 25"/>
                  <a:gd name="T8" fmla="*/ 1 w 32"/>
                  <a:gd name="T9" fmla="*/ 1 h 25"/>
                  <a:gd name="T10" fmla="*/ 1 w 32"/>
                  <a:gd name="T11" fmla="*/ 1 h 25"/>
                  <a:gd name="T12" fmla="*/ 0 w 32"/>
                  <a:gd name="T13" fmla="*/ 1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1" y="0"/>
                    </a:lnTo>
                    <a:lnTo>
                      <a:pt x="32" y="3"/>
                    </a:lnTo>
                    <a:lnTo>
                      <a:pt x="32"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85" name="Rectangle 532"/>
              <p:cNvSpPr>
                <a:spLocks noChangeAspect="1" noChangeArrowheads="1"/>
              </p:cNvSpPr>
              <p:nvPr/>
            </p:nvSpPr>
            <p:spPr bwMode="auto">
              <a:xfrm>
                <a:off x="7875" y="1614"/>
                <a:ext cx="1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86" name="Freeform 533"/>
              <p:cNvSpPr>
                <a:spLocks noChangeAspect="1"/>
              </p:cNvSpPr>
              <p:nvPr/>
            </p:nvSpPr>
            <p:spPr bwMode="auto">
              <a:xfrm>
                <a:off x="7880" y="1614"/>
                <a:ext cx="17" cy="13"/>
              </a:xfrm>
              <a:custGeom>
                <a:avLst/>
                <a:gdLst>
                  <a:gd name="T0" fmla="*/ 0 w 32"/>
                  <a:gd name="T1" fmla="*/ 1 h 25"/>
                  <a:gd name="T2" fmla="*/ 0 w 32"/>
                  <a:gd name="T3" fmla="*/ 0 h 25"/>
                  <a:gd name="T4" fmla="*/ 1 w 32"/>
                  <a:gd name="T5" fmla="*/ 0 h 25"/>
                  <a:gd name="T6" fmla="*/ 1 w 32"/>
                  <a:gd name="T7" fmla="*/ 1 h 25"/>
                  <a:gd name="T8" fmla="*/ 1 w 32"/>
                  <a:gd name="T9" fmla="*/ 1 h 25"/>
                  <a:gd name="T10" fmla="*/ 1 w 32"/>
                  <a:gd name="T11" fmla="*/ 1 h 25"/>
                  <a:gd name="T12" fmla="*/ 0 w 32"/>
                  <a:gd name="T13" fmla="*/ 1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2"/>
                    </a:lnTo>
                    <a:lnTo>
                      <a:pt x="32"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87" name="Freeform 534"/>
              <p:cNvSpPr>
                <a:spLocks noChangeAspect="1"/>
              </p:cNvSpPr>
              <p:nvPr/>
            </p:nvSpPr>
            <p:spPr bwMode="auto">
              <a:xfrm>
                <a:off x="7886" y="1616"/>
                <a:ext cx="17" cy="12"/>
              </a:xfrm>
              <a:custGeom>
                <a:avLst/>
                <a:gdLst>
                  <a:gd name="T0" fmla="*/ 0 w 33"/>
                  <a:gd name="T1" fmla="*/ 0 h 25"/>
                  <a:gd name="T2" fmla="*/ 0 w 33"/>
                  <a:gd name="T3" fmla="*/ 0 h 25"/>
                  <a:gd name="T4" fmla="*/ 1 w 33"/>
                  <a:gd name="T5" fmla="*/ 0 h 25"/>
                  <a:gd name="T6" fmla="*/ 1 w 33"/>
                  <a:gd name="T7" fmla="*/ 0 h 25"/>
                  <a:gd name="T8" fmla="*/ 1 w 33"/>
                  <a:gd name="T9" fmla="*/ 0 h 25"/>
                  <a:gd name="T10" fmla="*/ 1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3"/>
                    </a:moveTo>
                    <a:lnTo>
                      <a:pt x="0" y="0"/>
                    </a:lnTo>
                    <a:lnTo>
                      <a:pt x="21" y="0"/>
                    </a:lnTo>
                    <a:lnTo>
                      <a:pt x="33" y="3"/>
                    </a:lnTo>
                    <a:lnTo>
                      <a:pt x="33" y="25"/>
                    </a:lnTo>
                    <a:lnTo>
                      <a:pt x="11" y="25"/>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88" name="Rectangle 535"/>
              <p:cNvSpPr>
                <a:spLocks noChangeAspect="1" noChangeArrowheads="1"/>
              </p:cNvSpPr>
              <p:nvPr/>
            </p:nvSpPr>
            <p:spPr bwMode="auto">
              <a:xfrm>
                <a:off x="7891" y="1617"/>
                <a:ext cx="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89" name="Rectangle 536"/>
              <p:cNvSpPr>
                <a:spLocks noChangeAspect="1" noChangeArrowheads="1"/>
              </p:cNvSpPr>
              <p:nvPr/>
            </p:nvSpPr>
            <p:spPr bwMode="auto">
              <a:xfrm>
                <a:off x="7897" y="1617"/>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90" name="Freeform 537"/>
              <p:cNvSpPr>
                <a:spLocks noChangeAspect="1"/>
              </p:cNvSpPr>
              <p:nvPr/>
            </p:nvSpPr>
            <p:spPr bwMode="auto">
              <a:xfrm>
                <a:off x="7903" y="1617"/>
                <a:ext cx="15" cy="12"/>
              </a:xfrm>
              <a:custGeom>
                <a:avLst/>
                <a:gdLst>
                  <a:gd name="T0" fmla="*/ 0 w 31"/>
                  <a:gd name="T1" fmla="*/ 0 h 25"/>
                  <a:gd name="T2" fmla="*/ 0 w 31"/>
                  <a:gd name="T3" fmla="*/ 0 h 25"/>
                  <a:gd name="T4" fmla="*/ 0 w 31"/>
                  <a:gd name="T5" fmla="*/ 0 h 25"/>
                  <a:gd name="T6" fmla="*/ 0 w 31"/>
                  <a:gd name="T7" fmla="*/ 0 h 25"/>
                  <a:gd name="T8" fmla="*/ 0 w 31"/>
                  <a:gd name="T9" fmla="*/ 0 h 25"/>
                  <a:gd name="T10" fmla="*/ 0 w 31"/>
                  <a:gd name="T11" fmla="*/ 0 h 25"/>
                  <a:gd name="T12" fmla="*/ 0 w 31"/>
                  <a:gd name="T13" fmla="*/ 0 h 25"/>
                  <a:gd name="T14" fmla="*/ 0 60000 65536"/>
                  <a:gd name="T15" fmla="*/ 0 60000 65536"/>
                  <a:gd name="T16" fmla="*/ 0 60000 65536"/>
                  <a:gd name="T17" fmla="*/ 0 60000 65536"/>
                  <a:gd name="T18" fmla="*/ 0 60000 65536"/>
                  <a:gd name="T19" fmla="*/ 0 60000 65536"/>
                  <a:gd name="T20" fmla="*/ 0 60000 65536"/>
                  <a:gd name="T21" fmla="*/ 0 w 31"/>
                  <a:gd name="T22" fmla="*/ 0 h 25"/>
                  <a:gd name="T23" fmla="*/ 31 w 3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5">
                    <a:moveTo>
                      <a:pt x="0" y="22"/>
                    </a:moveTo>
                    <a:lnTo>
                      <a:pt x="0" y="0"/>
                    </a:lnTo>
                    <a:lnTo>
                      <a:pt x="21" y="0"/>
                    </a:lnTo>
                    <a:lnTo>
                      <a:pt x="31" y="3"/>
                    </a:lnTo>
                    <a:lnTo>
                      <a:pt x="31"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91" name="Freeform 538"/>
              <p:cNvSpPr>
                <a:spLocks noChangeAspect="1"/>
              </p:cNvSpPr>
              <p:nvPr/>
            </p:nvSpPr>
            <p:spPr bwMode="auto">
              <a:xfrm>
                <a:off x="7908" y="1618"/>
                <a:ext cx="16" cy="13"/>
              </a:xfrm>
              <a:custGeom>
                <a:avLst/>
                <a:gdLst>
                  <a:gd name="T0" fmla="*/ 0 w 33"/>
                  <a:gd name="T1" fmla="*/ 1 h 24"/>
                  <a:gd name="T2" fmla="*/ 0 w 33"/>
                  <a:gd name="T3" fmla="*/ 0 h 24"/>
                  <a:gd name="T4" fmla="*/ 0 w 33"/>
                  <a:gd name="T5" fmla="*/ 0 h 24"/>
                  <a:gd name="T6" fmla="*/ 0 w 33"/>
                  <a:gd name="T7" fmla="*/ 1 h 24"/>
                  <a:gd name="T8" fmla="*/ 0 w 33"/>
                  <a:gd name="T9" fmla="*/ 1 h 24"/>
                  <a:gd name="T10" fmla="*/ 0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1" y="0"/>
                    </a:lnTo>
                    <a:lnTo>
                      <a:pt x="33" y="2"/>
                    </a:lnTo>
                    <a:lnTo>
                      <a:pt x="33"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92" name="Rectangle 539"/>
              <p:cNvSpPr>
                <a:spLocks noChangeAspect="1" noChangeArrowheads="1"/>
              </p:cNvSpPr>
              <p:nvPr/>
            </p:nvSpPr>
            <p:spPr bwMode="auto">
              <a:xfrm>
                <a:off x="7913" y="1620"/>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93" name="Rectangle 540"/>
              <p:cNvSpPr>
                <a:spLocks noChangeAspect="1" noChangeArrowheads="1"/>
              </p:cNvSpPr>
              <p:nvPr/>
            </p:nvSpPr>
            <p:spPr bwMode="auto">
              <a:xfrm>
                <a:off x="7918" y="1620"/>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94" name="Freeform 541"/>
              <p:cNvSpPr>
                <a:spLocks noChangeAspect="1"/>
              </p:cNvSpPr>
              <p:nvPr/>
            </p:nvSpPr>
            <p:spPr bwMode="auto">
              <a:xfrm>
                <a:off x="7924" y="1620"/>
                <a:ext cx="15" cy="12"/>
              </a:xfrm>
              <a:custGeom>
                <a:avLst/>
                <a:gdLst>
                  <a:gd name="T0" fmla="*/ 0 w 30"/>
                  <a:gd name="T1" fmla="*/ 0 h 25"/>
                  <a:gd name="T2" fmla="*/ 0 w 30"/>
                  <a:gd name="T3" fmla="*/ 0 h 25"/>
                  <a:gd name="T4" fmla="*/ 1 w 30"/>
                  <a:gd name="T5" fmla="*/ 0 h 25"/>
                  <a:gd name="T6" fmla="*/ 1 w 30"/>
                  <a:gd name="T7" fmla="*/ 0 h 25"/>
                  <a:gd name="T8" fmla="*/ 1 w 30"/>
                  <a:gd name="T9" fmla="*/ 0 h 25"/>
                  <a:gd name="T10" fmla="*/ 1 w 30"/>
                  <a:gd name="T11" fmla="*/ 0 h 25"/>
                  <a:gd name="T12" fmla="*/ 0 w 30"/>
                  <a:gd name="T13" fmla="*/ 0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0" y="22"/>
                    </a:moveTo>
                    <a:lnTo>
                      <a:pt x="0" y="0"/>
                    </a:lnTo>
                    <a:lnTo>
                      <a:pt x="21" y="0"/>
                    </a:lnTo>
                    <a:lnTo>
                      <a:pt x="30" y="4"/>
                    </a:lnTo>
                    <a:lnTo>
                      <a:pt x="30" y="25"/>
                    </a:lnTo>
                    <a:lnTo>
                      <a:pt x="8"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95" name="Rectangle 542"/>
              <p:cNvSpPr>
                <a:spLocks noChangeAspect="1" noChangeArrowheads="1"/>
              </p:cNvSpPr>
              <p:nvPr/>
            </p:nvSpPr>
            <p:spPr bwMode="auto">
              <a:xfrm>
                <a:off x="7928" y="1622"/>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96" name="Freeform 543"/>
              <p:cNvSpPr>
                <a:spLocks noChangeAspect="1"/>
              </p:cNvSpPr>
              <p:nvPr/>
            </p:nvSpPr>
            <p:spPr bwMode="auto">
              <a:xfrm>
                <a:off x="7933" y="1622"/>
                <a:ext cx="16" cy="11"/>
              </a:xfrm>
              <a:custGeom>
                <a:avLst/>
                <a:gdLst>
                  <a:gd name="T0" fmla="*/ 0 w 33"/>
                  <a:gd name="T1" fmla="*/ 0 h 24"/>
                  <a:gd name="T2" fmla="*/ 0 w 33"/>
                  <a:gd name="T3" fmla="*/ 0 h 24"/>
                  <a:gd name="T4" fmla="*/ 0 w 33"/>
                  <a:gd name="T5" fmla="*/ 0 h 24"/>
                  <a:gd name="T6" fmla="*/ 0 w 33"/>
                  <a:gd name="T7" fmla="*/ 0 h 24"/>
                  <a:gd name="T8" fmla="*/ 0 w 33"/>
                  <a:gd name="T9" fmla="*/ 0 h 24"/>
                  <a:gd name="T10" fmla="*/ 0 w 33"/>
                  <a:gd name="T11" fmla="*/ 0 h 24"/>
                  <a:gd name="T12" fmla="*/ 0 w 33"/>
                  <a:gd name="T13" fmla="*/ 0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1"/>
                    </a:moveTo>
                    <a:lnTo>
                      <a:pt x="0" y="0"/>
                    </a:lnTo>
                    <a:lnTo>
                      <a:pt x="22" y="0"/>
                    </a:lnTo>
                    <a:lnTo>
                      <a:pt x="33" y="3"/>
                    </a:lnTo>
                    <a:lnTo>
                      <a:pt x="33" y="24"/>
                    </a:lnTo>
                    <a:lnTo>
                      <a:pt x="12" y="2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97" name="Rectangle 544"/>
              <p:cNvSpPr>
                <a:spLocks noChangeAspect="1" noChangeArrowheads="1"/>
              </p:cNvSpPr>
              <p:nvPr/>
            </p:nvSpPr>
            <p:spPr bwMode="auto">
              <a:xfrm>
                <a:off x="7939" y="1623"/>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398" name="Freeform 545"/>
              <p:cNvSpPr>
                <a:spLocks noChangeAspect="1"/>
              </p:cNvSpPr>
              <p:nvPr/>
            </p:nvSpPr>
            <p:spPr bwMode="auto">
              <a:xfrm>
                <a:off x="7944" y="1623"/>
                <a:ext cx="17" cy="12"/>
              </a:xfrm>
              <a:custGeom>
                <a:avLst/>
                <a:gdLst>
                  <a:gd name="T0" fmla="*/ 0 w 33"/>
                  <a:gd name="T1" fmla="*/ 1 h 23"/>
                  <a:gd name="T2" fmla="*/ 0 w 33"/>
                  <a:gd name="T3" fmla="*/ 0 h 23"/>
                  <a:gd name="T4" fmla="*/ 1 w 33"/>
                  <a:gd name="T5" fmla="*/ 0 h 23"/>
                  <a:gd name="T6" fmla="*/ 1 w 33"/>
                  <a:gd name="T7" fmla="*/ 1 h 23"/>
                  <a:gd name="T8" fmla="*/ 1 w 33"/>
                  <a:gd name="T9" fmla="*/ 1 h 23"/>
                  <a:gd name="T10" fmla="*/ 1 w 33"/>
                  <a:gd name="T11" fmla="*/ 1 h 23"/>
                  <a:gd name="T12" fmla="*/ 0 w 33"/>
                  <a:gd name="T13" fmla="*/ 1 h 23"/>
                  <a:gd name="T14" fmla="*/ 0 60000 65536"/>
                  <a:gd name="T15" fmla="*/ 0 60000 65536"/>
                  <a:gd name="T16" fmla="*/ 0 60000 65536"/>
                  <a:gd name="T17" fmla="*/ 0 60000 65536"/>
                  <a:gd name="T18" fmla="*/ 0 60000 65536"/>
                  <a:gd name="T19" fmla="*/ 0 60000 65536"/>
                  <a:gd name="T20" fmla="*/ 0 60000 65536"/>
                  <a:gd name="T21" fmla="*/ 0 w 33"/>
                  <a:gd name="T22" fmla="*/ 0 h 23"/>
                  <a:gd name="T23" fmla="*/ 33 w 3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3">
                    <a:moveTo>
                      <a:pt x="0" y="21"/>
                    </a:moveTo>
                    <a:lnTo>
                      <a:pt x="0" y="0"/>
                    </a:lnTo>
                    <a:lnTo>
                      <a:pt x="23" y="0"/>
                    </a:lnTo>
                    <a:lnTo>
                      <a:pt x="33" y="2"/>
                    </a:lnTo>
                    <a:lnTo>
                      <a:pt x="33" y="23"/>
                    </a:lnTo>
                    <a:lnTo>
                      <a:pt x="11" y="2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99" name="Rectangle 546"/>
              <p:cNvSpPr>
                <a:spLocks noChangeAspect="1" noChangeArrowheads="1"/>
              </p:cNvSpPr>
              <p:nvPr/>
            </p:nvSpPr>
            <p:spPr bwMode="auto">
              <a:xfrm>
                <a:off x="7949" y="1624"/>
                <a:ext cx="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00" name="Freeform 547"/>
              <p:cNvSpPr>
                <a:spLocks noChangeAspect="1"/>
              </p:cNvSpPr>
              <p:nvPr/>
            </p:nvSpPr>
            <p:spPr bwMode="auto">
              <a:xfrm>
                <a:off x="7955" y="1624"/>
                <a:ext cx="17" cy="12"/>
              </a:xfrm>
              <a:custGeom>
                <a:avLst/>
                <a:gdLst>
                  <a:gd name="T0" fmla="*/ 0 w 32"/>
                  <a:gd name="T1" fmla="*/ 1 h 24"/>
                  <a:gd name="T2" fmla="*/ 0 w 32"/>
                  <a:gd name="T3" fmla="*/ 0 h 24"/>
                  <a:gd name="T4" fmla="*/ 1 w 32"/>
                  <a:gd name="T5" fmla="*/ 0 h 24"/>
                  <a:gd name="T6" fmla="*/ 1 w 32"/>
                  <a:gd name="T7" fmla="*/ 1 h 24"/>
                  <a:gd name="T8" fmla="*/ 1 w 32"/>
                  <a:gd name="T9" fmla="*/ 1 h 24"/>
                  <a:gd name="T10" fmla="*/ 1 w 32"/>
                  <a:gd name="T11" fmla="*/ 1 h 24"/>
                  <a:gd name="T12" fmla="*/ 0 w 32"/>
                  <a:gd name="T13" fmla="*/ 1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21"/>
                    </a:moveTo>
                    <a:lnTo>
                      <a:pt x="0" y="0"/>
                    </a:lnTo>
                    <a:lnTo>
                      <a:pt x="21" y="0"/>
                    </a:lnTo>
                    <a:lnTo>
                      <a:pt x="32" y="3"/>
                    </a:lnTo>
                    <a:lnTo>
                      <a:pt x="32" y="24"/>
                    </a:lnTo>
                    <a:lnTo>
                      <a:pt x="10" y="2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01" name="Rectangle 548"/>
              <p:cNvSpPr>
                <a:spLocks noChangeAspect="1" noChangeArrowheads="1"/>
              </p:cNvSpPr>
              <p:nvPr/>
            </p:nvSpPr>
            <p:spPr bwMode="auto">
              <a:xfrm>
                <a:off x="7961" y="1626"/>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02" name="Rectangle 549"/>
              <p:cNvSpPr>
                <a:spLocks noChangeAspect="1" noChangeArrowheads="1"/>
              </p:cNvSpPr>
              <p:nvPr/>
            </p:nvSpPr>
            <p:spPr bwMode="auto">
              <a:xfrm>
                <a:off x="7966" y="1626"/>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03" name="Freeform 550"/>
              <p:cNvSpPr>
                <a:spLocks noChangeAspect="1"/>
              </p:cNvSpPr>
              <p:nvPr/>
            </p:nvSpPr>
            <p:spPr bwMode="auto">
              <a:xfrm>
                <a:off x="7972" y="1626"/>
                <a:ext cx="15" cy="12"/>
              </a:xfrm>
              <a:custGeom>
                <a:avLst/>
                <a:gdLst>
                  <a:gd name="T0" fmla="*/ 0 w 32"/>
                  <a:gd name="T1" fmla="*/ 0 h 25"/>
                  <a:gd name="T2" fmla="*/ 0 w 32"/>
                  <a:gd name="T3" fmla="*/ 0 h 25"/>
                  <a:gd name="T4" fmla="*/ 0 w 32"/>
                  <a:gd name="T5" fmla="*/ 0 h 25"/>
                  <a:gd name="T6" fmla="*/ 0 w 32"/>
                  <a:gd name="T7" fmla="*/ 0 h 25"/>
                  <a:gd name="T8" fmla="*/ 0 w 32"/>
                  <a:gd name="T9" fmla="*/ 0 h 25"/>
                  <a:gd name="T10" fmla="*/ 0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1"/>
                    </a:moveTo>
                    <a:lnTo>
                      <a:pt x="0" y="0"/>
                    </a:lnTo>
                    <a:lnTo>
                      <a:pt x="21" y="0"/>
                    </a:lnTo>
                    <a:lnTo>
                      <a:pt x="32" y="3"/>
                    </a:lnTo>
                    <a:lnTo>
                      <a:pt x="32" y="25"/>
                    </a:lnTo>
                    <a:lnTo>
                      <a:pt x="11" y="25"/>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04" name="Freeform 551"/>
              <p:cNvSpPr>
                <a:spLocks noChangeAspect="1"/>
              </p:cNvSpPr>
              <p:nvPr/>
            </p:nvSpPr>
            <p:spPr bwMode="auto">
              <a:xfrm>
                <a:off x="7977" y="1627"/>
                <a:ext cx="16" cy="12"/>
              </a:xfrm>
              <a:custGeom>
                <a:avLst/>
                <a:gdLst>
                  <a:gd name="T0" fmla="*/ 0 w 32"/>
                  <a:gd name="T1" fmla="*/ 1 h 24"/>
                  <a:gd name="T2" fmla="*/ 0 w 32"/>
                  <a:gd name="T3" fmla="*/ 0 h 24"/>
                  <a:gd name="T4" fmla="*/ 1 w 32"/>
                  <a:gd name="T5" fmla="*/ 0 h 24"/>
                  <a:gd name="T6" fmla="*/ 1 w 32"/>
                  <a:gd name="T7" fmla="*/ 1 h 24"/>
                  <a:gd name="T8" fmla="*/ 1 w 32"/>
                  <a:gd name="T9" fmla="*/ 1 h 24"/>
                  <a:gd name="T10" fmla="*/ 1 w 32"/>
                  <a:gd name="T11" fmla="*/ 1 h 24"/>
                  <a:gd name="T12" fmla="*/ 0 w 32"/>
                  <a:gd name="T13" fmla="*/ 1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22"/>
                    </a:moveTo>
                    <a:lnTo>
                      <a:pt x="0" y="0"/>
                    </a:lnTo>
                    <a:lnTo>
                      <a:pt x="21" y="0"/>
                    </a:lnTo>
                    <a:lnTo>
                      <a:pt x="32" y="2"/>
                    </a:lnTo>
                    <a:lnTo>
                      <a:pt x="32" y="24"/>
                    </a:lnTo>
                    <a:lnTo>
                      <a:pt x="10"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05" name="Rectangle 552"/>
              <p:cNvSpPr>
                <a:spLocks noChangeAspect="1" noChangeArrowheads="1"/>
              </p:cNvSpPr>
              <p:nvPr/>
            </p:nvSpPr>
            <p:spPr bwMode="auto">
              <a:xfrm>
                <a:off x="7982" y="1628"/>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06" name="Rectangle 553"/>
              <p:cNvSpPr>
                <a:spLocks noChangeAspect="1" noChangeArrowheads="1"/>
              </p:cNvSpPr>
              <p:nvPr/>
            </p:nvSpPr>
            <p:spPr bwMode="auto">
              <a:xfrm>
                <a:off x="7987" y="1628"/>
                <a:ext cx="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07" name="Freeform 554"/>
              <p:cNvSpPr>
                <a:spLocks noChangeAspect="1"/>
              </p:cNvSpPr>
              <p:nvPr/>
            </p:nvSpPr>
            <p:spPr bwMode="auto">
              <a:xfrm>
                <a:off x="7993" y="1628"/>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1" y="0"/>
                    </a:lnTo>
                    <a:lnTo>
                      <a:pt x="33" y="3"/>
                    </a:lnTo>
                    <a:lnTo>
                      <a:pt x="33"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08" name="Rectangle 555"/>
              <p:cNvSpPr>
                <a:spLocks noChangeAspect="1" noChangeArrowheads="1"/>
              </p:cNvSpPr>
              <p:nvPr/>
            </p:nvSpPr>
            <p:spPr bwMode="auto">
              <a:xfrm>
                <a:off x="7998" y="1629"/>
                <a:ext cx="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09" name="Freeform 556"/>
              <p:cNvSpPr>
                <a:spLocks noChangeAspect="1"/>
              </p:cNvSpPr>
              <p:nvPr/>
            </p:nvSpPr>
            <p:spPr bwMode="auto">
              <a:xfrm>
                <a:off x="8004" y="1629"/>
                <a:ext cx="16" cy="13"/>
              </a:xfrm>
              <a:custGeom>
                <a:avLst/>
                <a:gdLst>
                  <a:gd name="T0" fmla="*/ 0 w 33"/>
                  <a:gd name="T1" fmla="*/ 1 h 25"/>
                  <a:gd name="T2" fmla="*/ 0 w 33"/>
                  <a:gd name="T3" fmla="*/ 0 h 25"/>
                  <a:gd name="T4" fmla="*/ 0 w 33"/>
                  <a:gd name="T5" fmla="*/ 0 h 25"/>
                  <a:gd name="T6" fmla="*/ 0 w 33"/>
                  <a:gd name="T7" fmla="*/ 1 h 25"/>
                  <a:gd name="T8" fmla="*/ 0 w 33"/>
                  <a:gd name="T9" fmla="*/ 1 h 25"/>
                  <a:gd name="T10" fmla="*/ 0 w 33"/>
                  <a:gd name="T11" fmla="*/ 1 h 25"/>
                  <a:gd name="T12" fmla="*/ 0 w 33"/>
                  <a:gd name="T13" fmla="*/ 1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2" y="0"/>
                    </a:lnTo>
                    <a:lnTo>
                      <a:pt x="33" y="2"/>
                    </a:lnTo>
                    <a:lnTo>
                      <a:pt x="33" y="25"/>
                    </a:lnTo>
                    <a:lnTo>
                      <a:pt x="12"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10" name="Rectangle 557"/>
              <p:cNvSpPr>
                <a:spLocks noChangeAspect="1" noChangeArrowheads="1"/>
              </p:cNvSpPr>
              <p:nvPr/>
            </p:nvSpPr>
            <p:spPr bwMode="auto">
              <a:xfrm>
                <a:off x="8009" y="1631"/>
                <a:ext cx="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11" name="Rectangle 558"/>
              <p:cNvSpPr>
                <a:spLocks noChangeAspect="1" noChangeArrowheads="1"/>
              </p:cNvSpPr>
              <p:nvPr/>
            </p:nvSpPr>
            <p:spPr bwMode="auto">
              <a:xfrm>
                <a:off x="8015" y="1631"/>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12" name="Freeform 559"/>
              <p:cNvSpPr>
                <a:spLocks noChangeAspect="1"/>
              </p:cNvSpPr>
              <p:nvPr/>
            </p:nvSpPr>
            <p:spPr bwMode="auto">
              <a:xfrm>
                <a:off x="8020" y="1631"/>
                <a:ext cx="16"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3"/>
                    </a:moveTo>
                    <a:lnTo>
                      <a:pt x="0" y="0"/>
                    </a:lnTo>
                    <a:lnTo>
                      <a:pt x="22" y="0"/>
                    </a:lnTo>
                    <a:lnTo>
                      <a:pt x="32" y="3"/>
                    </a:lnTo>
                    <a:lnTo>
                      <a:pt x="32" y="25"/>
                    </a:lnTo>
                    <a:lnTo>
                      <a:pt x="11" y="25"/>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13" name="Rectangle 560"/>
              <p:cNvSpPr>
                <a:spLocks noChangeAspect="1" noChangeArrowheads="1"/>
              </p:cNvSpPr>
              <p:nvPr/>
            </p:nvSpPr>
            <p:spPr bwMode="auto">
              <a:xfrm>
                <a:off x="8026" y="1632"/>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14" name="Freeform 561"/>
              <p:cNvSpPr>
                <a:spLocks noChangeAspect="1"/>
              </p:cNvSpPr>
              <p:nvPr/>
            </p:nvSpPr>
            <p:spPr bwMode="auto">
              <a:xfrm>
                <a:off x="8031" y="1632"/>
                <a:ext cx="16"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3"/>
                    </a:lnTo>
                    <a:lnTo>
                      <a:pt x="32"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15" name="Rectangle 562"/>
              <p:cNvSpPr>
                <a:spLocks noChangeAspect="1" noChangeArrowheads="1"/>
              </p:cNvSpPr>
              <p:nvPr/>
            </p:nvSpPr>
            <p:spPr bwMode="auto">
              <a:xfrm>
                <a:off x="8036" y="1633"/>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16" name="Rectangle 563"/>
              <p:cNvSpPr>
                <a:spLocks noChangeAspect="1" noChangeArrowheads="1"/>
              </p:cNvSpPr>
              <p:nvPr/>
            </p:nvSpPr>
            <p:spPr bwMode="auto">
              <a:xfrm>
                <a:off x="8042" y="1633"/>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17" name="Freeform 564"/>
              <p:cNvSpPr>
                <a:spLocks noChangeAspect="1"/>
              </p:cNvSpPr>
              <p:nvPr/>
            </p:nvSpPr>
            <p:spPr bwMode="auto">
              <a:xfrm>
                <a:off x="8047" y="1633"/>
                <a:ext cx="17" cy="13"/>
              </a:xfrm>
              <a:custGeom>
                <a:avLst/>
                <a:gdLst>
                  <a:gd name="T0" fmla="*/ 0 w 33"/>
                  <a:gd name="T1" fmla="*/ 1 h 24"/>
                  <a:gd name="T2" fmla="*/ 0 w 33"/>
                  <a:gd name="T3" fmla="*/ 0 h 24"/>
                  <a:gd name="T4" fmla="*/ 1 w 33"/>
                  <a:gd name="T5" fmla="*/ 0 h 24"/>
                  <a:gd name="T6" fmla="*/ 1 w 33"/>
                  <a:gd name="T7" fmla="*/ 1 h 24"/>
                  <a:gd name="T8" fmla="*/ 1 w 33"/>
                  <a:gd name="T9" fmla="*/ 1 h 24"/>
                  <a:gd name="T10" fmla="*/ 1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2"/>
                    </a:moveTo>
                    <a:lnTo>
                      <a:pt x="0" y="0"/>
                    </a:lnTo>
                    <a:lnTo>
                      <a:pt x="21" y="0"/>
                    </a:lnTo>
                    <a:lnTo>
                      <a:pt x="33" y="2"/>
                    </a:lnTo>
                    <a:lnTo>
                      <a:pt x="33"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18" name="Rectangle 565"/>
              <p:cNvSpPr>
                <a:spLocks noChangeAspect="1" noChangeArrowheads="1"/>
              </p:cNvSpPr>
              <p:nvPr/>
            </p:nvSpPr>
            <p:spPr bwMode="auto">
              <a:xfrm>
                <a:off x="8052" y="1635"/>
                <a:ext cx="1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19" name="Freeform 566"/>
              <p:cNvSpPr>
                <a:spLocks noChangeAspect="1"/>
              </p:cNvSpPr>
              <p:nvPr/>
            </p:nvSpPr>
            <p:spPr bwMode="auto">
              <a:xfrm>
                <a:off x="8056" y="1635"/>
                <a:ext cx="17"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3"/>
                    </a:lnTo>
                    <a:lnTo>
                      <a:pt x="32" y="25"/>
                    </a:lnTo>
                    <a:lnTo>
                      <a:pt x="11"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20" name="Rectangle 567"/>
              <p:cNvSpPr>
                <a:spLocks noChangeAspect="1" noChangeArrowheads="1"/>
              </p:cNvSpPr>
              <p:nvPr/>
            </p:nvSpPr>
            <p:spPr bwMode="auto">
              <a:xfrm>
                <a:off x="8062" y="1636"/>
                <a:ext cx="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21" name="Rectangle 568"/>
              <p:cNvSpPr>
                <a:spLocks noChangeAspect="1" noChangeArrowheads="1"/>
              </p:cNvSpPr>
              <p:nvPr/>
            </p:nvSpPr>
            <p:spPr bwMode="auto">
              <a:xfrm>
                <a:off x="8067" y="1636"/>
                <a:ext cx="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22" name="Freeform 569"/>
              <p:cNvSpPr>
                <a:spLocks noChangeAspect="1"/>
              </p:cNvSpPr>
              <p:nvPr/>
            </p:nvSpPr>
            <p:spPr bwMode="auto">
              <a:xfrm>
                <a:off x="8073" y="1636"/>
                <a:ext cx="16" cy="12"/>
              </a:xfrm>
              <a:custGeom>
                <a:avLst/>
                <a:gdLst>
                  <a:gd name="T0" fmla="*/ 0 w 33"/>
                  <a:gd name="T1" fmla="*/ 0 h 25"/>
                  <a:gd name="T2" fmla="*/ 0 w 33"/>
                  <a:gd name="T3" fmla="*/ 0 h 25"/>
                  <a:gd name="T4" fmla="*/ 0 w 33"/>
                  <a:gd name="T5" fmla="*/ 0 h 25"/>
                  <a:gd name="T6" fmla="*/ 0 w 33"/>
                  <a:gd name="T7" fmla="*/ 0 h 25"/>
                  <a:gd name="T8" fmla="*/ 0 w 33"/>
                  <a:gd name="T9" fmla="*/ 0 h 25"/>
                  <a:gd name="T10" fmla="*/ 0 w 33"/>
                  <a:gd name="T11" fmla="*/ 0 h 25"/>
                  <a:gd name="T12" fmla="*/ 0 w 33"/>
                  <a:gd name="T13" fmla="*/ 0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0" y="22"/>
                    </a:moveTo>
                    <a:lnTo>
                      <a:pt x="0" y="0"/>
                    </a:lnTo>
                    <a:lnTo>
                      <a:pt x="22" y="0"/>
                    </a:lnTo>
                    <a:lnTo>
                      <a:pt x="33" y="4"/>
                    </a:lnTo>
                    <a:lnTo>
                      <a:pt x="33" y="25"/>
                    </a:lnTo>
                    <a:lnTo>
                      <a:pt x="12"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23" name="Rectangle 570"/>
              <p:cNvSpPr>
                <a:spLocks noChangeAspect="1" noChangeArrowheads="1"/>
              </p:cNvSpPr>
              <p:nvPr/>
            </p:nvSpPr>
            <p:spPr bwMode="auto">
              <a:xfrm>
                <a:off x="8079" y="1638"/>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24" name="Rectangle 571"/>
              <p:cNvSpPr>
                <a:spLocks noChangeAspect="1" noChangeArrowheads="1"/>
              </p:cNvSpPr>
              <p:nvPr/>
            </p:nvSpPr>
            <p:spPr bwMode="auto">
              <a:xfrm>
                <a:off x="8084" y="1638"/>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25" name="Freeform 572"/>
              <p:cNvSpPr>
                <a:spLocks noChangeAspect="1"/>
              </p:cNvSpPr>
              <p:nvPr/>
            </p:nvSpPr>
            <p:spPr bwMode="auto">
              <a:xfrm>
                <a:off x="8089" y="1638"/>
                <a:ext cx="16" cy="12"/>
              </a:xfrm>
              <a:custGeom>
                <a:avLst/>
                <a:gdLst>
                  <a:gd name="T0" fmla="*/ 0 w 32"/>
                  <a:gd name="T1" fmla="*/ 1 h 23"/>
                  <a:gd name="T2" fmla="*/ 0 w 32"/>
                  <a:gd name="T3" fmla="*/ 0 h 23"/>
                  <a:gd name="T4" fmla="*/ 1 w 32"/>
                  <a:gd name="T5" fmla="*/ 0 h 23"/>
                  <a:gd name="T6" fmla="*/ 1 w 32"/>
                  <a:gd name="T7" fmla="*/ 1 h 23"/>
                  <a:gd name="T8" fmla="*/ 1 w 32"/>
                  <a:gd name="T9" fmla="*/ 1 h 23"/>
                  <a:gd name="T10" fmla="*/ 1 w 32"/>
                  <a:gd name="T11" fmla="*/ 1 h 23"/>
                  <a:gd name="T12" fmla="*/ 0 w 32"/>
                  <a:gd name="T13" fmla="*/ 1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21"/>
                    </a:moveTo>
                    <a:lnTo>
                      <a:pt x="0" y="0"/>
                    </a:lnTo>
                    <a:lnTo>
                      <a:pt x="22" y="0"/>
                    </a:lnTo>
                    <a:lnTo>
                      <a:pt x="32" y="2"/>
                    </a:lnTo>
                    <a:lnTo>
                      <a:pt x="32" y="23"/>
                    </a:lnTo>
                    <a:lnTo>
                      <a:pt x="12" y="2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26" name="Rectangle 573"/>
              <p:cNvSpPr>
                <a:spLocks noChangeAspect="1" noChangeArrowheads="1"/>
              </p:cNvSpPr>
              <p:nvPr/>
            </p:nvSpPr>
            <p:spPr bwMode="auto">
              <a:xfrm>
                <a:off x="8095" y="1639"/>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27" name="Rectangle 574"/>
              <p:cNvSpPr>
                <a:spLocks noChangeAspect="1" noChangeArrowheads="1"/>
              </p:cNvSpPr>
              <p:nvPr/>
            </p:nvSpPr>
            <p:spPr bwMode="auto">
              <a:xfrm>
                <a:off x="8100" y="1639"/>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28" name="Freeform 575"/>
              <p:cNvSpPr>
                <a:spLocks noChangeAspect="1"/>
              </p:cNvSpPr>
              <p:nvPr/>
            </p:nvSpPr>
            <p:spPr bwMode="auto">
              <a:xfrm>
                <a:off x="8105" y="1639"/>
                <a:ext cx="17" cy="12"/>
              </a:xfrm>
              <a:custGeom>
                <a:avLst/>
                <a:gdLst>
                  <a:gd name="T0" fmla="*/ 0 w 33"/>
                  <a:gd name="T1" fmla="*/ 1 h 24"/>
                  <a:gd name="T2" fmla="*/ 0 w 33"/>
                  <a:gd name="T3" fmla="*/ 0 h 24"/>
                  <a:gd name="T4" fmla="*/ 1 w 33"/>
                  <a:gd name="T5" fmla="*/ 0 h 24"/>
                  <a:gd name="T6" fmla="*/ 1 w 33"/>
                  <a:gd name="T7" fmla="*/ 1 h 24"/>
                  <a:gd name="T8" fmla="*/ 1 w 33"/>
                  <a:gd name="T9" fmla="*/ 1 h 24"/>
                  <a:gd name="T10" fmla="*/ 1 w 33"/>
                  <a:gd name="T11" fmla="*/ 1 h 24"/>
                  <a:gd name="T12" fmla="*/ 0 w 33"/>
                  <a:gd name="T13" fmla="*/ 1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0" y="21"/>
                    </a:moveTo>
                    <a:lnTo>
                      <a:pt x="0" y="0"/>
                    </a:lnTo>
                    <a:lnTo>
                      <a:pt x="23" y="0"/>
                    </a:lnTo>
                    <a:lnTo>
                      <a:pt x="33" y="3"/>
                    </a:lnTo>
                    <a:lnTo>
                      <a:pt x="33" y="24"/>
                    </a:lnTo>
                    <a:lnTo>
                      <a:pt x="12" y="24"/>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29" name="Rectangle 576"/>
              <p:cNvSpPr>
                <a:spLocks noChangeAspect="1" noChangeArrowheads="1"/>
              </p:cNvSpPr>
              <p:nvPr/>
            </p:nvSpPr>
            <p:spPr bwMode="auto">
              <a:xfrm>
                <a:off x="8111" y="1640"/>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30" name="Rectangle 577"/>
              <p:cNvSpPr>
                <a:spLocks noChangeAspect="1" noChangeArrowheads="1"/>
              </p:cNvSpPr>
              <p:nvPr/>
            </p:nvSpPr>
            <p:spPr bwMode="auto">
              <a:xfrm>
                <a:off x="8116" y="1640"/>
                <a:ext cx="17"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31" name="Freeform 578"/>
              <p:cNvSpPr>
                <a:spLocks noChangeAspect="1"/>
              </p:cNvSpPr>
              <p:nvPr/>
            </p:nvSpPr>
            <p:spPr bwMode="auto">
              <a:xfrm>
                <a:off x="8122" y="1640"/>
                <a:ext cx="16" cy="12"/>
              </a:xfrm>
              <a:custGeom>
                <a:avLst/>
                <a:gdLst>
                  <a:gd name="T0" fmla="*/ 0 w 33"/>
                  <a:gd name="T1" fmla="*/ 1 h 23"/>
                  <a:gd name="T2" fmla="*/ 0 w 33"/>
                  <a:gd name="T3" fmla="*/ 0 h 23"/>
                  <a:gd name="T4" fmla="*/ 0 w 33"/>
                  <a:gd name="T5" fmla="*/ 0 h 23"/>
                  <a:gd name="T6" fmla="*/ 0 w 33"/>
                  <a:gd name="T7" fmla="*/ 1 h 23"/>
                  <a:gd name="T8" fmla="*/ 0 w 33"/>
                  <a:gd name="T9" fmla="*/ 1 h 23"/>
                  <a:gd name="T10" fmla="*/ 0 w 33"/>
                  <a:gd name="T11" fmla="*/ 1 h 23"/>
                  <a:gd name="T12" fmla="*/ 0 w 33"/>
                  <a:gd name="T13" fmla="*/ 1 h 23"/>
                  <a:gd name="T14" fmla="*/ 0 60000 65536"/>
                  <a:gd name="T15" fmla="*/ 0 60000 65536"/>
                  <a:gd name="T16" fmla="*/ 0 60000 65536"/>
                  <a:gd name="T17" fmla="*/ 0 60000 65536"/>
                  <a:gd name="T18" fmla="*/ 0 60000 65536"/>
                  <a:gd name="T19" fmla="*/ 0 60000 65536"/>
                  <a:gd name="T20" fmla="*/ 0 60000 65536"/>
                  <a:gd name="T21" fmla="*/ 0 w 33"/>
                  <a:gd name="T22" fmla="*/ 0 h 23"/>
                  <a:gd name="T23" fmla="*/ 33 w 3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3">
                    <a:moveTo>
                      <a:pt x="0" y="21"/>
                    </a:moveTo>
                    <a:lnTo>
                      <a:pt x="0" y="0"/>
                    </a:lnTo>
                    <a:lnTo>
                      <a:pt x="22" y="0"/>
                    </a:lnTo>
                    <a:lnTo>
                      <a:pt x="33" y="3"/>
                    </a:lnTo>
                    <a:lnTo>
                      <a:pt x="33" y="23"/>
                    </a:lnTo>
                    <a:lnTo>
                      <a:pt x="10" y="23"/>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32" name="Rectangle 579"/>
              <p:cNvSpPr>
                <a:spLocks noChangeAspect="1" noChangeArrowheads="1"/>
              </p:cNvSpPr>
              <p:nvPr/>
            </p:nvSpPr>
            <p:spPr bwMode="auto">
              <a:xfrm>
                <a:off x="8127" y="1642"/>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33" name="Rectangle 580"/>
              <p:cNvSpPr>
                <a:spLocks noChangeAspect="1" noChangeArrowheads="1"/>
              </p:cNvSpPr>
              <p:nvPr/>
            </p:nvSpPr>
            <p:spPr bwMode="auto">
              <a:xfrm>
                <a:off x="8133" y="1642"/>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34" name="Freeform 581"/>
              <p:cNvSpPr>
                <a:spLocks noChangeAspect="1"/>
              </p:cNvSpPr>
              <p:nvPr/>
            </p:nvSpPr>
            <p:spPr bwMode="auto">
              <a:xfrm>
                <a:off x="8138" y="1642"/>
                <a:ext cx="15" cy="12"/>
              </a:xfrm>
              <a:custGeom>
                <a:avLst/>
                <a:gdLst>
                  <a:gd name="T0" fmla="*/ 0 w 30"/>
                  <a:gd name="T1" fmla="*/ 1 h 24"/>
                  <a:gd name="T2" fmla="*/ 0 w 30"/>
                  <a:gd name="T3" fmla="*/ 0 h 24"/>
                  <a:gd name="T4" fmla="*/ 1 w 30"/>
                  <a:gd name="T5" fmla="*/ 0 h 24"/>
                  <a:gd name="T6" fmla="*/ 1 w 30"/>
                  <a:gd name="T7" fmla="*/ 1 h 24"/>
                  <a:gd name="T8" fmla="*/ 1 w 30"/>
                  <a:gd name="T9" fmla="*/ 1 h 24"/>
                  <a:gd name="T10" fmla="*/ 1 w 30"/>
                  <a:gd name="T11" fmla="*/ 1 h 24"/>
                  <a:gd name="T12" fmla="*/ 0 w 30"/>
                  <a:gd name="T13" fmla="*/ 1 h 24"/>
                  <a:gd name="T14" fmla="*/ 0 60000 65536"/>
                  <a:gd name="T15" fmla="*/ 0 60000 65536"/>
                  <a:gd name="T16" fmla="*/ 0 60000 65536"/>
                  <a:gd name="T17" fmla="*/ 0 60000 65536"/>
                  <a:gd name="T18" fmla="*/ 0 60000 65536"/>
                  <a:gd name="T19" fmla="*/ 0 60000 65536"/>
                  <a:gd name="T20" fmla="*/ 0 60000 65536"/>
                  <a:gd name="T21" fmla="*/ 0 w 30"/>
                  <a:gd name="T22" fmla="*/ 0 h 24"/>
                  <a:gd name="T23" fmla="*/ 30 w 3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4">
                    <a:moveTo>
                      <a:pt x="0" y="20"/>
                    </a:moveTo>
                    <a:lnTo>
                      <a:pt x="0" y="0"/>
                    </a:lnTo>
                    <a:lnTo>
                      <a:pt x="22" y="0"/>
                    </a:lnTo>
                    <a:lnTo>
                      <a:pt x="30" y="2"/>
                    </a:lnTo>
                    <a:lnTo>
                      <a:pt x="30" y="24"/>
                    </a:lnTo>
                    <a:lnTo>
                      <a:pt x="7" y="24"/>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35" name="Rectangle 582"/>
              <p:cNvSpPr>
                <a:spLocks noChangeAspect="1" noChangeArrowheads="1"/>
              </p:cNvSpPr>
              <p:nvPr/>
            </p:nvSpPr>
            <p:spPr bwMode="auto">
              <a:xfrm>
                <a:off x="8142" y="1643"/>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36" name="Rectangle 583"/>
              <p:cNvSpPr>
                <a:spLocks noChangeAspect="1" noChangeArrowheads="1"/>
              </p:cNvSpPr>
              <p:nvPr/>
            </p:nvSpPr>
            <p:spPr bwMode="auto">
              <a:xfrm>
                <a:off x="8148" y="1643"/>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37" name="Freeform 584"/>
              <p:cNvSpPr>
                <a:spLocks noChangeAspect="1"/>
              </p:cNvSpPr>
              <p:nvPr/>
            </p:nvSpPr>
            <p:spPr bwMode="auto">
              <a:xfrm>
                <a:off x="8153" y="1643"/>
                <a:ext cx="16"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3"/>
                    </a:lnTo>
                    <a:lnTo>
                      <a:pt x="32"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38" name="Rectangle 585"/>
              <p:cNvSpPr>
                <a:spLocks noChangeAspect="1" noChangeArrowheads="1"/>
              </p:cNvSpPr>
              <p:nvPr/>
            </p:nvSpPr>
            <p:spPr bwMode="auto">
              <a:xfrm>
                <a:off x="8158" y="1644"/>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39" name="Rectangle 586"/>
              <p:cNvSpPr>
                <a:spLocks noChangeAspect="1" noChangeArrowheads="1"/>
              </p:cNvSpPr>
              <p:nvPr/>
            </p:nvSpPr>
            <p:spPr bwMode="auto">
              <a:xfrm>
                <a:off x="8164" y="1644"/>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40" name="Rectangle 587"/>
              <p:cNvSpPr>
                <a:spLocks noChangeAspect="1" noChangeArrowheads="1"/>
              </p:cNvSpPr>
              <p:nvPr/>
            </p:nvSpPr>
            <p:spPr bwMode="auto">
              <a:xfrm>
                <a:off x="8169" y="1644"/>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41" name="Freeform 588"/>
              <p:cNvSpPr>
                <a:spLocks noChangeAspect="1"/>
              </p:cNvSpPr>
              <p:nvPr/>
            </p:nvSpPr>
            <p:spPr bwMode="auto">
              <a:xfrm>
                <a:off x="8174" y="1644"/>
                <a:ext cx="17" cy="13"/>
              </a:xfrm>
              <a:custGeom>
                <a:avLst/>
                <a:gdLst>
                  <a:gd name="T0" fmla="*/ 0 w 32"/>
                  <a:gd name="T1" fmla="*/ 1 h 24"/>
                  <a:gd name="T2" fmla="*/ 0 w 32"/>
                  <a:gd name="T3" fmla="*/ 0 h 24"/>
                  <a:gd name="T4" fmla="*/ 1 w 32"/>
                  <a:gd name="T5" fmla="*/ 0 h 24"/>
                  <a:gd name="T6" fmla="*/ 1 w 32"/>
                  <a:gd name="T7" fmla="*/ 1 h 24"/>
                  <a:gd name="T8" fmla="*/ 1 w 32"/>
                  <a:gd name="T9" fmla="*/ 1 h 24"/>
                  <a:gd name="T10" fmla="*/ 1 w 32"/>
                  <a:gd name="T11" fmla="*/ 1 h 24"/>
                  <a:gd name="T12" fmla="*/ 0 w 32"/>
                  <a:gd name="T13" fmla="*/ 1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0" y="22"/>
                    </a:moveTo>
                    <a:lnTo>
                      <a:pt x="0" y="0"/>
                    </a:lnTo>
                    <a:lnTo>
                      <a:pt x="22" y="0"/>
                    </a:lnTo>
                    <a:lnTo>
                      <a:pt x="32" y="2"/>
                    </a:lnTo>
                    <a:lnTo>
                      <a:pt x="32" y="24"/>
                    </a:lnTo>
                    <a:lnTo>
                      <a:pt x="11" y="2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42" name="Rectangle 589"/>
              <p:cNvSpPr>
                <a:spLocks noChangeAspect="1" noChangeArrowheads="1"/>
              </p:cNvSpPr>
              <p:nvPr/>
            </p:nvSpPr>
            <p:spPr bwMode="auto">
              <a:xfrm>
                <a:off x="8180" y="1646"/>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43" name="Freeform 590"/>
              <p:cNvSpPr>
                <a:spLocks noChangeAspect="1"/>
              </p:cNvSpPr>
              <p:nvPr/>
            </p:nvSpPr>
            <p:spPr bwMode="auto">
              <a:xfrm>
                <a:off x="8185" y="1646"/>
                <a:ext cx="17"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1" y="0"/>
                    </a:lnTo>
                    <a:lnTo>
                      <a:pt x="32" y="3"/>
                    </a:lnTo>
                    <a:lnTo>
                      <a:pt x="32"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44" name="Rectangle 591"/>
              <p:cNvSpPr>
                <a:spLocks noChangeAspect="1" noChangeArrowheads="1"/>
              </p:cNvSpPr>
              <p:nvPr/>
            </p:nvSpPr>
            <p:spPr bwMode="auto">
              <a:xfrm>
                <a:off x="8191" y="1647"/>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45" name="Rectangle 592"/>
              <p:cNvSpPr>
                <a:spLocks noChangeAspect="1" noChangeArrowheads="1"/>
              </p:cNvSpPr>
              <p:nvPr/>
            </p:nvSpPr>
            <p:spPr bwMode="auto">
              <a:xfrm>
                <a:off x="8196" y="1647"/>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46" name="Rectangle 593"/>
              <p:cNvSpPr>
                <a:spLocks noChangeAspect="1" noChangeArrowheads="1"/>
              </p:cNvSpPr>
              <p:nvPr/>
            </p:nvSpPr>
            <p:spPr bwMode="auto">
              <a:xfrm>
                <a:off x="8202" y="1647"/>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47" name="Freeform 594"/>
              <p:cNvSpPr>
                <a:spLocks noChangeAspect="1"/>
              </p:cNvSpPr>
              <p:nvPr/>
            </p:nvSpPr>
            <p:spPr bwMode="auto">
              <a:xfrm>
                <a:off x="8207" y="1647"/>
                <a:ext cx="16" cy="12"/>
              </a:xfrm>
              <a:custGeom>
                <a:avLst/>
                <a:gdLst>
                  <a:gd name="T0" fmla="*/ 0 w 32"/>
                  <a:gd name="T1" fmla="*/ 0 h 25"/>
                  <a:gd name="T2" fmla="*/ 0 w 32"/>
                  <a:gd name="T3" fmla="*/ 0 h 25"/>
                  <a:gd name="T4" fmla="*/ 1 w 32"/>
                  <a:gd name="T5" fmla="*/ 0 h 25"/>
                  <a:gd name="T6" fmla="*/ 1 w 32"/>
                  <a:gd name="T7" fmla="*/ 0 h 25"/>
                  <a:gd name="T8" fmla="*/ 1 w 32"/>
                  <a:gd name="T9" fmla="*/ 0 h 25"/>
                  <a:gd name="T10" fmla="*/ 1 w 32"/>
                  <a:gd name="T11" fmla="*/ 0 h 25"/>
                  <a:gd name="T12" fmla="*/ 0 w 32"/>
                  <a:gd name="T13" fmla="*/ 0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0" y="22"/>
                    </a:moveTo>
                    <a:lnTo>
                      <a:pt x="0" y="0"/>
                    </a:lnTo>
                    <a:lnTo>
                      <a:pt x="22" y="0"/>
                    </a:lnTo>
                    <a:lnTo>
                      <a:pt x="32" y="3"/>
                    </a:lnTo>
                    <a:lnTo>
                      <a:pt x="32" y="25"/>
                    </a:lnTo>
                    <a:lnTo>
                      <a:pt x="10" y="25"/>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48" name="Rectangle 595"/>
              <p:cNvSpPr>
                <a:spLocks noChangeAspect="1" noChangeArrowheads="1"/>
              </p:cNvSpPr>
              <p:nvPr/>
            </p:nvSpPr>
            <p:spPr bwMode="auto">
              <a:xfrm>
                <a:off x="8212" y="1648"/>
                <a:ext cx="1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449" name="Freeform 596"/>
              <p:cNvSpPr>
                <a:spLocks noChangeAspect="1"/>
              </p:cNvSpPr>
              <p:nvPr/>
            </p:nvSpPr>
            <p:spPr bwMode="auto">
              <a:xfrm>
                <a:off x="6089" y="1940"/>
                <a:ext cx="34" cy="0"/>
              </a:xfrm>
              <a:custGeom>
                <a:avLst/>
                <a:gdLst>
                  <a:gd name="T0" fmla="*/ 0 w 52"/>
                  <a:gd name="T1" fmla="*/ 3 w 52"/>
                  <a:gd name="T2" fmla="*/ 3 w 52"/>
                  <a:gd name="T3" fmla="*/ 0 60000 65536"/>
                  <a:gd name="T4" fmla="*/ 0 60000 65536"/>
                  <a:gd name="T5" fmla="*/ 0 60000 65536"/>
                  <a:gd name="T6" fmla="*/ 0 w 52"/>
                  <a:gd name="T7" fmla="*/ 52 w 52"/>
                </a:gdLst>
                <a:ahLst/>
                <a:cxnLst>
                  <a:cxn ang="T3">
                    <a:pos x="T0" y="0"/>
                  </a:cxn>
                  <a:cxn ang="T4">
                    <a:pos x="T1" y="0"/>
                  </a:cxn>
                  <a:cxn ang="T5">
                    <a:pos x="T2" y="0"/>
                  </a:cxn>
                </a:cxnLst>
                <a:rect l="T6" t="0" r="T7" b="0"/>
                <a:pathLst>
                  <a:path w="52">
                    <a:moveTo>
                      <a:pt x="0" y="0"/>
                    </a:moveTo>
                    <a:lnTo>
                      <a:pt x="50" y="0"/>
                    </a:lnTo>
                    <a:lnTo>
                      <a:pt x="52"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sp>
        <p:nvSpPr>
          <p:cNvPr id="8247" name="Text Box 736"/>
          <p:cNvSpPr txBox="1">
            <a:spLocks noChangeArrowheads="1"/>
          </p:cNvSpPr>
          <p:nvPr/>
        </p:nvSpPr>
        <p:spPr bwMode="auto">
          <a:xfrm>
            <a:off x="693738" y="5486400"/>
            <a:ext cx="395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000">
                <a:solidFill>
                  <a:srgbClr val="0000FF"/>
                </a:solidFill>
              </a:rPr>
              <a:t>Can be used when you can reset</a:t>
            </a:r>
          </a:p>
          <a:p>
            <a:pPr>
              <a:buClrTx/>
              <a:buFontTx/>
              <a:buNone/>
            </a:pPr>
            <a:r>
              <a:rPr lang="it-IT" sz="2000">
                <a:solidFill>
                  <a:srgbClr val="0000FF"/>
                </a:solidFill>
              </a:rPr>
              <a:t>the preamp at fixed times</a:t>
            </a:r>
            <a:endParaRPr lang="it-IT" sz="2000">
              <a:solidFill>
                <a:srgbClr val="0000FF"/>
              </a:solidFill>
              <a:sym typeface="Symbol"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C890E551-AFD8-FA44-B89B-0E6D9E93C52A}" type="slidenum">
              <a:rPr lang="en-US" sz="1200">
                <a:solidFill>
                  <a:srgbClr val="000066"/>
                </a:solidFill>
                <a:latin typeface="Verdana" charset="0"/>
              </a:rPr>
              <a:pPr/>
              <a:t>26</a:t>
            </a:fld>
            <a:endParaRPr lang="en-US" sz="1200">
              <a:solidFill>
                <a:srgbClr val="000066"/>
              </a:solidFill>
              <a:latin typeface="Verdana" charset="0"/>
            </a:endParaRPr>
          </a:p>
        </p:txBody>
      </p:sp>
      <p:sp>
        <p:nvSpPr>
          <p:cNvPr id="9220" name="Text Box 4"/>
          <p:cNvSpPr txBox="1">
            <a:spLocks noChangeArrowheads="1"/>
          </p:cNvSpPr>
          <p:nvPr/>
        </p:nvSpPr>
        <p:spPr bwMode="auto">
          <a:xfrm>
            <a:off x="1125538" y="95250"/>
            <a:ext cx="81327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CMOS feedback network</a:t>
            </a:r>
            <a:endParaRPr lang="it-IT" sz="3200" b="1">
              <a:solidFill>
                <a:srgbClr val="000066"/>
              </a:solidFill>
              <a:sym typeface="Symbol" charset="0"/>
            </a:endParaRPr>
          </a:p>
        </p:txBody>
      </p:sp>
      <p:sp>
        <p:nvSpPr>
          <p:cNvPr id="9221" name="Rectangle 5"/>
          <p:cNvSpPr>
            <a:spLocks noChangeArrowheads="1"/>
          </p:cNvSpPr>
          <p:nvPr/>
        </p:nvSpPr>
        <p:spPr bwMode="auto">
          <a:xfrm>
            <a:off x="381000" y="619125"/>
            <a:ext cx="92344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dirty="0">
                <a:solidFill>
                  <a:schemeClr val="tx1"/>
                </a:solidFill>
              </a:rPr>
              <a:t>A large feedback </a:t>
            </a:r>
            <a:r>
              <a:rPr lang="it-IT" sz="2200" dirty="0" err="1">
                <a:solidFill>
                  <a:schemeClr val="tx1"/>
                </a:solidFill>
              </a:rPr>
              <a:t>resistor</a:t>
            </a:r>
            <a:r>
              <a:rPr lang="it-IT" sz="2200" dirty="0">
                <a:solidFill>
                  <a:schemeClr val="tx1"/>
                </a:solidFill>
              </a:rPr>
              <a:t> </a:t>
            </a:r>
            <a:r>
              <a:rPr lang="it-IT" sz="2200" dirty="0" err="1">
                <a:solidFill>
                  <a:schemeClr val="tx1"/>
                </a:solidFill>
              </a:rPr>
              <a:t>is</a:t>
            </a:r>
            <a:r>
              <a:rPr lang="it-IT" sz="2200" dirty="0">
                <a:solidFill>
                  <a:schemeClr val="tx1"/>
                </a:solidFill>
              </a:rPr>
              <a:t> </a:t>
            </a:r>
            <a:r>
              <a:rPr lang="it-IT" sz="2200" dirty="0" err="1">
                <a:solidFill>
                  <a:schemeClr val="tx1"/>
                </a:solidFill>
              </a:rPr>
              <a:t>needed</a:t>
            </a:r>
            <a:r>
              <a:rPr lang="it-IT" sz="2200" dirty="0">
                <a:solidFill>
                  <a:schemeClr val="tx1"/>
                </a:solidFill>
              </a:rPr>
              <a:t> for </a:t>
            </a:r>
            <a:r>
              <a:rPr lang="it-IT" sz="2200" dirty="0" err="1">
                <a:solidFill>
                  <a:schemeClr val="tx1"/>
                </a:solidFill>
              </a:rPr>
              <a:t>low</a:t>
            </a:r>
            <a:r>
              <a:rPr lang="it-IT" sz="2200" dirty="0">
                <a:solidFill>
                  <a:schemeClr val="tx1"/>
                </a:solidFill>
              </a:rPr>
              <a:t> </a:t>
            </a:r>
            <a:r>
              <a:rPr lang="it-IT" sz="2200" dirty="0" err="1">
                <a:solidFill>
                  <a:schemeClr val="tx1"/>
                </a:solidFill>
              </a:rPr>
              <a:t>noise</a:t>
            </a:r>
            <a:r>
              <a:rPr lang="it-IT" sz="2200" dirty="0">
                <a:solidFill>
                  <a:schemeClr val="tx1"/>
                </a:solidFill>
              </a:rPr>
              <a:t>, </a:t>
            </a:r>
            <a:r>
              <a:rPr lang="it-IT" sz="2200" dirty="0" err="1">
                <a:solidFill>
                  <a:schemeClr val="tx1"/>
                </a:solidFill>
              </a:rPr>
              <a:t>since</a:t>
            </a:r>
            <a:r>
              <a:rPr lang="it-IT" sz="2200" dirty="0">
                <a:solidFill>
                  <a:schemeClr val="tx1"/>
                </a:solidFill>
              </a:rPr>
              <a:t>                  </a:t>
            </a:r>
          </a:p>
          <a:p>
            <a:pPr marL="342900" indent="-342900">
              <a:spcBef>
                <a:spcPct val="20000"/>
              </a:spcBef>
              <a:buClrTx/>
              <a:buFontTx/>
              <a:buNone/>
            </a:pPr>
            <a:r>
              <a:rPr lang="it-IT" sz="2200" dirty="0">
                <a:solidFill>
                  <a:schemeClr val="tx1"/>
                </a:solidFill>
              </a:rPr>
              <a:t>	</a:t>
            </a:r>
          </a:p>
          <a:p>
            <a:pPr marL="342900" indent="-342900">
              <a:spcBef>
                <a:spcPct val="20000"/>
              </a:spcBef>
              <a:buClrTx/>
              <a:buFontTx/>
              <a:buChar char="•"/>
            </a:pPr>
            <a:r>
              <a:rPr lang="it-IT" sz="2200" dirty="0" err="1">
                <a:solidFill>
                  <a:schemeClr val="tx1"/>
                </a:solidFill>
              </a:rPr>
              <a:t>It</a:t>
            </a:r>
            <a:r>
              <a:rPr lang="it-IT" sz="2200" dirty="0">
                <a:solidFill>
                  <a:schemeClr val="tx1"/>
                </a:solidFill>
              </a:rPr>
              <a:t> </a:t>
            </a:r>
            <a:r>
              <a:rPr lang="it-IT" sz="2200" dirty="0" err="1">
                <a:solidFill>
                  <a:schemeClr val="tx1"/>
                </a:solidFill>
              </a:rPr>
              <a:t>is</a:t>
            </a:r>
            <a:r>
              <a:rPr lang="it-IT" sz="2200" dirty="0">
                <a:solidFill>
                  <a:schemeClr val="tx1"/>
                </a:solidFill>
              </a:rPr>
              <a:t> </a:t>
            </a:r>
            <a:r>
              <a:rPr lang="it-IT" sz="2200" dirty="0" err="1">
                <a:solidFill>
                  <a:schemeClr val="tx1"/>
                </a:solidFill>
              </a:rPr>
              <a:t>difficult</a:t>
            </a:r>
            <a:r>
              <a:rPr lang="it-IT" sz="2200" dirty="0">
                <a:solidFill>
                  <a:schemeClr val="tx1"/>
                </a:solidFill>
              </a:rPr>
              <a:t> to </a:t>
            </a:r>
            <a:r>
              <a:rPr lang="it-IT" sz="2200" dirty="0" err="1">
                <a:solidFill>
                  <a:schemeClr val="tx1"/>
                </a:solidFill>
              </a:rPr>
              <a:t>fabricate</a:t>
            </a:r>
            <a:r>
              <a:rPr lang="it-IT" sz="2200" dirty="0">
                <a:solidFill>
                  <a:schemeClr val="tx1"/>
                </a:solidFill>
              </a:rPr>
              <a:t> a large </a:t>
            </a:r>
            <a:r>
              <a:rPr lang="it-IT" sz="2200" dirty="0" err="1">
                <a:solidFill>
                  <a:schemeClr val="tx1"/>
                </a:solidFill>
              </a:rPr>
              <a:t>physical</a:t>
            </a:r>
            <a:r>
              <a:rPr lang="it-IT" sz="2200" dirty="0">
                <a:solidFill>
                  <a:schemeClr val="tx1"/>
                </a:solidFill>
              </a:rPr>
              <a:t> </a:t>
            </a:r>
            <a:r>
              <a:rPr lang="it-IT" sz="2200" dirty="0" err="1">
                <a:solidFill>
                  <a:schemeClr val="tx1"/>
                </a:solidFill>
              </a:rPr>
              <a:t>resistor</a:t>
            </a:r>
            <a:r>
              <a:rPr lang="it-IT" sz="2200" dirty="0">
                <a:solidFill>
                  <a:schemeClr val="tx1"/>
                </a:solidFill>
              </a:rPr>
              <a:t> in </a:t>
            </a:r>
            <a:r>
              <a:rPr lang="it-IT" sz="2200" dirty="0" err="1">
                <a:solidFill>
                  <a:schemeClr val="tx1"/>
                </a:solidFill>
              </a:rPr>
              <a:t>monolithic</a:t>
            </a:r>
            <a:r>
              <a:rPr lang="it-IT" sz="2200" dirty="0">
                <a:solidFill>
                  <a:schemeClr val="tx1"/>
                </a:solidFill>
              </a:rPr>
              <a:t> </a:t>
            </a:r>
            <a:r>
              <a:rPr lang="it-IT" sz="2200" dirty="0" err="1">
                <a:solidFill>
                  <a:schemeClr val="tx1"/>
                </a:solidFill>
              </a:rPr>
              <a:t>form</a:t>
            </a:r>
            <a:r>
              <a:rPr lang="it-IT" sz="2200" dirty="0">
                <a:solidFill>
                  <a:schemeClr val="tx1"/>
                </a:solidFill>
              </a:rPr>
              <a:t>, or to </a:t>
            </a:r>
            <a:r>
              <a:rPr lang="it-IT" sz="2200" dirty="0" err="1">
                <a:solidFill>
                  <a:schemeClr val="tx1"/>
                </a:solidFill>
              </a:rPr>
              <a:t>effectively</a:t>
            </a:r>
            <a:r>
              <a:rPr lang="it-IT" sz="2200" dirty="0">
                <a:solidFill>
                  <a:schemeClr val="tx1"/>
                </a:solidFill>
              </a:rPr>
              <a:t> control the </a:t>
            </a:r>
            <a:r>
              <a:rPr lang="it-IT" sz="2200" dirty="0" err="1">
                <a:solidFill>
                  <a:schemeClr val="tx1"/>
                </a:solidFill>
              </a:rPr>
              <a:t>resistance</a:t>
            </a:r>
            <a:r>
              <a:rPr lang="it-IT" sz="2200" dirty="0">
                <a:solidFill>
                  <a:schemeClr val="tx1"/>
                </a:solidFill>
              </a:rPr>
              <a:t> of a MOSFET </a:t>
            </a:r>
            <a:r>
              <a:rPr lang="it-IT" sz="2200" dirty="0" err="1" smtClean="0">
                <a:solidFill>
                  <a:schemeClr val="tx1"/>
                </a:solidFill>
              </a:rPr>
              <a:t>biased</a:t>
            </a:r>
            <a:r>
              <a:rPr lang="it-IT" sz="2200" dirty="0" smtClean="0">
                <a:solidFill>
                  <a:schemeClr val="tx1"/>
                </a:solidFill>
              </a:rPr>
              <a:t> </a:t>
            </a:r>
            <a:r>
              <a:rPr lang="it-IT" sz="2200" dirty="0">
                <a:solidFill>
                  <a:schemeClr val="tx1"/>
                </a:solidFill>
              </a:rPr>
              <a:t>in the linear </a:t>
            </a:r>
            <a:r>
              <a:rPr lang="it-IT" sz="2200" dirty="0" err="1">
                <a:solidFill>
                  <a:schemeClr val="tx1"/>
                </a:solidFill>
              </a:rPr>
              <a:t>region</a:t>
            </a:r>
            <a:endParaRPr lang="it-IT" sz="2200" dirty="0">
              <a:solidFill>
                <a:schemeClr val="tx1"/>
              </a:solidFill>
            </a:endParaRPr>
          </a:p>
          <a:p>
            <a:pPr marL="342900" indent="-342900">
              <a:spcBef>
                <a:spcPct val="20000"/>
              </a:spcBef>
              <a:buClrTx/>
              <a:buFontTx/>
              <a:buChar char="•"/>
            </a:pPr>
            <a:r>
              <a:rPr lang="it-IT" sz="2200" dirty="0">
                <a:solidFill>
                  <a:schemeClr val="tx1"/>
                </a:solidFill>
              </a:rPr>
              <a:t>A large </a:t>
            </a:r>
            <a:r>
              <a:rPr lang="it-IT" sz="2200" dirty="0" err="1">
                <a:solidFill>
                  <a:schemeClr val="tx1"/>
                </a:solidFill>
              </a:rPr>
              <a:t>resistor</a:t>
            </a:r>
            <a:r>
              <a:rPr lang="it-IT" sz="2200" dirty="0">
                <a:solidFill>
                  <a:schemeClr val="tx1"/>
                </a:solidFill>
              </a:rPr>
              <a:t> can be </a:t>
            </a:r>
            <a:r>
              <a:rPr lang="it-IT" sz="2200" dirty="0" err="1">
                <a:solidFill>
                  <a:schemeClr val="tx1"/>
                </a:solidFill>
              </a:rPr>
              <a:t>simulated</a:t>
            </a:r>
            <a:r>
              <a:rPr lang="it-IT" sz="2200" dirty="0">
                <a:solidFill>
                  <a:schemeClr val="tx1"/>
                </a:solidFill>
              </a:rPr>
              <a:t> by a CMOS </a:t>
            </a:r>
            <a:r>
              <a:rPr lang="it-IT" sz="2200" dirty="0" err="1">
                <a:solidFill>
                  <a:schemeClr val="tx1"/>
                </a:solidFill>
              </a:rPr>
              <a:t>circuit</a:t>
            </a:r>
            <a:r>
              <a:rPr lang="it-IT" sz="2200" dirty="0">
                <a:solidFill>
                  <a:schemeClr val="tx1"/>
                </a:solidFill>
              </a:rPr>
              <a:t>, </a:t>
            </a:r>
            <a:r>
              <a:rPr lang="it-IT" sz="2200" dirty="0" err="1">
                <a:solidFill>
                  <a:schemeClr val="tx1"/>
                </a:solidFill>
              </a:rPr>
              <a:t>such</a:t>
            </a:r>
            <a:r>
              <a:rPr lang="it-IT" sz="2200" dirty="0">
                <a:solidFill>
                  <a:schemeClr val="tx1"/>
                </a:solidFill>
              </a:rPr>
              <a:t> </a:t>
            </a:r>
            <a:r>
              <a:rPr lang="it-IT" sz="2200" dirty="0" err="1">
                <a:solidFill>
                  <a:schemeClr val="tx1"/>
                </a:solidFill>
              </a:rPr>
              <a:t>as</a:t>
            </a:r>
            <a:r>
              <a:rPr lang="it-IT" sz="2200" dirty="0">
                <a:solidFill>
                  <a:schemeClr val="tx1"/>
                </a:solidFill>
              </a:rPr>
              <a:t> a </a:t>
            </a:r>
            <a:r>
              <a:rPr lang="it-IT" sz="2200" dirty="0" err="1">
                <a:solidFill>
                  <a:schemeClr val="tx1"/>
                </a:solidFill>
              </a:rPr>
              <a:t>transconductor</a:t>
            </a:r>
            <a:r>
              <a:rPr lang="it-IT" sz="2200" dirty="0">
                <a:solidFill>
                  <a:schemeClr val="tx1"/>
                </a:solidFill>
              </a:rPr>
              <a:t>, </a:t>
            </a:r>
            <a:r>
              <a:rPr lang="it-IT" sz="2200" dirty="0" err="1">
                <a:solidFill>
                  <a:schemeClr val="tx1"/>
                </a:solidFill>
              </a:rPr>
              <a:t>which</a:t>
            </a:r>
            <a:r>
              <a:rPr lang="it-IT" sz="2200" dirty="0">
                <a:solidFill>
                  <a:schemeClr val="tx1"/>
                </a:solidFill>
              </a:rPr>
              <a:t> can be </a:t>
            </a:r>
            <a:r>
              <a:rPr lang="it-IT" sz="2200" dirty="0" err="1">
                <a:solidFill>
                  <a:schemeClr val="tx1"/>
                </a:solidFill>
              </a:rPr>
              <a:t>considered</a:t>
            </a:r>
            <a:r>
              <a:rPr lang="it-IT" sz="2200" dirty="0">
                <a:solidFill>
                  <a:schemeClr val="tx1"/>
                </a:solidFill>
              </a:rPr>
              <a:t> to be </a:t>
            </a:r>
            <a:r>
              <a:rPr lang="it-IT" sz="2200" dirty="0" err="1">
                <a:solidFill>
                  <a:schemeClr val="tx1"/>
                </a:solidFill>
              </a:rPr>
              <a:t>equivalent</a:t>
            </a:r>
            <a:r>
              <a:rPr lang="it-IT" sz="2200" dirty="0">
                <a:solidFill>
                  <a:schemeClr val="tx1"/>
                </a:solidFill>
              </a:rPr>
              <a:t> to a </a:t>
            </a:r>
            <a:r>
              <a:rPr lang="it-IT" sz="2200" dirty="0" err="1">
                <a:solidFill>
                  <a:schemeClr val="tx1"/>
                </a:solidFill>
              </a:rPr>
              <a:t>resistor</a:t>
            </a:r>
            <a:r>
              <a:rPr lang="it-IT" sz="2200" dirty="0">
                <a:solidFill>
                  <a:schemeClr val="tx1"/>
                </a:solidFill>
              </a:rPr>
              <a:t> </a:t>
            </a:r>
            <a:r>
              <a:rPr lang="it-IT" sz="2200" dirty="0" err="1">
                <a:solidFill>
                  <a:schemeClr val="tx1"/>
                </a:solidFill>
              </a:rPr>
              <a:t>R</a:t>
            </a:r>
            <a:r>
              <a:rPr lang="it-IT" sz="2200" dirty="0">
                <a:solidFill>
                  <a:schemeClr val="tx1"/>
                </a:solidFill>
              </a:rPr>
              <a:t> = 1/</a:t>
            </a:r>
            <a:r>
              <a:rPr lang="it-IT" sz="2200" dirty="0" err="1">
                <a:solidFill>
                  <a:schemeClr val="tx1"/>
                </a:solidFill>
              </a:rPr>
              <a:t>G</a:t>
            </a:r>
            <a:r>
              <a:rPr lang="it-IT" sz="2200" baseline="-25000" dirty="0" err="1">
                <a:solidFill>
                  <a:schemeClr val="tx1"/>
                </a:solidFill>
              </a:rPr>
              <a:t>m</a:t>
            </a:r>
            <a:endParaRPr lang="it-IT" sz="2200" baseline="-25000" dirty="0">
              <a:solidFill>
                <a:schemeClr val="tx1"/>
              </a:solidFill>
            </a:endParaRPr>
          </a:p>
        </p:txBody>
      </p:sp>
      <p:sp>
        <p:nvSpPr>
          <p:cNvPr id="9222" name="Text Box 18"/>
          <p:cNvSpPr txBox="1">
            <a:spLocks noChangeArrowheads="1"/>
          </p:cNvSpPr>
          <p:nvPr/>
        </p:nvSpPr>
        <p:spPr bwMode="auto">
          <a:xfrm>
            <a:off x="8077200" y="5113338"/>
            <a:ext cx="50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M1</a:t>
            </a:r>
            <a:endParaRPr lang="it-IT" sz="1800" baseline="-25000">
              <a:solidFill>
                <a:schemeClr val="tx1"/>
              </a:solidFill>
              <a:latin typeface="Times New Roman" charset="0"/>
              <a:sym typeface="Symbol" charset="0"/>
            </a:endParaRPr>
          </a:p>
        </p:txBody>
      </p:sp>
      <p:sp>
        <p:nvSpPr>
          <p:cNvPr id="9223" name="Text Box 37"/>
          <p:cNvSpPr txBox="1">
            <a:spLocks noChangeArrowheads="1"/>
          </p:cNvSpPr>
          <p:nvPr/>
        </p:nvSpPr>
        <p:spPr bwMode="auto">
          <a:xfrm>
            <a:off x="6615113" y="5105400"/>
            <a:ext cx="50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M2</a:t>
            </a:r>
            <a:endParaRPr lang="it-IT" sz="1800" baseline="-25000">
              <a:solidFill>
                <a:schemeClr val="tx1"/>
              </a:solidFill>
              <a:latin typeface="Times New Roman" charset="0"/>
              <a:sym typeface="Symbol" charset="0"/>
            </a:endParaRPr>
          </a:p>
        </p:txBody>
      </p:sp>
      <p:sp>
        <p:nvSpPr>
          <p:cNvPr id="9224" name="Text Box 53"/>
          <p:cNvSpPr txBox="1">
            <a:spLocks noChangeArrowheads="1"/>
          </p:cNvSpPr>
          <p:nvPr/>
        </p:nvSpPr>
        <p:spPr bwMode="auto">
          <a:xfrm>
            <a:off x="9050338" y="5116513"/>
            <a:ext cx="76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V</a:t>
            </a:r>
            <a:r>
              <a:rPr lang="it-IT" sz="1800" baseline="-25000">
                <a:solidFill>
                  <a:schemeClr val="tx1"/>
                </a:solidFill>
                <a:latin typeface="Times New Roman" charset="0"/>
              </a:rPr>
              <a:t>OUT</a:t>
            </a:r>
            <a:endParaRPr lang="it-IT" sz="1800">
              <a:solidFill>
                <a:schemeClr val="tx1"/>
              </a:solidFill>
              <a:latin typeface="Times New Roman" charset="0"/>
              <a:sym typeface="Symbol" charset="0"/>
            </a:endParaRPr>
          </a:p>
        </p:txBody>
      </p:sp>
      <p:sp>
        <p:nvSpPr>
          <p:cNvPr id="9225" name="Text Box 67"/>
          <p:cNvSpPr txBox="1">
            <a:spLocks noChangeArrowheads="1"/>
          </p:cNvSpPr>
          <p:nvPr/>
        </p:nvSpPr>
        <p:spPr bwMode="auto">
          <a:xfrm>
            <a:off x="1957388" y="3781425"/>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i</a:t>
            </a:r>
            <a:r>
              <a:rPr lang="it-IT" sz="1800" baseline="-25000">
                <a:solidFill>
                  <a:schemeClr val="tx1"/>
                </a:solidFill>
                <a:latin typeface="Times New Roman" charset="0"/>
              </a:rPr>
              <a:t>F</a:t>
            </a:r>
            <a:endParaRPr lang="it-IT" sz="1800">
              <a:solidFill>
                <a:schemeClr val="tx1"/>
              </a:solidFill>
              <a:latin typeface="Times New Roman" charset="0"/>
              <a:sym typeface="Symbol" charset="0"/>
            </a:endParaRPr>
          </a:p>
        </p:txBody>
      </p:sp>
      <p:sp>
        <p:nvSpPr>
          <p:cNvPr id="9226" name="Text Box 73"/>
          <p:cNvSpPr txBox="1">
            <a:spLocks noChangeArrowheads="1"/>
          </p:cNvSpPr>
          <p:nvPr/>
        </p:nvSpPr>
        <p:spPr bwMode="auto">
          <a:xfrm>
            <a:off x="7177088" y="3181350"/>
            <a:ext cx="75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 V</a:t>
            </a:r>
            <a:r>
              <a:rPr lang="it-IT" sz="1800" baseline="-25000">
                <a:solidFill>
                  <a:schemeClr val="tx1"/>
                </a:solidFill>
                <a:latin typeface="Times New Roman" charset="0"/>
              </a:rPr>
              <a:t>DD</a:t>
            </a:r>
            <a:endParaRPr lang="it-IT" sz="1800" baseline="-25000">
              <a:solidFill>
                <a:schemeClr val="tx1"/>
              </a:solidFill>
              <a:latin typeface="Times New Roman" charset="0"/>
              <a:sym typeface="Symbol" charset="0"/>
            </a:endParaRPr>
          </a:p>
        </p:txBody>
      </p:sp>
      <p:graphicFrame>
        <p:nvGraphicFramePr>
          <p:cNvPr id="9218" name="Object 82"/>
          <p:cNvGraphicFramePr>
            <a:graphicFrameLocks noChangeAspect="1"/>
          </p:cNvGraphicFramePr>
          <p:nvPr/>
        </p:nvGraphicFramePr>
        <p:xfrm>
          <a:off x="8159750" y="333375"/>
          <a:ext cx="1308100" cy="887413"/>
        </p:xfrm>
        <a:graphic>
          <a:graphicData uri="http://schemas.openxmlformats.org/presentationml/2006/ole">
            <mc:AlternateContent xmlns:mc="http://schemas.openxmlformats.org/markup-compatibility/2006">
              <mc:Choice xmlns:v="urn:schemas-microsoft-com:vml" Requires="v">
                <p:oleObj spid="_x0000_s9372" name="Equation" r:id="rId4" imgW="647640" imgH="457200" progId="Equation.3">
                  <p:embed/>
                </p:oleObj>
              </mc:Choice>
              <mc:Fallback>
                <p:oleObj name="Equation" r:id="rId4" imgW="647640" imgH="457200" progId="Equation.3">
                  <p:embed/>
                  <p:pic>
                    <p:nvPicPr>
                      <p:cNvPr id="0" name="Object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750" y="333375"/>
                        <a:ext cx="13081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7" name="Text Box 88"/>
          <p:cNvSpPr txBox="1">
            <a:spLocks noChangeArrowheads="1"/>
          </p:cNvSpPr>
          <p:nvPr/>
        </p:nvSpPr>
        <p:spPr bwMode="auto">
          <a:xfrm>
            <a:off x="6656388" y="3908425"/>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I/2</a:t>
            </a:r>
            <a:endParaRPr lang="it-IT" sz="1800" baseline="-25000">
              <a:solidFill>
                <a:schemeClr val="tx1"/>
              </a:solidFill>
              <a:latin typeface="Times New Roman" charset="0"/>
              <a:sym typeface="Symbol" charset="0"/>
            </a:endParaRPr>
          </a:p>
        </p:txBody>
      </p:sp>
      <p:grpSp>
        <p:nvGrpSpPr>
          <p:cNvPr id="9228" name="Group 8"/>
          <p:cNvGrpSpPr>
            <a:grpSpLocks/>
          </p:cNvGrpSpPr>
          <p:nvPr/>
        </p:nvGrpSpPr>
        <p:grpSpPr bwMode="auto">
          <a:xfrm flipH="1">
            <a:off x="8015288" y="4448175"/>
            <a:ext cx="523875" cy="914400"/>
            <a:chOff x="1892" y="1852"/>
            <a:chExt cx="330" cy="576"/>
          </a:xfrm>
        </p:grpSpPr>
        <p:grpSp>
          <p:nvGrpSpPr>
            <p:cNvPr id="9331" name="Group 9"/>
            <p:cNvGrpSpPr>
              <a:grpSpLocks/>
            </p:cNvGrpSpPr>
            <p:nvPr/>
          </p:nvGrpSpPr>
          <p:grpSpPr bwMode="auto">
            <a:xfrm>
              <a:off x="2036" y="1852"/>
              <a:ext cx="180" cy="576"/>
              <a:chOff x="5724" y="5197"/>
              <a:chExt cx="450" cy="1440"/>
            </a:xfrm>
          </p:grpSpPr>
          <p:sp>
            <p:nvSpPr>
              <p:cNvPr id="9334" name="Line 10"/>
              <p:cNvSpPr>
                <a:spLocks noChangeShapeType="1"/>
              </p:cNvSpPr>
              <p:nvPr/>
            </p:nvSpPr>
            <p:spPr bwMode="auto">
              <a:xfrm>
                <a:off x="6174" y="5197"/>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35" name="Line 11"/>
              <p:cNvSpPr>
                <a:spLocks noChangeShapeType="1"/>
              </p:cNvSpPr>
              <p:nvPr/>
            </p:nvSpPr>
            <p:spPr bwMode="auto">
              <a:xfrm flipH="1">
                <a:off x="5814" y="573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36" name="Line 12"/>
              <p:cNvSpPr>
                <a:spLocks noChangeShapeType="1"/>
              </p:cNvSpPr>
              <p:nvPr/>
            </p:nvSpPr>
            <p:spPr bwMode="auto">
              <a:xfrm>
                <a:off x="5814" y="5737"/>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37" name="Line 13"/>
              <p:cNvSpPr>
                <a:spLocks noChangeShapeType="1"/>
              </p:cNvSpPr>
              <p:nvPr/>
            </p:nvSpPr>
            <p:spPr bwMode="auto">
              <a:xfrm>
                <a:off x="5814" y="60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38" name="Line 14"/>
              <p:cNvSpPr>
                <a:spLocks noChangeShapeType="1"/>
              </p:cNvSpPr>
              <p:nvPr/>
            </p:nvSpPr>
            <p:spPr bwMode="auto">
              <a:xfrm>
                <a:off x="6174" y="6097"/>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39" name="Line 15"/>
              <p:cNvSpPr>
                <a:spLocks noChangeShapeType="1"/>
              </p:cNvSpPr>
              <p:nvPr/>
            </p:nvSpPr>
            <p:spPr bwMode="auto">
              <a:xfrm>
                <a:off x="5724" y="5737"/>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9332" name="Line 16"/>
            <p:cNvSpPr>
              <a:spLocks noChangeShapeType="1"/>
            </p:cNvSpPr>
            <p:nvPr/>
          </p:nvSpPr>
          <p:spPr bwMode="auto">
            <a:xfrm flipH="1">
              <a:off x="1892" y="2140"/>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33" name="Line 17"/>
            <p:cNvSpPr>
              <a:spLocks noChangeShapeType="1"/>
            </p:cNvSpPr>
            <p:nvPr/>
          </p:nvSpPr>
          <p:spPr bwMode="auto">
            <a:xfrm>
              <a:off x="2150" y="2212"/>
              <a:ext cx="7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9229" name="Group 19"/>
          <p:cNvGrpSpPr>
            <a:grpSpLocks/>
          </p:cNvGrpSpPr>
          <p:nvPr/>
        </p:nvGrpSpPr>
        <p:grpSpPr bwMode="auto">
          <a:xfrm>
            <a:off x="6702425" y="4457700"/>
            <a:ext cx="523875" cy="914400"/>
            <a:chOff x="1892" y="1852"/>
            <a:chExt cx="330" cy="576"/>
          </a:xfrm>
        </p:grpSpPr>
        <p:grpSp>
          <p:nvGrpSpPr>
            <p:cNvPr id="9322" name="Group 20"/>
            <p:cNvGrpSpPr>
              <a:grpSpLocks/>
            </p:cNvGrpSpPr>
            <p:nvPr/>
          </p:nvGrpSpPr>
          <p:grpSpPr bwMode="auto">
            <a:xfrm>
              <a:off x="2036" y="1852"/>
              <a:ext cx="180" cy="576"/>
              <a:chOff x="5724" y="5197"/>
              <a:chExt cx="450" cy="1440"/>
            </a:xfrm>
          </p:grpSpPr>
          <p:sp>
            <p:nvSpPr>
              <p:cNvPr id="9325" name="Line 21"/>
              <p:cNvSpPr>
                <a:spLocks noChangeShapeType="1"/>
              </p:cNvSpPr>
              <p:nvPr/>
            </p:nvSpPr>
            <p:spPr bwMode="auto">
              <a:xfrm>
                <a:off x="6174" y="5197"/>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26" name="Line 22"/>
              <p:cNvSpPr>
                <a:spLocks noChangeShapeType="1"/>
              </p:cNvSpPr>
              <p:nvPr/>
            </p:nvSpPr>
            <p:spPr bwMode="auto">
              <a:xfrm flipH="1">
                <a:off x="5814" y="573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27" name="Line 23"/>
              <p:cNvSpPr>
                <a:spLocks noChangeShapeType="1"/>
              </p:cNvSpPr>
              <p:nvPr/>
            </p:nvSpPr>
            <p:spPr bwMode="auto">
              <a:xfrm>
                <a:off x="5814" y="5737"/>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28" name="Line 24"/>
              <p:cNvSpPr>
                <a:spLocks noChangeShapeType="1"/>
              </p:cNvSpPr>
              <p:nvPr/>
            </p:nvSpPr>
            <p:spPr bwMode="auto">
              <a:xfrm>
                <a:off x="5814" y="60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29" name="Line 25"/>
              <p:cNvSpPr>
                <a:spLocks noChangeShapeType="1"/>
              </p:cNvSpPr>
              <p:nvPr/>
            </p:nvSpPr>
            <p:spPr bwMode="auto">
              <a:xfrm>
                <a:off x="6174" y="6097"/>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30" name="Line 26"/>
              <p:cNvSpPr>
                <a:spLocks noChangeShapeType="1"/>
              </p:cNvSpPr>
              <p:nvPr/>
            </p:nvSpPr>
            <p:spPr bwMode="auto">
              <a:xfrm>
                <a:off x="5724" y="5737"/>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9323" name="Line 27"/>
            <p:cNvSpPr>
              <a:spLocks noChangeShapeType="1"/>
            </p:cNvSpPr>
            <p:nvPr/>
          </p:nvSpPr>
          <p:spPr bwMode="auto">
            <a:xfrm flipH="1">
              <a:off x="1892" y="2140"/>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24" name="Line 28"/>
            <p:cNvSpPr>
              <a:spLocks noChangeShapeType="1"/>
            </p:cNvSpPr>
            <p:nvPr/>
          </p:nvSpPr>
          <p:spPr bwMode="auto">
            <a:xfrm>
              <a:off x="2150" y="2212"/>
              <a:ext cx="7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9230" name="Line 29"/>
          <p:cNvSpPr>
            <a:spLocks noChangeShapeType="1"/>
          </p:cNvSpPr>
          <p:nvPr/>
        </p:nvSpPr>
        <p:spPr bwMode="auto">
          <a:xfrm flipH="1">
            <a:off x="7216775" y="5364163"/>
            <a:ext cx="8112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31" name="Line 30"/>
          <p:cNvSpPr>
            <a:spLocks noChangeShapeType="1"/>
          </p:cNvSpPr>
          <p:nvPr/>
        </p:nvSpPr>
        <p:spPr bwMode="auto">
          <a:xfrm flipH="1">
            <a:off x="7623175" y="5364163"/>
            <a:ext cx="0" cy="350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9232" name="Group 31"/>
          <p:cNvGrpSpPr>
            <a:grpSpLocks/>
          </p:cNvGrpSpPr>
          <p:nvPr/>
        </p:nvGrpSpPr>
        <p:grpSpPr bwMode="auto">
          <a:xfrm flipH="1">
            <a:off x="7518400" y="5722938"/>
            <a:ext cx="207963" cy="327025"/>
            <a:chOff x="1242" y="2955"/>
            <a:chExt cx="131" cy="206"/>
          </a:xfrm>
        </p:grpSpPr>
        <p:sp>
          <p:nvSpPr>
            <p:cNvPr id="9320" name="Oval 32"/>
            <p:cNvSpPr>
              <a:spLocks noChangeArrowheads="1"/>
            </p:cNvSpPr>
            <p:nvPr/>
          </p:nvSpPr>
          <p:spPr bwMode="auto">
            <a:xfrm>
              <a:off x="1242" y="2955"/>
              <a:ext cx="130" cy="1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9321" name="Oval 33"/>
            <p:cNvSpPr>
              <a:spLocks noChangeArrowheads="1"/>
            </p:cNvSpPr>
            <p:nvPr/>
          </p:nvSpPr>
          <p:spPr bwMode="auto">
            <a:xfrm>
              <a:off x="1243" y="3031"/>
              <a:ext cx="130" cy="1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9233" name="Line 35"/>
          <p:cNvSpPr>
            <a:spLocks noChangeShapeType="1"/>
          </p:cNvSpPr>
          <p:nvPr/>
        </p:nvSpPr>
        <p:spPr bwMode="auto">
          <a:xfrm flipH="1">
            <a:off x="7383463" y="5715000"/>
            <a:ext cx="0" cy="3413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234" name="Text Box 36"/>
          <p:cNvSpPr txBox="1">
            <a:spLocks noChangeArrowheads="1"/>
          </p:cNvSpPr>
          <p:nvPr/>
        </p:nvSpPr>
        <p:spPr bwMode="auto">
          <a:xfrm flipH="1">
            <a:off x="7011988" y="5676900"/>
            <a:ext cx="26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I</a:t>
            </a:r>
            <a:endParaRPr lang="it-IT" sz="1800" baseline="-25000">
              <a:solidFill>
                <a:schemeClr val="tx1"/>
              </a:solidFill>
              <a:latin typeface="Times New Roman" charset="0"/>
              <a:sym typeface="Symbol" charset="0"/>
            </a:endParaRPr>
          </a:p>
        </p:txBody>
      </p:sp>
      <p:sp>
        <p:nvSpPr>
          <p:cNvPr id="9235" name="Line 39"/>
          <p:cNvSpPr>
            <a:spLocks noChangeShapeType="1"/>
          </p:cNvSpPr>
          <p:nvPr/>
        </p:nvSpPr>
        <p:spPr bwMode="auto">
          <a:xfrm flipH="1" flipV="1">
            <a:off x="8027988" y="3638550"/>
            <a:ext cx="0" cy="847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36" name="Line 40"/>
          <p:cNvSpPr>
            <a:spLocks noChangeShapeType="1"/>
          </p:cNvSpPr>
          <p:nvPr/>
        </p:nvSpPr>
        <p:spPr bwMode="auto">
          <a:xfrm flipH="1" flipV="1">
            <a:off x="7231063" y="3632200"/>
            <a:ext cx="0" cy="2778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37" name="Line 41"/>
          <p:cNvSpPr>
            <a:spLocks noChangeShapeType="1"/>
          </p:cNvSpPr>
          <p:nvPr/>
        </p:nvSpPr>
        <p:spPr bwMode="auto">
          <a:xfrm flipH="1">
            <a:off x="6629400" y="3662363"/>
            <a:ext cx="1844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38" name="Oval 42"/>
          <p:cNvSpPr>
            <a:spLocks noChangeArrowheads="1"/>
          </p:cNvSpPr>
          <p:nvPr/>
        </p:nvSpPr>
        <p:spPr bwMode="auto">
          <a:xfrm flipH="1">
            <a:off x="7972425" y="3622675"/>
            <a:ext cx="88900" cy="88900"/>
          </a:xfrm>
          <a:prstGeom prst="ellipse">
            <a:avLst/>
          </a:prstGeom>
          <a:solidFill>
            <a:schemeClr val="tx1"/>
          </a:solidFill>
          <a:ln w="9525">
            <a:solidFill>
              <a:schemeClr val="tx1"/>
            </a:solidFill>
            <a:round/>
            <a:headEnd/>
            <a:tailEnd/>
          </a:ln>
        </p:spPr>
        <p:txBody>
          <a:bodyPr wrap="none" anchor="ctr"/>
          <a:lstStyle/>
          <a:p>
            <a:endParaRPr lang="it-IT"/>
          </a:p>
        </p:txBody>
      </p:sp>
      <p:sp>
        <p:nvSpPr>
          <p:cNvPr id="9239" name="Oval 43"/>
          <p:cNvSpPr>
            <a:spLocks noChangeArrowheads="1"/>
          </p:cNvSpPr>
          <p:nvPr/>
        </p:nvSpPr>
        <p:spPr bwMode="auto">
          <a:xfrm flipH="1">
            <a:off x="7191375" y="3614738"/>
            <a:ext cx="88900" cy="88900"/>
          </a:xfrm>
          <a:prstGeom prst="ellipse">
            <a:avLst/>
          </a:prstGeom>
          <a:solidFill>
            <a:schemeClr val="tx1"/>
          </a:solidFill>
          <a:ln w="9525">
            <a:solidFill>
              <a:schemeClr val="tx1"/>
            </a:solidFill>
            <a:round/>
            <a:headEnd/>
            <a:tailEnd/>
          </a:ln>
        </p:spPr>
        <p:txBody>
          <a:bodyPr wrap="none" anchor="ctr"/>
          <a:lstStyle/>
          <a:p>
            <a:endParaRPr lang="it-IT"/>
          </a:p>
        </p:txBody>
      </p:sp>
      <p:sp>
        <p:nvSpPr>
          <p:cNvPr id="9240" name="Line 44"/>
          <p:cNvSpPr>
            <a:spLocks noChangeShapeType="1"/>
          </p:cNvSpPr>
          <p:nvPr/>
        </p:nvSpPr>
        <p:spPr bwMode="auto">
          <a:xfrm flipH="1">
            <a:off x="8320088" y="4903788"/>
            <a:ext cx="4683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41" name="Oval 45"/>
          <p:cNvSpPr>
            <a:spLocks noChangeArrowheads="1"/>
          </p:cNvSpPr>
          <p:nvPr/>
        </p:nvSpPr>
        <p:spPr bwMode="auto">
          <a:xfrm flipH="1">
            <a:off x="8680450" y="5199063"/>
            <a:ext cx="217488" cy="217487"/>
          </a:xfrm>
          <a:prstGeom prst="ellipse">
            <a:avLst/>
          </a:prstGeom>
          <a:solidFill>
            <a:srgbClr val="FFFFFF"/>
          </a:solidFill>
          <a:ln w="9525">
            <a:solidFill>
              <a:srgbClr val="000000"/>
            </a:solidFill>
            <a:round/>
            <a:headEnd/>
            <a:tailEnd/>
          </a:ln>
        </p:spPr>
        <p:txBody>
          <a:bodyPr/>
          <a:lstStyle/>
          <a:p>
            <a:endParaRPr lang="it-IT"/>
          </a:p>
        </p:txBody>
      </p:sp>
      <p:sp>
        <p:nvSpPr>
          <p:cNvPr id="9242" name="Line 46"/>
          <p:cNvSpPr>
            <a:spLocks noChangeShapeType="1"/>
          </p:cNvSpPr>
          <p:nvPr/>
        </p:nvSpPr>
        <p:spPr bwMode="auto">
          <a:xfrm flipH="1">
            <a:off x="8788400" y="4911725"/>
            <a:ext cx="0" cy="2762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9243" name="Group 47"/>
          <p:cNvGrpSpPr>
            <a:grpSpLocks/>
          </p:cNvGrpSpPr>
          <p:nvPr/>
        </p:nvGrpSpPr>
        <p:grpSpPr bwMode="auto">
          <a:xfrm flipH="1">
            <a:off x="8912225" y="5099050"/>
            <a:ext cx="144463" cy="398463"/>
            <a:chOff x="5835" y="8094"/>
            <a:chExt cx="228" cy="627"/>
          </a:xfrm>
        </p:grpSpPr>
        <p:grpSp>
          <p:nvGrpSpPr>
            <p:cNvPr id="9316" name="Group 48"/>
            <p:cNvGrpSpPr>
              <a:grpSpLocks/>
            </p:cNvGrpSpPr>
            <p:nvPr/>
          </p:nvGrpSpPr>
          <p:grpSpPr bwMode="auto">
            <a:xfrm>
              <a:off x="5835" y="8094"/>
              <a:ext cx="228" cy="228"/>
              <a:chOff x="8379" y="2223"/>
              <a:chExt cx="228" cy="228"/>
            </a:xfrm>
          </p:grpSpPr>
          <p:sp>
            <p:nvSpPr>
              <p:cNvPr id="9318" name="Line 49"/>
              <p:cNvSpPr>
                <a:spLocks noChangeShapeType="1"/>
              </p:cNvSpPr>
              <p:nvPr/>
            </p:nvSpPr>
            <p:spPr bwMode="auto">
              <a:xfrm>
                <a:off x="8379" y="2337"/>
                <a:ext cx="22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19" name="Line 50"/>
              <p:cNvSpPr>
                <a:spLocks noChangeShapeType="1"/>
              </p:cNvSpPr>
              <p:nvPr/>
            </p:nvSpPr>
            <p:spPr bwMode="auto">
              <a:xfrm>
                <a:off x="8493" y="2223"/>
                <a:ext cx="0" cy="2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9317" name="Line 51"/>
            <p:cNvSpPr>
              <a:spLocks noChangeShapeType="1"/>
            </p:cNvSpPr>
            <p:nvPr/>
          </p:nvSpPr>
          <p:spPr bwMode="auto">
            <a:xfrm>
              <a:off x="5835" y="8721"/>
              <a:ext cx="22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9244" name="Oval 52"/>
          <p:cNvSpPr>
            <a:spLocks noChangeArrowheads="1"/>
          </p:cNvSpPr>
          <p:nvPr/>
        </p:nvSpPr>
        <p:spPr bwMode="auto">
          <a:xfrm flipH="1">
            <a:off x="7573963" y="5334000"/>
            <a:ext cx="92075" cy="92075"/>
          </a:xfrm>
          <a:prstGeom prst="ellipse">
            <a:avLst/>
          </a:prstGeom>
          <a:solidFill>
            <a:schemeClr val="tx1"/>
          </a:solidFill>
          <a:ln w="9525">
            <a:solidFill>
              <a:srgbClr val="000000"/>
            </a:solidFill>
            <a:round/>
            <a:headEnd/>
            <a:tailEnd/>
          </a:ln>
        </p:spPr>
        <p:txBody>
          <a:bodyPr/>
          <a:lstStyle/>
          <a:p>
            <a:endParaRPr lang="it-IT"/>
          </a:p>
        </p:txBody>
      </p:sp>
      <p:grpSp>
        <p:nvGrpSpPr>
          <p:cNvPr id="9245" name="Group 54"/>
          <p:cNvGrpSpPr>
            <a:grpSpLocks/>
          </p:cNvGrpSpPr>
          <p:nvPr/>
        </p:nvGrpSpPr>
        <p:grpSpPr bwMode="auto">
          <a:xfrm flipH="1">
            <a:off x="8655050" y="5705475"/>
            <a:ext cx="257175" cy="46038"/>
            <a:chOff x="4597" y="5434"/>
            <a:chExt cx="405" cy="91"/>
          </a:xfrm>
        </p:grpSpPr>
        <p:sp>
          <p:nvSpPr>
            <p:cNvPr id="9313" name="Line 55"/>
            <p:cNvSpPr>
              <a:spLocks noChangeShapeType="1"/>
            </p:cNvSpPr>
            <p:nvPr/>
          </p:nvSpPr>
          <p:spPr bwMode="auto">
            <a:xfrm>
              <a:off x="4597" y="5434"/>
              <a:ext cx="40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14" name="Line 56"/>
            <p:cNvSpPr>
              <a:spLocks noChangeShapeType="1"/>
            </p:cNvSpPr>
            <p:nvPr/>
          </p:nvSpPr>
          <p:spPr bwMode="auto">
            <a:xfrm>
              <a:off x="4665" y="5480"/>
              <a:ext cx="27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15" name="Line 57"/>
            <p:cNvSpPr>
              <a:spLocks noChangeShapeType="1"/>
            </p:cNvSpPr>
            <p:nvPr/>
          </p:nvSpPr>
          <p:spPr bwMode="auto">
            <a:xfrm>
              <a:off x="4732" y="5525"/>
              <a:ext cx="13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9246" name="Line 58"/>
          <p:cNvSpPr>
            <a:spLocks noChangeShapeType="1"/>
          </p:cNvSpPr>
          <p:nvPr/>
        </p:nvSpPr>
        <p:spPr bwMode="auto">
          <a:xfrm flipH="1">
            <a:off x="8789988" y="5413375"/>
            <a:ext cx="0" cy="293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47" name="Line 59"/>
          <p:cNvSpPr>
            <a:spLocks noChangeShapeType="1"/>
          </p:cNvSpPr>
          <p:nvPr/>
        </p:nvSpPr>
        <p:spPr bwMode="auto">
          <a:xfrm flipH="1">
            <a:off x="6442075" y="4913313"/>
            <a:ext cx="4683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9248" name="Group 68"/>
          <p:cNvGrpSpPr>
            <a:grpSpLocks/>
          </p:cNvGrpSpPr>
          <p:nvPr/>
        </p:nvGrpSpPr>
        <p:grpSpPr bwMode="auto">
          <a:xfrm flipH="1">
            <a:off x="7496175" y="6334125"/>
            <a:ext cx="257175" cy="46038"/>
            <a:chOff x="4597" y="5434"/>
            <a:chExt cx="405" cy="91"/>
          </a:xfrm>
        </p:grpSpPr>
        <p:sp>
          <p:nvSpPr>
            <p:cNvPr id="9310" name="Line 69"/>
            <p:cNvSpPr>
              <a:spLocks noChangeShapeType="1"/>
            </p:cNvSpPr>
            <p:nvPr/>
          </p:nvSpPr>
          <p:spPr bwMode="auto">
            <a:xfrm>
              <a:off x="4597" y="5434"/>
              <a:ext cx="40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11" name="Line 70"/>
            <p:cNvSpPr>
              <a:spLocks noChangeShapeType="1"/>
            </p:cNvSpPr>
            <p:nvPr/>
          </p:nvSpPr>
          <p:spPr bwMode="auto">
            <a:xfrm>
              <a:off x="4665" y="5480"/>
              <a:ext cx="27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312" name="Line 71"/>
            <p:cNvSpPr>
              <a:spLocks noChangeShapeType="1"/>
            </p:cNvSpPr>
            <p:nvPr/>
          </p:nvSpPr>
          <p:spPr bwMode="auto">
            <a:xfrm>
              <a:off x="4732" y="5525"/>
              <a:ext cx="13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9249" name="Line 72"/>
          <p:cNvSpPr>
            <a:spLocks noChangeShapeType="1"/>
          </p:cNvSpPr>
          <p:nvPr/>
        </p:nvSpPr>
        <p:spPr bwMode="auto">
          <a:xfrm flipH="1">
            <a:off x="7631113" y="6042025"/>
            <a:ext cx="0" cy="293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50" name="Line 74"/>
          <p:cNvSpPr>
            <a:spLocks noChangeShapeType="1"/>
          </p:cNvSpPr>
          <p:nvPr/>
        </p:nvSpPr>
        <p:spPr bwMode="auto">
          <a:xfrm flipH="1">
            <a:off x="6445250" y="4560888"/>
            <a:ext cx="771525" cy="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9251" name="Oval 76"/>
          <p:cNvSpPr>
            <a:spLocks noChangeArrowheads="1"/>
          </p:cNvSpPr>
          <p:nvPr/>
        </p:nvSpPr>
        <p:spPr bwMode="auto">
          <a:xfrm flipH="1">
            <a:off x="7165975" y="4521200"/>
            <a:ext cx="88900" cy="88900"/>
          </a:xfrm>
          <a:prstGeom prst="ellipse">
            <a:avLst/>
          </a:prstGeom>
          <a:solidFill>
            <a:schemeClr val="tx1"/>
          </a:solidFill>
          <a:ln w="9525">
            <a:solidFill>
              <a:schemeClr val="tx1"/>
            </a:solidFill>
            <a:round/>
            <a:headEnd/>
            <a:tailEnd/>
          </a:ln>
        </p:spPr>
        <p:txBody>
          <a:bodyPr wrap="none" anchor="ctr"/>
          <a:lstStyle/>
          <a:p>
            <a:endParaRPr lang="it-IT"/>
          </a:p>
        </p:txBody>
      </p:sp>
      <p:grpSp>
        <p:nvGrpSpPr>
          <p:cNvPr id="9252" name="Group 83"/>
          <p:cNvGrpSpPr>
            <a:grpSpLocks/>
          </p:cNvGrpSpPr>
          <p:nvPr/>
        </p:nvGrpSpPr>
        <p:grpSpPr bwMode="auto">
          <a:xfrm flipH="1">
            <a:off x="7140575" y="3914775"/>
            <a:ext cx="207963" cy="327025"/>
            <a:chOff x="1242" y="2955"/>
            <a:chExt cx="131" cy="206"/>
          </a:xfrm>
        </p:grpSpPr>
        <p:sp>
          <p:nvSpPr>
            <p:cNvPr id="9308" name="Oval 84"/>
            <p:cNvSpPr>
              <a:spLocks noChangeArrowheads="1"/>
            </p:cNvSpPr>
            <p:nvPr/>
          </p:nvSpPr>
          <p:spPr bwMode="auto">
            <a:xfrm>
              <a:off x="1242" y="2955"/>
              <a:ext cx="130" cy="1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9309" name="Oval 85"/>
            <p:cNvSpPr>
              <a:spLocks noChangeArrowheads="1"/>
            </p:cNvSpPr>
            <p:nvPr/>
          </p:nvSpPr>
          <p:spPr bwMode="auto">
            <a:xfrm>
              <a:off x="1243" y="3031"/>
              <a:ext cx="130" cy="1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9253" name="Line 86"/>
          <p:cNvSpPr>
            <a:spLocks noChangeShapeType="1"/>
          </p:cNvSpPr>
          <p:nvPr/>
        </p:nvSpPr>
        <p:spPr bwMode="auto">
          <a:xfrm flipH="1" flipV="1">
            <a:off x="7224713" y="4257675"/>
            <a:ext cx="0" cy="2778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54" name="Line 87"/>
          <p:cNvSpPr>
            <a:spLocks noChangeShapeType="1"/>
          </p:cNvSpPr>
          <p:nvPr/>
        </p:nvSpPr>
        <p:spPr bwMode="auto">
          <a:xfrm flipH="1">
            <a:off x="7065963" y="3878263"/>
            <a:ext cx="0" cy="3413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255" name="Line 89"/>
          <p:cNvSpPr>
            <a:spLocks noChangeShapeType="1"/>
          </p:cNvSpPr>
          <p:nvPr/>
        </p:nvSpPr>
        <p:spPr bwMode="auto">
          <a:xfrm flipH="1">
            <a:off x="6107113" y="4554538"/>
            <a:ext cx="3540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56" name="Text Box 90"/>
          <p:cNvSpPr txBox="1">
            <a:spLocks noChangeArrowheads="1"/>
          </p:cNvSpPr>
          <p:nvPr/>
        </p:nvSpPr>
        <p:spPr bwMode="auto">
          <a:xfrm>
            <a:off x="3625850" y="4083050"/>
            <a:ext cx="3074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000">
                <a:solidFill>
                  <a:schemeClr val="tx1"/>
                </a:solidFill>
              </a:rPr>
              <a:t>i</a:t>
            </a:r>
            <a:r>
              <a:rPr lang="it-IT" sz="2000" baseline="-25000">
                <a:solidFill>
                  <a:schemeClr val="tx1"/>
                </a:solidFill>
              </a:rPr>
              <a:t>F </a:t>
            </a:r>
            <a:r>
              <a:rPr lang="it-IT" sz="2000">
                <a:solidFill>
                  <a:schemeClr val="tx1"/>
                </a:solidFill>
              </a:rPr>
              <a:t>= (g</a:t>
            </a:r>
            <a:r>
              <a:rPr lang="it-IT" sz="2000" baseline="-25000">
                <a:solidFill>
                  <a:schemeClr val="tx1"/>
                </a:solidFill>
              </a:rPr>
              <a:t>m</a:t>
            </a:r>
            <a:r>
              <a:rPr lang="it-IT" sz="2000">
                <a:solidFill>
                  <a:schemeClr val="tx1"/>
                </a:solidFill>
              </a:rPr>
              <a:t>/2)v</a:t>
            </a:r>
            <a:r>
              <a:rPr lang="it-IT" sz="2000" baseline="-25000">
                <a:solidFill>
                  <a:schemeClr val="tx1"/>
                </a:solidFill>
              </a:rPr>
              <a:t>OUT</a:t>
            </a:r>
            <a:r>
              <a:rPr lang="it-IT" sz="2000">
                <a:solidFill>
                  <a:schemeClr val="tx1"/>
                </a:solidFill>
              </a:rPr>
              <a:t> = G</a:t>
            </a:r>
            <a:r>
              <a:rPr lang="it-IT" sz="2000" baseline="-25000">
                <a:solidFill>
                  <a:schemeClr val="tx1"/>
                </a:solidFill>
              </a:rPr>
              <a:t>m</a:t>
            </a:r>
            <a:r>
              <a:rPr lang="it-IT" sz="2000">
                <a:solidFill>
                  <a:schemeClr val="tx1"/>
                </a:solidFill>
              </a:rPr>
              <a:t> v</a:t>
            </a:r>
            <a:r>
              <a:rPr lang="it-IT" sz="2000" baseline="-25000">
                <a:solidFill>
                  <a:schemeClr val="tx1"/>
                </a:solidFill>
              </a:rPr>
              <a:t>OUT</a:t>
            </a:r>
            <a:endParaRPr lang="it-IT" sz="2000" baseline="-25000">
              <a:solidFill>
                <a:schemeClr val="tx1"/>
              </a:solidFill>
              <a:sym typeface="Symbol" charset="0"/>
            </a:endParaRPr>
          </a:p>
        </p:txBody>
      </p:sp>
      <p:grpSp>
        <p:nvGrpSpPr>
          <p:cNvPr id="9257" name="Group 92"/>
          <p:cNvGrpSpPr>
            <a:grpSpLocks noChangeAspect="1"/>
          </p:cNvGrpSpPr>
          <p:nvPr/>
        </p:nvGrpSpPr>
        <p:grpSpPr bwMode="auto">
          <a:xfrm>
            <a:off x="158750" y="4179888"/>
            <a:ext cx="3684588" cy="2085975"/>
            <a:chOff x="162" y="1219"/>
            <a:chExt cx="3319" cy="1880"/>
          </a:xfrm>
        </p:grpSpPr>
        <p:sp>
          <p:nvSpPr>
            <p:cNvPr id="9271" name="AutoShape 93"/>
            <p:cNvSpPr>
              <a:spLocks noChangeAspect="1" noChangeArrowheads="1"/>
            </p:cNvSpPr>
            <p:nvPr/>
          </p:nvSpPr>
          <p:spPr bwMode="auto">
            <a:xfrm rot="5400000">
              <a:off x="2181" y="1908"/>
              <a:ext cx="666" cy="576"/>
            </a:xfrm>
            <a:prstGeom prst="triangle">
              <a:avLst>
                <a:gd name="adj" fmla="val 50000"/>
              </a:avLst>
            </a:prstGeom>
            <a:solidFill>
              <a:schemeClr val="bg1"/>
            </a:solidFill>
            <a:ln w="28575">
              <a:solidFill>
                <a:schemeClr val="tx1"/>
              </a:solidFill>
              <a:miter lim="800000"/>
              <a:headEnd/>
              <a:tailEnd/>
            </a:ln>
          </p:spPr>
          <p:txBody>
            <a:bodyPr wrap="none" anchor="ctr"/>
            <a:lstStyle/>
            <a:p>
              <a:endParaRPr lang="it-IT"/>
            </a:p>
          </p:txBody>
        </p:sp>
        <p:sp>
          <p:nvSpPr>
            <p:cNvPr id="9272" name="Line 94"/>
            <p:cNvSpPr>
              <a:spLocks noChangeAspect="1" noChangeShapeType="1"/>
            </p:cNvSpPr>
            <p:nvPr/>
          </p:nvSpPr>
          <p:spPr bwMode="auto">
            <a:xfrm>
              <a:off x="1871" y="1696"/>
              <a:ext cx="0" cy="4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73" name="Line 95"/>
            <p:cNvSpPr>
              <a:spLocks noChangeAspect="1" noChangeShapeType="1"/>
            </p:cNvSpPr>
            <p:nvPr/>
          </p:nvSpPr>
          <p:spPr bwMode="auto">
            <a:xfrm>
              <a:off x="1879" y="1696"/>
              <a:ext cx="417" cy="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74" name="Line 96"/>
            <p:cNvSpPr>
              <a:spLocks noChangeAspect="1" noChangeShapeType="1"/>
            </p:cNvSpPr>
            <p:nvPr/>
          </p:nvSpPr>
          <p:spPr bwMode="auto">
            <a:xfrm flipV="1">
              <a:off x="2417" y="1696"/>
              <a:ext cx="483" cy="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75" name="Line 97"/>
            <p:cNvSpPr>
              <a:spLocks noChangeAspect="1" noChangeShapeType="1"/>
            </p:cNvSpPr>
            <p:nvPr/>
          </p:nvSpPr>
          <p:spPr bwMode="auto">
            <a:xfrm flipH="1">
              <a:off x="2894" y="1703"/>
              <a:ext cx="3" cy="4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76" name="Line 98"/>
            <p:cNvSpPr>
              <a:spLocks noChangeAspect="1" noChangeShapeType="1"/>
            </p:cNvSpPr>
            <p:nvPr/>
          </p:nvSpPr>
          <p:spPr bwMode="auto">
            <a:xfrm>
              <a:off x="2321" y="1551"/>
              <a:ext cx="0" cy="27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77" name="Line 99"/>
            <p:cNvSpPr>
              <a:spLocks noChangeAspect="1" noChangeShapeType="1"/>
            </p:cNvSpPr>
            <p:nvPr/>
          </p:nvSpPr>
          <p:spPr bwMode="auto">
            <a:xfrm>
              <a:off x="2409" y="1556"/>
              <a:ext cx="0" cy="27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9278" name="Oval 100"/>
            <p:cNvSpPr>
              <a:spLocks noChangeAspect="1" noChangeArrowheads="1"/>
            </p:cNvSpPr>
            <p:nvPr/>
          </p:nvSpPr>
          <p:spPr bwMode="auto">
            <a:xfrm>
              <a:off x="2864" y="2175"/>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9279" name="Oval 101"/>
            <p:cNvSpPr>
              <a:spLocks noChangeAspect="1" noChangeArrowheads="1"/>
            </p:cNvSpPr>
            <p:nvPr/>
          </p:nvSpPr>
          <p:spPr bwMode="auto">
            <a:xfrm>
              <a:off x="1844" y="2155"/>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9280" name="Line 102"/>
            <p:cNvSpPr>
              <a:spLocks noChangeAspect="1" noChangeShapeType="1"/>
            </p:cNvSpPr>
            <p:nvPr/>
          </p:nvSpPr>
          <p:spPr bwMode="auto">
            <a:xfrm>
              <a:off x="1406" y="2531"/>
              <a:ext cx="3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81" name="Line 103"/>
            <p:cNvSpPr>
              <a:spLocks noChangeAspect="1" noChangeShapeType="1"/>
            </p:cNvSpPr>
            <p:nvPr/>
          </p:nvSpPr>
          <p:spPr bwMode="auto">
            <a:xfrm>
              <a:off x="1582" y="2184"/>
              <a:ext cx="0" cy="3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82" name="Line 104"/>
            <p:cNvSpPr>
              <a:spLocks noChangeAspect="1" noChangeShapeType="1"/>
            </p:cNvSpPr>
            <p:nvPr/>
          </p:nvSpPr>
          <p:spPr bwMode="auto">
            <a:xfrm>
              <a:off x="1593" y="2653"/>
              <a:ext cx="1" cy="3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83" name="Text Box 105"/>
            <p:cNvSpPr txBox="1">
              <a:spLocks noChangeAspect="1" noChangeArrowheads="1"/>
            </p:cNvSpPr>
            <p:nvPr/>
          </p:nvSpPr>
          <p:spPr bwMode="auto">
            <a:xfrm>
              <a:off x="2223" y="1996"/>
              <a:ext cx="530"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400">
                  <a:solidFill>
                    <a:schemeClr val="tx1"/>
                  </a:solidFill>
                </a:rPr>
                <a:t>_</a:t>
              </a:r>
            </a:p>
          </p:txBody>
        </p:sp>
        <p:sp>
          <p:nvSpPr>
            <p:cNvPr id="9284" name="Text Box 106"/>
            <p:cNvSpPr txBox="1">
              <a:spLocks noChangeAspect="1" noChangeArrowheads="1"/>
            </p:cNvSpPr>
            <p:nvPr/>
          </p:nvSpPr>
          <p:spPr bwMode="auto">
            <a:xfrm>
              <a:off x="2406" y="1685"/>
              <a:ext cx="429"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400">
                  <a:solidFill>
                    <a:schemeClr val="tx1"/>
                  </a:solidFill>
                </a:rPr>
                <a:t>C</a:t>
              </a:r>
              <a:r>
                <a:rPr lang="it-IT" sz="1400" baseline="-25000">
                  <a:solidFill>
                    <a:schemeClr val="tx1"/>
                  </a:solidFill>
                </a:rPr>
                <a:t>F</a:t>
              </a:r>
              <a:endParaRPr lang="it-IT" sz="1400">
                <a:solidFill>
                  <a:schemeClr val="tx1"/>
                </a:solidFill>
              </a:endParaRPr>
            </a:p>
          </p:txBody>
        </p:sp>
        <p:sp>
          <p:nvSpPr>
            <p:cNvPr id="9285" name="Line 107"/>
            <p:cNvSpPr>
              <a:spLocks noChangeAspect="1" noChangeShapeType="1"/>
            </p:cNvSpPr>
            <p:nvPr/>
          </p:nvSpPr>
          <p:spPr bwMode="auto">
            <a:xfrm>
              <a:off x="1648" y="2184"/>
              <a:ext cx="57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86" name="Line 108"/>
            <p:cNvSpPr>
              <a:spLocks noChangeAspect="1" noChangeShapeType="1"/>
            </p:cNvSpPr>
            <p:nvPr/>
          </p:nvSpPr>
          <p:spPr bwMode="auto">
            <a:xfrm>
              <a:off x="1402" y="2649"/>
              <a:ext cx="3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87" name="Line 109"/>
            <p:cNvSpPr>
              <a:spLocks noChangeAspect="1" noChangeShapeType="1"/>
            </p:cNvSpPr>
            <p:nvPr/>
          </p:nvSpPr>
          <p:spPr bwMode="auto">
            <a:xfrm>
              <a:off x="1431" y="2990"/>
              <a:ext cx="3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88" name="Line 110"/>
            <p:cNvSpPr>
              <a:spLocks noChangeAspect="1" noChangeShapeType="1"/>
            </p:cNvSpPr>
            <p:nvPr/>
          </p:nvSpPr>
          <p:spPr bwMode="auto">
            <a:xfrm>
              <a:off x="1511" y="3051"/>
              <a:ext cx="189"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89" name="Line 111"/>
            <p:cNvSpPr>
              <a:spLocks noChangeAspect="1" noChangeShapeType="1"/>
            </p:cNvSpPr>
            <p:nvPr/>
          </p:nvSpPr>
          <p:spPr bwMode="auto">
            <a:xfrm>
              <a:off x="1589" y="3099"/>
              <a:ext cx="5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90" name="Line 112"/>
            <p:cNvSpPr>
              <a:spLocks noChangeAspect="1" noChangeShapeType="1"/>
            </p:cNvSpPr>
            <p:nvPr/>
          </p:nvSpPr>
          <p:spPr bwMode="auto">
            <a:xfrm>
              <a:off x="1178" y="2188"/>
              <a:ext cx="4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91" name="Line 113"/>
            <p:cNvSpPr>
              <a:spLocks noChangeAspect="1" noChangeShapeType="1"/>
            </p:cNvSpPr>
            <p:nvPr/>
          </p:nvSpPr>
          <p:spPr bwMode="auto">
            <a:xfrm>
              <a:off x="1185" y="2850"/>
              <a:ext cx="3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92" name="Oval 114"/>
            <p:cNvSpPr>
              <a:spLocks noChangeAspect="1" noChangeArrowheads="1"/>
            </p:cNvSpPr>
            <p:nvPr/>
          </p:nvSpPr>
          <p:spPr bwMode="auto">
            <a:xfrm>
              <a:off x="1561" y="2160"/>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9293" name="Oval 115"/>
            <p:cNvSpPr>
              <a:spLocks noChangeAspect="1" noChangeArrowheads="1"/>
            </p:cNvSpPr>
            <p:nvPr/>
          </p:nvSpPr>
          <p:spPr bwMode="auto">
            <a:xfrm>
              <a:off x="1557" y="2834"/>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9294" name="Oval 116"/>
            <p:cNvSpPr>
              <a:spLocks noChangeAspect="1" noChangeArrowheads="1"/>
            </p:cNvSpPr>
            <p:nvPr/>
          </p:nvSpPr>
          <p:spPr bwMode="auto">
            <a:xfrm>
              <a:off x="1089" y="2388"/>
              <a:ext cx="176" cy="188"/>
            </a:xfrm>
            <a:prstGeom prst="ellipse">
              <a:avLst/>
            </a:prstGeom>
            <a:solidFill>
              <a:schemeClr val="bg1"/>
            </a:solidFill>
            <a:ln w="28575">
              <a:solidFill>
                <a:schemeClr val="tx1"/>
              </a:solidFill>
              <a:round/>
              <a:headEnd/>
              <a:tailEnd/>
            </a:ln>
          </p:spPr>
          <p:txBody>
            <a:bodyPr wrap="none" anchor="ctr"/>
            <a:lstStyle/>
            <a:p>
              <a:endParaRPr lang="it-IT"/>
            </a:p>
          </p:txBody>
        </p:sp>
        <p:sp>
          <p:nvSpPr>
            <p:cNvPr id="9295" name="Oval 117"/>
            <p:cNvSpPr>
              <a:spLocks noChangeAspect="1" noChangeArrowheads="1"/>
            </p:cNvSpPr>
            <p:nvPr/>
          </p:nvSpPr>
          <p:spPr bwMode="auto">
            <a:xfrm>
              <a:off x="1085" y="2485"/>
              <a:ext cx="198" cy="199"/>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9296" name="Line 118"/>
            <p:cNvSpPr>
              <a:spLocks noChangeAspect="1" noChangeShapeType="1"/>
            </p:cNvSpPr>
            <p:nvPr/>
          </p:nvSpPr>
          <p:spPr bwMode="auto">
            <a:xfrm>
              <a:off x="1178" y="2189"/>
              <a:ext cx="0" cy="1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97" name="Line 119"/>
            <p:cNvSpPr>
              <a:spLocks noChangeAspect="1" noChangeShapeType="1"/>
            </p:cNvSpPr>
            <p:nvPr/>
          </p:nvSpPr>
          <p:spPr bwMode="auto">
            <a:xfrm>
              <a:off x="1185" y="2685"/>
              <a:ext cx="0" cy="16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298" name="Text Box 120"/>
            <p:cNvSpPr txBox="1">
              <a:spLocks noChangeAspect="1" noChangeArrowheads="1"/>
            </p:cNvSpPr>
            <p:nvPr/>
          </p:nvSpPr>
          <p:spPr bwMode="auto">
            <a:xfrm>
              <a:off x="1312" y="2249"/>
              <a:ext cx="341"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spcBef>
                  <a:spcPct val="50000"/>
                </a:spcBef>
                <a:buClrTx/>
                <a:buFontTx/>
                <a:buNone/>
              </a:pPr>
              <a:r>
                <a:rPr lang="it-IT" sz="1400">
                  <a:solidFill>
                    <a:schemeClr val="tx1"/>
                  </a:solidFill>
                </a:rPr>
                <a:t>C</a:t>
              </a:r>
              <a:r>
                <a:rPr lang="it-IT" sz="1400" baseline="-25000">
                  <a:solidFill>
                    <a:schemeClr val="tx1"/>
                  </a:solidFill>
                </a:rPr>
                <a:t>D</a:t>
              </a:r>
            </a:p>
          </p:txBody>
        </p:sp>
        <p:sp>
          <p:nvSpPr>
            <p:cNvPr id="9299" name="Line 121"/>
            <p:cNvSpPr>
              <a:spLocks noChangeAspect="1" noChangeShapeType="1"/>
            </p:cNvSpPr>
            <p:nvPr/>
          </p:nvSpPr>
          <p:spPr bwMode="auto">
            <a:xfrm>
              <a:off x="1867" y="1244"/>
              <a:ext cx="0" cy="4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300" name="Line 122"/>
            <p:cNvSpPr>
              <a:spLocks noChangeAspect="1" noChangeShapeType="1"/>
            </p:cNvSpPr>
            <p:nvPr/>
          </p:nvSpPr>
          <p:spPr bwMode="auto">
            <a:xfrm>
              <a:off x="2896" y="1219"/>
              <a:ext cx="0" cy="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301" name="Oval 123"/>
            <p:cNvSpPr>
              <a:spLocks noChangeAspect="1" noChangeArrowheads="1"/>
            </p:cNvSpPr>
            <p:nvPr/>
          </p:nvSpPr>
          <p:spPr bwMode="auto">
            <a:xfrm>
              <a:off x="1839" y="1663"/>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9302" name="Oval 124"/>
            <p:cNvSpPr>
              <a:spLocks noChangeAspect="1" noChangeArrowheads="1"/>
            </p:cNvSpPr>
            <p:nvPr/>
          </p:nvSpPr>
          <p:spPr bwMode="auto">
            <a:xfrm>
              <a:off x="2858" y="1672"/>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9303" name="Line 125"/>
            <p:cNvSpPr>
              <a:spLocks noChangeAspect="1" noChangeShapeType="1"/>
            </p:cNvSpPr>
            <p:nvPr/>
          </p:nvSpPr>
          <p:spPr bwMode="auto">
            <a:xfrm>
              <a:off x="2787" y="2195"/>
              <a:ext cx="69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304" name="Line 126"/>
            <p:cNvSpPr>
              <a:spLocks noChangeAspect="1" noChangeShapeType="1"/>
            </p:cNvSpPr>
            <p:nvPr/>
          </p:nvSpPr>
          <p:spPr bwMode="auto">
            <a:xfrm>
              <a:off x="1044" y="2332"/>
              <a:ext cx="0" cy="43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305" name="Text Box 127"/>
            <p:cNvSpPr txBox="1">
              <a:spLocks noChangeAspect="1" noChangeArrowheads="1"/>
            </p:cNvSpPr>
            <p:nvPr/>
          </p:nvSpPr>
          <p:spPr bwMode="auto">
            <a:xfrm>
              <a:off x="162" y="2259"/>
              <a:ext cx="817"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400" b="1">
                  <a:solidFill>
                    <a:schemeClr val="tx1"/>
                  </a:solidFill>
                </a:rPr>
                <a:t>Q i(t)</a:t>
              </a:r>
            </a:p>
          </p:txBody>
        </p:sp>
        <p:sp>
          <p:nvSpPr>
            <p:cNvPr id="9306" name="Line 128"/>
            <p:cNvSpPr>
              <a:spLocks noChangeAspect="1" noChangeShapeType="1"/>
            </p:cNvSpPr>
            <p:nvPr/>
          </p:nvSpPr>
          <p:spPr bwMode="auto">
            <a:xfrm>
              <a:off x="790" y="2163"/>
              <a:ext cx="0" cy="38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307" name="Line 129"/>
            <p:cNvSpPr>
              <a:spLocks noChangeAspect="1" noChangeShapeType="1"/>
            </p:cNvSpPr>
            <p:nvPr/>
          </p:nvSpPr>
          <p:spPr bwMode="auto">
            <a:xfrm>
              <a:off x="545" y="2543"/>
              <a:ext cx="4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9258" name="Line 131"/>
          <p:cNvSpPr>
            <a:spLocks noChangeAspect="1" noChangeShapeType="1"/>
          </p:cNvSpPr>
          <p:nvPr/>
        </p:nvSpPr>
        <p:spPr bwMode="auto">
          <a:xfrm>
            <a:off x="2178050" y="4208463"/>
            <a:ext cx="196850"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it-IT"/>
          </a:p>
        </p:txBody>
      </p:sp>
      <p:sp>
        <p:nvSpPr>
          <p:cNvPr id="9259" name="Line 132"/>
          <p:cNvSpPr>
            <a:spLocks noChangeAspect="1" noChangeShapeType="1"/>
          </p:cNvSpPr>
          <p:nvPr/>
        </p:nvSpPr>
        <p:spPr bwMode="auto">
          <a:xfrm>
            <a:off x="2911475" y="4167188"/>
            <a:ext cx="2841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9260" name="Text Box 133"/>
          <p:cNvSpPr txBox="1">
            <a:spLocks noChangeAspect="1" noChangeArrowheads="1"/>
          </p:cNvSpPr>
          <p:nvPr/>
        </p:nvSpPr>
        <p:spPr bwMode="auto">
          <a:xfrm>
            <a:off x="2517775" y="4062413"/>
            <a:ext cx="47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400">
                <a:solidFill>
                  <a:schemeClr val="tx1"/>
                </a:solidFill>
              </a:rPr>
              <a:t>g</a:t>
            </a:r>
            <a:r>
              <a:rPr lang="it-IT" sz="1400" baseline="-25000">
                <a:solidFill>
                  <a:schemeClr val="tx1"/>
                </a:solidFill>
              </a:rPr>
              <a:t>m</a:t>
            </a:r>
            <a:endParaRPr lang="it-IT" sz="1400">
              <a:solidFill>
                <a:schemeClr val="tx1"/>
              </a:solidFill>
            </a:endParaRPr>
          </a:p>
        </p:txBody>
      </p:sp>
      <p:sp>
        <p:nvSpPr>
          <p:cNvPr id="9261" name="Line 134"/>
          <p:cNvSpPr>
            <a:spLocks noChangeAspect="1" noChangeShapeType="1"/>
          </p:cNvSpPr>
          <p:nvPr/>
        </p:nvSpPr>
        <p:spPr bwMode="auto">
          <a:xfrm>
            <a:off x="2387600" y="4106863"/>
            <a:ext cx="0" cy="204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9262" name="Line 135"/>
          <p:cNvSpPr>
            <a:spLocks noChangeAspect="1" noChangeShapeType="1"/>
          </p:cNvSpPr>
          <p:nvPr/>
        </p:nvSpPr>
        <p:spPr bwMode="auto">
          <a:xfrm flipV="1">
            <a:off x="2382838" y="3935413"/>
            <a:ext cx="517525" cy="1635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9263" name="Line 136"/>
          <p:cNvSpPr>
            <a:spLocks noChangeAspect="1" noChangeShapeType="1"/>
          </p:cNvSpPr>
          <p:nvPr/>
        </p:nvSpPr>
        <p:spPr bwMode="auto">
          <a:xfrm>
            <a:off x="2900363" y="3943350"/>
            <a:ext cx="0" cy="48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9264" name="Line 137"/>
          <p:cNvSpPr>
            <a:spLocks noChangeAspect="1" noChangeShapeType="1"/>
          </p:cNvSpPr>
          <p:nvPr/>
        </p:nvSpPr>
        <p:spPr bwMode="auto">
          <a:xfrm>
            <a:off x="2381250" y="4297363"/>
            <a:ext cx="519113" cy="134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9265" name="Text Box 139"/>
          <p:cNvSpPr txBox="1">
            <a:spLocks noChangeArrowheads="1"/>
          </p:cNvSpPr>
          <p:nvPr/>
        </p:nvSpPr>
        <p:spPr bwMode="auto">
          <a:xfrm>
            <a:off x="3265488" y="5313363"/>
            <a:ext cx="788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V</a:t>
            </a:r>
            <a:r>
              <a:rPr lang="it-IT" sz="1800" baseline="-25000">
                <a:solidFill>
                  <a:schemeClr val="tx1"/>
                </a:solidFill>
                <a:latin typeface="Times New Roman" charset="0"/>
              </a:rPr>
              <a:t>OUT</a:t>
            </a:r>
            <a:endParaRPr lang="it-IT" sz="1800">
              <a:solidFill>
                <a:schemeClr val="tx1"/>
              </a:solidFill>
              <a:latin typeface="Times New Roman" charset="0"/>
              <a:sym typeface="Symbol" charset="0"/>
            </a:endParaRPr>
          </a:p>
        </p:txBody>
      </p:sp>
      <p:sp>
        <p:nvSpPr>
          <p:cNvPr id="9266" name="Line 140"/>
          <p:cNvSpPr>
            <a:spLocks noChangeAspect="1" noChangeShapeType="1"/>
          </p:cNvSpPr>
          <p:nvPr/>
        </p:nvSpPr>
        <p:spPr bwMode="auto">
          <a:xfrm>
            <a:off x="2047875" y="4206875"/>
            <a:ext cx="1476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9267" name="Oval 141"/>
          <p:cNvSpPr>
            <a:spLocks noChangeArrowheads="1"/>
          </p:cNvSpPr>
          <p:nvPr/>
        </p:nvSpPr>
        <p:spPr bwMode="auto">
          <a:xfrm>
            <a:off x="1879600" y="3638550"/>
            <a:ext cx="1268413" cy="90805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sp>
        <p:nvSpPr>
          <p:cNvPr id="9268" name="Line 142"/>
          <p:cNvSpPr>
            <a:spLocks noChangeShapeType="1"/>
          </p:cNvSpPr>
          <p:nvPr/>
        </p:nvSpPr>
        <p:spPr bwMode="auto">
          <a:xfrm>
            <a:off x="3079750" y="3965575"/>
            <a:ext cx="877888" cy="88900"/>
          </a:xfrm>
          <a:prstGeom prst="line">
            <a:avLst/>
          </a:prstGeom>
          <a:noFill/>
          <a:ln w="28575">
            <a:solidFill>
              <a:srgbClr val="FF33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it-IT"/>
          </a:p>
        </p:txBody>
      </p:sp>
      <p:sp>
        <p:nvSpPr>
          <p:cNvPr id="9269" name="Oval 143"/>
          <p:cNvSpPr>
            <a:spLocks noChangeArrowheads="1"/>
          </p:cNvSpPr>
          <p:nvPr/>
        </p:nvSpPr>
        <p:spPr bwMode="auto">
          <a:xfrm flipH="1">
            <a:off x="6397625" y="4868863"/>
            <a:ext cx="88900" cy="88900"/>
          </a:xfrm>
          <a:prstGeom prst="ellipse">
            <a:avLst/>
          </a:prstGeom>
          <a:solidFill>
            <a:schemeClr val="tx1"/>
          </a:solidFill>
          <a:ln w="9525">
            <a:solidFill>
              <a:schemeClr val="tx1"/>
            </a:solidFill>
            <a:round/>
            <a:headEnd/>
            <a:tailEnd/>
          </a:ln>
        </p:spPr>
        <p:txBody>
          <a:bodyPr wrap="none" anchor="ctr"/>
          <a:lstStyle/>
          <a:p>
            <a:endParaRPr lang="it-IT"/>
          </a:p>
        </p:txBody>
      </p:sp>
      <p:sp>
        <p:nvSpPr>
          <p:cNvPr id="9270" name="Text Box 144"/>
          <p:cNvSpPr txBox="1">
            <a:spLocks noChangeArrowheads="1"/>
          </p:cNvSpPr>
          <p:nvPr/>
        </p:nvSpPr>
        <p:spPr bwMode="auto">
          <a:xfrm>
            <a:off x="5851525" y="5070475"/>
            <a:ext cx="76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V</a:t>
            </a:r>
            <a:r>
              <a:rPr lang="it-IT" sz="1800" baseline="-25000">
                <a:solidFill>
                  <a:schemeClr val="tx1"/>
                </a:solidFill>
                <a:latin typeface="Times New Roman" charset="0"/>
              </a:rPr>
              <a:t>REF</a:t>
            </a:r>
            <a:endParaRPr lang="it-IT" sz="1800">
              <a:solidFill>
                <a:schemeClr val="tx1"/>
              </a:solidFill>
              <a:latin typeface="Times New Roman" charset="0"/>
              <a:sym typeface="Symbol"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29724A45-5B75-E844-ABA0-7CE7A9E36F87}" type="slidenum">
              <a:rPr lang="en-US" sz="1200">
                <a:solidFill>
                  <a:srgbClr val="000066"/>
                </a:solidFill>
                <a:latin typeface="Verdana" charset="0"/>
              </a:rPr>
              <a:pPr/>
              <a:t>27</a:t>
            </a:fld>
            <a:endParaRPr lang="en-US" sz="1200">
              <a:solidFill>
                <a:srgbClr val="000066"/>
              </a:solidFill>
              <a:latin typeface="Verdana" charset="0"/>
            </a:endParaRPr>
          </a:p>
        </p:txBody>
      </p:sp>
      <p:sp>
        <p:nvSpPr>
          <p:cNvPr id="72707" name="Text Box 8"/>
          <p:cNvSpPr txBox="1">
            <a:spLocks noChangeArrowheads="1"/>
          </p:cNvSpPr>
          <p:nvPr/>
        </p:nvSpPr>
        <p:spPr bwMode="auto">
          <a:xfrm>
            <a:off x="660400" y="114300"/>
            <a:ext cx="87122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Compensation of detector leakage current</a:t>
            </a:r>
            <a:endParaRPr lang="it-IT" sz="3200" b="1">
              <a:solidFill>
                <a:srgbClr val="000066"/>
              </a:solidFill>
              <a:sym typeface="Symbol" charset="0"/>
            </a:endParaRPr>
          </a:p>
        </p:txBody>
      </p:sp>
      <p:sp>
        <p:nvSpPr>
          <p:cNvPr id="72708" name="Rectangle 9"/>
          <p:cNvSpPr>
            <a:spLocks noChangeArrowheads="1"/>
          </p:cNvSpPr>
          <p:nvPr/>
        </p:nvSpPr>
        <p:spPr bwMode="auto">
          <a:xfrm>
            <a:off x="198438" y="628650"/>
            <a:ext cx="923448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Irradiated, dc-coupled pixel sensors may have a considerable leakage current, which may saturate the feedback transconductor or, flowing in the feedback resistor, considerably affect the dc voltage at the preamplifier output.</a:t>
            </a:r>
          </a:p>
          <a:p>
            <a:pPr marL="342900" indent="-342900">
              <a:spcBef>
                <a:spcPct val="20000"/>
              </a:spcBef>
              <a:buClrTx/>
              <a:buFontTx/>
              <a:buChar char="•"/>
            </a:pPr>
            <a:r>
              <a:rPr lang="it-IT" sz="2200">
                <a:solidFill>
                  <a:schemeClr val="tx1"/>
                </a:solidFill>
              </a:rPr>
              <a:t>A CMOS circuit can be designed to accomodate for this leakage current. A popular solution is the following:</a:t>
            </a:r>
          </a:p>
        </p:txBody>
      </p:sp>
      <p:sp>
        <p:nvSpPr>
          <p:cNvPr id="72709" name="Line 80"/>
          <p:cNvSpPr>
            <a:spLocks noChangeShapeType="1"/>
          </p:cNvSpPr>
          <p:nvPr/>
        </p:nvSpPr>
        <p:spPr bwMode="auto">
          <a:xfrm>
            <a:off x="6604000" y="5940425"/>
            <a:ext cx="50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2710" name="Line 81"/>
          <p:cNvSpPr>
            <a:spLocks noChangeShapeType="1"/>
          </p:cNvSpPr>
          <p:nvPr/>
        </p:nvSpPr>
        <p:spPr bwMode="auto">
          <a:xfrm flipV="1">
            <a:off x="7102475" y="5065713"/>
            <a:ext cx="0" cy="8747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2711" name="Line 82"/>
          <p:cNvSpPr>
            <a:spLocks noChangeShapeType="1"/>
          </p:cNvSpPr>
          <p:nvPr/>
        </p:nvSpPr>
        <p:spPr bwMode="auto">
          <a:xfrm>
            <a:off x="7112000" y="5635625"/>
            <a:ext cx="487363" cy="31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2712" name="Line 84"/>
          <p:cNvSpPr>
            <a:spLocks noChangeShapeType="1"/>
          </p:cNvSpPr>
          <p:nvPr/>
        </p:nvSpPr>
        <p:spPr bwMode="auto">
          <a:xfrm>
            <a:off x="7115175" y="5330825"/>
            <a:ext cx="912813" cy="600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2713" name="Line 85"/>
          <p:cNvSpPr>
            <a:spLocks noChangeShapeType="1"/>
          </p:cNvSpPr>
          <p:nvPr/>
        </p:nvSpPr>
        <p:spPr bwMode="auto">
          <a:xfrm>
            <a:off x="7116763" y="5060950"/>
            <a:ext cx="1362075" cy="873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2714" name="Line 86"/>
          <p:cNvSpPr>
            <a:spLocks noChangeShapeType="1"/>
          </p:cNvSpPr>
          <p:nvPr/>
        </p:nvSpPr>
        <p:spPr bwMode="auto">
          <a:xfrm flipV="1">
            <a:off x="7591425" y="5935663"/>
            <a:ext cx="1260475" cy="11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2715" name="Text Box 87"/>
          <p:cNvSpPr txBox="1">
            <a:spLocks noChangeArrowheads="1"/>
          </p:cNvSpPr>
          <p:nvPr/>
        </p:nvSpPr>
        <p:spPr bwMode="auto">
          <a:xfrm>
            <a:off x="5784850" y="3151188"/>
            <a:ext cx="395763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rPr>
              <a:t>The feedback capacitor is discharged linearly by a constant current. The output signal lends itself to an amplitude-to-time conversion (time-over threshold measurement).</a:t>
            </a:r>
            <a:endParaRPr lang="it-IT" sz="1800" baseline="-25000">
              <a:solidFill>
                <a:schemeClr val="tx1"/>
              </a:solidFill>
              <a:sym typeface="Symbol" charset="0"/>
            </a:endParaRPr>
          </a:p>
        </p:txBody>
      </p:sp>
      <p:sp>
        <p:nvSpPr>
          <p:cNvPr id="72716" name="Text Box 88"/>
          <p:cNvSpPr txBox="1">
            <a:spLocks noChangeArrowheads="1"/>
          </p:cNvSpPr>
          <p:nvPr/>
        </p:nvSpPr>
        <p:spPr bwMode="auto">
          <a:xfrm>
            <a:off x="7954963" y="5095875"/>
            <a:ext cx="1089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000">
                <a:solidFill>
                  <a:schemeClr val="tx1"/>
                </a:solidFill>
                <a:latin typeface="Times New Roman" charset="0"/>
              </a:rPr>
              <a:t>-I</a:t>
            </a:r>
            <a:r>
              <a:rPr lang="it-IT" sz="2000" baseline="-25000">
                <a:solidFill>
                  <a:schemeClr val="tx1"/>
                </a:solidFill>
                <a:latin typeface="Times New Roman" charset="0"/>
              </a:rPr>
              <a:t>b</a:t>
            </a:r>
            <a:r>
              <a:rPr lang="it-IT" sz="2000">
                <a:solidFill>
                  <a:schemeClr val="tx1"/>
                </a:solidFill>
                <a:latin typeface="Times New Roman" charset="0"/>
              </a:rPr>
              <a:t>/C</a:t>
            </a:r>
            <a:r>
              <a:rPr lang="it-IT" sz="2000" baseline="-25000">
                <a:solidFill>
                  <a:schemeClr val="tx1"/>
                </a:solidFill>
                <a:latin typeface="Times New Roman" charset="0"/>
              </a:rPr>
              <a:t>F</a:t>
            </a:r>
          </a:p>
        </p:txBody>
      </p:sp>
      <p:sp>
        <p:nvSpPr>
          <p:cNvPr id="72717" name="Text Box 89"/>
          <p:cNvSpPr txBox="1">
            <a:spLocks noChangeArrowheads="1"/>
          </p:cNvSpPr>
          <p:nvPr/>
        </p:nvSpPr>
        <p:spPr bwMode="auto">
          <a:xfrm>
            <a:off x="6351588" y="4956175"/>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000">
                <a:solidFill>
                  <a:schemeClr val="tx1"/>
                </a:solidFill>
                <a:latin typeface="Times New Roman" charset="0"/>
              </a:rPr>
              <a:t>v</a:t>
            </a:r>
            <a:r>
              <a:rPr lang="it-IT" sz="2000" baseline="-25000">
                <a:solidFill>
                  <a:schemeClr val="tx1"/>
                </a:solidFill>
                <a:latin typeface="Times New Roman" charset="0"/>
              </a:rPr>
              <a:t>out</a:t>
            </a:r>
          </a:p>
        </p:txBody>
      </p:sp>
      <p:sp>
        <p:nvSpPr>
          <p:cNvPr id="72718" name="Text Box 90"/>
          <p:cNvSpPr txBox="1">
            <a:spLocks noChangeArrowheads="1"/>
          </p:cNvSpPr>
          <p:nvPr/>
        </p:nvSpPr>
        <p:spPr bwMode="auto">
          <a:xfrm>
            <a:off x="6100763" y="5588000"/>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2000" b="1">
                <a:solidFill>
                  <a:srgbClr val="FF3300"/>
                </a:solidFill>
                <a:latin typeface="Times New Roman" charset="0"/>
              </a:rPr>
              <a:t>V</a:t>
            </a:r>
            <a:r>
              <a:rPr lang="it-IT" sz="2000" b="1" baseline="-25000">
                <a:solidFill>
                  <a:srgbClr val="FF3300"/>
                </a:solidFill>
                <a:latin typeface="Times New Roman" charset="0"/>
              </a:rPr>
              <a:t>th</a:t>
            </a:r>
          </a:p>
        </p:txBody>
      </p:sp>
      <p:sp>
        <p:nvSpPr>
          <p:cNvPr id="72719" name="Line 91"/>
          <p:cNvSpPr>
            <a:spLocks noChangeShapeType="1"/>
          </p:cNvSpPr>
          <p:nvPr/>
        </p:nvSpPr>
        <p:spPr bwMode="auto">
          <a:xfrm>
            <a:off x="6645275" y="5811838"/>
            <a:ext cx="2265363" cy="0"/>
          </a:xfrm>
          <a:prstGeom prst="line">
            <a:avLst/>
          </a:prstGeom>
          <a:noFill/>
          <a:ln w="28575">
            <a:solidFill>
              <a:srgbClr val="FF33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it-IT"/>
          </a:p>
        </p:txBody>
      </p:sp>
      <p:pic>
        <p:nvPicPr>
          <p:cNvPr id="72720" name="Immagine 80" descr="Immagin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3106738"/>
            <a:ext cx="408305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6D155151-D722-3141-AA89-703F1BF53B58}" type="slidenum">
              <a:rPr lang="en-US" sz="1200">
                <a:solidFill>
                  <a:srgbClr val="000066"/>
                </a:solidFill>
                <a:latin typeface="Verdana" charset="0"/>
              </a:rPr>
              <a:pPr/>
              <a:t>28</a:t>
            </a:fld>
            <a:endParaRPr lang="en-US" sz="1200">
              <a:solidFill>
                <a:srgbClr val="000066"/>
              </a:solidFill>
              <a:latin typeface="Verdana" charset="0"/>
            </a:endParaRPr>
          </a:p>
        </p:txBody>
      </p:sp>
      <p:sp>
        <p:nvSpPr>
          <p:cNvPr id="10245" name="Text Box 4"/>
          <p:cNvSpPr txBox="1">
            <a:spLocks noChangeArrowheads="1"/>
          </p:cNvSpPr>
          <p:nvPr/>
        </p:nvSpPr>
        <p:spPr bwMode="auto">
          <a:xfrm>
            <a:off x="1125538" y="95250"/>
            <a:ext cx="8132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Processing the signal from the sensor: the shaper/filter</a:t>
            </a:r>
            <a:endParaRPr lang="it-IT" sz="3200" b="1">
              <a:solidFill>
                <a:srgbClr val="000066"/>
              </a:solidFill>
              <a:sym typeface="Symbol" charset="0"/>
            </a:endParaRPr>
          </a:p>
        </p:txBody>
      </p:sp>
      <p:sp>
        <p:nvSpPr>
          <p:cNvPr id="10246" name="Rectangle 5"/>
          <p:cNvSpPr>
            <a:spLocks noChangeArrowheads="1"/>
          </p:cNvSpPr>
          <p:nvPr/>
        </p:nvSpPr>
        <p:spPr bwMode="auto">
          <a:xfrm>
            <a:off x="381000" y="1219200"/>
            <a:ext cx="923448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Signal shaping: the voltage step at the preamplifier output has to be constrained to a finite duration to avoid pileup of successive signals </a:t>
            </a:r>
          </a:p>
        </p:txBody>
      </p:sp>
      <p:sp>
        <p:nvSpPr>
          <p:cNvPr id="10247" name="Text Box 17"/>
          <p:cNvSpPr txBox="1">
            <a:spLocks noChangeArrowheads="1"/>
          </p:cNvSpPr>
          <p:nvPr/>
        </p:nvSpPr>
        <p:spPr bwMode="auto">
          <a:xfrm>
            <a:off x="6826250" y="2320925"/>
            <a:ext cx="2073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Shaper output</a:t>
            </a:r>
          </a:p>
        </p:txBody>
      </p:sp>
      <p:sp>
        <p:nvSpPr>
          <p:cNvPr id="10248" name="Text Box 19"/>
          <p:cNvSpPr txBox="1">
            <a:spLocks noChangeArrowheads="1"/>
          </p:cNvSpPr>
          <p:nvPr/>
        </p:nvSpPr>
        <p:spPr bwMode="auto">
          <a:xfrm>
            <a:off x="1770063" y="2325688"/>
            <a:ext cx="312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Preamplifier output</a:t>
            </a:r>
            <a:endParaRPr lang="it-IT" sz="1400">
              <a:solidFill>
                <a:schemeClr val="tx1"/>
              </a:solidFill>
            </a:endParaRPr>
          </a:p>
        </p:txBody>
      </p:sp>
      <p:graphicFrame>
        <p:nvGraphicFramePr>
          <p:cNvPr id="10242" name="Object 23"/>
          <p:cNvGraphicFramePr>
            <a:graphicFrameLocks noChangeAspect="1"/>
          </p:cNvGraphicFramePr>
          <p:nvPr/>
        </p:nvGraphicFramePr>
        <p:xfrm>
          <a:off x="250825" y="2295525"/>
          <a:ext cx="5202238" cy="3479800"/>
        </p:xfrm>
        <a:graphic>
          <a:graphicData uri="http://schemas.openxmlformats.org/presentationml/2006/ole">
            <mc:AlternateContent xmlns:mc="http://schemas.openxmlformats.org/markup-compatibility/2006">
              <mc:Choice xmlns:v="urn:schemas-microsoft-com:vml" Requires="v">
                <p:oleObj spid="_x0000_s10307" name="KGPlot" r:id="rId4" imgW="7251480" imgH="4851360" progId="KGraph_Plot">
                  <p:embed/>
                </p:oleObj>
              </mc:Choice>
              <mc:Fallback>
                <p:oleObj name="KGPlot" r:id="rId4" imgW="7251480" imgH="4851360" progId="KGraph_Plot">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95525"/>
                        <a:ext cx="5202238"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43" name="Object 24"/>
          <p:cNvGraphicFramePr>
            <a:graphicFrameLocks noChangeAspect="1"/>
          </p:cNvGraphicFramePr>
          <p:nvPr/>
        </p:nvGraphicFramePr>
        <p:xfrm>
          <a:off x="5303838" y="2516188"/>
          <a:ext cx="4602162" cy="3248025"/>
        </p:xfrm>
        <a:graphic>
          <a:graphicData uri="http://schemas.openxmlformats.org/presentationml/2006/ole">
            <mc:AlternateContent xmlns:mc="http://schemas.openxmlformats.org/markup-compatibility/2006">
              <mc:Choice xmlns:v="urn:schemas-microsoft-com:vml" Requires="v">
                <p:oleObj spid="_x0000_s10308" name="KGPlot" r:id="rId6" imgW="7251480" imgH="5118120" progId="KGraph_Plot">
                  <p:embed/>
                </p:oleObj>
              </mc:Choice>
              <mc:Fallback>
                <p:oleObj name="KGPlot" r:id="rId6" imgW="7251480" imgH="5118120" progId="KGraph_Plot">
                  <p:embed/>
                  <p:pic>
                    <p:nvPicPr>
                      <p:cNvPr id="0" name="Object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3838" y="2516188"/>
                        <a:ext cx="4602162"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5A5F99ED-586E-544D-841B-48803E611B04}" type="slidenum">
              <a:rPr lang="en-US" sz="1200">
                <a:solidFill>
                  <a:srgbClr val="000066"/>
                </a:solidFill>
                <a:latin typeface="Verdana" charset="0"/>
              </a:rPr>
              <a:pPr/>
              <a:t>29</a:t>
            </a:fld>
            <a:endParaRPr lang="en-US" sz="1200">
              <a:solidFill>
                <a:srgbClr val="000066"/>
              </a:solidFill>
              <a:latin typeface="Verdana" charset="0"/>
            </a:endParaRPr>
          </a:p>
        </p:txBody>
      </p:sp>
      <p:sp>
        <p:nvSpPr>
          <p:cNvPr id="11269" name="Text Box 4"/>
          <p:cNvSpPr txBox="1">
            <a:spLocks noChangeArrowheads="1"/>
          </p:cNvSpPr>
          <p:nvPr/>
        </p:nvSpPr>
        <p:spPr bwMode="auto">
          <a:xfrm>
            <a:off x="1125538" y="95250"/>
            <a:ext cx="8132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Processing the signal from the sensor: the shaper/filter</a:t>
            </a:r>
            <a:endParaRPr lang="it-IT" sz="3200" b="1">
              <a:solidFill>
                <a:srgbClr val="000066"/>
              </a:solidFill>
              <a:sym typeface="Symbol" charset="0"/>
            </a:endParaRPr>
          </a:p>
        </p:txBody>
      </p:sp>
      <p:sp>
        <p:nvSpPr>
          <p:cNvPr id="11270" name="Rectangle 5"/>
          <p:cNvSpPr>
            <a:spLocks noChangeArrowheads="1"/>
          </p:cNvSpPr>
          <p:nvPr/>
        </p:nvSpPr>
        <p:spPr bwMode="auto">
          <a:xfrm>
            <a:off x="341313" y="1157288"/>
            <a:ext cx="9234487"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A unipolar </a:t>
            </a:r>
            <a:r>
              <a:rPr lang="ja-JP" altLang="it-IT" sz="2200">
                <a:solidFill>
                  <a:schemeClr val="tx1"/>
                </a:solidFill>
              </a:rPr>
              <a:t>“</a:t>
            </a:r>
            <a:r>
              <a:rPr lang="it-IT" sz="2200">
                <a:solidFill>
                  <a:schemeClr val="tx1"/>
                </a:solidFill>
              </a:rPr>
              <a:t>semigaussian</a:t>
            </a:r>
            <a:r>
              <a:rPr lang="ja-JP" altLang="it-IT" sz="2200">
                <a:solidFill>
                  <a:schemeClr val="tx1"/>
                </a:solidFill>
              </a:rPr>
              <a:t>”</a:t>
            </a:r>
            <a:r>
              <a:rPr lang="it-IT" sz="2200">
                <a:solidFill>
                  <a:schemeClr val="tx1"/>
                </a:solidFill>
              </a:rPr>
              <a:t> shaper can be built with 1 differentiator (high pass) and n integrators (low-pass).</a:t>
            </a:r>
          </a:p>
          <a:p>
            <a:pPr marL="342900" indent="-342900">
              <a:spcBef>
                <a:spcPct val="20000"/>
              </a:spcBef>
              <a:buClrTx/>
              <a:buFontTx/>
              <a:buChar char="•"/>
            </a:pPr>
            <a:r>
              <a:rPr lang="it-IT" sz="2200">
                <a:solidFill>
                  <a:schemeClr val="tx1"/>
                </a:solidFill>
              </a:rPr>
              <a:t>This is a compact (n=1) implementation: </a:t>
            </a:r>
          </a:p>
        </p:txBody>
      </p:sp>
      <p:graphicFrame>
        <p:nvGraphicFramePr>
          <p:cNvPr id="11266" name="Object 60"/>
          <p:cNvGraphicFramePr>
            <a:graphicFrameLocks noChangeAspect="1"/>
          </p:cNvGraphicFramePr>
          <p:nvPr/>
        </p:nvGraphicFramePr>
        <p:xfrm>
          <a:off x="7242175" y="2765425"/>
          <a:ext cx="2413000" cy="1062038"/>
        </p:xfrm>
        <a:graphic>
          <a:graphicData uri="http://schemas.openxmlformats.org/presentationml/2006/ole">
            <mc:AlternateContent xmlns:mc="http://schemas.openxmlformats.org/markup-compatibility/2006">
              <mc:Choice xmlns:v="urn:schemas-microsoft-com:vml" Requires="v">
                <p:oleObj spid="_x0000_s11786" name="Equation" r:id="rId4" imgW="1066680" imgH="469800" progId="Equation.3">
                  <p:embed/>
                </p:oleObj>
              </mc:Choice>
              <mc:Fallback>
                <p:oleObj name="Equation" r:id="rId4" imgW="1066680" imgH="469800" progId="Equation.3">
                  <p:embed/>
                  <p:pic>
                    <p:nvPicPr>
                      <p:cNvPr id="0" name="Object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2175" y="2765425"/>
                        <a:ext cx="241300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1271" name="Group 66"/>
          <p:cNvGrpSpPr>
            <a:grpSpLocks/>
          </p:cNvGrpSpPr>
          <p:nvPr/>
        </p:nvGrpSpPr>
        <p:grpSpPr bwMode="auto">
          <a:xfrm>
            <a:off x="2636838" y="2333625"/>
            <a:ext cx="3663950" cy="2616200"/>
            <a:chOff x="2393" y="1470"/>
            <a:chExt cx="2308" cy="1648"/>
          </a:xfrm>
        </p:grpSpPr>
        <p:sp>
          <p:nvSpPr>
            <p:cNvPr id="11692" name="AutoShape 7"/>
            <p:cNvSpPr>
              <a:spLocks noChangeArrowheads="1"/>
            </p:cNvSpPr>
            <p:nvPr/>
          </p:nvSpPr>
          <p:spPr bwMode="auto">
            <a:xfrm rot="5400000">
              <a:off x="3401" y="2497"/>
              <a:ext cx="666" cy="576"/>
            </a:xfrm>
            <a:prstGeom prst="triangle">
              <a:avLst>
                <a:gd name="adj" fmla="val 50000"/>
              </a:avLst>
            </a:prstGeom>
            <a:solidFill>
              <a:schemeClr val="bg1"/>
            </a:solidFill>
            <a:ln w="28575">
              <a:solidFill>
                <a:schemeClr val="tx1"/>
              </a:solidFill>
              <a:miter lim="800000"/>
              <a:headEnd/>
              <a:tailEnd/>
            </a:ln>
          </p:spPr>
          <p:txBody>
            <a:bodyPr wrap="none" anchor="ctr"/>
            <a:lstStyle/>
            <a:p>
              <a:endParaRPr lang="it-IT"/>
            </a:p>
          </p:txBody>
        </p:sp>
        <p:sp>
          <p:nvSpPr>
            <p:cNvPr id="11693" name="Line 8"/>
            <p:cNvSpPr>
              <a:spLocks noChangeShapeType="1"/>
            </p:cNvSpPr>
            <p:nvPr/>
          </p:nvSpPr>
          <p:spPr bwMode="auto">
            <a:xfrm>
              <a:off x="3091" y="2285"/>
              <a:ext cx="0" cy="4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94" name="Line 9"/>
            <p:cNvSpPr>
              <a:spLocks noChangeShapeType="1"/>
            </p:cNvSpPr>
            <p:nvPr/>
          </p:nvSpPr>
          <p:spPr bwMode="auto">
            <a:xfrm>
              <a:off x="3099" y="2285"/>
              <a:ext cx="417" cy="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95" name="Line 10"/>
            <p:cNvSpPr>
              <a:spLocks noChangeShapeType="1"/>
            </p:cNvSpPr>
            <p:nvPr/>
          </p:nvSpPr>
          <p:spPr bwMode="auto">
            <a:xfrm flipV="1">
              <a:off x="3637" y="2285"/>
              <a:ext cx="483" cy="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96" name="Line 11"/>
            <p:cNvSpPr>
              <a:spLocks noChangeShapeType="1"/>
            </p:cNvSpPr>
            <p:nvPr/>
          </p:nvSpPr>
          <p:spPr bwMode="auto">
            <a:xfrm flipH="1">
              <a:off x="4114" y="2292"/>
              <a:ext cx="3" cy="4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97" name="Line 12"/>
            <p:cNvSpPr>
              <a:spLocks noChangeShapeType="1"/>
            </p:cNvSpPr>
            <p:nvPr/>
          </p:nvSpPr>
          <p:spPr bwMode="auto">
            <a:xfrm>
              <a:off x="3541" y="2140"/>
              <a:ext cx="0" cy="27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98" name="Line 13"/>
            <p:cNvSpPr>
              <a:spLocks noChangeShapeType="1"/>
            </p:cNvSpPr>
            <p:nvPr/>
          </p:nvSpPr>
          <p:spPr bwMode="auto">
            <a:xfrm>
              <a:off x="3629" y="2145"/>
              <a:ext cx="0" cy="27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99" name="Oval 14"/>
            <p:cNvSpPr>
              <a:spLocks noChangeArrowheads="1"/>
            </p:cNvSpPr>
            <p:nvPr/>
          </p:nvSpPr>
          <p:spPr bwMode="auto">
            <a:xfrm>
              <a:off x="4084" y="2764"/>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11700" name="Oval 15"/>
            <p:cNvSpPr>
              <a:spLocks noChangeArrowheads="1"/>
            </p:cNvSpPr>
            <p:nvPr/>
          </p:nvSpPr>
          <p:spPr bwMode="auto">
            <a:xfrm>
              <a:off x="3064" y="2744"/>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11701" name="Text Box 19"/>
            <p:cNvSpPr txBox="1">
              <a:spLocks noChangeArrowheads="1"/>
            </p:cNvSpPr>
            <p:nvPr/>
          </p:nvSpPr>
          <p:spPr bwMode="auto">
            <a:xfrm>
              <a:off x="3443" y="2585"/>
              <a:ext cx="5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_</a:t>
              </a:r>
            </a:p>
          </p:txBody>
        </p:sp>
        <p:sp>
          <p:nvSpPr>
            <p:cNvPr id="11702" name="Text Box 20"/>
            <p:cNvSpPr txBox="1">
              <a:spLocks noChangeArrowheads="1"/>
            </p:cNvSpPr>
            <p:nvPr/>
          </p:nvSpPr>
          <p:spPr bwMode="auto">
            <a:xfrm>
              <a:off x="3625" y="2274"/>
              <a:ext cx="4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C</a:t>
              </a:r>
              <a:r>
                <a:rPr lang="it-IT" sz="1600" baseline="-25000">
                  <a:solidFill>
                    <a:schemeClr val="tx1"/>
                  </a:solidFill>
                </a:rPr>
                <a:t>2</a:t>
              </a:r>
              <a:endParaRPr lang="it-IT" sz="1600">
                <a:solidFill>
                  <a:schemeClr val="tx1"/>
                </a:solidFill>
              </a:endParaRPr>
            </a:p>
          </p:txBody>
        </p:sp>
        <p:sp>
          <p:nvSpPr>
            <p:cNvPr id="11703" name="Line 21"/>
            <p:cNvSpPr>
              <a:spLocks noChangeShapeType="1"/>
            </p:cNvSpPr>
            <p:nvPr/>
          </p:nvSpPr>
          <p:spPr bwMode="auto">
            <a:xfrm>
              <a:off x="2868" y="2773"/>
              <a:ext cx="57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704" name="Line 27"/>
            <p:cNvSpPr>
              <a:spLocks noChangeShapeType="1"/>
            </p:cNvSpPr>
            <p:nvPr/>
          </p:nvSpPr>
          <p:spPr bwMode="auto">
            <a:xfrm>
              <a:off x="2393" y="2773"/>
              <a:ext cx="3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705" name="Text Box 34"/>
            <p:cNvSpPr txBox="1">
              <a:spLocks noChangeArrowheads="1"/>
            </p:cNvSpPr>
            <p:nvPr/>
          </p:nvSpPr>
          <p:spPr bwMode="auto">
            <a:xfrm>
              <a:off x="2587" y="2870"/>
              <a:ext cx="23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spcBef>
                  <a:spcPct val="50000"/>
                </a:spcBef>
                <a:buClrTx/>
                <a:buFontTx/>
                <a:buNone/>
              </a:pPr>
              <a:r>
                <a:rPr lang="it-IT" sz="1600">
                  <a:solidFill>
                    <a:schemeClr val="tx1"/>
                  </a:solidFill>
                </a:rPr>
                <a:t>C</a:t>
              </a:r>
              <a:r>
                <a:rPr lang="it-IT" sz="1600" baseline="-25000">
                  <a:solidFill>
                    <a:schemeClr val="tx1"/>
                  </a:solidFill>
                </a:rPr>
                <a:t>1</a:t>
              </a:r>
            </a:p>
          </p:txBody>
        </p:sp>
        <p:sp>
          <p:nvSpPr>
            <p:cNvPr id="11706" name="Line 35"/>
            <p:cNvSpPr>
              <a:spLocks noChangeShapeType="1"/>
            </p:cNvSpPr>
            <p:nvPr/>
          </p:nvSpPr>
          <p:spPr bwMode="auto">
            <a:xfrm>
              <a:off x="3087" y="1833"/>
              <a:ext cx="0" cy="4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707" name="Line 36"/>
            <p:cNvSpPr>
              <a:spLocks noChangeShapeType="1"/>
            </p:cNvSpPr>
            <p:nvPr/>
          </p:nvSpPr>
          <p:spPr bwMode="auto">
            <a:xfrm>
              <a:off x="4116" y="1808"/>
              <a:ext cx="0" cy="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708" name="Oval 37"/>
            <p:cNvSpPr>
              <a:spLocks noChangeArrowheads="1"/>
            </p:cNvSpPr>
            <p:nvPr/>
          </p:nvSpPr>
          <p:spPr bwMode="auto">
            <a:xfrm>
              <a:off x="3059" y="2252"/>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11709" name="Oval 38"/>
            <p:cNvSpPr>
              <a:spLocks noChangeArrowheads="1"/>
            </p:cNvSpPr>
            <p:nvPr/>
          </p:nvSpPr>
          <p:spPr bwMode="auto">
            <a:xfrm>
              <a:off x="4078" y="2261"/>
              <a:ext cx="54" cy="47"/>
            </a:xfrm>
            <a:prstGeom prst="ellipse">
              <a:avLst/>
            </a:prstGeom>
            <a:solidFill>
              <a:schemeClr val="tx1"/>
            </a:solidFill>
            <a:ln w="9525">
              <a:solidFill>
                <a:schemeClr val="tx1"/>
              </a:solidFill>
              <a:round/>
              <a:headEnd/>
              <a:tailEnd/>
            </a:ln>
          </p:spPr>
          <p:txBody>
            <a:bodyPr wrap="none" anchor="ctr"/>
            <a:lstStyle/>
            <a:p>
              <a:endParaRPr lang="it-IT"/>
            </a:p>
          </p:txBody>
        </p:sp>
        <p:sp>
          <p:nvSpPr>
            <p:cNvPr id="11710" name="Line 39"/>
            <p:cNvSpPr>
              <a:spLocks noChangeShapeType="1"/>
            </p:cNvSpPr>
            <p:nvPr/>
          </p:nvSpPr>
          <p:spPr bwMode="auto">
            <a:xfrm>
              <a:off x="4007" y="2784"/>
              <a:ext cx="69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11711" name="Group 46"/>
            <p:cNvGrpSpPr>
              <a:grpSpLocks/>
            </p:cNvGrpSpPr>
            <p:nvPr/>
          </p:nvGrpSpPr>
          <p:grpSpPr bwMode="auto">
            <a:xfrm>
              <a:off x="2771" y="2630"/>
              <a:ext cx="88" cy="278"/>
              <a:chOff x="3923" y="2276"/>
              <a:chExt cx="88" cy="278"/>
            </a:xfrm>
          </p:grpSpPr>
          <p:sp>
            <p:nvSpPr>
              <p:cNvPr id="11726" name="Line 44"/>
              <p:cNvSpPr>
                <a:spLocks noChangeShapeType="1"/>
              </p:cNvSpPr>
              <p:nvPr/>
            </p:nvSpPr>
            <p:spPr bwMode="auto">
              <a:xfrm>
                <a:off x="3923" y="2276"/>
                <a:ext cx="0" cy="27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727" name="Line 45"/>
              <p:cNvSpPr>
                <a:spLocks noChangeShapeType="1"/>
              </p:cNvSpPr>
              <p:nvPr/>
            </p:nvSpPr>
            <p:spPr bwMode="auto">
              <a:xfrm>
                <a:off x="4011" y="2281"/>
                <a:ext cx="0" cy="27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1712" name="Group 48"/>
            <p:cNvGrpSpPr>
              <a:grpSpLocks/>
            </p:cNvGrpSpPr>
            <p:nvPr/>
          </p:nvGrpSpPr>
          <p:grpSpPr bwMode="auto">
            <a:xfrm>
              <a:off x="3088" y="1571"/>
              <a:ext cx="1020" cy="322"/>
              <a:chOff x="1875" y="982"/>
              <a:chExt cx="1020" cy="322"/>
            </a:xfrm>
          </p:grpSpPr>
          <p:grpSp>
            <p:nvGrpSpPr>
              <p:cNvPr id="11715" name="Group 49"/>
              <p:cNvGrpSpPr>
                <a:grpSpLocks/>
              </p:cNvGrpSpPr>
              <p:nvPr/>
            </p:nvGrpSpPr>
            <p:grpSpPr bwMode="auto">
              <a:xfrm>
                <a:off x="1875" y="1172"/>
                <a:ext cx="1020" cy="132"/>
                <a:chOff x="1875" y="1184"/>
                <a:chExt cx="1020" cy="132"/>
              </a:xfrm>
            </p:grpSpPr>
            <p:sp>
              <p:nvSpPr>
                <p:cNvPr id="11717" name="Line 50"/>
                <p:cNvSpPr>
                  <a:spLocks noChangeShapeType="1"/>
                </p:cNvSpPr>
                <p:nvPr/>
              </p:nvSpPr>
              <p:spPr bwMode="auto">
                <a:xfrm>
                  <a:off x="1875" y="1261"/>
                  <a:ext cx="2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718" name="Line 51"/>
                <p:cNvSpPr>
                  <a:spLocks noChangeShapeType="1"/>
                </p:cNvSpPr>
                <p:nvPr/>
              </p:nvSpPr>
              <p:spPr bwMode="auto">
                <a:xfrm flipV="1">
                  <a:off x="2157" y="1184"/>
                  <a:ext cx="70" cy="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719" name="Line 52"/>
                <p:cNvSpPr>
                  <a:spLocks noChangeShapeType="1"/>
                </p:cNvSpPr>
                <p:nvPr/>
              </p:nvSpPr>
              <p:spPr bwMode="auto">
                <a:xfrm>
                  <a:off x="2227" y="1184"/>
                  <a:ext cx="45" cy="1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720" name="Line 53"/>
                <p:cNvSpPr>
                  <a:spLocks noChangeShapeType="1"/>
                </p:cNvSpPr>
                <p:nvPr/>
              </p:nvSpPr>
              <p:spPr bwMode="auto">
                <a:xfrm flipV="1">
                  <a:off x="2278" y="1203"/>
                  <a:ext cx="84"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721" name="Line 54"/>
                <p:cNvSpPr>
                  <a:spLocks noChangeShapeType="1"/>
                </p:cNvSpPr>
                <p:nvPr/>
              </p:nvSpPr>
              <p:spPr bwMode="auto">
                <a:xfrm>
                  <a:off x="2369" y="1188"/>
                  <a:ext cx="45" cy="1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722" name="Line 55"/>
                <p:cNvSpPr>
                  <a:spLocks noChangeShapeType="1"/>
                </p:cNvSpPr>
                <p:nvPr/>
              </p:nvSpPr>
              <p:spPr bwMode="auto">
                <a:xfrm flipV="1">
                  <a:off x="2420" y="1207"/>
                  <a:ext cx="84"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723" name="Line 56"/>
                <p:cNvSpPr>
                  <a:spLocks noChangeShapeType="1"/>
                </p:cNvSpPr>
                <p:nvPr/>
              </p:nvSpPr>
              <p:spPr bwMode="auto">
                <a:xfrm>
                  <a:off x="2513" y="1194"/>
                  <a:ext cx="45" cy="1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724" name="Line 57"/>
                <p:cNvSpPr>
                  <a:spLocks noChangeShapeType="1"/>
                </p:cNvSpPr>
                <p:nvPr/>
              </p:nvSpPr>
              <p:spPr bwMode="auto">
                <a:xfrm flipV="1">
                  <a:off x="2563" y="1224"/>
                  <a:ext cx="70" cy="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725" name="Line 58"/>
                <p:cNvSpPr>
                  <a:spLocks noChangeShapeType="1"/>
                </p:cNvSpPr>
                <p:nvPr/>
              </p:nvSpPr>
              <p:spPr bwMode="auto">
                <a:xfrm>
                  <a:off x="2639" y="1224"/>
                  <a:ext cx="2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sp>
            <p:nvSpPr>
              <p:cNvPr id="11716" name="Text Box 59"/>
              <p:cNvSpPr txBox="1">
                <a:spLocks noChangeArrowheads="1"/>
              </p:cNvSpPr>
              <p:nvPr/>
            </p:nvSpPr>
            <p:spPr bwMode="auto">
              <a:xfrm>
                <a:off x="2208" y="982"/>
                <a:ext cx="4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600">
                    <a:solidFill>
                      <a:schemeClr val="tx1"/>
                    </a:solidFill>
                  </a:rPr>
                  <a:t>R</a:t>
                </a:r>
                <a:r>
                  <a:rPr lang="it-IT" sz="1600" baseline="-25000">
                    <a:solidFill>
                      <a:schemeClr val="tx1"/>
                    </a:solidFill>
                  </a:rPr>
                  <a:t>2</a:t>
                </a:r>
                <a:endParaRPr lang="it-IT" sz="1600">
                  <a:solidFill>
                    <a:schemeClr val="tx1"/>
                  </a:solidFill>
                </a:endParaRPr>
              </a:p>
            </p:txBody>
          </p:sp>
        </p:grpSp>
        <p:sp>
          <p:nvSpPr>
            <p:cNvPr id="11713" name="Oval 61"/>
            <p:cNvSpPr>
              <a:spLocks noChangeArrowheads="1"/>
            </p:cNvSpPr>
            <p:nvPr/>
          </p:nvSpPr>
          <p:spPr bwMode="auto">
            <a:xfrm>
              <a:off x="3306" y="1470"/>
              <a:ext cx="612" cy="573"/>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sp>
          <p:nvSpPr>
            <p:cNvPr id="11714" name="Line 64"/>
            <p:cNvSpPr>
              <a:spLocks noChangeShapeType="1"/>
            </p:cNvSpPr>
            <p:nvPr/>
          </p:nvSpPr>
          <p:spPr bwMode="auto">
            <a:xfrm flipV="1">
              <a:off x="3941" y="1539"/>
              <a:ext cx="395" cy="121"/>
            </a:xfrm>
            <a:prstGeom prst="line">
              <a:avLst/>
            </a:prstGeom>
            <a:noFill/>
            <a:ln w="28575">
              <a:solidFill>
                <a:srgbClr val="FF33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it-IT"/>
            </a:p>
          </p:txBody>
        </p:sp>
      </p:grpSp>
      <p:sp>
        <p:nvSpPr>
          <p:cNvPr id="11272" name="Text Box 65"/>
          <p:cNvSpPr txBox="1">
            <a:spLocks noChangeArrowheads="1"/>
          </p:cNvSpPr>
          <p:nvPr/>
        </p:nvSpPr>
        <p:spPr bwMode="auto">
          <a:xfrm>
            <a:off x="6180138" y="1757363"/>
            <a:ext cx="2990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FF3300"/>
                </a:solidFill>
              </a:rPr>
              <a:t>Feedback resistor implemented with a CMOS device or circuit</a:t>
            </a:r>
            <a:endParaRPr lang="it-IT" sz="2000">
              <a:solidFill>
                <a:srgbClr val="FF3300"/>
              </a:solidFill>
              <a:sym typeface="Symbol" charset="0"/>
            </a:endParaRPr>
          </a:p>
        </p:txBody>
      </p:sp>
      <p:sp>
        <p:nvSpPr>
          <p:cNvPr id="11273" name="Text Box 67"/>
          <p:cNvSpPr txBox="1">
            <a:spLocks noChangeArrowheads="1"/>
          </p:cNvSpPr>
          <p:nvPr/>
        </p:nvSpPr>
        <p:spPr bwMode="auto">
          <a:xfrm>
            <a:off x="188913" y="2968625"/>
            <a:ext cx="2268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FF3300"/>
                </a:solidFill>
              </a:rPr>
              <a:t>From the preamplifier</a:t>
            </a:r>
            <a:endParaRPr lang="it-IT" sz="2000">
              <a:solidFill>
                <a:srgbClr val="FF3300"/>
              </a:solidFill>
              <a:sym typeface="Symbol" charset="0"/>
            </a:endParaRPr>
          </a:p>
        </p:txBody>
      </p:sp>
      <p:sp>
        <p:nvSpPr>
          <p:cNvPr id="11274" name="Line 68"/>
          <p:cNvSpPr>
            <a:spLocks noChangeShapeType="1"/>
          </p:cNvSpPr>
          <p:nvPr/>
        </p:nvSpPr>
        <p:spPr bwMode="auto">
          <a:xfrm>
            <a:off x="454025" y="4537075"/>
            <a:ext cx="1714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5" name="Line 69"/>
          <p:cNvSpPr>
            <a:spLocks noChangeShapeType="1"/>
          </p:cNvSpPr>
          <p:nvPr/>
        </p:nvSpPr>
        <p:spPr bwMode="auto">
          <a:xfrm flipH="1">
            <a:off x="623888" y="3714750"/>
            <a:ext cx="1587" cy="8413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6" name="Line 70"/>
          <p:cNvSpPr>
            <a:spLocks noChangeShapeType="1"/>
          </p:cNvSpPr>
          <p:nvPr/>
        </p:nvSpPr>
        <p:spPr bwMode="auto">
          <a:xfrm>
            <a:off x="625475" y="3727450"/>
            <a:ext cx="1790700" cy="190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7" name="Text Box 71"/>
          <p:cNvSpPr txBox="1">
            <a:spLocks noChangeArrowheads="1"/>
          </p:cNvSpPr>
          <p:nvPr/>
        </p:nvSpPr>
        <p:spPr bwMode="auto">
          <a:xfrm>
            <a:off x="1619250" y="4016375"/>
            <a:ext cx="723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it-IT" sz="1800">
                <a:solidFill>
                  <a:schemeClr val="tx1"/>
                </a:solidFill>
              </a:rPr>
              <a:t>Q/C</a:t>
            </a:r>
            <a:r>
              <a:rPr lang="it-IT" sz="1800" baseline="-25000">
                <a:solidFill>
                  <a:schemeClr val="tx1"/>
                </a:solidFill>
              </a:rPr>
              <a:t>f</a:t>
            </a:r>
          </a:p>
          <a:p>
            <a:pPr eaLnBrk="1" hangingPunct="1">
              <a:buClrTx/>
              <a:buFontTx/>
              <a:buNone/>
            </a:pPr>
            <a:endParaRPr lang="it-IT" sz="1800">
              <a:solidFill>
                <a:schemeClr val="tx1"/>
              </a:solidFill>
            </a:endParaRPr>
          </a:p>
        </p:txBody>
      </p:sp>
      <p:sp>
        <p:nvSpPr>
          <p:cNvPr id="11278" name="Line 72"/>
          <p:cNvSpPr>
            <a:spLocks noChangeShapeType="1"/>
          </p:cNvSpPr>
          <p:nvPr/>
        </p:nvSpPr>
        <p:spPr bwMode="auto">
          <a:xfrm>
            <a:off x="511175" y="4546600"/>
            <a:ext cx="2038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79" name="Line 73"/>
          <p:cNvSpPr>
            <a:spLocks noChangeShapeType="1"/>
          </p:cNvSpPr>
          <p:nvPr/>
        </p:nvSpPr>
        <p:spPr bwMode="auto">
          <a:xfrm flipH="1" flipV="1">
            <a:off x="1920875" y="3727450"/>
            <a:ext cx="0" cy="266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280" name="Line 74"/>
          <p:cNvSpPr>
            <a:spLocks noChangeShapeType="1"/>
          </p:cNvSpPr>
          <p:nvPr/>
        </p:nvSpPr>
        <p:spPr bwMode="auto">
          <a:xfrm flipH="1">
            <a:off x="1939925" y="4279900"/>
            <a:ext cx="0" cy="266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281" name="Text Box 75"/>
          <p:cNvSpPr txBox="1">
            <a:spLocks noChangeArrowheads="1"/>
          </p:cNvSpPr>
          <p:nvPr/>
        </p:nvSpPr>
        <p:spPr bwMode="auto">
          <a:xfrm>
            <a:off x="225425" y="42418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800">
                <a:solidFill>
                  <a:schemeClr val="tx1"/>
                </a:solidFill>
              </a:rPr>
              <a:t>0</a:t>
            </a:r>
          </a:p>
        </p:txBody>
      </p:sp>
      <p:sp>
        <p:nvSpPr>
          <p:cNvPr id="11282" name="Oval 77"/>
          <p:cNvSpPr>
            <a:spLocks noChangeArrowheads="1"/>
          </p:cNvSpPr>
          <p:nvPr/>
        </p:nvSpPr>
        <p:spPr bwMode="auto">
          <a:xfrm>
            <a:off x="3979863" y="4046538"/>
            <a:ext cx="1331912" cy="90805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sp>
        <p:nvSpPr>
          <p:cNvPr id="11283" name="Line 78"/>
          <p:cNvSpPr>
            <a:spLocks noChangeShapeType="1"/>
          </p:cNvSpPr>
          <p:nvPr/>
        </p:nvSpPr>
        <p:spPr bwMode="auto">
          <a:xfrm flipH="1">
            <a:off x="3906838" y="5081588"/>
            <a:ext cx="488950" cy="588962"/>
          </a:xfrm>
          <a:prstGeom prst="line">
            <a:avLst/>
          </a:prstGeom>
          <a:noFill/>
          <a:ln w="28575">
            <a:solidFill>
              <a:srgbClr val="FF33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it-IT"/>
          </a:p>
        </p:txBody>
      </p:sp>
      <p:sp>
        <p:nvSpPr>
          <p:cNvPr id="11284" name="Text Box 79"/>
          <p:cNvSpPr txBox="1">
            <a:spLocks noChangeArrowheads="1"/>
          </p:cNvSpPr>
          <p:nvPr/>
        </p:nvSpPr>
        <p:spPr bwMode="auto">
          <a:xfrm>
            <a:off x="3127375" y="5616575"/>
            <a:ext cx="2401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FF3300"/>
                </a:solidFill>
              </a:rPr>
              <a:t>Bandwidth-limited gain stage</a:t>
            </a:r>
            <a:endParaRPr lang="it-IT" sz="2000">
              <a:solidFill>
                <a:srgbClr val="FF3300"/>
              </a:solidFill>
              <a:sym typeface="Symbol" charset="0"/>
            </a:endParaRPr>
          </a:p>
        </p:txBody>
      </p:sp>
      <p:grpSp>
        <p:nvGrpSpPr>
          <p:cNvPr id="11285" name="Group 81"/>
          <p:cNvGrpSpPr>
            <a:grpSpLocks noChangeAspect="1"/>
          </p:cNvGrpSpPr>
          <p:nvPr/>
        </p:nvGrpSpPr>
        <p:grpSpPr bwMode="auto">
          <a:xfrm>
            <a:off x="6411913" y="2976563"/>
            <a:ext cx="1641475" cy="1206500"/>
            <a:chOff x="1667" y="928"/>
            <a:chExt cx="2582" cy="1899"/>
          </a:xfrm>
        </p:grpSpPr>
        <p:grpSp>
          <p:nvGrpSpPr>
            <p:cNvPr id="11290" name="Group 82"/>
            <p:cNvGrpSpPr>
              <a:grpSpLocks noChangeAspect="1"/>
            </p:cNvGrpSpPr>
            <p:nvPr/>
          </p:nvGrpSpPr>
          <p:grpSpPr bwMode="auto">
            <a:xfrm>
              <a:off x="1667" y="928"/>
              <a:ext cx="1299" cy="1899"/>
              <a:chOff x="1667" y="928"/>
              <a:chExt cx="1299" cy="1899"/>
            </a:xfrm>
          </p:grpSpPr>
          <p:sp>
            <p:nvSpPr>
              <p:cNvPr id="11492" name="Rectangle 83"/>
              <p:cNvSpPr>
                <a:spLocks noChangeAspect="1" noChangeArrowheads="1"/>
              </p:cNvSpPr>
              <p:nvPr/>
            </p:nvSpPr>
            <p:spPr bwMode="auto">
              <a:xfrm>
                <a:off x="1667" y="2811"/>
                <a:ext cx="2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93" name="Rectangle 84"/>
              <p:cNvSpPr>
                <a:spLocks noChangeAspect="1" noChangeArrowheads="1"/>
              </p:cNvSpPr>
              <p:nvPr/>
            </p:nvSpPr>
            <p:spPr bwMode="auto">
              <a:xfrm>
                <a:off x="1674"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94" name="Rectangle 85"/>
              <p:cNvSpPr>
                <a:spLocks noChangeAspect="1" noChangeArrowheads="1"/>
              </p:cNvSpPr>
              <p:nvPr/>
            </p:nvSpPr>
            <p:spPr bwMode="auto">
              <a:xfrm>
                <a:off x="1680" y="2811"/>
                <a:ext cx="2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95" name="Rectangle 86"/>
              <p:cNvSpPr>
                <a:spLocks noChangeAspect="1" noChangeArrowheads="1"/>
              </p:cNvSpPr>
              <p:nvPr/>
            </p:nvSpPr>
            <p:spPr bwMode="auto">
              <a:xfrm>
                <a:off x="1688"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96" name="Rectangle 87"/>
              <p:cNvSpPr>
                <a:spLocks noChangeAspect="1" noChangeArrowheads="1"/>
              </p:cNvSpPr>
              <p:nvPr/>
            </p:nvSpPr>
            <p:spPr bwMode="auto">
              <a:xfrm>
                <a:off x="1693" y="2811"/>
                <a:ext cx="2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97" name="Rectangle 88"/>
              <p:cNvSpPr>
                <a:spLocks noChangeAspect="1" noChangeArrowheads="1"/>
              </p:cNvSpPr>
              <p:nvPr/>
            </p:nvSpPr>
            <p:spPr bwMode="auto">
              <a:xfrm>
                <a:off x="1700"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98" name="Rectangle 89"/>
              <p:cNvSpPr>
                <a:spLocks noChangeAspect="1" noChangeArrowheads="1"/>
              </p:cNvSpPr>
              <p:nvPr/>
            </p:nvSpPr>
            <p:spPr bwMode="auto">
              <a:xfrm>
                <a:off x="1706"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99" name="Rectangle 90"/>
              <p:cNvSpPr>
                <a:spLocks noChangeAspect="1" noChangeArrowheads="1"/>
              </p:cNvSpPr>
              <p:nvPr/>
            </p:nvSpPr>
            <p:spPr bwMode="auto">
              <a:xfrm>
                <a:off x="1712" y="2811"/>
                <a:ext cx="2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00" name="Rectangle 91"/>
              <p:cNvSpPr>
                <a:spLocks noChangeAspect="1" noChangeArrowheads="1"/>
              </p:cNvSpPr>
              <p:nvPr/>
            </p:nvSpPr>
            <p:spPr bwMode="auto">
              <a:xfrm>
                <a:off x="1719" y="2811"/>
                <a:ext cx="2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01" name="Rectangle 92"/>
              <p:cNvSpPr>
                <a:spLocks noChangeAspect="1" noChangeArrowheads="1"/>
              </p:cNvSpPr>
              <p:nvPr/>
            </p:nvSpPr>
            <p:spPr bwMode="auto">
              <a:xfrm>
                <a:off x="1726"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02" name="Rectangle 93"/>
              <p:cNvSpPr>
                <a:spLocks noChangeAspect="1" noChangeArrowheads="1"/>
              </p:cNvSpPr>
              <p:nvPr/>
            </p:nvSpPr>
            <p:spPr bwMode="auto">
              <a:xfrm>
                <a:off x="1732"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03" name="Rectangle 94"/>
              <p:cNvSpPr>
                <a:spLocks noChangeAspect="1" noChangeArrowheads="1"/>
              </p:cNvSpPr>
              <p:nvPr/>
            </p:nvSpPr>
            <p:spPr bwMode="auto">
              <a:xfrm>
                <a:off x="1738"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04" name="Rectangle 95"/>
              <p:cNvSpPr>
                <a:spLocks noChangeAspect="1" noChangeArrowheads="1"/>
              </p:cNvSpPr>
              <p:nvPr/>
            </p:nvSpPr>
            <p:spPr bwMode="auto">
              <a:xfrm>
                <a:off x="1743" y="2811"/>
                <a:ext cx="2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05" name="Rectangle 96"/>
              <p:cNvSpPr>
                <a:spLocks noChangeAspect="1" noChangeArrowheads="1"/>
              </p:cNvSpPr>
              <p:nvPr/>
            </p:nvSpPr>
            <p:spPr bwMode="auto">
              <a:xfrm>
                <a:off x="1752"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06" name="Rectangle 97"/>
              <p:cNvSpPr>
                <a:spLocks noChangeAspect="1" noChangeArrowheads="1"/>
              </p:cNvSpPr>
              <p:nvPr/>
            </p:nvSpPr>
            <p:spPr bwMode="auto">
              <a:xfrm>
                <a:off x="1758"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07" name="Rectangle 98"/>
              <p:cNvSpPr>
                <a:spLocks noChangeAspect="1" noChangeArrowheads="1"/>
              </p:cNvSpPr>
              <p:nvPr/>
            </p:nvSpPr>
            <p:spPr bwMode="auto">
              <a:xfrm>
                <a:off x="1764"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08" name="Rectangle 99"/>
              <p:cNvSpPr>
                <a:spLocks noChangeAspect="1" noChangeArrowheads="1"/>
              </p:cNvSpPr>
              <p:nvPr/>
            </p:nvSpPr>
            <p:spPr bwMode="auto">
              <a:xfrm>
                <a:off x="1769" y="2811"/>
                <a:ext cx="2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09" name="Rectangle 100"/>
              <p:cNvSpPr>
                <a:spLocks noChangeAspect="1" noChangeArrowheads="1"/>
              </p:cNvSpPr>
              <p:nvPr/>
            </p:nvSpPr>
            <p:spPr bwMode="auto">
              <a:xfrm>
                <a:off x="1776" y="2811"/>
                <a:ext cx="2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10" name="Rectangle 101"/>
              <p:cNvSpPr>
                <a:spLocks noChangeAspect="1" noChangeArrowheads="1"/>
              </p:cNvSpPr>
              <p:nvPr/>
            </p:nvSpPr>
            <p:spPr bwMode="auto">
              <a:xfrm>
                <a:off x="1784"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11" name="Rectangle 102"/>
              <p:cNvSpPr>
                <a:spLocks noChangeAspect="1" noChangeArrowheads="1"/>
              </p:cNvSpPr>
              <p:nvPr/>
            </p:nvSpPr>
            <p:spPr bwMode="auto">
              <a:xfrm>
                <a:off x="1790"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12" name="Rectangle 103"/>
              <p:cNvSpPr>
                <a:spLocks noChangeAspect="1" noChangeArrowheads="1"/>
              </p:cNvSpPr>
              <p:nvPr/>
            </p:nvSpPr>
            <p:spPr bwMode="auto">
              <a:xfrm>
                <a:off x="1795" y="2811"/>
                <a:ext cx="2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13" name="Rectangle 104"/>
              <p:cNvSpPr>
                <a:spLocks noChangeAspect="1" noChangeArrowheads="1"/>
              </p:cNvSpPr>
              <p:nvPr/>
            </p:nvSpPr>
            <p:spPr bwMode="auto">
              <a:xfrm>
                <a:off x="1802" y="2811"/>
                <a:ext cx="21"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14" name="Rectangle 105"/>
              <p:cNvSpPr>
                <a:spLocks noChangeAspect="1" noChangeArrowheads="1"/>
              </p:cNvSpPr>
              <p:nvPr/>
            </p:nvSpPr>
            <p:spPr bwMode="auto">
              <a:xfrm>
                <a:off x="1808" y="2811"/>
                <a:ext cx="2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15" name="Rectangle 106"/>
              <p:cNvSpPr>
                <a:spLocks noChangeAspect="1" noChangeArrowheads="1"/>
              </p:cNvSpPr>
              <p:nvPr/>
            </p:nvSpPr>
            <p:spPr bwMode="auto">
              <a:xfrm>
                <a:off x="1816"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16" name="Rectangle 107"/>
              <p:cNvSpPr>
                <a:spLocks noChangeAspect="1" noChangeArrowheads="1"/>
              </p:cNvSpPr>
              <p:nvPr/>
            </p:nvSpPr>
            <p:spPr bwMode="auto">
              <a:xfrm>
                <a:off x="1821" y="2811"/>
                <a:ext cx="2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17" name="Rectangle 108"/>
              <p:cNvSpPr>
                <a:spLocks noChangeAspect="1" noChangeArrowheads="1"/>
              </p:cNvSpPr>
              <p:nvPr/>
            </p:nvSpPr>
            <p:spPr bwMode="auto">
              <a:xfrm>
                <a:off x="1828"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18" name="Rectangle 109"/>
              <p:cNvSpPr>
                <a:spLocks noChangeAspect="1" noChangeArrowheads="1"/>
              </p:cNvSpPr>
              <p:nvPr/>
            </p:nvSpPr>
            <p:spPr bwMode="auto">
              <a:xfrm>
                <a:off x="1834"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19" name="Rectangle 110"/>
              <p:cNvSpPr>
                <a:spLocks noChangeAspect="1" noChangeArrowheads="1"/>
              </p:cNvSpPr>
              <p:nvPr/>
            </p:nvSpPr>
            <p:spPr bwMode="auto">
              <a:xfrm>
                <a:off x="1840" y="2811"/>
                <a:ext cx="2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20" name="Rectangle 111"/>
              <p:cNvSpPr>
                <a:spLocks noChangeAspect="1" noChangeArrowheads="1"/>
              </p:cNvSpPr>
              <p:nvPr/>
            </p:nvSpPr>
            <p:spPr bwMode="auto">
              <a:xfrm>
                <a:off x="1847" y="2811"/>
                <a:ext cx="2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21" name="Rectangle 112"/>
              <p:cNvSpPr>
                <a:spLocks noChangeAspect="1" noChangeArrowheads="1"/>
              </p:cNvSpPr>
              <p:nvPr/>
            </p:nvSpPr>
            <p:spPr bwMode="auto">
              <a:xfrm>
                <a:off x="1854"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22" name="Rectangle 113"/>
              <p:cNvSpPr>
                <a:spLocks noChangeAspect="1" noChangeArrowheads="1"/>
              </p:cNvSpPr>
              <p:nvPr/>
            </p:nvSpPr>
            <p:spPr bwMode="auto">
              <a:xfrm>
                <a:off x="1860"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23" name="Rectangle 114"/>
              <p:cNvSpPr>
                <a:spLocks noChangeAspect="1" noChangeArrowheads="1"/>
              </p:cNvSpPr>
              <p:nvPr/>
            </p:nvSpPr>
            <p:spPr bwMode="auto">
              <a:xfrm>
                <a:off x="1866"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24" name="Rectangle 115"/>
              <p:cNvSpPr>
                <a:spLocks noChangeAspect="1" noChangeArrowheads="1"/>
              </p:cNvSpPr>
              <p:nvPr/>
            </p:nvSpPr>
            <p:spPr bwMode="auto">
              <a:xfrm>
                <a:off x="1871" y="2811"/>
                <a:ext cx="2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25" name="Rectangle 116"/>
              <p:cNvSpPr>
                <a:spLocks noChangeAspect="1" noChangeArrowheads="1"/>
              </p:cNvSpPr>
              <p:nvPr/>
            </p:nvSpPr>
            <p:spPr bwMode="auto">
              <a:xfrm>
                <a:off x="1880"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26" name="Rectangle 117"/>
              <p:cNvSpPr>
                <a:spLocks noChangeAspect="1" noChangeArrowheads="1"/>
              </p:cNvSpPr>
              <p:nvPr/>
            </p:nvSpPr>
            <p:spPr bwMode="auto">
              <a:xfrm>
                <a:off x="1886"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27" name="Rectangle 118"/>
              <p:cNvSpPr>
                <a:spLocks noChangeAspect="1" noChangeArrowheads="1"/>
              </p:cNvSpPr>
              <p:nvPr/>
            </p:nvSpPr>
            <p:spPr bwMode="auto">
              <a:xfrm>
                <a:off x="1892"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28" name="Rectangle 119"/>
              <p:cNvSpPr>
                <a:spLocks noChangeAspect="1" noChangeArrowheads="1"/>
              </p:cNvSpPr>
              <p:nvPr/>
            </p:nvSpPr>
            <p:spPr bwMode="auto">
              <a:xfrm>
                <a:off x="1897" y="2811"/>
                <a:ext cx="2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29" name="Rectangle 120"/>
              <p:cNvSpPr>
                <a:spLocks noChangeAspect="1" noChangeArrowheads="1"/>
              </p:cNvSpPr>
              <p:nvPr/>
            </p:nvSpPr>
            <p:spPr bwMode="auto">
              <a:xfrm>
                <a:off x="1904" y="2811"/>
                <a:ext cx="2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0" name="Rectangle 121"/>
              <p:cNvSpPr>
                <a:spLocks noChangeAspect="1" noChangeArrowheads="1"/>
              </p:cNvSpPr>
              <p:nvPr/>
            </p:nvSpPr>
            <p:spPr bwMode="auto">
              <a:xfrm>
                <a:off x="1912"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1" name="Rectangle 122"/>
              <p:cNvSpPr>
                <a:spLocks noChangeAspect="1" noChangeArrowheads="1"/>
              </p:cNvSpPr>
              <p:nvPr/>
            </p:nvSpPr>
            <p:spPr bwMode="auto">
              <a:xfrm>
                <a:off x="1918"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2" name="Rectangle 123"/>
              <p:cNvSpPr>
                <a:spLocks noChangeAspect="1" noChangeArrowheads="1"/>
              </p:cNvSpPr>
              <p:nvPr/>
            </p:nvSpPr>
            <p:spPr bwMode="auto">
              <a:xfrm>
                <a:off x="1923" y="2811"/>
                <a:ext cx="2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3" name="Rectangle 124"/>
              <p:cNvSpPr>
                <a:spLocks noChangeAspect="1" noChangeArrowheads="1"/>
              </p:cNvSpPr>
              <p:nvPr/>
            </p:nvSpPr>
            <p:spPr bwMode="auto">
              <a:xfrm>
                <a:off x="1930" y="2811"/>
                <a:ext cx="21"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4" name="Rectangle 125"/>
              <p:cNvSpPr>
                <a:spLocks noChangeAspect="1" noChangeArrowheads="1"/>
              </p:cNvSpPr>
              <p:nvPr/>
            </p:nvSpPr>
            <p:spPr bwMode="auto">
              <a:xfrm>
                <a:off x="1936" y="2811"/>
                <a:ext cx="2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5" name="Rectangle 126"/>
              <p:cNvSpPr>
                <a:spLocks noChangeAspect="1" noChangeArrowheads="1"/>
              </p:cNvSpPr>
              <p:nvPr/>
            </p:nvSpPr>
            <p:spPr bwMode="auto">
              <a:xfrm>
                <a:off x="1944"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6" name="Rectangle 127"/>
              <p:cNvSpPr>
                <a:spLocks noChangeAspect="1" noChangeArrowheads="1"/>
              </p:cNvSpPr>
              <p:nvPr/>
            </p:nvSpPr>
            <p:spPr bwMode="auto">
              <a:xfrm>
                <a:off x="1949" y="2811"/>
                <a:ext cx="2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7" name="Rectangle 128"/>
              <p:cNvSpPr>
                <a:spLocks noChangeAspect="1" noChangeArrowheads="1"/>
              </p:cNvSpPr>
              <p:nvPr/>
            </p:nvSpPr>
            <p:spPr bwMode="auto">
              <a:xfrm>
                <a:off x="1956"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8" name="Rectangle 129"/>
              <p:cNvSpPr>
                <a:spLocks noChangeAspect="1" noChangeArrowheads="1"/>
              </p:cNvSpPr>
              <p:nvPr/>
            </p:nvSpPr>
            <p:spPr bwMode="auto">
              <a:xfrm>
                <a:off x="1962"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39" name="Rectangle 130"/>
              <p:cNvSpPr>
                <a:spLocks noChangeAspect="1" noChangeArrowheads="1"/>
              </p:cNvSpPr>
              <p:nvPr/>
            </p:nvSpPr>
            <p:spPr bwMode="auto">
              <a:xfrm>
                <a:off x="1968" y="2811"/>
                <a:ext cx="24"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40" name="Rectangle 131"/>
              <p:cNvSpPr>
                <a:spLocks noChangeAspect="1" noChangeArrowheads="1"/>
              </p:cNvSpPr>
              <p:nvPr/>
            </p:nvSpPr>
            <p:spPr bwMode="auto">
              <a:xfrm>
                <a:off x="1975"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41" name="Rectangle 132"/>
              <p:cNvSpPr>
                <a:spLocks noChangeAspect="1" noChangeArrowheads="1"/>
              </p:cNvSpPr>
              <p:nvPr/>
            </p:nvSpPr>
            <p:spPr bwMode="auto">
              <a:xfrm>
                <a:off x="1982" y="28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42" name="Freeform 133"/>
              <p:cNvSpPr>
                <a:spLocks noChangeAspect="1"/>
              </p:cNvSpPr>
              <p:nvPr/>
            </p:nvSpPr>
            <p:spPr bwMode="auto">
              <a:xfrm>
                <a:off x="1988" y="2711"/>
                <a:ext cx="22" cy="116"/>
              </a:xfrm>
              <a:custGeom>
                <a:avLst/>
                <a:gdLst>
                  <a:gd name="T0" fmla="*/ 1 w 44"/>
                  <a:gd name="T1" fmla="*/ 1 h 233"/>
                  <a:gd name="T2" fmla="*/ 0 w 44"/>
                  <a:gd name="T3" fmla="*/ 1 h 233"/>
                  <a:gd name="T4" fmla="*/ 0 w 44"/>
                  <a:gd name="T5" fmla="*/ 1 h 233"/>
                  <a:gd name="T6" fmla="*/ 1 w 44"/>
                  <a:gd name="T7" fmla="*/ 0 h 233"/>
                  <a:gd name="T8" fmla="*/ 1 w 44"/>
                  <a:gd name="T9" fmla="*/ 0 h 233"/>
                  <a:gd name="T10" fmla="*/ 1 w 44"/>
                  <a:gd name="T11" fmla="*/ 0 h 233"/>
                  <a:gd name="T12" fmla="*/ 1 w 44"/>
                  <a:gd name="T13" fmla="*/ 1 h 233"/>
                  <a:gd name="T14" fmla="*/ 0 60000 65536"/>
                  <a:gd name="T15" fmla="*/ 0 60000 65536"/>
                  <a:gd name="T16" fmla="*/ 0 60000 65536"/>
                  <a:gd name="T17" fmla="*/ 0 60000 65536"/>
                  <a:gd name="T18" fmla="*/ 0 60000 65536"/>
                  <a:gd name="T19" fmla="*/ 0 60000 65536"/>
                  <a:gd name="T20" fmla="*/ 0 60000 65536"/>
                  <a:gd name="T21" fmla="*/ 0 w 44"/>
                  <a:gd name="T22" fmla="*/ 0 h 233"/>
                  <a:gd name="T23" fmla="*/ 44 w 44"/>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233">
                    <a:moveTo>
                      <a:pt x="32" y="233"/>
                    </a:moveTo>
                    <a:lnTo>
                      <a:pt x="0" y="233"/>
                    </a:lnTo>
                    <a:lnTo>
                      <a:pt x="0" y="200"/>
                    </a:lnTo>
                    <a:lnTo>
                      <a:pt x="11" y="0"/>
                    </a:lnTo>
                    <a:lnTo>
                      <a:pt x="44" y="0"/>
                    </a:lnTo>
                    <a:lnTo>
                      <a:pt x="44" y="33"/>
                    </a:lnTo>
                    <a:lnTo>
                      <a:pt x="32" y="2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43" name="Freeform 134"/>
              <p:cNvSpPr>
                <a:spLocks noChangeAspect="1"/>
              </p:cNvSpPr>
              <p:nvPr/>
            </p:nvSpPr>
            <p:spPr bwMode="auto">
              <a:xfrm>
                <a:off x="1994" y="2615"/>
                <a:ext cx="22" cy="112"/>
              </a:xfrm>
              <a:custGeom>
                <a:avLst/>
                <a:gdLst>
                  <a:gd name="T0" fmla="*/ 0 w 45"/>
                  <a:gd name="T1" fmla="*/ 1 h 225"/>
                  <a:gd name="T2" fmla="*/ 0 w 45"/>
                  <a:gd name="T3" fmla="*/ 1 h 225"/>
                  <a:gd name="T4" fmla="*/ 0 w 45"/>
                  <a:gd name="T5" fmla="*/ 1 h 225"/>
                  <a:gd name="T6" fmla="*/ 0 w 45"/>
                  <a:gd name="T7" fmla="*/ 0 h 225"/>
                  <a:gd name="T8" fmla="*/ 0 w 45"/>
                  <a:gd name="T9" fmla="*/ 0 h 225"/>
                  <a:gd name="T10" fmla="*/ 0 w 45"/>
                  <a:gd name="T11" fmla="*/ 0 h 225"/>
                  <a:gd name="T12" fmla="*/ 0 w 45"/>
                  <a:gd name="T13" fmla="*/ 1 h 225"/>
                  <a:gd name="T14" fmla="*/ 0 60000 65536"/>
                  <a:gd name="T15" fmla="*/ 0 60000 65536"/>
                  <a:gd name="T16" fmla="*/ 0 60000 65536"/>
                  <a:gd name="T17" fmla="*/ 0 60000 65536"/>
                  <a:gd name="T18" fmla="*/ 0 60000 65536"/>
                  <a:gd name="T19" fmla="*/ 0 60000 65536"/>
                  <a:gd name="T20" fmla="*/ 0 60000 65536"/>
                  <a:gd name="T21" fmla="*/ 0 w 45"/>
                  <a:gd name="T22" fmla="*/ 0 h 225"/>
                  <a:gd name="T23" fmla="*/ 45 w 45"/>
                  <a:gd name="T24" fmla="*/ 225 h 2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25">
                    <a:moveTo>
                      <a:pt x="33" y="225"/>
                    </a:moveTo>
                    <a:lnTo>
                      <a:pt x="0" y="225"/>
                    </a:lnTo>
                    <a:lnTo>
                      <a:pt x="0" y="192"/>
                    </a:lnTo>
                    <a:lnTo>
                      <a:pt x="12" y="0"/>
                    </a:lnTo>
                    <a:lnTo>
                      <a:pt x="45" y="0"/>
                    </a:lnTo>
                    <a:lnTo>
                      <a:pt x="45" y="33"/>
                    </a:lnTo>
                    <a:lnTo>
                      <a:pt x="33" y="2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44" name="Freeform 135"/>
              <p:cNvSpPr>
                <a:spLocks noChangeAspect="1"/>
              </p:cNvSpPr>
              <p:nvPr/>
            </p:nvSpPr>
            <p:spPr bwMode="auto">
              <a:xfrm>
                <a:off x="1999" y="2524"/>
                <a:ext cx="24" cy="107"/>
              </a:xfrm>
              <a:custGeom>
                <a:avLst/>
                <a:gdLst>
                  <a:gd name="T0" fmla="*/ 1 w 48"/>
                  <a:gd name="T1" fmla="*/ 1 h 215"/>
                  <a:gd name="T2" fmla="*/ 0 w 48"/>
                  <a:gd name="T3" fmla="*/ 1 h 215"/>
                  <a:gd name="T4" fmla="*/ 0 w 48"/>
                  <a:gd name="T5" fmla="*/ 1 h 215"/>
                  <a:gd name="T6" fmla="*/ 1 w 48"/>
                  <a:gd name="T7" fmla="*/ 0 h 215"/>
                  <a:gd name="T8" fmla="*/ 1 w 48"/>
                  <a:gd name="T9" fmla="*/ 0 h 215"/>
                  <a:gd name="T10" fmla="*/ 1 w 48"/>
                  <a:gd name="T11" fmla="*/ 0 h 215"/>
                  <a:gd name="T12" fmla="*/ 1 w 48"/>
                  <a:gd name="T13" fmla="*/ 1 h 215"/>
                  <a:gd name="T14" fmla="*/ 0 60000 65536"/>
                  <a:gd name="T15" fmla="*/ 0 60000 65536"/>
                  <a:gd name="T16" fmla="*/ 0 60000 65536"/>
                  <a:gd name="T17" fmla="*/ 0 60000 65536"/>
                  <a:gd name="T18" fmla="*/ 0 60000 65536"/>
                  <a:gd name="T19" fmla="*/ 0 60000 65536"/>
                  <a:gd name="T20" fmla="*/ 0 60000 65536"/>
                  <a:gd name="T21" fmla="*/ 0 w 48"/>
                  <a:gd name="T22" fmla="*/ 0 h 215"/>
                  <a:gd name="T23" fmla="*/ 48 w 48"/>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15">
                    <a:moveTo>
                      <a:pt x="33" y="215"/>
                    </a:moveTo>
                    <a:lnTo>
                      <a:pt x="0" y="215"/>
                    </a:lnTo>
                    <a:lnTo>
                      <a:pt x="0" y="182"/>
                    </a:lnTo>
                    <a:lnTo>
                      <a:pt x="17" y="0"/>
                    </a:lnTo>
                    <a:lnTo>
                      <a:pt x="48" y="0"/>
                    </a:lnTo>
                    <a:lnTo>
                      <a:pt x="48" y="30"/>
                    </a:lnTo>
                    <a:lnTo>
                      <a:pt x="33" y="2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45" name="Freeform 136"/>
              <p:cNvSpPr>
                <a:spLocks noChangeAspect="1"/>
              </p:cNvSpPr>
              <p:nvPr/>
            </p:nvSpPr>
            <p:spPr bwMode="auto">
              <a:xfrm>
                <a:off x="2008" y="2434"/>
                <a:ext cx="22" cy="105"/>
              </a:xfrm>
              <a:custGeom>
                <a:avLst/>
                <a:gdLst>
                  <a:gd name="T0" fmla="*/ 1 w 44"/>
                  <a:gd name="T1" fmla="*/ 1 h 211"/>
                  <a:gd name="T2" fmla="*/ 0 w 44"/>
                  <a:gd name="T3" fmla="*/ 1 h 211"/>
                  <a:gd name="T4" fmla="*/ 0 w 44"/>
                  <a:gd name="T5" fmla="*/ 1 h 211"/>
                  <a:gd name="T6" fmla="*/ 1 w 44"/>
                  <a:gd name="T7" fmla="*/ 0 h 211"/>
                  <a:gd name="T8" fmla="*/ 1 w 44"/>
                  <a:gd name="T9" fmla="*/ 0 h 211"/>
                  <a:gd name="T10" fmla="*/ 1 w 44"/>
                  <a:gd name="T11" fmla="*/ 0 h 211"/>
                  <a:gd name="T12" fmla="*/ 1 w 44"/>
                  <a:gd name="T13" fmla="*/ 1 h 211"/>
                  <a:gd name="T14" fmla="*/ 0 60000 65536"/>
                  <a:gd name="T15" fmla="*/ 0 60000 65536"/>
                  <a:gd name="T16" fmla="*/ 0 60000 65536"/>
                  <a:gd name="T17" fmla="*/ 0 60000 65536"/>
                  <a:gd name="T18" fmla="*/ 0 60000 65536"/>
                  <a:gd name="T19" fmla="*/ 0 60000 65536"/>
                  <a:gd name="T20" fmla="*/ 0 60000 65536"/>
                  <a:gd name="T21" fmla="*/ 0 w 44"/>
                  <a:gd name="T22" fmla="*/ 0 h 211"/>
                  <a:gd name="T23" fmla="*/ 44 w 44"/>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211">
                    <a:moveTo>
                      <a:pt x="31" y="211"/>
                    </a:moveTo>
                    <a:lnTo>
                      <a:pt x="0" y="211"/>
                    </a:lnTo>
                    <a:lnTo>
                      <a:pt x="0" y="181"/>
                    </a:lnTo>
                    <a:lnTo>
                      <a:pt x="12" y="0"/>
                    </a:lnTo>
                    <a:lnTo>
                      <a:pt x="44" y="0"/>
                    </a:lnTo>
                    <a:lnTo>
                      <a:pt x="44" y="31"/>
                    </a:lnTo>
                    <a:lnTo>
                      <a:pt x="31" y="2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46" name="Freeform 137"/>
              <p:cNvSpPr>
                <a:spLocks noChangeAspect="1"/>
              </p:cNvSpPr>
              <p:nvPr/>
            </p:nvSpPr>
            <p:spPr bwMode="auto">
              <a:xfrm>
                <a:off x="2014" y="2347"/>
                <a:ext cx="22" cy="102"/>
              </a:xfrm>
              <a:custGeom>
                <a:avLst/>
                <a:gdLst>
                  <a:gd name="T0" fmla="*/ 1 w 44"/>
                  <a:gd name="T1" fmla="*/ 2 h 204"/>
                  <a:gd name="T2" fmla="*/ 0 w 44"/>
                  <a:gd name="T3" fmla="*/ 2 h 204"/>
                  <a:gd name="T4" fmla="*/ 0 w 44"/>
                  <a:gd name="T5" fmla="*/ 2 h 204"/>
                  <a:gd name="T6" fmla="*/ 1 w 44"/>
                  <a:gd name="T7" fmla="*/ 0 h 204"/>
                  <a:gd name="T8" fmla="*/ 1 w 44"/>
                  <a:gd name="T9" fmla="*/ 0 h 204"/>
                  <a:gd name="T10" fmla="*/ 1 w 44"/>
                  <a:gd name="T11" fmla="*/ 1 h 204"/>
                  <a:gd name="T12" fmla="*/ 1 w 44"/>
                  <a:gd name="T13" fmla="*/ 2 h 204"/>
                  <a:gd name="T14" fmla="*/ 0 60000 65536"/>
                  <a:gd name="T15" fmla="*/ 0 60000 65536"/>
                  <a:gd name="T16" fmla="*/ 0 60000 65536"/>
                  <a:gd name="T17" fmla="*/ 0 60000 65536"/>
                  <a:gd name="T18" fmla="*/ 0 60000 65536"/>
                  <a:gd name="T19" fmla="*/ 0 60000 65536"/>
                  <a:gd name="T20" fmla="*/ 0 60000 65536"/>
                  <a:gd name="T21" fmla="*/ 0 w 44"/>
                  <a:gd name="T22" fmla="*/ 0 h 204"/>
                  <a:gd name="T23" fmla="*/ 44 w 44"/>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204">
                    <a:moveTo>
                      <a:pt x="32" y="204"/>
                    </a:moveTo>
                    <a:lnTo>
                      <a:pt x="0" y="204"/>
                    </a:lnTo>
                    <a:lnTo>
                      <a:pt x="0" y="173"/>
                    </a:lnTo>
                    <a:lnTo>
                      <a:pt x="11" y="0"/>
                    </a:lnTo>
                    <a:lnTo>
                      <a:pt x="44" y="0"/>
                    </a:lnTo>
                    <a:lnTo>
                      <a:pt x="44" y="33"/>
                    </a:lnTo>
                    <a:lnTo>
                      <a:pt x="32" y="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47" name="Freeform 138"/>
              <p:cNvSpPr>
                <a:spLocks noChangeAspect="1"/>
              </p:cNvSpPr>
              <p:nvPr/>
            </p:nvSpPr>
            <p:spPr bwMode="auto">
              <a:xfrm>
                <a:off x="2020" y="2268"/>
                <a:ext cx="24" cy="96"/>
              </a:xfrm>
              <a:custGeom>
                <a:avLst/>
                <a:gdLst>
                  <a:gd name="T0" fmla="*/ 1 w 48"/>
                  <a:gd name="T1" fmla="*/ 2 h 192"/>
                  <a:gd name="T2" fmla="*/ 0 w 48"/>
                  <a:gd name="T3" fmla="*/ 2 h 192"/>
                  <a:gd name="T4" fmla="*/ 0 w 48"/>
                  <a:gd name="T5" fmla="*/ 2 h 192"/>
                  <a:gd name="T6" fmla="*/ 1 w 48"/>
                  <a:gd name="T7" fmla="*/ 0 h 192"/>
                  <a:gd name="T8" fmla="*/ 1 w 48"/>
                  <a:gd name="T9" fmla="*/ 0 h 192"/>
                  <a:gd name="T10" fmla="*/ 1 w 48"/>
                  <a:gd name="T11" fmla="*/ 1 h 192"/>
                  <a:gd name="T12" fmla="*/ 1 w 48"/>
                  <a:gd name="T13" fmla="*/ 2 h 192"/>
                  <a:gd name="T14" fmla="*/ 0 60000 65536"/>
                  <a:gd name="T15" fmla="*/ 0 60000 65536"/>
                  <a:gd name="T16" fmla="*/ 0 60000 65536"/>
                  <a:gd name="T17" fmla="*/ 0 60000 65536"/>
                  <a:gd name="T18" fmla="*/ 0 60000 65536"/>
                  <a:gd name="T19" fmla="*/ 0 60000 65536"/>
                  <a:gd name="T20" fmla="*/ 0 60000 65536"/>
                  <a:gd name="T21" fmla="*/ 0 w 48"/>
                  <a:gd name="T22" fmla="*/ 0 h 192"/>
                  <a:gd name="T23" fmla="*/ 48 w 48"/>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92">
                    <a:moveTo>
                      <a:pt x="33" y="192"/>
                    </a:moveTo>
                    <a:lnTo>
                      <a:pt x="0" y="192"/>
                    </a:lnTo>
                    <a:lnTo>
                      <a:pt x="0" y="159"/>
                    </a:lnTo>
                    <a:lnTo>
                      <a:pt x="16" y="0"/>
                    </a:lnTo>
                    <a:lnTo>
                      <a:pt x="48" y="0"/>
                    </a:lnTo>
                    <a:lnTo>
                      <a:pt x="48" y="33"/>
                    </a:lnTo>
                    <a:lnTo>
                      <a:pt x="33"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48" name="Freeform 139"/>
              <p:cNvSpPr>
                <a:spLocks noChangeAspect="1"/>
              </p:cNvSpPr>
              <p:nvPr/>
            </p:nvSpPr>
            <p:spPr bwMode="auto">
              <a:xfrm>
                <a:off x="2027" y="2190"/>
                <a:ext cx="22" cy="94"/>
              </a:xfrm>
              <a:custGeom>
                <a:avLst/>
                <a:gdLst>
                  <a:gd name="T0" fmla="*/ 1 w 44"/>
                  <a:gd name="T1" fmla="*/ 1 h 188"/>
                  <a:gd name="T2" fmla="*/ 0 w 44"/>
                  <a:gd name="T3" fmla="*/ 1 h 188"/>
                  <a:gd name="T4" fmla="*/ 0 w 44"/>
                  <a:gd name="T5" fmla="*/ 1 h 188"/>
                  <a:gd name="T6" fmla="*/ 1 w 44"/>
                  <a:gd name="T7" fmla="*/ 0 h 188"/>
                  <a:gd name="T8" fmla="*/ 1 w 44"/>
                  <a:gd name="T9" fmla="*/ 0 h 188"/>
                  <a:gd name="T10" fmla="*/ 1 w 44"/>
                  <a:gd name="T11" fmla="*/ 1 h 188"/>
                  <a:gd name="T12" fmla="*/ 1 w 44"/>
                  <a:gd name="T13" fmla="*/ 1 h 188"/>
                  <a:gd name="T14" fmla="*/ 0 60000 65536"/>
                  <a:gd name="T15" fmla="*/ 0 60000 65536"/>
                  <a:gd name="T16" fmla="*/ 0 60000 65536"/>
                  <a:gd name="T17" fmla="*/ 0 60000 65536"/>
                  <a:gd name="T18" fmla="*/ 0 60000 65536"/>
                  <a:gd name="T19" fmla="*/ 0 60000 65536"/>
                  <a:gd name="T20" fmla="*/ 0 60000 65536"/>
                  <a:gd name="T21" fmla="*/ 0 w 44"/>
                  <a:gd name="T22" fmla="*/ 0 h 188"/>
                  <a:gd name="T23" fmla="*/ 44 w 44"/>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88">
                    <a:moveTo>
                      <a:pt x="32" y="188"/>
                    </a:moveTo>
                    <a:lnTo>
                      <a:pt x="0" y="188"/>
                    </a:lnTo>
                    <a:lnTo>
                      <a:pt x="0" y="155"/>
                    </a:lnTo>
                    <a:lnTo>
                      <a:pt x="13" y="0"/>
                    </a:lnTo>
                    <a:lnTo>
                      <a:pt x="44" y="0"/>
                    </a:lnTo>
                    <a:lnTo>
                      <a:pt x="44" y="30"/>
                    </a:lnTo>
                    <a:lnTo>
                      <a:pt x="32" y="1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49" name="Freeform 140"/>
              <p:cNvSpPr>
                <a:spLocks noChangeAspect="1"/>
              </p:cNvSpPr>
              <p:nvPr/>
            </p:nvSpPr>
            <p:spPr bwMode="auto">
              <a:xfrm>
                <a:off x="2034" y="2114"/>
                <a:ext cx="22" cy="91"/>
              </a:xfrm>
              <a:custGeom>
                <a:avLst/>
                <a:gdLst>
                  <a:gd name="T0" fmla="*/ 1 w 44"/>
                  <a:gd name="T1" fmla="*/ 1 h 182"/>
                  <a:gd name="T2" fmla="*/ 0 w 44"/>
                  <a:gd name="T3" fmla="*/ 1 h 182"/>
                  <a:gd name="T4" fmla="*/ 0 w 44"/>
                  <a:gd name="T5" fmla="*/ 1 h 182"/>
                  <a:gd name="T6" fmla="*/ 1 w 44"/>
                  <a:gd name="T7" fmla="*/ 0 h 182"/>
                  <a:gd name="T8" fmla="*/ 1 w 44"/>
                  <a:gd name="T9" fmla="*/ 0 h 182"/>
                  <a:gd name="T10" fmla="*/ 1 w 44"/>
                  <a:gd name="T11" fmla="*/ 1 h 182"/>
                  <a:gd name="T12" fmla="*/ 1 w 44"/>
                  <a:gd name="T13" fmla="*/ 1 h 182"/>
                  <a:gd name="T14" fmla="*/ 0 60000 65536"/>
                  <a:gd name="T15" fmla="*/ 0 60000 65536"/>
                  <a:gd name="T16" fmla="*/ 0 60000 65536"/>
                  <a:gd name="T17" fmla="*/ 0 60000 65536"/>
                  <a:gd name="T18" fmla="*/ 0 60000 65536"/>
                  <a:gd name="T19" fmla="*/ 0 60000 65536"/>
                  <a:gd name="T20" fmla="*/ 0 60000 65536"/>
                  <a:gd name="T21" fmla="*/ 0 w 44"/>
                  <a:gd name="T22" fmla="*/ 0 h 182"/>
                  <a:gd name="T23" fmla="*/ 44 w 44"/>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82">
                    <a:moveTo>
                      <a:pt x="31" y="182"/>
                    </a:moveTo>
                    <a:lnTo>
                      <a:pt x="0" y="182"/>
                    </a:lnTo>
                    <a:lnTo>
                      <a:pt x="0" y="152"/>
                    </a:lnTo>
                    <a:lnTo>
                      <a:pt x="12" y="0"/>
                    </a:lnTo>
                    <a:lnTo>
                      <a:pt x="44" y="0"/>
                    </a:lnTo>
                    <a:lnTo>
                      <a:pt x="44" y="31"/>
                    </a:lnTo>
                    <a:lnTo>
                      <a:pt x="31" y="1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50" name="Freeform 141"/>
              <p:cNvSpPr>
                <a:spLocks noChangeAspect="1"/>
              </p:cNvSpPr>
              <p:nvPr/>
            </p:nvSpPr>
            <p:spPr bwMode="auto">
              <a:xfrm>
                <a:off x="2040" y="2042"/>
                <a:ext cx="22" cy="87"/>
              </a:xfrm>
              <a:custGeom>
                <a:avLst/>
                <a:gdLst>
                  <a:gd name="T0" fmla="*/ 1 w 44"/>
                  <a:gd name="T1" fmla="*/ 1 h 175"/>
                  <a:gd name="T2" fmla="*/ 0 w 44"/>
                  <a:gd name="T3" fmla="*/ 1 h 175"/>
                  <a:gd name="T4" fmla="*/ 0 w 44"/>
                  <a:gd name="T5" fmla="*/ 1 h 175"/>
                  <a:gd name="T6" fmla="*/ 1 w 44"/>
                  <a:gd name="T7" fmla="*/ 0 h 175"/>
                  <a:gd name="T8" fmla="*/ 1 w 44"/>
                  <a:gd name="T9" fmla="*/ 0 h 175"/>
                  <a:gd name="T10" fmla="*/ 1 w 44"/>
                  <a:gd name="T11" fmla="*/ 0 h 175"/>
                  <a:gd name="T12" fmla="*/ 1 w 44"/>
                  <a:gd name="T13" fmla="*/ 1 h 175"/>
                  <a:gd name="T14" fmla="*/ 0 60000 65536"/>
                  <a:gd name="T15" fmla="*/ 0 60000 65536"/>
                  <a:gd name="T16" fmla="*/ 0 60000 65536"/>
                  <a:gd name="T17" fmla="*/ 0 60000 65536"/>
                  <a:gd name="T18" fmla="*/ 0 60000 65536"/>
                  <a:gd name="T19" fmla="*/ 0 60000 65536"/>
                  <a:gd name="T20" fmla="*/ 0 60000 65536"/>
                  <a:gd name="T21" fmla="*/ 0 w 44"/>
                  <a:gd name="T22" fmla="*/ 0 h 175"/>
                  <a:gd name="T23" fmla="*/ 44 w 44"/>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75">
                    <a:moveTo>
                      <a:pt x="32" y="175"/>
                    </a:moveTo>
                    <a:lnTo>
                      <a:pt x="0" y="175"/>
                    </a:lnTo>
                    <a:lnTo>
                      <a:pt x="0" y="144"/>
                    </a:lnTo>
                    <a:lnTo>
                      <a:pt x="11" y="0"/>
                    </a:lnTo>
                    <a:lnTo>
                      <a:pt x="44" y="0"/>
                    </a:lnTo>
                    <a:lnTo>
                      <a:pt x="44" y="31"/>
                    </a:lnTo>
                    <a:lnTo>
                      <a:pt x="32" y="1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51" name="Freeform 142"/>
              <p:cNvSpPr>
                <a:spLocks noChangeAspect="1"/>
              </p:cNvSpPr>
              <p:nvPr/>
            </p:nvSpPr>
            <p:spPr bwMode="auto">
              <a:xfrm>
                <a:off x="2046" y="1974"/>
                <a:ext cx="22" cy="83"/>
              </a:xfrm>
              <a:custGeom>
                <a:avLst/>
                <a:gdLst>
                  <a:gd name="T0" fmla="*/ 1 w 44"/>
                  <a:gd name="T1" fmla="*/ 1 h 168"/>
                  <a:gd name="T2" fmla="*/ 0 w 44"/>
                  <a:gd name="T3" fmla="*/ 1 h 168"/>
                  <a:gd name="T4" fmla="*/ 0 w 44"/>
                  <a:gd name="T5" fmla="*/ 1 h 168"/>
                  <a:gd name="T6" fmla="*/ 1 w 44"/>
                  <a:gd name="T7" fmla="*/ 0 h 168"/>
                  <a:gd name="T8" fmla="*/ 1 w 44"/>
                  <a:gd name="T9" fmla="*/ 0 h 168"/>
                  <a:gd name="T10" fmla="*/ 1 w 44"/>
                  <a:gd name="T11" fmla="*/ 0 h 168"/>
                  <a:gd name="T12" fmla="*/ 1 w 44"/>
                  <a:gd name="T13" fmla="*/ 1 h 168"/>
                  <a:gd name="T14" fmla="*/ 0 60000 65536"/>
                  <a:gd name="T15" fmla="*/ 0 60000 65536"/>
                  <a:gd name="T16" fmla="*/ 0 60000 65536"/>
                  <a:gd name="T17" fmla="*/ 0 60000 65536"/>
                  <a:gd name="T18" fmla="*/ 0 60000 65536"/>
                  <a:gd name="T19" fmla="*/ 0 60000 65536"/>
                  <a:gd name="T20" fmla="*/ 0 60000 65536"/>
                  <a:gd name="T21" fmla="*/ 0 w 44"/>
                  <a:gd name="T22" fmla="*/ 0 h 168"/>
                  <a:gd name="T23" fmla="*/ 44 w 44"/>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68">
                    <a:moveTo>
                      <a:pt x="33" y="168"/>
                    </a:moveTo>
                    <a:lnTo>
                      <a:pt x="0" y="168"/>
                    </a:lnTo>
                    <a:lnTo>
                      <a:pt x="0" y="137"/>
                    </a:lnTo>
                    <a:lnTo>
                      <a:pt x="12" y="0"/>
                    </a:lnTo>
                    <a:lnTo>
                      <a:pt x="44" y="0"/>
                    </a:lnTo>
                    <a:lnTo>
                      <a:pt x="44" y="31"/>
                    </a:lnTo>
                    <a:lnTo>
                      <a:pt x="33"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52" name="Freeform 143"/>
              <p:cNvSpPr>
                <a:spLocks noChangeAspect="1"/>
              </p:cNvSpPr>
              <p:nvPr/>
            </p:nvSpPr>
            <p:spPr bwMode="auto">
              <a:xfrm>
                <a:off x="2051" y="1907"/>
                <a:ext cx="24" cy="82"/>
              </a:xfrm>
              <a:custGeom>
                <a:avLst/>
                <a:gdLst>
                  <a:gd name="T0" fmla="*/ 1 w 48"/>
                  <a:gd name="T1" fmla="*/ 2 h 163"/>
                  <a:gd name="T2" fmla="*/ 0 w 48"/>
                  <a:gd name="T3" fmla="*/ 2 h 163"/>
                  <a:gd name="T4" fmla="*/ 0 w 48"/>
                  <a:gd name="T5" fmla="*/ 2 h 163"/>
                  <a:gd name="T6" fmla="*/ 1 w 48"/>
                  <a:gd name="T7" fmla="*/ 0 h 163"/>
                  <a:gd name="T8" fmla="*/ 1 w 48"/>
                  <a:gd name="T9" fmla="*/ 0 h 163"/>
                  <a:gd name="T10" fmla="*/ 1 w 48"/>
                  <a:gd name="T11" fmla="*/ 1 h 163"/>
                  <a:gd name="T12" fmla="*/ 1 w 48"/>
                  <a:gd name="T13" fmla="*/ 2 h 163"/>
                  <a:gd name="T14" fmla="*/ 0 60000 65536"/>
                  <a:gd name="T15" fmla="*/ 0 60000 65536"/>
                  <a:gd name="T16" fmla="*/ 0 60000 65536"/>
                  <a:gd name="T17" fmla="*/ 0 60000 65536"/>
                  <a:gd name="T18" fmla="*/ 0 60000 65536"/>
                  <a:gd name="T19" fmla="*/ 0 60000 65536"/>
                  <a:gd name="T20" fmla="*/ 0 60000 65536"/>
                  <a:gd name="T21" fmla="*/ 0 w 48"/>
                  <a:gd name="T22" fmla="*/ 0 h 163"/>
                  <a:gd name="T23" fmla="*/ 48 w 48"/>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63">
                    <a:moveTo>
                      <a:pt x="32" y="163"/>
                    </a:moveTo>
                    <a:lnTo>
                      <a:pt x="0" y="163"/>
                    </a:lnTo>
                    <a:lnTo>
                      <a:pt x="0" y="132"/>
                    </a:lnTo>
                    <a:lnTo>
                      <a:pt x="17" y="0"/>
                    </a:lnTo>
                    <a:lnTo>
                      <a:pt x="48" y="0"/>
                    </a:lnTo>
                    <a:lnTo>
                      <a:pt x="48" y="33"/>
                    </a:lnTo>
                    <a:lnTo>
                      <a:pt x="32"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53" name="Freeform 144"/>
              <p:cNvSpPr>
                <a:spLocks noChangeAspect="1"/>
              </p:cNvSpPr>
              <p:nvPr/>
            </p:nvSpPr>
            <p:spPr bwMode="auto">
              <a:xfrm>
                <a:off x="2060" y="1846"/>
                <a:ext cx="22" cy="78"/>
              </a:xfrm>
              <a:custGeom>
                <a:avLst/>
                <a:gdLst>
                  <a:gd name="T0" fmla="*/ 1 w 44"/>
                  <a:gd name="T1" fmla="*/ 1 h 156"/>
                  <a:gd name="T2" fmla="*/ 0 w 44"/>
                  <a:gd name="T3" fmla="*/ 1 h 156"/>
                  <a:gd name="T4" fmla="*/ 0 w 44"/>
                  <a:gd name="T5" fmla="*/ 1 h 156"/>
                  <a:gd name="T6" fmla="*/ 1 w 44"/>
                  <a:gd name="T7" fmla="*/ 0 h 156"/>
                  <a:gd name="T8" fmla="*/ 1 w 44"/>
                  <a:gd name="T9" fmla="*/ 0 h 156"/>
                  <a:gd name="T10" fmla="*/ 1 w 44"/>
                  <a:gd name="T11" fmla="*/ 1 h 156"/>
                  <a:gd name="T12" fmla="*/ 1 w 44"/>
                  <a:gd name="T13" fmla="*/ 1 h 156"/>
                  <a:gd name="T14" fmla="*/ 0 60000 65536"/>
                  <a:gd name="T15" fmla="*/ 0 60000 65536"/>
                  <a:gd name="T16" fmla="*/ 0 60000 65536"/>
                  <a:gd name="T17" fmla="*/ 0 60000 65536"/>
                  <a:gd name="T18" fmla="*/ 0 60000 65536"/>
                  <a:gd name="T19" fmla="*/ 0 60000 65536"/>
                  <a:gd name="T20" fmla="*/ 0 60000 65536"/>
                  <a:gd name="T21" fmla="*/ 0 w 44"/>
                  <a:gd name="T22" fmla="*/ 0 h 156"/>
                  <a:gd name="T23" fmla="*/ 44 w 44"/>
                  <a:gd name="T24" fmla="*/ 156 h 1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56">
                    <a:moveTo>
                      <a:pt x="31" y="156"/>
                    </a:moveTo>
                    <a:lnTo>
                      <a:pt x="0" y="156"/>
                    </a:lnTo>
                    <a:lnTo>
                      <a:pt x="0" y="123"/>
                    </a:lnTo>
                    <a:lnTo>
                      <a:pt x="12" y="0"/>
                    </a:lnTo>
                    <a:lnTo>
                      <a:pt x="44" y="0"/>
                    </a:lnTo>
                    <a:lnTo>
                      <a:pt x="44" y="31"/>
                    </a:lnTo>
                    <a:lnTo>
                      <a:pt x="31"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54" name="Freeform 145"/>
              <p:cNvSpPr>
                <a:spLocks noChangeAspect="1"/>
              </p:cNvSpPr>
              <p:nvPr/>
            </p:nvSpPr>
            <p:spPr bwMode="auto">
              <a:xfrm>
                <a:off x="2066" y="1786"/>
                <a:ext cx="22" cy="75"/>
              </a:xfrm>
              <a:custGeom>
                <a:avLst/>
                <a:gdLst>
                  <a:gd name="T0" fmla="*/ 1 w 44"/>
                  <a:gd name="T1" fmla="*/ 1 h 152"/>
                  <a:gd name="T2" fmla="*/ 0 w 44"/>
                  <a:gd name="T3" fmla="*/ 1 h 152"/>
                  <a:gd name="T4" fmla="*/ 0 w 44"/>
                  <a:gd name="T5" fmla="*/ 0 h 152"/>
                  <a:gd name="T6" fmla="*/ 1 w 44"/>
                  <a:gd name="T7" fmla="*/ 0 h 152"/>
                  <a:gd name="T8" fmla="*/ 1 w 44"/>
                  <a:gd name="T9" fmla="*/ 0 h 152"/>
                  <a:gd name="T10" fmla="*/ 1 w 44"/>
                  <a:gd name="T11" fmla="*/ 0 h 152"/>
                  <a:gd name="T12" fmla="*/ 1 w 44"/>
                  <a:gd name="T13" fmla="*/ 1 h 152"/>
                  <a:gd name="T14" fmla="*/ 0 60000 65536"/>
                  <a:gd name="T15" fmla="*/ 0 60000 65536"/>
                  <a:gd name="T16" fmla="*/ 0 60000 65536"/>
                  <a:gd name="T17" fmla="*/ 0 60000 65536"/>
                  <a:gd name="T18" fmla="*/ 0 60000 65536"/>
                  <a:gd name="T19" fmla="*/ 0 60000 65536"/>
                  <a:gd name="T20" fmla="*/ 0 60000 65536"/>
                  <a:gd name="T21" fmla="*/ 0 w 44"/>
                  <a:gd name="T22" fmla="*/ 0 h 152"/>
                  <a:gd name="T23" fmla="*/ 44 w 44"/>
                  <a:gd name="T24" fmla="*/ 152 h 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52">
                    <a:moveTo>
                      <a:pt x="32" y="152"/>
                    </a:moveTo>
                    <a:lnTo>
                      <a:pt x="0" y="152"/>
                    </a:lnTo>
                    <a:lnTo>
                      <a:pt x="0" y="121"/>
                    </a:lnTo>
                    <a:lnTo>
                      <a:pt x="11" y="0"/>
                    </a:lnTo>
                    <a:lnTo>
                      <a:pt x="44" y="0"/>
                    </a:lnTo>
                    <a:lnTo>
                      <a:pt x="44" y="33"/>
                    </a:lnTo>
                    <a:lnTo>
                      <a:pt x="32"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55" name="Freeform 146"/>
              <p:cNvSpPr>
                <a:spLocks noChangeAspect="1"/>
              </p:cNvSpPr>
              <p:nvPr/>
            </p:nvSpPr>
            <p:spPr bwMode="auto">
              <a:xfrm>
                <a:off x="2072" y="1728"/>
                <a:ext cx="22" cy="74"/>
              </a:xfrm>
              <a:custGeom>
                <a:avLst/>
                <a:gdLst>
                  <a:gd name="T0" fmla="*/ 1 w 44"/>
                  <a:gd name="T1" fmla="*/ 1 h 148"/>
                  <a:gd name="T2" fmla="*/ 0 w 44"/>
                  <a:gd name="T3" fmla="*/ 1 h 148"/>
                  <a:gd name="T4" fmla="*/ 0 w 44"/>
                  <a:gd name="T5" fmla="*/ 1 h 148"/>
                  <a:gd name="T6" fmla="*/ 1 w 44"/>
                  <a:gd name="T7" fmla="*/ 0 h 148"/>
                  <a:gd name="T8" fmla="*/ 1 w 44"/>
                  <a:gd name="T9" fmla="*/ 0 h 148"/>
                  <a:gd name="T10" fmla="*/ 1 w 44"/>
                  <a:gd name="T11" fmla="*/ 1 h 148"/>
                  <a:gd name="T12" fmla="*/ 1 w 44"/>
                  <a:gd name="T13" fmla="*/ 1 h 148"/>
                  <a:gd name="T14" fmla="*/ 0 60000 65536"/>
                  <a:gd name="T15" fmla="*/ 0 60000 65536"/>
                  <a:gd name="T16" fmla="*/ 0 60000 65536"/>
                  <a:gd name="T17" fmla="*/ 0 60000 65536"/>
                  <a:gd name="T18" fmla="*/ 0 60000 65536"/>
                  <a:gd name="T19" fmla="*/ 0 60000 65536"/>
                  <a:gd name="T20" fmla="*/ 0 60000 65536"/>
                  <a:gd name="T21" fmla="*/ 0 w 44"/>
                  <a:gd name="T22" fmla="*/ 0 h 148"/>
                  <a:gd name="T23" fmla="*/ 44 w 44"/>
                  <a:gd name="T24" fmla="*/ 148 h 1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48">
                    <a:moveTo>
                      <a:pt x="33" y="148"/>
                    </a:moveTo>
                    <a:lnTo>
                      <a:pt x="0" y="148"/>
                    </a:lnTo>
                    <a:lnTo>
                      <a:pt x="0" y="115"/>
                    </a:lnTo>
                    <a:lnTo>
                      <a:pt x="12" y="0"/>
                    </a:lnTo>
                    <a:lnTo>
                      <a:pt x="44" y="0"/>
                    </a:lnTo>
                    <a:lnTo>
                      <a:pt x="44" y="31"/>
                    </a:lnTo>
                    <a:lnTo>
                      <a:pt x="33"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56" name="Freeform 147"/>
              <p:cNvSpPr>
                <a:spLocks noChangeAspect="1"/>
              </p:cNvSpPr>
              <p:nvPr/>
            </p:nvSpPr>
            <p:spPr bwMode="auto">
              <a:xfrm>
                <a:off x="2077" y="1673"/>
                <a:ext cx="22" cy="70"/>
              </a:xfrm>
              <a:custGeom>
                <a:avLst/>
                <a:gdLst>
                  <a:gd name="T0" fmla="*/ 1 w 44"/>
                  <a:gd name="T1" fmla="*/ 1 h 141"/>
                  <a:gd name="T2" fmla="*/ 0 w 44"/>
                  <a:gd name="T3" fmla="*/ 1 h 141"/>
                  <a:gd name="T4" fmla="*/ 0 w 44"/>
                  <a:gd name="T5" fmla="*/ 0 h 141"/>
                  <a:gd name="T6" fmla="*/ 1 w 44"/>
                  <a:gd name="T7" fmla="*/ 0 h 141"/>
                  <a:gd name="T8" fmla="*/ 1 w 44"/>
                  <a:gd name="T9" fmla="*/ 0 h 141"/>
                  <a:gd name="T10" fmla="*/ 1 w 44"/>
                  <a:gd name="T11" fmla="*/ 0 h 141"/>
                  <a:gd name="T12" fmla="*/ 1 w 44"/>
                  <a:gd name="T13" fmla="*/ 1 h 141"/>
                  <a:gd name="T14" fmla="*/ 0 60000 65536"/>
                  <a:gd name="T15" fmla="*/ 0 60000 65536"/>
                  <a:gd name="T16" fmla="*/ 0 60000 65536"/>
                  <a:gd name="T17" fmla="*/ 0 60000 65536"/>
                  <a:gd name="T18" fmla="*/ 0 60000 65536"/>
                  <a:gd name="T19" fmla="*/ 0 60000 65536"/>
                  <a:gd name="T20" fmla="*/ 0 60000 65536"/>
                  <a:gd name="T21" fmla="*/ 0 w 44"/>
                  <a:gd name="T22" fmla="*/ 0 h 141"/>
                  <a:gd name="T23" fmla="*/ 44 w 44"/>
                  <a:gd name="T24" fmla="*/ 141 h 1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41">
                    <a:moveTo>
                      <a:pt x="32" y="141"/>
                    </a:moveTo>
                    <a:lnTo>
                      <a:pt x="0" y="141"/>
                    </a:lnTo>
                    <a:lnTo>
                      <a:pt x="0" y="110"/>
                    </a:lnTo>
                    <a:lnTo>
                      <a:pt x="13" y="0"/>
                    </a:lnTo>
                    <a:lnTo>
                      <a:pt x="44" y="0"/>
                    </a:lnTo>
                    <a:lnTo>
                      <a:pt x="44" y="33"/>
                    </a:lnTo>
                    <a:lnTo>
                      <a:pt x="3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57" name="Freeform 148"/>
              <p:cNvSpPr>
                <a:spLocks noChangeAspect="1"/>
              </p:cNvSpPr>
              <p:nvPr/>
            </p:nvSpPr>
            <p:spPr bwMode="auto">
              <a:xfrm>
                <a:off x="2084" y="1621"/>
                <a:ext cx="24" cy="69"/>
              </a:xfrm>
              <a:custGeom>
                <a:avLst/>
                <a:gdLst>
                  <a:gd name="T0" fmla="*/ 1 w 48"/>
                  <a:gd name="T1" fmla="*/ 2 h 136"/>
                  <a:gd name="T2" fmla="*/ 0 w 48"/>
                  <a:gd name="T3" fmla="*/ 2 h 136"/>
                  <a:gd name="T4" fmla="*/ 0 w 48"/>
                  <a:gd name="T5" fmla="*/ 1 h 136"/>
                  <a:gd name="T6" fmla="*/ 1 w 48"/>
                  <a:gd name="T7" fmla="*/ 0 h 136"/>
                  <a:gd name="T8" fmla="*/ 1 w 48"/>
                  <a:gd name="T9" fmla="*/ 0 h 136"/>
                  <a:gd name="T10" fmla="*/ 1 w 48"/>
                  <a:gd name="T11" fmla="*/ 1 h 136"/>
                  <a:gd name="T12" fmla="*/ 1 w 48"/>
                  <a:gd name="T13" fmla="*/ 2 h 136"/>
                  <a:gd name="T14" fmla="*/ 0 60000 65536"/>
                  <a:gd name="T15" fmla="*/ 0 60000 65536"/>
                  <a:gd name="T16" fmla="*/ 0 60000 65536"/>
                  <a:gd name="T17" fmla="*/ 0 60000 65536"/>
                  <a:gd name="T18" fmla="*/ 0 60000 65536"/>
                  <a:gd name="T19" fmla="*/ 0 60000 65536"/>
                  <a:gd name="T20" fmla="*/ 0 60000 65536"/>
                  <a:gd name="T21" fmla="*/ 0 w 48"/>
                  <a:gd name="T22" fmla="*/ 0 h 136"/>
                  <a:gd name="T23" fmla="*/ 48 w 48"/>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36">
                    <a:moveTo>
                      <a:pt x="31" y="136"/>
                    </a:moveTo>
                    <a:lnTo>
                      <a:pt x="0" y="136"/>
                    </a:lnTo>
                    <a:lnTo>
                      <a:pt x="0" y="103"/>
                    </a:lnTo>
                    <a:lnTo>
                      <a:pt x="16" y="0"/>
                    </a:lnTo>
                    <a:lnTo>
                      <a:pt x="48" y="0"/>
                    </a:lnTo>
                    <a:lnTo>
                      <a:pt x="48" y="32"/>
                    </a:lnTo>
                    <a:lnTo>
                      <a:pt x="31" y="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58" name="Freeform 149"/>
              <p:cNvSpPr>
                <a:spLocks noChangeAspect="1"/>
              </p:cNvSpPr>
              <p:nvPr/>
            </p:nvSpPr>
            <p:spPr bwMode="auto">
              <a:xfrm>
                <a:off x="2092" y="1573"/>
                <a:ext cx="22" cy="65"/>
              </a:xfrm>
              <a:custGeom>
                <a:avLst/>
                <a:gdLst>
                  <a:gd name="T0" fmla="*/ 1 w 44"/>
                  <a:gd name="T1" fmla="*/ 2 h 128"/>
                  <a:gd name="T2" fmla="*/ 0 w 44"/>
                  <a:gd name="T3" fmla="*/ 2 h 128"/>
                  <a:gd name="T4" fmla="*/ 0 w 44"/>
                  <a:gd name="T5" fmla="*/ 1 h 128"/>
                  <a:gd name="T6" fmla="*/ 1 w 44"/>
                  <a:gd name="T7" fmla="*/ 0 h 128"/>
                  <a:gd name="T8" fmla="*/ 1 w 44"/>
                  <a:gd name="T9" fmla="*/ 0 h 128"/>
                  <a:gd name="T10" fmla="*/ 1 w 44"/>
                  <a:gd name="T11" fmla="*/ 1 h 128"/>
                  <a:gd name="T12" fmla="*/ 1 w 44"/>
                  <a:gd name="T13" fmla="*/ 2 h 128"/>
                  <a:gd name="T14" fmla="*/ 0 60000 65536"/>
                  <a:gd name="T15" fmla="*/ 0 60000 65536"/>
                  <a:gd name="T16" fmla="*/ 0 60000 65536"/>
                  <a:gd name="T17" fmla="*/ 0 60000 65536"/>
                  <a:gd name="T18" fmla="*/ 0 60000 65536"/>
                  <a:gd name="T19" fmla="*/ 0 60000 65536"/>
                  <a:gd name="T20" fmla="*/ 0 60000 65536"/>
                  <a:gd name="T21" fmla="*/ 0 w 44"/>
                  <a:gd name="T22" fmla="*/ 0 h 128"/>
                  <a:gd name="T23" fmla="*/ 44 w 4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28">
                    <a:moveTo>
                      <a:pt x="32" y="128"/>
                    </a:moveTo>
                    <a:lnTo>
                      <a:pt x="0" y="128"/>
                    </a:lnTo>
                    <a:lnTo>
                      <a:pt x="0" y="96"/>
                    </a:lnTo>
                    <a:lnTo>
                      <a:pt x="11" y="0"/>
                    </a:lnTo>
                    <a:lnTo>
                      <a:pt x="44" y="0"/>
                    </a:lnTo>
                    <a:lnTo>
                      <a:pt x="44" y="32"/>
                    </a:lnTo>
                    <a:lnTo>
                      <a:pt x="32" y="1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59" name="Freeform 150"/>
              <p:cNvSpPr>
                <a:spLocks noChangeAspect="1"/>
              </p:cNvSpPr>
              <p:nvPr/>
            </p:nvSpPr>
            <p:spPr bwMode="auto">
              <a:xfrm>
                <a:off x="2098" y="1525"/>
                <a:ext cx="22" cy="65"/>
              </a:xfrm>
              <a:custGeom>
                <a:avLst/>
                <a:gdLst>
                  <a:gd name="T0" fmla="*/ 1 w 44"/>
                  <a:gd name="T1" fmla="*/ 2 h 128"/>
                  <a:gd name="T2" fmla="*/ 0 w 44"/>
                  <a:gd name="T3" fmla="*/ 2 h 128"/>
                  <a:gd name="T4" fmla="*/ 0 w 44"/>
                  <a:gd name="T5" fmla="*/ 1 h 128"/>
                  <a:gd name="T6" fmla="*/ 1 w 44"/>
                  <a:gd name="T7" fmla="*/ 0 h 128"/>
                  <a:gd name="T8" fmla="*/ 1 w 44"/>
                  <a:gd name="T9" fmla="*/ 0 h 128"/>
                  <a:gd name="T10" fmla="*/ 1 w 44"/>
                  <a:gd name="T11" fmla="*/ 1 h 128"/>
                  <a:gd name="T12" fmla="*/ 1 w 44"/>
                  <a:gd name="T13" fmla="*/ 2 h 128"/>
                  <a:gd name="T14" fmla="*/ 0 60000 65536"/>
                  <a:gd name="T15" fmla="*/ 0 60000 65536"/>
                  <a:gd name="T16" fmla="*/ 0 60000 65536"/>
                  <a:gd name="T17" fmla="*/ 0 60000 65536"/>
                  <a:gd name="T18" fmla="*/ 0 60000 65536"/>
                  <a:gd name="T19" fmla="*/ 0 60000 65536"/>
                  <a:gd name="T20" fmla="*/ 0 60000 65536"/>
                  <a:gd name="T21" fmla="*/ 0 w 44"/>
                  <a:gd name="T22" fmla="*/ 0 h 128"/>
                  <a:gd name="T23" fmla="*/ 44 w 4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28">
                    <a:moveTo>
                      <a:pt x="33" y="128"/>
                    </a:moveTo>
                    <a:lnTo>
                      <a:pt x="0" y="128"/>
                    </a:lnTo>
                    <a:lnTo>
                      <a:pt x="0" y="96"/>
                    </a:lnTo>
                    <a:lnTo>
                      <a:pt x="12" y="0"/>
                    </a:lnTo>
                    <a:lnTo>
                      <a:pt x="44" y="0"/>
                    </a:lnTo>
                    <a:lnTo>
                      <a:pt x="44" y="32"/>
                    </a:lnTo>
                    <a:lnTo>
                      <a:pt x="33" y="1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60" name="Freeform 151"/>
              <p:cNvSpPr>
                <a:spLocks noChangeAspect="1"/>
              </p:cNvSpPr>
              <p:nvPr/>
            </p:nvSpPr>
            <p:spPr bwMode="auto">
              <a:xfrm>
                <a:off x="2103" y="1482"/>
                <a:ext cx="22" cy="60"/>
              </a:xfrm>
              <a:custGeom>
                <a:avLst/>
                <a:gdLst>
                  <a:gd name="T0" fmla="*/ 1 w 44"/>
                  <a:gd name="T1" fmla="*/ 1 h 119"/>
                  <a:gd name="T2" fmla="*/ 0 w 44"/>
                  <a:gd name="T3" fmla="*/ 1 h 119"/>
                  <a:gd name="T4" fmla="*/ 0 w 44"/>
                  <a:gd name="T5" fmla="*/ 1 h 119"/>
                  <a:gd name="T6" fmla="*/ 1 w 44"/>
                  <a:gd name="T7" fmla="*/ 0 h 119"/>
                  <a:gd name="T8" fmla="*/ 1 w 44"/>
                  <a:gd name="T9" fmla="*/ 0 h 119"/>
                  <a:gd name="T10" fmla="*/ 1 w 44"/>
                  <a:gd name="T11" fmla="*/ 1 h 119"/>
                  <a:gd name="T12" fmla="*/ 1 w 44"/>
                  <a:gd name="T13" fmla="*/ 1 h 119"/>
                  <a:gd name="T14" fmla="*/ 0 60000 65536"/>
                  <a:gd name="T15" fmla="*/ 0 60000 65536"/>
                  <a:gd name="T16" fmla="*/ 0 60000 65536"/>
                  <a:gd name="T17" fmla="*/ 0 60000 65536"/>
                  <a:gd name="T18" fmla="*/ 0 60000 65536"/>
                  <a:gd name="T19" fmla="*/ 0 60000 65536"/>
                  <a:gd name="T20" fmla="*/ 0 60000 65536"/>
                  <a:gd name="T21" fmla="*/ 0 w 44"/>
                  <a:gd name="T22" fmla="*/ 0 h 119"/>
                  <a:gd name="T23" fmla="*/ 44 w 44"/>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19">
                    <a:moveTo>
                      <a:pt x="32" y="119"/>
                    </a:moveTo>
                    <a:lnTo>
                      <a:pt x="0" y="119"/>
                    </a:lnTo>
                    <a:lnTo>
                      <a:pt x="0" y="87"/>
                    </a:lnTo>
                    <a:lnTo>
                      <a:pt x="13" y="0"/>
                    </a:lnTo>
                    <a:lnTo>
                      <a:pt x="44" y="0"/>
                    </a:lnTo>
                    <a:lnTo>
                      <a:pt x="44" y="31"/>
                    </a:lnTo>
                    <a:lnTo>
                      <a:pt x="32"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61" name="Freeform 152"/>
              <p:cNvSpPr>
                <a:spLocks noChangeAspect="1"/>
              </p:cNvSpPr>
              <p:nvPr/>
            </p:nvSpPr>
            <p:spPr bwMode="auto">
              <a:xfrm>
                <a:off x="2110" y="1440"/>
                <a:ext cx="22" cy="58"/>
              </a:xfrm>
              <a:custGeom>
                <a:avLst/>
                <a:gdLst>
                  <a:gd name="T0" fmla="*/ 1 w 44"/>
                  <a:gd name="T1" fmla="*/ 1 h 115"/>
                  <a:gd name="T2" fmla="*/ 0 w 44"/>
                  <a:gd name="T3" fmla="*/ 1 h 115"/>
                  <a:gd name="T4" fmla="*/ 0 w 44"/>
                  <a:gd name="T5" fmla="*/ 1 h 115"/>
                  <a:gd name="T6" fmla="*/ 1 w 44"/>
                  <a:gd name="T7" fmla="*/ 0 h 115"/>
                  <a:gd name="T8" fmla="*/ 1 w 44"/>
                  <a:gd name="T9" fmla="*/ 0 h 115"/>
                  <a:gd name="T10" fmla="*/ 1 w 44"/>
                  <a:gd name="T11" fmla="*/ 1 h 115"/>
                  <a:gd name="T12" fmla="*/ 1 w 44"/>
                  <a:gd name="T13" fmla="*/ 1 h 115"/>
                  <a:gd name="T14" fmla="*/ 0 60000 65536"/>
                  <a:gd name="T15" fmla="*/ 0 60000 65536"/>
                  <a:gd name="T16" fmla="*/ 0 60000 65536"/>
                  <a:gd name="T17" fmla="*/ 0 60000 65536"/>
                  <a:gd name="T18" fmla="*/ 0 60000 65536"/>
                  <a:gd name="T19" fmla="*/ 0 60000 65536"/>
                  <a:gd name="T20" fmla="*/ 0 60000 65536"/>
                  <a:gd name="T21" fmla="*/ 0 w 44"/>
                  <a:gd name="T22" fmla="*/ 0 h 115"/>
                  <a:gd name="T23" fmla="*/ 44 w 44"/>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15">
                    <a:moveTo>
                      <a:pt x="31" y="115"/>
                    </a:moveTo>
                    <a:lnTo>
                      <a:pt x="0" y="115"/>
                    </a:lnTo>
                    <a:lnTo>
                      <a:pt x="0" y="84"/>
                    </a:lnTo>
                    <a:lnTo>
                      <a:pt x="12" y="0"/>
                    </a:lnTo>
                    <a:lnTo>
                      <a:pt x="44" y="0"/>
                    </a:lnTo>
                    <a:lnTo>
                      <a:pt x="44" y="31"/>
                    </a:lnTo>
                    <a:lnTo>
                      <a:pt x="31"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62" name="Freeform 153"/>
              <p:cNvSpPr>
                <a:spLocks noChangeAspect="1"/>
              </p:cNvSpPr>
              <p:nvPr/>
            </p:nvSpPr>
            <p:spPr bwMode="auto">
              <a:xfrm>
                <a:off x="2116" y="1400"/>
                <a:ext cx="24" cy="55"/>
              </a:xfrm>
              <a:custGeom>
                <a:avLst/>
                <a:gdLst>
                  <a:gd name="T0" fmla="*/ 1 w 48"/>
                  <a:gd name="T1" fmla="*/ 0 h 112"/>
                  <a:gd name="T2" fmla="*/ 0 w 48"/>
                  <a:gd name="T3" fmla="*/ 0 h 112"/>
                  <a:gd name="T4" fmla="*/ 0 w 48"/>
                  <a:gd name="T5" fmla="*/ 0 h 112"/>
                  <a:gd name="T6" fmla="*/ 1 w 48"/>
                  <a:gd name="T7" fmla="*/ 0 h 112"/>
                  <a:gd name="T8" fmla="*/ 1 w 48"/>
                  <a:gd name="T9" fmla="*/ 0 h 112"/>
                  <a:gd name="T10" fmla="*/ 1 w 48"/>
                  <a:gd name="T11" fmla="*/ 0 h 112"/>
                  <a:gd name="T12" fmla="*/ 1 w 48"/>
                  <a:gd name="T13" fmla="*/ 0 h 112"/>
                  <a:gd name="T14" fmla="*/ 0 60000 65536"/>
                  <a:gd name="T15" fmla="*/ 0 60000 65536"/>
                  <a:gd name="T16" fmla="*/ 0 60000 65536"/>
                  <a:gd name="T17" fmla="*/ 0 60000 65536"/>
                  <a:gd name="T18" fmla="*/ 0 60000 65536"/>
                  <a:gd name="T19" fmla="*/ 0 60000 65536"/>
                  <a:gd name="T20" fmla="*/ 0 60000 65536"/>
                  <a:gd name="T21" fmla="*/ 0 w 48"/>
                  <a:gd name="T22" fmla="*/ 0 h 112"/>
                  <a:gd name="T23" fmla="*/ 48 w 48"/>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12">
                    <a:moveTo>
                      <a:pt x="32" y="112"/>
                    </a:moveTo>
                    <a:lnTo>
                      <a:pt x="0" y="112"/>
                    </a:lnTo>
                    <a:lnTo>
                      <a:pt x="0" y="81"/>
                    </a:lnTo>
                    <a:lnTo>
                      <a:pt x="15" y="0"/>
                    </a:lnTo>
                    <a:lnTo>
                      <a:pt x="48" y="0"/>
                    </a:lnTo>
                    <a:lnTo>
                      <a:pt x="48" y="33"/>
                    </a:lnTo>
                    <a:lnTo>
                      <a:pt x="32"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63" name="Freeform 154"/>
              <p:cNvSpPr>
                <a:spLocks noChangeAspect="1"/>
              </p:cNvSpPr>
              <p:nvPr/>
            </p:nvSpPr>
            <p:spPr bwMode="auto">
              <a:xfrm>
                <a:off x="2124" y="1362"/>
                <a:ext cx="22" cy="54"/>
              </a:xfrm>
              <a:custGeom>
                <a:avLst/>
                <a:gdLst>
                  <a:gd name="T0" fmla="*/ 1 w 44"/>
                  <a:gd name="T1" fmla="*/ 1 h 108"/>
                  <a:gd name="T2" fmla="*/ 0 w 44"/>
                  <a:gd name="T3" fmla="*/ 1 h 108"/>
                  <a:gd name="T4" fmla="*/ 0 w 44"/>
                  <a:gd name="T5" fmla="*/ 1 h 108"/>
                  <a:gd name="T6" fmla="*/ 1 w 44"/>
                  <a:gd name="T7" fmla="*/ 0 h 108"/>
                  <a:gd name="T8" fmla="*/ 1 w 44"/>
                  <a:gd name="T9" fmla="*/ 0 h 108"/>
                  <a:gd name="T10" fmla="*/ 1 w 44"/>
                  <a:gd name="T11" fmla="*/ 1 h 108"/>
                  <a:gd name="T12" fmla="*/ 1 w 44"/>
                  <a:gd name="T13" fmla="*/ 1 h 108"/>
                  <a:gd name="T14" fmla="*/ 0 60000 65536"/>
                  <a:gd name="T15" fmla="*/ 0 60000 65536"/>
                  <a:gd name="T16" fmla="*/ 0 60000 65536"/>
                  <a:gd name="T17" fmla="*/ 0 60000 65536"/>
                  <a:gd name="T18" fmla="*/ 0 60000 65536"/>
                  <a:gd name="T19" fmla="*/ 0 60000 65536"/>
                  <a:gd name="T20" fmla="*/ 0 60000 65536"/>
                  <a:gd name="T21" fmla="*/ 0 w 44"/>
                  <a:gd name="T22" fmla="*/ 0 h 108"/>
                  <a:gd name="T23" fmla="*/ 44 w 44"/>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08">
                    <a:moveTo>
                      <a:pt x="33" y="108"/>
                    </a:moveTo>
                    <a:lnTo>
                      <a:pt x="0" y="108"/>
                    </a:lnTo>
                    <a:lnTo>
                      <a:pt x="0" y="75"/>
                    </a:lnTo>
                    <a:lnTo>
                      <a:pt x="12" y="0"/>
                    </a:lnTo>
                    <a:lnTo>
                      <a:pt x="44" y="0"/>
                    </a:lnTo>
                    <a:lnTo>
                      <a:pt x="44" y="31"/>
                    </a:lnTo>
                    <a:lnTo>
                      <a:pt x="33"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64" name="Freeform 155"/>
              <p:cNvSpPr>
                <a:spLocks noChangeAspect="1"/>
              </p:cNvSpPr>
              <p:nvPr/>
            </p:nvSpPr>
            <p:spPr bwMode="auto">
              <a:xfrm>
                <a:off x="2129" y="1326"/>
                <a:ext cx="22" cy="52"/>
              </a:xfrm>
              <a:custGeom>
                <a:avLst/>
                <a:gdLst>
                  <a:gd name="T0" fmla="*/ 1 w 44"/>
                  <a:gd name="T1" fmla="*/ 1 h 104"/>
                  <a:gd name="T2" fmla="*/ 0 w 44"/>
                  <a:gd name="T3" fmla="*/ 1 h 104"/>
                  <a:gd name="T4" fmla="*/ 0 w 44"/>
                  <a:gd name="T5" fmla="*/ 1 h 104"/>
                  <a:gd name="T6" fmla="*/ 1 w 44"/>
                  <a:gd name="T7" fmla="*/ 0 h 104"/>
                  <a:gd name="T8" fmla="*/ 1 w 44"/>
                  <a:gd name="T9" fmla="*/ 0 h 104"/>
                  <a:gd name="T10" fmla="*/ 1 w 44"/>
                  <a:gd name="T11" fmla="*/ 1 h 104"/>
                  <a:gd name="T12" fmla="*/ 1 w 44"/>
                  <a:gd name="T13" fmla="*/ 1 h 104"/>
                  <a:gd name="T14" fmla="*/ 0 60000 65536"/>
                  <a:gd name="T15" fmla="*/ 0 60000 65536"/>
                  <a:gd name="T16" fmla="*/ 0 60000 65536"/>
                  <a:gd name="T17" fmla="*/ 0 60000 65536"/>
                  <a:gd name="T18" fmla="*/ 0 60000 65536"/>
                  <a:gd name="T19" fmla="*/ 0 60000 65536"/>
                  <a:gd name="T20" fmla="*/ 0 60000 65536"/>
                  <a:gd name="T21" fmla="*/ 0 w 44"/>
                  <a:gd name="T22" fmla="*/ 0 h 104"/>
                  <a:gd name="T23" fmla="*/ 44 w 44"/>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04">
                    <a:moveTo>
                      <a:pt x="32" y="104"/>
                    </a:moveTo>
                    <a:lnTo>
                      <a:pt x="0" y="104"/>
                    </a:lnTo>
                    <a:lnTo>
                      <a:pt x="0" y="73"/>
                    </a:lnTo>
                    <a:lnTo>
                      <a:pt x="13" y="0"/>
                    </a:lnTo>
                    <a:lnTo>
                      <a:pt x="44" y="0"/>
                    </a:lnTo>
                    <a:lnTo>
                      <a:pt x="44" y="33"/>
                    </a:lnTo>
                    <a:lnTo>
                      <a:pt x="32"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65" name="Freeform 156"/>
              <p:cNvSpPr>
                <a:spLocks noChangeAspect="1"/>
              </p:cNvSpPr>
              <p:nvPr/>
            </p:nvSpPr>
            <p:spPr bwMode="auto">
              <a:xfrm>
                <a:off x="2136" y="1292"/>
                <a:ext cx="22" cy="50"/>
              </a:xfrm>
              <a:custGeom>
                <a:avLst/>
                <a:gdLst>
                  <a:gd name="T0" fmla="*/ 1 w 44"/>
                  <a:gd name="T1" fmla="*/ 1 h 100"/>
                  <a:gd name="T2" fmla="*/ 0 w 44"/>
                  <a:gd name="T3" fmla="*/ 1 h 100"/>
                  <a:gd name="T4" fmla="*/ 0 w 44"/>
                  <a:gd name="T5" fmla="*/ 1 h 100"/>
                  <a:gd name="T6" fmla="*/ 1 w 44"/>
                  <a:gd name="T7" fmla="*/ 0 h 100"/>
                  <a:gd name="T8" fmla="*/ 1 w 44"/>
                  <a:gd name="T9" fmla="*/ 0 h 100"/>
                  <a:gd name="T10" fmla="*/ 1 w 44"/>
                  <a:gd name="T11" fmla="*/ 1 h 100"/>
                  <a:gd name="T12" fmla="*/ 1 w 44"/>
                  <a:gd name="T13" fmla="*/ 1 h 100"/>
                  <a:gd name="T14" fmla="*/ 0 60000 65536"/>
                  <a:gd name="T15" fmla="*/ 0 60000 65536"/>
                  <a:gd name="T16" fmla="*/ 0 60000 65536"/>
                  <a:gd name="T17" fmla="*/ 0 60000 65536"/>
                  <a:gd name="T18" fmla="*/ 0 60000 65536"/>
                  <a:gd name="T19" fmla="*/ 0 60000 65536"/>
                  <a:gd name="T20" fmla="*/ 0 60000 65536"/>
                  <a:gd name="T21" fmla="*/ 0 w 44"/>
                  <a:gd name="T22" fmla="*/ 0 h 100"/>
                  <a:gd name="T23" fmla="*/ 44 w 44"/>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00">
                    <a:moveTo>
                      <a:pt x="31" y="100"/>
                    </a:moveTo>
                    <a:lnTo>
                      <a:pt x="0" y="100"/>
                    </a:lnTo>
                    <a:lnTo>
                      <a:pt x="0" y="67"/>
                    </a:lnTo>
                    <a:lnTo>
                      <a:pt x="12" y="0"/>
                    </a:lnTo>
                    <a:lnTo>
                      <a:pt x="44" y="0"/>
                    </a:lnTo>
                    <a:lnTo>
                      <a:pt x="44" y="31"/>
                    </a:lnTo>
                    <a:lnTo>
                      <a:pt x="31"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66" name="Freeform 157"/>
              <p:cNvSpPr>
                <a:spLocks noChangeAspect="1"/>
              </p:cNvSpPr>
              <p:nvPr/>
            </p:nvSpPr>
            <p:spPr bwMode="auto">
              <a:xfrm>
                <a:off x="2142" y="1259"/>
                <a:ext cx="22" cy="48"/>
              </a:xfrm>
              <a:custGeom>
                <a:avLst/>
                <a:gdLst>
                  <a:gd name="T0" fmla="*/ 1 w 44"/>
                  <a:gd name="T1" fmla="*/ 1 h 96"/>
                  <a:gd name="T2" fmla="*/ 0 w 44"/>
                  <a:gd name="T3" fmla="*/ 1 h 96"/>
                  <a:gd name="T4" fmla="*/ 0 w 44"/>
                  <a:gd name="T5" fmla="*/ 1 h 96"/>
                  <a:gd name="T6" fmla="*/ 1 w 44"/>
                  <a:gd name="T7" fmla="*/ 0 h 96"/>
                  <a:gd name="T8" fmla="*/ 1 w 44"/>
                  <a:gd name="T9" fmla="*/ 0 h 96"/>
                  <a:gd name="T10" fmla="*/ 1 w 44"/>
                  <a:gd name="T11" fmla="*/ 1 h 96"/>
                  <a:gd name="T12" fmla="*/ 1 w 44"/>
                  <a:gd name="T13" fmla="*/ 1 h 96"/>
                  <a:gd name="T14" fmla="*/ 0 60000 65536"/>
                  <a:gd name="T15" fmla="*/ 0 60000 65536"/>
                  <a:gd name="T16" fmla="*/ 0 60000 65536"/>
                  <a:gd name="T17" fmla="*/ 0 60000 65536"/>
                  <a:gd name="T18" fmla="*/ 0 60000 65536"/>
                  <a:gd name="T19" fmla="*/ 0 60000 65536"/>
                  <a:gd name="T20" fmla="*/ 0 60000 65536"/>
                  <a:gd name="T21" fmla="*/ 0 w 44"/>
                  <a:gd name="T22" fmla="*/ 0 h 96"/>
                  <a:gd name="T23" fmla="*/ 44 w 4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96">
                    <a:moveTo>
                      <a:pt x="32" y="96"/>
                    </a:moveTo>
                    <a:lnTo>
                      <a:pt x="0" y="96"/>
                    </a:lnTo>
                    <a:lnTo>
                      <a:pt x="0" y="65"/>
                    </a:lnTo>
                    <a:lnTo>
                      <a:pt x="11" y="0"/>
                    </a:lnTo>
                    <a:lnTo>
                      <a:pt x="44" y="0"/>
                    </a:lnTo>
                    <a:lnTo>
                      <a:pt x="44" y="33"/>
                    </a:lnTo>
                    <a:lnTo>
                      <a:pt x="32"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67" name="Freeform 158"/>
              <p:cNvSpPr>
                <a:spLocks noChangeAspect="1"/>
              </p:cNvSpPr>
              <p:nvPr/>
            </p:nvSpPr>
            <p:spPr bwMode="auto">
              <a:xfrm>
                <a:off x="2148" y="1230"/>
                <a:ext cx="24" cy="46"/>
              </a:xfrm>
              <a:custGeom>
                <a:avLst/>
                <a:gdLst>
                  <a:gd name="T0" fmla="*/ 1 w 48"/>
                  <a:gd name="T1" fmla="*/ 0 h 93"/>
                  <a:gd name="T2" fmla="*/ 0 w 48"/>
                  <a:gd name="T3" fmla="*/ 0 h 93"/>
                  <a:gd name="T4" fmla="*/ 0 w 48"/>
                  <a:gd name="T5" fmla="*/ 0 h 93"/>
                  <a:gd name="T6" fmla="*/ 1 w 48"/>
                  <a:gd name="T7" fmla="*/ 0 h 93"/>
                  <a:gd name="T8" fmla="*/ 1 w 48"/>
                  <a:gd name="T9" fmla="*/ 0 h 93"/>
                  <a:gd name="T10" fmla="*/ 1 w 48"/>
                  <a:gd name="T11" fmla="*/ 0 h 93"/>
                  <a:gd name="T12" fmla="*/ 1 w 48"/>
                  <a:gd name="T13" fmla="*/ 0 h 93"/>
                  <a:gd name="T14" fmla="*/ 0 60000 65536"/>
                  <a:gd name="T15" fmla="*/ 0 60000 65536"/>
                  <a:gd name="T16" fmla="*/ 0 60000 65536"/>
                  <a:gd name="T17" fmla="*/ 0 60000 65536"/>
                  <a:gd name="T18" fmla="*/ 0 60000 65536"/>
                  <a:gd name="T19" fmla="*/ 0 60000 65536"/>
                  <a:gd name="T20" fmla="*/ 0 60000 65536"/>
                  <a:gd name="T21" fmla="*/ 0 w 48"/>
                  <a:gd name="T22" fmla="*/ 0 h 93"/>
                  <a:gd name="T23" fmla="*/ 48 w 48"/>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93">
                    <a:moveTo>
                      <a:pt x="33" y="93"/>
                    </a:moveTo>
                    <a:lnTo>
                      <a:pt x="0" y="93"/>
                    </a:lnTo>
                    <a:lnTo>
                      <a:pt x="0" y="60"/>
                    </a:lnTo>
                    <a:lnTo>
                      <a:pt x="16" y="0"/>
                    </a:lnTo>
                    <a:lnTo>
                      <a:pt x="48" y="0"/>
                    </a:lnTo>
                    <a:lnTo>
                      <a:pt x="48" y="33"/>
                    </a:lnTo>
                    <a:lnTo>
                      <a:pt x="33"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68" name="Freeform 159"/>
              <p:cNvSpPr>
                <a:spLocks noChangeAspect="1"/>
              </p:cNvSpPr>
              <p:nvPr/>
            </p:nvSpPr>
            <p:spPr bwMode="auto">
              <a:xfrm>
                <a:off x="2155" y="1202"/>
                <a:ext cx="22" cy="44"/>
              </a:xfrm>
              <a:custGeom>
                <a:avLst/>
                <a:gdLst>
                  <a:gd name="T0" fmla="*/ 1 w 44"/>
                  <a:gd name="T1" fmla="*/ 1 h 88"/>
                  <a:gd name="T2" fmla="*/ 0 w 44"/>
                  <a:gd name="T3" fmla="*/ 1 h 88"/>
                  <a:gd name="T4" fmla="*/ 0 w 44"/>
                  <a:gd name="T5" fmla="*/ 1 h 88"/>
                  <a:gd name="T6" fmla="*/ 1 w 44"/>
                  <a:gd name="T7" fmla="*/ 0 h 88"/>
                  <a:gd name="T8" fmla="*/ 1 w 44"/>
                  <a:gd name="T9" fmla="*/ 0 h 88"/>
                  <a:gd name="T10" fmla="*/ 1 w 44"/>
                  <a:gd name="T11" fmla="*/ 1 h 88"/>
                  <a:gd name="T12" fmla="*/ 1 w 44"/>
                  <a:gd name="T13" fmla="*/ 1 h 88"/>
                  <a:gd name="T14" fmla="*/ 0 60000 65536"/>
                  <a:gd name="T15" fmla="*/ 0 60000 65536"/>
                  <a:gd name="T16" fmla="*/ 0 60000 65536"/>
                  <a:gd name="T17" fmla="*/ 0 60000 65536"/>
                  <a:gd name="T18" fmla="*/ 0 60000 65536"/>
                  <a:gd name="T19" fmla="*/ 0 60000 65536"/>
                  <a:gd name="T20" fmla="*/ 0 60000 65536"/>
                  <a:gd name="T21" fmla="*/ 0 w 44"/>
                  <a:gd name="T22" fmla="*/ 0 h 88"/>
                  <a:gd name="T23" fmla="*/ 44 w 44"/>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88">
                    <a:moveTo>
                      <a:pt x="32" y="88"/>
                    </a:moveTo>
                    <a:lnTo>
                      <a:pt x="0" y="88"/>
                    </a:lnTo>
                    <a:lnTo>
                      <a:pt x="0" y="55"/>
                    </a:lnTo>
                    <a:lnTo>
                      <a:pt x="13" y="0"/>
                    </a:lnTo>
                    <a:lnTo>
                      <a:pt x="44" y="0"/>
                    </a:lnTo>
                    <a:lnTo>
                      <a:pt x="44" y="32"/>
                    </a:lnTo>
                    <a:lnTo>
                      <a:pt x="32"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69" name="Freeform 160"/>
              <p:cNvSpPr>
                <a:spLocks noChangeAspect="1"/>
              </p:cNvSpPr>
              <p:nvPr/>
            </p:nvSpPr>
            <p:spPr bwMode="auto">
              <a:xfrm>
                <a:off x="2162" y="1174"/>
                <a:ext cx="22" cy="44"/>
              </a:xfrm>
              <a:custGeom>
                <a:avLst/>
                <a:gdLst>
                  <a:gd name="T0" fmla="*/ 1 w 44"/>
                  <a:gd name="T1" fmla="*/ 1 h 88"/>
                  <a:gd name="T2" fmla="*/ 0 w 44"/>
                  <a:gd name="T3" fmla="*/ 1 h 88"/>
                  <a:gd name="T4" fmla="*/ 0 w 44"/>
                  <a:gd name="T5" fmla="*/ 1 h 88"/>
                  <a:gd name="T6" fmla="*/ 1 w 44"/>
                  <a:gd name="T7" fmla="*/ 0 h 88"/>
                  <a:gd name="T8" fmla="*/ 1 w 44"/>
                  <a:gd name="T9" fmla="*/ 0 h 88"/>
                  <a:gd name="T10" fmla="*/ 1 w 44"/>
                  <a:gd name="T11" fmla="*/ 1 h 88"/>
                  <a:gd name="T12" fmla="*/ 1 w 44"/>
                  <a:gd name="T13" fmla="*/ 1 h 88"/>
                  <a:gd name="T14" fmla="*/ 0 60000 65536"/>
                  <a:gd name="T15" fmla="*/ 0 60000 65536"/>
                  <a:gd name="T16" fmla="*/ 0 60000 65536"/>
                  <a:gd name="T17" fmla="*/ 0 60000 65536"/>
                  <a:gd name="T18" fmla="*/ 0 60000 65536"/>
                  <a:gd name="T19" fmla="*/ 0 60000 65536"/>
                  <a:gd name="T20" fmla="*/ 0 60000 65536"/>
                  <a:gd name="T21" fmla="*/ 0 w 44"/>
                  <a:gd name="T22" fmla="*/ 0 h 88"/>
                  <a:gd name="T23" fmla="*/ 44 w 44"/>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88">
                    <a:moveTo>
                      <a:pt x="31" y="88"/>
                    </a:moveTo>
                    <a:lnTo>
                      <a:pt x="0" y="88"/>
                    </a:lnTo>
                    <a:lnTo>
                      <a:pt x="0" y="56"/>
                    </a:lnTo>
                    <a:lnTo>
                      <a:pt x="12" y="0"/>
                    </a:lnTo>
                    <a:lnTo>
                      <a:pt x="44" y="0"/>
                    </a:lnTo>
                    <a:lnTo>
                      <a:pt x="44" y="31"/>
                    </a:lnTo>
                    <a:lnTo>
                      <a:pt x="31"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70" name="Freeform 161"/>
              <p:cNvSpPr>
                <a:spLocks noChangeAspect="1"/>
              </p:cNvSpPr>
              <p:nvPr/>
            </p:nvSpPr>
            <p:spPr bwMode="auto">
              <a:xfrm>
                <a:off x="2168" y="1150"/>
                <a:ext cx="22" cy="39"/>
              </a:xfrm>
              <a:custGeom>
                <a:avLst/>
                <a:gdLst>
                  <a:gd name="T0" fmla="*/ 1 w 44"/>
                  <a:gd name="T1" fmla="*/ 0 h 79"/>
                  <a:gd name="T2" fmla="*/ 0 w 44"/>
                  <a:gd name="T3" fmla="*/ 0 h 79"/>
                  <a:gd name="T4" fmla="*/ 0 w 44"/>
                  <a:gd name="T5" fmla="*/ 0 h 79"/>
                  <a:gd name="T6" fmla="*/ 1 w 44"/>
                  <a:gd name="T7" fmla="*/ 0 h 79"/>
                  <a:gd name="T8" fmla="*/ 1 w 44"/>
                  <a:gd name="T9" fmla="*/ 0 h 79"/>
                  <a:gd name="T10" fmla="*/ 1 w 44"/>
                  <a:gd name="T11" fmla="*/ 0 h 79"/>
                  <a:gd name="T12" fmla="*/ 1 w 44"/>
                  <a:gd name="T13" fmla="*/ 0 h 79"/>
                  <a:gd name="T14" fmla="*/ 0 60000 65536"/>
                  <a:gd name="T15" fmla="*/ 0 60000 65536"/>
                  <a:gd name="T16" fmla="*/ 0 60000 65536"/>
                  <a:gd name="T17" fmla="*/ 0 60000 65536"/>
                  <a:gd name="T18" fmla="*/ 0 60000 65536"/>
                  <a:gd name="T19" fmla="*/ 0 60000 65536"/>
                  <a:gd name="T20" fmla="*/ 0 60000 65536"/>
                  <a:gd name="T21" fmla="*/ 0 w 44"/>
                  <a:gd name="T22" fmla="*/ 0 h 79"/>
                  <a:gd name="T23" fmla="*/ 44 w 44"/>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9">
                    <a:moveTo>
                      <a:pt x="32" y="79"/>
                    </a:moveTo>
                    <a:lnTo>
                      <a:pt x="0" y="79"/>
                    </a:lnTo>
                    <a:lnTo>
                      <a:pt x="0" y="48"/>
                    </a:lnTo>
                    <a:lnTo>
                      <a:pt x="11" y="0"/>
                    </a:lnTo>
                    <a:lnTo>
                      <a:pt x="44" y="0"/>
                    </a:lnTo>
                    <a:lnTo>
                      <a:pt x="44" y="31"/>
                    </a:lnTo>
                    <a:lnTo>
                      <a:pt x="32"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71" name="Freeform 162"/>
              <p:cNvSpPr>
                <a:spLocks noChangeAspect="1"/>
              </p:cNvSpPr>
              <p:nvPr/>
            </p:nvSpPr>
            <p:spPr bwMode="auto">
              <a:xfrm>
                <a:off x="2174" y="1126"/>
                <a:ext cx="22" cy="39"/>
              </a:xfrm>
              <a:custGeom>
                <a:avLst/>
                <a:gdLst>
                  <a:gd name="T0" fmla="*/ 1 w 44"/>
                  <a:gd name="T1" fmla="*/ 0 h 79"/>
                  <a:gd name="T2" fmla="*/ 0 w 44"/>
                  <a:gd name="T3" fmla="*/ 0 h 79"/>
                  <a:gd name="T4" fmla="*/ 0 w 44"/>
                  <a:gd name="T5" fmla="*/ 0 h 79"/>
                  <a:gd name="T6" fmla="*/ 1 w 44"/>
                  <a:gd name="T7" fmla="*/ 0 h 79"/>
                  <a:gd name="T8" fmla="*/ 1 w 44"/>
                  <a:gd name="T9" fmla="*/ 0 h 79"/>
                  <a:gd name="T10" fmla="*/ 1 w 44"/>
                  <a:gd name="T11" fmla="*/ 0 h 79"/>
                  <a:gd name="T12" fmla="*/ 1 w 44"/>
                  <a:gd name="T13" fmla="*/ 0 h 79"/>
                  <a:gd name="T14" fmla="*/ 0 60000 65536"/>
                  <a:gd name="T15" fmla="*/ 0 60000 65536"/>
                  <a:gd name="T16" fmla="*/ 0 60000 65536"/>
                  <a:gd name="T17" fmla="*/ 0 60000 65536"/>
                  <a:gd name="T18" fmla="*/ 0 60000 65536"/>
                  <a:gd name="T19" fmla="*/ 0 60000 65536"/>
                  <a:gd name="T20" fmla="*/ 0 60000 65536"/>
                  <a:gd name="T21" fmla="*/ 0 w 44"/>
                  <a:gd name="T22" fmla="*/ 0 h 79"/>
                  <a:gd name="T23" fmla="*/ 44 w 44"/>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9">
                    <a:moveTo>
                      <a:pt x="33" y="79"/>
                    </a:moveTo>
                    <a:lnTo>
                      <a:pt x="0" y="79"/>
                    </a:lnTo>
                    <a:lnTo>
                      <a:pt x="0" y="48"/>
                    </a:lnTo>
                    <a:lnTo>
                      <a:pt x="12" y="0"/>
                    </a:lnTo>
                    <a:lnTo>
                      <a:pt x="44" y="0"/>
                    </a:lnTo>
                    <a:lnTo>
                      <a:pt x="44" y="33"/>
                    </a:lnTo>
                    <a:lnTo>
                      <a:pt x="33"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72" name="Freeform 163"/>
              <p:cNvSpPr>
                <a:spLocks noChangeAspect="1"/>
              </p:cNvSpPr>
              <p:nvPr/>
            </p:nvSpPr>
            <p:spPr bwMode="auto">
              <a:xfrm>
                <a:off x="2179" y="1104"/>
                <a:ext cx="24" cy="38"/>
              </a:xfrm>
              <a:custGeom>
                <a:avLst/>
                <a:gdLst>
                  <a:gd name="T0" fmla="*/ 1 w 48"/>
                  <a:gd name="T1" fmla="*/ 0 h 77"/>
                  <a:gd name="T2" fmla="*/ 0 w 48"/>
                  <a:gd name="T3" fmla="*/ 0 h 77"/>
                  <a:gd name="T4" fmla="*/ 0 w 48"/>
                  <a:gd name="T5" fmla="*/ 0 h 77"/>
                  <a:gd name="T6" fmla="*/ 1 w 48"/>
                  <a:gd name="T7" fmla="*/ 0 h 77"/>
                  <a:gd name="T8" fmla="*/ 1 w 48"/>
                  <a:gd name="T9" fmla="*/ 0 h 77"/>
                  <a:gd name="T10" fmla="*/ 1 w 48"/>
                  <a:gd name="T11" fmla="*/ 0 h 77"/>
                  <a:gd name="T12" fmla="*/ 1 w 48"/>
                  <a:gd name="T13" fmla="*/ 0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32" y="77"/>
                    </a:moveTo>
                    <a:lnTo>
                      <a:pt x="0" y="77"/>
                    </a:lnTo>
                    <a:lnTo>
                      <a:pt x="0" y="44"/>
                    </a:lnTo>
                    <a:lnTo>
                      <a:pt x="17" y="0"/>
                    </a:lnTo>
                    <a:lnTo>
                      <a:pt x="48" y="0"/>
                    </a:lnTo>
                    <a:lnTo>
                      <a:pt x="48" y="32"/>
                    </a:lnTo>
                    <a:lnTo>
                      <a:pt x="32"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73" name="Freeform 164"/>
              <p:cNvSpPr>
                <a:spLocks noChangeAspect="1"/>
              </p:cNvSpPr>
              <p:nvPr/>
            </p:nvSpPr>
            <p:spPr bwMode="auto">
              <a:xfrm>
                <a:off x="2188" y="1084"/>
                <a:ext cx="22" cy="36"/>
              </a:xfrm>
              <a:custGeom>
                <a:avLst/>
                <a:gdLst>
                  <a:gd name="T0" fmla="*/ 1 w 44"/>
                  <a:gd name="T1" fmla="*/ 0 h 73"/>
                  <a:gd name="T2" fmla="*/ 0 w 44"/>
                  <a:gd name="T3" fmla="*/ 0 h 73"/>
                  <a:gd name="T4" fmla="*/ 0 w 44"/>
                  <a:gd name="T5" fmla="*/ 0 h 73"/>
                  <a:gd name="T6" fmla="*/ 1 w 44"/>
                  <a:gd name="T7" fmla="*/ 0 h 73"/>
                  <a:gd name="T8" fmla="*/ 1 w 44"/>
                  <a:gd name="T9" fmla="*/ 0 h 73"/>
                  <a:gd name="T10" fmla="*/ 1 w 44"/>
                  <a:gd name="T11" fmla="*/ 0 h 73"/>
                  <a:gd name="T12" fmla="*/ 1 w 44"/>
                  <a:gd name="T13" fmla="*/ 0 h 73"/>
                  <a:gd name="T14" fmla="*/ 0 60000 65536"/>
                  <a:gd name="T15" fmla="*/ 0 60000 65536"/>
                  <a:gd name="T16" fmla="*/ 0 60000 65536"/>
                  <a:gd name="T17" fmla="*/ 0 60000 65536"/>
                  <a:gd name="T18" fmla="*/ 0 60000 65536"/>
                  <a:gd name="T19" fmla="*/ 0 60000 65536"/>
                  <a:gd name="T20" fmla="*/ 0 60000 65536"/>
                  <a:gd name="T21" fmla="*/ 0 w 44"/>
                  <a:gd name="T22" fmla="*/ 0 h 73"/>
                  <a:gd name="T23" fmla="*/ 44 w 44"/>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3">
                    <a:moveTo>
                      <a:pt x="31" y="73"/>
                    </a:moveTo>
                    <a:lnTo>
                      <a:pt x="0" y="73"/>
                    </a:lnTo>
                    <a:lnTo>
                      <a:pt x="0" y="41"/>
                    </a:lnTo>
                    <a:lnTo>
                      <a:pt x="12" y="0"/>
                    </a:lnTo>
                    <a:lnTo>
                      <a:pt x="44" y="0"/>
                    </a:lnTo>
                    <a:lnTo>
                      <a:pt x="44" y="33"/>
                    </a:lnTo>
                    <a:lnTo>
                      <a:pt x="31"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74" name="Freeform 165"/>
              <p:cNvSpPr>
                <a:spLocks noChangeAspect="1"/>
              </p:cNvSpPr>
              <p:nvPr/>
            </p:nvSpPr>
            <p:spPr bwMode="auto">
              <a:xfrm>
                <a:off x="2194" y="1065"/>
                <a:ext cx="22" cy="35"/>
              </a:xfrm>
              <a:custGeom>
                <a:avLst/>
                <a:gdLst>
                  <a:gd name="T0" fmla="*/ 1 w 44"/>
                  <a:gd name="T1" fmla="*/ 1 h 69"/>
                  <a:gd name="T2" fmla="*/ 0 w 44"/>
                  <a:gd name="T3" fmla="*/ 1 h 69"/>
                  <a:gd name="T4" fmla="*/ 0 w 44"/>
                  <a:gd name="T5" fmla="*/ 1 h 69"/>
                  <a:gd name="T6" fmla="*/ 1 w 44"/>
                  <a:gd name="T7" fmla="*/ 0 h 69"/>
                  <a:gd name="T8" fmla="*/ 1 w 44"/>
                  <a:gd name="T9" fmla="*/ 0 h 69"/>
                  <a:gd name="T10" fmla="*/ 1 w 44"/>
                  <a:gd name="T11" fmla="*/ 1 h 69"/>
                  <a:gd name="T12" fmla="*/ 1 w 44"/>
                  <a:gd name="T13" fmla="*/ 1 h 69"/>
                  <a:gd name="T14" fmla="*/ 0 60000 65536"/>
                  <a:gd name="T15" fmla="*/ 0 60000 65536"/>
                  <a:gd name="T16" fmla="*/ 0 60000 65536"/>
                  <a:gd name="T17" fmla="*/ 0 60000 65536"/>
                  <a:gd name="T18" fmla="*/ 0 60000 65536"/>
                  <a:gd name="T19" fmla="*/ 0 60000 65536"/>
                  <a:gd name="T20" fmla="*/ 0 60000 65536"/>
                  <a:gd name="T21" fmla="*/ 0 w 44"/>
                  <a:gd name="T22" fmla="*/ 0 h 69"/>
                  <a:gd name="T23" fmla="*/ 44 w 44"/>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9">
                    <a:moveTo>
                      <a:pt x="32" y="69"/>
                    </a:moveTo>
                    <a:lnTo>
                      <a:pt x="0" y="69"/>
                    </a:lnTo>
                    <a:lnTo>
                      <a:pt x="0" y="36"/>
                    </a:lnTo>
                    <a:lnTo>
                      <a:pt x="11" y="0"/>
                    </a:lnTo>
                    <a:lnTo>
                      <a:pt x="44" y="0"/>
                    </a:lnTo>
                    <a:lnTo>
                      <a:pt x="44" y="33"/>
                    </a:lnTo>
                    <a:lnTo>
                      <a:pt x="32"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75" name="Freeform 166"/>
              <p:cNvSpPr>
                <a:spLocks noChangeAspect="1"/>
              </p:cNvSpPr>
              <p:nvPr/>
            </p:nvSpPr>
            <p:spPr bwMode="auto">
              <a:xfrm>
                <a:off x="2200" y="1048"/>
                <a:ext cx="22" cy="34"/>
              </a:xfrm>
              <a:custGeom>
                <a:avLst/>
                <a:gdLst>
                  <a:gd name="T0" fmla="*/ 1 w 44"/>
                  <a:gd name="T1" fmla="*/ 1 h 68"/>
                  <a:gd name="T2" fmla="*/ 0 w 44"/>
                  <a:gd name="T3" fmla="*/ 1 h 68"/>
                  <a:gd name="T4" fmla="*/ 0 w 44"/>
                  <a:gd name="T5" fmla="*/ 1 h 68"/>
                  <a:gd name="T6" fmla="*/ 1 w 44"/>
                  <a:gd name="T7" fmla="*/ 0 h 68"/>
                  <a:gd name="T8" fmla="*/ 1 w 44"/>
                  <a:gd name="T9" fmla="*/ 0 h 68"/>
                  <a:gd name="T10" fmla="*/ 1 w 44"/>
                  <a:gd name="T11" fmla="*/ 1 h 68"/>
                  <a:gd name="T12" fmla="*/ 1 w 44"/>
                  <a:gd name="T13" fmla="*/ 1 h 68"/>
                  <a:gd name="T14" fmla="*/ 0 60000 65536"/>
                  <a:gd name="T15" fmla="*/ 0 60000 65536"/>
                  <a:gd name="T16" fmla="*/ 0 60000 65536"/>
                  <a:gd name="T17" fmla="*/ 0 60000 65536"/>
                  <a:gd name="T18" fmla="*/ 0 60000 65536"/>
                  <a:gd name="T19" fmla="*/ 0 60000 65536"/>
                  <a:gd name="T20" fmla="*/ 0 60000 65536"/>
                  <a:gd name="T21" fmla="*/ 0 w 44"/>
                  <a:gd name="T22" fmla="*/ 0 h 68"/>
                  <a:gd name="T23" fmla="*/ 44 w 44"/>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8">
                    <a:moveTo>
                      <a:pt x="33" y="68"/>
                    </a:moveTo>
                    <a:lnTo>
                      <a:pt x="0" y="68"/>
                    </a:lnTo>
                    <a:lnTo>
                      <a:pt x="0" y="35"/>
                    </a:lnTo>
                    <a:lnTo>
                      <a:pt x="12" y="0"/>
                    </a:lnTo>
                    <a:lnTo>
                      <a:pt x="44" y="0"/>
                    </a:lnTo>
                    <a:lnTo>
                      <a:pt x="44" y="31"/>
                    </a:lnTo>
                    <a:lnTo>
                      <a:pt x="33"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76" name="Freeform 167"/>
              <p:cNvSpPr>
                <a:spLocks noChangeAspect="1"/>
              </p:cNvSpPr>
              <p:nvPr/>
            </p:nvSpPr>
            <p:spPr bwMode="auto">
              <a:xfrm>
                <a:off x="2205" y="1032"/>
                <a:ext cx="22" cy="32"/>
              </a:xfrm>
              <a:custGeom>
                <a:avLst/>
                <a:gdLst>
                  <a:gd name="T0" fmla="*/ 1 w 44"/>
                  <a:gd name="T1" fmla="*/ 1 h 63"/>
                  <a:gd name="T2" fmla="*/ 0 w 44"/>
                  <a:gd name="T3" fmla="*/ 1 h 63"/>
                  <a:gd name="T4" fmla="*/ 0 w 44"/>
                  <a:gd name="T5" fmla="*/ 1 h 63"/>
                  <a:gd name="T6" fmla="*/ 1 w 44"/>
                  <a:gd name="T7" fmla="*/ 0 h 63"/>
                  <a:gd name="T8" fmla="*/ 1 w 44"/>
                  <a:gd name="T9" fmla="*/ 0 h 63"/>
                  <a:gd name="T10" fmla="*/ 1 w 44"/>
                  <a:gd name="T11" fmla="*/ 1 h 63"/>
                  <a:gd name="T12" fmla="*/ 1 w 44"/>
                  <a:gd name="T13" fmla="*/ 1 h 63"/>
                  <a:gd name="T14" fmla="*/ 0 60000 65536"/>
                  <a:gd name="T15" fmla="*/ 0 60000 65536"/>
                  <a:gd name="T16" fmla="*/ 0 60000 65536"/>
                  <a:gd name="T17" fmla="*/ 0 60000 65536"/>
                  <a:gd name="T18" fmla="*/ 0 60000 65536"/>
                  <a:gd name="T19" fmla="*/ 0 60000 65536"/>
                  <a:gd name="T20" fmla="*/ 0 60000 65536"/>
                  <a:gd name="T21" fmla="*/ 0 w 44"/>
                  <a:gd name="T22" fmla="*/ 0 h 63"/>
                  <a:gd name="T23" fmla="*/ 44 w 44"/>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3">
                    <a:moveTo>
                      <a:pt x="32" y="63"/>
                    </a:moveTo>
                    <a:lnTo>
                      <a:pt x="0" y="63"/>
                    </a:lnTo>
                    <a:lnTo>
                      <a:pt x="0" y="32"/>
                    </a:lnTo>
                    <a:lnTo>
                      <a:pt x="13" y="0"/>
                    </a:lnTo>
                    <a:lnTo>
                      <a:pt x="44" y="0"/>
                    </a:lnTo>
                    <a:lnTo>
                      <a:pt x="44" y="32"/>
                    </a:lnTo>
                    <a:lnTo>
                      <a:pt x="32"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77" name="Freeform 168"/>
              <p:cNvSpPr>
                <a:spLocks noChangeAspect="1"/>
              </p:cNvSpPr>
              <p:nvPr/>
            </p:nvSpPr>
            <p:spPr bwMode="auto">
              <a:xfrm>
                <a:off x="2212" y="1017"/>
                <a:ext cx="24" cy="31"/>
              </a:xfrm>
              <a:custGeom>
                <a:avLst/>
                <a:gdLst>
                  <a:gd name="T0" fmla="*/ 1 w 48"/>
                  <a:gd name="T1" fmla="*/ 1 h 61"/>
                  <a:gd name="T2" fmla="*/ 0 w 48"/>
                  <a:gd name="T3" fmla="*/ 1 h 61"/>
                  <a:gd name="T4" fmla="*/ 0 w 48"/>
                  <a:gd name="T5" fmla="*/ 1 h 61"/>
                  <a:gd name="T6" fmla="*/ 1 w 48"/>
                  <a:gd name="T7" fmla="*/ 0 h 61"/>
                  <a:gd name="T8" fmla="*/ 1 w 48"/>
                  <a:gd name="T9" fmla="*/ 0 h 61"/>
                  <a:gd name="T10" fmla="*/ 1 w 48"/>
                  <a:gd name="T11" fmla="*/ 1 h 61"/>
                  <a:gd name="T12" fmla="*/ 1 w 48"/>
                  <a:gd name="T13" fmla="*/ 1 h 61"/>
                  <a:gd name="T14" fmla="*/ 0 60000 65536"/>
                  <a:gd name="T15" fmla="*/ 0 60000 65536"/>
                  <a:gd name="T16" fmla="*/ 0 60000 65536"/>
                  <a:gd name="T17" fmla="*/ 0 60000 65536"/>
                  <a:gd name="T18" fmla="*/ 0 60000 65536"/>
                  <a:gd name="T19" fmla="*/ 0 60000 65536"/>
                  <a:gd name="T20" fmla="*/ 0 60000 65536"/>
                  <a:gd name="T21" fmla="*/ 0 w 48"/>
                  <a:gd name="T22" fmla="*/ 0 h 61"/>
                  <a:gd name="T23" fmla="*/ 48 w 48"/>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1">
                    <a:moveTo>
                      <a:pt x="31" y="61"/>
                    </a:moveTo>
                    <a:lnTo>
                      <a:pt x="0" y="61"/>
                    </a:lnTo>
                    <a:lnTo>
                      <a:pt x="0" y="29"/>
                    </a:lnTo>
                    <a:lnTo>
                      <a:pt x="16" y="0"/>
                    </a:lnTo>
                    <a:lnTo>
                      <a:pt x="48" y="0"/>
                    </a:lnTo>
                    <a:lnTo>
                      <a:pt x="48" y="33"/>
                    </a:lnTo>
                    <a:lnTo>
                      <a:pt x="31"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78" name="Freeform 169"/>
              <p:cNvSpPr>
                <a:spLocks noChangeAspect="1"/>
              </p:cNvSpPr>
              <p:nvPr/>
            </p:nvSpPr>
            <p:spPr bwMode="auto">
              <a:xfrm>
                <a:off x="2220" y="1004"/>
                <a:ext cx="22" cy="30"/>
              </a:xfrm>
              <a:custGeom>
                <a:avLst/>
                <a:gdLst>
                  <a:gd name="T0" fmla="*/ 1 w 44"/>
                  <a:gd name="T1" fmla="*/ 1 h 60"/>
                  <a:gd name="T2" fmla="*/ 0 w 44"/>
                  <a:gd name="T3" fmla="*/ 1 h 60"/>
                  <a:gd name="T4" fmla="*/ 0 w 44"/>
                  <a:gd name="T5" fmla="*/ 1 h 60"/>
                  <a:gd name="T6" fmla="*/ 1 w 44"/>
                  <a:gd name="T7" fmla="*/ 0 h 60"/>
                  <a:gd name="T8" fmla="*/ 1 w 44"/>
                  <a:gd name="T9" fmla="*/ 0 h 60"/>
                  <a:gd name="T10" fmla="*/ 1 w 44"/>
                  <a:gd name="T11" fmla="*/ 1 h 60"/>
                  <a:gd name="T12" fmla="*/ 1 w 44"/>
                  <a:gd name="T13" fmla="*/ 1 h 60"/>
                  <a:gd name="T14" fmla="*/ 0 60000 65536"/>
                  <a:gd name="T15" fmla="*/ 0 60000 65536"/>
                  <a:gd name="T16" fmla="*/ 0 60000 65536"/>
                  <a:gd name="T17" fmla="*/ 0 60000 65536"/>
                  <a:gd name="T18" fmla="*/ 0 60000 65536"/>
                  <a:gd name="T19" fmla="*/ 0 60000 65536"/>
                  <a:gd name="T20" fmla="*/ 0 60000 65536"/>
                  <a:gd name="T21" fmla="*/ 0 w 44"/>
                  <a:gd name="T22" fmla="*/ 0 h 60"/>
                  <a:gd name="T23" fmla="*/ 44 w 44"/>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0">
                    <a:moveTo>
                      <a:pt x="32" y="60"/>
                    </a:moveTo>
                    <a:lnTo>
                      <a:pt x="0" y="60"/>
                    </a:lnTo>
                    <a:lnTo>
                      <a:pt x="0" y="27"/>
                    </a:lnTo>
                    <a:lnTo>
                      <a:pt x="11" y="0"/>
                    </a:lnTo>
                    <a:lnTo>
                      <a:pt x="44" y="0"/>
                    </a:lnTo>
                    <a:lnTo>
                      <a:pt x="44" y="31"/>
                    </a:lnTo>
                    <a:lnTo>
                      <a:pt x="32"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79" name="Freeform 170"/>
              <p:cNvSpPr>
                <a:spLocks noChangeAspect="1"/>
              </p:cNvSpPr>
              <p:nvPr/>
            </p:nvSpPr>
            <p:spPr bwMode="auto">
              <a:xfrm>
                <a:off x="2226" y="992"/>
                <a:ext cx="22" cy="27"/>
              </a:xfrm>
              <a:custGeom>
                <a:avLst/>
                <a:gdLst>
                  <a:gd name="T0" fmla="*/ 1 w 44"/>
                  <a:gd name="T1" fmla="*/ 0 h 56"/>
                  <a:gd name="T2" fmla="*/ 0 w 44"/>
                  <a:gd name="T3" fmla="*/ 0 h 56"/>
                  <a:gd name="T4" fmla="*/ 0 w 44"/>
                  <a:gd name="T5" fmla="*/ 0 h 56"/>
                  <a:gd name="T6" fmla="*/ 1 w 44"/>
                  <a:gd name="T7" fmla="*/ 0 h 56"/>
                  <a:gd name="T8" fmla="*/ 1 w 44"/>
                  <a:gd name="T9" fmla="*/ 0 h 56"/>
                  <a:gd name="T10" fmla="*/ 1 w 44"/>
                  <a:gd name="T11" fmla="*/ 0 h 56"/>
                  <a:gd name="T12" fmla="*/ 1 w 44"/>
                  <a:gd name="T13" fmla="*/ 0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33" y="56"/>
                    </a:moveTo>
                    <a:lnTo>
                      <a:pt x="0" y="56"/>
                    </a:lnTo>
                    <a:lnTo>
                      <a:pt x="0" y="25"/>
                    </a:lnTo>
                    <a:lnTo>
                      <a:pt x="12" y="0"/>
                    </a:lnTo>
                    <a:lnTo>
                      <a:pt x="44" y="0"/>
                    </a:lnTo>
                    <a:lnTo>
                      <a:pt x="44" y="33"/>
                    </a:lnTo>
                    <a:lnTo>
                      <a:pt x="33"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0" name="Freeform 171"/>
              <p:cNvSpPr>
                <a:spLocks noChangeAspect="1"/>
              </p:cNvSpPr>
              <p:nvPr/>
            </p:nvSpPr>
            <p:spPr bwMode="auto">
              <a:xfrm>
                <a:off x="2231" y="982"/>
                <a:ext cx="22" cy="26"/>
              </a:xfrm>
              <a:custGeom>
                <a:avLst/>
                <a:gdLst>
                  <a:gd name="T0" fmla="*/ 1 w 44"/>
                  <a:gd name="T1" fmla="*/ 1 h 52"/>
                  <a:gd name="T2" fmla="*/ 0 w 44"/>
                  <a:gd name="T3" fmla="*/ 1 h 52"/>
                  <a:gd name="T4" fmla="*/ 0 w 44"/>
                  <a:gd name="T5" fmla="*/ 1 h 52"/>
                  <a:gd name="T6" fmla="*/ 1 w 44"/>
                  <a:gd name="T7" fmla="*/ 0 h 52"/>
                  <a:gd name="T8" fmla="*/ 1 w 44"/>
                  <a:gd name="T9" fmla="*/ 0 h 52"/>
                  <a:gd name="T10" fmla="*/ 1 w 44"/>
                  <a:gd name="T11" fmla="*/ 1 h 52"/>
                  <a:gd name="T12" fmla="*/ 1 w 44"/>
                  <a:gd name="T13" fmla="*/ 1 h 52"/>
                  <a:gd name="T14" fmla="*/ 0 60000 65536"/>
                  <a:gd name="T15" fmla="*/ 0 60000 65536"/>
                  <a:gd name="T16" fmla="*/ 0 60000 65536"/>
                  <a:gd name="T17" fmla="*/ 0 60000 65536"/>
                  <a:gd name="T18" fmla="*/ 0 60000 65536"/>
                  <a:gd name="T19" fmla="*/ 0 60000 65536"/>
                  <a:gd name="T20" fmla="*/ 0 60000 65536"/>
                  <a:gd name="T21" fmla="*/ 0 w 44"/>
                  <a:gd name="T22" fmla="*/ 0 h 52"/>
                  <a:gd name="T23" fmla="*/ 44 w 4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2">
                    <a:moveTo>
                      <a:pt x="32" y="52"/>
                    </a:moveTo>
                    <a:lnTo>
                      <a:pt x="0" y="52"/>
                    </a:lnTo>
                    <a:lnTo>
                      <a:pt x="0" y="19"/>
                    </a:lnTo>
                    <a:lnTo>
                      <a:pt x="13" y="0"/>
                    </a:lnTo>
                    <a:lnTo>
                      <a:pt x="44" y="0"/>
                    </a:lnTo>
                    <a:lnTo>
                      <a:pt x="44" y="33"/>
                    </a:lnTo>
                    <a:lnTo>
                      <a:pt x="3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1" name="Freeform 172"/>
              <p:cNvSpPr>
                <a:spLocks noChangeAspect="1"/>
              </p:cNvSpPr>
              <p:nvPr/>
            </p:nvSpPr>
            <p:spPr bwMode="auto">
              <a:xfrm>
                <a:off x="2238" y="971"/>
                <a:ext cx="21" cy="27"/>
              </a:xfrm>
              <a:custGeom>
                <a:avLst/>
                <a:gdLst>
                  <a:gd name="T0" fmla="*/ 1 w 42"/>
                  <a:gd name="T1" fmla="*/ 1 h 54"/>
                  <a:gd name="T2" fmla="*/ 0 w 42"/>
                  <a:gd name="T3" fmla="*/ 1 h 54"/>
                  <a:gd name="T4" fmla="*/ 0 w 42"/>
                  <a:gd name="T5" fmla="*/ 1 h 54"/>
                  <a:gd name="T6" fmla="*/ 1 w 42"/>
                  <a:gd name="T7" fmla="*/ 0 h 54"/>
                  <a:gd name="T8" fmla="*/ 1 w 42"/>
                  <a:gd name="T9" fmla="*/ 0 h 54"/>
                  <a:gd name="T10" fmla="*/ 1 w 42"/>
                  <a:gd name="T11" fmla="*/ 1 h 54"/>
                  <a:gd name="T12" fmla="*/ 1 w 42"/>
                  <a:gd name="T13" fmla="*/ 1 h 54"/>
                  <a:gd name="T14" fmla="*/ 0 60000 65536"/>
                  <a:gd name="T15" fmla="*/ 0 60000 65536"/>
                  <a:gd name="T16" fmla="*/ 0 60000 65536"/>
                  <a:gd name="T17" fmla="*/ 0 60000 65536"/>
                  <a:gd name="T18" fmla="*/ 0 60000 65536"/>
                  <a:gd name="T19" fmla="*/ 0 60000 65536"/>
                  <a:gd name="T20" fmla="*/ 0 60000 65536"/>
                  <a:gd name="T21" fmla="*/ 0 w 42"/>
                  <a:gd name="T22" fmla="*/ 0 h 54"/>
                  <a:gd name="T23" fmla="*/ 42 w 42"/>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54">
                    <a:moveTo>
                      <a:pt x="31" y="54"/>
                    </a:moveTo>
                    <a:lnTo>
                      <a:pt x="0" y="54"/>
                    </a:lnTo>
                    <a:lnTo>
                      <a:pt x="0" y="21"/>
                    </a:lnTo>
                    <a:lnTo>
                      <a:pt x="12" y="0"/>
                    </a:lnTo>
                    <a:lnTo>
                      <a:pt x="42" y="0"/>
                    </a:lnTo>
                    <a:lnTo>
                      <a:pt x="42" y="32"/>
                    </a:lnTo>
                    <a:lnTo>
                      <a:pt x="31"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2" name="Freeform 173"/>
              <p:cNvSpPr>
                <a:spLocks noChangeAspect="1"/>
              </p:cNvSpPr>
              <p:nvPr/>
            </p:nvSpPr>
            <p:spPr bwMode="auto">
              <a:xfrm>
                <a:off x="2244" y="964"/>
                <a:ext cx="24" cy="24"/>
              </a:xfrm>
              <a:custGeom>
                <a:avLst/>
                <a:gdLst>
                  <a:gd name="T0" fmla="*/ 1 w 48"/>
                  <a:gd name="T1" fmla="*/ 1 h 48"/>
                  <a:gd name="T2" fmla="*/ 0 w 48"/>
                  <a:gd name="T3" fmla="*/ 1 h 48"/>
                  <a:gd name="T4" fmla="*/ 0 w 48"/>
                  <a:gd name="T5" fmla="*/ 1 h 48"/>
                  <a:gd name="T6" fmla="*/ 1 w 48"/>
                  <a:gd name="T7" fmla="*/ 0 h 48"/>
                  <a:gd name="T8" fmla="*/ 1 w 48"/>
                  <a:gd name="T9" fmla="*/ 0 h 48"/>
                  <a:gd name="T10" fmla="*/ 1 w 48"/>
                  <a:gd name="T11" fmla="*/ 1 h 48"/>
                  <a:gd name="T12" fmla="*/ 1 w 48"/>
                  <a:gd name="T13" fmla="*/ 1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30" y="48"/>
                    </a:moveTo>
                    <a:lnTo>
                      <a:pt x="0" y="48"/>
                    </a:lnTo>
                    <a:lnTo>
                      <a:pt x="0" y="16"/>
                    </a:lnTo>
                    <a:lnTo>
                      <a:pt x="15" y="0"/>
                    </a:lnTo>
                    <a:lnTo>
                      <a:pt x="48" y="0"/>
                    </a:lnTo>
                    <a:lnTo>
                      <a:pt x="48" y="33"/>
                    </a:lnTo>
                    <a:lnTo>
                      <a:pt x="3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3" name="Freeform 174"/>
              <p:cNvSpPr>
                <a:spLocks noChangeAspect="1"/>
              </p:cNvSpPr>
              <p:nvPr/>
            </p:nvSpPr>
            <p:spPr bwMode="auto">
              <a:xfrm>
                <a:off x="2252" y="956"/>
                <a:ext cx="22" cy="24"/>
              </a:xfrm>
              <a:custGeom>
                <a:avLst/>
                <a:gdLst>
                  <a:gd name="T0" fmla="*/ 1 w 44"/>
                  <a:gd name="T1" fmla="*/ 1 h 48"/>
                  <a:gd name="T2" fmla="*/ 0 w 44"/>
                  <a:gd name="T3" fmla="*/ 1 h 48"/>
                  <a:gd name="T4" fmla="*/ 0 w 44"/>
                  <a:gd name="T5" fmla="*/ 1 h 48"/>
                  <a:gd name="T6" fmla="*/ 1 w 44"/>
                  <a:gd name="T7" fmla="*/ 0 h 48"/>
                  <a:gd name="T8" fmla="*/ 1 w 44"/>
                  <a:gd name="T9" fmla="*/ 0 h 48"/>
                  <a:gd name="T10" fmla="*/ 1 w 44"/>
                  <a:gd name="T11" fmla="*/ 1 h 48"/>
                  <a:gd name="T12" fmla="*/ 1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33" y="48"/>
                    </a:moveTo>
                    <a:lnTo>
                      <a:pt x="0" y="48"/>
                    </a:lnTo>
                    <a:lnTo>
                      <a:pt x="0" y="15"/>
                    </a:lnTo>
                    <a:lnTo>
                      <a:pt x="12" y="0"/>
                    </a:lnTo>
                    <a:lnTo>
                      <a:pt x="44" y="0"/>
                    </a:lnTo>
                    <a:lnTo>
                      <a:pt x="44" y="31"/>
                    </a:lnTo>
                    <a:lnTo>
                      <a:pt x="33"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4" name="Freeform 175"/>
              <p:cNvSpPr>
                <a:spLocks noChangeAspect="1"/>
              </p:cNvSpPr>
              <p:nvPr/>
            </p:nvSpPr>
            <p:spPr bwMode="auto">
              <a:xfrm>
                <a:off x="2257" y="948"/>
                <a:ext cx="22" cy="23"/>
              </a:xfrm>
              <a:custGeom>
                <a:avLst/>
                <a:gdLst>
                  <a:gd name="T0" fmla="*/ 1 w 44"/>
                  <a:gd name="T1" fmla="*/ 1 h 46"/>
                  <a:gd name="T2" fmla="*/ 0 w 44"/>
                  <a:gd name="T3" fmla="*/ 1 h 46"/>
                  <a:gd name="T4" fmla="*/ 0 w 44"/>
                  <a:gd name="T5" fmla="*/ 1 h 46"/>
                  <a:gd name="T6" fmla="*/ 1 w 44"/>
                  <a:gd name="T7" fmla="*/ 0 h 46"/>
                  <a:gd name="T8" fmla="*/ 1 w 44"/>
                  <a:gd name="T9" fmla="*/ 0 h 46"/>
                  <a:gd name="T10" fmla="*/ 1 w 44"/>
                  <a:gd name="T11" fmla="*/ 1 h 46"/>
                  <a:gd name="T12" fmla="*/ 1 w 44"/>
                  <a:gd name="T13" fmla="*/ 1 h 46"/>
                  <a:gd name="T14" fmla="*/ 0 60000 65536"/>
                  <a:gd name="T15" fmla="*/ 0 60000 65536"/>
                  <a:gd name="T16" fmla="*/ 0 60000 65536"/>
                  <a:gd name="T17" fmla="*/ 0 60000 65536"/>
                  <a:gd name="T18" fmla="*/ 0 60000 65536"/>
                  <a:gd name="T19" fmla="*/ 0 60000 65536"/>
                  <a:gd name="T20" fmla="*/ 0 60000 65536"/>
                  <a:gd name="T21" fmla="*/ 0 w 44"/>
                  <a:gd name="T22" fmla="*/ 0 h 46"/>
                  <a:gd name="T23" fmla="*/ 44 w 44"/>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6">
                    <a:moveTo>
                      <a:pt x="32" y="46"/>
                    </a:moveTo>
                    <a:lnTo>
                      <a:pt x="0" y="46"/>
                    </a:lnTo>
                    <a:lnTo>
                      <a:pt x="0" y="15"/>
                    </a:lnTo>
                    <a:lnTo>
                      <a:pt x="13" y="0"/>
                    </a:lnTo>
                    <a:lnTo>
                      <a:pt x="44" y="0"/>
                    </a:lnTo>
                    <a:lnTo>
                      <a:pt x="44" y="30"/>
                    </a:lnTo>
                    <a:lnTo>
                      <a:pt x="32"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5" name="Freeform 176"/>
              <p:cNvSpPr>
                <a:spLocks noChangeAspect="1"/>
              </p:cNvSpPr>
              <p:nvPr/>
            </p:nvSpPr>
            <p:spPr bwMode="auto">
              <a:xfrm>
                <a:off x="2264" y="944"/>
                <a:ext cx="22" cy="20"/>
              </a:xfrm>
              <a:custGeom>
                <a:avLst/>
                <a:gdLst>
                  <a:gd name="T0" fmla="*/ 1 w 44"/>
                  <a:gd name="T1" fmla="*/ 1 h 40"/>
                  <a:gd name="T2" fmla="*/ 0 w 44"/>
                  <a:gd name="T3" fmla="*/ 1 h 40"/>
                  <a:gd name="T4" fmla="*/ 0 w 44"/>
                  <a:gd name="T5" fmla="*/ 1 h 40"/>
                  <a:gd name="T6" fmla="*/ 1 w 44"/>
                  <a:gd name="T7" fmla="*/ 0 h 40"/>
                  <a:gd name="T8" fmla="*/ 1 w 44"/>
                  <a:gd name="T9" fmla="*/ 0 h 40"/>
                  <a:gd name="T10" fmla="*/ 1 w 44"/>
                  <a:gd name="T11" fmla="*/ 1 h 40"/>
                  <a:gd name="T12" fmla="*/ 1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31" y="40"/>
                    </a:moveTo>
                    <a:lnTo>
                      <a:pt x="0" y="40"/>
                    </a:lnTo>
                    <a:lnTo>
                      <a:pt x="0" y="10"/>
                    </a:lnTo>
                    <a:lnTo>
                      <a:pt x="12" y="0"/>
                    </a:lnTo>
                    <a:lnTo>
                      <a:pt x="44" y="0"/>
                    </a:lnTo>
                    <a:lnTo>
                      <a:pt x="44" y="33"/>
                    </a:lnTo>
                    <a:lnTo>
                      <a:pt x="31"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6" name="Freeform 177"/>
              <p:cNvSpPr>
                <a:spLocks noChangeAspect="1"/>
              </p:cNvSpPr>
              <p:nvPr/>
            </p:nvSpPr>
            <p:spPr bwMode="auto">
              <a:xfrm>
                <a:off x="2270" y="940"/>
                <a:ext cx="22" cy="20"/>
              </a:xfrm>
              <a:custGeom>
                <a:avLst/>
                <a:gdLst>
                  <a:gd name="T0" fmla="*/ 1 w 44"/>
                  <a:gd name="T1" fmla="*/ 0 h 41"/>
                  <a:gd name="T2" fmla="*/ 0 w 44"/>
                  <a:gd name="T3" fmla="*/ 0 h 41"/>
                  <a:gd name="T4" fmla="*/ 0 w 44"/>
                  <a:gd name="T5" fmla="*/ 0 h 41"/>
                  <a:gd name="T6" fmla="*/ 1 w 44"/>
                  <a:gd name="T7" fmla="*/ 0 h 41"/>
                  <a:gd name="T8" fmla="*/ 1 w 44"/>
                  <a:gd name="T9" fmla="*/ 0 h 41"/>
                  <a:gd name="T10" fmla="*/ 1 w 44"/>
                  <a:gd name="T11" fmla="*/ 0 h 41"/>
                  <a:gd name="T12" fmla="*/ 1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32" y="41"/>
                    </a:moveTo>
                    <a:lnTo>
                      <a:pt x="0" y="41"/>
                    </a:lnTo>
                    <a:lnTo>
                      <a:pt x="0" y="8"/>
                    </a:lnTo>
                    <a:lnTo>
                      <a:pt x="11" y="0"/>
                    </a:lnTo>
                    <a:lnTo>
                      <a:pt x="44" y="0"/>
                    </a:lnTo>
                    <a:lnTo>
                      <a:pt x="44" y="33"/>
                    </a:lnTo>
                    <a:lnTo>
                      <a:pt x="32"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7" name="Freeform 178"/>
              <p:cNvSpPr>
                <a:spLocks noChangeAspect="1"/>
              </p:cNvSpPr>
              <p:nvPr/>
            </p:nvSpPr>
            <p:spPr bwMode="auto">
              <a:xfrm>
                <a:off x="2276" y="936"/>
                <a:ext cx="24" cy="20"/>
              </a:xfrm>
              <a:custGeom>
                <a:avLst/>
                <a:gdLst>
                  <a:gd name="T0" fmla="*/ 1 w 48"/>
                  <a:gd name="T1" fmla="*/ 1 h 40"/>
                  <a:gd name="T2" fmla="*/ 0 w 48"/>
                  <a:gd name="T3" fmla="*/ 1 h 40"/>
                  <a:gd name="T4" fmla="*/ 0 w 48"/>
                  <a:gd name="T5" fmla="*/ 1 h 40"/>
                  <a:gd name="T6" fmla="*/ 1 w 48"/>
                  <a:gd name="T7" fmla="*/ 0 h 40"/>
                  <a:gd name="T8" fmla="*/ 1 w 48"/>
                  <a:gd name="T9" fmla="*/ 0 h 40"/>
                  <a:gd name="T10" fmla="*/ 1 w 48"/>
                  <a:gd name="T11" fmla="*/ 1 h 40"/>
                  <a:gd name="T12" fmla="*/ 1 w 48"/>
                  <a:gd name="T13" fmla="*/ 1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33" y="40"/>
                    </a:moveTo>
                    <a:lnTo>
                      <a:pt x="0" y="40"/>
                    </a:lnTo>
                    <a:lnTo>
                      <a:pt x="0" y="7"/>
                    </a:lnTo>
                    <a:lnTo>
                      <a:pt x="16" y="0"/>
                    </a:lnTo>
                    <a:lnTo>
                      <a:pt x="48" y="0"/>
                    </a:lnTo>
                    <a:lnTo>
                      <a:pt x="48" y="32"/>
                    </a:lnTo>
                    <a:lnTo>
                      <a:pt x="3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8" name="Freeform 179"/>
              <p:cNvSpPr>
                <a:spLocks noChangeAspect="1"/>
              </p:cNvSpPr>
              <p:nvPr/>
            </p:nvSpPr>
            <p:spPr bwMode="auto">
              <a:xfrm>
                <a:off x="2283" y="932"/>
                <a:ext cx="22" cy="20"/>
              </a:xfrm>
              <a:custGeom>
                <a:avLst/>
                <a:gdLst>
                  <a:gd name="T0" fmla="*/ 1 w 44"/>
                  <a:gd name="T1" fmla="*/ 1 h 40"/>
                  <a:gd name="T2" fmla="*/ 0 w 44"/>
                  <a:gd name="T3" fmla="*/ 1 h 40"/>
                  <a:gd name="T4" fmla="*/ 0 w 44"/>
                  <a:gd name="T5" fmla="*/ 1 h 40"/>
                  <a:gd name="T6" fmla="*/ 1 w 44"/>
                  <a:gd name="T7" fmla="*/ 0 h 40"/>
                  <a:gd name="T8" fmla="*/ 1 w 44"/>
                  <a:gd name="T9" fmla="*/ 0 h 40"/>
                  <a:gd name="T10" fmla="*/ 1 w 44"/>
                  <a:gd name="T11" fmla="*/ 1 h 40"/>
                  <a:gd name="T12" fmla="*/ 1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32" y="40"/>
                    </a:moveTo>
                    <a:lnTo>
                      <a:pt x="0" y="40"/>
                    </a:lnTo>
                    <a:lnTo>
                      <a:pt x="0" y="8"/>
                    </a:lnTo>
                    <a:lnTo>
                      <a:pt x="13" y="0"/>
                    </a:lnTo>
                    <a:lnTo>
                      <a:pt x="44" y="0"/>
                    </a:lnTo>
                    <a:lnTo>
                      <a:pt x="44" y="33"/>
                    </a:lnTo>
                    <a:lnTo>
                      <a:pt x="3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9" name="Freeform 180"/>
              <p:cNvSpPr>
                <a:spLocks noChangeAspect="1"/>
              </p:cNvSpPr>
              <p:nvPr/>
            </p:nvSpPr>
            <p:spPr bwMode="auto">
              <a:xfrm>
                <a:off x="2290" y="930"/>
                <a:ext cx="22" cy="18"/>
              </a:xfrm>
              <a:custGeom>
                <a:avLst/>
                <a:gdLst>
                  <a:gd name="T0" fmla="*/ 1 w 44"/>
                  <a:gd name="T1" fmla="*/ 0 h 37"/>
                  <a:gd name="T2" fmla="*/ 0 w 44"/>
                  <a:gd name="T3" fmla="*/ 0 h 37"/>
                  <a:gd name="T4" fmla="*/ 0 w 44"/>
                  <a:gd name="T5" fmla="*/ 0 h 37"/>
                  <a:gd name="T6" fmla="*/ 1 w 44"/>
                  <a:gd name="T7" fmla="*/ 0 h 37"/>
                  <a:gd name="T8" fmla="*/ 1 w 44"/>
                  <a:gd name="T9" fmla="*/ 0 h 37"/>
                  <a:gd name="T10" fmla="*/ 1 w 44"/>
                  <a:gd name="T11" fmla="*/ 0 h 37"/>
                  <a:gd name="T12" fmla="*/ 1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31" y="37"/>
                    </a:moveTo>
                    <a:lnTo>
                      <a:pt x="0" y="37"/>
                    </a:lnTo>
                    <a:lnTo>
                      <a:pt x="0" y="4"/>
                    </a:lnTo>
                    <a:lnTo>
                      <a:pt x="12" y="0"/>
                    </a:lnTo>
                    <a:lnTo>
                      <a:pt x="44" y="0"/>
                    </a:lnTo>
                    <a:lnTo>
                      <a:pt x="44" y="31"/>
                    </a:lnTo>
                    <a:lnTo>
                      <a:pt x="31"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90" name="Rectangle 181"/>
              <p:cNvSpPr>
                <a:spLocks noChangeAspect="1" noChangeArrowheads="1"/>
              </p:cNvSpPr>
              <p:nvPr/>
            </p:nvSpPr>
            <p:spPr bwMode="auto">
              <a:xfrm>
                <a:off x="2296" y="930"/>
                <a:ext cx="22"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91" name="Freeform 182"/>
              <p:cNvSpPr>
                <a:spLocks noChangeAspect="1"/>
              </p:cNvSpPr>
              <p:nvPr/>
            </p:nvSpPr>
            <p:spPr bwMode="auto">
              <a:xfrm>
                <a:off x="2302" y="928"/>
                <a:ext cx="22" cy="17"/>
              </a:xfrm>
              <a:custGeom>
                <a:avLst/>
                <a:gdLst>
                  <a:gd name="T0" fmla="*/ 1 w 44"/>
                  <a:gd name="T1" fmla="*/ 0 h 35"/>
                  <a:gd name="T2" fmla="*/ 0 w 44"/>
                  <a:gd name="T3" fmla="*/ 0 h 35"/>
                  <a:gd name="T4" fmla="*/ 0 w 44"/>
                  <a:gd name="T5" fmla="*/ 0 h 35"/>
                  <a:gd name="T6" fmla="*/ 1 w 44"/>
                  <a:gd name="T7" fmla="*/ 0 h 35"/>
                  <a:gd name="T8" fmla="*/ 1 w 44"/>
                  <a:gd name="T9" fmla="*/ 0 h 35"/>
                  <a:gd name="T10" fmla="*/ 1 w 44"/>
                  <a:gd name="T11" fmla="*/ 0 h 35"/>
                  <a:gd name="T12" fmla="*/ 1 w 44"/>
                  <a:gd name="T13" fmla="*/ 0 h 35"/>
                  <a:gd name="T14" fmla="*/ 0 60000 65536"/>
                  <a:gd name="T15" fmla="*/ 0 60000 65536"/>
                  <a:gd name="T16" fmla="*/ 0 60000 65536"/>
                  <a:gd name="T17" fmla="*/ 0 60000 65536"/>
                  <a:gd name="T18" fmla="*/ 0 60000 65536"/>
                  <a:gd name="T19" fmla="*/ 0 60000 65536"/>
                  <a:gd name="T20" fmla="*/ 0 60000 65536"/>
                  <a:gd name="T21" fmla="*/ 0 w 44"/>
                  <a:gd name="T22" fmla="*/ 0 h 35"/>
                  <a:gd name="T23" fmla="*/ 44 w 44"/>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5">
                    <a:moveTo>
                      <a:pt x="33" y="35"/>
                    </a:moveTo>
                    <a:lnTo>
                      <a:pt x="0" y="35"/>
                    </a:lnTo>
                    <a:lnTo>
                      <a:pt x="0" y="4"/>
                    </a:lnTo>
                    <a:lnTo>
                      <a:pt x="12" y="0"/>
                    </a:lnTo>
                    <a:lnTo>
                      <a:pt x="44" y="0"/>
                    </a:lnTo>
                    <a:lnTo>
                      <a:pt x="44" y="31"/>
                    </a:lnTo>
                    <a:lnTo>
                      <a:pt x="33"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92" name="Freeform 183"/>
              <p:cNvSpPr>
                <a:spLocks noChangeAspect="1"/>
              </p:cNvSpPr>
              <p:nvPr/>
            </p:nvSpPr>
            <p:spPr bwMode="auto">
              <a:xfrm>
                <a:off x="2307" y="928"/>
                <a:ext cx="24" cy="17"/>
              </a:xfrm>
              <a:custGeom>
                <a:avLst/>
                <a:gdLst>
                  <a:gd name="T0" fmla="*/ 0 w 48"/>
                  <a:gd name="T1" fmla="*/ 0 h 35"/>
                  <a:gd name="T2" fmla="*/ 0 w 48"/>
                  <a:gd name="T3" fmla="*/ 0 h 35"/>
                  <a:gd name="T4" fmla="*/ 1 w 48"/>
                  <a:gd name="T5" fmla="*/ 0 h 35"/>
                  <a:gd name="T6" fmla="*/ 1 w 48"/>
                  <a:gd name="T7" fmla="*/ 0 h 35"/>
                  <a:gd name="T8" fmla="*/ 1 w 48"/>
                  <a:gd name="T9" fmla="*/ 0 h 35"/>
                  <a:gd name="T10" fmla="*/ 1 w 48"/>
                  <a:gd name="T11" fmla="*/ 0 h 35"/>
                  <a:gd name="T12" fmla="*/ 0 w 48"/>
                  <a:gd name="T13" fmla="*/ 0 h 35"/>
                  <a:gd name="T14" fmla="*/ 0 60000 65536"/>
                  <a:gd name="T15" fmla="*/ 0 60000 65536"/>
                  <a:gd name="T16" fmla="*/ 0 60000 65536"/>
                  <a:gd name="T17" fmla="*/ 0 60000 65536"/>
                  <a:gd name="T18" fmla="*/ 0 60000 65536"/>
                  <a:gd name="T19" fmla="*/ 0 60000 65536"/>
                  <a:gd name="T20" fmla="*/ 0 60000 65536"/>
                  <a:gd name="T21" fmla="*/ 0 w 48"/>
                  <a:gd name="T22" fmla="*/ 0 h 35"/>
                  <a:gd name="T23" fmla="*/ 48 w 4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
                    <a:moveTo>
                      <a:pt x="0" y="31"/>
                    </a:moveTo>
                    <a:lnTo>
                      <a:pt x="0" y="0"/>
                    </a:lnTo>
                    <a:lnTo>
                      <a:pt x="32" y="0"/>
                    </a:lnTo>
                    <a:lnTo>
                      <a:pt x="48" y="4"/>
                    </a:lnTo>
                    <a:lnTo>
                      <a:pt x="48" y="35"/>
                    </a:lnTo>
                    <a:lnTo>
                      <a:pt x="17"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93" name="Rectangle 184"/>
              <p:cNvSpPr>
                <a:spLocks noChangeAspect="1" noChangeArrowheads="1"/>
              </p:cNvSpPr>
              <p:nvPr/>
            </p:nvSpPr>
            <p:spPr bwMode="auto">
              <a:xfrm>
                <a:off x="2316" y="930"/>
                <a:ext cx="22"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594" name="Freeform 185"/>
              <p:cNvSpPr>
                <a:spLocks noChangeAspect="1"/>
              </p:cNvSpPr>
              <p:nvPr/>
            </p:nvSpPr>
            <p:spPr bwMode="auto">
              <a:xfrm>
                <a:off x="2322" y="930"/>
                <a:ext cx="22" cy="18"/>
              </a:xfrm>
              <a:custGeom>
                <a:avLst/>
                <a:gdLst>
                  <a:gd name="T0" fmla="*/ 0 w 44"/>
                  <a:gd name="T1" fmla="*/ 0 h 37"/>
                  <a:gd name="T2" fmla="*/ 0 w 44"/>
                  <a:gd name="T3" fmla="*/ 0 h 37"/>
                  <a:gd name="T4" fmla="*/ 1 w 44"/>
                  <a:gd name="T5" fmla="*/ 0 h 37"/>
                  <a:gd name="T6" fmla="*/ 1 w 44"/>
                  <a:gd name="T7" fmla="*/ 0 h 37"/>
                  <a:gd name="T8" fmla="*/ 1 w 44"/>
                  <a:gd name="T9" fmla="*/ 0 h 37"/>
                  <a:gd name="T10" fmla="*/ 1 w 44"/>
                  <a:gd name="T11" fmla="*/ 0 h 37"/>
                  <a:gd name="T12" fmla="*/ 0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0" y="31"/>
                    </a:moveTo>
                    <a:lnTo>
                      <a:pt x="0" y="0"/>
                    </a:lnTo>
                    <a:lnTo>
                      <a:pt x="32" y="0"/>
                    </a:lnTo>
                    <a:lnTo>
                      <a:pt x="44" y="4"/>
                    </a:lnTo>
                    <a:lnTo>
                      <a:pt x="44" y="37"/>
                    </a:lnTo>
                    <a:lnTo>
                      <a:pt x="11" y="37"/>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95" name="Freeform 186"/>
              <p:cNvSpPr>
                <a:spLocks noChangeAspect="1"/>
              </p:cNvSpPr>
              <p:nvPr/>
            </p:nvSpPr>
            <p:spPr bwMode="auto">
              <a:xfrm>
                <a:off x="2328" y="932"/>
                <a:ext cx="22" cy="18"/>
              </a:xfrm>
              <a:custGeom>
                <a:avLst/>
                <a:gdLst>
                  <a:gd name="T0" fmla="*/ 0 w 44"/>
                  <a:gd name="T1" fmla="*/ 0 h 37"/>
                  <a:gd name="T2" fmla="*/ 0 w 44"/>
                  <a:gd name="T3" fmla="*/ 0 h 37"/>
                  <a:gd name="T4" fmla="*/ 1 w 44"/>
                  <a:gd name="T5" fmla="*/ 0 h 37"/>
                  <a:gd name="T6" fmla="*/ 1 w 44"/>
                  <a:gd name="T7" fmla="*/ 0 h 37"/>
                  <a:gd name="T8" fmla="*/ 1 w 44"/>
                  <a:gd name="T9" fmla="*/ 0 h 37"/>
                  <a:gd name="T10" fmla="*/ 1 w 44"/>
                  <a:gd name="T11" fmla="*/ 0 h 37"/>
                  <a:gd name="T12" fmla="*/ 0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0" y="33"/>
                    </a:moveTo>
                    <a:lnTo>
                      <a:pt x="0" y="0"/>
                    </a:lnTo>
                    <a:lnTo>
                      <a:pt x="33" y="0"/>
                    </a:lnTo>
                    <a:lnTo>
                      <a:pt x="44" y="4"/>
                    </a:lnTo>
                    <a:lnTo>
                      <a:pt x="44" y="37"/>
                    </a:lnTo>
                    <a:lnTo>
                      <a:pt x="12"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96" name="Freeform 187"/>
              <p:cNvSpPr>
                <a:spLocks noChangeAspect="1"/>
              </p:cNvSpPr>
              <p:nvPr/>
            </p:nvSpPr>
            <p:spPr bwMode="auto">
              <a:xfrm>
                <a:off x="2333" y="934"/>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3"/>
                    </a:moveTo>
                    <a:lnTo>
                      <a:pt x="0" y="0"/>
                    </a:lnTo>
                    <a:lnTo>
                      <a:pt x="32" y="0"/>
                    </a:lnTo>
                    <a:lnTo>
                      <a:pt x="44" y="8"/>
                    </a:lnTo>
                    <a:lnTo>
                      <a:pt x="44" y="40"/>
                    </a:lnTo>
                    <a:lnTo>
                      <a:pt x="13" y="4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97" name="Freeform 188"/>
              <p:cNvSpPr>
                <a:spLocks noChangeAspect="1"/>
              </p:cNvSpPr>
              <p:nvPr/>
            </p:nvSpPr>
            <p:spPr bwMode="auto">
              <a:xfrm>
                <a:off x="2340" y="938"/>
                <a:ext cx="24" cy="20"/>
              </a:xfrm>
              <a:custGeom>
                <a:avLst/>
                <a:gdLst>
                  <a:gd name="T0" fmla="*/ 0 w 48"/>
                  <a:gd name="T1" fmla="*/ 1 h 40"/>
                  <a:gd name="T2" fmla="*/ 0 w 48"/>
                  <a:gd name="T3" fmla="*/ 0 h 40"/>
                  <a:gd name="T4" fmla="*/ 1 w 48"/>
                  <a:gd name="T5" fmla="*/ 0 h 40"/>
                  <a:gd name="T6" fmla="*/ 1 w 48"/>
                  <a:gd name="T7" fmla="*/ 1 h 40"/>
                  <a:gd name="T8" fmla="*/ 1 w 48"/>
                  <a:gd name="T9" fmla="*/ 1 h 40"/>
                  <a:gd name="T10" fmla="*/ 1 w 48"/>
                  <a:gd name="T11" fmla="*/ 1 h 40"/>
                  <a:gd name="T12" fmla="*/ 0 w 48"/>
                  <a:gd name="T13" fmla="*/ 1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0" y="32"/>
                    </a:moveTo>
                    <a:lnTo>
                      <a:pt x="0" y="0"/>
                    </a:lnTo>
                    <a:lnTo>
                      <a:pt x="31" y="0"/>
                    </a:lnTo>
                    <a:lnTo>
                      <a:pt x="48" y="7"/>
                    </a:lnTo>
                    <a:lnTo>
                      <a:pt x="48" y="40"/>
                    </a:lnTo>
                    <a:lnTo>
                      <a:pt x="16" y="40"/>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98" name="Freeform 189"/>
              <p:cNvSpPr>
                <a:spLocks noChangeAspect="1"/>
              </p:cNvSpPr>
              <p:nvPr/>
            </p:nvSpPr>
            <p:spPr bwMode="auto">
              <a:xfrm>
                <a:off x="2348" y="942"/>
                <a:ext cx="22" cy="20"/>
              </a:xfrm>
              <a:custGeom>
                <a:avLst/>
                <a:gdLst>
                  <a:gd name="T0" fmla="*/ 0 w 44"/>
                  <a:gd name="T1" fmla="*/ 0 h 41"/>
                  <a:gd name="T2" fmla="*/ 0 w 44"/>
                  <a:gd name="T3" fmla="*/ 0 h 41"/>
                  <a:gd name="T4" fmla="*/ 1 w 44"/>
                  <a:gd name="T5" fmla="*/ 0 h 41"/>
                  <a:gd name="T6" fmla="*/ 1 w 44"/>
                  <a:gd name="T7" fmla="*/ 0 h 41"/>
                  <a:gd name="T8" fmla="*/ 1 w 44"/>
                  <a:gd name="T9" fmla="*/ 0 h 41"/>
                  <a:gd name="T10" fmla="*/ 1 w 44"/>
                  <a:gd name="T11" fmla="*/ 0 h 41"/>
                  <a:gd name="T12" fmla="*/ 0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0" y="33"/>
                    </a:moveTo>
                    <a:lnTo>
                      <a:pt x="0" y="0"/>
                    </a:lnTo>
                    <a:lnTo>
                      <a:pt x="32" y="0"/>
                    </a:lnTo>
                    <a:lnTo>
                      <a:pt x="44" y="8"/>
                    </a:lnTo>
                    <a:lnTo>
                      <a:pt x="44" y="41"/>
                    </a:lnTo>
                    <a:lnTo>
                      <a:pt x="11" y="41"/>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99" name="Freeform 190"/>
              <p:cNvSpPr>
                <a:spLocks noChangeAspect="1"/>
              </p:cNvSpPr>
              <p:nvPr/>
            </p:nvSpPr>
            <p:spPr bwMode="auto">
              <a:xfrm>
                <a:off x="2354" y="945"/>
                <a:ext cx="22" cy="21"/>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3"/>
                    </a:moveTo>
                    <a:lnTo>
                      <a:pt x="0" y="0"/>
                    </a:lnTo>
                    <a:lnTo>
                      <a:pt x="33" y="0"/>
                    </a:lnTo>
                    <a:lnTo>
                      <a:pt x="44" y="10"/>
                    </a:lnTo>
                    <a:lnTo>
                      <a:pt x="44" y="40"/>
                    </a:lnTo>
                    <a:lnTo>
                      <a:pt x="12" y="4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00" name="Freeform 191"/>
              <p:cNvSpPr>
                <a:spLocks noChangeAspect="1"/>
              </p:cNvSpPr>
              <p:nvPr/>
            </p:nvSpPr>
            <p:spPr bwMode="auto">
              <a:xfrm>
                <a:off x="2359" y="950"/>
                <a:ext cx="22" cy="21"/>
              </a:xfrm>
              <a:custGeom>
                <a:avLst/>
                <a:gdLst>
                  <a:gd name="T0" fmla="*/ 0 w 44"/>
                  <a:gd name="T1" fmla="*/ 1 h 42"/>
                  <a:gd name="T2" fmla="*/ 0 w 44"/>
                  <a:gd name="T3" fmla="*/ 0 h 42"/>
                  <a:gd name="T4" fmla="*/ 1 w 44"/>
                  <a:gd name="T5" fmla="*/ 0 h 42"/>
                  <a:gd name="T6" fmla="*/ 1 w 44"/>
                  <a:gd name="T7" fmla="*/ 1 h 42"/>
                  <a:gd name="T8" fmla="*/ 1 w 44"/>
                  <a:gd name="T9" fmla="*/ 1 h 42"/>
                  <a:gd name="T10" fmla="*/ 1 w 44"/>
                  <a:gd name="T11" fmla="*/ 1 h 42"/>
                  <a:gd name="T12" fmla="*/ 0 w 44"/>
                  <a:gd name="T13" fmla="*/ 1 h 42"/>
                  <a:gd name="T14" fmla="*/ 0 60000 65536"/>
                  <a:gd name="T15" fmla="*/ 0 60000 65536"/>
                  <a:gd name="T16" fmla="*/ 0 60000 65536"/>
                  <a:gd name="T17" fmla="*/ 0 60000 65536"/>
                  <a:gd name="T18" fmla="*/ 0 60000 65536"/>
                  <a:gd name="T19" fmla="*/ 0 60000 65536"/>
                  <a:gd name="T20" fmla="*/ 0 60000 65536"/>
                  <a:gd name="T21" fmla="*/ 0 w 44"/>
                  <a:gd name="T22" fmla="*/ 0 h 42"/>
                  <a:gd name="T23" fmla="*/ 44 w 4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2">
                    <a:moveTo>
                      <a:pt x="0" y="30"/>
                    </a:moveTo>
                    <a:lnTo>
                      <a:pt x="0" y="0"/>
                    </a:lnTo>
                    <a:lnTo>
                      <a:pt x="32" y="0"/>
                    </a:lnTo>
                    <a:lnTo>
                      <a:pt x="44" y="11"/>
                    </a:lnTo>
                    <a:lnTo>
                      <a:pt x="44" y="42"/>
                    </a:lnTo>
                    <a:lnTo>
                      <a:pt x="13" y="42"/>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01" name="Freeform 192"/>
              <p:cNvSpPr>
                <a:spLocks noChangeAspect="1"/>
              </p:cNvSpPr>
              <p:nvPr/>
            </p:nvSpPr>
            <p:spPr bwMode="auto">
              <a:xfrm>
                <a:off x="2366" y="956"/>
                <a:ext cx="21" cy="22"/>
              </a:xfrm>
              <a:custGeom>
                <a:avLst/>
                <a:gdLst>
                  <a:gd name="T0" fmla="*/ 0 w 42"/>
                  <a:gd name="T1" fmla="*/ 1 h 44"/>
                  <a:gd name="T2" fmla="*/ 0 w 42"/>
                  <a:gd name="T3" fmla="*/ 0 h 44"/>
                  <a:gd name="T4" fmla="*/ 1 w 42"/>
                  <a:gd name="T5" fmla="*/ 0 h 44"/>
                  <a:gd name="T6" fmla="*/ 1 w 42"/>
                  <a:gd name="T7" fmla="*/ 1 h 44"/>
                  <a:gd name="T8" fmla="*/ 1 w 42"/>
                  <a:gd name="T9" fmla="*/ 1 h 44"/>
                  <a:gd name="T10" fmla="*/ 1 w 42"/>
                  <a:gd name="T11" fmla="*/ 1 h 44"/>
                  <a:gd name="T12" fmla="*/ 0 w 42"/>
                  <a:gd name="T13" fmla="*/ 1 h 44"/>
                  <a:gd name="T14" fmla="*/ 0 60000 65536"/>
                  <a:gd name="T15" fmla="*/ 0 60000 65536"/>
                  <a:gd name="T16" fmla="*/ 0 60000 65536"/>
                  <a:gd name="T17" fmla="*/ 0 60000 65536"/>
                  <a:gd name="T18" fmla="*/ 0 60000 65536"/>
                  <a:gd name="T19" fmla="*/ 0 60000 65536"/>
                  <a:gd name="T20" fmla="*/ 0 60000 65536"/>
                  <a:gd name="T21" fmla="*/ 0 w 42"/>
                  <a:gd name="T22" fmla="*/ 0 h 44"/>
                  <a:gd name="T23" fmla="*/ 42 w 4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4">
                    <a:moveTo>
                      <a:pt x="0" y="31"/>
                    </a:moveTo>
                    <a:lnTo>
                      <a:pt x="0" y="0"/>
                    </a:lnTo>
                    <a:lnTo>
                      <a:pt x="31" y="0"/>
                    </a:lnTo>
                    <a:lnTo>
                      <a:pt x="42" y="12"/>
                    </a:lnTo>
                    <a:lnTo>
                      <a:pt x="42" y="44"/>
                    </a:lnTo>
                    <a:lnTo>
                      <a:pt x="12" y="44"/>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02" name="Freeform 193"/>
              <p:cNvSpPr>
                <a:spLocks noChangeAspect="1"/>
              </p:cNvSpPr>
              <p:nvPr/>
            </p:nvSpPr>
            <p:spPr bwMode="auto">
              <a:xfrm>
                <a:off x="2372" y="962"/>
                <a:ext cx="24" cy="22"/>
              </a:xfrm>
              <a:custGeom>
                <a:avLst/>
                <a:gdLst>
                  <a:gd name="T0" fmla="*/ 0 w 48"/>
                  <a:gd name="T1" fmla="*/ 1 h 44"/>
                  <a:gd name="T2" fmla="*/ 0 w 48"/>
                  <a:gd name="T3" fmla="*/ 0 h 44"/>
                  <a:gd name="T4" fmla="*/ 1 w 48"/>
                  <a:gd name="T5" fmla="*/ 0 h 44"/>
                  <a:gd name="T6" fmla="*/ 1 w 48"/>
                  <a:gd name="T7" fmla="*/ 1 h 44"/>
                  <a:gd name="T8" fmla="*/ 1 w 48"/>
                  <a:gd name="T9" fmla="*/ 1 h 44"/>
                  <a:gd name="T10" fmla="*/ 1 w 48"/>
                  <a:gd name="T11" fmla="*/ 1 h 44"/>
                  <a:gd name="T12" fmla="*/ 0 w 48"/>
                  <a:gd name="T13" fmla="*/ 1 h 44"/>
                  <a:gd name="T14" fmla="*/ 0 60000 65536"/>
                  <a:gd name="T15" fmla="*/ 0 60000 65536"/>
                  <a:gd name="T16" fmla="*/ 0 60000 65536"/>
                  <a:gd name="T17" fmla="*/ 0 60000 65536"/>
                  <a:gd name="T18" fmla="*/ 0 60000 65536"/>
                  <a:gd name="T19" fmla="*/ 0 60000 65536"/>
                  <a:gd name="T20" fmla="*/ 0 60000 65536"/>
                  <a:gd name="T21" fmla="*/ 0 w 48"/>
                  <a:gd name="T22" fmla="*/ 0 h 44"/>
                  <a:gd name="T23" fmla="*/ 48 w 4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4">
                    <a:moveTo>
                      <a:pt x="0" y="32"/>
                    </a:moveTo>
                    <a:lnTo>
                      <a:pt x="0" y="0"/>
                    </a:lnTo>
                    <a:lnTo>
                      <a:pt x="30" y="0"/>
                    </a:lnTo>
                    <a:lnTo>
                      <a:pt x="48" y="11"/>
                    </a:lnTo>
                    <a:lnTo>
                      <a:pt x="48" y="44"/>
                    </a:lnTo>
                    <a:lnTo>
                      <a:pt x="15" y="44"/>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03" name="Freeform 194"/>
              <p:cNvSpPr>
                <a:spLocks noChangeAspect="1"/>
              </p:cNvSpPr>
              <p:nvPr/>
            </p:nvSpPr>
            <p:spPr bwMode="auto">
              <a:xfrm>
                <a:off x="2380" y="968"/>
                <a:ext cx="22"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3"/>
                    </a:moveTo>
                    <a:lnTo>
                      <a:pt x="0" y="0"/>
                    </a:lnTo>
                    <a:lnTo>
                      <a:pt x="33" y="0"/>
                    </a:lnTo>
                    <a:lnTo>
                      <a:pt x="44" y="17"/>
                    </a:lnTo>
                    <a:lnTo>
                      <a:pt x="44" y="48"/>
                    </a:lnTo>
                    <a:lnTo>
                      <a:pt x="12"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04" name="Freeform 195"/>
              <p:cNvSpPr>
                <a:spLocks noChangeAspect="1"/>
              </p:cNvSpPr>
              <p:nvPr/>
            </p:nvSpPr>
            <p:spPr bwMode="auto">
              <a:xfrm>
                <a:off x="2385" y="976"/>
                <a:ext cx="22" cy="22"/>
              </a:xfrm>
              <a:custGeom>
                <a:avLst/>
                <a:gdLst>
                  <a:gd name="T0" fmla="*/ 0 w 44"/>
                  <a:gd name="T1" fmla="*/ 0 h 45"/>
                  <a:gd name="T2" fmla="*/ 0 w 44"/>
                  <a:gd name="T3" fmla="*/ 0 h 45"/>
                  <a:gd name="T4" fmla="*/ 1 w 44"/>
                  <a:gd name="T5" fmla="*/ 0 h 45"/>
                  <a:gd name="T6" fmla="*/ 1 w 44"/>
                  <a:gd name="T7" fmla="*/ 0 h 45"/>
                  <a:gd name="T8" fmla="*/ 1 w 44"/>
                  <a:gd name="T9" fmla="*/ 0 h 45"/>
                  <a:gd name="T10" fmla="*/ 1 w 44"/>
                  <a:gd name="T11" fmla="*/ 0 h 45"/>
                  <a:gd name="T12" fmla="*/ 0 w 44"/>
                  <a:gd name="T13" fmla="*/ 0 h 45"/>
                  <a:gd name="T14" fmla="*/ 0 60000 65536"/>
                  <a:gd name="T15" fmla="*/ 0 60000 65536"/>
                  <a:gd name="T16" fmla="*/ 0 60000 65536"/>
                  <a:gd name="T17" fmla="*/ 0 60000 65536"/>
                  <a:gd name="T18" fmla="*/ 0 60000 65536"/>
                  <a:gd name="T19" fmla="*/ 0 60000 65536"/>
                  <a:gd name="T20" fmla="*/ 0 60000 65536"/>
                  <a:gd name="T21" fmla="*/ 0 w 44"/>
                  <a:gd name="T22" fmla="*/ 0 h 45"/>
                  <a:gd name="T23" fmla="*/ 44 w 44"/>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5">
                    <a:moveTo>
                      <a:pt x="0" y="31"/>
                    </a:moveTo>
                    <a:lnTo>
                      <a:pt x="0" y="0"/>
                    </a:lnTo>
                    <a:lnTo>
                      <a:pt x="32" y="0"/>
                    </a:lnTo>
                    <a:lnTo>
                      <a:pt x="44" y="12"/>
                    </a:lnTo>
                    <a:lnTo>
                      <a:pt x="44" y="45"/>
                    </a:lnTo>
                    <a:lnTo>
                      <a:pt x="13" y="4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05" name="Freeform 196"/>
              <p:cNvSpPr>
                <a:spLocks noChangeAspect="1"/>
              </p:cNvSpPr>
              <p:nvPr/>
            </p:nvSpPr>
            <p:spPr bwMode="auto">
              <a:xfrm>
                <a:off x="2392" y="982"/>
                <a:ext cx="24" cy="24"/>
              </a:xfrm>
              <a:custGeom>
                <a:avLst/>
                <a:gdLst>
                  <a:gd name="T0" fmla="*/ 0 w 48"/>
                  <a:gd name="T1" fmla="*/ 1 h 48"/>
                  <a:gd name="T2" fmla="*/ 0 w 48"/>
                  <a:gd name="T3" fmla="*/ 0 h 48"/>
                  <a:gd name="T4" fmla="*/ 1 w 48"/>
                  <a:gd name="T5" fmla="*/ 0 h 48"/>
                  <a:gd name="T6" fmla="*/ 1 w 48"/>
                  <a:gd name="T7" fmla="*/ 1 h 48"/>
                  <a:gd name="T8" fmla="*/ 1 w 48"/>
                  <a:gd name="T9" fmla="*/ 1 h 48"/>
                  <a:gd name="T10" fmla="*/ 1 w 48"/>
                  <a:gd name="T11" fmla="*/ 1 h 48"/>
                  <a:gd name="T12" fmla="*/ 0 w 48"/>
                  <a:gd name="T13" fmla="*/ 1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0" y="33"/>
                    </a:moveTo>
                    <a:lnTo>
                      <a:pt x="0" y="0"/>
                    </a:lnTo>
                    <a:lnTo>
                      <a:pt x="31" y="0"/>
                    </a:lnTo>
                    <a:lnTo>
                      <a:pt x="48" y="15"/>
                    </a:lnTo>
                    <a:lnTo>
                      <a:pt x="48" y="48"/>
                    </a:lnTo>
                    <a:lnTo>
                      <a:pt x="15"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06" name="Freeform 197"/>
              <p:cNvSpPr>
                <a:spLocks noChangeAspect="1"/>
              </p:cNvSpPr>
              <p:nvPr/>
            </p:nvSpPr>
            <p:spPr bwMode="auto">
              <a:xfrm>
                <a:off x="2400" y="990"/>
                <a:ext cx="22" cy="24"/>
              </a:xfrm>
              <a:custGeom>
                <a:avLst/>
                <a:gdLst>
                  <a:gd name="T0" fmla="*/ 0 w 45"/>
                  <a:gd name="T1" fmla="*/ 1 h 48"/>
                  <a:gd name="T2" fmla="*/ 0 w 45"/>
                  <a:gd name="T3" fmla="*/ 0 h 48"/>
                  <a:gd name="T4" fmla="*/ 0 w 45"/>
                  <a:gd name="T5" fmla="*/ 0 h 48"/>
                  <a:gd name="T6" fmla="*/ 0 w 45"/>
                  <a:gd name="T7" fmla="*/ 1 h 48"/>
                  <a:gd name="T8" fmla="*/ 0 w 45"/>
                  <a:gd name="T9" fmla="*/ 1 h 48"/>
                  <a:gd name="T10" fmla="*/ 0 w 45"/>
                  <a:gd name="T11" fmla="*/ 1 h 48"/>
                  <a:gd name="T12" fmla="*/ 0 w 45"/>
                  <a:gd name="T13" fmla="*/ 1 h 48"/>
                  <a:gd name="T14" fmla="*/ 0 60000 65536"/>
                  <a:gd name="T15" fmla="*/ 0 60000 65536"/>
                  <a:gd name="T16" fmla="*/ 0 60000 65536"/>
                  <a:gd name="T17" fmla="*/ 0 60000 65536"/>
                  <a:gd name="T18" fmla="*/ 0 60000 65536"/>
                  <a:gd name="T19" fmla="*/ 0 60000 65536"/>
                  <a:gd name="T20" fmla="*/ 0 60000 65536"/>
                  <a:gd name="T21" fmla="*/ 0 w 45"/>
                  <a:gd name="T22" fmla="*/ 0 h 48"/>
                  <a:gd name="T23" fmla="*/ 45 w 4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8">
                    <a:moveTo>
                      <a:pt x="0" y="33"/>
                    </a:moveTo>
                    <a:lnTo>
                      <a:pt x="0" y="0"/>
                    </a:lnTo>
                    <a:lnTo>
                      <a:pt x="33" y="0"/>
                    </a:lnTo>
                    <a:lnTo>
                      <a:pt x="45" y="18"/>
                    </a:lnTo>
                    <a:lnTo>
                      <a:pt x="45" y="48"/>
                    </a:lnTo>
                    <a:lnTo>
                      <a:pt x="12"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07" name="Freeform 198"/>
              <p:cNvSpPr>
                <a:spLocks noChangeAspect="1"/>
              </p:cNvSpPr>
              <p:nvPr/>
            </p:nvSpPr>
            <p:spPr bwMode="auto">
              <a:xfrm>
                <a:off x="2405" y="998"/>
                <a:ext cx="23" cy="26"/>
              </a:xfrm>
              <a:custGeom>
                <a:avLst/>
                <a:gdLst>
                  <a:gd name="T0" fmla="*/ 0 w 44"/>
                  <a:gd name="T1" fmla="*/ 1 h 51"/>
                  <a:gd name="T2" fmla="*/ 0 w 44"/>
                  <a:gd name="T3" fmla="*/ 0 h 51"/>
                  <a:gd name="T4" fmla="*/ 1 w 44"/>
                  <a:gd name="T5" fmla="*/ 0 h 51"/>
                  <a:gd name="T6" fmla="*/ 1 w 44"/>
                  <a:gd name="T7" fmla="*/ 1 h 51"/>
                  <a:gd name="T8" fmla="*/ 1 w 44"/>
                  <a:gd name="T9" fmla="*/ 1 h 51"/>
                  <a:gd name="T10" fmla="*/ 1 w 44"/>
                  <a:gd name="T11" fmla="*/ 1 h 51"/>
                  <a:gd name="T12" fmla="*/ 0 w 44"/>
                  <a:gd name="T13" fmla="*/ 1 h 51"/>
                  <a:gd name="T14" fmla="*/ 0 60000 65536"/>
                  <a:gd name="T15" fmla="*/ 0 60000 65536"/>
                  <a:gd name="T16" fmla="*/ 0 60000 65536"/>
                  <a:gd name="T17" fmla="*/ 0 60000 65536"/>
                  <a:gd name="T18" fmla="*/ 0 60000 65536"/>
                  <a:gd name="T19" fmla="*/ 0 60000 65536"/>
                  <a:gd name="T20" fmla="*/ 0 60000 65536"/>
                  <a:gd name="T21" fmla="*/ 0 w 44"/>
                  <a:gd name="T22" fmla="*/ 0 h 51"/>
                  <a:gd name="T23" fmla="*/ 44 w 44"/>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1">
                    <a:moveTo>
                      <a:pt x="0" y="30"/>
                    </a:moveTo>
                    <a:lnTo>
                      <a:pt x="0" y="0"/>
                    </a:lnTo>
                    <a:lnTo>
                      <a:pt x="33" y="0"/>
                    </a:lnTo>
                    <a:lnTo>
                      <a:pt x="44" y="19"/>
                    </a:lnTo>
                    <a:lnTo>
                      <a:pt x="44" y="51"/>
                    </a:lnTo>
                    <a:lnTo>
                      <a:pt x="12" y="51"/>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08" name="Freeform 199"/>
              <p:cNvSpPr>
                <a:spLocks noChangeAspect="1"/>
              </p:cNvSpPr>
              <p:nvPr/>
            </p:nvSpPr>
            <p:spPr bwMode="auto">
              <a:xfrm>
                <a:off x="2411" y="1008"/>
                <a:ext cx="22"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2"/>
                    </a:moveTo>
                    <a:lnTo>
                      <a:pt x="0" y="0"/>
                    </a:lnTo>
                    <a:lnTo>
                      <a:pt x="32" y="0"/>
                    </a:lnTo>
                    <a:lnTo>
                      <a:pt x="44" y="15"/>
                    </a:lnTo>
                    <a:lnTo>
                      <a:pt x="44" y="48"/>
                    </a:lnTo>
                    <a:lnTo>
                      <a:pt x="13" y="48"/>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09" name="Freeform 200"/>
              <p:cNvSpPr>
                <a:spLocks noChangeAspect="1"/>
              </p:cNvSpPr>
              <p:nvPr/>
            </p:nvSpPr>
            <p:spPr bwMode="auto">
              <a:xfrm>
                <a:off x="2418" y="1016"/>
                <a:ext cx="22" cy="25"/>
              </a:xfrm>
              <a:custGeom>
                <a:avLst/>
                <a:gdLst>
                  <a:gd name="T0" fmla="*/ 0 w 44"/>
                  <a:gd name="T1" fmla="*/ 0 h 52"/>
                  <a:gd name="T2" fmla="*/ 0 w 44"/>
                  <a:gd name="T3" fmla="*/ 0 h 52"/>
                  <a:gd name="T4" fmla="*/ 1 w 44"/>
                  <a:gd name="T5" fmla="*/ 0 h 52"/>
                  <a:gd name="T6" fmla="*/ 1 w 44"/>
                  <a:gd name="T7" fmla="*/ 0 h 52"/>
                  <a:gd name="T8" fmla="*/ 1 w 44"/>
                  <a:gd name="T9" fmla="*/ 0 h 52"/>
                  <a:gd name="T10" fmla="*/ 1 w 44"/>
                  <a:gd name="T11" fmla="*/ 0 h 52"/>
                  <a:gd name="T12" fmla="*/ 0 w 44"/>
                  <a:gd name="T13" fmla="*/ 0 h 52"/>
                  <a:gd name="T14" fmla="*/ 0 60000 65536"/>
                  <a:gd name="T15" fmla="*/ 0 60000 65536"/>
                  <a:gd name="T16" fmla="*/ 0 60000 65536"/>
                  <a:gd name="T17" fmla="*/ 0 60000 65536"/>
                  <a:gd name="T18" fmla="*/ 0 60000 65536"/>
                  <a:gd name="T19" fmla="*/ 0 60000 65536"/>
                  <a:gd name="T20" fmla="*/ 0 60000 65536"/>
                  <a:gd name="T21" fmla="*/ 0 w 44"/>
                  <a:gd name="T22" fmla="*/ 0 h 52"/>
                  <a:gd name="T23" fmla="*/ 44 w 4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2">
                    <a:moveTo>
                      <a:pt x="0" y="33"/>
                    </a:moveTo>
                    <a:lnTo>
                      <a:pt x="0" y="0"/>
                    </a:lnTo>
                    <a:lnTo>
                      <a:pt x="31" y="0"/>
                    </a:lnTo>
                    <a:lnTo>
                      <a:pt x="44" y="21"/>
                    </a:lnTo>
                    <a:lnTo>
                      <a:pt x="44" y="52"/>
                    </a:lnTo>
                    <a:lnTo>
                      <a:pt x="12"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10" name="Freeform 201"/>
              <p:cNvSpPr>
                <a:spLocks noChangeAspect="1"/>
              </p:cNvSpPr>
              <p:nvPr/>
            </p:nvSpPr>
            <p:spPr bwMode="auto">
              <a:xfrm>
                <a:off x="2424" y="1026"/>
                <a:ext cx="24" cy="26"/>
              </a:xfrm>
              <a:custGeom>
                <a:avLst/>
                <a:gdLst>
                  <a:gd name="T0" fmla="*/ 0 w 48"/>
                  <a:gd name="T1" fmla="*/ 1 h 52"/>
                  <a:gd name="T2" fmla="*/ 0 w 48"/>
                  <a:gd name="T3" fmla="*/ 0 h 52"/>
                  <a:gd name="T4" fmla="*/ 1 w 48"/>
                  <a:gd name="T5" fmla="*/ 0 h 52"/>
                  <a:gd name="T6" fmla="*/ 1 w 48"/>
                  <a:gd name="T7" fmla="*/ 1 h 52"/>
                  <a:gd name="T8" fmla="*/ 1 w 48"/>
                  <a:gd name="T9" fmla="*/ 1 h 52"/>
                  <a:gd name="T10" fmla="*/ 1 w 48"/>
                  <a:gd name="T11" fmla="*/ 1 h 52"/>
                  <a:gd name="T12" fmla="*/ 0 w 48"/>
                  <a:gd name="T13" fmla="*/ 1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0" y="31"/>
                    </a:moveTo>
                    <a:lnTo>
                      <a:pt x="0" y="0"/>
                    </a:lnTo>
                    <a:lnTo>
                      <a:pt x="32" y="0"/>
                    </a:lnTo>
                    <a:lnTo>
                      <a:pt x="48" y="19"/>
                    </a:lnTo>
                    <a:lnTo>
                      <a:pt x="48" y="52"/>
                    </a:lnTo>
                    <a:lnTo>
                      <a:pt x="15" y="52"/>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11" name="Freeform 202"/>
              <p:cNvSpPr>
                <a:spLocks noChangeAspect="1"/>
              </p:cNvSpPr>
              <p:nvPr/>
            </p:nvSpPr>
            <p:spPr bwMode="auto">
              <a:xfrm>
                <a:off x="2431" y="1036"/>
                <a:ext cx="23"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3"/>
                    </a:moveTo>
                    <a:lnTo>
                      <a:pt x="0" y="0"/>
                    </a:lnTo>
                    <a:lnTo>
                      <a:pt x="33" y="0"/>
                    </a:lnTo>
                    <a:lnTo>
                      <a:pt x="44" y="16"/>
                    </a:lnTo>
                    <a:lnTo>
                      <a:pt x="44" y="48"/>
                    </a:lnTo>
                    <a:lnTo>
                      <a:pt x="12"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12" name="Freeform 203"/>
              <p:cNvSpPr>
                <a:spLocks noChangeAspect="1"/>
              </p:cNvSpPr>
              <p:nvPr/>
            </p:nvSpPr>
            <p:spPr bwMode="auto">
              <a:xfrm>
                <a:off x="2437" y="1043"/>
                <a:ext cx="22" cy="29"/>
              </a:xfrm>
              <a:custGeom>
                <a:avLst/>
                <a:gdLst>
                  <a:gd name="T0" fmla="*/ 0 w 44"/>
                  <a:gd name="T1" fmla="*/ 1 h 57"/>
                  <a:gd name="T2" fmla="*/ 0 w 44"/>
                  <a:gd name="T3" fmla="*/ 0 h 57"/>
                  <a:gd name="T4" fmla="*/ 1 w 44"/>
                  <a:gd name="T5" fmla="*/ 0 h 57"/>
                  <a:gd name="T6" fmla="*/ 1 w 44"/>
                  <a:gd name="T7" fmla="*/ 1 h 57"/>
                  <a:gd name="T8" fmla="*/ 1 w 44"/>
                  <a:gd name="T9" fmla="*/ 1 h 57"/>
                  <a:gd name="T10" fmla="*/ 1 w 44"/>
                  <a:gd name="T11" fmla="*/ 1 h 57"/>
                  <a:gd name="T12" fmla="*/ 0 w 44"/>
                  <a:gd name="T13" fmla="*/ 1 h 57"/>
                  <a:gd name="T14" fmla="*/ 0 60000 65536"/>
                  <a:gd name="T15" fmla="*/ 0 60000 65536"/>
                  <a:gd name="T16" fmla="*/ 0 60000 65536"/>
                  <a:gd name="T17" fmla="*/ 0 60000 65536"/>
                  <a:gd name="T18" fmla="*/ 0 60000 65536"/>
                  <a:gd name="T19" fmla="*/ 0 60000 65536"/>
                  <a:gd name="T20" fmla="*/ 0 60000 65536"/>
                  <a:gd name="T21" fmla="*/ 0 w 44"/>
                  <a:gd name="T22" fmla="*/ 0 h 57"/>
                  <a:gd name="T23" fmla="*/ 44 w 44"/>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7">
                    <a:moveTo>
                      <a:pt x="0" y="32"/>
                    </a:moveTo>
                    <a:lnTo>
                      <a:pt x="0" y="0"/>
                    </a:lnTo>
                    <a:lnTo>
                      <a:pt x="32" y="0"/>
                    </a:lnTo>
                    <a:lnTo>
                      <a:pt x="44" y="25"/>
                    </a:lnTo>
                    <a:lnTo>
                      <a:pt x="44" y="57"/>
                    </a:lnTo>
                    <a:lnTo>
                      <a:pt x="13" y="57"/>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13" name="Freeform 204"/>
              <p:cNvSpPr>
                <a:spLocks noChangeAspect="1"/>
              </p:cNvSpPr>
              <p:nvPr/>
            </p:nvSpPr>
            <p:spPr bwMode="auto">
              <a:xfrm>
                <a:off x="2444" y="1056"/>
                <a:ext cx="22" cy="26"/>
              </a:xfrm>
              <a:custGeom>
                <a:avLst/>
                <a:gdLst>
                  <a:gd name="T0" fmla="*/ 0 w 44"/>
                  <a:gd name="T1" fmla="*/ 1 h 52"/>
                  <a:gd name="T2" fmla="*/ 0 w 44"/>
                  <a:gd name="T3" fmla="*/ 0 h 52"/>
                  <a:gd name="T4" fmla="*/ 1 w 44"/>
                  <a:gd name="T5" fmla="*/ 0 h 52"/>
                  <a:gd name="T6" fmla="*/ 1 w 44"/>
                  <a:gd name="T7" fmla="*/ 1 h 52"/>
                  <a:gd name="T8" fmla="*/ 1 w 44"/>
                  <a:gd name="T9" fmla="*/ 1 h 52"/>
                  <a:gd name="T10" fmla="*/ 1 w 44"/>
                  <a:gd name="T11" fmla="*/ 1 h 52"/>
                  <a:gd name="T12" fmla="*/ 0 w 44"/>
                  <a:gd name="T13" fmla="*/ 1 h 52"/>
                  <a:gd name="T14" fmla="*/ 0 60000 65536"/>
                  <a:gd name="T15" fmla="*/ 0 60000 65536"/>
                  <a:gd name="T16" fmla="*/ 0 60000 65536"/>
                  <a:gd name="T17" fmla="*/ 0 60000 65536"/>
                  <a:gd name="T18" fmla="*/ 0 60000 65536"/>
                  <a:gd name="T19" fmla="*/ 0 60000 65536"/>
                  <a:gd name="T20" fmla="*/ 0 60000 65536"/>
                  <a:gd name="T21" fmla="*/ 0 w 44"/>
                  <a:gd name="T22" fmla="*/ 0 h 52"/>
                  <a:gd name="T23" fmla="*/ 44 w 4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2">
                    <a:moveTo>
                      <a:pt x="0" y="32"/>
                    </a:moveTo>
                    <a:lnTo>
                      <a:pt x="0" y="0"/>
                    </a:lnTo>
                    <a:lnTo>
                      <a:pt x="31" y="0"/>
                    </a:lnTo>
                    <a:lnTo>
                      <a:pt x="44" y="19"/>
                    </a:lnTo>
                    <a:lnTo>
                      <a:pt x="44" y="52"/>
                    </a:lnTo>
                    <a:lnTo>
                      <a:pt x="12" y="52"/>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14" name="Freeform 205"/>
              <p:cNvSpPr>
                <a:spLocks noChangeAspect="1"/>
              </p:cNvSpPr>
              <p:nvPr/>
            </p:nvSpPr>
            <p:spPr bwMode="auto">
              <a:xfrm>
                <a:off x="2450" y="1065"/>
                <a:ext cx="22" cy="26"/>
              </a:xfrm>
              <a:custGeom>
                <a:avLst/>
                <a:gdLst>
                  <a:gd name="T0" fmla="*/ 0 w 44"/>
                  <a:gd name="T1" fmla="*/ 1 h 52"/>
                  <a:gd name="T2" fmla="*/ 0 w 44"/>
                  <a:gd name="T3" fmla="*/ 0 h 52"/>
                  <a:gd name="T4" fmla="*/ 1 w 44"/>
                  <a:gd name="T5" fmla="*/ 0 h 52"/>
                  <a:gd name="T6" fmla="*/ 1 w 44"/>
                  <a:gd name="T7" fmla="*/ 1 h 52"/>
                  <a:gd name="T8" fmla="*/ 1 w 44"/>
                  <a:gd name="T9" fmla="*/ 1 h 52"/>
                  <a:gd name="T10" fmla="*/ 1 w 44"/>
                  <a:gd name="T11" fmla="*/ 1 h 52"/>
                  <a:gd name="T12" fmla="*/ 0 w 44"/>
                  <a:gd name="T13" fmla="*/ 1 h 52"/>
                  <a:gd name="T14" fmla="*/ 0 60000 65536"/>
                  <a:gd name="T15" fmla="*/ 0 60000 65536"/>
                  <a:gd name="T16" fmla="*/ 0 60000 65536"/>
                  <a:gd name="T17" fmla="*/ 0 60000 65536"/>
                  <a:gd name="T18" fmla="*/ 0 60000 65536"/>
                  <a:gd name="T19" fmla="*/ 0 60000 65536"/>
                  <a:gd name="T20" fmla="*/ 0 60000 65536"/>
                  <a:gd name="T21" fmla="*/ 0 w 44"/>
                  <a:gd name="T22" fmla="*/ 0 h 52"/>
                  <a:gd name="T23" fmla="*/ 44 w 4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2">
                    <a:moveTo>
                      <a:pt x="0" y="33"/>
                    </a:moveTo>
                    <a:lnTo>
                      <a:pt x="0" y="0"/>
                    </a:lnTo>
                    <a:lnTo>
                      <a:pt x="32" y="0"/>
                    </a:lnTo>
                    <a:lnTo>
                      <a:pt x="44" y="21"/>
                    </a:lnTo>
                    <a:lnTo>
                      <a:pt x="44" y="52"/>
                    </a:lnTo>
                    <a:lnTo>
                      <a:pt x="11"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15" name="Freeform 206"/>
              <p:cNvSpPr>
                <a:spLocks noChangeAspect="1"/>
              </p:cNvSpPr>
              <p:nvPr/>
            </p:nvSpPr>
            <p:spPr bwMode="auto">
              <a:xfrm>
                <a:off x="2456" y="1076"/>
                <a:ext cx="24" cy="28"/>
              </a:xfrm>
              <a:custGeom>
                <a:avLst/>
                <a:gdLst>
                  <a:gd name="T0" fmla="*/ 0 w 48"/>
                  <a:gd name="T1" fmla="*/ 1 h 56"/>
                  <a:gd name="T2" fmla="*/ 0 w 48"/>
                  <a:gd name="T3" fmla="*/ 0 h 56"/>
                  <a:gd name="T4" fmla="*/ 1 w 48"/>
                  <a:gd name="T5" fmla="*/ 0 h 56"/>
                  <a:gd name="T6" fmla="*/ 1 w 48"/>
                  <a:gd name="T7" fmla="*/ 1 h 56"/>
                  <a:gd name="T8" fmla="*/ 1 w 48"/>
                  <a:gd name="T9" fmla="*/ 1 h 56"/>
                  <a:gd name="T10" fmla="*/ 1 w 48"/>
                  <a:gd name="T11" fmla="*/ 1 h 56"/>
                  <a:gd name="T12" fmla="*/ 0 w 48"/>
                  <a:gd name="T13" fmla="*/ 1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0" y="31"/>
                    </a:moveTo>
                    <a:lnTo>
                      <a:pt x="0" y="0"/>
                    </a:lnTo>
                    <a:lnTo>
                      <a:pt x="33" y="0"/>
                    </a:lnTo>
                    <a:lnTo>
                      <a:pt x="48" y="23"/>
                    </a:lnTo>
                    <a:lnTo>
                      <a:pt x="48" y="56"/>
                    </a:lnTo>
                    <a:lnTo>
                      <a:pt x="15"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16" name="Freeform 207"/>
              <p:cNvSpPr>
                <a:spLocks noChangeAspect="1"/>
              </p:cNvSpPr>
              <p:nvPr/>
            </p:nvSpPr>
            <p:spPr bwMode="auto">
              <a:xfrm>
                <a:off x="2463" y="1088"/>
                <a:ext cx="22" cy="25"/>
              </a:xfrm>
              <a:custGeom>
                <a:avLst/>
                <a:gdLst>
                  <a:gd name="T0" fmla="*/ 0 w 45"/>
                  <a:gd name="T1" fmla="*/ 0 h 52"/>
                  <a:gd name="T2" fmla="*/ 0 w 45"/>
                  <a:gd name="T3" fmla="*/ 0 h 52"/>
                  <a:gd name="T4" fmla="*/ 0 w 45"/>
                  <a:gd name="T5" fmla="*/ 0 h 52"/>
                  <a:gd name="T6" fmla="*/ 0 w 45"/>
                  <a:gd name="T7" fmla="*/ 0 h 52"/>
                  <a:gd name="T8" fmla="*/ 0 w 45"/>
                  <a:gd name="T9" fmla="*/ 0 h 52"/>
                  <a:gd name="T10" fmla="*/ 0 w 45"/>
                  <a:gd name="T11" fmla="*/ 0 h 52"/>
                  <a:gd name="T12" fmla="*/ 0 w 45"/>
                  <a:gd name="T13" fmla="*/ 0 h 52"/>
                  <a:gd name="T14" fmla="*/ 0 60000 65536"/>
                  <a:gd name="T15" fmla="*/ 0 60000 65536"/>
                  <a:gd name="T16" fmla="*/ 0 60000 65536"/>
                  <a:gd name="T17" fmla="*/ 0 60000 65536"/>
                  <a:gd name="T18" fmla="*/ 0 60000 65536"/>
                  <a:gd name="T19" fmla="*/ 0 60000 65536"/>
                  <a:gd name="T20" fmla="*/ 0 60000 65536"/>
                  <a:gd name="T21" fmla="*/ 0 w 45"/>
                  <a:gd name="T22" fmla="*/ 0 h 52"/>
                  <a:gd name="T23" fmla="*/ 45 w 4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2">
                    <a:moveTo>
                      <a:pt x="0" y="33"/>
                    </a:moveTo>
                    <a:lnTo>
                      <a:pt x="0" y="0"/>
                    </a:lnTo>
                    <a:lnTo>
                      <a:pt x="33" y="0"/>
                    </a:lnTo>
                    <a:lnTo>
                      <a:pt x="45" y="21"/>
                    </a:lnTo>
                    <a:lnTo>
                      <a:pt x="45" y="52"/>
                    </a:lnTo>
                    <a:lnTo>
                      <a:pt x="14"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17" name="Freeform 208"/>
              <p:cNvSpPr>
                <a:spLocks noChangeAspect="1"/>
              </p:cNvSpPr>
              <p:nvPr/>
            </p:nvSpPr>
            <p:spPr bwMode="auto">
              <a:xfrm>
                <a:off x="2470" y="1098"/>
                <a:ext cx="22" cy="28"/>
              </a:xfrm>
              <a:custGeom>
                <a:avLst/>
                <a:gdLst>
                  <a:gd name="T0" fmla="*/ 0 w 44"/>
                  <a:gd name="T1" fmla="*/ 1 h 56"/>
                  <a:gd name="T2" fmla="*/ 0 w 44"/>
                  <a:gd name="T3" fmla="*/ 0 h 56"/>
                  <a:gd name="T4" fmla="*/ 1 w 44"/>
                  <a:gd name="T5" fmla="*/ 0 h 56"/>
                  <a:gd name="T6" fmla="*/ 1 w 44"/>
                  <a:gd name="T7" fmla="*/ 1 h 56"/>
                  <a:gd name="T8" fmla="*/ 1 w 44"/>
                  <a:gd name="T9" fmla="*/ 1 h 56"/>
                  <a:gd name="T10" fmla="*/ 1 w 44"/>
                  <a:gd name="T11" fmla="*/ 1 h 56"/>
                  <a:gd name="T12" fmla="*/ 0 w 44"/>
                  <a:gd name="T13" fmla="*/ 1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1"/>
                    </a:moveTo>
                    <a:lnTo>
                      <a:pt x="0" y="0"/>
                    </a:lnTo>
                    <a:lnTo>
                      <a:pt x="31" y="0"/>
                    </a:lnTo>
                    <a:lnTo>
                      <a:pt x="44" y="23"/>
                    </a:lnTo>
                    <a:lnTo>
                      <a:pt x="44" y="56"/>
                    </a:lnTo>
                    <a:lnTo>
                      <a:pt x="11"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18" name="Freeform 209"/>
              <p:cNvSpPr>
                <a:spLocks noChangeAspect="1"/>
              </p:cNvSpPr>
              <p:nvPr/>
            </p:nvSpPr>
            <p:spPr bwMode="auto">
              <a:xfrm>
                <a:off x="2476" y="1110"/>
                <a:ext cx="22" cy="27"/>
              </a:xfrm>
              <a:custGeom>
                <a:avLst/>
                <a:gdLst>
                  <a:gd name="T0" fmla="*/ 0 w 45"/>
                  <a:gd name="T1" fmla="*/ 0 h 56"/>
                  <a:gd name="T2" fmla="*/ 0 w 45"/>
                  <a:gd name="T3" fmla="*/ 0 h 56"/>
                  <a:gd name="T4" fmla="*/ 0 w 45"/>
                  <a:gd name="T5" fmla="*/ 0 h 56"/>
                  <a:gd name="T6" fmla="*/ 0 w 45"/>
                  <a:gd name="T7" fmla="*/ 0 h 56"/>
                  <a:gd name="T8" fmla="*/ 0 w 45"/>
                  <a:gd name="T9" fmla="*/ 0 h 56"/>
                  <a:gd name="T10" fmla="*/ 0 w 45"/>
                  <a:gd name="T11" fmla="*/ 0 h 56"/>
                  <a:gd name="T12" fmla="*/ 0 w 45"/>
                  <a:gd name="T13" fmla="*/ 0 h 56"/>
                  <a:gd name="T14" fmla="*/ 0 60000 65536"/>
                  <a:gd name="T15" fmla="*/ 0 60000 65536"/>
                  <a:gd name="T16" fmla="*/ 0 60000 65536"/>
                  <a:gd name="T17" fmla="*/ 0 60000 65536"/>
                  <a:gd name="T18" fmla="*/ 0 60000 65536"/>
                  <a:gd name="T19" fmla="*/ 0 60000 65536"/>
                  <a:gd name="T20" fmla="*/ 0 60000 65536"/>
                  <a:gd name="T21" fmla="*/ 0 w 45"/>
                  <a:gd name="T22" fmla="*/ 0 h 56"/>
                  <a:gd name="T23" fmla="*/ 45 w 4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6">
                    <a:moveTo>
                      <a:pt x="0" y="33"/>
                    </a:moveTo>
                    <a:lnTo>
                      <a:pt x="0" y="0"/>
                    </a:lnTo>
                    <a:lnTo>
                      <a:pt x="33" y="0"/>
                    </a:lnTo>
                    <a:lnTo>
                      <a:pt x="45" y="25"/>
                    </a:lnTo>
                    <a:lnTo>
                      <a:pt x="45" y="56"/>
                    </a:lnTo>
                    <a:lnTo>
                      <a:pt x="12"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19" name="Freeform 210"/>
              <p:cNvSpPr>
                <a:spLocks noChangeAspect="1"/>
              </p:cNvSpPr>
              <p:nvPr/>
            </p:nvSpPr>
            <p:spPr bwMode="auto">
              <a:xfrm>
                <a:off x="2482" y="1122"/>
                <a:ext cx="22" cy="28"/>
              </a:xfrm>
              <a:custGeom>
                <a:avLst/>
                <a:gdLst>
                  <a:gd name="T0" fmla="*/ 0 w 44"/>
                  <a:gd name="T1" fmla="*/ 1 h 56"/>
                  <a:gd name="T2" fmla="*/ 0 w 44"/>
                  <a:gd name="T3" fmla="*/ 0 h 56"/>
                  <a:gd name="T4" fmla="*/ 1 w 44"/>
                  <a:gd name="T5" fmla="*/ 0 h 56"/>
                  <a:gd name="T6" fmla="*/ 1 w 44"/>
                  <a:gd name="T7" fmla="*/ 1 h 56"/>
                  <a:gd name="T8" fmla="*/ 1 w 44"/>
                  <a:gd name="T9" fmla="*/ 1 h 56"/>
                  <a:gd name="T10" fmla="*/ 1 w 44"/>
                  <a:gd name="T11" fmla="*/ 1 h 56"/>
                  <a:gd name="T12" fmla="*/ 0 w 44"/>
                  <a:gd name="T13" fmla="*/ 1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1"/>
                    </a:moveTo>
                    <a:lnTo>
                      <a:pt x="0" y="0"/>
                    </a:lnTo>
                    <a:lnTo>
                      <a:pt x="33" y="0"/>
                    </a:lnTo>
                    <a:lnTo>
                      <a:pt x="44" y="23"/>
                    </a:lnTo>
                    <a:lnTo>
                      <a:pt x="44" y="56"/>
                    </a:lnTo>
                    <a:lnTo>
                      <a:pt x="12"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20" name="Freeform 211"/>
              <p:cNvSpPr>
                <a:spLocks noChangeAspect="1"/>
              </p:cNvSpPr>
              <p:nvPr/>
            </p:nvSpPr>
            <p:spPr bwMode="auto">
              <a:xfrm>
                <a:off x="2487" y="1134"/>
                <a:ext cx="24" cy="28"/>
              </a:xfrm>
              <a:custGeom>
                <a:avLst/>
                <a:gdLst>
                  <a:gd name="T0" fmla="*/ 0 w 48"/>
                  <a:gd name="T1" fmla="*/ 1 h 56"/>
                  <a:gd name="T2" fmla="*/ 0 w 48"/>
                  <a:gd name="T3" fmla="*/ 0 h 56"/>
                  <a:gd name="T4" fmla="*/ 1 w 48"/>
                  <a:gd name="T5" fmla="*/ 0 h 56"/>
                  <a:gd name="T6" fmla="*/ 1 w 48"/>
                  <a:gd name="T7" fmla="*/ 1 h 56"/>
                  <a:gd name="T8" fmla="*/ 1 w 48"/>
                  <a:gd name="T9" fmla="*/ 1 h 56"/>
                  <a:gd name="T10" fmla="*/ 1 w 48"/>
                  <a:gd name="T11" fmla="*/ 1 h 56"/>
                  <a:gd name="T12" fmla="*/ 0 w 48"/>
                  <a:gd name="T13" fmla="*/ 1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0" y="33"/>
                    </a:moveTo>
                    <a:lnTo>
                      <a:pt x="0" y="0"/>
                    </a:lnTo>
                    <a:lnTo>
                      <a:pt x="32" y="0"/>
                    </a:lnTo>
                    <a:lnTo>
                      <a:pt x="48" y="25"/>
                    </a:lnTo>
                    <a:lnTo>
                      <a:pt x="48" y="56"/>
                    </a:lnTo>
                    <a:lnTo>
                      <a:pt x="17"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21" name="Freeform 212"/>
              <p:cNvSpPr>
                <a:spLocks noChangeAspect="1"/>
              </p:cNvSpPr>
              <p:nvPr/>
            </p:nvSpPr>
            <p:spPr bwMode="auto">
              <a:xfrm>
                <a:off x="2496" y="1146"/>
                <a:ext cx="22" cy="28"/>
              </a:xfrm>
              <a:custGeom>
                <a:avLst/>
                <a:gdLst>
                  <a:gd name="T0" fmla="*/ 0 w 44"/>
                  <a:gd name="T1" fmla="*/ 1 h 56"/>
                  <a:gd name="T2" fmla="*/ 0 w 44"/>
                  <a:gd name="T3" fmla="*/ 0 h 56"/>
                  <a:gd name="T4" fmla="*/ 1 w 44"/>
                  <a:gd name="T5" fmla="*/ 0 h 56"/>
                  <a:gd name="T6" fmla="*/ 1 w 44"/>
                  <a:gd name="T7" fmla="*/ 1 h 56"/>
                  <a:gd name="T8" fmla="*/ 1 w 44"/>
                  <a:gd name="T9" fmla="*/ 1 h 56"/>
                  <a:gd name="T10" fmla="*/ 1 w 44"/>
                  <a:gd name="T11" fmla="*/ 1 h 56"/>
                  <a:gd name="T12" fmla="*/ 0 w 44"/>
                  <a:gd name="T13" fmla="*/ 1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1"/>
                    </a:moveTo>
                    <a:lnTo>
                      <a:pt x="0" y="0"/>
                    </a:lnTo>
                    <a:lnTo>
                      <a:pt x="31" y="0"/>
                    </a:lnTo>
                    <a:lnTo>
                      <a:pt x="44" y="23"/>
                    </a:lnTo>
                    <a:lnTo>
                      <a:pt x="44" y="56"/>
                    </a:lnTo>
                    <a:lnTo>
                      <a:pt x="11"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22" name="Freeform 213"/>
              <p:cNvSpPr>
                <a:spLocks noChangeAspect="1"/>
              </p:cNvSpPr>
              <p:nvPr/>
            </p:nvSpPr>
            <p:spPr bwMode="auto">
              <a:xfrm>
                <a:off x="2502" y="1158"/>
                <a:ext cx="22" cy="29"/>
              </a:xfrm>
              <a:custGeom>
                <a:avLst/>
                <a:gdLst>
                  <a:gd name="T0" fmla="*/ 0 w 45"/>
                  <a:gd name="T1" fmla="*/ 0 h 60"/>
                  <a:gd name="T2" fmla="*/ 0 w 45"/>
                  <a:gd name="T3" fmla="*/ 0 h 60"/>
                  <a:gd name="T4" fmla="*/ 0 w 45"/>
                  <a:gd name="T5" fmla="*/ 0 h 60"/>
                  <a:gd name="T6" fmla="*/ 0 w 45"/>
                  <a:gd name="T7" fmla="*/ 0 h 60"/>
                  <a:gd name="T8" fmla="*/ 0 w 45"/>
                  <a:gd name="T9" fmla="*/ 0 h 60"/>
                  <a:gd name="T10" fmla="*/ 0 w 45"/>
                  <a:gd name="T11" fmla="*/ 0 h 60"/>
                  <a:gd name="T12" fmla="*/ 0 w 45"/>
                  <a:gd name="T13" fmla="*/ 0 h 60"/>
                  <a:gd name="T14" fmla="*/ 0 60000 65536"/>
                  <a:gd name="T15" fmla="*/ 0 60000 65536"/>
                  <a:gd name="T16" fmla="*/ 0 60000 65536"/>
                  <a:gd name="T17" fmla="*/ 0 60000 65536"/>
                  <a:gd name="T18" fmla="*/ 0 60000 65536"/>
                  <a:gd name="T19" fmla="*/ 0 60000 65536"/>
                  <a:gd name="T20" fmla="*/ 0 60000 65536"/>
                  <a:gd name="T21" fmla="*/ 0 w 45"/>
                  <a:gd name="T22" fmla="*/ 0 h 60"/>
                  <a:gd name="T23" fmla="*/ 45 w 4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0">
                    <a:moveTo>
                      <a:pt x="0" y="33"/>
                    </a:moveTo>
                    <a:lnTo>
                      <a:pt x="0" y="0"/>
                    </a:lnTo>
                    <a:lnTo>
                      <a:pt x="33" y="0"/>
                    </a:lnTo>
                    <a:lnTo>
                      <a:pt x="45" y="29"/>
                    </a:lnTo>
                    <a:lnTo>
                      <a:pt x="45" y="60"/>
                    </a:lnTo>
                    <a:lnTo>
                      <a:pt x="12" y="6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23" name="Freeform 214"/>
              <p:cNvSpPr>
                <a:spLocks noChangeAspect="1"/>
              </p:cNvSpPr>
              <p:nvPr/>
            </p:nvSpPr>
            <p:spPr bwMode="auto">
              <a:xfrm>
                <a:off x="2508" y="1172"/>
                <a:ext cx="22" cy="28"/>
              </a:xfrm>
              <a:custGeom>
                <a:avLst/>
                <a:gdLst>
                  <a:gd name="T0" fmla="*/ 0 w 44"/>
                  <a:gd name="T1" fmla="*/ 1 h 56"/>
                  <a:gd name="T2" fmla="*/ 0 w 44"/>
                  <a:gd name="T3" fmla="*/ 0 h 56"/>
                  <a:gd name="T4" fmla="*/ 1 w 44"/>
                  <a:gd name="T5" fmla="*/ 0 h 56"/>
                  <a:gd name="T6" fmla="*/ 1 w 44"/>
                  <a:gd name="T7" fmla="*/ 1 h 56"/>
                  <a:gd name="T8" fmla="*/ 1 w 44"/>
                  <a:gd name="T9" fmla="*/ 1 h 56"/>
                  <a:gd name="T10" fmla="*/ 1 w 44"/>
                  <a:gd name="T11" fmla="*/ 1 h 56"/>
                  <a:gd name="T12" fmla="*/ 0 w 44"/>
                  <a:gd name="T13" fmla="*/ 1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1"/>
                    </a:moveTo>
                    <a:lnTo>
                      <a:pt x="0" y="0"/>
                    </a:lnTo>
                    <a:lnTo>
                      <a:pt x="33" y="0"/>
                    </a:lnTo>
                    <a:lnTo>
                      <a:pt x="44" y="23"/>
                    </a:lnTo>
                    <a:lnTo>
                      <a:pt x="44" y="56"/>
                    </a:lnTo>
                    <a:lnTo>
                      <a:pt x="12"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24" name="Freeform 215"/>
              <p:cNvSpPr>
                <a:spLocks noChangeAspect="1"/>
              </p:cNvSpPr>
              <p:nvPr/>
            </p:nvSpPr>
            <p:spPr bwMode="auto">
              <a:xfrm>
                <a:off x="2513" y="1184"/>
                <a:ext cx="22" cy="27"/>
              </a:xfrm>
              <a:custGeom>
                <a:avLst/>
                <a:gdLst>
                  <a:gd name="T0" fmla="*/ 0 w 44"/>
                  <a:gd name="T1" fmla="*/ 0 h 56"/>
                  <a:gd name="T2" fmla="*/ 0 w 44"/>
                  <a:gd name="T3" fmla="*/ 0 h 56"/>
                  <a:gd name="T4" fmla="*/ 1 w 44"/>
                  <a:gd name="T5" fmla="*/ 0 h 56"/>
                  <a:gd name="T6" fmla="*/ 1 w 44"/>
                  <a:gd name="T7" fmla="*/ 0 h 56"/>
                  <a:gd name="T8" fmla="*/ 1 w 44"/>
                  <a:gd name="T9" fmla="*/ 0 h 56"/>
                  <a:gd name="T10" fmla="*/ 1 w 44"/>
                  <a:gd name="T11" fmla="*/ 0 h 56"/>
                  <a:gd name="T12" fmla="*/ 0 w 44"/>
                  <a:gd name="T13" fmla="*/ 0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3"/>
                    </a:moveTo>
                    <a:lnTo>
                      <a:pt x="0" y="0"/>
                    </a:lnTo>
                    <a:lnTo>
                      <a:pt x="32" y="0"/>
                    </a:lnTo>
                    <a:lnTo>
                      <a:pt x="44" y="25"/>
                    </a:lnTo>
                    <a:lnTo>
                      <a:pt x="44" y="56"/>
                    </a:lnTo>
                    <a:lnTo>
                      <a:pt x="13"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25" name="Freeform 216"/>
              <p:cNvSpPr>
                <a:spLocks noChangeAspect="1"/>
              </p:cNvSpPr>
              <p:nvPr/>
            </p:nvSpPr>
            <p:spPr bwMode="auto">
              <a:xfrm>
                <a:off x="2520" y="1196"/>
                <a:ext cx="24" cy="30"/>
              </a:xfrm>
              <a:custGeom>
                <a:avLst/>
                <a:gdLst>
                  <a:gd name="T0" fmla="*/ 0 w 48"/>
                  <a:gd name="T1" fmla="*/ 1 h 60"/>
                  <a:gd name="T2" fmla="*/ 0 w 48"/>
                  <a:gd name="T3" fmla="*/ 0 h 60"/>
                  <a:gd name="T4" fmla="*/ 1 w 48"/>
                  <a:gd name="T5" fmla="*/ 0 h 60"/>
                  <a:gd name="T6" fmla="*/ 1 w 48"/>
                  <a:gd name="T7" fmla="*/ 1 h 60"/>
                  <a:gd name="T8" fmla="*/ 1 w 48"/>
                  <a:gd name="T9" fmla="*/ 1 h 60"/>
                  <a:gd name="T10" fmla="*/ 1 w 48"/>
                  <a:gd name="T11" fmla="*/ 1 h 60"/>
                  <a:gd name="T12" fmla="*/ 0 w 48"/>
                  <a:gd name="T13" fmla="*/ 1 h 60"/>
                  <a:gd name="T14" fmla="*/ 0 60000 65536"/>
                  <a:gd name="T15" fmla="*/ 0 60000 65536"/>
                  <a:gd name="T16" fmla="*/ 0 60000 65536"/>
                  <a:gd name="T17" fmla="*/ 0 60000 65536"/>
                  <a:gd name="T18" fmla="*/ 0 60000 65536"/>
                  <a:gd name="T19" fmla="*/ 0 60000 65536"/>
                  <a:gd name="T20" fmla="*/ 0 60000 65536"/>
                  <a:gd name="T21" fmla="*/ 0 w 48"/>
                  <a:gd name="T22" fmla="*/ 0 h 60"/>
                  <a:gd name="T23" fmla="*/ 48 w 4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0">
                    <a:moveTo>
                      <a:pt x="0" y="31"/>
                    </a:moveTo>
                    <a:lnTo>
                      <a:pt x="0" y="0"/>
                    </a:lnTo>
                    <a:lnTo>
                      <a:pt x="31" y="0"/>
                    </a:lnTo>
                    <a:lnTo>
                      <a:pt x="48" y="27"/>
                    </a:lnTo>
                    <a:lnTo>
                      <a:pt x="48" y="60"/>
                    </a:lnTo>
                    <a:lnTo>
                      <a:pt x="15" y="6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26" name="Freeform 217"/>
              <p:cNvSpPr>
                <a:spLocks noChangeAspect="1"/>
              </p:cNvSpPr>
              <p:nvPr/>
            </p:nvSpPr>
            <p:spPr bwMode="auto">
              <a:xfrm>
                <a:off x="2528" y="1210"/>
                <a:ext cx="22" cy="27"/>
              </a:xfrm>
              <a:custGeom>
                <a:avLst/>
                <a:gdLst>
                  <a:gd name="T0" fmla="*/ 0 w 45"/>
                  <a:gd name="T1" fmla="*/ 0 h 56"/>
                  <a:gd name="T2" fmla="*/ 0 w 45"/>
                  <a:gd name="T3" fmla="*/ 0 h 56"/>
                  <a:gd name="T4" fmla="*/ 0 w 45"/>
                  <a:gd name="T5" fmla="*/ 0 h 56"/>
                  <a:gd name="T6" fmla="*/ 0 w 45"/>
                  <a:gd name="T7" fmla="*/ 0 h 56"/>
                  <a:gd name="T8" fmla="*/ 0 w 45"/>
                  <a:gd name="T9" fmla="*/ 0 h 56"/>
                  <a:gd name="T10" fmla="*/ 0 w 45"/>
                  <a:gd name="T11" fmla="*/ 0 h 56"/>
                  <a:gd name="T12" fmla="*/ 0 w 45"/>
                  <a:gd name="T13" fmla="*/ 0 h 56"/>
                  <a:gd name="T14" fmla="*/ 0 60000 65536"/>
                  <a:gd name="T15" fmla="*/ 0 60000 65536"/>
                  <a:gd name="T16" fmla="*/ 0 60000 65536"/>
                  <a:gd name="T17" fmla="*/ 0 60000 65536"/>
                  <a:gd name="T18" fmla="*/ 0 60000 65536"/>
                  <a:gd name="T19" fmla="*/ 0 60000 65536"/>
                  <a:gd name="T20" fmla="*/ 0 60000 65536"/>
                  <a:gd name="T21" fmla="*/ 0 w 45"/>
                  <a:gd name="T22" fmla="*/ 0 h 56"/>
                  <a:gd name="T23" fmla="*/ 45 w 4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6">
                    <a:moveTo>
                      <a:pt x="0" y="33"/>
                    </a:moveTo>
                    <a:lnTo>
                      <a:pt x="0" y="0"/>
                    </a:lnTo>
                    <a:lnTo>
                      <a:pt x="33" y="0"/>
                    </a:lnTo>
                    <a:lnTo>
                      <a:pt x="45" y="25"/>
                    </a:lnTo>
                    <a:lnTo>
                      <a:pt x="45" y="56"/>
                    </a:lnTo>
                    <a:lnTo>
                      <a:pt x="12"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27" name="Freeform 218"/>
              <p:cNvSpPr>
                <a:spLocks noChangeAspect="1"/>
              </p:cNvSpPr>
              <p:nvPr/>
            </p:nvSpPr>
            <p:spPr bwMode="auto">
              <a:xfrm>
                <a:off x="2533" y="1222"/>
                <a:ext cx="23" cy="30"/>
              </a:xfrm>
              <a:custGeom>
                <a:avLst/>
                <a:gdLst>
                  <a:gd name="T0" fmla="*/ 0 w 44"/>
                  <a:gd name="T1" fmla="*/ 1 h 59"/>
                  <a:gd name="T2" fmla="*/ 0 w 44"/>
                  <a:gd name="T3" fmla="*/ 0 h 59"/>
                  <a:gd name="T4" fmla="*/ 1 w 44"/>
                  <a:gd name="T5" fmla="*/ 0 h 59"/>
                  <a:gd name="T6" fmla="*/ 1 w 44"/>
                  <a:gd name="T7" fmla="*/ 1 h 59"/>
                  <a:gd name="T8" fmla="*/ 1 w 44"/>
                  <a:gd name="T9" fmla="*/ 1 h 59"/>
                  <a:gd name="T10" fmla="*/ 1 w 44"/>
                  <a:gd name="T11" fmla="*/ 1 h 59"/>
                  <a:gd name="T12" fmla="*/ 0 w 44"/>
                  <a:gd name="T13" fmla="*/ 1 h 59"/>
                  <a:gd name="T14" fmla="*/ 0 60000 65536"/>
                  <a:gd name="T15" fmla="*/ 0 60000 65536"/>
                  <a:gd name="T16" fmla="*/ 0 60000 65536"/>
                  <a:gd name="T17" fmla="*/ 0 60000 65536"/>
                  <a:gd name="T18" fmla="*/ 0 60000 65536"/>
                  <a:gd name="T19" fmla="*/ 0 60000 65536"/>
                  <a:gd name="T20" fmla="*/ 0 60000 65536"/>
                  <a:gd name="T21" fmla="*/ 0 w 44"/>
                  <a:gd name="T22" fmla="*/ 0 h 59"/>
                  <a:gd name="T23" fmla="*/ 44 w 4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9">
                    <a:moveTo>
                      <a:pt x="0" y="31"/>
                    </a:moveTo>
                    <a:lnTo>
                      <a:pt x="0" y="0"/>
                    </a:lnTo>
                    <a:lnTo>
                      <a:pt x="33" y="0"/>
                    </a:lnTo>
                    <a:lnTo>
                      <a:pt x="44" y="27"/>
                    </a:lnTo>
                    <a:lnTo>
                      <a:pt x="44" y="59"/>
                    </a:lnTo>
                    <a:lnTo>
                      <a:pt x="12" y="59"/>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28" name="Freeform 219"/>
              <p:cNvSpPr>
                <a:spLocks noChangeAspect="1"/>
              </p:cNvSpPr>
              <p:nvPr/>
            </p:nvSpPr>
            <p:spPr bwMode="auto">
              <a:xfrm>
                <a:off x="2539" y="1235"/>
                <a:ext cx="22" cy="29"/>
              </a:xfrm>
              <a:custGeom>
                <a:avLst/>
                <a:gdLst>
                  <a:gd name="T0" fmla="*/ 0 w 44"/>
                  <a:gd name="T1" fmla="*/ 1 h 57"/>
                  <a:gd name="T2" fmla="*/ 0 w 44"/>
                  <a:gd name="T3" fmla="*/ 0 h 57"/>
                  <a:gd name="T4" fmla="*/ 1 w 44"/>
                  <a:gd name="T5" fmla="*/ 0 h 57"/>
                  <a:gd name="T6" fmla="*/ 1 w 44"/>
                  <a:gd name="T7" fmla="*/ 1 h 57"/>
                  <a:gd name="T8" fmla="*/ 1 w 44"/>
                  <a:gd name="T9" fmla="*/ 1 h 57"/>
                  <a:gd name="T10" fmla="*/ 1 w 44"/>
                  <a:gd name="T11" fmla="*/ 1 h 57"/>
                  <a:gd name="T12" fmla="*/ 0 w 44"/>
                  <a:gd name="T13" fmla="*/ 1 h 57"/>
                  <a:gd name="T14" fmla="*/ 0 60000 65536"/>
                  <a:gd name="T15" fmla="*/ 0 60000 65536"/>
                  <a:gd name="T16" fmla="*/ 0 60000 65536"/>
                  <a:gd name="T17" fmla="*/ 0 60000 65536"/>
                  <a:gd name="T18" fmla="*/ 0 60000 65536"/>
                  <a:gd name="T19" fmla="*/ 0 60000 65536"/>
                  <a:gd name="T20" fmla="*/ 0 60000 65536"/>
                  <a:gd name="T21" fmla="*/ 0 w 44"/>
                  <a:gd name="T22" fmla="*/ 0 h 57"/>
                  <a:gd name="T23" fmla="*/ 44 w 44"/>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7">
                    <a:moveTo>
                      <a:pt x="0" y="32"/>
                    </a:moveTo>
                    <a:lnTo>
                      <a:pt x="0" y="0"/>
                    </a:lnTo>
                    <a:lnTo>
                      <a:pt x="32" y="0"/>
                    </a:lnTo>
                    <a:lnTo>
                      <a:pt x="44" y="25"/>
                    </a:lnTo>
                    <a:lnTo>
                      <a:pt x="44" y="57"/>
                    </a:lnTo>
                    <a:lnTo>
                      <a:pt x="13" y="57"/>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29" name="Freeform 220"/>
              <p:cNvSpPr>
                <a:spLocks noChangeAspect="1"/>
              </p:cNvSpPr>
              <p:nvPr/>
            </p:nvSpPr>
            <p:spPr bwMode="auto">
              <a:xfrm>
                <a:off x="2546" y="1248"/>
                <a:ext cx="21" cy="30"/>
              </a:xfrm>
              <a:custGeom>
                <a:avLst/>
                <a:gdLst>
                  <a:gd name="T0" fmla="*/ 0 w 42"/>
                  <a:gd name="T1" fmla="*/ 1 h 59"/>
                  <a:gd name="T2" fmla="*/ 0 w 42"/>
                  <a:gd name="T3" fmla="*/ 0 h 59"/>
                  <a:gd name="T4" fmla="*/ 1 w 42"/>
                  <a:gd name="T5" fmla="*/ 0 h 59"/>
                  <a:gd name="T6" fmla="*/ 1 w 42"/>
                  <a:gd name="T7" fmla="*/ 1 h 59"/>
                  <a:gd name="T8" fmla="*/ 1 w 42"/>
                  <a:gd name="T9" fmla="*/ 1 h 59"/>
                  <a:gd name="T10" fmla="*/ 1 w 42"/>
                  <a:gd name="T11" fmla="*/ 1 h 59"/>
                  <a:gd name="T12" fmla="*/ 0 w 42"/>
                  <a:gd name="T13" fmla="*/ 1 h 59"/>
                  <a:gd name="T14" fmla="*/ 0 60000 65536"/>
                  <a:gd name="T15" fmla="*/ 0 60000 65536"/>
                  <a:gd name="T16" fmla="*/ 0 60000 65536"/>
                  <a:gd name="T17" fmla="*/ 0 60000 65536"/>
                  <a:gd name="T18" fmla="*/ 0 60000 65536"/>
                  <a:gd name="T19" fmla="*/ 0 60000 65536"/>
                  <a:gd name="T20" fmla="*/ 0 60000 65536"/>
                  <a:gd name="T21" fmla="*/ 0 w 42"/>
                  <a:gd name="T22" fmla="*/ 0 h 59"/>
                  <a:gd name="T23" fmla="*/ 42 w 42"/>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59">
                    <a:moveTo>
                      <a:pt x="0" y="32"/>
                    </a:moveTo>
                    <a:lnTo>
                      <a:pt x="0" y="0"/>
                    </a:lnTo>
                    <a:lnTo>
                      <a:pt x="31" y="0"/>
                    </a:lnTo>
                    <a:lnTo>
                      <a:pt x="42" y="27"/>
                    </a:lnTo>
                    <a:lnTo>
                      <a:pt x="42" y="59"/>
                    </a:lnTo>
                    <a:lnTo>
                      <a:pt x="12" y="59"/>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30" name="Freeform 221"/>
              <p:cNvSpPr>
                <a:spLocks noChangeAspect="1"/>
              </p:cNvSpPr>
              <p:nvPr/>
            </p:nvSpPr>
            <p:spPr bwMode="auto">
              <a:xfrm>
                <a:off x="2552" y="1261"/>
                <a:ext cx="24" cy="31"/>
              </a:xfrm>
              <a:custGeom>
                <a:avLst/>
                <a:gdLst>
                  <a:gd name="T0" fmla="*/ 0 w 48"/>
                  <a:gd name="T1" fmla="*/ 1 h 61"/>
                  <a:gd name="T2" fmla="*/ 0 w 48"/>
                  <a:gd name="T3" fmla="*/ 0 h 61"/>
                  <a:gd name="T4" fmla="*/ 1 w 48"/>
                  <a:gd name="T5" fmla="*/ 0 h 61"/>
                  <a:gd name="T6" fmla="*/ 1 w 48"/>
                  <a:gd name="T7" fmla="*/ 1 h 61"/>
                  <a:gd name="T8" fmla="*/ 1 w 48"/>
                  <a:gd name="T9" fmla="*/ 1 h 61"/>
                  <a:gd name="T10" fmla="*/ 1 w 48"/>
                  <a:gd name="T11" fmla="*/ 1 h 61"/>
                  <a:gd name="T12" fmla="*/ 0 w 48"/>
                  <a:gd name="T13" fmla="*/ 1 h 61"/>
                  <a:gd name="T14" fmla="*/ 0 60000 65536"/>
                  <a:gd name="T15" fmla="*/ 0 60000 65536"/>
                  <a:gd name="T16" fmla="*/ 0 60000 65536"/>
                  <a:gd name="T17" fmla="*/ 0 60000 65536"/>
                  <a:gd name="T18" fmla="*/ 0 60000 65536"/>
                  <a:gd name="T19" fmla="*/ 0 60000 65536"/>
                  <a:gd name="T20" fmla="*/ 0 60000 65536"/>
                  <a:gd name="T21" fmla="*/ 0 w 48"/>
                  <a:gd name="T22" fmla="*/ 0 h 61"/>
                  <a:gd name="T23" fmla="*/ 48 w 48"/>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1">
                    <a:moveTo>
                      <a:pt x="0" y="32"/>
                    </a:moveTo>
                    <a:lnTo>
                      <a:pt x="0" y="0"/>
                    </a:lnTo>
                    <a:lnTo>
                      <a:pt x="30" y="0"/>
                    </a:lnTo>
                    <a:lnTo>
                      <a:pt x="48" y="29"/>
                    </a:lnTo>
                    <a:lnTo>
                      <a:pt x="48" y="61"/>
                    </a:lnTo>
                    <a:lnTo>
                      <a:pt x="15" y="61"/>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31" name="Freeform 222"/>
              <p:cNvSpPr>
                <a:spLocks noChangeAspect="1"/>
              </p:cNvSpPr>
              <p:nvPr/>
            </p:nvSpPr>
            <p:spPr bwMode="auto">
              <a:xfrm>
                <a:off x="2559" y="1276"/>
                <a:ext cx="23" cy="28"/>
              </a:xfrm>
              <a:custGeom>
                <a:avLst/>
                <a:gdLst>
                  <a:gd name="T0" fmla="*/ 0 w 44"/>
                  <a:gd name="T1" fmla="*/ 1 h 55"/>
                  <a:gd name="T2" fmla="*/ 0 w 44"/>
                  <a:gd name="T3" fmla="*/ 0 h 55"/>
                  <a:gd name="T4" fmla="*/ 1 w 44"/>
                  <a:gd name="T5" fmla="*/ 0 h 55"/>
                  <a:gd name="T6" fmla="*/ 1 w 44"/>
                  <a:gd name="T7" fmla="*/ 1 h 55"/>
                  <a:gd name="T8" fmla="*/ 1 w 44"/>
                  <a:gd name="T9" fmla="*/ 1 h 55"/>
                  <a:gd name="T10" fmla="*/ 1 w 44"/>
                  <a:gd name="T11" fmla="*/ 1 h 55"/>
                  <a:gd name="T12" fmla="*/ 0 w 44"/>
                  <a:gd name="T13" fmla="*/ 1 h 55"/>
                  <a:gd name="T14" fmla="*/ 0 60000 65536"/>
                  <a:gd name="T15" fmla="*/ 0 60000 65536"/>
                  <a:gd name="T16" fmla="*/ 0 60000 65536"/>
                  <a:gd name="T17" fmla="*/ 0 60000 65536"/>
                  <a:gd name="T18" fmla="*/ 0 60000 65536"/>
                  <a:gd name="T19" fmla="*/ 0 60000 65536"/>
                  <a:gd name="T20" fmla="*/ 0 60000 65536"/>
                  <a:gd name="T21" fmla="*/ 0 w 44"/>
                  <a:gd name="T22" fmla="*/ 0 h 55"/>
                  <a:gd name="T23" fmla="*/ 44 w 44"/>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5">
                    <a:moveTo>
                      <a:pt x="0" y="32"/>
                    </a:moveTo>
                    <a:lnTo>
                      <a:pt x="0" y="0"/>
                    </a:lnTo>
                    <a:lnTo>
                      <a:pt x="33" y="0"/>
                    </a:lnTo>
                    <a:lnTo>
                      <a:pt x="44" y="24"/>
                    </a:lnTo>
                    <a:lnTo>
                      <a:pt x="44" y="55"/>
                    </a:lnTo>
                    <a:lnTo>
                      <a:pt x="11" y="55"/>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32" name="Freeform 223"/>
              <p:cNvSpPr>
                <a:spLocks noChangeAspect="1"/>
              </p:cNvSpPr>
              <p:nvPr/>
            </p:nvSpPr>
            <p:spPr bwMode="auto">
              <a:xfrm>
                <a:off x="2565" y="1288"/>
                <a:ext cx="22" cy="30"/>
              </a:xfrm>
              <a:custGeom>
                <a:avLst/>
                <a:gdLst>
                  <a:gd name="T0" fmla="*/ 0 w 45"/>
                  <a:gd name="T1" fmla="*/ 1 h 60"/>
                  <a:gd name="T2" fmla="*/ 0 w 45"/>
                  <a:gd name="T3" fmla="*/ 0 h 60"/>
                  <a:gd name="T4" fmla="*/ 0 w 45"/>
                  <a:gd name="T5" fmla="*/ 0 h 60"/>
                  <a:gd name="T6" fmla="*/ 0 w 45"/>
                  <a:gd name="T7" fmla="*/ 1 h 60"/>
                  <a:gd name="T8" fmla="*/ 0 w 45"/>
                  <a:gd name="T9" fmla="*/ 1 h 60"/>
                  <a:gd name="T10" fmla="*/ 0 w 45"/>
                  <a:gd name="T11" fmla="*/ 1 h 60"/>
                  <a:gd name="T12" fmla="*/ 0 w 45"/>
                  <a:gd name="T13" fmla="*/ 1 h 60"/>
                  <a:gd name="T14" fmla="*/ 0 60000 65536"/>
                  <a:gd name="T15" fmla="*/ 0 60000 65536"/>
                  <a:gd name="T16" fmla="*/ 0 60000 65536"/>
                  <a:gd name="T17" fmla="*/ 0 60000 65536"/>
                  <a:gd name="T18" fmla="*/ 0 60000 65536"/>
                  <a:gd name="T19" fmla="*/ 0 60000 65536"/>
                  <a:gd name="T20" fmla="*/ 0 60000 65536"/>
                  <a:gd name="T21" fmla="*/ 0 w 45"/>
                  <a:gd name="T22" fmla="*/ 0 h 60"/>
                  <a:gd name="T23" fmla="*/ 45 w 4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0">
                    <a:moveTo>
                      <a:pt x="0" y="31"/>
                    </a:moveTo>
                    <a:lnTo>
                      <a:pt x="0" y="0"/>
                    </a:lnTo>
                    <a:lnTo>
                      <a:pt x="33" y="0"/>
                    </a:lnTo>
                    <a:lnTo>
                      <a:pt x="45" y="27"/>
                    </a:lnTo>
                    <a:lnTo>
                      <a:pt x="45" y="60"/>
                    </a:lnTo>
                    <a:lnTo>
                      <a:pt x="14" y="6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33" name="Freeform 224"/>
              <p:cNvSpPr>
                <a:spLocks noChangeAspect="1"/>
              </p:cNvSpPr>
              <p:nvPr/>
            </p:nvSpPr>
            <p:spPr bwMode="auto">
              <a:xfrm>
                <a:off x="2572" y="1302"/>
                <a:ext cx="22" cy="29"/>
              </a:xfrm>
              <a:custGeom>
                <a:avLst/>
                <a:gdLst>
                  <a:gd name="T0" fmla="*/ 0 w 44"/>
                  <a:gd name="T1" fmla="*/ 0 h 60"/>
                  <a:gd name="T2" fmla="*/ 0 w 44"/>
                  <a:gd name="T3" fmla="*/ 0 h 60"/>
                  <a:gd name="T4" fmla="*/ 1 w 44"/>
                  <a:gd name="T5" fmla="*/ 0 h 60"/>
                  <a:gd name="T6" fmla="*/ 1 w 44"/>
                  <a:gd name="T7" fmla="*/ 0 h 60"/>
                  <a:gd name="T8" fmla="*/ 1 w 44"/>
                  <a:gd name="T9" fmla="*/ 0 h 60"/>
                  <a:gd name="T10" fmla="*/ 1 w 44"/>
                  <a:gd name="T11" fmla="*/ 0 h 60"/>
                  <a:gd name="T12" fmla="*/ 0 w 44"/>
                  <a:gd name="T13" fmla="*/ 0 h 60"/>
                  <a:gd name="T14" fmla="*/ 0 60000 65536"/>
                  <a:gd name="T15" fmla="*/ 0 60000 65536"/>
                  <a:gd name="T16" fmla="*/ 0 60000 65536"/>
                  <a:gd name="T17" fmla="*/ 0 60000 65536"/>
                  <a:gd name="T18" fmla="*/ 0 60000 65536"/>
                  <a:gd name="T19" fmla="*/ 0 60000 65536"/>
                  <a:gd name="T20" fmla="*/ 0 60000 65536"/>
                  <a:gd name="T21" fmla="*/ 0 w 44"/>
                  <a:gd name="T22" fmla="*/ 0 h 60"/>
                  <a:gd name="T23" fmla="*/ 44 w 44"/>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0">
                    <a:moveTo>
                      <a:pt x="0" y="33"/>
                    </a:moveTo>
                    <a:lnTo>
                      <a:pt x="0" y="0"/>
                    </a:lnTo>
                    <a:lnTo>
                      <a:pt x="31" y="0"/>
                    </a:lnTo>
                    <a:lnTo>
                      <a:pt x="44" y="29"/>
                    </a:lnTo>
                    <a:lnTo>
                      <a:pt x="44" y="60"/>
                    </a:lnTo>
                    <a:lnTo>
                      <a:pt x="11" y="6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34" name="Freeform 225"/>
              <p:cNvSpPr>
                <a:spLocks noChangeAspect="1"/>
              </p:cNvSpPr>
              <p:nvPr/>
            </p:nvSpPr>
            <p:spPr bwMode="auto">
              <a:xfrm>
                <a:off x="2578" y="1316"/>
                <a:ext cx="22" cy="30"/>
              </a:xfrm>
              <a:custGeom>
                <a:avLst/>
                <a:gdLst>
                  <a:gd name="T0" fmla="*/ 0 w 45"/>
                  <a:gd name="T1" fmla="*/ 1 h 60"/>
                  <a:gd name="T2" fmla="*/ 0 w 45"/>
                  <a:gd name="T3" fmla="*/ 0 h 60"/>
                  <a:gd name="T4" fmla="*/ 0 w 45"/>
                  <a:gd name="T5" fmla="*/ 0 h 60"/>
                  <a:gd name="T6" fmla="*/ 0 w 45"/>
                  <a:gd name="T7" fmla="*/ 1 h 60"/>
                  <a:gd name="T8" fmla="*/ 0 w 45"/>
                  <a:gd name="T9" fmla="*/ 1 h 60"/>
                  <a:gd name="T10" fmla="*/ 0 w 45"/>
                  <a:gd name="T11" fmla="*/ 1 h 60"/>
                  <a:gd name="T12" fmla="*/ 0 w 45"/>
                  <a:gd name="T13" fmla="*/ 1 h 60"/>
                  <a:gd name="T14" fmla="*/ 0 60000 65536"/>
                  <a:gd name="T15" fmla="*/ 0 60000 65536"/>
                  <a:gd name="T16" fmla="*/ 0 60000 65536"/>
                  <a:gd name="T17" fmla="*/ 0 60000 65536"/>
                  <a:gd name="T18" fmla="*/ 0 60000 65536"/>
                  <a:gd name="T19" fmla="*/ 0 60000 65536"/>
                  <a:gd name="T20" fmla="*/ 0 60000 65536"/>
                  <a:gd name="T21" fmla="*/ 0 w 45"/>
                  <a:gd name="T22" fmla="*/ 0 h 60"/>
                  <a:gd name="T23" fmla="*/ 45 w 4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0">
                    <a:moveTo>
                      <a:pt x="0" y="31"/>
                    </a:moveTo>
                    <a:lnTo>
                      <a:pt x="0" y="0"/>
                    </a:lnTo>
                    <a:lnTo>
                      <a:pt x="33" y="0"/>
                    </a:lnTo>
                    <a:lnTo>
                      <a:pt x="45" y="27"/>
                    </a:lnTo>
                    <a:lnTo>
                      <a:pt x="45" y="60"/>
                    </a:lnTo>
                    <a:lnTo>
                      <a:pt x="12" y="6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35" name="Freeform 226"/>
              <p:cNvSpPr>
                <a:spLocks noChangeAspect="1"/>
              </p:cNvSpPr>
              <p:nvPr/>
            </p:nvSpPr>
            <p:spPr bwMode="auto">
              <a:xfrm>
                <a:off x="2584" y="1330"/>
                <a:ext cx="24" cy="29"/>
              </a:xfrm>
              <a:custGeom>
                <a:avLst/>
                <a:gdLst>
                  <a:gd name="T0" fmla="*/ 0 w 48"/>
                  <a:gd name="T1" fmla="*/ 0 h 60"/>
                  <a:gd name="T2" fmla="*/ 0 w 48"/>
                  <a:gd name="T3" fmla="*/ 0 h 60"/>
                  <a:gd name="T4" fmla="*/ 1 w 48"/>
                  <a:gd name="T5" fmla="*/ 0 h 60"/>
                  <a:gd name="T6" fmla="*/ 1 w 48"/>
                  <a:gd name="T7" fmla="*/ 0 h 60"/>
                  <a:gd name="T8" fmla="*/ 1 w 48"/>
                  <a:gd name="T9" fmla="*/ 0 h 60"/>
                  <a:gd name="T10" fmla="*/ 1 w 48"/>
                  <a:gd name="T11" fmla="*/ 0 h 60"/>
                  <a:gd name="T12" fmla="*/ 0 w 48"/>
                  <a:gd name="T13" fmla="*/ 0 h 60"/>
                  <a:gd name="T14" fmla="*/ 0 60000 65536"/>
                  <a:gd name="T15" fmla="*/ 0 60000 65536"/>
                  <a:gd name="T16" fmla="*/ 0 60000 65536"/>
                  <a:gd name="T17" fmla="*/ 0 60000 65536"/>
                  <a:gd name="T18" fmla="*/ 0 60000 65536"/>
                  <a:gd name="T19" fmla="*/ 0 60000 65536"/>
                  <a:gd name="T20" fmla="*/ 0 60000 65536"/>
                  <a:gd name="T21" fmla="*/ 0 w 48"/>
                  <a:gd name="T22" fmla="*/ 0 h 60"/>
                  <a:gd name="T23" fmla="*/ 48 w 4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0">
                    <a:moveTo>
                      <a:pt x="0" y="33"/>
                    </a:moveTo>
                    <a:lnTo>
                      <a:pt x="0" y="0"/>
                    </a:lnTo>
                    <a:lnTo>
                      <a:pt x="33" y="0"/>
                    </a:lnTo>
                    <a:lnTo>
                      <a:pt x="48" y="29"/>
                    </a:lnTo>
                    <a:lnTo>
                      <a:pt x="48" y="60"/>
                    </a:lnTo>
                    <a:lnTo>
                      <a:pt x="15" y="6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36" name="Freeform 227"/>
              <p:cNvSpPr>
                <a:spLocks noChangeAspect="1"/>
              </p:cNvSpPr>
              <p:nvPr/>
            </p:nvSpPr>
            <p:spPr bwMode="auto">
              <a:xfrm>
                <a:off x="2591" y="1344"/>
                <a:ext cx="22" cy="30"/>
              </a:xfrm>
              <a:custGeom>
                <a:avLst/>
                <a:gdLst>
                  <a:gd name="T0" fmla="*/ 0 w 45"/>
                  <a:gd name="T1" fmla="*/ 1 h 59"/>
                  <a:gd name="T2" fmla="*/ 0 w 45"/>
                  <a:gd name="T3" fmla="*/ 0 h 59"/>
                  <a:gd name="T4" fmla="*/ 0 w 45"/>
                  <a:gd name="T5" fmla="*/ 0 h 59"/>
                  <a:gd name="T6" fmla="*/ 0 w 45"/>
                  <a:gd name="T7" fmla="*/ 1 h 59"/>
                  <a:gd name="T8" fmla="*/ 0 w 45"/>
                  <a:gd name="T9" fmla="*/ 1 h 59"/>
                  <a:gd name="T10" fmla="*/ 0 w 45"/>
                  <a:gd name="T11" fmla="*/ 1 h 59"/>
                  <a:gd name="T12" fmla="*/ 0 w 45"/>
                  <a:gd name="T13" fmla="*/ 1 h 59"/>
                  <a:gd name="T14" fmla="*/ 0 60000 65536"/>
                  <a:gd name="T15" fmla="*/ 0 60000 65536"/>
                  <a:gd name="T16" fmla="*/ 0 60000 65536"/>
                  <a:gd name="T17" fmla="*/ 0 60000 65536"/>
                  <a:gd name="T18" fmla="*/ 0 60000 65536"/>
                  <a:gd name="T19" fmla="*/ 0 60000 65536"/>
                  <a:gd name="T20" fmla="*/ 0 60000 65536"/>
                  <a:gd name="T21" fmla="*/ 0 w 45"/>
                  <a:gd name="T22" fmla="*/ 0 h 59"/>
                  <a:gd name="T23" fmla="*/ 45 w 4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9">
                    <a:moveTo>
                      <a:pt x="0" y="31"/>
                    </a:moveTo>
                    <a:lnTo>
                      <a:pt x="0" y="0"/>
                    </a:lnTo>
                    <a:lnTo>
                      <a:pt x="33" y="0"/>
                    </a:lnTo>
                    <a:lnTo>
                      <a:pt x="45" y="27"/>
                    </a:lnTo>
                    <a:lnTo>
                      <a:pt x="45" y="59"/>
                    </a:lnTo>
                    <a:lnTo>
                      <a:pt x="14" y="59"/>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37" name="Freeform 228"/>
              <p:cNvSpPr>
                <a:spLocks noChangeAspect="1"/>
              </p:cNvSpPr>
              <p:nvPr/>
            </p:nvSpPr>
            <p:spPr bwMode="auto">
              <a:xfrm>
                <a:off x="2598" y="1357"/>
                <a:ext cx="22" cy="31"/>
              </a:xfrm>
              <a:custGeom>
                <a:avLst/>
                <a:gdLst>
                  <a:gd name="T0" fmla="*/ 0 w 44"/>
                  <a:gd name="T1" fmla="*/ 1 h 61"/>
                  <a:gd name="T2" fmla="*/ 0 w 44"/>
                  <a:gd name="T3" fmla="*/ 0 h 61"/>
                  <a:gd name="T4" fmla="*/ 1 w 44"/>
                  <a:gd name="T5" fmla="*/ 0 h 61"/>
                  <a:gd name="T6" fmla="*/ 1 w 44"/>
                  <a:gd name="T7" fmla="*/ 1 h 61"/>
                  <a:gd name="T8" fmla="*/ 1 w 44"/>
                  <a:gd name="T9" fmla="*/ 1 h 61"/>
                  <a:gd name="T10" fmla="*/ 1 w 44"/>
                  <a:gd name="T11" fmla="*/ 1 h 61"/>
                  <a:gd name="T12" fmla="*/ 0 w 44"/>
                  <a:gd name="T13" fmla="*/ 1 h 61"/>
                  <a:gd name="T14" fmla="*/ 0 60000 65536"/>
                  <a:gd name="T15" fmla="*/ 0 60000 65536"/>
                  <a:gd name="T16" fmla="*/ 0 60000 65536"/>
                  <a:gd name="T17" fmla="*/ 0 60000 65536"/>
                  <a:gd name="T18" fmla="*/ 0 60000 65536"/>
                  <a:gd name="T19" fmla="*/ 0 60000 65536"/>
                  <a:gd name="T20" fmla="*/ 0 60000 65536"/>
                  <a:gd name="T21" fmla="*/ 0 w 44"/>
                  <a:gd name="T22" fmla="*/ 0 h 61"/>
                  <a:gd name="T23" fmla="*/ 44 w 44"/>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1">
                    <a:moveTo>
                      <a:pt x="0" y="32"/>
                    </a:moveTo>
                    <a:lnTo>
                      <a:pt x="0" y="0"/>
                    </a:lnTo>
                    <a:lnTo>
                      <a:pt x="31" y="0"/>
                    </a:lnTo>
                    <a:lnTo>
                      <a:pt x="44" y="29"/>
                    </a:lnTo>
                    <a:lnTo>
                      <a:pt x="44" y="61"/>
                    </a:lnTo>
                    <a:lnTo>
                      <a:pt x="11" y="61"/>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38" name="Freeform 229"/>
              <p:cNvSpPr>
                <a:spLocks noChangeAspect="1"/>
              </p:cNvSpPr>
              <p:nvPr/>
            </p:nvSpPr>
            <p:spPr bwMode="auto">
              <a:xfrm>
                <a:off x="2604" y="1372"/>
                <a:ext cx="22" cy="28"/>
              </a:xfrm>
              <a:custGeom>
                <a:avLst/>
                <a:gdLst>
                  <a:gd name="T0" fmla="*/ 0 w 45"/>
                  <a:gd name="T1" fmla="*/ 1 h 55"/>
                  <a:gd name="T2" fmla="*/ 0 w 45"/>
                  <a:gd name="T3" fmla="*/ 0 h 55"/>
                  <a:gd name="T4" fmla="*/ 0 w 45"/>
                  <a:gd name="T5" fmla="*/ 0 h 55"/>
                  <a:gd name="T6" fmla="*/ 0 w 45"/>
                  <a:gd name="T7" fmla="*/ 1 h 55"/>
                  <a:gd name="T8" fmla="*/ 0 w 45"/>
                  <a:gd name="T9" fmla="*/ 1 h 55"/>
                  <a:gd name="T10" fmla="*/ 0 w 45"/>
                  <a:gd name="T11" fmla="*/ 1 h 55"/>
                  <a:gd name="T12" fmla="*/ 0 w 45"/>
                  <a:gd name="T13" fmla="*/ 1 h 55"/>
                  <a:gd name="T14" fmla="*/ 0 60000 65536"/>
                  <a:gd name="T15" fmla="*/ 0 60000 65536"/>
                  <a:gd name="T16" fmla="*/ 0 60000 65536"/>
                  <a:gd name="T17" fmla="*/ 0 60000 65536"/>
                  <a:gd name="T18" fmla="*/ 0 60000 65536"/>
                  <a:gd name="T19" fmla="*/ 0 60000 65536"/>
                  <a:gd name="T20" fmla="*/ 0 60000 65536"/>
                  <a:gd name="T21" fmla="*/ 0 w 45"/>
                  <a:gd name="T22" fmla="*/ 0 h 55"/>
                  <a:gd name="T23" fmla="*/ 45 w 45"/>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5">
                    <a:moveTo>
                      <a:pt x="0" y="32"/>
                    </a:moveTo>
                    <a:lnTo>
                      <a:pt x="0" y="0"/>
                    </a:lnTo>
                    <a:lnTo>
                      <a:pt x="33" y="0"/>
                    </a:lnTo>
                    <a:lnTo>
                      <a:pt x="45" y="23"/>
                    </a:lnTo>
                    <a:lnTo>
                      <a:pt x="45" y="55"/>
                    </a:lnTo>
                    <a:lnTo>
                      <a:pt x="12" y="55"/>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39" name="Freeform 230"/>
              <p:cNvSpPr>
                <a:spLocks noChangeAspect="1"/>
              </p:cNvSpPr>
              <p:nvPr/>
            </p:nvSpPr>
            <p:spPr bwMode="auto">
              <a:xfrm>
                <a:off x="2610" y="1383"/>
                <a:ext cx="22" cy="33"/>
              </a:xfrm>
              <a:custGeom>
                <a:avLst/>
                <a:gdLst>
                  <a:gd name="T0" fmla="*/ 0 w 44"/>
                  <a:gd name="T1" fmla="*/ 1 h 65"/>
                  <a:gd name="T2" fmla="*/ 0 w 44"/>
                  <a:gd name="T3" fmla="*/ 0 h 65"/>
                  <a:gd name="T4" fmla="*/ 1 w 44"/>
                  <a:gd name="T5" fmla="*/ 0 h 65"/>
                  <a:gd name="T6" fmla="*/ 1 w 44"/>
                  <a:gd name="T7" fmla="*/ 1 h 65"/>
                  <a:gd name="T8" fmla="*/ 1 w 44"/>
                  <a:gd name="T9" fmla="*/ 1 h 65"/>
                  <a:gd name="T10" fmla="*/ 1 w 44"/>
                  <a:gd name="T11" fmla="*/ 1 h 65"/>
                  <a:gd name="T12" fmla="*/ 0 w 44"/>
                  <a:gd name="T13" fmla="*/ 1 h 65"/>
                  <a:gd name="T14" fmla="*/ 0 60000 65536"/>
                  <a:gd name="T15" fmla="*/ 0 60000 65536"/>
                  <a:gd name="T16" fmla="*/ 0 60000 65536"/>
                  <a:gd name="T17" fmla="*/ 0 60000 65536"/>
                  <a:gd name="T18" fmla="*/ 0 60000 65536"/>
                  <a:gd name="T19" fmla="*/ 0 60000 65536"/>
                  <a:gd name="T20" fmla="*/ 0 60000 65536"/>
                  <a:gd name="T21" fmla="*/ 0 w 44"/>
                  <a:gd name="T22" fmla="*/ 0 h 65"/>
                  <a:gd name="T23" fmla="*/ 44 w 44"/>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5">
                    <a:moveTo>
                      <a:pt x="0" y="32"/>
                    </a:moveTo>
                    <a:lnTo>
                      <a:pt x="0" y="0"/>
                    </a:lnTo>
                    <a:lnTo>
                      <a:pt x="33" y="0"/>
                    </a:lnTo>
                    <a:lnTo>
                      <a:pt x="44" y="32"/>
                    </a:lnTo>
                    <a:lnTo>
                      <a:pt x="44" y="65"/>
                    </a:lnTo>
                    <a:lnTo>
                      <a:pt x="12" y="65"/>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40" name="Freeform 231"/>
              <p:cNvSpPr>
                <a:spLocks noChangeAspect="1"/>
              </p:cNvSpPr>
              <p:nvPr/>
            </p:nvSpPr>
            <p:spPr bwMode="auto">
              <a:xfrm>
                <a:off x="2615" y="1400"/>
                <a:ext cx="24" cy="27"/>
              </a:xfrm>
              <a:custGeom>
                <a:avLst/>
                <a:gdLst>
                  <a:gd name="T0" fmla="*/ 0 w 48"/>
                  <a:gd name="T1" fmla="*/ 0 h 56"/>
                  <a:gd name="T2" fmla="*/ 0 w 48"/>
                  <a:gd name="T3" fmla="*/ 0 h 56"/>
                  <a:gd name="T4" fmla="*/ 1 w 48"/>
                  <a:gd name="T5" fmla="*/ 0 h 56"/>
                  <a:gd name="T6" fmla="*/ 1 w 48"/>
                  <a:gd name="T7" fmla="*/ 0 h 56"/>
                  <a:gd name="T8" fmla="*/ 1 w 48"/>
                  <a:gd name="T9" fmla="*/ 0 h 56"/>
                  <a:gd name="T10" fmla="*/ 1 w 48"/>
                  <a:gd name="T11" fmla="*/ 0 h 56"/>
                  <a:gd name="T12" fmla="*/ 0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0" y="33"/>
                    </a:moveTo>
                    <a:lnTo>
                      <a:pt x="0" y="0"/>
                    </a:lnTo>
                    <a:lnTo>
                      <a:pt x="32" y="0"/>
                    </a:lnTo>
                    <a:lnTo>
                      <a:pt x="48" y="25"/>
                    </a:lnTo>
                    <a:lnTo>
                      <a:pt x="48" y="56"/>
                    </a:lnTo>
                    <a:lnTo>
                      <a:pt x="17"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41" name="Freeform 232"/>
              <p:cNvSpPr>
                <a:spLocks noChangeAspect="1"/>
              </p:cNvSpPr>
              <p:nvPr/>
            </p:nvSpPr>
            <p:spPr bwMode="auto">
              <a:xfrm>
                <a:off x="2624" y="1412"/>
                <a:ext cx="22" cy="30"/>
              </a:xfrm>
              <a:custGeom>
                <a:avLst/>
                <a:gdLst>
                  <a:gd name="T0" fmla="*/ 0 w 44"/>
                  <a:gd name="T1" fmla="*/ 1 h 60"/>
                  <a:gd name="T2" fmla="*/ 0 w 44"/>
                  <a:gd name="T3" fmla="*/ 0 h 60"/>
                  <a:gd name="T4" fmla="*/ 1 w 44"/>
                  <a:gd name="T5" fmla="*/ 0 h 60"/>
                  <a:gd name="T6" fmla="*/ 1 w 44"/>
                  <a:gd name="T7" fmla="*/ 1 h 60"/>
                  <a:gd name="T8" fmla="*/ 1 w 44"/>
                  <a:gd name="T9" fmla="*/ 1 h 60"/>
                  <a:gd name="T10" fmla="*/ 1 w 44"/>
                  <a:gd name="T11" fmla="*/ 1 h 60"/>
                  <a:gd name="T12" fmla="*/ 0 w 44"/>
                  <a:gd name="T13" fmla="*/ 1 h 60"/>
                  <a:gd name="T14" fmla="*/ 0 60000 65536"/>
                  <a:gd name="T15" fmla="*/ 0 60000 65536"/>
                  <a:gd name="T16" fmla="*/ 0 60000 65536"/>
                  <a:gd name="T17" fmla="*/ 0 60000 65536"/>
                  <a:gd name="T18" fmla="*/ 0 60000 65536"/>
                  <a:gd name="T19" fmla="*/ 0 60000 65536"/>
                  <a:gd name="T20" fmla="*/ 0 60000 65536"/>
                  <a:gd name="T21" fmla="*/ 0 w 44"/>
                  <a:gd name="T22" fmla="*/ 0 h 60"/>
                  <a:gd name="T23" fmla="*/ 44 w 44"/>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0">
                    <a:moveTo>
                      <a:pt x="0" y="31"/>
                    </a:moveTo>
                    <a:lnTo>
                      <a:pt x="0" y="0"/>
                    </a:lnTo>
                    <a:lnTo>
                      <a:pt x="31" y="0"/>
                    </a:lnTo>
                    <a:lnTo>
                      <a:pt x="44" y="27"/>
                    </a:lnTo>
                    <a:lnTo>
                      <a:pt x="44" y="60"/>
                    </a:lnTo>
                    <a:lnTo>
                      <a:pt x="11" y="6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42" name="Freeform 233"/>
              <p:cNvSpPr>
                <a:spLocks noChangeAspect="1"/>
              </p:cNvSpPr>
              <p:nvPr/>
            </p:nvSpPr>
            <p:spPr bwMode="auto">
              <a:xfrm>
                <a:off x="2630" y="1426"/>
                <a:ext cx="22" cy="29"/>
              </a:xfrm>
              <a:custGeom>
                <a:avLst/>
                <a:gdLst>
                  <a:gd name="T0" fmla="*/ 0 w 45"/>
                  <a:gd name="T1" fmla="*/ 0 h 60"/>
                  <a:gd name="T2" fmla="*/ 0 w 45"/>
                  <a:gd name="T3" fmla="*/ 0 h 60"/>
                  <a:gd name="T4" fmla="*/ 0 w 45"/>
                  <a:gd name="T5" fmla="*/ 0 h 60"/>
                  <a:gd name="T6" fmla="*/ 0 w 45"/>
                  <a:gd name="T7" fmla="*/ 0 h 60"/>
                  <a:gd name="T8" fmla="*/ 0 w 45"/>
                  <a:gd name="T9" fmla="*/ 0 h 60"/>
                  <a:gd name="T10" fmla="*/ 0 w 45"/>
                  <a:gd name="T11" fmla="*/ 0 h 60"/>
                  <a:gd name="T12" fmla="*/ 0 w 45"/>
                  <a:gd name="T13" fmla="*/ 0 h 60"/>
                  <a:gd name="T14" fmla="*/ 0 60000 65536"/>
                  <a:gd name="T15" fmla="*/ 0 60000 65536"/>
                  <a:gd name="T16" fmla="*/ 0 60000 65536"/>
                  <a:gd name="T17" fmla="*/ 0 60000 65536"/>
                  <a:gd name="T18" fmla="*/ 0 60000 65536"/>
                  <a:gd name="T19" fmla="*/ 0 60000 65536"/>
                  <a:gd name="T20" fmla="*/ 0 60000 65536"/>
                  <a:gd name="T21" fmla="*/ 0 w 45"/>
                  <a:gd name="T22" fmla="*/ 0 h 60"/>
                  <a:gd name="T23" fmla="*/ 45 w 4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0">
                    <a:moveTo>
                      <a:pt x="0" y="33"/>
                    </a:moveTo>
                    <a:lnTo>
                      <a:pt x="0" y="0"/>
                    </a:lnTo>
                    <a:lnTo>
                      <a:pt x="33" y="0"/>
                    </a:lnTo>
                    <a:lnTo>
                      <a:pt x="45" y="29"/>
                    </a:lnTo>
                    <a:lnTo>
                      <a:pt x="45" y="60"/>
                    </a:lnTo>
                    <a:lnTo>
                      <a:pt x="12" y="6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43" name="Freeform 234"/>
              <p:cNvSpPr>
                <a:spLocks noChangeAspect="1"/>
              </p:cNvSpPr>
              <p:nvPr/>
            </p:nvSpPr>
            <p:spPr bwMode="auto">
              <a:xfrm>
                <a:off x="2635" y="1440"/>
                <a:ext cx="23" cy="30"/>
              </a:xfrm>
              <a:custGeom>
                <a:avLst/>
                <a:gdLst>
                  <a:gd name="T0" fmla="*/ 0 w 44"/>
                  <a:gd name="T1" fmla="*/ 1 h 59"/>
                  <a:gd name="T2" fmla="*/ 0 w 44"/>
                  <a:gd name="T3" fmla="*/ 0 h 59"/>
                  <a:gd name="T4" fmla="*/ 1 w 44"/>
                  <a:gd name="T5" fmla="*/ 0 h 59"/>
                  <a:gd name="T6" fmla="*/ 1 w 44"/>
                  <a:gd name="T7" fmla="*/ 1 h 59"/>
                  <a:gd name="T8" fmla="*/ 1 w 44"/>
                  <a:gd name="T9" fmla="*/ 1 h 59"/>
                  <a:gd name="T10" fmla="*/ 1 w 44"/>
                  <a:gd name="T11" fmla="*/ 1 h 59"/>
                  <a:gd name="T12" fmla="*/ 0 w 44"/>
                  <a:gd name="T13" fmla="*/ 1 h 59"/>
                  <a:gd name="T14" fmla="*/ 0 60000 65536"/>
                  <a:gd name="T15" fmla="*/ 0 60000 65536"/>
                  <a:gd name="T16" fmla="*/ 0 60000 65536"/>
                  <a:gd name="T17" fmla="*/ 0 60000 65536"/>
                  <a:gd name="T18" fmla="*/ 0 60000 65536"/>
                  <a:gd name="T19" fmla="*/ 0 60000 65536"/>
                  <a:gd name="T20" fmla="*/ 0 60000 65536"/>
                  <a:gd name="T21" fmla="*/ 0 w 44"/>
                  <a:gd name="T22" fmla="*/ 0 h 59"/>
                  <a:gd name="T23" fmla="*/ 44 w 4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9">
                    <a:moveTo>
                      <a:pt x="0" y="31"/>
                    </a:moveTo>
                    <a:lnTo>
                      <a:pt x="0" y="0"/>
                    </a:lnTo>
                    <a:lnTo>
                      <a:pt x="33" y="0"/>
                    </a:lnTo>
                    <a:lnTo>
                      <a:pt x="44" y="27"/>
                    </a:lnTo>
                    <a:lnTo>
                      <a:pt x="44" y="59"/>
                    </a:lnTo>
                    <a:lnTo>
                      <a:pt x="12" y="59"/>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44" name="Freeform 235"/>
              <p:cNvSpPr>
                <a:spLocks noChangeAspect="1"/>
              </p:cNvSpPr>
              <p:nvPr/>
            </p:nvSpPr>
            <p:spPr bwMode="auto">
              <a:xfrm>
                <a:off x="2641" y="1453"/>
                <a:ext cx="22" cy="31"/>
              </a:xfrm>
              <a:custGeom>
                <a:avLst/>
                <a:gdLst>
                  <a:gd name="T0" fmla="*/ 0 w 44"/>
                  <a:gd name="T1" fmla="*/ 1 h 61"/>
                  <a:gd name="T2" fmla="*/ 0 w 44"/>
                  <a:gd name="T3" fmla="*/ 0 h 61"/>
                  <a:gd name="T4" fmla="*/ 1 w 44"/>
                  <a:gd name="T5" fmla="*/ 0 h 61"/>
                  <a:gd name="T6" fmla="*/ 1 w 44"/>
                  <a:gd name="T7" fmla="*/ 1 h 61"/>
                  <a:gd name="T8" fmla="*/ 1 w 44"/>
                  <a:gd name="T9" fmla="*/ 1 h 61"/>
                  <a:gd name="T10" fmla="*/ 1 w 44"/>
                  <a:gd name="T11" fmla="*/ 1 h 61"/>
                  <a:gd name="T12" fmla="*/ 0 w 44"/>
                  <a:gd name="T13" fmla="*/ 1 h 61"/>
                  <a:gd name="T14" fmla="*/ 0 60000 65536"/>
                  <a:gd name="T15" fmla="*/ 0 60000 65536"/>
                  <a:gd name="T16" fmla="*/ 0 60000 65536"/>
                  <a:gd name="T17" fmla="*/ 0 60000 65536"/>
                  <a:gd name="T18" fmla="*/ 0 60000 65536"/>
                  <a:gd name="T19" fmla="*/ 0 60000 65536"/>
                  <a:gd name="T20" fmla="*/ 0 60000 65536"/>
                  <a:gd name="T21" fmla="*/ 0 w 44"/>
                  <a:gd name="T22" fmla="*/ 0 h 61"/>
                  <a:gd name="T23" fmla="*/ 44 w 44"/>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1">
                    <a:moveTo>
                      <a:pt x="0" y="32"/>
                    </a:moveTo>
                    <a:lnTo>
                      <a:pt x="0" y="0"/>
                    </a:lnTo>
                    <a:lnTo>
                      <a:pt x="32" y="0"/>
                    </a:lnTo>
                    <a:lnTo>
                      <a:pt x="44" y="29"/>
                    </a:lnTo>
                    <a:lnTo>
                      <a:pt x="44" y="61"/>
                    </a:lnTo>
                    <a:lnTo>
                      <a:pt x="13" y="61"/>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45" name="Freeform 236"/>
              <p:cNvSpPr>
                <a:spLocks noChangeAspect="1"/>
              </p:cNvSpPr>
              <p:nvPr/>
            </p:nvSpPr>
            <p:spPr bwMode="auto">
              <a:xfrm>
                <a:off x="2648" y="1468"/>
                <a:ext cx="24" cy="30"/>
              </a:xfrm>
              <a:custGeom>
                <a:avLst/>
                <a:gdLst>
                  <a:gd name="T0" fmla="*/ 0 w 48"/>
                  <a:gd name="T1" fmla="*/ 1 h 59"/>
                  <a:gd name="T2" fmla="*/ 0 w 48"/>
                  <a:gd name="T3" fmla="*/ 0 h 59"/>
                  <a:gd name="T4" fmla="*/ 1 w 48"/>
                  <a:gd name="T5" fmla="*/ 0 h 59"/>
                  <a:gd name="T6" fmla="*/ 1 w 48"/>
                  <a:gd name="T7" fmla="*/ 1 h 59"/>
                  <a:gd name="T8" fmla="*/ 1 w 48"/>
                  <a:gd name="T9" fmla="*/ 1 h 59"/>
                  <a:gd name="T10" fmla="*/ 1 w 48"/>
                  <a:gd name="T11" fmla="*/ 1 h 59"/>
                  <a:gd name="T12" fmla="*/ 0 w 48"/>
                  <a:gd name="T13" fmla="*/ 1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32"/>
                    </a:moveTo>
                    <a:lnTo>
                      <a:pt x="0" y="0"/>
                    </a:lnTo>
                    <a:lnTo>
                      <a:pt x="31" y="0"/>
                    </a:lnTo>
                    <a:lnTo>
                      <a:pt x="48" y="28"/>
                    </a:lnTo>
                    <a:lnTo>
                      <a:pt x="48" y="59"/>
                    </a:lnTo>
                    <a:lnTo>
                      <a:pt x="15" y="59"/>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46" name="Freeform 237"/>
              <p:cNvSpPr>
                <a:spLocks noChangeAspect="1"/>
              </p:cNvSpPr>
              <p:nvPr/>
            </p:nvSpPr>
            <p:spPr bwMode="auto">
              <a:xfrm>
                <a:off x="2656" y="1482"/>
                <a:ext cx="22" cy="30"/>
              </a:xfrm>
              <a:custGeom>
                <a:avLst/>
                <a:gdLst>
                  <a:gd name="T0" fmla="*/ 0 w 45"/>
                  <a:gd name="T1" fmla="*/ 1 h 60"/>
                  <a:gd name="T2" fmla="*/ 0 w 45"/>
                  <a:gd name="T3" fmla="*/ 0 h 60"/>
                  <a:gd name="T4" fmla="*/ 0 w 45"/>
                  <a:gd name="T5" fmla="*/ 0 h 60"/>
                  <a:gd name="T6" fmla="*/ 0 w 45"/>
                  <a:gd name="T7" fmla="*/ 1 h 60"/>
                  <a:gd name="T8" fmla="*/ 0 w 45"/>
                  <a:gd name="T9" fmla="*/ 1 h 60"/>
                  <a:gd name="T10" fmla="*/ 0 w 45"/>
                  <a:gd name="T11" fmla="*/ 1 h 60"/>
                  <a:gd name="T12" fmla="*/ 0 w 45"/>
                  <a:gd name="T13" fmla="*/ 1 h 60"/>
                  <a:gd name="T14" fmla="*/ 0 60000 65536"/>
                  <a:gd name="T15" fmla="*/ 0 60000 65536"/>
                  <a:gd name="T16" fmla="*/ 0 60000 65536"/>
                  <a:gd name="T17" fmla="*/ 0 60000 65536"/>
                  <a:gd name="T18" fmla="*/ 0 60000 65536"/>
                  <a:gd name="T19" fmla="*/ 0 60000 65536"/>
                  <a:gd name="T20" fmla="*/ 0 60000 65536"/>
                  <a:gd name="T21" fmla="*/ 0 w 45"/>
                  <a:gd name="T22" fmla="*/ 0 h 60"/>
                  <a:gd name="T23" fmla="*/ 45 w 4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0">
                    <a:moveTo>
                      <a:pt x="0" y="31"/>
                    </a:moveTo>
                    <a:lnTo>
                      <a:pt x="0" y="0"/>
                    </a:lnTo>
                    <a:lnTo>
                      <a:pt x="33" y="0"/>
                    </a:lnTo>
                    <a:lnTo>
                      <a:pt x="45" y="27"/>
                    </a:lnTo>
                    <a:lnTo>
                      <a:pt x="45" y="60"/>
                    </a:lnTo>
                    <a:lnTo>
                      <a:pt x="12" y="6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47" name="Freeform 238"/>
              <p:cNvSpPr>
                <a:spLocks noChangeAspect="1"/>
              </p:cNvSpPr>
              <p:nvPr/>
            </p:nvSpPr>
            <p:spPr bwMode="auto">
              <a:xfrm>
                <a:off x="2661" y="1496"/>
                <a:ext cx="23" cy="29"/>
              </a:xfrm>
              <a:custGeom>
                <a:avLst/>
                <a:gdLst>
                  <a:gd name="T0" fmla="*/ 0 w 44"/>
                  <a:gd name="T1" fmla="*/ 0 h 60"/>
                  <a:gd name="T2" fmla="*/ 0 w 44"/>
                  <a:gd name="T3" fmla="*/ 0 h 60"/>
                  <a:gd name="T4" fmla="*/ 1 w 44"/>
                  <a:gd name="T5" fmla="*/ 0 h 60"/>
                  <a:gd name="T6" fmla="*/ 1 w 44"/>
                  <a:gd name="T7" fmla="*/ 0 h 60"/>
                  <a:gd name="T8" fmla="*/ 1 w 44"/>
                  <a:gd name="T9" fmla="*/ 0 h 60"/>
                  <a:gd name="T10" fmla="*/ 1 w 44"/>
                  <a:gd name="T11" fmla="*/ 0 h 60"/>
                  <a:gd name="T12" fmla="*/ 0 w 44"/>
                  <a:gd name="T13" fmla="*/ 0 h 60"/>
                  <a:gd name="T14" fmla="*/ 0 60000 65536"/>
                  <a:gd name="T15" fmla="*/ 0 60000 65536"/>
                  <a:gd name="T16" fmla="*/ 0 60000 65536"/>
                  <a:gd name="T17" fmla="*/ 0 60000 65536"/>
                  <a:gd name="T18" fmla="*/ 0 60000 65536"/>
                  <a:gd name="T19" fmla="*/ 0 60000 65536"/>
                  <a:gd name="T20" fmla="*/ 0 60000 65536"/>
                  <a:gd name="T21" fmla="*/ 0 w 44"/>
                  <a:gd name="T22" fmla="*/ 0 h 60"/>
                  <a:gd name="T23" fmla="*/ 44 w 44"/>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0">
                    <a:moveTo>
                      <a:pt x="0" y="33"/>
                    </a:moveTo>
                    <a:lnTo>
                      <a:pt x="0" y="0"/>
                    </a:lnTo>
                    <a:lnTo>
                      <a:pt x="33" y="0"/>
                    </a:lnTo>
                    <a:lnTo>
                      <a:pt x="44" y="29"/>
                    </a:lnTo>
                    <a:lnTo>
                      <a:pt x="44" y="60"/>
                    </a:lnTo>
                    <a:lnTo>
                      <a:pt x="11" y="6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48" name="Freeform 239"/>
              <p:cNvSpPr>
                <a:spLocks noChangeAspect="1"/>
              </p:cNvSpPr>
              <p:nvPr/>
            </p:nvSpPr>
            <p:spPr bwMode="auto">
              <a:xfrm>
                <a:off x="2667" y="1510"/>
                <a:ext cx="22" cy="30"/>
              </a:xfrm>
              <a:custGeom>
                <a:avLst/>
                <a:gdLst>
                  <a:gd name="T0" fmla="*/ 0 w 45"/>
                  <a:gd name="T1" fmla="*/ 1 h 60"/>
                  <a:gd name="T2" fmla="*/ 0 w 45"/>
                  <a:gd name="T3" fmla="*/ 0 h 60"/>
                  <a:gd name="T4" fmla="*/ 0 w 45"/>
                  <a:gd name="T5" fmla="*/ 0 h 60"/>
                  <a:gd name="T6" fmla="*/ 0 w 45"/>
                  <a:gd name="T7" fmla="*/ 1 h 60"/>
                  <a:gd name="T8" fmla="*/ 0 w 45"/>
                  <a:gd name="T9" fmla="*/ 1 h 60"/>
                  <a:gd name="T10" fmla="*/ 0 w 45"/>
                  <a:gd name="T11" fmla="*/ 1 h 60"/>
                  <a:gd name="T12" fmla="*/ 0 w 45"/>
                  <a:gd name="T13" fmla="*/ 1 h 60"/>
                  <a:gd name="T14" fmla="*/ 0 60000 65536"/>
                  <a:gd name="T15" fmla="*/ 0 60000 65536"/>
                  <a:gd name="T16" fmla="*/ 0 60000 65536"/>
                  <a:gd name="T17" fmla="*/ 0 60000 65536"/>
                  <a:gd name="T18" fmla="*/ 0 60000 65536"/>
                  <a:gd name="T19" fmla="*/ 0 60000 65536"/>
                  <a:gd name="T20" fmla="*/ 0 60000 65536"/>
                  <a:gd name="T21" fmla="*/ 0 w 45"/>
                  <a:gd name="T22" fmla="*/ 0 h 60"/>
                  <a:gd name="T23" fmla="*/ 45 w 4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0">
                    <a:moveTo>
                      <a:pt x="0" y="31"/>
                    </a:moveTo>
                    <a:lnTo>
                      <a:pt x="0" y="0"/>
                    </a:lnTo>
                    <a:lnTo>
                      <a:pt x="33" y="0"/>
                    </a:lnTo>
                    <a:lnTo>
                      <a:pt x="45" y="27"/>
                    </a:lnTo>
                    <a:lnTo>
                      <a:pt x="45" y="60"/>
                    </a:lnTo>
                    <a:lnTo>
                      <a:pt x="14" y="6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49" name="Freeform 240"/>
              <p:cNvSpPr>
                <a:spLocks noChangeAspect="1"/>
              </p:cNvSpPr>
              <p:nvPr/>
            </p:nvSpPr>
            <p:spPr bwMode="auto">
              <a:xfrm>
                <a:off x="2674" y="1523"/>
                <a:ext cx="21" cy="28"/>
              </a:xfrm>
              <a:custGeom>
                <a:avLst/>
                <a:gdLst>
                  <a:gd name="T0" fmla="*/ 0 w 42"/>
                  <a:gd name="T1" fmla="*/ 1 h 56"/>
                  <a:gd name="T2" fmla="*/ 0 w 42"/>
                  <a:gd name="T3" fmla="*/ 0 h 56"/>
                  <a:gd name="T4" fmla="*/ 1 w 42"/>
                  <a:gd name="T5" fmla="*/ 0 h 56"/>
                  <a:gd name="T6" fmla="*/ 1 w 42"/>
                  <a:gd name="T7" fmla="*/ 1 h 56"/>
                  <a:gd name="T8" fmla="*/ 1 w 42"/>
                  <a:gd name="T9" fmla="*/ 1 h 56"/>
                  <a:gd name="T10" fmla="*/ 1 w 42"/>
                  <a:gd name="T11" fmla="*/ 1 h 56"/>
                  <a:gd name="T12" fmla="*/ 0 w 42"/>
                  <a:gd name="T13" fmla="*/ 1 h 56"/>
                  <a:gd name="T14" fmla="*/ 0 60000 65536"/>
                  <a:gd name="T15" fmla="*/ 0 60000 65536"/>
                  <a:gd name="T16" fmla="*/ 0 60000 65536"/>
                  <a:gd name="T17" fmla="*/ 0 60000 65536"/>
                  <a:gd name="T18" fmla="*/ 0 60000 65536"/>
                  <a:gd name="T19" fmla="*/ 0 60000 65536"/>
                  <a:gd name="T20" fmla="*/ 0 60000 65536"/>
                  <a:gd name="T21" fmla="*/ 0 w 42"/>
                  <a:gd name="T22" fmla="*/ 0 h 56"/>
                  <a:gd name="T23" fmla="*/ 42 w 42"/>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56">
                    <a:moveTo>
                      <a:pt x="0" y="33"/>
                    </a:moveTo>
                    <a:lnTo>
                      <a:pt x="0" y="0"/>
                    </a:lnTo>
                    <a:lnTo>
                      <a:pt x="31" y="0"/>
                    </a:lnTo>
                    <a:lnTo>
                      <a:pt x="42" y="25"/>
                    </a:lnTo>
                    <a:lnTo>
                      <a:pt x="42" y="56"/>
                    </a:lnTo>
                    <a:lnTo>
                      <a:pt x="12"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50" name="Freeform 241"/>
              <p:cNvSpPr>
                <a:spLocks noChangeAspect="1"/>
              </p:cNvSpPr>
              <p:nvPr/>
            </p:nvSpPr>
            <p:spPr bwMode="auto">
              <a:xfrm>
                <a:off x="2680" y="1536"/>
                <a:ext cx="24" cy="30"/>
              </a:xfrm>
              <a:custGeom>
                <a:avLst/>
                <a:gdLst>
                  <a:gd name="T0" fmla="*/ 0 w 48"/>
                  <a:gd name="T1" fmla="*/ 1 h 59"/>
                  <a:gd name="T2" fmla="*/ 0 w 48"/>
                  <a:gd name="T3" fmla="*/ 0 h 59"/>
                  <a:gd name="T4" fmla="*/ 1 w 48"/>
                  <a:gd name="T5" fmla="*/ 0 h 59"/>
                  <a:gd name="T6" fmla="*/ 1 w 48"/>
                  <a:gd name="T7" fmla="*/ 1 h 59"/>
                  <a:gd name="T8" fmla="*/ 1 w 48"/>
                  <a:gd name="T9" fmla="*/ 1 h 59"/>
                  <a:gd name="T10" fmla="*/ 1 w 48"/>
                  <a:gd name="T11" fmla="*/ 1 h 59"/>
                  <a:gd name="T12" fmla="*/ 0 w 48"/>
                  <a:gd name="T13" fmla="*/ 1 h 59"/>
                  <a:gd name="T14" fmla="*/ 0 60000 65536"/>
                  <a:gd name="T15" fmla="*/ 0 60000 65536"/>
                  <a:gd name="T16" fmla="*/ 0 60000 65536"/>
                  <a:gd name="T17" fmla="*/ 0 60000 65536"/>
                  <a:gd name="T18" fmla="*/ 0 60000 65536"/>
                  <a:gd name="T19" fmla="*/ 0 60000 65536"/>
                  <a:gd name="T20" fmla="*/ 0 60000 65536"/>
                  <a:gd name="T21" fmla="*/ 0 w 48"/>
                  <a:gd name="T22" fmla="*/ 0 h 59"/>
                  <a:gd name="T23" fmla="*/ 48 w 4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9">
                    <a:moveTo>
                      <a:pt x="0" y="31"/>
                    </a:moveTo>
                    <a:lnTo>
                      <a:pt x="0" y="0"/>
                    </a:lnTo>
                    <a:lnTo>
                      <a:pt x="30" y="0"/>
                    </a:lnTo>
                    <a:lnTo>
                      <a:pt x="48" y="27"/>
                    </a:lnTo>
                    <a:lnTo>
                      <a:pt x="48" y="59"/>
                    </a:lnTo>
                    <a:lnTo>
                      <a:pt x="15" y="59"/>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51" name="Freeform 242"/>
              <p:cNvSpPr>
                <a:spLocks noChangeAspect="1"/>
              </p:cNvSpPr>
              <p:nvPr/>
            </p:nvSpPr>
            <p:spPr bwMode="auto">
              <a:xfrm>
                <a:off x="2687" y="1549"/>
                <a:ext cx="23" cy="31"/>
              </a:xfrm>
              <a:custGeom>
                <a:avLst/>
                <a:gdLst>
                  <a:gd name="T0" fmla="*/ 0 w 44"/>
                  <a:gd name="T1" fmla="*/ 1 h 61"/>
                  <a:gd name="T2" fmla="*/ 0 w 44"/>
                  <a:gd name="T3" fmla="*/ 0 h 61"/>
                  <a:gd name="T4" fmla="*/ 1 w 44"/>
                  <a:gd name="T5" fmla="*/ 0 h 61"/>
                  <a:gd name="T6" fmla="*/ 1 w 44"/>
                  <a:gd name="T7" fmla="*/ 1 h 61"/>
                  <a:gd name="T8" fmla="*/ 1 w 44"/>
                  <a:gd name="T9" fmla="*/ 1 h 61"/>
                  <a:gd name="T10" fmla="*/ 1 w 44"/>
                  <a:gd name="T11" fmla="*/ 1 h 61"/>
                  <a:gd name="T12" fmla="*/ 0 w 44"/>
                  <a:gd name="T13" fmla="*/ 1 h 61"/>
                  <a:gd name="T14" fmla="*/ 0 60000 65536"/>
                  <a:gd name="T15" fmla="*/ 0 60000 65536"/>
                  <a:gd name="T16" fmla="*/ 0 60000 65536"/>
                  <a:gd name="T17" fmla="*/ 0 60000 65536"/>
                  <a:gd name="T18" fmla="*/ 0 60000 65536"/>
                  <a:gd name="T19" fmla="*/ 0 60000 65536"/>
                  <a:gd name="T20" fmla="*/ 0 60000 65536"/>
                  <a:gd name="T21" fmla="*/ 0 w 44"/>
                  <a:gd name="T22" fmla="*/ 0 h 61"/>
                  <a:gd name="T23" fmla="*/ 44 w 44"/>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1">
                    <a:moveTo>
                      <a:pt x="0" y="32"/>
                    </a:moveTo>
                    <a:lnTo>
                      <a:pt x="0" y="0"/>
                    </a:lnTo>
                    <a:lnTo>
                      <a:pt x="33" y="0"/>
                    </a:lnTo>
                    <a:lnTo>
                      <a:pt x="44" y="29"/>
                    </a:lnTo>
                    <a:lnTo>
                      <a:pt x="44" y="61"/>
                    </a:lnTo>
                    <a:lnTo>
                      <a:pt x="11" y="61"/>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52" name="Freeform 243"/>
              <p:cNvSpPr>
                <a:spLocks noChangeAspect="1"/>
              </p:cNvSpPr>
              <p:nvPr/>
            </p:nvSpPr>
            <p:spPr bwMode="auto">
              <a:xfrm>
                <a:off x="2693" y="1564"/>
                <a:ext cx="22" cy="30"/>
              </a:xfrm>
              <a:custGeom>
                <a:avLst/>
                <a:gdLst>
                  <a:gd name="T0" fmla="*/ 0 w 45"/>
                  <a:gd name="T1" fmla="*/ 1 h 59"/>
                  <a:gd name="T2" fmla="*/ 0 w 45"/>
                  <a:gd name="T3" fmla="*/ 0 h 59"/>
                  <a:gd name="T4" fmla="*/ 0 w 45"/>
                  <a:gd name="T5" fmla="*/ 0 h 59"/>
                  <a:gd name="T6" fmla="*/ 0 w 45"/>
                  <a:gd name="T7" fmla="*/ 1 h 59"/>
                  <a:gd name="T8" fmla="*/ 0 w 45"/>
                  <a:gd name="T9" fmla="*/ 1 h 59"/>
                  <a:gd name="T10" fmla="*/ 0 w 45"/>
                  <a:gd name="T11" fmla="*/ 1 h 59"/>
                  <a:gd name="T12" fmla="*/ 0 w 45"/>
                  <a:gd name="T13" fmla="*/ 1 h 59"/>
                  <a:gd name="T14" fmla="*/ 0 60000 65536"/>
                  <a:gd name="T15" fmla="*/ 0 60000 65536"/>
                  <a:gd name="T16" fmla="*/ 0 60000 65536"/>
                  <a:gd name="T17" fmla="*/ 0 60000 65536"/>
                  <a:gd name="T18" fmla="*/ 0 60000 65536"/>
                  <a:gd name="T19" fmla="*/ 0 60000 65536"/>
                  <a:gd name="T20" fmla="*/ 0 60000 65536"/>
                  <a:gd name="T21" fmla="*/ 0 w 45"/>
                  <a:gd name="T22" fmla="*/ 0 h 59"/>
                  <a:gd name="T23" fmla="*/ 45 w 4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9">
                    <a:moveTo>
                      <a:pt x="0" y="32"/>
                    </a:moveTo>
                    <a:lnTo>
                      <a:pt x="0" y="0"/>
                    </a:lnTo>
                    <a:lnTo>
                      <a:pt x="33" y="0"/>
                    </a:lnTo>
                    <a:lnTo>
                      <a:pt x="45" y="26"/>
                    </a:lnTo>
                    <a:lnTo>
                      <a:pt x="45" y="59"/>
                    </a:lnTo>
                    <a:lnTo>
                      <a:pt x="14" y="59"/>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53" name="Freeform 244"/>
              <p:cNvSpPr>
                <a:spLocks noChangeAspect="1"/>
              </p:cNvSpPr>
              <p:nvPr/>
            </p:nvSpPr>
            <p:spPr bwMode="auto">
              <a:xfrm>
                <a:off x="2700" y="1577"/>
                <a:ext cx="21" cy="31"/>
              </a:xfrm>
              <a:custGeom>
                <a:avLst/>
                <a:gdLst>
                  <a:gd name="T0" fmla="*/ 0 w 42"/>
                  <a:gd name="T1" fmla="*/ 1 h 62"/>
                  <a:gd name="T2" fmla="*/ 0 w 42"/>
                  <a:gd name="T3" fmla="*/ 0 h 62"/>
                  <a:gd name="T4" fmla="*/ 1 w 42"/>
                  <a:gd name="T5" fmla="*/ 0 h 62"/>
                  <a:gd name="T6" fmla="*/ 1 w 42"/>
                  <a:gd name="T7" fmla="*/ 1 h 62"/>
                  <a:gd name="T8" fmla="*/ 1 w 42"/>
                  <a:gd name="T9" fmla="*/ 1 h 62"/>
                  <a:gd name="T10" fmla="*/ 1 w 42"/>
                  <a:gd name="T11" fmla="*/ 1 h 62"/>
                  <a:gd name="T12" fmla="*/ 0 w 42"/>
                  <a:gd name="T13" fmla="*/ 1 h 62"/>
                  <a:gd name="T14" fmla="*/ 0 60000 65536"/>
                  <a:gd name="T15" fmla="*/ 0 60000 65536"/>
                  <a:gd name="T16" fmla="*/ 0 60000 65536"/>
                  <a:gd name="T17" fmla="*/ 0 60000 65536"/>
                  <a:gd name="T18" fmla="*/ 0 60000 65536"/>
                  <a:gd name="T19" fmla="*/ 0 60000 65536"/>
                  <a:gd name="T20" fmla="*/ 0 60000 65536"/>
                  <a:gd name="T21" fmla="*/ 0 w 42"/>
                  <a:gd name="T22" fmla="*/ 0 h 62"/>
                  <a:gd name="T23" fmla="*/ 42 w 42"/>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62">
                    <a:moveTo>
                      <a:pt x="0" y="33"/>
                    </a:moveTo>
                    <a:lnTo>
                      <a:pt x="0" y="0"/>
                    </a:lnTo>
                    <a:lnTo>
                      <a:pt x="31" y="0"/>
                    </a:lnTo>
                    <a:lnTo>
                      <a:pt x="42" y="29"/>
                    </a:lnTo>
                    <a:lnTo>
                      <a:pt x="42" y="62"/>
                    </a:lnTo>
                    <a:lnTo>
                      <a:pt x="11" y="6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54" name="Freeform 245"/>
              <p:cNvSpPr>
                <a:spLocks noChangeAspect="1"/>
              </p:cNvSpPr>
              <p:nvPr/>
            </p:nvSpPr>
            <p:spPr bwMode="auto">
              <a:xfrm>
                <a:off x="2706" y="1592"/>
                <a:ext cx="22" cy="27"/>
              </a:xfrm>
              <a:custGeom>
                <a:avLst/>
                <a:gdLst>
                  <a:gd name="T0" fmla="*/ 0 w 45"/>
                  <a:gd name="T1" fmla="*/ 0 h 56"/>
                  <a:gd name="T2" fmla="*/ 0 w 45"/>
                  <a:gd name="T3" fmla="*/ 0 h 56"/>
                  <a:gd name="T4" fmla="*/ 0 w 45"/>
                  <a:gd name="T5" fmla="*/ 0 h 56"/>
                  <a:gd name="T6" fmla="*/ 0 w 45"/>
                  <a:gd name="T7" fmla="*/ 0 h 56"/>
                  <a:gd name="T8" fmla="*/ 0 w 45"/>
                  <a:gd name="T9" fmla="*/ 0 h 56"/>
                  <a:gd name="T10" fmla="*/ 0 w 45"/>
                  <a:gd name="T11" fmla="*/ 0 h 56"/>
                  <a:gd name="T12" fmla="*/ 0 w 45"/>
                  <a:gd name="T13" fmla="*/ 0 h 56"/>
                  <a:gd name="T14" fmla="*/ 0 60000 65536"/>
                  <a:gd name="T15" fmla="*/ 0 60000 65536"/>
                  <a:gd name="T16" fmla="*/ 0 60000 65536"/>
                  <a:gd name="T17" fmla="*/ 0 60000 65536"/>
                  <a:gd name="T18" fmla="*/ 0 60000 65536"/>
                  <a:gd name="T19" fmla="*/ 0 60000 65536"/>
                  <a:gd name="T20" fmla="*/ 0 60000 65536"/>
                  <a:gd name="T21" fmla="*/ 0 w 45"/>
                  <a:gd name="T22" fmla="*/ 0 h 56"/>
                  <a:gd name="T23" fmla="*/ 45 w 4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6">
                    <a:moveTo>
                      <a:pt x="0" y="33"/>
                    </a:moveTo>
                    <a:lnTo>
                      <a:pt x="0" y="0"/>
                    </a:lnTo>
                    <a:lnTo>
                      <a:pt x="31" y="0"/>
                    </a:lnTo>
                    <a:lnTo>
                      <a:pt x="45" y="25"/>
                    </a:lnTo>
                    <a:lnTo>
                      <a:pt x="45" y="56"/>
                    </a:lnTo>
                    <a:lnTo>
                      <a:pt x="12"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55" name="Freeform 246"/>
              <p:cNvSpPr>
                <a:spLocks noChangeAspect="1"/>
              </p:cNvSpPr>
              <p:nvPr/>
            </p:nvSpPr>
            <p:spPr bwMode="auto">
              <a:xfrm>
                <a:off x="2712" y="1604"/>
                <a:ext cx="24" cy="30"/>
              </a:xfrm>
              <a:custGeom>
                <a:avLst/>
                <a:gdLst>
                  <a:gd name="T0" fmla="*/ 0 w 48"/>
                  <a:gd name="T1" fmla="*/ 1 h 60"/>
                  <a:gd name="T2" fmla="*/ 0 w 48"/>
                  <a:gd name="T3" fmla="*/ 0 h 60"/>
                  <a:gd name="T4" fmla="*/ 1 w 48"/>
                  <a:gd name="T5" fmla="*/ 0 h 60"/>
                  <a:gd name="T6" fmla="*/ 1 w 48"/>
                  <a:gd name="T7" fmla="*/ 1 h 60"/>
                  <a:gd name="T8" fmla="*/ 1 w 48"/>
                  <a:gd name="T9" fmla="*/ 1 h 60"/>
                  <a:gd name="T10" fmla="*/ 1 w 48"/>
                  <a:gd name="T11" fmla="*/ 1 h 60"/>
                  <a:gd name="T12" fmla="*/ 0 w 48"/>
                  <a:gd name="T13" fmla="*/ 1 h 60"/>
                  <a:gd name="T14" fmla="*/ 0 60000 65536"/>
                  <a:gd name="T15" fmla="*/ 0 60000 65536"/>
                  <a:gd name="T16" fmla="*/ 0 60000 65536"/>
                  <a:gd name="T17" fmla="*/ 0 60000 65536"/>
                  <a:gd name="T18" fmla="*/ 0 60000 65536"/>
                  <a:gd name="T19" fmla="*/ 0 60000 65536"/>
                  <a:gd name="T20" fmla="*/ 0 60000 65536"/>
                  <a:gd name="T21" fmla="*/ 0 w 48"/>
                  <a:gd name="T22" fmla="*/ 0 h 60"/>
                  <a:gd name="T23" fmla="*/ 48 w 4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0">
                    <a:moveTo>
                      <a:pt x="0" y="31"/>
                    </a:moveTo>
                    <a:lnTo>
                      <a:pt x="0" y="0"/>
                    </a:lnTo>
                    <a:lnTo>
                      <a:pt x="33" y="0"/>
                    </a:lnTo>
                    <a:lnTo>
                      <a:pt x="48" y="27"/>
                    </a:lnTo>
                    <a:lnTo>
                      <a:pt x="48" y="60"/>
                    </a:lnTo>
                    <a:lnTo>
                      <a:pt x="15" y="6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56" name="Freeform 247"/>
              <p:cNvSpPr>
                <a:spLocks noChangeAspect="1"/>
              </p:cNvSpPr>
              <p:nvPr/>
            </p:nvSpPr>
            <p:spPr bwMode="auto">
              <a:xfrm>
                <a:off x="2719" y="1618"/>
                <a:ext cx="22" cy="29"/>
              </a:xfrm>
              <a:custGeom>
                <a:avLst/>
                <a:gdLst>
                  <a:gd name="T0" fmla="*/ 0 w 45"/>
                  <a:gd name="T1" fmla="*/ 0 h 60"/>
                  <a:gd name="T2" fmla="*/ 0 w 45"/>
                  <a:gd name="T3" fmla="*/ 0 h 60"/>
                  <a:gd name="T4" fmla="*/ 0 w 45"/>
                  <a:gd name="T5" fmla="*/ 0 h 60"/>
                  <a:gd name="T6" fmla="*/ 0 w 45"/>
                  <a:gd name="T7" fmla="*/ 0 h 60"/>
                  <a:gd name="T8" fmla="*/ 0 w 45"/>
                  <a:gd name="T9" fmla="*/ 0 h 60"/>
                  <a:gd name="T10" fmla="*/ 0 w 45"/>
                  <a:gd name="T11" fmla="*/ 0 h 60"/>
                  <a:gd name="T12" fmla="*/ 0 w 45"/>
                  <a:gd name="T13" fmla="*/ 0 h 60"/>
                  <a:gd name="T14" fmla="*/ 0 60000 65536"/>
                  <a:gd name="T15" fmla="*/ 0 60000 65536"/>
                  <a:gd name="T16" fmla="*/ 0 60000 65536"/>
                  <a:gd name="T17" fmla="*/ 0 60000 65536"/>
                  <a:gd name="T18" fmla="*/ 0 60000 65536"/>
                  <a:gd name="T19" fmla="*/ 0 60000 65536"/>
                  <a:gd name="T20" fmla="*/ 0 60000 65536"/>
                  <a:gd name="T21" fmla="*/ 0 w 45"/>
                  <a:gd name="T22" fmla="*/ 0 h 60"/>
                  <a:gd name="T23" fmla="*/ 45 w 4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0">
                    <a:moveTo>
                      <a:pt x="0" y="33"/>
                    </a:moveTo>
                    <a:lnTo>
                      <a:pt x="0" y="0"/>
                    </a:lnTo>
                    <a:lnTo>
                      <a:pt x="33" y="0"/>
                    </a:lnTo>
                    <a:lnTo>
                      <a:pt x="45" y="29"/>
                    </a:lnTo>
                    <a:lnTo>
                      <a:pt x="45" y="60"/>
                    </a:lnTo>
                    <a:lnTo>
                      <a:pt x="14" y="6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57" name="Freeform 248"/>
              <p:cNvSpPr>
                <a:spLocks noChangeAspect="1"/>
              </p:cNvSpPr>
              <p:nvPr/>
            </p:nvSpPr>
            <p:spPr bwMode="auto">
              <a:xfrm>
                <a:off x="2726" y="1632"/>
                <a:ext cx="22" cy="28"/>
              </a:xfrm>
              <a:custGeom>
                <a:avLst/>
                <a:gdLst>
                  <a:gd name="T0" fmla="*/ 0 w 44"/>
                  <a:gd name="T1" fmla="*/ 1 h 56"/>
                  <a:gd name="T2" fmla="*/ 0 w 44"/>
                  <a:gd name="T3" fmla="*/ 0 h 56"/>
                  <a:gd name="T4" fmla="*/ 1 w 44"/>
                  <a:gd name="T5" fmla="*/ 0 h 56"/>
                  <a:gd name="T6" fmla="*/ 1 w 44"/>
                  <a:gd name="T7" fmla="*/ 1 h 56"/>
                  <a:gd name="T8" fmla="*/ 1 w 44"/>
                  <a:gd name="T9" fmla="*/ 1 h 56"/>
                  <a:gd name="T10" fmla="*/ 1 w 44"/>
                  <a:gd name="T11" fmla="*/ 1 h 56"/>
                  <a:gd name="T12" fmla="*/ 0 w 44"/>
                  <a:gd name="T13" fmla="*/ 1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1"/>
                    </a:moveTo>
                    <a:lnTo>
                      <a:pt x="0" y="0"/>
                    </a:lnTo>
                    <a:lnTo>
                      <a:pt x="31" y="0"/>
                    </a:lnTo>
                    <a:lnTo>
                      <a:pt x="44" y="23"/>
                    </a:lnTo>
                    <a:lnTo>
                      <a:pt x="44" y="56"/>
                    </a:lnTo>
                    <a:lnTo>
                      <a:pt x="11"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58" name="Freeform 249"/>
              <p:cNvSpPr>
                <a:spLocks noChangeAspect="1"/>
              </p:cNvSpPr>
              <p:nvPr/>
            </p:nvSpPr>
            <p:spPr bwMode="auto">
              <a:xfrm>
                <a:off x="2732" y="1643"/>
                <a:ext cx="24" cy="30"/>
              </a:xfrm>
              <a:custGeom>
                <a:avLst/>
                <a:gdLst>
                  <a:gd name="T0" fmla="*/ 0 w 49"/>
                  <a:gd name="T1" fmla="*/ 1 h 59"/>
                  <a:gd name="T2" fmla="*/ 0 w 49"/>
                  <a:gd name="T3" fmla="*/ 0 h 59"/>
                  <a:gd name="T4" fmla="*/ 0 w 49"/>
                  <a:gd name="T5" fmla="*/ 0 h 59"/>
                  <a:gd name="T6" fmla="*/ 0 w 49"/>
                  <a:gd name="T7" fmla="*/ 1 h 59"/>
                  <a:gd name="T8" fmla="*/ 0 w 49"/>
                  <a:gd name="T9" fmla="*/ 1 h 59"/>
                  <a:gd name="T10" fmla="*/ 0 w 49"/>
                  <a:gd name="T11" fmla="*/ 1 h 59"/>
                  <a:gd name="T12" fmla="*/ 0 w 49"/>
                  <a:gd name="T13" fmla="*/ 1 h 59"/>
                  <a:gd name="T14" fmla="*/ 0 60000 65536"/>
                  <a:gd name="T15" fmla="*/ 0 60000 65536"/>
                  <a:gd name="T16" fmla="*/ 0 60000 65536"/>
                  <a:gd name="T17" fmla="*/ 0 60000 65536"/>
                  <a:gd name="T18" fmla="*/ 0 60000 65536"/>
                  <a:gd name="T19" fmla="*/ 0 60000 65536"/>
                  <a:gd name="T20" fmla="*/ 0 60000 65536"/>
                  <a:gd name="T21" fmla="*/ 0 w 49"/>
                  <a:gd name="T22" fmla="*/ 0 h 59"/>
                  <a:gd name="T23" fmla="*/ 49 w 49"/>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9">
                    <a:moveTo>
                      <a:pt x="0" y="33"/>
                    </a:moveTo>
                    <a:lnTo>
                      <a:pt x="0" y="0"/>
                    </a:lnTo>
                    <a:lnTo>
                      <a:pt x="33" y="0"/>
                    </a:lnTo>
                    <a:lnTo>
                      <a:pt x="49" y="29"/>
                    </a:lnTo>
                    <a:lnTo>
                      <a:pt x="49" y="59"/>
                    </a:lnTo>
                    <a:lnTo>
                      <a:pt x="16" y="59"/>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59" name="Freeform 250"/>
              <p:cNvSpPr>
                <a:spLocks noChangeAspect="1"/>
              </p:cNvSpPr>
              <p:nvPr/>
            </p:nvSpPr>
            <p:spPr bwMode="auto">
              <a:xfrm>
                <a:off x="2739" y="1658"/>
                <a:ext cx="23" cy="30"/>
              </a:xfrm>
              <a:custGeom>
                <a:avLst/>
                <a:gdLst>
                  <a:gd name="T0" fmla="*/ 0 w 44"/>
                  <a:gd name="T1" fmla="*/ 1 h 59"/>
                  <a:gd name="T2" fmla="*/ 0 w 44"/>
                  <a:gd name="T3" fmla="*/ 0 h 59"/>
                  <a:gd name="T4" fmla="*/ 1 w 44"/>
                  <a:gd name="T5" fmla="*/ 0 h 59"/>
                  <a:gd name="T6" fmla="*/ 1 w 44"/>
                  <a:gd name="T7" fmla="*/ 1 h 59"/>
                  <a:gd name="T8" fmla="*/ 1 w 44"/>
                  <a:gd name="T9" fmla="*/ 1 h 59"/>
                  <a:gd name="T10" fmla="*/ 1 w 44"/>
                  <a:gd name="T11" fmla="*/ 1 h 59"/>
                  <a:gd name="T12" fmla="*/ 0 w 44"/>
                  <a:gd name="T13" fmla="*/ 1 h 59"/>
                  <a:gd name="T14" fmla="*/ 0 60000 65536"/>
                  <a:gd name="T15" fmla="*/ 0 60000 65536"/>
                  <a:gd name="T16" fmla="*/ 0 60000 65536"/>
                  <a:gd name="T17" fmla="*/ 0 60000 65536"/>
                  <a:gd name="T18" fmla="*/ 0 60000 65536"/>
                  <a:gd name="T19" fmla="*/ 0 60000 65536"/>
                  <a:gd name="T20" fmla="*/ 0 60000 65536"/>
                  <a:gd name="T21" fmla="*/ 0 w 44"/>
                  <a:gd name="T22" fmla="*/ 0 h 59"/>
                  <a:gd name="T23" fmla="*/ 44 w 4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9">
                    <a:moveTo>
                      <a:pt x="0" y="30"/>
                    </a:moveTo>
                    <a:lnTo>
                      <a:pt x="0" y="0"/>
                    </a:lnTo>
                    <a:lnTo>
                      <a:pt x="33" y="0"/>
                    </a:lnTo>
                    <a:lnTo>
                      <a:pt x="44" y="27"/>
                    </a:lnTo>
                    <a:lnTo>
                      <a:pt x="44" y="59"/>
                    </a:lnTo>
                    <a:lnTo>
                      <a:pt x="11" y="59"/>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0" name="Freeform 251"/>
              <p:cNvSpPr>
                <a:spLocks noChangeAspect="1"/>
              </p:cNvSpPr>
              <p:nvPr/>
            </p:nvSpPr>
            <p:spPr bwMode="auto">
              <a:xfrm>
                <a:off x="2745" y="1671"/>
                <a:ext cx="22" cy="29"/>
              </a:xfrm>
              <a:custGeom>
                <a:avLst/>
                <a:gdLst>
                  <a:gd name="T0" fmla="*/ 0 w 45"/>
                  <a:gd name="T1" fmla="*/ 1 h 57"/>
                  <a:gd name="T2" fmla="*/ 0 w 45"/>
                  <a:gd name="T3" fmla="*/ 0 h 57"/>
                  <a:gd name="T4" fmla="*/ 0 w 45"/>
                  <a:gd name="T5" fmla="*/ 0 h 57"/>
                  <a:gd name="T6" fmla="*/ 0 w 45"/>
                  <a:gd name="T7" fmla="*/ 1 h 57"/>
                  <a:gd name="T8" fmla="*/ 0 w 45"/>
                  <a:gd name="T9" fmla="*/ 1 h 57"/>
                  <a:gd name="T10" fmla="*/ 0 w 45"/>
                  <a:gd name="T11" fmla="*/ 1 h 57"/>
                  <a:gd name="T12" fmla="*/ 0 w 45"/>
                  <a:gd name="T13" fmla="*/ 1 h 57"/>
                  <a:gd name="T14" fmla="*/ 0 60000 65536"/>
                  <a:gd name="T15" fmla="*/ 0 60000 65536"/>
                  <a:gd name="T16" fmla="*/ 0 60000 65536"/>
                  <a:gd name="T17" fmla="*/ 0 60000 65536"/>
                  <a:gd name="T18" fmla="*/ 0 60000 65536"/>
                  <a:gd name="T19" fmla="*/ 0 60000 65536"/>
                  <a:gd name="T20" fmla="*/ 0 60000 65536"/>
                  <a:gd name="T21" fmla="*/ 0 w 45"/>
                  <a:gd name="T22" fmla="*/ 0 h 57"/>
                  <a:gd name="T23" fmla="*/ 45 w 45"/>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7">
                    <a:moveTo>
                      <a:pt x="0" y="32"/>
                    </a:moveTo>
                    <a:lnTo>
                      <a:pt x="0" y="0"/>
                    </a:lnTo>
                    <a:lnTo>
                      <a:pt x="33" y="0"/>
                    </a:lnTo>
                    <a:lnTo>
                      <a:pt x="45" y="25"/>
                    </a:lnTo>
                    <a:lnTo>
                      <a:pt x="45" y="57"/>
                    </a:lnTo>
                    <a:lnTo>
                      <a:pt x="14" y="57"/>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1" name="Freeform 252"/>
              <p:cNvSpPr>
                <a:spLocks noChangeAspect="1"/>
              </p:cNvSpPr>
              <p:nvPr/>
            </p:nvSpPr>
            <p:spPr bwMode="auto">
              <a:xfrm>
                <a:off x="2752" y="1684"/>
                <a:ext cx="22" cy="30"/>
              </a:xfrm>
              <a:custGeom>
                <a:avLst/>
                <a:gdLst>
                  <a:gd name="T0" fmla="*/ 0 w 44"/>
                  <a:gd name="T1" fmla="*/ 1 h 59"/>
                  <a:gd name="T2" fmla="*/ 0 w 44"/>
                  <a:gd name="T3" fmla="*/ 0 h 59"/>
                  <a:gd name="T4" fmla="*/ 1 w 44"/>
                  <a:gd name="T5" fmla="*/ 0 h 59"/>
                  <a:gd name="T6" fmla="*/ 1 w 44"/>
                  <a:gd name="T7" fmla="*/ 1 h 59"/>
                  <a:gd name="T8" fmla="*/ 1 w 44"/>
                  <a:gd name="T9" fmla="*/ 1 h 59"/>
                  <a:gd name="T10" fmla="*/ 1 w 44"/>
                  <a:gd name="T11" fmla="*/ 1 h 59"/>
                  <a:gd name="T12" fmla="*/ 0 w 44"/>
                  <a:gd name="T13" fmla="*/ 1 h 59"/>
                  <a:gd name="T14" fmla="*/ 0 60000 65536"/>
                  <a:gd name="T15" fmla="*/ 0 60000 65536"/>
                  <a:gd name="T16" fmla="*/ 0 60000 65536"/>
                  <a:gd name="T17" fmla="*/ 0 60000 65536"/>
                  <a:gd name="T18" fmla="*/ 0 60000 65536"/>
                  <a:gd name="T19" fmla="*/ 0 60000 65536"/>
                  <a:gd name="T20" fmla="*/ 0 60000 65536"/>
                  <a:gd name="T21" fmla="*/ 0 w 44"/>
                  <a:gd name="T22" fmla="*/ 0 h 59"/>
                  <a:gd name="T23" fmla="*/ 44 w 4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9">
                    <a:moveTo>
                      <a:pt x="0" y="32"/>
                    </a:moveTo>
                    <a:lnTo>
                      <a:pt x="0" y="0"/>
                    </a:lnTo>
                    <a:lnTo>
                      <a:pt x="31" y="0"/>
                    </a:lnTo>
                    <a:lnTo>
                      <a:pt x="44" y="26"/>
                    </a:lnTo>
                    <a:lnTo>
                      <a:pt x="44" y="59"/>
                    </a:lnTo>
                    <a:lnTo>
                      <a:pt x="11" y="59"/>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2" name="Freeform 253"/>
              <p:cNvSpPr>
                <a:spLocks noChangeAspect="1"/>
              </p:cNvSpPr>
              <p:nvPr/>
            </p:nvSpPr>
            <p:spPr bwMode="auto">
              <a:xfrm>
                <a:off x="2758" y="1697"/>
                <a:ext cx="22" cy="29"/>
              </a:xfrm>
              <a:custGeom>
                <a:avLst/>
                <a:gdLst>
                  <a:gd name="T0" fmla="*/ 0 w 45"/>
                  <a:gd name="T1" fmla="*/ 1 h 58"/>
                  <a:gd name="T2" fmla="*/ 0 w 45"/>
                  <a:gd name="T3" fmla="*/ 0 h 58"/>
                  <a:gd name="T4" fmla="*/ 0 w 45"/>
                  <a:gd name="T5" fmla="*/ 0 h 58"/>
                  <a:gd name="T6" fmla="*/ 0 w 45"/>
                  <a:gd name="T7" fmla="*/ 1 h 58"/>
                  <a:gd name="T8" fmla="*/ 0 w 45"/>
                  <a:gd name="T9" fmla="*/ 1 h 58"/>
                  <a:gd name="T10" fmla="*/ 0 w 45"/>
                  <a:gd name="T11" fmla="*/ 1 h 58"/>
                  <a:gd name="T12" fmla="*/ 0 w 45"/>
                  <a:gd name="T13" fmla="*/ 1 h 58"/>
                  <a:gd name="T14" fmla="*/ 0 60000 65536"/>
                  <a:gd name="T15" fmla="*/ 0 60000 65536"/>
                  <a:gd name="T16" fmla="*/ 0 60000 65536"/>
                  <a:gd name="T17" fmla="*/ 0 60000 65536"/>
                  <a:gd name="T18" fmla="*/ 0 60000 65536"/>
                  <a:gd name="T19" fmla="*/ 0 60000 65536"/>
                  <a:gd name="T20" fmla="*/ 0 60000 65536"/>
                  <a:gd name="T21" fmla="*/ 0 w 45"/>
                  <a:gd name="T22" fmla="*/ 0 h 58"/>
                  <a:gd name="T23" fmla="*/ 45 w 45"/>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8">
                    <a:moveTo>
                      <a:pt x="0" y="33"/>
                    </a:moveTo>
                    <a:lnTo>
                      <a:pt x="0" y="0"/>
                    </a:lnTo>
                    <a:lnTo>
                      <a:pt x="33" y="0"/>
                    </a:lnTo>
                    <a:lnTo>
                      <a:pt x="45" y="25"/>
                    </a:lnTo>
                    <a:lnTo>
                      <a:pt x="45" y="58"/>
                    </a:lnTo>
                    <a:lnTo>
                      <a:pt x="12" y="5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3" name="Freeform 254"/>
              <p:cNvSpPr>
                <a:spLocks noChangeAspect="1"/>
              </p:cNvSpPr>
              <p:nvPr/>
            </p:nvSpPr>
            <p:spPr bwMode="auto">
              <a:xfrm>
                <a:off x="2763" y="1710"/>
                <a:ext cx="25" cy="29"/>
              </a:xfrm>
              <a:custGeom>
                <a:avLst/>
                <a:gdLst>
                  <a:gd name="T0" fmla="*/ 0 w 48"/>
                  <a:gd name="T1" fmla="*/ 0 h 60"/>
                  <a:gd name="T2" fmla="*/ 0 w 48"/>
                  <a:gd name="T3" fmla="*/ 0 h 60"/>
                  <a:gd name="T4" fmla="*/ 1 w 48"/>
                  <a:gd name="T5" fmla="*/ 0 h 60"/>
                  <a:gd name="T6" fmla="*/ 1 w 48"/>
                  <a:gd name="T7" fmla="*/ 0 h 60"/>
                  <a:gd name="T8" fmla="*/ 1 w 48"/>
                  <a:gd name="T9" fmla="*/ 0 h 60"/>
                  <a:gd name="T10" fmla="*/ 1 w 48"/>
                  <a:gd name="T11" fmla="*/ 0 h 60"/>
                  <a:gd name="T12" fmla="*/ 0 w 48"/>
                  <a:gd name="T13" fmla="*/ 0 h 60"/>
                  <a:gd name="T14" fmla="*/ 0 60000 65536"/>
                  <a:gd name="T15" fmla="*/ 0 60000 65536"/>
                  <a:gd name="T16" fmla="*/ 0 60000 65536"/>
                  <a:gd name="T17" fmla="*/ 0 60000 65536"/>
                  <a:gd name="T18" fmla="*/ 0 60000 65536"/>
                  <a:gd name="T19" fmla="*/ 0 60000 65536"/>
                  <a:gd name="T20" fmla="*/ 0 60000 65536"/>
                  <a:gd name="T21" fmla="*/ 0 w 48"/>
                  <a:gd name="T22" fmla="*/ 0 h 60"/>
                  <a:gd name="T23" fmla="*/ 48 w 4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0">
                    <a:moveTo>
                      <a:pt x="0" y="33"/>
                    </a:moveTo>
                    <a:lnTo>
                      <a:pt x="0" y="0"/>
                    </a:lnTo>
                    <a:lnTo>
                      <a:pt x="33" y="0"/>
                    </a:lnTo>
                    <a:lnTo>
                      <a:pt x="48" y="29"/>
                    </a:lnTo>
                    <a:lnTo>
                      <a:pt x="48" y="60"/>
                    </a:lnTo>
                    <a:lnTo>
                      <a:pt x="15" y="6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4" name="Freeform 255"/>
              <p:cNvSpPr>
                <a:spLocks noChangeAspect="1"/>
              </p:cNvSpPr>
              <p:nvPr/>
            </p:nvSpPr>
            <p:spPr bwMode="auto">
              <a:xfrm>
                <a:off x="2771" y="1724"/>
                <a:ext cx="22" cy="28"/>
              </a:xfrm>
              <a:custGeom>
                <a:avLst/>
                <a:gdLst>
                  <a:gd name="T0" fmla="*/ 0 w 45"/>
                  <a:gd name="T1" fmla="*/ 1 h 56"/>
                  <a:gd name="T2" fmla="*/ 0 w 45"/>
                  <a:gd name="T3" fmla="*/ 0 h 56"/>
                  <a:gd name="T4" fmla="*/ 0 w 45"/>
                  <a:gd name="T5" fmla="*/ 0 h 56"/>
                  <a:gd name="T6" fmla="*/ 0 w 45"/>
                  <a:gd name="T7" fmla="*/ 1 h 56"/>
                  <a:gd name="T8" fmla="*/ 0 w 45"/>
                  <a:gd name="T9" fmla="*/ 1 h 56"/>
                  <a:gd name="T10" fmla="*/ 0 w 45"/>
                  <a:gd name="T11" fmla="*/ 1 h 56"/>
                  <a:gd name="T12" fmla="*/ 0 w 45"/>
                  <a:gd name="T13" fmla="*/ 1 h 56"/>
                  <a:gd name="T14" fmla="*/ 0 60000 65536"/>
                  <a:gd name="T15" fmla="*/ 0 60000 65536"/>
                  <a:gd name="T16" fmla="*/ 0 60000 65536"/>
                  <a:gd name="T17" fmla="*/ 0 60000 65536"/>
                  <a:gd name="T18" fmla="*/ 0 60000 65536"/>
                  <a:gd name="T19" fmla="*/ 0 60000 65536"/>
                  <a:gd name="T20" fmla="*/ 0 60000 65536"/>
                  <a:gd name="T21" fmla="*/ 0 w 45"/>
                  <a:gd name="T22" fmla="*/ 0 h 56"/>
                  <a:gd name="T23" fmla="*/ 45 w 4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6">
                    <a:moveTo>
                      <a:pt x="0" y="31"/>
                    </a:moveTo>
                    <a:lnTo>
                      <a:pt x="0" y="0"/>
                    </a:lnTo>
                    <a:lnTo>
                      <a:pt x="33" y="0"/>
                    </a:lnTo>
                    <a:lnTo>
                      <a:pt x="45" y="23"/>
                    </a:lnTo>
                    <a:lnTo>
                      <a:pt x="45" y="56"/>
                    </a:lnTo>
                    <a:lnTo>
                      <a:pt x="14"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5" name="Freeform 256"/>
              <p:cNvSpPr>
                <a:spLocks noChangeAspect="1"/>
              </p:cNvSpPr>
              <p:nvPr/>
            </p:nvSpPr>
            <p:spPr bwMode="auto">
              <a:xfrm>
                <a:off x="2778" y="1736"/>
                <a:ext cx="22" cy="27"/>
              </a:xfrm>
              <a:custGeom>
                <a:avLst/>
                <a:gdLst>
                  <a:gd name="T0" fmla="*/ 0 w 44"/>
                  <a:gd name="T1" fmla="*/ 0 h 56"/>
                  <a:gd name="T2" fmla="*/ 0 w 44"/>
                  <a:gd name="T3" fmla="*/ 0 h 56"/>
                  <a:gd name="T4" fmla="*/ 1 w 44"/>
                  <a:gd name="T5" fmla="*/ 0 h 56"/>
                  <a:gd name="T6" fmla="*/ 1 w 44"/>
                  <a:gd name="T7" fmla="*/ 0 h 56"/>
                  <a:gd name="T8" fmla="*/ 1 w 44"/>
                  <a:gd name="T9" fmla="*/ 0 h 56"/>
                  <a:gd name="T10" fmla="*/ 1 w 44"/>
                  <a:gd name="T11" fmla="*/ 0 h 56"/>
                  <a:gd name="T12" fmla="*/ 0 w 44"/>
                  <a:gd name="T13" fmla="*/ 0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3"/>
                    </a:moveTo>
                    <a:lnTo>
                      <a:pt x="0" y="0"/>
                    </a:lnTo>
                    <a:lnTo>
                      <a:pt x="31" y="0"/>
                    </a:lnTo>
                    <a:lnTo>
                      <a:pt x="44" y="25"/>
                    </a:lnTo>
                    <a:lnTo>
                      <a:pt x="44" y="56"/>
                    </a:lnTo>
                    <a:lnTo>
                      <a:pt x="11"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6" name="Freeform 257"/>
              <p:cNvSpPr>
                <a:spLocks noChangeAspect="1"/>
              </p:cNvSpPr>
              <p:nvPr/>
            </p:nvSpPr>
            <p:spPr bwMode="auto">
              <a:xfrm>
                <a:off x="2784" y="1748"/>
                <a:ext cx="22" cy="30"/>
              </a:xfrm>
              <a:custGeom>
                <a:avLst/>
                <a:gdLst>
                  <a:gd name="T0" fmla="*/ 0 w 45"/>
                  <a:gd name="T1" fmla="*/ 1 h 60"/>
                  <a:gd name="T2" fmla="*/ 0 w 45"/>
                  <a:gd name="T3" fmla="*/ 0 h 60"/>
                  <a:gd name="T4" fmla="*/ 0 w 45"/>
                  <a:gd name="T5" fmla="*/ 0 h 60"/>
                  <a:gd name="T6" fmla="*/ 0 w 45"/>
                  <a:gd name="T7" fmla="*/ 1 h 60"/>
                  <a:gd name="T8" fmla="*/ 0 w 45"/>
                  <a:gd name="T9" fmla="*/ 1 h 60"/>
                  <a:gd name="T10" fmla="*/ 0 w 45"/>
                  <a:gd name="T11" fmla="*/ 1 h 60"/>
                  <a:gd name="T12" fmla="*/ 0 w 45"/>
                  <a:gd name="T13" fmla="*/ 1 h 60"/>
                  <a:gd name="T14" fmla="*/ 0 60000 65536"/>
                  <a:gd name="T15" fmla="*/ 0 60000 65536"/>
                  <a:gd name="T16" fmla="*/ 0 60000 65536"/>
                  <a:gd name="T17" fmla="*/ 0 60000 65536"/>
                  <a:gd name="T18" fmla="*/ 0 60000 65536"/>
                  <a:gd name="T19" fmla="*/ 0 60000 65536"/>
                  <a:gd name="T20" fmla="*/ 0 60000 65536"/>
                  <a:gd name="T21" fmla="*/ 0 w 45"/>
                  <a:gd name="T22" fmla="*/ 0 h 60"/>
                  <a:gd name="T23" fmla="*/ 45 w 4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0">
                    <a:moveTo>
                      <a:pt x="0" y="31"/>
                    </a:moveTo>
                    <a:lnTo>
                      <a:pt x="0" y="0"/>
                    </a:lnTo>
                    <a:lnTo>
                      <a:pt x="33" y="0"/>
                    </a:lnTo>
                    <a:lnTo>
                      <a:pt x="45" y="27"/>
                    </a:lnTo>
                    <a:lnTo>
                      <a:pt x="45" y="60"/>
                    </a:lnTo>
                    <a:lnTo>
                      <a:pt x="12" y="6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7" name="Freeform 258"/>
              <p:cNvSpPr>
                <a:spLocks noChangeAspect="1"/>
              </p:cNvSpPr>
              <p:nvPr/>
            </p:nvSpPr>
            <p:spPr bwMode="auto">
              <a:xfrm>
                <a:off x="2789" y="1762"/>
                <a:ext cx="23" cy="27"/>
              </a:xfrm>
              <a:custGeom>
                <a:avLst/>
                <a:gdLst>
                  <a:gd name="T0" fmla="*/ 0 w 44"/>
                  <a:gd name="T1" fmla="*/ 0 h 56"/>
                  <a:gd name="T2" fmla="*/ 0 w 44"/>
                  <a:gd name="T3" fmla="*/ 0 h 56"/>
                  <a:gd name="T4" fmla="*/ 1 w 44"/>
                  <a:gd name="T5" fmla="*/ 0 h 56"/>
                  <a:gd name="T6" fmla="*/ 1 w 44"/>
                  <a:gd name="T7" fmla="*/ 0 h 56"/>
                  <a:gd name="T8" fmla="*/ 1 w 44"/>
                  <a:gd name="T9" fmla="*/ 0 h 56"/>
                  <a:gd name="T10" fmla="*/ 1 w 44"/>
                  <a:gd name="T11" fmla="*/ 0 h 56"/>
                  <a:gd name="T12" fmla="*/ 0 w 44"/>
                  <a:gd name="T13" fmla="*/ 0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3"/>
                    </a:moveTo>
                    <a:lnTo>
                      <a:pt x="0" y="0"/>
                    </a:lnTo>
                    <a:lnTo>
                      <a:pt x="33" y="0"/>
                    </a:lnTo>
                    <a:lnTo>
                      <a:pt x="44" y="25"/>
                    </a:lnTo>
                    <a:lnTo>
                      <a:pt x="44" y="56"/>
                    </a:lnTo>
                    <a:lnTo>
                      <a:pt x="11"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8" name="Freeform 259"/>
              <p:cNvSpPr>
                <a:spLocks noChangeAspect="1"/>
              </p:cNvSpPr>
              <p:nvPr/>
            </p:nvSpPr>
            <p:spPr bwMode="auto">
              <a:xfrm>
                <a:off x="2795" y="1774"/>
                <a:ext cx="24" cy="28"/>
              </a:xfrm>
              <a:custGeom>
                <a:avLst/>
                <a:gdLst>
                  <a:gd name="T0" fmla="*/ 0 w 49"/>
                  <a:gd name="T1" fmla="*/ 1 h 56"/>
                  <a:gd name="T2" fmla="*/ 0 w 49"/>
                  <a:gd name="T3" fmla="*/ 0 h 56"/>
                  <a:gd name="T4" fmla="*/ 0 w 49"/>
                  <a:gd name="T5" fmla="*/ 0 h 56"/>
                  <a:gd name="T6" fmla="*/ 0 w 49"/>
                  <a:gd name="T7" fmla="*/ 1 h 56"/>
                  <a:gd name="T8" fmla="*/ 0 w 49"/>
                  <a:gd name="T9" fmla="*/ 1 h 56"/>
                  <a:gd name="T10" fmla="*/ 0 w 49"/>
                  <a:gd name="T11" fmla="*/ 1 h 56"/>
                  <a:gd name="T12" fmla="*/ 0 w 49"/>
                  <a:gd name="T13" fmla="*/ 1 h 56"/>
                  <a:gd name="T14" fmla="*/ 0 60000 65536"/>
                  <a:gd name="T15" fmla="*/ 0 60000 65536"/>
                  <a:gd name="T16" fmla="*/ 0 60000 65536"/>
                  <a:gd name="T17" fmla="*/ 0 60000 65536"/>
                  <a:gd name="T18" fmla="*/ 0 60000 65536"/>
                  <a:gd name="T19" fmla="*/ 0 60000 65536"/>
                  <a:gd name="T20" fmla="*/ 0 60000 65536"/>
                  <a:gd name="T21" fmla="*/ 0 w 49"/>
                  <a:gd name="T22" fmla="*/ 0 h 56"/>
                  <a:gd name="T23" fmla="*/ 49 w 49"/>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6">
                    <a:moveTo>
                      <a:pt x="0" y="31"/>
                    </a:moveTo>
                    <a:lnTo>
                      <a:pt x="0" y="0"/>
                    </a:lnTo>
                    <a:lnTo>
                      <a:pt x="33" y="0"/>
                    </a:lnTo>
                    <a:lnTo>
                      <a:pt x="49" y="23"/>
                    </a:lnTo>
                    <a:lnTo>
                      <a:pt x="49" y="56"/>
                    </a:lnTo>
                    <a:lnTo>
                      <a:pt x="18"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9" name="Freeform 260"/>
              <p:cNvSpPr>
                <a:spLocks noChangeAspect="1"/>
              </p:cNvSpPr>
              <p:nvPr/>
            </p:nvSpPr>
            <p:spPr bwMode="auto">
              <a:xfrm>
                <a:off x="2804" y="1786"/>
                <a:ext cx="22" cy="29"/>
              </a:xfrm>
              <a:custGeom>
                <a:avLst/>
                <a:gdLst>
                  <a:gd name="T0" fmla="*/ 0 w 44"/>
                  <a:gd name="T1" fmla="*/ 0 h 60"/>
                  <a:gd name="T2" fmla="*/ 0 w 44"/>
                  <a:gd name="T3" fmla="*/ 0 h 60"/>
                  <a:gd name="T4" fmla="*/ 1 w 44"/>
                  <a:gd name="T5" fmla="*/ 0 h 60"/>
                  <a:gd name="T6" fmla="*/ 1 w 44"/>
                  <a:gd name="T7" fmla="*/ 0 h 60"/>
                  <a:gd name="T8" fmla="*/ 1 w 44"/>
                  <a:gd name="T9" fmla="*/ 0 h 60"/>
                  <a:gd name="T10" fmla="*/ 1 w 44"/>
                  <a:gd name="T11" fmla="*/ 0 h 60"/>
                  <a:gd name="T12" fmla="*/ 0 w 44"/>
                  <a:gd name="T13" fmla="*/ 0 h 60"/>
                  <a:gd name="T14" fmla="*/ 0 60000 65536"/>
                  <a:gd name="T15" fmla="*/ 0 60000 65536"/>
                  <a:gd name="T16" fmla="*/ 0 60000 65536"/>
                  <a:gd name="T17" fmla="*/ 0 60000 65536"/>
                  <a:gd name="T18" fmla="*/ 0 60000 65536"/>
                  <a:gd name="T19" fmla="*/ 0 60000 65536"/>
                  <a:gd name="T20" fmla="*/ 0 60000 65536"/>
                  <a:gd name="T21" fmla="*/ 0 w 44"/>
                  <a:gd name="T22" fmla="*/ 0 h 60"/>
                  <a:gd name="T23" fmla="*/ 44 w 44"/>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60">
                    <a:moveTo>
                      <a:pt x="0" y="33"/>
                    </a:moveTo>
                    <a:lnTo>
                      <a:pt x="0" y="0"/>
                    </a:lnTo>
                    <a:lnTo>
                      <a:pt x="31" y="0"/>
                    </a:lnTo>
                    <a:lnTo>
                      <a:pt x="44" y="29"/>
                    </a:lnTo>
                    <a:lnTo>
                      <a:pt x="44" y="60"/>
                    </a:lnTo>
                    <a:lnTo>
                      <a:pt x="11" y="6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70" name="Freeform 261"/>
              <p:cNvSpPr>
                <a:spLocks noChangeAspect="1"/>
              </p:cNvSpPr>
              <p:nvPr/>
            </p:nvSpPr>
            <p:spPr bwMode="auto">
              <a:xfrm>
                <a:off x="2810" y="1800"/>
                <a:ext cx="22" cy="28"/>
              </a:xfrm>
              <a:custGeom>
                <a:avLst/>
                <a:gdLst>
                  <a:gd name="T0" fmla="*/ 0 w 45"/>
                  <a:gd name="T1" fmla="*/ 1 h 56"/>
                  <a:gd name="T2" fmla="*/ 0 w 45"/>
                  <a:gd name="T3" fmla="*/ 0 h 56"/>
                  <a:gd name="T4" fmla="*/ 0 w 45"/>
                  <a:gd name="T5" fmla="*/ 0 h 56"/>
                  <a:gd name="T6" fmla="*/ 0 w 45"/>
                  <a:gd name="T7" fmla="*/ 1 h 56"/>
                  <a:gd name="T8" fmla="*/ 0 w 45"/>
                  <a:gd name="T9" fmla="*/ 1 h 56"/>
                  <a:gd name="T10" fmla="*/ 0 w 45"/>
                  <a:gd name="T11" fmla="*/ 1 h 56"/>
                  <a:gd name="T12" fmla="*/ 0 w 45"/>
                  <a:gd name="T13" fmla="*/ 1 h 56"/>
                  <a:gd name="T14" fmla="*/ 0 60000 65536"/>
                  <a:gd name="T15" fmla="*/ 0 60000 65536"/>
                  <a:gd name="T16" fmla="*/ 0 60000 65536"/>
                  <a:gd name="T17" fmla="*/ 0 60000 65536"/>
                  <a:gd name="T18" fmla="*/ 0 60000 65536"/>
                  <a:gd name="T19" fmla="*/ 0 60000 65536"/>
                  <a:gd name="T20" fmla="*/ 0 60000 65536"/>
                  <a:gd name="T21" fmla="*/ 0 w 45"/>
                  <a:gd name="T22" fmla="*/ 0 h 56"/>
                  <a:gd name="T23" fmla="*/ 45 w 4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6">
                    <a:moveTo>
                      <a:pt x="0" y="31"/>
                    </a:moveTo>
                    <a:lnTo>
                      <a:pt x="0" y="0"/>
                    </a:lnTo>
                    <a:lnTo>
                      <a:pt x="33" y="0"/>
                    </a:lnTo>
                    <a:lnTo>
                      <a:pt x="45" y="23"/>
                    </a:lnTo>
                    <a:lnTo>
                      <a:pt x="45" y="56"/>
                    </a:lnTo>
                    <a:lnTo>
                      <a:pt x="12"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71" name="Freeform 262"/>
              <p:cNvSpPr>
                <a:spLocks noChangeAspect="1"/>
              </p:cNvSpPr>
              <p:nvPr/>
            </p:nvSpPr>
            <p:spPr bwMode="auto">
              <a:xfrm>
                <a:off x="2815" y="1811"/>
                <a:ext cx="23" cy="28"/>
              </a:xfrm>
              <a:custGeom>
                <a:avLst/>
                <a:gdLst>
                  <a:gd name="T0" fmla="*/ 0 w 44"/>
                  <a:gd name="T1" fmla="*/ 1 h 56"/>
                  <a:gd name="T2" fmla="*/ 0 w 44"/>
                  <a:gd name="T3" fmla="*/ 0 h 56"/>
                  <a:gd name="T4" fmla="*/ 1 w 44"/>
                  <a:gd name="T5" fmla="*/ 0 h 56"/>
                  <a:gd name="T6" fmla="*/ 1 w 44"/>
                  <a:gd name="T7" fmla="*/ 1 h 56"/>
                  <a:gd name="T8" fmla="*/ 1 w 44"/>
                  <a:gd name="T9" fmla="*/ 1 h 56"/>
                  <a:gd name="T10" fmla="*/ 1 w 44"/>
                  <a:gd name="T11" fmla="*/ 1 h 56"/>
                  <a:gd name="T12" fmla="*/ 0 w 44"/>
                  <a:gd name="T13" fmla="*/ 1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3"/>
                    </a:moveTo>
                    <a:lnTo>
                      <a:pt x="0" y="0"/>
                    </a:lnTo>
                    <a:lnTo>
                      <a:pt x="33" y="0"/>
                    </a:lnTo>
                    <a:lnTo>
                      <a:pt x="44" y="25"/>
                    </a:lnTo>
                    <a:lnTo>
                      <a:pt x="44" y="56"/>
                    </a:lnTo>
                    <a:lnTo>
                      <a:pt x="11"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72" name="Freeform 263"/>
              <p:cNvSpPr>
                <a:spLocks noChangeAspect="1"/>
              </p:cNvSpPr>
              <p:nvPr/>
            </p:nvSpPr>
            <p:spPr bwMode="auto">
              <a:xfrm>
                <a:off x="2821" y="1824"/>
                <a:ext cx="22" cy="28"/>
              </a:xfrm>
              <a:custGeom>
                <a:avLst/>
                <a:gdLst>
                  <a:gd name="T0" fmla="*/ 0 w 45"/>
                  <a:gd name="T1" fmla="*/ 1 h 56"/>
                  <a:gd name="T2" fmla="*/ 0 w 45"/>
                  <a:gd name="T3" fmla="*/ 0 h 56"/>
                  <a:gd name="T4" fmla="*/ 0 w 45"/>
                  <a:gd name="T5" fmla="*/ 0 h 56"/>
                  <a:gd name="T6" fmla="*/ 0 w 45"/>
                  <a:gd name="T7" fmla="*/ 1 h 56"/>
                  <a:gd name="T8" fmla="*/ 0 w 45"/>
                  <a:gd name="T9" fmla="*/ 1 h 56"/>
                  <a:gd name="T10" fmla="*/ 0 w 45"/>
                  <a:gd name="T11" fmla="*/ 1 h 56"/>
                  <a:gd name="T12" fmla="*/ 0 w 45"/>
                  <a:gd name="T13" fmla="*/ 1 h 56"/>
                  <a:gd name="T14" fmla="*/ 0 60000 65536"/>
                  <a:gd name="T15" fmla="*/ 0 60000 65536"/>
                  <a:gd name="T16" fmla="*/ 0 60000 65536"/>
                  <a:gd name="T17" fmla="*/ 0 60000 65536"/>
                  <a:gd name="T18" fmla="*/ 0 60000 65536"/>
                  <a:gd name="T19" fmla="*/ 0 60000 65536"/>
                  <a:gd name="T20" fmla="*/ 0 60000 65536"/>
                  <a:gd name="T21" fmla="*/ 0 w 45"/>
                  <a:gd name="T22" fmla="*/ 0 h 56"/>
                  <a:gd name="T23" fmla="*/ 45 w 4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6">
                    <a:moveTo>
                      <a:pt x="0" y="31"/>
                    </a:moveTo>
                    <a:lnTo>
                      <a:pt x="0" y="0"/>
                    </a:lnTo>
                    <a:lnTo>
                      <a:pt x="33" y="0"/>
                    </a:lnTo>
                    <a:lnTo>
                      <a:pt x="45" y="23"/>
                    </a:lnTo>
                    <a:lnTo>
                      <a:pt x="45" y="56"/>
                    </a:lnTo>
                    <a:lnTo>
                      <a:pt x="14"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73" name="Freeform 264"/>
              <p:cNvSpPr>
                <a:spLocks noChangeAspect="1"/>
              </p:cNvSpPr>
              <p:nvPr/>
            </p:nvSpPr>
            <p:spPr bwMode="auto">
              <a:xfrm>
                <a:off x="2828" y="1835"/>
                <a:ext cx="24" cy="28"/>
              </a:xfrm>
              <a:custGeom>
                <a:avLst/>
                <a:gdLst>
                  <a:gd name="T0" fmla="*/ 0 w 48"/>
                  <a:gd name="T1" fmla="*/ 1 h 56"/>
                  <a:gd name="T2" fmla="*/ 0 w 48"/>
                  <a:gd name="T3" fmla="*/ 0 h 56"/>
                  <a:gd name="T4" fmla="*/ 1 w 48"/>
                  <a:gd name="T5" fmla="*/ 0 h 56"/>
                  <a:gd name="T6" fmla="*/ 1 w 48"/>
                  <a:gd name="T7" fmla="*/ 1 h 56"/>
                  <a:gd name="T8" fmla="*/ 1 w 48"/>
                  <a:gd name="T9" fmla="*/ 1 h 56"/>
                  <a:gd name="T10" fmla="*/ 1 w 48"/>
                  <a:gd name="T11" fmla="*/ 1 h 56"/>
                  <a:gd name="T12" fmla="*/ 0 w 48"/>
                  <a:gd name="T13" fmla="*/ 1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0" y="33"/>
                    </a:moveTo>
                    <a:lnTo>
                      <a:pt x="0" y="0"/>
                    </a:lnTo>
                    <a:lnTo>
                      <a:pt x="31" y="0"/>
                    </a:lnTo>
                    <a:lnTo>
                      <a:pt x="48" y="25"/>
                    </a:lnTo>
                    <a:lnTo>
                      <a:pt x="48" y="56"/>
                    </a:lnTo>
                    <a:lnTo>
                      <a:pt x="15"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74" name="Freeform 265"/>
              <p:cNvSpPr>
                <a:spLocks noChangeAspect="1"/>
              </p:cNvSpPr>
              <p:nvPr/>
            </p:nvSpPr>
            <p:spPr bwMode="auto">
              <a:xfrm>
                <a:off x="2836" y="1848"/>
                <a:ext cx="22" cy="28"/>
              </a:xfrm>
              <a:custGeom>
                <a:avLst/>
                <a:gdLst>
                  <a:gd name="T0" fmla="*/ 0 w 45"/>
                  <a:gd name="T1" fmla="*/ 1 h 56"/>
                  <a:gd name="T2" fmla="*/ 0 w 45"/>
                  <a:gd name="T3" fmla="*/ 0 h 56"/>
                  <a:gd name="T4" fmla="*/ 0 w 45"/>
                  <a:gd name="T5" fmla="*/ 0 h 56"/>
                  <a:gd name="T6" fmla="*/ 0 w 45"/>
                  <a:gd name="T7" fmla="*/ 1 h 56"/>
                  <a:gd name="T8" fmla="*/ 0 w 45"/>
                  <a:gd name="T9" fmla="*/ 1 h 56"/>
                  <a:gd name="T10" fmla="*/ 0 w 45"/>
                  <a:gd name="T11" fmla="*/ 1 h 56"/>
                  <a:gd name="T12" fmla="*/ 0 w 45"/>
                  <a:gd name="T13" fmla="*/ 1 h 56"/>
                  <a:gd name="T14" fmla="*/ 0 60000 65536"/>
                  <a:gd name="T15" fmla="*/ 0 60000 65536"/>
                  <a:gd name="T16" fmla="*/ 0 60000 65536"/>
                  <a:gd name="T17" fmla="*/ 0 60000 65536"/>
                  <a:gd name="T18" fmla="*/ 0 60000 65536"/>
                  <a:gd name="T19" fmla="*/ 0 60000 65536"/>
                  <a:gd name="T20" fmla="*/ 0 60000 65536"/>
                  <a:gd name="T21" fmla="*/ 0 w 45"/>
                  <a:gd name="T22" fmla="*/ 0 h 56"/>
                  <a:gd name="T23" fmla="*/ 45 w 4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6">
                    <a:moveTo>
                      <a:pt x="0" y="31"/>
                    </a:moveTo>
                    <a:lnTo>
                      <a:pt x="0" y="0"/>
                    </a:lnTo>
                    <a:lnTo>
                      <a:pt x="33" y="0"/>
                    </a:lnTo>
                    <a:lnTo>
                      <a:pt x="45" y="23"/>
                    </a:lnTo>
                    <a:lnTo>
                      <a:pt x="45" y="56"/>
                    </a:lnTo>
                    <a:lnTo>
                      <a:pt x="12"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75" name="Freeform 266"/>
              <p:cNvSpPr>
                <a:spLocks noChangeAspect="1"/>
              </p:cNvSpPr>
              <p:nvPr/>
            </p:nvSpPr>
            <p:spPr bwMode="auto">
              <a:xfrm>
                <a:off x="2841" y="1859"/>
                <a:ext cx="23" cy="28"/>
              </a:xfrm>
              <a:custGeom>
                <a:avLst/>
                <a:gdLst>
                  <a:gd name="T0" fmla="*/ 0 w 44"/>
                  <a:gd name="T1" fmla="*/ 1 h 56"/>
                  <a:gd name="T2" fmla="*/ 0 w 44"/>
                  <a:gd name="T3" fmla="*/ 0 h 56"/>
                  <a:gd name="T4" fmla="*/ 1 w 44"/>
                  <a:gd name="T5" fmla="*/ 0 h 56"/>
                  <a:gd name="T6" fmla="*/ 1 w 44"/>
                  <a:gd name="T7" fmla="*/ 1 h 56"/>
                  <a:gd name="T8" fmla="*/ 1 w 44"/>
                  <a:gd name="T9" fmla="*/ 1 h 56"/>
                  <a:gd name="T10" fmla="*/ 1 w 44"/>
                  <a:gd name="T11" fmla="*/ 1 h 56"/>
                  <a:gd name="T12" fmla="*/ 0 w 44"/>
                  <a:gd name="T13" fmla="*/ 1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3"/>
                    </a:moveTo>
                    <a:lnTo>
                      <a:pt x="0" y="0"/>
                    </a:lnTo>
                    <a:lnTo>
                      <a:pt x="33" y="0"/>
                    </a:lnTo>
                    <a:lnTo>
                      <a:pt x="44" y="25"/>
                    </a:lnTo>
                    <a:lnTo>
                      <a:pt x="44" y="56"/>
                    </a:lnTo>
                    <a:lnTo>
                      <a:pt x="11"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76" name="Freeform 267"/>
              <p:cNvSpPr>
                <a:spLocks noChangeAspect="1"/>
              </p:cNvSpPr>
              <p:nvPr/>
            </p:nvSpPr>
            <p:spPr bwMode="auto">
              <a:xfrm>
                <a:off x="2847" y="1872"/>
                <a:ext cx="22" cy="28"/>
              </a:xfrm>
              <a:custGeom>
                <a:avLst/>
                <a:gdLst>
                  <a:gd name="T0" fmla="*/ 0 w 45"/>
                  <a:gd name="T1" fmla="*/ 1 h 56"/>
                  <a:gd name="T2" fmla="*/ 0 w 45"/>
                  <a:gd name="T3" fmla="*/ 0 h 56"/>
                  <a:gd name="T4" fmla="*/ 0 w 45"/>
                  <a:gd name="T5" fmla="*/ 0 h 56"/>
                  <a:gd name="T6" fmla="*/ 0 w 45"/>
                  <a:gd name="T7" fmla="*/ 1 h 56"/>
                  <a:gd name="T8" fmla="*/ 0 w 45"/>
                  <a:gd name="T9" fmla="*/ 1 h 56"/>
                  <a:gd name="T10" fmla="*/ 0 w 45"/>
                  <a:gd name="T11" fmla="*/ 1 h 56"/>
                  <a:gd name="T12" fmla="*/ 0 w 45"/>
                  <a:gd name="T13" fmla="*/ 1 h 56"/>
                  <a:gd name="T14" fmla="*/ 0 60000 65536"/>
                  <a:gd name="T15" fmla="*/ 0 60000 65536"/>
                  <a:gd name="T16" fmla="*/ 0 60000 65536"/>
                  <a:gd name="T17" fmla="*/ 0 60000 65536"/>
                  <a:gd name="T18" fmla="*/ 0 60000 65536"/>
                  <a:gd name="T19" fmla="*/ 0 60000 65536"/>
                  <a:gd name="T20" fmla="*/ 0 60000 65536"/>
                  <a:gd name="T21" fmla="*/ 0 w 45"/>
                  <a:gd name="T22" fmla="*/ 0 h 56"/>
                  <a:gd name="T23" fmla="*/ 45 w 4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6">
                    <a:moveTo>
                      <a:pt x="0" y="31"/>
                    </a:moveTo>
                    <a:lnTo>
                      <a:pt x="0" y="0"/>
                    </a:lnTo>
                    <a:lnTo>
                      <a:pt x="33" y="0"/>
                    </a:lnTo>
                    <a:lnTo>
                      <a:pt x="45" y="23"/>
                    </a:lnTo>
                    <a:lnTo>
                      <a:pt x="45" y="56"/>
                    </a:lnTo>
                    <a:lnTo>
                      <a:pt x="14"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77" name="Freeform 268"/>
              <p:cNvSpPr>
                <a:spLocks noChangeAspect="1"/>
              </p:cNvSpPr>
              <p:nvPr/>
            </p:nvSpPr>
            <p:spPr bwMode="auto">
              <a:xfrm>
                <a:off x="2854" y="1883"/>
                <a:ext cx="21" cy="28"/>
              </a:xfrm>
              <a:custGeom>
                <a:avLst/>
                <a:gdLst>
                  <a:gd name="T0" fmla="*/ 0 w 42"/>
                  <a:gd name="T1" fmla="*/ 1 h 56"/>
                  <a:gd name="T2" fmla="*/ 0 w 42"/>
                  <a:gd name="T3" fmla="*/ 0 h 56"/>
                  <a:gd name="T4" fmla="*/ 1 w 42"/>
                  <a:gd name="T5" fmla="*/ 0 h 56"/>
                  <a:gd name="T6" fmla="*/ 1 w 42"/>
                  <a:gd name="T7" fmla="*/ 1 h 56"/>
                  <a:gd name="T8" fmla="*/ 1 w 42"/>
                  <a:gd name="T9" fmla="*/ 1 h 56"/>
                  <a:gd name="T10" fmla="*/ 1 w 42"/>
                  <a:gd name="T11" fmla="*/ 1 h 56"/>
                  <a:gd name="T12" fmla="*/ 0 w 42"/>
                  <a:gd name="T13" fmla="*/ 1 h 56"/>
                  <a:gd name="T14" fmla="*/ 0 60000 65536"/>
                  <a:gd name="T15" fmla="*/ 0 60000 65536"/>
                  <a:gd name="T16" fmla="*/ 0 60000 65536"/>
                  <a:gd name="T17" fmla="*/ 0 60000 65536"/>
                  <a:gd name="T18" fmla="*/ 0 60000 65536"/>
                  <a:gd name="T19" fmla="*/ 0 60000 65536"/>
                  <a:gd name="T20" fmla="*/ 0 60000 65536"/>
                  <a:gd name="T21" fmla="*/ 0 w 42"/>
                  <a:gd name="T22" fmla="*/ 0 h 56"/>
                  <a:gd name="T23" fmla="*/ 42 w 42"/>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56">
                    <a:moveTo>
                      <a:pt x="0" y="33"/>
                    </a:moveTo>
                    <a:lnTo>
                      <a:pt x="0" y="0"/>
                    </a:lnTo>
                    <a:lnTo>
                      <a:pt x="31" y="0"/>
                    </a:lnTo>
                    <a:lnTo>
                      <a:pt x="42" y="25"/>
                    </a:lnTo>
                    <a:lnTo>
                      <a:pt x="42" y="56"/>
                    </a:lnTo>
                    <a:lnTo>
                      <a:pt x="11"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78" name="Freeform 269"/>
              <p:cNvSpPr>
                <a:spLocks noChangeAspect="1"/>
              </p:cNvSpPr>
              <p:nvPr/>
            </p:nvSpPr>
            <p:spPr bwMode="auto">
              <a:xfrm>
                <a:off x="2860" y="1896"/>
                <a:ext cx="24" cy="26"/>
              </a:xfrm>
              <a:custGeom>
                <a:avLst/>
                <a:gdLst>
                  <a:gd name="T0" fmla="*/ 0 w 49"/>
                  <a:gd name="T1" fmla="*/ 1 h 52"/>
                  <a:gd name="T2" fmla="*/ 0 w 49"/>
                  <a:gd name="T3" fmla="*/ 0 h 52"/>
                  <a:gd name="T4" fmla="*/ 0 w 49"/>
                  <a:gd name="T5" fmla="*/ 0 h 52"/>
                  <a:gd name="T6" fmla="*/ 0 w 49"/>
                  <a:gd name="T7" fmla="*/ 1 h 52"/>
                  <a:gd name="T8" fmla="*/ 0 w 49"/>
                  <a:gd name="T9" fmla="*/ 1 h 52"/>
                  <a:gd name="T10" fmla="*/ 0 w 49"/>
                  <a:gd name="T11" fmla="*/ 1 h 52"/>
                  <a:gd name="T12" fmla="*/ 0 w 49"/>
                  <a:gd name="T13" fmla="*/ 1 h 52"/>
                  <a:gd name="T14" fmla="*/ 0 60000 65536"/>
                  <a:gd name="T15" fmla="*/ 0 60000 65536"/>
                  <a:gd name="T16" fmla="*/ 0 60000 65536"/>
                  <a:gd name="T17" fmla="*/ 0 60000 65536"/>
                  <a:gd name="T18" fmla="*/ 0 60000 65536"/>
                  <a:gd name="T19" fmla="*/ 0 60000 65536"/>
                  <a:gd name="T20" fmla="*/ 0 60000 65536"/>
                  <a:gd name="T21" fmla="*/ 0 w 49"/>
                  <a:gd name="T22" fmla="*/ 0 h 52"/>
                  <a:gd name="T23" fmla="*/ 49 w 49"/>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2">
                    <a:moveTo>
                      <a:pt x="0" y="31"/>
                    </a:moveTo>
                    <a:lnTo>
                      <a:pt x="0" y="0"/>
                    </a:lnTo>
                    <a:lnTo>
                      <a:pt x="31" y="0"/>
                    </a:lnTo>
                    <a:lnTo>
                      <a:pt x="49" y="19"/>
                    </a:lnTo>
                    <a:lnTo>
                      <a:pt x="49" y="52"/>
                    </a:lnTo>
                    <a:lnTo>
                      <a:pt x="16" y="52"/>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79" name="Freeform 270"/>
              <p:cNvSpPr>
                <a:spLocks noChangeAspect="1"/>
              </p:cNvSpPr>
              <p:nvPr/>
            </p:nvSpPr>
            <p:spPr bwMode="auto">
              <a:xfrm>
                <a:off x="2867" y="1906"/>
                <a:ext cx="23" cy="27"/>
              </a:xfrm>
              <a:custGeom>
                <a:avLst/>
                <a:gdLst>
                  <a:gd name="T0" fmla="*/ 0 w 44"/>
                  <a:gd name="T1" fmla="*/ 0 h 56"/>
                  <a:gd name="T2" fmla="*/ 0 w 44"/>
                  <a:gd name="T3" fmla="*/ 0 h 56"/>
                  <a:gd name="T4" fmla="*/ 1 w 44"/>
                  <a:gd name="T5" fmla="*/ 0 h 56"/>
                  <a:gd name="T6" fmla="*/ 1 w 44"/>
                  <a:gd name="T7" fmla="*/ 0 h 56"/>
                  <a:gd name="T8" fmla="*/ 1 w 44"/>
                  <a:gd name="T9" fmla="*/ 0 h 56"/>
                  <a:gd name="T10" fmla="*/ 1 w 44"/>
                  <a:gd name="T11" fmla="*/ 0 h 56"/>
                  <a:gd name="T12" fmla="*/ 0 w 44"/>
                  <a:gd name="T13" fmla="*/ 0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3"/>
                    </a:moveTo>
                    <a:lnTo>
                      <a:pt x="0" y="0"/>
                    </a:lnTo>
                    <a:lnTo>
                      <a:pt x="33" y="0"/>
                    </a:lnTo>
                    <a:lnTo>
                      <a:pt x="44" y="25"/>
                    </a:lnTo>
                    <a:lnTo>
                      <a:pt x="44" y="56"/>
                    </a:lnTo>
                    <a:lnTo>
                      <a:pt x="11"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0" name="Freeform 271"/>
              <p:cNvSpPr>
                <a:spLocks noChangeAspect="1"/>
              </p:cNvSpPr>
              <p:nvPr/>
            </p:nvSpPr>
            <p:spPr bwMode="auto">
              <a:xfrm>
                <a:off x="2873" y="1918"/>
                <a:ext cx="22" cy="28"/>
              </a:xfrm>
              <a:custGeom>
                <a:avLst/>
                <a:gdLst>
                  <a:gd name="T0" fmla="*/ 0 w 45"/>
                  <a:gd name="T1" fmla="*/ 1 h 56"/>
                  <a:gd name="T2" fmla="*/ 0 w 45"/>
                  <a:gd name="T3" fmla="*/ 0 h 56"/>
                  <a:gd name="T4" fmla="*/ 0 w 45"/>
                  <a:gd name="T5" fmla="*/ 0 h 56"/>
                  <a:gd name="T6" fmla="*/ 0 w 45"/>
                  <a:gd name="T7" fmla="*/ 1 h 56"/>
                  <a:gd name="T8" fmla="*/ 0 w 45"/>
                  <a:gd name="T9" fmla="*/ 1 h 56"/>
                  <a:gd name="T10" fmla="*/ 0 w 45"/>
                  <a:gd name="T11" fmla="*/ 1 h 56"/>
                  <a:gd name="T12" fmla="*/ 0 w 45"/>
                  <a:gd name="T13" fmla="*/ 1 h 56"/>
                  <a:gd name="T14" fmla="*/ 0 60000 65536"/>
                  <a:gd name="T15" fmla="*/ 0 60000 65536"/>
                  <a:gd name="T16" fmla="*/ 0 60000 65536"/>
                  <a:gd name="T17" fmla="*/ 0 60000 65536"/>
                  <a:gd name="T18" fmla="*/ 0 60000 65536"/>
                  <a:gd name="T19" fmla="*/ 0 60000 65536"/>
                  <a:gd name="T20" fmla="*/ 0 60000 65536"/>
                  <a:gd name="T21" fmla="*/ 0 w 45"/>
                  <a:gd name="T22" fmla="*/ 0 h 56"/>
                  <a:gd name="T23" fmla="*/ 45 w 4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6">
                    <a:moveTo>
                      <a:pt x="0" y="31"/>
                    </a:moveTo>
                    <a:lnTo>
                      <a:pt x="0" y="0"/>
                    </a:lnTo>
                    <a:lnTo>
                      <a:pt x="33" y="0"/>
                    </a:lnTo>
                    <a:lnTo>
                      <a:pt x="45" y="23"/>
                    </a:lnTo>
                    <a:lnTo>
                      <a:pt x="45" y="56"/>
                    </a:lnTo>
                    <a:lnTo>
                      <a:pt x="14"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1" name="Freeform 272"/>
              <p:cNvSpPr>
                <a:spLocks noChangeAspect="1"/>
              </p:cNvSpPr>
              <p:nvPr/>
            </p:nvSpPr>
            <p:spPr bwMode="auto">
              <a:xfrm>
                <a:off x="2880" y="1930"/>
                <a:ext cx="22" cy="25"/>
              </a:xfrm>
              <a:custGeom>
                <a:avLst/>
                <a:gdLst>
                  <a:gd name="T0" fmla="*/ 0 w 44"/>
                  <a:gd name="T1" fmla="*/ 0 h 52"/>
                  <a:gd name="T2" fmla="*/ 0 w 44"/>
                  <a:gd name="T3" fmla="*/ 0 h 52"/>
                  <a:gd name="T4" fmla="*/ 1 w 44"/>
                  <a:gd name="T5" fmla="*/ 0 h 52"/>
                  <a:gd name="T6" fmla="*/ 1 w 44"/>
                  <a:gd name="T7" fmla="*/ 0 h 52"/>
                  <a:gd name="T8" fmla="*/ 1 w 44"/>
                  <a:gd name="T9" fmla="*/ 0 h 52"/>
                  <a:gd name="T10" fmla="*/ 1 w 44"/>
                  <a:gd name="T11" fmla="*/ 0 h 52"/>
                  <a:gd name="T12" fmla="*/ 0 w 44"/>
                  <a:gd name="T13" fmla="*/ 0 h 52"/>
                  <a:gd name="T14" fmla="*/ 0 60000 65536"/>
                  <a:gd name="T15" fmla="*/ 0 60000 65536"/>
                  <a:gd name="T16" fmla="*/ 0 60000 65536"/>
                  <a:gd name="T17" fmla="*/ 0 60000 65536"/>
                  <a:gd name="T18" fmla="*/ 0 60000 65536"/>
                  <a:gd name="T19" fmla="*/ 0 60000 65536"/>
                  <a:gd name="T20" fmla="*/ 0 60000 65536"/>
                  <a:gd name="T21" fmla="*/ 0 w 44"/>
                  <a:gd name="T22" fmla="*/ 0 h 52"/>
                  <a:gd name="T23" fmla="*/ 44 w 4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2">
                    <a:moveTo>
                      <a:pt x="0" y="33"/>
                    </a:moveTo>
                    <a:lnTo>
                      <a:pt x="0" y="0"/>
                    </a:lnTo>
                    <a:lnTo>
                      <a:pt x="31" y="0"/>
                    </a:lnTo>
                    <a:lnTo>
                      <a:pt x="44" y="19"/>
                    </a:lnTo>
                    <a:lnTo>
                      <a:pt x="44" y="52"/>
                    </a:lnTo>
                    <a:lnTo>
                      <a:pt x="11"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2" name="Freeform 273"/>
              <p:cNvSpPr>
                <a:spLocks noChangeAspect="1"/>
              </p:cNvSpPr>
              <p:nvPr/>
            </p:nvSpPr>
            <p:spPr bwMode="auto">
              <a:xfrm>
                <a:off x="2886" y="1939"/>
                <a:ext cx="22" cy="29"/>
              </a:xfrm>
              <a:custGeom>
                <a:avLst/>
                <a:gdLst>
                  <a:gd name="T0" fmla="*/ 0 w 45"/>
                  <a:gd name="T1" fmla="*/ 1 h 58"/>
                  <a:gd name="T2" fmla="*/ 0 w 45"/>
                  <a:gd name="T3" fmla="*/ 0 h 58"/>
                  <a:gd name="T4" fmla="*/ 0 w 45"/>
                  <a:gd name="T5" fmla="*/ 0 h 58"/>
                  <a:gd name="T6" fmla="*/ 0 w 45"/>
                  <a:gd name="T7" fmla="*/ 1 h 58"/>
                  <a:gd name="T8" fmla="*/ 0 w 45"/>
                  <a:gd name="T9" fmla="*/ 1 h 58"/>
                  <a:gd name="T10" fmla="*/ 0 w 45"/>
                  <a:gd name="T11" fmla="*/ 1 h 58"/>
                  <a:gd name="T12" fmla="*/ 0 w 45"/>
                  <a:gd name="T13" fmla="*/ 1 h 58"/>
                  <a:gd name="T14" fmla="*/ 0 60000 65536"/>
                  <a:gd name="T15" fmla="*/ 0 60000 65536"/>
                  <a:gd name="T16" fmla="*/ 0 60000 65536"/>
                  <a:gd name="T17" fmla="*/ 0 60000 65536"/>
                  <a:gd name="T18" fmla="*/ 0 60000 65536"/>
                  <a:gd name="T19" fmla="*/ 0 60000 65536"/>
                  <a:gd name="T20" fmla="*/ 0 60000 65536"/>
                  <a:gd name="T21" fmla="*/ 0 w 45"/>
                  <a:gd name="T22" fmla="*/ 0 h 58"/>
                  <a:gd name="T23" fmla="*/ 45 w 45"/>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8">
                    <a:moveTo>
                      <a:pt x="0" y="33"/>
                    </a:moveTo>
                    <a:lnTo>
                      <a:pt x="0" y="0"/>
                    </a:lnTo>
                    <a:lnTo>
                      <a:pt x="33" y="0"/>
                    </a:lnTo>
                    <a:lnTo>
                      <a:pt x="45" y="25"/>
                    </a:lnTo>
                    <a:lnTo>
                      <a:pt x="45" y="58"/>
                    </a:lnTo>
                    <a:lnTo>
                      <a:pt x="12" y="5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3" name="Freeform 274"/>
              <p:cNvSpPr>
                <a:spLocks noChangeAspect="1"/>
              </p:cNvSpPr>
              <p:nvPr/>
            </p:nvSpPr>
            <p:spPr bwMode="auto">
              <a:xfrm>
                <a:off x="2891" y="1952"/>
                <a:ext cx="25" cy="28"/>
              </a:xfrm>
              <a:custGeom>
                <a:avLst/>
                <a:gdLst>
                  <a:gd name="T0" fmla="*/ 0 w 48"/>
                  <a:gd name="T1" fmla="*/ 1 h 56"/>
                  <a:gd name="T2" fmla="*/ 0 w 48"/>
                  <a:gd name="T3" fmla="*/ 0 h 56"/>
                  <a:gd name="T4" fmla="*/ 1 w 48"/>
                  <a:gd name="T5" fmla="*/ 0 h 56"/>
                  <a:gd name="T6" fmla="*/ 1 w 48"/>
                  <a:gd name="T7" fmla="*/ 1 h 56"/>
                  <a:gd name="T8" fmla="*/ 1 w 48"/>
                  <a:gd name="T9" fmla="*/ 1 h 56"/>
                  <a:gd name="T10" fmla="*/ 1 w 48"/>
                  <a:gd name="T11" fmla="*/ 1 h 56"/>
                  <a:gd name="T12" fmla="*/ 0 w 48"/>
                  <a:gd name="T13" fmla="*/ 1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0" y="33"/>
                    </a:moveTo>
                    <a:lnTo>
                      <a:pt x="0" y="0"/>
                    </a:lnTo>
                    <a:lnTo>
                      <a:pt x="33" y="0"/>
                    </a:lnTo>
                    <a:lnTo>
                      <a:pt x="48" y="23"/>
                    </a:lnTo>
                    <a:lnTo>
                      <a:pt x="48" y="56"/>
                    </a:lnTo>
                    <a:lnTo>
                      <a:pt x="15" y="5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4" name="Freeform 275"/>
              <p:cNvSpPr>
                <a:spLocks noChangeAspect="1"/>
              </p:cNvSpPr>
              <p:nvPr/>
            </p:nvSpPr>
            <p:spPr bwMode="auto">
              <a:xfrm>
                <a:off x="2899" y="1963"/>
                <a:ext cx="22" cy="26"/>
              </a:xfrm>
              <a:custGeom>
                <a:avLst/>
                <a:gdLst>
                  <a:gd name="T0" fmla="*/ 0 w 45"/>
                  <a:gd name="T1" fmla="*/ 1 h 52"/>
                  <a:gd name="T2" fmla="*/ 0 w 45"/>
                  <a:gd name="T3" fmla="*/ 0 h 52"/>
                  <a:gd name="T4" fmla="*/ 0 w 45"/>
                  <a:gd name="T5" fmla="*/ 0 h 52"/>
                  <a:gd name="T6" fmla="*/ 0 w 45"/>
                  <a:gd name="T7" fmla="*/ 1 h 52"/>
                  <a:gd name="T8" fmla="*/ 0 w 45"/>
                  <a:gd name="T9" fmla="*/ 1 h 52"/>
                  <a:gd name="T10" fmla="*/ 0 w 45"/>
                  <a:gd name="T11" fmla="*/ 1 h 52"/>
                  <a:gd name="T12" fmla="*/ 0 w 45"/>
                  <a:gd name="T13" fmla="*/ 1 h 52"/>
                  <a:gd name="T14" fmla="*/ 0 60000 65536"/>
                  <a:gd name="T15" fmla="*/ 0 60000 65536"/>
                  <a:gd name="T16" fmla="*/ 0 60000 65536"/>
                  <a:gd name="T17" fmla="*/ 0 60000 65536"/>
                  <a:gd name="T18" fmla="*/ 0 60000 65536"/>
                  <a:gd name="T19" fmla="*/ 0 60000 65536"/>
                  <a:gd name="T20" fmla="*/ 0 60000 65536"/>
                  <a:gd name="T21" fmla="*/ 0 w 45"/>
                  <a:gd name="T22" fmla="*/ 0 h 52"/>
                  <a:gd name="T23" fmla="*/ 45 w 4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2">
                    <a:moveTo>
                      <a:pt x="0" y="33"/>
                    </a:moveTo>
                    <a:lnTo>
                      <a:pt x="0" y="0"/>
                    </a:lnTo>
                    <a:lnTo>
                      <a:pt x="33" y="0"/>
                    </a:lnTo>
                    <a:lnTo>
                      <a:pt x="45" y="21"/>
                    </a:lnTo>
                    <a:lnTo>
                      <a:pt x="45" y="52"/>
                    </a:lnTo>
                    <a:lnTo>
                      <a:pt x="14"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5" name="Freeform 276"/>
              <p:cNvSpPr>
                <a:spLocks noChangeAspect="1"/>
              </p:cNvSpPr>
              <p:nvPr/>
            </p:nvSpPr>
            <p:spPr bwMode="auto">
              <a:xfrm>
                <a:off x="2906" y="1974"/>
                <a:ext cx="22" cy="26"/>
              </a:xfrm>
              <a:custGeom>
                <a:avLst/>
                <a:gdLst>
                  <a:gd name="T0" fmla="*/ 0 w 44"/>
                  <a:gd name="T1" fmla="*/ 1 h 52"/>
                  <a:gd name="T2" fmla="*/ 0 w 44"/>
                  <a:gd name="T3" fmla="*/ 0 h 52"/>
                  <a:gd name="T4" fmla="*/ 1 w 44"/>
                  <a:gd name="T5" fmla="*/ 0 h 52"/>
                  <a:gd name="T6" fmla="*/ 1 w 44"/>
                  <a:gd name="T7" fmla="*/ 1 h 52"/>
                  <a:gd name="T8" fmla="*/ 1 w 44"/>
                  <a:gd name="T9" fmla="*/ 1 h 52"/>
                  <a:gd name="T10" fmla="*/ 1 w 44"/>
                  <a:gd name="T11" fmla="*/ 1 h 52"/>
                  <a:gd name="T12" fmla="*/ 0 w 44"/>
                  <a:gd name="T13" fmla="*/ 1 h 52"/>
                  <a:gd name="T14" fmla="*/ 0 60000 65536"/>
                  <a:gd name="T15" fmla="*/ 0 60000 65536"/>
                  <a:gd name="T16" fmla="*/ 0 60000 65536"/>
                  <a:gd name="T17" fmla="*/ 0 60000 65536"/>
                  <a:gd name="T18" fmla="*/ 0 60000 65536"/>
                  <a:gd name="T19" fmla="*/ 0 60000 65536"/>
                  <a:gd name="T20" fmla="*/ 0 60000 65536"/>
                  <a:gd name="T21" fmla="*/ 0 w 44"/>
                  <a:gd name="T22" fmla="*/ 0 h 52"/>
                  <a:gd name="T23" fmla="*/ 44 w 4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2">
                    <a:moveTo>
                      <a:pt x="0" y="31"/>
                    </a:moveTo>
                    <a:lnTo>
                      <a:pt x="0" y="0"/>
                    </a:lnTo>
                    <a:lnTo>
                      <a:pt x="31" y="0"/>
                    </a:lnTo>
                    <a:lnTo>
                      <a:pt x="44" y="20"/>
                    </a:lnTo>
                    <a:lnTo>
                      <a:pt x="44" y="52"/>
                    </a:lnTo>
                    <a:lnTo>
                      <a:pt x="11" y="52"/>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6" name="Freeform 277"/>
              <p:cNvSpPr>
                <a:spLocks noChangeAspect="1"/>
              </p:cNvSpPr>
              <p:nvPr/>
            </p:nvSpPr>
            <p:spPr bwMode="auto">
              <a:xfrm>
                <a:off x="2912" y="1983"/>
                <a:ext cx="22" cy="28"/>
              </a:xfrm>
              <a:custGeom>
                <a:avLst/>
                <a:gdLst>
                  <a:gd name="T0" fmla="*/ 0 w 45"/>
                  <a:gd name="T1" fmla="*/ 1 h 55"/>
                  <a:gd name="T2" fmla="*/ 0 w 45"/>
                  <a:gd name="T3" fmla="*/ 0 h 55"/>
                  <a:gd name="T4" fmla="*/ 0 w 45"/>
                  <a:gd name="T5" fmla="*/ 0 h 55"/>
                  <a:gd name="T6" fmla="*/ 0 w 45"/>
                  <a:gd name="T7" fmla="*/ 1 h 55"/>
                  <a:gd name="T8" fmla="*/ 0 w 45"/>
                  <a:gd name="T9" fmla="*/ 1 h 55"/>
                  <a:gd name="T10" fmla="*/ 0 w 45"/>
                  <a:gd name="T11" fmla="*/ 1 h 55"/>
                  <a:gd name="T12" fmla="*/ 0 w 45"/>
                  <a:gd name="T13" fmla="*/ 1 h 55"/>
                  <a:gd name="T14" fmla="*/ 0 60000 65536"/>
                  <a:gd name="T15" fmla="*/ 0 60000 65536"/>
                  <a:gd name="T16" fmla="*/ 0 60000 65536"/>
                  <a:gd name="T17" fmla="*/ 0 60000 65536"/>
                  <a:gd name="T18" fmla="*/ 0 60000 65536"/>
                  <a:gd name="T19" fmla="*/ 0 60000 65536"/>
                  <a:gd name="T20" fmla="*/ 0 60000 65536"/>
                  <a:gd name="T21" fmla="*/ 0 w 45"/>
                  <a:gd name="T22" fmla="*/ 0 h 55"/>
                  <a:gd name="T23" fmla="*/ 45 w 45"/>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5">
                    <a:moveTo>
                      <a:pt x="0" y="32"/>
                    </a:moveTo>
                    <a:lnTo>
                      <a:pt x="0" y="0"/>
                    </a:lnTo>
                    <a:lnTo>
                      <a:pt x="33" y="0"/>
                    </a:lnTo>
                    <a:lnTo>
                      <a:pt x="45" y="25"/>
                    </a:lnTo>
                    <a:lnTo>
                      <a:pt x="45" y="55"/>
                    </a:lnTo>
                    <a:lnTo>
                      <a:pt x="12" y="55"/>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7" name="Freeform 278"/>
              <p:cNvSpPr>
                <a:spLocks noChangeAspect="1"/>
              </p:cNvSpPr>
              <p:nvPr/>
            </p:nvSpPr>
            <p:spPr bwMode="auto">
              <a:xfrm>
                <a:off x="2917" y="1996"/>
                <a:ext cx="23" cy="26"/>
              </a:xfrm>
              <a:custGeom>
                <a:avLst/>
                <a:gdLst>
                  <a:gd name="T0" fmla="*/ 0 w 44"/>
                  <a:gd name="T1" fmla="*/ 1 h 51"/>
                  <a:gd name="T2" fmla="*/ 0 w 44"/>
                  <a:gd name="T3" fmla="*/ 0 h 51"/>
                  <a:gd name="T4" fmla="*/ 1 w 44"/>
                  <a:gd name="T5" fmla="*/ 0 h 51"/>
                  <a:gd name="T6" fmla="*/ 1 w 44"/>
                  <a:gd name="T7" fmla="*/ 1 h 51"/>
                  <a:gd name="T8" fmla="*/ 1 w 44"/>
                  <a:gd name="T9" fmla="*/ 1 h 51"/>
                  <a:gd name="T10" fmla="*/ 1 w 44"/>
                  <a:gd name="T11" fmla="*/ 1 h 51"/>
                  <a:gd name="T12" fmla="*/ 0 w 44"/>
                  <a:gd name="T13" fmla="*/ 1 h 51"/>
                  <a:gd name="T14" fmla="*/ 0 60000 65536"/>
                  <a:gd name="T15" fmla="*/ 0 60000 65536"/>
                  <a:gd name="T16" fmla="*/ 0 60000 65536"/>
                  <a:gd name="T17" fmla="*/ 0 60000 65536"/>
                  <a:gd name="T18" fmla="*/ 0 60000 65536"/>
                  <a:gd name="T19" fmla="*/ 0 60000 65536"/>
                  <a:gd name="T20" fmla="*/ 0 60000 65536"/>
                  <a:gd name="T21" fmla="*/ 0 w 44"/>
                  <a:gd name="T22" fmla="*/ 0 h 51"/>
                  <a:gd name="T23" fmla="*/ 44 w 44"/>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1">
                    <a:moveTo>
                      <a:pt x="0" y="30"/>
                    </a:moveTo>
                    <a:lnTo>
                      <a:pt x="0" y="0"/>
                    </a:lnTo>
                    <a:lnTo>
                      <a:pt x="33" y="0"/>
                    </a:lnTo>
                    <a:lnTo>
                      <a:pt x="44" y="19"/>
                    </a:lnTo>
                    <a:lnTo>
                      <a:pt x="44" y="51"/>
                    </a:lnTo>
                    <a:lnTo>
                      <a:pt x="11" y="51"/>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8" name="Freeform 279"/>
              <p:cNvSpPr>
                <a:spLocks noChangeAspect="1"/>
              </p:cNvSpPr>
              <p:nvPr/>
            </p:nvSpPr>
            <p:spPr bwMode="auto">
              <a:xfrm>
                <a:off x="2923" y="2005"/>
                <a:ext cx="24" cy="26"/>
              </a:xfrm>
              <a:custGeom>
                <a:avLst/>
                <a:gdLst>
                  <a:gd name="T0" fmla="*/ 0 w 49"/>
                  <a:gd name="T1" fmla="*/ 1 h 52"/>
                  <a:gd name="T2" fmla="*/ 0 w 49"/>
                  <a:gd name="T3" fmla="*/ 0 h 52"/>
                  <a:gd name="T4" fmla="*/ 0 w 49"/>
                  <a:gd name="T5" fmla="*/ 0 h 52"/>
                  <a:gd name="T6" fmla="*/ 0 w 49"/>
                  <a:gd name="T7" fmla="*/ 1 h 52"/>
                  <a:gd name="T8" fmla="*/ 0 w 49"/>
                  <a:gd name="T9" fmla="*/ 1 h 52"/>
                  <a:gd name="T10" fmla="*/ 0 w 49"/>
                  <a:gd name="T11" fmla="*/ 1 h 52"/>
                  <a:gd name="T12" fmla="*/ 0 w 49"/>
                  <a:gd name="T13" fmla="*/ 1 h 52"/>
                  <a:gd name="T14" fmla="*/ 0 60000 65536"/>
                  <a:gd name="T15" fmla="*/ 0 60000 65536"/>
                  <a:gd name="T16" fmla="*/ 0 60000 65536"/>
                  <a:gd name="T17" fmla="*/ 0 60000 65536"/>
                  <a:gd name="T18" fmla="*/ 0 60000 65536"/>
                  <a:gd name="T19" fmla="*/ 0 60000 65536"/>
                  <a:gd name="T20" fmla="*/ 0 60000 65536"/>
                  <a:gd name="T21" fmla="*/ 0 w 49"/>
                  <a:gd name="T22" fmla="*/ 0 h 52"/>
                  <a:gd name="T23" fmla="*/ 49 w 49"/>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2">
                    <a:moveTo>
                      <a:pt x="0" y="32"/>
                    </a:moveTo>
                    <a:lnTo>
                      <a:pt x="0" y="0"/>
                    </a:lnTo>
                    <a:lnTo>
                      <a:pt x="33" y="0"/>
                    </a:lnTo>
                    <a:lnTo>
                      <a:pt x="49" y="21"/>
                    </a:lnTo>
                    <a:lnTo>
                      <a:pt x="49" y="52"/>
                    </a:lnTo>
                    <a:lnTo>
                      <a:pt x="18" y="52"/>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9" name="Freeform 280"/>
              <p:cNvSpPr>
                <a:spLocks noChangeAspect="1"/>
              </p:cNvSpPr>
              <p:nvPr/>
            </p:nvSpPr>
            <p:spPr bwMode="auto">
              <a:xfrm>
                <a:off x="2932" y="2016"/>
                <a:ext cx="22" cy="28"/>
              </a:xfrm>
              <a:custGeom>
                <a:avLst/>
                <a:gdLst>
                  <a:gd name="T0" fmla="*/ 0 w 44"/>
                  <a:gd name="T1" fmla="*/ 1 h 56"/>
                  <a:gd name="T2" fmla="*/ 0 w 44"/>
                  <a:gd name="T3" fmla="*/ 0 h 56"/>
                  <a:gd name="T4" fmla="*/ 1 w 44"/>
                  <a:gd name="T5" fmla="*/ 0 h 56"/>
                  <a:gd name="T6" fmla="*/ 1 w 44"/>
                  <a:gd name="T7" fmla="*/ 1 h 56"/>
                  <a:gd name="T8" fmla="*/ 1 w 44"/>
                  <a:gd name="T9" fmla="*/ 1 h 56"/>
                  <a:gd name="T10" fmla="*/ 1 w 44"/>
                  <a:gd name="T11" fmla="*/ 1 h 56"/>
                  <a:gd name="T12" fmla="*/ 0 w 44"/>
                  <a:gd name="T13" fmla="*/ 1 h 56"/>
                  <a:gd name="T14" fmla="*/ 0 60000 65536"/>
                  <a:gd name="T15" fmla="*/ 0 60000 65536"/>
                  <a:gd name="T16" fmla="*/ 0 60000 65536"/>
                  <a:gd name="T17" fmla="*/ 0 60000 65536"/>
                  <a:gd name="T18" fmla="*/ 0 60000 65536"/>
                  <a:gd name="T19" fmla="*/ 0 60000 65536"/>
                  <a:gd name="T20" fmla="*/ 0 60000 65536"/>
                  <a:gd name="T21" fmla="*/ 0 w 44"/>
                  <a:gd name="T22" fmla="*/ 0 h 56"/>
                  <a:gd name="T23" fmla="*/ 44 w 4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6">
                    <a:moveTo>
                      <a:pt x="0" y="31"/>
                    </a:moveTo>
                    <a:lnTo>
                      <a:pt x="0" y="0"/>
                    </a:lnTo>
                    <a:lnTo>
                      <a:pt x="31" y="0"/>
                    </a:lnTo>
                    <a:lnTo>
                      <a:pt x="44" y="23"/>
                    </a:lnTo>
                    <a:lnTo>
                      <a:pt x="44" y="56"/>
                    </a:lnTo>
                    <a:lnTo>
                      <a:pt x="11" y="5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90" name="Freeform 281"/>
              <p:cNvSpPr>
                <a:spLocks noChangeAspect="1"/>
              </p:cNvSpPr>
              <p:nvPr/>
            </p:nvSpPr>
            <p:spPr bwMode="auto">
              <a:xfrm>
                <a:off x="2938" y="2028"/>
                <a:ext cx="22" cy="25"/>
              </a:xfrm>
              <a:custGeom>
                <a:avLst/>
                <a:gdLst>
                  <a:gd name="T0" fmla="*/ 0 w 45"/>
                  <a:gd name="T1" fmla="*/ 0 h 52"/>
                  <a:gd name="T2" fmla="*/ 0 w 45"/>
                  <a:gd name="T3" fmla="*/ 0 h 52"/>
                  <a:gd name="T4" fmla="*/ 0 w 45"/>
                  <a:gd name="T5" fmla="*/ 0 h 52"/>
                  <a:gd name="T6" fmla="*/ 0 w 45"/>
                  <a:gd name="T7" fmla="*/ 0 h 52"/>
                  <a:gd name="T8" fmla="*/ 0 w 45"/>
                  <a:gd name="T9" fmla="*/ 0 h 52"/>
                  <a:gd name="T10" fmla="*/ 0 w 45"/>
                  <a:gd name="T11" fmla="*/ 0 h 52"/>
                  <a:gd name="T12" fmla="*/ 0 w 45"/>
                  <a:gd name="T13" fmla="*/ 0 h 52"/>
                  <a:gd name="T14" fmla="*/ 0 60000 65536"/>
                  <a:gd name="T15" fmla="*/ 0 60000 65536"/>
                  <a:gd name="T16" fmla="*/ 0 60000 65536"/>
                  <a:gd name="T17" fmla="*/ 0 60000 65536"/>
                  <a:gd name="T18" fmla="*/ 0 60000 65536"/>
                  <a:gd name="T19" fmla="*/ 0 60000 65536"/>
                  <a:gd name="T20" fmla="*/ 0 60000 65536"/>
                  <a:gd name="T21" fmla="*/ 0 w 45"/>
                  <a:gd name="T22" fmla="*/ 0 h 52"/>
                  <a:gd name="T23" fmla="*/ 45 w 4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2">
                    <a:moveTo>
                      <a:pt x="0" y="33"/>
                    </a:moveTo>
                    <a:lnTo>
                      <a:pt x="0" y="0"/>
                    </a:lnTo>
                    <a:lnTo>
                      <a:pt x="33" y="0"/>
                    </a:lnTo>
                    <a:lnTo>
                      <a:pt x="45" y="19"/>
                    </a:lnTo>
                    <a:lnTo>
                      <a:pt x="45" y="52"/>
                    </a:lnTo>
                    <a:lnTo>
                      <a:pt x="12"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91" name="Freeform 282"/>
              <p:cNvSpPr>
                <a:spLocks noChangeAspect="1"/>
              </p:cNvSpPr>
              <p:nvPr/>
            </p:nvSpPr>
            <p:spPr bwMode="auto">
              <a:xfrm>
                <a:off x="2943" y="2037"/>
                <a:ext cx="23" cy="27"/>
              </a:xfrm>
              <a:custGeom>
                <a:avLst/>
                <a:gdLst>
                  <a:gd name="T0" fmla="*/ 0 w 44"/>
                  <a:gd name="T1" fmla="*/ 1 h 54"/>
                  <a:gd name="T2" fmla="*/ 0 w 44"/>
                  <a:gd name="T3" fmla="*/ 0 h 54"/>
                  <a:gd name="T4" fmla="*/ 1 w 44"/>
                  <a:gd name="T5" fmla="*/ 0 h 54"/>
                  <a:gd name="T6" fmla="*/ 1 w 44"/>
                  <a:gd name="T7" fmla="*/ 1 h 54"/>
                  <a:gd name="T8" fmla="*/ 1 w 44"/>
                  <a:gd name="T9" fmla="*/ 1 h 54"/>
                  <a:gd name="T10" fmla="*/ 1 w 44"/>
                  <a:gd name="T11" fmla="*/ 1 h 54"/>
                  <a:gd name="T12" fmla="*/ 0 w 44"/>
                  <a:gd name="T13" fmla="*/ 1 h 54"/>
                  <a:gd name="T14" fmla="*/ 0 60000 65536"/>
                  <a:gd name="T15" fmla="*/ 0 60000 65536"/>
                  <a:gd name="T16" fmla="*/ 0 60000 65536"/>
                  <a:gd name="T17" fmla="*/ 0 60000 65536"/>
                  <a:gd name="T18" fmla="*/ 0 60000 65536"/>
                  <a:gd name="T19" fmla="*/ 0 60000 65536"/>
                  <a:gd name="T20" fmla="*/ 0 60000 65536"/>
                  <a:gd name="T21" fmla="*/ 0 w 44"/>
                  <a:gd name="T22" fmla="*/ 0 h 54"/>
                  <a:gd name="T23" fmla="*/ 44 w 4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4">
                    <a:moveTo>
                      <a:pt x="0" y="33"/>
                    </a:moveTo>
                    <a:lnTo>
                      <a:pt x="0" y="0"/>
                    </a:lnTo>
                    <a:lnTo>
                      <a:pt x="33" y="0"/>
                    </a:lnTo>
                    <a:lnTo>
                      <a:pt x="44" y="21"/>
                    </a:lnTo>
                    <a:lnTo>
                      <a:pt x="44" y="54"/>
                    </a:lnTo>
                    <a:lnTo>
                      <a:pt x="11" y="5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11291" name="Group 283"/>
            <p:cNvGrpSpPr>
              <a:grpSpLocks noChangeAspect="1"/>
            </p:cNvGrpSpPr>
            <p:nvPr/>
          </p:nvGrpSpPr>
          <p:grpSpPr bwMode="auto">
            <a:xfrm>
              <a:off x="2949" y="2048"/>
              <a:ext cx="1300" cy="748"/>
              <a:chOff x="2949" y="2048"/>
              <a:chExt cx="1300" cy="748"/>
            </a:xfrm>
          </p:grpSpPr>
          <p:sp>
            <p:nvSpPr>
              <p:cNvPr id="11292" name="Freeform 284"/>
              <p:cNvSpPr>
                <a:spLocks noChangeAspect="1"/>
              </p:cNvSpPr>
              <p:nvPr/>
            </p:nvSpPr>
            <p:spPr bwMode="auto">
              <a:xfrm>
                <a:off x="2949" y="2048"/>
                <a:ext cx="22" cy="26"/>
              </a:xfrm>
              <a:custGeom>
                <a:avLst/>
                <a:gdLst>
                  <a:gd name="T0" fmla="*/ 0 w 45"/>
                  <a:gd name="T1" fmla="*/ 1 h 52"/>
                  <a:gd name="T2" fmla="*/ 0 w 45"/>
                  <a:gd name="T3" fmla="*/ 0 h 52"/>
                  <a:gd name="T4" fmla="*/ 0 w 45"/>
                  <a:gd name="T5" fmla="*/ 0 h 52"/>
                  <a:gd name="T6" fmla="*/ 0 w 45"/>
                  <a:gd name="T7" fmla="*/ 1 h 52"/>
                  <a:gd name="T8" fmla="*/ 0 w 45"/>
                  <a:gd name="T9" fmla="*/ 1 h 52"/>
                  <a:gd name="T10" fmla="*/ 0 w 45"/>
                  <a:gd name="T11" fmla="*/ 1 h 52"/>
                  <a:gd name="T12" fmla="*/ 0 w 45"/>
                  <a:gd name="T13" fmla="*/ 1 h 52"/>
                  <a:gd name="T14" fmla="*/ 0 60000 65536"/>
                  <a:gd name="T15" fmla="*/ 0 60000 65536"/>
                  <a:gd name="T16" fmla="*/ 0 60000 65536"/>
                  <a:gd name="T17" fmla="*/ 0 60000 65536"/>
                  <a:gd name="T18" fmla="*/ 0 60000 65536"/>
                  <a:gd name="T19" fmla="*/ 0 60000 65536"/>
                  <a:gd name="T20" fmla="*/ 0 60000 65536"/>
                  <a:gd name="T21" fmla="*/ 0 w 45"/>
                  <a:gd name="T22" fmla="*/ 0 h 52"/>
                  <a:gd name="T23" fmla="*/ 45 w 4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2">
                    <a:moveTo>
                      <a:pt x="0" y="33"/>
                    </a:moveTo>
                    <a:lnTo>
                      <a:pt x="0" y="0"/>
                    </a:lnTo>
                    <a:lnTo>
                      <a:pt x="33" y="0"/>
                    </a:lnTo>
                    <a:lnTo>
                      <a:pt x="45" y="20"/>
                    </a:lnTo>
                    <a:lnTo>
                      <a:pt x="45" y="52"/>
                    </a:lnTo>
                    <a:lnTo>
                      <a:pt x="14"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3" name="Freeform 285"/>
              <p:cNvSpPr>
                <a:spLocks noChangeAspect="1"/>
              </p:cNvSpPr>
              <p:nvPr/>
            </p:nvSpPr>
            <p:spPr bwMode="auto">
              <a:xfrm>
                <a:off x="2956" y="2057"/>
                <a:ext cx="24" cy="26"/>
              </a:xfrm>
              <a:custGeom>
                <a:avLst/>
                <a:gdLst>
                  <a:gd name="T0" fmla="*/ 0 w 48"/>
                  <a:gd name="T1" fmla="*/ 1 h 51"/>
                  <a:gd name="T2" fmla="*/ 0 w 48"/>
                  <a:gd name="T3" fmla="*/ 0 h 51"/>
                  <a:gd name="T4" fmla="*/ 1 w 48"/>
                  <a:gd name="T5" fmla="*/ 0 h 51"/>
                  <a:gd name="T6" fmla="*/ 1 w 48"/>
                  <a:gd name="T7" fmla="*/ 1 h 51"/>
                  <a:gd name="T8" fmla="*/ 1 w 48"/>
                  <a:gd name="T9" fmla="*/ 1 h 51"/>
                  <a:gd name="T10" fmla="*/ 1 w 48"/>
                  <a:gd name="T11" fmla="*/ 1 h 51"/>
                  <a:gd name="T12" fmla="*/ 0 w 48"/>
                  <a:gd name="T13" fmla="*/ 1 h 51"/>
                  <a:gd name="T14" fmla="*/ 0 60000 65536"/>
                  <a:gd name="T15" fmla="*/ 0 60000 65536"/>
                  <a:gd name="T16" fmla="*/ 0 60000 65536"/>
                  <a:gd name="T17" fmla="*/ 0 60000 65536"/>
                  <a:gd name="T18" fmla="*/ 0 60000 65536"/>
                  <a:gd name="T19" fmla="*/ 0 60000 65536"/>
                  <a:gd name="T20" fmla="*/ 0 60000 65536"/>
                  <a:gd name="T21" fmla="*/ 0 w 48"/>
                  <a:gd name="T22" fmla="*/ 0 h 51"/>
                  <a:gd name="T23" fmla="*/ 48 w 48"/>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1">
                    <a:moveTo>
                      <a:pt x="0" y="32"/>
                    </a:moveTo>
                    <a:lnTo>
                      <a:pt x="0" y="0"/>
                    </a:lnTo>
                    <a:lnTo>
                      <a:pt x="31" y="0"/>
                    </a:lnTo>
                    <a:lnTo>
                      <a:pt x="48" y="21"/>
                    </a:lnTo>
                    <a:lnTo>
                      <a:pt x="48" y="51"/>
                    </a:lnTo>
                    <a:lnTo>
                      <a:pt x="15" y="51"/>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4" name="Freeform 286"/>
              <p:cNvSpPr>
                <a:spLocks noChangeAspect="1"/>
              </p:cNvSpPr>
              <p:nvPr/>
            </p:nvSpPr>
            <p:spPr bwMode="auto">
              <a:xfrm>
                <a:off x="2964" y="2068"/>
                <a:ext cx="22" cy="26"/>
              </a:xfrm>
              <a:custGeom>
                <a:avLst/>
                <a:gdLst>
                  <a:gd name="T0" fmla="*/ 0 w 45"/>
                  <a:gd name="T1" fmla="*/ 1 h 52"/>
                  <a:gd name="T2" fmla="*/ 0 w 45"/>
                  <a:gd name="T3" fmla="*/ 0 h 52"/>
                  <a:gd name="T4" fmla="*/ 0 w 45"/>
                  <a:gd name="T5" fmla="*/ 0 h 52"/>
                  <a:gd name="T6" fmla="*/ 0 w 45"/>
                  <a:gd name="T7" fmla="*/ 1 h 52"/>
                  <a:gd name="T8" fmla="*/ 0 w 45"/>
                  <a:gd name="T9" fmla="*/ 1 h 52"/>
                  <a:gd name="T10" fmla="*/ 0 w 45"/>
                  <a:gd name="T11" fmla="*/ 1 h 52"/>
                  <a:gd name="T12" fmla="*/ 0 w 45"/>
                  <a:gd name="T13" fmla="*/ 1 h 52"/>
                  <a:gd name="T14" fmla="*/ 0 60000 65536"/>
                  <a:gd name="T15" fmla="*/ 0 60000 65536"/>
                  <a:gd name="T16" fmla="*/ 0 60000 65536"/>
                  <a:gd name="T17" fmla="*/ 0 60000 65536"/>
                  <a:gd name="T18" fmla="*/ 0 60000 65536"/>
                  <a:gd name="T19" fmla="*/ 0 60000 65536"/>
                  <a:gd name="T20" fmla="*/ 0 60000 65536"/>
                  <a:gd name="T21" fmla="*/ 0 w 45"/>
                  <a:gd name="T22" fmla="*/ 0 h 52"/>
                  <a:gd name="T23" fmla="*/ 45 w 4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2">
                    <a:moveTo>
                      <a:pt x="0" y="30"/>
                    </a:moveTo>
                    <a:lnTo>
                      <a:pt x="0" y="0"/>
                    </a:lnTo>
                    <a:lnTo>
                      <a:pt x="33" y="0"/>
                    </a:lnTo>
                    <a:lnTo>
                      <a:pt x="45" y="19"/>
                    </a:lnTo>
                    <a:lnTo>
                      <a:pt x="45" y="52"/>
                    </a:lnTo>
                    <a:lnTo>
                      <a:pt x="12" y="52"/>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5" name="Freeform 287"/>
              <p:cNvSpPr>
                <a:spLocks noChangeAspect="1"/>
              </p:cNvSpPr>
              <p:nvPr/>
            </p:nvSpPr>
            <p:spPr bwMode="auto">
              <a:xfrm>
                <a:off x="2969" y="2077"/>
                <a:ext cx="23" cy="26"/>
              </a:xfrm>
              <a:custGeom>
                <a:avLst/>
                <a:gdLst>
                  <a:gd name="T0" fmla="*/ 0 w 44"/>
                  <a:gd name="T1" fmla="*/ 1 h 52"/>
                  <a:gd name="T2" fmla="*/ 0 w 44"/>
                  <a:gd name="T3" fmla="*/ 0 h 52"/>
                  <a:gd name="T4" fmla="*/ 1 w 44"/>
                  <a:gd name="T5" fmla="*/ 0 h 52"/>
                  <a:gd name="T6" fmla="*/ 1 w 44"/>
                  <a:gd name="T7" fmla="*/ 1 h 52"/>
                  <a:gd name="T8" fmla="*/ 1 w 44"/>
                  <a:gd name="T9" fmla="*/ 1 h 52"/>
                  <a:gd name="T10" fmla="*/ 1 w 44"/>
                  <a:gd name="T11" fmla="*/ 1 h 52"/>
                  <a:gd name="T12" fmla="*/ 0 w 44"/>
                  <a:gd name="T13" fmla="*/ 1 h 52"/>
                  <a:gd name="T14" fmla="*/ 0 60000 65536"/>
                  <a:gd name="T15" fmla="*/ 0 60000 65536"/>
                  <a:gd name="T16" fmla="*/ 0 60000 65536"/>
                  <a:gd name="T17" fmla="*/ 0 60000 65536"/>
                  <a:gd name="T18" fmla="*/ 0 60000 65536"/>
                  <a:gd name="T19" fmla="*/ 0 60000 65536"/>
                  <a:gd name="T20" fmla="*/ 0 60000 65536"/>
                  <a:gd name="T21" fmla="*/ 0 w 44"/>
                  <a:gd name="T22" fmla="*/ 0 h 52"/>
                  <a:gd name="T23" fmla="*/ 44 w 4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2">
                    <a:moveTo>
                      <a:pt x="0" y="33"/>
                    </a:moveTo>
                    <a:lnTo>
                      <a:pt x="0" y="0"/>
                    </a:lnTo>
                    <a:lnTo>
                      <a:pt x="33" y="0"/>
                    </a:lnTo>
                    <a:lnTo>
                      <a:pt x="44" y="21"/>
                    </a:lnTo>
                    <a:lnTo>
                      <a:pt x="44" y="52"/>
                    </a:lnTo>
                    <a:lnTo>
                      <a:pt x="11"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6" name="Freeform 288"/>
              <p:cNvSpPr>
                <a:spLocks noChangeAspect="1"/>
              </p:cNvSpPr>
              <p:nvPr/>
            </p:nvSpPr>
            <p:spPr bwMode="auto">
              <a:xfrm>
                <a:off x="2975" y="2088"/>
                <a:ext cx="22" cy="26"/>
              </a:xfrm>
              <a:custGeom>
                <a:avLst/>
                <a:gdLst>
                  <a:gd name="T0" fmla="*/ 0 w 45"/>
                  <a:gd name="T1" fmla="*/ 1 h 52"/>
                  <a:gd name="T2" fmla="*/ 0 w 45"/>
                  <a:gd name="T3" fmla="*/ 0 h 52"/>
                  <a:gd name="T4" fmla="*/ 0 w 45"/>
                  <a:gd name="T5" fmla="*/ 0 h 52"/>
                  <a:gd name="T6" fmla="*/ 0 w 45"/>
                  <a:gd name="T7" fmla="*/ 1 h 52"/>
                  <a:gd name="T8" fmla="*/ 0 w 45"/>
                  <a:gd name="T9" fmla="*/ 1 h 52"/>
                  <a:gd name="T10" fmla="*/ 0 w 45"/>
                  <a:gd name="T11" fmla="*/ 1 h 52"/>
                  <a:gd name="T12" fmla="*/ 0 w 45"/>
                  <a:gd name="T13" fmla="*/ 1 h 52"/>
                  <a:gd name="T14" fmla="*/ 0 60000 65536"/>
                  <a:gd name="T15" fmla="*/ 0 60000 65536"/>
                  <a:gd name="T16" fmla="*/ 0 60000 65536"/>
                  <a:gd name="T17" fmla="*/ 0 60000 65536"/>
                  <a:gd name="T18" fmla="*/ 0 60000 65536"/>
                  <a:gd name="T19" fmla="*/ 0 60000 65536"/>
                  <a:gd name="T20" fmla="*/ 0 60000 65536"/>
                  <a:gd name="T21" fmla="*/ 0 w 45"/>
                  <a:gd name="T22" fmla="*/ 0 h 52"/>
                  <a:gd name="T23" fmla="*/ 45 w 4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2">
                    <a:moveTo>
                      <a:pt x="0" y="31"/>
                    </a:moveTo>
                    <a:lnTo>
                      <a:pt x="0" y="0"/>
                    </a:lnTo>
                    <a:lnTo>
                      <a:pt x="33" y="0"/>
                    </a:lnTo>
                    <a:lnTo>
                      <a:pt x="45" y="19"/>
                    </a:lnTo>
                    <a:lnTo>
                      <a:pt x="45" y="52"/>
                    </a:lnTo>
                    <a:lnTo>
                      <a:pt x="14" y="52"/>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7" name="Freeform 289"/>
              <p:cNvSpPr>
                <a:spLocks noChangeAspect="1"/>
              </p:cNvSpPr>
              <p:nvPr/>
            </p:nvSpPr>
            <p:spPr bwMode="auto">
              <a:xfrm>
                <a:off x="2982" y="2098"/>
                <a:ext cx="21" cy="26"/>
              </a:xfrm>
              <a:custGeom>
                <a:avLst/>
                <a:gdLst>
                  <a:gd name="T0" fmla="*/ 0 w 42"/>
                  <a:gd name="T1" fmla="*/ 1 h 52"/>
                  <a:gd name="T2" fmla="*/ 0 w 42"/>
                  <a:gd name="T3" fmla="*/ 0 h 52"/>
                  <a:gd name="T4" fmla="*/ 1 w 42"/>
                  <a:gd name="T5" fmla="*/ 0 h 52"/>
                  <a:gd name="T6" fmla="*/ 1 w 42"/>
                  <a:gd name="T7" fmla="*/ 1 h 52"/>
                  <a:gd name="T8" fmla="*/ 1 w 42"/>
                  <a:gd name="T9" fmla="*/ 1 h 52"/>
                  <a:gd name="T10" fmla="*/ 1 w 42"/>
                  <a:gd name="T11" fmla="*/ 1 h 52"/>
                  <a:gd name="T12" fmla="*/ 0 w 42"/>
                  <a:gd name="T13" fmla="*/ 1 h 52"/>
                  <a:gd name="T14" fmla="*/ 0 60000 65536"/>
                  <a:gd name="T15" fmla="*/ 0 60000 65536"/>
                  <a:gd name="T16" fmla="*/ 0 60000 65536"/>
                  <a:gd name="T17" fmla="*/ 0 60000 65536"/>
                  <a:gd name="T18" fmla="*/ 0 60000 65536"/>
                  <a:gd name="T19" fmla="*/ 0 60000 65536"/>
                  <a:gd name="T20" fmla="*/ 0 60000 65536"/>
                  <a:gd name="T21" fmla="*/ 0 w 42"/>
                  <a:gd name="T22" fmla="*/ 0 h 52"/>
                  <a:gd name="T23" fmla="*/ 42 w 42"/>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52">
                    <a:moveTo>
                      <a:pt x="0" y="33"/>
                    </a:moveTo>
                    <a:lnTo>
                      <a:pt x="0" y="0"/>
                    </a:lnTo>
                    <a:lnTo>
                      <a:pt x="31" y="0"/>
                    </a:lnTo>
                    <a:lnTo>
                      <a:pt x="42" y="19"/>
                    </a:lnTo>
                    <a:lnTo>
                      <a:pt x="42" y="52"/>
                    </a:lnTo>
                    <a:lnTo>
                      <a:pt x="11"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8" name="Freeform 290"/>
              <p:cNvSpPr>
                <a:spLocks noChangeAspect="1"/>
              </p:cNvSpPr>
              <p:nvPr/>
            </p:nvSpPr>
            <p:spPr bwMode="auto">
              <a:xfrm>
                <a:off x="2988" y="2107"/>
                <a:ext cx="24" cy="24"/>
              </a:xfrm>
              <a:custGeom>
                <a:avLst/>
                <a:gdLst>
                  <a:gd name="T0" fmla="*/ 0 w 48"/>
                  <a:gd name="T1" fmla="*/ 1 h 48"/>
                  <a:gd name="T2" fmla="*/ 0 w 48"/>
                  <a:gd name="T3" fmla="*/ 0 h 48"/>
                  <a:gd name="T4" fmla="*/ 1 w 48"/>
                  <a:gd name="T5" fmla="*/ 0 h 48"/>
                  <a:gd name="T6" fmla="*/ 1 w 48"/>
                  <a:gd name="T7" fmla="*/ 1 h 48"/>
                  <a:gd name="T8" fmla="*/ 1 w 48"/>
                  <a:gd name="T9" fmla="*/ 1 h 48"/>
                  <a:gd name="T10" fmla="*/ 1 w 48"/>
                  <a:gd name="T11" fmla="*/ 1 h 48"/>
                  <a:gd name="T12" fmla="*/ 0 w 48"/>
                  <a:gd name="T13" fmla="*/ 1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0" y="33"/>
                    </a:moveTo>
                    <a:lnTo>
                      <a:pt x="0" y="0"/>
                    </a:lnTo>
                    <a:lnTo>
                      <a:pt x="31" y="0"/>
                    </a:lnTo>
                    <a:lnTo>
                      <a:pt x="48" y="18"/>
                    </a:lnTo>
                    <a:lnTo>
                      <a:pt x="48" y="48"/>
                    </a:lnTo>
                    <a:lnTo>
                      <a:pt x="16"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99" name="Freeform 291"/>
              <p:cNvSpPr>
                <a:spLocks noChangeAspect="1"/>
              </p:cNvSpPr>
              <p:nvPr/>
            </p:nvSpPr>
            <p:spPr bwMode="auto">
              <a:xfrm>
                <a:off x="2995" y="2116"/>
                <a:ext cx="23" cy="26"/>
              </a:xfrm>
              <a:custGeom>
                <a:avLst/>
                <a:gdLst>
                  <a:gd name="T0" fmla="*/ 0 w 44"/>
                  <a:gd name="T1" fmla="*/ 1 h 52"/>
                  <a:gd name="T2" fmla="*/ 0 w 44"/>
                  <a:gd name="T3" fmla="*/ 0 h 52"/>
                  <a:gd name="T4" fmla="*/ 1 w 44"/>
                  <a:gd name="T5" fmla="*/ 0 h 52"/>
                  <a:gd name="T6" fmla="*/ 1 w 44"/>
                  <a:gd name="T7" fmla="*/ 1 h 52"/>
                  <a:gd name="T8" fmla="*/ 1 w 44"/>
                  <a:gd name="T9" fmla="*/ 1 h 52"/>
                  <a:gd name="T10" fmla="*/ 1 w 44"/>
                  <a:gd name="T11" fmla="*/ 1 h 52"/>
                  <a:gd name="T12" fmla="*/ 0 w 44"/>
                  <a:gd name="T13" fmla="*/ 1 h 52"/>
                  <a:gd name="T14" fmla="*/ 0 60000 65536"/>
                  <a:gd name="T15" fmla="*/ 0 60000 65536"/>
                  <a:gd name="T16" fmla="*/ 0 60000 65536"/>
                  <a:gd name="T17" fmla="*/ 0 60000 65536"/>
                  <a:gd name="T18" fmla="*/ 0 60000 65536"/>
                  <a:gd name="T19" fmla="*/ 0 60000 65536"/>
                  <a:gd name="T20" fmla="*/ 0 60000 65536"/>
                  <a:gd name="T21" fmla="*/ 0 w 44"/>
                  <a:gd name="T22" fmla="*/ 0 h 52"/>
                  <a:gd name="T23" fmla="*/ 44 w 4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2">
                    <a:moveTo>
                      <a:pt x="0" y="30"/>
                    </a:moveTo>
                    <a:lnTo>
                      <a:pt x="0" y="0"/>
                    </a:lnTo>
                    <a:lnTo>
                      <a:pt x="32" y="0"/>
                    </a:lnTo>
                    <a:lnTo>
                      <a:pt x="44" y="19"/>
                    </a:lnTo>
                    <a:lnTo>
                      <a:pt x="44" y="52"/>
                    </a:lnTo>
                    <a:lnTo>
                      <a:pt x="11" y="52"/>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0" name="Freeform 292"/>
              <p:cNvSpPr>
                <a:spLocks noChangeAspect="1"/>
              </p:cNvSpPr>
              <p:nvPr/>
            </p:nvSpPr>
            <p:spPr bwMode="auto">
              <a:xfrm>
                <a:off x="3001" y="2125"/>
                <a:ext cx="22" cy="26"/>
              </a:xfrm>
              <a:custGeom>
                <a:avLst/>
                <a:gdLst>
                  <a:gd name="T0" fmla="*/ 0 w 45"/>
                  <a:gd name="T1" fmla="*/ 1 h 52"/>
                  <a:gd name="T2" fmla="*/ 0 w 45"/>
                  <a:gd name="T3" fmla="*/ 0 h 52"/>
                  <a:gd name="T4" fmla="*/ 0 w 45"/>
                  <a:gd name="T5" fmla="*/ 0 h 52"/>
                  <a:gd name="T6" fmla="*/ 0 w 45"/>
                  <a:gd name="T7" fmla="*/ 1 h 52"/>
                  <a:gd name="T8" fmla="*/ 0 w 45"/>
                  <a:gd name="T9" fmla="*/ 1 h 52"/>
                  <a:gd name="T10" fmla="*/ 0 w 45"/>
                  <a:gd name="T11" fmla="*/ 1 h 52"/>
                  <a:gd name="T12" fmla="*/ 0 w 45"/>
                  <a:gd name="T13" fmla="*/ 1 h 52"/>
                  <a:gd name="T14" fmla="*/ 0 60000 65536"/>
                  <a:gd name="T15" fmla="*/ 0 60000 65536"/>
                  <a:gd name="T16" fmla="*/ 0 60000 65536"/>
                  <a:gd name="T17" fmla="*/ 0 60000 65536"/>
                  <a:gd name="T18" fmla="*/ 0 60000 65536"/>
                  <a:gd name="T19" fmla="*/ 0 60000 65536"/>
                  <a:gd name="T20" fmla="*/ 0 60000 65536"/>
                  <a:gd name="T21" fmla="*/ 0 w 45"/>
                  <a:gd name="T22" fmla="*/ 0 h 52"/>
                  <a:gd name="T23" fmla="*/ 45 w 4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2">
                    <a:moveTo>
                      <a:pt x="0" y="33"/>
                    </a:moveTo>
                    <a:lnTo>
                      <a:pt x="0" y="0"/>
                    </a:lnTo>
                    <a:lnTo>
                      <a:pt x="33" y="0"/>
                    </a:lnTo>
                    <a:lnTo>
                      <a:pt x="45" y="21"/>
                    </a:lnTo>
                    <a:lnTo>
                      <a:pt x="45" y="52"/>
                    </a:lnTo>
                    <a:lnTo>
                      <a:pt x="14"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1" name="Freeform 293"/>
              <p:cNvSpPr>
                <a:spLocks noChangeAspect="1"/>
              </p:cNvSpPr>
              <p:nvPr/>
            </p:nvSpPr>
            <p:spPr bwMode="auto">
              <a:xfrm>
                <a:off x="3008" y="2136"/>
                <a:ext cx="21" cy="23"/>
              </a:xfrm>
              <a:custGeom>
                <a:avLst/>
                <a:gdLst>
                  <a:gd name="T0" fmla="*/ 0 w 42"/>
                  <a:gd name="T1" fmla="*/ 1 h 46"/>
                  <a:gd name="T2" fmla="*/ 0 w 42"/>
                  <a:gd name="T3" fmla="*/ 0 h 46"/>
                  <a:gd name="T4" fmla="*/ 1 w 42"/>
                  <a:gd name="T5" fmla="*/ 0 h 46"/>
                  <a:gd name="T6" fmla="*/ 1 w 42"/>
                  <a:gd name="T7" fmla="*/ 1 h 46"/>
                  <a:gd name="T8" fmla="*/ 1 w 42"/>
                  <a:gd name="T9" fmla="*/ 1 h 46"/>
                  <a:gd name="T10" fmla="*/ 1 w 42"/>
                  <a:gd name="T11" fmla="*/ 1 h 46"/>
                  <a:gd name="T12" fmla="*/ 0 w 42"/>
                  <a:gd name="T13" fmla="*/ 1 h 46"/>
                  <a:gd name="T14" fmla="*/ 0 60000 65536"/>
                  <a:gd name="T15" fmla="*/ 0 60000 65536"/>
                  <a:gd name="T16" fmla="*/ 0 60000 65536"/>
                  <a:gd name="T17" fmla="*/ 0 60000 65536"/>
                  <a:gd name="T18" fmla="*/ 0 60000 65536"/>
                  <a:gd name="T19" fmla="*/ 0 60000 65536"/>
                  <a:gd name="T20" fmla="*/ 0 60000 65536"/>
                  <a:gd name="T21" fmla="*/ 0 w 42"/>
                  <a:gd name="T22" fmla="*/ 0 h 46"/>
                  <a:gd name="T23" fmla="*/ 42 w 4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6">
                    <a:moveTo>
                      <a:pt x="0" y="31"/>
                    </a:moveTo>
                    <a:lnTo>
                      <a:pt x="0" y="0"/>
                    </a:lnTo>
                    <a:lnTo>
                      <a:pt x="31" y="0"/>
                    </a:lnTo>
                    <a:lnTo>
                      <a:pt x="42" y="15"/>
                    </a:lnTo>
                    <a:lnTo>
                      <a:pt x="42" y="46"/>
                    </a:lnTo>
                    <a:lnTo>
                      <a:pt x="11" y="4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2" name="Freeform 294"/>
              <p:cNvSpPr>
                <a:spLocks noChangeAspect="1"/>
              </p:cNvSpPr>
              <p:nvPr/>
            </p:nvSpPr>
            <p:spPr bwMode="auto">
              <a:xfrm>
                <a:off x="3014" y="2144"/>
                <a:ext cx="22" cy="26"/>
              </a:xfrm>
              <a:custGeom>
                <a:avLst/>
                <a:gdLst>
                  <a:gd name="T0" fmla="*/ 0 w 45"/>
                  <a:gd name="T1" fmla="*/ 1 h 52"/>
                  <a:gd name="T2" fmla="*/ 0 w 45"/>
                  <a:gd name="T3" fmla="*/ 0 h 52"/>
                  <a:gd name="T4" fmla="*/ 0 w 45"/>
                  <a:gd name="T5" fmla="*/ 0 h 52"/>
                  <a:gd name="T6" fmla="*/ 0 w 45"/>
                  <a:gd name="T7" fmla="*/ 1 h 52"/>
                  <a:gd name="T8" fmla="*/ 0 w 45"/>
                  <a:gd name="T9" fmla="*/ 1 h 52"/>
                  <a:gd name="T10" fmla="*/ 0 w 45"/>
                  <a:gd name="T11" fmla="*/ 1 h 52"/>
                  <a:gd name="T12" fmla="*/ 0 w 45"/>
                  <a:gd name="T13" fmla="*/ 1 h 52"/>
                  <a:gd name="T14" fmla="*/ 0 60000 65536"/>
                  <a:gd name="T15" fmla="*/ 0 60000 65536"/>
                  <a:gd name="T16" fmla="*/ 0 60000 65536"/>
                  <a:gd name="T17" fmla="*/ 0 60000 65536"/>
                  <a:gd name="T18" fmla="*/ 0 60000 65536"/>
                  <a:gd name="T19" fmla="*/ 0 60000 65536"/>
                  <a:gd name="T20" fmla="*/ 0 60000 65536"/>
                  <a:gd name="T21" fmla="*/ 0 w 45"/>
                  <a:gd name="T22" fmla="*/ 0 h 52"/>
                  <a:gd name="T23" fmla="*/ 45 w 4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2">
                    <a:moveTo>
                      <a:pt x="0" y="31"/>
                    </a:moveTo>
                    <a:lnTo>
                      <a:pt x="0" y="0"/>
                    </a:lnTo>
                    <a:lnTo>
                      <a:pt x="31" y="0"/>
                    </a:lnTo>
                    <a:lnTo>
                      <a:pt x="45" y="20"/>
                    </a:lnTo>
                    <a:lnTo>
                      <a:pt x="45" y="52"/>
                    </a:lnTo>
                    <a:lnTo>
                      <a:pt x="12" y="52"/>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3" name="Freeform 295"/>
              <p:cNvSpPr>
                <a:spLocks noChangeAspect="1"/>
              </p:cNvSpPr>
              <p:nvPr/>
            </p:nvSpPr>
            <p:spPr bwMode="auto">
              <a:xfrm>
                <a:off x="3019" y="2153"/>
                <a:ext cx="24" cy="24"/>
              </a:xfrm>
              <a:custGeom>
                <a:avLst/>
                <a:gdLst>
                  <a:gd name="T0" fmla="*/ 0 w 48"/>
                  <a:gd name="T1" fmla="*/ 1 h 48"/>
                  <a:gd name="T2" fmla="*/ 0 w 48"/>
                  <a:gd name="T3" fmla="*/ 0 h 48"/>
                  <a:gd name="T4" fmla="*/ 1 w 48"/>
                  <a:gd name="T5" fmla="*/ 0 h 48"/>
                  <a:gd name="T6" fmla="*/ 1 w 48"/>
                  <a:gd name="T7" fmla="*/ 1 h 48"/>
                  <a:gd name="T8" fmla="*/ 1 w 48"/>
                  <a:gd name="T9" fmla="*/ 1 h 48"/>
                  <a:gd name="T10" fmla="*/ 1 w 48"/>
                  <a:gd name="T11" fmla="*/ 1 h 48"/>
                  <a:gd name="T12" fmla="*/ 0 w 48"/>
                  <a:gd name="T13" fmla="*/ 1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0" y="32"/>
                    </a:moveTo>
                    <a:lnTo>
                      <a:pt x="0" y="0"/>
                    </a:lnTo>
                    <a:lnTo>
                      <a:pt x="33" y="0"/>
                    </a:lnTo>
                    <a:lnTo>
                      <a:pt x="48" y="17"/>
                    </a:lnTo>
                    <a:lnTo>
                      <a:pt x="48" y="48"/>
                    </a:lnTo>
                    <a:lnTo>
                      <a:pt x="15" y="48"/>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4" name="Freeform 296"/>
              <p:cNvSpPr>
                <a:spLocks noChangeAspect="1"/>
              </p:cNvSpPr>
              <p:nvPr/>
            </p:nvSpPr>
            <p:spPr bwMode="auto">
              <a:xfrm>
                <a:off x="3027" y="2162"/>
                <a:ext cx="22" cy="26"/>
              </a:xfrm>
              <a:custGeom>
                <a:avLst/>
                <a:gdLst>
                  <a:gd name="T0" fmla="*/ 0 w 45"/>
                  <a:gd name="T1" fmla="*/ 1 h 52"/>
                  <a:gd name="T2" fmla="*/ 0 w 45"/>
                  <a:gd name="T3" fmla="*/ 0 h 52"/>
                  <a:gd name="T4" fmla="*/ 0 w 45"/>
                  <a:gd name="T5" fmla="*/ 0 h 52"/>
                  <a:gd name="T6" fmla="*/ 0 w 45"/>
                  <a:gd name="T7" fmla="*/ 1 h 52"/>
                  <a:gd name="T8" fmla="*/ 0 w 45"/>
                  <a:gd name="T9" fmla="*/ 1 h 52"/>
                  <a:gd name="T10" fmla="*/ 0 w 45"/>
                  <a:gd name="T11" fmla="*/ 1 h 52"/>
                  <a:gd name="T12" fmla="*/ 0 w 45"/>
                  <a:gd name="T13" fmla="*/ 1 h 52"/>
                  <a:gd name="T14" fmla="*/ 0 60000 65536"/>
                  <a:gd name="T15" fmla="*/ 0 60000 65536"/>
                  <a:gd name="T16" fmla="*/ 0 60000 65536"/>
                  <a:gd name="T17" fmla="*/ 0 60000 65536"/>
                  <a:gd name="T18" fmla="*/ 0 60000 65536"/>
                  <a:gd name="T19" fmla="*/ 0 60000 65536"/>
                  <a:gd name="T20" fmla="*/ 0 60000 65536"/>
                  <a:gd name="T21" fmla="*/ 0 w 45"/>
                  <a:gd name="T22" fmla="*/ 0 h 52"/>
                  <a:gd name="T23" fmla="*/ 45 w 4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2">
                    <a:moveTo>
                      <a:pt x="0" y="31"/>
                    </a:moveTo>
                    <a:lnTo>
                      <a:pt x="0" y="0"/>
                    </a:lnTo>
                    <a:lnTo>
                      <a:pt x="33" y="0"/>
                    </a:lnTo>
                    <a:lnTo>
                      <a:pt x="45" y="19"/>
                    </a:lnTo>
                    <a:lnTo>
                      <a:pt x="45" y="52"/>
                    </a:lnTo>
                    <a:lnTo>
                      <a:pt x="14" y="52"/>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5" name="Freeform 297"/>
              <p:cNvSpPr>
                <a:spLocks noChangeAspect="1"/>
              </p:cNvSpPr>
              <p:nvPr/>
            </p:nvSpPr>
            <p:spPr bwMode="auto">
              <a:xfrm>
                <a:off x="3034" y="2172"/>
                <a:ext cx="22"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3"/>
                    </a:moveTo>
                    <a:lnTo>
                      <a:pt x="0" y="0"/>
                    </a:lnTo>
                    <a:lnTo>
                      <a:pt x="31" y="0"/>
                    </a:lnTo>
                    <a:lnTo>
                      <a:pt x="44" y="15"/>
                    </a:lnTo>
                    <a:lnTo>
                      <a:pt x="44" y="48"/>
                    </a:lnTo>
                    <a:lnTo>
                      <a:pt x="11"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6" name="Freeform 298"/>
              <p:cNvSpPr>
                <a:spLocks noChangeAspect="1"/>
              </p:cNvSpPr>
              <p:nvPr/>
            </p:nvSpPr>
            <p:spPr bwMode="auto">
              <a:xfrm>
                <a:off x="3040" y="2179"/>
                <a:ext cx="22" cy="26"/>
              </a:xfrm>
              <a:custGeom>
                <a:avLst/>
                <a:gdLst>
                  <a:gd name="T0" fmla="*/ 0 w 45"/>
                  <a:gd name="T1" fmla="*/ 1 h 52"/>
                  <a:gd name="T2" fmla="*/ 0 w 45"/>
                  <a:gd name="T3" fmla="*/ 0 h 52"/>
                  <a:gd name="T4" fmla="*/ 0 w 45"/>
                  <a:gd name="T5" fmla="*/ 0 h 52"/>
                  <a:gd name="T6" fmla="*/ 0 w 45"/>
                  <a:gd name="T7" fmla="*/ 1 h 52"/>
                  <a:gd name="T8" fmla="*/ 0 w 45"/>
                  <a:gd name="T9" fmla="*/ 1 h 52"/>
                  <a:gd name="T10" fmla="*/ 0 w 45"/>
                  <a:gd name="T11" fmla="*/ 1 h 52"/>
                  <a:gd name="T12" fmla="*/ 0 w 45"/>
                  <a:gd name="T13" fmla="*/ 1 h 52"/>
                  <a:gd name="T14" fmla="*/ 0 60000 65536"/>
                  <a:gd name="T15" fmla="*/ 0 60000 65536"/>
                  <a:gd name="T16" fmla="*/ 0 60000 65536"/>
                  <a:gd name="T17" fmla="*/ 0 60000 65536"/>
                  <a:gd name="T18" fmla="*/ 0 60000 65536"/>
                  <a:gd name="T19" fmla="*/ 0 60000 65536"/>
                  <a:gd name="T20" fmla="*/ 0 60000 65536"/>
                  <a:gd name="T21" fmla="*/ 0 w 45"/>
                  <a:gd name="T22" fmla="*/ 0 h 52"/>
                  <a:gd name="T23" fmla="*/ 45 w 4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2">
                    <a:moveTo>
                      <a:pt x="0" y="33"/>
                    </a:moveTo>
                    <a:lnTo>
                      <a:pt x="0" y="0"/>
                    </a:lnTo>
                    <a:lnTo>
                      <a:pt x="33" y="0"/>
                    </a:lnTo>
                    <a:lnTo>
                      <a:pt x="45" y="22"/>
                    </a:lnTo>
                    <a:lnTo>
                      <a:pt x="45" y="52"/>
                    </a:lnTo>
                    <a:lnTo>
                      <a:pt x="12"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7" name="Freeform 299"/>
              <p:cNvSpPr>
                <a:spLocks noChangeAspect="1"/>
              </p:cNvSpPr>
              <p:nvPr/>
            </p:nvSpPr>
            <p:spPr bwMode="auto">
              <a:xfrm>
                <a:off x="3045" y="2190"/>
                <a:ext cx="23"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0"/>
                    </a:moveTo>
                    <a:lnTo>
                      <a:pt x="0" y="0"/>
                    </a:lnTo>
                    <a:lnTo>
                      <a:pt x="33" y="0"/>
                    </a:lnTo>
                    <a:lnTo>
                      <a:pt x="44" y="15"/>
                    </a:lnTo>
                    <a:lnTo>
                      <a:pt x="44" y="48"/>
                    </a:lnTo>
                    <a:lnTo>
                      <a:pt x="11" y="48"/>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8" name="Freeform 300"/>
              <p:cNvSpPr>
                <a:spLocks noChangeAspect="1"/>
              </p:cNvSpPr>
              <p:nvPr/>
            </p:nvSpPr>
            <p:spPr bwMode="auto">
              <a:xfrm>
                <a:off x="3051" y="2197"/>
                <a:ext cx="24" cy="24"/>
              </a:xfrm>
              <a:custGeom>
                <a:avLst/>
                <a:gdLst>
                  <a:gd name="T0" fmla="*/ 0 w 49"/>
                  <a:gd name="T1" fmla="*/ 1 h 48"/>
                  <a:gd name="T2" fmla="*/ 0 w 49"/>
                  <a:gd name="T3" fmla="*/ 0 h 48"/>
                  <a:gd name="T4" fmla="*/ 0 w 49"/>
                  <a:gd name="T5" fmla="*/ 0 h 48"/>
                  <a:gd name="T6" fmla="*/ 0 w 49"/>
                  <a:gd name="T7" fmla="*/ 1 h 48"/>
                  <a:gd name="T8" fmla="*/ 0 w 49"/>
                  <a:gd name="T9" fmla="*/ 1 h 48"/>
                  <a:gd name="T10" fmla="*/ 0 w 49"/>
                  <a:gd name="T11" fmla="*/ 1 h 48"/>
                  <a:gd name="T12" fmla="*/ 0 w 49"/>
                  <a:gd name="T13" fmla="*/ 1 h 48"/>
                  <a:gd name="T14" fmla="*/ 0 60000 65536"/>
                  <a:gd name="T15" fmla="*/ 0 60000 65536"/>
                  <a:gd name="T16" fmla="*/ 0 60000 65536"/>
                  <a:gd name="T17" fmla="*/ 0 60000 65536"/>
                  <a:gd name="T18" fmla="*/ 0 60000 65536"/>
                  <a:gd name="T19" fmla="*/ 0 60000 65536"/>
                  <a:gd name="T20" fmla="*/ 0 60000 65536"/>
                  <a:gd name="T21" fmla="*/ 0 w 49"/>
                  <a:gd name="T22" fmla="*/ 0 h 48"/>
                  <a:gd name="T23" fmla="*/ 49 w 49"/>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8">
                    <a:moveTo>
                      <a:pt x="0" y="33"/>
                    </a:moveTo>
                    <a:lnTo>
                      <a:pt x="0" y="0"/>
                    </a:lnTo>
                    <a:lnTo>
                      <a:pt x="33" y="0"/>
                    </a:lnTo>
                    <a:lnTo>
                      <a:pt x="49" y="15"/>
                    </a:lnTo>
                    <a:lnTo>
                      <a:pt x="49" y="48"/>
                    </a:lnTo>
                    <a:lnTo>
                      <a:pt x="18"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9" name="Freeform 301"/>
              <p:cNvSpPr>
                <a:spLocks noChangeAspect="1"/>
              </p:cNvSpPr>
              <p:nvPr/>
            </p:nvSpPr>
            <p:spPr bwMode="auto">
              <a:xfrm>
                <a:off x="3060" y="2205"/>
                <a:ext cx="22" cy="26"/>
              </a:xfrm>
              <a:custGeom>
                <a:avLst/>
                <a:gdLst>
                  <a:gd name="T0" fmla="*/ 0 w 44"/>
                  <a:gd name="T1" fmla="*/ 1 h 52"/>
                  <a:gd name="T2" fmla="*/ 0 w 44"/>
                  <a:gd name="T3" fmla="*/ 0 h 52"/>
                  <a:gd name="T4" fmla="*/ 1 w 44"/>
                  <a:gd name="T5" fmla="*/ 0 h 52"/>
                  <a:gd name="T6" fmla="*/ 1 w 44"/>
                  <a:gd name="T7" fmla="*/ 1 h 52"/>
                  <a:gd name="T8" fmla="*/ 1 w 44"/>
                  <a:gd name="T9" fmla="*/ 1 h 52"/>
                  <a:gd name="T10" fmla="*/ 1 w 44"/>
                  <a:gd name="T11" fmla="*/ 1 h 52"/>
                  <a:gd name="T12" fmla="*/ 0 w 44"/>
                  <a:gd name="T13" fmla="*/ 1 h 52"/>
                  <a:gd name="T14" fmla="*/ 0 60000 65536"/>
                  <a:gd name="T15" fmla="*/ 0 60000 65536"/>
                  <a:gd name="T16" fmla="*/ 0 60000 65536"/>
                  <a:gd name="T17" fmla="*/ 0 60000 65536"/>
                  <a:gd name="T18" fmla="*/ 0 60000 65536"/>
                  <a:gd name="T19" fmla="*/ 0 60000 65536"/>
                  <a:gd name="T20" fmla="*/ 0 60000 65536"/>
                  <a:gd name="T21" fmla="*/ 0 w 44"/>
                  <a:gd name="T22" fmla="*/ 0 h 52"/>
                  <a:gd name="T23" fmla="*/ 44 w 4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2">
                    <a:moveTo>
                      <a:pt x="0" y="33"/>
                    </a:moveTo>
                    <a:lnTo>
                      <a:pt x="0" y="0"/>
                    </a:lnTo>
                    <a:lnTo>
                      <a:pt x="31" y="0"/>
                    </a:lnTo>
                    <a:lnTo>
                      <a:pt x="44" y="21"/>
                    </a:lnTo>
                    <a:lnTo>
                      <a:pt x="44" y="52"/>
                    </a:lnTo>
                    <a:lnTo>
                      <a:pt x="11" y="52"/>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0" name="Freeform 302"/>
              <p:cNvSpPr>
                <a:spLocks noChangeAspect="1"/>
              </p:cNvSpPr>
              <p:nvPr/>
            </p:nvSpPr>
            <p:spPr bwMode="auto">
              <a:xfrm>
                <a:off x="3066" y="2216"/>
                <a:ext cx="22" cy="24"/>
              </a:xfrm>
              <a:custGeom>
                <a:avLst/>
                <a:gdLst>
                  <a:gd name="T0" fmla="*/ 0 w 45"/>
                  <a:gd name="T1" fmla="*/ 1 h 48"/>
                  <a:gd name="T2" fmla="*/ 0 w 45"/>
                  <a:gd name="T3" fmla="*/ 0 h 48"/>
                  <a:gd name="T4" fmla="*/ 0 w 45"/>
                  <a:gd name="T5" fmla="*/ 0 h 48"/>
                  <a:gd name="T6" fmla="*/ 0 w 45"/>
                  <a:gd name="T7" fmla="*/ 1 h 48"/>
                  <a:gd name="T8" fmla="*/ 0 w 45"/>
                  <a:gd name="T9" fmla="*/ 1 h 48"/>
                  <a:gd name="T10" fmla="*/ 0 w 45"/>
                  <a:gd name="T11" fmla="*/ 1 h 48"/>
                  <a:gd name="T12" fmla="*/ 0 w 45"/>
                  <a:gd name="T13" fmla="*/ 1 h 48"/>
                  <a:gd name="T14" fmla="*/ 0 60000 65536"/>
                  <a:gd name="T15" fmla="*/ 0 60000 65536"/>
                  <a:gd name="T16" fmla="*/ 0 60000 65536"/>
                  <a:gd name="T17" fmla="*/ 0 60000 65536"/>
                  <a:gd name="T18" fmla="*/ 0 60000 65536"/>
                  <a:gd name="T19" fmla="*/ 0 60000 65536"/>
                  <a:gd name="T20" fmla="*/ 0 60000 65536"/>
                  <a:gd name="T21" fmla="*/ 0 w 45"/>
                  <a:gd name="T22" fmla="*/ 0 h 48"/>
                  <a:gd name="T23" fmla="*/ 45 w 4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8">
                    <a:moveTo>
                      <a:pt x="0" y="31"/>
                    </a:moveTo>
                    <a:lnTo>
                      <a:pt x="0" y="0"/>
                    </a:lnTo>
                    <a:lnTo>
                      <a:pt x="33" y="0"/>
                    </a:lnTo>
                    <a:lnTo>
                      <a:pt x="45" y="16"/>
                    </a:lnTo>
                    <a:lnTo>
                      <a:pt x="45" y="48"/>
                    </a:lnTo>
                    <a:lnTo>
                      <a:pt x="12" y="48"/>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1" name="Freeform 303"/>
              <p:cNvSpPr>
                <a:spLocks noChangeAspect="1"/>
              </p:cNvSpPr>
              <p:nvPr/>
            </p:nvSpPr>
            <p:spPr bwMode="auto">
              <a:xfrm>
                <a:off x="3071" y="2223"/>
                <a:ext cx="23"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2"/>
                    </a:moveTo>
                    <a:lnTo>
                      <a:pt x="0" y="0"/>
                    </a:lnTo>
                    <a:lnTo>
                      <a:pt x="33" y="0"/>
                    </a:lnTo>
                    <a:lnTo>
                      <a:pt x="44" y="15"/>
                    </a:lnTo>
                    <a:lnTo>
                      <a:pt x="44" y="48"/>
                    </a:lnTo>
                    <a:lnTo>
                      <a:pt x="11" y="48"/>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2" name="Freeform 304"/>
              <p:cNvSpPr>
                <a:spLocks noChangeAspect="1"/>
              </p:cNvSpPr>
              <p:nvPr/>
            </p:nvSpPr>
            <p:spPr bwMode="auto">
              <a:xfrm>
                <a:off x="3077" y="2231"/>
                <a:ext cx="24" cy="24"/>
              </a:xfrm>
              <a:custGeom>
                <a:avLst/>
                <a:gdLst>
                  <a:gd name="T0" fmla="*/ 0 w 48"/>
                  <a:gd name="T1" fmla="*/ 1 h 48"/>
                  <a:gd name="T2" fmla="*/ 0 w 48"/>
                  <a:gd name="T3" fmla="*/ 0 h 48"/>
                  <a:gd name="T4" fmla="*/ 1 w 48"/>
                  <a:gd name="T5" fmla="*/ 0 h 48"/>
                  <a:gd name="T6" fmla="*/ 1 w 48"/>
                  <a:gd name="T7" fmla="*/ 1 h 48"/>
                  <a:gd name="T8" fmla="*/ 1 w 48"/>
                  <a:gd name="T9" fmla="*/ 1 h 48"/>
                  <a:gd name="T10" fmla="*/ 1 w 48"/>
                  <a:gd name="T11" fmla="*/ 1 h 48"/>
                  <a:gd name="T12" fmla="*/ 0 w 48"/>
                  <a:gd name="T13" fmla="*/ 1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0" y="33"/>
                    </a:moveTo>
                    <a:lnTo>
                      <a:pt x="0" y="0"/>
                    </a:lnTo>
                    <a:lnTo>
                      <a:pt x="33" y="0"/>
                    </a:lnTo>
                    <a:lnTo>
                      <a:pt x="48" y="17"/>
                    </a:lnTo>
                    <a:lnTo>
                      <a:pt x="48" y="48"/>
                    </a:lnTo>
                    <a:lnTo>
                      <a:pt x="18"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3" name="Freeform 305"/>
              <p:cNvSpPr>
                <a:spLocks noChangeAspect="1"/>
              </p:cNvSpPr>
              <p:nvPr/>
            </p:nvSpPr>
            <p:spPr bwMode="auto">
              <a:xfrm>
                <a:off x="3086" y="2240"/>
                <a:ext cx="22"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1"/>
                    </a:moveTo>
                    <a:lnTo>
                      <a:pt x="0" y="0"/>
                    </a:lnTo>
                    <a:lnTo>
                      <a:pt x="30" y="0"/>
                    </a:lnTo>
                    <a:lnTo>
                      <a:pt x="44" y="16"/>
                    </a:lnTo>
                    <a:lnTo>
                      <a:pt x="44" y="48"/>
                    </a:lnTo>
                    <a:lnTo>
                      <a:pt x="11" y="48"/>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4" name="Freeform 306"/>
              <p:cNvSpPr>
                <a:spLocks noChangeAspect="1"/>
              </p:cNvSpPr>
              <p:nvPr/>
            </p:nvSpPr>
            <p:spPr bwMode="auto">
              <a:xfrm>
                <a:off x="3092" y="2247"/>
                <a:ext cx="22"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2"/>
                    </a:moveTo>
                    <a:lnTo>
                      <a:pt x="0" y="0"/>
                    </a:lnTo>
                    <a:lnTo>
                      <a:pt x="33" y="0"/>
                    </a:lnTo>
                    <a:lnTo>
                      <a:pt x="44" y="15"/>
                    </a:lnTo>
                    <a:lnTo>
                      <a:pt x="44" y="48"/>
                    </a:lnTo>
                    <a:lnTo>
                      <a:pt x="12" y="48"/>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5" name="Freeform 307"/>
              <p:cNvSpPr>
                <a:spLocks noChangeAspect="1"/>
              </p:cNvSpPr>
              <p:nvPr/>
            </p:nvSpPr>
            <p:spPr bwMode="auto">
              <a:xfrm>
                <a:off x="3097" y="2255"/>
                <a:ext cx="23"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3"/>
                    </a:moveTo>
                    <a:lnTo>
                      <a:pt x="0" y="0"/>
                    </a:lnTo>
                    <a:lnTo>
                      <a:pt x="32" y="0"/>
                    </a:lnTo>
                    <a:lnTo>
                      <a:pt x="44" y="17"/>
                    </a:lnTo>
                    <a:lnTo>
                      <a:pt x="44" y="48"/>
                    </a:lnTo>
                    <a:lnTo>
                      <a:pt x="11"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6" name="Freeform 308"/>
              <p:cNvSpPr>
                <a:spLocks noChangeAspect="1"/>
              </p:cNvSpPr>
              <p:nvPr/>
            </p:nvSpPr>
            <p:spPr bwMode="auto">
              <a:xfrm>
                <a:off x="3103" y="2264"/>
                <a:ext cx="24" cy="24"/>
              </a:xfrm>
              <a:custGeom>
                <a:avLst/>
                <a:gdLst>
                  <a:gd name="T0" fmla="*/ 0 w 48"/>
                  <a:gd name="T1" fmla="*/ 1 h 48"/>
                  <a:gd name="T2" fmla="*/ 0 w 48"/>
                  <a:gd name="T3" fmla="*/ 0 h 48"/>
                  <a:gd name="T4" fmla="*/ 1 w 48"/>
                  <a:gd name="T5" fmla="*/ 0 h 48"/>
                  <a:gd name="T6" fmla="*/ 1 w 48"/>
                  <a:gd name="T7" fmla="*/ 1 h 48"/>
                  <a:gd name="T8" fmla="*/ 1 w 48"/>
                  <a:gd name="T9" fmla="*/ 1 h 48"/>
                  <a:gd name="T10" fmla="*/ 1 w 48"/>
                  <a:gd name="T11" fmla="*/ 1 h 48"/>
                  <a:gd name="T12" fmla="*/ 0 w 48"/>
                  <a:gd name="T13" fmla="*/ 1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0" y="31"/>
                    </a:moveTo>
                    <a:lnTo>
                      <a:pt x="0" y="0"/>
                    </a:lnTo>
                    <a:lnTo>
                      <a:pt x="33" y="0"/>
                    </a:lnTo>
                    <a:lnTo>
                      <a:pt x="48" y="16"/>
                    </a:lnTo>
                    <a:lnTo>
                      <a:pt x="48" y="48"/>
                    </a:lnTo>
                    <a:lnTo>
                      <a:pt x="18" y="48"/>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7" name="Freeform 309"/>
              <p:cNvSpPr>
                <a:spLocks noChangeAspect="1"/>
              </p:cNvSpPr>
              <p:nvPr/>
            </p:nvSpPr>
            <p:spPr bwMode="auto">
              <a:xfrm>
                <a:off x="3112" y="2271"/>
                <a:ext cx="22"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2"/>
                    </a:moveTo>
                    <a:lnTo>
                      <a:pt x="0" y="0"/>
                    </a:lnTo>
                    <a:lnTo>
                      <a:pt x="30" y="0"/>
                    </a:lnTo>
                    <a:lnTo>
                      <a:pt x="44" y="15"/>
                    </a:lnTo>
                    <a:lnTo>
                      <a:pt x="44" y="48"/>
                    </a:lnTo>
                    <a:lnTo>
                      <a:pt x="11" y="48"/>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8" name="Freeform 310"/>
              <p:cNvSpPr>
                <a:spLocks noChangeAspect="1"/>
              </p:cNvSpPr>
              <p:nvPr/>
            </p:nvSpPr>
            <p:spPr bwMode="auto">
              <a:xfrm>
                <a:off x="3118" y="2279"/>
                <a:ext cx="22" cy="22"/>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3"/>
                    </a:moveTo>
                    <a:lnTo>
                      <a:pt x="0" y="0"/>
                    </a:lnTo>
                    <a:lnTo>
                      <a:pt x="33" y="0"/>
                    </a:lnTo>
                    <a:lnTo>
                      <a:pt x="44" y="14"/>
                    </a:lnTo>
                    <a:lnTo>
                      <a:pt x="44" y="44"/>
                    </a:lnTo>
                    <a:lnTo>
                      <a:pt x="12"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19" name="Freeform 311"/>
              <p:cNvSpPr>
                <a:spLocks noChangeAspect="1"/>
              </p:cNvSpPr>
              <p:nvPr/>
            </p:nvSpPr>
            <p:spPr bwMode="auto">
              <a:xfrm>
                <a:off x="3123" y="2286"/>
                <a:ext cx="23"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0"/>
                    </a:moveTo>
                    <a:lnTo>
                      <a:pt x="0" y="0"/>
                    </a:lnTo>
                    <a:lnTo>
                      <a:pt x="32" y="0"/>
                    </a:lnTo>
                    <a:lnTo>
                      <a:pt x="44" y="15"/>
                    </a:lnTo>
                    <a:lnTo>
                      <a:pt x="44" y="48"/>
                    </a:lnTo>
                    <a:lnTo>
                      <a:pt x="11" y="48"/>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0" name="Freeform 312"/>
              <p:cNvSpPr>
                <a:spLocks noChangeAspect="1"/>
              </p:cNvSpPr>
              <p:nvPr/>
            </p:nvSpPr>
            <p:spPr bwMode="auto">
              <a:xfrm>
                <a:off x="3129" y="2293"/>
                <a:ext cx="22" cy="24"/>
              </a:xfrm>
              <a:custGeom>
                <a:avLst/>
                <a:gdLst>
                  <a:gd name="T0" fmla="*/ 0 w 45"/>
                  <a:gd name="T1" fmla="*/ 1 h 48"/>
                  <a:gd name="T2" fmla="*/ 0 w 45"/>
                  <a:gd name="T3" fmla="*/ 0 h 48"/>
                  <a:gd name="T4" fmla="*/ 0 w 45"/>
                  <a:gd name="T5" fmla="*/ 0 h 48"/>
                  <a:gd name="T6" fmla="*/ 0 w 45"/>
                  <a:gd name="T7" fmla="*/ 1 h 48"/>
                  <a:gd name="T8" fmla="*/ 0 w 45"/>
                  <a:gd name="T9" fmla="*/ 1 h 48"/>
                  <a:gd name="T10" fmla="*/ 0 w 45"/>
                  <a:gd name="T11" fmla="*/ 1 h 48"/>
                  <a:gd name="T12" fmla="*/ 0 w 45"/>
                  <a:gd name="T13" fmla="*/ 1 h 48"/>
                  <a:gd name="T14" fmla="*/ 0 60000 65536"/>
                  <a:gd name="T15" fmla="*/ 0 60000 65536"/>
                  <a:gd name="T16" fmla="*/ 0 60000 65536"/>
                  <a:gd name="T17" fmla="*/ 0 60000 65536"/>
                  <a:gd name="T18" fmla="*/ 0 60000 65536"/>
                  <a:gd name="T19" fmla="*/ 0 60000 65536"/>
                  <a:gd name="T20" fmla="*/ 0 60000 65536"/>
                  <a:gd name="T21" fmla="*/ 0 w 45"/>
                  <a:gd name="T22" fmla="*/ 0 h 48"/>
                  <a:gd name="T23" fmla="*/ 45 w 4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8">
                    <a:moveTo>
                      <a:pt x="0" y="33"/>
                    </a:moveTo>
                    <a:lnTo>
                      <a:pt x="0" y="0"/>
                    </a:lnTo>
                    <a:lnTo>
                      <a:pt x="33" y="0"/>
                    </a:lnTo>
                    <a:lnTo>
                      <a:pt x="45" y="15"/>
                    </a:lnTo>
                    <a:lnTo>
                      <a:pt x="45" y="48"/>
                    </a:lnTo>
                    <a:lnTo>
                      <a:pt x="14"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1" name="Freeform 313"/>
              <p:cNvSpPr>
                <a:spLocks noChangeAspect="1"/>
              </p:cNvSpPr>
              <p:nvPr/>
            </p:nvSpPr>
            <p:spPr bwMode="auto">
              <a:xfrm>
                <a:off x="3136" y="2301"/>
                <a:ext cx="24" cy="22"/>
              </a:xfrm>
              <a:custGeom>
                <a:avLst/>
                <a:gdLst>
                  <a:gd name="T0" fmla="*/ 0 w 48"/>
                  <a:gd name="T1" fmla="*/ 1 h 44"/>
                  <a:gd name="T2" fmla="*/ 0 w 48"/>
                  <a:gd name="T3" fmla="*/ 0 h 44"/>
                  <a:gd name="T4" fmla="*/ 1 w 48"/>
                  <a:gd name="T5" fmla="*/ 0 h 44"/>
                  <a:gd name="T6" fmla="*/ 1 w 48"/>
                  <a:gd name="T7" fmla="*/ 1 h 44"/>
                  <a:gd name="T8" fmla="*/ 1 w 48"/>
                  <a:gd name="T9" fmla="*/ 1 h 44"/>
                  <a:gd name="T10" fmla="*/ 1 w 48"/>
                  <a:gd name="T11" fmla="*/ 1 h 44"/>
                  <a:gd name="T12" fmla="*/ 0 w 48"/>
                  <a:gd name="T13" fmla="*/ 1 h 44"/>
                  <a:gd name="T14" fmla="*/ 0 60000 65536"/>
                  <a:gd name="T15" fmla="*/ 0 60000 65536"/>
                  <a:gd name="T16" fmla="*/ 0 60000 65536"/>
                  <a:gd name="T17" fmla="*/ 0 60000 65536"/>
                  <a:gd name="T18" fmla="*/ 0 60000 65536"/>
                  <a:gd name="T19" fmla="*/ 0 60000 65536"/>
                  <a:gd name="T20" fmla="*/ 0 60000 65536"/>
                  <a:gd name="T21" fmla="*/ 0 w 48"/>
                  <a:gd name="T22" fmla="*/ 0 h 44"/>
                  <a:gd name="T23" fmla="*/ 48 w 4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4">
                    <a:moveTo>
                      <a:pt x="0" y="33"/>
                    </a:moveTo>
                    <a:lnTo>
                      <a:pt x="0" y="0"/>
                    </a:lnTo>
                    <a:lnTo>
                      <a:pt x="31" y="0"/>
                    </a:lnTo>
                    <a:lnTo>
                      <a:pt x="48" y="14"/>
                    </a:lnTo>
                    <a:lnTo>
                      <a:pt x="48" y="44"/>
                    </a:lnTo>
                    <a:lnTo>
                      <a:pt x="15"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2" name="Freeform 314"/>
              <p:cNvSpPr>
                <a:spLocks noChangeAspect="1"/>
              </p:cNvSpPr>
              <p:nvPr/>
            </p:nvSpPr>
            <p:spPr bwMode="auto">
              <a:xfrm>
                <a:off x="3144" y="2308"/>
                <a:ext cx="22"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0"/>
                    </a:moveTo>
                    <a:lnTo>
                      <a:pt x="0" y="0"/>
                    </a:lnTo>
                    <a:lnTo>
                      <a:pt x="33" y="0"/>
                    </a:lnTo>
                    <a:lnTo>
                      <a:pt x="44" y="15"/>
                    </a:lnTo>
                    <a:lnTo>
                      <a:pt x="44" y="48"/>
                    </a:lnTo>
                    <a:lnTo>
                      <a:pt x="12" y="48"/>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3" name="Freeform 315"/>
              <p:cNvSpPr>
                <a:spLocks noChangeAspect="1"/>
              </p:cNvSpPr>
              <p:nvPr/>
            </p:nvSpPr>
            <p:spPr bwMode="auto">
              <a:xfrm>
                <a:off x="3149" y="2316"/>
                <a:ext cx="22"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3"/>
                    </a:moveTo>
                    <a:lnTo>
                      <a:pt x="0" y="0"/>
                    </a:lnTo>
                    <a:lnTo>
                      <a:pt x="32" y="0"/>
                    </a:lnTo>
                    <a:lnTo>
                      <a:pt x="44" y="15"/>
                    </a:lnTo>
                    <a:lnTo>
                      <a:pt x="44" y="48"/>
                    </a:lnTo>
                    <a:lnTo>
                      <a:pt x="11"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4" name="Freeform 316"/>
              <p:cNvSpPr>
                <a:spLocks noChangeAspect="1"/>
              </p:cNvSpPr>
              <p:nvPr/>
            </p:nvSpPr>
            <p:spPr bwMode="auto">
              <a:xfrm>
                <a:off x="3155" y="2323"/>
                <a:ext cx="22" cy="22"/>
              </a:xfrm>
              <a:custGeom>
                <a:avLst/>
                <a:gdLst>
                  <a:gd name="T0" fmla="*/ 0 w 45"/>
                  <a:gd name="T1" fmla="*/ 0 h 45"/>
                  <a:gd name="T2" fmla="*/ 0 w 45"/>
                  <a:gd name="T3" fmla="*/ 0 h 45"/>
                  <a:gd name="T4" fmla="*/ 0 w 45"/>
                  <a:gd name="T5" fmla="*/ 0 h 45"/>
                  <a:gd name="T6" fmla="*/ 0 w 45"/>
                  <a:gd name="T7" fmla="*/ 0 h 45"/>
                  <a:gd name="T8" fmla="*/ 0 w 45"/>
                  <a:gd name="T9" fmla="*/ 0 h 45"/>
                  <a:gd name="T10" fmla="*/ 0 w 45"/>
                  <a:gd name="T11" fmla="*/ 0 h 45"/>
                  <a:gd name="T12" fmla="*/ 0 w 45"/>
                  <a:gd name="T13" fmla="*/ 0 h 45"/>
                  <a:gd name="T14" fmla="*/ 0 60000 65536"/>
                  <a:gd name="T15" fmla="*/ 0 60000 65536"/>
                  <a:gd name="T16" fmla="*/ 0 60000 65536"/>
                  <a:gd name="T17" fmla="*/ 0 60000 65536"/>
                  <a:gd name="T18" fmla="*/ 0 60000 65536"/>
                  <a:gd name="T19" fmla="*/ 0 60000 65536"/>
                  <a:gd name="T20" fmla="*/ 0 60000 65536"/>
                  <a:gd name="T21" fmla="*/ 0 w 45"/>
                  <a:gd name="T22" fmla="*/ 0 h 45"/>
                  <a:gd name="T23" fmla="*/ 45 w 45"/>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5">
                    <a:moveTo>
                      <a:pt x="0" y="33"/>
                    </a:moveTo>
                    <a:lnTo>
                      <a:pt x="0" y="0"/>
                    </a:lnTo>
                    <a:lnTo>
                      <a:pt x="33" y="0"/>
                    </a:lnTo>
                    <a:lnTo>
                      <a:pt x="45" y="14"/>
                    </a:lnTo>
                    <a:lnTo>
                      <a:pt x="45" y="45"/>
                    </a:lnTo>
                    <a:lnTo>
                      <a:pt x="14" y="45"/>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5" name="Freeform 317"/>
              <p:cNvSpPr>
                <a:spLocks noChangeAspect="1"/>
              </p:cNvSpPr>
              <p:nvPr/>
            </p:nvSpPr>
            <p:spPr bwMode="auto">
              <a:xfrm>
                <a:off x="3162" y="2330"/>
                <a:ext cx="21" cy="21"/>
              </a:xfrm>
              <a:custGeom>
                <a:avLst/>
                <a:gdLst>
                  <a:gd name="T0" fmla="*/ 0 w 42"/>
                  <a:gd name="T1" fmla="*/ 1 h 42"/>
                  <a:gd name="T2" fmla="*/ 0 w 42"/>
                  <a:gd name="T3" fmla="*/ 0 h 42"/>
                  <a:gd name="T4" fmla="*/ 1 w 42"/>
                  <a:gd name="T5" fmla="*/ 0 h 42"/>
                  <a:gd name="T6" fmla="*/ 1 w 42"/>
                  <a:gd name="T7" fmla="*/ 1 h 42"/>
                  <a:gd name="T8" fmla="*/ 1 w 42"/>
                  <a:gd name="T9" fmla="*/ 1 h 42"/>
                  <a:gd name="T10" fmla="*/ 1 w 42"/>
                  <a:gd name="T11" fmla="*/ 1 h 42"/>
                  <a:gd name="T12" fmla="*/ 0 w 42"/>
                  <a:gd name="T13" fmla="*/ 1 h 42"/>
                  <a:gd name="T14" fmla="*/ 0 60000 65536"/>
                  <a:gd name="T15" fmla="*/ 0 60000 65536"/>
                  <a:gd name="T16" fmla="*/ 0 60000 65536"/>
                  <a:gd name="T17" fmla="*/ 0 60000 65536"/>
                  <a:gd name="T18" fmla="*/ 0 60000 65536"/>
                  <a:gd name="T19" fmla="*/ 0 60000 65536"/>
                  <a:gd name="T20" fmla="*/ 0 60000 65536"/>
                  <a:gd name="T21" fmla="*/ 0 w 42"/>
                  <a:gd name="T22" fmla="*/ 0 h 42"/>
                  <a:gd name="T23" fmla="*/ 42 w 42"/>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2">
                    <a:moveTo>
                      <a:pt x="0" y="31"/>
                    </a:moveTo>
                    <a:lnTo>
                      <a:pt x="0" y="0"/>
                    </a:lnTo>
                    <a:lnTo>
                      <a:pt x="31" y="0"/>
                    </a:lnTo>
                    <a:lnTo>
                      <a:pt x="42" y="11"/>
                    </a:lnTo>
                    <a:lnTo>
                      <a:pt x="42" y="42"/>
                    </a:lnTo>
                    <a:lnTo>
                      <a:pt x="11" y="42"/>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6" name="Freeform 318"/>
              <p:cNvSpPr>
                <a:spLocks noChangeAspect="1"/>
              </p:cNvSpPr>
              <p:nvPr/>
            </p:nvSpPr>
            <p:spPr bwMode="auto">
              <a:xfrm>
                <a:off x="3168" y="2336"/>
                <a:ext cx="24" cy="24"/>
              </a:xfrm>
              <a:custGeom>
                <a:avLst/>
                <a:gdLst>
                  <a:gd name="T0" fmla="*/ 0 w 48"/>
                  <a:gd name="T1" fmla="*/ 1 h 48"/>
                  <a:gd name="T2" fmla="*/ 0 w 48"/>
                  <a:gd name="T3" fmla="*/ 0 h 48"/>
                  <a:gd name="T4" fmla="*/ 1 w 48"/>
                  <a:gd name="T5" fmla="*/ 0 h 48"/>
                  <a:gd name="T6" fmla="*/ 1 w 48"/>
                  <a:gd name="T7" fmla="*/ 1 h 48"/>
                  <a:gd name="T8" fmla="*/ 1 w 48"/>
                  <a:gd name="T9" fmla="*/ 1 h 48"/>
                  <a:gd name="T10" fmla="*/ 1 w 48"/>
                  <a:gd name="T11" fmla="*/ 1 h 48"/>
                  <a:gd name="T12" fmla="*/ 0 w 48"/>
                  <a:gd name="T13" fmla="*/ 1 h 48"/>
                  <a:gd name="T14" fmla="*/ 0 60000 65536"/>
                  <a:gd name="T15" fmla="*/ 0 60000 65536"/>
                  <a:gd name="T16" fmla="*/ 0 60000 65536"/>
                  <a:gd name="T17" fmla="*/ 0 60000 65536"/>
                  <a:gd name="T18" fmla="*/ 0 60000 65536"/>
                  <a:gd name="T19" fmla="*/ 0 60000 65536"/>
                  <a:gd name="T20" fmla="*/ 0 60000 65536"/>
                  <a:gd name="T21" fmla="*/ 0 w 48"/>
                  <a:gd name="T22" fmla="*/ 0 h 48"/>
                  <a:gd name="T23" fmla="*/ 48 w 4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8">
                    <a:moveTo>
                      <a:pt x="0" y="31"/>
                    </a:moveTo>
                    <a:lnTo>
                      <a:pt x="0" y="0"/>
                    </a:lnTo>
                    <a:lnTo>
                      <a:pt x="31" y="0"/>
                    </a:lnTo>
                    <a:lnTo>
                      <a:pt x="48" y="16"/>
                    </a:lnTo>
                    <a:lnTo>
                      <a:pt x="48" y="48"/>
                    </a:lnTo>
                    <a:lnTo>
                      <a:pt x="16" y="48"/>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7" name="Freeform 319"/>
              <p:cNvSpPr>
                <a:spLocks noChangeAspect="1"/>
              </p:cNvSpPr>
              <p:nvPr/>
            </p:nvSpPr>
            <p:spPr bwMode="auto">
              <a:xfrm>
                <a:off x="3175" y="2343"/>
                <a:ext cx="22"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2"/>
                    </a:moveTo>
                    <a:lnTo>
                      <a:pt x="0" y="0"/>
                    </a:lnTo>
                    <a:lnTo>
                      <a:pt x="32" y="0"/>
                    </a:lnTo>
                    <a:lnTo>
                      <a:pt x="44" y="15"/>
                    </a:lnTo>
                    <a:lnTo>
                      <a:pt x="44" y="48"/>
                    </a:lnTo>
                    <a:lnTo>
                      <a:pt x="11" y="48"/>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8" name="Freeform 320"/>
              <p:cNvSpPr>
                <a:spLocks noChangeAspect="1"/>
              </p:cNvSpPr>
              <p:nvPr/>
            </p:nvSpPr>
            <p:spPr bwMode="auto">
              <a:xfrm>
                <a:off x="3181" y="2351"/>
                <a:ext cx="22" cy="22"/>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3"/>
                    </a:moveTo>
                    <a:lnTo>
                      <a:pt x="0" y="0"/>
                    </a:lnTo>
                    <a:lnTo>
                      <a:pt x="33" y="0"/>
                    </a:lnTo>
                    <a:lnTo>
                      <a:pt x="44" y="14"/>
                    </a:lnTo>
                    <a:lnTo>
                      <a:pt x="44" y="44"/>
                    </a:lnTo>
                    <a:lnTo>
                      <a:pt x="14"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9" name="Freeform 321"/>
              <p:cNvSpPr>
                <a:spLocks noChangeAspect="1"/>
              </p:cNvSpPr>
              <p:nvPr/>
            </p:nvSpPr>
            <p:spPr bwMode="auto">
              <a:xfrm>
                <a:off x="3188" y="2358"/>
                <a:ext cx="22" cy="22"/>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0"/>
                    </a:moveTo>
                    <a:lnTo>
                      <a:pt x="0" y="0"/>
                    </a:lnTo>
                    <a:lnTo>
                      <a:pt x="30" y="0"/>
                    </a:lnTo>
                    <a:lnTo>
                      <a:pt x="44" y="11"/>
                    </a:lnTo>
                    <a:lnTo>
                      <a:pt x="44" y="44"/>
                    </a:lnTo>
                    <a:lnTo>
                      <a:pt x="11" y="44"/>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30" name="Freeform 322"/>
              <p:cNvSpPr>
                <a:spLocks noChangeAspect="1"/>
              </p:cNvSpPr>
              <p:nvPr/>
            </p:nvSpPr>
            <p:spPr bwMode="auto">
              <a:xfrm>
                <a:off x="3194" y="2364"/>
                <a:ext cx="22" cy="22"/>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3"/>
                    </a:moveTo>
                    <a:lnTo>
                      <a:pt x="0" y="0"/>
                    </a:lnTo>
                    <a:lnTo>
                      <a:pt x="33" y="0"/>
                    </a:lnTo>
                    <a:lnTo>
                      <a:pt x="44" y="12"/>
                    </a:lnTo>
                    <a:lnTo>
                      <a:pt x="44" y="44"/>
                    </a:lnTo>
                    <a:lnTo>
                      <a:pt x="12"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31" name="Freeform 323"/>
              <p:cNvSpPr>
                <a:spLocks noChangeAspect="1"/>
              </p:cNvSpPr>
              <p:nvPr/>
            </p:nvSpPr>
            <p:spPr bwMode="auto">
              <a:xfrm>
                <a:off x="3199" y="2369"/>
                <a:ext cx="24" cy="22"/>
              </a:xfrm>
              <a:custGeom>
                <a:avLst/>
                <a:gdLst>
                  <a:gd name="T0" fmla="*/ 0 w 48"/>
                  <a:gd name="T1" fmla="*/ 1 h 44"/>
                  <a:gd name="T2" fmla="*/ 0 w 48"/>
                  <a:gd name="T3" fmla="*/ 0 h 44"/>
                  <a:gd name="T4" fmla="*/ 1 w 48"/>
                  <a:gd name="T5" fmla="*/ 0 h 44"/>
                  <a:gd name="T6" fmla="*/ 1 w 48"/>
                  <a:gd name="T7" fmla="*/ 1 h 44"/>
                  <a:gd name="T8" fmla="*/ 1 w 48"/>
                  <a:gd name="T9" fmla="*/ 1 h 44"/>
                  <a:gd name="T10" fmla="*/ 1 w 48"/>
                  <a:gd name="T11" fmla="*/ 1 h 44"/>
                  <a:gd name="T12" fmla="*/ 0 w 48"/>
                  <a:gd name="T13" fmla="*/ 1 h 44"/>
                  <a:gd name="T14" fmla="*/ 0 60000 65536"/>
                  <a:gd name="T15" fmla="*/ 0 60000 65536"/>
                  <a:gd name="T16" fmla="*/ 0 60000 65536"/>
                  <a:gd name="T17" fmla="*/ 0 60000 65536"/>
                  <a:gd name="T18" fmla="*/ 0 60000 65536"/>
                  <a:gd name="T19" fmla="*/ 0 60000 65536"/>
                  <a:gd name="T20" fmla="*/ 0 60000 65536"/>
                  <a:gd name="T21" fmla="*/ 0 w 48"/>
                  <a:gd name="T22" fmla="*/ 0 h 44"/>
                  <a:gd name="T23" fmla="*/ 48 w 4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4">
                    <a:moveTo>
                      <a:pt x="0" y="32"/>
                    </a:moveTo>
                    <a:lnTo>
                      <a:pt x="0" y="0"/>
                    </a:lnTo>
                    <a:lnTo>
                      <a:pt x="32" y="0"/>
                    </a:lnTo>
                    <a:lnTo>
                      <a:pt x="48" y="11"/>
                    </a:lnTo>
                    <a:lnTo>
                      <a:pt x="48" y="44"/>
                    </a:lnTo>
                    <a:lnTo>
                      <a:pt x="15" y="44"/>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32" name="Freeform 324"/>
              <p:cNvSpPr>
                <a:spLocks noChangeAspect="1"/>
              </p:cNvSpPr>
              <p:nvPr/>
            </p:nvSpPr>
            <p:spPr bwMode="auto">
              <a:xfrm>
                <a:off x="3207" y="2375"/>
                <a:ext cx="22" cy="24"/>
              </a:xfrm>
              <a:custGeom>
                <a:avLst/>
                <a:gdLst>
                  <a:gd name="T0" fmla="*/ 0 w 44"/>
                  <a:gd name="T1" fmla="*/ 1 h 48"/>
                  <a:gd name="T2" fmla="*/ 0 w 44"/>
                  <a:gd name="T3" fmla="*/ 0 h 48"/>
                  <a:gd name="T4" fmla="*/ 1 w 44"/>
                  <a:gd name="T5" fmla="*/ 0 h 48"/>
                  <a:gd name="T6" fmla="*/ 1 w 44"/>
                  <a:gd name="T7" fmla="*/ 1 h 48"/>
                  <a:gd name="T8" fmla="*/ 1 w 44"/>
                  <a:gd name="T9" fmla="*/ 1 h 48"/>
                  <a:gd name="T10" fmla="*/ 1 w 44"/>
                  <a:gd name="T11" fmla="*/ 1 h 48"/>
                  <a:gd name="T12" fmla="*/ 0 w 44"/>
                  <a:gd name="T13" fmla="*/ 1 h 48"/>
                  <a:gd name="T14" fmla="*/ 0 60000 65536"/>
                  <a:gd name="T15" fmla="*/ 0 60000 65536"/>
                  <a:gd name="T16" fmla="*/ 0 60000 65536"/>
                  <a:gd name="T17" fmla="*/ 0 60000 65536"/>
                  <a:gd name="T18" fmla="*/ 0 60000 65536"/>
                  <a:gd name="T19" fmla="*/ 0 60000 65536"/>
                  <a:gd name="T20" fmla="*/ 0 60000 65536"/>
                  <a:gd name="T21" fmla="*/ 0 w 44"/>
                  <a:gd name="T22" fmla="*/ 0 h 48"/>
                  <a:gd name="T23" fmla="*/ 44 w 4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8">
                    <a:moveTo>
                      <a:pt x="0" y="33"/>
                    </a:moveTo>
                    <a:lnTo>
                      <a:pt x="0" y="0"/>
                    </a:lnTo>
                    <a:lnTo>
                      <a:pt x="33" y="0"/>
                    </a:lnTo>
                    <a:lnTo>
                      <a:pt x="44" y="17"/>
                    </a:lnTo>
                    <a:lnTo>
                      <a:pt x="44" y="48"/>
                    </a:lnTo>
                    <a:lnTo>
                      <a:pt x="14" y="48"/>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33" name="Freeform 325"/>
              <p:cNvSpPr>
                <a:spLocks noChangeAspect="1"/>
              </p:cNvSpPr>
              <p:nvPr/>
            </p:nvSpPr>
            <p:spPr bwMode="auto">
              <a:xfrm>
                <a:off x="3214" y="2384"/>
                <a:ext cx="22" cy="22"/>
              </a:xfrm>
              <a:custGeom>
                <a:avLst/>
                <a:gdLst>
                  <a:gd name="T0" fmla="*/ 0 w 44"/>
                  <a:gd name="T1" fmla="*/ 0 h 45"/>
                  <a:gd name="T2" fmla="*/ 0 w 44"/>
                  <a:gd name="T3" fmla="*/ 0 h 45"/>
                  <a:gd name="T4" fmla="*/ 1 w 44"/>
                  <a:gd name="T5" fmla="*/ 0 h 45"/>
                  <a:gd name="T6" fmla="*/ 1 w 44"/>
                  <a:gd name="T7" fmla="*/ 0 h 45"/>
                  <a:gd name="T8" fmla="*/ 1 w 44"/>
                  <a:gd name="T9" fmla="*/ 0 h 45"/>
                  <a:gd name="T10" fmla="*/ 1 w 44"/>
                  <a:gd name="T11" fmla="*/ 0 h 45"/>
                  <a:gd name="T12" fmla="*/ 0 w 44"/>
                  <a:gd name="T13" fmla="*/ 0 h 45"/>
                  <a:gd name="T14" fmla="*/ 0 60000 65536"/>
                  <a:gd name="T15" fmla="*/ 0 60000 65536"/>
                  <a:gd name="T16" fmla="*/ 0 60000 65536"/>
                  <a:gd name="T17" fmla="*/ 0 60000 65536"/>
                  <a:gd name="T18" fmla="*/ 0 60000 65536"/>
                  <a:gd name="T19" fmla="*/ 0 60000 65536"/>
                  <a:gd name="T20" fmla="*/ 0 60000 65536"/>
                  <a:gd name="T21" fmla="*/ 0 w 44"/>
                  <a:gd name="T22" fmla="*/ 0 h 45"/>
                  <a:gd name="T23" fmla="*/ 44 w 44"/>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5">
                    <a:moveTo>
                      <a:pt x="0" y="31"/>
                    </a:moveTo>
                    <a:lnTo>
                      <a:pt x="0" y="0"/>
                    </a:lnTo>
                    <a:lnTo>
                      <a:pt x="30" y="0"/>
                    </a:lnTo>
                    <a:lnTo>
                      <a:pt x="44" y="12"/>
                    </a:lnTo>
                    <a:lnTo>
                      <a:pt x="44" y="45"/>
                    </a:lnTo>
                    <a:lnTo>
                      <a:pt x="11" y="4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34" name="Freeform 326"/>
              <p:cNvSpPr>
                <a:spLocks noChangeAspect="1"/>
              </p:cNvSpPr>
              <p:nvPr/>
            </p:nvSpPr>
            <p:spPr bwMode="auto">
              <a:xfrm>
                <a:off x="3220" y="2389"/>
                <a:ext cx="22" cy="23"/>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3"/>
                    </a:moveTo>
                    <a:lnTo>
                      <a:pt x="0" y="0"/>
                    </a:lnTo>
                    <a:lnTo>
                      <a:pt x="33" y="0"/>
                    </a:lnTo>
                    <a:lnTo>
                      <a:pt x="44" y="11"/>
                    </a:lnTo>
                    <a:lnTo>
                      <a:pt x="44" y="44"/>
                    </a:lnTo>
                    <a:lnTo>
                      <a:pt x="12"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35" name="Freeform 327"/>
              <p:cNvSpPr>
                <a:spLocks noChangeAspect="1"/>
              </p:cNvSpPr>
              <p:nvPr/>
            </p:nvSpPr>
            <p:spPr bwMode="auto">
              <a:xfrm>
                <a:off x="3225" y="2395"/>
                <a:ext cx="23" cy="22"/>
              </a:xfrm>
              <a:custGeom>
                <a:avLst/>
                <a:gdLst>
                  <a:gd name="T0" fmla="*/ 0 w 44"/>
                  <a:gd name="T1" fmla="*/ 0 h 45"/>
                  <a:gd name="T2" fmla="*/ 0 w 44"/>
                  <a:gd name="T3" fmla="*/ 0 h 45"/>
                  <a:gd name="T4" fmla="*/ 1 w 44"/>
                  <a:gd name="T5" fmla="*/ 0 h 45"/>
                  <a:gd name="T6" fmla="*/ 1 w 44"/>
                  <a:gd name="T7" fmla="*/ 0 h 45"/>
                  <a:gd name="T8" fmla="*/ 1 w 44"/>
                  <a:gd name="T9" fmla="*/ 0 h 45"/>
                  <a:gd name="T10" fmla="*/ 1 w 44"/>
                  <a:gd name="T11" fmla="*/ 0 h 45"/>
                  <a:gd name="T12" fmla="*/ 0 w 44"/>
                  <a:gd name="T13" fmla="*/ 0 h 45"/>
                  <a:gd name="T14" fmla="*/ 0 60000 65536"/>
                  <a:gd name="T15" fmla="*/ 0 60000 65536"/>
                  <a:gd name="T16" fmla="*/ 0 60000 65536"/>
                  <a:gd name="T17" fmla="*/ 0 60000 65536"/>
                  <a:gd name="T18" fmla="*/ 0 60000 65536"/>
                  <a:gd name="T19" fmla="*/ 0 60000 65536"/>
                  <a:gd name="T20" fmla="*/ 0 60000 65536"/>
                  <a:gd name="T21" fmla="*/ 0 w 44"/>
                  <a:gd name="T22" fmla="*/ 0 h 45"/>
                  <a:gd name="T23" fmla="*/ 44 w 44"/>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5">
                    <a:moveTo>
                      <a:pt x="0" y="33"/>
                    </a:moveTo>
                    <a:lnTo>
                      <a:pt x="0" y="0"/>
                    </a:lnTo>
                    <a:lnTo>
                      <a:pt x="32" y="0"/>
                    </a:lnTo>
                    <a:lnTo>
                      <a:pt x="44" y="12"/>
                    </a:lnTo>
                    <a:lnTo>
                      <a:pt x="44" y="45"/>
                    </a:lnTo>
                    <a:lnTo>
                      <a:pt x="11" y="45"/>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36" name="Freeform 328"/>
              <p:cNvSpPr>
                <a:spLocks noChangeAspect="1"/>
              </p:cNvSpPr>
              <p:nvPr/>
            </p:nvSpPr>
            <p:spPr bwMode="auto">
              <a:xfrm>
                <a:off x="3231" y="2401"/>
                <a:ext cx="24" cy="22"/>
              </a:xfrm>
              <a:custGeom>
                <a:avLst/>
                <a:gdLst>
                  <a:gd name="T0" fmla="*/ 0 w 48"/>
                  <a:gd name="T1" fmla="*/ 1 h 44"/>
                  <a:gd name="T2" fmla="*/ 0 w 48"/>
                  <a:gd name="T3" fmla="*/ 0 h 44"/>
                  <a:gd name="T4" fmla="*/ 1 w 48"/>
                  <a:gd name="T5" fmla="*/ 0 h 44"/>
                  <a:gd name="T6" fmla="*/ 1 w 48"/>
                  <a:gd name="T7" fmla="*/ 1 h 44"/>
                  <a:gd name="T8" fmla="*/ 1 w 48"/>
                  <a:gd name="T9" fmla="*/ 1 h 44"/>
                  <a:gd name="T10" fmla="*/ 1 w 48"/>
                  <a:gd name="T11" fmla="*/ 1 h 44"/>
                  <a:gd name="T12" fmla="*/ 0 w 48"/>
                  <a:gd name="T13" fmla="*/ 1 h 44"/>
                  <a:gd name="T14" fmla="*/ 0 60000 65536"/>
                  <a:gd name="T15" fmla="*/ 0 60000 65536"/>
                  <a:gd name="T16" fmla="*/ 0 60000 65536"/>
                  <a:gd name="T17" fmla="*/ 0 60000 65536"/>
                  <a:gd name="T18" fmla="*/ 0 60000 65536"/>
                  <a:gd name="T19" fmla="*/ 0 60000 65536"/>
                  <a:gd name="T20" fmla="*/ 0 60000 65536"/>
                  <a:gd name="T21" fmla="*/ 0 w 48"/>
                  <a:gd name="T22" fmla="*/ 0 h 44"/>
                  <a:gd name="T23" fmla="*/ 48 w 4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4">
                    <a:moveTo>
                      <a:pt x="0" y="33"/>
                    </a:moveTo>
                    <a:lnTo>
                      <a:pt x="0" y="0"/>
                    </a:lnTo>
                    <a:lnTo>
                      <a:pt x="33" y="0"/>
                    </a:lnTo>
                    <a:lnTo>
                      <a:pt x="48" y="13"/>
                    </a:lnTo>
                    <a:lnTo>
                      <a:pt x="48" y="44"/>
                    </a:lnTo>
                    <a:lnTo>
                      <a:pt x="18"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37" name="Freeform 329"/>
              <p:cNvSpPr>
                <a:spLocks noChangeAspect="1"/>
              </p:cNvSpPr>
              <p:nvPr/>
            </p:nvSpPr>
            <p:spPr bwMode="auto">
              <a:xfrm>
                <a:off x="3240" y="2408"/>
                <a:ext cx="22" cy="22"/>
              </a:xfrm>
              <a:custGeom>
                <a:avLst/>
                <a:gdLst>
                  <a:gd name="T0" fmla="*/ 0 w 44"/>
                  <a:gd name="T1" fmla="*/ 0 h 45"/>
                  <a:gd name="T2" fmla="*/ 0 w 44"/>
                  <a:gd name="T3" fmla="*/ 0 h 45"/>
                  <a:gd name="T4" fmla="*/ 1 w 44"/>
                  <a:gd name="T5" fmla="*/ 0 h 45"/>
                  <a:gd name="T6" fmla="*/ 1 w 44"/>
                  <a:gd name="T7" fmla="*/ 0 h 45"/>
                  <a:gd name="T8" fmla="*/ 1 w 44"/>
                  <a:gd name="T9" fmla="*/ 0 h 45"/>
                  <a:gd name="T10" fmla="*/ 1 w 44"/>
                  <a:gd name="T11" fmla="*/ 0 h 45"/>
                  <a:gd name="T12" fmla="*/ 0 w 44"/>
                  <a:gd name="T13" fmla="*/ 0 h 45"/>
                  <a:gd name="T14" fmla="*/ 0 60000 65536"/>
                  <a:gd name="T15" fmla="*/ 0 60000 65536"/>
                  <a:gd name="T16" fmla="*/ 0 60000 65536"/>
                  <a:gd name="T17" fmla="*/ 0 60000 65536"/>
                  <a:gd name="T18" fmla="*/ 0 60000 65536"/>
                  <a:gd name="T19" fmla="*/ 0 60000 65536"/>
                  <a:gd name="T20" fmla="*/ 0 60000 65536"/>
                  <a:gd name="T21" fmla="*/ 0 w 44"/>
                  <a:gd name="T22" fmla="*/ 0 h 45"/>
                  <a:gd name="T23" fmla="*/ 44 w 44"/>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5">
                    <a:moveTo>
                      <a:pt x="0" y="31"/>
                    </a:moveTo>
                    <a:lnTo>
                      <a:pt x="0" y="0"/>
                    </a:lnTo>
                    <a:lnTo>
                      <a:pt x="30" y="0"/>
                    </a:lnTo>
                    <a:lnTo>
                      <a:pt x="44" y="12"/>
                    </a:lnTo>
                    <a:lnTo>
                      <a:pt x="44" y="45"/>
                    </a:lnTo>
                    <a:lnTo>
                      <a:pt x="11" y="4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38" name="Freeform 330"/>
              <p:cNvSpPr>
                <a:spLocks noChangeAspect="1"/>
              </p:cNvSpPr>
              <p:nvPr/>
            </p:nvSpPr>
            <p:spPr bwMode="auto">
              <a:xfrm>
                <a:off x="3246" y="2413"/>
                <a:ext cx="22" cy="23"/>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3"/>
                    </a:moveTo>
                    <a:lnTo>
                      <a:pt x="0" y="0"/>
                    </a:lnTo>
                    <a:lnTo>
                      <a:pt x="33" y="0"/>
                    </a:lnTo>
                    <a:lnTo>
                      <a:pt x="44" y="11"/>
                    </a:lnTo>
                    <a:lnTo>
                      <a:pt x="44" y="44"/>
                    </a:lnTo>
                    <a:lnTo>
                      <a:pt x="12"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39" name="Freeform 331"/>
              <p:cNvSpPr>
                <a:spLocks noChangeAspect="1"/>
              </p:cNvSpPr>
              <p:nvPr/>
            </p:nvSpPr>
            <p:spPr bwMode="auto">
              <a:xfrm>
                <a:off x="3251" y="2419"/>
                <a:ext cx="22" cy="22"/>
              </a:xfrm>
              <a:custGeom>
                <a:avLst/>
                <a:gdLst>
                  <a:gd name="T0" fmla="*/ 0 w 44"/>
                  <a:gd name="T1" fmla="*/ 0 h 45"/>
                  <a:gd name="T2" fmla="*/ 0 w 44"/>
                  <a:gd name="T3" fmla="*/ 0 h 45"/>
                  <a:gd name="T4" fmla="*/ 1 w 44"/>
                  <a:gd name="T5" fmla="*/ 0 h 45"/>
                  <a:gd name="T6" fmla="*/ 1 w 44"/>
                  <a:gd name="T7" fmla="*/ 0 h 45"/>
                  <a:gd name="T8" fmla="*/ 1 w 44"/>
                  <a:gd name="T9" fmla="*/ 0 h 45"/>
                  <a:gd name="T10" fmla="*/ 1 w 44"/>
                  <a:gd name="T11" fmla="*/ 0 h 45"/>
                  <a:gd name="T12" fmla="*/ 0 w 44"/>
                  <a:gd name="T13" fmla="*/ 0 h 45"/>
                  <a:gd name="T14" fmla="*/ 0 60000 65536"/>
                  <a:gd name="T15" fmla="*/ 0 60000 65536"/>
                  <a:gd name="T16" fmla="*/ 0 60000 65536"/>
                  <a:gd name="T17" fmla="*/ 0 60000 65536"/>
                  <a:gd name="T18" fmla="*/ 0 60000 65536"/>
                  <a:gd name="T19" fmla="*/ 0 60000 65536"/>
                  <a:gd name="T20" fmla="*/ 0 60000 65536"/>
                  <a:gd name="T21" fmla="*/ 0 w 44"/>
                  <a:gd name="T22" fmla="*/ 0 h 45"/>
                  <a:gd name="T23" fmla="*/ 44 w 44"/>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5">
                    <a:moveTo>
                      <a:pt x="0" y="33"/>
                    </a:moveTo>
                    <a:lnTo>
                      <a:pt x="0" y="0"/>
                    </a:lnTo>
                    <a:lnTo>
                      <a:pt x="32" y="0"/>
                    </a:lnTo>
                    <a:lnTo>
                      <a:pt x="44" y="12"/>
                    </a:lnTo>
                    <a:lnTo>
                      <a:pt x="44" y="45"/>
                    </a:lnTo>
                    <a:lnTo>
                      <a:pt x="11" y="45"/>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40" name="Freeform 332"/>
              <p:cNvSpPr>
                <a:spLocks noChangeAspect="1"/>
              </p:cNvSpPr>
              <p:nvPr/>
            </p:nvSpPr>
            <p:spPr bwMode="auto">
              <a:xfrm>
                <a:off x="3257" y="2425"/>
                <a:ext cx="22" cy="22"/>
              </a:xfrm>
              <a:custGeom>
                <a:avLst/>
                <a:gdLst>
                  <a:gd name="T0" fmla="*/ 0 w 45"/>
                  <a:gd name="T1" fmla="*/ 1 h 44"/>
                  <a:gd name="T2" fmla="*/ 0 w 45"/>
                  <a:gd name="T3" fmla="*/ 0 h 44"/>
                  <a:gd name="T4" fmla="*/ 0 w 45"/>
                  <a:gd name="T5" fmla="*/ 0 h 44"/>
                  <a:gd name="T6" fmla="*/ 0 w 45"/>
                  <a:gd name="T7" fmla="*/ 1 h 44"/>
                  <a:gd name="T8" fmla="*/ 0 w 45"/>
                  <a:gd name="T9" fmla="*/ 1 h 44"/>
                  <a:gd name="T10" fmla="*/ 0 w 45"/>
                  <a:gd name="T11" fmla="*/ 1 h 44"/>
                  <a:gd name="T12" fmla="*/ 0 w 45"/>
                  <a:gd name="T13" fmla="*/ 1 h 44"/>
                  <a:gd name="T14" fmla="*/ 0 60000 65536"/>
                  <a:gd name="T15" fmla="*/ 0 60000 65536"/>
                  <a:gd name="T16" fmla="*/ 0 60000 65536"/>
                  <a:gd name="T17" fmla="*/ 0 60000 65536"/>
                  <a:gd name="T18" fmla="*/ 0 60000 65536"/>
                  <a:gd name="T19" fmla="*/ 0 60000 65536"/>
                  <a:gd name="T20" fmla="*/ 0 60000 65536"/>
                  <a:gd name="T21" fmla="*/ 0 w 45"/>
                  <a:gd name="T22" fmla="*/ 0 h 44"/>
                  <a:gd name="T23" fmla="*/ 45 w 4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4">
                    <a:moveTo>
                      <a:pt x="0" y="33"/>
                    </a:moveTo>
                    <a:lnTo>
                      <a:pt x="0" y="0"/>
                    </a:lnTo>
                    <a:lnTo>
                      <a:pt x="33" y="0"/>
                    </a:lnTo>
                    <a:lnTo>
                      <a:pt x="45" y="13"/>
                    </a:lnTo>
                    <a:lnTo>
                      <a:pt x="45" y="44"/>
                    </a:lnTo>
                    <a:lnTo>
                      <a:pt x="14"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41" name="Freeform 333"/>
              <p:cNvSpPr>
                <a:spLocks noChangeAspect="1"/>
              </p:cNvSpPr>
              <p:nvPr/>
            </p:nvSpPr>
            <p:spPr bwMode="auto">
              <a:xfrm>
                <a:off x="3264" y="2432"/>
                <a:ext cx="24" cy="22"/>
              </a:xfrm>
              <a:custGeom>
                <a:avLst/>
                <a:gdLst>
                  <a:gd name="T0" fmla="*/ 0 w 48"/>
                  <a:gd name="T1" fmla="*/ 0 h 45"/>
                  <a:gd name="T2" fmla="*/ 0 w 48"/>
                  <a:gd name="T3" fmla="*/ 0 h 45"/>
                  <a:gd name="T4" fmla="*/ 1 w 48"/>
                  <a:gd name="T5" fmla="*/ 0 h 45"/>
                  <a:gd name="T6" fmla="*/ 1 w 48"/>
                  <a:gd name="T7" fmla="*/ 0 h 45"/>
                  <a:gd name="T8" fmla="*/ 1 w 48"/>
                  <a:gd name="T9" fmla="*/ 0 h 45"/>
                  <a:gd name="T10" fmla="*/ 1 w 48"/>
                  <a:gd name="T11" fmla="*/ 0 h 45"/>
                  <a:gd name="T12" fmla="*/ 0 w 48"/>
                  <a:gd name="T13" fmla="*/ 0 h 45"/>
                  <a:gd name="T14" fmla="*/ 0 60000 65536"/>
                  <a:gd name="T15" fmla="*/ 0 60000 65536"/>
                  <a:gd name="T16" fmla="*/ 0 60000 65536"/>
                  <a:gd name="T17" fmla="*/ 0 60000 65536"/>
                  <a:gd name="T18" fmla="*/ 0 60000 65536"/>
                  <a:gd name="T19" fmla="*/ 0 60000 65536"/>
                  <a:gd name="T20" fmla="*/ 0 60000 65536"/>
                  <a:gd name="T21" fmla="*/ 0 w 48"/>
                  <a:gd name="T22" fmla="*/ 0 h 45"/>
                  <a:gd name="T23" fmla="*/ 48 w 4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5">
                    <a:moveTo>
                      <a:pt x="0" y="31"/>
                    </a:moveTo>
                    <a:lnTo>
                      <a:pt x="0" y="0"/>
                    </a:lnTo>
                    <a:lnTo>
                      <a:pt x="31" y="0"/>
                    </a:lnTo>
                    <a:lnTo>
                      <a:pt x="48" y="12"/>
                    </a:lnTo>
                    <a:lnTo>
                      <a:pt x="48" y="45"/>
                    </a:lnTo>
                    <a:lnTo>
                      <a:pt x="15" y="4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42" name="Freeform 334"/>
              <p:cNvSpPr>
                <a:spLocks noChangeAspect="1"/>
              </p:cNvSpPr>
              <p:nvPr/>
            </p:nvSpPr>
            <p:spPr bwMode="auto">
              <a:xfrm>
                <a:off x="3272" y="2437"/>
                <a:ext cx="22" cy="23"/>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3"/>
                    </a:moveTo>
                    <a:lnTo>
                      <a:pt x="0" y="0"/>
                    </a:lnTo>
                    <a:lnTo>
                      <a:pt x="33" y="0"/>
                    </a:lnTo>
                    <a:lnTo>
                      <a:pt x="44" y="11"/>
                    </a:lnTo>
                    <a:lnTo>
                      <a:pt x="44" y="44"/>
                    </a:lnTo>
                    <a:lnTo>
                      <a:pt x="12"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43" name="Freeform 335"/>
              <p:cNvSpPr>
                <a:spLocks noChangeAspect="1"/>
              </p:cNvSpPr>
              <p:nvPr/>
            </p:nvSpPr>
            <p:spPr bwMode="auto">
              <a:xfrm>
                <a:off x="3277" y="2443"/>
                <a:ext cx="22" cy="20"/>
              </a:xfrm>
              <a:custGeom>
                <a:avLst/>
                <a:gdLst>
                  <a:gd name="T0" fmla="*/ 0 w 44"/>
                  <a:gd name="T1" fmla="*/ 0 h 41"/>
                  <a:gd name="T2" fmla="*/ 0 w 44"/>
                  <a:gd name="T3" fmla="*/ 0 h 41"/>
                  <a:gd name="T4" fmla="*/ 1 w 44"/>
                  <a:gd name="T5" fmla="*/ 0 h 41"/>
                  <a:gd name="T6" fmla="*/ 1 w 44"/>
                  <a:gd name="T7" fmla="*/ 0 h 41"/>
                  <a:gd name="T8" fmla="*/ 1 w 44"/>
                  <a:gd name="T9" fmla="*/ 0 h 41"/>
                  <a:gd name="T10" fmla="*/ 1 w 44"/>
                  <a:gd name="T11" fmla="*/ 0 h 41"/>
                  <a:gd name="T12" fmla="*/ 0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0" y="33"/>
                    </a:moveTo>
                    <a:lnTo>
                      <a:pt x="0" y="0"/>
                    </a:lnTo>
                    <a:lnTo>
                      <a:pt x="32" y="0"/>
                    </a:lnTo>
                    <a:lnTo>
                      <a:pt x="44" y="8"/>
                    </a:lnTo>
                    <a:lnTo>
                      <a:pt x="44" y="41"/>
                    </a:lnTo>
                    <a:lnTo>
                      <a:pt x="11" y="41"/>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44" name="Freeform 336"/>
              <p:cNvSpPr>
                <a:spLocks noChangeAspect="1"/>
              </p:cNvSpPr>
              <p:nvPr/>
            </p:nvSpPr>
            <p:spPr bwMode="auto">
              <a:xfrm>
                <a:off x="3283" y="2447"/>
                <a:ext cx="22" cy="22"/>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3"/>
                    </a:moveTo>
                    <a:lnTo>
                      <a:pt x="0" y="0"/>
                    </a:lnTo>
                    <a:lnTo>
                      <a:pt x="33" y="0"/>
                    </a:lnTo>
                    <a:lnTo>
                      <a:pt x="44" y="14"/>
                    </a:lnTo>
                    <a:lnTo>
                      <a:pt x="44" y="44"/>
                    </a:lnTo>
                    <a:lnTo>
                      <a:pt x="14"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45" name="Freeform 337"/>
              <p:cNvSpPr>
                <a:spLocks noChangeAspect="1"/>
              </p:cNvSpPr>
              <p:nvPr/>
            </p:nvSpPr>
            <p:spPr bwMode="auto">
              <a:xfrm>
                <a:off x="3290" y="2454"/>
                <a:ext cx="21" cy="22"/>
              </a:xfrm>
              <a:custGeom>
                <a:avLst/>
                <a:gdLst>
                  <a:gd name="T0" fmla="*/ 0 w 42"/>
                  <a:gd name="T1" fmla="*/ 1 h 44"/>
                  <a:gd name="T2" fmla="*/ 0 w 42"/>
                  <a:gd name="T3" fmla="*/ 0 h 44"/>
                  <a:gd name="T4" fmla="*/ 1 w 42"/>
                  <a:gd name="T5" fmla="*/ 0 h 44"/>
                  <a:gd name="T6" fmla="*/ 1 w 42"/>
                  <a:gd name="T7" fmla="*/ 1 h 44"/>
                  <a:gd name="T8" fmla="*/ 1 w 42"/>
                  <a:gd name="T9" fmla="*/ 1 h 44"/>
                  <a:gd name="T10" fmla="*/ 1 w 42"/>
                  <a:gd name="T11" fmla="*/ 1 h 44"/>
                  <a:gd name="T12" fmla="*/ 0 w 42"/>
                  <a:gd name="T13" fmla="*/ 1 h 44"/>
                  <a:gd name="T14" fmla="*/ 0 60000 65536"/>
                  <a:gd name="T15" fmla="*/ 0 60000 65536"/>
                  <a:gd name="T16" fmla="*/ 0 60000 65536"/>
                  <a:gd name="T17" fmla="*/ 0 60000 65536"/>
                  <a:gd name="T18" fmla="*/ 0 60000 65536"/>
                  <a:gd name="T19" fmla="*/ 0 60000 65536"/>
                  <a:gd name="T20" fmla="*/ 0 60000 65536"/>
                  <a:gd name="T21" fmla="*/ 0 w 42"/>
                  <a:gd name="T22" fmla="*/ 0 h 44"/>
                  <a:gd name="T23" fmla="*/ 42 w 4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4">
                    <a:moveTo>
                      <a:pt x="0" y="30"/>
                    </a:moveTo>
                    <a:lnTo>
                      <a:pt x="0" y="0"/>
                    </a:lnTo>
                    <a:lnTo>
                      <a:pt x="30" y="0"/>
                    </a:lnTo>
                    <a:lnTo>
                      <a:pt x="42" y="11"/>
                    </a:lnTo>
                    <a:lnTo>
                      <a:pt x="42" y="44"/>
                    </a:lnTo>
                    <a:lnTo>
                      <a:pt x="11" y="44"/>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46" name="Freeform 338"/>
              <p:cNvSpPr>
                <a:spLocks noChangeAspect="1"/>
              </p:cNvSpPr>
              <p:nvPr/>
            </p:nvSpPr>
            <p:spPr bwMode="auto">
              <a:xfrm>
                <a:off x="3296" y="2460"/>
                <a:ext cx="24" cy="20"/>
              </a:xfrm>
              <a:custGeom>
                <a:avLst/>
                <a:gdLst>
                  <a:gd name="T0" fmla="*/ 0 w 48"/>
                  <a:gd name="T1" fmla="*/ 1 h 40"/>
                  <a:gd name="T2" fmla="*/ 0 w 48"/>
                  <a:gd name="T3" fmla="*/ 0 h 40"/>
                  <a:gd name="T4" fmla="*/ 1 w 48"/>
                  <a:gd name="T5" fmla="*/ 0 h 40"/>
                  <a:gd name="T6" fmla="*/ 1 w 48"/>
                  <a:gd name="T7" fmla="*/ 1 h 40"/>
                  <a:gd name="T8" fmla="*/ 1 w 48"/>
                  <a:gd name="T9" fmla="*/ 1 h 40"/>
                  <a:gd name="T10" fmla="*/ 1 w 48"/>
                  <a:gd name="T11" fmla="*/ 1 h 40"/>
                  <a:gd name="T12" fmla="*/ 0 w 48"/>
                  <a:gd name="T13" fmla="*/ 1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0" y="33"/>
                    </a:moveTo>
                    <a:lnTo>
                      <a:pt x="0" y="0"/>
                    </a:lnTo>
                    <a:lnTo>
                      <a:pt x="31" y="0"/>
                    </a:lnTo>
                    <a:lnTo>
                      <a:pt x="48" y="8"/>
                    </a:lnTo>
                    <a:lnTo>
                      <a:pt x="48" y="40"/>
                    </a:lnTo>
                    <a:lnTo>
                      <a:pt x="16" y="4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47" name="Freeform 339"/>
              <p:cNvSpPr>
                <a:spLocks noChangeAspect="1"/>
              </p:cNvSpPr>
              <p:nvPr/>
            </p:nvSpPr>
            <p:spPr bwMode="auto">
              <a:xfrm>
                <a:off x="3303" y="2463"/>
                <a:ext cx="22" cy="22"/>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2"/>
                    </a:moveTo>
                    <a:lnTo>
                      <a:pt x="0" y="0"/>
                    </a:lnTo>
                    <a:lnTo>
                      <a:pt x="32" y="0"/>
                    </a:lnTo>
                    <a:lnTo>
                      <a:pt x="44" y="11"/>
                    </a:lnTo>
                    <a:lnTo>
                      <a:pt x="44" y="44"/>
                    </a:lnTo>
                    <a:lnTo>
                      <a:pt x="11" y="44"/>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48" name="Freeform 340"/>
              <p:cNvSpPr>
                <a:spLocks noChangeAspect="1"/>
              </p:cNvSpPr>
              <p:nvPr/>
            </p:nvSpPr>
            <p:spPr bwMode="auto">
              <a:xfrm>
                <a:off x="3309" y="2469"/>
                <a:ext cx="22" cy="22"/>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3"/>
                    </a:moveTo>
                    <a:lnTo>
                      <a:pt x="0" y="0"/>
                    </a:lnTo>
                    <a:lnTo>
                      <a:pt x="33" y="0"/>
                    </a:lnTo>
                    <a:lnTo>
                      <a:pt x="44" y="14"/>
                    </a:lnTo>
                    <a:lnTo>
                      <a:pt x="44" y="44"/>
                    </a:lnTo>
                    <a:lnTo>
                      <a:pt x="14"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49" name="Freeform 341"/>
              <p:cNvSpPr>
                <a:spLocks noChangeAspect="1"/>
              </p:cNvSpPr>
              <p:nvPr/>
            </p:nvSpPr>
            <p:spPr bwMode="auto">
              <a:xfrm>
                <a:off x="3316" y="2476"/>
                <a:ext cx="21" cy="19"/>
              </a:xfrm>
              <a:custGeom>
                <a:avLst/>
                <a:gdLst>
                  <a:gd name="T0" fmla="*/ 0 w 42"/>
                  <a:gd name="T1" fmla="*/ 1 h 38"/>
                  <a:gd name="T2" fmla="*/ 0 w 42"/>
                  <a:gd name="T3" fmla="*/ 0 h 38"/>
                  <a:gd name="T4" fmla="*/ 1 w 42"/>
                  <a:gd name="T5" fmla="*/ 0 h 38"/>
                  <a:gd name="T6" fmla="*/ 1 w 42"/>
                  <a:gd name="T7" fmla="*/ 1 h 38"/>
                  <a:gd name="T8" fmla="*/ 1 w 42"/>
                  <a:gd name="T9" fmla="*/ 1 h 38"/>
                  <a:gd name="T10" fmla="*/ 1 w 42"/>
                  <a:gd name="T11" fmla="*/ 1 h 38"/>
                  <a:gd name="T12" fmla="*/ 0 w 42"/>
                  <a:gd name="T13" fmla="*/ 1 h 38"/>
                  <a:gd name="T14" fmla="*/ 0 60000 65536"/>
                  <a:gd name="T15" fmla="*/ 0 60000 65536"/>
                  <a:gd name="T16" fmla="*/ 0 60000 65536"/>
                  <a:gd name="T17" fmla="*/ 0 60000 65536"/>
                  <a:gd name="T18" fmla="*/ 0 60000 65536"/>
                  <a:gd name="T19" fmla="*/ 0 60000 65536"/>
                  <a:gd name="T20" fmla="*/ 0 60000 65536"/>
                  <a:gd name="T21" fmla="*/ 0 w 42"/>
                  <a:gd name="T22" fmla="*/ 0 h 38"/>
                  <a:gd name="T23" fmla="*/ 42 w 4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8">
                    <a:moveTo>
                      <a:pt x="0" y="30"/>
                    </a:moveTo>
                    <a:lnTo>
                      <a:pt x="0" y="0"/>
                    </a:lnTo>
                    <a:lnTo>
                      <a:pt x="30" y="0"/>
                    </a:lnTo>
                    <a:lnTo>
                      <a:pt x="42" y="7"/>
                    </a:lnTo>
                    <a:lnTo>
                      <a:pt x="42" y="38"/>
                    </a:lnTo>
                    <a:lnTo>
                      <a:pt x="11" y="38"/>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50" name="Freeform 342"/>
              <p:cNvSpPr>
                <a:spLocks noChangeAspect="1"/>
              </p:cNvSpPr>
              <p:nvPr/>
            </p:nvSpPr>
            <p:spPr bwMode="auto">
              <a:xfrm>
                <a:off x="3322" y="2480"/>
                <a:ext cx="22" cy="20"/>
              </a:xfrm>
              <a:custGeom>
                <a:avLst/>
                <a:gdLst>
                  <a:gd name="T0" fmla="*/ 0 w 44"/>
                  <a:gd name="T1" fmla="*/ 0 h 41"/>
                  <a:gd name="T2" fmla="*/ 0 w 44"/>
                  <a:gd name="T3" fmla="*/ 0 h 41"/>
                  <a:gd name="T4" fmla="*/ 1 w 44"/>
                  <a:gd name="T5" fmla="*/ 0 h 41"/>
                  <a:gd name="T6" fmla="*/ 1 w 44"/>
                  <a:gd name="T7" fmla="*/ 0 h 41"/>
                  <a:gd name="T8" fmla="*/ 1 w 44"/>
                  <a:gd name="T9" fmla="*/ 0 h 41"/>
                  <a:gd name="T10" fmla="*/ 1 w 44"/>
                  <a:gd name="T11" fmla="*/ 0 h 41"/>
                  <a:gd name="T12" fmla="*/ 0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0" y="31"/>
                    </a:moveTo>
                    <a:lnTo>
                      <a:pt x="0" y="0"/>
                    </a:lnTo>
                    <a:lnTo>
                      <a:pt x="31" y="0"/>
                    </a:lnTo>
                    <a:lnTo>
                      <a:pt x="44" y="8"/>
                    </a:lnTo>
                    <a:lnTo>
                      <a:pt x="44" y="41"/>
                    </a:lnTo>
                    <a:lnTo>
                      <a:pt x="12" y="41"/>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51" name="Freeform 343"/>
              <p:cNvSpPr>
                <a:spLocks noChangeAspect="1"/>
              </p:cNvSpPr>
              <p:nvPr/>
            </p:nvSpPr>
            <p:spPr bwMode="auto">
              <a:xfrm>
                <a:off x="3327" y="2484"/>
                <a:ext cx="24" cy="22"/>
              </a:xfrm>
              <a:custGeom>
                <a:avLst/>
                <a:gdLst>
                  <a:gd name="T0" fmla="*/ 0 w 48"/>
                  <a:gd name="T1" fmla="*/ 1 h 44"/>
                  <a:gd name="T2" fmla="*/ 0 w 48"/>
                  <a:gd name="T3" fmla="*/ 0 h 44"/>
                  <a:gd name="T4" fmla="*/ 1 w 48"/>
                  <a:gd name="T5" fmla="*/ 0 h 44"/>
                  <a:gd name="T6" fmla="*/ 1 w 48"/>
                  <a:gd name="T7" fmla="*/ 1 h 44"/>
                  <a:gd name="T8" fmla="*/ 1 w 48"/>
                  <a:gd name="T9" fmla="*/ 1 h 44"/>
                  <a:gd name="T10" fmla="*/ 1 w 48"/>
                  <a:gd name="T11" fmla="*/ 1 h 44"/>
                  <a:gd name="T12" fmla="*/ 0 w 48"/>
                  <a:gd name="T13" fmla="*/ 1 h 44"/>
                  <a:gd name="T14" fmla="*/ 0 60000 65536"/>
                  <a:gd name="T15" fmla="*/ 0 60000 65536"/>
                  <a:gd name="T16" fmla="*/ 0 60000 65536"/>
                  <a:gd name="T17" fmla="*/ 0 60000 65536"/>
                  <a:gd name="T18" fmla="*/ 0 60000 65536"/>
                  <a:gd name="T19" fmla="*/ 0 60000 65536"/>
                  <a:gd name="T20" fmla="*/ 0 60000 65536"/>
                  <a:gd name="T21" fmla="*/ 0 w 48"/>
                  <a:gd name="T22" fmla="*/ 0 h 44"/>
                  <a:gd name="T23" fmla="*/ 48 w 4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4">
                    <a:moveTo>
                      <a:pt x="0" y="33"/>
                    </a:moveTo>
                    <a:lnTo>
                      <a:pt x="0" y="0"/>
                    </a:lnTo>
                    <a:lnTo>
                      <a:pt x="32" y="0"/>
                    </a:lnTo>
                    <a:lnTo>
                      <a:pt x="48" y="12"/>
                    </a:lnTo>
                    <a:lnTo>
                      <a:pt x="48" y="44"/>
                    </a:lnTo>
                    <a:lnTo>
                      <a:pt x="15"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52" name="Freeform 344"/>
              <p:cNvSpPr>
                <a:spLocks noChangeAspect="1"/>
              </p:cNvSpPr>
              <p:nvPr/>
            </p:nvSpPr>
            <p:spPr bwMode="auto">
              <a:xfrm>
                <a:off x="3335" y="2489"/>
                <a:ext cx="22" cy="22"/>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2"/>
                    </a:moveTo>
                    <a:lnTo>
                      <a:pt x="0" y="0"/>
                    </a:lnTo>
                    <a:lnTo>
                      <a:pt x="33" y="0"/>
                    </a:lnTo>
                    <a:lnTo>
                      <a:pt x="44" y="11"/>
                    </a:lnTo>
                    <a:lnTo>
                      <a:pt x="44" y="44"/>
                    </a:lnTo>
                    <a:lnTo>
                      <a:pt x="14" y="44"/>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53" name="Freeform 345"/>
              <p:cNvSpPr>
                <a:spLocks noChangeAspect="1"/>
              </p:cNvSpPr>
              <p:nvPr/>
            </p:nvSpPr>
            <p:spPr bwMode="auto">
              <a:xfrm>
                <a:off x="3342" y="2495"/>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3"/>
                    </a:moveTo>
                    <a:lnTo>
                      <a:pt x="0" y="0"/>
                    </a:lnTo>
                    <a:lnTo>
                      <a:pt x="30" y="0"/>
                    </a:lnTo>
                    <a:lnTo>
                      <a:pt x="44" y="10"/>
                    </a:lnTo>
                    <a:lnTo>
                      <a:pt x="44" y="40"/>
                    </a:lnTo>
                    <a:lnTo>
                      <a:pt x="11" y="4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54" name="Freeform 346"/>
              <p:cNvSpPr>
                <a:spLocks noChangeAspect="1"/>
              </p:cNvSpPr>
              <p:nvPr/>
            </p:nvSpPr>
            <p:spPr bwMode="auto">
              <a:xfrm>
                <a:off x="3348" y="2500"/>
                <a:ext cx="22" cy="19"/>
              </a:xfrm>
              <a:custGeom>
                <a:avLst/>
                <a:gdLst>
                  <a:gd name="T0" fmla="*/ 0 w 44"/>
                  <a:gd name="T1" fmla="*/ 1 h 38"/>
                  <a:gd name="T2" fmla="*/ 0 w 44"/>
                  <a:gd name="T3" fmla="*/ 0 h 38"/>
                  <a:gd name="T4" fmla="*/ 1 w 44"/>
                  <a:gd name="T5" fmla="*/ 0 h 38"/>
                  <a:gd name="T6" fmla="*/ 1 w 44"/>
                  <a:gd name="T7" fmla="*/ 1 h 38"/>
                  <a:gd name="T8" fmla="*/ 1 w 44"/>
                  <a:gd name="T9" fmla="*/ 1 h 38"/>
                  <a:gd name="T10" fmla="*/ 1 w 44"/>
                  <a:gd name="T11" fmla="*/ 1 h 38"/>
                  <a:gd name="T12" fmla="*/ 0 w 44"/>
                  <a:gd name="T13" fmla="*/ 1 h 38"/>
                  <a:gd name="T14" fmla="*/ 0 60000 65536"/>
                  <a:gd name="T15" fmla="*/ 0 60000 65536"/>
                  <a:gd name="T16" fmla="*/ 0 60000 65536"/>
                  <a:gd name="T17" fmla="*/ 0 60000 65536"/>
                  <a:gd name="T18" fmla="*/ 0 60000 65536"/>
                  <a:gd name="T19" fmla="*/ 0 60000 65536"/>
                  <a:gd name="T20" fmla="*/ 0 60000 65536"/>
                  <a:gd name="T21" fmla="*/ 0 w 44"/>
                  <a:gd name="T22" fmla="*/ 0 h 38"/>
                  <a:gd name="T23" fmla="*/ 44 w 44"/>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8">
                    <a:moveTo>
                      <a:pt x="0" y="30"/>
                    </a:moveTo>
                    <a:lnTo>
                      <a:pt x="0" y="0"/>
                    </a:lnTo>
                    <a:lnTo>
                      <a:pt x="33" y="0"/>
                    </a:lnTo>
                    <a:lnTo>
                      <a:pt x="44" y="7"/>
                    </a:lnTo>
                    <a:lnTo>
                      <a:pt x="44" y="38"/>
                    </a:lnTo>
                    <a:lnTo>
                      <a:pt x="12" y="38"/>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55" name="Freeform 347"/>
              <p:cNvSpPr>
                <a:spLocks noChangeAspect="1"/>
              </p:cNvSpPr>
              <p:nvPr/>
            </p:nvSpPr>
            <p:spPr bwMode="auto">
              <a:xfrm>
                <a:off x="3353" y="2504"/>
                <a:ext cx="22" cy="20"/>
              </a:xfrm>
              <a:custGeom>
                <a:avLst/>
                <a:gdLst>
                  <a:gd name="T0" fmla="*/ 0 w 44"/>
                  <a:gd name="T1" fmla="*/ 0 h 41"/>
                  <a:gd name="T2" fmla="*/ 0 w 44"/>
                  <a:gd name="T3" fmla="*/ 0 h 41"/>
                  <a:gd name="T4" fmla="*/ 1 w 44"/>
                  <a:gd name="T5" fmla="*/ 0 h 41"/>
                  <a:gd name="T6" fmla="*/ 1 w 44"/>
                  <a:gd name="T7" fmla="*/ 0 h 41"/>
                  <a:gd name="T8" fmla="*/ 1 w 44"/>
                  <a:gd name="T9" fmla="*/ 0 h 41"/>
                  <a:gd name="T10" fmla="*/ 1 w 44"/>
                  <a:gd name="T11" fmla="*/ 0 h 41"/>
                  <a:gd name="T12" fmla="*/ 0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0" y="31"/>
                    </a:moveTo>
                    <a:lnTo>
                      <a:pt x="0" y="0"/>
                    </a:lnTo>
                    <a:lnTo>
                      <a:pt x="32" y="0"/>
                    </a:lnTo>
                    <a:lnTo>
                      <a:pt x="44" y="8"/>
                    </a:lnTo>
                    <a:lnTo>
                      <a:pt x="44" y="41"/>
                    </a:lnTo>
                    <a:lnTo>
                      <a:pt x="11" y="41"/>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56" name="Freeform 348"/>
              <p:cNvSpPr>
                <a:spLocks noChangeAspect="1"/>
              </p:cNvSpPr>
              <p:nvPr/>
            </p:nvSpPr>
            <p:spPr bwMode="auto">
              <a:xfrm>
                <a:off x="3359" y="2508"/>
                <a:ext cx="24" cy="22"/>
              </a:xfrm>
              <a:custGeom>
                <a:avLst/>
                <a:gdLst>
                  <a:gd name="T0" fmla="*/ 0 w 48"/>
                  <a:gd name="T1" fmla="*/ 1 h 44"/>
                  <a:gd name="T2" fmla="*/ 0 w 48"/>
                  <a:gd name="T3" fmla="*/ 0 h 44"/>
                  <a:gd name="T4" fmla="*/ 1 w 48"/>
                  <a:gd name="T5" fmla="*/ 0 h 44"/>
                  <a:gd name="T6" fmla="*/ 1 w 48"/>
                  <a:gd name="T7" fmla="*/ 1 h 44"/>
                  <a:gd name="T8" fmla="*/ 1 w 48"/>
                  <a:gd name="T9" fmla="*/ 1 h 44"/>
                  <a:gd name="T10" fmla="*/ 1 w 48"/>
                  <a:gd name="T11" fmla="*/ 1 h 44"/>
                  <a:gd name="T12" fmla="*/ 0 w 48"/>
                  <a:gd name="T13" fmla="*/ 1 h 44"/>
                  <a:gd name="T14" fmla="*/ 0 60000 65536"/>
                  <a:gd name="T15" fmla="*/ 0 60000 65536"/>
                  <a:gd name="T16" fmla="*/ 0 60000 65536"/>
                  <a:gd name="T17" fmla="*/ 0 60000 65536"/>
                  <a:gd name="T18" fmla="*/ 0 60000 65536"/>
                  <a:gd name="T19" fmla="*/ 0 60000 65536"/>
                  <a:gd name="T20" fmla="*/ 0 60000 65536"/>
                  <a:gd name="T21" fmla="*/ 0 w 48"/>
                  <a:gd name="T22" fmla="*/ 0 h 44"/>
                  <a:gd name="T23" fmla="*/ 48 w 4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4">
                    <a:moveTo>
                      <a:pt x="0" y="33"/>
                    </a:moveTo>
                    <a:lnTo>
                      <a:pt x="0" y="0"/>
                    </a:lnTo>
                    <a:lnTo>
                      <a:pt x="33" y="0"/>
                    </a:lnTo>
                    <a:lnTo>
                      <a:pt x="48" y="12"/>
                    </a:lnTo>
                    <a:lnTo>
                      <a:pt x="48" y="44"/>
                    </a:lnTo>
                    <a:lnTo>
                      <a:pt x="18"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57" name="Freeform 349"/>
              <p:cNvSpPr>
                <a:spLocks noChangeAspect="1"/>
              </p:cNvSpPr>
              <p:nvPr/>
            </p:nvSpPr>
            <p:spPr bwMode="auto">
              <a:xfrm>
                <a:off x="3368" y="2513"/>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2"/>
                    </a:moveTo>
                    <a:lnTo>
                      <a:pt x="0" y="0"/>
                    </a:lnTo>
                    <a:lnTo>
                      <a:pt x="30" y="0"/>
                    </a:lnTo>
                    <a:lnTo>
                      <a:pt x="44" y="7"/>
                    </a:lnTo>
                    <a:lnTo>
                      <a:pt x="44" y="40"/>
                    </a:lnTo>
                    <a:lnTo>
                      <a:pt x="11" y="40"/>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58" name="Freeform 350"/>
              <p:cNvSpPr>
                <a:spLocks noChangeAspect="1"/>
              </p:cNvSpPr>
              <p:nvPr/>
            </p:nvSpPr>
            <p:spPr bwMode="auto">
              <a:xfrm>
                <a:off x="3374" y="2517"/>
                <a:ext cx="22" cy="20"/>
              </a:xfrm>
              <a:custGeom>
                <a:avLst/>
                <a:gdLst>
                  <a:gd name="T0" fmla="*/ 0 w 44"/>
                  <a:gd name="T1" fmla="*/ 0 h 41"/>
                  <a:gd name="T2" fmla="*/ 0 w 44"/>
                  <a:gd name="T3" fmla="*/ 0 h 41"/>
                  <a:gd name="T4" fmla="*/ 1 w 44"/>
                  <a:gd name="T5" fmla="*/ 0 h 41"/>
                  <a:gd name="T6" fmla="*/ 1 w 44"/>
                  <a:gd name="T7" fmla="*/ 0 h 41"/>
                  <a:gd name="T8" fmla="*/ 1 w 44"/>
                  <a:gd name="T9" fmla="*/ 0 h 41"/>
                  <a:gd name="T10" fmla="*/ 1 w 44"/>
                  <a:gd name="T11" fmla="*/ 0 h 41"/>
                  <a:gd name="T12" fmla="*/ 0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0" y="33"/>
                    </a:moveTo>
                    <a:lnTo>
                      <a:pt x="0" y="0"/>
                    </a:lnTo>
                    <a:lnTo>
                      <a:pt x="33" y="0"/>
                    </a:lnTo>
                    <a:lnTo>
                      <a:pt x="44" y="8"/>
                    </a:lnTo>
                    <a:lnTo>
                      <a:pt x="44" y="41"/>
                    </a:lnTo>
                    <a:lnTo>
                      <a:pt x="12" y="41"/>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59" name="Freeform 351"/>
              <p:cNvSpPr>
                <a:spLocks noChangeAspect="1"/>
              </p:cNvSpPr>
              <p:nvPr/>
            </p:nvSpPr>
            <p:spPr bwMode="auto">
              <a:xfrm>
                <a:off x="3379" y="2521"/>
                <a:ext cx="22" cy="22"/>
              </a:xfrm>
              <a:custGeom>
                <a:avLst/>
                <a:gdLst>
                  <a:gd name="T0" fmla="*/ 0 w 44"/>
                  <a:gd name="T1" fmla="*/ 1 h 44"/>
                  <a:gd name="T2" fmla="*/ 0 w 44"/>
                  <a:gd name="T3" fmla="*/ 0 h 44"/>
                  <a:gd name="T4" fmla="*/ 1 w 44"/>
                  <a:gd name="T5" fmla="*/ 0 h 44"/>
                  <a:gd name="T6" fmla="*/ 1 w 44"/>
                  <a:gd name="T7" fmla="*/ 1 h 44"/>
                  <a:gd name="T8" fmla="*/ 1 w 44"/>
                  <a:gd name="T9" fmla="*/ 1 h 44"/>
                  <a:gd name="T10" fmla="*/ 1 w 44"/>
                  <a:gd name="T11" fmla="*/ 1 h 44"/>
                  <a:gd name="T12" fmla="*/ 0 w 44"/>
                  <a:gd name="T13" fmla="*/ 1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0" y="33"/>
                    </a:moveTo>
                    <a:lnTo>
                      <a:pt x="0" y="0"/>
                    </a:lnTo>
                    <a:lnTo>
                      <a:pt x="32" y="0"/>
                    </a:lnTo>
                    <a:lnTo>
                      <a:pt x="44" y="13"/>
                    </a:lnTo>
                    <a:lnTo>
                      <a:pt x="44" y="44"/>
                    </a:lnTo>
                    <a:lnTo>
                      <a:pt x="11" y="44"/>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60" name="Freeform 352"/>
              <p:cNvSpPr>
                <a:spLocks noChangeAspect="1"/>
              </p:cNvSpPr>
              <p:nvPr/>
            </p:nvSpPr>
            <p:spPr bwMode="auto">
              <a:xfrm>
                <a:off x="3385" y="2528"/>
                <a:ext cx="22" cy="20"/>
              </a:xfrm>
              <a:custGeom>
                <a:avLst/>
                <a:gdLst>
                  <a:gd name="T0" fmla="*/ 0 w 44"/>
                  <a:gd name="T1" fmla="*/ 0 h 41"/>
                  <a:gd name="T2" fmla="*/ 0 w 44"/>
                  <a:gd name="T3" fmla="*/ 0 h 41"/>
                  <a:gd name="T4" fmla="*/ 1 w 44"/>
                  <a:gd name="T5" fmla="*/ 0 h 41"/>
                  <a:gd name="T6" fmla="*/ 1 w 44"/>
                  <a:gd name="T7" fmla="*/ 0 h 41"/>
                  <a:gd name="T8" fmla="*/ 1 w 44"/>
                  <a:gd name="T9" fmla="*/ 0 h 41"/>
                  <a:gd name="T10" fmla="*/ 1 w 44"/>
                  <a:gd name="T11" fmla="*/ 0 h 41"/>
                  <a:gd name="T12" fmla="*/ 0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0" y="31"/>
                    </a:moveTo>
                    <a:lnTo>
                      <a:pt x="0" y="0"/>
                    </a:lnTo>
                    <a:lnTo>
                      <a:pt x="33" y="0"/>
                    </a:lnTo>
                    <a:lnTo>
                      <a:pt x="44" y="8"/>
                    </a:lnTo>
                    <a:lnTo>
                      <a:pt x="44" y="41"/>
                    </a:lnTo>
                    <a:lnTo>
                      <a:pt x="14" y="41"/>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61" name="Freeform 353"/>
              <p:cNvSpPr>
                <a:spLocks noChangeAspect="1"/>
              </p:cNvSpPr>
              <p:nvPr/>
            </p:nvSpPr>
            <p:spPr bwMode="auto">
              <a:xfrm>
                <a:off x="3392" y="2532"/>
                <a:ext cx="24" cy="20"/>
              </a:xfrm>
              <a:custGeom>
                <a:avLst/>
                <a:gdLst>
                  <a:gd name="T0" fmla="*/ 0 w 48"/>
                  <a:gd name="T1" fmla="*/ 1 h 40"/>
                  <a:gd name="T2" fmla="*/ 0 w 48"/>
                  <a:gd name="T3" fmla="*/ 0 h 40"/>
                  <a:gd name="T4" fmla="*/ 1 w 48"/>
                  <a:gd name="T5" fmla="*/ 0 h 40"/>
                  <a:gd name="T6" fmla="*/ 1 w 48"/>
                  <a:gd name="T7" fmla="*/ 1 h 40"/>
                  <a:gd name="T8" fmla="*/ 1 w 48"/>
                  <a:gd name="T9" fmla="*/ 1 h 40"/>
                  <a:gd name="T10" fmla="*/ 1 w 48"/>
                  <a:gd name="T11" fmla="*/ 1 h 40"/>
                  <a:gd name="T12" fmla="*/ 0 w 48"/>
                  <a:gd name="T13" fmla="*/ 1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0" y="33"/>
                    </a:moveTo>
                    <a:lnTo>
                      <a:pt x="0" y="0"/>
                    </a:lnTo>
                    <a:lnTo>
                      <a:pt x="30" y="0"/>
                    </a:lnTo>
                    <a:lnTo>
                      <a:pt x="48" y="8"/>
                    </a:lnTo>
                    <a:lnTo>
                      <a:pt x="48" y="40"/>
                    </a:lnTo>
                    <a:lnTo>
                      <a:pt x="15" y="4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62" name="Freeform 354"/>
              <p:cNvSpPr>
                <a:spLocks noChangeAspect="1"/>
              </p:cNvSpPr>
              <p:nvPr/>
            </p:nvSpPr>
            <p:spPr bwMode="auto">
              <a:xfrm>
                <a:off x="3400" y="2535"/>
                <a:ext cx="22" cy="21"/>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2"/>
                    </a:moveTo>
                    <a:lnTo>
                      <a:pt x="0" y="0"/>
                    </a:lnTo>
                    <a:lnTo>
                      <a:pt x="33" y="0"/>
                    </a:lnTo>
                    <a:lnTo>
                      <a:pt x="44" y="7"/>
                    </a:lnTo>
                    <a:lnTo>
                      <a:pt x="44" y="40"/>
                    </a:lnTo>
                    <a:lnTo>
                      <a:pt x="12" y="40"/>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63" name="Freeform 355"/>
              <p:cNvSpPr>
                <a:spLocks noChangeAspect="1"/>
              </p:cNvSpPr>
              <p:nvPr/>
            </p:nvSpPr>
            <p:spPr bwMode="auto">
              <a:xfrm>
                <a:off x="3405" y="2539"/>
                <a:ext cx="22" cy="20"/>
              </a:xfrm>
              <a:custGeom>
                <a:avLst/>
                <a:gdLst>
                  <a:gd name="T0" fmla="*/ 0 w 44"/>
                  <a:gd name="T1" fmla="*/ 0 h 41"/>
                  <a:gd name="T2" fmla="*/ 0 w 44"/>
                  <a:gd name="T3" fmla="*/ 0 h 41"/>
                  <a:gd name="T4" fmla="*/ 1 w 44"/>
                  <a:gd name="T5" fmla="*/ 0 h 41"/>
                  <a:gd name="T6" fmla="*/ 1 w 44"/>
                  <a:gd name="T7" fmla="*/ 0 h 41"/>
                  <a:gd name="T8" fmla="*/ 1 w 44"/>
                  <a:gd name="T9" fmla="*/ 0 h 41"/>
                  <a:gd name="T10" fmla="*/ 1 w 44"/>
                  <a:gd name="T11" fmla="*/ 0 h 41"/>
                  <a:gd name="T12" fmla="*/ 0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0" y="33"/>
                    </a:moveTo>
                    <a:lnTo>
                      <a:pt x="0" y="0"/>
                    </a:lnTo>
                    <a:lnTo>
                      <a:pt x="32" y="0"/>
                    </a:lnTo>
                    <a:lnTo>
                      <a:pt x="44" y="8"/>
                    </a:lnTo>
                    <a:lnTo>
                      <a:pt x="44" y="41"/>
                    </a:lnTo>
                    <a:lnTo>
                      <a:pt x="11" y="41"/>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64" name="Freeform 356"/>
              <p:cNvSpPr>
                <a:spLocks noChangeAspect="1"/>
              </p:cNvSpPr>
              <p:nvPr/>
            </p:nvSpPr>
            <p:spPr bwMode="auto">
              <a:xfrm>
                <a:off x="3411" y="2543"/>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3"/>
                    </a:moveTo>
                    <a:lnTo>
                      <a:pt x="0" y="0"/>
                    </a:lnTo>
                    <a:lnTo>
                      <a:pt x="33" y="0"/>
                    </a:lnTo>
                    <a:lnTo>
                      <a:pt x="44" y="10"/>
                    </a:lnTo>
                    <a:lnTo>
                      <a:pt x="44" y="40"/>
                    </a:lnTo>
                    <a:lnTo>
                      <a:pt x="14" y="4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65" name="Freeform 357"/>
              <p:cNvSpPr>
                <a:spLocks noChangeAspect="1"/>
              </p:cNvSpPr>
              <p:nvPr/>
            </p:nvSpPr>
            <p:spPr bwMode="auto">
              <a:xfrm>
                <a:off x="3418" y="2548"/>
                <a:ext cx="21" cy="19"/>
              </a:xfrm>
              <a:custGeom>
                <a:avLst/>
                <a:gdLst>
                  <a:gd name="T0" fmla="*/ 0 w 42"/>
                  <a:gd name="T1" fmla="*/ 1 h 38"/>
                  <a:gd name="T2" fmla="*/ 0 w 42"/>
                  <a:gd name="T3" fmla="*/ 0 h 38"/>
                  <a:gd name="T4" fmla="*/ 1 w 42"/>
                  <a:gd name="T5" fmla="*/ 0 h 38"/>
                  <a:gd name="T6" fmla="*/ 1 w 42"/>
                  <a:gd name="T7" fmla="*/ 1 h 38"/>
                  <a:gd name="T8" fmla="*/ 1 w 42"/>
                  <a:gd name="T9" fmla="*/ 1 h 38"/>
                  <a:gd name="T10" fmla="*/ 1 w 42"/>
                  <a:gd name="T11" fmla="*/ 1 h 38"/>
                  <a:gd name="T12" fmla="*/ 0 w 42"/>
                  <a:gd name="T13" fmla="*/ 1 h 38"/>
                  <a:gd name="T14" fmla="*/ 0 60000 65536"/>
                  <a:gd name="T15" fmla="*/ 0 60000 65536"/>
                  <a:gd name="T16" fmla="*/ 0 60000 65536"/>
                  <a:gd name="T17" fmla="*/ 0 60000 65536"/>
                  <a:gd name="T18" fmla="*/ 0 60000 65536"/>
                  <a:gd name="T19" fmla="*/ 0 60000 65536"/>
                  <a:gd name="T20" fmla="*/ 0 60000 65536"/>
                  <a:gd name="T21" fmla="*/ 0 w 42"/>
                  <a:gd name="T22" fmla="*/ 0 h 38"/>
                  <a:gd name="T23" fmla="*/ 42 w 4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8">
                    <a:moveTo>
                      <a:pt x="0" y="30"/>
                    </a:moveTo>
                    <a:lnTo>
                      <a:pt x="0" y="0"/>
                    </a:lnTo>
                    <a:lnTo>
                      <a:pt x="30" y="0"/>
                    </a:lnTo>
                    <a:lnTo>
                      <a:pt x="42" y="7"/>
                    </a:lnTo>
                    <a:lnTo>
                      <a:pt x="42" y="38"/>
                    </a:lnTo>
                    <a:lnTo>
                      <a:pt x="11" y="38"/>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66" name="Freeform 358"/>
              <p:cNvSpPr>
                <a:spLocks noChangeAspect="1"/>
              </p:cNvSpPr>
              <p:nvPr/>
            </p:nvSpPr>
            <p:spPr bwMode="auto">
              <a:xfrm>
                <a:off x="3424" y="2552"/>
                <a:ext cx="24" cy="19"/>
              </a:xfrm>
              <a:custGeom>
                <a:avLst/>
                <a:gdLst>
                  <a:gd name="T0" fmla="*/ 0 w 48"/>
                  <a:gd name="T1" fmla="*/ 0 h 39"/>
                  <a:gd name="T2" fmla="*/ 0 w 48"/>
                  <a:gd name="T3" fmla="*/ 0 h 39"/>
                  <a:gd name="T4" fmla="*/ 1 w 48"/>
                  <a:gd name="T5" fmla="*/ 0 h 39"/>
                  <a:gd name="T6" fmla="*/ 1 w 48"/>
                  <a:gd name="T7" fmla="*/ 0 h 39"/>
                  <a:gd name="T8" fmla="*/ 1 w 48"/>
                  <a:gd name="T9" fmla="*/ 0 h 39"/>
                  <a:gd name="T10" fmla="*/ 1 w 48"/>
                  <a:gd name="T11" fmla="*/ 0 h 39"/>
                  <a:gd name="T12" fmla="*/ 0 w 48"/>
                  <a:gd name="T13" fmla="*/ 0 h 39"/>
                  <a:gd name="T14" fmla="*/ 0 60000 65536"/>
                  <a:gd name="T15" fmla="*/ 0 60000 65536"/>
                  <a:gd name="T16" fmla="*/ 0 60000 65536"/>
                  <a:gd name="T17" fmla="*/ 0 60000 65536"/>
                  <a:gd name="T18" fmla="*/ 0 60000 65536"/>
                  <a:gd name="T19" fmla="*/ 0 60000 65536"/>
                  <a:gd name="T20" fmla="*/ 0 60000 65536"/>
                  <a:gd name="T21" fmla="*/ 0 w 48"/>
                  <a:gd name="T22" fmla="*/ 0 h 39"/>
                  <a:gd name="T23" fmla="*/ 48 w 48"/>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9">
                    <a:moveTo>
                      <a:pt x="0" y="31"/>
                    </a:moveTo>
                    <a:lnTo>
                      <a:pt x="0" y="0"/>
                    </a:lnTo>
                    <a:lnTo>
                      <a:pt x="31" y="0"/>
                    </a:lnTo>
                    <a:lnTo>
                      <a:pt x="48" y="8"/>
                    </a:lnTo>
                    <a:lnTo>
                      <a:pt x="48" y="39"/>
                    </a:lnTo>
                    <a:lnTo>
                      <a:pt x="16" y="39"/>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67" name="Freeform 359"/>
              <p:cNvSpPr>
                <a:spLocks noChangeAspect="1"/>
              </p:cNvSpPr>
              <p:nvPr/>
            </p:nvSpPr>
            <p:spPr bwMode="auto">
              <a:xfrm>
                <a:off x="3431" y="2556"/>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1"/>
                    </a:moveTo>
                    <a:lnTo>
                      <a:pt x="0" y="0"/>
                    </a:lnTo>
                    <a:lnTo>
                      <a:pt x="32" y="0"/>
                    </a:lnTo>
                    <a:lnTo>
                      <a:pt x="44" y="8"/>
                    </a:lnTo>
                    <a:lnTo>
                      <a:pt x="44" y="40"/>
                    </a:lnTo>
                    <a:lnTo>
                      <a:pt x="11" y="4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68" name="Freeform 360"/>
              <p:cNvSpPr>
                <a:spLocks noChangeAspect="1"/>
              </p:cNvSpPr>
              <p:nvPr/>
            </p:nvSpPr>
            <p:spPr bwMode="auto">
              <a:xfrm>
                <a:off x="3437" y="2559"/>
                <a:ext cx="22" cy="21"/>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2"/>
                    </a:moveTo>
                    <a:lnTo>
                      <a:pt x="0" y="0"/>
                    </a:lnTo>
                    <a:lnTo>
                      <a:pt x="33" y="0"/>
                    </a:lnTo>
                    <a:lnTo>
                      <a:pt x="44" y="7"/>
                    </a:lnTo>
                    <a:lnTo>
                      <a:pt x="44" y="40"/>
                    </a:lnTo>
                    <a:lnTo>
                      <a:pt x="14" y="40"/>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69" name="Freeform 361"/>
              <p:cNvSpPr>
                <a:spLocks noChangeAspect="1"/>
              </p:cNvSpPr>
              <p:nvPr/>
            </p:nvSpPr>
            <p:spPr bwMode="auto">
              <a:xfrm>
                <a:off x="3444" y="2563"/>
                <a:ext cx="24" cy="20"/>
              </a:xfrm>
              <a:custGeom>
                <a:avLst/>
                <a:gdLst>
                  <a:gd name="T0" fmla="*/ 0 w 48"/>
                  <a:gd name="T1" fmla="*/ 0 h 41"/>
                  <a:gd name="T2" fmla="*/ 0 w 48"/>
                  <a:gd name="T3" fmla="*/ 0 h 41"/>
                  <a:gd name="T4" fmla="*/ 1 w 48"/>
                  <a:gd name="T5" fmla="*/ 0 h 41"/>
                  <a:gd name="T6" fmla="*/ 1 w 48"/>
                  <a:gd name="T7" fmla="*/ 0 h 41"/>
                  <a:gd name="T8" fmla="*/ 1 w 48"/>
                  <a:gd name="T9" fmla="*/ 0 h 41"/>
                  <a:gd name="T10" fmla="*/ 1 w 48"/>
                  <a:gd name="T11" fmla="*/ 0 h 41"/>
                  <a:gd name="T12" fmla="*/ 0 w 48"/>
                  <a:gd name="T13" fmla="*/ 0 h 41"/>
                  <a:gd name="T14" fmla="*/ 0 60000 65536"/>
                  <a:gd name="T15" fmla="*/ 0 60000 65536"/>
                  <a:gd name="T16" fmla="*/ 0 60000 65536"/>
                  <a:gd name="T17" fmla="*/ 0 60000 65536"/>
                  <a:gd name="T18" fmla="*/ 0 60000 65536"/>
                  <a:gd name="T19" fmla="*/ 0 60000 65536"/>
                  <a:gd name="T20" fmla="*/ 0 60000 65536"/>
                  <a:gd name="T21" fmla="*/ 0 w 48"/>
                  <a:gd name="T22" fmla="*/ 0 h 41"/>
                  <a:gd name="T23" fmla="*/ 48 w 48"/>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1">
                    <a:moveTo>
                      <a:pt x="0" y="33"/>
                    </a:moveTo>
                    <a:lnTo>
                      <a:pt x="0" y="0"/>
                    </a:lnTo>
                    <a:lnTo>
                      <a:pt x="30" y="0"/>
                    </a:lnTo>
                    <a:lnTo>
                      <a:pt x="48" y="8"/>
                    </a:lnTo>
                    <a:lnTo>
                      <a:pt x="48" y="41"/>
                    </a:lnTo>
                    <a:lnTo>
                      <a:pt x="15" y="41"/>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70" name="Freeform 362"/>
              <p:cNvSpPr>
                <a:spLocks noChangeAspect="1"/>
              </p:cNvSpPr>
              <p:nvPr/>
            </p:nvSpPr>
            <p:spPr bwMode="auto">
              <a:xfrm>
                <a:off x="3452" y="2567"/>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3"/>
                    </a:moveTo>
                    <a:lnTo>
                      <a:pt x="0" y="0"/>
                    </a:lnTo>
                    <a:lnTo>
                      <a:pt x="33" y="0"/>
                    </a:lnTo>
                    <a:lnTo>
                      <a:pt x="44" y="8"/>
                    </a:lnTo>
                    <a:lnTo>
                      <a:pt x="44" y="40"/>
                    </a:lnTo>
                    <a:lnTo>
                      <a:pt x="12" y="4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71" name="Freeform 363"/>
              <p:cNvSpPr>
                <a:spLocks noChangeAspect="1"/>
              </p:cNvSpPr>
              <p:nvPr/>
            </p:nvSpPr>
            <p:spPr bwMode="auto">
              <a:xfrm>
                <a:off x="3457" y="2571"/>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2"/>
                    </a:moveTo>
                    <a:lnTo>
                      <a:pt x="0" y="0"/>
                    </a:lnTo>
                    <a:lnTo>
                      <a:pt x="32" y="0"/>
                    </a:lnTo>
                    <a:lnTo>
                      <a:pt x="44" y="9"/>
                    </a:lnTo>
                    <a:lnTo>
                      <a:pt x="44" y="40"/>
                    </a:lnTo>
                    <a:lnTo>
                      <a:pt x="11" y="40"/>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72" name="Freeform 364"/>
              <p:cNvSpPr>
                <a:spLocks noChangeAspect="1"/>
              </p:cNvSpPr>
              <p:nvPr/>
            </p:nvSpPr>
            <p:spPr bwMode="auto">
              <a:xfrm>
                <a:off x="3463" y="2576"/>
                <a:ext cx="22" cy="19"/>
              </a:xfrm>
              <a:custGeom>
                <a:avLst/>
                <a:gdLst>
                  <a:gd name="T0" fmla="*/ 0 w 44"/>
                  <a:gd name="T1" fmla="*/ 0 h 39"/>
                  <a:gd name="T2" fmla="*/ 0 w 44"/>
                  <a:gd name="T3" fmla="*/ 0 h 39"/>
                  <a:gd name="T4" fmla="*/ 1 w 44"/>
                  <a:gd name="T5" fmla="*/ 0 h 39"/>
                  <a:gd name="T6" fmla="*/ 1 w 44"/>
                  <a:gd name="T7" fmla="*/ 0 h 39"/>
                  <a:gd name="T8" fmla="*/ 1 w 44"/>
                  <a:gd name="T9" fmla="*/ 0 h 39"/>
                  <a:gd name="T10" fmla="*/ 1 w 44"/>
                  <a:gd name="T11" fmla="*/ 0 h 39"/>
                  <a:gd name="T12" fmla="*/ 0 w 44"/>
                  <a:gd name="T13" fmla="*/ 0 h 39"/>
                  <a:gd name="T14" fmla="*/ 0 60000 65536"/>
                  <a:gd name="T15" fmla="*/ 0 60000 65536"/>
                  <a:gd name="T16" fmla="*/ 0 60000 65536"/>
                  <a:gd name="T17" fmla="*/ 0 60000 65536"/>
                  <a:gd name="T18" fmla="*/ 0 60000 65536"/>
                  <a:gd name="T19" fmla="*/ 0 60000 65536"/>
                  <a:gd name="T20" fmla="*/ 0 60000 65536"/>
                  <a:gd name="T21" fmla="*/ 0 w 44"/>
                  <a:gd name="T22" fmla="*/ 0 h 39"/>
                  <a:gd name="T23" fmla="*/ 44 w 4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9">
                    <a:moveTo>
                      <a:pt x="0" y="31"/>
                    </a:moveTo>
                    <a:lnTo>
                      <a:pt x="0" y="0"/>
                    </a:lnTo>
                    <a:lnTo>
                      <a:pt x="33" y="0"/>
                    </a:lnTo>
                    <a:lnTo>
                      <a:pt x="44" y="8"/>
                    </a:lnTo>
                    <a:lnTo>
                      <a:pt x="44" y="39"/>
                    </a:lnTo>
                    <a:lnTo>
                      <a:pt x="14" y="39"/>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73" name="Freeform 365"/>
              <p:cNvSpPr>
                <a:spLocks noChangeAspect="1"/>
              </p:cNvSpPr>
              <p:nvPr/>
            </p:nvSpPr>
            <p:spPr bwMode="auto">
              <a:xfrm>
                <a:off x="3470" y="2580"/>
                <a:ext cx="21" cy="20"/>
              </a:xfrm>
              <a:custGeom>
                <a:avLst/>
                <a:gdLst>
                  <a:gd name="T0" fmla="*/ 0 w 42"/>
                  <a:gd name="T1" fmla="*/ 1 h 40"/>
                  <a:gd name="T2" fmla="*/ 0 w 42"/>
                  <a:gd name="T3" fmla="*/ 0 h 40"/>
                  <a:gd name="T4" fmla="*/ 1 w 42"/>
                  <a:gd name="T5" fmla="*/ 0 h 40"/>
                  <a:gd name="T6" fmla="*/ 1 w 42"/>
                  <a:gd name="T7" fmla="*/ 1 h 40"/>
                  <a:gd name="T8" fmla="*/ 1 w 42"/>
                  <a:gd name="T9" fmla="*/ 1 h 40"/>
                  <a:gd name="T10" fmla="*/ 1 w 42"/>
                  <a:gd name="T11" fmla="*/ 1 h 40"/>
                  <a:gd name="T12" fmla="*/ 0 w 42"/>
                  <a:gd name="T13" fmla="*/ 1 h 40"/>
                  <a:gd name="T14" fmla="*/ 0 60000 65536"/>
                  <a:gd name="T15" fmla="*/ 0 60000 65536"/>
                  <a:gd name="T16" fmla="*/ 0 60000 65536"/>
                  <a:gd name="T17" fmla="*/ 0 60000 65536"/>
                  <a:gd name="T18" fmla="*/ 0 60000 65536"/>
                  <a:gd name="T19" fmla="*/ 0 60000 65536"/>
                  <a:gd name="T20" fmla="*/ 0 60000 65536"/>
                  <a:gd name="T21" fmla="*/ 0 w 42"/>
                  <a:gd name="T22" fmla="*/ 0 h 40"/>
                  <a:gd name="T23" fmla="*/ 42 w 4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0">
                    <a:moveTo>
                      <a:pt x="0" y="31"/>
                    </a:moveTo>
                    <a:lnTo>
                      <a:pt x="0" y="0"/>
                    </a:lnTo>
                    <a:lnTo>
                      <a:pt x="30" y="0"/>
                    </a:lnTo>
                    <a:lnTo>
                      <a:pt x="42" y="8"/>
                    </a:lnTo>
                    <a:lnTo>
                      <a:pt x="42" y="40"/>
                    </a:lnTo>
                    <a:lnTo>
                      <a:pt x="11" y="4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74" name="Freeform 366"/>
              <p:cNvSpPr>
                <a:spLocks noChangeAspect="1"/>
              </p:cNvSpPr>
              <p:nvPr/>
            </p:nvSpPr>
            <p:spPr bwMode="auto">
              <a:xfrm>
                <a:off x="3476" y="2583"/>
                <a:ext cx="24" cy="19"/>
              </a:xfrm>
              <a:custGeom>
                <a:avLst/>
                <a:gdLst>
                  <a:gd name="T0" fmla="*/ 0 w 48"/>
                  <a:gd name="T1" fmla="*/ 1 h 36"/>
                  <a:gd name="T2" fmla="*/ 0 w 48"/>
                  <a:gd name="T3" fmla="*/ 0 h 36"/>
                  <a:gd name="T4" fmla="*/ 1 w 48"/>
                  <a:gd name="T5" fmla="*/ 0 h 36"/>
                  <a:gd name="T6" fmla="*/ 1 w 48"/>
                  <a:gd name="T7" fmla="*/ 1 h 36"/>
                  <a:gd name="T8" fmla="*/ 1 w 48"/>
                  <a:gd name="T9" fmla="*/ 1 h 36"/>
                  <a:gd name="T10" fmla="*/ 1 w 48"/>
                  <a:gd name="T11" fmla="*/ 1 h 36"/>
                  <a:gd name="T12" fmla="*/ 0 w 48"/>
                  <a:gd name="T13" fmla="*/ 1 h 36"/>
                  <a:gd name="T14" fmla="*/ 0 60000 65536"/>
                  <a:gd name="T15" fmla="*/ 0 60000 65536"/>
                  <a:gd name="T16" fmla="*/ 0 60000 65536"/>
                  <a:gd name="T17" fmla="*/ 0 60000 65536"/>
                  <a:gd name="T18" fmla="*/ 0 60000 65536"/>
                  <a:gd name="T19" fmla="*/ 0 60000 65536"/>
                  <a:gd name="T20" fmla="*/ 0 60000 65536"/>
                  <a:gd name="T21" fmla="*/ 0 w 48"/>
                  <a:gd name="T22" fmla="*/ 0 h 36"/>
                  <a:gd name="T23" fmla="*/ 48 w 4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6">
                    <a:moveTo>
                      <a:pt x="0" y="32"/>
                    </a:moveTo>
                    <a:lnTo>
                      <a:pt x="0" y="0"/>
                    </a:lnTo>
                    <a:lnTo>
                      <a:pt x="31" y="0"/>
                    </a:lnTo>
                    <a:lnTo>
                      <a:pt x="48" y="4"/>
                    </a:lnTo>
                    <a:lnTo>
                      <a:pt x="48" y="36"/>
                    </a:lnTo>
                    <a:lnTo>
                      <a:pt x="16"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75" name="Freeform 367"/>
              <p:cNvSpPr>
                <a:spLocks noChangeAspect="1"/>
              </p:cNvSpPr>
              <p:nvPr/>
            </p:nvSpPr>
            <p:spPr bwMode="auto">
              <a:xfrm>
                <a:off x="3483" y="2585"/>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2"/>
                    </a:moveTo>
                    <a:lnTo>
                      <a:pt x="0" y="0"/>
                    </a:lnTo>
                    <a:lnTo>
                      <a:pt x="32" y="0"/>
                    </a:lnTo>
                    <a:lnTo>
                      <a:pt x="44" y="7"/>
                    </a:lnTo>
                    <a:lnTo>
                      <a:pt x="44" y="40"/>
                    </a:lnTo>
                    <a:lnTo>
                      <a:pt x="11" y="40"/>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76" name="Freeform 368"/>
              <p:cNvSpPr>
                <a:spLocks noChangeAspect="1"/>
              </p:cNvSpPr>
              <p:nvPr/>
            </p:nvSpPr>
            <p:spPr bwMode="auto">
              <a:xfrm>
                <a:off x="3489" y="2589"/>
                <a:ext cx="22" cy="20"/>
              </a:xfrm>
              <a:custGeom>
                <a:avLst/>
                <a:gdLst>
                  <a:gd name="T0" fmla="*/ 0 w 44"/>
                  <a:gd name="T1" fmla="*/ 0 h 41"/>
                  <a:gd name="T2" fmla="*/ 0 w 44"/>
                  <a:gd name="T3" fmla="*/ 0 h 41"/>
                  <a:gd name="T4" fmla="*/ 1 w 44"/>
                  <a:gd name="T5" fmla="*/ 0 h 41"/>
                  <a:gd name="T6" fmla="*/ 1 w 44"/>
                  <a:gd name="T7" fmla="*/ 0 h 41"/>
                  <a:gd name="T8" fmla="*/ 1 w 44"/>
                  <a:gd name="T9" fmla="*/ 0 h 41"/>
                  <a:gd name="T10" fmla="*/ 1 w 44"/>
                  <a:gd name="T11" fmla="*/ 0 h 41"/>
                  <a:gd name="T12" fmla="*/ 0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0" y="33"/>
                    </a:moveTo>
                    <a:lnTo>
                      <a:pt x="0" y="0"/>
                    </a:lnTo>
                    <a:lnTo>
                      <a:pt x="33" y="0"/>
                    </a:lnTo>
                    <a:lnTo>
                      <a:pt x="44" y="8"/>
                    </a:lnTo>
                    <a:lnTo>
                      <a:pt x="44" y="41"/>
                    </a:lnTo>
                    <a:lnTo>
                      <a:pt x="14" y="41"/>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77" name="Freeform 369"/>
              <p:cNvSpPr>
                <a:spLocks noChangeAspect="1"/>
              </p:cNvSpPr>
              <p:nvPr/>
            </p:nvSpPr>
            <p:spPr bwMode="auto">
              <a:xfrm>
                <a:off x="3496" y="2593"/>
                <a:ext cx="22" cy="18"/>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3"/>
                    </a:moveTo>
                    <a:lnTo>
                      <a:pt x="0" y="0"/>
                    </a:lnTo>
                    <a:lnTo>
                      <a:pt x="30" y="0"/>
                    </a:lnTo>
                    <a:lnTo>
                      <a:pt x="44" y="4"/>
                    </a:lnTo>
                    <a:lnTo>
                      <a:pt x="44" y="36"/>
                    </a:lnTo>
                    <a:lnTo>
                      <a:pt x="11" y="3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78" name="Freeform 370"/>
              <p:cNvSpPr>
                <a:spLocks noChangeAspect="1"/>
              </p:cNvSpPr>
              <p:nvPr/>
            </p:nvSpPr>
            <p:spPr bwMode="auto">
              <a:xfrm>
                <a:off x="3502" y="2595"/>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2"/>
                    </a:moveTo>
                    <a:lnTo>
                      <a:pt x="0" y="0"/>
                    </a:lnTo>
                    <a:lnTo>
                      <a:pt x="33" y="0"/>
                    </a:lnTo>
                    <a:lnTo>
                      <a:pt x="44" y="9"/>
                    </a:lnTo>
                    <a:lnTo>
                      <a:pt x="44" y="40"/>
                    </a:lnTo>
                    <a:lnTo>
                      <a:pt x="12" y="40"/>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79" name="Freeform 371"/>
              <p:cNvSpPr>
                <a:spLocks noChangeAspect="1"/>
              </p:cNvSpPr>
              <p:nvPr/>
            </p:nvSpPr>
            <p:spPr bwMode="auto">
              <a:xfrm>
                <a:off x="3507" y="2600"/>
                <a:ext cx="24" cy="19"/>
              </a:xfrm>
              <a:custGeom>
                <a:avLst/>
                <a:gdLst>
                  <a:gd name="T0" fmla="*/ 0 w 48"/>
                  <a:gd name="T1" fmla="*/ 0 h 39"/>
                  <a:gd name="T2" fmla="*/ 0 w 48"/>
                  <a:gd name="T3" fmla="*/ 0 h 39"/>
                  <a:gd name="T4" fmla="*/ 1 w 48"/>
                  <a:gd name="T5" fmla="*/ 0 h 39"/>
                  <a:gd name="T6" fmla="*/ 1 w 48"/>
                  <a:gd name="T7" fmla="*/ 0 h 39"/>
                  <a:gd name="T8" fmla="*/ 1 w 48"/>
                  <a:gd name="T9" fmla="*/ 0 h 39"/>
                  <a:gd name="T10" fmla="*/ 1 w 48"/>
                  <a:gd name="T11" fmla="*/ 0 h 39"/>
                  <a:gd name="T12" fmla="*/ 0 w 48"/>
                  <a:gd name="T13" fmla="*/ 0 h 39"/>
                  <a:gd name="T14" fmla="*/ 0 60000 65536"/>
                  <a:gd name="T15" fmla="*/ 0 60000 65536"/>
                  <a:gd name="T16" fmla="*/ 0 60000 65536"/>
                  <a:gd name="T17" fmla="*/ 0 60000 65536"/>
                  <a:gd name="T18" fmla="*/ 0 60000 65536"/>
                  <a:gd name="T19" fmla="*/ 0 60000 65536"/>
                  <a:gd name="T20" fmla="*/ 0 60000 65536"/>
                  <a:gd name="T21" fmla="*/ 0 w 48"/>
                  <a:gd name="T22" fmla="*/ 0 h 39"/>
                  <a:gd name="T23" fmla="*/ 48 w 48"/>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9">
                    <a:moveTo>
                      <a:pt x="0" y="31"/>
                    </a:moveTo>
                    <a:lnTo>
                      <a:pt x="0" y="0"/>
                    </a:lnTo>
                    <a:lnTo>
                      <a:pt x="32" y="0"/>
                    </a:lnTo>
                    <a:lnTo>
                      <a:pt x="48" y="8"/>
                    </a:lnTo>
                    <a:lnTo>
                      <a:pt x="48" y="39"/>
                    </a:lnTo>
                    <a:lnTo>
                      <a:pt x="15" y="39"/>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80" name="Freeform 372"/>
              <p:cNvSpPr>
                <a:spLocks noChangeAspect="1"/>
              </p:cNvSpPr>
              <p:nvPr/>
            </p:nvSpPr>
            <p:spPr bwMode="auto">
              <a:xfrm>
                <a:off x="3515" y="2604"/>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1"/>
                    </a:moveTo>
                    <a:lnTo>
                      <a:pt x="0" y="0"/>
                    </a:lnTo>
                    <a:lnTo>
                      <a:pt x="33" y="0"/>
                    </a:lnTo>
                    <a:lnTo>
                      <a:pt x="44" y="8"/>
                    </a:lnTo>
                    <a:lnTo>
                      <a:pt x="44" y="40"/>
                    </a:lnTo>
                    <a:lnTo>
                      <a:pt x="14" y="4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81" name="Freeform 373"/>
              <p:cNvSpPr>
                <a:spLocks noChangeAspect="1"/>
              </p:cNvSpPr>
              <p:nvPr/>
            </p:nvSpPr>
            <p:spPr bwMode="auto">
              <a:xfrm>
                <a:off x="3522" y="2607"/>
                <a:ext cx="22" cy="19"/>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2"/>
                    </a:moveTo>
                    <a:lnTo>
                      <a:pt x="0" y="0"/>
                    </a:lnTo>
                    <a:lnTo>
                      <a:pt x="30" y="0"/>
                    </a:lnTo>
                    <a:lnTo>
                      <a:pt x="44" y="4"/>
                    </a:lnTo>
                    <a:lnTo>
                      <a:pt x="44" y="36"/>
                    </a:lnTo>
                    <a:lnTo>
                      <a:pt x="11"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82" name="Freeform 374"/>
              <p:cNvSpPr>
                <a:spLocks noChangeAspect="1"/>
              </p:cNvSpPr>
              <p:nvPr/>
            </p:nvSpPr>
            <p:spPr bwMode="auto">
              <a:xfrm>
                <a:off x="3528" y="2609"/>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2"/>
                    </a:moveTo>
                    <a:lnTo>
                      <a:pt x="0" y="0"/>
                    </a:lnTo>
                    <a:lnTo>
                      <a:pt x="33" y="0"/>
                    </a:lnTo>
                    <a:lnTo>
                      <a:pt x="44" y="7"/>
                    </a:lnTo>
                    <a:lnTo>
                      <a:pt x="44" y="40"/>
                    </a:lnTo>
                    <a:lnTo>
                      <a:pt x="12" y="40"/>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83" name="Freeform 375"/>
              <p:cNvSpPr>
                <a:spLocks noChangeAspect="1"/>
              </p:cNvSpPr>
              <p:nvPr/>
            </p:nvSpPr>
            <p:spPr bwMode="auto">
              <a:xfrm>
                <a:off x="3533" y="2613"/>
                <a:ext cx="22" cy="18"/>
              </a:xfrm>
              <a:custGeom>
                <a:avLst/>
                <a:gdLst>
                  <a:gd name="T0" fmla="*/ 0 w 44"/>
                  <a:gd name="T1" fmla="*/ 0 h 37"/>
                  <a:gd name="T2" fmla="*/ 0 w 44"/>
                  <a:gd name="T3" fmla="*/ 0 h 37"/>
                  <a:gd name="T4" fmla="*/ 1 w 44"/>
                  <a:gd name="T5" fmla="*/ 0 h 37"/>
                  <a:gd name="T6" fmla="*/ 1 w 44"/>
                  <a:gd name="T7" fmla="*/ 0 h 37"/>
                  <a:gd name="T8" fmla="*/ 1 w 44"/>
                  <a:gd name="T9" fmla="*/ 0 h 37"/>
                  <a:gd name="T10" fmla="*/ 1 w 44"/>
                  <a:gd name="T11" fmla="*/ 0 h 37"/>
                  <a:gd name="T12" fmla="*/ 0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0" y="33"/>
                    </a:moveTo>
                    <a:lnTo>
                      <a:pt x="0" y="0"/>
                    </a:lnTo>
                    <a:lnTo>
                      <a:pt x="32" y="0"/>
                    </a:lnTo>
                    <a:lnTo>
                      <a:pt x="44" y="4"/>
                    </a:lnTo>
                    <a:lnTo>
                      <a:pt x="44" y="37"/>
                    </a:lnTo>
                    <a:lnTo>
                      <a:pt x="11"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84" name="Freeform 376"/>
              <p:cNvSpPr>
                <a:spLocks noChangeAspect="1"/>
              </p:cNvSpPr>
              <p:nvPr/>
            </p:nvSpPr>
            <p:spPr bwMode="auto">
              <a:xfrm>
                <a:off x="3539" y="2615"/>
                <a:ext cx="24" cy="20"/>
              </a:xfrm>
              <a:custGeom>
                <a:avLst/>
                <a:gdLst>
                  <a:gd name="T0" fmla="*/ 0 w 48"/>
                  <a:gd name="T1" fmla="*/ 1 h 40"/>
                  <a:gd name="T2" fmla="*/ 0 w 48"/>
                  <a:gd name="T3" fmla="*/ 0 h 40"/>
                  <a:gd name="T4" fmla="*/ 1 w 48"/>
                  <a:gd name="T5" fmla="*/ 0 h 40"/>
                  <a:gd name="T6" fmla="*/ 1 w 48"/>
                  <a:gd name="T7" fmla="*/ 1 h 40"/>
                  <a:gd name="T8" fmla="*/ 1 w 48"/>
                  <a:gd name="T9" fmla="*/ 1 h 40"/>
                  <a:gd name="T10" fmla="*/ 1 w 48"/>
                  <a:gd name="T11" fmla="*/ 1 h 40"/>
                  <a:gd name="T12" fmla="*/ 0 w 48"/>
                  <a:gd name="T13" fmla="*/ 1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0" y="33"/>
                    </a:moveTo>
                    <a:lnTo>
                      <a:pt x="0" y="0"/>
                    </a:lnTo>
                    <a:lnTo>
                      <a:pt x="33" y="0"/>
                    </a:lnTo>
                    <a:lnTo>
                      <a:pt x="48" y="8"/>
                    </a:lnTo>
                    <a:lnTo>
                      <a:pt x="48" y="40"/>
                    </a:lnTo>
                    <a:lnTo>
                      <a:pt x="17" y="4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85" name="Freeform 377"/>
              <p:cNvSpPr>
                <a:spLocks noChangeAspect="1"/>
              </p:cNvSpPr>
              <p:nvPr/>
            </p:nvSpPr>
            <p:spPr bwMode="auto">
              <a:xfrm>
                <a:off x="3548" y="2619"/>
                <a:ext cx="22" cy="18"/>
              </a:xfrm>
              <a:custGeom>
                <a:avLst/>
                <a:gdLst>
                  <a:gd name="T0" fmla="*/ 0 w 45"/>
                  <a:gd name="T1" fmla="*/ 1 h 36"/>
                  <a:gd name="T2" fmla="*/ 0 w 45"/>
                  <a:gd name="T3" fmla="*/ 0 h 36"/>
                  <a:gd name="T4" fmla="*/ 0 w 45"/>
                  <a:gd name="T5" fmla="*/ 0 h 36"/>
                  <a:gd name="T6" fmla="*/ 0 w 45"/>
                  <a:gd name="T7" fmla="*/ 1 h 36"/>
                  <a:gd name="T8" fmla="*/ 0 w 45"/>
                  <a:gd name="T9" fmla="*/ 1 h 36"/>
                  <a:gd name="T10" fmla="*/ 0 w 45"/>
                  <a:gd name="T11" fmla="*/ 1 h 36"/>
                  <a:gd name="T12" fmla="*/ 0 w 45"/>
                  <a:gd name="T13" fmla="*/ 1 h 36"/>
                  <a:gd name="T14" fmla="*/ 0 60000 65536"/>
                  <a:gd name="T15" fmla="*/ 0 60000 65536"/>
                  <a:gd name="T16" fmla="*/ 0 60000 65536"/>
                  <a:gd name="T17" fmla="*/ 0 60000 65536"/>
                  <a:gd name="T18" fmla="*/ 0 60000 65536"/>
                  <a:gd name="T19" fmla="*/ 0 60000 65536"/>
                  <a:gd name="T20" fmla="*/ 0 60000 65536"/>
                  <a:gd name="T21" fmla="*/ 0 w 45"/>
                  <a:gd name="T22" fmla="*/ 0 h 36"/>
                  <a:gd name="T23" fmla="*/ 45 w 4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6">
                    <a:moveTo>
                      <a:pt x="0" y="32"/>
                    </a:moveTo>
                    <a:lnTo>
                      <a:pt x="0" y="0"/>
                    </a:lnTo>
                    <a:lnTo>
                      <a:pt x="31" y="0"/>
                    </a:lnTo>
                    <a:lnTo>
                      <a:pt x="45" y="6"/>
                    </a:lnTo>
                    <a:lnTo>
                      <a:pt x="45" y="36"/>
                    </a:lnTo>
                    <a:lnTo>
                      <a:pt x="12"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86" name="Freeform 378"/>
              <p:cNvSpPr>
                <a:spLocks noChangeAspect="1"/>
              </p:cNvSpPr>
              <p:nvPr/>
            </p:nvSpPr>
            <p:spPr bwMode="auto">
              <a:xfrm>
                <a:off x="3554" y="2622"/>
                <a:ext cx="22" cy="19"/>
              </a:xfrm>
              <a:custGeom>
                <a:avLst/>
                <a:gdLst>
                  <a:gd name="T0" fmla="*/ 0 w 44"/>
                  <a:gd name="T1" fmla="*/ 1 h 38"/>
                  <a:gd name="T2" fmla="*/ 0 w 44"/>
                  <a:gd name="T3" fmla="*/ 0 h 38"/>
                  <a:gd name="T4" fmla="*/ 1 w 44"/>
                  <a:gd name="T5" fmla="*/ 0 h 38"/>
                  <a:gd name="T6" fmla="*/ 1 w 44"/>
                  <a:gd name="T7" fmla="*/ 1 h 38"/>
                  <a:gd name="T8" fmla="*/ 1 w 44"/>
                  <a:gd name="T9" fmla="*/ 1 h 38"/>
                  <a:gd name="T10" fmla="*/ 1 w 44"/>
                  <a:gd name="T11" fmla="*/ 1 h 38"/>
                  <a:gd name="T12" fmla="*/ 0 w 44"/>
                  <a:gd name="T13" fmla="*/ 1 h 38"/>
                  <a:gd name="T14" fmla="*/ 0 60000 65536"/>
                  <a:gd name="T15" fmla="*/ 0 60000 65536"/>
                  <a:gd name="T16" fmla="*/ 0 60000 65536"/>
                  <a:gd name="T17" fmla="*/ 0 60000 65536"/>
                  <a:gd name="T18" fmla="*/ 0 60000 65536"/>
                  <a:gd name="T19" fmla="*/ 0 60000 65536"/>
                  <a:gd name="T20" fmla="*/ 0 60000 65536"/>
                  <a:gd name="T21" fmla="*/ 0 w 44"/>
                  <a:gd name="T22" fmla="*/ 0 h 38"/>
                  <a:gd name="T23" fmla="*/ 44 w 44"/>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8">
                    <a:moveTo>
                      <a:pt x="0" y="30"/>
                    </a:moveTo>
                    <a:lnTo>
                      <a:pt x="0" y="0"/>
                    </a:lnTo>
                    <a:lnTo>
                      <a:pt x="33" y="0"/>
                    </a:lnTo>
                    <a:lnTo>
                      <a:pt x="44" y="7"/>
                    </a:lnTo>
                    <a:lnTo>
                      <a:pt x="44" y="38"/>
                    </a:lnTo>
                    <a:lnTo>
                      <a:pt x="12" y="38"/>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87" name="Freeform 379"/>
              <p:cNvSpPr>
                <a:spLocks noChangeAspect="1"/>
              </p:cNvSpPr>
              <p:nvPr/>
            </p:nvSpPr>
            <p:spPr bwMode="auto">
              <a:xfrm>
                <a:off x="3559" y="2626"/>
                <a:ext cx="22" cy="17"/>
              </a:xfrm>
              <a:custGeom>
                <a:avLst/>
                <a:gdLst>
                  <a:gd name="T0" fmla="*/ 0 w 44"/>
                  <a:gd name="T1" fmla="*/ 0 h 35"/>
                  <a:gd name="T2" fmla="*/ 0 w 44"/>
                  <a:gd name="T3" fmla="*/ 0 h 35"/>
                  <a:gd name="T4" fmla="*/ 1 w 44"/>
                  <a:gd name="T5" fmla="*/ 0 h 35"/>
                  <a:gd name="T6" fmla="*/ 1 w 44"/>
                  <a:gd name="T7" fmla="*/ 0 h 35"/>
                  <a:gd name="T8" fmla="*/ 1 w 44"/>
                  <a:gd name="T9" fmla="*/ 0 h 35"/>
                  <a:gd name="T10" fmla="*/ 1 w 44"/>
                  <a:gd name="T11" fmla="*/ 0 h 35"/>
                  <a:gd name="T12" fmla="*/ 0 w 44"/>
                  <a:gd name="T13" fmla="*/ 0 h 35"/>
                  <a:gd name="T14" fmla="*/ 0 60000 65536"/>
                  <a:gd name="T15" fmla="*/ 0 60000 65536"/>
                  <a:gd name="T16" fmla="*/ 0 60000 65536"/>
                  <a:gd name="T17" fmla="*/ 0 60000 65536"/>
                  <a:gd name="T18" fmla="*/ 0 60000 65536"/>
                  <a:gd name="T19" fmla="*/ 0 60000 65536"/>
                  <a:gd name="T20" fmla="*/ 0 60000 65536"/>
                  <a:gd name="T21" fmla="*/ 0 w 44"/>
                  <a:gd name="T22" fmla="*/ 0 h 35"/>
                  <a:gd name="T23" fmla="*/ 44 w 44"/>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5">
                    <a:moveTo>
                      <a:pt x="0" y="31"/>
                    </a:moveTo>
                    <a:lnTo>
                      <a:pt x="0" y="0"/>
                    </a:lnTo>
                    <a:lnTo>
                      <a:pt x="32" y="0"/>
                    </a:lnTo>
                    <a:lnTo>
                      <a:pt x="44" y="4"/>
                    </a:lnTo>
                    <a:lnTo>
                      <a:pt x="44" y="35"/>
                    </a:lnTo>
                    <a:lnTo>
                      <a:pt x="11"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88" name="Freeform 380"/>
              <p:cNvSpPr>
                <a:spLocks noChangeAspect="1"/>
              </p:cNvSpPr>
              <p:nvPr/>
            </p:nvSpPr>
            <p:spPr bwMode="auto">
              <a:xfrm>
                <a:off x="3565" y="2628"/>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1"/>
                    </a:moveTo>
                    <a:lnTo>
                      <a:pt x="0" y="0"/>
                    </a:lnTo>
                    <a:lnTo>
                      <a:pt x="33" y="0"/>
                    </a:lnTo>
                    <a:lnTo>
                      <a:pt x="44" y="8"/>
                    </a:lnTo>
                    <a:lnTo>
                      <a:pt x="44" y="40"/>
                    </a:lnTo>
                    <a:lnTo>
                      <a:pt x="14" y="4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89" name="Freeform 381"/>
              <p:cNvSpPr>
                <a:spLocks noChangeAspect="1"/>
              </p:cNvSpPr>
              <p:nvPr/>
            </p:nvSpPr>
            <p:spPr bwMode="auto">
              <a:xfrm>
                <a:off x="3572" y="2631"/>
                <a:ext cx="24" cy="19"/>
              </a:xfrm>
              <a:custGeom>
                <a:avLst/>
                <a:gdLst>
                  <a:gd name="T0" fmla="*/ 0 w 48"/>
                  <a:gd name="T1" fmla="*/ 1 h 36"/>
                  <a:gd name="T2" fmla="*/ 0 w 48"/>
                  <a:gd name="T3" fmla="*/ 0 h 36"/>
                  <a:gd name="T4" fmla="*/ 1 w 48"/>
                  <a:gd name="T5" fmla="*/ 0 h 36"/>
                  <a:gd name="T6" fmla="*/ 1 w 48"/>
                  <a:gd name="T7" fmla="*/ 1 h 36"/>
                  <a:gd name="T8" fmla="*/ 1 w 48"/>
                  <a:gd name="T9" fmla="*/ 1 h 36"/>
                  <a:gd name="T10" fmla="*/ 1 w 48"/>
                  <a:gd name="T11" fmla="*/ 1 h 36"/>
                  <a:gd name="T12" fmla="*/ 0 w 48"/>
                  <a:gd name="T13" fmla="*/ 1 h 36"/>
                  <a:gd name="T14" fmla="*/ 0 60000 65536"/>
                  <a:gd name="T15" fmla="*/ 0 60000 65536"/>
                  <a:gd name="T16" fmla="*/ 0 60000 65536"/>
                  <a:gd name="T17" fmla="*/ 0 60000 65536"/>
                  <a:gd name="T18" fmla="*/ 0 60000 65536"/>
                  <a:gd name="T19" fmla="*/ 0 60000 65536"/>
                  <a:gd name="T20" fmla="*/ 0 60000 65536"/>
                  <a:gd name="T21" fmla="*/ 0 w 48"/>
                  <a:gd name="T22" fmla="*/ 0 h 36"/>
                  <a:gd name="T23" fmla="*/ 48 w 4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6">
                    <a:moveTo>
                      <a:pt x="0" y="32"/>
                    </a:moveTo>
                    <a:lnTo>
                      <a:pt x="0" y="0"/>
                    </a:lnTo>
                    <a:lnTo>
                      <a:pt x="30" y="0"/>
                    </a:lnTo>
                    <a:lnTo>
                      <a:pt x="48" y="4"/>
                    </a:lnTo>
                    <a:lnTo>
                      <a:pt x="48" y="36"/>
                    </a:lnTo>
                    <a:lnTo>
                      <a:pt x="15"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90" name="Freeform 382"/>
              <p:cNvSpPr>
                <a:spLocks noChangeAspect="1"/>
              </p:cNvSpPr>
              <p:nvPr/>
            </p:nvSpPr>
            <p:spPr bwMode="auto">
              <a:xfrm>
                <a:off x="3579" y="2633"/>
                <a:ext cx="23" cy="19"/>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2"/>
                    </a:moveTo>
                    <a:lnTo>
                      <a:pt x="0" y="0"/>
                    </a:lnTo>
                    <a:lnTo>
                      <a:pt x="33" y="0"/>
                    </a:lnTo>
                    <a:lnTo>
                      <a:pt x="44" y="3"/>
                    </a:lnTo>
                    <a:lnTo>
                      <a:pt x="44" y="36"/>
                    </a:lnTo>
                    <a:lnTo>
                      <a:pt x="12"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91" name="Freeform 383"/>
              <p:cNvSpPr>
                <a:spLocks noChangeAspect="1"/>
              </p:cNvSpPr>
              <p:nvPr/>
            </p:nvSpPr>
            <p:spPr bwMode="auto">
              <a:xfrm>
                <a:off x="3585" y="2635"/>
                <a:ext cx="22" cy="20"/>
              </a:xfrm>
              <a:custGeom>
                <a:avLst/>
                <a:gdLst>
                  <a:gd name="T0" fmla="*/ 0 w 44"/>
                  <a:gd name="T1" fmla="*/ 0 h 41"/>
                  <a:gd name="T2" fmla="*/ 0 w 44"/>
                  <a:gd name="T3" fmla="*/ 0 h 41"/>
                  <a:gd name="T4" fmla="*/ 1 w 44"/>
                  <a:gd name="T5" fmla="*/ 0 h 41"/>
                  <a:gd name="T6" fmla="*/ 1 w 44"/>
                  <a:gd name="T7" fmla="*/ 0 h 41"/>
                  <a:gd name="T8" fmla="*/ 1 w 44"/>
                  <a:gd name="T9" fmla="*/ 0 h 41"/>
                  <a:gd name="T10" fmla="*/ 1 w 44"/>
                  <a:gd name="T11" fmla="*/ 0 h 41"/>
                  <a:gd name="T12" fmla="*/ 0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0" y="33"/>
                    </a:moveTo>
                    <a:lnTo>
                      <a:pt x="0" y="0"/>
                    </a:lnTo>
                    <a:lnTo>
                      <a:pt x="32" y="0"/>
                    </a:lnTo>
                    <a:lnTo>
                      <a:pt x="44" y="8"/>
                    </a:lnTo>
                    <a:lnTo>
                      <a:pt x="44" y="41"/>
                    </a:lnTo>
                    <a:lnTo>
                      <a:pt x="11" y="41"/>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92" name="Freeform 384"/>
              <p:cNvSpPr>
                <a:spLocks noChangeAspect="1"/>
              </p:cNvSpPr>
              <p:nvPr/>
            </p:nvSpPr>
            <p:spPr bwMode="auto">
              <a:xfrm>
                <a:off x="3591" y="2639"/>
                <a:ext cx="22" cy="18"/>
              </a:xfrm>
              <a:custGeom>
                <a:avLst/>
                <a:gdLst>
                  <a:gd name="T0" fmla="*/ 0 w 44"/>
                  <a:gd name="T1" fmla="*/ 0 h 37"/>
                  <a:gd name="T2" fmla="*/ 0 w 44"/>
                  <a:gd name="T3" fmla="*/ 0 h 37"/>
                  <a:gd name="T4" fmla="*/ 1 w 44"/>
                  <a:gd name="T5" fmla="*/ 0 h 37"/>
                  <a:gd name="T6" fmla="*/ 1 w 44"/>
                  <a:gd name="T7" fmla="*/ 0 h 37"/>
                  <a:gd name="T8" fmla="*/ 1 w 44"/>
                  <a:gd name="T9" fmla="*/ 0 h 37"/>
                  <a:gd name="T10" fmla="*/ 1 w 44"/>
                  <a:gd name="T11" fmla="*/ 0 h 37"/>
                  <a:gd name="T12" fmla="*/ 0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0" y="33"/>
                    </a:moveTo>
                    <a:lnTo>
                      <a:pt x="0" y="0"/>
                    </a:lnTo>
                    <a:lnTo>
                      <a:pt x="33" y="0"/>
                    </a:lnTo>
                    <a:lnTo>
                      <a:pt x="44" y="4"/>
                    </a:lnTo>
                    <a:lnTo>
                      <a:pt x="44" y="37"/>
                    </a:lnTo>
                    <a:lnTo>
                      <a:pt x="14"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93" name="Freeform 385"/>
              <p:cNvSpPr>
                <a:spLocks noChangeAspect="1"/>
              </p:cNvSpPr>
              <p:nvPr/>
            </p:nvSpPr>
            <p:spPr bwMode="auto">
              <a:xfrm>
                <a:off x="3598" y="2641"/>
                <a:ext cx="21" cy="20"/>
              </a:xfrm>
              <a:custGeom>
                <a:avLst/>
                <a:gdLst>
                  <a:gd name="T0" fmla="*/ 0 w 42"/>
                  <a:gd name="T1" fmla="*/ 1 h 40"/>
                  <a:gd name="T2" fmla="*/ 0 w 42"/>
                  <a:gd name="T3" fmla="*/ 0 h 40"/>
                  <a:gd name="T4" fmla="*/ 1 w 42"/>
                  <a:gd name="T5" fmla="*/ 0 h 40"/>
                  <a:gd name="T6" fmla="*/ 1 w 42"/>
                  <a:gd name="T7" fmla="*/ 1 h 40"/>
                  <a:gd name="T8" fmla="*/ 1 w 42"/>
                  <a:gd name="T9" fmla="*/ 1 h 40"/>
                  <a:gd name="T10" fmla="*/ 1 w 42"/>
                  <a:gd name="T11" fmla="*/ 1 h 40"/>
                  <a:gd name="T12" fmla="*/ 0 w 42"/>
                  <a:gd name="T13" fmla="*/ 1 h 40"/>
                  <a:gd name="T14" fmla="*/ 0 60000 65536"/>
                  <a:gd name="T15" fmla="*/ 0 60000 65536"/>
                  <a:gd name="T16" fmla="*/ 0 60000 65536"/>
                  <a:gd name="T17" fmla="*/ 0 60000 65536"/>
                  <a:gd name="T18" fmla="*/ 0 60000 65536"/>
                  <a:gd name="T19" fmla="*/ 0 60000 65536"/>
                  <a:gd name="T20" fmla="*/ 0 60000 65536"/>
                  <a:gd name="T21" fmla="*/ 0 w 42"/>
                  <a:gd name="T22" fmla="*/ 0 h 40"/>
                  <a:gd name="T23" fmla="*/ 42 w 4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0">
                    <a:moveTo>
                      <a:pt x="0" y="33"/>
                    </a:moveTo>
                    <a:lnTo>
                      <a:pt x="0" y="0"/>
                    </a:lnTo>
                    <a:lnTo>
                      <a:pt x="30" y="0"/>
                    </a:lnTo>
                    <a:lnTo>
                      <a:pt x="42" y="10"/>
                    </a:lnTo>
                    <a:lnTo>
                      <a:pt x="42" y="40"/>
                    </a:lnTo>
                    <a:lnTo>
                      <a:pt x="11" y="40"/>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94" name="Freeform 386"/>
              <p:cNvSpPr>
                <a:spLocks noChangeAspect="1"/>
              </p:cNvSpPr>
              <p:nvPr/>
            </p:nvSpPr>
            <p:spPr bwMode="auto">
              <a:xfrm>
                <a:off x="3604" y="2646"/>
                <a:ext cx="24" cy="17"/>
              </a:xfrm>
              <a:custGeom>
                <a:avLst/>
                <a:gdLst>
                  <a:gd name="T0" fmla="*/ 0 w 48"/>
                  <a:gd name="T1" fmla="*/ 1 h 34"/>
                  <a:gd name="T2" fmla="*/ 0 w 48"/>
                  <a:gd name="T3" fmla="*/ 0 h 34"/>
                  <a:gd name="T4" fmla="*/ 1 w 48"/>
                  <a:gd name="T5" fmla="*/ 0 h 34"/>
                  <a:gd name="T6" fmla="*/ 1 w 48"/>
                  <a:gd name="T7" fmla="*/ 1 h 34"/>
                  <a:gd name="T8" fmla="*/ 1 w 48"/>
                  <a:gd name="T9" fmla="*/ 1 h 34"/>
                  <a:gd name="T10" fmla="*/ 1 w 48"/>
                  <a:gd name="T11" fmla="*/ 1 h 34"/>
                  <a:gd name="T12" fmla="*/ 0 w 48"/>
                  <a:gd name="T13" fmla="*/ 1 h 34"/>
                  <a:gd name="T14" fmla="*/ 0 60000 65536"/>
                  <a:gd name="T15" fmla="*/ 0 60000 65536"/>
                  <a:gd name="T16" fmla="*/ 0 60000 65536"/>
                  <a:gd name="T17" fmla="*/ 0 60000 65536"/>
                  <a:gd name="T18" fmla="*/ 0 60000 65536"/>
                  <a:gd name="T19" fmla="*/ 0 60000 65536"/>
                  <a:gd name="T20" fmla="*/ 0 60000 65536"/>
                  <a:gd name="T21" fmla="*/ 0 w 48"/>
                  <a:gd name="T22" fmla="*/ 0 h 34"/>
                  <a:gd name="T23" fmla="*/ 48 w 4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4">
                    <a:moveTo>
                      <a:pt x="0" y="30"/>
                    </a:moveTo>
                    <a:lnTo>
                      <a:pt x="0" y="0"/>
                    </a:lnTo>
                    <a:lnTo>
                      <a:pt x="31" y="0"/>
                    </a:lnTo>
                    <a:lnTo>
                      <a:pt x="48" y="3"/>
                    </a:lnTo>
                    <a:lnTo>
                      <a:pt x="48" y="34"/>
                    </a:lnTo>
                    <a:lnTo>
                      <a:pt x="16" y="34"/>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95" name="Freeform 387"/>
              <p:cNvSpPr>
                <a:spLocks noChangeAspect="1"/>
              </p:cNvSpPr>
              <p:nvPr/>
            </p:nvSpPr>
            <p:spPr bwMode="auto">
              <a:xfrm>
                <a:off x="3611" y="2648"/>
                <a:ext cx="22" cy="17"/>
              </a:xfrm>
              <a:custGeom>
                <a:avLst/>
                <a:gdLst>
                  <a:gd name="T0" fmla="*/ 0 w 44"/>
                  <a:gd name="T1" fmla="*/ 0 h 35"/>
                  <a:gd name="T2" fmla="*/ 0 w 44"/>
                  <a:gd name="T3" fmla="*/ 0 h 35"/>
                  <a:gd name="T4" fmla="*/ 1 w 44"/>
                  <a:gd name="T5" fmla="*/ 0 h 35"/>
                  <a:gd name="T6" fmla="*/ 1 w 44"/>
                  <a:gd name="T7" fmla="*/ 0 h 35"/>
                  <a:gd name="T8" fmla="*/ 1 w 44"/>
                  <a:gd name="T9" fmla="*/ 0 h 35"/>
                  <a:gd name="T10" fmla="*/ 1 w 44"/>
                  <a:gd name="T11" fmla="*/ 0 h 35"/>
                  <a:gd name="T12" fmla="*/ 0 w 44"/>
                  <a:gd name="T13" fmla="*/ 0 h 35"/>
                  <a:gd name="T14" fmla="*/ 0 60000 65536"/>
                  <a:gd name="T15" fmla="*/ 0 60000 65536"/>
                  <a:gd name="T16" fmla="*/ 0 60000 65536"/>
                  <a:gd name="T17" fmla="*/ 0 60000 65536"/>
                  <a:gd name="T18" fmla="*/ 0 60000 65536"/>
                  <a:gd name="T19" fmla="*/ 0 60000 65536"/>
                  <a:gd name="T20" fmla="*/ 0 60000 65536"/>
                  <a:gd name="T21" fmla="*/ 0 w 44"/>
                  <a:gd name="T22" fmla="*/ 0 h 35"/>
                  <a:gd name="T23" fmla="*/ 44 w 44"/>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5">
                    <a:moveTo>
                      <a:pt x="0" y="31"/>
                    </a:moveTo>
                    <a:lnTo>
                      <a:pt x="0" y="0"/>
                    </a:lnTo>
                    <a:lnTo>
                      <a:pt x="32" y="0"/>
                    </a:lnTo>
                    <a:lnTo>
                      <a:pt x="44" y="4"/>
                    </a:lnTo>
                    <a:lnTo>
                      <a:pt x="44" y="35"/>
                    </a:lnTo>
                    <a:lnTo>
                      <a:pt x="11"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96" name="Freeform 388"/>
              <p:cNvSpPr>
                <a:spLocks noChangeAspect="1"/>
              </p:cNvSpPr>
              <p:nvPr/>
            </p:nvSpPr>
            <p:spPr bwMode="auto">
              <a:xfrm>
                <a:off x="3617" y="2650"/>
                <a:ext cx="22" cy="20"/>
              </a:xfrm>
              <a:custGeom>
                <a:avLst/>
                <a:gdLst>
                  <a:gd name="T0" fmla="*/ 0 w 44"/>
                  <a:gd name="T1" fmla="*/ 0 h 41"/>
                  <a:gd name="T2" fmla="*/ 0 w 44"/>
                  <a:gd name="T3" fmla="*/ 0 h 41"/>
                  <a:gd name="T4" fmla="*/ 1 w 44"/>
                  <a:gd name="T5" fmla="*/ 0 h 41"/>
                  <a:gd name="T6" fmla="*/ 1 w 44"/>
                  <a:gd name="T7" fmla="*/ 0 h 41"/>
                  <a:gd name="T8" fmla="*/ 1 w 44"/>
                  <a:gd name="T9" fmla="*/ 0 h 41"/>
                  <a:gd name="T10" fmla="*/ 1 w 44"/>
                  <a:gd name="T11" fmla="*/ 0 h 41"/>
                  <a:gd name="T12" fmla="*/ 0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0" y="31"/>
                    </a:moveTo>
                    <a:lnTo>
                      <a:pt x="0" y="0"/>
                    </a:lnTo>
                    <a:lnTo>
                      <a:pt x="33" y="0"/>
                    </a:lnTo>
                    <a:lnTo>
                      <a:pt x="44" y="8"/>
                    </a:lnTo>
                    <a:lnTo>
                      <a:pt x="44" y="41"/>
                    </a:lnTo>
                    <a:lnTo>
                      <a:pt x="14" y="41"/>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97" name="Freeform 389"/>
              <p:cNvSpPr>
                <a:spLocks noChangeAspect="1"/>
              </p:cNvSpPr>
              <p:nvPr/>
            </p:nvSpPr>
            <p:spPr bwMode="auto">
              <a:xfrm>
                <a:off x="3624" y="2653"/>
                <a:ext cx="21" cy="19"/>
              </a:xfrm>
              <a:custGeom>
                <a:avLst/>
                <a:gdLst>
                  <a:gd name="T0" fmla="*/ 0 w 42"/>
                  <a:gd name="T1" fmla="*/ 1 h 36"/>
                  <a:gd name="T2" fmla="*/ 0 w 42"/>
                  <a:gd name="T3" fmla="*/ 0 h 36"/>
                  <a:gd name="T4" fmla="*/ 1 w 42"/>
                  <a:gd name="T5" fmla="*/ 0 h 36"/>
                  <a:gd name="T6" fmla="*/ 1 w 42"/>
                  <a:gd name="T7" fmla="*/ 1 h 36"/>
                  <a:gd name="T8" fmla="*/ 1 w 42"/>
                  <a:gd name="T9" fmla="*/ 1 h 36"/>
                  <a:gd name="T10" fmla="*/ 1 w 42"/>
                  <a:gd name="T11" fmla="*/ 1 h 36"/>
                  <a:gd name="T12" fmla="*/ 0 w 42"/>
                  <a:gd name="T13" fmla="*/ 1 h 36"/>
                  <a:gd name="T14" fmla="*/ 0 60000 65536"/>
                  <a:gd name="T15" fmla="*/ 0 60000 65536"/>
                  <a:gd name="T16" fmla="*/ 0 60000 65536"/>
                  <a:gd name="T17" fmla="*/ 0 60000 65536"/>
                  <a:gd name="T18" fmla="*/ 0 60000 65536"/>
                  <a:gd name="T19" fmla="*/ 0 60000 65536"/>
                  <a:gd name="T20" fmla="*/ 0 60000 65536"/>
                  <a:gd name="T21" fmla="*/ 0 w 42"/>
                  <a:gd name="T22" fmla="*/ 0 h 36"/>
                  <a:gd name="T23" fmla="*/ 42 w 4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6">
                    <a:moveTo>
                      <a:pt x="0" y="33"/>
                    </a:moveTo>
                    <a:lnTo>
                      <a:pt x="0" y="0"/>
                    </a:lnTo>
                    <a:lnTo>
                      <a:pt x="30" y="0"/>
                    </a:lnTo>
                    <a:lnTo>
                      <a:pt x="42" y="4"/>
                    </a:lnTo>
                    <a:lnTo>
                      <a:pt x="42" y="36"/>
                    </a:lnTo>
                    <a:lnTo>
                      <a:pt x="11" y="3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98" name="Freeform 390"/>
              <p:cNvSpPr>
                <a:spLocks noChangeAspect="1"/>
              </p:cNvSpPr>
              <p:nvPr/>
            </p:nvSpPr>
            <p:spPr bwMode="auto">
              <a:xfrm>
                <a:off x="3630" y="2655"/>
                <a:ext cx="22" cy="19"/>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2"/>
                    </a:moveTo>
                    <a:lnTo>
                      <a:pt x="0" y="0"/>
                    </a:lnTo>
                    <a:lnTo>
                      <a:pt x="31" y="0"/>
                    </a:lnTo>
                    <a:lnTo>
                      <a:pt x="44" y="4"/>
                    </a:lnTo>
                    <a:lnTo>
                      <a:pt x="44" y="36"/>
                    </a:lnTo>
                    <a:lnTo>
                      <a:pt x="12"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99" name="Freeform 391"/>
              <p:cNvSpPr>
                <a:spLocks noChangeAspect="1"/>
              </p:cNvSpPr>
              <p:nvPr/>
            </p:nvSpPr>
            <p:spPr bwMode="auto">
              <a:xfrm>
                <a:off x="3635" y="2657"/>
                <a:ext cx="24" cy="19"/>
              </a:xfrm>
              <a:custGeom>
                <a:avLst/>
                <a:gdLst>
                  <a:gd name="T0" fmla="*/ 0 w 48"/>
                  <a:gd name="T1" fmla="*/ 1 h 36"/>
                  <a:gd name="T2" fmla="*/ 0 w 48"/>
                  <a:gd name="T3" fmla="*/ 0 h 36"/>
                  <a:gd name="T4" fmla="*/ 1 w 48"/>
                  <a:gd name="T5" fmla="*/ 0 h 36"/>
                  <a:gd name="T6" fmla="*/ 1 w 48"/>
                  <a:gd name="T7" fmla="*/ 1 h 36"/>
                  <a:gd name="T8" fmla="*/ 1 w 48"/>
                  <a:gd name="T9" fmla="*/ 1 h 36"/>
                  <a:gd name="T10" fmla="*/ 1 w 48"/>
                  <a:gd name="T11" fmla="*/ 1 h 36"/>
                  <a:gd name="T12" fmla="*/ 0 w 48"/>
                  <a:gd name="T13" fmla="*/ 1 h 36"/>
                  <a:gd name="T14" fmla="*/ 0 60000 65536"/>
                  <a:gd name="T15" fmla="*/ 0 60000 65536"/>
                  <a:gd name="T16" fmla="*/ 0 60000 65536"/>
                  <a:gd name="T17" fmla="*/ 0 60000 65536"/>
                  <a:gd name="T18" fmla="*/ 0 60000 65536"/>
                  <a:gd name="T19" fmla="*/ 0 60000 65536"/>
                  <a:gd name="T20" fmla="*/ 0 60000 65536"/>
                  <a:gd name="T21" fmla="*/ 0 w 48"/>
                  <a:gd name="T22" fmla="*/ 0 h 36"/>
                  <a:gd name="T23" fmla="*/ 48 w 4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6">
                    <a:moveTo>
                      <a:pt x="0" y="32"/>
                    </a:moveTo>
                    <a:lnTo>
                      <a:pt x="0" y="0"/>
                    </a:lnTo>
                    <a:lnTo>
                      <a:pt x="32" y="0"/>
                    </a:lnTo>
                    <a:lnTo>
                      <a:pt x="48" y="3"/>
                    </a:lnTo>
                    <a:lnTo>
                      <a:pt x="48" y="36"/>
                    </a:lnTo>
                    <a:lnTo>
                      <a:pt x="15"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0" name="Freeform 392"/>
              <p:cNvSpPr>
                <a:spLocks noChangeAspect="1"/>
              </p:cNvSpPr>
              <p:nvPr/>
            </p:nvSpPr>
            <p:spPr bwMode="auto">
              <a:xfrm>
                <a:off x="3643" y="2659"/>
                <a:ext cx="22" cy="20"/>
              </a:xfrm>
              <a:custGeom>
                <a:avLst/>
                <a:gdLst>
                  <a:gd name="T0" fmla="*/ 0 w 44"/>
                  <a:gd name="T1" fmla="*/ 0 h 41"/>
                  <a:gd name="T2" fmla="*/ 0 w 44"/>
                  <a:gd name="T3" fmla="*/ 0 h 41"/>
                  <a:gd name="T4" fmla="*/ 1 w 44"/>
                  <a:gd name="T5" fmla="*/ 0 h 41"/>
                  <a:gd name="T6" fmla="*/ 1 w 44"/>
                  <a:gd name="T7" fmla="*/ 0 h 41"/>
                  <a:gd name="T8" fmla="*/ 1 w 44"/>
                  <a:gd name="T9" fmla="*/ 0 h 41"/>
                  <a:gd name="T10" fmla="*/ 1 w 44"/>
                  <a:gd name="T11" fmla="*/ 0 h 41"/>
                  <a:gd name="T12" fmla="*/ 0 w 44"/>
                  <a:gd name="T13" fmla="*/ 0 h 41"/>
                  <a:gd name="T14" fmla="*/ 0 60000 65536"/>
                  <a:gd name="T15" fmla="*/ 0 60000 65536"/>
                  <a:gd name="T16" fmla="*/ 0 60000 65536"/>
                  <a:gd name="T17" fmla="*/ 0 60000 65536"/>
                  <a:gd name="T18" fmla="*/ 0 60000 65536"/>
                  <a:gd name="T19" fmla="*/ 0 60000 65536"/>
                  <a:gd name="T20" fmla="*/ 0 60000 65536"/>
                  <a:gd name="T21" fmla="*/ 0 w 44"/>
                  <a:gd name="T22" fmla="*/ 0 h 41"/>
                  <a:gd name="T23" fmla="*/ 44 w 4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1">
                    <a:moveTo>
                      <a:pt x="0" y="33"/>
                    </a:moveTo>
                    <a:lnTo>
                      <a:pt x="0" y="0"/>
                    </a:lnTo>
                    <a:lnTo>
                      <a:pt x="33" y="0"/>
                    </a:lnTo>
                    <a:lnTo>
                      <a:pt x="44" y="8"/>
                    </a:lnTo>
                    <a:lnTo>
                      <a:pt x="44" y="41"/>
                    </a:lnTo>
                    <a:lnTo>
                      <a:pt x="13" y="41"/>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1" name="Freeform 393"/>
              <p:cNvSpPr>
                <a:spLocks noChangeAspect="1"/>
              </p:cNvSpPr>
              <p:nvPr/>
            </p:nvSpPr>
            <p:spPr bwMode="auto">
              <a:xfrm>
                <a:off x="3650" y="2663"/>
                <a:ext cx="22" cy="18"/>
              </a:xfrm>
              <a:custGeom>
                <a:avLst/>
                <a:gdLst>
                  <a:gd name="T0" fmla="*/ 0 w 45"/>
                  <a:gd name="T1" fmla="*/ 0 h 37"/>
                  <a:gd name="T2" fmla="*/ 0 w 45"/>
                  <a:gd name="T3" fmla="*/ 0 h 37"/>
                  <a:gd name="T4" fmla="*/ 0 w 45"/>
                  <a:gd name="T5" fmla="*/ 0 h 37"/>
                  <a:gd name="T6" fmla="*/ 0 w 45"/>
                  <a:gd name="T7" fmla="*/ 0 h 37"/>
                  <a:gd name="T8" fmla="*/ 0 w 45"/>
                  <a:gd name="T9" fmla="*/ 0 h 37"/>
                  <a:gd name="T10" fmla="*/ 0 w 45"/>
                  <a:gd name="T11" fmla="*/ 0 h 37"/>
                  <a:gd name="T12" fmla="*/ 0 w 45"/>
                  <a:gd name="T13" fmla="*/ 0 h 37"/>
                  <a:gd name="T14" fmla="*/ 0 60000 65536"/>
                  <a:gd name="T15" fmla="*/ 0 60000 65536"/>
                  <a:gd name="T16" fmla="*/ 0 60000 65536"/>
                  <a:gd name="T17" fmla="*/ 0 60000 65536"/>
                  <a:gd name="T18" fmla="*/ 0 60000 65536"/>
                  <a:gd name="T19" fmla="*/ 0 60000 65536"/>
                  <a:gd name="T20" fmla="*/ 0 60000 65536"/>
                  <a:gd name="T21" fmla="*/ 0 w 45"/>
                  <a:gd name="T22" fmla="*/ 0 h 37"/>
                  <a:gd name="T23" fmla="*/ 45 w 4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7">
                    <a:moveTo>
                      <a:pt x="0" y="33"/>
                    </a:moveTo>
                    <a:lnTo>
                      <a:pt x="0" y="0"/>
                    </a:lnTo>
                    <a:lnTo>
                      <a:pt x="31" y="0"/>
                    </a:lnTo>
                    <a:lnTo>
                      <a:pt x="45" y="4"/>
                    </a:lnTo>
                    <a:lnTo>
                      <a:pt x="45" y="37"/>
                    </a:lnTo>
                    <a:lnTo>
                      <a:pt x="12"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2" name="Freeform 394"/>
              <p:cNvSpPr>
                <a:spLocks noChangeAspect="1"/>
              </p:cNvSpPr>
              <p:nvPr/>
            </p:nvSpPr>
            <p:spPr bwMode="auto">
              <a:xfrm>
                <a:off x="3656" y="2665"/>
                <a:ext cx="22" cy="18"/>
              </a:xfrm>
              <a:custGeom>
                <a:avLst/>
                <a:gdLst>
                  <a:gd name="T0" fmla="*/ 0 w 44"/>
                  <a:gd name="T1" fmla="*/ 0 h 37"/>
                  <a:gd name="T2" fmla="*/ 0 w 44"/>
                  <a:gd name="T3" fmla="*/ 0 h 37"/>
                  <a:gd name="T4" fmla="*/ 1 w 44"/>
                  <a:gd name="T5" fmla="*/ 0 h 37"/>
                  <a:gd name="T6" fmla="*/ 1 w 44"/>
                  <a:gd name="T7" fmla="*/ 0 h 37"/>
                  <a:gd name="T8" fmla="*/ 1 w 44"/>
                  <a:gd name="T9" fmla="*/ 0 h 37"/>
                  <a:gd name="T10" fmla="*/ 1 w 44"/>
                  <a:gd name="T11" fmla="*/ 0 h 37"/>
                  <a:gd name="T12" fmla="*/ 0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0" y="33"/>
                    </a:moveTo>
                    <a:lnTo>
                      <a:pt x="0" y="0"/>
                    </a:lnTo>
                    <a:lnTo>
                      <a:pt x="33" y="0"/>
                    </a:lnTo>
                    <a:lnTo>
                      <a:pt x="44" y="4"/>
                    </a:lnTo>
                    <a:lnTo>
                      <a:pt x="44" y="37"/>
                    </a:lnTo>
                    <a:lnTo>
                      <a:pt x="12"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3" name="Freeform 395"/>
              <p:cNvSpPr>
                <a:spLocks noChangeAspect="1"/>
              </p:cNvSpPr>
              <p:nvPr/>
            </p:nvSpPr>
            <p:spPr bwMode="auto">
              <a:xfrm>
                <a:off x="3661" y="2667"/>
                <a:ext cx="22" cy="18"/>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3"/>
                    </a:moveTo>
                    <a:lnTo>
                      <a:pt x="0" y="0"/>
                    </a:lnTo>
                    <a:lnTo>
                      <a:pt x="32" y="0"/>
                    </a:lnTo>
                    <a:lnTo>
                      <a:pt x="44" y="6"/>
                    </a:lnTo>
                    <a:lnTo>
                      <a:pt x="44" y="36"/>
                    </a:lnTo>
                    <a:lnTo>
                      <a:pt x="11" y="3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4" name="Freeform 396"/>
              <p:cNvSpPr>
                <a:spLocks noChangeAspect="1"/>
              </p:cNvSpPr>
              <p:nvPr/>
            </p:nvSpPr>
            <p:spPr bwMode="auto">
              <a:xfrm>
                <a:off x="3667" y="2670"/>
                <a:ext cx="24" cy="17"/>
              </a:xfrm>
              <a:custGeom>
                <a:avLst/>
                <a:gdLst>
                  <a:gd name="T0" fmla="*/ 0 w 48"/>
                  <a:gd name="T1" fmla="*/ 1 h 34"/>
                  <a:gd name="T2" fmla="*/ 0 w 48"/>
                  <a:gd name="T3" fmla="*/ 0 h 34"/>
                  <a:gd name="T4" fmla="*/ 1 w 48"/>
                  <a:gd name="T5" fmla="*/ 0 h 34"/>
                  <a:gd name="T6" fmla="*/ 1 w 48"/>
                  <a:gd name="T7" fmla="*/ 1 h 34"/>
                  <a:gd name="T8" fmla="*/ 1 w 48"/>
                  <a:gd name="T9" fmla="*/ 1 h 34"/>
                  <a:gd name="T10" fmla="*/ 1 w 48"/>
                  <a:gd name="T11" fmla="*/ 1 h 34"/>
                  <a:gd name="T12" fmla="*/ 0 w 48"/>
                  <a:gd name="T13" fmla="*/ 1 h 34"/>
                  <a:gd name="T14" fmla="*/ 0 60000 65536"/>
                  <a:gd name="T15" fmla="*/ 0 60000 65536"/>
                  <a:gd name="T16" fmla="*/ 0 60000 65536"/>
                  <a:gd name="T17" fmla="*/ 0 60000 65536"/>
                  <a:gd name="T18" fmla="*/ 0 60000 65536"/>
                  <a:gd name="T19" fmla="*/ 0 60000 65536"/>
                  <a:gd name="T20" fmla="*/ 0 60000 65536"/>
                  <a:gd name="T21" fmla="*/ 0 w 48"/>
                  <a:gd name="T22" fmla="*/ 0 h 34"/>
                  <a:gd name="T23" fmla="*/ 48 w 4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4">
                    <a:moveTo>
                      <a:pt x="0" y="30"/>
                    </a:moveTo>
                    <a:lnTo>
                      <a:pt x="0" y="0"/>
                    </a:lnTo>
                    <a:lnTo>
                      <a:pt x="33" y="0"/>
                    </a:lnTo>
                    <a:lnTo>
                      <a:pt x="48" y="3"/>
                    </a:lnTo>
                    <a:lnTo>
                      <a:pt x="48" y="34"/>
                    </a:lnTo>
                    <a:lnTo>
                      <a:pt x="17" y="34"/>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5" name="Freeform 397"/>
              <p:cNvSpPr>
                <a:spLocks noChangeAspect="1"/>
              </p:cNvSpPr>
              <p:nvPr/>
            </p:nvSpPr>
            <p:spPr bwMode="auto">
              <a:xfrm>
                <a:off x="3676" y="2672"/>
                <a:ext cx="22" cy="17"/>
              </a:xfrm>
              <a:custGeom>
                <a:avLst/>
                <a:gdLst>
                  <a:gd name="T0" fmla="*/ 0 w 45"/>
                  <a:gd name="T1" fmla="*/ 0 h 35"/>
                  <a:gd name="T2" fmla="*/ 0 w 45"/>
                  <a:gd name="T3" fmla="*/ 0 h 35"/>
                  <a:gd name="T4" fmla="*/ 0 w 45"/>
                  <a:gd name="T5" fmla="*/ 0 h 35"/>
                  <a:gd name="T6" fmla="*/ 0 w 45"/>
                  <a:gd name="T7" fmla="*/ 0 h 35"/>
                  <a:gd name="T8" fmla="*/ 0 w 45"/>
                  <a:gd name="T9" fmla="*/ 0 h 35"/>
                  <a:gd name="T10" fmla="*/ 0 w 45"/>
                  <a:gd name="T11" fmla="*/ 0 h 35"/>
                  <a:gd name="T12" fmla="*/ 0 w 45"/>
                  <a:gd name="T13" fmla="*/ 0 h 35"/>
                  <a:gd name="T14" fmla="*/ 0 60000 65536"/>
                  <a:gd name="T15" fmla="*/ 0 60000 65536"/>
                  <a:gd name="T16" fmla="*/ 0 60000 65536"/>
                  <a:gd name="T17" fmla="*/ 0 60000 65536"/>
                  <a:gd name="T18" fmla="*/ 0 60000 65536"/>
                  <a:gd name="T19" fmla="*/ 0 60000 65536"/>
                  <a:gd name="T20" fmla="*/ 0 60000 65536"/>
                  <a:gd name="T21" fmla="*/ 0 w 45"/>
                  <a:gd name="T22" fmla="*/ 0 h 35"/>
                  <a:gd name="T23" fmla="*/ 45 w 45"/>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5">
                    <a:moveTo>
                      <a:pt x="0" y="31"/>
                    </a:moveTo>
                    <a:lnTo>
                      <a:pt x="0" y="0"/>
                    </a:lnTo>
                    <a:lnTo>
                      <a:pt x="31" y="0"/>
                    </a:lnTo>
                    <a:lnTo>
                      <a:pt x="45" y="4"/>
                    </a:lnTo>
                    <a:lnTo>
                      <a:pt x="45" y="35"/>
                    </a:lnTo>
                    <a:lnTo>
                      <a:pt x="12"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6" name="Freeform 398"/>
              <p:cNvSpPr>
                <a:spLocks noChangeAspect="1"/>
              </p:cNvSpPr>
              <p:nvPr/>
            </p:nvSpPr>
            <p:spPr bwMode="auto">
              <a:xfrm>
                <a:off x="3681" y="2674"/>
                <a:ext cx="23" cy="17"/>
              </a:xfrm>
              <a:custGeom>
                <a:avLst/>
                <a:gdLst>
                  <a:gd name="T0" fmla="*/ 0 w 44"/>
                  <a:gd name="T1" fmla="*/ 0 h 35"/>
                  <a:gd name="T2" fmla="*/ 0 w 44"/>
                  <a:gd name="T3" fmla="*/ 0 h 35"/>
                  <a:gd name="T4" fmla="*/ 1 w 44"/>
                  <a:gd name="T5" fmla="*/ 0 h 35"/>
                  <a:gd name="T6" fmla="*/ 1 w 44"/>
                  <a:gd name="T7" fmla="*/ 0 h 35"/>
                  <a:gd name="T8" fmla="*/ 1 w 44"/>
                  <a:gd name="T9" fmla="*/ 0 h 35"/>
                  <a:gd name="T10" fmla="*/ 1 w 44"/>
                  <a:gd name="T11" fmla="*/ 0 h 35"/>
                  <a:gd name="T12" fmla="*/ 0 w 44"/>
                  <a:gd name="T13" fmla="*/ 0 h 35"/>
                  <a:gd name="T14" fmla="*/ 0 60000 65536"/>
                  <a:gd name="T15" fmla="*/ 0 60000 65536"/>
                  <a:gd name="T16" fmla="*/ 0 60000 65536"/>
                  <a:gd name="T17" fmla="*/ 0 60000 65536"/>
                  <a:gd name="T18" fmla="*/ 0 60000 65536"/>
                  <a:gd name="T19" fmla="*/ 0 60000 65536"/>
                  <a:gd name="T20" fmla="*/ 0 60000 65536"/>
                  <a:gd name="T21" fmla="*/ 0 w 44"/>
                  <a:gd name="T22" fmla="*/ 0 h 35"/>
                  <a:gd name="T23" fmla="*/ 44 w 44"/>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5">
                    <a:moveTo>
                      <a:pt x="0" y="31"/>
                    </a:moveTo>
                    <a:lnTo>
                      <a:pt x="0" y="0"/>
                    </a:lnTo>
                    <a:lnTo>
                      <a:pt x="33" y="0"/>
                    </a:lnTo>
                    <a:lnTo>
                      <a:pt x="44" y="4"/>
                    </a:lnTo>
                    <a:lnTo>
                      <a:pt x="44" y="35"/>
                    </a:lnTo>
                    <a:lnTo>
                      <a:pt x="12"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7" name="Freeform 399"/>
              <p:cNvSpPr>
                <a:spLocks noChangeAspect="1"/>
              </p:cNvSpPr>
              <p:nvPr/>
            </p:nvSpPr>
            <p:spPr bwMode="auto">
              <a:xfrm>
                <a:off x="3687" y="2676"/>
                <a:ext cx="22" cy="20"/>
              </a:xfrm>
              <a:custGeom>
                <a:avLst/>
                <a:gdLst>
                  <a:gd name="T0" fmla="*/ 0 w 44"/>
                  <a:gd name="T1" fmla="*/ 1 h 40"/>
                  <a:gd name="T2" fmla="*/ 0 w 44"/>
                  <a:gd name="T3" fmla="*/ 0 h 40"/>
                  <a:gd name="T4" fmla="*/ 1 w 44"/>
                  <a:gd name="T5" fmla="*/ 0 h 40"/>
                  <a:gd name="T6" fmla="*/ 1 w 44"/>
                  <a:gd name="T7" fmla="*/ 1 h 40"/>
                  <a:gd name="T8" fmla="*/ 1 w 44"/>
                  <a:gd name="T9" fmla="*/ 1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1"/>
                    </a:moveTo>
                    <a:lnTo>
                      <a:pt x="0" y="0"/>
                    </a:lnTo>
                    <a:lnTo>
                      <a:pt x="32" y="0"/>
                    </a:lnTo>
                    <a:lnTo>
                      <a:pt x="44" y="8"/>
                    </a:lnTo>
                    <a:lnTo>
                      <a:pt x="44" y="40"/>
                    </a:lnTo>
                    <a:lnTo>
                      <a:pt x="11" y="4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8" name="Freeform 400"/>
              <p:cNvSpPr>
                <a:spLocks noChangeAspect="1"/>
              </p:cNvSpPr>
              <p:nvPr/>
            </p:nvSpPr>
            <p:spPr bwMode="auto">
              <a:xfrm>
                <a:off x="3693" y="2679"/>
                <a:ext cx="22" cy="19"/>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2"/>
                    </a:moveTo>
                    <a:lnTo>
                      <a:pt x="0" y="0"/>
                    </a:lnTo>
                    <a:lnTo>
                      <a:pt x="33" y="0"/>
                    </a:lnTo>
                    <a:lnTo>
                      <a:pt x="44" y="4"/>
                    </a:lnTo>
                    <a:lnTo>
                      <a:pt x="44" y="36"/>
                    </a:lnTo>
                    <a:lnTo>
                      <a:pt x="14"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9" name="Freeform 401"/>
              <p:cNvSpPr>
                <a:spLocks noChangeAspect="1"/>
              </p:cNvSpPr>
              <p:nvPr/>
            </p:nvSpPr>
            <p:spPr bwMode="auto">
              <a:xfrm>
                <a:off x="3700" y="2681"/>
                <a:ext cx="24" cy="19"/>
              </a:xfrm>
              <a:custGeom>
                <a:avLst/>
                <a:gdLst>
                  <a:gd name="T0" fmla="*/ 0 w 48"/>
                  <a:gd name="T1" fmla="*/ 1 h 36"/>
                  <a:gd name="T2" fmla="*/ 0 w 48"/>
                  <a:gd name="T3" fmla="*/ 0 h 36"/>
                  <a:gd name="T4" fmla="*/ 1 w 48"/>
                  <a:gd name="T5" fmla="*/ 0 h 36"/>
                  <a:gd name="T6" fmla="*/ 1 w 48"/>
                  <a:gd name="T7" fmla="*/ 1 h 36"/>
                  <a:gd name="T8" fmla="*/ 1 w 48"/>
                  <a:gd name="T9" fmla="*/ 1 h 36"/>
                  <a:gd name="T10" fmla="*/ 1 w 48"/>
                  <a:gd name="T11" fmla="*/ 1 h 36"/>
                  <a:gd name="T12" fmla="*/ 0 w 48"/>
                  <a:gd name="T13" fmla="*/ 1 h 36"/>
                  <a:gd name="T14" fmla="*/ 0 60000 65536"/>
                  <a:gd name="T15" fmla="*/ 0 60000 65536"/>
                  <a:gd name="T16" fmla="*/ 0 60000 65536"/>
                  <a:gd name="T17" fmla="*/ 0 60000 65536"/>
                  <a:gd name="T18" fmla="*/ 0 60000 65536"/>
                  <a:gd name="T19" fmla="*/ 0 60000 65536"/>
                  <a:gd name="T20" fmla="*/ 0 60000 65536"/>
                  <a:gd name="T21" fmla="*/ 0 w 48"/>
                  <a:gd name="T22" fmla="*/ 0 h 36"/>
                  <a:gd name="T23" fmla="*/ 48 w 4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6">
                    <a:moveTo>
                      <a:pt x="0" y="32"/>
                    </a:moveTo>
                    <a:lnTo>
                      <a:pt x="0" y="0"/>
                    </a:lnTo>
                    <a:lnTo>
                      <a:pt x="30" y="0"/>
                    </a:lnTo>
                    <a:lnTo>
                      <a:pt x="48" y="4"/>
                    </a:lnTo>
                    <a:lnTo>
                      <a:pt x="48" y="36"/>
                    </a:lnTo>
                    <a:lnTo>
                      <a:pt x="15"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0" name="Freeform 402"/>
              <p:cNvSpPr>
                <a:spLocks noChangeAspect="1"/>
              </p:cNvSpPr>
              <p:nvPr/>
            </p:nvSpPr>
            <p:spPr bwMode="auto">
              <a:xfrm>
                <a:off x="3707" y="2683"/>
                <a:ext cx="23" cy="18"/>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2"/>
                    </a:moveTo>
                    <a:lnTo>
                      <a:pt x="0" y="0"/>
                    </a:lnTo>
                    <a:lnTo>
                      <a:pt x="33" y="0"/>
                    </a:lnTo>
                    <a:lnTo>
                      <a:pt x="44" y="3"/>
                    </a:lnTo>
                    <a:lnTo>
                      <a:pt x="44" y="36"/>
                    </a:lnTo>
                    <a:lnTo>
                      <a:pt x="12"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1" name="Freeform 403"/>
              <p:cNvSpPr>
                <a:spLocks noChangeAspect="1"/>
              </p:cNvSpPr>
              <p:nvPr/>
            </p:nvSpPr>
            <p:spPr bwMode="auto">
              <a:xfrm>
                <a:off x="3713" y="2685"/>
                <a:ext cx="22" cy="18"/>
              </a:xfrm>
              <a:custGeom>
                <a:avLst/>
                <a:gdLst>
                  <a:gd name="T0" fmla="*/ 0 w 44"/>
                  <a:gd name="T1" fmla="*/ 0 h 37"/>
                  <a:gd name="T2" fmla="*/ 0 w 44"/>
                  <a:gd name="T3" fmla="*/ 0 h 37"/>
                  <a:gd name="T4" fmla="*/ 1 w 44"/>
                  <a:gd name="T5" fmla="*/ 0 h 37"/>
                  <a:gd name="T6" fmla="*/ 1 w 44"/>
                  <a:gd name="T7" fmla="*/ 0 h 37"/>
                  <a:gd name="T8" fmla="*/ 1 w 44"/>
                  <a:gd name="T9" fmla="*/ 0 h 37"/>
                  <a:gd name="T10" fmla="*/ 1 w 44"/>
                  <a:gd name="T11" fmla="*/ 0 h 37"/>
                  <a:gd name="T12" fmla="*/ 0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0" y="33"/>
                    </a:moveTo>
                    <a:lnTo>
                      <a:pt x="0" y="0"/>
                    </a:lnTo>
                    <a:lnTo>
                      <a:pt x="32" y="0"/>
                    </a:lnTo>
                    <a:lnTo>
                      <a:pt x="44" y="4"/>
                    </a:lnTo>
                    <a:lnTo>
                      <a:pt x="44" y="37"/>
                    </a:lnTo>
                    <a:lnTo>
                      <a:pt x="11"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2" name="Freeform 404"/>
              <p:cNvSpPr>
                <a:spLocks noChangeAspect="1"/>
              </p:cNvSpPr>
              <p:nvPr/>
            </p:nvSpPr>
            <p:spPr bwMode="auto">
              <a:xfrm>
                <a:off x="3719" y="2687"/>
                <a:ext cx="22" cy="18"/>
              </a:xfrm>
              <a:custGeom>
                <a:avLst/>
                <a:gdLst>
                  <a:gd name="T0" fmla="*/ 0 w 44"/>
                  <a:gd name="T1" fmla="*/ 0 h 37"/>
                  <a:gd name="T2" fmla="*/ 0 w 44"/>
                  <a:gd name="T3" fmla="*/ 0 h 37"/>
                  <a:gd name="T4" fmla="*/ 1 w 44"/>
                  <a:gd name="T5" fmla="*/ 0 h 37"/>
                  <a:gd name="T6" fmla="*/ 1 w 44"/>
                  <a:gd name="T7" fmla="*/ 0 h 37"/>
                  <a:gd name="T8" fmla="*/ 1 w 44"/>
                  <a:gd name="T9" fmla="*/ 0 h 37"/>
                  <a:gd name="T10" fmla="*/ 1 w 44"/>
                  <a:gd name="T11" fmla="*/ 0 h 37"/>
                  <a:gd name="T12" fmla="*/ 0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0" y="33"/>
                    </a:moveTo>
                    <a:lnTo>
                      <a:pt x="0" y="0"/>
                    </a:lnTo>
                    <a:lnTo>
                      <a:pt x="33" y="0"/>
                    </a:lnTo>
                    <a:lnTo>
                      <a:pt x="44" y="4"/>
                    </a:lnTo>
                    <a:lnTo>
                      <a:pt x="44" y="37"/>
                    </a:lnTo>
                    <a:lnTo>
                      <a:pt x="14"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3" name="Freeform 405"/>
              <p:cNvSpPr>
                <a:spLocks noChangeAspect="1"/>
              </p:cNvSpPr>
              <p:nvPr/>
            </p:nvSpPr>
            <p:spPr bwMode="auto">
              <a:xfrm>
                <a:off x="3726" y="2689"/>
                <a:ext cx="21" cy="18"/>
              </a:xfrm>
              <a:custGeom>
                <a:avLst/>
                <a:gdLst>
                  <a:gd name="T0" fmla="*/ 0 w 42"/>
                  <a:gd name="T1" fmla="*/ 0 h 37"/>
                  <a:gd name="T2" fmla="*/ 0 w 42"/>
                  <a:gd name="T3" fmla="*/ 0 h 37"/>
                  <a:gd name="T4" fmla="*/ 1 w 42"/>
                  <a:gd name="T5" fmla="*/ 0 h 37"/>
                  <a:gd name="T6" fmla="*/ 1 w 42"/>
                  <a:gd name="T7" fmla="*/ 0 h 37"/>
                  <a:gd name="T8" fmla="*/ 1 w 42"/>
                  <a:gd name="T9" fmla="*/ 0 h 37"/>
                  <a:gd name="T10" fmla="*/ 1 w 42"/>
                  <a:gd name="T11" fmla="*/ 0 h 37"/>
                  <a:gd name="T12" fmla="*/ 0 w 42"/>
                  <a:gd name="T13" fmla="*/ 0 h 37"/>
                  <a:gd name="T14" fmla="*/ 0 60000 65536"/>
                  <a:gd name="T15" fmla="*/ 0 60000 65536"/>
                  <a:gd name="T16" fmla="*/ 0 60000 65536"/>
                  <a:gd name="T17" fmla="*/ 0 60000 65536"/>
                  <a:gd name="T18" fmla="*/ 0 60000 65536"/>
                  <a:gd name="T19" fmla="*/ 0 60000 65536"/>
                  <a:gd name="T20" fmla="*/ 0 60000 65536"/>
                  <a:gd name="T21" fmla="*/ 0 w 42"/>
                  <a:gd name="T22" fmla="*/ 0 h 37"/>
                  <a:gd name="T23" fmla="*/ 42 w 42"/>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7">
                    <a:moveTo>
                      <a:pt x="0" y="33"/>
                    </a:moveTo>
                    <a:lnTo>
                      <a:pt x="0" y="0"/>
                    </a:lnTo>
                    <a:lnTo>
                      <a:pt x="30" y="0"/>
                    </a:lnTo>
                    <a:lnTo>
                      <a:pt x="42" y="4"/>
                    </a:lnTo>
                    <a:lnTo>
                      <a:pt x="42" y="37"/>
                    </a:lnTo>
                    <a:lnTo>
                      <a:pt x="11"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4" name="Freeform 406"/>
              <p:cNvSpPr>
                <a:spLocks noChangeAspect="1"/>
              </p:cNvSpPr>
              <p:nvPr/>
            </p:nvSpPr>
            <p:spPr bwMode="auto">
              <a:xfrm>
                <a:off x="3732" y="2691"/>
                <a:ext cx="24" cy="18"/>
              </a:xfrm>
              <a:custGeom>
                <a:avLst/>
                <a:gdLst>
                  <a:gd name="T0" fmla="*/ 0 w 48"/>
                  <a:gd name="T1" fmla="*/ 1 h 36"/>
                  <a:gd name="T2" fmla="*/ 0 w 48"/>
                  <a:gd name="T3" fmla="*/ 0 h 36"/>
                  <a:gd name="T4" fmla="*/ 1 w 48"/>
                  <a:gd name="T5" fmla="*/ 0 h 36"/>
                  <a:gd name="T6" fmla="*/ 1 w 48"/>
                  <a:gd name="T7" fmla="*/ 1 h 36"/>
                  <a:gd name="T8" fmla="*/ 1 w 48"/>
                  <a:gd name="T9" fmla="*/ 1 h 36"/>
                  <a:gd name="T10" fmla="*/ 1 w 48"/>
                  <a:gd name="T11" fmla="*/ 1 h 36"/>
                  <a:gd name="T12" fmla="*/ 0 w 48"/>
                  <a:gd name="T13" fmla="*/ 1 h 36"/>
                  <a:gd name="T14" fmla="*/ 0 60000 65536"/>
                  <a:gd name="T15" fmla="*/ 0 60000 65536"/>
                  <a:gd name="T16" fmla="*/ 0 60000 65536"/>
                  <a:gd name="T17" fmla="*/ 0 60000 65536"/>
                  <a:gd name="T18" fmla="*/ 0 60000 65536"/>
                  <a:gd name="T19" fmla="*/ 0 60000 65536"/>
                  <a:gd name="T20" fmla="*/ 0 60000 65536"/>
                  <a:gd name="T21" fmla="*/ 0 w 48"/>
                  <a:gd name="T22" fmla="*/ 0 h 36"/>
                  <a:gd name="T23" fmla="*/ 48 w 4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6">
                    <a:moveTo>
                      <a:pt x="0" y="33"/>
                    </a:moveTo>
                    <a:lnTo>
                      <a:pt x="0" y="0"/>
                    </a:lnTo>
                    <a:lnTo>
                      <a:pt x="31" y="0"/>
                    </a:lnTo>
                    <a:lnTo>
                      <a:pt x="48" y="6"/>
                    </a:lnTo>
                    <a:lnTo>
                      <a:pt x="48" y="36"/>
                    </a:lnTo>
                    <a:lnTo>
                      <a:pt x="15" y="3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5" name="Freeform 407"/>
              <p:cNvSpPr>
                <a:spLocks noChangeAspect="1"/>
              </p:cNvSpPr>
              <p:nvPr/>
            </p:nvSpPr>
            <p:spPr bwMode="auto">
              <a:xfrm>
                <a:off x="3739" y="2694"/>
                <a:ext cx="22" cy="17"/>
              </a:xfrm>
              <a:custGeom>
                <a:avLst/>
                <a:gdLst>
                  <a:gd name="T0" fmla="*/ 0 w 45"/>
                  <a:gd name="T1" fmla="*/ 1 h 34"/>
                  <a:gd name="T2" fmla="*/ 0 w 45"/>
                  <a:gd name="T3" fmla="*/ 0 h 34"/>
                  <a:gd name="T4" fmla="*/ 0 w 45"/>
                  <a:gd name="T5" fmla="*/ 0 h 34"/>
                  <a:gd name="T6" fmla="*/ 0 w 45"/>
                  <a:gd name="T7" fmla="*/ 1 h 34"/>
                  <a:gd name="T8" fmla="*/ 0 w 45"/>
                  <a:gd name="T9" fmla="*/ 1 h 34"/>
                  <a:gd name="T10" fmla="*/ 0 w 45"/>
                  <a:gd name="T11" fmla="*/ 1 h 34"/>
                  <a:gd name="T12" fmla="*/ 0 w 45"/>
                  <a:gd name="T13" fmla="*/ 1 h 34"/>
                  <a:gd name="T14" fmla="*/ 0 60000 65536"/>
                  <a:gd name="T15" fmla="*/ 0 60000 65536"/>
                  <a:gd name="T16" fmla="*/ 0 60000 65536"/>
                  <a:gd name="T17" fmla="*/ 0 60000 65536"/>
                  <a:gd name="T18" fmla="*/ 0 60000 65536"/>
                  <a:gd name="T19" fmla="*/ 0 60000 65536"/>
                  <a:gd name="T20" fmla="*/ 0 60000 65536"/>
                  <a:gd name="T21" fmla="*/ 0 w 45"/>
                  <a:gd name="T22" fmla="*/ 0 h 34"/>
                  <a:gd name="T23" fmla="*/ 45 w 45"/>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4">
                    <a:moveTo>
                      <a:pt x="0" y="30"/>
                    </a:moveTo>
                    <a:lnTo>
                      <a:pt x="0" y="0"/>
                    </a:lnTo>
                    <a:lnTo>
                      <a:pt x="33" y="0"/>
                    </a:lnTo>
                    <a:lnTo>
                      <a:pt x="45" y="3"/>
                    </a:lnTo>
                    <a:lnTo>
                      <a:pt x="45" y="34"/>
                    </a:lnTo>
                    <a:lnTo>
                      <a:pt x="12" y="34"/>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6" name="Freeform 408"/>
              <p:cNvSpPr>
                <a:spLocks noChangeAspect="1"/>
              </p:cNvSpPr>
              <p:nvPr/>
            </p:nvSpPr>
            <p:spPr bwMode="auto">
              <a:xfrm>
                <a:off x="3745" y="2696"/>
                <a:ext cx="22" cy="17"/>
              </a:xfrm>
              <a:custGeom>
                <a:avLst/>
                <a:gdLst>
                  <a:gd name="T0" fmla="*/ 0 w 44"/>
                  <a:gd name="T1" fmla="*/ 0 h 35"/>
                  <a:gd name="T2" fmla="*/ 0 w 44"/>
                  <a:gd name="T3" fmla="*/ 0 h 35"/>
                  <a:gd name="T4" fmla="*/ 1 w 44"/>
                  <a:gd name="T5" fmla="*/ 0 h 35"/>
                  <a:gd name="T6" fmla="*/ 1 w 44"/>
                  <a:gd name="T7" fmla="*/ 0 h 35"/>
                  <a:gd name="T8" fmla="*/ 1 w 44"/>
                  <a:gd name="T9" fmla="*/ 0 h 35"/>
                  <a:gd name="T10" fmla="*/ 1 w 44"/>
                  <a:gd name="T11" fmla="*/ 0 h 35"/>
                  <a:gd name="T12" fmla="*/ 0 w 44"/>
                  <a:gd name="T13" fmla="*/ 0 h 35"/>
                  <a:gd name="T14" fmla="*/ 0 60000 65536"/>
                  <a:gd name="T15" fmla="*/ 0 60000 65536"/>
                  <a:gd name="T16" fmla="*/ 0 60000 65536"/>
                  <a:gd name="T17" fmla="*/ 0 60000 65536"/>
                  <a:gd name="T18" fmla="*/ 0 60000 65536"/>
                  <a:gd name="T19" fmla="*/ 0 60000 65536"/>
                  <a:gd name="T20" fmla="*/ 0 60000 65536"/>
                  <a:gd name="T21" fmla="*/ 0 w 44"/>
                  <a:gd name="T22" fmla="*/ 0 h 35"/>
                  <a:gd name="T23" fmla="*/ 44 w 44"/>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5">
                    <a:moveTo>
                      <a:pt x="0" y="31"/>
                    </a:moveTo>
                    <a:lnTo>
                      <a:pt x="0" y="0"/>
                    </a:lnTo>
                    <a:lnTo>
                      <a:pt x="33" y="0"/>
                    </a:lnTo>
                    <a:lnTo>
                      <a:pt x="44" y="4"/>
                    </a:lnTo>
                    <a:lnTo>
                      <a:pt x="44" y="35"/>
                    </a:lnTo>
                    <a:lnTo>
                      <a:pt x="13"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7" name="Freeform 409"/>
              <p:cNvSpPr>
                <a:spLocks noChangeAspect="1"/>
              </p:cNvSpPr>
              <p:nvPr/>
            </p:nvSpPr>
            <p:spPr bwMode="auto">
              <a:xfrm>
                <a:off x="3752" y="2698"/>
                <a:ext cx="21" cy="17"/>
              </a:xfrm>
              <a:custGeom>
                <a:avLst/>
                <a:gdLst>
                  <a:gd name="T0" fmla="*/ 0 w 43"/>
                  <a:gd name="T1" fmla="*/ 0 h 35"/>
                  <a:gd name="T2" fmla="*/ 0 w 43"/>
                  <a:gd name="T3" fmla="*/ 0 h 35"/>
                  <a:gd name="T4" fmla="*/ 0 w 43"/>
                  <a:gd name="T5" fmla="*/ 0 h 35"/>
                  <a:gd name="T6" fmla="*/ 0 w 43"/>
                  <a:gd name="T7" fmla="*/ 0 h 35"/>
                  <a:gd name="T8" fmla="*/ 0 w 43"/>
                  <a:gd name="T9" fmla="*/ 0 h 35"/>
                  <a:gd name="T10" fmla="*/ 0 w 43"/>
                  <a:gd name="T11" fmla="*/ 0 h 35"/>
                  <a:gd name="T12" fmla="*/ 0 w 43"/>
                  <a:gd name="T13" fmla="*/ 0 h 35"/>
                  <a:gd name="T14" fmla="*/ 0 60000 65536"/>
                  <a:gd name="T15" fmla="*/ 0 60000 65536"/>
                  <a:gd name="T16" fmla="*/ 0 60000 65536"/>
                  <a:gd name="T17" fmla="*/ 0 60000 65536"/>
                  <a:gd name="T18" fmla="*/ 0 60000 65536"/>
                  <a:gd name="T19" fmla="*/ 0 60000 65536"/>
                  <a:gd name="T20" fmla="*/ 0 60000 65536"/>
                  <a:gd name="T21" fmla="*/ 0 w 43"/>
                  <a:gd name="T22" fmla="*/ 0 h 35"/>
                  <a:gd name="T23" fmla="*/ 43 w 4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5">
                    <a:moveTo>
                      <a:pt x="0" y="31"/>
                    </a:moveTo>
                    <a:lnTo>
                      <a:pt x="0" y="0"/>
                    </a:lnTo>
                    <a:lnTo>
                      <a:pt x="31" y="0"/>
                    </a:lnTo>
                    <a:lnTo>
                      <a:pt x="43" y="4"/>
                    </a:lnTo>
                    <a:lnTo>
                      <a:pt x="43" y="35"/>
                    </a:lnTo>
                    <a:lnTo>
                      <a:pt x="12"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18" name="Rectangle 410"/>
              <p:cNvSpPr>
                <a:spLocks noChangeAspect="1" noChangeArrowheads="1"/>
              </p:cNvSpPr>
              <p:nvPr/>
            </p:nvSpPr>
            <p:spPr bwMode="auto">
              <a:xfrm>
                <a:off x="3758" y="2700"/>
                <a:ext cx="22"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19" name="Freeform 411"/>
              <p:cNvSpPr>
                <a:spLocks noChangeAspect="1"/>
              </p:cNvSpPr>
              <p:nvPr/>
            </p:nvSpPr>
            <p:spPr bwMode="auto">
              <a:xfrm>
                <a:off x="3763" y="2700"/>
                <a:ext cx="24" cy="20"/>
              </a:xfrm>
              <a:custGeom>
                <a:avLst/>
                <a:gdLst>
                  <a:gd name="T0" fmla="*/ 0 w 48"/>
                  <a:gd name="T1" fmla="*/ 1 h 40"/>
                  <a:gd name="T2" fmla="*/ 0 w 48"/>
                  <a:gd name="T3" fmla="*/ 0 h 40"/>
                  <a:gd name="T4" fmla="*/ 1 w 48"/>
                  <a:gd name="T5" fmla="*/ 0 h 40"/>
                  <a:gd name="T6" fmla="*/ 1 w 48"/>
                  <a:gd name="T7" fmla="*/ 1 h 40"/>
                  <a:gd name="T8" fmla="*/ 1 w 48"/>
                  <a:gd name="T9" fmla="*/ 1 h 40"/>
                  <a:gd name="T10" fmla="*/ 1 w 48"/>
                  <a:gd name="T11" fmla="*/ 1 h 40"/>
                  <a:gd name="T12" fmla="*/ 0 w 48"/>
                  <a:gd name="T13" fmla="*/ 1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0" y="31"/>
                    </a:moveTo>
                    <a:lnTo>
                      <a:pt x="0" y="0"/>
                    </a:lnTo>
                    <a:lnTo>
                      <a:pt x="32" y="0"/>
                    </a:lnTo>
                    <a:lnTo>
                      <a:pt x="48" y="8"/>
                    </a:lnTo>
                    <a:lnTo>
                      <a:pt x="48" y="40"/>
                    </a:lnTo>
                    <a:lnTo>
                      <a:pt x="15" y="40"/>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0" name="Rectangle 412"/>
              <p:cNvSpPr>
                <a:spLocks noChangeAspect="1" noChangeArrowheads="1"/>
              </p:cNvSpPr>
              <p:nvPr/>
            </p:nvSpPr>
            <p:spPr bwMode="auto">
              <a:xfrm>
                <a:off x="3771" y="2703"/>
                <a:ext cx="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21" name="Freeform 413"/>
              <p:cNvSpPr>
                <a:spLocks noChangeAspect="1"/>
              </p:cNvSpPr>
              <p:nvPr/>
            </p:nvSpPr>
            <p:spPr bwMode="auto">
              <a:xfrm>
                <a:off x="3778" y="2703"/>
                <a:ext cx="21" cy="19"/>
              </a:xfrm>
              <a:custGeom>
                <a:avLst/>
                <a:gdLst>
                  <a:gd name="T0" fmla="*/ 0 w 43"/>
                  <a:gd name="T1" fmla="*/ 1 h 36"/>
                  <a:gd name="T2" fmla="*/ 0 w 43"/>
                  <a:gd name="T3" fmla="*/ 0 h 36"/>
                  <a:gd name="T4" fmla="*/ 0 w 43"/>
                  <a:gd name="T5" fmla="*/ 0 h 36"/>
                  <a:gd name="T6" fmla="*/ 0 w 43"/>
                  <a:gd name="T7" fmla="*/ 1 h 36"/>
                  <a:gd name="T8" fmla="*/ 0 w 43"/>
                  <a:gd name="T9" fmla="*/ 1 h 36"/>
                  <a:gd name="T10" fmla="*/ 0 w 43"/>
                  <a:gd name="T11" fmla="*/ 1 h 36"/>
                  <a:gd name="T12" fmla="*/ 0 w 43"/>
                  <a:gd name="T13" fmla="*/ 1 h 36"/>
                  <a:gd name="T14" fmla="*/ 0 60000 65536"/>
                  <a:gd name="T15" fmla="*/ 0 60000 65536"/>
                  <a:gd name="T16" fmla="*/ 0 60000 65536"/>
                  <a:gd name="T17" fmla="*/ 0 60000 65536"/>
                  <a:gd name="T18" fmla="*/ 0 60000 65536"/>
                  <a:gd name="T19" fmla="*/ 0 60000 65536"/>
                  <a:gd name="T20" fmla="*/ 0 60000 65536"/>
                  <a:gd name="T21" fmla="*/ 0 w 43"/>
                  <a:gd name="T22" fmla="*/ 0 h 36"/>
                  <a:gd name="T23" fmla="*/ 43 w 4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6">
                    <a:moveTo>
                      <a:pt x="0" y="32"/>
                    </a:moveTo>
                    <a:lnTo>
                      <a:pt x="0" y="0"/>
                    </a:lnTo>
                    <a:lnTo>
                      <a:pt x="31" y="0"/>
                    </a:lnTo>
                    <a:lnTo>
                      <a:pt x="43" y="4"/>
                    </a:lnTo>
                    <a:lnTo>
                      <a:pt x="43" y="36"/>
                    </a:lnTo>
                    <a:lnTo>
                      <a:pt x="12"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2" name="Freeform 414"/>
              <p:cNvSpPr>
                <a:spLocks noChangeAspect="1"/>
              </p:cNvSpPr>
              <p:nvPr/>
            </p:nvSpPr>
            <p:spPr bwMode="auto">
              <a:xfrm>
                <a:off x="3784" y="2705"/>
                <a:ext cx="24" cy="19"/>
              </a:xfrm>
              <a:custGeom>
                <a:avLst/>
                <a:gdLst>
                  <a:gd name="T0" fmla="*/ 0 w 48"/>
                  <a:gd name="T1" fmla="*/ 1 h 36"/>
                  <a:gd name="T2" fmla="*/ 0 w 48"/>
                  <a:gd name="T3" fmla="*/ 0 h 36"/>
                  <a:gd name="T4" fmla="*/ 1 w 48"/>
                  <a:gd name="T5" fmla="*/ 0 h 36"/>
                  <a:gd name="T6" fmla="*/ 1 w 48"/>
                  <a:gd name="T7" fmla="*/ 1 h 36"/>
                  <a:gd name="T8" fmla="*/ 1 w 48"/>
                  <a:gd name="T9" fmla="*/ 1 h 36"/>
                  <a:gd name="T10" fmla="*/ 1 w 48"/>
                  <a:gd name="T11" fmla="*/ 1 h 36"/>
                  <a:gd name="T12" fmla="*/ 0 w 48"/>
                  <a:gd name="T13" fmla="*/ 1 h 36"/>
                  <a:gd name="T14" fmla="*/ 0 60000 65536"/>
                  <a:gd name="T15" fmla="*/ 0 60000 65536"/>
                  <a:gd name="T16" fmla="*/ 0 60000 65536"/>
                  <a:gd name="T17" fmla="*/ 0 60000 65536"/>
                  <a:gd name="T18" fmla="*/ 0 60000 65536"/>
                  <a:gd name="T19" fmla="*/ 0 60000 65536"/>
                  <a:gd name="T20" fmla="*/ 0 60000 65536"/>
                  <a:gd name="T21" fmla="*/ 0 w 48"/>
                  <a:gd name="T22" fmla="*/ 0 h 36"/>
                  <a:gd name="T23" fmla="*/ 48 w 4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6">
                    <a:moveTo>
                      <a:pt x="0" y="32"/>
                    </a:moveTo>
                    <a:lnTo>
                      <a:pt x="0" y="0"/>
                    </a:lnTo>
                    <a:lnTo>
                      <a:pt x="31" y="0"/>
                    </a:lnTo>
                    <a:lnTo>
                      <a:pt x="48" y="4"/>
                    </a:lnTo>
                    <a:lnTo>
                      <a:pt x="48" y="36"/>
                    </a:lnTo>
                    <a:lnTo>
                      <a:pt x="15"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3" name="Freeform 415"/>
              <p:cNvSpPr>
                <a:spLocks noChangeAspect="1"/>
              </p:cNvSpPr>
              <p:nvPr/>
            </p:nvSpPr>
            <p:spPr bwMode="auto">
              <a:xfrm>
                <a:off x="3791" y="2707"/>
                <a:ext cx="22" cy="18"/>
              </a:xfrm>
              <a:custGeom>
                <a:avLst/>
                <a:gdLst>
                  <a:gd name="T0" fmla="*/ 0 w 45"/>
                  <a:gd name="T1" fmla="*/ 1 h 36"/>
                  <a:gd name="T2" fmla="*/ 0 w 45"/>
                  <a:gd name="T3" fmla="*/ 0 h 36"/>
                  <a:gd name="T4" fmla="*/ 0 w 45"/>
                  <a:gd name="T5" fmla="*/ 0 h 36"/>
                  <a:gd name="T6" fmla="*/ 0 w 45"/>
                  <a:gd name="T7" fmla="*/ 1 h 36"/>
                  <a:gd name="T8" fmla="*/ 0 w 45"/>
                  <a:gd name="T9" fmla="*/ 1 h 36"/>
                  <a:gd name="T10" fmla="*/ 0 w 45"/>
                  <a:gd name="T11" fmla="*/ 1 h 36"/>
                  <a:gd name="T12" fmla="*/ 0 w 45"/>
                  <a:gd name="T13" fmla="*/ 1 h 36"/>
                  <a:gd name="T14" fmla="*/ 0 60000 65536"/>
                  <a:gd name="T15" fmla="*/ 0 60000 65536"/>
                  <a:gd name="T16" fmla="*/ 0 60000 65536"/>
                  <a:gd name="T17" fmla="*/ 0 60000 65536"/>
                  <a:gd name="T18" fmla="*/ 0 60000 65536"/>
                  <a:gd name="T19" fmla="*/ 0 60000 65536"/>
                  <a:gd name="T20" fmla="*/ 0 60000 65536"/>
                  <a:gd name="T21" fmla="*/ 0 w 45"/>
                  <a:gd name="T22" fmla="*/ 0 h 36"/>
                  <a:gd name="T23" fmla="*/ 45 w 4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6">
                    <a:moveTo>
                      <a:pt x="0" y="32"/>
                    </a:moveTo>
                    <a:lnTo>
                      <a:pt x="0" y="0"/>
                    </a:lnTo>
                    <a:lnTo>
                      <a:pt x="33" y="0"/>
                    </a:lnTo>
                    <a:lnTo>
                      <a:pt x="45" y="3"/>
                    </a:lnTo>
                    <a:lnTo>
                      <a:pt x="45" y="36"/>
                    </a:lnTo>
                    <a:lnTo>
                      <a:pt x="12"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4" name="Freeform 416"/>
              <p:cNvSpPr>
                <a:spLocks noChangeAspect="1"/>
              </p:cNvSpPr>
              <p:nvPr/>
            </p:nvSpPr>
            <p:spPr bwMode="auto">
              <a:xfrm>
                <a:off x="3797" y="2709"/>
                <a:ext cx="22" cy="18"/>
              </a:xfrm>
              <a:custGeom>
                <a:avLst/>
                <a:gdLst>
                  <a:gd name="T0" fmla="*/ 0 w 44"/>
                  <a:gd name="T1" fmla="*/ 0 h 37"/>
                  <a:gd name="T2" fmla="*/ 0 w 44"/>
                  <a:gd name="T3" fmla="*/ 0 h 37"/>
                  <a:gd name="T4" fmla="*/ 1 w 44"/>
                  <a:gd name="T5" fmla="*/ 0 h 37"/>
                  <a:gd name="T6" fmla="*/ 1 w 44"/>
                  <a:gd name="T7" fmla="*/ 0 h 37"/>
                  <a:gd name="T8" fmla="*/ 1 w 44"/>
                  <a:gd name="T9" fmla="*/ 0 h 37"/>
                  <a:gd name="T10" fmla="*/ 1 w 44"/>
                  <a:gd name="T11" fmla="*/ 0 h 37"/>
                  <a:gd name="T12" fmla="*/ 0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0" y="33"/>
                    </a:moveTo>
                    <a:lnTo>
                      <a:pt x="0" y="0"/>
                    </a:lnTo>
                    <a:lnTo>
                      <a:pt x="33" y="0"/>
                    </a:lnTo>
                    <a:lnTo>
                      <a:pt x="44" y="4"/>
                    </a:lnTo>
                    <a:lnTo>
                      <a:pt x="44" y="37"/>
                    </a:lnTo>
                    <a:lnTo>
                      <a:pt x="13"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5" name="Rectangle 417"/>
              <p:cNvSpPr>
                <a:spLocks noChangeAspect="1" noChangeArrowheads="1"/>
              </p:cNvSpPr>
              <p:nvPr/>
            </p:nvSpPr>
            <p:spPr bwMode="auto">
              <a:xfrm>
                <a:off x="3804" y="2711"/>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26" name="Freeform 418"/>
              <p:cNvSpPr>
                <a:spLocks noChangeAspect="1"/>
              </p:cNvSpPr>
              <p:nvPr/>
            </p:nvSpPr>
            <p:spPr bwMode="auto">
              <a:xfrm>
                <a:off x="3809" y="2711"/>
                <a:ext cx="23" cy="18"/>
              </a:xfrm>
              <a:custGeom>
                <a:avLst/>
                <a:gdLst>
                  <a:gd name="T0" fmla="*/ 0 w 44"/>
                  <a:gd name="T1" fmla="*/ 0 h 37"/>
                  <a:gd name="T2" fmla="*/ 0 w 44"/>
                  <a:gd name="T3" fmla="*/ 0 h 37"/>
                  <a:gd name="T4" fmla="*/ 1 w 44"/>
                  <a:gd name="T5" fmla="*/ 0 h 37"/>
                  <a:gd name="T6" fmla="*/ 1 w 44"/>
                  <a:gd name="T7" fmla="*/ 0 h 37"/>
                  <a:gd name="T8" fmla="*/ 1 w 44"/>
                  <a:gd name="T9" fmla="*/ 0 h 37"/>
                  <a:gd name="T10" fmla="*/ 1 w 44"/>
                  <a:gd name="T11" fmla="*/ 0 h 37"/>
                  <a:gd name="T12" fmla="*/ 0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0" y="33"/>
                    </a:moveTo>
                    <a:lnTo>
                      <a:pt x="0" y="0"/>
                    </a:lnTo>
                    <a:lnTo>
                      <a:pt x="33" y="0"/>
                    </a:lnTo>
                    <a:lnTo>
                      <a:pt x="44" y="4"/>
                    </a:lnTo>
                    <a:lnTo>
                      <a:pt x="44" y="37"/>
                    </a:lnTo>
                    <a:lnTo>
                      <a:pt x="12"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7" name="Freeform 419"/>
              <p:cNvSpPr>
                <a:spLocks noChangeAspect="1"/>
              </p:cNvSpPr>
              <p:nvPr/>
            </p:nvSpPr>
            <p:spPr bwMode="auto">
              <a:xfrm>
                <a:off x="3815" y="2713"/>
                <a:ext cx="24" cy="18"/>
              </a:xfrm>
              <a:custGeom>
                <a:avLst/>
                <a:gdLst>
                  <a:gd name="T0" fmla="*/ 0 w 48"/>
                  <a:gd name="T1" fmla="*/ 0 h 37"/>
                  <a:gd name="T2" fmla="*/ 0 w 48"/>
                  <a:gd name="T3" fmla="*/ 0 h 37"/>
                  <a:gd name="T4" fmla="*/ 1 w 48"/>
                  <a:gd name="T5" fmla="*/ 0 h 37"/>
                  <a:gd name="T6" fmla="*/ 1 w 48"/>
                  <a:gd name="T7" fmla="*/ 0 h 37"/>
                  <a:gd name="T8" fmla="*/ 1 w 48"/>
                  <a:gd name="T9" fmla="*/ 0 h 37"/>
                  <a:gd name="T10" fmla="*/ 1 w 48"/>
                  <a:gd name="T11" fmla="*/ 0 h 37"/>
                  <a:gd name="T12" fmla="*/ 0 w 48"/>
                  <a:gd name="T13" fmla="*/ 0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0" y="33"/>
                    </a:moveTo>
                    <a:lnTo>
                      <a:pt x="0" y="0"/>
                    </a:lnTo>
                    <a:lnTo>
                      <a:pt x="32" y="0"/>
                    </a:lnTo>
                    <a:lnTo>
                      <a:pt x="48" y="4"/>
                    </a:lnTo>
                    <a:lnTo>
                      <a:pt x="48" y="37"/>
                    </a:lnTo>
                    <a:lnTo>
                      <a:pt x="15"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8" name="Freeform 420"/>
              <p:cNvSpPr>
                <a:spLocks noChangeAspect="1"/>
              </p:cNvSpPr>
              <p:nvPr/>
            </p:nvSpPr>
            <p:spPr bwMode="auto">
              <a:xfrm>
                <a:off x="3823" y="2715"/>
                <a:ext cx="22" cy="18"/>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3"/>
                    </a:moveTo>
                    <a:lnTo>
                      <a:pt x="0" y="0"/>
                    </a:lnTo>
                    <a:lnTo>
                      <a:pt x="33" y="0"/>
                    </a:lnTo>
                    <a:lnTo>
                      <a:pt x="44" y="6"/>
                    </a:lnTo>
                    <a:lnTo>
                      <a:pt x="44" y="36"/>
                    </a:lnTo>
                    <a:lnTo>
                      <a:pt x="13" y="3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9" name="Freeform 421"/>
              <p:cNvSpPr>
                <a:spLocks noChangeAspect="1"/>
              </p:cNvSpPr>
              <p:nvPr/>
            </p:nvSpPr>
            <p:spPr bwMode="auto">
              <a:xfrm>
                <a:off x="3830" y="2718"/>
                <a:ext cx="22" cy="17"/>
              </a:xfrm>
              <a:custGeom>
                <a:avLst/>
                <a:gdLst>
                  <a:gd name="T0" fmla="*/ 0 w 45"/>
                  <a:gd name="T1" fmla="*/ 1 h 34"/>
                  <a:gd name="T2" fmla="*/ 0 w 45"/>
                  <a:gd name="T3" fmla="*/ 0 h 34"/>
                  <a:gd name="T4" fmla="*/ 0 w 45"/>
                  <a:gd name="T5" fmla="*/ 0 h 34"/>
                  <a:gd name="T6" fmla="*/ 0 w 45"/>
                  <a:gd name="T7" fmla="*/ 1 h 34"/>
                  <a:gd name="T8" fmla="*/ 0 w 45"/>
                  <a:gd name="T9" fmla="*/ 1 h 34"/>
                  <a:gd name="T10" fmla="*/ 0 w 45"/>
                  <a:gd name="T11" fmla="*/ 1 h 34"/>
                  <a:gd name="T12" fmla="*/ 0 w 45"/>
                  <a:gd name="T13" fmla="*/ 1 h 34"/>
                  <a:gd name="T14" fmla="*/ 0 60000 65536"/>
                  <a:gd name="T15" fmla="*/ 0 60000 65536"/>
                  <a:gd name="T16" fmla="*/ 0 60000 65536"/>
                  <a:gd name="T17" fmla="*/ 0 60000 65536"/>
                  <a:gd name="T18" fmla="*/ 0 60000 65536"/>
                  <a:gd name="T19" fmla="*/ 0 60000 65536"/>
                  <a:gd name="T20" fmla="*/ 0 60000 65536"/>
                  <a:gd name="T21" fmla="*/ 0 w 45"/>
                  <a:gd name="T22" fmla="*/ 0 h 34"/>
                  <a:gd name="T23" fmla="*/ 45 w 45"/>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4">
                    <a:moveTo>
                      <a:pt x="0" y="30"/>
                    </a:moveTo>
                    <a:lnTo>
                      <a:pt x="0" y="0"/>
                    </a:lnTo>
                    <a:lnTo>
                      <a:pt x="31" y="0"/>
                    </a:lnTo>
                    <a:lnTo>
                      <a:pt x="45" y="3"/>
                    </a:lnTo>
                    <a:lnTo>
                      <a:pt x="45" y="34"/>
                    </a:lnTo>
                    <a:lnTo>
                      <a:pt x="12" y="34"/>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30" name="Rectangle 422"/>
              <p:cNvSpPr>
                <a:spLocks noChangeAspect="1" noChangeArrowheads="1"/>
              </p:cNvSpPr>
              <p:nvPr/>
            </p:nvSpPr>
            <p:spPr bwMode="auto">
              <a:xfrm>
                <a:off x="3835" y="2720"/>
                <a:ext cx="23"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31" name="Freeform 423"/>
              <p:cNvSpPr>
                <a:spLocks noChangeAspect="1"/>
              </p:cNvSpPr>
              <p:nvPr/>
            </p:nvSpPr>
            <p:spPr bwMode="auto">
              <a:xfrm>
                <a:off x="3841" y="2720"/>
                <a:ext cx="22" cy="17"/>
              </a:xfrm>
              <a:custGeom>
                <a:avLst/>
                <a:gdLst>
                  <a:gd name="T0" fmla="*/ 0 w 45"/>
                  <a:gd name="T1" fmla="*/ 0 h 35"/>
                  <a:gd name="T2" fmla="*/ 0 w 45"/>
                  <a:gd name="T3" fmla="*/ 0 h 35"/>
                  <a:gd name="T4" fmla="*/ 0 w 45"/>
                  <a:gd name="T5" fmla="*/ 0 h 35"/>
                  <a:gd name="T6" fmla="*/ 0 w 45"/>
                  <a:gd name="T7" fmla="*/ 0 h 35"/>
                  <a:gd name="T8" fmla="*/ 0 w 45"/>
                  <a:gd name="T9" fmla="*/ 0 h 35"/>
                  <a:gd name="T10" fmla="*/ 0 w 45"/>
                  <a:gd name="T11" fmla="*/ 0 h 35"/>
                  <a:gd name="T12" fmla="*/ 0 w 45"/>
                  <a:gd name="T13" fmla="*/ 0 h 35"/>
                  <a:gd name="T14" fmla="*/ 0 60000 65536"/>
                  <a:gd name="T15" fmla="*/ 0 60000 65536"/>
                  <a:gd name="T16" fmla="*/ 0 60000 65536"/>
                  <a:gd name="T17" fmla="*/ 0 60000 65536"/>
                  <a:gd name="T18" fmla="*/ 0 60000 65536"/>
                  <a:gd name="T19" fmla="*/ 0 60000 65536"/>
                  <a:gd name="T20" fmla="*/ 0 60000 65536"/>
                  <a:gd name="T21" fmla="*/ 0 w 45"/>
                  <a:gd name="T22" fmla="*/ 0 h 35"/>
                  <a:gd name="T23" fmla="*/ 45 w 45"/>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5">
                    <a:moveTo>
                      <a:pt x="0" y="31"/>
                    </a:moveTo>
                    <a:lnTo>
                      <a:pt x="0" y="0"/>
                    </a:lnTo>
                    <a:lnTo>
                      <a:pt x="33" y="0"/>
                    </a:lnTo>
                    <a:lnTo>
                      <a:pt x="45" y="4"/>
                    </a:lnTo>
                    <a:lnTo>
                      <a:pt x="45" y="35"/>
                    </a:lnTo>
                    <a:lnTo>
                      <a:pt x="12"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32" name="Freeform 424"/>
              <p:cNvSpPr>
                <a:spLocks noChangeAspect="1"/>
              </p:cNvSpPr>
              <p:nvPr/>
            </p:nvSpPr>
            <p:spPr bwMode="auto">
              <a:xfrm>
                <a:off x="3847" y="2722"/>
                <a:ext cx="24" cy="17"/>
              </a:xfrm>
              <a:custGeom>
                <a:avLst/>
                <a:gdLst>
                  <a:gd name="T0" fmla="*/ 0 w 48"/>
                  <a:gd name="T1" fmla="*/ 0 h 35"/>
                  <a:gd name="T2" fmla="*/ 0 w 48"/>
                  <a:gd name="T3" fmla="*/ 0 h 35"/>
                  <a:gd name="T4" fmla="*/ 1 w 48"/>
                  <a:gd name="T5" fmla="*/ 0 h 35"/>
                  <a:gd name="T6" fmla="*/ 1 w 48"/>
                  <a:gd name="T7" fmla="*/ 0 h 35"/>
                  <a:gd name="T8" fmla="*/ 1 w 48"/>
                  <a:gd name="T9" fmla="*/ 0 h 35"/>
                  <a:gd name="T10" fmla="*/ 1 w 48"/>
                  <a:gd name="T11" fmla="*/ 0 h 35"/>
                  <a:gd name="T12" fmla="*/ 0 w 48"/>
                  <a:gd name="T13" fmla="*/ 0 h 35"/>
                  <a:gd name="T14" fmla="*/ 0 60000 65536"/>
                  <a:gd name="T15" fmla="*/ 0 60000 65536"/>
                  <a:gd name="T16" fmla="*/ 0 60000 65536"/>
                  <a:gd name="T17" fmla="*/ 0 60000 65536"/>
                  <a:gd name="T18" fmla="*/ 0 60000 65536"/>
                  <a:gd name="T19" fmla="*/ 0 60000 65536"/>
                  <a:gd name="T20" fmla="*/ 0 60000 65536"/>
                  <a:gd name="T21" fmla="*/ 0 w 48"/>
                  <a:gd name="T22" fmla="*/ 0 h 35"/>
                  <a:gd name="T23" fmla="*/ 48 w 4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
                    <a:moveTo>
                      <a:pt x="0" y="31"/>
                    </a:moveTo>
                    <a:lnTo>
                      <a:pt x="0" y="0"/>
                    </a:lnTo>
                    <a:lnTo>
                      <a:pt x="33" y="0"/>
                    </a:lnTo>
                    <a:lnTo>
                      <a:pt x="48" y="4"/>
                    </a:lnTo>
                    <a:lnTo>
                      <a:pt x="48" y="35"/>
                    </a:lnTo>
                    <a:lnTo>
                      <a:pt x="17"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33" name="Freeform 425"/>
              <p:cNvSpPr>
                <a:spLocks noChangeAspect="1"/>
              </p:cNvSpPr>
              <p:nvPr/>
            </p:nvSpPr>
            <p:spPr bwMode="auto">
              <a:xfrm>
                <a:off x="3856" y="2724"/>
                <a:ext cx="22" cy="18"/>
              </a:xfrm>
              <a:custGeom>
                <a:avLst/>
                <a:gdLst>
                  <a:gd name="T0" fmla="*/ 0 w 45"/>
                  <a:gd name="T1" fmla="*/ 0 h 37"/>
                  <a:gd name="T2" fmla="*/ 0 w 45"/>
                  <a:gd name="T3" fmla="*/ 0 h 37"/>
                  <a:gd name="T4" fmla="*/ 0 w 45"/>
                  <a:gd name="T5" fmla="*/ 0 h 37"/>
                  <a:gd name="T6" fmla="*/ 0 w 45"/>
                  <a:gd name="T7" fmla="*/ 0 h 37"/>
                  <a:gd name="T8" fmla="*/ 0 w 45"/>
                  <a:gd name="T9" fmla="*/ 0 h 37"/>
                  <a:gd name="T10" fmla="*/ 0 w 45"/>
                  <a:gd name="T11" fmla="*/ 0 h 37"/>
                  <a:gd name="T12" fmla="*/ 0 w 45"/>
                  <a:gd name="T13" fmla="*/ 0 h 37"/>
                  <a:gd name="T14" fmla="*/ 0 60000 65536"/>
                  <a:gd name="T15" fmla="*/ 0 60000 65536"/>
                  <a:gd name="T16" fmla="*/ 0 60000 65536"/>
                  <a:gd name="T17" fmla="*/ 0 60000 65536"/>
                  <a:gd name="T18" fmla="*/ 0 60000 65536"/>
                  <a:gd name="T19" fmla="*/ 0 60000 65536"/>
                  <a:gd name="T20" fmla="*/ 0 60000 65536"/>
                  <a:gd name="T21" fmla="*/ 0 w 45"/>
                  <a:gd name="T22" fmla="*/ 0 h 37"/>
                  <a:gd name="T23" fmla="*/ 45 w 4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7">
                    <a:moveTo>
                      <a:pt x="0" y="31"/>
                    </a:moveTo>
                    <a:lnTo>
                      <a:pt x="0" y="0"/>
                    </a:lnTo>
                    <a:lnTo>
                      <a:pt x="31" y="0"/>
                    </a:lnTo>
                    <a:lnTo>
                      <a:pt x="45" y="4"/>
                    </a:lnTo>
                    <a:lnTo>
                      <a:pt x="45" y="37"/>
                    </a:lnTo>
                    <a:lnTo>
                      <a:pt x="12" y="37"/>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34" name="Freeform 426"/>
              <p:cNvSpPr>
                <a:spLocks noChangeAspect="1"/>
              </p:cNvSpPr>
              <p:nvPr/>
            </p:nvSpPr>
            <p:spPr bwMode="auto">
              <a:xfrm>
                <a:off x="3861" y="2725"/>
                <a:ext cx="23" cy="19"/>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3"/>
                    </a:moveTo>
                    <a:lnTo>
                      <a:pt x="0" y="0"/>
                    </a:lnTo>
                    <a:lnTo>
                      <a:pt x="33" y="0"/>
                    </a:lnTo>
                    <a:lnTo>
                      <a:pt x="44" y="4"/>
                    </a:lnTo>
                    <a:lnTo>
                      <a:pt x="44" y="36"/>
                    </a:lnTo>
                    <a:lnTo>
                      <a:pt x="11" y="3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35" name="Rectangle 427"/>
              <p:cNvSpPr>
                <a:spLocks noChangeAspect="1" noChangeArrowheads="1"/>
              </p:cNvSpPr>
              <p:nvPr/>
            </p:nvSpPr>
            <p:spPr bwMode="auto">
              <a:xfrm>
                <a:off x="3867" y="2727"/>
                <a:ext cx="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36" name="Freeform 428"/>
              <p:cNvSpPr>
                <a:spLocks noChangeAspect="1"/>
              </p:cNvSpPr>
              <p:nvPr/>
            </p:nvSpPr>
            <p:spPr bwMode="auto">
              <a:xfrm>
                <a:off x="3873" y="2727"/>
                <a:ext cx="22" cy="19"/>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2"/>
                    </a:moveTo>
                    <a:lnTo>
                      <a:pt x="0" y="0"/>
                    </a:lnTo>
                    <a:lnTo>
                      <a:pt x="33" y="0"/>
                    </a:lnTo>
                    <a:lnTo>
                      <a:pt x="44" y="4"/>
                    </a:lnTo>
                    <a:lnTo>
                      <a:pt x="44" y="36"/>
                    </a:lnTo>
                    <a:lnTo>
                      <a:pt x="13"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37" name="Freeform 429"/>
              <p:cNvSpPr>
                <a:spLocks noChangeAspect="1"/>
              </p:cNvSpPr>
              <p:nvPr/>
            </p:nvSpPr>
            <p:spPr bwMode="auto">
              <a:xfrm>
                <a:off x="3880" y="2729"/>
                <a:ext cx="24" cy="19"/>
              </a:xfrm>
              <a:custGeom>
                <a:avLst/>
                <a:gdLst>
                  <a:gd name="T0" fmla="*/ 0 w 49"/>
                  <a:gd name="T1" fmla="*/ 1 h 36"/>
                  <a:gd name="T2" fmla="*/ 0 w 49"/>
                  <a:gd name="T3" fmla="*/ 0 h 36"/>
                  <a:gd name="T4" fmla="*/ 0 w 49"/>
                  <a:gd name="T5" fmla="*/ 0 h 36"/>
                  <a:gd name="T6" fmla="*/ 0 w 49"/>
                  <a:gd name="T7" fmla="*/ 1 h 36"/>
                  <a:gd name="T8" fmla="*/ 0 w 49"/>
                  <a:gd name="T9" fmla="*/ 1 h 36"/>
                  <a:gd name="T10" fmla="*/ 0 w 49"/>
                  <a:gd name="T11" fmla="*/ 1 h 36"/>
                  <a:gd name="T12" fmla="*/ 0 w 49"/>
                  <a:gd name="T13" fmla="*/ 1 h 36"/>
                  <a:gd name="T14" fmla="*/ 0 60000 65536"/>
                  <a:gd name="T15" fmla="*/ 0 60000 65536"/>
                  <a:gd name="T16" fmla="*/ 0 60000 65536"/>
                  <a:gd name="T17" fmla="*/ 0 60000 65536"/>
                  <a:gd name="T18" fmla="*/ 0 60000 65536"/>
                  <a:gd name="T19" fmla="*/ 0 60000 65536"/>
                  <a:gd name="T20" fmla="*/ 0 60000 65536"/>
                  <a:gd name="T21" fmla="*/ 0 w 49"/>
                  <a:gd name="T22" fmla="*/ 0 h 36"/>
                  <a:gd name="T23" fmla="*/ 49 w 4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6">
                    <a:moveTo>
                      <a:pt x="0" y="32"/>
                    </a:moveTo>
                    <a:lnTo>
                      <a:pt x="0" y="0"/>
                    </a:lnTo>
                    <a:lnTo>
                      <a:pt x="31" y="0"/>
                    </a:lnTo>
                    <a:lnTo>
                      <a:pt x="49" y="4"/>
                    </a:lnTo>
                    <a:lnTo>
                      <a:pt x="49" y="36"/>
                    </a:lnTo>
                    <a:lnTo>
                      <a:pt x="16"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38" name="Rectangle 430"/>
              <p:cNvSpPr>
                <a:spLocks noChangeAspect="1" noChangeArrowheads="1"/>
              </p:cNvSpPr>
              <p:nvPr/>
            </p:nvSpPr>
            <p:spPr bwMode="auto">
              <a:xfrm>
                <a:off x="3887" y="2731"/>
                <a:ext cx="23"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39" name="Freeform 431"/>
              <p:cNvSpPr>
                <a:spLocks noChangeAspect="1"/>
              </p:cNvSpPr>
              <p:nvPr/>
            </p:nvSpPr>
            <p:spPr bwMode="auto">
              <a:xfrm>
                <a:off x="3893" y="2731"/>
                <a:ext cx="22" cy="18"/>
              </a:xfrm>
              <a:custGeom>
                <a:avLst/>
                <a:gdLst>
                  <a:gd name="T0" fmla="*/ 0 w 45"/>
                  <a:gd name="T1" fmla="*/ 1 h 36"/>
                  <a:gd name="T2" fmla="*/ 0 w 45"/>
                  <a:gd name="T3" fmla="*/ 0 h 36"/>
                  <a:gd name="T4" fmla="*/ 0 w 45"/>
                  <a:gd name="T5" fmla="*/ 0 h 36"/>
                  <a:gd name="T6" fmla="*/ 0 w 45"/>
                  <a:gd name="T7" fmla="*/ 1 h 36"/>
                  <a:gd name="T8" fmla="*/ 0 w 45"/>
                  <a:gd name="T9" fmla="*/ 1 h 36"/>
                  <a:gd name="T10" fmla="*/ 0 w 45"/>
                  <a:gd name="T11" fmla="*/ 1 h 36"/>
                  <a:gd name="T12" fmla="*/ 0 w 45"/>
                  <a:gd name="T13" fmla="*/ 1 h 36"/>
                  <a:gd name="T14" fmla="*/ 0 60000 65536"/>
                  <a:gd name="T15" fmla="*/ 0 60000 65536"/>
                  <a:gd name="T16" fmla="*/ 0 60000 65536"/>
                  <a:gd name="T17" fmla="*/ 0 60000 65536"/>
                  <a:gd name="T18" fmla="*/ 0 60000 65536"/>
                  <a:gd name="T19" fmla="*/ 0 60000 65536"/>
                  <a:gd name="T20" fmla="*/ 0 60000 65536"/>
                  <a:gd name="T21" fmla="*/ 0 w 45"/>
                  <a:gd name="T22" fmla="*/ 0 h 36"/>
                  <a:gd name="T23" fmla="*/ 45 w 4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6">
                    <a:moveTo>
                      <a:pt x="0" y="32"/>
                    </a:moveTo>
                    <a:lnTo>
                      <a:pt x="0" y="0"/>
                    </a:lnTo>
                    <a:lnTo>
                      <a:pt x="33" y="0"/>
                    </a:lnTo>
                    <a:lnTo>
                      <a:pt x="45" y="3"/>
                    </a:lnTo>
                    <a:lnTo>
                      <a:pt x="45" y="36"/>
                    </a:lnTo>
                    <a:lnTo>
                      <a:pt x="12"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40" name="Freeform 432"/>
              <p:cNvSpPr>
                <a:spLocks noChangeAspect="1"/>
              </p:cNvSpPr>
              <p:nvPr/>
            </p:nvSpPr>
            <p:spPr bwMode="auto">
              <a:xfrm>
                <a:off x="3899" y="2733"/>
                <a:ext cx="22" cy="18"/>
              </a:xfrm>
              <a:custGeom>
                <a:avLst/>
                <a:gdLst>
                  <a:gd name="T0" fmla="*/ 0 w 44"/>
                  <a:gd name="T1" fmla="*/ 0 h 37"/>
                  <a:gd name="T2" fmla="*/ 0 w 44"/>
                  <a:gd name="T3" fmla="*/ 0 h 37"/>
                  <a:gd name="T4" fmla="*/ 1 w 44"/>
                  <a:gd name="T5" fmla="*/ 0 h 37"/>
                  <a:gd name="T6" fmla="*/ 1 w 44"/>
                  <a:gd name="T7" fmla="*/ 0 h 37"/>
                  <a:gd name="T8" fmla="*/ 1 w 44"/>
                  <a:gd name="T9" fmla="*/ 0 h 37"/>
                  <a:gd name="T10" fmla="*/ 1 w 44"/>
                  <a:gd name="T11" fmla="*/ 0 h 37"/>
                  <a:gd name="T12" fmla="*/ 0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0" y="33"/>
                    </a:moveTo>
                    <a:lnTo>
                      <a:pt x="0" y="0"/>
                    </a:lnTo>
                    <a:lnTo>
                      <a:pt x="33" y="0"/>
                    </a:lnTo>
                    <a:lnTo>
                      <a:pt x="44" y="4"/>
                    </a:lnTo>
                    <a:lnTo>
                      <a:pt x="44" y="37"/>
                    </a:lnTo>
                    <a:lnTo>
                      <a:pt x="13"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41" name="Rectangle 433"/>
              <p:cNvSpPr>
                <a:spLocks noChangeAspect="1" noChangeArrowheads="1"/>
              </p:cNvSpPr>
              <p:nvPr/>
            </p:nvSpPr>
            <p:spPr bwMode="auto">
              <a:xfrm>
                <a:off x="3906" y="2735"/>
                <a:ext cx="21"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42" name="Freeform 434"/>
              <p:cNvSpPr>
                <a:spLocks noChangeAspect="1"/>
              </p:cNvSpPr>
              <p:nvPr/>
            </p:nvSpPr>
            <p:spPr bwMode="auto">
              <a:xfrm>
                <a:off x="3911" y="2735"/>
                <a:ext cx="25" cy="18"/>
              </a:xfrm>
              <a:custGeom>
                <a:avLst/>
                <a:gdLst>
                  <a:gd name="T0" fmla="*/ 0 w 48"/>
                  <a:gd name="T1" fmla="*/ 0 h 37"/>
                  <a:gd name="T2" fmla="*/ 0 w 48"/>
                  <a:gd name="T3" fmla="*/ 0 h 37"/>
                  <a:gd name="T4" fmla="*/ 1 w 48"/>
                  <a:gd name="T5" fmla="*/ 0 h 37"/>
                  <a:gd name="T6" fmla="*/ 1 w 48"/>
                  <a:gd name="T7" fmla="*/ 0 h 37"/>
                  <a:gd name="T8" fmla="*/ 1 w 48"/>
                  <a:gd name="T9" fmla="*/ 0 h 37"/>
                  <a:gd name="T10" fmla="*/ 1 w 48"/>
                  <a:gd name="T11" fmla="*/ 0 h 37"/>
                  <a:gd name="T12" fmla="*/ 0 w 48"/>
                  <a:gd name="T13" fmla="*/ 0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0" y="33"/>
                    </a:moveTo>
                    <a:lnTo>
                      <a:pt x="0" y="0"/>
                    </a:lnTo>
                    <a:lnTo>
                      <a:pt x="31" y="0"/>
                    </a:lnTo>
                    <a:lnTo>
                      <a:pt x="48" y="4"/>
                    </a:lnTo>
                    <a:lnTo>
                      <a:pt x="48" y="37"/>
                    </a:lnTo>
                    <a:lnTo>
                      <a:pt x="15"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43" name="Rectangle 435"/>
              <p:cNvSpPr>
                <a:spLocks noChangeAspect="1" noChangeArrowheads="1"/>
              </p:cNvSpPr>
              <p:nvPr/>
            </p:nvSpPr>
            <p:spPr bwMode="auto">
              <a:xfrm>
                <a:off x="3919" y="2737"/>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44" name="Freeform 436"/>
              <p:cNvSpPr>
                <a:spLocks noChangeAspect="1"/>
              </p:cNvSpPr>
              <p:nvPr/>
            </p:nvSpPr>
            <p:spPr bwMode="auto">
              <a:xfrm>
                <a:off x="3925" y="2737"/>
                <a:ext cx="22" cy="18"/>
              </a:xfrm>
              <a:custGeom>
                <a:avLst/>
                <a:gdLst>
                  <a:gd name="T0" fmla="*/ 0 w 44"/>
                  <a:gd name="T1" fmla="*/ 0 h 37"/>
                  <a:gd name="T2" fmla="*/ 0 w 44"/>
                  <a:gd name="T3" fmla="*/ 0 h 37"/>
                  <a:gd name="T4" fmla="*/ 1 w 44"/>
                  <a:gd name="T5" fmla="*/ 0 h 37"/>
                  <a:gd name="T6" fmla="*/ 1 w 44"/>
                  <a:gd name="T7" fmla="*/ 0 h 37"/>
                  <a:gd name="T8" fmla="*/ 1 w 44"/>
                  <a:gd name="T9" fmla="*/ 0 h 37"/>
                  <a:gd name="T10" fmla="*/ 1 w 44"/>
                  <a:gd name="T11" fmla="*/ 0 h 37"/>
                  <a:gd name="T12" fmla="*/ 0 w 44"/>
                  <a:gd name="T13" fmla="*/ 0 h 37"/>
                  <a:gd name="T14" fmla="*/ 0 60000 65536"/>
                  <a:gd name="T15" fmla="*/ 0 60000 65536"/>
                  <a:gd name="T16" fmla="*/ 0 60000 65536"/>
                  <a:gd name="T17" fmla="*/ 0 60000 65536"/>
                  <a:gd name="T18" fmla="*/ 0 60000 65536"/>
                  <a:gd name="T19" fmla="*/ 0 60000 65536"/>
                  <a:gd name="T20" fmla="*/ 0 60000 65536"/>
                  <a:gd name="T21" fmla="*/ 0 w 44"/>
                  <a:gd name="T22" fmla="*/ 0 h 37"/>
                  <a:gd name="T23" fmla="*/ 44 w 4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7">
                    <a:moveTo>
                      <a:pt x="0" y="33"/>
                    </a:moveTo>
                    <a:lnTo>
                      <a:pt x="0" y="0"/>
                    </a:lnTo>
                    <a:lnTo>
                      <a:pt x="33" y="0"/>
                    </a:lnTo>
                    <a:lnTo>
                      <a:pt x="44" y="4"/>
                    </a:lnTo>
                    <a:lnTo>
                      <a:pt x="44" y="37"/>
                    </a:lnTo>
                    <a:lnTo>
                      <a:pt x="13"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45" name="Rectangle 437"/>
              <p:cNvSpPr>
                <a:spLocks noChangeAspect="1" noChangeArrowheads="1"/>
              </p:cNvSpPr>
              <p:nvPr/>
            </p:nvSpPr>
            <p:spPr bwMode="auto">
              <a:xfrm>
                <a:off x="3932" y="2739"/>
                <a:ext cx="21"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46" name="Freeform 438"/>
              <p:cNvSpPr>
                <a:spLocks noChangeAspect="1"/>
              </p:cNvSpPr>
              <p:nvPr/>
            </p:nvSpPr>
            <p:spPr bwMode="auto">
              <a:xfrm>
                <a:off x="3937" y="2739"/>
                <a:ext cx="23" cy="18"/>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3"/>
                    </a:moveTo>
                    <a:lnTo>
                      <a:pt x="0" y="0"/>
                    </a:lnTo>
                    <a:lnTo>
                      <a:pt x="31" y="0"/>
                    </a:lnTo>
                    <a:lnTo>
                      <a:pt x="44" y="6"/>
                    </a:lnTo>
                    <a:lnTo>
                      <a:pt x="44" y="36"/>
                    </a:lnTo>
                    <a:lnTo>
                      <a:pt x="11" y="3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47" name="Freeform 439"/>
              <p:cNvSpPr>
                <a:spLocks noChangeAspect="1"/>
              </p:cNvSpPr>
              <p:nvPr/>
            </p:nvSpPr>
            <p:spPr bwMode="auto">
              <a:xfrm>
                <a:off x="3943" y="2742"/>
                <a:ext cx="24" cy="17"/>
              </a:xfrm>
              <a:custGeom>
                <a:avLst/>
                <a:gdLst>
                  <a:gd name="T0" fmla="*/ 0 w 49"/>
                  <a:gd name="T1" fmla="*/ 1 h 34"/>
                  <a:gd name="T2" fmla="*/ 0 w 49"/>
                  <a:gd name="T3" fmla="*/ 0 h 34"/>
                  <a:gd name="T4" fmla="*/ 0 w 49"/>
                  <a:gd name="T5" fmla="*/ 0 h 34"/>
                  <a:gd name="T6" fmla="*/ 0 w 49"/>
                  <a:gd name="T7" fmla="*/ 1 h 34"/>
                  <a:gd name="T8" fmla="*/ 0 w 49"/>
                  <a:gd name="T9" fmla="*/ 1 h 34"/>
                  <a:gd name="T10" fmla="*/ 0 w 49"/>
                  <a:gd name="T11" fmla="*/ 1 h 34"/>
                  <a:gd name="T12" fmla="*/ 0 w 49"/>
                  <a:gd name="T13" fmla="*/ 1 h 34"/>
                  <a:gd name="T14" fmla="*/ 0 60000 65536"/>
                  <a:gd name="T15" fmla="*/ 0 60000 65536"/>
                  <a:gd name="T16" fmla="*/ 0 60000 65536"/>
                  <a:gd name="T17" fmla="*/ 0 60000 65536"/>
                  <a:gd name="T18" fmla="*/ 0 60000 65536"/>
                  <a:gd name="T19" fmla="*/ 0 60000 65536"/>
                  <a:gd name="T20" fmla="*/ 0 60000 65536"/>
                  <a:gd name="T21" fmla="*/ 0 w 49"/>
                  <a:gd name="T22" fmla="*/ 0 h 34"/>
                  <a:gd name="T23" fmla="*/ 49 w 4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4">
                    <a:moveTo>
                      <a:pt x="0" y="30"/>
                    </a:moveTo>
                    <a:lnTo>
                      <a:pt x="0" y="0"/>
                    </a:lnTo>
                    <a:lnTo>
                      <a:pt x="33" y="0"/>
                    </a:lnTo>
                    <a:lnTo>
                      <a:pt x="49" y="3"/>
                    </a:lnTo>
                    <a:lnTo>
                      <a:pt x="49" y="34"/>
                    </a:lnTo>
                    <a:lnTo>
                      <a:pt x="16" y="34"/>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48" name="Rectangle 440"/>
              <p:cNvSpPr>
                <a:spLocks noChangeAspect="1" noChangeArrowheads="1"/>
              </p:cNvSpPr>
              <p:nvPr/>
            </p:nvSpPr>
            <p:spPr bwMode="auto">
              <a:xfrm>
                <a:off x="3951" y="2744"/>
                <a:ext cx="22"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49" name="Freeform 441"/>
              <p:cNvSpPr>
                <a:spLocks noChangeAspect="1"/>
              </p:cNvSpPr>
              <p:nvPr/>
            </p:nvSpPr>
            <p:spPr bwMode="auto">
              <a:xfrm>
                <a:off x="3958" y="2744"/>
                <a:ext cx="22" cy="17"/>
              </a:xfrm>
              <a:custGeom>
                <a:avLst/>
                <a:gdLst>
                  <a:gd name="T0" fmla="*/ 0 w 45"/>
                  <a:gd name="T1" fmla="*/ 0 h 35"/>
                  <a:gd name="T2" fmla="*/ 0 w 45"/>
                  <a:gd name="T3" fmla="*/ 0 h 35"/>
                  <a:gd name="T4" fmla="*/ 0 w 45"/>
                  <a:gd name="T5" fmla="*/ 0 h 35"/>
                  <a:gd name="T6" fmla="*/ 0 w 45"/>
                  <a:gd name="T7" fmla="*/ 0 h 35"/>
                  <a:gd name="T8" fmla="*/ 0 w 45"/>
                  <a:gd name="T9" fmla="*/ 0 h 35"/>
                  <a:gd name="T10" fmla="*/ 0 w 45"/>
                  <a:gd name="T11" fmla="*/ 0 h 35"/>
                  <a:gd name="T12" fmla="*/ 0 w 45"/>
                  <a:gd name="T13" fmla="*/ 0 h 35"/>
                  <a:gd name="T14" fmla="*/ 0 60000 65536"/>
                  <a:gd name="T15" fmla="*/ 0 60000 65536"/>
                  <a:gd name="T16" fmla="*/ 0 60000 65536"/>
                  <a:gd name="T17" fmla="*/ 0 60000 65536"/>
                  <a:gd name="T18" fmla="*/ 0 60000 65536"/>
                  <a:gd name="T19" fmla="*/ 0 60000 65536"/>
                  <a:gd name="T20" fmla="*/ 0 60000 65536"/>
                  <a:gd name="T21" fmla="*/ 0 w 45"/>
                  <a:gd name="T22" fmla="*/ 0 h 35"/>
                  <a:gd name="T23" fmla="*/ 45 w 45"/>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5">
                    <a:moveTo>
                      <a:pt x="0" y="31"/>
                    </a:moveTo>
                    <a:lnTo>
                      <a:pt x="0" y="0"/>
                    </a:lnTo>
                    <a:lnTo>
                      <a:pt x="31" y="0"/>
                    </a:lnTo>
                    <a:lnTo>
                      <a:pt x="45" y="4"/>
                    </a:lnTo>
                    <a:lnTo>
                      <a:pt x="45" y="35"/>
                    </a:lnTo>
                    <a:lnTo>
                      <a:pt x="12"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50" name="Freeform 442"/>
              <p:cNvSpPr>
                <a:spLocks noChangeAspect="1"/>
              </p:cNvSpPr>
              <p:nvPr/>
            </p:nvSpPr>
            <p:spPr bwMode="auto">
              <a:xfrm>
                <a:off x="3963" y="2746"/>
                <a:ext cx="23" cy="17"/>
              </a:xfrm>
              <a:custGeom>
                <a:avLst/>
                <a:gdLst>
                  <a:gd name="T0" fmla="*/ 0 w 44"/>
                  <a:gd name="T1" fmla="*/ 0 h 35"/>
                  <a:gd name="T2" fmla="*/ 0 w 44"/>
                  <a:gd name="T3" fmla="*/ 0 h 35"/>
                  <a:gd name="T4" fmla="*/ 1 w 44"/>
                  <a:gd name="T5" fmla="*/ 0 h 35"/>
                  <a:gd name="T6" fmla="*/ 1 w 44"/>
                  <a:gd name="T7" fmla="*/ 0 h 35"/>
                  <a:gd name="T8" fmla="*/ 1 w 44"/>
                  <a:gd name="T9" fmla="*/ 0 h 35"/>
                  <a:gd name="T10" fmla="*/ 1 w 44"/>
                  <a:gd name="T11" fmla="*/ 0 h 35"/>
                  <a:gd name="T12" fmla="*/ 0 w 44"/>
                  <a:gd name="T13" fmla="*/ 0 h 35"/>
                  <a:gd name="T14" fmla="*/ 0 60000 65536"/>
                  <a:gd name="T15" fmla="*/ 0 60000 65536"/>
                  <a:gd name="T16" fmla="*/ 0 60000 65536"/>
                  <a:gd name="T17" fmla="*/ 0 60000 65536"/>
                  <a:gd name="T18" fmla="*/ 0 60000 65536"/>
                  <a:gd name="T19" fmla="*/ 0 60000 65536"/>
                  <a:gd name="T20" fmla="*/ 0 60000 65536"/>
                  <a:gd name="T21" fmla="*/ 0 w 44"/>
                  <a:gd name="T22" fmla="*/ 0 h 35"/>
                  <a:gd name="T23" fmla="*/ 44 w 44"/>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5">
                    <a:moveTo>
                      <a:pt x="0" y="31"/>
                    </a:moveTo>
                    <a:lnTo>
                      <a:pt x="0" y="0"/>
                    </a:lnTo>
                    <a:lnTo>
                      <a:pt x="33" y="0"/>
                    </a:lnTo>
                    <a:lnTo>
                      <a:pt x="44" y="4"/>
                    </a:lnTo>
                    <a:lnTo>
                      <a:pt x="44" y="35"/>
                    </a:lnTo>
                    <a:lnTo>
                      <a:pt x="11"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51" name="Rectangle 443"/>
              <p:cNvSpPr>
                <a:spLocks noChangeAspect="1" noChangeArrowheads="1"/>
              </p:cNvSpPr>
              <p:nvPr/>
            </p:nvSpPr>
            <p:spPr bwMode="auto">
              <a:xfrm>
                <a:off x="3969" y="2748"/>
                <a:ext cx="22"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52" name="Rectangle 444"/>
              <p:cNvSpPr>
                <a:spLocks noChangeAspect="1" noChangeArrowheads="1"/>
              </p:cNvSpPr>
              <p:nvPr/>
            </p:nvSpPr>
            <p:spPr bwMode="auto">
              <a:xfrm>
                <a:off x="3975" y="2748"/>
                <a:ext cx="24"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53" name="Freeform 445"/>
              <p:cNvSpPr>
                <a:spLocks noChangeAspect="1"/>
              </p:cNvSpPr>
              <p:nvPr/>
            </p:nvSpPr>
            <p:spPr bwMode="auto">
              <a:xfrm>
                <a:off x="3984" y="2748"/>
                <a:ext cx="22" cy="17"/>
              </a:xfrm>
              <a:custGeom>
                <a:avLst/>
                <a:gdLst>
                  <a:gd name="T0" fmla="*/ 0 w 45"/>
                  <a:gd name="T1" fmla="*/ 0 h 35"/>
                  <a:gd name="T2" fmla="*/ 0 w 45"/>
                  <a:gd name="T3" fmla="*/ 0 h 35"/>
                  <a:gd name="T4" fmla="*/ 0 w 45"/>
                  <a:gd name="T5" fmla="*/ 0 h 35"/>
                  <a:gd name="T6" fmla="*/ 0 w 45"/>
                  <a:gd name="T7" fmla="*/ 0 h 35"/>
                  <a:gd name="T8" fmla="*/ 0 w 45"/>
                  <a:gd name="T9" fmla="*/ 0 h 35"/>
                  <a:gd name="T10" fmla="*/ 0 w 45"/>
                  <a:gd name="T11" fmla="*/ 0 h 35"/>
                  <a:gd name="T12" fmla="*/ 0 w 45"/>
                  <a:gd name="T13" fmla="*/ 0 h 35"/>
                  <a:gd name="T14" fmla="*/ 0 60000 65536"/>
                  <a:gd name="T15" fmla="*/ 0 60000 65536"/>
                  <a:gd name="T16" fmla="*/ 0 60000 65536"/>
                  <a:gd name="T17" fmla="*/ 0 60000 65536"/>
                  <a:gd name="T18" fmla="*/ 0 60000 65536"/>
                  <a:gd name="T19" fmla="*/ 0 60000 65536"/>
                  <a:gd name="T20" fmla="*/ 0 60000 65536"/>
                  <a:gd name="T21" fmla="*/ 0 w 45"/>
                  <a:gd name="T22" fmla="*/ 0 h 35"/>
                  <a:gd name="T23" fmla="*/ 45 w 45"/>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5">
                    <a:moveTo>
                      <a:pt x="0" y="31"/>
                    </a:moveTo>
                    <a:lnTo>
                      <a:pt x="0" y="0"/>
                    </a:lnTo>
                    <a:lnTo>
                      <a:pt x="31" y="0"/>
                    </a:lnTo>
                    <a:lnTo>
                      <a:pt x="45" y="4"/>
                    </a:lnTo>
                    <a:lnTo>
                      <a:pt x="45" y="35"/>
                    </a:lnTo>
                    <a:lnTo>
                      <a:pt x="12"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54" name="Freeform 446"/>
              <p:cNvSpPr>
                <a:spLocks noChangeAspect="1"/>
              </p:cNvSpPr>
              <p:nvPr/>
            </p:nvSpPr>
            <p:spPr bwMode="auto">
              <a:xfrm>
                <a:off x="3989" y="2749"/>
                <a:ext cx="23" cy="19"/>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1"/>
                    </a:moveTo>
                    <a:lnTo>
                      <a:pt x="0" y="0"/>
                    </a:lnTo>
                    <a:lnTo>
                      <a:pt x="33" y="0"/>
                    </a:lnTo>
                    <a:lnTo>
                      <a:pt x="44" y="4"/>
                    </a:lnTo>
                    <a:lnTo>
                      <a:pt x="44" y="36"/>
                    </a:lnTo>
                    <a:lnTo>
                      <a:pt x="11" y="3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55" name="Rectangle 447"/>
              <p:cNvSpPr>
                <a:spLocks noChangeAspect="1" noChangeArrowheads="1"/>
              </p:cNvSpPr>
              <p:nvPr/>
            </p:nvSpPr>
            <p:spPr bwMode="auto">
              <a:xfrm>
                <a:off x="3995" y="2751"/>
                <a:ext cx="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56" name="Rectangle 448"/>
              <p:cNvSpPr>
                <a:spLocks noChangeAspect="1" noChangeArrowheads="1"/>
              </p:cNvSpPr>
              <p:nvPr/>
            </p:nvSpPr>
            <p:spPr bwMode="auto">
              <a:xfrm>
                <a:off x="4001" y="2751"/>
                <a:ext cx="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57" name="Freeform 449"/>
              <p:cNvSpPr>
                <a:spLocks noChangeAspect="1"/>
              </p:cNvSpPr>
              <p:nvPr/>
            </p:nvSpPr>
            <p:spPr bwMode="auto">
              <a:xfrm>
                <a:off x="4008" y="2751"/>
                <a:ext cx="24" cy="19"/>
              </a:xfrm>
              <a:custGeom>
                <a:avLst/>
                <a:gdLst>
                  <a:gd name="T0" fmla="*/ 0 w 49"/>
                  <a:gd name="T1" fmla="*/ 1 h 36"/>
                  <a:gd name="T2" fmla="*/ 0 w 49"/>
                  <a:gd name="T3" fmla="*/ 0 h 36"/>
                  <a:gd name="T4" fmla="*/ 0 w 49"/>
                  <a:gd name="T5" fmla="*/ 0 h 36"/>
                  <a:gd name="T6" fmla="*/ 0 w 49"/>
                  <a:gd name="T7" fmla="*/ 1 h 36"/>
                  <a:gd name="T8" fmla="*/ 0 w 49"/>
                  <a:gd name="T9" fmla="*/ 1 h 36"/>
                  <a:gd name="T10" fmla="*/ 0 w 49"/>
                  <a:gd name="T11" fmla="*/ 1 h 36"/>
                  <a:gd name="T12" fmla="*/ 0 w 49"/>
                  <a:gd name="T13" fmla="*/ 1 h 36"/>
                  <a:gd name="T14" fmla="*/ 0 60000 65536"/>
                  <a:gd name="T15" fmla="*/ 0 60000 65536"/>
                  <a:gd name="T16" fmla="*/ 0 60000 65536"/>
                  <a:gd name="T17" fmla="*/ 0 60000 65536"/>
                  <a:gd name="T18" fmla="*/ 0 60000 65536"/>
                  <a:gd name="T19" fmla="*/ 0 60000 65536"/>
                  <a:gd name="T20" fmla="*/ 0 60000 65536"/>
                  <a:gd name="T21" fmla="*/ 0 w 49"/>
                  <a:gd name="T22" fmla="*/ 0 h 36"/>
                  <a:gd name="T23" fmla="*/ 49 w 4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6">
                    <a:moveTo>
                      <a:pt x="0" y="32"/>
                    </a:moveTo>
                    <a:lnTo>
                      <a:pt x="0" y="0"/>
                    </a:lnTo>
                    <a:lnTo>
                      <a:pt x="31" y="0"/>
                    </a:lnTo>
                    <a:lnTo>
                      <a:pt x="49" y="4"/>
                    </a:lnTo>
                    <a:lnTo>
                      <a:pt x="49" y="36"/>
                    </a:lnTo>
                    <a:lnTo>
                      <a:pt x="16"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58" name="Freeform 450"/>
              <p:cNvSpPr>
                <a:spLocks noChangeAspect="1"/>
              </p:cNvSpPr>
              <p:nvPr/>
            </p:nvSpPr>
            <p:spPr bwMode="auto">
              <a:xfrm>
                <a:off x="4015" y="2753"/>
                <a:ext cx="23" cy="19"/>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2"/>
                    </a:moveTo>
                    <a:lnTo>
                      <a:pt x="0" y="0"/>
                    </a:lnTo>
                    <a:lnTo>
                      <a:pt x="33" y="0"/>
                    </a:lnTo>
                    <a:lnTo>
                      <a:pt x="44" y="4"/>
                    </a:lnTo>
                    <a:lnTo>
                      <a:pt x="44" y="36"/>
                    </a:lnTo>
                    <a:lnTo>
                      <a:pt x="11"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59" name="Rectangle 451"/>
              <p:cNvSpPr>
                <a:spLocks noChangeAspect="1" noChangeArrowheads="1"/>
              </p:cNvSpPr>
              <p:nvPr/>
            </p:nvSpPr>
            <p:spPr bwMode="auto">
              <a:xfrm>
                <a:off x="4021" y="2755"/>
                <a:ext cx="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60" name="Rectangle 452"/>
              <p:cNvSpPr>
                <a:spLocks noChangeAspect="1" noChangeArrowheads="1"/>
              </p:cNvSpPr>
              <p:nvPr/>
            </p:nvSpPr>
            <p:spPr bwMode="auto">
              <a:xfrm>
                <a:off x="4027" y="2755"/>
                <a:ext cx="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61" name="Freeform 453"/>
              <p:cNvSpPr>
                <a:spLocks noChangeAspect="1"/>
              </p:cNvSpPr>
              <p:nvPr/>
            </p:nvSpPr>
            <p:spPr bwMode="auto">
              <a:xfrm>
                <a:off x="4034" y="2755"/>
                <a:ext cx="21" cy="19"/>
              </a:xfrm>
              <a:custGeom>
                <a:avLst/>
                <a:gdLst>
                  <a:gd name="T0" fmla="*/ 0 w 43"/>
                  <a:gd name="T1" fmla="*/ 1 h 36"/>
                  <a:gd name="T2" fmla="*/ 0 w 43"/>
                  <a:gd name="T3" fmla="*/ 0 h 36"/>
                  <a:gd name="T4" fmla="*/ 0 w 43"/>
                  <a:gd name="T5" fmla="*/ 0 h 36"/>
                  <a:gd name="T6" fmla="*/ 0 w 43"/>
                  <a:gd name="T7" fmla="*/ 1 h 36"/>
                  <a:gd name="T8" fmla="*/ 0 w 43"/>
                  <a:gd name="T9" fmla="*/ 1 h 36"/>
                  <a:gd name="T10" fmla="*/ 0 w 43"/>
                  <a:gd name="T11" fmla="*/ 1 h 36"/>
                  <a:gd name="T12" fmla="*/ 0 w 43"/>
                  <a:gd name="T13" fmla="*/ 1 h 36"/>
                  <a:gd name="T14" fmla="*/ 0 60000 65536"/>
                  <a:gd name="T15" fmla="*/ 0 60000 65536"/>
                  <a:gd name="T16" fmla="*/ 0 60000 65536"/>
                  <a:gd name="T17" fmla="*/ 0 60000 65536"/>
                  <a:gd name="T18" fmla="*/ 0 60000 65536"/>
                  <a:gd name="T19" fmla="*/ 0 60000 65536"/>
                  <a:gd name="T20" fmla="*/ 0 60000 65536"/>
                  <a:gd name="T21" fmla="*/ 0 w 43"/>
                  <a:gd name="T22" fmla="*/ 0 h 36"/>
                  <a:gd name="T23" fmla="*/ 43 w 4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6">
                    <a:moveTo>
                      <a:pt x="0" y="32"/>
                    </a:moveTo>
                    <a:lnTo>
                      <a:pt x="0" y="0"/>
                    </a:lnTo>
                    <a:lnTo>
                      <a:pt x="31" y="0"/>
                    </a:lnTo>
                    <a:lnTo>
                      <a:pt x="43" y="3"/>
                    </a:lnTo>
                    <a:lnTo>
                      <a:pt x="43" y="36"/>
                    </a:lnTo>
                    <a:lnTo>
                      <a:pt x="12"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62" name="Freeform 454"/>
              <p:cNvSpPr>
                <a:spLocks noChangeAspect="1"/>
              </p:cNvSpPr>
              <p:nvPr/>
            </p:nvSpPr>
            <p:spPr bwMode="auto">
              <a:xfrm>
                <a:off x="4039" y="2757"/>
                <a:ext cx="25" cy="18"/>
              </a:xfrm>
              <a:custGeom>
                <a:avLst/>
                <a:gdLst>
                  <a:gd name="T0" fmla="*/ 0 w 48"/>
                  <a:gd name="T1" fmla="*/ 0 h 37"/>
                  <a:gd name="T2" fmla="*/ 0 w 48"/>
                  <a:gd name="T3" fmla="*/ 0 h 37"/>
                  <a:gd name="T4" fmla="*/ 1 w 48"/>
                  <a:gd name="T5" fmla="*/ 0 h 37"/>
                  <a:gd name="T6" fmla="*/ 1 w 48"/>
                  <a:gd name="T7" fmla="*/ 0 h 37"/>
                  <a:gd name="T8" fmla="*/ 1 w 48"/>
                  <a:gd name="T9" fmla="*/ 0 h 37"/>
                  <a:gd name="T10" fmla="*/ 1 w 48"/>
                  <a:gd name="T11" fmla="*/ 0 h 37"/>
                  <a:gd name="T12" fmla="*/ 0 w 48"/>
                  <a:gd name="T13" fmla="*/ 0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0" y="33"/>
                    </a:moveTo>
                    <a:lnTo>
                      <a:pt x="0" y="0"/>
                    </a:lnTo>
                    <a:lnTo>
                      <a:pt x="31" y="0"/>
                    </a:lnTo>
                    <a:lnTo>
                      <a:pt x="48" y="4"/>
                    </a:lnTo>
                    <a:lnTo>
                      <a:pt x="48" y="37"/>
                    </a:lnTo>
                    <a:lnTo>
                      <a:pt x="15"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63" name="Rectangle 455"/>
              <p:cNvSpPr>
                <a:spLocks noChangeAspect="1" noChangeArrowheads="1"/>
              </p:cNvSpPr>
              <p:nvPr/>
            </p:nvSpPr>
            <p:spPr bwMode="auto">
              <a:xfrm>
                <a:off x="4047" y="2759"/>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64" name="Rectangle 456"/>
              <p:cNvSpPr>
                <a:spLocks noChangeAspect="1" noChangeArrowheads="1"/>
              </p:cNvSpPr>
              <p:nvPr/>
            </p:nvSpPr>
            <p:spPr bwMode="auto">
              <a:xfrm>
                <a:off x="4053" y="2759"/>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65" name="Freeform 457"/>
              <p:cNvSpPr>
                <a:spLocks noChangeAspect="1"/>
              </p:cNvSpPr>
              <p:nvPr/>
            </p:nvSpPr>
            <p:spPr bwMode="auto">
              <a:xfrm>
                <a:off x="4060" y="2759"/>
                <a:ext cx="21" cy="18"/>
              </a:xfrm>
              <a:custGeom>
                <a:avLst/>
                <a:gdLst>
                  <a:gd name="T0" fmla="*/ 0 w 43"/>
                  <a:gd name="T1" fmla="*/ 0 h 37"/>
                  <a:gd name="T2" fmla="*/ 0 w 43"/>
                  <a:gd name="T3" fmla="*/ 0 h 37"/>
                  <a:gd name="T4" fmla="*/ 0 w 43"/>
                  <a:gd name="T5" fmla="*/ 0 h 37"/>
                  <a:gd name="T6" fmla="*/ 0 w 43"/>
                  <a:gd name="T7" fmla="*/ 0 h 37"/>
                  <a:gd name="T8" fmla="*/ 0 w 43"/>
                  <a:gd name="T9" fmla="*/ 0 h 37"/>
                  <a:gd name="T10" fmla="*/ 0 w 43"/>
                  <a:gd name="T11" fmla="*/ 0 h 37"/>
                  <a:gd name="T12" fmla="*/ 0 w 43"/>
                  <a:gd name="T13" fmla="*/ 0 h 37"/>
                  <a:gd name="T14" fmla="*/ 0 60000 65536"/>
                  <a:gd name="T15" fmla="*/ 0 60000 65536"/>
                  <a:gd name="T16" fmla="*/ 0 60000 65536"/>
                  <a:gd name="T17" fmla="*/ 0 60000 65536"/>
                  <a:gd name="T18" fmla="*/ 0 60000 65536"/>
                  <a:gd name="T19" fmla="*/ 0 60000 65536"/>
                  <a:gd name="T20" fmla="*/ 0 60000 65536"/>
                  <a:gd name="T21" fmla="*/ 0 w 43"/>
                  <a:gd name="T22" fmla="*/ 0 h 37"/>
                  <a:gd name="T23" fmla="*/ 43 w 4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7">
                    <a:moveTo>
                      <a:pt x="0" y="33"/>
                    </a:moveTo>
                    <a:lnTo>
                      <a:pt x="0" y="0"/>
                    </a:lnTo>
                    <a:lnTo>
                      <a:pt x="31" y="0"/>
                    </a:lnTo>
                    <a:lnTo>
                      <a:pt x="43" y="4"/>
                    </a:lnTo>
                    <a:lnTo>
                      <a:pt x="43" y="37"/>
                    </a:lnTo>
                    <a:lnTo>
                      <a:pt x="12"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66" name="Rectangle 458"/>
              <p:cNvSpPr>
                <a:spLocks noChangeAspect="1" noChangeArrowheads="1"/>
              </p:cNvSpPr>
              <p:nvPr/>
            </p:nvSpPr>
            <p:spPr bwMode="auto">
              <a:xfrm>
                <a:off x="4065" y="2761"/>
                <a:ext cx="23"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67" name="Freeform 459"/>
              <p:cNvSpPr>
                <a:spLocks noChangeAspect="1"/>
              </p:cNvSpPr>
              <p:nvPr/>
            </p:nvSpPr>
            <p:spPr bwMode="auto">
              <a:xfrm>
                <a:off x="4071" y="2761"/>
                <a:ext cx="24" cy="18"/>
              </a:xfrm>
              <a:custGeom>
                <a:avLst/>
                <a:gdLst>
                  <a:gd name="T0" fmla="*/ 0 w 49"/>
                  <a:gd name="T1" fmla="*/ 0 h 37"/>
                  <a:gd name="T2" fmla="*/ 0 w 49"/>
                  <a:gd name="T3" fmla="*/ 0 h 37"/>
                  <a:gd name="T4" fmla="*/ 0 w 49"/>
                  <a:gd name="T5" fmla="*/ 0 h 37"/>
                  <a:gd name="T6" fmla="*/ 0 w 49"/>
                  <a:gd name="T7" fmla="*/ 0 h 37"/>
                  <a:gd name="T8" fmla="*/ 0 w 49"/>
                  <a:gd name="T9" fmla="*/ 0 h 37"/>
                  <a:gd name="T10" fmla="*/ 0 w 49"/>
                  <a:gd name="T11" fmla="*/ 0 h 37"/>
                  <a:gd name="T12" fmla="*/ 0 w 49"/>
                  <a:gd name="T13" fmla="*/ 0 h 37"/>
                  <a:gd name="T14" fmla="*/ 0 60000 65536"/>
                  <a:gd name="T15" fmla="*/ 0 60000 65536"/>
                  <a:gd name="T16" fmla="*/ 0 60000 65536"/>
                  <a:gd name="T17" fmla="*/ 0 60000 65536"/>
                  <a:gd name="T18" fmla="*/ 0 60000 65536"/>
                  <a:gd name="T19" fmla="*/ 0 60000 65536"/>
                  <a:gd name="T20" fmla="*/ 0 60000 65536"/>
                  <a:gd name="T21" fmla="*/ 0 w 49"/>
                  <a:gd name="T22" fmla="*/ 0 h 37"/>
                  <a:gd name="T23" fmla="*/ 49 w 49"/>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7">
                    <a:moveTo>
                      <a:pt x="0" y="33"/>
                    </a:moveTo>
                    <a:lnTo>
                      <a:pt x="0" y="0"/>
                    </a:lnTo>
                    <a:lnTo>
                      <a:pt x="33" y="0"/>
                    </a:lnTo>
                    <a:lnTo>
                      <a:pt x="49" y="4"/>
                    </a:lnTo>
                    <a:lnTo>
                      <a:pt x="49" y="37"/>
                    </a:lnTo>
                    <a:lnTo>
                      <a:pt x="16" y="37"/>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68" name="Rectangle 460"/>
              <p:cNvSpPr>
                <a:spLocks noChangeAspect="1" noChangeArrowheads="1"/>
              </p:cNvSpPr>
              <p:nvPr/>
            </p:nvSpPr>
            <p:spPr bwMode="auto">
              <a:xfrm>
                <a:off x="4079" y="2763"/>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69" name="Rectangle 461"/>
              <p:cNvSpPr>
                <a:spLocks noChangeAspect="1" noChangeArrowheads="1"/>
              </p:cNvSpPr>
              <p:nvPr/>
            </p:nvSpPr>
            <p:spPr bwMode="auto">
              <a:xfrm>
                <a:off x="4086" y="2763"/>
                <a:ext cx="21"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70" name="Freeform 462"/>
              <p:cNvSpPr>
                <a:spLocks noChangeAspect="1"/>
              </p:cNvSpPr>
              <p:nvPr/>
            </p:nvSpPr>
            <p:spPr bwMode="auto">
              <a:xfrm>
                <a:off x="4091" y="2763"/>
                <a:ext cx="23" cy="18"/>
              </a:xfrm>
              <a:custGeom>
                <a:avLst/>
                <a:gdLst>
                  <a:gd name="T0" fmla="*/ 0 w 44"/>
                  <a:gd name="T1" fmla="*/ 1 h 36"/>
                  <a:gd name="T2" fmla="*/ 0 w 44"/>
                  <a:gd name="T3" fmla="*/ 0 h 36"/>
                  <a:gd name="T4" fmla="*/ 1 w 44"/>
                  <a:gd name="T5" fmla="*/ 0 h 36"/>
                  <a:gd name="T6" fmla="*/ 1 w 44"/>
                  <a:gd name="T7" fmla="*/ 1 h 36"/>
                  <a:gd name="T8" fmla="*/ 1 w 44"/>
                  <a:gd name="T9" fmla="*/ 1 h 36"/>
                  <a:gd name="T10" fmla="*/ 1 w 44"/>
                  <a:gd name="T11" fmla="*/ 1 h 36"/>
                  <a:gd name="T12" fmla="*/ 0 w 44"/>
                  <a:gd name="T13" fmla="*/ 1 h 36"/>
                  <a:gd name="T14" fmla="*/ 0 60000 65536"/>
                  <a:gd name="T15" fmla="*/ 0 60000 65536"/>
                  <a:gd name="T16" fmla="*/ 0 60000 65536"/>
                  <a:gd name="T17" fmla="*/ 0 60000 65536"/>
                  <a:gd name="T18" fmla="*/ 0 60000 65536"/>
                  <a:gd name="T19" fmla="*/ 0 60000 65536"/>
                  <a:gd name="T20" fmla="*/ 0 60000 65536"/>
                  <a:gd name="T21" fmla="*/ 0 w 44"/>
                  <a:gd name="T22" fmla="*/ 0 h 36"/>
                  <a:gd name="T23" fmla="*/ 44 w 4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6">
                    <a:moveTo>
                      <a:pt x="0" y="33"/>
                    </a:moveTo>
                    <a:lnTo>
                      <a:pt x="0" y="0"/>
                    </a:lnTo>
                    <a:lnTo>
                      <a:pt x="31" y="0"/>
                    </a:lnTo>
                    <a:lnTo>
                      <a:pt x="44" y="4"/>
                    </a:lnTo>
                    <a:lnTo>
                      <a:pt x="44" y="36"/>
                    </a:lnTo>
                    <a:lnTo>
                      <a:pt x="11" y="36"/>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71" name="Rectangle 463"/>
              <p:cNvSpPr>
                <a:spLocks noChangeAspect="1" noChangeArrowheads="1"/>
              </p:cNvSpPr>
              <p:nvPr/>
            </p:nvSpPr>
            <p:spPr bwMode="auto">
              <a:xfrm>
                <a:off x="4097" y="2765"/>
                <a:ext cx="2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72" name="Freeform 464"/>
              <p:cNvSpPr>
                <a:spLocks noChangeAspect="1"/>
              </p:cNvSpPr>
              <p:nvPr/>
            </p:nvSpPr>
            <p:spPr bwMode="auto">
              <a:xfrm>
                <a:off x="4103" y="2765"/>
                <a:ext cx="24" cy="18"/>
              </a:xfrm>
              <a:custGeom>
                <a:avLst/>
                <a:gdLst>
                  <a:gd name="T0" fmla="*/ 0 w 48"/>
                  <a:gd name="T1" fmla="*/ 1 h 36"/>
                  <a:gd name="T2" fmla="*/ 0 w 48"/>
                  <a:gd name="T3" fmla="*/ 0 h 36"/>
                  <a:gd name="T4" fmla="*/ 1 w 48"/>
                  <a:gd name="T5" fmla="*/ 0 h 36"/>
                  <a:gd name="T6" fmla="*/ 1 w 48"/>
                  <a:gd name="T7" fmla="*/ 1 h 36"/>
                  <a:gd name="T8" fmla="*/ 1 w 48"/>
                  <a:gd name="T9" fmla="*/ 1 h 36"/>
                  <a:gd name="T10" fmla="*/ 1 w 48"/>
                  <a:gd name="T11" fmla="*/ 1 h 36"/>
                  <a:gd name="T12" fmla="*/ 0 w 48"/>
                  <a:gd name="T13" fmla="*/ 1 h 36"/>
                  <a:gd name="T14" fmla="*/ 0 60000 65536"/>
                  <a:gd name="T15" fmla="*/ 0 60000 65536"/>
                  <a:gd name="T16" fmla="*/ 0 60000 65536"/>
                  <a:gd name="T17" fmla="*/ 0 60000 65536"/>
                  <a:gd name="T18" fmla="*/ 0 60000 65536"/>
                  <a:gd name="T19" fmla="*/ 0 60000 65536"/>
                  <a:gd name="T20" fmla="*/ 0 60000 65536"/>
                  <a:gd name="T21" fmla="*/ 0 w 48"/>
                  <a:gd name="T22" fmla="*/ 0 h 36"/>
                  <a:gd name="T23" fmla="*/ 48 w 4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6">
                    <a:moveTo>
                      <a:pt x="0" y="32"/>
                    </a:moveTo>
                    <a:lnTo>
                      <a:pt x="0" y="0"/>
                    </a:lnTo>
                    <a:lnTo>
                      <a:pt x="33" y="0"/>
                    </a:lnTo>
                    <a:lnTo>
                      <a:pt x="48" y="5"/>
                    </a:lnTo>
                    <a:lnTo>
                      <a:pt x="48" y="36"/>
                    </a:lnTo>
                    <a:lnTo>
                      <a:pt x="17"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73" name="Rectangle 465"/>
              <p:cNvSpPr>
                <a:spLocks noChangeAspect="1" noChangeArrowheads="1"/>
              </p:cNvSpPr>
              <p:nvPr/>
            </p:nvSpPr>
            <p:spPr bwMode="auto">
              <a:xfrm>
                <a:off x="4112" y="2768"/>
                <a:ext cx="22"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74" name="Rectangle 466"/>
              <p:cNvSpPr>
                <a:spLocks noChangeAspect="1" noChangeArrowheads="1"/>
              </p:cNvSpPr>
              <p:nvPr/>
            </p:nvSpPr>
            <p:spPr bwMode="auto">
              <a:xfrm>
                <a:off x="4117" y="2768"/>
                <a:ext cx="23"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75" name="Freeform 467"/>
              <p:cNvSpPr>
                <a:spLocks noChangeAspect="1"/>
              </p:cNvSpPr>
              <p:nvPr/>
            </p:nvSpPr>
            <p:spPr bwMode="auto">
              <a:xfrm>
                <a:off x="4123" y="2768"/>
                <a:ext cx="22" cy="17"/>
              </a:xfrm>
              <a:custGeom>
                <a:avLst/>
                <a:gdLst>
                  <a:gd name="T0" fmla="*/ 0 w 45"/>
                  <a:gd name="T1" fmla="*/ 0 h 35"/>
                  <a:gd name="T2" fmla="*/ 0 w 45"/>
                  <a:gd name="T3" fmla="*/ 0 h 35"/>
                  <a:gd name="T4" fmla="*/ 0 w 45"/>
                  <a:gd name="T5" fmla="*/ 0 h 35"/>
                  <a:gd name="T6" fmla="*/ 0 w 45"/>
                  <a:gd name="T7" fmla="*/ 0 h 35"/>
                  <a:gd name="T8" fmla="*/ 0 w 45"/>
                  <a:gd name="T9" fmla="*/ 0 h 35"/>
                  <a:gd name="T10" fmla="*/ 0 w 45"/>
                  <a:gd name="T11" fmla="*/ 0 h 35"/>
                  <a:gd name="T12" fmla="*/ 0 w 45"/>
                  <a:gd name="T13" fmla="*/ 0 h 35"/>
                  <a:gd name="T14" fmla="*/ 0 60000 65536"/>
                  <a:gd name="T15" fmla="*/ 0 60000 65536"/>
                  <a:gd name="T16" fmla="*/ 0 60000 65536"/>
                  <a:gd name="T17" fmla="*/ 0 60000 65536"/>
                  <a:gd name="T18" fmla="*/ 0 60000 65536"/>
                  <a:gd name="T19" fmla="*/ 0 60000 65536"/>
                  <a:gd name="T20" fmla="*/ 0 60000 65536"/>
                  <a:gd name="T21" fmla="*/ 0 w 45"/>
                  <a:gd name="T22" fmla="*/ 0 h 35"/>
                  <a:gd name="T23" fmla="*/ 45 w 45"/>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5">
                    <a:moveTo>
                      <a:pt x="0" y="31"/>
                    </a:moveTo>
                    <a:lnTo>
                      <a:pt x="0" y="0"/>
                    </a:lnTo>
                    <a:lnTo>
                      <a:pt x="33" y="0"/>
                    </a:lnTo>
                    <a:lnTo>
                      <a:pt x="45" y="4"/>
                    </a:lnTo>
                    <a:lnTo>
                      <a:pt x="45" y="35"/>
                    </a:lnTo>
                    <a:lnTo>
                      <a:pt x="12"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76" name="Rectangle 468"/>
              <p:cNvSpPr>
                <a:spLocks noChangeAspect="1" noChangeArrowheads="1"/>
              </p:cNvSpPr>
              <p:nvPr/>
            </p:nvSpPr>
            <p:spPr bwMode="auto">
              <a:xfrm>
                <a:off x="4129" y="2770"/>
                <a:ext cx="24"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77" name="Freeform 469"/>
              <p:cNvSpPr>
                <a:spLocks noChangeAspect="1"/>
              </p:cNvSpPr>
              <p:nvPr/>
            </p:nvSpPr>
            <p:spPr bwMode="auto">
              <a:xfrm>
                <a:off x="4138" y="2770"/>
                <a:ext cx="22" cy="17"/>
              </a:xfrm>
              <a:custGeom>
                <a:avLst/>
                <a:gdLst>
                  <a:gd name="T0" fmla="*/ 0 w 45"/>
                  <a:gd name="T1" fmla="*/ 0 h 35"/>
                  <a:gd name="T2" fmla="*/ 0 w 45"/>
                  <a:gd name="T3" fmla="*/ 0 h 35"/>
                  <a:gd name="T4" fmla="*/ 0 w 45"/>
                  <a:gd name="T5" fmla="*/ 0 h 35"/>
                  <a:gd name="T6" fmla="*/ 0 w 45"/>
                  <a:gd name="T7" fmla="*/ 0 h 35"/>
                  <a:gd name="T8" fmla="*/ 0 w 45"/>
                  <a:gd name="T9" fmla="*/ 0 h 35"/>
                  <a:gd name="T10" fmla="*/ 0 w 45"/>
                  <a:gd name="T11" fmla="*/ 0 h 35"/>
                  <a:gd name="T12" fmla="*/ 0 w 45"/>
                  <a:gd name="T13" fmla="*/ 0 h 35"/>
                  <a:gd name="T14" fmla="*/ 0 60000 65536"/>
                  <a:gd name="T15" fmla="*/ 0 60000 65536"/>
                  <a:gd name="T16" fmla="*/ 0 60000 65536"/>
                  <a:gd name="T17" fmla="*/ 0 60000 65536"/>
                  <a:gd name="T18" fmla="*/ 0 60000 65536"/>
                  <a:gd name="T19" fmla="*/ 0 60000 65536"/>
                  <a:gd name="T20" fmla="*/ 0 60000 65536"/>
                  <a:gd name="T21" fmla="*/ 0 w 45"/>
                  <a:gd name="T22" fmla="*/ 0 h 35"/>
                  <a:gd name="T23" fmla="*/ 45 w 45"/>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5">
                    <a:moveTo>
                      <a:pt x="0" y="31"/>
                    </a:moveTo>
                    <a:lnTo>
                      <a:pt x="0" y="0"/>
                    </a:lnTo>
                    <a:lnTo>
                      <a:pt x="31" y="0"/>
                    </a:lnTo>
                    <a:lnTo>
                      <a:pt x="45" y="4"/>
                    </a:lnTo>
                    <a:lnTo>
                      <a:pt x="45" y="35"/>
                    </a:lnTo>
                    <a:lnTo>
                      <a:pt x="12"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78" name="Rectangle 470"/>
              <p:cNvSpPr>
                <a:spLocks noChangeAspect="1" noChangeArrowheads="1"/>
              </p:cNvSpPr>
              <p:nvPr/>
            </p:nvSpPr>
            <p:spPr bwMode="auto">
              <a:xfrm>
                <a:off x="4143" y="2772"/>
                <a:ext cx="23"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79" name="Rectangle 471"/>
              <p:cNvSpPr>
                <a:spLocks noChangeAspect="1" noChangeArrowheads="1"/>
              </p:cNvSpPr>
              <p:nvPr/>
            </p:nvSpPr>
            <p:spPr bwMode="auto">
              <a:xfrm>
                <a:off x="4149" y="2772"/>
                <a:ext cx="22"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80" name="Rectangle 472"/>
              <p:cNvSpPr>
                <a:spLocks noChangeAspect="1" noChangeArrowheads="1"/>
              </p:cNvSpPr>
              <p:nvPr/>
            </p:nvSpPr>
            <p:spPr bwMode="auto">
              <a:xfrm>
                <a:off x="4155" y="2772"/>
                <a:ext cx="24"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81" name="Freeform 473"/>
              <p:cNvSpPr>
                <a:spLocks noChangeAspect="1"/>
              </p:cNvSpPr>
              <p:nvPr/>
            </p:nvSpPr>
            <p:spPr bwMode="auto">
              <a:xfrm>
                <a:off x="4164" y="2772"/>
                <a:ext cx="22" cy="17"/>
              </a:xfrm>
              <a:custGeom>
                <a:avLst/>
                <a:gdLst>
                  <a:gd name="T0" fmla="*/ 0 w 44"/>
                  <a:gd name="T1" fmla="*/ 0 h 35"/>
                  <a:gd name="T2" fmla="*/ 0 w 44"/>
                  <a:gd name="T3" fmla="*/ 0 h 35"/>
                  <a:gd name="T4" fmla="*/ 1 w 44"/>
                  <a:gd name="T5" fmla="*/ 0 h 35"/>
                  <a:gd name="T6" fmla="*/ 1 w 44"/>
                  <a:gd name="T7" fmla="*/ 0 h 35"/>
                  <a:gd name="T8" fmla="*/ 1 w 44"/>
                  <a:gd name="T9" fmla="*/ 0 h 35"/>
                  <a:gd name="T10" fmla="*/ 1 w 44"/>
                  <a:gd name="T11" fmla="*/ 0 h 35"/>
                  <a:gd name="T12" fmla="*/ 0 w 44"/>
                  <a:gd name="T13" fmla="*/ 0 h 35"/>
                  <a:gd name="T14" fmla="*/ 0 60000 65536"/>
                  <a:gd name="T15" fmla="*/ 0 60000 65536"/>
                  <a:gd name="T16" fmla="*/ 0 60000 65536"/>
                  <a:gd name="T17" fmla="*/ 0 60000 65536"/>
                  <a:gd name="T18" fmla="*/ 0 60000 65536"/>
                  <a:gd name="T19" fmla="*/ 0 60000 65536"/>
                  <a:gd name="T20" fmla="*/ 0 60000 65536"/>
                  <a:gd name="T21" fmla="*/ 0 w 44"/>
                  <a:gd name="T22" fmla="*/ 0 h 35"/>
                  <a:gd name="T23" fmla="*/ 44 w 44"/>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5">
                    <a:moveTo>
                      <a:pt x="0" y="31"/>
                    </a:moveTo>
                    <a:lnTo>
                      <a:pt x="0" y="0"/>
                    </a:lnTo>
                    <a:lnTo>
                      <a:pt x="31" y="0"/>
                    </a:lnTo>
                    <a:lnTo>
                      <a:pt x="44" y="4"/>
                    </a:lnTo>
                    <a:lnTo>
                      <a:pt x="44" y="35"/>
                    </a:lnTo>
                    <a:lnTo>
                      <a:pt x="12"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82" name="Rectangle 474"/>
              <p:cNvSpPr>
                <a:spLocks noChangeAspect="1" noChangeArrowheads="1"/>
              </p:cNvSpPr>
              <p:nvPr/>
            </p:nvSpPr>
            <p:spPr bwMode="auto">
              <a:xfrm>
                <a:off x="4169" y="2774"/>
                <a:ext cx="23"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83" name="Freeform 475"/>
              <p:cNvSpPr>
                <a:spLocks noChangeAspect="1"/>
              </p:cNvSpPr>
              <p:nvPr/>
            </p:nvSpPr>
            <p:spPr bwMode="auto">
              <a:xfrm>
                <a:off x="4175" y="2774"/>
                <a:ext cx="22" cy="18"/>
              </a:xfrm>
              <a:custGeom>
                <a:avLst/>
                <a:gdLst>
                  <a:gd name="T0" fmla="*/ 0 w 45"/>
                  <a:gd name="T1" fmla="*/ 1 h 36"/>
                  <a:gd name="T2" fmla="*/ 0 w 45"/>
                  <a:gd name="T3" fmla="*/ 0 h 36"/>
                  <a:gd name="T4" fmla="*/ 0 w 45"/>
                  <a:gd name="T5" fmla="*/ 0 h 36"/>
                  <a:gd name="T6" fmla="*/ 0 w 45"/>
                  <a:gd name="T7" fmla="*/ 1 h 36"/>
                  <a:gd name="T8" fmla="*/ 0 w 45"/>
                  <a:gd name="T9" fmla="*/ 1 h 36"/>
                  <a:gd name="T10" fmla="*/ 0 w 45"/>
                  <a:gd name="T11" fmla="*/ 1 h 36"/>
                  <a:gd name="T12" fmla="*/ 0 w 45"/>
                  <a:gd name="T13" fmla="*/ 1 h 36"/>
                  <a:gd name="T14" fmla="*/ 0 60000 65536"/>
                  <a:gd name="T15" fmla="*/ 0 60000 65536"/>
                  <a:gd name="T16" fmla="*/ 0 60000 65536"/>
                  <a:gd name="T17" fmla="*/ 0 60000 65536"/>
                  <a:gd name="T18" fmla="*/ 0 60000 65536"/>
                  <a:gd name="T19" fmla="*/ 0 60000 65536"/>
                  <a:gd name="T20" fmla="*/ 0 60000 65536"/>
                  <a:gd name="T21" fmla="*/ 0 w 45"/>
                  <a:gd name="T22" fmla="*/ 0 h 36"/>
                  <a:gd name="T23" fmla="*/ 45 w 4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6">
                    <a:moveTo>
                      <a:pt x="0" y="31"/>
                    </a:moveTo>
                    <a:lnTo>
                      <a:pt x="0" y="0"/>
                    </a:lnTo>
                    <a:lnTo>
                      <a:pt x="33" y="0"/>
                    </a:lnTo>
                    <a:lnTo>
                      <a:pt x="45" y="4"/>
                    </a:lnTo>
                    <a:lnTo>
                      <a:pt x="45" y="36"/>
                    </a:lnTo>
                    <a:lnTo>
                      <a:pt x="12" y="3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84" name="Rectangle 476"/>
              <p:cNvSpPr>
                <a:spLocks noChangeAspect="1" noChangeArrowheads="1"/>
              </p:cNvSpPr>
              <p:nvPr/>
            </p:nvSpPr>
            <p:spPr bwMode="auto">
              <a:xfrm>
                <a:off x="4181" y="2775"/>
                <a:ext cx="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85" name="Rectangle 477"/>
              <p:cNvSpPr>
                <a:spLocks noChangeAspect="1" noChangeArrowheads="1"/>
              </p:cNvSpPr>
              <p:nvPr/>
            </p:nvSpPr>
            <p:spPr bwMode="auto">
              <a:xfrm>
                <a:off x="4188" y="2775"/>
                <a:ext cx="24"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86" name="Rectangle 478"/>
              <p:cNvSpPr>
                <a:spLocks noChangeAspect="1" noChangeArrowheads="1"/>
              </p:cNvSpPr>
              <p:nvPr/>
            </p:nvSpPr>
            <p:spPr bwMode="auto">
              <a:xfrm>
                <a:off x="4195" y="2775"/>
                <a:ext cx="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87" name="Freeform 479"/>
              <p:cNvSpPr>
                <a:spLocks noChangeAspect="1"/>
              </p:cNvSpPr>
              <p:nvPr/>
            </p:nvSpPr>
            <p:spPr bwMode="auto">
              <a:xfrm>
                <a:off x="4201" y="2775"/>
                <a:ext cx="22" cy="19"/>
              </a:xfrm>
              <a:custGeom>
                <a:avLst/>
                <a:gdLst>
                  <a:gd name="T0" fmla="*/ 0 w 45"/>
                  <a:gd name="T1" fmla="*/ 1 h 36"/>
                  <a:gd name="T2" fmla="*/ 0 w 45"/>
                  <a:gd name="T3" fmla="*/ 0 h 36"/>
                  <a:gd name="T4" fmla="*/ 0 w 45"/>
                  <a:gd name="T5" fmla="*/ 0 h 36"/>
                  <a:gd name="T6" fmla="*/ 0 w 45"/>
                  <a:gd name="T7" fmla="*/ 1 h 36"/>
                  <a:gd name="T8" fmla="*/ 0 w 45"/>
                  <a:gd name="T9" fmla="*/ 1 h 36"/>
                  <a:gd name="T10" fmla="*/ 0 w 45"/>
                  <a:gd name="T11" fmla="*/ 1 h 36"/>
                  <a:gd name="T12" fmla="*/ 0 w 45"/>
                  <a:gd name="T13" fmla="*/ 1 h 36"/>
                  <a:gd name="T14" fmla="*/ 0 60000 65536"/>
                  <a:gd name="T15" fmla="*/ 0 60000 65536"/>
                  <a:gd name="T16" fmla="*/ 0 60000 65536"/>
                  <a:gd name="T17" fmla="*/ 0 60000 65536"/>
                  <a:gd name="T18" fmla="*/ 0 60000 65536"/>
                  <a:gd name="T19" fmla="*/ 0 60000 65536"/>
                  <a:gd name="T20" fmla="*/ 0 60000 65536"/>
                  <a:gd name="T21" fmla="*/ 0 w 45"/>
                  <a:gd name="T22" fmla="*/ 0 h 36"/>
                  <a:gd name="T23" fmla="*/ 45 w 4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6">
                    <a:moveTo>
                      <a:pt x="0" y="32"/>
                    </a:moveTo>
                    <a:lnTo>
                      <a:pt x="0" y="0"/>
                    </a:lnTo>
                    <a:lnTo>
                      <a:pt x="33" y="0"/>
                    </a:lnTo>
                    <a:lnTo>
                      <a:pt x="45" y="4"/>
                    </a:lnTo>
                    <a:lnTo>
                      <a:pt x="45" y="36"/>
                    </a:lnTo>
                    <a:lnTo>
                      <a:pt x="12"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88" name="Rectangle 480"/>
              <p:cNvSpPr>
                <a:spLocks noChangeAspect="1" noChangeArrowheads="1"/>
              </p:cNvSpPr>
              <p:nvPr/>
            </p:nvSpPr>
            <p:spPr bwMode="auto">
              <a:xfrm>
                <a:off x="4207" y="2777"/>
                <a:ext cx="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89" name="Rectangle 481"/>
              <p:cNvSpPr>
                <a:spLocks noChangeAspect="1" noChangeArrowheads="1"/>
              </p:cNvSpPr>
              <p:nvPr/>
            </p:nvSpPr>
            <p:spPr bwMode="auto">
              <a:xfrm>
                <a:off x="4214" y="2777"/>
                <a:ext cx="21"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490" name="Freeform 482"/>
              <p:cNvSpPr>
                <a:spLocks noChangeAspect="1"/>
              </p:cNvSpPr>
              <p:nvPr/>
            </p:nvSpPr>
            <p:spPr bwMode="auto">
              <a:xfrm>
                <a:off x="4219" y="2777"/>
                <a:ext cx="24" cy="19"/>
              </a:xfrm>
              <a:custGeom>
                <a:avLst/>
                <a:gdLst>
                  <a:gd name="T0" fmla="*/ 0 w 48"/>
                  <a:gd name="T1" fmla="*/ 1 h 36"/>
                  <a:gd name="T2" fmla="*/ 0 w 48"/>
                  <a:gd name="T3" fmla="*/ 0 h 36"/>
                  <a:gd name="T4" fmla="*/ 1 w 48"/>
                  <a:gd name="T5" fmla="*/ 0 h 36"/>
                  <a:gd name="T6" fmla="*/ 1 w 48"/>
                  <a:gd name="T7" fmla="*/ 1 h 36"/>
                  <a:gd name="T8" fmla="*/ 1 w 48"/>
                  <a:gd name="T9" fmla="*/ 1 h 36"/>
                  <a:gd name="T10" fmla="*/ 1 w 48"/>
                  <a:gd name="T11" fmla="*/ 1 h 36"/>
                  <a:gd name="T12" fmla="*/ 0 w 48"/>
                  <a:gd name="T13" fmla="*/ 1 h 36"/>
                  <a:gd name="T14" fmla="*/ 0 60000 65536"/>
                  <a:gd name="T15" fmla="*/ 0 60000 65536"/>
                  <a:gd name="T16" fmla="*/ 0 60000 65536"/>
                  <a:gd name="T17" fmla="*/ 0 60000 65536"/>
                  <a:gd name="T18" fmla="*/ 0 60000 65536"/>
                  <a:gd name="T19" fmla="*/ 0 60000 65536"/>
                  <a:gd name="T20" fmla="*/ 0 60000 65536"/>
                  <a:gd name="T21" fmla="*/ 0 w 48"/>
                  <a:gd name="T22" fmla="*/ 0 h 36"/>
                  <a:gd name="T23" fmla="*/ 48 w 4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6">
                    <a:moveTo>
                      <a:pt x="0" y="32"/>
                    </a:moveTo>
                    <a:lnTo>
                      <a:pt x="0" y="0"/>
                    </a:lnTo>
                    <a:lnTo>
                      <a:pt x="31" y="0"/>
                    </a:lnTo>
                    <a:lnTo>
                      <a:pt x="48" y="4"/>
                    </a:lnTo>
                    <a:lnTo>
                      <a:pt x="48" y="36"/>
                    </a:lnTo>
                    <a:lnTo>
                      <a:pt x="15" y="36"/>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91" name="Rectangle 483"/>
              <p:cNvSpPr>
                <a:spLocks noChangeAspect="1" noChangeArrowheads="1"/>
              </p:cNvSpPr>
              <p:nvPr/>
            </p:nvSpPr>
            <p:spPr bwMode="auto">
              <a:xfrm>
                <a:off x="4227" y="2779"/>
                <a:ext cx="22"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grpSp>
      <p:sp>
        <p:nvSpPr>
          <p:cNvPr id="547300" name="Text Box 484"/>
          <p:cNvSpPr txBox="1">
            <a:spLocks noChangeArrowheads="1"/>
          </p:cNvSpPr>
          <p:nvPr/>
        </p:nvSpPr>
        <p:spPr bwMode="auto">
          <a:xfrm>
            <a:off x="6635750" y="4159250"/>
            <a:ext cx="29908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FF3300"/>
                </a:solidFill>
              </a:rPr>
              <a:t>For correct values of the time constants associated to the feedback network and to the gain stage, the transfer function has two coincident poles</a:t>
            </a:r>
            <a:endParaRPr lang="it-IT" sz="2000">
              <a:solidFill>
                <a:srgbClr val="FF3300"/>
              </a:solidFill>
              <a:sym typeface="Symbol" charset="0"/>
            </a:endParaRPr>
          </a:p>
        </p:txBody>
      </p:sp>
      <p:graphicFrame>
        <p:nvGraphicFramePr>
          <p:cNvPr id="547301" name="Object 485"/>
          <p:cNvGraphicFramePr>
            <a:graphicFrameLocks noChangeAspect="1"/>
          </p:cNvGraphicFramePr>
          <p:nvPr/>
        </p:nvGraphicFramePr>
        <p:xfrm>
          <a:off x="6975475" y="4916488"/>
          <a:ext cx="1954213" cy="890587"/>
        </p:xfrm>
        <a:graphic>
          <a:graphicData uri="http://schemas.openxmlformats.org/presentationml/2006/ole">
            <mc:AlternateContent xmlns:mc="http://schemas.openxmlformats.org/markup-compatibility/2006">
              <mc:Choice xmlns:v="urn:schemas-microsoft-com:vml" Requires="v">
                <p:oleObj spid="_x0000_s11787" name="Equation" r:id="rId6" imgW="863280" imgH="393480" progId="Equation.3">
                  <p:embed/>
                </p:oleObj>
              </mc:Choice>
              <mc:Fallback>
                <p:oleObj name="Equation" r:id="rId6" imgW="863280" imgH="393480" progId="Equation.3">
                  <p:embed/>
                  <p:pic>
                    <p:nvPicPr>
                      <p:cNvPr id="0" name="Object 4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5475" y="4916488"/>
                        <a:ext cx="1954213"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287" name="Oval 486"/>
          <p:cNvSpPr>
            <a:spLocks noChangeArrowheads="1"/>
          </p:cNvSpPr>
          <p:nvPr/>
        </p:nvSpPr>
        <p:spPr bwMode="auto">
          <a:xfrm>
            <a:off x="2887663" y="4035425"/>
            <a:ext cx="660400" cy="909638"/>
          </a:xfrm>
          <a:prstGeom prst="ellipse">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sp>
        <p:nvSpPr>
          <p:cNvPr id="11288" name="Line 487"/>
          <p:cNvSpPr>
            <a:spLocks noChangeShapeType="1"/>
          </p:cNvSpPr>
          <p:nvPr/>
        </p:nvSpPr>
        <p:spPr bwMode="auto">
          <a:xfrm flipH="1" flipV="1">
            <a:off x="3125788" y="3336925"/>
            <a:ext cx="63500" cy="701675"/>
          </a:xfrm>
          <a:prstGeom prst="line">
            <a:avLst/>
          </a:prstGeom>
          <a:noFill/>
          <a:ln w="28575">
            <a:solidFill>
              <a:srgbClr val="0099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it-IT"/>
          </a:p>
        </p:txBody>
      </p:sp>
      <p:sp>
        <p:nvSpPr>
          <p:cNvPr id="11289" name="Text Box 488"/>
          <p:cNvSpPr txBox="1">
            <a:spLocks noChangeArrowheads="1"/>
          </p:cNvSpPr>
          <p:nvPr/>
        </p:nvSpPr>
        <p:spPr bwMode="auto">
          <a:xfrm>
            <a:off x="1804988" y="2651125"/>
            <a:ext cx="24018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9900"/>
                </a:solidFill>
              </a:rPr>
              <a:t>Differentiating capacitance</a:t>
            </a:r>
            <a:endParaRPr lang="it-IT" sz="2000">
              <a:solidFill>
                <a:srgbClr val="009900"/>
              </a:solidFill>
              <a:sym typeface="Symbo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547300"/>
                                        </p:tgtEl>
                                      </p:cBhvr>
                                    </p:animEffect>
                                    <p:set>
                                      <p:cBhvr>
                                        <p:cTn id="7" dur="1" fill="hold">
                                          <p:stCondLst>
                                            <p:cond delay="499"/>
                                          </p:stCondLst>
                                        </p:cTn>
                                        <p:tgtEl>
                                          <p:spTgt spid="54730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47301"/>
                                        </p:tgtEl>
                                        <p:attrNameLst>
                                          <p:attrName>style.visibility</p:attrName>
                                        </p:attrNameLst>
                                      </p:cBhvr>
                                      <p:to>
                                        <p:strVal val="visible"/>
                                      </p:to>
                                    </p:set>
                                    <p:animEffect transition="in" filter="box(in)">
                                      <p:cBhvr>
                                        <p:cTn id="12" dur="500"/>
                                        <p:tgtEl>
                                          <p:spTgt spid="547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3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4E676571-5A38-4E4F-9278-47A4D1C3A3BF}" type="slidenum">
              <a:rPr lang="en-US" sz="1200">
                <a:solidFill>
                  <a:srgbClr val="000066"/>
                </a:solidFill>
                <a:latin typeface="Verdana" charset="0"/>
              </a:rPr>
              <a:pPr/>
              <a:t>3</a:t>
            </a:fld>
            <a:endParaRPr lang="en-US" sz="1200">
              <a:solidFill>
                <a:srgbClr val="000066"/>
              </a:solidFill>
              <a:latin typeface="Verdana" charset="0"/>
            </a:endParaRPr>
          </a:p>
        </p:txBody>
      </p:sp>
      <p:pic>
        <p:nvPicPr>
          <p:cNvPr id="55299" name="Picture 44" descr="lecture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512763"/>
            <a:ext cx="3627438"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8"/>
          <p:cNvSpPr txBox="1">
            <a:spLocks noChangeArrowheads="1"/>
          </p:cNvSpPr>
          <p:nvPr/>
        </p:nvSpPr>
        <p:spPr bwMode="auto">
          <a:xfrm>
            <a:off x="1125538" y="95250"/>
            <a:ext cx="81327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From a single semiconductor sensor…</a:t>
            </a:r>
            <a:endParaRPr lang="it-IT" sz="3200" b="1">
              <a:solidFill>
                <a:srgbClr val="000066"/>
              </a:solidFill>
              <a:sym typeface="Symbol" charset="0"/>
            </a:endParaRPr>
          </a:p>
        </p:txBody>
      </p:sp>
      <p:grpSp>
        <p:nvGrpSpPr>
          <p:cNvPr id="55301" name="Group 28"/>
          <p:cNvGrpSpPr>
            <a:grpSpLocks/>
          </p:cNvGrpSpPr>
          <p:nvPr/>
        </p:nvGrpSpPr>
        <p:grpSpPr bwMode="auto">
          <a:xfrm>
            <a:off x="0" y="3935413"/>
            <a:ext cx="5213350" cy="2692400"/>
            <a:chOff x="295" y="482"/>
            <a:chExt cx="5216" cy="2585"/>
          </a:xfrm>
        </p:grpSpPr>
        <p:pic>
          <p:nvPicPr>
            <p:cNvPr id="55304"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 y="845"/>
              <a:ext cx="5216"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5305" name="Line 26"/>
            <p:cNvSpPr>
              <a:spLocks noChangeShapeType="1"/>
            </p:cNvSpPr>
            <p:nvPr/>
          </p:nvSpPr>
          <p:spPr bwMode="auto">
            <a:xfrm flipV="1">
              <a:off x="1927" y="482"/>
              <a:ext cx="1179" cy="2585"/>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55306" name="Rectangle 27"/>
            <p:cNvSpPr>
              <a:spLocks noChangeArrowheads="1"/>
            </p:cNvSpPr>
            <p:nvPr/>
          </p:nvSpPr>
          <p:spPr bwMode="auto">
            <a:xfrm>
              <a:off x="3198" y="527"/>
              <a:ext cx="2200"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None/>
              </a:pPr>
              <a:r>
                <a:rPr lang="it-IT" sz="1800">
                  <a:solidFill>
                    <a:schemeClr val="tx1"/>
                  </a:solidFill>
                  <a:latin typeface="Arial" charset="0"/>
                </a:rPr>
                <a:t>Particle track</a:t>
              </a:r>
            </a:p>
          </p:txBody>
        </p:sp>
      </p:grpSp>
      <p:sp>
        <p:nvSpPr>
          <p:cNvPr id="55302" name="Text Box 45"/>
          <p:cNvSpPr txBox="1">
            <a:spLocks noChangeArrowheads="1"/>
          </p:cNvSpPr>
          <p:nvPr/>
        </p:nvSpPr>
        <p:spPr bwMode="auto">
          <a:xfrm>
            <a:off x="5364163" y="3770313"/>
            <a:ext cx="45418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Position-sensitive detector:</a:t>
            </a:r>
            <a:r>
              <a:rPr lang="en-US" sz="2000">
                <a:solidFill>
                  <a:srgbClr val="000066"/>
                </a:solidFill>
                <a:latin typeface="Verdana" charset="0"/>
              </a:rPr>
              <a:t> </a:t>
            </a:r>
          </a:p>
          <a:p>
            <a:pPr>
              <a:spcBef>
                <a:spcPct val="50000"/>
              </a:spcBef>
              <a:buClrTx/>
            </a:pPr>
            <a:r>
              <a:rPr lang="it-IT" sz="2000">
                <a:solidFill>
                  <a:srgbClr val="000066"/>
                </a:solidFill>
                <a:sym typeface="Symbol" charset="0"/>
              </a:rPr>
              <a:t>Information about the coordinates of the interaction point in a segmented region (presence of a hit, amplitude measurement, timing)</a:t>
            </a:r>
          </a:p>
          <a:p>
            <a:pPr>
              <a:spcBef>
                <a:spcPct val="50000"/>
              </a:spcBef>
              <a:buClrTx/>
            </a:pPr>
            <a:r>
              <a:rPr lang="it-IT" sz="2000">
                <a:solidFill>
                  <a:srgbClr val="000066"/>
                </a:solidFill>
                <a:sym typeface="Symbol" charset="0"/>
              </a:rPr>
              <a:t>(single-sided or double-sided strip detector, pixel sensors)</a:t>
            </a:r>
          </a:p>
        </p:txBody>
      </p:sp>
      <p:sp>
        <p:nvSpPr>
          <p:cNvPr id="55303" name="Text Box 50"/>
          <p:cNvSpPr txBox="1">
            <a:spLocks noChangeArrowheads="1"/>
          </p:cNvSpPr>
          <p:nvPr/>
        </p:nvSpPr>
        <p:spPr bwMode="auto">
          <a:xfrm>
            <a:off x="5000625" y="979488"/>
            <a:ext cx="4541838"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Ionization sensor converts the energy deposited by a particle to an electrical signal. In a fully-depleted semiconductor sensor, electron-hole pairs are swept to electrodes by an electric field, inducing an electrical current.</a:t>
            </a:r>
            <a:endParaRPr lang="it-IT" sz="2000">
              <a:solidFill>
                <a:srgbClr val="000066"/>
              </a:solidFill>
              <a:sym typeface="Symbol"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D528065F-CC83-C444-A7C1-7247BB07F33A}" type="slidenum">
              <a:rPr lang="en-US" sz="1200">
                <a:solidFill>
                  <a:srgbClr val="000066"/>
                </a:solidFill>
                <a:latin typeface="Verdana" charset="0"/>
              </a:rPr>
              <a:pPr/>
              <a:t>30</a:t>
            </a:fld>
            <a:endParaRPr lang="en-US" sz="1200">
              <a:solidFill>
                <a:srgbClr val="000066"/>
              </a:solidFill>
              <a:latin typeface="Verdana" charset="0"/>
            </a:endParaRPr>
          </a:p>
        </p:txBody>
      </p:sp>
      <p:sp>
        <p:nvSpPr>
          <p:cNvPr id="12295" name="Text Box 674"/>
          <p:cNvSpPr txBox="1">
            <a:spLocks noChangeArrowheads="1"/>
          </p:cNvSpPr>
          <p:nvPr/>
        </p:nvSpPr>
        <p:spPr bwMode="auto">
          <a:xfrm>
            <a:off x="1125538" y="47625"/>
            <a:ext cx="8132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Processing the signal from the sensor: the shaper/filter</a:t>
            </a:r>
            <a:endParaRPr lang="it-IT" sz="3200" b="1">
              <a:solidFill>
                <a:srgbClr val="000066"/>
              </a:solidFill>
              <a:sym typeface="Symbol" charset="0"/>
            </a:endParaRPr>
          </a:p>
        </p:txBody>
      </p:sp>
      <p:sp>
        <p:nvSpPr>
          <p:cNvPr id="12296" name="Rectangle 675"/>
          <p:cNvSpPr>
            <a:spLocks noChangeArrowheads="1"/>
          </p:cNvSpPr>
          <p:nvPr/>
        </p:nvSpPr>
        <p:spPr bwMode="auto">
          <a:xfrm>
            <a:off x="341313" y="957263"/>
            <a:ext cx="9234487"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In the AToM (BaBar) and FSSR2 (BTeV) chips (microstrip trackers), a second order (n=2) shaper was implemented with an additional integrator before the shaper.</a:t>
            </a:r>
          </a:p>
          <a:p>
            <a:pPr marL="342900" indent="-342900">
              <a:spcBef>
                <a:spcPct val="20000"/>
              </a:spcBef>
              <a:buClrTx/>
              <a:buFontTx/>
              <a:buChar char="•"/>
            </a:pPr>
            <a:r>
              <a:rPr lang="it-IT" sz="2200">
                <a:solidFill>
                  <a:schemeClr val="tx1"/>
                </a:solidFill>
              </a:rPr>
              <a:t>For an n</a:t>
            </a:r>
            <a:r>
              <a:rPr lang="it-IT" sz="2200" baseline="30000">
                <a:solidFill>
                  <a:schemeClr val="tx1"/>
                </a:solidFill>
              </a:rPr>
              <a:t>th</a:t>
            </a:r>
            <a:r>
              <a:rPr lang="it-IT" sz="2200">
                <a:solidFill>
                  <a:schemeClr val="tx1"/>
                </a:solidFill>
              </a:rPr>
              <a:t>-order unipolar shaper (higher n: more symmetrical pulse, higher signal rates for the same peaking time): </a:t>
            </a:r>
          </a:p>
        </p:txBody>
      </p:sp>
      <p:graphicFrame>
        <p:nvGraphicFramePr>
          <p:cNvPr id="12290" name="Object 676"/>
          <p:cNvGraphicFramePr>
            <a:graphicFrameLocks noChangeAspect="1"/>
          </p:cNvGraphicFramePr>
          <p:nvPr/>
        </p:nvGraphicFramePr>
        <p:xfrm>
          <a:off x="6592888" y="2601913"/>
          <a:ext cx="1925637" cy="890587"/>
        </p:xfrm>
        <a:graphic>
          <a:graphicData uri="http://schemas.openxmlformats.org/presentationml/2006/ole">
            <mc:AlternateContent xmlns:mc="http://schemas.openxmlformats.org/markup-compatibility/2006">
              <mc:Choice xmlns:v="urn:schemas-microsoft-com:vml" Requires="v">
                <p:oleObj spid="_x0000_s12414" name="Equation" r:id="rId4" imgW="850680" imgH="393480" progId="Equation.3">
                  <p:embed/>
                </p:oleObj>
              </mc:Choice>
              <mc:Fallback>
                <p:oleObj name="Equation" r:id="rId4" imgW="850680" imgH="393480" progId="Equation.3">
                  <p:embed/>
                  <p:pic>
                    <p:nvPicPr>
                      <p:cNvPr id="0" name="Object 6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2888" y="2601913"/>
                        <a:ext cx="1925637"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291" name="Object 677"/>
          <p:cNvGraphicFramePr>
            <a:graphicFrameLocks noChangeAspect="1"/>
          </p:cNvGraphicFramePr>
          <p:nvPr/>
        </p:nvGraphicFramePr>
        <p:xfrm>
          <a:off x="1200150" y="2617788"/>
          <a:ext cx="2814638" cy="1062037"/>
        </p:xfrm>
        <a:graphic>
          <a:graphicData uri="http://schemas.openxmlformats.org/presentationml/2006/ole">
            <mc:AlternateContent xmlns:mc="http://schemas.openxmlformats.org/markup-compatibility/2006">
              <mc:Choice xmlns:v="urn:schemas-microsoft-com:vml" Requires="v">
                <p:oleObj spid="_x0000_s12415" name="Equation" r:id="rId6" imgW="1244520" imgH="469800" progId="Equation.3">
                  <p:embed/>
                </p:oleObj>
              </mc:Choice>
              <mc:Fallback>
                <p:oleObj name="Equation" r:id="rId6" imgW="1244520" imgH="469800" progId="Equation.3">
                  <p:embed/>
                  <p:pic>
                    <p:nvPicPr>
                      <p:cNvPr id="0" name="Object 6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0150" y="2617788"/>
                        <a:ext cx="2814638" cy="1062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292" name="Object 678"/>
          <p:cNvGraphicFramePr>
            <a:graphicFrameLocks noChangeAspect="1"/>
          </p:cNvGraphicFramePr>
          <p:nvPr/>
        </p:nvGraphicFramePr>
        <p:xfrm>
          <a:off x="261938" y="3411538"/>
          <a:ext cx="4486275" cy="3167062"/>
        </p:xfrm>
        <a:graphic>
          <a:graphicData uri="http://schemas.openxmlformats.org/presentationml/2006/ole">
            <mc:AlternateContent xmlns:mc="http://schemas.openxmlformats.org/markup-compatibility/2006">
              <mc:Choice xmlns:v="urn:schemas-microsoft-com:vml" Requires="v">
                <p:oleObj spid="_x0000_s12416" name="KGPlot" r:id="rId8" imgW="7251480" imgH="5118120" progId="KGraph_Plot">
                  <p:embed/>
                </p:oleObj>
              </mc:Choice>
              <mc:Fallback>
                <p:oleObj name="KGPlot" r:id="rId8" imgW="7251480" imgH="5118120" progId="KGraph_Plot">
                  <p:embed/>
                  <p:pic>
                    <p:nvPicPr>
                      <p:cNvPr id="0" name="Object 6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938" y="3411538"/>
                        <a:ext cx="4486275" cy="316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7" name="Text Box 679"/>
          <p:cNvSpPr txBox="1">
            <a:spLocks noChangeArrowheads="1"/>
          </p:cNvSpPr>
          <p:nvPr/>
        </p:nvSpPr>
        <p:spPr bwMode="auto">
          <a:xfrm>
            <a:off x="2492375" y="3708400"/>
            <a:ext cx="2990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FF3300"/>
                </a:solidFill>
              </a:rPr>
              <a:t>Time domain</a:t>
            </a:r>
            <a:endParaRPr lang="it-IT" sz="2000">
              <a:solidFill>
                <a:srgbClr val="FF3300"/>
              </a:solidFill>
              <a:sym typeface="Symbol" charset="0"/>
            </a:endParaRPr>
          </a:p>
        </p:txBody>
      </p:sp>
      <p:graphicFrame>
        <p:nvGraphicFramePr>
          <p:cNvPr id="12293" name="Object 680"/>
          <p:cNvGraphicFramePr>
            <a:graphicFrameLocks noChangeAspect="1"/>
          </p:cNvGraphicFramePr>
          <p:nvPr/>
        </p:nvGraphicFramePr>
        <p:xfrm>
          <a:off x="5491163" y="3146425"/>
          <a:ext cx="4243387" cy="3381375"/>
        </p:xfrm>
        <a:graphic>
          <a:graphicData uri="http://schemas.openxmlformats.org/presentationml/2006/ole">
            <mc:AlternateContent xmlns:mc="http://schemas.openxmlformats.org/markup-compatibility/2006">
              <mc:Choice xmlns:v="urn:schemas-microsoft-com:vml" Requires="v">
                <p:oleObj spid="_x0000_s12417" name="KGPlot" r:id="rId10" imgW="7251480" imgH="5778360" progId="KGraph_Plot">
                  <p:embed/>
                </p:oleObj>
              </mc:Choice>
              <mc:Fallback>
                <p:oleObj name="KGPlot" r:id="rId10" imgW="7251480" imgH="5778360" progId="KGraph_Plot">
                  <p:embed/>
                  <p:pic>
                    <p:nvPicPr>
                      <p:cNvPr id="0" name="Object 68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91163" y="3146425"/>
                        <a:ext cx="4243387"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8" name="Text Box 681"/>
          <p:cNvSpPr txBox="1">
            <a:spLocks noChangeArrowheads="1"/>
          </p:cNvSpPr>
          <p:nvPr/>
        </p:nvSpPr>
        <p:spPr bwMode="auto">
          <a:xfrm>
            <a:off x="7126288" y="3640138"/>
            <a:ext cx="2990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FF3300"/>
                </a:solidFill>
              </a:rPr>
              <a:t>Frequency domain</a:t>
            </a:r>
            <a:endParaRPr lang="it-IT" sz="2000">
              <a:solidFill>
                <a:srgbClr val="FF3300"/>
              </a:solidFill>
              <a:sym typeface="Symbol" charset="0"/>
            </a:endParaRPr>
          </a:p>
        </p:txBody>
      </p:sp>
      <p:grpSp>
        <p:nvGrpSpPr>
          <p:cNvPr id="2" name="Group 686"/>
          <p:cNvGrpSpPr>
            <a:grpSpLocks/>
          </p:cNvGrpSpPr>
          <p:nvPr/>
        </p:nvGrpSpPr>
        <p:grpSpPr bwMode="auto">
          <a:xfrm>
            <a:off x="2663825" y="4322763"/>
            <a:ext cx="6570663" cy="987425"/>
            <a:chOff x="1678" y="2723"/>
            <a:chExt cx="4139" cy="622"/>
          </a:xfrm>
        </p:grpSpPr>
        <p:sp>
          <p:nvSpPr>
            <p:cNvPr id="12300" name="Line 682"/>
            <p:cNvSpPr>
              <a:spLocks noChangeShapeType="1"/>
            </p:cNvSpPr>
            <p:nvPr/>
          </p:nvSpPr>
          <p:spPr bwMode="auto">
            <a:xfrm flipH="1">
              <a:off x="1678" y="3001"/>
              <a:ext cx="403" cy="344"/>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it-IT"/>
            </a:p>
          </p:txBody>
        </p:sp>
        <p:sp>
          <p:nvSpPr>
            <p:cNvPr id="12301" name="Text Box 683"/>
            <p:cNvSpPr txBox="1">
              <a:spLocks noChangeArrowheads="1"/>
            </p:cNvSpPr>
            <p:nvPr/>
          </p:nvSpPr>
          <p:spPr bwMode="auto">
            <a:xfrm>
              <a:off x="1688" y="2723"/>
              <a:ext cx="18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3399"/>
                  </a:solidFill>
                </a:rPr>
                <a:t>Increasing n</a:t>
              </a:r>
              <a:endParaRPr lang="it-IT" sz="2000">
                <a:solidFill>
                  <a:srgbClr val="003399"/>
                </a:solidFill>
                <a:sym typeface="Symbol" charset="0"/>
              </a:endParaRPr>
            </a:p>
          </p:txBody>
        </p:sp>
        <p:sp>
          <p:nvSpPr>
            <p:cNvPr id="12302" name="Line 684"/>
            <p:cNvSpPr>
              <a:spLocks noChangeShapeType="1"/>
            </p:cNvSpPr>
            <p:nvPr/>
          </p:nvSpPr>
          <p:spPr bwMode="auto">
            <a:xfrm flipH="1">
              <a:off x="5683" y="2818"/>
              <a:ext cx="134" cy="516"/>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it-IT"/>
            </a:p>
          </p:txBody>
        </p:sp>
        <p:sp>
          <p:nvSpPr>
            <p:cNvPr id="12303" name="Text Box 685"/>
            <p:cNvSpPr txBox="1">
              <a:spLocks noChangeArrowheads="1"/>
            </p:cNvSpPr>
            <p:nvPr/>
          </p:nvSpPr>
          <p:spPr bwMode="auto">
            <a:xfrm>
              <a:off x="4541" y="2982"/>
              <a:ext cx="127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3399"/>
                  </a:solidFill>
                </a:rPr>
                <a:t>Increasing n</a:t>
              </a:r>
              <a:endParaRPr lang="it-IT" sz="2000">
                <a:solidFill>
                  <a:srgbClr val="003399"/>
                </a:solidFill>
                <a:sym typeface="Symbo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497AFE16-C9CE-0747-A0CF-55A9A0EB14E6}" type="slidenum">
              <a:rPr lang="en-US" sz="1200">
                <a:solidFill>
                  <a:srgbClr val="000066"/>
                </a:solidFill>
                <a:latin typeface="Verdana" charset="0"/>
              </a:rPr>
              <a:pPr/>
              <a:t>31</a:t>
            </a:fld>
            <a:endParaRPr lang="en-US" sz="1200">
              <a:solidFill>
                <a:srgbClr val="000066"/>
              </a:solidFill>
              <a:latin typeface="Verdana" charset="0"/>
            </a:endParaRPr>
          </a:p>
        </p:txBody>
      </p:sp>
      <p:sp>
        <p:nvSpPr>
          <p:cNvPr id="13316" name="Text Box 4"/>
          <p:cNvSpPr txBox="1">
            <a:spLocks noChangeArrowheads="1"/>
          </p:cNvSpPr>
          <p:nvPr/>
        </p:nvSpPr>
        <p:spPr bwMode="auto">
          <a:xfrm>
            <a:off x="1125538" y="47625"/>
            <a:ext cx="81327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“Shaperless” analog channel</a:t>
            </a:r>
            <a:endParaRPr lang="it-IT" sz="3200" b="1">
              <a:solidFill>
                <a:srgbClr val="000066"/>
              </a:solidFill>
              <a:sym typeface="Symbol" charset="0"/>
            </a:endParaRPr>
          </a:p>
        </p:txBody>
      </p:sp>
      <p:grpSp>
        <p:nvGrpSpPr>
          <p:cNvPr id="13317" name="Group 22"/>
          <p:cNvGrpSpPr>
            <a:grpSpLocks/>
          </p:cNvGrpSpPr>
          <p:nvPr/>
        </p:nvGrpSpPr>
        <p:grpSpPr bwMode="auto">
          <a:xfrm>
            <a:off x="5176838" y="2819400"/>
            <a:ext cx="4051300" cy="3060700"/>
            <a:chOff x="3333" y="2540"/>
            <a:chExt cx="2374" cy="1581"/>
          </a:xfrm>
        </p:grpSpPr>
        <p:graphicFrame>
          <p:nvGraphicFramePr>
            <p:cNvPr id="13314" name="Object 23"/>
            <p:cNvGraphicFramePr>
              <a:graphicFrameLocks noChangeAspect="1"/>
            </p:cNvGraphicFramePr>
            <p:nvPr/>
          </p:nvGraphicFramePr>
          <p:xfrm>
            <a:off x="3333" y="2583"/>
            <a:ext cx="2351" cy="1538"/>
          </p:xfrm>
          <a:graphic>
            <a:graphicData uri="http://schemas.openxmlformats.org/presentationml/2006/ole">
              <mc:AlternateContent xmlns:mc="http://schemas.openxmlformats.org/markup-compatibility/2006">
                <mc:Choice xmlns:v="urn:schemas-microsoft-com:vml" Requires="v">
                  <p:oleObj spid="_x0000_s13370" name="KGPlot" r:id="rId4" imgW="5181480" imgH="3390840" progId="KGraph_Plot">
                    <p:embed/>
                  </p:oleObj>
                </mc:Choice>
                <mc:Fallback>
                  <p:oleObj name="KGPlot" r:id="rId4" imgW="5181480" imgH="3390840" progId="KGraph_Plot">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 y="2583"/>
                          <a:ext cx="2351" cy="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36" name="Text Box 24"/>
            <p:cNvSpPr txBox="1">
              <a:spLocks noChangeArrowheads="1"/>
            </p:cNvSpPr>
            <p:nvPr/>
          </p:nvSpPr>
          <p:spPr bwMode="auto">
            <a:xfrm>
              <a:off x="3587" y="2540"/>
              <a:ext cx="2120"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rgbClr val="CC0000"/>
                  </a:solidFill>
                </a:rPr>
                <a:t>Preamplifier response to an 800 e</a:t>
              </a:r>
              <a:r>
                <a:rPr lang="en-US" sz="1000" baseline="30000">
                  <a:solidFill>
                    <a:srgbClr val="CC0000"/>
                  </a:solidFill>
                </a:rPr>
                <a:t>-</a:t>
              </a:r>
              <a:r>
                <a:rPr lang="en-US" sz="1000">
                  <a:solidFill>
                    <a:srgbClr val="CC0000"/>
                  </a:solidFill>
                </a:rPr>
                <a:t> pulse</a:t>
              </a:r>
              <a:endParaRPr lang="it-IT" sz="1000">
                <a:solidFill>
                  <a:srgbClr val="CC0000"/>
                </a:solidFill>
                <a:sym typeface="Symbol" charset="0"/>
              </a:endParaRPr>
            </a:p>
          </p:txBody>
        </p:sp>
      </p:grpSp>
      <p:grpSp>
        <p:nvGrpSpPr>
          <p:cNvPr id="13318" name="Group 25"/>
          <p:cNvGrpSpPr>
            <a:grpSpLocks/>
          </p:cNvGrpSpPr>
          <p:nvPr/>
        </p:nvGrpSpPr>
        <p:grpSpPr bwMode="auto">
          <a:xfrm>
            <a:off x="858838" y="3336925"/>
            <a:ext cx="3835400" cy="2765425"/>
            <a:chOff x="302" y="768"/>
            <a:chExt cx="2416" cy="1742"/>
          </a:xfrm>
        </p:grpSpPr>
        <p:sp>
          <p:nvSpPr>
            <p:cNvPr id="13320" name="Rectangle 26"/>
            <p:cNvSpPr>
              <a:spLocks noChangeArrowheads="1"/>
            </p:cNvSpPr>
            <p:nvPr/>
          </p:nvSpPr>
          <p:spPr bwMode="auto">
            <a:xfrm>
              <a:off x="967" y="768"/>
              <a:ext cx="116" cy="407"/>
            </a:xfrm>
            <a:prstGeom prst="rect">
              <a:avLst/>
            </a:prstGeom>
            <a:solidFill>
              <a:schemeClr val="bg1"/>
            </a:solidFill>
            <a:ln w="9525">
              <a:solidFill>
                <a:schemeClr val="bg1"/>
              </a:solidFill>
              <a:miter lim="800000"/>
              <a:headEnd/>
              <a:tailEnd/>
            </a:ln>
          </p:spPr>
          <p:txBody>
            <a:bodyPr wrap="none" anchor="ctr">
              <a:spAutoFit/>
            </a:bodyPr>
            <a:lstStyle/>
            <a:p>
              <a:endParaRPr lang="it-IT"/>
            </a:p>
          </p:txBody>
        </p:sp>
        <p:sp>
          <p:nvSpPr>
            <p:cNvPr id="13321" name="Rectangle 27"/>
            <p:cNvSpPr>
              <a:spLocks noChangeArrowheads="1"/>
            </p:cNvSpPr>
            <p:nvPr/>
          </p:nvSpPr>
          <p:spPr bwMode="auto">
            <a:xfrm>
              <a:off x="2082" y="792"/>
              <a:ext cx="116" cy="407"/>
            </a:xfrm>
            <a:prstGeom prst="rect">
              <a:avLst/>
            </a:prstGeom>
            <a:solidFill>
              <a:schemeClr val="bg1"/>
            </a:solidFill>
            <a:ln w="9525">
              <a:solidFill>
                <a:schemeClr val="bg1"/>
              </a:solidFill>
              <a:miter lim="800000"/>
              <a:headEnd/>
              <a:tailEnd/>
            </a:ln>
          </p:spPr>
          <p:txBody>
            <a:bodyPr wrap="none" anchor="ctr">
              <a:spAutoFit/>
            </a:bodyPr>
            <a:lstStyle/>
            <a:p>
              <a:endParaRPr lang="it-IT"/>
            </a:p>
          </p:txBody>
        </p:sp>
        <p:pic>
          <p:nvPicPr>
            <p:cNvPr id="13322"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 y="968"/>
              <a:ext cx="2409" cy="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Line 29"/>
            <p:cNvSpPr>
              <a:spLocks noChangeShapeType="1"/>
            </p:cNvSpPr>
            <p:nvPr/>
          </p:nvSpPr>
          <p:spPr bwMode="auto">
            <a:xfrm>
              <a:off x="2143" y="1512"/>
              <a:ext cx="57"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nvGrpSpPr>
            <p:cNvPr id="13324" name="Group 30"/>
            <p:cNvGrpSpPr>
              <a:grpSpLocks noChangeAspect="1"/>
            </p:cNvGrpSpPr>
            <p:nvPr/>
          </p:nvGrpSpPr>
          <p:grpSpPr bwMode="auto">
            <a:xfrm>
              <a:off x="2128" y="1184"/>
              <a:ext cx="68" cy="73"/>
              <a:chOff x="2472" y="1440"/>
              <a:chExt cx="96" cy="96"/>
            </a:xfrm>
          </p:grpSpPr>
          <p:sp>
            <p:nvSpPr>
              <p:cNvPr id="13334" name="Line 31"/>
              <p:cNvSpPr>
                <a:spLocks noChangeAspect="1" noChangeShapeType="1"/>
              </p:cNvSpPr>
              <p:nvPr/>
            </p:nvSpPr>
            <p:spPr bwMode="auto">
              <a:xfrm>
                <a:off x="2472" y="1488"/>
                <a:ext cx="9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3335" name="Line 32"/>
              <p:cNvSpPr>
                <a:spLocks noChangeAspect="1" noChangeShapeType="1"/>
              </p:cNvSpPr>
              <p:nvPr/>
            </p:nvSpPr>
            <p:spPr bwMode="auto">
              <a:xfrm rot="-5400000">
                <a:off x="2472" y="1488"/>
                <a:ext cx="9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sp>
          <p:nvSpPr>
            <p:cNvPr id="13325" name="Text Box 33"/>
            <p:cNvSpPr txBox="1">
              <a:spLocks noChangeArrowheads="1"/>
            </p:cNvSpPr>
            <p:nvPr/>
          </p:nvSpPr>
          <p:spPr bwMode="auto">
            <a:xfrm>
              <a:off x="1380" y="976"/>
              <a:ext cx="36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b="1">
                  <a:solidFill>
                    <a:srgbClr val="000066"/>
                  </a:solidFill>
                </a:rPr>
                <a:t>22T</a:t>
              </a:r>
              <a:endParaRPr lang="it-IT" sz="1200" b="1">
                <a:solidFill>
                  <a:srgbClr val="000066"/>
                </a:solidFill>
                <a:sym typeface="Symbol" charset="0"/>
              </a:endParaRPr>
            </a:p>
          </p:txBody>
        </p:sp>
        <p:sp>
          <p:nvSpPr>
            <p:cNvPr id="13326" name="Text Box 34"/>
            <p:cNvSpPr txBox="1">
              <a:spLocks noChangeArrowheads="1"/>
            </p:cNvSpPr>
            <p:nvPr/>
          </p:nvSpPr>
          <p:spPr bwMode="auto">
            <a:xfrm>
              <a:off x="2321" y="1064"/>
              <a:ext cx="33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b="1">
                  <a:solidFill>
                    <a:srgbClr val="000066"/>
                  </a:solidFill>
                </a:rPr>
                <a:t>14T</a:t>
              </a:r>
              <a:endParaRPr lang="it-IT" sz="1200" b="1">
                <a:solidFill>
                  <a:srgbClr val="000066"/>
                </a:solidFill>
                <a:sym typeface="Symbol" charset="0"/>
              </a:endParaRPr>
            </a:p>
          </p:txBody>
        </p:sp>
        <p:sp>
          <p:nvSpPr>
            <p:cNvPr id="13327" name="Line 35"/>
            <p:cNvSpPr>
              <a:spLocks noChangeShapeType="1"/>
            </p:cNvSpPr>
            <p:nvPr/>
          </p:nvSpPr>
          <p:spPr bwMode="auto">
            <a:xfrm>
              <a:off x="857" y="2240"/>
              <a:ext cx="0" cy="2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sp>
          <p:nvSpPr>
            <p:cNvPr id="13328" name="Text Box 36"/>
            <p:cNvSpPr txBox="1">
              <a:spLocks noChangeArrowheads="1"/>
            </p:cNvSpPr>
            <p:nvPr/>
          </p:nvSpPr>
          <p:spPr bwMode="auto">
            <a:xfrm>
              <a:off x="585" y="2240"/>
              <a:ext cx="3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400" b="1">
                  <a:solidFill>
                    <a:srgbClr val="000066"/>
                  </a:solidFill>
                </a:rPr>
                <a:t>i</a:t>
              </a:r>
              <a:r>
                <a:rPr lang="en-US" sz="1400" b="1" baseline="-25000">
                  <a:solidFill>
                    <a:srgbClr val="000066"/>
                  </a:solidFill>
                </a:rPr>
                <a:t>F</a:t>
              </a:r>
              <a:endParaRPr lang="it-IT" sz="1400" b="1">
                <a:solidFill>
                  <a:srgbClr val="000066"/>
                </a:solidFill>
                <a:sym typeface="Symbol" charset="0"/>
              </a:endParaRPr>
            </a:p>
          </p:txBody>
        </p:sp>
        <p:sp>
          <p:nvSpPr>
            <p:cNvPr id="13329" name="Text Box 37"/>
            <p:cNvSpPr txBox="1">
              <a:spLocks noChangeArrowheads="1"/>
            </p:cNvSpPr>
            <p:nvPr/>
          </p:nvSpPr>
          <p:spPr bwMode="auto">
            <a:xfrm>
              <a:off x="1228" y="1360"/>
              <a:ext cx="3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400" b="1">
                  <a:solidFill>
                    <a:srgbClr val="000066"/>
                  </a:solidFill>
                </a:rPr>
                <a:t>C</a:t>
              </a:r>
              <a:r>
                <a:rPr lang="en-US" sz="1400" b="1" baseline="-25000">
                  <a:solidFill>
                    <a:srgbClr val="000066"/>
                  </a:solidFill>
                </a:rPr>
                <a:t>F</a:t>
              </a:r>
              <a:endParaRPr lang="it-IT" sz="1400" b="1">
                <a:solidFill>
                  <a:srgbClr val="000066"/>
                </a:solidFill>
                <a:sym typeface="Symbol" charset="0"/>
              </a:endParaRPr>
            </a:p>
          </p:txBody>
        </p:sp>
        <p:sp>
          <p:nvSpPr>
            <p:cNvPr id="13330" name="Text Box 38"/>
            <p:cNvSpPr txBox="1">
              <a:spLocks noChangeArrowheads="1"/>
            </p:cNvSpPr>
            <p:nvPr/>
          </p:nvSpPr>
          <p:spPr bwMode="auto">
            <a:xfrm>
              <a:off x="1612" y="1416"/>
              <a:ext cx="3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400" b="1">
                  <a:solidFill>
                    <a:srgbClr val="000066"/>
                  </a:solidFill>
                </a:rPr>
                <a:t>V</a:t>
              </a:r>
              <a:r>
                <a:rPr lang="en-US" sz="1400" b="1" baseline="-25000">
                  <a:solidFill>
                    <a:srgbClr val="000066"/>
                  </a:solidFill>
                </a:rPr>
                <a:t>t</a:t>
              </a:r>
              <a:endParaRPr lang="it-IT" sz="1400" b="1">
                <a:solidFill>
                  <a:srgbClr val="000066"/>
                </a:solidFill>
                <a:sym typeface="Symbol" charset="0"/>
              </a:endParaRPr>
            </a:p>
          </p:txBody>
        </p:sp>
        <p:sp>
          <p:nvSpPr>
            <p:cNvPr id="13331" name="Text Box 39"/>
            <p:cNvSpPr txBox="1">
              <a:spLocks noChangeArrowheads="1"/>
            </p:cNvSpPr>
            <p:nvPr/>
          </p:nvSpPr>
          <p:spPr bwMode="auto">
            <a:xfrm>
              <a:off x="1871" y="1603"/>
              <a:ext cx="8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b="1">
                  <a:solidFill>
                    <a:srgbClr val="000066"/>
                  </a:solidFill>
                </a:rPr>
                <a:t>Discriminator</a:t>
              </a:r>
              <a:endParaRPr lang="it-IT" sz="1200" b="1">
                <a:solidFill>
                  <a:srgbClr val="000066"/>
                </a:solidFill>
                <a:sym typeface="Symbol" charset="0"/>
              </a:endParaRPr>
            </a:p>
          </p:txBody>
        </p:sp>
        <p:sp>
          <p:nvSpPr>
            <p:cNvPr id="13332" name="Text Box 40"/>
            <p:cNvSpPr txBox="1">
              <a:spLocks noChangeArrowheads="1"/>
            </p:cNvSpPr>
            <p:nvPr/>
          </p:nvSpPr>
          <p:spPr bwMode="auto">
            <a:xfrm>
              <a:off x="790" y="784"/>
              <a:ext cx="8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b="1">
                  <a:solidFill>
                    <a:srgbClr val="000066"/>
                  </a:solidFill>
                </a:rPr>
                <a:t>Preamplifier</a:t>
              </a:r>
              <a:endParaRPr lang="it-IT" sz="1200" b="1">
                <a:solidFill>
                  <a:srgbClr val="000066"/>
                </a:solidFill>
                <a:sym typeface="Symbol" charset="0"/>
              </a:endParaRPr>
            </a:p>
          </p:txBody>
        </p:sp>
        <p:sp>
          <p:nvSpPr>
            <p:cNvPr id="13333" name="Text Box 41"/>
            <p:cNvSpPr txBox="1">
              <a:spLocks noChangeArrowheads="1"/>
            </p:cNvSpPr>
            <p:nvPr/>
          </p:nvSpPr>
          <p:spPr bwMode="auto">
            <a:xfrm>
              <a:off x="1038" y="1116"/>
              <a:ext cx="4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it-IT" sz="1400" b="1">
                  <a:solidFill>
                    <a:schemeClr val="bg1"/>
                  </a:solidFill>
                </a:rPr>
                <a:t>-G(s)</a:t>
              </a:r>
              <a:endParaRPr lang="it-IT" sz="1400" b="1">
                <a:solidFill>
                  <a:schemeClr val="bg1"/>
                </a:solidFill>
                <a:sym typeface="Symbol" charset="0"/>
              </a:endParaRPr>
            </a:p>
          </p:txBody>
        </p:sp>
      </p:grpSp>
      <p:sp>
        <p:nvSpPr>
          <p:cNvPr id="13319" name="Rectangle 62"/>
          <p:cNvSpPr>
            <a:spLocks noChangeArrowheads="1"/>
          </p:cNvSpPr>
          <p:nvPr/>
        </p:nvSpPr>
        <p:spPr bwMode="auto">
          <a:xfrm>
            <a:off x="341313" y="957263"/>
            <a:ext cx="9564687"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dirty="0">
                <a:solidFill>
                  <a:schemeClr val="tx1"/>
                </a:solidFill>
              </a:rPr>
              <a:t>In future </a:t>
            </a:r>
            <a:r>
              <a:rPr lang="it-IT" sz="2200" dirty="0" err="1" smtClean="0">
                <a:solidFill>
                  <a:schemeClr val="tx1"/>
                </a:solidFill>
              </a:rPr>
              <a:t>applications</a:t>
            </a:r>
            <a:r>
              <a:rPr lang="it-IT" sz="2200" dirty="0" smtClean="0">
                <a:solidFill>
                  <a:schemeClr val="tx1"/>
                </a:solidFill>
              </a:rPr>
              <a:t> for </a:t>
            </a:r>
            <a:r>
              <a:rPr lang="it-IT" sz="2200" dirty="0" err="1" smtClean="0">
                <a:solidFill>
                  <a:schemeClr val="tx1"/>
                </a:solidFill>
              </a:rPr>
              <a:t>imaging</a:t>
            </a:r>
            <a:r>
              <a:rPr lang="it-IT" sz="2200" dirty="0" smtClean="0">
                <a:solidFill>
                  <a:schemeClr val="tx1"/>
                </a:solidFill>
              </a:rPr>
              <a:t> and </a:t>
            </a:r>
            <a:r>
              <a:rPr lang="it-IT" sz="2200" dirty="0" err="1" smtClean="0">
                <a:solidFill>
                  <a:schemeClr val="tx1"/>
                </a:solidFill>
              </a:rPr>
              <a:t>vertexing</a:t>
            </a:r>
            <a:r>
              <a:rPr lang="it-IT" sz="2200" dirty="0" smtClean="0">
                <a:solidFill>
                  <a:schemeClr val="tx1"/>
                </a:solidFill>
              </a:rPr>
              <a:t> detectors, </a:t>
            </a:r>
            <a:r>
              <a:rPr lang="it-IT" sz="2200" dirty="0" err="1">
                <a:solidFill>
                  <a:schemeClr val="tx1"/>
                </a:solidFill>
              </a:rPr>
              <a:t>very</a:t>
            </a:r>
            <a:r>
              <a:rPr lang="it-IT" sz="2200" dirty="0">
                <a:solidFill>
                  <a:schemeClr val="tx1"/>
                </a:solidFill>
              </a:rPr>
              <a:t> small </a:t>
            </a:r>
            <a:r>
              <a:rPr lang="it-IT" sz="2200" dirty="0" err="1">
                <a:solidFill>
                  <a:schemeClr val="tx1"/>
                </a:solidFill>
              </a:rPr>
              <a:t>pixels</a:t>
            </a:r>
            <a:r>
              <a:rPr lang="it-IT" sz="2200" dirty="0">
                <a:solidFill>
                  <a:schemeClr val="tx1"/>
                </a:solidFill>
              </a:rPr>
              <a:t> </a:t>
            </a:r>
            <a:r>
              <a:rPr lang="it-IT" sz="2200" dirty="0" err="1" smtClean="0">
                <a:solidFill>
                  <a:schemeClr val="tx1"/>
                </a:solidFill>
              </a:rPr>
              <a:t>may</a:t>
            </a:r>
            <a:r>
              <a:rPr lang="it-IT" sz="2200" dirty="0" smtClean="0">
                <a:solidFill>
                  <a:schemeClr val="tx1"/>
                </a:solidFill>
              </a:rPr>
              <a:t> be </a:t>
            </a:r>
            <a:r>
              <a:rPr lang="it-IT" sz="2200" dirty="0" err="1" smtClean="0">
                <a:solidFill>
                  <a:schemeClr val="tx1"/>
                </a:solidFill>
              </a:rPr>
              <a:t>needed</a:t>
            </a:r>
            <a:r>
              <a:rPr lang="it-IT" sz="2200" dirty="0" smtClean="0">
                <a:solidFill>
                  <a:schemeClr val="tx1"/>
                </a:solidFill>
              </a:rPr>
              <a:t> </a:t>
            </a:r>
            <a:r>
              <a:rPr lang="it-IT" sz="2200" dirty="0">
                <a:solidFill>
                  <a:schemeClr val="tx1"/>
                </a:solidFill>
              </a:rPr>
              <a:t>(&lt; </a:t>
            </a:r>
            <a:r>
              <a:rPr lang="it-IT" sz="2200" dirty="0" smtClean="0">
                <a:solidFill>
                  <a:schemeClr val="tx1"/>
                </a:solidFill>
              </a:rPr>
              <a:t>10x10 </a:t>
            </a:r>
            <a:r>
              <a:rPr lang="it-IT" sz="2200" dirty="0" smtClean="0">
                <a:solidFill>
                  <a:schemeClr val="tx1"/>
                </a:solidFill>
                <a:latin typeface="Symbol" charset="0"/>
              </a:rPr>
              <a:t>m</a:t>
            </a:r>
            <a:r>
              <a:rPr lang="it-IT" sz="2200" dirty="0" smtClean="0">
                <a:solidFill>
                  <a:schemeClr val="tx1"/>
                </a:solidFill>
              </a:rPr>
              <a:t>m</a:t>
            </a:r>
            <a:r>
              <a:rPr lang="it-IT" sz="2200" baseline="30000" dirty="0" smtClean="0">
                <a:solidFill>
                  <a:schemeClr val="tx1"/>
                </a:solidFill>
              </a:rPr>
              <a:t>2</a:t>
            </a:r>
            <a:r>
              <a:rPr lang="it-IT" sz="2200" dirty="0" smtClean="0">
                <a:solidFill>
                  <a:schemeClr val="tx1"/>
                </a:solidFill>
              </a:rPr>
              <a:t>) </a:t>
            </a:r>
            <a:r>
              <a:rPr lang="it-IT" sz="2200" dirty="0">
                <a:solidFill>
                  <a:schemeClr val="tx1"/>
                </a:solidFill>
              </a:rPr>
              <a:t>with no room in the pixel for a </a:t>
            </a:r>
            <a:r>
              <a:rPr lang="it-IT" sz="2200" dirty="0" err="1">
                <a:solidFill>
                  <a:schemeClr val="tx1"/>
                </a:solidFill>
              </a:rPr>
              <a:t>shaper</a:t>
            </a:r>
            <a:endParaRPr lang="it-IT" sz="2200" dirty="0">
              <a:solidFill>
                <a:schemeClr val="tx1"/>
              </a:solidFill>
            </a:endParaRPr>
          </a:p>
          <a:p>
            <a:pPr marL="342900" indent="-342900">
              <a:spcBef>
                <a:spcPct val="20000"/>
              </a:spcBef>
              <a:buClrTx/>
              <a:buFontTx/>
              <a:buChar char="•"/>
            </a:pPr>
            <a:r>
              <a:rPr lang="it-IT" sz="2200" dirty="0">
                <a:solidFill>
                  <a:schemeClr val="tx1"/>
                </a:solidFill>
              </a:rPr>
              <a:t>Under </a:t>
            </a:r>
            <a:r>
              <a:rPr lang="it-IT" sz="2200" dirty="0" err="1">
                <a:solidFill>
                  <a:schemeClr val="tx1"/>
                </a:solidFill>
              </a:rPr>
              <a:t>these</a:t>
            </a:r>
            <a:r>
              <a:rPr lang="it-IT" sz="2200" dirty="0">
                <a:solidFill>
                  <a:schemeClr val="tx1"/>
                </a:solidFill>
              </a:rPr>
              <a:t> </a:t>
            </a:r>
            <a:r>
              <a:rPr lang="it-IT" sz="2200" dirty="0" err="1">
                <a:solidFill>
                  <a:schemeClr val="tx1"/>
                </a:solidFill>
              </a:rPr>
              <a:t>constraints</a:t>
            </a:r>
            <a:r>
              <a:rPr lang="it-IT" sz="2200" dirty="0">
                <a:solidFill>
                  <a:schemeClr val="tx1"/>
                </a:solidFill>
              </a:rPr>
              <a:t>, a </a:t>
            </a:r>
            <a:r>
              <a:rPr lang="it-IT" sz="2200" dirty="0" err="1">
                <a:solidFill>
                  <a:schemeClr val="tx1"/>
                </a:solidFill>
              </a:rPr>
              <a:t>viable</a:t>
            </a:r>
            <a:r>
              <a:rPr lang="it-IT" sz="2200" dirty="0">
                <a:solidFill>
                  <a:schemeClr val="tx1"/>
                </a:solidFill>
              </a:rPr>
              <a:t> </a:t>
            </a:r>
            <a:r>
              <a:rPr lang="it-IT" sz="2200" dirty="0" err="1">
                <a:solidFill>
                  <a:schemeClr val="tx1"/>
                </a:solidFill>
              </a:rPr>
              <a:t>solution</a:t>
            </a:r>
            <a:r>
              <a:rPr lang="it-IT" sz="2200" dirty="0">
                <a:solidFill>
                  <a:schemeClr val="tx1"/>
                </a:solidFill>
              </a:rPr>
              <a:t> </a:t>
            </a:r>
            <a:r>
              <a:rPr lang="it-IT" sz="2200" dirty="0" err="1">
                <a:solidFill>
                  <a:schemeClr val="tx1"/>
                </a:solidFill>
              </a:rPr>
              <a:t>consists</a:t>
            </a:r>
            <a:r>
              <a:rPr lang="it-IT" sz="2200" dirty="0">
                <a:solidFill>
                  <a:schemeClr val="tx1"/>
                </a:solidFill>
              </a:rPr>
              <a:t> in </a:t>
            </a:r>
            <a:r>
              <a:rPr lang="it-IT" sz="2200" dirty="0" err="1">
                <a:solidFill>
                  <a:schemeClr val="tx1"/>
                </a:solidFill>
              </a:rPr>
              <a:t>artificially</a:t>
            </a:r>
            <a:r>
              <a:rPr lang="it-IT" sz="2200" dirty="0">
                <a:solidFill>
                  <a:schemeClr val="tx1"/>
                </a:solidFill>
              </a:rPr>
              <a:t> </a:t>
            </a:r>
            <a:r>
              <a:rPr lang="it-IT" sz="2200" dirty="0" err="1">
                <a:solidFill>
                  <a:schemeClr val="tx1"/>
                </a:solidFill>
              </a:rPr>
              <a:t>reducing</a:t>
            </a:r>
            <a:r>
              <a:rPr lang="it-IT" sz="2200" dirty="0">
                <a:solidFill>
                  <a:schemeClr val="tx1"/>
                </a:solidFill>
              </a:rPr>
              <a:t> the </a:t>
            </a:r>
            <a:r>
              <a:rPr lang="it-IT" sz="2200" dirty="0" err="1">
                <a:solidFill>
                  <a:schemeClr val="tx1"/>
                </a:solidFill>
              </a:rPr>
              <a:t>preamplifier</a:t>
            </a:r>
            <a:r>
              <a:rPr lang="it-IT" sz="2200" dirty="0">
                <a:solidFill>
                  <a:schemeClr val="tx1"/>
                </a:solidFill>
              </a:rPr>
              <a:t> </a:t>
            </a:r>
            <a:r>
              <a:rPr lang="it-IT" sz="2200" dirty="0" err="1">
                <a:solidFill>
                  <a:schemeClr val="tx1"/>
                </a:solidFill>
              </a:rPr>
              <a:t>bandwidth</a:t>
            </a:r>
            <a:r>
              <a:rPr lang="it-IT" sz="2200" dirty="0">
                <a:solidFill>
                  <a:schemeClr val="tx1"/>
                </a:solidFill>
              </a:rPr>
              <a:t> </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D67EEBF8-FA59-3848-9562-FB87D09D640A}" type="slidenum">
              <a:rPr lang="en-US" sz="1200">
                <a:solidFill>
                  <a:srgbClr val="000066"/>
                </a:solidFill>
                <a:latin typeface="Verdana" charset="0"/>
              </a:rPr>
              <a:pPr/>
              <a:t>32</a:t>
            </a:fld>
            <a:endParaRPr lang="en-US" sz="1200">
              <a:solidFill>
                <a:srgbClr val="000066"/>
              </a:solidFill>
              <a:latin typeface="Verdana" charset="0"/>
            </a:endParaRPr>
          </a:p>
        </p:txBody>
      </p:sp>
      <p:sp>
        <p:nvSpPr>
          <p:cNvPr id="14341" name="Rectangle 5"/>
          <p:cNvSpPr>
            <a:spLocks noChangeArrowheads="1"/>
          </p:cNvSpPr>
          <p:nvPr/>
        </p:nvSpPr>
        <p:spPr bwMode="auto">
          <a:xfrm>
            <a:off x="74613" y="63500"/>
            <a:ext cx="89836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en-US" b="1">
                <a:solidFill>
                  <a:schemeClr val="tx1"/>
                </a:solidFill>
              </a:rPr>
              <a:t>Charge measuring system and </a:t>
            </a:r>
            <a:r>
              <a:rPr lang="it-IT" b="1">
                <a:solidFill>
                  <a:schemeClr val="tx1"/>
                </a:solidFill>
              </a:rPr>
              <a:t>the effect of noise</a:t>
            </a:r>
            <a:endParaRPr lang="en-US" b="1">
              <a:solidFill>
                <a:schemeClr val="tx1"/>
              </a:solidFill>
            </a:endParaRPr>
          </a:p>
        </p:txBody>
      </p:sp>
      <p:sp>
        <p:nvSpPr>
          <p:cNvPr id="14342" name="Rectangle 6"/>
          <p:cNvSpPr>
            <a:spLocks noChangeArrowheads="1"/>
          </p:cNvSpPr>
          <p:nvPr/>
        </p:nvSpPr>
        <p:spPr bwMode="auto">
          <a:xfrm>
            <a:off x="620713" y="4700588"/>
            <a:ext cx="77724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lnSpc>
                <a:spcPct val="90000"/>
              </a:lnSpc>
              <a:spcBef>
                <a:spcPct val="30000"/>
              </a:spcBef>
              <a:buClrTx/>
              <a:buFontTx/>
              <a:buNone/>
            </a:pPr>
            <a:r>
              <a:rPr lang="it-IT" sz="2000">
                <a:solidFill>
                  <a:schemeClr val="tx1"/>
                </a:solidFill>
              </a:rPr>
              <a:t>	</a:t>
            </a:r>
            <a:r>
              <a:rPr lang="it-IT" sz="2400">
                <a:solidFill>
                  <a:schemeClr val="tx1"/>
                </a:solidFill>
              </a:rPr>
              <a:t>Noise arises from two uncorrelated sources at the input (series and parallel noise):</a:t>
            </a:r>
          </a:p>
        </p:txBody>
      </p:sp>
      <p:pic>
        <p:nvPicPr>
          <p:cNvPr id="14343"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1708150"/>
            <a:ext cx="72136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14338" name="Object 8"/>
          <p:cNvGraphicFramePr>
            <a:graphicFrameLocks noChangeAspect="1"/>
          </p:cNvGraphicFramePr>
          <p:nvPr/>
        </p:nvGraphicFramePr>
        <p:xfrm>
          <a:off x="5170488" y="5494338"/>
          <a:ext cx="1693862" cy="631825"/>
        </p:xfrm>
        <a:graphic>
          <a:graphicData uri="http://schemas.openxmlformats.org/presentationml/2006/ole">
            <mc:AlternateContent xmlns:mc="http://schemas.openxmlformats.org/markup-compatibility/2006">
              <mc:Choice xmlns:v="urn:schemas-microsoft-com:vml" Requires="v">
                <p:oleObj spid="_x0000_s14407" name="Equation" r:id="rId5" imgW="749160" imgH="279360" progId="Equation.3">
                  <p:embed/>
                </p:oleObj>
              </mc:Choice>
              <mc:Fallback>
                <p:oleObj name="Equation" r:id="rId5" imgW="749160" imgH="27936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0488" y="5494338"/>
                        <a:ext cx="1693862"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344" name="Rectangle 9"/>
          <p:cNvSpPr>
            <a:spLocks noChangeArrowheads="1"/>
          </p:cNvSpPr>
          <p:nvPr/>
        </p:nvSpPr>
        <p:spPr bwMode="auto">
          <a:xfrm>
            <a:off x="0" y="3387725"/>
            <a:ext cx="31511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46037" rIns="0" bIns="46037">
            <a:spAutoFit/>
          </a:bodyPr>
          <a:lstStyle/>
          <a:p>
            <a:pPr marL="762000" lvl="4" eaLnBrk="0" hangingPunct="0">
              <a:buClrTx/>
              <a:buFontTx/>
              <a:buNone/>
              <a:tabLst>
                <a:tab pos="95250" algn="l"/>
                <a:tab pos="285750" algn="r"/>
                <a:tab pos="476250" algn="dec"/>
              </a:tabLst>
            </a:pPr>
            <a:r>
              <a:rPr lang="it-IT" sz="1800">
                <a:solidFill>
                  <a:schemeClr val="tx1"/>
                </a:solidFill>
              </a:rPr>
              <a:t>Charge collection is very fast in semiconductor detectors</a:t>
            </a:r>
            <a:endParaRPr lang="it-IT" sz="1400">
              <a:solidFill>
                <a:schemeClr val="tx1"/>
              </a:solidFill>
            </a:endParaRPr>
          </a:p>
        </p:txBody>
      </p:sp>
      <p:sp>
        <p:nvSpPr>
          <p:cNvPr id="14345" name="Rectangle 10"/>
          <p:cNvSpPr>
            <a:spLocks noChangeArrowheads="1"/>
          </p:cNvSpPr>
          <p:nvPr/>
        </p:nvSpPr>
        <p:spPr bwMode="auto">
          <a:xfrm>
            <a:off x="2498725" y="3144838"/>
            <a:ext cx="33210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marL="762000" lvl="4" eaLnBrk="0" hangingPunct="0">
              <a:buClrTx/>
              <a:buFontTx/>
              <a:buNone/>
            </a:pPr>
            <a:r>
              <a:rPr lang="it-IT" sz="1800">
                <a:solidFill>
                  <a:schemeClr val="tx1"/>
                </a:solidFill>
              </a:rPr>
              <a:t>Ionization detectors can be modeled as capacitive signal sources</a:t>
            </a:r>
          </a:p>
        </p:txBody>
      </p:sp>
      <p:sp>
        <p:nvSpPr>
          <p:cNvPr id="14346" name="Arc 11"/>
          <p:cNvSpPr>
            <a:spLocks/>
          </p:cNvSpPr>
          <p:nvPr/>
        </p:nvSpPr>
        <p:spPr bwMode="auto">
          <a:xfrm>
            <a:off x="2068513" y="2916238"/>
            <a:ext cx="3157537" cy="523875"/>
          </a:xfrm>
          <a:custGeom>
            <a:avLst/>
            <a:gdLst>
              <a:gd name="T0" fmla="*/ 2147483647 w 21600"/>
              <a:gd name="T1" fmla="*/ 2147483647 h 16848"/>
              <a:gd name="T2" fmla="*/ 0 w 21600"/>
              <a:gd name="T3" fmla="*/ 0 h 16848"/>
              <a:gd name="T4" fmla="*/ 2147483647 w 21600"/>
              <a:gd name="T5" fmla="*/ 0 h 16848"/>
              <a:gd name="T6" fmla="*/ 0 60000 65536"/>
              <a:gd name="T7" fmla="*/ 0 60000 65536"/>
              <a:gd name="T8" fmla="*/ 0 60000 65536"/>
              <a:gd name="T9" fmla="*/ 0 w 21600"/>
              <a:gd name="T10" fmla="*/ 0 h 16848"/>
              <a:gd name="T11" fmla="*/ 21600 w 21600"/>
              <a:gd name="T12" fmla="*/ 16848 h 16848"/>
            </a:gdLst>
            <a:ahLst/>
            <a:cxnLst>
              <a:cxn ang="T6">
                <a:pos x="T0" y="T1"/>
              </a:cxn>
              <a:cxn ang="T7">
                <a:pos x="T2" y="T3"/>
              </a:cxn>
              <a:cxn ang="T8">
                <a:pos x="T4" y="T5"/>
              </a:cxn>
            </a:cxnLst>
            <a:rect l="T9" t="T10" r="T11" b="T12"/>
            <a:pathLst>
              <a:path w="21600" h="16848" fill="none" extrusionOk="0">
                <a:moveTo>
                  <a:pt x="8083" y="16847"/>
                </a:moveTo>
                <a:cubicBezTo>
                  <a:pt x="2973" y="12748"/>
                  <a:pt x="0" y="6551"/>
                  <a:pt x="0" y="0"/>
                </a:cubicBezTo>
              </a:path>
              <a:path w="21600" h="16848" stroke="0" extrusionOk="0">
                <a:moveTo>
                  <a:pt x="8083" y="16847"/>
                </a:moveTo>
                <a:cubicBezTo>
                  <a:pt x="2973" y="12748"/>
                  <a:pt x="0" y="6551"/>
                  <a:pt x="0" y="0"/>
                </a:cubicBezTo>
                <a:lnTo>
                  <a:pt x="21600" y="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4347" name="Arc 12"/>
          <p:cNvSpPr>
            <a:spLocks/>
          </p:cNvSpPr>
          <p:nvPr/>
        </p:nvSpPr>
        <p:spPr bwMode="auto">
          <a:xfrm flipH="1">
            <a:off x="908050" y="3086100"/>
            <a:ext cx="347663" cy="1593850"/>
          </a:xfrm>
          <a:custGeom>
            <a:avLst/>
            <a:gdLst>
              <a:gd name="T0" fmla="*/ 0 w 12447"/>
              <a:gd name="T1" fmla="*/ 0 h 21600"/>
              <a:gd name="T2" fmla="*/ 2147483647 w 12447"/>
              <a:gd name="T3" fmla="*/ 2147483647 h 21600"/>
              <a:gd name="T4" fmla="*/ 0 w 12447"/>
              <a:gd name="T5" fmla="*/ 2147483647 h 21600"/>
              <a:gd name="T6" fmla="*/ 0 60000 65536"/>
              <a:gd name="T7" fmla="*/ 0 60000 65536"/>
              <a:gd name="T8" fmla="*/ 0 60000 65536"/>
              <a:gd name="T9" fmla="*/ 0 w 12447"/>
              <a:gd name="T10" fmla="*/ 0 h 21600"/>
              <a:gd name="T11" fmla="*/ 12447 w 12447"/>
              <a:gd name="T12" fmla="*/ 21600 h 21600"/>
            </a:gdLst>
            <a:ahLst/>
            <a:cxnLst>
              <a:cxn ang="T6">
                <a:pos x="T0" y="T1"/>
              </a:cxn>
              <a:cxn ang="T7">
                <a:pos x="T2" y="T3"/>
              </a:cxn>
              <a:cxn ang="T8">
                <a:pos x="T4" y="T5"/>
              </a:cxn>
            </a:cxnLst>
            <a:rect l="T9" t="T10" r="T11" b="T12"/>
            <a:pathLst>
              <a:path w="12447" h="21600" fill="none" extrusionOk="0">
                <a:moveTo>
                  <a:pt x="-1" y="0"/>
                </a:moveTo>
                <a:cubicBezTo>
                  <a:pt x="4456" y="0"/>
                  <a:pt x="8804" y="1378"/>
                  <a:pt x="12447" y="3946"/>
                </a:cubicBezTo>
              </a:path>
              <a:path w="12447" h="21600" stroke="0" extrusionOk="0">
                <a:moveTo>
                  <a:pt x="-1" y="0"/>
                </a:moveTo>
                <a:cubicBezTo>
                  <a:pt x="4456" y="0"/>
                  <a:pt x="8804" y="1378"/>
                  <a:pt x="12447" y="3946"/>
                </a:cubicBezTo>
                <a:lnTo>
                  <a:pt x="0" y="21600"/>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4348" name="Rectangle 13"/>
          <p:cNvSpPr>
            <a:spLocks noChangeArrowheads="1"/>
          </p:cNvSpPr>
          <p:nvPr/>
        </p:nvSpPr>
        <p:spPr bwMode="auto">
          <a:xfrm>
            <a:off x="5480050" y="919163"/>
            <a:ext cx="389255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marL="762000" lvl="4" eaLnBrk="0" hangingPunct="0">
              <a:buClrTx/>
              <a:buFontTx/>
              <a:buNone/>
            </a:pPr>
            <a:r>
              <a:rPr lang="it-IT" sz="1800">
                <a:solidFill>
                  <a:schemeClr val="tx1"/>
                </a:solidFill>
              </a:rPr>
              <a:t>Filter minimizes the measurement error with respect to noise and the effect of pulse overlap (finite duration)</a:t>
            </a:r>
          </a:p>
        </p:txBody>
      </p:sp>
      <p:graphicFrame>
        <p:nvGraphicFramePr>
          <p:cNvPr id="14339" name="Object 14"/>
          <p:cNvGraphicFramePr>
            <a:graphicFrameLocks noChangeAspect="1"/>
          </p:cNvGraphicFramePr>
          <p:nvPr/>
        </p:nvGraphicFramePr>
        <p:xfrm>
          <a:off x="1536700" y="5454650"/>
          <a:ext cx="2441575" cy="804863"/>
        </p:xfrm>
        <a:graphic>
          <a:graphicData uri="http://schemas.openxmlformats.org/presentationml/2006/ole">
            <mc:AlternateContent xmlns:mc="http://schemas.openxmlformats.org/markup-compatibility/2006">
              <mc:Choice xmlns:v="urn:schemas-microsoft-com:vml" Requires="v">
                <p:oleObj spid="_x0000_s14408" name="Equation" r:id="rId7" imgW="1079280" imgH="355320" progId="Equation.3">
                  <p:embed/>
                </p:oleObj>
              </mc:Choice>
              <mc:Fallback>
                <p:oleObj name="Equation" r:id="rId7" imgW="1079280" imgH="355320" progId="Equation.3">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6700" y="5454650"/>
                        <a:ext cx="2441575" cy="8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A5F1598A-80D3-B342-A0D4-7C7D816F66FC}" type="slidenum">
              <a:rPr lang="en-US" sz="1200">
                <a:solidFill>
                  <a:srgbClr val="000066"/>
                </a:solidFill>
                <a:latin typeface="Verdana" charset="0"/>
              </a:rPr>
              <a:pPr/>
              <a:t>33</a:t>
            </a:fld>
            <a:endParaRPr lang="en-US" sz="1200">
              <a:solidFill>
                <a:srgbClr val="000066"/>
              </a:solidFill>
              <a:latin typeface="Verdana" charset="0"/>
            </a:endParaRPr>
          </a:p>
        </p:txBody>
      </p:sp>
      <p:grpSp>
        <p:nvGrpSpPr>
          <p:cNvPr id="2" name="Group 4"/>
          <p:cNvGrpSpPr>
            <a:grpSpLocks/>
          </p:cNvGrpSpPr>
          <p:nvPr/>
        </p:nvGrpSpPr>
        <p:grpSpPr bwMode="auto">
          <a:xfrm>
            <a:off x="4797425" y="3548063"/>
            <a:ext cx="3886200" cy="2820987"/>
            <a:chOff x="384" y="2112"/>
            <a:chExt cx="2448" cy="1777"/>
          </a:xfrm>
        </p:grpSpPr>
        <p:sp>
          <p:nvSpPr>
            <p:cNvPr id="73764" name="Rectangle 5"/>
            <p:cNvSpPr>
              <a:spLocks noChangeArrowheads="1"/>
            </p:cNvSpPr>
            <p:nvPr/>
          </p:nvSpPr>
          <p:spPr bwMode="auto">
            <a:xfrm>
              <a:off x="384" y="2112"/>
              <a:ext cx="244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buClr>
                  <a:srgbClr val="000099"/>
                </a:buClr>
                <a:buFontTx/>
                <a:buNone/>
              </a:pPr>
              <a:r>
                <a:rPr lang="it-IT" sz="2000">
                  <a:solidFill>
                    <a:srgbClr val="FF9933"/>
                  </a:solidFill>
                </a:rPr>
                <a:t>Parallel noise sources</a:t>
              </a:r>
            </a:p>
            <a:p>
              <a:pPr marL="342900" indent="-342900" algn="ctr">
                <a:lnSpc>
                  <a:spcPct val="90000"/>
                </a:lnSpc>
                <a:spcBef>
                  <a:spcPct val="20000"/>
                </a:spcBef>
                <a:buClr>
                  <a:srgbClr val="000099"/>
                </a:buClr>
                <a:buFontTx/>
                <a:buNone/>
              </a:pPr>
              <a:r>
                <a:rPr lang="it-IT" sz="1600">
                  <a:solidFill>
                    <a:srgbClr val="003399"/>
                  </a:solidFill>
                </a:rPr>
                <a:t>Current generators at the preamplifier input</a:t>
              </a:r>
            </a:p>
          </p:txBody>
        </p:sp>
        <p:grpSp>
          <p:nvGrpSpPr>
            <p:cNvPr id="73765" name="Group 6"/>
            <p:cNvGrpSpPr>
              <a:grpSpLocks/>
            </p:cNvGrpSpPr>
            <p:nvPr/>
          </p:nvGrpSpPr>
          <p:grpSpPr bwMode="auto">
            <a:xfrm>
              <a:off x="816" y="2544"/>
              <a:ext cx="1440" cy="1345"/>
              <a:chOff x="816" y="2544"/>
              <a:chExt cx="1440" cy="1345"/>
            </a:xfrm>
          </p:grpSpPr>
          <p:sp>
            <p:nvSpPr>
              <p:cNvPr id="552967" name="AutoShape 7"/>
              <p:cNvSpPr>
                <a:spLocks noChangeArrowheads="1"/>
              </p:cNvSpPr>
              <p:nvPr/>
            </p:nvSpPr>
            <p:spPr bwMode="auto">
              <a:xfrm rot="-5400000">
                <a:off x="1712" y="3137"/>
                <a:ext cx="384" cy="352"/>
              </a:xfrm>
              <a:prstGeom prst="flowChartMerge">
                <a:avLst/>
              </a:prstGeom>
              <a:noFill/>
              <a:ln w="19050">
                <a:solidFill>
                  <a:srgbClr val="000099"/>
                </a:solidFill>
                <a:miter lim="800000"/>
                <a:headEnd/>
                <a:tailEnd/>
              </a:ln>
              <a:effectLst/>
            </p:spPr>
            <p:txBody>
              <a:bodyPr vert="eaVert" wrap="none" lIns="90000" tIns="46800" rIns="90000" bIns="46800" anchor="ctr"/>
              <a:lstStyle/>
              <a:p>
                <a:pPr algn="ctr">
                  <a:buClrTx/>
                  <a:buFontTx/>
                  <a:buNone/>
                  <a:defRPr/>
                </a:pPr>
                <a:endParaRPr lang="it-IT" sz="2000" b="1">
                  <a:solidFill>
                    <a:schemeClr val="bg1"/>
                  </a:solidFill>
                  <a:effectLst>
                    <a:outerShdw blurRad="38100" dist="38100" dir="2700000" algn="tl">
                      <a:srgbClr val="C0C0C0"/>
                    </a:outerShdw>
                  </a:effectLst>
                  <a:latin typeface="Comic Sans MS" pitchFamily="66" charset="0"/>
                  <a:ea typeface="+mn-ea"/>
                </a:endParaRPr>
              </a:p>
            </p:txBody>
          </p:sp>
          <p:sp>
            <p:nvSpPr>
              <p:cNvPr id="73767" name="Line 8"/>
              <p:cNvSpPr>
                <a:spLocks noChangeShapeType="1"/>
              </p:cNvSpPr>
              <p:nvPr/>
            </p:nvSpPr>
            <p:spPr bwMode="auto">
              <a:xfrm>
                <a:off x="960" y="3217"/>
                <a:ext cx="768"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68" name="Rectangle 9"/>
              <p:cNvSpPr>
                <a:spLocks noChangeArrowheads="1"/>
              </p:cNvSpPr>
              <p:nvPr/>
            </p:nvSpPr>
            <p:spPr bwMode="auto">
              <a:xfrm>
                <a:off x="1680" y="2929"/>
                <a:ext cx="384" cy="9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73769" name="AutoShape 10"/>
              <p:cNvSpPr>
                <a:spLocks noChangeArrowheads="1"/>
              </p:cNvSpPr>
              <p:nvPr/>
            </p:nvSpPr>
            <p:spPr bwMode="auto">
              <a:xfrm>
                <a:off x="1728" y="2641"/>
                <a:ext cx="192" cy="192"/>
              </a:xfrm>
              <a:prstGeom prst="flowChartConnector">
                <a:avLst/>
              </a:prstGeom>
              <a:noFill/>
              <a:ln w="19050">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it-IT"/>
              </a:p>
            </p:txBody>
          </p:sp>
          <p:sp>
            <p:nvSpPr>
              <p:cNvPr id="73770" name="AutoShape 11"/>
              <p:cNvSpPr>
                <a:spLocks noChangeArrowheads="1"/>
              </p:cNvSpPr>
              <p:nvPr/>
            </p:nvSpPr>
            <p:spPr bwMode="auto">
              <a:xfrm>
                <a:off x="1824" y="2641"/>
                <a:ext cx="192" cy="192"/>
              </a:xfrm>
              <a:prstGeom prst="flowChartConnector">
                <a:avLst/>
              </a:prstGeom>
              <a:noFill/>
              <a:ln w="19050">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it-IT"/>
              </a:p>
            </p:txBody>
          </p:sp>
          <p:sp>
            <p:nvSpPr>
              <p:cNvPr id="73771" name="Line 12"/>
              <p:cNvSpPr>
                <a:spLocks noChangeShapeType="1"/>
              </p:cNvSpPr>
              <p:nvPr/>
            </p:nvSpPr>
            <p:spPr bwMode="auto">
              <a:xfrm>
                <a:off x="1536" y="2737"/>
                <a:ext cx="0" cy="48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72" name="Line 13"/>
              <p:cNvSpPr>
                <a:spLocks noChangeShapeType="1"/>
              </p:cNvSpPr>
              <p:nvPr/>
            </p:nvSpPr>
            <p:spPr bwMode="auto">
              <a:xfrm flipH="1">
                <a:off x="1536" y="2977"/>
                <a:ext cx="144"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73" name="Line 14"/>
              <p:cNvSpPr>
                <a:spLocks noChangeShapeType="1"/>
              </p:cNvSpPr>
              <p:nvPr/>
            </p:nvSpPr>
            <p:spPr bwMode="auto">
              <a:xfrm flipH="1">
                <a:off x="1536" y="2737"/>
                <a:ext cx="192"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74" name="Line 15"/>
              <p:cNvSpPr>
                <a:spLocks noChangeShapeType="1"/>
              </p:cNvSpPr>
              <p:nvPr/>
            </p:nvSpPr>
            <p:spPr bwMode="auto">
              <a:xfrm flipH="1">
                <a:off x="2064" y="2977"/>
                <a:ext cx="144"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75" name="Line 16"/>
              <p:cNvSpPr>
                <a:spLocks noChangeShapeType="1"/>
              </p:cNvSpPr>
              <p:nvPr/>
            </p:nvSpPr>
            <p:spPr bwMode="auto">
              <a:xfrm flipH="1">
                <a:off x="2016" y="2737"/>
                <a:ext cx="192"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76" name="Line 17"/>
              <p:cNvSpPr>
                <a:spLocks noChangeShapeType="1"/>
              </p:cNvSpPr>
              <p:nvPr/>
            </p:nvSpPr>
            <p:spPr bwMode="auto">
              <a:xfrm flipH="1">
                <a:off x="2064" y="3313"/>
                <a:ext cx="192"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77" name="Line 18"/>
              <p:cNvSpPr>
                <a:spLocks noChangeShapeType="1"/>
              </p:cNvSpPr>
              <p:nvPr/>
            </p:nvSpPr>
            <p:spPr bwMode="auto">
              <a:xfrm>
                <a:off x="2208" y="2737"/>
                <a:ext cx="0" cy="576"/>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78" name="Rectangle 19"/>
              <p:cNvSpPr>
                <a:spLocks noChangeArrowheads="1"/>
              </p:cNvSpPr>
              <p:nvPr/>
            </p:nvSpPr>
            <p:spPr bwMode="auto">
              <a:xfrm rot="5400000">
                <a:off x="767" y="2832"/>
                <a:ext cx="384" cy="9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73779" name="AutoShape 20"/>
              <p:cNvSpPr>
                <a:spLocks noChangeArrowheads="1"/>
              </p:cNvSpPr>
              <p:nvPr/>
            </p:nvSpPr>
            <p:spPr bwMode="auto">
              <a:xfrm rot="5400000">
                <a:off x="1103" y="2736"/>
                <a:ext cx="192" cy="192"/>
              </a:xfrm>
              <a:prstGeom prst="flowChartConnector">
                <a:avLst/>
              </a:prstGeom>
              <a:noFill/>
              <a:ln w="19050">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it-IT"/>
              </a:p>
            </p:txBody>
          </p:sp>
          <p:sp>
            <p:nvSpPr>
              <p:cNvPr id="73780" name="AutoShape 21"/>
              <p:cNvSpPr>
                <a:spLocks noChangeArrowheads="1"/>
              </p:cNvSpPr>
              <p:nvPr/>
            </p:nvSpPr>
            <p:spPr bwMode="auto">
              <a:xfrm rot="5400000">
                <a:off x="1103" y="2832"/>
                <a:ext cx="192" cy="192"/>
              </a:xfrm>
              <a:prstGeom prst="flowChartConnector">
                <a:avLst/>
              </a:prstGeom>
              <a:noFill/>
              <a:ln w="19050">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it-IT"/>
              </a:p>
            </p:txBody>
          </p:sp>
          <p:sp>
            <p:nvSpPr>
              <p:cNvPr id="73781" name="Line 22"/>
              <p:cNvSpPr>
                <a:spLocks noChangeShapeType="1"/>
              </p:cNvSpPr>
              <p:nvPr/>
            </p:nvSpPr>
            <p:spPr bwMode="auto">
              <a:xfrm rot="5400000" flipH="1">
                <a:off x="887" y="2616"/>
                <a:ext cx="144"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82" name="Line 23"/>
              <p:cNvSpPr>
                <a:spLocks noChangeShapeType="1"/>
              </p:cNvSpPr>
              <p:nvPr/>
            </p:nvSpPr>
            <p:spPr bwMode="auto">
              <a:xfrm rot="-5400000">
                <a:off x="1152" y="2689"/>
                <a:ext cx="96"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83" name="Line 24"/>
              <p:cNvSpPr>
                <a:spLocks noChangeShapeType="1"/>
              </p:cNvSpPr>
              <p:nvPr/>
            </p:nvSpPr>
            <p:spPr bwMode="auto">
              <a:xfrm rot="5400000" flipH="1">
                <a:off x="887" y="3144"/>
                <a:ext cx="144"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84" name="Line 25"/>
              <p:cNvSpPr>
                <a:spLocks noChangeShapeType="1"/>
              </p:cNvSpPr>
              <p:nvPr/>
            </p:nvSpPr>
            <p:spPr bwMode="auto">
              <a:xfrm rot="5400000" flipH="1">
                <a:off x="1150" y="3073"/>
                <a:ext cx="97"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85" name="AutoShape 26"/>
              <p:cNvSpPr>
                <a:spLocks noChangeArrowheads="1"/>
              </p:cNvSpPr>
              <p:nvPr/>
            </p:nvSpPr>
            <p:spPr bwMode="auto">
              <a:xfrm rot="5400000">
                <a:off x="1103" y="3408"/>
                <a:ext cx="192" cy="192"/>
              </a:xfrm>
              <a:prstGeom prst="flowChartConnector">
                <a:avLst/>
              </a:prstGeom>
              <a:noFill/>
              <a:ln w="19050">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it-IT"/>
              </a:p>
            </p:txBody>
          </p:sp>
          <p:sp>
            <p:nvSpPr>
              <p:cNvPr id="73786" name="AutoShape 27"/>
              <p:cNvSpPr>
                <a:spLocks noChangeArrowheads="1"/>
              </p:cNvSpPr>
              <p:nvPr/>
            </p:nvSpPr>
            <p:spPr bwMode="auto">
              <a:xfrm rot="5400000">
                <a:off x="1103" y="3504"/>
                <a:ext cx="192" cy="192"/>
              </a:xfrm>
              <a:prstGeom prst="flowChartConnector">
                <a:avLst/>
              </a:prstGeom>
              <a:noFill/>
              <a:ln w="19050">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it-IT"/>
              </a:p>
            </p:txBody>
          </p:sp>
          <p:sp>
            <p:nvSpPr>
              <p:cNvPr id="73787" name="Line 28"/>
              <p:cNvSpPr>
                <a:spLocks noChangeShapeType="1"/>
              </p:cNvSpPr>
              <p:nvPr/>
            </p:nvSpPr>
            <p:spPr bwMode="auto">
              <a:xfrm rot="5400000" flipH="1">
                <a:off x="815" y="3360"/>
                <a:ext cx="289" cy="1"/>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88" name="Line 29"/>
              <p:cNvSpPr>
                <a:spLocks noChangeShapeType="1"/>
              </p:cNvSpPr>
              <p:nvPr/>
            </p:nvSpPr>
            <p:spPr bwMode="auto">
              <a:xfrm rot="5400000" flipH="1">
                <a:off x="1151" y="3361"/>
                <a:ext cx="95"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89" name="Line 30"/>
              <p:cNvSpPr>
                <a:spLocks noChangeShapeType="1"/>
              </p:cNvSpPr>
              <p:nvPr/>
            </p:nvSpPr>
            <p:spPr bwMode="auto">
              <a:xfrm rot="-5400000">
                <a:off x="816" y="3744"/>
                <a:ext cx="287" cy="1"/>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90" name="Line 31"/>
              <p:cNvSpPr>
                <a:spLocks noChangeShapeType="1"/>
              </p:cNvSpPr>
              <p:nvPr/>
            </p:nvSpPr>
            <p:spPr bwMode="auto">
              <a:xfrm rot="5400000" flipH="1">
                <a:off x="1150" y="3745"/>
                <a:ext cx="97"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91" name="Line 32"/>
              <p:cNvSpPr>
                <a:spLocks noChangeShapeType="1"/>
              </p:cNvSpPr>
              <p:nvPr/>
            </p:nvSpPr>
            <p:spPr bwMode="auto">
              <a:xfrm flipH="1">
                <a:off x="960" y="2641"/>
                <a:ext cx="240"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92" name="Line 33"/>
              <p:cNvSpPr>
                <a:spLocks noChangeShapeType="1"/>
              </p:cNvSpPr>
              <p:nvPr/>
            </p:nvSpPr>
            <p:spPr bwMode="auto">
              <a:xfrm flipH="1">
                <a:off x="960" y="3121"/>
                <a:ext cx="240"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93" name="Line 34"/>
              <p:cNvSpPr>
                <a:spLocks noChangeShapeType="1"/>
              </p:cNvSpPr>
              <p:nvPr/>
            </p:nvSpPr>
            <p:spPr bwMode="auto">
              <a:xfrm flipH="1">
                <a:off x="960" y="3313"/>
                <a:ext cx="240"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94" name="Line 35"/>
              <p:cNvSpPr>
                <a:spLocks noChangeShapeType="1"/>
              </p:cNvSpPr>
              <p:nvPr/>
            </p:nvSpPr>
            <p:spPr bwMode="auto">
              <a:xfrm flipH="1">
                <a:off x="960" y="3793"/>
                <a:ext cx="240"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95" name="Line 36"/>
              <p:cNvSpPr>
                <a:spLocks noChangeShapeType="1"/>
              </p:cNvSpPr>
              <p:nvPr/>
            </p:nvSpPr>
            <p:spPr bwMode="auto">
              <a:xfrm flipH="1">
                <a:off x="816" y="3505"/>
                <a:ext cx="24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96" name="Line 37"/>
              <p:cNvSpPr>
                <a:spLocks noChangeShapeType="1"/>
              </p:cNvSpPr>
              <p:nvPr/>
            </p:nvSpPr>
            <p:spPr bwMode="auto">
              <a:xfrm flipH="1">
                <a:off x="816" y="3601"/>
                <a:ext cx="24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97" name="Line 38"/>
              <p:cNvSpPr>
                <a:spLocks noChangeShapeType="1"/>
              </p:cNvSpPr>
              <p:nvPr/>
            </p:nvSpPr>
            <p:spPr bwMode="auto">
              <a:xfrm>
                <a:off x="960" y="3889"/>
                <a:ext cx="768"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98" name="Line 39"/>
              <p:cNvSpPr>
                <a:spLocks noChangeShapeType="1"/>
              </p:cNvSpPr>
              <p:nvPr/>
            </p:nvSpPr>
            <p:spPr bwMode="auto">
              <a:xfrm rot="5400000" flipH="1">
                <a:off x="1296" y="3649"/>
                <a:ext cx="480"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99" name="Line 40"/>
              <p:cNvSpPr>
                <a:spLocks noChangeShapeType="1"/>
              </p:cNvSpPr>
              <p:nvPr/>
            </p:nvSpPr>
            <p:spPr bwMode="auto">
              <a:xfrm flipH="1">
                <a:off x="1536" y="3409"/>
                <a:ext cx="192"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grpSp>
      <p:sp>
        <p:nvSpPr>
          <p:cNvPr id="73732" name="Rectangle 42"/>
          <p:cNvSpPr>
            <a:spLocks noChangeArrowheads="1"/>
          </p:cNvSpPr>
          <p:nvPr/>
        </p:nvSpPr>
        <p:spPr bwMode="auto">
          <a:xfrm>
            <a:off x="0" y="4144963"/>
            <a:ext cx="28908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buClr>
                <a:srgbClr val="000099"/>
              </a:buClr>
              <a:buFontTx/>
              <a:buNone/>
            </a:pPr>
            <a:r>
              <a:rPr lang="it-IT" sz="2000">
                <a:solidFill>
                  <a:srgbClr val="FF9933"/>
                </a:solidFill>
              </a:rPr>
              <a:t>Series noise sources</a:t>
            </a:r>
          </a:p>
          <a:p>
            <a:pPr marL="342900" indent="-342900" algn="ctr">
              <a:lnSpc>
                <a:spcPct val="90000"/>
              </a:lnSpc>
              <a:spcBef>
                <a:spcPct val="20000"/>
              </a:spcBef>
              <a:buClr>
                <a:srgbClr val="000099"/>
              </a:buClr>
              <a:buFontTx/>
              <a:buNone/>
            </a:pPr>
            <a:r>
              <a:rPr lang="it-IT" sz="1600">
                <a:solidFill>
                  <a:srgbClr val="003399"/>
                </a:solidFill>
              </a:rPr>
              <a:t>Voltage generators at the preamplifier input</a:t>
            </a:r>
            <a:endParaRPr lang="it-IT" sz="2000">
              <a:solidFill>
                <a:srgbClr val="003399"/>
              </a:solidFill>
            </a:endParaRPr>
          </a:p>
        </p:txBody>
      </p:sp>
      <p:grpSp>
        <p:nvGrpSpPr>
          <p:cNvPr id="73733" name="Group 43"/>
          <p:cNvGrpSpPr>
            <a:grpSpLocks/>
          </p:cNvGrpSpPr>
          <p:nvPr/>
        </p:nvGrpSpPr>
        <p:grpSpPr bwMode="auto">
          <a:xfrm>
            <a:off x="706438" y="4221163"/>
            <a:ext cx="3352800" cy="2133600"/>
            <a:chOff x="3120" y="2544"/>
            <a:chExt cx="2112" cy="1344"/>
          </a:xfrm>
        </p:grpSpPr>
        <p:sp>
          <p:nvSpPr>
            <p:cNvPr id="553004" name="AutoShape 44"/>
            <p:cNvSpPr>
              <a:spLocks noChangeArrowheads="1"/>
            </p:cNvSpPr>
            <p:nvPr/>
          </p:nvSpPr>
          <p:spPr bwMode="auto">
            <a:xfrm rot="-5400000">
              <a:off x="4396" y="3052"/>
              <a:ext cx="672" cy="616"/>
            </a:xfrm>
            <a:prstGeom prst="flowChartMerge">
              <a:avLst/>
            </a:prstGeom>
            <a:noFill/>
            <a:ln w="19050">
              <a:solidFill>
                <a:srgbClr val="000099"/>
              </a:solidFill>
              <a:miter lim="800000"/>
              <a:headEnd/>
              <a:tailEnd/>
            </a:ln>
            <a:effectLst/>
          </p:spPr>
          <p:txBody>
            <a:bodyPr vert="eaVert" wrap="none" lIns="90000" tIns="46800" rIns="90000" bIns="46800" anchor="ctr"/>
            <a:lstStyle/>
            <a:p>
              <a:pPr algn="ctr">
                <a:buClrTx/>
                <a:buFontTx/>
                <a:buNone/>
                <a:defRPr/>
              </a:pPr>
              <a:endParaRPr lang="it-IT" sz="2000" b="1">
                <a:solidFill>
                  <a:schemeClr val="bg1"/>
                </a:solidFill>
                <a:effectLst>
                  <a:outerShdw blurRad="38100" dist="38100" dir="2700000" algn="tl">
                    <a:srgbClr val="C0C0C0"/>
                  </a:outerShdw>
                </a:effectLst>
                <a:latin typeface="Comic Sans MS" pitchFamily="66" charset="0"/>
                <a:ea typeface="+mn-ea"/>
              </a:endParaRPr>
            </a:p>
          </p:txBody>
        </p:sp>
        <p:sp>
          <p:nvSpPr>
            <p:cNvPr id="73745" name="Line 45"/>
            <p:cNvSpPr>
              <a:spLocks noChangeShapeType="1"/>
            </p:cNvSpPr>
            <p:nvPr/>
          </p:nvSpPr>
          <p:spPr bwMode="auto">
            <a:xfrm>
              <a:off x="4032" y="3312"/>
              <a:ext cx="432"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46" name="Rectangle 46"/>
            <p:cNvSpPr>
              <a:spLocks noChangeArrowheads="1"/>
            </p:cNvSpPr>
            <p:nvPr/>
          </p:nvSpPr>
          <p:spPr bwMode="auto">
            <a:xfrm>
              <a:off x="3648" y="3264"/>
              <a:ext cx="384" cy="9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73747" name="Line 47"/>
            <p:cNvSpPr>
              <a:spLocks noChangeShapeType="1"/>
            </p:cNvSpPr>
            <p:nvPr/>
          </p:nvSpPr>
          <p:spPr bwMode="auto">
            <a:xfrm flipH="1">
              <a:off x="5040" y="3360"/>
              <a:ext cx="192"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48" name="Rectangle 48"/>
            <p:cNvSpPr>
              <a:spLocks noChangeArrowheads="1"/>
            </p:cNvSpPr>
            <p:nvPr/>
          </p:nvSpPr>
          <p:spPr bwMode="auto">
            <a:xfrm rot="5400000">
              <a:off x="4464" y="2832"/>
              <a:ext cx="384" cy="9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73749" name="Line 49"/>
            <p:cNvSpPr>
              <a:spLocks noChangeShapeType="1"/>
            </p:cNvSpPr>
            <p:nvPr/>
          </p:nvSpPr>
          <p:spPr bwMode="auto">
            <a:xfrm rot="5400000" flipH="1">
              <a:off x="4584" y="3144"/>
              <a:ext cx="144"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50" name="AutoShape 50"/>
            <p:cNvSpPr>
              <a:spLocks noChangeArrowheads="1"/>
            </p:cNvSpPr>
            <p:nvPr/>
          </p:nvSpPr>
          <p:spPr bwMode="auto">
            <a:xfrm rot="5400000">
              <a:off x="3360" y="3216"/>
              <a:ext cx="192" cy="192"/>
            </a:xfrm>
            <a:prstGeom prst="flowChartConnector">
              <a:avLst/>
            </a:prstGeom>
            <a:noFill/>
            <a:ln w="19050">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it-IT"/>
            </a:p>
          </p:txBody>
        </p:sp>
        <p:sp>
          <p:nvSpPr>
            <p:cNvPr id="73751" name="AutoShape 51"/>
            <p:cNvSpPr>
              <a:spLocks noChangeArrowheads="1"/>
            </p:cNvSpPr>
            <p:nvPr/>
          </p:nvSpPr>
          <p:spPr bwMode="auto">
            <a:xfrm rot="5400000">
              <a:off x="4128" y="3216"/>
              <a:ext cx="192" cy="192"/>
            </a:xfrm>
            <a:prstGeom prst="flowChartConnector">
              <a:avLst/>
            </a:prstGeom>
            <a:solidFill>
              <a:schemeClr val="bg1"/>
            </a:solidFill>
            <a:ln w="19050">
              <a:solidFill>
                <a:srgbClr val="000099"/>
              </a:solidFill>
              <a:round/>
              <a:headEnd/>
              <a:tailEnd/>
            </a:ln>
          </p:spPr>
          <p:txBody>
            <a:bodyPr wrap="none" lIns="90000" tIns="46800" rIns="90000" bIns="46800" anchor="ctr"/>
            <a:lstStyle/>
            <a:p>
              <a:endParaRPr lang="it-IT"/>
            </a:p>
          </p:txBody>
        </p:sp>
        <p:sp>
          <p:nvSpPr>
            <p:cNvPr id="73752" name="Line 52"/>
            <p:cNvSpPr>
              <a:spLocks noChangeShapeType="1"/>
            </p:cNvSpPr>
            <p:nvPr/>
          </p:nvSpPr>
          <p:spPr bwMode="auto">
            <a:xfrm rot="5400000" flipH="1">
              <a:off x="3096" y="3432"/>
              <a:ext cx="240"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53" name="Line 53"/>
            <p:cNvSpPr>
              <a:spLocks noChangeShapeType="1"/>
            </p:cNvSpPr>
            <p:nvPr/>
          </p:nvSpPr>
          <p:spPr bwMode="auto">
            <a:xfrm rot="-5400000">
              <a:off x="3096" y="3768"/>
              <a:ext cx="239"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54" name="Line 54"/>
            <p:cNvSpPr>
              <a:spLocks noChangeShapeType="1"/>
            </p:cNvSpPr>
            <p:nvPr/>
          </p:nvSpPr>
          <p:spPr bwMode="auto">
            <a:xfrm rot="5400000" flipH="1">
              <a:off x="4320" y="3312"/>
              <a:ext cx="28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55" name="Line 55"/>
            <p:cNvSpPr>
              <a:spLocks noChangeShapeType="1"/>
            </p:cNvSpPr>
            <p:nvPr/>
          </p:nvSpPr>
          <p:spPr bwMode="auto">
            <a:xfrm flipH="1">
              <a:off x="3216" y="3312"/>
              <a:ext cx="144"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56" name="Line 56"/>
            <p:cNvSpPr>
              <a:spLocks noChangeShapeType="1"/>
            </p:cNvSpPr>
            <p:nvPr/>
          </p:nvSpPr>
          <p:spPr bwMode="auto">
            <a:xfrm flipH="1">
              <a:off x="3552" y="3312"/>
              <a:ext cx="96"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57" name="Line 57"/>
            <p:cNvSpPr>
              <a:spLocks noChangeShapeType="1"/>
            </p:cNvSpPr>
            <p:nvPr/>
          </p:nvSpPr>
          <p:spPr bwMode="auto">
            <a:xfrm flipH="1">
              <a:off x="3120" y="3552"/>
              <a:ext cx="240" cy="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58" name="Line 58"/>
            <p:cNvSpPr>
              <a:spLocks noChangeShapeType="1"/>
            </p:cNvSpPr>
            <p:nvPr/>
          </p:nvSpPr>
          <p:spPr bwMode="auto">
            <a:xfrm flipH="1">
              <a:off x="3120" y="3648"/>
              <a:ext cx="240" cy="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59" name="Line 59"/>
            <p:cNvSpPr>
              <a:spLocks noChangeShapeType="1"/>
            </p:cNvSpPr>
            <p:nvPr/>
          </p:nvSpPr>
          <p:spPr bwMode="auto">
            <a:xfrm>
              <a:off x="3216" y="3888"/>
              <a:ext cx="1440"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60" name="Line 60"/>
            <p:cNvSpPr>
              <a:spLocks noChangeShapeType="1"/>
            </p:cNvSpPr>
            <p:nvPr/>
          </p:nvSpPr>
          <p:spPr bwMode="auto">
            <a:xfrm rot="5400000" flipH="1">
              <a:off x="4416" y="3648"/>
              <a:ext cx="480"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61" name="Line 61"/>
            <p:cNvSpPr>
              <a:spLocks noChangeShapeType="1"/>
            </p:cNvSpPr>
            <p:nvPr/>
          </p:nvSpPr>
          <p:spPr bwMode="auto">
            <a:xfrm flipH="1">
              <a:off x="4464" y="3216"/>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62" name="Line 62"/>
            <p:cNvSpPr>
              <a:spLocks noChangeShapeType="1"/>
            </p:cNvSpPr>
            <p:nvPr/>
          </p:nvSpPr>
          <p:spPr bwMode="auto">
            <a:xfrm flipH="1">
              <a:off x="4464" y="3408"/>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73763" name="Line 63"/>
            <p:cNvSpPr>
              <a:spLocks noChangeShapeType="1"/>
            </p:cNvSpPr>
            <p:nvPr/>
          </p:nvSpPr>
          <p:spPr bwMode="auto">
            <a:xfrm rot="5400000" flipH="1">
              <a:off x="4584" y="2616"/>
              <a:ext cx="144"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sp>
        <p:nvSpPr>
          <p:cNvPr id="73734" name="Rectangle 64"/>
          <p:cNvSpPr>
            <a:spLocks noChangeArrowheads="1"/>
          </p:cNvSpPr>
          <p:nvPr/>
        </p:nvSpPr>
        <p:spPr bwMode="auto">
          <a:xfrm>
            <a:off x="522288" y="84138"/>
            <a:ext cx="83058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b="1">
                <a:solidFill>
                  <a:schemeClr val="tx1"/>
                </a:solidFill>
              </a:rPr>
              <a:t>Noise sources</a:t>
            </a:r>
            <a:endParaRPr lang="en-US" b="1">
              <a:solidFill>
                <a:schemeClr val="tx1"/>
              </a:solidFill>
            </a:endParaRPr>
          </a:p>
        </p:txBody>
      </p:sp>
      <p:pic>
        <p:nvPicPr>
          <p:cNvPr id="73735" name="Picture 6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14097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3736" name="Rectangle 66"/>
          <p:cNvSpPr>
            <a:spLocks noChangeArrowheads="1"/>
          </p:cNvSpPr>
          <p:nvPr/>
        </p:nvSpPr>
        <p:spPr bwMode="auto">
          <a:xfrm>
            <a:off x="260350" y="608013"/>
            <a:ext cx="2265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lnSpc>
                <a:spcPct val="90000"/>
              </a:lnSpc>
              <a:spcBef>
                <a:spcPct val="30000"/>
              </a:spcBef>
              <a:buClrTx/>
              <a:buFontTx/>
              <a:buNone/>
            </a:pPr>
            <a:r>
              <a:rPr lang="it-IT" sz="1800" b="1">
                <a:solidFill>
                  <a:schemeClr val="tx1"/>
                </a:solidFill>
              </a:rPr>
              <a:t>White series noise</a:t>
            </a:r>
            <a:endParaRPr lang="it-IT" sz="2400">
              <a:solidFill>
                <a:schemeClr val="hlink"/>
              </a:solidFill>
            </a:endParaRPr>
          </a:p>
          <a:p>
            <a:pPr eaLnBrk="0" hangingPunct="0">
              <a:buClrTx/>
              <a:buFontTx/>
              <a:buNone/>
            </a:pPr>
            <a:endParaRPr lang="it-IT" sz="2400">
              <a:solidFill>
                <a:schemeClr val="hlink"/>
              </a:solidFill>
            </a:endParaRPr>
          </a:p>
        </p:txBody>
      </p:sp>
      <p:sp>
        <p:nvSpPr>
          <p:cNvPr id="73737" name="Rectangle 67"/>
          <p:cNvSpPr>
            <a:spLocks noChangeArrowheads="1"/>
          </p:cNvSpPr>
          <p:nvPr/>
        </p:nvSpPr>
        <p:spPr bwMode="auto">
          <a:xfrm>
            <a:off x="2012950" y="989013"/>
            <a:ext cx="3916363"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lnSpc>
                <a:spcPct val="90000"/>
              </a:lnSpc>
              <a:spcBef>
                <a:spcPct val="30000"/>
              </a:spcBef>
              <a:buClrTx/>
              <a:buFontTx/>
              <a:buNone/>
            </a:pPr>
            <a:r>
              <a:rPr lang="it-IT" sz="1800">
                <a:solidFill>
                  <a:schemeClr val="tx1"/>
                </a:solidFill>
              </a:rPr>
              <a:t>White noise in the main current (drain, collector) of the input device</a:t>
            </a:r>
          </a:p>
          <a:p>
            <a:pPr eaLnBrk="0" hangingPunct="0">
              <a:lnSpc>
                <a:spcPct val="90000"/>
              </a:lnSpc>
              <a:spcBef>
                <a:spcPct val="30000"/>
              </a:spcBef>
              <a:buClrTx/>
              <a:buFontTx/>
              <a:buNone/>
            </a:pPr>
            <a:r>
              <a:rPr lang="it-IT" sz="1800">
                <a:solidFill>
                  <a:schemeClr val="tx1"/>
                </a:solidFill>
              </a:rPr>
              <a:t>other components in the input stage</a:t>
            </a:r>
          </a:p>
          <a:p>
            <a:pPr eaLnBrk="0" hangingPunct="0">
              <a:lnSpc>
                <a:spcPct val="90000"/>
              </a:lnSpc>
              <a:spcBef>
                <a:spcPct val="30000"/>
              </a:spcBef>
              <a:buClrTx/>
              <a:buFontTx/>
              <a:buNone/>
            </a:pPr>
            <a:r>
              <a:rPr lang="it-IT" sz="1800">
                <a:solidFill>
                  <a:schemeClr val="tx1"/>
                </a:solidFill>
              </a:rPr>
              <a:t>stray resistances in series with the input</a:t>
            </a:r>
            <a:endParaRPr lang="it-IT" sz="2400">
              <a:solidFill>
                <a:schemeClr val="hlink"/>
              </a:solidFill>
            </a:endParaRPr>
          </a:p>
          <a:p>
            <a:pPr eaLnBrk="0" hangingPunct="0">
              <a:buClrTx/>
              <a:buFontTx/>
              <a:buNone/>
            </a:pPr>
            <a:endParaRPr lang="it-IT" sz="2400">
              <a:solidFill>
                <a:schemeClr val="hlink"/>
              </a:solidFill>
            </a:endParaRPr>
          </a:p>
        </p:txBody>
      </p:sp>
      <p:pic>
        <p:nvPicPr>
          <p:cNvPr id="73738" name="Picture 6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2025" y="1265238"/>
            <a:ext cx="2778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3739" name="Rectangle 69"/>
          <p:cNvSpPr>
            <a:spLocks noChangeArrowheads="1"/>
          </p:cNvSpPr>
          <p:nvPr/>
        </p:nvSpPr>
        <p:spPr bwMode="auto">
          <a:xfrm>
            <a:off x="225425" y="2943225"/>
            <a:ext cx="22621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lnSpc>
                <a:spcPct val="90000"/>
              </a:lnSpc>
              <a:spcBef>
                <a:spcPct val="30000"/>
              </a:spcBef>
              <a:buClrTx/>
              <a:buFontTx/>
              <a:buNone/>
            </a:pPr>
            <a:r>
              <a:rPr lang="it-IT" sz="1800" b="1">
                <a:solidFill>
                  <a:schemeClr val="tx1"/>
                </a:solidFill>
              </a:rPr>
              <a:t>1/f series noise</a:t>
            </a:r>
            <a:endParaRPr lang="it-IT" sz="2400">
              <a:solidFill>
                <a:schemeClr val="hlink"/>
              </a:solidFill>
            </a:endParaRPr>
          </a:p>
          <a:p>
            <a:pPr eaLnBrk="0" hangingPunct="0">
              <a:buClrTx/>
              <a:buFontTx/>
              <a:buNone/>
            </a:pPr>
            <a:endParaRPr lang="it-IT" sz="2400">
              <a:solidFill>
                <a:schemeClr val="hlink"/>
              </a:solidFill>
            </a:endParaRPr>
          </a:p>
        </p:txBody>
      </p:sp>
      <p:sp>
        <p:nvSpPr>
          <p:cNvPr id="73740" name="Rectangle 70"/>
          <p:cNvSpPr>
            <a:spLocks noChangeArrowheads="1"/>
          </p:cNvSpPr>
          <p:nvPr/>
        </p:nvSpPr>
        <p:spPr bwMode="auto">
          <a:xfrm>
            <a:off x="6642100" y="719138"/>
            <a:ext cx="2414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lnSpc>
                <a:spcPct val="90000"/>
              </a:lnSpc>
              <a:spcBef>
                <a:spcPct val="30000"/>
              </a:spcBef>
              <a:buClrTx/>
              <a:buFontTx/>
              <a:buNone/>
            </a:pPr>
            <a:r>
              <a:rPr lang="it-IT" sz="1800" b="1">
                <a:solidFill>
                  <a:schemeClr val="tx1"/>
                </a:solidFill>
              </a:rPr>
              <a:t>White parallel noise</a:t>
            </a:r>
            <a:endParaRPr lang="it-IT" sz="2400">
              <a:solidFill>
                <a:schemeClr val="hlink"/>
              </a:solidFill>
            </a:endParaRPr>
          </a:p>
          <a:p>
            <a:pPr eaLnBrk="0" hangingPunct="0">
              <a:buClrTx/>
              <a:buFontTx/>
              <a:buNone/>
            </a:pPr>
            <a:endParaRPr lang="it-IT" sz="2400">
              <a:solidFill>
                <a:schemeClr val="hlink"/>
              </a:solidFill>
            </a:endParaRPr>
          </a:p>
        </p:txBody>
      </p:sp>
      <p:sp>
        <p:nvSpPr>
          <p:cNvPr id="73741" name="Rectangle 71"/>
          <p:cNvSpPr>
            <a:spLocks noChangeArrowheads="1"/>
          </p:cNvSpPr>
          <p:nvPr/>
        </p:nvSpPr>
        <p:spPr bwMode="auto">
          <a:xfrm>
            <a:off x="5908675" y="2008188"/>
            <a:ext cx="3997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lnSpc>
                <a:spcPct val="90000"/>
              </a:lnSpc>
              <a:spcBef>
                <a:spcPct val="30000"/>
              </a:spcBef>
              <a:buClrTx/>
              <a:buFontTx/>
              <a:buNone/>
            </a:pPr>
            <a:r>
              <a:rPr lang="it-IT" sz="1800">
                <a:solidFill>
                  <a:schemeClr val="tx1"/>
                </a:solidFill>
              </a:rPr>
              <a:t>Shot noise in detector leakage current</a:t>
            </a:r>
          </a:p>
          <a:p>
            <a:pPr eaLnBrk="0" hangingPunct="0">
              <a:lnSpc>
                <a:spcPct val="90000"/>
              </a:lnSpc>
              <a:spcBef>
                <a:spcPct val="30000"/>
              </a:spcBef>
              <a:buClrTx/>
              <a:buFontTx/>
              <a:buNone/>
            </a:pPr>
            <a:r>
              <a:rPr lang="it-IT" sz="1800">
                <a:solidFill>
                  <a:schemeClr val="tx1"/>
                </a:solidFill>
              </a:rPr>
              <a:t>shot noise in input device gate (base) current</a:t>
            </a:r>
          </a:p>
          <a:p>
            <a:pPr eaLnBrk="0" hangingPunct="0">
              <a:lnSpc>
                <a:spcPct val="90000"/>
              </a:lnSpc>
              <a:spcBef>
                <a:spcPct val="30000"/>
              </a:spcBef>
              <a:buClrTx/>
              <a:buFontTx/>
              <a:buNone/>
            </a:pPr>
            <a:r>
              <a:rPr lang="it-IT" sz="1800">
                <a:solidFill>
                  <a:schemeClr val="tx1"/>
                </a:solidFill>
              </a:rPr>
              <a:t>thermal noise in feedback resistor</a:t>
            </a:r>
            <a:endParaRPr lang="it-IT" sz="2400">
              <a:solidFill>
                <a:schemeClr val="hlink"/>
              </a:solidFill>
            </a:endParaRPr>
          </a:p>
          <a:p>
            <a:pPr eaLnBrk="0" hangingPunct="0">
              <a:buClrTx/>
              <a:buFontTx/>
              <a:buNone/>
            </a:pPr>
            <a:endParaRPr lang="it-IT" sz="2400">
              <a:solidFill>
                <a:schemeClr val="hlink"/>
              </a:solidFill>
            </a:endParaRPr>
          </a:p>
        </p:txBody>
      </p:sp>
      <p:pic>
        <p:nvPicPr>
          <p:cNvPr id="73742" name="Picture 7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3287713"/>
            <a:ext cx="1168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3743" name="Rectangle 73"/>
          <p:cNvSpPr>
            <a:spLocks noChangeArrowheads="1"/>
          </p:cNvSpPr>
          <p:nvPr/>
        </p:nvSpPr>
        <p:spPr bwMode="auto">
          <a:xfrm>
            <a:off x="1855788" y="3495675"/>
            <a:ext cx="2060575"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lnSpc>
                <a:spcPct val="90000"/>
              </a:lnSpc>
              <a:spcBef>
                <a:spcPct val="30000"/>
              </a:spcBef>
              <a:buClrTx/>
              <a:buFontTx/>
              <a:buNone/>
            </a:pPr>
            <a:r>
              <a:rPr lang="it-IT" sz="1800">
                <a:solidFill>
                  <a:schemeClr val="tx1"/>
                </a:solidFill>
              </a:rPr>
              <a:t>1/f component in the drain current</a:t>
            </a:r>
            <a:endParaRPr lang="it-IT" sz="2400">
              <a:solidFill>
                <a:schemeClr val="hlink"/>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2DD2F2DC-DAEE-8A4D-864A-18467618F9A1}" type="slidenum">
              <a:rPr lang="en-US" sz="1200">
                <a:solidFill>
                  <a:srgbClr val="000066"/>
                </a:solidFill>
                <a:latin typeface="Verdana" charset="0"/>
              </a:rPr>
              <a:pPr/>
              <a:t>34</a:t>
            </a:fld>
            <a:endParaRPr lang="en-US" sz="1200">
              <a:solidFill>
                <a:srgbClr val="000066"/>
              </a:solidFill>
              <a:latin typeface="Verdana" charset="0"/>
            </a:endParaRPr>
          </a:p>
        </p:txBody>
      </p:sp>
      <p:sp>
        <p:nvSpPr>
          <p:cNvPr id="15364" name="Rectangle 4"/>
          <p:cNvSpPr>
            <a:spLocks noChangeArrowheads="1"/>
          </p:cNvSpPr>
          <p:nvPr/>
        </p:nvSpPr>
        <p:spPr bwMode="auto">
          <a:xfrm>
            <a:off x="522288" y="84138"/>
            <a:ext cx="83058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b="1">
                <a:solidFill>
                  <a:schemeClr val="tx1"/>
                </a:solidFill>
              </a:rPr>
              <a:t>Shot noise</a:t>
            </a:r>
            <a:endParaRPr lang="en-US" b="1">
              <a:solidFill>
                <a:schemeClr val="tx1"/>
              </a:solidFill>
            </a:endParaRPr>
          </a:p>
        </p:txBody>
      </p:sp>
      <p:sp>
        <p:nvSpPr>
          <p:cNvPr id="15365" name="Rectangle 5"/>
          <p:cNvSpPr>
            <a:spLocks noChangeArrowheads="1"/>
          </p:cNvSpPr>
          <p:nvPr/>
        </p:nvSpPr>
        <p:spPr bwMode="auto">
          <a:xfrm>
            <a:off x="533400" y="1270000"/>
            <a:ext cx="83566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lnSpc>
                <a:spcPct val="90000"/>
              </a:lnSpc>
              <a:spcBef>
                <a:spcPct val="30000"/>
              </a:spcBef>
              <a:buClrTx/>
              <a:buFontTx/>
              <a:buNone/>
            </a:pPr>
            <a:r>
              <a:rPr lang="it-IT" sz="2000">
                <a:solidFill>
                  <a:schemeClr val="tx1"/>
                </a:solidFill>
              </a:rPr>
              <a:t>	</a:t>
            </a:r>
            <a:r>
              <a:rPr lang="it-IT" sz="2400">
                <a:solidFill>
                  <a:schemeClr val="tx1"/>
                </a:solidFill>
              </a:rPr>
              <a:t>Shot noise is associated to device currents when charge carriers have to cross a potential barrier (P-N junctions in diodes and bipolar transistor)</a:t>
            </a:r>
          </a:p>
        </p:txBody>
      </p:sp>
      <p:graphicFrame>
        <p:nvGraphicFramePr>
          <p:cNvPr id="15362" name="Object 7"/>
          <p:cNvGraphicFramePr>
            <a:graphicFrameLocks noChangeAspect="1"/>
          </p:cNvGraphicFramePr>
          <p:nvPr/>
        </p:nvGraphicFramePr>
        <p:xfrm>
          <a:off x="3413125" y="2706688"/>
          <a:ext cx="2378075" cy="636587"/>
        </p:xfrm>
        <a:graphic>
          <a:graphicData uri="http://schemas.openxmlformats.org/presentationml/2006/ole">
            <mc:AlternateContent xmlns:mc="http://schemas.openxmlformats.org/markup-compatibility/2006">
              <mc:Choice xmlns:v="urn:schemas-microsoft-com:vml" Requires="v">
                <p:oleObj spid="_x0000_s15399" name="Equation" r:id="rId4" imgW="711000" imgH="190440" progId="Equation.3">
                  <p:embed/>
                </p:oleObj>
              </mc:Choice>
              <mc:Fallback>
                <p:oleObj name="Equation" r:id="rId4" imgW="711000" imgH="19044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125" y="2706688"/>
                        <a:ext cx="2378075" cy="63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366" name="Rectangle 8"/>
          <p:cNvSpPr>
            <a:spLocks noChangeArrowheads="1"/>
          </p:cNvSpPr>
          <p:nvPr/>
        </p:nvSpPr>
        <p:spPr bwMode="auto">
          <a:xfrm>
            <a:off x="612775" y="3810000"/>
            <a:ext cx="83566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lnSpc>
                <a:spcPct val="90000"/>
              </a:lnSpc>
              <a:spcBef>
                <a:spcPct val="30000"/>
              </a:spcBef>
              <a:buClrTx/>
              <a:buFontTx/>
              <a:buNone/>
            </a:pPr>
            <a:r>
              <a:rPr lang="it-IT" sz="2000">
                <a:solidFill>
                  <a:schemeClr val="tx1"/>
                </a:solidFill>
              </a:rPr>
              <a:t>	</a:t>
            </a:r>
            <a:r>
              <a:rPr lang="it-IT" sz="2400">
                <a:solidFill>
                  <a:schemeClr val="tx1"/>
                </a:solidFill>
              </a:rPr>
              <a:t>In irradiated silicon detectors, leakage current and the associated shot noise may strongly increase</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6E9DF481-B6AA-674F-8A31-0AE878A510BA}" type="slidenum">
              <a:rPr lang="en-US" sz="1200">
                <a:solidFill>
                  <a:srgbClr val="000066"/>
                </a:solidFill>
                <a:latin typeface="Verdana" charset="0"/>
              </a:rPr>
              <a:pPr/>
              <a:t>35</a:t>
            </a:fld>
            <a:endParaRPr lang="en-US" sz="1200">
              <a:solidFill>
                <a:srgbClr val="000066"/>
              </a:solidFill>
              <a:latin typeface="Verdana" charset="0"/>
            </a:endParaRPr>
          </a:p>
        </p:txBody>
      </p:sp>
      <p:sp>
        <p:nvSpPr>
          <p:cNvPr id="74755" name="Rectangle 4"/>
          <p:cNvSpPr>
            <a:spLocks noChangeArrowheads="1"/>
          </p:cNvSpPr>
          <p:nvPr/>
        </p:nvSpPr>
        <p:spPr bwMode="auto">
          <a:xfrm>
            <a:off x="522288" y="84138"/>
            <a:ext cx="83058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b="1">
                <a:solidFill>
                  <a:schemeClr val="tx1"/>
                </a:solidFill>
              </a:rPr>
              <a:t>1/f noise</a:t>
            </a:r>
            <a:endParaRPr lang="en-US" b="1">
              <a:solidFill>
                <a:schemeClr val="tx1"/>
              </a:solidFill>
            </a:endParaRPr>
          </a:p>
        </p:txBody>
      </p:sp>
      <p:grpSp>
        <p:nvGrpSpPr>
          <p:cNvPr id="2" name="Group 5"/>
          <p:cNvGrpSpPr>
            <a:grpSpLocks/>
          </p:cNvGrpSpPr>
          <p:nvPr/>
        </p:nvGrpSpPr>
        <p:grpSpPr bwMode="auto">
          <a:xfrm>
            <a:off x="2208213" y="928688"/>
            <a:ext cx="5305425" cy="2700337"/>
            <a:chOff x="1827" y="2085"/>
            <a:chExt cx="1870" cy="901"/>
          </a:xfrm>
        </p:grpSpPr>
        <p:sp>
          <p:nvSpPr>
            <p:cNvPr id="74758" name="Rectangle 6" descr="Diagonali chiare verso l'alto"/>
            <p:cNvSpPr>
              <a:spLocks noChangeArrowheads="1"/>
            </p:cNvSpPr>
            <p:nvPr/>
          </p:nvSpPr>
          <p:spPr bwMode="auto">
            <a:xfrm>
              <a:off x="2178" y="2088"/>
              <a:ext cx="1152" cy="315"/>
            </a:xfrm>
            <a:prstGeom prst="rect">
              <a:avLst/>
            </a:prstGeom>
            <a:pattFill prst="ltUpDiag">
              <a:fgClr>
                <a:srgbClr val="000099"/>
              </a:fgClr>
              <a:bgClr>
                <a:srgbClr val="FFFFFF"/>
              </a:bgClr>
            </a:pattFill>
            <a:ln w="9525">
              <a:solidFill>
                <a:srgbClr val="000099"/>
              </a:solidFill>
              <a:miter lim="800000"/>
              <a:headEnd/>
              <a:tailEnd/>
            </a:ln>
          </p:spPr>
          <p:txBody>
            <a:bodyPr wrap="none" anchor="ctr"/>
            <a:lstStyle/>
            <a:p>
              <a:endParaRPr lang="it-IT"/>
            </a:p>
          </p:txBody>
        </p:sp>
        <p:sp>
          <p:nvSpPr>
            <p:cNvPr id="74759" name="Freeform 7"/>
            <p:cNvSpPr>
              <a:spLocks/>
            </p:cNvSpPr>
            <p:nvPr/>
          </p:nvSpPr>
          <p:spPr bwMode="auto">
            <a:xfrm>
              <a:off x="2136" y="2634"/>
              <a:ext cx="99" cy="300"/>
            </a:xfrm>
            <a:custGeom>
              <a:avLst/>
              <a:gdLst>
                <a:gd name="T0" fmla="*/ 0 w 99"/>
                <a:gd name="T1" fmla="*/ 300 h 300"/>
                <a:gd name="T2" fmla="*/ 30 w 99"/>
                <a:gd name="T3" fmla="*/ 282 h 300"/>
                <a:gd name="T4" fmla="*/ 57 w 99"/>
                <a:gd name="T5" fmla="*/ 240 h 300"/>
                <a:gd name="T6" fmla="*/ 75 w 99"/>
                <a:gd name="T7" fmla="*/ 189 h 300"/>
                <a:gd name="T8" fmla="*/ 93 w 99"/>
                <a:gd name="T9" fmla="*/ 111 h 300"/>
                <a:gd name="T10" fmla="*/ 99 w 99"/>
                <a:gd name="T11" fmla="*/ 0 h 300"/>
                <a:gd name="T12" fmla="*/ 0 60000 65536"/>
                <a:gd name="T13" fmla="*/ 0 60000 65536"/>
                <a:gd name="T14" fmla="*/ 0 60000 65536"/>
                <a:gd name="T15" fmla="*/ 0 60000 65536"/>
                <a:gd name="T16" fmla="*/ 0 60000 65536"/>
                <a:gd name="T17" fmla="*/ 0 60000 65536"/>
                <a:gd name="T18" fmla="*/ 0 w 99"/>
                <a:gd name="T19" fmla="*/ 0 h 300"/>
                <a:gd name="T20" fmla="*/ 99 w 99"/>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99" h="300">
                  <a:moveTo>
                    <a:pt x="0" y="300"/>
                  </a:moveTo>
                  <a:cubicBezTo>
                    <a:pt x="10" y="296"/>
                    <a:pt x="21" y="292"/>
                    <a:pt x="30" y="282"/>
                  </a:cubicBezTo>
                  <a:cubicBezTo>
                    <a:pt x="39" y="272"/>
                    <a:pt x="50" y="256"/>
                    <a:pt x="57" y="240"/>
                  </a:cubicBezTo>
                  <a:cubicBezTo>
                    <a:pt x="64" y="224"/>
                    <a:pt x="69" y="210"/>
                    <a:pt x="75" y="189"/>
                  </a:cubicBezTo>
                  <a:cubicBezTo>
                    <a:pt x="81" y="168"/>
                    <a:pt x="89" y="142"/>
                    <a:pt x="93" y="111"/>
                  </a:cubicBezTo>
                  <a:cubicBezTo>
                    <a:pt x="97" y="80"/>
                    <a:pt x="98" y="40"/>
                    <a:pt x="99" y="0"/>
                  </a:cubicBezTo>
                </a:path>
              </a:pathLst>
            </a:custGeom>
            <a:noFill/>
            <a:ln w="9525" cap="flat" cmpd="sng">
              <a:solidFill>
                <a:srgbClr val="0000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4760" name="Freeform 8"/>
            <p:cNvSpPr>
              <a:spLocks/>
            </p:cNvSpPr>
            <p:nvPr/>
          </p:nvSpPr>
          <p:spPr bwMode="auto">
            <a:xfrm flipH="1">
              <a:off x="3276" y="2634"/>
              <a:ext cx="99" cy="300"/>
            </a:xfrm>
            <a:custGeom>
              <a:avLst/>
              <a:gdLst>
                <a:gd name="T0" fmla="*/ 0 w 99"/>
                <a:gd name="T1" fmla="*/ 300 h 300"/>
                <a:gd name="T2" fmla="*/ 30 w 99"/>
                <a:gd name="T3" fmla="*/ 282 h 300"/>
                <a:gd name="T4" fmla="*/ 57 w 99"/>
                <a:gd name="T5" fmla="*/ 240 h 300"/>
                <a:gd name="T6" fmla="*/ 75 w 99"/>
                <a:gd name="T7" fmla="*/ 189 h 300"/>
                <a:gd name="T8" fmla="*/ 93 w 99"/>
                <a:gd name="T9" fmla="*/ 111 h 300"/>
                <a:gd name="T10" fmla="*/ 99 w 99"/>
                <a:gd name="T11" fmla="*/ 0 h 300"/>
                <a:gd name="T12" fmla="*/ 0 60000 65536"/>
                <a:gd name="T13" fmla="*/ 0 60000 65536"/>
                <a:gd name="T14" fmla="*/ 0 60000 65536"/>
                <a:gd name="T15" fmla="*/ 0 60000 65536"/>
                <a:gd name="T16" fmla="*/ 0 60000 65536"/>
                <a:gd name="T17" fmla="*/ 0 60000 65536"/>
                <a:gd name="T18" fmla="*/ 0 w 99"/>
                <a:gd name="T19" fmla="*/ 0 h 300"/>
                <a:gd name="T20" fmla="*/ 99 w 99"/>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99" h="300">
                  <a:moveTo>
                    <a:pt x="0" y="300"/>
                  </a:moveTo>
                  <a:cubicBezTo>
                    <a:pt x="10" y="296"/>
                    <a:pt x="21" y="292"/>
                    <a:pt x="30" y="282"/>
                  </a:cubicBezTo>
                  <a:cubicBezTo>
                    <a:pt x="39" y="272"/>
                    <a:pt x="50" y="256"/>
                    <a:pt x="57" y="240"/>
                  </a:cubicBezTo>
                  <a:cubicBezTo>
                    <a:pt x="64" y="224"/>
                    <a:pt x="69" y="210"/>
                    <a:pt x="75" y="189"/>
                  </a:cubicBezTo>
                  <a:cubicBezTo>
                    <a:pt x="81" y="168"/>
                    <a:pt x="89" y="142"/>
                    <a:pt x="93" y="111"/>
                  </a:cubicBezTo>
                  <a:cubicBezTo>
                    <a:pt x="97" y="80"/>
                    <a:pt x="98" y="40"/>
                    <a:pt x="99" y="0"/>
                  </a:cubicBezTo>
                </a:path>
              </a:pathLst>
            </a:custGeom>
            <a:noFill/>
            <a:ln w="9525" cap="flat" cmpd="sng">
              <a:solidFill>
                <a:srgbClr val="0000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4761" name="Freeform 9"/>
            <p:cNvSpPr>
              <a:spLocks/>
            </p:cNvSpPr>
            <p:nvPr/>
          </p:nvSpPr>
          <p:spPr bwMode="auto">
            <a:xfrm flipH="1" flipV="1">
              <a:off x="1947" y="2088"/>
              <a:ext cx="228" cy="546"/>
            </a:xfrm>
            <a:custGeom>
              <a:avLst/>
              <a:gdLst>
                <a:gd name="T0" fmla="*/ 0 w 99"/>
                <a:gd name="T1" fmla="*/ 19845 h 300"/>
                <a:gd name="T2" fmla="*/ 10295 w 99"/>
                <a:gd name="T3" fmla="*/ 18651 h 300"/>
                <a:gd name="T4" fmla="*/ 19583 w 99"/>
                <a:gd name="T5" fmla="*/ 15880 h 300"/>
                <a:gd name="T6" fmla="*/ 25799 w 99"/>
                <a:gd name="T7" fmla="*/ 12498 h 300"/>
                <a:gd name="T8" fmla="*/ 31929 w 99"/>
                <a:gd name="T9" fmla="*/ 7351 h 300"/>
                <a:gd name="T10" fmla="*/ 34009 w 99"/>
                <a:gd name="T11" fmla="*/ 0 h 300"/>
                <a:gd name="T12" fmla="*/ 0 60000 65536"/>
                <a:gd name="T13" fmla="*/ 0 60000 65536"/>
                <a:gd name="T14" fmla="*/ 0 60000 65536"/>
                <a:gd name="T15" fmla="*/ 0 60000 65536"/>
                <a:gd name="T16" fmla="*/ 0 60000 65536"/>
                <a:gd name="T17" fmla="*/ 0 60000 65536"/>
                <a:gd name="T18" fmla="*/ 0 w 99"/>
                <a:gd name="T19" fmla="*/ 0 h 300"/>
                <a:gd name="T20" fmla="*/ 99 w 99"/>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99" h="300">
                  <a:moveTo>
                    <a:pt x="0" y="300"/>
                  </a:moveTo>
                  <a:cubicBezTo>
                    <a:pt x="10" y="296"/>
                    <a:pt x="21" y="292"/>
                    <a:pt x="30" y="282"/>
                  </a:cubicBezTo>
                  <a:cubicBezTo>
                    <a:pt x="39" y="272"/>
                    <a:pt x="50" y="256"/>
                    <a:pt x="57" y="240"/>
                  </a:cubicBezTo>
                  <a:cubicBezTo>
                    <a:pt x="64" y="224"/>
                    <a:pt x="69" y="210"/>
                    <a:pt x="75" y="189"/>
                  </a:cubicBezTo>
                  <a:cubicBezTo>
                    <a:pt x="81" y="168"/>
                    <a:pt x="89" y="142"/>
                    <a:pt x="93" y="111"/>
                  </a:cubicBezTo>
                  <a:cubicBezTo>
                    <a:pt x="97" y="80"/>
                    <a:pt x="98" y="40"/>
                    <a:pt x="99" y="0"/>
                  </a:cubicBezTo>
                </a:path>
              </a:pathLst>
            </a:custGeom>
            <a:noFill/>
            <a:ln w="9525" cap="flat" cmpd="sng">
              <a:solidFill>
                <a:srgbClr val="0000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4762" name="Freeform 10"/>
            <p:cNvSpPr>
              <a:spLocks/>
            </p:cNvSpPr>
            <p:nvPr/>
          </p:nvSpPr>
          <p:spPr bwMode="auto">
            <a:xfrm flipV="1">
              <a:off x="3333" y="2085"/>
              <a:ext cx="228" cy="546"/>
            </a:xfrm>
            <a:custGeom>
              <a:avLst/>
              <a:gdLst>
                <a:gd name="T0" fmla="*/ 0 w 99"/>
                <a:gd name="T1" fmla="*/ 19845 h 300"/>
                <a:gd name="T2" fmla="*/ 10295 w 99"/>
                <a:gd name="T3" fmla="*/ 18651 h 300"/>
                <a:gd name="T4" fmla="*/ 19583 w 99"/>
                <a:gd name="T5" fmla="*/ 15880 h 300"/>
                <a:gd name="T6" fmla="*/ 25799 w 99"/>
                <a:gd name="T7" fmla="*/ 12498 h 300"/>
                <a:gd name="T8" fmla="*/ 31929 w 99"/>
                <a:gd name="T9" fmla="*/ 7351 h 300"/>
                <a:gd name="T10" fmla="*/ 34009 w 99"/>
                <a:gd name="T11" fmla="*/ 0 h 300"/>
                <a:gd name="T12" fmla="*/ 0 60000 65536"/>
                <a:gd name="T13" fmla="*/ 0 60000 65536"/>
                <a:gd name="T14" fmla="*/ 0 60000 65536"/>
                <a:gd name="T15" fmla="*/ 0 60000 65536"/>
                <a:gd name="T16" fmla="*/ 0 60000 65536"/>
                <a:gd name="T17" fmla="*/ 0 60000 65536"/>
                <a:gd name="T18" fmla="*/ 0 w 99"/>
                <a:gd name="T19" fmla="*/ 0 h 300"/>
                <a:gd name="T20" fmla="*/ 99 w 99"/>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99" h="300">
                  <a:moveTo>
                    <a:pt x="0" y="300"/>
                  </a:moveTo>
                  <a:cubicBezTo>
                    <a:pt x="10" y="296"/>
                    <a:pt x="21" y="292"/>
                    <a:pt x="30" y="282"/>
                  </a:cubicBezTo>
                  <a:cubicBezTo>
                    <a:pt x="39" y="272"/>
                    <a:pt x="50" y="256"/>
                    <a:pt x="57" y="240"/>
                  </a:cubicBezTo>
                  <a:cubicBezTo>
                    <a:pt x="64" y="224"/>
                    <a:pt x="69" y="210"/>
                    <a:pt x="75" y="189"/>
                  </a:cubicBezTo>
                  <a:cubicBezTo>
                    <a:pt x="81" y="168"/>
                    <a:pt x="89" y="142"/>
                    <a:pt x="93" y="111"/>
                  </a:cubicBezTo>
                  <a:cubicBezTo>
                    <a:pt x="97" y="80"/>
                    <a:pt x="98" y="40"/>
                    <a:pt x="99" y="0"/>
                  </a:cubicBezTo>
                </a:path>
              </a:pathLst>
            </a:custGeom>
            <a:noFill/>
            <a:ln w="9525" cap="flat" cmpd="sng">
              <a:solidFill>
                <a:srgbClr val="0000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4763" name="Rectangle 11" descr="10%"/>
            <p:cNvSpPr>
              <a:spLocks noChangeArrowheads="1"/>
            </p:cNvSpPr>
            <p:nvPr/>
          </p:nvSpPr>
          <p:spPr bwMode="auto">
            <a:xfrm>
              <a:off x="2178" y="2403"/>
              <a:ext cx="1152" cy="231"/>
            </a:xfrm>
            <a:prstGeom prst="rect">
              <a:avLst/>
            </a:prstGeom>
            <a:pattFill prst="pct10">
              <a:fgClr>
                <a:srgbClr val="000099"/>
              </a:fgClr>
              <a:bgClr>
                <a:schemeClr val="bg1"/>
              </a:bgClr>
            </a:pattFill>
            <a:ln w="9525">
              <a:solidFill>
                <a:srgbClr val="000099"/>
              </a:solidFill>
              <a:miter lim="800000"/>
              <a:headEnd/>
              <a:tailEnd/>
            </a:ln>
          </p:spPr>
          <p:txBody>
            <a:bodyPr wrap="none" anchor="ctr"/>
            <a:lstStyle/>
            <a:p>
              <a:endParaRPr lang="it-IT"/>
            </a:p>
          </p:txBody>
        </p:sp>
        <p:sp>
          <p:nvSpPr>
            <p:cNvPr id="74764" name="Line 12"/>
            <p:cNvSpPr>
              <a:spLocks noChangeShapeType="1"/>
            </p:cNvSpPr>
            <p:nvPr/>
          </p:nvSpPr>
          <p:spPr bwMode="auto">
            <a:xfrm>
              <a:off x="3372" y="2934"/>
              <a:ext cx="297" cy="0"/>
            </a:xfrm>
            <a:prstGeom prst="line">
              <a:avLst/>
            </a:prstGeom>
            <a:noFill/>
            <a:ln w="9525">
              <a:solidFill>
                <a:srgbClr val="000099"/>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4765" name="Line 13"/>
            <p:cNvSpPr>
              <a:spLocks noChangeShapeType="1"/>
            </p:cNvSpPr>
            <p:nvPr/>
          </p:nvSpPr>
          <p:spPr bwMode="auto">
            <a:xfrm>
              <a:off x="1839" y="2937"/>
              <a:ext cx="297" cy="0"/>
            </a:xfrm>
            <a:prstGeom prst="line">
              <a:avLst/>
            </a:prstGeom>
            <a:noFill/>
            <a:ln w="9525">
              <a:solidFill>
                <a:srgbClr val="000099"/>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4766" name="Line 14"/>
            <p:cNvSpPr>
              <a:spLocks noChangeShapeType="1"/>
            </p:cNvSpPr>
            <p:nvPr/>
          </p:nvSpPr>
          <p:spPr bwMode="auto">
            <a:xfrm>
              <a:off x="1827" y="2634"/>
              <a:ext cx="1851" cy="0"/>
            </a:xfrm>
            <a:prstGeom prst="line">
              <a:avLst/>
            </a:prstGeom>
            <a:noFill/>
            <a:ln w="9525">
              <a:solidFill>
                <a:srgbClr val="000099"/>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4767" name="Oval 15"/>
            <p:cNvSpPr>
              <a:spLocks noChangeArrowheads="1"/>
            </p:cNvSpPr>
            <p:nvPr/>
          </p:nvSpPr>
          <p:spPr bwMode="auto">
            <a:xfrm>
              <a:off x="2311" y="2472"/>
              <a:ext cx="63" cy="63"/>
            </a:xfrm>
            <a:prstGeom prst="ellipse">
              <a:avLst/>
            </a:prstGeom>
            <a:solidFill>
              <a:schemeClr val="bg1"/>
            </a:solidFill>
            <a:ln w="9525">
              <a:solidFill>
                <a:srgbClr val="FF0000"/>
              </a:solidFill>
              <a:round/>
              <a:headEnd/>
              <a:tailEnd/>
            </a:ln>
          </p:spPr>
          <p:txBody>
            <a:bodyPr wrap="none" anchor="ctr"/>
            <a:lstStyle/>
            <a:p>
              <a:endParaRPr lang="it-IT"/>
            </a:p>
          </p:txBody>
        </p:sp>
        <p:sp>
          <p:nvSpPr>
            <p:cNvPr id="74768" name="Oval 16"/>
            <p:cNvSpPr>
              <a:spLocks noChangeArrowheads="1"/>
            </p:cNvSpPr>
            <p:nvPr/>
          </p:nvSpPr>
          <p:spPr bwMode="auto">
            <a:xfrm>
              <a:off x="2519" y="2538"/>
              <a:ext cx="63" cy="63"/>
            </a:xfrm>
            <a:prstGeom prst="ellipse">
              <a:avLst/>
            </a:prstGeom>
            <a:solidFill>
              <a:schemeClr val="bg1"/>
            </a:solidFill>
            <a:ln w="9525">
              <a:solidFill>
                <a:srgbClr val="FF0000"/>
              </a:solidFill>
              <a:round/>
              <a:headEnd/>
              <a:tailEnd/>
            </a:ln>
          </p:spPr>
          <p:txBody>
            <a:bodyPr wrap="none" anchor="ctr"/>
            <a:lstStyle/>
            <a:p>
              <a:endParaRPr lang="it-IT"/>
            </a:p>
          </p:txBody>
        </p:sp>
        <p:sp>
          <p:nvSpPr>
            <p:cNvPr id="74769" name="Oval 17"/>
            <p:cNvSpPr>
              <a:spLocks noChangeArrowheads="1"/>
            </p:cNvSpPr>
            <p:nvPr/>
          </p:nvSpPr>
          <p:spPr bwMode="auto">
            <a:xfrm>
              <a:off x="2727" y="2421"/>
              <a:ext cx="63" cy="63"/>
            </a:xfrm>
            <a:prstGeom prst="ellipse">
              <a:avLst/>
            </a:prstGeom>
            <a:solidFill>
              <a:schemeClr val="bg1"/>
            </a:solidFill>
            <a:ln w="9525">
              <a:solidFill>
                <a:srgbClr val="FF0000"/>
              </a:solidFill>
              <a:round/>
              <a:headEnd/>
              <a:tailEnd/>
            </a:ln>
          </p:spPr>
          <p:txBody>
            <a:bodyPr wrap="none" anchor="ctr"/>
            <a:lstStyle/>
            <a:p>
              <a:endParaRPr lang="it-IT"/>
            </a:p>
          </p:txBody>
        </p:sp>
        <p:sp>
          <p:nvSpPr>
            <p:cNvPr id="74770" name="Oval 18"/>
            <p:cNvSpPr>
              <a:spLocks noChangeArrowheads="1"/>
            </p:cNvSpPr>
            <p:nvPr/>
          </p:nvSpPr>
          <p:spPr bwMode="auto">
            <a:xfrm>
              <a:off x="2934" y="2493"/>
              <a:ext cx="63" cy="63"/>
            </a:xfrm>
            <a:prstGeom prst="ellipse">
              <a:avLst/>
            </a:prstGeom>
            <a:solidFill>
              <a:schemeClr val="bg1"/>
            </a:solidFill>
            <a:ln w="9525">
              <a:solidFill>
                <a:srgbClr val="FF0000"/>
              </a:solidFill>
              <a:round/>
              <a:headEnd/>
              <a:tailEnd/>
            </a:ln>
          </p:spPr>
          <p:txBody>
            <a:bodyPr wrap="none" anchor="ctr"/>
            <a:lstStyle/>
            <a:p>
              <a:endParaRPr lang="it-IT"/>
            </a:p>
          </p:txBody>
        </p:sp>
        <p:sp>
          <p:nvSpPr>
            <p:cNvPr id="74771" name="Oval 19"/>
            <p:cNvSpPr>
              <a:spLocks noChangeArrowheads="1"/>
            </p:cNvSpPr>
            <p:nvPr/>
          </p:nvSpPr>
          <p:spPr bwMode="auto">
            <a:xfrm>
              <a:off x="3142" y="2520"/>
              <a:ext cx="63" cy="63"/>
            </a:xfrm>
            <a:prstGeom prst="ellipse">
              <a:avLst/>
            </a:prstGeom>
            <a:solidFill>
              <a:schemeClr val="bg1"/>
            </a:solidFill>
            <a:ln w="9525">
              <a:solidFill>
                <a:srgbClr val="FF0000"/>
              </a:solidFill>
              <a:round/>
              <a:headEnd/>
              <a:tailEnd/>
            </a:ln>
          </p:spPr>
          <p:txBody>
            <a:bodyPr wrap="none" anchor="ctr"/>
            <a:lstStyle/>
            <a:p>
              <a:endParaRPr lang="it-IT"/>
            </a:p>
          </p:txBody>
        </p:sp>
        <p:sp>
          <p:nvSpPr>
            <p:cNvPr id="74772" name="Oval 20"/>
            <p:cNvSpPr>
              <a:spLocks noChangeArrowheads="1"/>
            </p:cNvSpPr>
            <p:nvPr/>
          </p:nvSpPr>
          <p:spPr bwMode="auto">
            <a:xfrm>
              <a:off x="3350" y="2703"/>
              <a:ext cx="63" cy="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74773" name="Oval 21"/>
            <p:cNvSpPr>
              <a:spLocks noChangeArrowheads="1"/>
            </p:cNvSpPr>
            <p:nvPr/>
          </p:nvSpPr>
          <p:spPr bwMode="auto">
            <a:xfrm>
              <a:off x="3558" y="2703"/>
              <a:ext cx="63" cy="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74774" name="Oval 22"/>
            <p:cNvSpPr>
              <a:spLocks noChangeArrowheads="1"/>
            </p:cNvSpPr>
            <p:nvPr/>
          </p:nvSpPr>
          <p:spPr bwMode="auto">
            <a:xfrm>
              <a:off x="2103" y="2703"/>
              <a:ext cx="63" cy="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74775" name="Oval 23"/>
            <p:cNvSpPr>
              <a:spLocks noChangeArrowheads="1"/>
            </p:cNvSpPr>
            <p:nvPr/>
          </p:nvSpPr>
          <p:spPr bwMode="auto">
            <a:xfrm>
              <a:off x="1896" y="2703"/>
              <a:ext cx="63" cy="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74776" name="Line 24"/>
            <p:cNvSpPr>
              <a:spLocks noChangeShapeType="1"/>
            </p:cNvSpPr>
            <p:nvPr/>
          </p:nvSpPr>
          <p:spPr bwMode="auto">
            <a:xfrm>
              <a:off x="2388" y="2735"/>
              <a:ext cx="117" cy="0"/>
            </a:xfrm>
            <a:prstGeom prst="line">
              <a:avLst/>
            </a:prstGeom>
            <a:noFill/>
            <a:ln w="381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77" name="Line 25"/>
            <p:cNvSpPr>
              <a:spLocks noChangeShapeType="1"/>
            </p:cNvSpPr>
            <p:nvPr/>
          </p:nvSpPr>
          <p:spPr bwMode="auto">
            <a:xfrm>
              <a:off x="2596" y="2735"/>
              <a:ext cx="117" cy="0"/>
            </a:xfrm>
            <a:prstGeom prst="line">
              <a:avLst/>
            </a:prstGeom>
            <a:noFill/>
            <a:ln w="381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78" name="Line 26"/>
            <p:cNvSpPr>
              <a:spLocks noChangeShapeType="1"/>
            </p:cNvSpPr>
            <p:nvPr/>
          </p:nvSpPr>
          <p:spPr bwMode="auto">
            <a:xfrm>
              <a:off x="2803" y="2735"/>
              <a:ext cx="117" cy="0"/>
            </a:xfrm>
            <a:prstGeom prst="line">
              <a:avLst/>
            </a:prstGeom>
            <a:noFill/>
            <a:ln w="381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79" name="Line 27"/>
            <p:cNvSpPr>
              <a:spLocks noChangeShapeType="1"/>
            </p:cNvSpPr>
            <p:nvPr/>
          </p:nvSpPr>
          <p:spPr bwMode="auto">
            <a:xfrm>
              <a:off x="3011" y="2735"/>
              <a:ext cx="117" cy="0"/>
            </a:xfrm>
            <a:prstGeom prst="line">
              <a:avLst/>
            </a:prstGeom>
            <a:noFill/>
            <a:ln w="381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80" name="Line 28"/>
            <p:cNvSpPr>
              <a:spLocks noChangeShapeType="1"/>
            </p:cNvSpPr>
            <p:nvPr/>
          </p:nvSpPr>
          <p:spPr bwMode="auto">
            <a:xfrm>
              <a:off x="3219" y="2735"/>
              <a:ext cx="117" cy="0"/>
            </a:xfrm>
            <a:prstGeom prst="line">
              <a:avLst/>
            </a:prstGeom>
            <a:noFill/>
            <a:ln w="381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81" name="Line 29"/>
            <p:cNvSpPr>
              <a:spLocks noChangeShapeType="1"/>
            </p:cNvSpPr>
            <p:nvPr/>
          </p:nvSpPr>
          <p:spPr bwMode="auto">
            <a:xfrm>
              <a:off x="3427" y="2735"/>
              <a:ext cx="117" cy="0"/>
            </a:xfrm>
            <a:prstGeom prst="line">
              <a:avLst/>
            </a:prstGeom>
            <a:noFill/>
            <a:ln w="381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82" name="Line 30"/>
            <p:cNvSpPr>
              <a:spLocks noChangeShapeType="1"/>
            </p:cNvSpPr>
            <p:nvPr/>
          </p:nvSpPr>
          <p:spPr bwMode="auto">
            <a:xfrm>
              <a:off x="2180" y="2735"/>
              <a:ext cx="117" cy="0"/>
            </a:xfrm>
            <a:prstGeom prst="line">
              <a:avLst/>
            </a:prstGeom>
            <a:noFill/>
            <a:ln w="381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83" name="Line 31"/>
            <p:cNvSpPr>
              <a:spLocks noChangeShapeType="1"/>
            </p:cNvSpPr>
            <p:nvPr/>
          </p:nvSpPr>
          <p:spPr bwMode="auto">
            <a:xfrm>
              <a:off x="1972" y="2735"/>
              <a:ext cx="117" cy="0"/>
            </a:xfrm>
            <a:prstGeom prst="line">
              <a:avLst/>
            </a:prstGeom>
            <a:noFill/>
            <a:ln w="381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84" name="Oval 32"/>
            <p:cNvSpPr>
              <a:spLocks noChangeArrowheads="1"/>
            </p:cNvSpPr>
            <p:nvPr/>
          </p:nvSpPr>
          <p:spPr bwMode="auto">
            <a:xfrm>
              <a:off x="2311" y="2703"/>
              <a:ext cx="63" cy="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74785" name="Oval 33"/>
            <p:cNvSpPr>
              <a:spLocks noChangeArrowheads="1"/>
            </p:cNvSpPr>
            <p:nvPr/>
          </p:nvSpPr>
          <p:spPr bwMode="auto">
            <a:xfrm>
              <a:off x="2519" y="2703"/>
              <a:ext cx="63" cy="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74786" name="Oval 34"/>
            <p:cNvSpPr>
              <a:spLocks noChangeArrowheads="1"/>
            </p:cNvSpPr>
            <p:nvPr/>
          </p:nvSpPr>
          <p:spPr bwMode="auto">
            <a:xfrm>
              <a:off x="2727" y="2703"/>
              <a:ext cx="63" cy="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74787" name="Oval 35"/>
            <p:cNvSpPr>
              <a:spLocks noChangeArrowheads="1"/>
            </p:cNvSpPr>
            <p:nvPr/>
          </p:nvSpPr>
          <p:spPr bwMode="auto">
            <a:xfrm>
              <a:off x="2934" y="2703"/>
              <a:ext cx="63" cy="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74788" name="Oval 36"/>
            <p:cNvSpPr>
              <a:spLocks noChangeArrowheads="1"/>
            </p:cNvSpPr>
            <p:nvPr/>
          </p:nvSpPr>
          <p:spPr bwMode="auto">
            <a:xfrm>
              <a:off x="3142" y="2703"/>
              <a:ext cx="63" cy="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74789" name="Line 37"/>
            <p:cNvSpPr>
              <a:spLocks noChangeShapeType="1"/>
            </p:cNvSpPr>
            <p:nvPr/>
          </p:nvSpPr>
          <p:spPr bwMode="auto">
            <a:xfrm>
              <a:off x="2340" y="2550"/>
              <a:ext cx="0" cy="144"/>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90" name="Line 38"/>
            <p:cNvSpPr>
              <a:spLocks noChangeShapeType="1"/>
            </p:cNvSpPr>
            <p:nvPr/>
          </p:nvSpPr>
          <p:spPr bwMode="auto">
            <a:xfrm>
              <a:off x="2553" y="2604"/>
              <a:ext cx="0" cy="9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91" name="Line 39"/>
            <p:cNvSpPr>
              <a:spLocks noChangeShapeType="1"/>
            </p:cNvSpPr>
            <p:nvPr/>
          </p:nvSpPr>
          <p:spPr bwMode="auto">
            <a:xfrm>
              <a:off x="2760" y="2496"/>
              <a:ext cx="0" cy="198"/>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92" name="Line 40"/>
            <p:cNvSpPr>
              <a:spLocks noChangeShapeType="1"/>
            </p:cNvSpPr>
            <p:nvPr/>
          </p:nvSpPr>
          <p:spPr bwMode="auto">
            <a:xfrm>
              <a:off x="2964" y="2568"/>
              <a:ext cx="0" cy="126"/>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93" name="Line 41"/>
            <p:cNvSpPr>
              <a:spLocks noChangeShapeType="1"/>
            </p:cNvSpPr>
            <p:nvPr/>
          </p:nvSpPr>
          <p:spPr bwMode="auto">
            <a:xfrm>
              <a:off x="3174" y="2592"/>
              <a:ext cx="0" cy="105"/>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it-IT"/>
            </a:p>
          </p:txBody>
        </p:sp>
        <p:sp>
          <p:nvSpPr>
            <p:cNvPr id="74794" name="Text Box 42"/>
            <p:cNvSpPr txBox="1">
              <a:spLocks noChangeArrowheads="1"/>
            </p:cNvSpPr>
            <p:nvPr/>
          </p:nvSpPr>
          <p:spPr bwMode="auto">
            <a:xfrm>
              <a:off x="2670" y="2138"/>
              <a:ext cx="217"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r" eaLnBrk="1" hangingPunct="1">
                <a:buClrTx/>
                <a:buFontTx/>
                <a:buNone/>
              </a:pPr>
              <a:r>
                <a:rPr lang="en-US" sz="1400" b="1">
                  <a:solidFill>
                    <a:srgbClr val="FF0000"/>
                  </a:solidFill>
                  <a:latin typeface="Courier New" charset="0"/>
                </a:rPr>
                <a:t>gate</a:t>
              </a:r>
              <a:endParaRPr lang="it-IT" sz="1400" b="1">
                <a:solidFill>
                  <a:srgbClr val="FF0000"/>
                </a:solidFill>
                <a:latin typeface="Courier New" charset="0"/>
              </a:endParaRPr>
            </a:p>
          </p:txBody>
        </p:sp>
        <p:sp>
          <p:nvSpPr>
            <p:cNvPr id="74795" name="Text Box 43"/>
            <p:cNvSpPr txBox="1">
              <a:spLocks noChangeArrowheads="1"/>
            </p:cNvSpPr>
            <p:nvPr/>
          </p:nvSpPr>
          <p:spPr bwMode="auto">
            <a:xfrm>
              <a:off x="3443" y="2748"/>
              <a:ext cx="25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r" eaLnBrk="1" hangingPunct="1">
                <a:buClrTx/>
                <a:buFontTx/>
                <a:buNone/>
              </a:pPr>
              <a:r>
                <a:rPr lang="en-US" sz="1400" b="1">
                  <a:solidFill>
                    <a:srgbClr val="FF0000"/>
                  </a:solidFill>
                  <a:latin typeface="Courier New" charset="0"/>
                </a:rPr>
                <a:t>drain</a:t>
              </a:r>
              <a:endParaRPr lang="it-IT" sz="1400" b="1">
                <a:solidFill>
                  <a:srgbClr val="FF0000"/>
                </a:solidFill>
                <a:latin typeface="Courier New" charset="0"/>
              </a:endParaRPr>
            </a:p>
          </p:txBody>
        </p:sp>
        <p:sp>
          <p:nvSpPr>
            <p:cNvPr id="74796" name="Text Box 44"/>
            <p:cNvSpPr txBox="1">
              <a:spLocks noChangeArrowheads="1"/>
            </p:cNvSpPr>
            <p:nvPr/>
          </p:nvSpPr>
          <p:spPr bwMode="auto">
            <a:xfrm>
              <a:off x="1836" y="2760"/>
              <a:ext cx="29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r" eaLnBrk="1" hangingPunct="1">
                <a:buClrTx/>
                <a:buFontTx/>
                <a:buNone/>
              </a:pPr>
              <a:r>
                <a:rPr lang="en-US" sz="1400" b="1">
                  <a:solidFill>
                    <a:srgbClr val="FF0000"/>
                  </a:solidFill>
                  <a:latin typeface="Courier New" charset="0"/>
                </a:rPr>
                <a:t>source</a:t>
              </a:r>
              <a:endParaRPr lang="it-IT" sz="1400" b="1">
                <a:solidFill>
                  <a:srgbClr val="FF0000"/>
                </a:solidFill>
                <a:latin typeface="Courier New" charset="0"/>
              </a:endParaRPr>
            </a:p>
          </p:txBody>
        </p:sp>
        <p:sp>
          <p:nvSpPr>
            <p:cNvPr id="74797" name="Text Box 45"/>
            <p:cNvSpPr txBox="1">
              <a:spLocks noChangeArrowheads="1"/>
            </p:cNvSpPr>
            <p:nvPr/>
          </p:nvSpPr>
          <p:spPr bwMode="auto">
            <a:xfrm>
              <a:off x="2637" y="2883"/>
              <a:ext cx="406"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r" eaLnBrk="1" hangingPunct="1">
                <a:buClrTx/>
                <a:buFontTx/>
                <a:buNone/>
              </a:pPr>
              <a:r>
                <a:rPr lang="en-US" sz="1400" b="1">
                  <a:solidFill>
                    <a:srgbClr val="FF0000"/>
                  </a:solidFill>
                  <a:latin typeface="Courier New" charset="0"/>
                </a:rPr>
                <a:t>substrate</a:t>
              </a:r>
              <a:endParaRPr lang="it-IT" sz="1400" b="1">
                <a:solidFill>
                  <a:srgbClr val="FF0000"/>
                </a:solidFill>
                <a:latin typeface="Courier New" charset="0"/>
              </a:endParaRPr>
            </a:p>
          </p:txBody>
        </p:sp>
        <p:sp>
          <p:nvSpPr>
            <p:cNvPr id="74798" name="Text Box 46"/>
            <p:cNvSpPr txBox="1">
              <a:spLocks noChangeArrowheads="1"/>
            </p:cNvSpPr>
            <p:nvPr/>
          </p:nvSpPr>
          <p:spPr bwMode="auto">
            <a:xfrm>
              <a:off x="2978" y="2364"/>
              <a:ext cx="25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r" eaLnBrk="1" hangingPunct="1">
                <a:buClrTx/>
                <a:buFontTx/>
                <a:buNone/>
              </a:pPr>
              <a:r>
                <a:rPr lang="en-US" sz="1400" b="1">
                  <a:solidFill>
                    <a:srgbClr val="FF0000"/>
                  </a:solidFill>
                  <a:latin typeface="Courier New" charset="0"/>
                </a:rPr>
                <a:t>oxide</a:t>
              </a:r>
              <a:endParaRPr lang="it-IT" sz="1400" b="1">
                <a:solidFill>
                  <a:srgbClr val="FF0000"/>
                </a:solidFill>
                <a:latin typeface="Courier New" charset="0"/>
              </a:endParaRPr>
            </a:p>
          </p:txBody>
        </p:sp>
      </p:grpSp>
      <p:sp>
        <p:nvSpPr>
          <p:cNvPr id="74757" name="Rectangle 47"/>
          <p:cNvSpPr>
            <a:spLocks noChangeArrowheads="1"/>
          </p:cNvSpPr>
          <p:nvPr/>
        </p:nvSpPr>
        <p:spPr bwMode="auto">
          <a:xfrm>
            <a:off x="509588" y="3848100"/>
            <a:ext cx="9021762"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lnSpc>
                <a:spcPct val="90000"/>
              </a:lnSpc>
              <a:spcBef>
                <a:spcPct val="30000"/>
              </a:spcBef>
              <a:buClrTx/>
              <a:buFontTx/>
              <a:buNone/>
            </a:pPr>
            <a:r>
              <a:rPr lang="it-IT" sz="2000">
                <a:solidFill>
                  <a:schemeClr val="tx1"/>
                </a:solidFill>
              </a:rPr>
              <a:t>	</a:t>
            </a:r>
            <a:r>
              <a:rPr lang="it-IT" sz="2400">
                <a:solidFill>
                  <a:schemeClr val="tx1"/>
                </a:solidFill>
              </a:rPr>
              <a:t>Interaction between charge carriers in the MOSFET channel and traps close to the Si-SiO</a:t>
            </a:r>
            <a:r>
              <a:rPr lang="it-IT" sz="2400" baseline="-25000">
                <a:solidFill>
                  <a:schemeClr val="tx1"/>
                </a:solidFill>
              </a:rPr>
              <a:t>2</a:t>
            </a:r>
            <a:r>
              <a:rPr lang="it-IT" sz="2400">
                <a:solidFill>
                  <a:schemeClr val="tx1"/>
                </a:solidFill>
              </a:rPr>
              <a:t> interface leads to fluctuations in the drain current.</a:t>
            </a:r>
          </a:p>
          <a:p>
            <a:pPr marL="342900" indent="-342900" eaLnBrk="0" hangingPunct="0">
              <a:lnSpc>
                <a:spcPct val="90000"/>
              </a:lnSpc>
              <a:spcBef>
                <a:spcPct val="30000"/>
              </a:spcBef>
              <a:buClrTx/>
              <a:buFontTx/>
              <a:buNone/>
            </a:pPr>
            <a:r>
              <a:rPr lang="it-IT" sz="2400">
                <a:solidFill>
                  <a:schemeClr val="tx1"/>
                </a:solidFill>
              </a:rPr>
              <a:t>	This can be modeled with a noise voltage generator in series with the device gate, with a 1/f spectral density.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7A33DB88-74D7-D440-AB15-39272C7F2C4A}" type="slidenum">
              <a:rPr lang="en-US" sz="1200">
                <a:solidFill>
                  <a:srgbClr val="000066"/>
                </a:solidFill>
                <a:latin typeface="Verdana" charset="0"/>
              </a:rPr>
              <a:pPr/>
              <a:t>36</a:t>
            </a:fld>
            <a:endParaRPr lang="en-US" sz="1200">
              <a:solidFill>
                <a:srgbClr val="000066"/>
              </a:solidFill>
              <a:latin typeface="Verdana" charset="0"/>
            </a:endParaRPr>
          </a:p>
        </p:txBody>
      </p:sp>
      <p:pic>
        <p:nvPicPr>
          <p:cNvPr id="75779"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1371600"/>
            <a:ext cx="14478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578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825" y="1231900"/>
            <a:ext cx="35687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5781" name="Line 6"/>
          <p:cNvSpPr>
            <a:spLocks noChangeShapeType="1"/>
          </p:cNvSpPr>
          <p:nvPr/>
        </p:nvSpPr>
        <p:spPr bwMode="auto">
          <a:xfrm>
            <a:off x="3559175" y="2413000"/>
            <a:ext cx="952500" cy="0"/>
          </a:xfrm>
          <a:prstGeom prst="line">
            <a:avLst/>
          </a:prstGeom>
          <a:noFill/>
          <a:ln w="38100" cmpd="dbl">
            <a:solidFill>
              <a:srgbClr val="31650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5782" name="Rectangle 7"/>
          <p:cNvSpPr>
            <a:spLocks noChangeArrowheads="1"/>
          </p:cNvSpPr>
          <p:nvPr/>
        </p:nvSpPr>
        <p:spPr bwMode="auto">
          <a:xfrm>
            <a:off x="452438" y="3716338"/>
            <a:ext cx="367823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eaLnBrk="0" hangingPunct="0">
              <a:lnSpc>
                <a:spcPct val="90000"/>
              </a:lnSpc>
              <a:spcBef>
                <a:spcPct val="30000"/>
              </a:spcBef>
              <a:buClrTx/>
              <a:buFontTx/>
              <a:buNone/>
            </a:pPr>
            <a:r>
              <a:rPr lang="it-IT" sz="1400">
                <a:solidFill>
                  <a:srgbClr val="000000"/>
                </a:solidFill>
              </a:rPr>
              <a:t>Ideally indefinitely narrow </a:t>
            </a:r>
          </a:p>
          <a:p>
            <a:pPr algn="ctr" eaLnBrk="0" hangingPunct="0">
              <a:lnSpc>
                <a:spcPct val="90000"/>
              </a:lnSpc>
              <a:spcBef>
                <a:spcPct val="30000"/>
              </a:spcBef>
              <a:buClrTx/>
              <a:buFontTx/>
              <a:buNone/>
            </a:pPr>
            <a:r>
              <a:rPr lang="it-IT" sz="1400">
                <a:solidFill>
                  <a:srgbClr val="000000"/>
                </a:solidFill>
              </a:rPr>
              <a:t>distribution of detector charge</a:t>
            </a:r>
          </a:p>
          <a:p>
            <a:pPr algn="ctr" eaLnBrk="0" hangingPunct="0">
              <a:lnSpc>
                <a:spcPct val="90000"/>
              </a:lnSpc>
              <a:spcBef>
                <a:spcPct val="30000"/>
              </a:spcBef>
              <a:buClrTx/>
              <a:buFontTx/>
              <a:buNone/>
            </a:pPr>
            <a:r>
              <a:rPr lang="it-IT" sz="1400">
                <a:solidFill>
                  <a:srgbClr val="000000"/>
                </a:solidFill>
              </a:rPr>
              <a:t>(neglecting statistics in energy deposition</a:t>
            </a:r>
          </a:p>
          <a:p>
            <a:pPr algn="ctr" eaLnBrk="0" hangingPunct="0">
              <a:lnSpc>
                <a:spcPct val="90000"/>
              </a:lnSpc>
              <a:spcBef>
                <a:spcPct val="30000"/>
              </a:spcBef>
              <a:buClrTx/>
              <a:buFontTx/>
              <a:buNone/>
            </a:pPr>
            <a:r>
              <a:rPr lang="it-IT" sz="1400">
                <a:solidFill>
                  <a:srgbClr val="000000"/>
                </a:solidFill>
              </a:rPr>
              <a:t> and charge creation)</a:t>
            </a:r>
          </a:p>
        </p:txBody>
      </p:sp>
      <p:sp>
        <p:nvSpPr>
          <p:cNvPr id="75783" name="Rectangle 8"/>
          <p:cNvSpPr>
            <a:spLocks noChangeArrowheads="1"/>
          </p:cNvSpPr>
          <p:nvPr/>
        </p:nvSpPr>
        <p:spPr bwMode="auto">
          <a:xfrm>
            <a:off x="4814888" y="3689350"/>
            <a:ext cx="392271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lnSpc>
                <a:spcPct val="90000"/>
              </a:lnSpc>
              <a:spcBef>
                <a:spcPct val="30000"/>
              </a:spcBef>
              <a:buClrTx/>
              <a:buFontTx/>
              <a:buNone/>
            </a:pPr>
            <a:r>
              <a:rPr lang="it-IT" sz="1400">
                <a:solidFill>
                  <a:srgbClr val="000000"/>
                </a:solidFill>
              </a:rPr>
              <a:t>Broadening of pulse amplitude distribution </a:t>
            </a:r>
          </a:p>
          <a:p>
            <a:pPr eaLnBrk="0" hangingPunct="0">
              <a:lnSpc>
                <a:spcPct val="90000"/>
              </a:lnSpc>
              <a:spcBef>
                <a:spcPct val="30000"/>
              </a:spcBef>
              <a:buClrTx/>
              <a:buFontTx/>
              <a:buNone/>
            </a:pPr>
            <a:r>
              <a:rPr lang="it-IT" sz="1400">
                <a:solidFill>
                  <a:srgbClr val="000000"/>
                </a:solidFill>
              </a:rPr>
              <a:t>at the shaper output due to electronic noise </a:t>
            </a:r>
            <a:endParaRPr lang="it-IT" sz="1800">
              <a:solidFill>
                <a:srgbClr val="000000"/>
              </a:solidFill>
            </a:endParaRPr>
          </a:p>
        </p:txBody>
      </p:sp>
      <p:sp>
        <p:nvSpPr>
          <p:cNvPr id="75784" name="Rectangle 9"/>
          <p:cNvSpPr>
            <a:spLocks noChangeArrowheads="1"/>
          </p:cNvSpPr>
          <p:nvPr/>
        </p:nvSpPr>
        <p:spPr bwMode="auto">
          <a:xfrm>
            <a:off x="55563" y="152400"/>
            <a:ext cx="96916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sz="3200" b="1">
                <a:solidFill>
                  <a:schemeClr val="tx1"/>
                </a:solidFill>
              </a:rPr>
              <a:t>Effect of electronic noise on charge measurements</a:t>
            </a:r>
            <a:endParaRPr lang="en-US" sz="3200" b="1">
              <a:solidFill>
                <a:schemeClr val="tx1"/>
              </a:solidFill>
            </a:endParaRPr>
          </a:p>
        </p:txBody>
      </p:sp>
      <p:sp>
        <p:nvSpPr>
          <p:cNvPr id="75785" name="Rectangle 10"/>
          <p:cNvSpPr>
            <a:spLocks noChangeArrowheads="1"/>
          </p:cNvSpPr>
          <p:nvPr/>
        </p:nvSpPr>
        <p:spPr bwMode="auto">
          <a:xfrm>
            <a:off x="536575" y="5049838"/>
            <a:ext cx="7939088"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marL="762000" lvl="4" eaLnBrk="0" hangingPunct="0">
              <a:buClrTx/>
              <a:buFontTx/>
              <a:buNone/>
            </a:pPr>
            <a:r>
              <a:rPr lang="it-IT" sz="1800">
                <a:solidFill>
                  <a:schemeClr val="tx1"/>
                </a:solidFill>
              </a:rPr>
              <a:t>Because of electronic noise, the signal amplitude at the shaper output has a Gaussian probability density function</a:t>
            </a:r>
          </a:p>
          <a:p>
            <a:pPr marL="762000" lvl="4" eaLnBrk="0" hangingPunct="0">
              <a:buClrTx/>
              <a:buFontTx/>
              <a:buNone/>
            </a:pPr>
            <a:endParaRPr lang="it-IT" sz="180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DE7CF768-2189-0440-AD2D-90D48D9C0A53}" type="slidenum">
              <a:rPr lang="en-US" sz="1200">
                <a:solidFill>
                  <a:srgbClr val="000066"/>
                </a:solidFill>
                <a:latin typeface="Verdana" charset="0"/>
              </a:rPr>
              <a:pPr/>
              <a:t>37</a:t>
            </a:fld>
            <a:endParaRPr lang="en-US" sz="1200">
              <a:solidFill>
                <a:srgbClr val="000066"/>
              </a:solidFill>
              <a:latin typeface="Verdana" charset="0"/>
            </a:endParaRPr>
          </a:p>
        </p:txBody>
      </p:sp>
      <p:sp>
        <p:nvSpPr>
          <p:cNvPr id="76803" name="Rectangle 4"/>
          <p:cNvSpPr>
            <a:spLocks noChangeArrowheads="1"/>
          </p:cNvSpPr>
          <p:nvPr/>
        </p:nvSpPr>
        <p:spPr bwMode="auto">
          <a:xfrm>
            <a:off x="4606925" y="3530600"/>
            <a:ext cx="2986088" cy="1127125"/>
          </a:xfrm>
          <a:prstGeom prst="rect">
            <a:avLst/>
          </a:prstGeom>
          <a:solidFill>
            <a:srgbClr val="FFFFFF"/>
          </a:solidFill>
          <a:ln w="12700">
            <a:solidFill>
              <a:schemeClr val="tx1"/>
            </a:solidFill>
            <a:miter lim="800000"/>
            <a:headEnd type="none" w="sm" len="sm"/>
            <a:tailEnd type="none" w="sm" len="sm"/>
          </a:ln>
        </p:spPr>
        <p:txBody>
          <a:bodyPr wrap="none" anchor="ctr"/>
          <a:lstStyle/>
          <a:p>
            <a:endParaRPr lang="it-IT"/>
          </a:p>
        </p:txBody>
      </p:sp>
      <p:sp>
        <p:nvSpPr>
          <p:cNvPr id="76804" name="Rectangle 5"/>
          <p:cNvSpPr>
            <a:spLocks noChangeArrowheads="1"/>
          </p:cNvSpPr>
          <p:nvPr/>
        </p:nvSpPr>
        <p:spPr bwMode="auto">
          <a:xfrm>
            <a:off x="1389063" y="0"/>
            <a:ext cx="684371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sz="3200" b="1">
                <a:solidFill>
                  <a:schemeClr val="tx1"/>
                </a:solidFill>
              </a:rPr>
              <a:t>Effect of electronic noise on charge measurements</a:t>
            </a:r>
            <a:endParaRPr lang="en-US" sz="3200" b="1">
              <a:solidFill>
                <a:schemeClr val="tx1"/>
              </a:solidFill>
            </a:endParaRPr>
          </a:p>
        </p:txBody>
      </p:sp>
      <p:sp>
        <p:nvSpPr>
          <p:cNvPr id="76805" name="Rectangle 6"/>
          <p:cNvSpPr>
            <a:spLocks noChangeArrowheads="1"/>
          </p:cNvSpPr>
          <p:nvPr/>
        </p:nvSpPr>
        <p:spPr bwMode="auto">
          <a:xfrm>
            <a:off x="893763" y="1030288"/>
            <a:ext cx="7427912" cy="2524125"/>
          </a:xfrm>
          <a:prstGeom prst="rect">
            <a:avLst/>
          </a:prstGeom>
          <a:solidFill>
            <a:srgbClr val="FFFFFF"/>
          </a:solidFill>
          <a:ln w="12700">
            <a:solidFill>
              <a:schemeClr val="tx1"/>
            </a:solidFill>
            <a:miter lim="800000"/>
            <a:headEnd type="none" w="sm" len="sm"/>
            <a:tailEnd type="none" w="sm" len="sm"/>
          </a:ln>
        </p:spPr>
        <p:txBody>
          <a:bodyPr wrap="none" anchor="ctr"/>
          <a:lstStyle/>
          <a:p>
            <a:endParaRPr lang="it-IT"/>
          </a:p>
        </p:txBody>
      </p:sp>
      <p:grpSp>
        <p:nvGrpSpPr>
          <p:cNvPr id="76806" name="Group 7"/>
          <p:cNvGrpSpPr>
            <a:grpSpLocks/>
          </p:cNvGrpSpPr>
          <p:nvPr/>
        </p:nvGrpSpPr>
        <p:grpSpPr bwMode="auto">
          <a:xfrm>
            <a:off x="1079500" y="1331913"/>
            <a:ext cx="6921500" cy="2151062"/>
            <a:chOff x="360" y="1032"/>
            <a:chExt cx="4936" cy="1560"/>
          </a:xfrm>
        </p:grpSpPr>
        <p:pic>
          <p:nvPicPr>
            <p:cNvPr id="76812"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 y="1032"/>
              <a:ext cx="2248"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6813"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 y="1032"/>
              <a:ext cx="2248"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6807" name="Rectangle 10"/>
          <p:cNvSpPr>
            <a:spLocks noChangeArrowheads="1"/>
          </p:cNvSpPr>
          <p:nvPr/>
        </p:nvSpPr>
        <p:spPr bwMode="auto">
          <a:xfrm>
            <a:off x="1979613" y="1233488"/>
            <a:ext cx="50482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285750" indent="-285750" algn="ctr" eaLnBrk="0" hangingPunct="0">
              <a:lnSpc>
                <a:spcPct val="90000"/>
              </a:lnSpc>
              <a:spcBef>
                <a:spcPct val="30000"/>
              </a:spcBef>
              <a:buClrTx/>
              <a:buFontTx/>
              <a:buNone/>
            </a:pPr>
            <a:r>
              <a:rPr lang="it-IT" sz="1800">
                <a:solidFill>
                  <a:schemeClr val="tx1"/>
                </a:solidFill>
              </a:rPr>
              <a:t>referred to the input</a:t>
            </a:r>
          </a:p>
          <a:p>
            <a:pPr marL="285750" indent="-285750" algn="ctr" eaLnBrk="0" hangingPunct="0">
              <a:lnSpc>
                <a:spcPct val="90000"/>
              </a:lnSpc>
              <a:spcBef>
                <a:spcPct val="30000"/>
              </a:spcBef>
              <a:buClrTx/>
              <a:buFontTx/>
              <a:buNone/>
            </a:pPr>
            <a:r>
              <a:rPr lang="it-IT" sz="1800">
                <a:solidFill>
                  <a:schemeClr val="tx1"/>
                </a:solidFill>
              </a:rPr>
              <a:t>(dividing by the analog channel </a:t>
            </a:r>
          </a:p>
          <a:p>
            <a:pPr marL="285750" indent="-285750" algn="ctr" eaLnBrk="0" hangingPunct="0">
              <a:lnSpc>
                <a:spcPct val="90000"/>
              </a:lnSpc>
              <a:spcBef>
                <a:spcPct val="30000"/>
              </a:spcBef>
              <a:buClrTx/>
              <a:buFontTx/>
              <a:buNone/>
            </a:pPr>
            <a:r>
              <a:rPr lang="it-IT" sz="1800">
                <a:solidFill>
                  <a:schemeClr val="tx1"/>
                </a:solidFill>
              </a:rPr>
              <a:t>charge sensitivity)</a:t>
            </a:r>
          </a:p>
          <a:p>
            <a:pPr marL="285750" indent="-285750" algn="ctr" eaLnBrk="0" hangingPunct="0">
              <a:buClrTx/>
              <a:buFontTx/>
              <a:buNone/>
            </a:pPr>
            <a:endParaRPr lang="it-IT" sz="1800">
              <a:solidFill>
                <a:schemeClr val="tx1"/>
              </a:solidFill>
            </a:endParaRPr>
          </a:p>
        </p:txBody>
      </p:sp>
      <p:sp>
        <p:nvSpPr>
          <p:cNvPr id="76808" name="Line 11"/>
          <p:cNvSpPr>
            <a:spLocks noChangeShapeType="1"/>
          </p:cNvSpPr>
          <p:nvPr/>
        </p:nvSpPr>
        <p:spPr bwMode="auto">
          <a:xfrm>
            <a:off x="4225925" y="2347913"/>
            <a:ext cx="841375" cy="0"/>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6809" name="Rectangle 12"/>
          <p:cNvSpPr>
            <a:spLocks noChangeArrowheads="1"/>
          </p:cNvSpPr>
          <p:nvPr/>
        </p:nvSpPr>
        <p:spPr bwMode="auto">
          <a:xfrm>
            <a:off x="217488" y="3573463"/>
            <a:ext cx="449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285750" indent="-285750" eaLnBrk="0" hangingPunct="0">
              <a:lnSpc>
                <a:spcPct val="90000"/>
              </a:lnSpc>
              <a:spcBef>
                <a:spcPct val="30000"/>
              </a:spcBef>
              <a:buClrTx/>
              <a:buFontTx/>
              <a:buNone/>
            </a:pPr>
            <a:r>
              <a:rPr lang="it-IT" sz="1800">
                <a:solidFill>
                  <a:schemeClr val="tx1"/>
                </a:solidFill>
              </a:rPr>
              <a:t>The signal amplitude at the output</a:t>
            </a:r>
          </a:p>
          <a:p>
            <a:pPr marL="285750" indent="-285750" eaLnBrk="0" hangingPunct="0">
              <a:lnSpc>
                <a:spcPct val="90000"/>
              </a:lnSpc>
              <a:spcBef>
                <a:spcPct val="30000"/>
              </a:spcBef>
              <a:buClrTx/>
              <a:buFontTx/>
              <a:buNone/>
            </a:pPr>
            <a:r>
              <a:rPr lang="it-IT" sz="1800">
                <a:solidFill>
                  <a:schemeClr val="tx1"/>
                </a:solidFill>
              </a:rPr>
              <a:t>of the linear analog channel is </a:t>
            </a:r>
          </a:p>
          <a:p>
            <a:pPr marL="285750" indent="-285750" eaLnBrk="0" hangingPunct="0">
              <a:lnSpc>
                <a:spcPct val="90000"/>
              </a:lnSpc>
              <a:spcBef>
                <a:spcPct val="30000"/>
              </a:spcBef>
              <a:buClrTx/>
              <a:buFontTx/>
              <a:buNone/>
            </a:pPr>
            <a:r>
              <a:rPr lang="it-IT" sz="1800">
                <a:solidFill>
                  <a:schemeClr val="tx1"/>
                </a:solidFill>
              </a:rPr>
              <a:t>characterized by a Gaussian probability</a:t>
            </a:r>
          </a:p>
          <a:p>
            <a:pPr marL="285750" indent="-285750" eaLnBrk="0" hangingPunct="0">
              <a:lnSpc>
                <a:spcPct val="90000"/>
              </a:lnSpc>
              <a:spcBef>
                <a:spcPct val="30000"/>
              </a:spcBef>
              <a:buClrTx/>
              <a:buFontTx/>
              <a:buNone/>
            </a:pPr>
            <a:r>
              <a:rPr lang="it-IT" sz="1800">
                <a:solidFill>
                  <a:schemeClr val="tx1"/>
                </a:solidFill>
              </a:rPr>
              <a:t>density function</a:t>
            </a:r>
            <a:endParaRPr lang="it-IT" sz="1800" b="1">
              <a:solidFill>
                <a:schemeClr val="tx1"/>
              </a:solidFill>
            </a:endParaRPr>
          </a:p>
          <a:p>
            <a:pPr marL="285750" indent="-285750" algn="ctr" eaLnBrk="0" hangingPunct="0">
              <a:buClrTx/>
              <a:buFontTx/>
              <a:buNone/>
            </a:pPr>
            <a:endParaRPr lang="it-IT" sz="1800" b="1">
              <a:solidFill>
                <a:schemeClr val="tx1"/>
              </a:solidFill>
            </a:endParaRPr>
          </a:p>
        </p:txBody>
      </p:sp>
      <p:pic>
        <p:nvPicPr>
          <p:cNvPr id="76810" name="Picture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3865563"/>
            <a:ext cx="2806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11" name="Rectangle 14"/>
          <p:cNvSpPr>
            <a:spLocks noChangeArrowheads="1"/>
          </p:cNvSpPr>
          <p:nvPr/>
        </p:nvSpPr>
        <p:spPr bwMode="auto">
          <a:xfrm>
            <a:off x="3784600" y="4800600"/>
            <a:ext cx="6121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eaLnBrk="0" hangingPunct="0">
              <a:lnSpc>
                <a:spcPct val="90000"/>
              </a:lnSpc>
              <a:spcBef>
                <a:spcPct val="30000"/>
              </a:spcBef>
              <a:buClrTx/>
              <a:buFontTx/>
              <a:buNone/>
            </a:pPr>
            <a:r>
              <a:rPr lang="it-IT" sz="1800">
                <a:solidFill>
                  <a:schemeClr val="tx1"/>
                </a:solidFill>
              </a:rPr>
              <a:t>Equivalent Noise Charge = standard deviation in the 		             charge measurement</a:t>
            </a:r>
          </a:p>
          <a:p>
            <a:pPr eaLnBrk="0" hangingPunct="0">
              <a:lnSpc>
                <a:spcPct val="90000"/>
              </a:lnSpc>
              <a:spcBef>
                <a:spcPct val="30000"/>
              </a:spcBef>
              <a:buClrTx/>
              <a:buFontTx/>
              <a:buNone/>
            </a:pPr>
            <a:r>
              <a:rPr lang="it-IT" sz="1800">
                <a:solidFill>
                  <a:schemeClr val="tx1"/>
                </a:solidFill>
              </a:rPr>
              <a:t>charge injected at the input producing at the output of the linear processor a signal whose amplitude equals the root mean square output noise</a:t>
            </a:r>
            <a:endParaRPr lang="it-IT" sz="1400" b="1">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ADFD6A31-93D4-1D4E-9562-DD16AF5AB001}" type="slidenum">
              <a:rPr lang="en-US" sz="1200">
                <a:solidFill>
                  <a:srgbClr val="000066"/>
                </a:solidFill>
                <a:latin typeface="Verdana" charset="0"/>
              </a:rPr>
              <a:pPr/>
              <a:t>38</a:t>
            </a:fld>
            <a:endParaRPr lang="en-US" sz="1200">
              <a:solidFill>
                <a:srgbClr val="000066"/>
              </a:solidFill>
              <a:latin typeface="Verdana" charset="0"/>
            </a:endParaRPr>
          </a:p>
        </p:txBody>
      </p:sp>
      <p:sp>
        <p:nvSpPr>
          <p:cNvPr id="16388" name="Rectangle 4"/>
          <p:cNvSpPr>
            <a:spLocks noChangeArrowheads="1"/>
          </p:cNvSpPr>
          <p:nvPr/>
        </p:nvSpPr>
        <p:spPr bwMode="auto">
          <a:xfrm>
            <a:off x="693738" y="1143000"/>
            <a:ext cx="7827962" cy="2343150"/>
          </a:xfrm>
          <a:prstGeom prst="rect">
            <a:avLst/>
          </a:prstGeom>
          <a:solidFill>
            <a:srgbClr val="FFFFFF"/>
          </a:solidFill>
          <a:ln w="12700">
            <a:solidFill>
              <a:schemeClr val="tx1"/>
            </a:solidFill>
            <a:miter lim="800000"/>
            <a:headEnd type="none" w="sm" len="sm"/>
            <a:tailEnd type="none" w="sm" len="sm"/>
          </a:ln>
        </p:spPr>
        <p:txBody>
          <a:bodyPr wrap="none" anchor="ctr"/>
          <a:lstStyle/>
          <a:p>
            <a:endParaRPr lang="it-IT"/>
          </a:p>
        </p:txBody>
      </p:sp>
      <p:sp>
        <p:nvSpPr>
          <p:cNvPr id="16389" name="Rectangle 5"/>
          <p:cNvSpPr>
            <a:spLocks noChangeArrowheads="1"/>
          </p:cNvSpPr>
          <p:nvPr/>
        </p:nvSpPr>
        <p:spPr bwMode="auto">
          <a:xfrm>
            <a:off x="522288" y="179388"/>
            <a:ext cx="8305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b="1">
                <a:solidFill>
                  <a:schemeClr val="tx1"/>
                </a:solidFill>
                <a:latin typeface="Times New Roman" charset="0"/>
              </a:rPr>
              <a:t>Equivalent Noise Charge (ENC)</a:t>
            </a:r>
            <a:endParaRPr lang="en-US" b="1">
              <a:solidFill>
                <a:schemeClr val="tx1"/>
              </a:solidFill>
              <a:latin typeface="Times New Roman" charset="0"/>
            </a:endParaRPr>
          </a:p>
        </p:txBody>
      </p:sp>
      <p:pic>
        <p:nvPicPr>
          <p:cNvPr id="16390"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713" y="1292225"/>
            <a:ext cx="72136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391" name="Rectangle 7"/>
          <p:cNvSpPr>
            <a:spLocks noChangeArrowheads="1"/>
          </p:cNvSpPr>
          <p:nvPr/>
        </p:nvSpPr>
        <p:spPr bwMode="auto">
          <a:xfrm>
            <a:off x="611188" y="3802063"/>
            <a:ext cx="77724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lnSpc>
                <a:spcPct val="90000"/>
              </a:lnSpc>
              <a:spcBef>
                <a:spcPct val="30000"/>
              </a:spcBef>
              <a:buClrTx/>
              <a:buFontTx/>
              <a:buNone/>
            </a:pPr>
            <a:r>
              <a:rPr lang="it-IT" sz="2000">
                <a:solidFill>
                  <a:schemeClr val="tx1"/>
                </a:solidFill>
              </a:rPr>
              <a:t>The mean square value of the noise voltage at the shaper output can be calculated as follows:</a:t>
            </a:r>
          </a:p>
        </p:txBody>
      </p:sp>
      <p:graphicFrame>
        <p:nvGraphicFramePr>
          <p:cNvPr id="16386" name="Object 8"/>
          <p:cNvGraphicFramePr>
            <a:graphicFrameLocks noChangeAspect="1"/>
          </p:cNvGraphicFramePr>
          <p:nvPr/>
        </p:nvGraphicFramePr>
        <p:xfrm>
          <a:off x="460375" y="4603750"/>
          <a:ext cx="8024813" cy="1751013"/>
        </p:xfrm>
        <a:graphic>
          <a:graphicData uri="http://schemas.openxmlformats.org/presentationml/2006/ole">
            <mc:AlternateContent xmlns:mc="http://schemas.openxmlformats.org/markup-compatibility/2006">
              <mc:Choice xmlns:v="urn:schemas-microsoft-com:vml" Requires="v">
                <p:oleObj spid="_x0000_s16424" name="Equation" r:id="rId5" imgW="3784320" imgH="825480" progId="Equation.3">
                  <p:embed/>
                </p:oleObj>
              </mc:Choice>
              <mc:Fallback>
                <p:oleObj name="Equation" r:id="rId5" imgW="3784320" imgH="82548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 y="4603750"/>
                        <a:ext cx="8024813" cy="175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5AC5D86F-3967-F14D-A2F5-6C2B1F4D3D6D}" type="slidenum">
              <a:rPr lang="en-US" sz="1200">
                <a:solidFill>
                  <a:srgbClr val="000066"/>
                </a:solidFill>
                <a:latin typeface="Verdana" charset="0"/>
              </a:rPr>
              <a:pPr/>
              <a:t>39</a:t>
            </a:fld>
            <a:endParaRPr lang="en-US" sz="1200">
              <a:solidFill>
                <a:srgbClr val="000066"/>
              </a:solidFill>
              <a:latin typeface="Verdana" charset="0"/>
            </a:endParaRPr>
          </a:p>
        </p:txBody>
      </p:sp>
      <p:sp>
        <p:nvSpPr>
          <p:cNvPr id="17413" name="Rectangle 4"/>
          <p:cNvSpPr>
            <a:spLocks noChangeArrowheads="1"/>
          </p:cNvSpPr>
          <p:nvPr/>
        </p:nvSpPr>
        <p:spPr bwMode="auto">
          <a:xfrm>
            <a:off x="522288" y="179388"/>
            <a:ext cx="8305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b="1">
                <a:solidFill>
                  <a:schemeClr val="tx1"/>
                </a:solidFill>
                <a:latin typeface="Times New Roman" charset="0"/>
              </a:rPr>
              <a:t>Equivalent Noise Charge (ENC)</a:t>
            </a:r>
            <a:endParaRPr lang="en-US" b="1">
              <a:solidFill>
                <a:schemeClr val="tx1"/>
              </a:solidFill>
              <a:latin typeface="Times New Roman" charset="0"/>
            </a:endParaRPr>
          </a:p>
        </p:txBody>
      </p:sp>
      <p:graphicFrame>
        <p:nvGraphicFramePr>
          <p:cNvPr id="17410" name="Object 5"/>
          <p:cNvGraphicFramePr>
            <a:graphicFrameLocks noChangeAspect="1"/>
          </p:cNvGraphicFramePr>
          <p:nvPr/>
        </p:nvGraphicFramePr>
        <p:xfrm>
          <a:off x="712788" y="1233488"/>
          <a:ext cx="8016875" cy="2005012"/>
        </p:xfrm>
        <a:graphic>
          <a:graphicData uri="http://schemas.openxmlformats.org/presentationml/2006/ole">
            <mc:AlternateContent xmlns:mc="http://schemas.openxmlformats.org/markup-compatibility/2006">
              <mc:Choice xmlns:v="urn:schemas-microsoft-com:vml" Requires="v">
                <p:oleObj spid="_x0000_s17473" name="Equation" r:id="rId4" imgW="3504960" imgH="876240" progId="Equation.3">
                  <p:embed/>
                </p:oleObj>
              </mc:Choice>
              <mc:Fallback>
                <p:oleObj name="Equation" r:id="rId4" imgW="3504960" imgH="8762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88" y="1233488"/>
                        <a:ext cx="8016875" cy="2005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411" name="Object 6"/>
          <p:cNvGraphicFramePr>
            <a:graphicFrameLocks noChangeAspect="1"/>
          </p:cNvGraphicFramePr>
          <p:nvPr/>
        </p:nvGraphicFramePr>
        <p:xfrm>
          <a:off x="1517650" y="3330575"/>
          <a:ext cx="3203575" cy="2795588"/>
        </p:xfrm>
        <a:graphic>
          <a:graphicData uri="http://schemas.openxmlformats.org/presentationml/2006/ole">
            <mc:AlternateContent xmlns:mc="http://schemas.openxmlformats.org/markup-compatibility/2006">
              <mc:Choice xmlns:v="urn:schemas-microsoft-com:vml" Requires="v">
                <p:oleObj spid="_x0000_s17474" name="Equation" r:id="rId6" imgW="1396800" imgH="1218960" progId="Equation.3">
                  <p:embed/>
                </p:oleObj>
              </mc:Choice>
              <mc:Fallback>
                <p:oleObj name="Equation" r:id="rId6" imgW="1396800" imgH="121896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7650" y="3330575"/>
                        <a:ext cx="3203575" cy="279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7414" name="Rectangle 7"/>
          <p:cNvSpPr>
            <a:spLocks noChangeArrowheads="1"/>
          </p:cNvSpPr>
          <p:nvPr/>
        </p:nvSpPr>
        <p:spPr bwMode="auto">
          <a:xfrm>
            <a:off x="5191125" y="3482975"/>
            <a:ext cx="4325938"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lnSpc>
                <a:spcPct val="90000"/>
              </a:lnSpc>
              <a:spcBef>
                <a:spcPct val="30000"/>
              </a:spcBef>
              <a:buClrTx/>
              <a:buFontTx/>
              <a:buNone/>
            </a:pPr>
            <a:r>
              <a:rPr lang="it-IT" sz="2000">
                <a:solidFill>
                  <a:schemeClr val="tx1"/>
                </a:solidFill>
              </a:rPr>
              <a:t>	t</a:t>
            </a:r>
            <a:r>
              <a:rPr lang="it-IT" sz="2000" baseline="-25000">
                <a:solidFill>
                  <a:schemeClr val="tx1"/>
                </a:solidFill>
              </a:rPr>
              <a:t>P</a:t>
            </a:r>
            <a:r>
              <a:rPr lang="it-IT" sz="2000">
                <a:solidFill>
                  <a:schemeClr val="tx1"/>
                </a:solidFill>
              </a:rPr>
              <a:t> =  peaking time of the 	signal at the shaper output</a:t>
            </a:r>
          </a:p>
          <a:p>
            <a:pPr marL="342900" indent="-342900" eaLnBrk="0" hangingPunct="0">
              <a:lnSpc>
                <a:spcPct val="90000"/>
              </a:lnSpc>
              <a:spcBef>
                <a:spcPct val="30000"/>
              </a:spcBef>
              <a:buClrTx/>
              <a:buFontTx/>
              <a:buNone/>
            </a:pPr>
            <a:endParaRPr lang="it-IT" sz="2000">
              <a:solidFill>
                <a:schemeClr val="tx1"/>
              </a:solidFill>
            </a:endParaRPr>
          </a:p>
          <a:p>
            <a:pPr marL="342900" indent="-342900" eaLnBrk="0" hangingPunct="0">
              <a:lnSpc>
                <a:spcPct val="90000"/>
              </a:lnSpc>
              <a:spcBef>
                <a:spcPct val="30000"/>
              </a:spcBef>
              <a:buClrTx/>
              <a:buFontTx/>
              <a:buNone/>
            </a:pPr>
            <a:r>
              <a:rPr lang="it-IT" sz="2000">
                <a:solidFill>
                  <a:schemeClr val="tx1"/>
                </a:solidFill>
              </a:rPr>
              <a:t>	A</a:t>
            </a:r>
            <a:r>
              <a:rPr lang="it-IT" sz="2000" baseline="-25000">
                <a:solidFill>
                  <a:schemeClr val="tx1"/>
                </a:solidFill>
              </a:rPr>
              <a:t>1</a:t>
            </a:r>
            <a:r>
              <a:rPr lang="it-IT" sz="2000">
                <a:solidFill>
                  <a:schemeClr val="tx1"/>
                </a:solidFill>
              </a:rPr>
              <a:t>, A</a:t>
            </a:r>
            <a:r>
              <a:rPr lang="it-IT" sz="2000" baseline="-25000">
                <a:solidFill>
                  <a:schemeClr val="tx1"/>
                </a:solidFill>
              </a:rPr>
              <a:t>2</a:t>
            </a:r>
            <a:r>
              <a:rPr lang="it-IT" sz="2000">
                <a:solidFill>
                  <a:schemeClr val="tx1"/>
                </a:solidFill>
              </a:rPr>
              <a:t>, A</a:t>
            </a:r>
            <a:r>
              <a:rPr lang="it-IT" sz="2000" baseline="-25000">
                <a:solidFill>
                  <a:schemeClr val="tx1"/>
                </a:solidFill>
              </a:rPr>
              <a:t>3</a:t>
            </a:r>
            <a:r>
              <a:rPr lang="it-IT" sz="2000">
                <a:solidFill>
                  <a:schemeClr val="tx1"/>
                </a:solidFill>
              </a:rPr>
              <a:t> =  filter-dependent 		coefficients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BC00B7DD-7940-0541-A5BB-6C360E469580}" type="slidenum">
              <a:rPr lang="en-US" sz="1200">
                <a:solidFill>
                  <a:srgbClr val="000066"/>
                </a:solidFill>
                <a:latin typeface="Verdana" charset="0"/>
              </a:rPr>
              <a:pPr/>
              <a:t>4</a:t>
            </a:fld>
            <a:endParaRPr lang="en-US" sz="1200">
              <a:solidFill>
                <a:srgbClr val="000066"/>
              </a:solidFill>
              <a:latin typeface="Verdana" charset="0"/>
            </a:endParaRPr>
          </a:p>
        </p:txBody>
      </p:sp>
      <p:sp>
        <p:nvSpPr>
          <p:cNvPr id="56323" name="Text Box 4"/>
          <p:cNvSpPr txBox="1">
            <a:spLocks noChangeArrowheads="1"/>
          </p:cNvSpPr>
          <p:nvPr/>
        </p:nvSpPr>
        <p:spPr bwMode="auto">
          <a:xfrm>
            <a:off x="1481138" y="95250"/>
            <a:ext cx="73199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 to a full silicon tracker</a:t>
            </a:r>
            <a:endParaRPr lang="it-IT" sz="3200" b="1">
              <a:solidFill>
                <a:srgbClr val="000066"/>
              </a:solidFill>
              <a:sym typeface="Symbol" charset="0"/>
            </a:endParaRPr>
          </a:p>
        </p:txBody>
      </p:sp>
      <p:pic>
        <p:nvPicPr>
          <p:cNvPr id="56324" name="Picture 5" descr="sv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3417888"/>
            <a:ext cx="4248150"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5" name="Group 6"/>
          <p:cNvGrpSpPr>
            <a:grpSpLocks/>
          </p:cNvGrpSpPr>
          <p:nvPr/>
        </p:nvGrpSpPr>
        <p:grpSpPr bwMode="auto">
          <a:xfrm>
            <a:off x="3556000" y="1236663"/>
            <a:ext cx="6356350" cy="2054225"/>
            <a:chOff x="560" y="2381"/>
            <a:chExt cx="5370" cy="1839"/>
          </a:xfrm>
        </p:grpSpPr>
        <p:pic>
          <p:nvPicPr>
            <p:cNvPr id="56328" name="Picture 7" descr="rich_fig1-preview"/>
            <p:cNvPicPr>
              <a:picLocks noChangeAspect="1" noChangeArrowheads="1"/>
            </p:cNvPicPr>
            <p:nvPr/>
          </p:nvPicPr>
          <p:blipFill>
            <a:blip r:embed="rId4">
              <a:extLst>
                <a:ext uri="{28A0092B-C50C-407E-A947-70E740481C1C}">
                  <a14:useLocalDpi xmlns:a14="http://schemas.microsoft.com/office/drawing/2010/main" val="0"/>
                </a:ext>
              </a:extLst>
            </a:blip>
            <a:srcRect t="17224"/>
            <a:stretch>
              <a:fillRect/>
            </a:stretch>
          </p:blipFill>
          <p:spPr bwMode="auto">
            <a:xfrm>
              <a:off x="560" y="2381"/>
              <a:ext cx="4944"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 Box 8"/>
            <p:cNvSpPr txBox="1">
              <a:spLocks noChangeArrowheads="1"/>
            </p:cNvSpPr>
            <p:nvPr/>
          </p:nvSpPr>
          <p:spPr bwMode="auto">
            <a:xfrm>
              <a:off x="3776" y="3917"/>
              <a:ext cx="629"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en-US" sz="1600">
                  <a:solidFill>
                    <a:schemeClr val="accent2"/>
                  </a:solidFill>
                  <a:latin typeface="Helvetica" charset="0"/>
                </a:rPr>
                <a:t>40 cm</a:t>
              </a:r>
              <a:endParaRPr lang="en-US" sz="1600">
                <a:solidFill>
                  <a:schemeClr val="tx1"/>
                </a:solidFill>
                <a:latin typeface="Helvetica" charset="0"/>
              </a:endParaRPr>
            </a:p>
          </p:txBody>
        </p:sp>
        <p:sp>
          <p:nvSpPr>
            <p:cNvPr id="56330" name="Line 9"/>
            <p:cNvSpPr>
              <a:spLocks noChangeShapeType="1"/>
            </p:cNvSpPr>
            <p:nvPr/>
          </p:nvSpPr>
          <p:spPr bwMode="auto">
            <a:xfrm flipH="1">
              <a:off x="2720" y="4013"/>
              <a:ext cx="1056"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56331" name="Line 10"/>
            <p:cNvSpPr>
              <a:spLocks noChangeShapeType="1"/>
            </p:cNvSpPr>
            <p:nvPr/>
          </p:nvSpPr>
          <p:spPr bwMode="auto">
            <a:xfrm flipV="1">
              <a:off x="2000" y="4013"/>
              <a:ext cx="720"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56332" name="Line 11"/>
            <p:cNvSpPr>
              <a:spLocks noChangeShapeType="1"/>
            </p:cNvSpPr>
            <p:nvPr/>
          </p:nvSpPr>
          <p:spPr bwMode="auto">
            <a:xfrm flipH="1" flipV="1">
              <a:off x="848" y="4013"/>
              <a:ext cx="672"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56333" name="Text Box 12"/>
            <p:cNvSpPr txBox="1">
              <a:spLocks noChangeArrowheads="1"/>
            </p:cNvSpPr>
            <p:nvPr/>
          </p:nvSpPr>
          <p:spPr bwMode="auto">
            <a:xfrm>
              <a:off x="1509" y="3907"/>
              <a:ext cx="629"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en-US" sz="1600">
                  <a:solidFill>
                    <a:schemeClr val="accent2"/>
                  </a:solidFill>
                  <a:latin typeface="Helvetica" charset="0"/>
                </a:rPr>
                <a:t>30 cm</a:t>
              </a:r>
              <a:endParaRPr lang="en-US" sz="1600">
                <a:solidFill>
                  <a:schemeClr val="tx1"/>
                </a:solidFill>
                <a:latin typeface="Helvetica" charset="0"/>
              </a:endParaRPr>
            </a:p>
          </p:txBody>
        </p:sp>
        <p:sp>
          <p:nvSpPr>
            <p:cNvPr id="56334" name="Line 13"/>
            <p:cNvSpPr>
              <a:spLocks noChangeShapeType="1"/>
            </p:cNvSpPr>
            <p:nvPr/>
          </p:nvSpPr>
          <p:spPr bwMode="auto">
            <a:xfrm flipH="1">
              <a:off x="848" y="3821"/>
              <a:ext cx="0" cy="288"/>
            </a:xfrm>
            <a:prstGeom prst="line">
              <a:avLst/>
            </a:prstGeom>
            <a:noFill/>
            <a:ln w="19050">
              <a:solidFill>
                <a:schemeClr val="accent2"/>
              </a:solidFill>
              <a:prstDash val="sysDot"/>
              <a:round/>
              <a:headEnd/>
              <a:tailEnd/>
            </a:ln>
            <a:extLst>
              <a:ext uri="{909E8E84-426E-40dd-AFC4-6F175D3DCCD1}">
                <a14:hiddenFill xmlns:a14="http://schemas.microsoft.com/office/drawing/2010/main">
                  <a:noFill/>
                </a14:hiddenFill>
              </a:ext>
            </a:extLst>
          </p:spPr>
          <p:txBody>
            <a:bodyPr anchor="ctr">
              <a:spAutoFit/>
            </a:bodyPr>
            <a:lstStyle/>
            <a:p>
              <a:endParaRPr lang="it-IT"/>
            </a:p>
          </p:txBody>
        </p:sp>
        <p:sp>
          <p:nvSpPr>
            <p:cNvPr id="56335" name="Line 14"/>
            <p:cNvSpPr>
              <a:spLocks noChangeShapeType="1"/>
            </p:cNvSpPr>
            <p:nvPr/>
          </p:nvSpPr>
          <p:spPr bwMode="auto">
            <a:xfrm>
              <a:off x="4256" y="4013"/>
              <a:ext cx="1008"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56336" name="Line 15"/>
            <p:cNvSpPr>
              <a:spLocks noChangeShapeType="1"/>
            </p:cNvSpPr>
            <p:nvPr/>
          </p:nvSpPr>
          <p:spPr bwMode="auto">
            <a:xfrm flipH="1">
              <a:off x="5504" y="3245"/>
              <a:ext cx="0" cy="576"/>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56337" name="Line 16"/>
            <p:cNvSpPr>
              <a:spLocks noChangeShapeType="1"/>
            </p:cNvSpPr>
            <p:nvPr/>
          </p:nvSpPr>
          <p:spPr bwMode="auto">
            <a:xfrm flipH="1" flipV="1">
              <a:off x="5504" y="2621"/>
              <a:ext cx="0" cy="432"/>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56338" name="Text Box 17"/>
            <p:cNvSpPr txBox="1">
              <a:spLocks noChangeArrowheads="1"/>
            </p:cNvSpPr>
            <p:nvPr/>
          </p:nvSpPr>
          <p:spPr bwMode="auto">
            <a:xfrm>
              <a:off x="5301" y="3044"/>
              <a:ext cx="629"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en-US" sz="1600">
                  <a:solidFill>
                    <a:schemeClr val="accent2"/>
                  </a:solidFill>
                  <a:latin typeface="Helvetica" charset="0"/>
                </a:rPr>
                <a:t>20 cm</a:t>
              </a:r>
              <a:endParaRPr lang="en-US" sz="1600">
                <a:solidFill>
                  <a:schemeClr val="tx1"/>
                </a:solidFill>
                <a:latin typeface="Helvetica" charset="0"/>
              </a:endParaRPr>
            </a:p>
          </p:txBody>
        </p:sp>
        <p:sp>
          <p:nvSpPr>
            <p:cNvPr id="56339" name="Line 18"/>
            <p:cNvSpPr>
              <a:spLocks noChangeShapeType="1"/>
            </p:cNvSpPr>
            <p:nvPr/>
          </p:nvSpPr>
          <p:spPr bwMode="auto">
            <a:xfrm flipH="1">
              <a:off x="5264" y="3821"/>
              <a:ext cx="0" cy="288"/>
            </a:xfrm>
            <a:prstGeom prst="line">
              <a:avLst/>
            </a:prstGeom>
            <a:noFill/>
            <a:ln w="19050">
              <a:solidFill>
                <a:schemeClr val="accent2"/>
              </a:solidFill>
              <a:prstDash val="sysDot"/>
              <a:round/>
              <a:headEnd/>
              <a:tailEnd/>
            </a:ln>
            <a:extLst>
              <a:ext uri="{909E8E84-426E-40dd-AFC4-6F175D3DCCD1}">
                <a14:hiddenFill xmlns:a14="http://schemas.microsoft.com/office/drawing/2010/main">
                  <a:noFill/>
                </a14:hiddenFill>
              </a:ext>
            </a:extLst>
          </p:spPr>
          <p:txBody>
            <a:bodyPr anchor="ctr">
              <a:spAutoFit/>
            </a:bodyPr>
            <a:lstStyle/>
            <a:p>
              <a:endParaRPr lang="it-IT"/>
            </a:p>
          </p:txBody>
        </p:sp>
        <p:sp>
          <p:nvSpPr>
            <p:cNvPr id="56340" name="Line 19"/>
            <p:cNvSpPr>
              <a:spLocks noChangeShapeType="1"/>
            </p:cNvSpPr>
            <p:nvPr/>
          </p:nvSpPr>
          <p:spPr bwMode="auto">
            <a:xfrm>
              <a:off x="5264" y="3821"/>
              <a:ext cx="432" cy="0"/>
            </a:xfrm>
            <a:prstGeom prst="line">
              <a:avLst/>
            </a:prstGeom>
            <a:noFill/>
            <a:ln w="19050">
              <a:solidFill>
                <a:schemeClr val="accent2"/>
              </a:solidFill>
              <a:prstDash val="sysDot"/>
              <a:round/>
              <a:headEnd/>
              <a:tailEnd/>
            </a:ln>
            <a:extLst>
              <a:ext uri="{909E8E84-426E-40dd-AFC4-6F175D3DCCD1}">
                <a14:hiddenFill xmlns:a14="http://schemas.microsoft.com/office/drawing/2010/main">
                  <a:noFill/>
                </a14:hiddenFill>
              </a:ext>
            </a:extLst>
          </p:spPr>
          <p:txBody>
            <a:bodyPr anchor="ctr">
              <a:spAutoFit/>
            </a:bodyPr>
            <a:lstStyle/>
            <a:p>
              <a:endParaRPr lang="it-IT"/>
            </a:p>
          </p:txBody>
        </p:sp>
      </p:grpSp>
      <p:sp>
        <p:nvSpPr>
          <p:cNvPr id="56326" name="Text Box 20"/>
          <p:cNvSpPr txBox="1">
            <a:spLocks noChangeArrowheads="1"/>
          </p:cNvSpPr>
          <p:nvPr/>
        </p:nvSpPr>
        <p:spPr bwMode="auto">
          <a:xfrm>
            <a:off x="123825" y="1436688"/>
            <a:ext cx="34559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Multiple layers of segmented detectors (pixel, strips) provide space points to reconstruct particle trajectories</a:t>
            </a:r>
            <a:endParaRPr lang="it-IT" sz="2000">
              <a:solidFill>
                <a:srgbClr val="000066"/>
              </a:solidFill>
              <a:sym typeface="Symbol" charset="0"/>
            </a:endParaRPr>
          </a:p>
        </p:txBody>
      </p:sp>
      <p:sp>
        <p:nvSpPr>
          <p:cNvPr id="56327" name="Rectangle 21"/>
          <p:cNvSpPr>
            <a:spLocks noChangeArrowheads="1"/>
          </p:cNvSpPr>
          <p:nvPr/>
        </p:nvSpPr>
        <p:spPr bwMode="auto">
          <a:xfrm>
            <a:off x="0" y="4379913"/>
            <a:ext cx="529748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2700">
              <a:spcBef>
                <a:spcPct val="20000"/>
              </a:spcBef>
              <a:buClrTx/>
              <a:buFontTx/>
              <a:buNone/>
            </a:pPr>
            <a:r>
              <a:rPr lang="it-IT" sz="2000">
                <a:solidFill>
                  <a:schemeClr val="tx1"/>
                </a:solidFill>
              </a:rPr>
              <a:t>BaBar Silicon Vertex Tracker at the Stanford Linear Accelerator Center, 1999-2008: CP violation in B meson decay</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23F06B26-2F1C-EF47-895D-88CBF0BFAA63}" type="slidenum">
              <a:rPr lang="en-US" sz="1200">
                <a:solidFill>
                  <a:srgbClr val="000066"/>
                </a:solidFill>
                <a:latin typeface="Verdana" charset="0"/>
              </a:rPr>
              <a:pPr/>
              <a:t>40</a:t>
            </a:fld>
            <a:endParaRPr lang="en-US" sz="1200">
              <a:solidFill>
                <a:srgbClr val="000066"/>
              </a:solidFill>
              <a:latin typeface="Verdana" charset="0"/>
            </a:endParaRPr>
          </a:p>
        </p:txBody>
      </p:sp>
      <p:sp>
        <p:nvSpPr>
          <p:cNvPr id="18437" name="Rectangle 4"/>
          <p:cNvSpPr>
            <a:spLocks noChangeArrowheads="1"/>
          </p:cNvSpPr>
          <p:nvPr/>
        </p:nvSpPr>
        <p:spPr bwMode="auto">
          <a:xfrm>
            <a:off x="522288" y="179388"/>
            <a:ext cx="8305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b="1">
                <a:solidFill>
                  <a:schemeClr val="tx1"/>
                </a:solidFill>
                <a:latin typeface="Times New Roman" charset="0"/>
              </a:rPr>
              <a:t>Equivalent Noise Charge (ENC)</a:t>
            </a:r>
            <a:endParaRPr lang="en-US" b="1">
              <a:solidFill>
                <a:schemeClr val="tx1"/>
              </a:solidFill>
              <a:latin typeface="Times New Roman" charset="0"/>
            </a:endParaRPr>
          </a:p>
        </p:txBody>
      </p:sp>
      <p:graphicFrame>
        <p:nvGraphicFramePr>
          <p:cNvPr id="18434" name="Object 5"/>
          <p:cNvGraphicFramePr>
            <a:graphicFrameLocks noChangeAspect="1"/>
          </p:cNvGraphicFramePr>
          <p:nvPr/>
        </p:nvGraphicFramePr>
        <p:xfrm>
          <a:off x="422275" y="2873375"/>
          <a:ext cx="9009063" cy="989013"/>
        </p:xfrm>
        <a:graphic>
          <a:graphicData uri="http://schemas.openxmlformats.org/presentationml/2006/ole">
            <mc:AlternateContent xmlns:mc="http://schemas.openxmlformats.org/markup-compatibility/2006">
              <mc:Choice xmlns:v="urn:schemas-microsoft-com:vml" Requires="v">
                <p:oleObj spid="_x0000_s18498" name="Equation" r:id="rId4" imgW="4165560" imgH="457200" progId="Equation.3">
                  <p:embed/>
                </p:oleObj>
              </mc:Choice>
              <mc:Fallback>
                <p:oleObj name="Equation" r:id="rId4" imgW="4165560" imgH="4572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5" y="2873375"/>
                        <a:ext cx="9009063" cy="989013"/>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435" name="Object 6"/>
          <p:cNvGraphicFramePr>
            <a:graphicFrameLocks noChangeAspect="1"/>
          </p:cNvGraphicFramePr>
          <p:nvPr/>
        </p:nvGraphicFramePr>
        <p:xfrm>
          <a:off x="2254250" y="1120775"/>
          <a:ext cx="4302125" cy="1368425"/>
        </p:xfrm>
        <a:graphic>
          <a:graphicData uri="http://schemas.openxmlformats.org/presentationml/2006/ole">
            <mc:AlternateContent xmlns:mc="http://schemas.openxmlformats.org/markup-compatibility/2006">
              <mc:Choice xmlns:v="urn:schemas-microsoft-com:vml" Requires="v">
                <p:oleObj spid="_x0000_s18499" name="Equation" r:id="rId6" imgW="1676160" imgH="533160" progId="Equation.3">
                  <p:embed/>
                </p:oleObj>
              </mc:Choice>
              <mc:Fallback>
                <p:oleObj name="Equation" r:id="rId6" imgW="1676160" imgH="53316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4250" y="1120775"/>
                        <a:ext cx="4302125"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438" name="Rectangle 7"/>
          <p:cNvSpPr>
            <a:spLocks noChangeArrowheads="1"/>
          </p:cNvSpPr>
          <p:nvPr/>
        </p:nvSpPr>
        <p:spPr bwMode="auto">
          <a:xfrm>
            <a:off x="650875" y="4221163"/>
            <a:ext cx="86423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lnSpc>
                <a:spcPct val="90000"/>
              </a:lnSpc>
              <a:spcBef>
                <a:spcPct val="20000"/>
              </a:spcBef>
              <a:buClrTx/>
              <a:buFont typeface="Webdings" charset="0"/>
              <a:buNone/>
            </a:pPr>
            <a:r>
              <a:rPr lang="it-IT" sz="2400">
                <a:solidFill>
                  <a:schemeClr val="tx1"/>
                </a:solidFill>
              </a:rPr>
              <a:t>	</a:t>
            </a:r>
            <a:r>
              <a:rPr lang="it-IT" sz="2400">
                <a:solidFill>
                  <a:schemeClr val="tx1"/>
                </a:solidFill>
                <a:cs typeface="Times New Roman" charset="0"/>
              </a:rPr>
              <a:t>C</a:t>
            </a:r>
            <a:r>
              <a:rPr lang="it-IT" sz="2400" baseline="-25000">
                <a:solidFill>
                  <a:schemeClr val="tx1"/>
                </a:solidFill>
                <a:cs typeface="Times New Roman" charset="0"/>
              </a:rPr>
              <a:t>T</a:t>
            </a:r>
            <a:r>
              <a:rPr lang="it-IT" sz="2400">
                <a:solidFill>
                  <a:schemeClr val="tx1"/>
                </a:solidFill>
                <a:cs typeface="Times New Roman" charset="0"/>
              </a:rPr>
              <a:t> = C</a:t>
            </a:r>
            <a:r>
              <a:rPr lang="it-IT" sz="2400" baseline="-25000">
                <a:solidFill>
                  <a:schemeClr val="tx1"/>
                </a:solidFill>
                <a:cs typeface="Times New Roman" charset="0"/>
              </a:rPr>
              <a:t>D</a:t>
            </a:r>
            <a:r>
              <a:rPr lang="it-IT" sz="2400">
                <a:solidFill>
                  <a:schemeClr val="tx1"/>
                </a:solidFill>
                <a:cs typeface="Times New Roman" charset="0"/>
              </a:rPr>
              <a:t> + C</a:t>
            </a:r>
            <a:r>
              <a:rPr lang="it-IT" sz="2400" baseline="-25000">
                <a:solidFill>
                  <a:schemeClr val="tx1"/>
                </a:solidFill>
                <a:cs typeface="Times New Roman" charset="0"/>
              </a:rPr>
              <a:t>i</a:t>
            </a:r>
            <a:r>
              <a:rPr lang="it-IT" sz="2400">
                <a:solidFill>
                  <a:schemeClr val="tx1"/>
                </a:solidFill>
                <a:cs typeface="Times New Roman" charset="0"/>
              </a:rPr>
              <a:t> + C</a:t>
            </a:r>
            <a:r>
              <a:rPr lang="it-IT" sz="2400" baseline="-25000">
                <a:solidFill>
                  <a:schemeClr val="tx1"/>
                </a:solidFill>
                <a:cs typeface="Times New Roman" charset="0"/>
              </a:rPr>
              <a:t>F</a:t>
            </a:r>
            <a:r>
              <a:rPr lang="it-IT" sz="2400">
                <a:solidFill>
                  <a:schemeClr val="tx1"/>
                </a:solidFill>
                <a:cs typeface="Times New Roman" charset="0"/>
              </a:rPr>
              <a:t> </a:t>
            </a:r>
          </a:p>
          <a:p>
            <a:pPr marL="342900" indent="-342900" eaLnBrk="0" hangingPunct="0">
              <a:lnSpc>
                <a:spcPct val="90000"/>
              </a:lnSpc>
              <a:spcBef>
                <a:spcPct val="20000"/>
              </a:spcBef>
              <a:buClrTx/>
              <a:buFont typeface="Webdings" charset="0"/>
              <a:buNone/>
            </a:pPr>
            <a:r>
              <a:rPr lang="it-IT" sz="2400">
                <a:solidFill>
                  <a:schemeClr val="tx1"/>
                </a:solidFill>
                <a:cs typeface="Times New Roman" charset="0"/>
              </a:rPr>
              <a:t>	     = total capacitance at the preamplifier input</a:t>
            </a:r>
            <a:endParaRPr lang="en-US" sz="2400">
              <a:solidFill>
                <a:schemeClr val="tx1"/>
              </a:solidFill>
              <a:cs typeface="Times New Roman" charset="0"/>
            </a:endParaRPr>
          </a:p>
        </p:txBody>
      </p:sp>
      <p:sp>
        <p:nvSpPr>
          <p:cNvPr id="18439" name="Rectangle 8"/>
          <p:cNvSpPr>
            <a:spLocks noChangeArrowheads="1"/>
          </p:cNvSpPr>
          <p:nvPr/>
        </p:nvSpPr>
        <p:spPr bwMode="auto">
          <a:xfrm>
            <a:off x="236538" y="5281613"/>
            <a:ext cx="863917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0" hangingPunct="0">
              <a:lnSpc>
                <a:spcPct val="90000"/>
              </a:lnSpc>
              <a:spcBef>
                <a:spcPct val="20000"/>
              </a:spcBef>
              <a:buClrTx/>
              <a:buFont typeface="Webdings" charset="0"/>
              <a:buNone/>
            </a:pPr>
            <a:r>
              <a:rPr lang="it-IT" sz="2400">
                <a:solidFill>
                  <a:schemeClr val="tx1"/>
                </a:solidFill>
                <a:cs typeface="Times New Roman" charset="0"/>
              </a:rPr>
              <a:t>	In a well designed preamplifier, the noise is determined by the input device.</a:t>
            </a:r>
          </a:p>
          <a:p>
            <a:pPr marL="342900" indent="-342900" eaLnBrk="0" hangingPunct="0">
              <a:lnSpc>
                <a:spcPct val="90000"/>
              </a:lnSpc>
              <a:spcBef>
                <a:spcPct val="20000"/>
              </a:spcBef>
              <a:buClrTx/>
              <a:buFont typeface="Webdings" charset="0"/>
              <a:buNone/>
            </a:pPr>
            <a:r>
              <a:rPr lang="en-US" sz="2400">
                <a:solidFill>
                  <a:schemeClr val="tx1"/>
                </a:solidFill>
                <a:cs typeface="Times New Roman" charset="0"/>
              </a:rPr>
              <a:t>	</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C2B4CF41-4DC0-2548-A38D-851F363E5CCE}" type="slidenum">
              <a:rPr lang="en-US" sz="1200">
                <a:solidFill>
                  <a:srgbClr val="000066"/>
                </a:solidFill>
                <a:latin typeface="Verdana" charset="0"/>
              </a:rPr>
              <a:pPr/>
              <a:t>41</a:t>
            </a:fld>
            <a:endParaRPr lang="en-US" sz="1200">
              <a:solidFill>
                <a:srgbClr val="000066"/>
              </a:solidFill>
              <a:latin typeface="Verdana" charset="0"/>
            </a:endParaRPr>
          </a:p>
        </p:txBody>
      </p:sp>
      <p:sp>
        <p:nvSpPr>
          <p:cNvPr id="19462" name="Rectangle 4"/>
          <p:cNvSpPr>
            <a:spLocks noChangeArrowheads="1"/>
          </p:cNvSpPr>
          <p:nvPr/>
        </p:nvSpPr>
        <p:spPr bwMode="auto">
          <a:xfrm>
            <a:off x="522288" y="179388"/>
            <a:ext cx="8305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b="1">
                <a:solidFill>
                  <a:schemeClr val="tx1"/>
                </a:solidFill>
                <a:latin typeface="Times New Roman" charset="0"/>
              </a:rPr>
              <a:t>Equivalent Noise Charge (ENC)</a:t>
            </a:r>
            <a:endParaRPr lang="en-US" b="1">
              <a:solidFill>
                <a:schemeClr val="tx1"/>
              </a:solidFill>
              <a:latin typeface="Times New Roman" charset="0"/>
            </a:endParaRPr>
          </a:p>
        </p:txBody>
      </p:sp>
      <p:graphicFrame>
        <p:nvGraphicFramePr>
          <p:cNvPr id="19458" name="Object 5"/>
          <p:cNvGraphicFramePr>
            <a:graphicFrameLocks noChangeAspect="1"/>
          </p:cNvGraphicFramePr>
          <p:nvPr/>
        </p:nvGraphicFramePr>
        <p:xfrm>
          <a:off x="1698625" y="1571625"/>
          <a:ext cx="6061075" cy="1235075"/>
        </p:xfrm>
        <a:graphic>
          <a:graphicData uri="http://schemas.openxmlformats.org/presentationml/2006/ole">
            <mc:AlternateContent xmlns:mc="http://schemas.openxmlformats.org/markup-compatibility/2006">
              <mc:Choice xmlns:v="urn:schemas-microsoft-com:vml" Requires="v">
                <p:oleObj spid="_x0000_s19555" name="Equation" r:id="rId4" imgW="2120760" imgH="431640" progId="Equation.3">
                  <p:embed/>
                </p:oleObj>
              </mc:Choice>
              <mc:Fallback>
                <p:oleObj name="Equation" r:id="rId4" imgW="2120760" imgH="4316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625" y="1571625"/>
                        <a:ext cx="60610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3" name="Oval 6"/>
          <p:cNvSpPr>
            <a:spLocks noChangeArrowheads="1"/>
          </p:cNvSpPr>
          <p:nvPr/>
        </p:nvSpPr>
        <p:spPr bwMode="auto">
          <a:xfrm>
            <a:off x="2981325" y="1600200"/>
            <a:ext cx="1730375" cy="1270000"/>
          </a:xfrm>
          <a:prstGeom prst="ellipse">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558087" name="AutoShape 7"/>
          <p:cNvSpPr>
            <a:spLocks noChangeArrowheads="1"/>
          </p:cNvSpPr>
          <p:nvPr/>
        </p:nvSpPr>
        <p:spPr bwMode="auto">
          <a:xfrm rot="2747203">
            <a:off x="2543175" y="2308225"/>
            <a:ext cx="152400" cy="838200"/>
          </a:xfrm>
          <a:prstGeom prst="downArrow">
            <a:avLst>
              <a:gd name="adj1" fmla="val 50000"/>
              <a:gd name="adj2" fmla="val 137500"/>
            </a:avLst>
          </a:prstGeom>
          <a:gradFill rotWithShape="0">
            <a:gsLst>
              <a:gs pos="0">
                <a:srgbClr val="FF0000"/>
              </a:gs>
              <a:gs pos="100000">
                <a:srgbClr val="FFCC00"/>
              </a:gs>
            </a:gsLst>
            <a:lin ang="5400000" scaled="1"/>
          </a:gradFill>
          <a:ln w="12700">
            <a:noFill/>
            <a:miter lim="800000"/>
            <a:headEnd type="none" w="sm" len="sm"/>
            <a:tailEnd type="none" w="sm" len="sm"/>
          </a:ln>
          <a:effectLst/>
        </p:spPr>
        <p:txBody>
          <a:bodyPr rot="10800000" vert="eaVert" wrap="none" anchor="ctr"/>
          <a:lstStyle/>
          <a:p>
            <a:pPr algn="ctr" eaLnBrk="0" hangingPunct="0">
              <a:buClrTx/>
              <a:buFontTx/>
              <a:buNone/>
              <a:defRPr/>
            </a:pPr>
            <a:endParaRPr lang="it-IT" altLang="it-IT" sz="2400" b="1">
              <a:solidFill>
                <a:schemeClr val="tx1"/>
              </a:solidFill>
              <a:effectLst>
                <a:outerShdw blurRad="38100" dist="38100" dir="2700000" algn="tl">
                  <a:srgbClr val="FFFFFF"/>
                </a:outerShdw>
              </a:effectLst>
              <a:latin typeface="Times" pitchFamily="18" charset="0"/>
              <a:ea typeface="+mn-ea"/>
            </a:endParaRPr>
          </a:p>
        </p:txBody>
      </p:sp>
      <p:sp>
        <p:nvSpPr>
          <p:cNvPr id="19465" name="AutoShape 8"/>
          <p:cNvSpPr>
            <a:spLocks noChangeArrowheads="1"/>
          </p:cNvSpPr>
          <p:nvPr/>
        </p:nvSpPr>
        <p:spPr bwMode="auto">
          <a:xfrm rot="38854">
            <a:off x="6970713" y="2789238"/>
            <a:ext cx="149225" cy="677862"/>
          </a:xfrm>
          <a:prstGeom prst="downArrow">
            <a:avLst>
              <a:gd name="adj1" fmla="val 50000"/>
              <a:gd name="adj2" fmla="val 113564"/>
            </a:avLst>
          </a:prstGeom>
          <a:gradFill rotWithShape="0">
            <a:gsLst>
              <a:gs pos="0">
                <a:srgbClr val="FF0000"/>
              </a:gs>
              <a:gs pos="100000">
                <a:srgbClr val="FFCC00"/>
              </a:gs>
            </a:gsLst>
            <a:lin ang="540000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it-IT"/>
          </a:p>
        </p:txBody>
      </p:sp>
      <p:graphicFrame>
        <p:nvGraphicFramePr>
          <p:cNvPr id="19459" name="Object 9"/>
          <p:cNvGraphicFramePr>
            <a:graphicFrameLocks noChangeAspect="1"/>
          </p:cNvGraphicFramePr>
          <p:nvPr/>
        </p:nvGraphicFramePr>
        <p:xfrm>
          <a:off x="1433513" y="4110038"/>
          <a:ext cx="2089150" cy="917575"/>
        </p:xfrm>
        <a:graphic>
          <a:graphicData uri="http://schemas.openxmlformats.org/presentationml/2006/ole">
            <mc:AlternateContent xmlns:mc="http://schemas.openxmlformats.org/markup-compatibility/2006">
              <mc:Choice xmlns:v="urn:schemas-microsoft-com:vml" Requires="v">
                <p:oleObj spid="_x0000_s19556" name="Equation" r:id="rId6" imgW="838080" imgH="368280" progId="Equation.3">
                  <p:embed/>
                </p:oleObj>
              </mc:Choice>
              <mc:Fallback>
                <p:oleObj name="Equation" r:id="rId6" imgW="838080" imgH="36828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3513" y="4110038"/>
                        <a:ext cx="2089150" cy="917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8090" name="Rectangle 10"/>
          <p:cNvSpPr>
            <a:spLocks noChangeArrowheads="1"/>
          </p:cNvSpPr>
          <p:nvPr/>
        </p:nvSpPr>
        <p:spPr bwMode="auto">
          <a:xfrm>
            <a:off x="114300" y="2998788"/>
            <a:ext cx="5030788" cy="1016000"/>
          </a:xfrm>
          <a:prstGeom prst="rect">
            <a:avLst/>
          </a:prstGeom>
          <a:noFill/>
          <a:ln w="9525">
            <a:noFill/>
            <a:miter lim="800000"/>
            <a:headEnd/>
            <a:tailEnd/>
          </a:ln>
          <a:effectLst/>
        </p:spPr>
        <p:txBody>
          <a:bodyPr lIns="92075" tIns="46038" rIns="92075" bIns="46038">
            <a:spAutoFit/>
          </a:bodyPr>
          <a:lstStyle/>
          <a:p>
            <a:pPr marL="234950" indent="-234950" algn="ctr" eaLnBrk="0" hangingPunct="0">
              <a:spcBef>
                <a:spcPct val="50000"/>
              </a:spcBef>
              <a:buClrTx/>
              <a:buFontTx/>
              <a:buNone/>
            </a:pPr>
            <a:r>
              <a:rPr lang="en-US" sz="2400" b="1">
                <a:solidFill>
                  <a:schemeClr val="tx1"/>
                </a:solidFill>
                <a:effectLst>
                  <a:outerShdw blurRad="38100" dist="38100" dir="2700000" algn="tl">
                    <a:srgbClr val="DDDDDD"/>
                  </a:outerShdw>
                </a:effectLst>
                <a:latin typeface="Times New Roman" charset="0"/>
              </a:rPr>
              <a:t>White series noise:</a:t>
            </a:r>
          </a:p>
          <a:p>
            <a:pPr marL="234950" indent="-234950" eaLnBrk="0" hangingPunct="0">
              <a:spcBef>
                <a:spcPct val="50000"/>
              </a:spcBef>
              <a:buClr>
                <a:srgbClr val="FF6600"/>
              </a:buClr>
              <a:buFontTx/>
              <a:buNone/>
            </a:pPr>
            <a:r>
              <a:rPr lang="en-US" sz="2400">
                <a:solidFill>
                  <a:schemeClr val="tx1"/>
                </a:solidFill>
                <a:effectLst>
                  <a:outerShdw blurRad="38100" dist="38100" dir="2700000" algn="tl">
                    <a:srgbClr val="DDDDDD"/>
                  </a:outerShdw>
                </a:effectLst>
                <a:latin typeface="Times New Roman" charset="0"/>
              </a:rPr>
              <a:t>Neglecting noise in parasitic resistors:</a:t>
            </a:r>
          </a:p>
        </p:txBody>
      </p:sp>
      <p:sp>
        <p:nvSpPr>
          <p:cNvPr id="558091" name="Rectangle 11"/>
          <p:cNvSpPr>
            <a:spLocks noChangeArrowheads="1"/>
          </p:cNvSpPr>
          <p:nvPr/>
        </p:nvSpPr>
        <p:spPr bwMode="auto">
          <a:xfrm>
            <a:off x="1017588" y="4979988"/>
            <a:ext cx="3479800" cy="1323975"/>
          </a:xfrm>
          <a:prstGeom prst="rect">
            <a:avLst/>
          </a:prstGeom>
          <a:noFill/>
          <a:ln w="9525">
            <a:noFill/>
            <a:miter lim="800000"/>
            <a:headEnd/>
            <a:tailEnd/>
          </a:ln>
          <a:effectLst/>
        </p:spPr>
        <p:txBody>
          <a:bodyPr lIns="92075" tIns="46038" rIns="92075" bIns="46038">
            <a:spAutoFit/>
          </a:bodyPr>
          <a:lstStyle/>
          <a:p>
            <a:pPr marL="234950" indent="-234950" eaLnBrk="0" hangingPunct="0">
              <a:spcBef>
                <a:spcPct val="50000"/>
              </a:spcBef>
              <a:buClr>
                <a:srgbClr val="FF6600"/>
              </a:buClr>
              <a:buFontTx/>
              <a:buNone/>
              <a:defRPr/>
            </a:pPr>
            <a:r>
              <a:rPr lang="en-US" altLang="it-IT" sz="2000">
                <a:solidFill>
                  <a:schemeClr val="tx1"/>
                </a:solidFill>
                <a:effectLst>
                  <a:outerShdw blurRad="38100" dist="38100" dir="2700000" algn="tl">
                    <a:srgbClr val="C0C0C0"/>
                  </a:outerShdw>
                </a:effectLst>
                <a:latin typeface="Symbol" pitchFamily="18" charset="2"/>
                <a:ea typeface="+mn-ea"/>
              </a:rPr>
              <a:t>G</a:t>
            </a:r>
            <a:r>
              <a:rPr lang="en-US" altLang="it-IT" sz="2000">
                <a:solidFill>
                  <a:schemeClr val="tx1"/>
                </a:solidFill>
                <a:effectLst>
                  <a:outerShdw blurRad="38100" dist="38100" dir="2700000" algn="tl">
                    <a:srgbClr val="C0C0C0"/>
                  </a:outerShdw>
                </a:effectLst>
                <a:latin typeface="Times New Roman" pitchFamily="18" charset="0"/>
                <a:ea typeface="+mn-ea"/>
              </a:rPr>
              <a:t> = 0.5 (BJT)</a:t>
            </a:r>
          </a:p>
          <a:p>
            <a:pPr marL="234950" indent="-234950" eaLnBrk="0" hangingPunct="0">
              <a:spcBef>
                <a:spcPct val="50000"/>
              </a:spcBef>
              <a:buClr>
                <a:srgbClr val="FF6600"/>
              </a:buClr>
              <a:buFontTx/>
              <a:buNone/>
              <a:defRPr/>
            </a:pPr>
            <a:r>
              <a:rPr lang="en-US" altLang="it-IT" sz="2000">
                <a:solidFill>
                  <a:schemeClr val="tx1"/>
                </a:solidFill>
                <a:effectLst>
                  <a:outerShdw blurRad="38100" dist="38100" dir="2700000" algn="tl">
                    <a:srgbClr val="C0C0C0"/>
                  </a:outerShdw>
                </a:effectLst>
                <a:latin typeface="Symbol" pitchFamily="18" charset="2"/>
                <a:ea typeface="+mn-ea"/>
              </a:rPr>
              <a:t>G</a:t>
            </a:r>
            <a:r>
              <a:rPr lang="it-IT" altLang="it-IT" sz="2000">
                <a:solidFill>
                  <a:schemeClr val="tx1"/>
                </a:solidFill>
                <a:effectLst>
                  <a:outerShdw blurRad="38100" dist="38100" dir="2700000" algn="tl">
                    <a:srgbClr val="C0C0C0"/>
                  </a:outerShdw>
                </a:effectLst>
                <a:latin typeface="Times New Roman" pitchFamily="18" charset="0"/>
                <a:ea typeface="+mn-ea"/>
              </a:rPr>
              <a:t> = 2/3 (Long channel FETs)</a:t>
            </a:r>
          </a:p>
          <a:p>
            <a:pPr marL="234950" indent="-234950" eaLnBrk="0" hangingPunct="0">
              <a:spcBef>
                <a:spcPct val="50000"/>
              </a:spcBef>
              <a:buClr>
                <a:srgbClr val="FF6600"/>
              </a:buClr>
              <a:buFontTx/>
              <a:buNone/>
              <a:defRPr/>
            </a:pPr>
            <a:r>
              <a:rPr lang="en-US" altLang="it-IT" sz="2000">
                <a:solidFill>
                  <a:schemeClr val="tx1"/>
                </a:solidFill>
                <a:effectLst>
                  <a:outerShdw blurRad="38100" dist="38100" dir="2700000" algn="tl">
                    <a:srgbClr val="C0C0C0"/>
                  </a:outerShdw>
                </a:effectLst>
                <a:latin typeface="Symbol" pitchFamily="18" charset="2"/>
                <a:ea typeface="+mn-ea"/>
              </a:rPr>
              <a:t>G</a:t>
            </a:r>
            <a:r>
              <a:rPr lang="it-IT" altLang="it-IT" sz="2000">
                <a:solidFill>
                  <a:schemeClr val="tx1"/>
                </a:solidFill>
                <a:effectLst>
                  <a:outerShdw blurRad="38100" dist="38100" dir="2700000" algn="tl">
                    <a:srgbClr val="C0C0C0"/>
                  </a:outerShdw>
                </a:effectLst>
                <a:latin typeface="Times New Roman" pitchFamily="18" charset="0"/>
                <a:ea typeface="+mn-ea"/>
              </a:rPr>
              <a:t> </a:t>
            </a:r>
            <a:r>
              <a:rPr lang="it-IT" altLang="it-IT" sz="2000">
                <a:solidFill>
                  <a:schemeClr val="tx1"/>
                </a:solidFill>
                <a:effectLst>
                  <a:outerShdw blurRad="38100" dist="38100" dir="2700000" algn="tl">
                    <a:srgbClr val="C0C0C0"/>
                  </a:outerShdw>
                </a:effectLst>
                <a:latin typeface="Times New Roman" pitchFamily="18" charset="0"/>
                <a:ea typeface="+mn-ea"/>
                <a:sym typeface="Symbol" pitchFamily="18" charset="2"/>
              </a:rPr>
              <a:t> 1 (Short-channel FETs)</a:t>
            </a:r>
            <a:endParaRPr lang="en-US" altLang="it-IT" sz="2000">
              <a:solidFill>
                <a:schemeClr val="tx1"/>
              </a:solidFill>
              <a:effectLst>
                <a:outerShdw blurRad="38100" dist="38100" dir="2700000" algn="tl">
                  <a:srgbClr val="C0C0C0"/>
                </a:outerShdw>
              </a:effectLst>
              <a:latin typeface="Times New Roman" pitchFamily="18" charset="0"/>
              <a:ea typeface="+mn-ea"/>
              <a:sym typeface="Symbol" pitchFamily="18" charset="2"/>
            </a:endParaRPr>
          </a:p>
        </p:txBody>
      </p:sp>
      <p:sp>
        <p:nvSpPr>
          <p:cNvPr id="19468" name="Oval 12"/>
          <p:cNvSpPr>
            <a:spLocks noChangeArrowheads="1"/>
          </p:cNvSpPr>
          <p:nvPr/>
        </p:nvSpPr>
        <p:spPr bwMode="auto">
          <a:xfrm>
            <a:off x="6310313" y="1581150"/>
            <a:ext cx="1717675" cy="1138238"/>
          </a:xfrm>
          <a:prstGeom prst="ellipse">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558093" name="Rectangle 13"/>
          <p:cNvSpPr>
            <a:spLocks noChangeArrowheads="1"/>
          </p:cNvSpPr>
          <p:nvPr/>
        </p:nvSpPr>
        <p:spPr bwMode="auto">
          <a:xfrm>
            <a:off x="5132388" y="3502025"/>
            <a:ext cx="3741737" cy="1016000"/>
          </a:xfrm>
          <a:prstGeom prst="rect">
            <a:avLst/>
          </a:prstGeom>
          <a:noFill/>
          <a:ln w="9525">
            <a:noFill/>
            <a:miter lim="800000"/>
            <a:headEnd/>
            <a:tailEnd/>
          </a:ln>
          <a:effectLst/>
        </p:spPr>
        <p:txBody>
          <a:bodyPr lIns="92075" tIns="46038" rIns="92075" bIns="46038">
            <a:spAutoFit/>
          </a:bodyPr>
          <a:lstStyle/>
          <a:p>
            <a:pPr marL="234950" indent="-234950" algn="ctr" eaLnBrk="0" hangingPunct="0">
              <a:spcBef>
                <a:spcPct val="50000"/>
              </a:spcBef>
              <a:buClrTx/>
              <a:buFontTx/>
              <a:buNone/>
              <a:defRPr/>
            </a:pPr>
            <a:r>
              <a:rPr lang="en-US" altLang="it-IT" sz="2400" b="1">
                <a:solidFill>
                  <a:schemeClr val="tx1"/>
                </a:solidFill>
                <a:effectLst>
                  <a:outerShdw blurRad="38100" dist="38100" dir="2700000" algn="tl">
                    <a:srgbClr val="C0C0C0"/>
                  </a:outerShdw>
                </a:effectLst>
                <a:latin typeface="Times New Roman" pitchFamily="18" charset="0"/>
                <a:ea typeface="+mn-ea"/>
              </a:rPr>
              <a:t>White parallel noise:</a:t>
            </a:r>
          </a:p>
          <a:p>
            <a:pPr marL="234950" indent="-234950" eaLnBrk="0" hangingPunct="0">
              <a:spcBef>
                <a:spcPct val="50000"/>
              </a:spcBef>
              <a:buClr>
                <a:srgbClr val="FF6600"/>
              </a:buClr>
              <a:buFontTx/>
              <a:buNone/>
              <a:defRPr/>
            </a:pPr>
            <a:endParaRPr lang="en-US" altLang="it-IT" sz="2400">
              <a:solidFill>
                <a:schemeClr val="tx1"/>
              </a:solidFill>
              <a:effectLst>
                <a:outerShdw blurRad="38100" dist="38100" dir="2700000" algn="tl">
                  <a:srgbClr val="C0C0C0"/>
                </a:outerShdw>
              </a:effectLst>
              <a:latin typeface="Times New Roman" pitchFamily="18" charset="0"/>
              <a:ea typeface="+mn-ea"/>
            </a:endParaRPr>
          </a:p>
        </p:txBody>
      </p:sp>
      <p:graphicFrame>
        <p:nvGraphicFramePr>
          <p:cNvPr id="19460" name="Object 14"/>
          <p:cNvGraphicFramePr>
            <a:graphicFrameLocks noChangeAspect="1"/>
          </p:cNvGraphicFramePr>
          <p:nvPr/>
        </p:nvGraphicFramePr>
        <p:xfrm>
          <a:off x="6338888" y="3806825"/>
          <a:ext cx="1703387" cy="798513"/>
        </p:xfrm>
        <a:graphic>
          <a:graphicData uri="http://schemas.openxmlformats.org/presentationml/2006/ole">
            <mc:AlternateContent xmlns:mc="http://schemas.openxmlformats.org/markup-compatibility/2006">
              <mc:Choice xmlns:v="urn:schemas-microsoft-com:vml" Requires="v">
                <p:oleObj spid="_x0000_s19557" name="Equation" r:id="rId8" imgW="596880" imgH="279360" progId="Equation.3">
                  <p:embed/>
                </p:oleObj>
              </mc:Choice>
              <mc:Fallback>
                <p:oleObj name="Equation" r:id="rId8" imgW="596880" imgH="279360" progId="Equation.3">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8888" y="3806825"/>
                        <a:ext cx="1703387"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8095" name="Rectangle 15"/>
          <p:cNvSpPr>
            <a:spLocks noChangeArrowheads="1"/>
          </p:cNvSpPr>
          <p:nvPr/>
        </p:nvSpPr>
        <p:spPr bwMode="auto">
          <a:xfrm>
            <a:off x="6205538" y="4659313"/>
            <a:ext cx="3467100" cy="1631950"/>
          </a:xfrm>
          <a:prstGeom prst="rect">
            <a:avLst/>
          </a:prstGeom>
          <a:noFill/>
          <a:ln w="9525">
            <a:noFill/>
            <a:miter lim="800000"/>
            <a:headEnd/>
            <a:tailEnd/>
          </a:ln>
          <a:effectLst/>
        </p:spPr>
        <p:txBody>
          <a:bodyPr lIns="92075" tIns="46038" rIns="92075" bIns="46038">
            <a:spAutoFit/>
          </a:bodyPr>
          <a:lstStyle/>
          <a:p>
            <a:pPr marL="234950" indent="-234950" eaLnBrk="0" hangingPunct="0">
              <a:spcBef>
                <a:spcPct val="50000"/>
              </a:spcBef>
              <a:buClr>
                <a:srgbClr val="FF6600"/>
              </a:buClr>
              <a:buFontTx/>
              <a:buNone/>
              <a:defRPr/>
            </a:pPr>
            <a:r>
              <a:rPr lang="en-US" altLang="it-IT" sz="2000">
                <a:solidFill>
                  <a:schemeClr val="tx1"/>
                </a:solidFill>
                <a:effectLst>
                  <a:outerShdw blurRad="38100" dist="38100" dir="2700000" algn="tl">
                    <a:srgbClr val="C0C0C0"/>
                  </a:outerShdw>
                </a:effectLst>
                <a:latin typeface="Times New Roman" pitchFamily="18" charset="0"/>
                <a:ea typeface="+mn-ea"/>
              </a:rPr>
              <a:t>I = I</a:t>
            </a:r>
            <a:r>
              <a:rPr lang="en-US" altLang="it-IT" sz="2000" baseline="-25000">
                <a:solidFill>
                  <a:schemeClr val="tx1"/>
                </a:solidFill>
                <a:effectLst>
                  <a:outerShdw blurRad="38100" dist="38100" dir="2700000" algn="tl">
                    <a:srgbClr val="C0C0C0"/>
                  </a:outerShdw>
                </a:effectLst>
                <a:latin typeface="Times New Roman" pitchFamily="18" charset="0"/>
                <a:ea typeface="+mn-ea"/>
              </a:rPr>
              <a:t>B</a:t>
            </a:r>
            <a:r>
              <a:rPr lang="en-US" altLang="it-IT" sz="2000">
                <a:solidFill>
                  <a:schemeClr val="tx1"/>
                </a:solidFill>
                <a:effectLst>
                  <a:outerShdw blurRad="38100" dist="38100" dir="2700000" algn="tl">
                    <a:srgbClr val="C0C0C0"/>
                  </a:outerShdw>
                </a:effectLst>
                <a:latin typeface="Times New Roman" pitchFamily="18" charset="0"/>
                <a:ea typeface="+mn-ea"/>
              </a:rPr>
              <a:t> 	(BJT)</a:t>
            </a:r>
          </a:p>
          <a:p>
            <a:pPr marL="234950" indent="-234950" eaLnBrk="0" hangingPunct="0">
              <a:spcBef>
                <a:spcPct val="50000"/>
              </a:spcBef>
              <a:buClr>
                <a:srgbClr val="FF6600"/>
              </a:buClr>
              <a:buFontTx/>
              <a:buNone/>
              <a:defRPr/>
            </a:pPr>
            <a:r>
              <a:rPr lang="en-US" altLang="it-IT" sz="2000">
                <a:solidFill>
                  <a:schemeClr val="tx1"/>
                </a:solidFill>
                <a:effectLst>
                  <a:outerShdw blurRad="38100" dist="38100" dir="2700000" algn="tl">
                    <a:srgbClr val="C0C0C0"/>
                  </a:outerShdw>
                </a:effectLst>
                <a:latin typeface="Times New Roman" pitchFamily="18" charset="0"/>
                <a:ea typeface="+mn-ea"/>
              </a:rPr>
              <a:t>I = I</a:t>
            </a:r>
            <a:r>
              <a:rPr lang="it-IT" altLang="it-IT" sz="2000" b="1" baseline="-25000">
                <a:solidFill>
                  <a:schemeClr val="tx1"/>
                </a:solidFill>
                <a:effectLst>
                  <a:outerShdw blurRad="38100" dist="38100" dir="2700000" algn="tl">
                    <a:srgbClr val="C0C0C0"/>
                  </a:outerShdw>
                </a:effectLst>
                <a:latin typeface="Times New Roman" pitchFamily="18" charset="0"/>
                <a:ea typeface="+mn-ea"/>
              </a:rPr>
              <a:t>G</a:t>
            </a:r>
            <a:r>
              <a:rPr lang="en-US" altLang="it-IT" sz="2000">
                <a:solidFill>
                  <a:schemeClr val="tx1"/>
                </a:solidFill>
                <a:effectLst>
                  <a:outerShdw blurRad="38100" dist="38100" dir="2700000" algn="tl">
                    <a:srgbClr val="C0C0C0"/>
                  </a:outerShdw>
                </a:effectLst>
                <a:latin typeface="Times New Roman" pitchFamily="18" charset="0"/>
                <a:ea typeface="+mn-ea"/>
              </a:rPr>
              <a:t> 	(gate tunneling current 	in nanoscale CMOS)</a:t>
            </a:r>
          </a:p>
          <a:p>
            <a:pPr marL="234950" indent="-234950" eaLnBrk="0" hangingPunct="0">
              <a:spcBef>
                <a:spcPct val="50000"/>
              </a:spcBef>
              <a:buClr>
                <a:srgbClr val="FF6600"/>
              </a:buClr>
              <a:buFontTx/>
              <a:buNone/>
              <a:defRPr/>
            </a:pPr>
            <a:r>
              <a:rPr lang="it-IT" altLang="it-IT" sz="2000">
                <a:solidFill>
                  <a:schemeClr val="tx1"/>
                </a:solidFill>
                <a:effectLst>
                  <a:outerShdw blurRad="38100" dist="38100" dir="2700000" algn="tl">
                    <a:srgbClr val="C0C0C0"/>
                  </a:outerShdw>
                </a:effectLst>
                <a:latin typeface="Times New Roman" pitchFamily="18" charset="0"/>
                <a:ea typeface="+mn-ea"/>
              </a:rPr>
              <a:t>I = I</a:t>
            </a:r>
            <a:r>
              <a:rPr lang="it-IT" altLang="it-IT" sz="2000" baseline="-25000">
                <a:solidFill>
                  <a:schemeClr val="tx1"/>
                </a:solidFill>
                <a:effectLst>
                  <a:outerShdw blurRad="38100" dist="38100" dir="2700000" algn="tl">
                    <a:srgbClr val="C0C0C0"/>
                  </a:outerShdw>
                </a:effectLst>
                <a:latin typeface="Times New Roman" pitchFamily="18" charset="0"/>
                <a:ea typeface="+mn-ea"/>
              </a:rPr>
              <a:t>leak</a:t>
            </a:r>
            <a:r>
              <a:rPr lang="it-IT" altLang="it-IT" sz="2000">
                <a:solidFill>
                  <a:schemeClr val="tx1"/>
                </a:solidFill>
                <a:effectLst>
                  <a:outerShdw blurRad="38100" dist="38100" dir="2700000" algn="tl">
                    <a:srgbClr val="C0C0C0"/>
                  </a:outerShdw>
                </a:effectLst>
                <a:latin typeface="Times New Roman" pitchFamily="18" charset="0"/>
                <a:ea typeface="+mn-ea"/>
              </a:rPr>
              <a:t> Detector leakage current</a:t>
            </a:r>
            <a:endParaRPr lang="en-US" altLang="it-IT" sz="2000">
              <a:solidFill>
                <a:schemeClr val="tx1"/>
              </a:solidFill>
              <a:effectLst>
                <a:outerShdw blurRad="38100" dist="38100" dir="2700000" algn="tl">
                  <a:srgbClr val="C0C0C0"/>
                </a:outerShdw>
              </a:effectLst>
              <a:latin typeface="Times New Roman" pitchFamily="18" charset="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5548B7C9-9C88-2A4F-AEC2-D6A88A4FD7EC}" type="slidenum">
              <a:rPr lang="en-US" sz="1200">
                <a:solidFill>
                  <a:srgbClr val="000066"/>
                </a:solidFill>
                <a:latin typeface="Verdana" charset="0"/>
              </a:rPr>
              <a:pPr/>
              <a:t>42</a:t>
            </a:fld>
            <a:endParaRPr lang="en-US" sz="1200">
              <a:solidFill>
                <a:srgbClr val="000066"/>
              </a:solidFill>
              <a:latin typeface="Verdana" charset="0"/>
            </a:endParaRPr>
          </a:p>
        </p:txBody>
      </p:sp>
      <p:sp>
        <p:nvSpPr>
          <p:cNvPr id="20485" name="Rectangle 4"/>
          <p:cNvSpPr>
            <a:spLocks noChangeArrowheads="1"/>
          </p:cNvSpPr>
          <p:nvPr/>
        </p:nvSpPr>
        <p:spPr bwMode="auto">
          <a:xfrm>
            <a:off x="522288" y="179388"/>
            <a:ext cx="8305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b="1">
                <a:solidFill>
                  <a:schemeClr val="tx1"/>
                </a:solidFill>
                <a:latin typeface="Times New Roman" charset="0"/>
              </a:rPr>
              <a:t>Equivalent Noise Charge (ENC)</a:t>
            </a:r>
            <a:endParaRPr lang="en-US" b="1">
              <a:solidFill>
                <a:schemeClr val="tx1"/>
              </a:solidFill>
              <a:latin typeface="Times New Roman" charset="0"/>
            </a:endParaRPr>
          </a:p>
        </p:txBody>
      </p:sp>
      <p:sp>
        <p:nvSpPr>
          <p:cNvPr id="20486" name="Oval 5"/>
          <p:cNvSpPr>
            <a:spLocks noChangeArrowheads="1"/>
          </p:cNvSpPr>
          <p:nvPr/>
        </p:nvSpPr>
        <p:spPr bwMode="auto">
          <a:xfrm>
            <a:off x="4318000" y="1147763"/>
            <a:ext cx="1304925" cy="1138237"/>
          </a:xfrm>
          <a:prstGeom prst="ellipse">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0487" name="AutoShape 6"/>
          <p:cNvSpPr>
            <a:spLocks noChangeArrowheads="1"/>
          </p:cNvSpPr>
          <p:nvPr/>
        </p:nvSpPr>
        <p:spPr bwMode="auto">
          <a:xfrm rot="38854">
            <a:off x="4856163" y="2352675"/>
            <a:ext cx="149225" cy="677863"/>
          </a:xfrm>
          <a:prstGeom prst="downArrow">
            <a:avLst>
              <a:gd name="adj1" fmla="val 50000"/>
              <a:gd name="adj2" fmla="val 113564"/>
            </a:avLst>
          </a:prstGeom>
          <a:gradFill rotWithShape="0">
            <a:gsLst>
              <a:gs pos="0">
                <a:srgbClr val="FF0000"/>
              </a:gs>
              <a:gs pos="100000">
                <a:srgbClr val="FFCC00"/>
              </a:gs>
            </a:gsLst>
            <a:lin ang="540000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it-IT"/>
          </a:p>
        </p:txBody>
      </p:sp>
      <p:sp>
        <p:nvSpPr>
          <p:cNvPr id="561159" name="Rectangle 7"/>
          <p:cNvSpPr>
            <a:spLocks noChangeArrowheads="1"/>
          </p:cNvSpPr>
          <p:nvPr/>
        </p:nvSpPr>
        <p:spPr bwMode="auto">
          <a:xfrm>
            <a:off x="1854200" y="2955925"/>
            <a:ext cx="5522913" cy="461963"/>
          </a:xfrm>
          <a:prstGeom prst="rect">
            <a:avLst/>
          </a:prstGeom>
          <a:noFill/>
          <a:ln w="9525">
            <a:noFill/>
            <a:miter lim="800000"/>
            <a:headEnd/>
            <a:tailEnd/>
          </a:ln>
          <a:effectLst/>
        </p:spPr>
        <p:txBody>
          <a:bodyPr lIns="92075" tIns="46038" rIns="92075" bIns="46038">
            <a:spAutoFit/>
          </a:bodyPr>
          <a:lstStyle/>
          <a:p>
            <a:pPr marL="234950" indent="-234950" algn="ctr" eaLnBrk="0" hangingPunct="0">
              <a:spcBef>
                <a:spcPct val="50000"/>
              </a:spcBef>
              <a:buClrTx/>
              <a:buFontTx/>
              <a:buNone/>
              <a:defRPr/>
            </a:pPr>
            <a:r>
              <a:rPr lang="en-US" altLang="it-IT" sz="2400" b="1">
                <a:solidFill>
                  <a:schemeClr val="tx1"/>
                </a:solidFill>
                <a:effectLst>
                  <a:outerShdw blurRad="38100" dist="38100" dir="2700000" algn="tl">
                    <a:srgbClr val="C0C0C0"/>
                  </a:outerShdw>
                </a:effectLst>
                <a:latin typeface="Comic Sans MS" pitchFamily="66" charset="0"/>
                <a:ea typeface="+mn-ea"/>
              </a:rPr>
              <a:t>Series </a:t>
            </a:r>
            <a:r>
              <a:rPr lang="it-IT" altLang="it-IT" sz="2400" b="1">
                <a:solidFill>
                  <a:schemeClr val="tx1"/>
                </a:solidFill>
                <a:effectLst>
                  <a:outerShdw blurRad="38100" dist="38100" dir="2700000" algn="tl">
                    <a:srgbClr val="C0C0C0"/>
                  </a:outerShdw>
                </a:effectLst>
                <a:latin typeface="Comic Sans MS" pitchFamily="66" charset="0"/>
                <a:ea typeface="+mn-ea"/>
              </a:rPr>
              <a:t>1/f</a:t>
            </a:r>
            <a:r>
              <a:rPr lang="en-US" altLang="it-IT" sz="2400" b="1">
                <a:solidFill>
                  <a:schemeClr val="tx1"/>
                </a:solidFill>
                <a:effectLst>
                  <a:outerShdw blurRad="38100" dist="38100" dir="2700000" algn="tl">
                    <a:srgbClr val="C0C0C0"/>
                  </a:outerShdw>
                </a:effectLst>
                <a:latin typeface="Comic Sans MS" pitchFamily="66" charset="0"/>
                <a:ea typeface="+mn-ea"/>
              </a:rPr>
              <a:t> noise (MOSFET):</a:t>
            </a:r>
            <a:endParaRPr lang="en-US" altLang="it-IT" sz="2400">
              <a:solidFill>
                <a:schemeClr val="tx1"/>
              </a:solidFill>
              <a:effectLst>
                <a:outerShdw blurRad="38100" dist="38100" dir="2700000" algn="tl">
                  <a:srgbClr val="C0C0C0"/>
                </a:outerShdw>
              </a:effectLst>
              <a:latin typeface="Comic Sans MS" pitchFamily="66" charset="0"/>
              <a:ea typeface="+mn-ea"/>
            </a:endParaRPr>
          </a:p>
        </p:txBody>
      </p:sp>
      <p:sp>
        <p:nvSpPr>
          <p:cNvPr id="561160" name="Rectangle 8"/>
          <p:cNvSpPr>
            <a:spLocks noChangeArrowheads="1"/>
          </p:cNvSpPr>
          <p:nvPr/>
        </p:nvSpPr>
        <p:spPr bwMode="auto">
          <a:xfrm>
            <a:off x="860425" y="5357813"/>
            <a:ext cx="8101013" cy="1016000"/>
          </a:xfrm>
          <a:prstGeom prst="rect">
            <a:avLst/>
          </a:prstGeom>
          <a:noFill/>
          <a:ln w="9525">
            <a:noFill/>
            <a:miter lim="800000"/>
            <a:headEnd/>
            <a:tailEnd/>
          </a:ln>
          <a:effectLst/>
        </p:spPr>
        <p:txBody>
          <a:bodyPr lIns="92075" tIns="46038" rIns="92075" bIns="46038">
            <a:spAutoFit/>
          </a:bodyPr>
          <a:lstStyle/>
          <a:p>
            <a:pPr eaLnBrk="0" hangingPunct="0">
              <a:spcBef>
                <a:spcPct val="50000"/>
              </a:spcBef>
              <a:buClr>
                <a:srgbClr val="FF6600"/>
              </a:buClr>
              <a:buFontTx/>
              <a:buNone/>
              <a:defRPr/>
            </a:pPr>
            <a:r>
              <a:rPr lang="en-US" altLang="it-IT" sz="2000">
                <a:solidFill>
                  <a:schemeClr val="tx1"/>
                </a:solidFill>
                <a:effectLst>
                  <a:outerShdw blurRad="38100" dist="38100" dir="2700000" algn="tl">
                    <a:srgbClr val="C0C0C0"/>
                  </a:outerShdw>
                </a:effectLst>
                <a:latin typeface="Comic Sans MS" pitchFamily="66" charset="0"/>
                <a:ea typeface="+mn-ea"/>
              </a:rPr>
              <a:t>The ENC contribution from 1/f noise is independent of the peaking time of the signal at the shaper output; it is </a:t>
            </a:r>
            <a:r>
              <a:rPr lang="it-IT" altLang="it-IT" sz="2000">
                <a:solidFill>
                  <a:schemeClr val="tx1"/>
                </a:solidFill>
                <a:effectLst>
                  <a:outerShdw blurRad="38100" dist="38100" dir="2700000" algn="tl">
                    <a:srgbClr val="C0C0C0"/>
                  </a:outerShdw>
                </a:effectLst>
                <a:latin typeface="Comic Sans MS" pitchFamily="66" charset="0"/>
                <a:ea typeface="+mn-ea"/>
              </a:rPr>
              <a:t>weakly dependent on the shape of the transfer function of the shaper.</a:t>
            </a:r>
            <a:endParaRPr lang="en-US" altLang="it-IT" sz="2000">
              <a:solidFill>
                <a:schemeClr val="tx1"/>
              </a:solidFill>
              <a:effectLst>
                <a:outerShdw blurRad="38100" dist="38100" dir="2700000" algn="tl">
                  <a:srgbClr val="C0C0C0"/>
                </a:outerShdw>
              </a:effectLst>
              <a:latin typeface="Comic Sans MS" pitchFamily="66" charset="0"/>
              <a:ea typeface="+mn-ea"/>
              <a:cs typeface="Times New Roman" pitchFamily="18" charset="0"/>
            </a:endParaRPr>
          </a:p>
        </p:txBody>
      </p:sp>
      <p:graphicFrame>
        <p:nvGraphicFramePr>
          <p:cNvPr id="20482" name="Object 9"/>
          <p:cNvGraphicFramePr>
            <a:graphicFrameLocks noChangeAspect="1"/>
          </p:cNvGraphicFramePr>
          <p:nvPr/>
        </p:nvGraphicFramePr>
        <p:xfrm>
          <a:off x="1258888" y="1143000"/>
          <a:ext cx="5892800" cy="1201738"/>
        </p:xfrm>
        <a:graphic>
          <a:graphicData uri="http://schemas.openxmlformats.org/presentationml/2006/ole">
            <mc:AlternateContent xmlns:mc="http://schemas.openxmlformats.org/markup-compatibility/2006">
              <mc:Choice xmlns:v="urn:schemas-microsoft-com:vml" Requires="v">
                <p:oleObj spid="_x0000_s20557" name="Equation" r:id="rId4" imgW="2120760" imgH="431640" progId="Equation.3">
                  <p:embed/>
                </p:oleObj>
              </mc:Choice>
              <mc:Fallback>
                <p:oleObj name="Equation" r:id="rId4" imgW="2120760" imgH="43164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143000"/>
                        <a:ext cx="5892800" cy="1201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483" name="Object 10"/>
          <p:cNvGraphicFramePr>
            <a:graphicFrameLocks noChangeAspect="1"/>
          </p:cNvGraphicFramePr>
          <p:nvPr/>
        </p:nvGraphicFramePr>
        <p:xfrm>
          <a:off x="3173413" y="3516313"/>
          <a:ext cx="2997200" cy="1687512"/>
        </p:xfrm>
        <a:graphic>
          <a:graphicData uri="http://schemas.openxmlformats.org/presentationml/2006/ole">
            <mc:AlternateContent xmlns:mc="http://schemas.openxmlformats.org/markup-compatibility/2006">
              <mc:Choice xmlns:v="urn:schemas-microsoft-com:vml" Requires="v">
                <p:oleObj spid="_x0000_s20558" name="Equation" r:id="rId6" imgW="812520" imgH="457200" progId="Equation.3">
                  <p:embed/>
                </p:oleObj>
              </mc:Choice>
              <mc:Fallback>
                <p:oleObj name="Equation" r:id="rId6" imgW="812520" imgH="4572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3413" y="3516313"/>
                        <a:ext cx="2997200" cy="168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0490" name="Oval 11"/>
          <p:cNvSpPr>
            <a:spLocks noChangeArrowheads="1"/>
          </p:cNvSpPr>
          <p:nvPr/>
        </p:nvSpPr>
        <p:spPr bwMode="auto">
          <a:xfrm>
            <a:off x="4167188" y="4252913"/>
            <a:ext cx="1128712" cy="9096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sp>
        <p:nvSpPr>
          <p:cNvPr id="20491" name="Text Box 12"/>
          <p:cNvSpPr txBox="1">
            <a:spLocks noChangeArrowheads="1"/>
          </p:cNvSpPr>
          <p:nvPr/>
        </p:nvSpPr>
        <p:spPr bwMode="auto">
          <a:xfrm>
            <a:off x="1233488" y="4522788"/>
            <a:ext cx="25765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en-US" sz="1800" b="1">
                <a:solidFill>
                  <a:srgbClr val="FF3300"/>
                </a:solidFill>
              </a:rPr>
              <a:t>Oxide capacitance per unit gate area</a:t>
            </a:r>
            <a:endParaRPr lang="it-IT" sz="1800" b="1">
              <a:solidFill>
                <a:srgbClr val="FF3300"/>
              </a:solidFill>
              <a:sym typeface="Symbol" charset="0"/>
            </a:endParaRPr>
          </a:p>
        </p:txBody>
      </p:sp>
      <p:sp>
        <p:nvSpPr>
          <p:cNvPr id="20492" name="Line 13"/>
          <p:cNvSpPr>
            <a:spLocks noChangeShapeType="1"/>
          </p:cNvSpPr>
          <p:nvPr/>
        </p:nvSpPr>
        <p:spPr bwMode="auto">
          <a:xfrm flipH="1">
            <a:off x="3538538" y="4711700"/>
            <a:ext cx="600075" cy="50800"/>
          </a:xfrm>
          <a:prstGeom prst="line">
            <a:avLst/>
          </a:prstGeom>
          <a:noFill/>
          <a:ln w="28575">
            <a:solidFill>
              <a:srgbClr val="FF33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it-IT"/>
          </a:p>
        </p:txBody>
      </p:sp>
      <p:sp>
        <p:nvSpPr>
          <p:cNvPr id="20493" name="Oval 14"/>
          <p:cNvSpPr>
            <a:spLocks noChangeArrowheads="1"/>
          </p:cNvSpPr>
          <p:nvPr/>
        </p:nvSpPr>
        <p:spPr bwMode="auto">
          <a:xfrm>
            <a:off x="5211763" y="4152900"/>
            <a:ext cx="855662" cy="909638"/>
          </a:xfrm>
          <a:prstGeom prst="ellipse">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sp>
        <p:nvSpPr>
          <p:cNvPr id="20494" name="Line 15"/>
          <p:cNvSpPr>
            <a:spLocks noChangeShapeType="1"/>
          </p:cNvSpPr>
          <p:nvPr/>
        </p:nvSpPr>
        <p:spPr bwMode="auto">
          <a:xfrm>
            <a:off x="6045200" y="4618038"/>
            <a:ext cx="387350" cy="119062"/>
          </a:xfrm>
          <a:prstGeom prst="line">
            <a:avLst/>
          </a:prstGeom>
          <a:noFill/>
          <a:ln w="28575">
            <a:solidFill>
              <a:srgbClr val="0099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it-IT"/>
          </a:p>
        </p:txBody>
      </p:sp>
      <p:sp>
        <p:nvSpPr>
          <p:cNvPr id="20495" name="Line 16"/>
          <p:cNvSpPr>
            <a:spLocks noChangeShapeType="1"/>
          </p:cNvSpPr>
          <p:nvPr/>
        </p:nvSpPr>
        <p:spPr bwMode="auto">
          <a:xfrm>
            <a:off x="5694363" y="3778250"/>
            <a:ext cx="831850" cy="11113"/>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it-IT"/>
          </a:p>
        </p:txBody>
      </p:sp>
      <p:sp>
        <p:nvSpPr>
          <p:cNvPr id="20496" name="Text Box 17"/>
          <p:cNvSpPr txBox="1">
            <a:spLocks noChangeArrowheads="1"/>
          </p:cNvSpPr>
          <p:nvPr/>
        </p:nvSpPr>
        <p:spPr bwMode="auto">
          <a:xfrm>
            <a:off x="6153150" y="4568825"/>
            <a:ext cx="3190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13390" tIns="56695" rIns="113390" bIns="56695" anchor="ctr">
            <a:spAutoFit/>
          </a:bodyPr>
          <a:lstStyle>
            <a:lvl1pPr defTabSz="1135063" eaLnBrk="0" hangingPunct="0">
              <a:defRPr sz="3600">
                <a:solidFill>
                  <a:schemeClr val="tx2"/>
                </a:solidFill>
                <a:latin typeface="Comic Sans MS" charset="0"/>
                <a:ea typeface="ＭＳ Ｐゴシック" charset="0"/>
              </a:defRPr>
            </a:lvl1pPr>
            <a:lvl2pPr marL="742950" indent="-285750" defTabSz="1135063" eaLnBrk="0" hangingPunct="0">
              <a:defRPr sz="3600">
                <a:solidFill>
                  <a:schemeClr val="tx2"/>
                </a:solidFill>
                <a:latin typeface="Comic Sans MS" charset="0"/>
                <a:ea typeface="ＭＳ Ｐゴシック" charset="0"/>
              </a:defRPr>
            </a:lvl2pPr>
            <a:lvl3pPr marL="1143000" indent="-228600" defTabSz="1135063" eaLnBrk="0" hangingPunct="0">
              <a:defRPr sz="3600">
                <a:solidFill>
                  <a:schemeClr val="tx2"/>
                </a:solidFill>
                <a:latin typeface="Comic Sans MS" charset="0"/>
                <a:ea typeface="ＭＳ Ｐゴシック" charset="0"/>
              </a:defRPr>
            </a:lvl3pPr>
            <a:lvl4pPr marL="1600200" indent="-228600" defTabSz="1135063" eaLnBrk="0" hangingPunct="0">
              <a:defRPr sz="3600">
                <a:solidFill>
                  <a:schemeClr val="tx2"/>
                </a:solidFill>
                <a:latin typeface="Comic Sans MS" charset="0"/>
                <a:ea typeface="ＭＳ Ｐゴシック" charset="0"/>
              </a:defRPr>
            </a:lvl4pPr>
            <a:lvl5pPr marL="2057400" indent="-228600" defTabSz="1135063" eaLnBrk="0" hangingPunct="0">
              <a:defRPr sz="3600">
                <a:solidFill>
                  <a:schemeClr val="tx2"/>
                </a:solidFill>
                <a:latin typeface="Comic Sans MS" charset="0"/>
                <a:ea typeface="ＭＳ Ｐゴシック" charset="0"/>
              </a:defRPr>
            </a:lvl5pPr>
            <a:lvl6pPr marL="2514600" indent="-228600" defTabSz="1135063"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1135063"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1135063"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1135063"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70000"/>
              </a:lnSpc>
              <a:spcBef>
                <a:spcPct val="30000"/>
              </a:spcBef>
              <a:buClr>
                <a:srgbClr val="CC0000"/>
              </a:buClr>
            </a:pPr>
            <a:r>
              <a:rPr lang="en-US" sz="1800" b="1">
                <a:solidFill>
                  <a:srgbClr val="009900"/>
                </a:solidFill>
                <a:cs typeface="Times New Roman" charset="0"/>
                <a:sym typeface="Symbol" charset="0"/>
              </a:rPr>
              <a:t>Transistor geometry </a:t>
            </a:r>
          </a:p>
          <a:p>
            <a:pPr algn="ctr">
              <a:lnSpc>
                <a:spcPct val="70000"/>
              </a:lnSpc>
              <a:spcBef>
                <a:spcPct val="30000"/>
              </a:spcBef>
              <a:buClr>
                <a:srgbClr val="CC0000"/>
              </a:buClr>
            </a:pPr>
            <a:r>
              <a:rPr lang="en-US" sz="1800" b="1">
                <a:solidFill>
                  <a:srgbClr val="009900"/>
                </a:solidFill>
                <a:cs typeface="Times New Roman" charset="0"/>
                <a:sym typeface="Symbol" charset="0"/>
              </a:rPr>
              <a:t>(gate Width and Length)</a:t>
            </a:r>
          </a:p>
        </p:txBody>
      </p:sp>
      <p:sp>
        <p:nvSpPr>
          <p:cNvPr id="20497" name="Oval 18"/>
          <p:cNvSpPr>
            <a:spLocks noChangeArrowheads="1"/>
          </p:cNvSpPr>
          <p:nvPr/>
        </p:nvSpPr>
        <p:spPr bwMode="auto">
          <a:xfrm>
            <a:off x="4778375" y="3468688"/>
            <a:ext cx="904875" cy="7366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it-IT" sz="2800">
              <a:latin typeface="Verdana" charset="0"/>
            </a:endParaRPr>
          </a:p>
        </p:txBody>
      </p:sp>
      <p:sp>
        <p:nvSpPr>
          <p:cNvPr id="20498" name="Text Box 19"/>
          <p:cNvSpPr txBox="1">
            <a:spLocks noChangeArrowheads="1"/>
          </p:cNvSpPr>
          <p:nvPr/>
        </p:nvSpPr>
        <p:spPr bwMode="auto">
          <a:xfrm>
            <a:off x="6461125" y="3455988"/>
            <a:ext cx="344487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13390" tIns="56695" rIns="113390" bIns="56695" anchor="ctr">
            <a:spAutoFit/>
          </a:bodyPr>
          <a:lstStyle>
            <a:lvl1pPr defTabSz="1135063" eaLnBrk="0" hangingPunct="0">
              <a:defRPr sz="3600">
                <a:solidFill>
                  <a:schemeClr val="tx2"/>
                </a:solidFill>
                <a:latin typeface="Comic Sans MS" charset="0"/>
                <a:ea typeface="ＭＳ Ｐゴシック" charset="0"/>
              </a:defRPr>
            </a:lvl1pPr>
            <a:lvl2pPr marL="742950" indent="-285750" defTabSz="1135063" eaLnBrk="0" hangingPunct="0">
              <a:defRPr sz="3600">
                <a:solidFill>
                  <a:schemeClr val="tx2"/>
                </a:solidFill>
                <a:latin typeface="Comic Sans MS" charset="0"/>
                <a:ea typeface="ＭＳ Ｐゴシック" charset="0"/>
              </a:defRPr>
            </a:lvl2pPr>
            <a:lvl3pPr marL="1143000" indent="-228600" defTabSz="1135063" eaLnBrk="0" hangingPunct="0">
              <a:defRPr sz="3600">
                <a:solidFill>
                  <a:schemeClr val="tx2"/>
                </a:solidFill>
                <a:latin typeface="Comic Sans MS" charset="0"/>
                <a:ea typeface="ＭＳ Ｐゴシック" charset="0"/>
              </a:defRPr>
            </a:lvl3pPr>
            <a:lvl4pPr marL="1600200" indent="-228600" defTabSz="1135063" eaLnBrk="0" hangingPunct="0">
              <a:defRPr sz="3600">
                <a:solidFill>
                  <a:schemeClr val="tx2"/>
                </a:solidFill>
                <a:latin typeface="Comic Sans MS" charset="0"/>
                <a:ea typeface="ＭＳ Ｐゴシック" charset="0"/>
              </a:defRPr>
            </a:lvl4pPr>
            <a:lvl5pPr marL="2057400" indent="-228600" defTabSz="1135063" eaLnBrk="0" hangingPunct="0">
              <a:defRPr sz="3600">
                <a:solidFill>
                  <a:schemeClr val="tx2"/>
                </a:solidFill>
                <a:latin typeface="Comic Sans MS" charset="0"/>
                <a:ea typeface="ＭＳ Ｐゴシック" charset="0"/>
              </a:defRPr>
            </a:lvl5pPr>
            <a:lvl6pPr marL="2514600" indent="-228600" defTabSz="1135063"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1135063"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1135063"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1135063"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70000"/>
              </a:lnSpc>
              <a:spcBef>
                <a:spcPct val="30000"/>
              </a:spcBef>
              <a:buClr>
                <a:srgbClr val="CC0000"/>
              </a:buClr>
            </a:pPr>
            <a:r>
              <a:rPr lang="en-US" sz="1800" b="1">
                <a:solidFill>
                  <a:srgbClr val="000099"/>
                </a:solidFill>
                <a:cs typeface="Times New Roman" charset="0"/>
                <a:sym typeface="Symbol" charset="0"/>
              </a:rPr>
              <a:t>1/f noise parameter;</a:t>
            </a:r>
          </a:p>
          <a:p>
            <a:pPr algn="ctr">
              <a:lnSpc>
                <a:spcPct val="70000"/>
              </a:lnSpc>
              <a:spcBef>
                <a:spcPct val="30000"/>
              </a:spcBef>
              <a:buClr>
                <a:srgbClr val="CC0000"/>
              </a:buClr>
            </a:pPr>
            <a:r>
              <a:rPr lang="en-US" sz="1800" b="1">
                <a:solidFill>
                  <a:srgbClr val="000099"/>
                </a:solidFill>
                <a:cs typeface="Times New Roman" charset="0"/>
                <a:sym typeface="Symbol" charset="0"/>
              </a:rPr>
              <a:t>depends on the gate oxide quality </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79B436A0-4304-0E43-B863-056F717D9D01}" type="slidenum">
              <a:rPr lang="en-US" sz="1200">
                <a:solidFill>
                  <a:srgbClr val="000066"/>
                </a:solidFill>
                <a:latin typeface="Verdana" charset="0"/>
              </a:rPr>
              <a:pPr/>
              <a:t>43</a:t>
            </a:fld>
            <a:endParaRPr lang="en-US" sz="1200">
              <a:solidFill>
                <a:srgbClr val="000066"/>
              </a:solidFill>
              <a:latin typeface="Verdana" charset="0"/>
            </a:endParaRPr>
          </a:p>
        </p:txBody>
      </p:sp>
      <p:pic>
        <p:nvPicPr>
          <p:cNvPr id="778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975" y="1509713"/>
            <a:ext cx="6088063"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7828" name="Rectangle 5"/>
          <p:cNvSpPr>
            <a:spLocks noChangeArrowheads="1"/>
          </p:cNvSpPr>
          <p:nvPr/>
        </p:nvSpPr>
        <p:spPr bwMode="auto">
          <a:xfrm>
            <a:off x="269875" y="449263"/>
            <a:ext cx="923448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In trackers for high luminosity colliders, event rate is very high, and the peaking time has to be short (&lt; 100 ns). </a:t>
            </a:r>
          </a:p>
          <a:p>
            <a:pPr marL="342900" indent="-342900">
              <a:spcBef>
                <a:spcPct val="20000"/>
              </a:spcBef>
              <a:buClrTx/>
              <a:buFontTx/>
              <a:buChar char="•"/>
            </a:pPr>
            <a:r>
              <a:rPr lang="it-IT" sz="2200">
                <a:solidFill>
                  <a:schemeClr val="tx1"/>
                </a:solidFill>
              </a:rPr>
              <a:t>White series noise is usually dominant here, except with irradiated sensors, where leakage current (and the associated shot noise) may increase to a very large extent.</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06E4443B-F35F-8247-BB21-53D7BA84023C}" type="slidenum">
              <a:rPr lang="en-US" sz="1200">
                <a:solidFill>
                  <a:srgbClr val="000066"/>
                </a:solidFill>
                <a:latin typeface="Verdana" charset="0"/>
              </a:rPr>
              <a:pPr/>
              <a:t>44</a:t>
            </a:fld>
            <a:endParaRPr lang="en-US" sz="1200">
              <a:solidFill>
                <a:srgbClr val="000066"/>
              </a:solidFill>
              <a:latin typeface="Verdana" charset="0"/>
            </a:endParaRPr>
          </a:p>
        </p:txBody>
      </p:sp>
      <p:sp>
        <p:nvSpPr>
          <p:cNvPr id="78851" name="Rectangle 4"/>
          <p:cNvSpPr>
            <a:spLocks noChangeArrowheads="1"/>
          </p:cNvSpPr>
          <p:nvPr/>
        </p:nvSpPr>
        <p:spPr bwMode="auto">
          <a:xfrm>
            <a:off x="685800" y="38100"/>
            <a:ext cx="7772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b="1">
                <a:solidFill>
                  <a:schemeClr val="tx1"/>
                </a:solidFill>
              </a:rPr>
              <a:t>ENC: BJT vs MOSFET</a:t>
            </a:r>
            <a:endParaRPr lang="en-US" b="1">
              <a:solidFill>
                <a:schemeClr val="tx1"/>
              </a:solidFill>
            </a:endParaRPr>
          </a:p>
        </p:txBody>
      </p:sp>
      <p:pic>
        <p:nvPicPr>
          <p:cNvPr id="788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606550"/>
            <a:ext cx="597535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8853" name="Rectangle 6"/>
          <p:cNvSpPr>
            <a:spLocks noChangeArrowheads="1"/>
          </p:cNvSpPr>
          <p:nvPr/>
        </p:nvSpPr>
        <p:spPr bwMode="auto">
          <a:xfrm>
            <a:off x="192088" y="627063"/>
            <a:ext cx="971391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dirty="0" err="1">
                <a:solidFill>
                  <a:schemeClr val="tx1"/>
                </a:solidFill>
              </a:rPr>
              <a:t>Bipolar</a:t>
            </a:r>
            <a:r>
              <a:rPr lang="it-IT" sz="2200" dirty="0">
                <a:solidFill>
                  <a:schemeClr val="tx1"/>
                </a:solidFill>
              </a:rPr>
              <a:t> </a:t>
            </a:r>
            <a:r>
              <a:rPr lang="it-IT" sz="2200" dirty="0" err="1">
                <a:solidFill>
                  <a:schemeClr val="tx1"/>
                </a:solidFill>
              </a:rPr>
              <a:t>transistors</a:t>
            </a:r>
            <a:r>
              <a:rPr lang="it-IT" sz="2200" dirty="0">
                <a:solidFill>
                  <a:schemeClr val="tx1"/>
                </a:solidFill>
              </a:rPr>
              <a:t> </a:t>
            </a:r>
            <a:r>
              <a:rPr lang="it-IT" sz="2200" dirty="0" err="1">
                <a:solidFill>
                  <a:schemeClr val="tx1"/>
                </a:solidFill>
              </a:rPr>
              <a:t>have</a:t>
            </a:r>
            <a:r>
              <a:rPr lang="it-IT" sz="2200" dirty="0">
                <a:solidFill>
                  <a:schemeClr val="tx1"/>
                </a:solidFill>
              </a:rPr>
              <a:t> a </a:t>
            </a:r>
            <a:r>
              <a:rPr lang="it-IT" sz="2200" dirty="0" err="1">
                <a:solidFill>
                  <a:schemeClr val="tx1"/>
                </a:solidFill>
              </a:rPr>
              <a:t>larger</a:t>
            </a:r>
            <a:r>
              <a:rPr lang="it-IT" sz="2200" dirty="0">
                <a:solidFill>
                  <a:schemeClr val="tx1"/>
                </a:solidFill>
              </a:rPr>
              <a:t> </a:t>
            </a:r>
            <a:r>
              <a:rPr lang="it-IT" sz="2200" dirty="0" err="1">
                <a:solidFill>
                  <a:schemeClr val="tx1"/>
                </a:solidFill>
              </a:rPr>
              <a:t>g</a:t>
            </a:r>
            <a:r>
              <a:rPr lang="it-IT" sz="2200" baseline="-25000" dirty="0" err="1">
                <a:solidFill>
                  <a:schemeClr val="tx1"/>
                </a:solidFill>
              </a:rPr>
              <a:t>m</a:t>
            </a:r>
            <a:r>
              <a:rPr lang="it-IT" sz="2200" dirty="0">
                <a:solidFill>
                  <a:schemeClr val="tx1"/>
                </a:solidFill>
              </a:rPr>
              <a:t>/I ratio with </a:t>
            </a:r>
            <a:r>
              <a:rPr lang="it-IT" sz="2200" dirty="0" err="1">
                <a:solidFill>
                  <a:schemeClr val="tx1"/>
                </a:solidFill>
              </a:rPr>
              <a:t>respect</a:t>
            </a:r>
            <a:r>
              <a:rPr lang="it-IT" sz="2200" dirty="0">
                <a:solidFill>
                  <a:schemeClr val="tx1"/>
                </a:solidFill>
              </a:rPr>
              <a:t> to MOSFET, </a:t>
            </a:r>
            <a:r>
              <a:rPr lang="it-IT" sz="2200" dirty="0" err="1">
                <a:solidFill>
                  <a:schemeClr val="tx1"/>
                </a:solidFill>
              </a:rPr>
              <a:t>which</a:t>
            </a:r>
            <a:r>
              <a:rPr lang="it-IT" sz="2200" dirty="0">
                <a:solidFill>
                  <a:schemeClr val="tx1"/>
                </a:solidFill>
              </a:rPr>
              <a:t> </a:t>
            </a:r>
            <a:r>
              <a:rPr lang="it-IT" sz="2200" dirty="0" err="1">
                <a:solidFill>
                  <a:schemeClr val="tx1"/>
                </a:solidFill>
              </a:rPr>
              <a:t>means</a:t>
            </a:r>
            <a:r>
              <a:rPr lang="it-IT" sz="2200" dirty="0">
                <a:solidFill>
                  <a:schemeClr val="tx1"/>
                </a:solidFill>
              </a:rPr>
              <a:t> a </a:t>
            </a:r>
            <a:r>
              <a:rPr lang="it-IT" sz="2200" dirty="0" err="1">
                <a:solidFill>
                  <a:schemeClr val="tx1"/>
                </a:solidFill>
              </a:rPr>
              <a:t>lower</a:t>
            </a:r>
            <a:r>
              <a:rPr lang="it-IT" sz="2200" dirty="0">
                <a:solidFill>
                  <a:schemeClr val="tx1"/>
                </a:solidFill>
              </a:rPr>
              <a:t> </a:t>
            </a:r>
            <a:r>
              <a:rPr lang="it-IT" sz="2200" dirty="0" err="1">
                <a:solidFill>
                  <a:schemeClr val="tx1"/>
                </a:solidFill>
              </a:rPr>
              <a:t>series</a:t>
            </a:r>
            <a:r>
              <a:rPr lang="it-IT" sz="2200" dirty="0">
                <a:solidFill>
                  <a:schemeClr val="tx1"/>
                </a:solidFill>
              </a:rPr>
              <a:t> </a:t>
            </a:r>
            <a:r>
              <a:rPr lang="it-IT" sz="2200" dirty="0" err="1">
                <a:solidFill>
                  <a:schemeClr val="tx1"/>
                </a:solidFill>
              </a:rPr>
              <a:t>white</a:t>
            </a:r>
            <a:r>
              <a:rPr lang="it-IT" sz="2200" dirty="0">
                <a:solidFill>
                  <a:schemeClr val="tx1"/>
                </a:solidFill>
              </a:rPr>
              <a:t> </a:t>
            </a:r>
            <a:r>
              <a:rPr lang="it-IT" sz="2200" dirty="0" err="1">
                <a:solidFill>
                  <a:schemeClr val="tx1"/>
                </a:solidFill>
              </a:rPr>
              <a:t>noise</a:t>
            </a:r>
            <a:r>
              <a:rPr lang="it-IT" sz="2200" dirty="0">
                <a:solidFill>
                  <a:schemeClr val="tx1"/>
                </a:solidFill>
              </a:rPr>
              <a:t> for a </a:t>
            </a:r>
            <a:r>
              <a:rPr lang="it-IT" sz="2200" dirty="0" err="1">
                <a:solidFill>
                  <a:schemeClr val="tx1"/>
                </a:solidFill>
              </a:rPr>
              <a:t>same</a:t>
            </a:r>
            <a:r>
              <a:rPr lang="it-IT" sz="2200" dirty="0">
                <a:solidFill>
                  <a:schemeClr val="tx1"/>
                </a:solidFill>
              </a:rPr>
              <a:t> </a:t>
            </a:r>
            <a:r>
              <a:rPr lang="it-IT" sz="2200" dirty="0" err="1">
                <a:solidFill>
                  <a:schemeClr val="tx1"/>
                </a:solidFill>
              </a:rPr>
              <a:t>current</a:t>
            </a:r>
            <a:endParaRPr lang="it-IT" sz="2200" dirty="0">
              <a:solidFill>
                <a:schemeClr val="tx1"/>
              </a:solidFill>
            </a:endParaRPr>
          </a:p>
          <a:p>
            <a:pPr marL="342900" indent="-342900">
              <a:spcBef>
                <a:spcPct val="20000"/>
              </a:spcBef>
              <a:buClrTx/>
              <a:buFontTx/>
              <a:buChar char="•"/>
            </a:pPr>
            <a:r>
              <a:rPr lang="it-IT" sz="2200" dirty="0" err="1">
                <a:solidFill>
                  <a:schemeClr val="tx1"/>
                </a:solidFill>
              </a:rPr>
              <a:t>BiCMOS</a:t>
            </a:r>
            <a:r>
              <a:rPr lang="it-IT" sz="2200" dirty="0">
                <a:solidFill>
                  <a:schemeClr val="tx1"/>
                </a:solidFill>
              </a:rPr>
              <a:t> (</a:t>
            </a:r>
            <a:r>
              <a:rPr lang="it-IT" sz="2200" dirty="0" err="1">
                <a:solidFill>
                  <a:schemeClr val="tx1"/>
                </a:solidFill>
              </a:rPr>
              <a:t>SiGe</a:t>
            </a:r>
            <a:r>
              <a:rPr lang="it-IT" sz="2200" dirty="0">
                <a:solidFill>
                  <a:schemeClr val="tx1"/>
                </a:solidFill>
              </a:rPr>
              <a:t>) </a:t>
            </a:r>
            <a:r>
              <a:rPr lang="it-IT" sz="2200" dirty="0" err="1" smtClean="0">
                <a:solidFill>
                  <a:schemeClr val="tx1"/>
                </a:solidFill>
              </a:rPr>
              <a:t>technologies</a:t>
            </a:r>
            <a:r>
              <a:rPr lang="it-IT" sz="2200" dirty="0" smtClean="0">
                <a:solidFill>
                  <a:schemeClr val="tx1"/>
                </a:solidFill>
              </a:rPr>
              <a:t> </a:t>
            </a:r>
            <a:r>
              <a:rPr lang="it-IT" sz="2200" dirty="0">
                <a:solidFill>
                  <a:schemeClr val="tx1"/>
                </a:solidFill>
              </a:rPr>
              <a:t>are an </a:t>
            </a:r>
            <a:r>
              <a:rPr lang="it-IT" sz="2200" dirty="0" err="1">
                <a:solidFill>
                  <a:schemeClr val="tx1"/>
                </a:solidFill>
              </a:rPr>
              <a:t>appealing</a:t>
            </a:r>
            <a:r>
              <a:rPr lang="it-IT" sz="2200" dirty="0">
                <a:solidFill>
                  <a:schemeClr val="tx1"/>
                </a:solidFill>
              </a:rPr>
              <a:t> alternative for fast </a:t>
            </a:r>
            <a:r>
              <a:rPr lang="it-IT" sz="2200" dirty="0" err="1">
                <a:solidFill>
                  <a:schemeClr val="tx1"/>
                </a:solidFill>
              </a:rPr>
              <a:t>readout</a:t>
            </a:r>
            <a:r>
              <a:rPr lang="it-IT" sz="2200" dirty="0">
                <a:solidFill>
                  <a:schemeClr val="tx1"/>
                </a:solidFill>
              </a:rPr>
              <a:t> </a:t>
            </a:r>
            <a:r>
              <a:rPr lang="it-IT" sz="2200" dirty="0" err="1">
                <a:solidFill>
                  <a:schemeClr val="tx1"/>
                </a:solidFill>
              </a:rPr>
              <a:t>systems</a:t>
            </a:r>
            <a:r>
              <a:rPr lang="it-IT" sz="2200" dirty="0">
                <a:solidFill>
                  <a:schemeClr val="tx1"/>
                </a:solidFill>
              </a:rPr>
              <a:t>; </a:t>
            </a:r>
            <a:r>
              <a:rPr lang="it-IT" sz="2200" dirty="0" err="1" smtClean="0">
                <a:solidFill>
                  <a:schemeClr val="tx1"/>
                </a:solidFill>
              </a:rPr>
              <a:t>since</a:t>
            </a:r>
            <a:r>
              <a:rPr lang="it-IT" sz="2200" dirty="0" smtClean="0">
                <a:solidFill>
                  <a:schemeClr val="tx1"/>
                </a:solidFill>
              </a:rPr>
              <a:t> </a:t>
            </a:r>
            <a:r>
              <a:rPr lang="it-IT" sz="2200" dirty="0" err="1">
                <a:solidFill>
                  <a:schemeClr val="tx1"/>
                </a:solidFill>
              </a:rPr>
              <a:t>they</a:t>
            </a:r>
            <a:r>
              <a:rPr lang="it-IT" sz="2200" dirty="0">
                <a:solidFill>
                  <a:schemeClr val="tx1"/>
                </a:solidFill>
              </a:rPr>
              <a:t> are </a:t>
            </a:r>
            <a:r>
              <a:rPr lang="it-IT" sz="2200" dirty="0" err="1">
                <a:solidFill>
                  <a:schemeClr val="tx1"/>
                </a:solidFill>
              </a:rPr>
              <a:t>less</a:t>
            </a:r>
            <a:r>
              <a:rPr lang="it-IT" sz="2200" dirty="0">
                <a:solidFill>
                  <a:schemeClr val="tx1"/>
                </a:solidFill>
              </a:rPr>
              <a:t> dense </a:t>
            </a:r>
            <a:r>
              <a:rPr lang="it-IT" sz="2200" dirty="0" smtClean="0">
                <a:solidFill>
                  <a:schemeClr val="tx1"/>
                </a:solidFill>
              </a:rPr>
              <a:t>(and more </a:t>
            </a:r>
            <a:r>
              <a:rPr lang="it-IT" sz="2200" dirty="0" err="1" smtClean="0">
                <a:solidFill>
                  <a:schemeClr val="tx1"/>
                </a:solidFill>
              </a:rPr>
              <a:t>expensive</a:t>
            </a:r>
            <a:r>
              <a:rPr lang="it-IT" sz="2200" dirty="0" smtClean="0">
                <a:solidFill>
                  <a:schemeClr val="tx1"/>
                </a:solidFill>
              </a:rPr>
              <a:t>) </a:t>
            </a:r>
            <a:r>
              <a:rPr lang="it-IT" sz="2200" dirty="0" err="1" smtClean="0">
                <a:solidFill>
                  <a:schemeClr val="tx1"/>
                </a:solidFill>
              </a:rPr>
              <a:t>than</a:t>
            </a:r>
            <a:r>
              <a:rPr lang="it-IT" sz="2200" dirty="0" smtClean="0">
                <a:solidFill>
                  <a:schemeClr val="tx1"/>
                </a:solidFill>
              </a:rPr>
              <a:t> </a:t>
            </a:r>
            <a:r>
              <a:rPr lang="it-IT" sz="2200" dirty="0">
                <a:solidFill>
                  <a:schemeClr val="tx1"/>
                </a:solidFill>
              </a:rPr>
              <a:t>CMOS, </a:t>
            </a:r>
            <a:r>
              <a:rPr lang="it-IT" sz="2200" dirty="0" err="1">
                <a:solidFill>
                  <a:schemeClr val="tx1"/>
                </a:solidFill>
              </a:rPr>
              <a:t>their</a:t>
            </a:r>
            <a:r>
              <a:rPr lang="it-IT" sz="2200" dirty="0">
                <a:solidFill>
                  <a:schemeClr val="tx1"/>
                </a:solidFill>
              </a:rPr>
              <a:t> use </a:t>
            </a:r>
            <a:r>
              <a:rPr lang="it-IT" sz="2200" dirty="0" err="1" smtClean="0">
                <a:solidFill>
                  <a:schemeClr val="tx1"/>
                </a:solidFill>
              </a:rPr>
              <a:t>is</a:t>
            </a:r>
            <a:r>
              <a:rPr lang="it-IT" sz="2200" dirty="0" smtClean="0">
                <a:solidFill>
                  <a:schemeClr val="tx1"/>
                </a:solidFill>
              </a:rPr>
              <a:t> </a:t>
            </a:r>
            <a:r>
              <a:rPr lang="it-IT" sz="2200" dirty="0" err="1" smtClean="0">
                <a:solidFill>
                  <a:schemeClr val="tx1"/>
                </a:solidFill>
              </a:rPr>
              <a:t>mostly</a:t>
            </a:r>
            <a:r>
              <a:rPr lang="it-IT" sz="2200" dirty="0" smtClean="0">
                <a:solidFill>
                  <a:schemeClr val="tx1"/>
                </a:solidFill>
              </a:rPr>
              <a:t> </a:t>
            </a:r>
            <a:r>
              <a:rPr lang="it-IT" sz="2200" dirty="0" err="1">
                <a:solidFill>
                  <a:schemeClr val="tx1"/>
                </a:solidFill>
              </a:rPr>
              <a:t>limited</a:t>
            </a:r>
            <a:r>
              <a:rPr lang="it-IT" sz="2200" dirty="0">
                <a:solidFill>
                  <a:schemeClr val="tx1"/>
                </a:solidFill>
              </a:rPr>
              <a:t> to strip front-end </a:t>
            </a:r>
            <a:r>
              <a:rPr lang="it-IT" sz="2200" dirty="0" smtClean="0">
                <a:solidFill>
                  <a:schemeClr val="tx1"/>
                </a:solidFill>
              </a:rPr>
              <a:t>chips </a:t>
            </a:r>
            <a:endParaRPr lang="it-IT" sz="22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B103FA1A-0217-D34B-A898-AACF8658C667}" type="slidenum">
              <a:rPr lang="en-US" sz="1200">
                <a:solidFill>
                  <a:srgbClr val="000066"/>
                </a:solidFill>
                <a:latin typeface="Verdana" charset="0"/>
              </a:rPr>
              <a:pPr/>
              <a:t>45</a:t>
            </a:fld>
            <a:endParaRPr lang="en-US" sz="1200">
              <a:solidFill>
                <a:srgbClr val="000066"/>
              </a:solidFill>
              <a:latin typeface="Verdana" charset="0"/>
            </a:endParaRPr>
          </a:p>
        </p:txBody>
      </p:sp>
      <p:sp>
        <p:nvSpPr>
          <p:cNvPr id="21508" name="Rectangle 4"/>
          <p:cNvSpPr>
            <a:spLocks noChangeArrowheads="1"/>
          </p:cNvSpPr>
          <p:nvPr/>
        </p:nvSpPr>
        <p:spPr bwMode="auto">
          <a:xfrm>
            <a:off x="685800" y="2984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FontTx/>
              <a:buNone/>
            </a:pPr>
            <a:r>
              <a:rPr lang="it-IT" sz="3200"/>
              <a:t>Gate leakage current shot-noise in nanoscale CMOS</a:t>
            </a:r>
          </a:p>
        </p:txBody>
      </p:sp>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651000"/>
            <a:ext cx="4992688"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06" name="Object 6"/>
          <p:cNvGraphicFramePr>
            <a:graphicFrameLocks noChangeAspect="1"/>
          </p:cNvGraphicFramePr>
          <p:nvPr/>
        </p:nvGraphicFramePr>
        <p:xfrm>
          <a:off x="5891213" y="1890713"/>
          <a:ext cx="2390775" cy="588962"/>
        </p:xfrm>
        <a:graphic>
          <a:graphicData uri="http://schemas.openxmlformats.org/presentationml/2006/ole">
            <mc:AlternateContent xmlns:mc="http://schemas.openxmlformats.org/markup-compatibility/2006">
              <mc:Choice xmlns:v="urn:schemas-microsoft-com:vml" Requires="v">
                <p:oleObj spid="_x0000_s21543" name="Equation" r:id="rId5" imgW="927000" imgH="228600" progId="Equation.3">
                  <p:embed/>
                </p:oleObj>
              </mc:Choice>
              <mc:Fallback>
                <p:oleObj name="Equation" r:id="rId5" imgW="927000" imgH="2286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1213" y="1890713"/>
                        <a:ext cx="2390775" cy="588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1510" name="Text Box 7"/>
          <p:cNvSpPr txBox="1">
            <a:spLocks noChangeArrowheads="1"/>
          </p:cNvSpPr>
          <p:nvPr/>
        </p:nvSpPr>
        <p:spPr bwMode="auto">
          <a:xfrm>
            <a:off x="5643563" y="2659063"/>
            <a:ext cx="369728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it-IT" sz="1800">
                <a:solidFill>
                  <a:srgbClr val="000099"/>
                </a:solidFill>
              </a:rPr>
              <a:t>90 nm CMOS process:</a:t>
            </a:r>
          </a:p>
          <a:p>
            <a:pPr eaLnBrk="1" hangingPunct="1">
              <a:buClrTx/>
              <a:buFontTx/>
              <a:buNone/>
            </a:pPr>
            <a:endParaRPr lang="it-IT" sz="1800">
              <a:solidFill>
                <a:srgbClr val="000099"/>
              </a:solidFill>
            </a:endParaRPr>
          </a:p>
          <a:p>
            <a:pPr eaLnBrk="1" hangingPunct="1">
              <a:buClrTx/>
              <a:buFontTx/>
              <a:buChar char="•"/>
            </a:pPr>
            <a:r>
              <a:rPr lang="it-IT" sz="1800">
                <a:solidFill>
                  <a:srgbClr val="000099"/>
                </a:solidFill>
              </a:rPr>
              <a:t>Current density = 1 A/cm</a:t>
            </a:r>
            <a:r>
              <a:rPr lang="it-IT" sz="1800" baseline="30000">
                <a:solidFill>
                  <a:srgbClr val="000099"/>
                </a:solidFill>
              </a:rPr>
              <a:t>2</a:t>
            </a:r>
          </a:p>
          <a:p>
            <a:pPr eaLnBrk="1" hangingPunct="1">
              <a:buClrTx/>
              <a:buFontTx/>
              <a:buChar char="•"/>
            </a:pPr>
            <a:r>
              <a:rPr lang="it-IT" sz="1800">
                <a:solidFill>
                  <a:srgbClr val="000099"/>
                </a:solidFill>
              </a:rPr>
              <a:t>W = 1000 </a:t>
            </a:r>
            <a:r>
              <a:rPr lang="it-IT" sz="1800">
                <a:solidFill>
                  <a:srgbClr val="000099"/>
                </a:solidFill>
                <a:sym typeface="Symbol" charset="0"/>
              </a:rPr>
              <a:t>m</a:t>
            </a:r>
          </a:p>
          <a:p>
            <a:pPr eaLnBrk="1" hangingPunct="1">
              <a:buClrTx/>
              <a:buFontTx/>
              <a:buChar char="•"/>
            </a:pPr>
            <a:r>
              <a:rPr lang="it-IT" sz="1800">
                <a:solidFill>
                  <a:srgbClr val="000099"/>
                </a:solidFill>
                <a:sym typeface="Symbol" charset="0"/>
              </a:rPr>
              <a:t>L = 0.1 m</a:t>
            </a:r>
            <a:endParaRPr lang="it-IT" sz="1800">
              <a:solidFill>
                <a:srgbClr val="000099"/>
              </a:solidFill>
            </a:endParaRPr>
          </a:p>
          <a:p>
            <a:pPr eaLnBrk="1" hangingPunct="1">
              <a:buClrTx/>
              <a:buFontTx/>
              <a:buNone/>
            </a:pPr>
            <a:endParaRPr lang="it-IT" sz="1800">
              <a:solidFill>
                <a:srgbClr val="000099"/>
              </a:solidFill>
            </a:endParaRPr>
          </a:p>
          <a:p>
            <a:pPr eaLnBrk="1" hangingPunct="1">
              <a:buClrTx/>
              <a:buFont typeface="Symbol" charset="0"/>
              <a:buChar char="Þ"/>
            </a:pPr>
            <a:r>
              <a:rPr lang="it-IT" sz="1800">
                <a:solidFill>
                  <a:srgbClr val="000099"/>
                </a:solidFill>
                <a:sym typeface="Symbol" charset="0"/>
              </a:rPr>
              <a:t>I</a:t>
            </a:r>
            <a:r>
              <a:rPr lang="it-IT" sz="1800" baseline="-25000">
                <a:solidFill>
                  <a:srgbClr val="000099"/>
                </a:solidFill>
                <a:sym typeface="Symbol" charset="0"/>
              </a:rPr>
              <a:t>G</a:t>
            </a:r>
            <a:r>
              <a:rPr lang="it-IT" sz="1800">
                <a:solidFill>
                  <a:srgbClr val="000099"/>
                </a:solidFill>
                <a:sym typeface="Symbol" charset="0"/>
              </a:rPr>
              <a:t>= 1A</a:t>
            </a:r>
          </a:p>
          <a:p>
            <a:pPr eaLnBrk="1" hangingPunct="1">
              <a:buClrTx/>
              <a:buFont typeface="Symbol" charset="0"/>
              <a:buChar char="Þ"/>
            </a:pPr>
            <a:r>
              <a:rPr lang="it-IT" sz="1800">
                <a:solidFill>
                  <a:srgbClr val="000099"/>
                </a:solidFill>
              </a:rPr>
              <a:t>S</a:t>
            </a:r>
            <a:r>
              <a:rPr lang="it-IT" sz="1800" baseline="-25000">
                <a:solidFill>
                  <a:srgbClr val="000099"/>
                </a:solidFill>
              </a:rPr>
              <a:t>IG</a:t>
            </a:r>
            <a:r>
              <a:rPr lang="it-IT" sz="1800">
                <a:solidFill>
                  <a:srgbClr val="000099"/>
                </a:solidFill>
              </a:rPr>
              <a:t>=2qI</a:t>
            </a:r>
            <a:r>
              <a:rPr lang="it-IT" sz="1800" baseline="-25000">
                <a:solidFill>
                  <a:srgbClr val="000099"/>
                </a:solidFill>
              </a:rPr>
              <a:t>G</a:t>
            </a:r>
            <a:r>
              <a:rPr lang="it-IT" sz="1800">
                <a:solidFill>
                  <a:srgbClr val="000099"/>
                </a:solidFill>
              </a:rPr>
              <a:t>=0.56 pA/</a:t>
            </a:r>
            <a:r>
              <a:rPr lang="it-IT" sz="1800">
                <a:solidFill>
                  <a:srgbClr val="000099"/>
                </a:solidFill>
                <a:sym typeface="Symbol" charset="0"/>
              </a:rPr>
              <a:t>Hz</a:t>
            </a:r>
          </a:p>
          <a:p>
            <a:pPr eaLnBrk="1" hangingPunct="1">
              <a:buClrTx/>
              <a:buFont typeface="Symbol" charset="0"/>
              <a:buChar char="Þ"/>
            </a:pPr>
            <a:endParaRPr lang="it-IT" sz="1800">
              <a:solidFill>
                <a:srgbClr val="000099"/>
              </a:solidFill>
              <a:sym typeface="Symbol" charset="0"/>
            </a:endParaRPr>
          </a:p>
          <a:p>
            <a:pPr eaLnBrk="1" hangingPunct="1">
              <a:buClrTx/>
              <a:buFont typeface="Symbol" charset="0"/>
              <a:buNone/>
            </a:pPr>
            <a:r>
              <a:rPr lang="it-IT" sz="1800">
                <a:solidFill>
                  <a:srgbClr val="000099"/>
                </a:solidFill>
                <a:sym typeface="Symbol" charset="0"/>
              </a:rPr>
              <a:t>Non negligible noise contribution</a:t>
            </a:r>
          </a:p>
          <a:p>
            <a:pPr eaLnBrk="1" hangingPunct="1">
              <a:buClrTx/>
              <a:buFont typeface="Symbol" charset="0"/>
              <a:buNone/>
            </a:pPr>
            <a:endParaRPr lang="it-IT" sz="1800">
              <a:solidFill>
                <a:srgbClr val="000099"/>
              </a:solidFill>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16B6E3A7-A8DB-AB46-8196-1C8E6B7818E2}" type="slidenum">
              <a:rPr lang="en-US" sz="1200">
                <a:solidFill>
                  <a:srgbClr val="000066"/>
                </a:solidFill>
                <a:latin typeface="Verdana" charset="0"/>
              </a:rPr>
              <a:pPr/>
              <a:t>46</a:t>
            </a:fld>
            <a:endParaRPr lang="en-US" sz="1200">
              <a:solidFill>
                <a:srgbClr val="000066"/>
              </a:solidFill>
              <a:latin typeface="Verdana" charset="0"/>
            </a:endParaRPr>
          </a:p>
        </p:txBody>
      </p:sp>
      <p:pic>
        <p:nvPicPr>
          <p:cNvPr id="2253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288" y="2509838"/>
            <a:ext cx="5419725" cy="428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 Box 4"/>
          <p:cNvSpPr txBox="1">
            <a:spLocks noChangeArrowheads="1"/>
          </p:cNvSpPr>
          <p:nvPr/>
        </p:nvSpPr>
        <p:spPr bwMode="auto">
          <a:xfrm>
            <a:off x="922338" y="47625"/>
            <a:ext cx="86217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2400" b="1">
                <a:solidFill>
                  <a:srgbClr val="000066"/>
                </a:solidFill>
              </a:rPr>
              <a:t>Rad-hard, low-noise charge preamplifier design: </a:t>
            </a:r>
          </a:p>
          <a:p>
            <a:pPr algn="ctr">
              <a:spcBef>
                <a:spcPct val="50000"/>
              </a:spcBef>
              <a:buClrTx/>
              <a:buFontTx/>
              <a:buNone/>
            </a:pPr>
            <a:r>
              <a:rPr lang="en-US" sz="2400" b="1">
                <a:solidFill>
                  <a:srgbClr val="000066"/>
                </a:solidFill>
              </a:rPr>
              <a:t>short strip readout with 90 nm electronics, NMOS input</a:t>
            </a:r>
            <a:endParaRPr lang="it-IT" sz="2400" b="1">
              <a:solidFill>
                <a:srgbClr val="000066"/>
              </a:solidFill>
              <a:sym typeface="Symbol" charset="0"/>
            </a:endParaRPr>
          </a:p>
        </p:txBody>
      </p:sp>
      <p:sp>
        <p:nvSpPr>
          <p:cNvPr id="22536" name="Text Box 5"/>
          <p:cNvSpPr txBox="1">
            <a:spLocks noChangeArrowheads="1"/>
          </p:cNvSpPr>
          <p:nvPr/>
        </p:nvSpPr>
        <p:spPr bwMode="auto">
          <a:xfrm>
            <a:off x="5949950" y="2514600"/>
            <a:ext cx="1304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1600" b="1">
                <a:solidFill>
                  <a:srgbClr val="FF3300"/>
                </a:solidFill>
                <a:latin typeface="Verdana" charset="0"/>
              </a:rPr>
              <a:t>1/f noise</a:t>
            </a:r>
            <a:endParaRPr lang="it-IT" sz="1600" b="1">
              <a:solidFill>
                <a:srgbClr val="FF3300"/>
              </a:solidFill>
              <a:latin typeface="Verdana" charset="0"/>
              <a:sym typeface="Symbol" charset="0"/>
            </a:endParaRPr>
          </a:p>
        </p:txBody>
      </p:sp>
      <p:graphicFrame>
        <p:nvGraphicFramePr>
          <p:cNvPr id="22530" name="Object 6"/>
          <p:cNvGraphicFramePr>
            <a:graphicFrameLocks noChangeAspect="1"/>
          </p:cNvGraphicFramePr>
          <p:nvPr/>
        </p:nvGraphicFramePr>
        <p:xfrm>
          <a:off x="3268663" y="1181100"/>
          <a:ext cx="6526212" cy="1270000"/>
        </p:xfrm>
        <a:graphic>
          <a:graphicData uri="http://schemas.openxmlformats.org/presentationml/2006/ole">
            <mc:AlternateContent xmlns:mc="http://schemas.openxmlformats.org/markup-compatibility/2006">
              <mc:Choice xmlns:v="urn:schemas-microsoft-com:vml" Requires="v">
                <p:oleObj spid="_x0000_s22632" name="Equation" r:id="rId5" imgW="2806560" imgH="545760" progId="Equation.3">
                  <p:embed/>
                </p:oleObj>
              </mc:Choice>
              <mc:Fallback>
                <p:oleObj name="Equation" r:id="rId5" imgW="2806560" imgH="54576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8663" y="1181100"/>
                        <a:ext cx="6526212"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37" name="Oval 7"/>
          <p:cNvSpPr>
            <a:spLocks noChangeArrowheads="1"/>
          </p:cNvSpPr>
          <p:nvPr/>
        </p:nvSpPr>
        <p:spPr bwMode="auto">
          <a:xfrm>
            <a:off x="5715000" y="1381125"/>
            <a:ext cx="1562100" cy="909638"/>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sp>
        <p:nvSpPr>
          <p:cNvPr id="22538" name="Text Box 8"/>
          <p:cNvSpPr txBox="1">
            <a:spLocks noChangeArrowheads="1"/>
          </p:cNvSpPr>
          <p:nvPr/>
        </p:nvSpPr>
        <p:spPr bwMode="auto">
          <a:xfrm>
            <a:off x="4319588" y="2384425"/>
            <a:ext cx="1711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1600" b="1">
                <a:solidFill>
                  <a:srgbClr val="FF3300"/>
                </a:solidFill>
                <a:latin typeface="Verdana" charset="0"/>
              </a:rPr>
              <a:t>White noise</a:t>
            </a:r>
            <a:endParaRPr lang="it-IT" sz="1600" b="1">
              <a:solidFill>
                <a:srgbClr val="FF3300"/>
              </a:solidFill>
              <a:latin typeface="Verdana" charset="0"/>
              <a:sym typeface="Symbol" charset="0"/>
            </a:endParaRPr>
          </a:p>
        </p:txBody>
      </p:sp>
      <p:sp>
        <p:nvSpPr>
          <p:cNvPr id="22539" name="Oval 9"/>
          <p:cNvSpPr>
            <a:spLocks noChangeArrowheads="1"/>
          </p:cNvSpPr>
          <p:nvPr/>
        </p:nvSpPr>
        <p:spPr bwMode="auto">
          <a:xfrm>
            <a:off x="4530725" y="1333500"/>
            <a:ext cx="998538" cy="908050"/>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sp>
        <p:nvSpPr>
          <p:cNvPr id="22540" name="Text Box 10"/>
          <p:cNvSpPr txBox="1">
            <a:spLocks noChangeArrowheads="1"/>
          </p:cNvSpPr>
          <p:nvPr/>
        </p:nvSpPr>
        <p:spPr bwMode="auto">
          <a:xfrm>
            <a:off x="8007350" y="2336800"/>
            <a:ext cx="1762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1600" b="1">
                <a:solidFill>
                  <a:srgbClr val="FF3300"/>
                </a:solidFill>
                <a:latin typeface="Verdana" charset="0"/>
              </a:rPr>
              <a:t>Parallel noise</a:t>
            </a:r>
            <a:endParaRPr lang="it-IT" sz="1600" b="1">
              <a:solidFill>
                <a:srgbClr val="FF3300"/>
              </a:solidFill>
              <a:latin typeface="Verdana" charset="0"/>
              <a:sym typeface="Symbol" charset="0"/>
            </a:endParaRPr>
          </a:p>
        </p:txBody>
      </p:sp>
      <p:sp>
        <p:nvSpPr>
          <p:cNvPr id="22541" name="Oval 11"/>
          <p:cNvSpPr>
            <a:spLocks noChangeArrowheads="1"/>
          </p:cNvSpPr>
          <p:nvPr/>
        </p:nvSpPr>
        <p:spPr bwMode="auto">
          <a:xfrm>
            <a:off x="7972425" y="1279525"/>
            <a:ext cx="1774825" cy="908050"/>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sp>
        <p:nvSpPr>
          <p:cNvPr id="22542" name="Text Box 13"/>
          <p:cNvSpPr txBox="1">
            <a:spLocks noChangeArrowheads="1"/>
          </p:cNvSpPr>
          <p:nvPr/>
        </p:nvSpPr>
        <p:spPr bwMode="auto">
          <a:xfrm>
            <a:off x="449263" y="1592263"/>
            <a:ext cx="29543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CMOS looks not too different from bipolar transistors</a:t>
            </a:r>
            <a:endParaRPr lang="it-IT" sz="2000">
              <a:solidFill>
                <a:srgbClr val="000066"/>
              </a:solidFill>
              <a:sym typeface="Symbol" charset="0"/>
            </a:endParaRPr>
          </a:p>
        </p:txBody>
      </p:sp>
      <p:sp>
        <p:nvSpPr>
          <p:cNvPr id="22543" name="Text Box 18"/>
          <p:cNvSpPr txBox="1">
            <a:spLocks noChangeArrowheads="1"/>
          </p:cNvSpPr>
          <p:nvPr/>
        </p:nvSpPr>
        <p:spPr bwMode="auto">
          <a:xfrm>
            <a:off x="392113" y="2857500"/>
            <a:ext cx="42132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Weak inversion region:</a:t>
            </a:r>
          </a:p>
          <a:p>
            <a:pPr>
              <a:spcBef>
                <a:spcPct val="50000"/>
              </a:spcBef>
              <a:buClrTx/>
            </a:pPr>
            <a:r>
              <a:rPr lang="en-US" sz="2000">
                <a:solidFill>
                  <a:srgbClr val="000066"/>
                </a:solidFill>
              </a:rPr>
              <a:t> (n =1.2 in 100-nm scale CMOS, n=1 in bipolar transistors)</a:t>
            </a:r>
          </a:p>
          <a:p>
            <a:pPr>
              <a:spcBef>
                <a:spcPct val="50000"/>
              </a:spcBef>
              <a:buClrTx/>
            </a:pPr>
            <a:r>
              <a:rPr lang="it-IT" sz="2000">
                <a:solidFill>
                  <a:srgbClr val="000066"/>
                </a:solidFill>
                <a:sym typeface="Symbol" charset="0"/>
              </a:rPr>
              <a:t> Expect ~ 20% higher ENC contribution from white series noise for the same device current</a:t>
            </a:r>
          </a:p>
        </p:txBody>
      </p:sp>
      <p:graphicFrame>
        <p:nvGraphicFramePr>
          <p:cNvPr id="22531" name="Object 23"/>
          <p:cNvGraphicFramePr>
            <a:graphicFrameLocks noChangeAspect="1"/>
          </p:cNvGraphicFramePr>
          <p:nvPr/>
        </p:nvGraphicFramePr>
        <p:xfrm>
          <a:off x="3221038" y="2655888"/>
          <a:ext cx="1298575" cy="801687"/>
        </p:xfrm>
        <a:graphic>
          <a:graphicData uri="http://schemas.openxmlformats.org/presentationml/2006/ole">
            <mc:AlternateContent xmlns:mc="http://schemas.openxmlformats.org/markup-compatibility/2006">
              <mc:Choice xmlns:v="urn:schemas-microsoft-com:vml" Requires="v">
                <p:oleObj spid="_x0000_s22633" name="Equation" r:id="rId7" imgW="596880" imgH="368280" progId="Equation.3">
                  <p:embed/>
                </p:oleObj>
              </mc:Choice>
              <mc:Fallback>
                <p:oleObj name="Equation" r:id="rId7" imgW="596880" imgH="368280" progId="Equation.3">
                  <p:embed/>
                  <p:pic>
                    <p:nvPicPr>
                      <p:cNvPr id="0"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1038" y="2655888"/>
                        <a:ext cx="1298575" cy="80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44" name="Text Box 24"/>
          <p:cNvSpPr txBox="1">
            <a:spLocks noChangeArrowheads="1"/>
          </p:cNvSpPr>
          <p:nvPr/>
        </p:nvSpPr>
        <p:spPr bwMode="auto">
          <a:xfrm>
            <a:off x="444500" y="5753100"/>
            <a:ext cx="4213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Series white noise is dominant at t</a:t>
            </a:r>
            <a:r>
              <a:rPr lang="en-US" sz="2000" baseline="-25000">
                <a:solidFill>
                  <a:srgbClr val="000066"/>
                </a:solidFill>
              </a:rPr>
              <a:t>P</a:t>
            </a:r>
            <a:r>
              <a:rPr lang="en-US" sz="2000">
                <a:solidFill>
                  <a:srgbClr val="000066"/>
                </a:solidFill>
              </a:rPr>
              <a:t> &lt; 100 ns</a:t>
            </a:r>
            <a:endParaRPr lang="it-IT" sz="2000">
              <a:solidFill>
                <a:srgbClr val="000066"/>
              </a:solidFill>
              <a:sym typeface="Symbol" charset="0"/>
            </a:endParaRPr>
          </a:p>
        </p:txBody>
      </p:sp>
      <p:graphicFrame>
        <p:nvGraphicFramePr>
          <p:cNvPr id="22532" name="Object 29"/>
          <p:cNvGraphicFramePr>
            <a:graphicFrameLocks noChangeAspect="1"/>
          </p:cNvGraphicFramePr>
          <p:nvPr/>
        </p:nvGraphicFramePr>
        <p:xfrm>
          <a:off x="1039813" y="5022850"/>
          <a:ext cx="3211512" cy="874713"/>
        </p:xfrm>
        <a:graphic>
          <a:graphicData uri="http://schemas.openxmlformats.org/presentationml/2006/ole">
            <mc:AlternateContent xmlns:mc="http://schemas.openxmlformats.org/markup-compatibility/2006">
              <mc:Choice xmlns:v="urn:schemas-microsoft-com:vml" Requires="v">
                <p:oleObj spid="_x0000_s22634" name="Equation" r:id="rId9" imgW="1447560" imgH="393480" progId="Equation.3">
                  <p:embed/>
                </p:oleObj>
              </mc:Choice>
              <mc:Fallback>
                <p:oleObj name="Equation" r:id="rId9" imgW="1447560" imgH="393480" progId="Equation.3">
                  <p:embed/>
                  <p:pic>
                    <p:nvPicPr>
                      <p:cNvPr id="0" name="Object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9813" y="5022850"/>
                        <a:ext cx="3211512"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2545" name="Immagine 28" descr="Immagine1.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6525" y="1633538"/>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Immagine 29" descr="Immagine1.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7638" y="2894013"/>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Immagine 30" descr="Immagine1.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6525" y="5811838"/>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6D84CEFF-78B6-AD4B-A1F2-2FE7534EE0A4}" type="slidenum">
              <a:rPr lang="en-US" sz="1200">
                <a:solidFill>
                  <a:srgbClr val="000066"/>
                </a:solidFill>
                <a:latin typeface="Verdana" charset="0"/>
              </a:rPr>
              <a:pPr/>
              <a:t>47</a:t>
            </a:fld>
            <a:endParaRPr lang="en-US" sz="1200">
              <a:solidFill>
                <a:srgbClr val="000066"/>
              </a:solidFill>
              <a:latin typeface="Verdana" charset="0"/>
            </a:endParaRPr>
          </a:p>
        </p:txBody>
      </p:sp>
      <p:graphicFrame>
        <p:nvGraphicFramePr>
          <p:cNvPr id="23554" name="Object 4"/>
          <p:cNvGraphicFramePr>
            <a:graphicFrameLocks noChangeAspect="1"/>
          </p:cNvGraphicFramePr>
          <p:nvPr/>
        </p:nvGraphicFramePr>
        <p:xfrm>
          <a:off x="0" y="2608263"/>
          <a:ext cx="5170488" cy="3863975"/>
        </p:xfrm>
        <a:graphic>
          <a:graphicData uri="http://schemas.openxmlformats.org/presentationml/2006/ole">
            <mc:AlternateContent xmlns:mc="http://schemas.openxmlformats.org/markup-compatibility/2006">
              <mc:Choice xmlns:v="urn:schemas-microsoft-com:vml" Requires="v">
                <p:oleObj spid="_x0000_s23645" name="KGPlot" r:id="rId4" imgW="5930640" imgH="4432320" progId="KGraph_Plot">
                  <p:embed/>
                </p:oleObj>
              </mc:Choice>
              <mc:Fallback>
                <p:oleObj name="KGPlot" r:id="rId4" imgW="5930640" imgH="4432320" progId="KGraph_Plot">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08263"/>
                        <a:ext cx="5170488"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3555" name="Object 6"/>
          <p:cNvGraphicFramePr>
            <a:graphicFrameLocks noChangeAspect="1"/>
          </p:cNvGraphicFramePr>
          <p:nvPr/>
        </p:nvGraphicFramePr>
        <p:xfrm>
          <a:off x="5233988" y="2355850"/>
          <a:ext cx="4911725" cy="4156075"/>
        </p:xfrm>
        <a:graphic>
          <a:graphicData uri="http://schemas.openxmlformats.org/presentationml/2006/ole">
            <mc:AlternateContent xmlns:mc="http://schemas.openxmlformats.org/markup-compatibility/2006">
              <mc:Choice xmlns:v="urn:schemas-microsoft-com:vml" Requires="v">
                <p:oleObj spid="_x0000_s23646" name="KGPlot" r:id="rId6" imgW="5943600" imgH="5029200" progId="KGraph_Plot">
                  <p:embed/>
                </p:oleObj>
              </mc:Choice>
              <mc:Fallback>
                <p:oleObj name="KGPlot" r:id="rId6" imgW="5943600" imgH="5029200" progId="KGraph_Plot">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3988" y="2355850"/>
                        <a:ext cx="49117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558" name="Text Box 7"/>
          <p:cNvSpPr txBox="1">
            <a:spLocks noChangeArrowheads="1"/>
          </p:cNvSpPr>
          <p:nvPr/>
        </p:nvSpPr>
        <p:spPr bwMode="auto">
          <a:xfrm>
            <a:off x="1276350" y="0"/>
            <a:ext cx="7502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en-US" sz="3200" b="1"/>
              <a:t>Noise and detector capacitance</a:t>
            </a:r>
            <a:endParaRPr lang="it-IT" sz="3200" b="1"/>
          </a:p>
        </p:txBody>
      </p:sp>
      <p:graphicFrame>
        <p:nvGraphicFramePr>
          <p:cNvPr id="23556" name="Object 8"/>
          <p:cNvGraphicFramePr>
            <a:graphicFrameLocks noChangeAspect="1"/>
          </p:cNvGraphicFramePr>
          <p:nvPr/>
        </p:nvGraphicFramePr>
        <p:xfrm>
          <a:off x="5172075" y="1017588"/>
          <a:ext cx="4548188" cy="1270000"/>
        </p:xfrm>
        <a:graphic>
          <a:graphicData uri="http://schemas.openxmlformats.org/presentationml/2006/ole">
            <mc:AlternateContent xmlns:mc="http://schemas.openxmlformats.org/markup-compatibility/2006">
              <mc:Choice xmlns:v="urn:schemas-microsoft-com:vml" Requires="v">
                <p:oleObj spid="_x0000_s23647" name="Equation" r:id="rId8" imgW="1955520" imgH="545760" progId="Equation.3">
                  <p:embed/>
                </p:oleObj>
              </mc:Choice>
              <mc:Fallback>
                <p:oleObj name="Equation" r:id="rId8" imgW="1955520" imgH="54576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2075" y="1017588"/>
                        <a:ext cx="4548188"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559" name="Text Box 12"/>
          <p:cNvSpPr txBox="1">
            <a:spLocks noChangeArrowheads="1"/>
          </p:cNvSpPr>
          <p:nvPr/>
        </p:nvSpPr>
        <p:spPr bwMode="auto">
          <a:xfrm>
            <a:off x="519113" y="657225"/>
            <a:ext cx="442753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White and 1/f series noise terms (dominant in CMOS) give a contribution to ENC linearly increasing with the detector capacitance (C</a:t>
            </a:r>
            <a:r>
              <a:rPr lang="en-US" sz="2000" baseline="-25000">
                <a:solidFill>
                  <a:srgbClr val="000066"/>
                </a:solidFill>
              </a:rPr>
              <a:t>T</a:t>
            </a:r>
            <a:r>
              <a:rPr lang="en-US" sz="2000">
                <a:solidFill>
                  <a:srgbClr val="000066"/>
                </a:solidFill>
              </a:rPr>
              <a:t> =C</a:t>
            </a:r>
            <a:r>
              <a:rPr lang="en-US" sz="2000" baseline="-25000">
                <a:solidFill>
                  <a:srgbClr val="000066"/>
                </a:solidFill>
              </a:rPr>
              <a:t>D</a:t>
            </a:r>
            <a:r>
              <a:rPr lang="en-US" sz="2000">
                <a:solidFill>
                  <a:srgbClr val="000066"/>
                </a:solidFill>
              </a:rPr>
              <a:t> + C</a:t>
            </a:r>
            <a:r>
              <a:rPr lang="en-US" sz="2000" baseline="-25000">
                <a:solidFill>
                  <a:srgbClr val="000066"/>
                </a:solidFill>
              </a:rPr>
              <a:t>IN</a:t>
            </a:r>
            <a:r>
              <a:rPr lang="en-US" sz="2000">
                <a:solidFill>
                  <a:srgbClr val="000066"/>
                </a:solidFill>
              </a:rPr>
              <a:t> + C</a:t>
            </a:r>
            <a:r>
              <a:rPr lang="en-US" sz="2000" baseline="-25000">
                <a:solidFill>
                  <a:srgbClr val="000066"/>
                </a:solidFill>
              </a:rPr>
              <a:t>F</a:t>
            </a:r>
            <a:r>
              <a:rPr lang="en-US" sz="2000">
                <a:solidFill>
                  <a:srgbClr val="000066"/>
                </a:solidFill>
              </a:rPr>
              <a:t>).</a:t>
            </a:r>
            <a:endParaRPr lang="it-IT" sz="2000">
              <a:solidFill>
                <a:srgbClr val="000066"/>
              </a:solidFill>
              <a:sym typeface="Symbol" charset="0"/>
            </a:endParaRPr>
          </a:p>
        </p:txBody>
      </p:sp>
      <p:pic>
        <p:nvPicPr>
          <p:cNvPr id="23560" name="Immagine 11" descr="Immagine1.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6375" y="695325"/>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22418948-AD47-E547-9BFE-24163833E2BF}" type="slidenum">
              <a:rPr lang="en-US" sz="1200">
                <a:solidFill>
                  <a:srgbClr val="000066"/>
                </a:solidFill>
                <a:latin typeface="Verdana" charset="0"/>
              </a:rPr>
              <a:pPr/>
              <a:t>48</a:t>
            </a:fld>
            <a:endParaRPr lang="en-US" sz="1200">
              <a:solidFill>
                <a:srgbClr val="000066"/>
              </a:solidFill>
              <a:latin typeface="Verdana" charset="0"/>
            </a:endParaRPr>
          </a:p>
        </p:txBody>
      </p:sp>
      <p:sp>
        <p:nvSpPr>
          <p:cNvPr id="79875" name="Text Box 4"/>
          <p:cNvSpPr txBox="1">
            <a:spLocks noChangeArrowheads="1"/>
          </p:cNvSpPr>
          <p:nvPr/>
        </p:nvSpPr>
        <p:spPr bwMode="auto">
          <a:xfrm>
            <a:off x="2047875" y="273050"/>
            <a:ext cx="541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en-US" sz="3200" b="1"/>
              <a:t>Capacitive</a:t>
            </a:r>
            <a:r>
              <a:rPr lang="en-US" sz="3200"/>
              <a:t> </a:t>
            </a:r>
            <a:r>
              <a:rPr lang="en-US" sz="3200" b="1"/>
              <a:t>matching</a:t>
            </a:r>
            <a:endParaRPr lang="it-IT" sz="3200" b="1"/>
          </a:p>
        </p:txBody>
      </p:sp>
      <p:sp>
        <p:nvSpPr>
          <p:cNvPr id="79876" name="Rectangle 5"/>
          <p:cNvSpPr>
            <a:spLocks noChangeArrowheads="1"/>
          </p:cNvSpPr>
          <p:nvPr/>
        </p:nvSpPr>
        <p:spPr bwMode="auto">
          <a:xfrm flipH="1">
            <a:off x="482600" y="1352550"/>
            <a:ext cx="457200" cy="228600"/>
          </a:xfrm>
          <a:prstGeom prst="rect">
            <a:avLst/>
          </a:prstGeom>
          <a:gradFill rotWithShape="0">
            <a:gsLst>
              <a:gs pos="0">
                <a:srgbClr val="EAEAFA"/>
              </a:gs>
              <a:gs pos="100000">
                <a:srgbClr val="3333CC"/>
              </a:gs>
            </a:gsLst>
            <a:lin ang="0" scaled="1"/>
          </a:gradFill>
          <a:ln w="9525">
            <a:solidFill>
              <a:schemeClr val="bg1"/>
            </a:solidFill>
            <a:miter lim="800000"/>
            <a:headEnd/>
            <a:tailEnd/>
          </a:ln>
        </p:spPr>
        <p:txBody>
          <a:bodyPr wrap="none" anchor="ctr"/>
          <a:lstStyle/>
          <a:p>
            <a:endParaRPr lang="it-IT"/>
          </a:p>
        </p:txBody>
      </p:sp>
      <p:sp>
        <p:nvSpPr>
          <p:cNvPr id="79877" name="Text Box 6"/>
          <p:cNvSpPr txBox="1">
            <a:spLocks noChangeArrowheads="1"/>
          </p:cNvSpPr>
          <p:nvPr/>
        </p:nvSpPr>
        <p:spPr bwMode="auto">
          <a:xfrm>
            <a:off x="1092200" y="1276350"/>
            <a:ext cx="8310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en-US" sz="2400">
                <a:solidFill>
                  <a:schemeClr val="tx1"/>
                </a:solidFill>
              </a:rPr>
              <a:t>It is possible to minimize ENC by a correct choice of the dimensions of the preamplifier input device (gate width W and length L)</a:t>
            </a:r>
          </a:p>
        </p:txBody>
      </p:sp>
      <p:sp>
        <p:nvSpPr>
          <p:cNvPr id="79878" name="Rectangle 7"/>
          <p:cNvSpPr>
            <a:spLocks noChangeArrowheads="1"/>
          </p:cNvSpPr>
          <p:nvPr/>
        </p:nvSpPr>
        <p:spPr bwMode="auto">
          <a:xfrm flipH="1">
            <a:off x="493713" y="2840038"/>
            <a:ext cx="457200" cy="228600"/>
          </a:xfrm>
          <a:prstGeom prst="rect">
            <a:avLst/>
          </a:prstGeom>
          <a:gradFill rotWithShape="0">
            <a:gsLst>
              <a:gs pos="0">
                <a:srgbClr val="EAEAFA"/>
              </a:gs>
              <a:gs pos="100000">
                <a:srgbClr val="3333CC"/>
              </a:gs>
            </a:gsLst>
            <a:lin ang="0" scaled="1"/>
          </a:gradFill>
          <a:ln w="9525">
            <a:solidFill>
              <a:schemeClr val="bg1"/>
            </a:solidFill>
            <a:miter lim="800000"/>
            <a:headEnd/>
            <a:tailEnd/>
          </a:ln>
        </p:spPr>
        <p:txBody>
          <a:bodyPr wrap="none" anchor="ctr"/>
          <a:lstStyle/>
          <a:p>
            <a:endParaRPr lang="it-IT"/>
          </a:p>
        </p:txBody>
      </p:sp>
      <p:sp>
        <p:nvSpPr>
          <p:cNvPr id="79879" name="Rectangle 9"/>
          <p:cNvSpPr>
            <a:spLocks noChangeArrowheads="1"/>
          </p:cNvSpPr>
          <p:nvPr/>
        </p:nvSpPr>
        <p:spPr bwMode="auto">
          <a:xfrm flipH="1">
            <a:off x="533400" y="4857750"/>
            <a:ext cx="457200" cy="228600"/>
          </a:xfrm>
          <a:prstGeom prst="rect">
            <a:avLst/>
          </a:prstGeom>
          <a:gradFill rotWithShape="0">
            <a:gsLst>
              <a:gs pos="0">
                <a:srgbClr val="EAEAFA"/>
              </a:gs>
              <a:gs pos="100000">
                <a:srgbClr val="3333CC"/>
              </a:gs>
            </a:gsLst>
            <a:lin ang="0" scaled="1"/>
          </a:gradFill>
          <a:ln w="9525">
            <a:solidFill>
              <a:schemeClr val="bg1"/>
            </a:solidFill>
            <a:miter lim="800000"/>
            <a:headEnd/>
            <a:tailEnd/>
          </a:ln>
        </p:spPr>
        <p:txBody>
          <a:bodyPr wrap="none" anchor="ctr"/>
          <a:lstStyle/>
          <a:p>
            <a:endParaRPr lang="it-IT"/>
          </a:p>
        </p:txBody>
      </p:sp>
      <p:sp>
        <p:nvSpPr>
          <p:cNvPr id="79880" name="Text Box 17"/>
          <p:cNvSpPr txBox="1">
            <a:spLocks noChangeArrowheads="1"/>
          </p:cNvSpPr>
          <p:nvPr/>
        </p:nvSpPr>
        <p:spPr bwMode="auto">
          <a:xfrm>
            <a:off x="1095375" y="2681288"/>
            <a:ext cx="86153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en-US" sz="2400">
                <a:solidFill>
                  <a:schemeClr val="tx1"/>
                </a:solidFill>
              </a:rPr>
              <a:t>Conditions for optimum matching between the preamplifier input capacitance (C</a:t>
            </a:r>
            <a:r>
              <a:rPr lang="en-US" sz="2400" baseline="-25000">
                <a:solidFill>
                  <a:schemeClr val="tx1"/>
                </a:solidFill>
              </a:rPr>
              <a:t>IN</a:t>
            </a:r>
            <a:r>
              <a:rPr lang="en-US" sz="2400">
                <a:solidFill>
                  <a:schemeClr val="tx1"/>
                </a:solidFill>
              </a:rPr>
              <a:t> = C</a:t>
            </a:r>
            <a:r>
              <a:rPr lang="en-US" sz="2400" baseline="-25000">
                <a:solidFill>
                  <a:schemeClr val="tx1"/>
                </a:solidFill>
              </a:rPr>
              <a:t>OX</a:t>
            </a:r>
            <a:r>
              <a:rPr lang="en-US" sz="2400">
                <a:solidFill>
                  <a:schemeClr val="tx1"/>
                </a:solidFill>
              </a:rPr>
              <a:t>WL) and the detector capacitance C</a:t>
            </a:r>
            <a:r>
              <a:rPr lang="en-US" sz="2400" baseline="-25000">
                <a:solidFill>
                  <a:schemeClr val="tx1"/>
                </a:solidFill>
              </a:rPr>
              <a:t>D</a:t>
            </a:r>
            <a:r>
              <a:rPr lang="en-US" sz="2400">
                <a:solidFill>
                  <a:schemeClr val="tx1"/>
                </a:solidFill>
              </a:rPr>
              <a:t> depend on the input device operating region (most often, weak or moderate inversion) and on which series noise contribution is dominant (white or 1/f) </a:t>
            </a:r>
          </a:p>
        </p:txBody>
      </p:sp>
      <p:sp>
        <p:nvSpPr>
          <p:cNvPr id="79881" name="Text Box 18"/>
          <p:cNvSpPr txBox="1">
            <a:spLocks noChangeArrowheads="1"/>
          </p:cNvSpPr>
          <p:nvPr/>
        </p:nvSpPr>
        <p:spPr bwMode="auto">
          <a:xfrm>
            <a:off x="1155700" y="4776788"/>
            <a:ext cx="8310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en-US" sz="2400">
                <a:solidFill>
                  <a:schemeClr val="tx1"/>
                </a:solidFill>
              </a:rPr>
              <a:t>This optimization has to comply with constraints on the power dissipation, which limit the drain current in the input device  (in weak inversion, A</a:t>
            </a:r>
            <a:r>
              <a:rPr lang="en-US" sz="2400" baseline="-25000">
                <a:solidFill>
                  <a:schemeClr val="tx1"/>
                </a:solidFill>
              </a:rPr>
              <a:t>W</a:t>
            </a:r>
            <a:r>
              <a:rPr lang="en-US" sz="2400">
                <a:solidFill>
                  <a:schemeClr val="tx1"/>
                </a:solidFill>
              </a:rPr>
              <a:t> </a:t>
            </a:r>
            <a:r>
              <a:rPr lang="en-US" sz="2400">
                <a:solidFill>
                  <a:schemeClr val="tx1"/>
                </a:solidFill>
                <a:sym typeface="Symbol" charset="0"/>
              </a:rPr>
              <a:t> 1/g</a:t>
            </a:r>
            <a:r>
              <a:rPr lang="en-US" sz="2400" baseline="-25000">
                <a:solidFill>
                  <a:schemeClr val="tx1"/>
                </a:solidFill>
                <a:sym typeface="Symbol" charset="0"/>
              </a:rPr>
              <a:t>m</a:t>
            </a:r>
            <a:r>
              <a:rPr lang="en-US" sz="2400">
                <a:solidFill>
                  <a:schemeClr val="tx1"/>
                </a:solidFill>
                <a:sym typeface="Symbol" charset="0"/>
              </a:rPr>
              <a:t>  1/I</a:t>
            </a:r>
            <a:r>
              <a:rPr lang="en-US" sz="2400" baseline="-25000">
                <a:solidFill>
                  <a:schemeClr val="tx1"/>
                </a:solidFill>
                <a:sym typeface="Symbol" charset="0"/>
              </a:rPr>
              <a:t>D</a:t>
            </a:r>
            <a:r>
              <a:rPr lang="en-US" sz="2400">
                <a:solidFill>
                  <a:schemeClr val="tx1"/>
                </a:solidFill>
                <a:sym typeface="Symbol" charset="0"/>
              </a:rPr>
              <a:t>)</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C1D0B26B-975B-8649-893A-AE099102B413}" type="slidenum">
              <a:rPr lang="en-US" sz="1200">
                <a:solidFill>
                  <a:srgbClr val="000066"/>
                </a:solidFill>
                <a:latin typeface="Verdana" charset="0"/>
              </a:rPr>
              <a:pPr/>
              <a:t>49</a:t>
            </a:fld>
            <a:endParaRPr lang="en-US" sz="1200">
              <a:solidFill>
                <a:srgbClr val="000066"/>
              </a:solidFill>
              <a:latin typeface="Verdana" charset="0"/>
            </a:endParaRPr>
          </a:p>
        </p:txBody>
      </p:sp>
      <p:sp>
        <p:nvSpPr>
          <p:cNvPr id="80899" name="Rectangle 4"/>
          <p:cNvSpPr>
            <a:spLocks noChangeArrowheads="1"/>
          </p:cNvSpPr>
          <p:nvPr/>
        </p:nvSpPr>
        <p:spPr bwMode="auto">
          <a:xfrm>
            <a:off x="609600" y="1676400"/>
            <a:ext cx="8382000" cy="4038600"/>
          </a:xfrm>
          <a:prstGeom prst="rect">
            <a:avLst/>
          </a:prstGeom>
          <a:solidFill>
            <a:srgbClr val="FFFFFF"/>
          </a:solidFill>
          <a:ln w="12700">
            <a:solidFill>
              <a:schemeClr val="tx1"/>
            </a:solidFill>
            <a:miter lim="800000"/>
            <a:headEnd type="none" w="sm" len="sm"/>
            <a:tailEnd type="none" w="sm" len="sm"/>
          </a:ln>
        </p:spPr>
        <p:txBody>
          <a:bodyPr wrap="none" anchor="ctr"/>
          <a:lstStyle/>
          <a:p>
            <a:endParaRPr lang="it-IT"/>
          </a:p>
        </p:txBody>
      </p:sp>
      <p:sp>
        <p:nvSpPr>
          <p:cNvPr id="80900" name="Rectangle 5"/>
          <p:cNvSpPr>
            <a:spLocks noChangeArrowheads="1"/>
          </p:cNvSpPr>
          <p:nvPr/>
        </p:nvSpPr>
        <p:spPr bwMode="auto">
          <a:xfrm>
            <a:off x="6096000" y="3124200"/>
            <a:ext cx="2667000" cy="1600200"/>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it-IT"/>
          </a:p>
        </p:txBody>
      </p:sp>
      <p:sp>
        <p:nvSpPr>
          <p:cNvPr id="590854" name="Rectangle 6"/>
          <p:cNvSpPr>
            <a:spLocks noChangeArrowheads="1"/>
          </p:cNvSpPr>
          <p:nvPr/>
        </p:nvSpPr>
        <p:spPr bwMode="auto">
          <a:xfrm>
            <a:off x="6019800" y="3124200"/>
            <a:ext cx="2743200" cy="1201738"/>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buClrTx/>
              <a:buFontTx/>
              <a:buNone/>
            </a:pPr>
            <a:r>
              <a:rPr lang="en-US" sz="2400" b="1">
                <a:solidFill>
                  <a:srgbClr val="FFFF66"/>
                </a:solidFill>
                <a:effectLst>
                  <a:outerShdw blurRad="38100" dist="38100" dir="2700000" algn="tl">
                    <a:srgbClr val="DDDDDD"/>
                  </a:outerShdw>
                </a:effectLst>
                <a:latin typeface="Times New Roman" charset="0"/>
              </a:rPr>
              <a:t>At t</a:t>
            </a:r>
            <a:r>
              <a:rPr lang="en-US" sz="2400" b="1" baseline="-25000">
                <a:solidFill>
                  <a:srgbClr val="FFFF66"/>
                </a:solidFill>
                <a:effectLst>
                  <a:outerShdw blurRad="38100" dist="38100" dir="2700000" algn="tl">
                    <a:srgbClr val="DDDDDD"/>
                  </a:outerShdw>
                </a:effectLst>
                <a:latin typeface="Times New Roman" charset="0"/>
              </a:rPr>
              <a:t>P</a:t>
            </a:r>
            <a:r>
              <a:rPr lang="en-US" sz="2400" b="1">
                <a:solidFill>
                  <a:srgbClr val="FFFF66"/>
                </a:solidFill>
                <a:effectLst>
                  <a:outerShdw blurRad="38100" dist="38100" dir="2700000" algn="tl">
                    <a:srgbClr val="DDDDDD"/>
                  </a:outerShdw>
                </a:effectLst>
                <a:latin typeface="Times New Roman" charset="0"/>
              </a:rPr>
              <a:t> = 10 - 100 ns C</a:t>
            </a:r>
            <a:r>
              <a:rPr lang="en-US" sz="2400" b="1" baseline="-25000">
                <a:solidFill>
                  <a:srgbClr val="FFFF66"/>
                </a:solidFill>
                <a:effectLst>
                  <a:outerShdw blurRad="38100" dist="38100" dir="2700000" algn="tl">
                    <a:srgbClr val="DDDDDD"/>
                  </a:outerShdw>
                </a:effectLst>
                <a:latin typeface="Times New Roman" charset="0"/>
              </a:rPr>
              <a:t>IN</a:t>
            </a:r>
            <a:r>
              <a:rPr lang="en-US" sz="2400" b="1">
                <a:solidFill>
                  <a:srgbClr val="FFFF66"/>
                </a:solidFill>
                <a:effectLst>
                  <a:outerShdw blurRad="38100" dist="38100" dir="2700000" algn="tl">
                    <a:srgbClr val="DDDDDD"/>
                  </a:outerShdw>
                </a:effectLst>
                <a:latin typeface="Times New Roman" charset="0"/>
              </a:rPr>
              <a:t> ≈ 0.1 C</a:t>
            </a:r>
            <a:r>
              <a:rPr lang="en-US" sz="2400" b="1" baseline="-25000">
                <a:solidFill>
                  <a:srgbClr val="FFFF66"/>
                </a:solidFill>
                <a:effectLst>
                  <a:outerShdw blurRad="38100" dist="38100" dir="2700000" algn="tl">
                    <a:srgbClr val="DDDDDD"/>
                  </a:outerShdw>
                </a:effectLst>
                <a:latin typeface="Times New Roman" charset="0"/>
              </a:rPr>
              <a:t>D</a:t>
            </a:r>
            <a:r>
              <a:rPr lang="en-US" sz="2400" b="1">
                <a:solidFill>
                  <a:srgbClr val="FFFF66"/>
                </a:solidFill>
                <a:effectLst>
                  <a:outerShdw blurRad="38100" dist="38100" dir="2700000" algn="tl">
                    <a:srgbClr val="DDDDDD"/>
                  </a:outerShdw>
                </a:effectLst>
                <a:latin typeface="Times New Roman" charset="0"/>
              </a:rPr>
              <a:t> gives minimum </a:t>
            </a:r>
            <a:r>
              <a:rPr lang="it-IT" sz="2400" b="1">
                <a:solidFill>
                  <a:srgbClr val="FFFF66"/>
                </a:solidFill>
                <a:effectLst>
                  <a:outerShdw blurRad="38100" dist="38100" dir="2700000" algn="tl">
                    <a:srgbClr val="DDDDDD"/>
                  </a:outerShdw>
                </a:effectLst>
                <a:latin typeface="Times New Roman" charset="0"/>
              </a:rPr>
              <a:t>ENC</a:t>
            </a:r>
            <a:r>
              <a:rPr lang="en-US" sz="2400" b="1">
                <a:solidFill>
                  <a:srgbClr val="FFFF66"/>
                </a:solidFill>
                <a:effectLst>
                  <a:outerShdw blurRad="38100" dist="38100" dir="2700000" algn="tl">
                    <a:srgbClr val="DDDDDD"/>
                  </a:outerShdw>
                </a:effectLst>
                <a:latin typeface="Times New Roman" charset="0"/>
              </a:rPr>
              <a:t> </a:t>
            </a:r>
            <a:endParaRPr lang="en-US" sz="2000" b="1">
              <a:solidFill>
                <a:srgbClr val="FFFFFF"/>
              </a:solidFill>
              <a:effectLst>
                <a:outerShdw blurRad="38100" dist="38100" dir="2700000" algn="tl">
                  <a:srgbClr val="DDDDDD"/>
                </a:outerShdw>
              </a:effectLst>
              <a:latin typeface="Arial" charset="0"/>
            </a:endParaRPr>
          </a:p>
        </p:txBody>
      </p:sp>
      <p:pic>
        <p:nvPicPr>
          <p:cNvPr id="809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76400"/>
            <a:ext cx="5041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590856" name="Rectangle 8"/>
          <p:cNvSpPr>
            <a:spLocks noChangeArrowheads="1"/>
          </p:cNvSpPr>
          <p:nvPr/>
        </p:nvSpPr>
        <p:spPr bwMode="auto">
          <a:xfrm>
            <a:off x="76200" y="4876800"/>
            <a:ext cx="2743200" cy="831850"/>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buClrTx/>
              <a:buFontTx/>
              <a:buNone/>
              <a:defRPr/>
            </a:pPr>
            <a:r>
              <a:rPr lang="en-US" altLang="it-IT" sz="2400" b="1">
                <a:solidFill>
                  <a:srgbClr val="FF0000"/>
                </a:solidFill>
                <a:effectLst>
                  <a:outerShdw blurRad="38100" dist="38100" dir="2700000" algn="tl">
                    <a:srgbClr val="C0C0C0"/>
                  </a:outerShdw>
                </a:effectLst>
                <a:latin typeface="Times New Roman" pitchFamily="18" charset="0"/>
                <a:ea typeface="+mn-ea"/>
              </a:rPr>
              <a:t>White noise dominant</a:t>
            </a:r>
            <a:r>
              <a:rPr lang="en-US" altLang="it-IT" sz="2400" b="1">
                <a:solidFill>
                  <a:srgbClr val="FFFF66"/>
                </a:solidFill>
                <a:effectLst>
                  <a:outerShdw blurRad="38100" dist="38100" dir="2700000" algn="tl">
                    <a:srgbClr val="C0C0C0"/>
                  </a:outerShdw>
                </a:effectLst>
                <a:latin typeface="Times New Roman" pitchFamily="18" charset="0"/>
                <a:ea typeface="+mn-ea"/>
              </a:rPr>
              <a:t> </a:t>
            </a:r>
            <a:endParaRPr lang="en-US" altLang="it-IT" sz="2000" b="1">
              <a:solidFill>
                <a:srgbClr val="FFFFFF"/>
              </a:solidFill>
              <a:effectLst>
                <a:outerShdw blurRad="38100" dist="38100" dir="2700000" algn="tl">
                  <a:srgbClr val="C0C0C0"/>
                </a:outerShdw>
              </a:effectLst>
              <a:latin typeface="Arial" charset="0"/>
              <a:ea typeface="+mn-ea"/>
            </a:endParaRPr>
          </a:p>
        </p:txBody>
      </p:sp>
      <p:sp>
        <p:nvSpPr>
          <p:cNvPr id="590857" name="Rectangle 9"/>
          <p:cNvSpPr>
            <a:spLocks noChangeArrowheads="1"/>
          </p:cNvSpPr>
          <p:nvPr/>
        </p:nvSpPr>
        <p:spPr bwMode="auto">
          <a:xfrm>
            <a:off x="6324600" y="1905000"/>
            <a:ext cx="2743200" cy="461963"/>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buClrTx/>
              <a:buFontTx/>
              <a:buNone/>
              <a:defRPr/>
            </a:pPr>
            <a:r>
              <a:rPr lang="en-US" altLang="it-IT" sz="2400" b="1">
                <a:solidFill>
                  <a:srgbClr val="FF0000"/>
                </a:solidFill>
                <a:effectLst>
                  <a:outerShdw blurRad="38100" dist="38100" dir="2700000" algn="tl">
                    <a:srgbClr val="C0C0C0"/>
                  </a:outerShdw>
                </a:effectLst>
                <a:latin typeface="Times New Roman" pitchFamily="18" charset="0"/>
                <a:ea typeface="+mn-ea"/>
              </a:rPr>
              <a:t>1/f noise dominant</a:t>
            </a:r>
            <a:r>
              <a:rPr lang="en-US" altLang="it-IT" sz="2400" b="1">
                <a:solidFill>
                  <a:srgbClr val="FFFF66"/>
                </a:solidFill>
                <a:effectLst>
                  <a:outerShdw blurRad="38100" dist="38100" dir="2700000" algn="tl">
                    <a:srgbClr val="C0C0C0"/>
                  </a:outerShdw>
                </a:effectLst>
                <a:latin typeface="Times New Roman" pitchFamily="18" charset="0"/>
                <a:ea typeface="+mn-ea"/>
              </a:rPr>
              <a:t> </a:t>
            </a:r>
            <a:endParaRPr lang="en-US" altLang="it-IT" sz="2000" b="1">
              <a:solidFill>
                <a:srgbClr val="FFFFFF"/>
              </a:solidFill>
              <a:effectLst>
                <a:outerShdw blurRad="38100" dist="38100" dir="2700000" algn="tl">
                  <a:srgbClr val="C0C0C0"/>
                </a:outerShdw>
              </a:effectLst>
              <a:latin typeface="Arial" charset="0"/>
              <a:ea typeface="+mn-ea"/>
            </a:endParaRPr>
          </a:p>
        </p:txBody>
      </p:sp>
      <p:sp>
        <p:nvSpPr>
          <p:cNvPr id="80905" name="AutoShape 10"/>
          <p:cNvSpPr>
            <a:spLocks noChangeArrowheads="1"/>
          </p:cNvSpPr>
          <p:nvPr/>
        </p:nvSpPr>
        <p:spPr bwMode="auto">
          <a:xfrm rot="3443210">
            <a:off x="2171700" y="4610100"/>
            <a:ext cx="152400" cy="533400"/>
          </a:xfrm>
          <a:prstGeom prst="upArrow">
            <a:avLst>
              <a:gd name="adj1" fmla="val 50000"/>
              <a:gd name="adj2" fmla="val 87500"/>
            </a:avLst>
          </a:prstGeom>
          <a:solidFill>
            <a:schemeClr val="accent1"/>
          </a:solidFill>
          <a:ln w="12700">
            <a:solidFill>
              <a:schemeClr val="tx1"/>
            </a:solidFill>
            <a:miter lim="800000"/>
            <a:headEnd type="none" w="sm" len="sm"/>
            <a:tailEnd type="none" w="sm" len="sm"/>
          </a:ln>
        </p:spPr>
        <p:txBody>
          <a:bodyPr wrap="none" anchor="ctr"/>
          <a:lstStyle/>
          <a:p>
            <a:endParaRPr lang="it-IT"/>
          </a:p>
        </p:txBody>
      </p:sp>
      <p:sp>
        <p:nvSpPr>
          <p:cNvPr id="80906" name="AutoShape 11"/>
          <p:cNvSpPr>
            <a:spLocks noChangeArrowheads="1"/>
          </p:cNvSpPr>
          <p:nvPr/>
        </p:nvSpPr>
        <p:spPr bwMode="auto">
          <a:xfrm>
            <a:off x="5638800" y="2057400"/>
            <a:ext cx="609600" cy="228600"/>
          </a:xfrm>
          <a:prstGeom prst="leftArrow">
            <a:avLst>
              <a:gd name="adj1" fmla="val 50000"/>
              <a:gd name="adj2" fmla="val 66667"/>
            </a:avLst>
          </a:prstGeom>
          <a:solidFill>
            <a:schemeClr val="accent1"/>
          </a:solidFill>
          <a:ln w="12700">
            <a:solidFill>
              <a:schemeClr val="tx1"/>
            </a:solidFill>
            <a:miter lim="800000"/>
            <a:headEnd type="none" w="sm" len="sm"/>
            <a:tailEnd type="none" w="sm" len="sm"/>
          </a:ln>
        </p:spPr>
        <p:txBody>
          <a:bodyPr wrap="none" anchor="ctr"/>
          <a:lstStyle/>
          <a:p>
            <a:endParaRPr lang="it-IT"/>
          </a:p>
        </p:txBody>
      </p:sp>
      <p:sp>
        <p:nvSpPr>
          <p:cNvPr id="80907" name="Rectangle 12"/>
          <p:cNvSpPr>
            <a:spLocks noChangeArrowheads="1"/>
          </p:cNvSpPr>
          <p:nvPr/>
        </p:nvSpPr>
        <p:spPr bwMode="auto">
          <a:xfrm>
            <a:off x="838200" y="5638800"/>
            <a:ext cx="5791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buClrTx/>
              <a:buFontTx/>
              <a:buNone/>
            </a:pPr>
            <a:r>
              <a:rPr lang="en-US" sz="3200">
                <a:latin typeface="Times New Roman" charset="0"/>
              </a:rPr>
              <a:t>0.18 µm technology</a:t>
            </a:r>
            <a:endParaRPr lang="en-US" sz="4400">
              <a:latin typeface="Times New Roman" charset="0"/>
            </a:endParaRPr>
          </a:p>
        </p:txBody>
      </p:sp>
      <p:sp>
        <p:nvSpPr>
          <p:cNvPr id="80908" name="Text Box 13"/>
          <p:cNvSpPr txBox="1">
            <a:spLocks noChangeArrowheads="1"/>
          </p:cNvSpPr>
          <p:nvPr/>
        </p:nvSpPr>
        <p:spPr bwMode="auto">
          <a:xfrm>
            <a:off x="2047875" y="273050"/>
            <a:ext cx="65484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en-US" sz="3200" b="1"/>
              <a:t>Capacitive</a:t>
            </a:r>
            <a:r>
              <a:rPr lang="en-US" sz="3200"/>
              <a:t> </a:t>
            </a:r>
            <a:r>
              <a:rPr lang="en-US" sz="3200" b="1"/>
              <a:t>matching in a deep submicron technology</a:t>
            </a:r>
            <a:endParaRPr lang="it-IT" sz="3200" b="1"/>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357880E4-CA56-054A-A36B-DC1C142A8046}" type="slidenum">
              <a:rPr lang="en-US" sz="1200">
                <a:solidFill>
                  <a:srgbClr val="000066"/>
                </a:solidFill>
                <a:latin typeface="Verdana" charset="0"/>
              </a:rPr>
              <a:pPr/>
              <a:t>5</a:t>
            </a:fld>
            <a:endParaRPr lang="en-US" sz="1200">
              <a:solidFill>
                <a:srgbClr val="000066"/>
              </a:solidFill>
              <a:latin typeface="Verdana" charset="0"/>
            </a:endParaRPr>
          </a:p>
        </p:txBody>
      </p:sp>
      <p:sp>
        <p:nvSpPr>
          <p:cNvPr id="57347" name="Rectangle 4"/>
          <p:cNvSpPr>
            <a:spLocks noChangeArrowheads="1"/>
          </p:cNvSpPr>
          <p:nvPr/>
        </p:nvSpPr>
        <p:spPr bwMode="auto">
          <a:xfrm>
            <a:off x="1066800" y="0"/>
            <a:ext cx="7239000" cy="838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FontTx/>
              <a:buNone/>
            </a:pPr>
            <a:r>
              <a:rPr lang="it-IT" sz="4400"/>
              <a:t>Readout electronics</a:t>
            </a:r>
          </a:p>
        </p:txBody>
      </p:sp>
      <p:sp>
        <p:nvSpPr>
          <p:cNvPr id="57348" name="Rectangle 5"/>
          <p:cNvSpPr>
            <a:spLocks noChangeArrowheads="1"/>
          </p:cNvSpPr>
          <p:nvPr/>
        </p:nvSpPr>
        <p:spPr bwMode="auto">
          <a:xfrm>
            <a:off x="685800" y="990600"/>
            <a:ext cx="77724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dirty="0" err="1">
                <a:solidFill>
                  <a:schemeClr val="tx1"/>
                </a:solidFill>
              </a:rPr>
              <a:t>Silicon</a:t>
            </a:r>
            <a:r>
              <a:rPr lang="it-IT" sz="2200" dirty="0">
                <a:solidFill>
                  <a:schemeClr val="tx1"/>
                </a:solidFill>
              </a:rPr>
              <a:t> strip detectors </a:t>
            </a:r>
            <a:r>
              <a:rPr lang="it-IT" sz="2200" dirty="0" err="1">
                <a:solidFill>
                  <a:schemeClr val="tx1"/>
                </a:solidFill>
              </a:rPr>
              <a:t>need</a:t>
            </a:r>
            <a:r>
              <a:rPr lang="it-IT" sz="2200" dirty="0">
                <a:solidFill>
                  <a:schemeClr val="tx1"/>
                </a:solidFill>
              </a:rPr>
              <a:t> </a:t>
            </a:r>
            <a:r>
              <a:rPr lang="it-IT" sz="2200" dirty="0" err="1">
                <a:solidFill>
                  <a:schemeClr val="tx1"/>
                </a:solidFill>
              </a:rPr>
              <a:t>miniaturization</a:t>
            </a:r>
            <a:r>
              <a:rPr lang="it-IT" sz="2200" dirty="0">
                <a:solidFill>
                  <a:schemeClr val="tx1"/>
                </a:solidFill>
              </a:rPr>
              <a:t> of front-end </a:t>
            </a:r>
            <a:r>
              <a:rPr lang="it-IT" sz="2200" dirty="0" err="1">
                <a:solidFill>
                  <a:schemeClr val="tx1"/>
                </a:solidFill>
              </a:rPr>
              <a:t>electronics</a:t>
            </a:r>
            <a:endParaRPr lang="it-IT" sz="2200" dirty="0">
              <a:solidFill>
                <a:schemeClr val="tx1"/>
              </a:solidFill>
            </a:endParaRPr>
          </a:p>
          <a:p>
            <a:pPr marL="342900" indent="-342900">
              <a:spcBef>
                <a:spcPct val="20000"/>
              </a:spcBef>
              <a:buClrTx/>
              <a:buFontTx/>
              <a:buChar char="•"/>
            </a:pPr>
            <a:r>
              <a:rPr lang="it-IT" sz="2200" dirty="0" err="1">
                <a:solidFill>
                  <a:schemeClr val="tx1"/>
                </a:solidFill>
              </a:rPr>
              <a:t>They</a:t>
            </a:r>
            <a:r>
              <a:rPr lang="it-IT" sz="2200" dirty="0">
                <a:solidFill>
                  <a:schemeClr val="tx1"/>
                </a:solidFill>
              </a:rPr>
              <a:t> </a:t>
            </a:r>
            <a:r>
              <a:rPr lang="it-IT" sz="2200" dirty="0" err="1">
                <a:solidFill>
                  <a:schemeClr val="tx1"/>
                </a:solidFill>
              </a:rPr>
              <a:t>were</a:t>
            </a:r>
            <a:r>
              <a:rPr lang="it-IT" sz="2200" dirty="0">
                <a:solidFill>
                  <a:schemeClr val="tx1"/>
                </a:solidFill>
              </a:rPr>
              <a:t> the </a:t>
            </a:r>
            <a:r>
              <a:rPr lang="it-IT" sz="2200" dirty="0" err="1">
                <a:solidFill>
                  <a:schemeClr val="tx1"/>
                </a:solidFill>
              </a:rPr>
              <a:t>driving</a:t>
            </a:r>
            <a:r>
              <a:rPr lang="it-IT" sz="2200" dirty="0">
                <a:solidFill>
                  <a:schemeClr val="tx1"/>
                </a:solidFill>
              </a:rPr>
              <a:t> force for the </a:t>
            </a:r>
            <a:r>
              <a:rPr lang="it-IT" sz="2200" dirty="0" err="1">
                <a:solidFill>
                  <a:schemeClr val="tx1"/>
                </a:solidFill>
              </a:rPr>
              <a:t>development</a:t>
            </a:r>
            <a:r>
              <a:rPr lang="it-IT" sz="2200" dirty="0">
                <a:solidFill>
                  <a:schemeClr val="tx1"/>
                </a:solidFill>
              </a:rPr>
              <a:t> of </a:t>
            </a:r>
            <a:r>
              <a:rPr lang="it-IT" sz="2200" dirty="0" err="1">
                <a:solidFill>
                  <a:schemeClr val="tx1"/>
                </a:solidFill>
              </a:rPr>
              <a:t>integrated</a:t>
            </a:r>
            <a:r>
              <a:rPr lang="it-IT" sz="2200" dirty="0">
                <a:solidFill>
                  <a:schemeClr val="tx1"/>
                </a:solidFill>
              </a:rPr>
              <a:t> </a:t>
            </a:r>
            <a:r>
              <a:rPr lang="it-IT" sz="2200" dirty="0" err="1">
                <a:solidFill>
                  <a:schemeClr val="tx1"/>
                </a:solidFill>
              </a:rPr>
              <a:t>circuits</a:t>
            </a:r>
            <a:r>
              <a:rPr lang="it-IT" sz="2200" dirty="0">
                <a:solidFill>
                  <a:schemeClr val="tx1"/>
                </a:solidFill>
              </a:rPr>
              <a:t> for </a:t>
            </a:r>
            <a:r>
              <a:rPr lang="it-IT" sz="2200" dirty="0" err="1">
                <a:solidFill>
                  <a:schemeClr val="tx1"/>
                </a:solidFill>
              </a:rPr>
              <a:t>these</a:t>
            </a:r>
            <a:r>
              <a:rPr lang="it-IT" sz="2200" dirty="0">
                <a:solidFill>
                  <a:schemeClr val="tx1"/>
                </a:solidFill>
              </a:rPr>
              <a:t> </a:t>
            </a:r>
            <a:r>
              <a:rPr lang="it-IT" sz="2200" dirty="0" err="1">
                <a:solidFill>
                  <a:schemeClr val="tx1"/>
                </a:solidFill>
              </a:rPr>
              <a:t>applications</a:t>
            </a:r>
            <a:endParaRPr lang="it-IT" sz="2200" dirty="0">
              <a:solidFill>
                <a:schemeClr val="tx1"/>
              </a:solidFill>
            </a:endParaRPr>
          </a:p>
        </p:txBody>
      </p:sp>
      <p:pic>
        <p:nvPicPr>
          <p:cNvPr id="57349" name="Picture 6" descr="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 y="2498725"/>
            <a:ext cx="2962275"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7" name="Rectangle 7"/>
          <p:cNvSpPr>
            <a:spLocks noChangeArrowheads="1"/>
          </p:cNvSpPr>
          <p:nvPr/>
        </p:nvSpPr>
        <p:spPr bwMode="auto">
          <a:xfrm>
            <a:off x="4346575" y="2817813"/>
            <a:ext cx="4465638" cy="2427287"/>
          </a:xfrm>
          <a:prstGeom prst="rect">
            <a:avLst/>
          </a:prstGeom>
          <a:noFill/>
          <a:ln w="50800">
            <a:noFill/>
            <a:miter lim="800000"/>
            <a:headEnd/>
            <a:tailEnd type="none" w="med" len="lg"/>
          </a:ln>
          <a:effectLst/>
        </p:spPr>
        <p:txBody>
          <a:bodyPr>
            <a:spAutoFit/>
          </a:bodyPr>
          <a:lstStyle/>
          <a:p>
            <a:pPr algn="ctr" eaLnBrk="0" hangingPunct="0">
              <a:spcBef>
                <a:spcPct val="50000"/>
              </a:spcBef>
              <a:buClrTx/>
              <a:buFontTx/>
              <a:buNone/>
            </a:pPr>
            <a:r>
              <a:rPr lang="it-IT" sz="1800" b="1">
                <a:solidFill>
                  <a:schemeClr val="tx1"/>
                </a:solidFill>
                <a:effectLst>
                  <a:outerShdw blurRad="38100" dist="38100" dir="2700000" algn="tl">
                    <a:srgbClr val="DDDDDD"/>
                  </a:outerShdw>
                </a:effectLst>
              </a:rPr>
              <a:t>This is a mixed-signal chip, with 128-channel analog processing, A/D conversion, data storage and serial data transmission.</a:t>
            </a:r>
          </a:p>
          <a:p>
            <a:pPr algn="ctr" eaLnBrk="0" hangingPunct="0">
              <a:spcBef>
                <a:spcPct val="50000"/>
              </a:spcBef>
              <a:buClrTx/>
              <a:buFontTx/>
              <a:buNone/>
            </a:pPr>
            <a:r>
              <a:rPr lang="it-IT" sz="1800" b="1">
                <a:solidFill>
                  <a:schemeClr val="tx1"/>
                </a:solidFill>
                <a:effectLst>
                  <a:outerShdw blurRad="38100" dist="38100" dir="2700000" algn="tl">
                    <a:srgbClr val="DDDDDD"/>
                  </a:outerShdw>
                </a:effectLst>
              </a:rPr>
              <a:t>The AToM chip was fabricated in Honeywell rad-hard 0.8 </a:t>
            </a:r>
            <a:r>
              <a:rPr lang="it-IT" sz="1800" b="1">
                <a:solidFill>
                  <a:schemeClr val="tx1"/>
                </a:solidFill>
                <a:effectLst>
                  <a:outerShdw blurRad="38100" dist="38100" dir="2700000" algn="tl">
                    <a:srgbClr val="DDDDDD"/>
                  </a:outerShdw>
                </a:effectLst>
                <a:latin typeface="Symbol" charset="0"/>
              </a:rPr>
              <a:t>m</a:t>
            </a:r>
            <a:r>
              <a:rPr lang="it-IT" sz="1800" b="1">
                <a:solidFill>
                  <a:schemeClr val="tx1"/>
                </a:solidFill>
                <a:effectLst>
                  <a:outerShdw blurRad="38100" dist="38100" dir="2700000" algn="tl">
                    <a:srgbClr val="DDDDDD"/>
                  </a:outerShdw>
                </a:effectLst>
              </a:rPr>
              <a:t>m CMOS (300k transistors) for the readout of the BaBar SVT (1998).</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4C8498D3-62A8-7040-AE4C-4EA6307AAF4D}" type="slidenum">
              <a:rPr lang="en-US" sz="1200">
                <a:solidFill>
                  <a:srgbClr val="000066"/>
                </a:solidFill>
                <a:latin typeface="Verdana" charset="0"/>
              </a:rPr>
              <a:pPr/>
              <a:t>50</a:t>
            </a:fld>
            <a:endParaRPr lang="en-US" sz="1200">
              <a:solidFill>
                <a:srgbClr val="000066"/>
              </a:solidFill>
              <a:latin typeface="Verdana" charset="0"/>
            </a:endParaRPr>
          </a:p>
        </p:txBody>
      </p:sp>
      <p:pic>
        <p:nvPicPr>
          <p:cNvPr id="819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1966913"/>
            <a:ext cx="6464300"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81924" name="Text Box 5"/>
          <p:cNvSpPr txBox="1">
            <a:spLocks noChangeArrowheads="1"/>
          </p:cNvSpPr>
          <p:nvPr/>
        </p:nvSpPr>
        <p:spPr bwMode="auto">
          <a:xfrm>
            <a:off x="2017713" y="141288"/>
            <a:ext cx="65484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en-US" sz="3200" b="1"/>
              <a:t>Capacitive</a:t>
            </a:r>
            <a:r>
              <a:rPr lang="en-US" sz="3200"/>
              <a:t> </a:t>
            </a:r>
            <a:r>
              <a:rPr lang="en-US" sz="3200" b="1"/>
              <a:t>matching in a deep submicron technology</a:t>
            </a:r>
            <a:endParaRPr lang="it-IT" sz="3200" b="1"/>
          </a:p>
        </p:txBody>
      </p:sp>
      <p:sp>
        <p:nvSpPr>
          <p:cNvPr id="81925" name="Rectangle 6"/>
          <p:cNvSpPr>
            <a:spLocks noChangeArrowheads="1"/>
          </p:cNvSpPr>
          <p:nvPr/>
        </p:nvSpPr>
        <p:spPr bwMode="auto">
          <a:xfrm flipH="1">
            <a:off x="369888" y="1250950"/>
            <a:ext cx="457200" cy="228600"/>
          </a:xfrm>
          <a:prstGeom prst="rect">
            <a:avLst/>
          </a:prstGeom>
          <a:gradFill rotWithShape="0">
            <a:gsLst>
              <a:gs pos="0">
                <a:srgbClr val="EAEAFA"/>
              </a:gs>
              <a:gs pos="100000">
                <a:srgbClr val="3333CC"/>
              </a:gs>
            </a:gsLst>
            <a:lin ang="0" scaled="1"/>
          </a:gradFill>
          <a:ln w="9525">
            <a:solidFill>
              <a:schemeClr val="bg1"/>
            </a:solidFill>
            <a:miter lim="800000"/>
            <a:headEnd/>
            <a:tailEnd/>
          </a:ln>
        </p:spPr>
        <p:txBody>
          <a:bodyPr wrap="none" anchor="ctr"/>
          <a:lstStyle/>
          <a:p>
            <a:endParaRPr lang="it-IT"/>
          </a:p>
        </p:txBody>
      </p:sp>
      <p:sp>
        <p:nvSpPr>
          <p:cNvPr id="81926" name="Text Box 7"/>
          <p:cNvSpPr txBox="1">
            <a:spLocks noChangeArrowheads="1"/>
          </p:cNvSpPr>
          <p:nvPr/>
        </p:nvSpPr>
        <p:spPr bwMode="auto">
          <a:xfrm>
            <a:off x="979488" y="1174750"/>
            <a:ext cx="8310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en-US" sz="2400">
                <a:solidFill>
                  <a:schemeClr val="tx1"/>
                </a:solidFill>
              </a:rPr>
              <a:t>Optimum ENC and input NMOS gate width in the C</a:t>
            </a:r>
            <a:r>
              <a:rPr lang="en-US" sz="2400" baseline="-25000">
                <a:solidFill>
                  <a:schemeClr val="tx1"/>
                </a:solidFill>
              </a:rPr>
              <a:t>D</a:t>
            </a:r>
            <a:r>
              <a:rPr lang="en-US" sz="2400">
                <a:solidFill>
                  <a:schemeClr val="tx1"/>
                </a:solidFill>
              </a:rPr>
              <a:t> region of pixel detectors</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285A62A6-0156-D44C-A6D3-E84B57D2ABD8}" type="slidenum">
              <a:rPr lang="en-US" sz="1200">
                <a:solidFill>
                  <a:srgbClr val="000066"/>
                </a:solidFill>
                <a:latin typeface="Verdana" charset="0"/>
              </a:rPr>
              <a:pPr/>
              <a:t>51</a:t>
            </a:fld>
            <a:endParaRPr lang="en-US" sz="1200">
              <a:solidFill>
                <a:srgbClr val="000066"/>
              </a:solidFill>
              <a:latin typeface="Verdana" charset="0"/>
            </a:endParaRPr>
          </a:p>
        </p:txBody>
      </p:sp>
      <p:sp>
        <p:nvSpPr>
          <p:cNvPr id="82947" name="Text Box 4"/>
          <p:cNvSpPr txBox="1">
            <a:spLocks noChangeArrowheads="1"/>
          </p:cNvSpPr>
          <p:nvPr/>
        </p:nvSpPr>
        <p:spPr bwMode="auto">
          <a:xfrm>
            <a:off x="1125538" y="95250"/>
            <a:ext cx="8132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Extracting a hit information from the sensor signal: the discriminator</a:t>
            </a:r>
            <a:endParaRPr lang="it-IT" sz="3200" b="1">
              <a:solidFill>
                <a:srgbClr val="000066"/>
              </a:solidFill>
              <a:sym typeface="Symbol" charset="0"/>
            </a:endParaRPr>
          </a:p>
        </p:txBody>
      </p:sp>
      <p:sp>
        <p:nvSpPr>
          <p:cNvPr id="82948" name="Rectangle 5"/>
          <p:cNvSpPr>
            <a:spLocks noChangeArrowheads="1"/>
          </p:cNvSpPr>
          <p:nvPr/>
        </p:nvSpPr>
        <p:spPr bwMode="auto">
          <a:xfrm>
            <a:off x="381000" y="1066800"/>
            <a:ext cx="92344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Binary readout: hit/no hit information from a discriminator</a:t>
            </a:r>
          </a:p>
          <a:p>
            <a:pPr marL="342900" indent="-342900">
              <a:spcBef>
                <a:spcPct val="20000"/>
              </a:spcBef>
              <a:buClrTx/>
              <a:buFontTx/>
              <a:buChar char="•"/>
            </a:pPr>
            <a:r>
              <a:rPr lang="it-IT" sz="2200">
                <a:solidFill>
                  <a:schemeClr val="tx1"/>
                </a:solidFill>
              </a:rPr>
              <a:t>This can also be associated to an ADC system, providing an information about the charge delivered by the detector</a:t>
            </a:r>
          </a:p>
        </p:txBody>
      </p:sp>
      <p:grpSp>
        <p:nvGrpSpPr>
          <p:cNvPr id="82949" name="Group 73"/>
          <p:cNvGrpSpPr>
            <a:grpSpLocks/>
          </p:cNvGrpSpPr>
          <p:nvPr/>
        </p:nvGrpSpPr>
        <p:grpSpPr bwMode="auto">
          <a:xfrm>
            <a:off x="3641725" y="4100513"/>
            <a:ext cx="773113" cy="315912"/>
            <a:chOff x="2548" y="1450"/>
            <a:chExt cx="487" cy="199"/>
          </a:xfrm>
        </p:grpSpPr>
        <p:sp>
          <p:nvSpPr>
            <p:cNvPr id="83013" name="Line 74"/>
            <p:cNvSpPr>
              <a:spLocks noChangeShapeType="1"/>
            </p:cNvSpPr>
            <p:nvPr/>
          </p:nvSpPr>
          <p:spPr bwMode="auto">
            <a:xfrm>
              <a:off x="2548" y="1649"/>
              <a:ext cx="14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014" name="Line 75"/>
            <p:cNvSpPr>
              <a:spLocks noChangeShapeType="1"/>
            </p:cNvSpPr>
            <p:nvPr/>
          </p:nvSpPr>
          <p:spPr bwMode="auto">
            <a:xfrm flipV="1">
              <a:off x="2691" y="1450"/>
              <a:ext cx="0" cy="19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015" name="Line 76"/>
            <p:cNvSpPr>
              <a:spLocks noChangeShapeType="1"/>
            </p:cNvSpPr>
            <p:nvPr/>
          </p:nvSpPr>
          <p:spPr bwMode="auto">
            <a:xfrm>
              <a:off x="2691" y="1450"/>
              <a:ext cx="3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82950" name="Freeform 77"/>
          <p:cNvSpPr>
            <a:spLocks/>
          </p:cNvSpPr>
          <p:nvPr/>
        </p:nvSpPr>
        <p:spPr bwMode="auto">
          <a:xfrm>
            <a:off x="5068888" y="3900488"/>
            <a:ext cx="1736725" cy="568325"/>
          </a:xfrm>
          <a:custGeom>
            <a:avLst/>
            <a:gdLst>
              <a:gd name="T0" fmla="*/ 2147483647 w 1094"/>
              <a:gd name="T1" fmla="*/ 2147483647 h 358"/>
              <a:gd name="T2" fmla="*/ 2147483647 w 1094"/>
              <a:gd name="T3" fmla="*/ 2147483647 h 358"/>
              <a:gd name="T4" fmla="*/ 2147483647 w 1094"/>
              <a:gd name="T5" fmla="*/ 2147483647 h 358"/>
              <a:gd name="T6" fmla="*/ 2147483647 w 1094"/>
              <a:gd name="T7" fmla="*/ 2147483647 h 358"/>
              <a:gd name="T8" fmla="*/ 2147483647 w 1094"/>
              <a:gd name="T9" fmla="*/ 2147483647 h 358"/>
              <a:gd name="T10" fmla="*/ 2147483647 w 1094"/>
              <a:gd name="T11" fmla="*/ 2147483647 h 358"/>
              <a:gd name="T12" fmla="*/ 2147483647 w 1094"/>
              <a:gd name="T13" fmla="*/ 2147483647 h 358"/>
              <a:gd name="T14" fmla="*/ 2147483647 w 1094"/>
              <a:gd name="T15" fmla="*/ 2147483647 h 358"/>
              <a:gd name="T16" fmla="*/ 2147483647 w 1094"/>
              <a:gd name="T17" fmla="*/ 2147483647 h 358"/>
              <a:gd name="T18" fmla="*/ 2147483647 w 1094"/>
              <a:gd name="T19" fmla="*/ 2147483647 h 358"/>
              <a:gd name="T20" fmla="*/ 2147483647 w 1094"/>
              <a:gd name="T21" fmla="*/ 2147483647 h 358"/>
              <a:gd name="T22" fmla="*/ 2147483647 w 1094"/>
              <a:gd name="T23" fmla="*/ 2147483647 h 358"/>
              <a:gd name="T24" fmla="*/ 2147483647 w 1094"/>
              <a:gd name="T25" fmla="*/ 2147483647 h 358"/>
              <a:gd name="T26" fmla="*/ 2147483647 w 1094"/>
              <a:gd name="T27" fmla="*/ 2147483647 h 358"/>
              <a:gd name="T28" fmla="*/ 2147483647 w 1094"/>
              <a:gd name="T29" fmla="*/ 2147483647 h 358"/>
              <a:gd name="T30" fmla="*/ 2147483647 w 1094"/>
              <a:gd name="T31" fmla="*/ 2147483647 h 358"/>
              <a:gd name="T32" fmla="*/ 2147483647 w 1094"/>
              <a:gd name="T33" fmla="*/ 2147483647 h 358"/>
              <a:gd name="T34" fmla="*/ 2147483647 w 1094"/>
              <a:gd name="T35" fmla="*/ 2147483647 h 358"/>
              <a:gd name="T36" fmla="*/ 2147483647 w 1094"/>
              <a:gd name="T37" fmla="*/ 2147483647 h 358"/>
              <a:gd name="T38" fmla="*/ 2147483647 w 1094"/>
              <a:gd name="T39" fmla="*/ 2147483647 h 358"/>
              <a:gd name="T40" fmla="*/ 2147483647 w 1094"/>
              <a:gd name="T41" fmla="*/ 2147483647 h 358"/>
              <a:gd name="T42" fmla="*/ 2147483647 w 1094"/>
              <a:gd name="T43" fmla="*/ 0 h 358"/>
              <a:gd name="T44" fmla="*/ 2147483647 w 1094"/>
              <a:gd name="T45" fmla="*/ 2147483647 h 358"/>
              <a:gd name="T46" fmla="*/ 2147483647 w 1094"/>
              <a:gd name="T47" fmla="*/ 2147483647 h 358"/>
              <a:gd name="T48" fmla="*/ 2147483647 w 1094"/>
              <a:gd name="T49" fmla="*/ 2147483647 h 358"/>
              <a:gd name="T50" fmla="*/ 2147483647 w 1094"/>
              <a:gd name="T51" fmla="*/ 2147483647 h 358"/>
              <a:gd name="T52" fmla="*/ 2147483647 w 1094"/>
              <a:gd name="T53" fmla="*/ 2147483647 h 358"/>
              <a:gd name="T54" fmla="*/ 2147483647 w 1094"/>
              <a:gd name="T55" fmla="*/ 2147483647 h 358"/>
              <a:gd name="T56" fmla="*/ 2147483647 w 1094"/>
              <a:gd name="T57" fmla="*/ 2147483647 h 358"/>
              <a:gd name="T58" fmla="*/ 2147483647 w 1094"/>
              <a:gd name="T59" fmla="*/ 2147483647 h 358"/>
              <a:gd name="T60" fmla="*/ 2147483647 w 1094"/>
              <a:gd name="T61" fmla="*/ 2147483647 h 358"/>
              <a:gd name="T62" fmla="*/ 2147483647 w 1094"/>
              <a:gd name="T63" fmla="*/ 2147483647 h 358"/>
              <a:gd name="T64" fmla="*/ 2147483647 w 1094"/>
              <a:gd name="T65" fmla="*/ 2147483647 h 358"/>
              <a:gd name="T66" fmla="*/ 2147483647 w 1094"/>
              <a:gd name="T67" fmla="*/ 2147483647 h 358"/>
              <a:gd name="T68" fmla="*/ 2147483647 w 1094"/>
              <a:gd name="T69" fmla="*/ 2147483647 h 358"/>
              <a:gd name="T70" fmla="*/ 2147483647 w 1094"/>
              <a:gd name="T71" fmla="*/ 2147483647 h 358"/>
              <a:gd name="T72" fmla="*/ 2147483647 w 1094"/>
              <a:gd name="T73" fmla="*/ 2147483647 h 358"/>
              <a:gd name="T74" fmla="*/ 2147483647 w 1094"/>
              <a:gd name="T75" fmla="*/ 2147483647 h 358"/>
              <a:gd name="T76" fmla="*/ 2147483647 w 1094"/>
              <a:gd name="T77" fmla="*/ 2147483647 h 358"/>
              <a:gd name="T78" fmla="*/ 2147483647 w 1094"/>
              <a:gd name="T79" fmla="*/ 2147483647 h 358"/>
              <a:gd name="T80" fmla="*/ 2147483647 w 1094"/>
              <a:gd name="T81" fmla="*/ 2147483647 h 358"/>
              <a:gd name="T82" fmla="*/ 2147483647 w 1094"/>
              <a:gd name="T83" fmla="*/ 2147483647 h 358"/>
              <a:gd name="T84" fmla="*/ 2147483647 w 1094"/>
              <a:gd name="T85" fmla="*/ 2147483647 h 358"/>
              <a:gd name="T86" fmla="*/ 2147483647 w 1094"/>
              <a:gd name="T87" fmla="*/ 2147483647 h 358"/>
              <a:gd name="T88" fmla="*/ 2147483647 w 1094"/>
              <a:gd name="T89" fmla="*/ 2147483647 h 358"/>
              <a:gd name="T90" fmla="*/ 2147483647 w 1094"/>
              <a:gd name="T91" fmla="*/ 2147483647 h 358"/>
              <a:gd name="T92" fmla="*/ 2147483647 w 1094"/>
              <a:gd name="T93" fmla="*/ 2147483647 h 358"/>
              <a:gd name="T94" fmla="*/ 2147483647 w 1094"/>
              <a:gd name="T95" fmla="*/ 2147483647 h 358"/>
              <a:gd name="T96" fmla="*/ 2147483647 w 1094"/>
              <a:gd name="T97" fmla="*/ 2147483647 h 358"/>
              <a:gd name="T98" fmla="*/ 2147483647 w 1094"/>
              <a:gd name="T99" fmla="*/ 2147483647 h 358"/>
              <a:gd name="T100" fmla="*/ 2147483647 w 1094"/>
              <a:gd name="T101" fmla="*/ 2147483647 h 3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94"/>
              <a:gd name="T154" fmla="*/ 0 h 358"/>
              <a:gd name="T155" fmla="*/ 1094 w 1094"/>
              <a:gd name="T156" fmla="*/ 358 h 3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94" h="358">
                <a:moveTo>
                  <a:pt x="0" y="342"/>
                </a:moveTo>
                <a:lnTo>
                  <a:pt x="8" y="342"/>
                </a:lnTo>
                <a:lnTo>
                  <a:pt x="16" y="342"/>
                </a:lnTo>
                <a:lnTo>
                  <a:pt x="24" y="342"/>
                </a:lnTo>
                <a:lnTo>
                  <a:pt x="32" y="342"/>
                </a:lnTo>
                <a:lnTo>
                  <a:pt x="40" y="342"/>
                </a:lnTo>
                <a:lnTo>
                  <a:pt x="48" y="342"/>
                </a:lnTo>
                <a:lnTo>
                  <a:pt x="56" y="342"/>
                </a:lnTo>
                <a:lnTo>
                  <a:pt x="64" y="342"/>
                </a:lnTo>
                <a:lnTo>
                  <a:pt x="72" y="342"/>
                </a:lnTo>
                <a:lnTo>
                  <a:pt x="80" y="342"/>
                </a:lnTo>
                <a:lnTo>
                  <a:pt x="88" y="342"/>
                </a:lnTo>
                <a:lnTo>
                  <a:pt x="88" y="334"/>
                </a:lnTo>
                <a:lnTo>
                  <a:pt x="96" y="334"/>
                </a:lnTo>
                <a:lnTo>
                  <a:pt x="96" y="326"/>
                </a:lnTo>
                <a:lnTo>
                  <a:pt x="104" y="326"/>
                </a:lnTo>
                <a:lnTo>
                  <a:pt x="104" y="318"/>
                </a:lnTo>
                <a:lnTo>
                  <a:pt x="112" y="318"/>
                </a:lnTo>
                <a:lnTo>
                  <a:pt x="120" y="310"/>
                </a:lnTo>
                <a:lnTo>
                  <a:pt x="128" y="310"/>
                </a:lnTo>
                <a:lnTo>
                  <a:pt x="128" y="302"/>
                </a:lnTo>
                <a:lnTo>
                  <a:pt x="128" y="294"/>
                </a:lnTo>
                <a:lnTo>
                  <a:pt x="136" y="294"/>
                </a:lnTo>
                <a:lnTo>
                  <a:pt x="136" y="286"/>
                </a:lnTo>
                <a:lnTo>
                  <a:pt x="144" y="286"/>
                </a:lnTo>
                <a:lnTo>
                  <a:pt x="144" y="278"/>
                </a:lnTo>
                <a:lnTo>
                  <a:pt x="152" y="278"/>
                </a:lnTo>
                <a:lnTo>
                  <a:pt x="152" y="270"/>
                </a:lnTo>
                <a:lnTo>
                  <a:pt x="160" y="270"/>
                </a:lnTo>
                <a:lnTo>
                  <a:pt x="160" y="263"/>
                </a:lnTo>
                <a:lnTo>
                  <a:pt x="160" y="255"/>
                </a:lnTo>
                <a:lnTo>
                  <a:pt x="168" y="255"/>
                </a:lnTo>
                <a:lnTo>
                  <a:pt x="168" y="247"/>
                </a:lnTo>
                <a:lnTo>
                  <a:pt x="176" y="247"/>
                </a:lnTo>
                <a:lnTo>
                  <a:pt x="176" y="239"/>
                </a:lnTo>
                <a:lnTo>
                  <a:pt x="184" y="239"/>
                </a:lnTo>
                <a:lnTo>
                  <a:pt x="184" y="231"/>
                </a:lnTo>
                <a:lnTo>
                  <a:pt x="184" y="223"/>
                </a:lnTo>
                <a:lnTo>
                  <a:pt x="192" y="223"/>
                </a:lnTo>
                <a:lnTo>
                  <a:pt x="192" y="215"/>
                </a:lnTo>
                <a:lnTo>
                  <a:pt x="192" y="207"/>
                </a:lnTo>
                <a:lnTo>
                  <a:pt x="200" y="207"/>
                </a:lnTo>
                <a:lnTo>
                  <a:pt x="200" y="199"/>
                </a:lnTo>
                <a:lnTo>
                  <a:pt x="208" y="191"/>
                </a:lnTo>
                <a:lnTo>
                  <a:pt x="208" y="183"/>
                </a:lnTo>
                <a:lnTo>
                  <a:pt x="216" y="183"/>
                </a:lnTo>
                <a:lnTo>
                  <a:pt x="216" y="175"/>
                </a:lnTo>
                <a:lnTo>
                  <a:pt x="216" y="167"/>
                </a:lnTo>
                <a:lnTo>
                  <a:pt x="216" y="159"/>
                </a:lnTo>
                <a:lnTo>
                  <a:pt x="224" y="159"/>
                </a:lnTo>
                <a:lnTo>
                  <a:pt x="224" y="151"/>
                </a:lnTo>
                <a:lnTo>
                  <a:pt x="224" y="143"/>
                </a:lnTo>
                <a:lnTo>
                  <a:pt x="232" y="143"/>
                </a:lnTo>
                <a:lnTo>
                  <a:pt x="232" y="135"/>
                </a:lnTo>
                <a:lnTo>
                  <a:pt x="232" y="127"/>
                </a:lnTo>
                <a:lnTo>
                  <a:pt x="240" y="127"/>
                </a:lnTo>
                <a:lnTo>
                  <a:pt x="240" y="111"/>
                </a:lnTo>
                <a:lnTo>
                  <a:pt x="248" y="111"/>
                </a:lnTo>
                <a:lnTo>
                  <a:pt x="248" y="103"/>
                </a:lnTo>
                <a:lnTo>
                  <a:pt x="248" y="96"/>
                </a:lnTo>
                <a:lnTo>
                  <a:pt x="256" y="96"/>
                </a:lnTo>
                <a:lnTo>
                  <a:pt x="256" y="88"/>
                </a:lnTo>
                <a:lnTo>
                  <a:pt x="256" y="80"/>
                </a:lnTo>
                <a:lnTo>
                  <a:pt x="264" y="80"/>
                </a:lnTo>
                <a:lnTo>
                  <a:pt x="264" y="72"/>
                </a:lnTo>
                <a:lnTo>
                  <a:pt x="272" y="72"/>
                </a:lnTo>
                <a:lnTo>
                  <a:pt x="272" y="64"/>
                </a:lnTo>
                <a:lnTo>
                  <a:pt x="280" y="64"/>
                </a:lnTo>
                <a:lnTo>
                  <a:pt x="280" y="56"/>
                </a:lnTo>
                <a:lnTo>
                  <a:pt x="288" y="56"/>
                </a:lnTo>
                <a:lnTo>
                  <a:pt x="288" y="48"/>
                </a:lnTo>
                <a:lnTo>
                  <a:pt x="288" y="40"/>
                </a:lnTo>
                <a:lnTo>
                  <a:pt x="296" y="40"/>
                </a:lnTo>
                <a:lnTo>
                  <a:pt x="296" y="32"/>
                </a:lnTo>
                <a:lnTo>
                  <a:pt x="304" y="32"/>
                </a:lnTo>
                <a:lnTo>
                  <a:pt x="312" y="32"/>
                </a:lnTo>
                <a:lnTo>
                  <a:pt x="312" y="24"/>
                </a:lnTo>
                <a:lnTo>
                  <a:pt x="320" y="24"/>
                </a:lnTo>
                <a:lnTo>
                  <a:pt x="320" y="16"/>
                </a:lnTo>
                <a:lnTo>
                  <a:pt x="328" y="16"/>
                </a:lnTo>
                <a:lnTo>
                  <a:pt x="336" y="16"/>
                </a:lnTo>
                <a:lnTo>
                  <a:pt x="336" y="8"/>
                </a:lnTo>
                <a:lnTo>
                  <a:pt x="344" y="8"/>
                </a:lnTo>
                <a:lnTo>
                  <a:pt x="352" y="8"/>
                </a:lnTo>
                <a:lnTo>
                  <a:pt x="352" y="0"/>
                </a:lnTo>
                <a:lnTo>
                  <a:pt x="360" y="0"/>
                </a:lnTo>
                <a:lnTo>
                  <a:pt x="368" y="0"/>
                </a:lnTo>
                <a:lnTo>
                  <a:pt x="375" y="0"/>
                </a:lnTo>
                <a:lnTo>
                  <a:pt x="383" y="0"/>
                </a:lnTo>
                <a:lnTo>
                  <a:pt x="391" y="0"/>
                </a:lnTo>
                <a:lnTo>
                  <a:pt x="399" y="0"/>
                </a:lnTo>
                <a:lnTo>
                  <a:pt x="407" y="8"/>
                </a:lnTo>
                <a:lnTo>
                  <a:pt x="415" y="8"/>
                </a:lnTo>
                <a:lnTo>
                  <a:pt x="415" y="16"/>
                </a:lnTo>
                <a:lnTo>
                  <a:pt x="431" y="24"/>
                </a:lnTo>
                <a:lnTo>
                  <a:pt x="439" y="24"/>
                </a:lnTo>
                <a:lnTo>
                  <a:pt x="447" y="24"/>
                </a:lnTo>
                <a:lnTo>
                  <a:pt x="447" y="32"/>
                </a:lnTo>
                <a:lnTo>
                  <a:pt x="455" y="32"/>
                </a:lnTo>
                <a:lnTo>
                  <a:pt x="455" y="40"/>
                </a:lnTo>
                <a:lnTo>
                  <a:pt x="463" y="40"/>
                </a:lnTo>
                <a:lnTo>
                  <a:pt x="463" y="48"/>
                </a:lnTo>
                <a:lnTo>
                  <a:pt x="471" y="48"/>
                </a:lnTo>
                <a:lnTo>
                  <a:pt x="471" y="56"/>
                </a:lnTo>
                <a:lnTo>
                  <a:pt x="479" y="56"/>
                </a:lnTo>
                <a:lnTo>
                  <a:pt x="479" y="64"/>
                </a:lnTo>
                <a:lnTo>
                  <a:pt x="487" y="64"/>
                </a:lnTo>
                <a:lnTo>
                  <a:pt x="487" y="72"/>
                </a:lnTo>
                <a:lnTo>
                  <a:pt x="495" y="72"/>
                </a:lnTo>
                <a:lnTo>
                  <a:pt x="495" y="80"/>
                </a:lnTo>
                <a:lnTo>
                  <a:pt x="503" y="80"/>
                </a:lnTo>
                <a:lnTo>
                  <a:pt x="503" y="88"/>
                </a:lnTo>
                <a:lnTo>
                  <a:pt x="511" y="88"/>
                </a:lnTo>
                <a:lnTo>
                  <a:pt x="511" y="96"/>
                </a:lnTo>
                <a:lnTo>
                  <a:pt x="519" y="96"/>
                </a:lnTo>
                <a:lnTo>
                  <a:pt x="519" y="103"/>
                </a:lnTo>
                <a:lnTo>
                  <a:pt x="527" y="103"/>
                </a:lnTo>
                <a:lnTo>
                  <a:pt x="527" y="111"/>
                </a:lnTo>
                <a:lnTo>
                  <a:pt x="535" y="111"/>
                </a:lnTo>
                <a:lnTo>
                  <a:pt x="535" y="119"/>
                </a:lnTo>
                <a:lnTo>
                  <a:pt x="543" y="119"/>
                </a:lnTo>
                <a:lnTo>
                  <a:pt x="543" y="127"/>
                </a:lnTo>
                <a:lnTo>
                  <a:pt x="551" y="127"/>
                </a:lnTo>
                <a:lnTo>
                  <a:pt x="559" y="135"/>
                </a:lnTo>
                <a:lnTo>
                  <a:pt x="567" y="135"/>
                </a:lnTo>
                <a:lnTo>
                  <a:pt x="567" y="143"/>
                </a:lnTo>
                <a:lnTo>
                  <a:pt x="567" y="151"/>
                </a:lnTo>
                <a:lnTo>
                  <a:pt x="575" y="151"/>
                </a:lnTo>
                <a:lnTo>
                  <a:pt x="575" y="159"/>
                </a:lnTo>
                <a:lnTo>
                  <a:pt x="583" y="159"/>
                </a:lnTo>
                <a:lnTo>
                  <a:pt x="591" y="159"/>
                </a:lnTo>
                <a:lnTo>
                  <a:pt x="591" y="167"/>
                </a:lnTo>
                <a:lnTo>
                  <a:pt x="607" y="175"/>
                </a:lnTo>
                <a:lnTo>
                  <a:pt x="607" y="183"/>
                </a:lnTo>
                <a:lnTo>
                  <a:pt x="607" y="191"/>
                </a:lnTo>
                <a:lnTo>
                  <a:pt x="615" y="191"/>
                </a:lnTo>
                <a:lnTo>
                  <a:pt x="623" y="191"/>
                </a:lnTo>
                <a:lnTo>
                  <a:pt x="623" y="199"/>
                </a:lnTo>
                <a:lnTo>
                  <a:pt x="631" y="207"/>
                </a:lnTo>
                <a:lnTo>
                  <a:pt x="631" y="215"/>
                </a:lnTo>
                <a:lnTo>
                  <a:pt x="639" y="215"/>
                </a:lnTo>
                <a:lnTo>
                  <a:pt x="639" y="223"/>
                </a:lnTo>
                <a:lnTo>
                  <a:pt x="647" y="223"/>
                </a:lnTo>
                <a:lnTo>
                  <a:pt x="655" y="223"/>
                </a:lnTo>
                <a:lnTo>
                  <a:pt x="663" y="223"/>
                </a:lnTo>
                <a:lnTo>
                  <a:pt x="663" y="231"/>
                </a:lnTo>
                <a:lnTo>
                  <a:pt x="671" y="231"/>
                </a:lnTo>
                <a:lnTo>
                  <a:pt x="671" y="239"/>
                </a:lnTo>
                <a:lnTo>
                  <a:pt x="679" y="239"/>
                </a:lnTo>
                <a:lnTo>
                  <a:pt x="687" y="239"/>
                </a:lnTo>
                <a:lnTo>
                  <a:pt x="687" y="247"/>
                </a:lnTo>
                <a:lnTo>
                  <a:pt x="695" y="247"/>
                </a:lnTo>
                <a:lnTo>
                  <a:pt x="695" y="255"/>
                </a:lnTo>
                <a:lnTo>
                  <a:pt x="703" y="255"/>
                </a:lnTo>
                <a:lnTo>
                  <a:pt x="711" y="255"/>
                </a:lnTo>
                <a:lnTo>
                  <a:pt x="719" y="255"/>
                </a:lnTo>
                <a:lnTo>
                  <a:pt x="727" y="263"/>
                </a:lnTo>
                <a:lnTo>
                  <a:pt x="735" y="270"/>
                </a:lnTo>
                <a:lnTo>
                  <a:pt x="743" y="270"/>
                </a:lnTo>
                <a:lnTo>
                  <a:pt x="751" y="278"/>
                </a:lnTo>
                <a:lnTo>
                  <a:pt x="751" y="286"/>
                </a:lnTo>
                <a:lnTo>
                  <a:pt x="759" y="286"/>
                </a:lnTo>
                <a:lnTo>
                  <a:pt x="767" y="286"/>
                </a:lnTo>
                <a:lnTo>
                  <a:pt x="775" y="286"/>
                </a:lnTo>
                <a:lnTo>
                  <a:pt x="775" y="294"/>
                </a:lnTo>
                <a:lnTo>
                  <a:pt x="783" y="294"/>
                </a:lnTo>
                <a:lnTo>
                  <a:pt x="791" y="294"/>
                </a:lnTo>
                <a:lnTo>
                  <a:pt x="791" y="302"/>
                </a:lnTo>
                <a:lnTo>
                  <a:pt x="799" y="302"/>
                </a:lnTo>
                <a:lnTo>
                  <a:pt x="807" y="310"/>
                </a:lnTo>
                <a:lnTo>
                  <a:pt x="815" y="310"/>
                </a:lnTo>
                <a:lnTo>
                  <a:pt x="823" y="310"/>
                </a:lnTo>
                <a:lnTo>
                  <a:pt x="831" y="318"/>
                </a:lnTo>
                <a:lnTo>
                  <a:pt x="839" y="318"/>
                </a:lnTo>
                <a:lnTo>
                  <a:pt x="847" y="318"/>
                </a:lnTo>
                <a:lnTo>
                  <a:pt x="855" y="318"/>
                </a:lnTo>
                <a:lnTo>
                  <a:pt x="863" y="318"/>
                </a:lnTo>
                <a:lnTo>
                  <a:pt x="863" y="326"/>
                </a:lnTo>
                <a:lnTo>
                  <a:pt x="871" y="326"/>
                </a:lnTo>
                <a:lnTo>
                  <a:pt x="879" y="326"/>
                </a:lnTo>
                <a:lnTo>
                  <a:pt x="887" y="326"/>
                </a:lnTo>
                <a:lnTo>
                  <a:pt x="895" y="326"/>
                </a:lnTo>
                <a:lnTo>
                  <a:pt x="895" y="334"/>
                </a:lnTo>
                <a:lnTo>
                  <a:pt x="903" y="334"/>
                </a:lnTo>
                <a:lnTo>
                  <a:pt x="903" y="342"/>
                </a:lnTo>
                <a:lnTo>
                  <a:pt x="903" y="350"/>
                </a:lnTo>
                <a:lnTo>
                  <a:pt x="911" y="350"/>
                </a:lnTo>
                <a:lnTo>
                  <a:pt x="919" y="350"/>
                </a:lnTo>
                <a:lnTo>
                  <a:pt x="927" y="350"/>
                </a:lnTo>
                <a:lnTo>
                  <a:pt x="935" y="358"/>
                </a:lnTo>
                <a:lnTo>
                  <a:pt x="942" y="358"/>
                </a:lnTo>
                <a:lnTo>
                  <a:pt x="950" y="358"/>
                </a:lnTo>
                <a:lnTo>
                  <a:pt x="958" y="358"/>
                </a:lnTo>
                <a:lnTo>
                  <a:pt x="966" y="358"/>
                </a:lnTo>
                <a:lnTo>
                  <a:pt x="966" y="350"/>
                </a:lnTo>
                <a:lnTo>
                  <a:pt x="974" y="350"/>
                </a:lnTo>
                <a:lnTo>
                  <a:pt x="982" y="350"/>
                </a:lnTo>
                <a:lnTo>
                  <a:pt x="990" y="350"/>
                </a:lnTo>
                <a:lnTo>
                  <a:pt x="1022" y="350"/>
                </a:lnTo>
                <a:lnTo>
                  <a:pt x="1030" y="350"/>
                </a:lnTo>
                <a:lnTo>
                  <a:pt x="1038" y="350"/>
                </a:lnTo>
                <a:lnTo>
                  <a:pt x="1046" y="350"/>
                </a:lnTo>
                <a:lnTo>
                  <a:pt x="1062" y="350"/>
                </a:lnTo>
                <a:lnTo>
                  <a:pt x="1070" y="350"/>
                </a:lnTo>
                <a:lnTo>
                  <a:pt x="1078" y="350"/>
                </a:lnTo>
                <a:lnTo>
                  <a:pt x="1086" y="358"/>
                </a:lnTo>
                <a:lnTo>
                  <a:pt x="1094" y="3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2951" name="Freeform 81"/>
          <p:cNvSpPr>
            <a:spLocks/>
          </p:cNvSpPr>
          <p:nvPr/>
        </p:nvSpPr>
        <p:spPr bwMode="auto">
          <a:xfrm>
            <a:off x="7153275" y="3336925"/>
            <a:ext cx="693738" cy="846138"/>
          </a:xfrm>
          <a:custGeom>
            <a:avLst/>
            <a:gdLst>
              <a:gd name="T0" fmla="*/ 2147483647 w 437"/>
              <a:gd name="T1" fmla="*/ 0 h 533"/>
              <a:gd name="T2" fmla="*/ 2147483647 w 437"/>
              <a:gd name="T3" fmla="*/ 2147483647 h 533"/>
              <a:gd name="T4" fmla="*/ 0 w 437"/>
              <a:gd name="T5" fmla="*/ 2147483647 h 533"/>
              <a:gd name="T6" fmla="*/ 0 w 437"/>
              <a:gd name="T7" fmla="*/ 0 h 533"/>
              <a:gd name="T8" fmla="*/ 0 w 437"/>
              <a:gd name="T9" fmla="*/ 2147483647 h 533"/>
              <a:gd name="T10" fmla="*/ 0 60000 65536"/>
              <a:gd name="T11" fmla="*/ 0 60000 65536"/>
              <a:gd name="T12" fmla="*/ 0 60000 65536"/>
              <a:gd name="T13" fmla="*/ 0 60000 65536"/>
              <a:gd name="T14" fmla="*/ 0 60000 65536"/>
              <a:gd name="T15" fmla="*/ 0 w 437"/>
              <a:gd name="T16" fmla="*/ 0 h 533"/>
              <a:gd name="T17" fmla="*/ 437 w 437"/>
              <a:gd name="T18" fmla="*/ 533 h 533"/>
            </a:gdLst>
            <a:ahLst/>
            <a:cxnLst>
              <a:cxn ang="T10">
                <a:pos x="T0" y="T1"/>
              </a:cxn>
              <a:cxn ang="T11">
                <a:pos x="T2" y="T3"/>
              </a:cxn>
              <a:cxn ang="T12">
                <a:pos x="T4" y="T5"/>
              </a:cxn>
              <a:cxn ang="T13">
                <a:pos x="T6" y="T7"/>
              </a:cxn>
              <a:cxn ang="T14">
                <a:pos x="T8" y="T9"/>
              </a:cxn>
            </a:cxnLst>
            <a:rect l="T15" t="T16" r="T17" b="T18"/>
            <a:pathLst>
              <a:path w="437" h="533">
                <a:moveTo>
                  <a:pt x="9" y="0"/>
                </a:moveTo>
                <a:lnTo>
                  <a:pt x="437" y="282"/>
                </a:lnTo>
                <a:lnTo>
                  <a:pt x="0" y="533"/>
                </a:lnTo>
                <a:lnTo>
                  <a:pt x="0" y="0"/>
                </a:lnTo>
                <a:lnTo>
                  <a:pt x="0" y="10"/>
                </a:lnTo>
              </a:path>
            </a:pathLst>
          </a:custGeom>
          <a:noFill/>
          <a:ln w="15875">
            <a:solidFill>
              <a:srgbClr val="C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2952" name="Line 82"/>
          <p:cNvSpPr>
            <a:spLocks noChangeShapeType="1"/>
          </p:cNvSpPr>
          <p:nvPr/>
        </p:nvSpPr>
        <p:spPr bwMode="auto">
          <a:xfrm>
            <a:off x="5397500" y="3548063"/>
            <a:ext cx="1752600" cy="20637"/>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53" name="Line 83"/>
          <p:cNvSpPr>
            <a:spLocks noChangeShapeType="1"/>
          </p:cNvSpPr>
          <p:nvPr/>
        </p:nvSpPr>
        <p:spPr bwMode="auto">
          <a:xfrm>
            <a:off x="6951663" y="4000500"/>
            <a:ext cx="0" cy="766763"/>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54" name="Oval 84"/>
          <p:cNvSpPr>
            <a:spLocks noChangeArrowheads="1"/>
          </p:cNvSpPr>
          <p:nvPr/>
        </p:nvSpPr>
        <p:spPr bwMode="auto">
          <a:xfrm>
            <a:off x="6913563" y="4706938"/>
            <a:ext cx="76200" cy="84137"/>
          </a:xfrm>
          <a:prstGeom prst="ellipse">
            <a:avLst/>
          </a:prstGeom>
          <a:solidFill>
            <a:srgbClr val="000000"/>
          </a:solidFill>
          <a:ln w="15875">
            <a:solidFill>
              <a:srgbClr val="CC0000"/>
            </a:solidFill>
            <a:round/>
            <a:headEnd/>
            <a:tailEnd/>
          </a:ln>
        </p:spPr>
        <p:txBody>
          <a:bodyPr/>
          <a:lstStyle/>
          <a:p>
            <a:endParaRPr lang="it-IT"/>
          </a:p>
        </p:txBody>
      </p:sp>
      <p:sp>
        <p:nvSpPr>
          <p:cNvPr id="82955" name="Freeform 85"/>
          <p:cNvSpPr>
            <a:spLocks/>
          </p:cNvSpPr>
          <p:nvPr/>
        </p:nvSpPr>
        <p:spPr bwMode="auto">
          <a:xfrm>
            <a:off x="3117850" y="3154363"/>
            <a:ext cx="693738" cy="830262"/>
          </a:xfrm>
          <a:custGeom>
            <a:avLst/>
            <a:gdLst>
              <a:gd name="T0" fmla="*/ 2147483647 w 437"/>
              <a:gd name="T1" fmla="*/ 0 h 523"/>
              <a:gd name="T2" fmla="*/ 2147483647 w 437"/>
              <a:gd name="T3" fmla="*/ 2147483647 h 523"/>
              <a:gd name="T4" fmla="*/ 0 w 437"/>
              <a:gd name="T5" fmla="*/ 2147483647 h 523"/>
              <a:gd name="T6" fmla="*/ 0 w 437"/>
              <a:gd name="T7" fmla="*/ 0 h 523"/>
              <a:gd name="T8" fmla="*/ 0 w 437"/>
              <a:gd name="T9" fmla="*/ 2147483647 h 523"/>
              <a:gd name="T10" fmla="*/ 0 60000 65536"/>
              <a:gd name="T11" fmla="*/ 0 60000 65536"/>
              <a:gd name="T12" fmla="*/ 0 60000 65536"/>
              <a:gd name="T13" fmla="*/ 0 60000 65536"/>
              <a:gd name="T14" fmla="*/ 0 60000 65536"/>
              <a:gd name="T15" fmla="*/ 0 w 437"/>
              <a:gd name="T16" fmla="*/ 0 h 523"/>
              <a:gd name="T17" fmla="*/ 437 w 437"/>
              <a:gd name="T18" fmla="*/ 523 h 523"/>
            </a:gdLst>
            <a:ahLst/>
            <a:cxnLst>
              <a:cxn ang="T10">
                <a:pos x="T0" y="T1"/>
              </a:cxn>
              <a:cxn ang="T11">
                <a:pos x="T2" y="T3"/>
              </a:cxn>
              <a:cxn ang="T12">
                <a:pos x="T4" y="T5"/>
              </a:cxn>
              <a:cxn ang="T13">
                <a:pos x="T6" y="T7"/>
              </a:cxn>
              <a:cxn ang="T14">
                <a:pos x="T8" y="T9"/>
              </a:cxn>
            </a:cxnLst>
            <a:rect l="T15" t="T16" r="T17" b="T18"/>
            <a:pathLst>
              <a:path w="437" h="523">
                <a:moveTo>
                  <a:pt x="10" y="0"/>
                </a:moveTo>
                <a:lnTo>
                  <a:pt x="437" y="272"/>
                </a:lnTo>
                <a:lnTo>
                  <a:pt x="0" y="523"/>
                </a:lnTo>
                <a:lnTo>
                  <a:pt x="0" y="0"/>
                </a:lnTo>
                <a:lnTo>
                  <a:pt x="0" y="10"/>
                </a:lnTo>
              </a:path>
            </a:pathLst>
          </a:custGeom>
          <a:noFill/>
          <a:ln w="15875">
            <a:solidFill>
              <a:srgbClr val="C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2956" name="Line 86"/>
          <p:cNvSpPr>
            <a:spLocks noChangeShapeType="1"/>
          </p:cNvSpPr>
          <p:nvPr/>
        </p:nvSpPr>
        <p:spPr bwMode="auto">
          <a:xfrm>
            <a:off x="2732088" y="3005138"/>
            <a:ext cx="0" cy="547687"/>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57" name="Line 87"/>
          <p:cNvSpPr>
            <a:spLocks noChangeShapeType="1"/>
          </p:cNvSpPr>
          <p:nvPr/>
        </p:nvSpPr>
        <p:spPr bwMode="auto">
          <a:xfrm flipV="1">
            <a:off x="4121150" y="3021013"/>
            <a:ext cx="0" cy="547687"/>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58" name="Line 88"/>
          <p:cNvSpPr>
            <a:spLocks noChangeShapeType="1"/>
          </p:cNvSpPr>
          <p:nvPr/>
        </p:nvSpPr>
        <p:spPr bwMode="auto">
          <a:xfrm>
            <a:off x="3765550" y="3568700"/>
            <a:ext cx="741363"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59" name="Line 89"/>
          <p:cNvSpPr>
            <a:spLocks noChangeShapeType="1"/>
          </p:cNvSpPr>
          <p:nvPr/>
        </p:nvSpPr>
        <p:spPr bwMode="auto">
          <a:xfrm flipH="1">
            <a:off x="3163888" y="3586163"/>
            <a:ext cx="123825"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60" name="Line 90"/>
          <p:cNvSpPr>
            <a:spLocks noChangeShapeType="1"/>
          </p:cNvSpPr>
          <p:nvPr/>
        </p:nvSpPr>
        <p:spPr bwMode="auto">
          <a:xfrm>
            <a:off x="3473450" y="2871788"/>
            <a:ext cx="0" cy="249237"/>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61" name="Line 91"/>
          <p:cNvSpPr>
            <a:spLocks noChangeShapeType="1"/>
          </p:cNvSpPr>
          <p:nvPr/>
        </p:nvSpPr>
        <p:spPr bwMode="auto">
          <a:xfrm>
            <a:off x="3395663" y="2887663"/>
            <a:ext cx="0" cy="233362"/>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62" name="Line 92"/>
          <p:cNvSpPr>
            <a:spLocks noChangeShapeType="1"/>
          </p:cNvSpPr>
          <p:nvPr/>
        </p:nvSpPr>
        <p:spPr bwMode="auto">
          <a:xfrm>
            <a:off x="3473450" y="3005138"/>
            <a:ext cx="631825"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63" name="Line 93"/>
          <p:cNvSpPr>
            <a:spLocks noChangeShapeType="1"/>
          </p:cNvSpPr>
          <p:nvPr/>
        </p:nvSpPr>
        <p:spPr bwMode="auto">
          <a:xfrm flipH="1">
            <a:off x="2732088" y="3005138"/>
            <a:ext cx="663575"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64" name="Rectangle 94"/>
          <p:cNvSpPr>
            <a:spLocks noChangeArrowheads="1"/>
          </p:cNvSpPr>
          <p:nvPr/>
        </p:nvSpPr>
        <p:spPr bwMode="auto">
          <a:xfrm>
            <a:off x="3549650" y="2589213"/>
            <a:ext cx="1793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CC0000"/>
                </a:solidFill>
                <a:latin typeface="Times" charset="0"/>
              </a:rPr>
              <a:t>C</a:t>
            </a:r>
            <a:endParaRPr lang="it-IT"/>
          </a:p>
        </p:txBody>
      </p:sp>
      <p:sp>
        <p:nvSpPr>
          <p:cNvPr id="82965" name="Rectangle 95"/>
          <p:cNvSpPr>
            <a:spLocks noChangeArrowheads="1"/>
          </p:cNvSpPr>
          <p:nvPr/>
        </p:nvSpPr>
        <p:spPr bwMode="auto">
          <a:xfrm>
            <a:off x="3719513" y="2671763"/>
            <a:ext cx="1492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CC0000"/>
                </a:solidFill>
                <a:latin typeface="Times" charset="0"/>
              </a:rPr>
              <a:t>F</a:t>
            </a:r>
            <a:endParaRPr lang="it-IT"/>
          </a:p>
        </p:txBody>
      </p:sp>
      <p:sp>
        <p:nvSpPr>
          <p:cNvPr id="82966" name="Oval 96"/>
          <p:cNvSpPr>
            <a:spLocks noChangeArrowheads="1"/>
          </p:cNvSpPr>
          <p:nvPr/>
        </p:nvSpPr>
        <p:spPr bwMode="auto">
          <a:xfrm>
            <a:off x="2693988" y="3543300"/>
            <a:ext cx="76200" cy="84138"/>
          </a:xfrm>
          <a:prstGeom prst="ellipse">
            <a:avLst/>
          </a:prstGeom>
          <a:solidFill>
            <a:srgbClr val="000000"/>
          </a:solidFill>
          <a:ln w="15875">
            <a:solidFill>
              <a:srgbClr val="CC0000"/>
            </a:solidFill>
            <a:round/>
            <a:headEnd/>
            <a:tailEnd/>
          </a:ln>
        </p:spPr>
        <p:txBody>
          <a:bodyPr/>
          <a:lstStyle/>
          <a:p>
            <a:endParaRPr lang="it-IT"/>
          </a:p>
        </p:txBody>
      </p:sp>
      <p:sp>
        <p:nvSpPr>
          <p:cNvPr id="82967" name="Oval 97"/>
          <p:cNvSpPr>
            <a:spLocks noChangeArrowheads="1"/>
          </p:cNvSpPr>
          <p:nvPr/>
        </p:nvSpPr>
        <p:spPr bwMode="auto">
          <a:xfrm>
            <a:off x="4083050" y="3543300"/>
            <a:ext cx="76200" cy="84138"/>
          </a:xfrm>
          <a:prstGeom prst="ellipse">
            <a:avLst/>
          </a:prstGeom>
          <a:solidFill>
            <a:srgbClr val="000000"/>
          </a:solidFill>
          <a:ln w="15875">
            <a:solidFill>
              <a:srgbClr val="CC0000"/>
            </a:solidFill>
            <a:round/>
            <a:headEnd/>
            <a:tailEnd/>
          </a:ln>
        </p:spPr>
        <p:txBody>
          <a:bodyPr/>
          <a:lstStyle/>
          <a:p>
            <a:endParaRPr lang="it-IT"/>
          </a:p>
        </p:txBody>
      </p:sp>
      <p:grpSp>
        <p:nvGrpSpPr>
          <p:cNvPr id="82968" name="Group 100"/>
          <p:cNvGrpSpPr>
            <a:grpSpLocks/>
          </p:cNvGrpSpPr>
          <p:nvPr/>
        </p:nvGrpSpPr>
        <p:grpSpPr bwMode="auto">
          <a:xfrm>
            <a:off x="1628775" y="3810000"/>
            <a:ext cx="246063" cy="415925"/>
            <a:chOff x="1603" y="1746"/>
            <a:chExt cx="155" cy="262"/>
          </a:xfrm>
        </p:grpSpPr>
        <p:sp>
          <p:nvSpPr>
            <p:cNvPr id="83011" name="Oval 98"/>
            <p:cNvSpPr>
              <a:spLocks noChangeArrowheads="1"/>
            </p:cNvSpPr>
            <p:nvPr/>
          </p:nvSpPr>
          <p:spPr bwMode="auto">
            <a:xfrm>
              <a:off x="1603" y="1850"/>
              <a:ext cx="155" cy="158"/>
            </a:xfrm>
            <a:prstGeom prst="ellipse">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3012" name="Oval 99"/>
            <p:cNvSpPr>
              <a:spLocks noChangeArrowheads="1"/>
            </p:cNvSpPr>
            <p:nvPr/>
          </p:nvSpPr>
          <p:spPr bwMode="auto">
            <a:xfrm>
              <a:off x="1603" y="1746"/>
              <a:ext cx="155" cy="157"/>
            </a:xfrm>
            <a:prstGeom prst="ellipse">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82969" name="Line 101"/>
          <p:cNvSpPr>
            <a:spLocks noChangeShapeType="1"/>
          </p:cNvSpPr>
          <p:nvPr/>
        </p:nvSpPr>
        <p:spPr bwMode="auto">
          <a:xfrm flipV="1">
            <a:off x="1744663" y="3602038"/>
            <a:ext cx="0" cy="2000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70" name="Line 102"/>
          <p:cNvSpPr>
            <a:spLocks noChangeShapeType="1"/>
          </p:cNvSpPr>
          <p:nvPr/>
        </p:nvSpPr>
        <p:spPr bwMode="auto">
          <a:xfrm flipV="1">
            <a:off x="1744663" y="4216400"/>
            <a:ext cx="0" cy="1666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71" name="Line 103"/>
          <p:cNvSpPr>
            <a:spLocks noChangeShapeType="1"/>
          </p:cNvSpPr>
          <p:nvPr/>
        </p:nvSpPr>
        <p:spPr bwMode="auto">
          <a:xfrm flipH="1">
            <a:off x="2006600" y="3967163"/>
            <a:ext cx="2476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72" name="Line 104"/>
          <p:cNvSpPr>
            <a:spLocks noChangeShapeType="1"/>
          </p:cNvSpPr>
          <p:nvPr/>
        </p:nvSpPr>
        <p:spPr bwMode="auto">
          <a:xfrm flipH="1">
            <a:off x="2006600" y="4033838"/>
            <a:ext cx="2476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73" name="Line 105"/>
          <p:cNvSpPr>
            <a:spLocks noChangeShapeType="1"/>
          </p:cNvSpPr>
          <p:nvPr/>
        </p:nvSpPr>
        <p:spPr bwMode="auto">
          <a:xfrm flipV="1">
            <a:off x="2130425" y="4049713"/>
            <a:ext cx="0" cy="4984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74" name="Line 106"/>
          <p:cNvSpPr>
            <a:spLocks noChangeShapeType="1"/>
          </p:cNvSpPr>
          <p:nvPr/>
        </p:nvSpPr>
        <p:spPr bwMode="auto">
          <a:xfrm flipH="1">
            <a:off x="2006600" y="4548188"/>
            <a:ext cx="2476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75" name="Line 107"/>
          <p:cNvSpPr>
            <a:spLocks noChangeShapeType="1"/>
          </p:cNvSpPr>
          <p:nvPr/>
        </p:nvSpPr>
        <p:spPr bwMode="auto">
          <a:xfrm>
            <a:off x="2038350" y="4598988"/>
            <a:ext cx="169863"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76" name="Line 108"/>
          <p:cNvSpPr>
            <a:spLocks noChangeShapeType="1"/>
          </p:cNvSpPr>
          <p:nvPr/>
        </p:nvSpPr>
        <p:spPr bwMode="auto">
          <a:xfrm>
            <a:off x="2068513" y="4648200"/>
            <a:ext cx="1079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77" name="Line 109"/>
          <p:cNvSpPr>
            <a:spLocks noChangeShapeType="1"/>
          </p:cNvSpPr>
          <p:nvPr/>
        </p:nvSpPr>
        <p:spPr bwMode="auto">
          <a:xfrm flipH="1">
            <a:off x="1744663" y="3586163"/>
            <a:ext cx="415925"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78" name="Line 110"/>
          <p:cNvSpPr>
            <a:spLocks noChangeShapeType="1"/>
          </p:cNvSpPr>
          <p:nvPr/>
        </p:nvSpPr>
        <p:spPr bwMode="auto">
          <a:xfrm flipV="1">
            <a:off x="2130425" y="3586163"/>
            <a:ext cx="0" cy="3810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79" name="Line 111"/>
          <p:cNvSpPr>
            <a:spLocks noChangeShapeType="1"/>
          </p:cNvSpPr>
          <p:nvPr/>
        </p:nvSpPr>
        <p:spPr bwMode="auto">
          <a:xfrm>
            <a:off x="1744663" y="4383088"/>
            <a:ext cx="385762"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80" name="Oval 112"/>
          <p:cNvSpPr>
            <a:spLocks noChangeArrowheads="1"/>
          </p:cNvSpPr>
          <p:nvPr/>
        </p:nvSpPr>
        <p:spPr bwMode="auto">
          <a:xfrm>
            <a:off x="2092325" y="4357688"/>
            <a:ext cx="76200" cy="82550"/>
          </a:xfrm>
          <a:prstGeom prst="ellipse">
            <a:avLst/>
          </a:prstGeom>
          <a:solidFill>
            <a:srgbClr val="000000"/>
          </a:solidFill>
          <a:ln w="15875">
            <a:solidFill>
              <a:srgbClr val="000000"/>
            </a:solidFill>
            <a:round/>
            <a:headEnd/>
            <a:tailEnd/>
          </a:ln>
        </p:spPr>
        <p:txBody>
          <a:bodyPr/>
          <a:lstStyle/>
          <a:p>
            <a:endParaRPr lang="it-IT"/>
          </a:p>
        </p:txBody>
      </p:sp>
      <p:sp>
        <p:nvSpPr>
          <p:cNvPr id="82981" name="Oval 113"/>
          <p:cNvSpPr>
            <a:spLocks noChangeArrowheads="1"/>
          </p:cNvSpPr>
          <p:nvPr/>
        </p:nvSpPr>
        <p:spPr bwMode="auto">
          <a:xfrm>
            <a:off x="2108200" y="3543300"/>
            <a:ext cx="76200" cy="84138"/>
          </a:xfrm>
          <a:prstGeom prst="ellipse">
            <a:avLst/>
          </a:prstGeom>
          <a:solidFill>
            <a:srgbClr val="000000"/>
          </a:solidFill>
          <a:ln w="15875">
            <a:solidFill>
              <a:srgbClr val="000000"/>
            </a:solidFill>
            <a:round/>
            <a:headEnd/>
            <a:tailEnd/>
          </a:ln>
        </p:spPr>
        <p:txBody>
          <a:bodyPr/>
          <a:lstStyle/>
          <a:p>
            <a:endParaRPr lang="it-IT"/>
          </a:p>
        </p:txBody>
      </p:sp>
      <p:grpSp>
        <p:nvGrpSpPr>
          <p:cNvPr id="82982" name="Group 116"/>
          <p:cNvGrpSpPr>
            <a:grpSpLocks/>
          </p:cNvGrpSpPr>
          <p:nvPr/>
        </p:nvGrpSpPr>
        <p:grpSpPr bwMode="auto">
          <a:xfrm>
            <a:off x="1497013" y="3835400"/>
            <a:ext cx="77787" cy="365125"/>
            <a:chOff x="1520" y="1762"/>
            <a:chExt cx="49" cy="230"/>
          </a:xfrm>
        </p:grpSpPr>
        <p:sp>
          <p:nvSpPr>
            <p:cNvPr id="83009" name="Freeform 114"/>
            <p:cNvSpPr>
              <a:spLocks/>
            </p:cNvSpPr>
            <p:nvPr/>
          </p:nvSpPr>
          <p:spPr bwMode="auto">
            <a:xfrm>
              <a:off x="1520" y="1887"/>
              <a:ext cx="49" cy="105"/>
            </a:xfrm>
            <a:custGeom>
              <a:avLst/>
              <a:gdLst>
                <a:gd name="T0" fmla="*/ 30 w 49"/>
                <a:gd name="T1" fmla="*/ 105 h 105"/>
                <a:gd name="T2" fmla="*/ 0 w 49"/>
                <a:gd name="T3" fmla="*/ 0 h 105"/>
                <a:gd name="T4" fmla="*/ 30 w 49"/>
                <a:gd name="T5" fmla="*/ 0 h 105"/>
                <a:gd name="T6" fmla="*/ 49 w 49"/>
                <a:gd name="T7" fmla="*/ 0 h 105"/>
                <a:gd name="T8" fmla="*/ 30 w 49"/>
                <a:gd name="T9" fmla="*/ 105 h 105"/>
                <a:gd name="T10" fmla="*/ 0 60000 65536"/>
                <a:gd name="T11" fmla="*/ 0 60000 65536"/>
                <a:gd name="T12" fmla="*/ 0 60000 65536"/>
                <a:gd name="T13" fmla="*/ 0 60000 65536"/>
                <a:gd name="T14" fmla="*/ 0 60000 65536"/>
                <a:gd name="T15" fmla="*/ 0 w 49"/>
                <a:gd name="T16" fmla="*/ 0 h 105"/>
                <a:gd name="T17" fmla="*/ 49 w 49"/>
                <a:gd name="T18" fmla="*/ 105 h 105"/>
              </a:gdLst>
              <a:ahLst/>
              <a:cxnLst>
                <a:cxn ang="T10">
                  <a:pos x="T0" y="T1"/>
                </a:cxn>
                <a:cxn ang="T11">
                  <a:pos x="T2" y="T3"/>
                </a:cxn>
                <a:cxn ang="T12">
                  <a:pos x="T4" y="T5"/>
                </a:cxn>
                <a:cxn ang="T13">
                  <a:pos x="T6" y="T7"/>
                </a:cxn>
                <a:cxn ang="T14">
                  <a:pos x="T8" y="T9"/>
                </a:cxn>
              </a:cxnLst>
              <a:rect l="T15" t="T16" r="T17" b="T18"/>
              <a:pathLst>
                <a:path w="49" h="105">
                  <a:moveTo>
                    <a:pt x="30" y="105"/>
                  </a:moveTo>
                  <a:lnTo>
                    <a:pt x="0" y="0"/>
                  </a:lnTo>
                  <a:lnTo>
                    <a:pt x="30" y="0"/>
                  </a:lnTo>
                  <a:lnTo>
                    <a:pt x="49" y="0"/>
                  </a:lnTo>
                  <a:lnTo>
                    <a:pt x="3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0" name="Line 115"/>
            <p:cNvSpPr>
              <a:spLocks noChangeShapeType="1"/>
            </p:cNvSpPr>
            <p:nvPr/>
          </p:nvSpPr>
          <p:spPr bwMode="auto">
            <a:xfrm flipV="1">
              <a:off x="1550" y="1762"/>
              <a:ext cx="0" cy="1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82983" name="Rectangle 117"/>
          <p:cNvSpPr>
            <a:spLocks noChangeArrowheads="1"/>
          </p:cNvSpPr>
          <p:nvPr/>
        </p:nvSpPr>
        <p:spPr bwMode="auto">
          <a:xfrm>
            <a:off x="973138" y="3867150"/>
            <a:ext cx="2619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000000"/>
                </a:solidFill>
                <a:latin typeface="Times" charset="0"/>
              </a:rPr>
              <a:t>Q </a:t>
            </a:r>
            <a:endParaRPr lang="it-IT"/>
          </a:p>
        </p:txBody>
      </p:sp>
      <p:sp>
        <p:nvSpPr>
          <p:cNvPr id="82984" name="Rectangle 118"/>
          <p:cNvSpPr>
            <a:spLocks noChangeArrowheads="1"/>
          </p:cNvSpPr>
          <p:nvPr/>
        </p:nvSpPr>
        <p:spPr bwMode="auto">
          <a:xfrm>
            <a:off x="1220788" y="3784600"/>
            <a:ext cx="66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000000"/>
                </a:solidFill>
                <a:latin typeface="Times" charset="0"/>
              </a:rPr>
              <a:t>.</a:t>
            </a:r>
            <a:endParaRPr lang="it-IT"/>
          </a:p>
        </p:txBody>
      </p:sp>
      <p:sp>
        <p:nvSpPr>
          <p:cNvPr id="82985" name="Rectangle 119"/>
          <p:cNvSpPr>
            <a:spLocks noChangeArrowheads="1"/>
          </p:cNvSpPr>
          <p:nvPr/>
        </p:nvSpPr>
        <p:spPr bwMode="auto">
          <a:xfrm>
            <a:off x="1281113" y="3867150"/>
            <a:ext cx="66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000000"/>
                </a:solidFill>
                <a:latin typeface="Times" charset="0"/>
              </a:rPr>
              <a:t> </a:t>
            </a:r>
            <a:endParaRPr lang="it-IT"/>
          </a:p>
        </p:txBody>
      </p:sp>
      <p:sp>
        <p:nvSpPr>
          <p:cNvPr id="82986" name="Rectangle 120"/>
          <p:cNvSpPr>
            <a:spLocks noChangeArrowheads="1"/>
          </p:cNvSpPr>
          <p:nvPr/>
        </p:nvSpPr>
        <p:spPr bwMode="auto">
          <a:xfrm>
            <a:off x="1343025" y="3851275"/>
            <a:ext cx="133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000000"/>
                </a:solidFill>
                <a:latin typeface="Symbol" charset="0"/>
              </a:rPr>
              <a:t>d</a:t>
            </a:r>
            <a:endParaRPr lang="it-IT"/>
          </a:p>
        </p:txBody>
      </p:sp>
      <p:sp>
        <p:nvSpPr>
          <p:cNvPr id="82987" name="Rectangle 121"/>
          <p:cNvSpPr>
            <a:spLocks noChangeArrowheads="1"/>
          </p:cNvSpPr>
          <p:nvPr/>
        </p:nvSpPr>
        <p:spPr bwMode="auto">
          <a:xfrm>
            <a:off x="2284413" y="3768725"/>
            <a:ext cx="1793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000000"/>
                </a:solidFill>
                <a:latin typeface="Times" charset="0"/>
              </a:rPr>
              <a:t>C</a:t>
            </a:r>
            <a:endParaRPr lang="it-IT"/>
          </a:p>
        </p:txBody>
      </p:sp>
      <p:sp>
        <p:nvSpPr>
          <p:cNvPr id="82988" name="Rectangle 122"/>
          <p:cNvSpPr>
            <a:spLocks noChangeArrowheads="1"/>
          </p:cNvSpPr>
          <p:nvPr/>
        </p:nvSpPr>
        <p:spPr bwMode="auto">
          <a:xfrm>
            <a:off x="2454275" y="3851275"/>
            <a:ext cx="193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000000"/>
                </a:solidFill>
                <a:latin typeface="Times" charset="0"/>
              </a:rPr>
              <a:t>D</a:t>
            </a:r>
            <a:endParaRPr lang="it-IT"/>
          </a:p>
        </p:txBody>
      </p:sp>
      <p:sp>
        <p:nvSpPr>
          <p:cNvPr id="82989" name="Rectangle 123"/>
          <p:cNvSpPr>
            <a:spLocks noChangeArrowheads="1"/>
          </p:cNvSpPr>
          <p:nvPr/>
        </p:nvSpPr>
        <p:spPr bwMode="auto">
          <a:xfrm>
            <a:off x="4530725" y="3294063"/>
            <a:ext cx="863600" cy="565150"/>
          </a:xfrm>
          <a:prstGeom prst="rect">
            <a:avLst/>
          </a:prstGeom>
          <a:solidFill>
            <a:srgbClr val="FFFFFF"/>
          </a:solidFill>
          <a:ln w="15875">
            <a:solidFill>
              <a:srgbClr val="CC0000"/>
            </a:solidFill>
            <a:miter lim="800000"/>
            <a:headEnd/>
            <a:tailEnd/>
          </a:ln>
        </p:spPr>
        <p:txBody>
          <a:bodyPr/>
          <a:lstStyle/>
          <a:p>
            <a:endParaRPr lang="it-IT"/>
          </a:p>
        </p:txBody>
      </p:sp>
      <p:sp>
        <p:nvSpPr>
          <p:cNvPr id="82990" name="Rectangle 124"/>
          <p:cNvSpPr>
            <a:spLocks noChangeArrowheads="1"/>
          </p:cNvSpPr>
          <p:nvPr/>
        </p:nvSpPr>
        <p:spPr bwMode="auto">
          <a:xfrm>
            <a:off x="2624138" y="2347913"/>
            <a:ext cx="19145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CC0000"/>
                </a:solidFill>
                <a:latin typeface="Times" charset="0"/>
              </a:rPr>
              <a:t>PREAMPLIFIER</a:t>
            </a:r>
            <a:endParaRPr lang="it-IT"/>
          </a:p>
        </p:txBody>
      </p:sp>
      <p:sp>
        <p:nvSpPr>
          <p:cNvPr id="82991" name="Rectangle 125"/>
          <p:cNvSpPr>
            <a:spLocks noChangeArrowheads="1"/>
          </p:cNvSpPr>
          <p:nvPr/>
        </p:nvSpPr>
        <p:spPr bwMode="auto">
          <a:xfrm>
            <a:off x="4460875" y="2805113"/>
            <a:ext cx="10302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CC0000"/>
                </a:solidFill>
                <a:latin typeface="Times" charset="0"/>
              </a:rPr>
              <a:t>SHAPER</a:t>
            </a:r>
            <a:endParaRPr lang="it-IT"/>
          </a:p>
        </p:txBody>
      </p:sp>
      <p:sp>
        <p:nvSpPr>
          <p:cNvPr id="82992" name="Line 126"/>
          <p:cNvSpPr>
            <a:spLocks noChangeShapeType="1"/>
          </p:cNvSpPr>
          <p:nvPr/>
        </p:nvSpPr>
        <p:spPr bwMode="auto">
          <a:xfrm>
            <a:off x="6951663" y="3984625"/>
            <a:ext cx="185737"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93" name="Rectangle 127"/>
          <p:cNvSpPr>
            <a:spLocks noChangeArrowheads="1"/>
          </p:cNvSpPr>
          <p:nvPr/>
        </p:nvSpPr>
        <p:spPr bwMode="auto">
          <a:xfrm>
            <a:off x="4722813" y="4116388"/>
            <a:ext cx="287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800">
                <a:solidFill>
                  <a:schemeClr val="tx1"/>
                </a:solidFill>
                <a:latin typeface="Times" charset="0"/>
              </a:rPr>
              <a:t>V</a:t>
            </a:r>
            <a:r>
              <a:rPr lang="it-IT" sz="1800" baseline="-25000">
                <a:solidFill>
                  <a:schemeClr val="tx1"/>
                </a:solidFill>
                <a:latin typeface="Times" charset="0"/>
              </a:rPr>
              <a:t>th</a:t>
            </a:r>
          </a:p>
        </p:txBody>
      </p:sp>
      <p:sp>
        <p:nvSpPr>
          <p:cNvPr id="82994" name="Rectangle 128"/>
          <p:cNvSpPr>
            <a:spLocks noChangeArrowheads="1"/>
          </p:cNvSpPr>
          <p:nvPr/>
        </p:nvSpPr>
        <p:spPr bwMode="auto">
          <a:xfrm>
            <a:off x="7059613" y="4465638"/>
            <a:ext cx="3333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CC0000"/>
                </a:solidFill>
                <a:latin typeface="Times" charset="0"/>
              </a:rPr>
              <a:t>V</a:t>
            </a:r>
            <a:r>
              <a:rPr lang="it-IT" sz="2100" baseline="-25000">
                <a:solidFill>
                  <a:srgbClr val="CC0000"/>
                </a:solidFill>
                <a:latin typeface="Times" charset="0"/>
              </a:rPr>
              <a:t>th</a:t>
            </a:r>
          </a:p>
        </p:txBody>
      </p:sp>
      <p:sp>
        <p:nvSpPr>
          <p:cNvPr id="82995" name="Rectangle 129"/>
          <p:cNvSpPr>
            <a:spLocks noChangeArrowheads="1"/>
          </p:cNvSpPr>
          <p:nvPr/>
        </p:nvSpPr>
        <p:spPr bwMode="auto">
          <a:xfrm>
            <a:off x="6472238" y="2801938"/>
            <a:ext cx="2101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100">
                <a:solidFill>
                  <a:srgbClr val="CC0000"/>
                </a:solidFill>
                <a:latin typeface="Times" charset="0"/>
              </a:rPr>
              <a:t>DISCRIMINATOR</a:t>
            </a:r>
            <a:endParaRPr lang="it-IT"/>
          </a:p>
        </p:txBody>
      </p:sp>
      <p:sp>
        <p:nvSpPr>
          <p:cNvPr id="82996" name="Line 130"/>
          <p:cNvSpPr>
            <a:spLocks noChangeShapeType="1"/>
          </p:cNvSpPr>
          <p:nvPr/>
        </p:nvSpPr>
        <p:spPr bwMode="auto">
          <a:xfrm flipH="1">
            <a:off x="2160588" y="3602038"/>
            <a:ext cx="927100"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97" name="Line 131"/>
          <p:cNvSpPr>
            <a:spLocks noChangeShapeType="1"/>
          </p:cNvSpPr>
          <p:nvPr/>
        </p:nvSpPr>
        <p:spPr bwMode="auto">
          <a:xfrm>
            <a:off x="7831138" y="3751263"/>
            <a:ext cx="463550"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98" name="Line 132"/>
          <p:cNvSpPr>
            <a:spLocks noChangeShapeType="1"/>
          </p:cNvSpPr>
          <p:nvPr/>
        </p:nvSpPr>
        <p:spPr bwMode="auto">
          <a:xfrm flipH="1">
            <a:off x="7199313" y="3981450"/>
            <a:ext cx="107950"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99" name="Line 136"/>
          <p:cNvSpPr>
            <a:spLocks noChangeShapeType="1"/>
          </p:cNvSpPr>
          <p:nvPr/>
        </p:nvSpPr>
        <p:spPr bwMode="auto">
          <a:xfrm flipH="1">
            <a:off x="7224713" y="3568700"/>
            <a:ext cx="107950"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000" name="Line 137"/>
          <p:cNvSpPr>
            <a:spLocks noChangeShapeType="1"/>
          </p:cNvSpPr>
          <p:nvPr/>
        </p:nvSpPr>
        <p:spPr bwMode="auto">
          <a:xfrm rot="16200000" flipH="1">
            <a:off x="7221538" y="3565525"/>
            <a:ext cx="107950"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001" name="Line 139"/>
          <p:cNvSpPr>
            <a:spLocks noChangeShapeType="1"/>
          </p:cNvSpPr>
          <p:nvPr/>
        </p:nvSpPr>
        <p:spPr bwMode="auto">
          <a:xfrm>
            <a:off x="4976813" y="4264025"/>
            <a:ext cx="16970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nvGrpSpPr>
          <p:cNvPr id="83002" name="Group 140"/>
          <p:cNvGrpSpPr>
            <a:grpSpLocks/>
          </p:cNvGrpSpPr>
          <p:nvPr/>
        </p:nvGrpSpPr>
        <p:grpSpPr bwMode="auto">
          <a:xfrm>
            <a:off x="7758113" y="4043363"/>
            <a:ext cx="773112" cy="315912"/>
            <a:chOff x="2548" y="1450"/>
            <a:chExt cx="487" cy="199"/>
          </a:xfrm>
        </p:grpSpPr>
        <p:sp>
          <p:nvSpPr>
            <p:cNvPr id="83006" name="Line 141"/>
            <p:cNvSpPr>
              <a:spLocks noChangeShapeType="1"/>
            </p:cNvSpPr>
            <p:nvPr/>
          </p:nvSpPr>
          <p:spPr bwMode="auto">
            <a:xfrm>
              <a:off x="2548" y="1649"/>
              <a:ext cx="14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007" name="Line 142"/>
            <p:cNvSpPr>
              <a:spLocks noChangeShapeType="1"/>
            </p:cNvSpPr>
            <p:nvPr/>
          </p:nvSpPr>
          <p:spPr bwMode="auto">
            <a:xfrm flipV="1">
              <a:off x="2691" y="1450"/>
              <a:ext cx="0" cy="19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008" name="Line 143"/>
            <p:cNvSpPr>
              <a:spLocks noChangeShapeType="1"/>
            </p:cNvSpPr>
            <p:nvPr/>
          </p:nvSpPr>
          <p:spPr bwMode="auto">
            <a:xfrm>
              <a:off x="2691" y="1450"/>
              <a:ext cx="3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83003" name="Line 144"/>
          <p:cNvSpPr>
            <a:spLocks noChangeShapeType="1"/>
          </p:cNvSpPr>
          <p:nvPr/>
        </p:nvSpPr>
        <p:spPr bwMode="auto">
          <a:xfrm>
            <a:off x="8542338" y="4041775"/>
            <a:ext cx="0" cy="3032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83004" name="Line 145"/>
          <p:cNvSpPr>
            <a:spLocks noChangeShapeType="1"/>
          </p:cNvSpPr>
          <p:nvPr/>
        </p:nvSpPr>
        <p:spPr bwMode="auto">
          <a:xfrm>
            <a:off x="8537575" y="4346575"/>
            <a:ext cx="304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83005" name="Rectangle 147"/>
          <p:cNvSpPr>
            <a:spLocks noChangeArrowheads="1"/>
          </p:cNvSpPr>
          <p:nvPr/>
        </p:nvSpPr>
        <p:spPr bwMode="auto">
          <a:xfrm>
            <a:off x="465138" y="5065713"/>
            <a:ext cx="923448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In a multichannel readout chip, channel-to-channel threshold variations due to device mismatch may degrade detection efficiency and spurious hit rate</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4791613B-AB88-C148-A563-92A4C719D498}" type="slidenum">
              <a:rPr lang="en-US" sz="1200">
                <a:solidFill>
                  <a:srgbClr val="000066"/>
                </a:solidFill>
                <a:latin typeface="Verdana" charset="0"/>
              </a:rPr>
              <a:pPr/>
              <a:t>52</a:t>
            </a:fld>
            <a:endParaRPr lang="en-US" sz="1200">
              <a:solidFill>
                <a:srgbClr val="000066"/>
              </a:solidFill>
              <a:latin typeface="Verdana" charset="0"/>
            </a:endParaRPr>
          </a:p>
        </p:txBody>
      </p:sp>
      <p:graphicFrame>
        <p:nvGraphicFramePr>
          <p:cNvPr id="24578" name="Object 4"/>
          <p:cNvGraphicFramePr>
            <a:graphicFrameLocks noChangeAspect="1"/>
          </p:cNvGraphicFramePr>
          <p:nvPr/>
        </p:nvGraphicFramePr>
        <p:xfrm>
          <a:off x="2103438" y="1585913"/>
          <a:ext cx="6102350" cy="4595812"/>
        </p:xfrm>
        <a:graphic>
          <a:graphicData uri="http://schemas.openxmlformats.org/presentationml/2006/ole">
            <mc:AlternateContent xmlns:mc="http://schemas.openxmlformats.org/markup-compatibility/2006">
              <mc:Choice xmlns:v="urn:schemas-microsoft-com:vml" Requires="v">
                <p:oleObj spid="_x0000_s24621" name="KGPlot" r:id="rId4" imgW="7251480" imgH="5460840" progId="KGraph_Plot">
                  <p:embed/>
                </p:oleObj>
              </mc:Choice>
              <mc:Fallback>
                <p:oleObj name="KGPlot" r:id="rId4" imgW="7251480" imgH="5460840" progId="KGraph_Plot">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3438" y="1585913"/>
                        <a:ext cx="6102350"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 name="Group 8"/>
          <p:cNvGrpSpPr>
            <a:grpSpLocks/>
          </p:cNvGrpSpPr>
          <p:nvPr/>
        </p:nvGrpSpPr>
        <p:grpSpPr bwMode="auto">
          <a:xfrm>
            <a:off x="3541713" y="2076450"/>
            <a:ext cx="2544762" cy="3379788"/>
            <a:chOff x="2459" y="1308"/>
            <a:chExt cx="1603" cy="2129"/>
          </a:xfrm>
        </p:grpSpPr>
        <p:sp>
          <p:nvSpPr>
            <p:cNvPr id="24587" name="Line 5"/>
            <p:cNvSpPr>
              <a:spLocks noChangeShapeType="1"/>
            </p:cNvSpPr>
            <p:nvPr/>
          </p:nvSpPr>
          <p:spPr bwMode="auto">
            <a:xfrm>
              <a:off x="3036" y="1568"/>
              <a:ext cx="0" cy="1869"/>
            </a:xfrm>
            <a:prstGeom prst="line">
              <a:avLst/>
            </a:prstGeom>
            <a:noFill/>
            <a:ln w="28575">
              <a:solidFill>
                <a:srgbClr val="0099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24588" name="Text Box 6"/>
            <p:cNvSpPr txBox="1">
              <a:spLocks noChangeArrowheads="1"/>
            </p:cNvSpPr>
            <p:nvPr/>
          </p:nvSpPr>
          <p:spPr bwMode="auto">
            <a:xfrm>
              <a:off x="2459" y="1308"/>
              <a:ext cx="160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800">
                  <a:solidFill>
                    <a:srgbClr val="009900"/>
                  </a:solidFill>
                  <a:latin typeface="Arial" charset="0"/>
                </a:rPr>
                <a:t>Discriminator threshold</a:t>
              </a:r>
              <a:endParaRPr lang="en-US" sz="1800" baseline="-25000">
                <a:solidFill>
                  <a:srgbClr val="009900"/>
                </a:solidFill>
                <a:latin typeface="Arial" charset="0"/>
              </a:endParaRPr>
            </a:p>
          </p:txBody>
        </p:sp>
      </p:grpSp>
      <p:sp>
        <p:nvSpPr>
          <p:cNvPr id="24581" name="Rectangle 7"/>
          <p:cNvSpPr>
            <a:spLocks noChangeArrowheads="1"/>
          </p:cNvSpPr>
          <p:nvPr/>
        </p:nvSpPr>
        <p:spPr bwMode="auto">
          <a:xfrm>
            <a:off x="433388" y="801688"/>
            <a:ext cx="923448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An excessive threshold dispersion can lead to channels with high noise hit rate or reduced efficiency in signal detection.</a:t>
            </a:r>
          </a:p>
        </p:txBody>
      </p:sp>
      <p:sp>
        <p:nvSpPr>
          <p:cNvPr id="24582" name="Text Box 9"/>
          <p:cNvSpPr txBox="1">
            <a:spLocks noChangeArrowheads="1"/>
          </p:cNvSpPr>
          <p:nvPr/>
        </p:nvSpPr>
        <p:spPr bwMode="auto">
          <a:xfrm>
            <a:off x="5843588" y="2446338"/>
            <a:ext cx="15668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800" b="1">
                <a:solidFill>
                  <a:srgbClr val="0000FF"/>
                </a:solidFill>
              </a:rPr>
              <a:t>Landau distribution of detector charge for a M.I.P.</a:t>
            </a:r>
            <a:endParaRPr lang="en-US" sz="1800" b="1">
              <a:solidFill>
                <a:srgbClr val="0000FF"/>
              </a:solidFill>
            </a:endParaRPr>
          </a:p>
        </p:txBody>
      </p:sp>
      <p:sp>
        <p:nvSpPr>
          <p:cNvPr id="24583" name="Text Box 10"/>
          <p:cNvSpPr txBox="1">
            <a:spLocks noChangeArrowheads="1"/>
          </p:cNvSpPr>
          <p:nvPr/>
        </p:nvSpPr>
        <p:spPr bwMode="auto">
          <a:xfrm>
            <a:off x="630238" y="1885950"/>
            <a:ext cx="1566862"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800" b="1">
                <a:solidFill>
                  <a:srgbClr val="FF3300"/>
                </a:solidFill>
              </a:rPr>
              <a:t>Noise gaussian distribution</a:t>
            </a:r>
          </a:p>
          <a:p>
            <a:pPr>
              <a:spcBef>
                <a:spcPct val="50000"/>
              </a:spcBef>
              <a:buClrTx/>
              <a:buFontTx/>
              <a:buNone/>
            </a:pPr>
            <a:r>
              <a:rPr lang="it-IT" sz="1800" b="1">
                <a:solidFill>
                  <a:srgbClr val="FF3300"/>
                </a:solidFill>
              </a:rPr>
              <a:t>(</a:t>
            </a:r>
            <a:r>
              <a:rPr lang="it-IT" sz="1800" b="1">
                <a:solidFill>
                  <a:srgbClr val="FF3300"/>
                </a:solidFill>
                <a:latin typeface="Symbol" charset="0"/>
              </a:rPr>
              <a:t>s</a:t>
            </a:r>
            <a:r>
              <a:rPr lang="it-IT" sz="1800" b="1">
                <a:solidFill>
                  <a:srgbClr val="FF3300"/>
                </a:solidFill>
              </a:rPr>
              <a:t> = ENC)</a:t>
            </a:r>
            <a:endParaRPr lang="en-US" sz="1800" b="1">
              <a:solidFill>
                <a:srgbClr val="FF3300"/>
              </a:solidFill>
            </a:endParaRPr>
          </a:p>
        </p:txBody>
      </p:sp>
      <p:sp>
        <p:nvSpPr>
          <p:cNvPr id="24584" name="Line 11"/>
          <p:cNvSpPr>
            <a:spLocks noChangeShapeType="1"/>
          </p:cNvSpPr>
          <p:nvPr/>
        </p:nvSpPr>
        <p:spPr bwMode="auto">
          <a:xfrm>
            <a:off x="2119313" y="2609850"/>
            <a:ext cx="1708150" cy="735013"/>
          </a:xfrm>
          <a:prstGeom prst="line">
            <a:avLst/>
          </a:prstGeom>
          <a:noFill/>
          <a:ln w="28575">
            <a:solidFill>
              <a:srgbClr val="FF33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it-IT"/>
          </a:p>
        </p:txBody>
      </p:sp>
      <p:sp>
        <p:nvSpPr>
          <p:cNvPr id="24585" name="Text Box 12"/>
          <p:cNvSpPr txBox="1">
            <a:spLocks noChangeArrowheads="1"/>
          </p:cNvSpPr>
          <p:nvPr/>
        </p:nvSpPr>
        <p:spPr bwMode="auto">
          <a:xfrm>
            <a:off x="7485063" y="1760538"/>
            <a:ext cx="2420937" cy="31393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800" b="1" dirty="0" err="1">
                <a:solidFill>
                  <a:srgbClr val="0000FF"/>
                </a:solidFill>
              </a:rPr>
              <a:t>Most</a:t>
            </a:r>
            <a:r>
              <a:rPr lang="it-IT" sz="1800" b="1" dirty="0">
                <a:solidFill>
                  <a:srgbClr val="0000FF"/>
                </a:solidFill>
              </a:rPr>
              <a:t> </a:t>
            </a:r>
            <a:r>
              <a:rPr lang="it-IT" sz="1800" b="1" dirty="0" err="1">
                <a:solidFill>
                  <a:srgbClr val="0000FF"/>
                </a:solidFill>
              </a:rPr>
              <a:t>probable</a:t>
            </a:r>
            <a:r>
              <a:rPr lang="it-IT" sz="1800" b="1" dirty="0">
                <a:solidFill>
                  <a:srgbClr val="0000FF"/>
                </a:solidFill>
              </a:rPr>
              <a:t> </a:t>
            </a:r>
            <a:r>
              <a:rPr lang="it-IT" sz="1800" b="1" dirty="0" err="1">
                <a:solidFill>
                  <a:srgbClr val="0000FF"/>
                </a:solidFill>
              </a:rPr>
              <a:t>value</a:t>
            </a:r>
            <a:r>
              <a:rPr lang="it-IT" sz="1800" b="1" dirty="0">
                <a:solidFill>
                  <a:srgbClr val="0000FF"/>
                </a:solidFill>
              </a:rPr>
              <a:t> </a:t>
            </a:r>
            <a:r>
              <a:rPr lang="it-IT" sz="1800" b="1" dirty="0" err="1">
                <a:solidFill>
                  <a:srgbClr val="0000FF"/>
                </a:solidFill>
              </a:rPr>
              <a:t>depends</a:t>
            </a:r>
            <a:r>
              <a:rPr lang="it-IT" sz="1800" b="1" dirty="0">
                <a:solidFill>
                  <a:srgbClr val="0000FF"/>
                </a:solidFill>
              </a:rPr>
              <a:t> on: </a:t>
            </a:r>
          </a:p>
          <a:p>
            <a:pPr>
              <a:spcBef>
                <a:spcPct val="50000"/>
              </a:spcBef>
              <a:buClrTx/>
              <a:buFontTx/>
              <a:buNone/>
            </a:pPr>
            <a:r>
              <a:rPr lang="it-IT" sz="1800" b="1" dirty="0">
                <a:solidFill>
                  <a:srgbClr val="008000"/>
                </a:solidFill>
              </a:rPr>
              <a:t>detector </a:t>
            </a:r>
            <a:r>
              <a:rPr lang="it-IT" sz="1800" b="1" dirty="0" err="1">
                <a:solidFill>
                  <a:srgbClr val="008000"/>
                </a:solidFill>
              </a:rPr>
              <a:t>thickness</a:t>
            </a:r>
            <a:r>
              <a:rPr lang="it-IT" sz="1800" b="1" dirty="0">
                <a:solidFill>
                  <a:srgbClr val="0000FF"/>
                </a:solidFill>
              </a:rPr>
              <a:t> (80 e-h </a:t>
            </a:r>
            <a:r>
              <a:rPr lang="it-IT" sz="1800" b="1" dirty="0" err="1">
                <a:solidFill>
                  <a:srgbClr val="0000FF"/>
                </a:solidFill>
              </a:rPr>
              <a:t>pairs</a:t>
            </a:r>
            <a:r>
              <a:rPr lang="it-IT" sz="1800" b="1" dirty="0">
                <a:solidFill>
                  <a:srgbClr val="0000FF"/>
                </a:solidFill>
              </a:rPr>
              <a:t>/</a:t>
            </a:r>
            <a:r>
              <a:rPr lang="it-IT" sz="1800" b="1" dirty="0" smtClean="0">
                <a:solidFill>
                  <a:srgbClr val="0000FF"/>
                </a:solidFill>
                <a:latin typeface="Symbol" charset="0"/>
              </a:rPr>
              <a:t>m</a:t>
            </a:r>
            <a:r>
              <a:rPr lang="it-IT" sz="1800" b="1" dirty="0" smtClean="0">
                <a:solidFill>
                  <a:srgbClr val="0000FF"/>
                </a:solidFill>
              </a:rPr>
              <a:t>m for 300 </a:t>
            </a:r>
            <a:r>
              <a:rPr lang="it-IT" sz="1800" b="1" dirty="0" smtClean="0">
                <a:solidFill>
                  <a:srgbClr val="0000FF"/>
                </a:solidFill>
                <a:latin typeface="Symbol" charset="0"/>
              </a:rPr>
              <a:t>m</a:t>
            </a:r>
            <a:r>
              <a:rPr lang="it-IT" sz="1800" b="1" dirty="0" smtClean="0">
                <a:solidFill>
                  <a:srgbClr val="0000FF"/>
                </a:solidFill>
              </a:rPr>
              <a:t>m </a:t>
            </a:r>
            <a:r>
              <a:rPr lang="it-IT" sz="1800" b="1" dirty="0" err="1" smtClean="0">
                <a:solidFill>
                  <a:srgbClr val="0000FF"/>
                </a:solidFill>
              </a:rPr>
              <a:t>thickness</a:t>
            </a:r>
            <a:r>
              <a:rPr lang="it-IT" sz="1800" b="1" dirty="0" smtClean="0">
                <a:solidFill>
                  <a:srgbClr val="0000FF"/>
                </a:solidFill>
              </a:rPr>
              <a:t>)</a:t>
            </a:r>
            <a:endParaRPr lang="it-IT" sz="1800" b="1" dirty="0">
              <a:solidFill>
                <a:srgbClr val="0000FF"/>
              </a:solidFill>
            </a:endParaRPr>
          </a:p>
          <a:p>
            <a:pPr>
              <a:spcBef>
                <a:spcPct val="50000"/>
              </a:spcBef>
              <a:buClrTx/>
              <a:buFontTx/>
              <a:buNone/>
            </a:pPr>
            <a:r>
              <a:rPr lang="it-IT" sz="1800" b="1" dirty="0" err="1">
                <a:solidFill>
                  <a:srgbClr val="008000"/>
                </a:solidFill>
              </a:rPr>
              <a:t>charge</a:t>
            </a:r>
            <a:r>
              <a:rPr lang="it-IT" sz="1800" b="1" dirty="0">
                <a:solidFill>
                  <a:srgbClr val="008000"/>
                </a:solidFill>
              </a:rPr>
              <a:t> </a:t>
            </a:r>
            <a:r>
              <a:rPr lang="it-IT" sz="1800" b="1" dirty="0" err="1">
                <a:solidFill>
                  <a:srgbClr val="008000"/>
                </a:solidFill>
              </a:rPr>
              <a:t>collection</a:t>
            </a:r>
            <a:r>
              <a:rPr lang="it-IT" sz="1800" b="1" dirty="0">
                <a:solidFill>
                  <a:srgbClr val="008000"/>
                </a:solidFill>
              </a:rPr>
              <a:t> </a:t>
            </a:r>
            <a:r>
              <a:rPr lang="it-IT" sz="1800" b="1" dirty="0" err="1">
                <a:solidFill>
                  <a:srgbClr val="008000"/>
                </a:solidFill>
              </a:rPr>
              <a:t>efficiency</a:t>
            </a:r>
            <a:r>
              <a:rPr lang="it-IT" sz="1800" b="1" dirty="0">
                <a:solidFill>
                  <a:srgbClr val="0000FF"/>
                </a:solidFill>
              </a:rPr>
              <a:t> (</a:t>
            </a:r>
            <a:r>
              <a:rPr lang="it-IT" sz="1800" b="1" dirty="0" err="1">
                <a:solidFill>
                  <a:srgbClr val="0000FF"/>
                </a:solidFill>
              </a:rPr>
              <a:t>degraded</a:t>
            </a:r>
            <a:r>
              <a:rPr lang="it-IT" sz="1800" b="1" dirty="0">
                <a:solidFill>
                  <a:srgbClr val="0000FF"/>
                </a:solidFill>
              </a:rPr>
              <a:t> in </a:t>
            </a:r>
            <a:r>
              <a:rPr lang="it-IT" sz="1800" b="1" dirty="0" err="1">
                <a:solidFill>
                  <a:srgbClr val="0000FF"/>
                </a:solidFill>
              </a:rPr>
              <a:t>irradiated</a:t>
            </a:r>
            <a:r>
              <a:rPr lang="it-IT" sz="1800" b="1" dirty="0">
                <a:solidFill>
                  <a:srgbClr val="0000FF"/>
                </a:solidFill>
              </a:rPr>
              <a:t> </a:t>
            </a:r>
            <a:r>
              <a:rPr lang="it-IT" sz="1800" b="1" dirty="0" err="1">
                <a:solidFill>
                  <a:srgbClr val="0000FF"/>
                </a:solidFill>
              </a:rPr>
              <a:t>silicon</a:t>
            </a:r>
            <a:r>
              <a:rPr lang="it-IT" sz="1800" b="1" dirty="0">
                <a:solidFill>
                  <a:srgbClr val="0000FF"/>
                </a:solidFill>
              </a:rPr>
              <a:t>)</a:t>
            </a:r>
            <a:endParaRPr lang="en-US" sz="1800" b="1" dirty="0">
              <a:solidFill>
                <a:srgbClr val="0000FF"/>
              </a:solidFill>
            </a:endParaRPr>
          </a:p>
        </p:txBody>
      </p:sp>
      <p:sp>
        <p:nvSpPr>
          <p:cNvPr id="24586" name="Text Box 13"/>
          <p:cNvSpPr txBox="1">
            <a:spLocks noChangeArrowheads="1"/>
          </p:cNvSpPr>
          <p:nvPr/>
        </p:nvSpPr>
        <p:spPr bwMode="auto">
          <a:xfrm>
            <a:off x="1125538" y="95250"/>
            <a:ext cx="81327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Efficiency and noise occupancy</a:t>
            </a:r>
            <a:endParaRPr lang="it-IT" sz="3200" b="1">
              <a:solidFill>
                <a:srgbClr val="000066"/>
              </a:solidFill>
              <a:sym typeface="Symbo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128 -4.07407E-6 L -0.01923 -4.07407E-6 " pathEditMode="relative" rAng="0" ptsTypes="AA">
                                      <p:cBhvr>
                                        <p:cTn id="6" dur="2000" fill="hold"/>
                                        <p:tgtEl>
                                          <p:spTgt spid="2"/>
                                        </p:tgtEl>
                                        <p:attrNameLst>
                                          <p:attrName>ppt_x</p:attrName>
                                          <p:attrName>ppt_y</p:attrName>
                                        </p:attrNameLst>
                                      </p:cBhvr>
                                      <p:rCtr x="-1026"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1.28205E-6 -7.40741E-7 L 0.01634 -7.40741E-7 " pathEditMode="relative" rAng="0" ptsTypes="AA">
                                      <p:cBhvr>
                                        <p:cTn id="10" dur="2000" fill="hold"/>
                                        <p:tgtEl>
                                          <p:spTgt spid="2"/>
                                        </p:tgtEl>
                                        <p:attrNameLst>
                                          <p:attrName>ppt_x</p:attrName>
                                          <p:attrName>ppt_y</p:attrName>
                                        </p:attrNameLst>
                                      </p:cBhvr>
                                      <p:rCtr x="81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9B635168-0F5D-F04D-98E0-B2B6AC1DC9FF}" type="slidenum">
              <a:rPr lang="en-US" sz="1200">
                <a:solidFill>
                  <a:srgbClr val="000066"/>
                </a:solidFill>
                <a:latin typeface="Verdana" charset="0"/>
              </a:rPr>
              <a:pPr/>
              <a:t>53</a:t>
            </a:fld>
            <a:endParaRPr lang="en-US" sz="1200">
              <a:solidFill>
                <a:srgbClr val="000066"/>
              </a:solidFill>
              <a:latin typeface="Verdana" charset="0"/>
            </a:endParaRPr>
          </a:p>
        </p:txBody>
      </p:sp>
      <p:sp>
        <p:nvSpPr>
          <p:cNvPr id="25604" name="Rectangle 71"/>
          <p:cNvSpPr>
            <a:spLocks noChangeArrowheads="1"/>
          </p:cNvSpPr>
          <p:nvPr/>
        </p:nvSpPr>
        <p:spPr bwMode="auto">
          <a:xfrm>
            <a:off x="381000" y="1066800"/>
            <a:ext cx="92344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Discriminator threshold dispersion is given by statistical variations of the threshold voltage of MOSFETs in the differential pairs used in the discriminator input stage:</a:t>
            </a:r>
          </a:p>
        </p:txBody>
      </p:sp>
      <p:grpSp>
        <p:nvGrpSpPr>
          <p:cNvPr id="25605" name="Group 99"/>
          <p:cNvGrpSpPr>
            <a:grpSpLocks/>
          </p:cNvGrpSpPr>
          <p:nvPr/>
        </p:nvGrpSpPr>
        <p:grpSpPr bwMode="auto">
          <a:xfrm>
            <a:off x="757238" y="3111500"/>
            <a:ext cx="3997325" cy="3198813"/>
            <a:chOff x="1952" y="1960"/>
            <a:chExt cx="2518" cy="2015"/>
          </a:xfrm>
        </p:grpSpPr>
        <p:grpSp>
          <p:nvGrpSpPr>
            <p:cNvPr id="25608" name="Group 5"/>
            <p:cNvGrpSpPr>
              <a:grpSpLocks/>
            </p:cNvGrpSpPr>
            <p:nvPr/>
          </p:nvGrpSpPr>
          <p:grpSpPr bwMode="auto">
            <a:xfrm>
              <a:off x="2611" y="2758"/>
              <a:ext cx="330" cy="576"/>
              <a:chOff x="1892" y="1852"/>
              <a:chExt cx="330" cy="576"/>
            </a:xfrm>
          </p:grpSpPr>
          <p:grpSp>
            <p:nvGrpSpPr>
              <p:cNvPr id="25679" name="Group 6"/>
              <p:cNvGrpSpPr>
                <a:grpSpLocks/>
              </p:cNvGrpSpPr>
              <p:nvPr/>
            </p:nvGrpSpPr>
            <p:grpSpPr bwMode="auto">
              <a:xfrm>
                <a:off x="2036" y="1852"/>
                <a:ext cx="180" cy="576"/>
                <a:chOff x="5724" y="5197"/>
                <a:chExt cx="450" cy="1440"/>
              </a:xfrm>
            </p:grpSpPr>
            <p:sp>
              <p:nvSpPr>
                <p:cNvPr id="25682" name="Line 7"/>
                <p:cNvSpPr>
                  <a:spLocks noChangeShapeType="1"/>
                </p:cNvSpPr>
                <p:nvPr/>
              </p:nvSpPr>
              <p:spPr bwMode="auto">
                <a:xfrm>
                  <a:off x="6174" y="5197"/>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3" name="Line 8"/>
                <p:cNvSpPr>
                  <a:spLocks noChangeShapeType="1"/>
                </p:cNvSpPr>
                <p:nvPr/>
              </p:nvSpPr>
              <p:spPr bwMode="auto">
                <a:xfrm flipH="1">
                  <a:off x="5814" y="573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4" name="Line 9"/>
                <p:cNvSpPr>
                  <a:spLocks noChangeShapeType="1"/>
                </p:cNvSpPr>
                <p:nvPr/>
              </p:nvSpPr>
              <p:spPr bwMode="auto">
                <a:xfrm>
                  <a:off x="5814" y="5737"/>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5" name="Line 10"/>
                <p:cNvSpPr>
                  <a:spLocks noChangeShapeType="1"/>
                </p:cNvSpPr>
                <p:nvPr/>
              </p:nvSpPr>
              <p:spPr bwMode="auto">
                <a:xfrm>
                  <a:off x="5814" y="60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6" name="Line 11"/>
                <p:cNvSpPr>
                  <a:spLocks noChangeShapeType="1"/>
                </p:cNvSpPr>
                <p:nvPr/>
              </p:nvSpPr>
              <p:spPr bwMode="auto">
                <a:xfrm>
                  <a:off x="6174" y="6097"/>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7" name="Line 12"/>
                <p:cNvSpPr>
                  <a:spLocks noChangeShapeType="1"/>
                </p:cNvSpPr>
                <p:nvPr/>
              </p:nvSpPr>
              <p:spPr bwMode="auto">
                <a:xfrm>
                  <a:off x="5724" y="5737"/>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5680" name="Line 13"/>
              <p:cNvSpPr>
                <a:spLocks noChangeShapeType="1"/>
              </p:cNvSpPr>
              <p:nvPr/>
            </p:nvSpPr>
            <p:spPr bwMode="auto">
              <a:xfrm flipH="1">
                <a:off x="1892" y="2140"/>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81" name="Line 14"/>
              <p:cNvSpPr>
                <a:spLocks noChangeShapeType="1"/>
              </p:cNvSpPr>
              <p:nvPr/>
            </p:nvSpPr>
            <p:spPr bwMode="auto">
              <a:xfrm>
                <a:off x="2150" y="2212"/>
                <a:ext cx="7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25609" name="Text Box 15"/>
            <p:cNvSpPr txBox="1">
              <a:spLocks noChangeArrowheads="1"/>
            </p:cNvSpPr>
            <p:nvPr/>
          </p:nvSpPr>
          <p:spPr bwMode="auto">
            <a:xfrm>
              <a:off x="2631" y="3140"/>
              <a:ext cx="3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M1</a:t>
              </a:r>
              <a:endParaRPr lang="it-IT" sz="1800" baseline="-25000">
                <a:solidFill>
                  <a:schemeClr val="tx1"/>
                </a:solidFill>
                <a:latin typeface="Times New Roman" charset="0"/>
                <a:sym typeface="Symbol" charset="0"/>
              </a:endParaRPr>
            </a:p>
          </p:txBody>
        </p:sp>
        <p:grpSp>
          <p:nvGrpSpPr>
            <p:cNvPr id="25610" name="Group 16"/>
            <p:cNvGrpSpPr>
              <a:grpSpLocks/>
            </p:cNvGrpSpPr>
            <p:nvPr/>
          </p:nvGrpSpPr>
          <p:grpSpPr bwMode="auto">
            <a:xfrm flipH="1">
              <a:off x="3438" y="2764"/>
              <a:ext cx="330" cy="576"/>
              <a:chOff x="1892" y="1852"/>
              <a:chExt cx="330" cy="576"/>
            </a:xfrm>
          </p:grpSpPr>
          <p:grpSp>
            <p:nvGrpSpPr>
              <p:cNvPr id="25670" name="Group 17"/>
              <p:cNvGrpSpPr>
                <a:grpSpLocks/>
              </p:cNvGrpSpPr>
              <p:nvPr/>
            </p:nvGrpSpPr>
            <p:grpSpPr bwMode="auto">
              <a:xfrm>
                <a:off x="2036" y="1852"/>
                <a:ext cx="180" cy="576"/>
                <a:chOff x="5724" y="5197"/>
                <a:chExt cx="450" cy="1440"/>
              </a:xfrm>
            </p:grpSpPr>
            <p:sp>
              <p:nvSpPr>
                <p:cNvPr id="25673" name="Line 18"/>
                <p:cNvSpPr>
                  <a:spLocks noChangeShapeType="1"/>
                </p:cNvSpPr>
                <p:nvPr/>
              </p:nvSpPr>
              <p:spPr bwMode="auto">
                <a:xfrm>
                  <a:off x="6174" y="5197"/>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4" name="Line 19"/>
                <p:cNvSpPr>
                  <a:spLocks noChangeShapeType="1"/>
                </p:cNvSpPr>
                <p:nvPr/>
              </p:nvSpPr>
              <p:spPr bwMode="auto">
                <a:xfrm flipH="1">
                  <a:off x="5814" y="573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5" name="Line 20"/>
                <p:cNvSpPr>
                  <a:spLocks noChangeShapeType="1"/>
                </p:cNvSpPr>
                <p:nvPr/>
              </p:nvSpPr>
              <p:spPr bwMode="auto">
                <a:xfrm>
                  <a:off x="5814" y="5737"/>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6" name="Line 21"/>
                <p:cNvSpPr>
                  <a:spLocks noChangeShapeType="1"/>
                </p:cNvSpPr>
                <p:nvPr/>
              </p:nvSpPr>
              <p:spPr bwMode="auto">
                <a:xfrm>
                  <a:off x="5814" y="60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7" name="Line 22"/>
                <p:cNvSpPr>
                  <a:spLocks noChangeShapeType="1"/>
                </p:cNvSpPr>
                <p:nvPr/>
              </p:nvSpPr>
              <p:spPr bwMode="auto">
                <a:xfrm>
                  <a:off x="6174" y="6097"/>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8" name="Line 23"/>
                <p:cNvSpPr>
                  <a:spLocks noChangeShapeType="1"/>
                </p:cNvSpPr>
                <p:nvPr/>
              </p:nvSpPr>
              <p:spPr bwMode="auto">
                <a:xfrm>
                  <a:off x="5724" y="5737"/>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5671" name="Line 24"/>
              <p:cNvSpPr>
                <a:spLocks noChangeShapeType="1"/>
              </p:cNvSpPr>
              <p:nvPr/>
            </p:nvSpPr>
            <p:spPr bwMode="auto">
              <a:xfrm flipH="1">
                <a:off x="1892" y="2140"/>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72" name="Line 25"/>
              <p:cNvSpPr>
                <a:spLocks noChangeShapeType="1"/>
              </p:cNvSpPr>
              <p:nvPr/>
            </p:nvSpPr>
            <p:spPr bwMode="auto">
              <a:xfrm>
                <a:off x="2150" y="2212"/>
                <a:ext cx="7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25611" name="Line 26"/>
            <p:cNvSpPr>
              <a:spLocks noChangeShapeType="1"/>
            </p:cNvSpPr>
            <p:nvPr/>
          </p:nvSpPr>
          <p:spPr bwMode="auto">
            <a:xfrm>
              <a:off x="2933" y="3335"/>
              <a:ext cx="51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12" name="Line 27"/>
            <p:cNvSpPr>
              <a:spLocks noChangeShapeType="1"/>
            </p:cNvSpPr>
            <p:nvPr/>
          </p:nvSpPr>
          <p:spPr bwMode="auto">
            <a:xfrm>
              <a:off x="3188" y="3335"/>
              <a:ext cx="0" cy="2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25613" name="Group 28"/>
            <p:cNvGrpSpPr>
              <a:grpSpLocks/>
            </p:cNvGrpSpPr>
            <p:nvPr/>
          </p:nvGrpSpPr>
          <p:grpSpPr bwMode="auto">
            <a:xfrm>
              <a:off x="3123" y="3561"/>
              <a:ext cx="131" cy="206"/>
              <a:chOff x="1242" y="2955"/>
              <a:chExt cx="131" cy="206"/>
            </a:xfrm>
          </p:grpSpPr>
          <p:sp>
            <p:nvSpPr>
              <p:cNvPr id="25668" name="Oval 29"/>
              <p:cNvSpPr>
                <a:spLocks noChangeArrowheads="1"/>
              </p:cNvSpPr>
              <p:nvPr/>
            </p:nvSpPr>
            <p:spPr bwMode="auto">
              <a:xfrm>
                <a:off x="1242" y="2955"/>
                <a:ext cx="130" cy="1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5669" name="Oval 30"/>
              <p:cNvSpPr>
                <a:spLocks noChangeArrowheads="1"/>
              </p:cNvSpPr>
              <p:nvPr/>
            </p:nvSpPr>
            <p:spPr bwMode="auto">
              <a:xfrm>
                <a:off x="1243" y="3031"/>
                <a:ext cx="130" cy="13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25614" name="Line 31"/>
            <p:cNvSpPr>
              <a:spLocks noChangeShapeType="1"/>
            </p:cNvSpPr>
            <p:nvPr/>
          </p:nvSpPr>
          <p:spPr bwMode="auto">
            <a:xfrm>
              <a:off x="3339" y="3556"/>
              <a:ext cx="0" cy="21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5615" name="Text Box 32"/>
            <p:cNvSpPr txBox="1">
              <a:spLocks noChangeArrowheads="1"/>
            </p:cNvSpPr>
            <p:nvPr/>
          </p:nvSpPr>
          <p:spPr bwMode="auto">
            <a:xfrm>
              <a:off x="3409" y="3532"/>
              <a:ext cx="16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I</a:t>
              </a:r>
              <a:endParaRPr lang="it-IT" sz="1800" baseline="-25000">
                <a:solidFill>
                  <a:schemeClr val="tx1"/>
                </a:solidFill>
                <a:latin typeface="Times New Roman" charset="0"/>
                <a:sym typeface="Symbol" charset="0"/>
              </a:endParaRPr>
            </a:p>
          </p:txBody>
        </p:sp>
        <p:sp>
          <p:nvSpPr>
            <p:cNvPr id="25616" name="Text Box 33"/>
            <p:cNvSpPr txBox="1">
              <a:spLocks noChangeArrowheads="1"/>
            </p:cNvSpPr>
            <p:nvPr/>
          </p:nvSpPr>
          <p:spPr bwMode="auto">
            <a:xfrm>
              <a:off x="3463" y="3136"/>
              <a:ext cx="3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M2</a:t>
              </a:r>
              <a:endParaRPr lang="it-IT" sz="1800" baseline="-25000">
                <a:solidFill>
                  <a:schemeClr val="tx1"/>
                </a:solidFill>
                <a:latin typeface="Times New Roman" charset="0"/>
                <a:sym typeface="Symbol" charset="0"/>
              </a:endParaRPr>
            </a:p>
          </p:txBody>
        </p:sp>
        <p:sp>
          <p:nvSpPr>
            <p:cNvPr id="25617" name="Line 36"/>
            <p:cNvSpPr>
              <a:spLocks noChangeShapeType="1"/>
            </p:cNvSpPr>
            <p:nvPr/>
          </p:nvSpPr>
          <p:spPr bwMode="auto">
            <a:xfrm>
              <a:off x="2652" y="2263"/>
              <a:ext cx="11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18" name="Oval 37"/>
            <p:cNvSpPr>
              <a:spLocks noChangeArrowheads="1"/>
            </p:cNvSpPr>
            <p:nvPr/>
          </p:nvSpPr>
          <p:spPr bwMode="auto">
            <a:xfrm>
              <a:off x="2912" y="2238"/>
              <a:ext cx="56" cy="56"/>
            </a:xfrm>
            <a:prstGeom prst="ellipse">
              <a:avLst/>
            </a:prstGeom>
            <a:solidFill>
              <a:schemeClr val="tx1"/>
            </a:solidFill>
            <a:ln w="9525">
              <a:solidFill>
                <a:schemeClr val="tx1"/>
              </a:solidFill>
              <a:round/>
              <a:headEnd/>
              <a:tailEnd/>
            </a:ln>
          </p:spPr>
          <p:txBody>
            <a:bodyPr wrap="none" anchor="ctr"/>
            <a:lstStyle/>
            <a:p>
              <a:endParaRPr lang="it-IT"/>
            </a:p>
          </p:txBody>
        </p:sp>
        <p:sp>
          <p:nvSpPr>
            <p:cNvPr id="25619" name="Oval 38"/>
            <p:cNvSpPr>
              <a:spLocks noChangeArrowheads="1"/>
            </p:cNvSpPr>
            <p:nvPr/>
          </p:nvSpPr>
          <p:spPr bwMode="auto">
            <a:xfrm>
              <a:off x="3414" y="2233"/>
              <a:ext cx="56" cy="56"/>
            </a:xfrm>
            <a:prstGeom prst="ellipse">
              <a:avLst/>
            </a:prstGeom>
            <a:solidFill>
              <a:schemeClr val="tx1"/>
            </a:solidFill>
            <a:ln w="9525">
              <a:solidFill>
                <a:schemeClr val="tx1"/>
              </a:solidFill>
              <a:round/>
              <a:headEnd/>
              <a:tailEnd/>
            </a:ln>
          </p:spPr>
          <p:txBody>
            <a:bodyPr wrap="none" anchor="ctr"/>
            <a:lstStyle/>
            <a:p>
              <a:endParaRPr lang="it-IT"/>
            </a:p>
          </p:txBody>
        </p:sp>
        <p:sp>
          <p:nvSpPr>
            <p:cNvPr id="25620" name="Line 39"/>
            <p:cNvSpPr>
              <a:spLocks noChangeShapeType="1"/>
            </p:cNvSpPr>
            <p:nvPr/>
          </p:nvSpPr>
          <p:spPr bwMode="auto">
            <a:xfrm>
              <a:off x="2454" y="3045"/>
              <a:ext cx="29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1" name="Oval 40"/>
            <p:cNvSpPr>
              <a:spLocks noChangeArrowheads="1"/>
            </p:cNvSpPr>
            <p:nvPr/>
          </p:nvSpPr>
          <p:spPr bwMode="auto">
            <a:xfrm>
              <a:off x="2385" y="3231"/>
              <a:ext cx="137" cy="137"/>
            </a:xfrm>
            <a:prstGeom prst="ellipse">
              <a:avLst/>
            </a:prstGeom>
            <a:solidFill>
              <a:srgbClr val="FFFFFF"/>
            </a:solidFill>
            <a:ln w="9525">
              <a:solidFill>
                <a:srgbClr val="000000"/>
              </a:solidFill>
              <a:round/>
              <a:headEnd/>
              <a:tailEnd/>
            </a:ln>
          </p:spPr>
          <p:txBody>
            <a:bodyPr/>
            <a:lstStyle/>
            <a:p>
              <a:endParaRPr lang="it-IT"/>
            </a:p>
          </p:txBody>
        </p:sp>
        <p:sp>
          <p:nvSpPr>
            <p:cNvPr id="25622" name="Line 41"/>
            <p:cNvSpPr>
              <a:spLocks noChangeShapeType="1"/>
            </p:cNvSpPr>
            <p:nvPr/>
          </p:nvSpPr>
          <p:spPr bwMode="auto">
            <a:xfrm>
              <a:off x="2454" y="3050"/>
              <a:ext cx="0" cy="17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25623" name="Group 42"/>
            <p:cNvGrpSpPr>
              <a:grpSpLocks/>
            </p:cNvGrpSpPr>
            <p:nvPr/>
          </p:nvGrpSpPr>
          <p:grpSpPr bwMode="auto">
            <a:xfrm>
              <a:off x="2285" y="3168"/>
              <a:ext cx="91" cy="251"/>
              <a:chOff x="5835" y="8094"/>
              <a:chExt cx="228" cy="627"/>
            </a:xfrm>
          </p:grpSpPr>
          <p:grpSp>
            <p:nvGrpSpPr>
              <p:cNvPr id="25664" name="Group 43"/>
              <p:cNvGrpSpPr>
                <a:grpSpLocks/>
              </p:cNvGrpSpPr>
              <p:nvPr/>
            </p:nvGrpSpPr>
            <p:grpSpPr bwMode="auto">
              <a:xfrm>
                <a:off x="5835" y="8094"/>
                <a:ext cx="228" cy="228"/>
                <a:chOff x="8379" y="2223"/>
                <a:chExt cx="228" cy="228"/>
              </a:xfrm>
            </p:grpSpPr>
            <p:sp>
              <p:nvSpPr>
                <p:cNvPr id="25666" name="Line 44"/>
                <p:cNvSpPr>
                  <a:spLocks noChangeShapeType="1"/>
                </p:cNvSpPr>
                <p:nvPr/>
              </p:nvSpPr>
              <p:spPr bwMode="auto">
                <a:xfrm>
                  <a:off x="8379" y="2337"/>
                  <a:ext cx="22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7" name="Line 45"/>
                <p:cNvSpPr>
                  <a:spLocks noChangeShapeType="1"/>
                </p:cNvSpPr>
                <p:nvPr/>
              </p:nvSpPr>
              <p:spPr bwMode="auto">
                <a:xfrm>
                  <a:off x="8493" y="2223"/>
                  <a:ext cx="0" cy="2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5665" name="Line 46"/>
              <p:cNvSpPr>
                <a:spLocks noChangeShapeType="1"/>
              </p:cNvSpPr>
              <p:nvPr/>
            </p:nvSpPr>
            <p:spPr bwMode="auto">
              <a:xfrm>
                <a:off x="5835" y="8721"/>
                <a:ext cx="22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5624" name="Oval 47"/>
            <p:cNvSpPr>
              <a:spLocks noChangeArrowheads="1"/>
            </p:cNvSpPr>
            <p:nvPr/>
          </p:nvSpPr>
          <p:spPr bwMode="auto">
            <a:xfrm>
              <a:off x="3161" y="3316"/>
              <a:ext cx="58" cy="58"/>
            </a:xfrm>
            <a:prstGeom prst="ellipse">
              <a:avLst/>
            </a:prstGeom>
            <a:solidFill>
              <a:schemeClr val="tx1"/>
            </a:solidFill>
            <a:ln w="9525">
              <a:solidFill>
                <a:srgbClr val="000000"/>
              </a:solidFill>
              <a:round/>
              <a:headEnd/>
              <a:tailEnd/>
            </a:ln>
          </p:spPr>
          <p:txBody>
            <a:bodyPr/>
            <a:lstStyle/>
            <a:p>
              <a:endParaRPr lang="it-IT"/>
            </a:p>
          </p:txBody>
        </p:sp>
        <p:sp>
          <p:nvSpPr>
            <p:cNvPr id="25625" name="Text Box 48"/>
            <p:cNvSpPr txBox="1">
              <a:spLocks noChangeArrowheads="1"/>
            </p:cNvSpPr>
            <p:nvPr/>
          </p:nvSpPr>
          <p:spPr bwMode="auto">
            <a:xfrm>
              <a:off x="1952" y="3185"/>
              <a:ext cx="3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v</a:t>
              </a:r>
              <a:r>
                <a:rPr lang="it-IT" sz="1800" baseline="-25000">
                  <a:solidFill>
                    <a:schemeClr val="tx1"/>
                  </a:solidFill>
                  <a:latin typeface="Times New Roman" charset="0"/>
                </a:rPr>
                <a:t>in</a:t>
              </a:r>
              <a:endParaRPr lang="it-IT" sz="1800">
                <a:solidFill>
                  <a:schemeClr val="tx1"/>
                </a:solidFill>
                <a:latin typeface="Times New Roman" charset="0"/>
                <a:sym typeface="Symbol" charset="0"/>
              </a:endParaRPr>
            </a:p>
          </p:txBody>
        </p:sp>
        <p:grpSp>
          <p:nvGrpSpPr>
            <p:cNvPr id="25626" name="Group 49"/>
            <p:cNvGrpSpPr>
              <a:grpSpLocks/>
            </p:cNvGrpSpPr>
            <p:nvPr/>
          </p:nvGrpSpPr>
          <p:grpSpPr bwMode="auto">
            <a:xfrm>
              <a:off x="2376" y="3550"/>
              <a:ext cx="162" cy="29"/>
              <a:chOff x="4597" y="5434"/>
              <a:chExt cx="405" cy="91"/>
            </a:xfrm>
          </p:grpSpPr>
          <p:sp>
            <p:nvSpPr>
              <p:cNvPr id="25661" name="Line 50"/>
              <p:cNvSpPr>
                <a:spLocks noChangeShapeType="1"/>
              </p:cNvSpPr>
              <p:nvPr/>
            </p:nvSpPr>
            <p:spPr bwMode="auto">
              <a:xfrm>
                <a:off x="4597" y="5434"/>
                <a:ext cx="40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2" name="Line 51"/>
              <p:cNvSpPr>
                <a:spLocks noChangeShapeType="1"/>
              </p:cNvSpPr>
              <p:nvPr/>
            </p:nvSpPr>
            <p:spPr bwMode="auto">
              <a:xfrm>
                <a:off x="4665" y="5480"/>
                <a:ext cx="27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3" name="Line 52"/>
              <p:cNvSpPr>
                <a:spLocks noChangeShapeType="1"/>
              </p:cNvSpPr>
              <p:nvPr/>
            </p:nvSpPr>
            <p:spPr bwMode="auto">
              <a:xfrm>
                <a:off x="4732" y="5525"/>
                <a:ext cx="13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5627" name="Line 53"/>
            <p:cNvSpPr>
              <a:spLocks noChangeShapeType="1"/>
            </p:cNvSpPr>
            <p:nvPr/>
          </p:nvSpPr>
          <p:spPr bwMode="auto">
            <a:xfrm>
              <a:off x="2453" y="3366"/>
              <a:ext cx="0" cy="1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8" name="Line 54"/>
            <p:cNvSpPr>
              <a:spLocks noChangeShapeType="1"/>
            </p:cNvSpPr>
            <p:nvPr/>
          </p:nvSpPr>
          <p:spPr bwMode="auto">
            <a:xfrm>
              <a:off x="3637" y="3051"/>
              <a:ext cx="29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29" name="Text Box 55"/>
            <p:cNvSpPr txBox="1">
              <a:spLocks noChangeArrowheads="1"/>
            </p:cNvSpPr>
            <p:nvPr/>
          </p:nvSpPr>
          <p:spPr bwMode="auto">
            <a:xfrm>
              <a:off x="3990" y="2932"/>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v</a:t>
              </a:r>
              <a:r>
                <a:rPr lang="it-IT" sz="1800" baseline="-25000">
                  <a:solidFill>
                    <a:schemeClr val="tx1"/>
                  </a:solidFill>
                  <a:latin typeface="Times New Roman" charset="0"/>
                </a:rPr>
                <a:t>th</a:t>
              </a:r>
              <a:endParaRPr lang="it-IT" sz="1800">
                <a:solidFill>
                  <a:schemeClr val="tx1"/>
                </a:solidFill>
                <a:latin typeface="Times New Roman" charset="0"/>
                <a:sym typeface="Symbol" charset="0"/>
              </a:endParaRPr>
            </a:p>
          </p:txBody>
        </p:sp>
        <p:grpSp>
          <p:nvGrpSpPr>
            <p:cNvPr id="25630" name="Group 56"/>
            <p:cNvGrpSpPr>
              <a:grpSpLocks/>
            </p:cNvGrpSpPr>
            <p:nvPr/>
          </p:nvGrpSpPr>
          <p:grpSpPr bwMode="auto">
            <a:xfrm>
              <a:off x="3106" y="3946"/>
              <a:ext cx="162" cy="29"/>
              <a:chOff x="4597" y="5434"/>
              <a:chExt cx="405" cy="91"/>
            </a:xfrm>
          </p:grpSpPr>
          <p:sp>
            <p:nvSpPr>
              <p:cNvPr id="25658" name="Line 57"/>
              <p:cNvSpPr>
                <a:spLocks noChangeShapeType="1"/>
              </p:cNvSpPr>
              <p:nvPr/>
            </p:nvSpPr>
            <p:spPr bwMode="auto">
              <a:xfrm>
                <a:off x="4597" y="5434"/>
                <a:ext cx="40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9" name="Line 58"/>
              <p:cNvSpPr>
                <a:spLocks noChangeShapeType="1"/>
              </p:cNvSpPr>
              <p:nvPr/>
            </p:nvSpPr>
            <p:spPr bwMode="auto">
              <a:xfrm>
                <a:off x="4665" y="5480"/>
                <a:ext cx="27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60" name="Line 59"/>
              <p:cNvSpPr>
                <a:spLocks noChangeShapeType="1"/>
              </p:cNvSpPr>
              <p:nvPr/>
            </p:nvSpPr>
            <p:spPr bwMode="auto">
              <a:xfrm>
                <a:off x="4732" y="5525"/>
                <a:ext cx="13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5631" name="Line 60"/>
            <p:cNvSpPr>
              <a:spLocks noChangeShapeType="1"/>
            </p:cNvSpPr>
            <p:nvPr/>
          </p:nvSpPr>
          <p:spPr bwMode="auto">
            <a:xfrm>
              <a:off x="3183" y="3762"/>
              <a:ext cx="0" cy="1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32" name="Text Box 61"/>
            <p:cNvSpPr txBox="1">
              <a:spLocks noChangeArrowheads="1"/>
            </p:cNvSpPr>
            <p:nvPr/>
          </p:nvSpPr>
          <p:spPr bwMode="auto">
            <a:xfrm>
              <a:off x="2959" y="1960"/>
              <a:ext cx="4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 V</a:t>
              </a:r>
              <a:r>
                <a:rPr lang="it-IT" sz="1800" baseline="-25000">
                  <a:solidFill>
                    <a:schemeClr val="tx1"/>
                  </a:solidFill>
                  <a:latin typeface="Times New Roman" charset="0"/>
                </a:rPr>
                <a:t>DD</a:t>
              </a:r>
              <a:endParaRPr lang="it-IT" sz="1800" baseline="-25000">
                <a:solidFill>
                  <a:schemeClr val="tx1"/>
                </a:solidFill>
                <a:latin typeface="Times New Roman" charset="0"/>
                <a:sym typeface="Symbol" charset="0"/>
              </a:endParaRPr>
            </a:p>
          </p:txBody>
        </p:sp>
        <p:sp>
          <p:nvSpPr>
            <p:cNvPr id="25633" name="Oval 63"/>
            <p:cNvSpPr>
              <a:spLocks noChangeArrowheads="1"/>
            </p:cNvSpPr>
            <p:nvPr/>
          </p:nvSpPr>
          <p:spPr bwMode="auto">
            <a:xfrm>
              <a:off x="3420" y="2804"/>
              <a:ext cx="56" cy="56"/>
            </a:xfrm>
            <a:prstGeom prst="ellipse">
              <a:avLst/>
            </a:prstGeom>
            <a:solidFill>
              <a:schemeClr val="tx1"/>
            </a:solidFill>
            <a:ln w="9525">
              <a:solidFill>
                <a:schemeClr val="tx1"/>
              </a:solidFill>
              <a:round/>
              <a:headEnd/>
              <a:tailEnd/>
            </a:ln>
          </p:spPr>
          <p:txBody>
            <a:bodyPr wrap="none" anchor="ctr"/>
            <a:lstStyle/>
            <a:p>
              <a:endParaRPr lang="it-IT"/>
            </a:p>
          </p:txBody>
        </p:sp>
        <p:sp>
          <p:nvSpPr>
            <p:cNvPr id="25634" name="Line 70"/>
            <p:cNvSpPr>
              <a:spLocks noChangeShapeType="1"/>
            </p:cNvSpPr>
            <p:nvPr/>
          </p:nvSpPr>
          <p:spPr bwMode="auto">
            <a:xfrm>
              <a:off x="3459" y="2840"/>
              <a:ext cx="46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25635" name="Group 82"/>
            <p:cNvGrpSpPr>
              <a:grpSpLocks/>
            </p:cNvGrpSpPr>
            <p:nvPr/>
          </p:nvGrpSpPr>
          <p:grpSpPr bwMode="auto">
            <a:xfrm flipH="1" flipV="1">
              <a:off x="2930" y="2260"/>
              <a:ext cx="330" cy="576"/>
              <a:chOff x="680" y="1582"/>
              <a:chExt cx="330" cy="576"/>
            </a:xfrm>
          </p:grpSpPr>
          <p:sp>
            <p:nvSpPr>
              <p:cNvPr id="25651" name="Line 74"/>
              <p:cNvSpPr>
                <a:spLocks noChangeShapeType="1"/>
              </p:cNvSpPr>
              <p:nvPr/>
            </p:nvSpPr>
            <p:spPr bwMode="auto">
              <a:xfrm>
                <a:off x="1004" y="1582"/>
                <a:ext cx="0" cy="2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2" name="Line 75"/>
              <p:cNvSpPr>
                <a:spLocks noChangeShapeType="1"/>
              </p:cNvSpPr>
              <p:nvPr/>
            </p:nvSpPr>
            <p:spPr bwMode="auto">
              <a:xfrm flipH="1">
                <a:off x="860" y="1798"/>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3" name="Line 76"/>
              <p:cNvSpPr>
                <a:spLocks noChangeShapeType="1"/>
              </p:cNvSpPr>
              <p:nvPr/>
            </p:nvSpPr>
            <p:spPr bwMode="auto">
              <a:xfrm>
                <a:off x="860" y="1798"/>
                <a:ext cx="0"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4" name="Line 78"/>
              <p:cNvSpPr>
                <a:spLocks noChangeShapeType="1"/>
              </p:cNvSpPr>
              <p:nvPr/>
            </p:nvSpPr>
            <p:spPr bwMode="auto">
              <a:xfrm>
                <a:off x="1004" y="1942"/>
                <a:ext cx="0" cy="2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5" name="Line 79"/>
              <p:cNvSpPr>
                <a:spLocks noChangeShapeType="1"/>
              </p:cNvSpPr>
              <p:nvPr/>
            </p:nvSpPr>
            <p:spPr bwMode="auto">
              <a:xfrm>
                <a:off x="824" y="1798"/>
                <a:ext cx="0"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6" name="Line 80"/>
              <p:cNvSpPr>
                <a:spLocks noChangeShapeType="1"/>
              </p:cNvSpPr>
              <p:nvPr/>
            </p:nvSpPr>
            <p:spPr bwMode="auto">
              <a:xfrm flipH="1">
                <a:off x="680" y="1870"/>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7" name="Line 81"/>
              <p:cNvSpPr>
                <a:spLocks noChangeShapeType="1"/>
              </p:cNvSpPr>
              <p:nvPr/>
            </p:nvSpPr>
            <p:spPr bwMode="auto">
              <a:xfrm flipH="1">
                <a:off x="862" y="1942"/>
                <a:ext cx="14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25636" name="Group 83"/>
            <p:cNvGrpSpPr>
              <a:grpSpLocks/>
            </p:cNvGrpSpPr>
            <p:nvPr/>
          </p:nvGrpSpPr>
          <p:grpSpPr bwMode="auto">
            <a:xfrm rot="10800000" flipH="1">
              <a:off x="3123" y="2257"/>
              <a:ext cx="330" cy="576"/>
              <a:chOff x="680" y="1582"/>
              <a:chExt cx="330" cy="576"/>
            </a:xfrm>
          </p:grpSpPr>
          <p:sp>
            <p:nvSpPr>
              <p:cNvPr id="25644" name="Line 84"/>
              <p:cNvSpPr>
                <a:spLocks noChangeShapeType="1"/>
              </p:cNvSpPr>
              <p:nvPr/>
            </p:nvSpPr>
            <p:spPr bwMode="auto">
              <a:xfrm>
                <a:off x="1004" y="1582"/>
                <a:ext cx="0" cy="2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5" name="Line 85"/>
              <p:cNvSpPr>
                <a:spLocks noChangeShapeType="1"/>
              </p:cNvSpPr>
              <p:nvPr/>
            </p:nvSpPr>
            <p:spPr bwMode="auto">
              <a:xfrm flipH="1">
                <a:off x="860" y="1798"/>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6" name="Line 86"/>
              <p:cNvSpPr>
                <a:spLocks noChangeShapeType="1"/>
              </p:cNvSpPr>
              <p:nvPr/>
            </p:nvSpPr>
            <p:spPr bwMode="auto">
              <a:xfrm>
                <a:off x="860" y="1798"/>
                <a:ext cx="0"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7" name="Line 87"/>
              <p:cNvSpPr>
                <a:spLocks noChangeShapeType="1"/>
              </p:cNvSpPr>
              <p:nvPr/>
            </p:nvSpPr>
            <p:spPr bwMode="auto">
              <a:xfrm>
                <a:off x="1004" y="1942"/>
                <a:ext cx="0" cy="2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8" name="Line 88"/>
              <p:cNvSpPr>
                <a:spLocks noChangeShapeType="1"/>
              </p:cNvSpPr>
              <p:nvPr/>
            </p:nvSpPr>
            <p:spPr bwMode="auto">
              <a:xfrm>
                <a:off x="824" y="1798"/>
                <a:ext cx="0"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49" name="Line 89"/>
              <p:cNvSpPr>
                <a:spLocks noChangeShapeType="1"/>
              </p:cNvSpPr>
              <p:nvPr/>
            </p:nvSpPr>
            <p:spPr bwMode="auto">
              <a:xfrm flipV="1">
                <a:off x="680" y="1870"/>
                <a:ext cx="14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50" name="Line 90"/>
              <p:cNvSpPr>
                <a:spLocks noChangeShapeType="1"/>
              </p:cNvSpPr>
              <p:nvPr/>
            </p:nvSpPr>
            <p:spPr bwMode="auto">
              <a:xfrm flipH="1">
                <a:off x="862" y="1942"/>
                <a:ext cx="14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25637" name="Line 91"/>
            <p:cNvSpPr>
              <a:spLocks noChangeShapeType="1"/>
            </p:cNvSpPr>
            <p:nvPr/>
          </p:nvSpPr>
          <p:spPr bwMode="auto">
            <a:xfrm>
              <a:off x="2933" y="2746"/>
              <a:ext cx="2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25638" name="Line 92"/>
            <p:cNvSpPr>
              <a:spLocks noChangeShapeType="1"/>
            </p:cNvSpPr>
            <p:nvPr/>
          </p:nvSpPr>
          <p:spPr bwMode="auto">
            <a:xfrm flipV="1">
              <a:off x="3183" y="2549"/>
              <a:ext cx="0" cy="1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25639" name="Oval 93"/>
            <p:cNvSpPr>
              <a:spLocks noChangeArrowheads="1"/>
            </p:cNvSpPr>
            <p:nvPr/>
          </p:nvSpPr>
          <p:spPr bwMode="auto">
            <a:xfrm>
              <a:off x="3158" y="2514"/>
              <a:ext cx="56" cy="56"/>
            </a:xfrm>
            <a:prstGeom prst="ellipse">
              <a:avLst/>
            </a:prstGeom>
            <a:solidFill>
              <a:schemeClr val="tx1"/>
            </a:solidFill>
            <a:ln w="9525">
              <a:solidFill>
                <a:schemeClr val="tx1"/>
              </a:solidFill>
              <a:round/>
              <a:headEnd/>
              <a:tailEnd/>
            </a:ln>
          </p:spPr>
          <p:txBody>
            <a:bodyPr wrap="none" anchor="ctr"/>
            <a:lstStyle/>
            <a:p>
              <a:endParaRPr lang="it-IT"/>
            </a:p>
          </p:txBody>
        </p:sp>
        <p:sp>
          <p:nvSpPr>
            <p:cNvPr id="25640" name="Oval 94"/>
            <p:cNvSpPr>
              <a:spLocks noChangeArrowheads="1"/>
            </p:cNvSpPr>
            <p:nvPr/>
          </p:nvSpPr>
          <p:spPr bwMode="auto">
            <a:xfrm>
              <a:off x="2904" y="2715"/>
              <a:ext cx="56" cy="56"/>
            </a:xfrm>
            <a:prstGeom prst="ellipse">
              <a:avLst/>
            </a:prstGeom>
            <a:solidFill>
              <a:schemeClr val="tx1"/>
            </a:solidFill>
            <a:ln w="9525">
              <a:solidFill>
                <a:schemeClr val="tx1"/>
              </a:solidFill>
              <a:round/>
              <a:headEnd/>
              <a:tailEnd/>
            </a:ln>
          </p:spPr>
          <p:txBody>
            <a:bodyPr wrap="none" anchor="ctr"/>
            <a:lstStyle/>
            <a:p>
              <a:endParaRPr lang="it-IT"/>
            </a:p>
          </p:txBody>
        </p:sp>
        <p:sp>
          <p:nvSpPr>
            <p:cNvPr id="25641" name="Text Box 95"/>
            <p:cNvSpPr txBox="1">
              <a:spLocks noChangeArrowheads="1"/>
            </p:cNvSpPr>
            <p:nvPr/>
          </p:nvSpPr>
          <p:spPr bwMode="auto">
            <a:xfrm>
              <a:off x="3636" y="2598"/>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v</a:t>
              </a:r>
              <a:r>
                <a:rPr lang="it-IT" sz="1800" baseline="-25000">
                  <a:solidFill>
                    <a:schemeClr val="tx1"/>
                  </a:solidFill>
                  <a:latin typeface="Times New Roman" charset="0"/>
                </a:rPr>
                <a:t>OUT</a:t>
              </a:r>
              <a:endParaRPr lang="it-IT" sz="1800">
                <a:solidFill>
                  <a:schemeClr val="tx1"/>
                </a:solidFill>
                <a:latin typeface="Times New Roman" charset="0"/>
                <a:sym typeface="Symbol" charset="0"/>
              </a:endParaRPr>
            </a:p>
          </p:txBody>
        </p:sp>
        <p:sp>
          <p:nvSpPr>
            <p:cNvPr id="25642" name="Text Box 96"/>
            <p:cNvSpPr txBox="1">
              <a:spLocks noChangeArrowheads="1"/>
            </p:cNvSpPr>
            <p:nvPr/>
          </p:nvSpPr>
          <p:spPr bwMode="auto">
            <a:xfrm>
              <a:off x="3478" y="2390"/>
              <a:ext cx="3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M4</a:t>
              </a:r>
              <a:endParaRPr lang="it-IT" sz="1800" baseline="-25000">
                <a:solidFill>
                  <a:schemeClr val="tx1"/>
                </a:solidFill>
                <a:latin typeface="Times New Roman" charset="0"/>
                <a:sym typeface="Symbol" charset="0"/>
              </a:endParaRPr>
            </a:p>
          </p:txBody>
        </p:sp>
        <p:sp>
          <p:nvSpPr>
            <p:cNvPr id="25643" name="Text Box 97"/>
            <p:cNvSpPr txBox="1">
              <a:spLocks noChangeArrowheads="1"/>
            </p:cNvSpPr>
            <p:nvPr/>
          </p:nvSpPr>
          <p:spPr bwMode="auto">
            <a:xfrm>
              <a:off x="2597" y="2404"/>
              <a:ext cx="3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800">
                  <a:solidFill>
                    <a:schemeClr val="tx1"/>
                  </a:solidFill>
                  <a:latin typeface="Times New Roman" charset="0"/>
                </a:rPr>
                <a:t>M3</a:t>
              </a:r>
              <a:endParaRPr lang="it-IT" sz="1800" baseline="-25000">
                <a:solidFill>
                  <a:schemeClr val="tx1"/>
                </a:solidFill>
                <a:latin typeface="Times New Roman" charset="0"/>
                <a:sym typeface="Symbol" charset="0"/>
              </a:endParaRPr>
            </a:p>
          </p:txBody>
        </p:sp>
      </p:grpSp>
      <p:graphicFrame>
        <p:nvGraphicFramePr>
          <p:cNvPr id="25602" name="Object 98"/>
          <p:cNvGraphicFramePr>
            <a:graphicFrameLocks noChangeAspect="1"/>
          </p:cNvGraphicFramePr>
          <p:nvPr/>
        </p:nvGraphicFramePr>
        <p:xfrm>
          <a:off x="3297238" y="2141538"/>
          <a:ext cx="2274887" cy="1004887"/>
        </p:xfrm>
        <a:graphic>
          <a:graphicData uri="http://schemas.openxmlformats.org/presentationml/2006/ole">
            <mc:AlternateContent xmlns:mc="http://schemas.openxmlformats.org/markup-compatibility/2006">
              <mc:Choice xmlns:v="urn:schemas-microsoft-com:vml" Requires="v">
                <p:oleObj spid="_x0000_s25720" name="Equation" r:id="rId4" imgW="977760" imgH="431640" progId="Equation.3">
                  <p:embed/>
                </p:oleObj>
              </mc:Choice>
              <mc:Fallback>
                <p:oleObj name="Equation" r:id="rId4" imgW="977760" imgH="431640" progId="Equation.3">
                  <p:embed/>
                  <p:pic>
                    <p:nvPicPr>
                      <p:cNvPr id="0" name="Object 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7238" y="2141538"/>
                        <a:ext cx="2274887"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06" name="Text Box 100"/>
          <p:cNvSpPr txBox="1">
            <a:spLocks noChangeArrowheads="1"/>
          </p:cNvSpPr>
          <p:nvPr/>
        </p:nvSpPr>
        <p:spPr bwMode="auto">
          <a:xfrm>
            <a:off x="5233988" y="3535363"/>
            <a:ext cx="29543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Large area transistors help reduce the effect of threshold mismatch</a:t>
            </a:r>
            <a:endParaRPr lang="it-IT" sz="2000">
              <a:solidFill>
                <a:srgbClr val="000066"/>
              </a:solidFill>
              <a:sym typeface="Symbol" charset="0"/>
            </a:endParaRPr>
          </a:p>
        </p:txBody>
      </p:sp>
      <p:sp>
        <p:nvSpPr>
          <p:cNvPr id="25607" name="Text Box 101"/>
          <p:cNvSpPr txBox="1">
            <a:spLocks noChangeArrowheads="1"/>
          </p:cNvSpPr>
          <p:nvPr/>
        </p:nvSpPr>
        <p:spPr bwMode="auto">
          <a:xfrm>
            <a:off x="1125538" y="95250"/>
            <a:ext cx="81327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Threshold dispersion</a:t>
            </a:r>
            <a:endParaRPr lang="it-IT" sz="3200" b="1">
              <a:solidFill>
                <a:srgbClr val="000066"/>
              </a:solidFill>
              <a:sym typeface="Symbol"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35D16B69-7F74-B74C-BA62-5E92A88EDCBE}" type="slidenum">
              <a:rPr lang="en-US" sz="1200">
                <a:solidFill>
                  <a:srgbClr val="000066"/>
                </a:solidFill>
                <a:latin typeface="Verdana" charset="0"/>
              </a:rPr>
              <a:pPr/>
              <a:t>54</a:t>
            </a:fld>
            <a:endParaRPr lang="en-US" sz="1200">
              <a:solidFill>
                <a:srgbClr val="000066"/>
              </a:solidFill>
              <a:latin typeface="Verdana" charset="0"/>
            </a:endParaRPr>
          </a:p>
        </p:txBody>
      </p:sp>
      <p:sp>
        <p:nvSpPr>
          <p:cNvPr id="26629" name="Rectangle 5"/>
          <p:cNvSpPr>
            <a:spLocks noChangeArrowheads="1"/>
          </p:cNvSpPr>
          <p:nvPr/>
        </p:nvSpPr>
        <p:spPr bwMode="auto">
          <a:xfrm>
            <a:off x="0" y="25717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a:p>
        </p:txBody>
      </p:sp>
      <p:graphicFrame>
        <p:nvGraphicFramePr>
          <p:cNvPr id="26626" name="Object 4"/>
          <p:cNvGraphicFramePr>
            <a:graphicFrameLocks noChangeAspect="1"/>
          </p:cNvGraphicFramePr>
          <p:nvPr/>
        </p:nvGraphicFramePr>
        <p:xfrm>
          <a:off x="3881438" y="2455863"/>
          <a:ext cx="2470150" cy="1157287"/>
        </p:xfrm>
        <a:graphic>
          <a:graphicData uri="http://schemas.openxmlformats.org/presentationml/2006/ole">
            <mc:AlternateContent xmlns:mc="http://schemas.openxmlformats.org/markup-compatibility/2006">
              <mc:Choice xmlns:v="urn:schemas-microsoft-com:vml" Requires="v">
                <p:oleObj spid="_x0000_s26692" name="Equation" r:id="rId4" imgW="1054080" imgH="495000" progId="Equation.3">
                  <p:embed/>
                </p:oleObj>
              </mc:Choice>
              <mc:Fallback>
                <p:oleObj name="Equation" r:id="rId4" imgW="1054080" imgH="4950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1438" y="2455863"/>
                        <a:ext cx="2470150" cy="1157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30" name="Rectangle 7"/>
          <p:cNvSpPr>
            <a:spLocks noChangeArrowheads="1"/>
          </p:cNvSpPr>
          <p:nvPr/>
        </p:nvSpPr>
        <p:spPr bwMode="auto">
          <a:xfrm>
            <a:off x="0" y="2617788"/>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a:p>
        </p:txBody>
      </p:sp>
      <p:graphicFrame>
        <p:nvGraphicFramePr>
          <p:cNvPr id="26627" name="Object 6"/>
          <p:cNvGraphicFramePr>
            <a:graphicFrameLocks noChangeAspect="1"/>
          </p:cNvGraphicFramePr>
          <p:nvPr/>
        </p:nvGraphicFramePr>
        <p:xfrm>
          <a:off x="3824288" y="4635500"/>
          <a:ext cx="2730500" cy="639763"/>
        </p:xfrm>
        <a:graphic>
          <a:graphicData uri="http://schemas.openxmlformats.org/presentationml/2006/ole">
            <mc:AlternateContent xmlns:mc="http://schemas.openxmlformats.org/markup-compatibility/2006">
              <mc:Choice xmlns:v="urn:schemas-microsoft-com:vml" Requires="v">
                <p:oleObj spid="_x0000_s26693" name="Equation" r:id="rId6" imgW="1180800" imgH="279360" progId="Equation.3">
                  <p:embed/>
                </p:oleObj>
              </mc:Choice>
              <mc:Fallback>
                <p:oleObj name="Equation" r:id="rId6" imgW="1180800" imgH="27936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4288" y="4635500"/>
                        <a:ext cx="2730500" cy="639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31" name="Rectangle 8"/>
          <p:cNvSpPr>
            <a:spLocks noChangeArrowheads="1"/>
          </p:cNvSpPr>
          <p:nvPr/>
        </p:nvSpPr>
        <p:spPr bwMode="auto">
          <a:xfrm>
            <a:off x="381000" y="219075"/>
            <a:ext cx="92344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As for the noise, the discriminator threshold and its dispersion (divided by the analog channel charge sensitivity) can be treated in term of input-referred charges, Q</a:t>
            </a:r>
            <a:r>
              <a:rPr lang="it-IT" sz="2200" baseline="-25000">
                <a:solidFill>
                  <a:schemeClr val="tx1"/>
                </a:solidFill>
              </a:rPr>
              <a:t>th</a:t>
            </a:r>
            <a:r>
              <a:rPr lang="it-IT" sz="2200">
                <a:solidFill>
                  <a:schemeClr val="tx1"/>
                </a:solidFill>
              </a:rPr>
              <a:t> and </a:t>
            </a:r>
            <a:r>
              <a:rPr lang="it-IT" sz="2200">
                <a:solidFill>
                  <a:schemeClr val="tx1"/>
                </a:solidFill>
                <a:latin typeface="Symbol" charset="0"/>
              </a:rPr>
              <a:t>s</a:t>
            </a:r>
            <a:r>
              <a:rPr lang="it-IT" sz="2200" baseline="-25000">
                <a:solidFill>
                  <a:schemeClr val="tx1"/>
                </a:solidFill>
              </a:rPr>
              <a:t>qth</a:t>
            </a:r>
            <a:r>
              <a:rPr lang="it-IT" sz="2200">
                <a:solidFill>
                  <a:schemeClr val="tx1"/>
                </a:solidFill>
              </a:rPr>
              <a:t> respectively.</a:t>
            </a:r>
          </a:p>
          <a:p>
            <a:pPr marL="342900" indent="-342900">
              <a:spcBef>
                <a:spcPct val="20000"/>
              </a:spcBef>
              <a:buClrTx/>
              <a:buFontTx/>
              <a:buNone/>
            </a:pPr>
            <a:endParaRPr lang="it-IT" sz="2200">
              <a:solidFill>
                <a:schemeClr val="tx1"/>
              </a:solidFill>
            </a:endParaRPr>
          </a:p>
          <a:p>
            <a:pPr marL="342900" indent="-342900">
              <a:spcBef>
                <a:spcPct val="20000"/>
              </a:spcBef>
              <a:buClrTx/>
              <a:buFontTx/>
              <a:buChar char="•"/>
            </a:pPr>
            <a:r>
              <a:rPr lang="it-IT" sz="2200">
                <a:solidFill>
                  <a:schemeClr val="tx1"/>
                </a:solidFill>
              </a:rPr>
              <a:t>For a second-order semigaussian shaper, and series white noise as the dominant contribution to ENC, the frequency of noise hits can be calculated as:</a:t>
            </a:r>
          </a:p>
        </p:txBody>
      </p:sp>
      <p:sp>
        <p:nvSpPr>
          <p:cNvPr id="26632" name="Rectangle 9"/>
          <p:cNvSpPr>
            <a:spLocks noChangeArrowheads="1"/>
          </p:cNvSpPr>
          <p:nvPr/>
        </p:nvSpPr>
        <p:spPr bwMode="auto">
          <a:xfrm>
            <a:off x="428625" y="3611563"/>
            <a:ext cx="9234488"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In practical conditions, the number of noise hits can be kept at acceptably low values by satisfying this condition: </a:t>
            </a:r>
          </a:p>
        </p:txBody>
      </p:sp>
      <p:sp>
        <p:nvSpPr>
          <p:cNvPr id="26633" name="Rectangle 10"/>
          <p:cNvSpPr>
            <a:spLocks noChangeArrowheads="1"/>
          </p:cNvSpPr>
          <p:nvPr/>
        </p:nvSpPr>
        <p:spPr bwMode="auto">
          <a:xfrm>
            <a:off x="528638" y="5281613"/>
            <a:ext cx="9234487"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it-IT" sz="2200">
                <a:solidFill>
                  <a:schemeClr val="tx1"/>
                </a:solidFill>
              </a:rPr>
              <a:t>To maintain an adequate efficiency, a channel-by-channel threshold adjustment may be necessary (threshold DAC in the pixel cell) </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8B8EAF76-B71A-064F-A0CD-9917180A96DA}" type="slidenum">
              <a:rPr lang="en-US" sz="1200">
                <a:solidFill>
                  <a:srgbClr val="000066"/>
                </a:solidFill>
                <a:latin typeface="Verdana" charset="0"/>
              </a:rPr>
              <a:pPr/>
              <a:t>55</a:t>
            </a:fld>
            <a:endParaRPr lang="en-US" sz="1200">
              <a:solidFill>
                <a:srgbClr val="000066"/>
              </a:solidFill>
              <a:latin typeface="Verdana" charset="0"/>
            </a:endParaRPr>
          </a:p>
        </p:txBody>
      </p:sp>
      <p:sp>
        <p:nvSpPr>
          <p:cNvPr id="83971" name="Text Box 4"/>
          <p:cNvSpPr txBox="1">
            <a:spLocks noChangeArrowheads="1"/>
          </p:cNvSpPr>
          <p:nvPr/>
        </p:nvSpPr>
        <p:spPr bwMode="auto">
          <a:xfrm>
            <a:off x="1125538" y="95250"/>
            <a:ext cx="81327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Analog-to-digital conversion</a:t>
            </a:r>
            <a:endParaRPr lang="it-IT" sz="3200" b="1">
              <a:solidFill>
                <a:srgbClr val="000066"/>
              </a:solidFill>
              <a:sym typeface="Symbol" charset="0"/>
            </a:endParaRPr>
          </a:p>
        </p:txBody>
      </p:sp>
      <p:sp>
        <p:nvSpPr>
          <p:cNvPr id="83972" name="Rectangle 5"/>
          <p:cNvSpPr>
            <a:spLocks noChangeArrowheads="1"/>
          </p:cNvSpPr>
          <p:nvPr/>
        </p:nvSpPr>
        <p:spPr bwMode="auto">
          <a:xfrm>
            <a:off x="4729163" y="5305425"/>
            <a:ext cx="29908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None/>
            </a:pPr>
            <a:r>
              <a:rPr lang="it-IT" sz="2200">
                <a:solidFill>
                  <a:schemeClr val="tx1"/>
                </a:solidFill>
              </a:rPr>
              <a:t>Flash, ramp, SAR,……</a:t>
            </a:r>
          </a:p>
        </p:txBody>
      </p:sp>
      <p:sp>
        <p:nvSpPr>
          <p:cNvPr id="83973" name="Line 6"/>
          <p:cNvSpPr>
            <a:spLocks noChangeShapeType="1"/>
          </p:cNvSpPr>
          <p:nvPr/>
        </p:nvSpPr>
        <p:spPr bwMode="auto">
          <a:xfrm>
            <a:off x="5165725" y="1500188"/>
            <a:ext cx="0" cy="19304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74" name="Rectangle 8"/>
          <p:cNvSpPr>
            <a:spLocks noChangeArrowheads="1"/>
          </p:cNvSpPr>
          <p:nvPr/>
        </p:nvSpPr>
        <p:spPr bwMode="auto">
          <a:xfrm>
            <a:off x="5499100" y="1308100"/>
            <a:ext cx="685800" cy="914400"/>
          </a:xfrm>
          <a:prstGeom prst="rect">
            <a:avLst/>
          </a:prstGeom>
          <a:solidFill>
            <a:schemeClr val="bg1"/>
          </a:solidFill>
          <a:ln w="28575">
            <a:solidFill>
              <a:srgbClr val="FF3300"/>
            </a:solidFill>
            <a:miter lim="800000"/>
            <a:headEnd/>
            <a:tailEnd/>
          </a:ln>
        </p:spPr>
        <p:txBody>
          <a:bodyPr wrap="none" anchor="ctr"/>
          <a:lstStyle/>
          <a:p>
            <a:endParaRPr lang="it-IT"/>
          </a:p>
        </p:txBody>
      </p:sp>
      <p:sp>
        <p:nvSpPr>
          <p:cNvPr id="83975" name="Line 12"/>
          <p:cNvSpPr>
            <a:spLocks noChangeShapeType="1"/>
          </p:cNvSpPr>
          <p:nvPr/>
        </p:nvSpPr>
        <p:spPr bwMode="auto">
          <a:xfrm flipV="1">
            <a:off x="5168900" y="1471613"/>
            <a:ext cx="314325"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76" name="AutoShape 17"/>
          <p:cNvSpPr>
            <a:spLocks noChangeArrowheads="1"/>
          </p:cNvSpPr>
          <p:nvPr/>
        </p:nvSpPr>
        <p:spPr bwMode="auto">
          <a:xfrm>
            <a:off x="6015038" y="2755900"/>
            <a:ext cx="609600" cy="609600"/>
          </a:xfrm>
          <a:prstGeom prst="flowChartDelay">
            <a:avLst/>
          </a:prstGeom>
          <a:solidFill>
            <a:schemeClr val="bg1"/>
          </a:solidFill>
          <a:ln w="28575">
            <a:solidFill>
              <a:srgbClr val="0000FF"/>
            </a:solidFill>
            <a:miter lim="800000"/>
            <a:headEnd/>
            <a:tailEnd/>
          </a:ln>
        </p:spPr>
        <p:txBody>
          <a:bodyPr wrap="none" anchor="ctr"/>
          <a:lstStyle/>
          <a:p>
            <a:endParaRPr lang="it-IT"/>
          </a:p>
        </p:txBody>
      </p:sp>
      <p:sp>
        <p:nvSpPr>
          <p:cNvPr id="83977" name="Line 18"/>
          <p:cNvSpPr>
            <a:spLocks noChangeShapeType="1"/>
          </p:cNvSpPr>
          <p:nvPr/>
        </p:nvSpPr>
        <p:spPr bwMode="auto">
          <a:xfrm>
            <a:off x="5191125" y="2884488"/>
            <a:ext cx="82073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78" name="Line 23"/>
          <p:cNvSpPr>
            <a:spLocks noChangeShapeType="1"/>
          </p:cNvSpPr>
          <p:nvPr/>
        </p:nvSpPr>
        <p:spPr bwMode="auto">
          <a:xfrm>
            <a:off x="4702175" y="4627563"/>
            <a:ext cx="476250" cy="0"/>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79" name="Line 33"/>
          <p:cNvSpPr>
            <a:spLocks noChangeShapeType="1"/>
          </p:cNvSpPr>
          <p:nvPr/>
        </p:nvSpPr>
        <p:spPr bwMode="auto">
          <a:xfrm>
            <a:off x="4119563" y="4592638"/>
            <a:ext cx="330200" cy="0"/>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80" name="Line 34"/>
          <p:cNvSpPr>
            <a:spLocks noChangeShapeType="1"/>
          </p:cNvSpPr>
          <p:nvPr/>
        </p:nvSpPr>
        <p:spPr bwMode="auto">
          <a:xfrm rot="-1390247">
            <a:off x="4416425" y="4516438"/>
            <a:ext cx="330200" cy="1587"/>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81" name="Line 35"/>
          <p:cNvSpPr>
            <a:spLocks noChangeShapeType="1"/>
          </p:cNvSpPr>
          <p:nvPr/>
        </p:nvSpPr>
        <p:spPr bwMode="auto">
          <a:xfrm>
            <a:off x="4776788" y="4641850"/>
            <a:ext cx="0" cy="182563"/>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82" name="Line 36"/>
          <p:cNvSpPr>
            <a:spLocks noChangeShapeType="1"/>
          </p:cNvSpPr>
          <p:nvPr/>
        </p:nvSpPr>
        <p:spPr bwMode="auto">
          <a:xfrm rot="-5400000">
            <a:off x="4759325" y="4627563"/>
            <a:ext cx="0" cy="381000"/>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83" name="Line 37"/>
          <p:cNvSpPr>
            <a:spLocks noChangeShapeType="1"/>
          </p:cNvSpPr>
          <p:nvPr/>
        </p:nvSpPr>
        <p:spPr bwMode="auto">
          <a:xfrm rot="-5400000">
            <a:off x="4764088" y="4706938"/>
            <a:ext cx="0" cy="381000"/>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84" name="Line 38"/>
          <p:cNvSpPr>
            <a:spLocks noChangeShapeType="1"/>
          </p:cNvSpPr>
          <p:nvPr/>
        </p:nvSpPr>
        <p:spPr bwMode="auto">
          <a:xfrm>
            <a:off x="4591050" y="5092700"/>
            <a:ext cx="381000" cy="0"/>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85" name="Line 39"/>
          <p:cNvSpPr>
            <a:spLocks noChangeShapeType="1"/>
          </p:cNvSpPr>
          <p:nvPr/>
        </p:nvSpPr>
        <p:spPr bwMode="auto">
          <a:xfrm>
            <a:off x="4667250" y="5168900"/>
            <a:ext cx="228600" cy="0"/>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86" name="Line 45"/>
          <p:cNvSpPr>
            <a:spLocks noChangeShapeType="1"/>
          </p:cNvSpPr>
          <p:nvPr/>
        </p:nvSpPr>
        <p:spPr bwMode="auto">
          <a:xfrm>
            <a:off x="3744913" y="4591050"/>
            <a:ext cx="36036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87" name="Rectangle 48"/>
          <p:cNvSpPr>
            <a:spLocks noChangeArrowheads="1"/>
          </p:cNvSpPr>
          <p:nvPr/>
        </p:nvSpPr>
        <p:spPr bwMode="auto">
          <a:xfrm>
            <a:off x="5387975" y="4194175"/>
            <a:ext cx="685800" cy="914400"/>
          </a:xfrm>
          <a:prstGeom prst="rect">
            <a:avLst/>
          </a:prstGeom>
          <a:solidFill>
            <a:schemeClr val="bg1"/>
          </a:solidFill>
          <a:ln w="28575">
            <a:solidFill>
              <a:srgbClr val="FF00FF"/>
            </a:solidFill>
            <a:miter lim="800000"/>
            <a:headEnd/>
            <a:tailEnd/>
          </a:ln>
        </p:spPr>
        <p:txBody>
          <a:bodyPr wrap="none" anchor="ctr"/>
          <a:lstStyle/>
          <a:p>
            <a:endParaRPr lang="it-IT"/>
          </a:p>
        </p:txBody>
      </p:sp>
      <p:sp>
        <p:nvSpPr>
          <p:cNvPr id="83988" name="Line 49"/>
          <p:cNvSpPr>
            <a:spLocks noChangeShapeType="1"/>
          </p:cNvSpPr>
          <p:nvPr/>
        </p:nvSpPr>
        <p:spPr bwMode="auto">
          <a:xfrm>
            <a:off x="5033963" y="4622800"/>
            <a:ext cx="347662" cy="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89" name="Line 50"/>
          <p:cNvSpPr>
            <a:spLocks noChangeShapeType="1"/>
          </p:cNvSpPr>
          <p:nvPr/>
        </p:nvSpPr>
        <p:spPr bwMode="auto">
          <a:xfrm>
            <a:off x="6078538" y="4329113"/>
            <a:ext cx="238125" cy="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90" name="Line 51"/>
          <p:cNvSpPr>
            <a:spLocks noChangeShapeType="1"/>
          </p:cNvSpPr>
          <p:nvPr/>
        </p:nvSpPr>
        <p:spPr bwMode="auto">
          <a:xfrm>
            <a:off x="6083300" y="4537075"/>
            <a:ext cx="238125" cy="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91" name="Line 52"/>
          <p:cNvSpPr>
            <a:spLocks noChangeShapeType="1"/>
          </p:cNvSpPr>
          <p:nvPr/>
        </p:nvSpPr>
        <p:spPr bwMode="auto">
          <a:xfrm>
            <a:off x="6078538" y="4725988"/>
            <a:ext cx="238125" cy="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92" name="Line 53"/>
          <p:cNvSpPr>
            <a:spLocks noChangeShapeType="1"/>
          </p:cNvSpPr>
          <p:nvPr/>
        </p:nvSpPr>
        <p:spPr bwMode="auto">
          <a:xfrm>
            <a:off x="6084888" y="4933950"/>
            <a:ext cx="238125" cy="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93" name="Line 54"/>
          <p:cNvSpPr>
            <a:spLocks noChangeShapeType="1"/>
          </p:cNvSpPr>
          <p:nvPr/>
        </p:nvSpPr>
        <p:spPr bwMode="auto">
          <a:xfrm flipH="1">
            <a:off x="5392738" y="4178300"/>
            <a:ext cx="679450" cy="892175"/>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94" name="Text Box 56"/>
          <p:cNvSpPr txBox="1">
            <a:spLocks noChangeArrowheads="1"/>
          </p:cNvSpPr>
          <p:nvPr/>
        </p:nvSpPr>
        <p:spPr bwMode="auto">
          <a:xfrm>
            <a:off x="5387975" y="4165600"/>
            <a:ext cx="806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2400" b="1">
                <a:solidFill>
                  <a:srgbClr val="FF00FF"/>
                </a:solidFill>
                <a:latin typeface="Times New Roman" charset="0"/>
              </a:rPr>
              <a:t>A</a:t>
            </a:r>
            <a:endParaRPr lang="it-IT" sz="2400" b="1">
              <a:solidFill>
                <a:schemeClr val="tx1"/>
              </a:solidFill>
              <a:latin typeface="Times New Roman" charset="0"/>
            </a:endParaRPr>
          </a:p>
        </p:txBody>
      </p:sp>
      <p:sp>
        <p:nvSpPr>
          <p:cNvPr id="83995" name="Line 61"/>
          <p:cNvSpPr>
            <a:spLocks noChangeShapeType="1"/>
          </p:cNvSpPr>
          <p:nvPr/>
        </p:nvSpPr>
        <p:spPr bwMode="auto">
          <a:xfrm flipH="1">
            <a:off x="3740150" y="3275013"/>
            <a:ext cx="9525" cy="12954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3996" name="Line 62"/>
          <p:cNvSpPr>
            <a:spLocks noChangeShapeType="1"/>
          </p:cNvSpPr>
          <p:nvPr/>
        </p:nvSpPr>
        <p:spPr bwMode="auto">
          <a:xfrm>
            <a:off x="5824538" y="3224213"/>
            <a:ext cx="18097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83997" name="Group 166"/>
          <p:cNvGrpSpPr>
            <a:grpSpLocks/>
          </p:cNvGrpSpPr>
          <p:nvPr/>
        </p:nvGrpSpPr>
        <p:grpSpPr bwMode="auto">
          <a:xfrm>
            <a:off x="5214938" y="3289300"/>
            <a:ext cx="750887" cy="338138"/>
            <a:chOff x="3267" y="2120"/>
            <a:chExt cx="473" cy="213"/>
          </a:xfrm>
        </p:grpSpPr>
        <p:sp>
          <p:nvSpPr>
            <p:cNvPr id="84084" name="Line 25"/>
            <p:cNvSpPr>
              <a:spLocks noChangeShapeType="1"/>
            </p:cNvSpPr>
            <p:nvPr/>
          </p:nvSpPr>
          <p:spPr bwMode="auto">
            <a:xfrm>
              <a:off x="3267" y="2333"/>
              <a:ext cx="473"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85" name="Line 26"/>
            <p:cNvSpPr>
              <a:spLocks noChangeShapeType="1"/>
            </p:cNvSpPr>
            <p:nvPr/>
          </p:nvSpPr>
          <p:spPr bwMode="auto">
            <a:xfrm rot="-5400000">
              <a:off x="3187" y="2229"/>
              <a:ext cx="207"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86" name="Line 27"/>
            <p:cNvSpPr>
              <a:spLocks noChangeShapeType="1"/>
            </p:cNvSpPr>
            <p:nvPr/>
          </p:nvSpPr>
          <p:spPr bwMode="auto">
            <a:xfrm rot="-5400000">
              <a:off x="3259" y="2225"/>
              <a:ext cx="207"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87" name="Line 28"/>
            <p:cNvSpPr>
              <a:spLocks noChangeShapeType="1"/>
            </p:cNvSpPr>
            <p:nvPr/>
          </p:nvSpPr>
          <p:spPr bwMode="auto">
            <a:xfrm rot="-5400000">
              <a:off x="3320" y="2224"/>
              <a:ext cx="207"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88" name="Line 29"/>
            <p:cNvSpPr>
              <a:spLocks noChangeShapeType="1"/>
            </p:cNvSpPr>
            <p:nvPr/>
          </p:nvSpPr>
          <p:spPr bwMode="auto">
            <a:xfrm rot="-5400000">
              <a:off x="3381" y="2227"/>
              <a:ext cx="207"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89" name="Line 30"/>
            <p:cNvSpPr>
              <a:spLocks noChangeShapeType="1"/>
            </p:cNvSpPr>
            <p:nvPr/>
          </p:nvSpPr>
          <p:spPr bwMode="auto">
            <a:xfrm rot="-5400000">
              <a:off x="3516" y="2227"/>
              <a:ext cx="207"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90" name="Line 31"/>
            <p:cNvSpPr>
              <a:spLocks noChangeShapeType="1"/>
            </p:cNvSpPr>
            <p:nvPr/>
          </p:nvSpPr>
          <p:spPr bwMode="auto">
            <a:xfrm rot="-5400000">
              <a:off x="3589" y="2226"/>
              <a:ext cx="207"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91" name="Line 63"/>
            <p:cNvSpPr>
              <a:spLocks noChangeShapeType="1"/>
            </p:cNvSpPr>
            <p:nvPr/>
          </p:nvSpPr>
          <p:spPr bwMode="auto">
            <a:xfrm rot="-5400000">
              <a:off x="3452" y="2225"/>
              <a:ext cx="207"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83998" name="Text Box 64"/>
          <p:cNvSpPr txBox="1">
            <a:spLocks noChangeArrowheads="1"/>
          </p:cNvSpPr>
          <p:nvPr/>
        </p:nvSpPr>
        <p:spPr bwMode="auto">
          <a:xfrm>
            <a:off x="5654675" y="4725988"/>
            <a:ext cx="514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en-US" sz="2400" b="1">
                <a:solidFill>
                  <a:srgbClr val="FF00FF"/>
                </a:solidFill>
                <a:latin typeface="Times New Roman" charset="0"/>
              </a:rPr>
              <a:t>D</a:t>
            </a:r>
            <a:endParaRPr lang="en-US" sz="2400">
              <a:solidFill>
                <a:schemeClr val="tx1"/>
              </a:solidFill>
              <a:latin typeface="Times New Roman" charset="0"/>
            </a:endParaRPr>
          </a:p>
        </p:txBody>
      </p:sp>
      <p:sp>
        <p:nvSpPr>
          <p:cNvPr id="83999" name="Line 66"/>
          <p:cNvSpPr>
            <a:spLocks noChangeShapeType="1"/>
          </p:cNvSpPr>
          <p:nvPr/>
        </p:nvSpPr>
        <p:spPr bwMode="auto">
          <a:xfrm>
            <a:off x="4776788" y="4897438"/>
            <a:ext cx="0" cy="195262"/>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00" name="Line 67"/>
          <p:cNvSpPr>
            <a:spLocks noChangeShapeType="1"/>
          </p:cNvSpPr>
          <p:nvPr/>
        </p:nvSpPr>
        <p:spPr bwMode="auto">
          <a:xfrm>
            <a:off x="5310188" y="2060575"/>
            <a:ext cx="18415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01" name="Text Box 77"/>
          <p:cNvSpPr txBox="1">
            <a:spLocks noChangeArrowheads="1"/>
          </p:cNvSpPr>
          <p:nvPr/>
        </p:nvSpPr>
        <p:spPr bwMode="auto">
          <a:xfrm>
            <a:off x="5235575" y="3689350"/>
            <a:ext cx="1003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800" b="1">
                <a:solidFill>
                  <a:srgbClr val="0000FF"/>
                </a:solidFill>
                <a:latin typeface="Times New Roman" charset="0"/>
              </a:rPr>
              <a:t>clock</a:t>
            </a:r>
            <a:endParaRPr lang="en-US" sz="1800" b="1">
              <a:solidFill>
                <a:schemeClr val="tx1"/>
              </a:solidFill>
              <a:latin typeface="Times New Roman" charset="0"/>
            </a:endParaRPr>
          </a:p>
        </p:txBody>
      </p:sp>
      <p:sp>
        <p:nvSpPr>
          <p:cNvPr id="84002" name="Text Box 79"/>
          <p:cNvSpPr txBox="1">
            <a:spLocks noChangeArrowheads="1"/>
          </p:cNvSpPr>
          <p:nvPr/>
        </p:nvSpPr>
        <p:spPr bwMode="auto">
          <a:xfrm>
            <a:off x="5303838" y="2527300"/>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400" b="1">
                <a:solidFill>
                  <a:srgbClr val="0000FF"/>
                </a:solidFill>
                <a:latin typeface="Times New Roman" charset="0"/>
              </a:rPr>
              <a:t>ToT</a:t>
            </a:r>
            <a:endParaRPr lang="en-US" sz="1400" b="1">
              <a:solidFill>
                <a:srgbClr val="FF3300"/>
              </a:solidFill>
              <a:latin typeface="Times New Roman" charset="0"/>
            </a:endParaRPr>
          </a:p>
        </p:txBody>
      </p:sp>
      <p:sp>
        <p:nvSpPr>
          <p:cNvPr id="84003" name="Text Box 82"/>
          <p:cNvSpPr txBox="1">
            <a:spLocks noChangeArrowheads="1"/>
          </p:cNvSpPr>
          <p:nvPr/>
        </p:nvSpPr>
        <p:spPr bwMode="auto">
          <a:xfrm>
            <a:off x="4105275" y="4627563"/>
            <a:ext cx="561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2000" b="1">
                <a:solidFill>
                  <a:srgbClr val="00CC00"/>
                </a:solidFill>
                <a:latin typeface="Times New Roman" charset="0"/>
              </a:rPr>
              <a:t>C</a:t>
            </a:r>
            <a:r>
              <a:rPr lang="it-IT" sz="2000" b="1" baseline="-25000">
                <a:solidFill>
                  <a:srgbClr val="00CC00"/>
                </a:solidFill>
                <a:latin typeface="Times New Roman" charset="0"/>
              </a:rPr>
              <a:t>st</a:t>
            </a:r>
            <a:endParaRPr lang="en-US" sz="2000" b="1" baseline="-25000">
              <a:solidFill>
                <a:schemeClr val="tx1"/>
              </a:solidFill>
              <a:latin typeface="Times New Roman" charset="0"/>
            </a:endParaRPr>
          </a:p>
        </p:txBody>
      </p:sp>
      <p:sp>
        <p:nvSpPr>
          <p:cNvPr id="84004" name="Line 88"/>
          <p:cNvSpPr>
            <a:spLocks noChangeShapeType="1"/>
          </p:cNvSpPr>
          <p:nvPr/>
        </p:nvSpPr>
        <p:spPr bwMode="auto">
          <a:xfrm>
            <a:off x="6635750" y="3063875"/>
            <a:ext cx="238125"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05" name="Line 89"/>
          <p:cNvSpPr>
            <a:spLocks noChangeShapeType="1"/>
          </p:cNvSpPr>
          <p:nvPr/>
        </p:nvSpPr>
        <p:spPr bwMode="auto">
          <a:xfrm>
            <a:off x="6181725" y="1522413"/>
            <a:ext cx="18415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06" name="Text Box 90"/>
          <p:cNvSpPr txBox="1">
            <a:spLocks noChangeArrowheads="1"/>
          </p:cNvSpPr>
          <p:nvPr/>
        </p:nvSpPr>
        <p:spPr bwMode="auto">
          <a:xfrm>
            <a:off x="5553075" y="1785938"/>
            <a:ext cx="347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it-IT" sz="2400">
                <a:solidFill>
                  <a:srgbClr val="FF9900"/>
                </a:solidFill>
                <a:latin typeface="Times New Roman" charset="0"/>
              </a:rPr>
              <a:t>R</a:t>
            </a:r>
          </a:p>
        </p:txBody>
      </p:sp>
      <p:sp>
        <p:nvSpPr>
          <p:cNvPr id="84007" name="Text Box 91"/>
          <p:cNvSpPr txBox="1">
            <a:spLocks noChangeArrowheads="1"/>
          </p:cNvSpPr>
          <p:nvPr/>
        </p:nvSpPr>
        <p:spPr bwMode="auto">
          <a:xfrm>
            <a:off x="5422900" y="1296988"/>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it-IT" sz="2400">
                <a:solidFill>
                  <a:srgbClr val="FF9900"/>
                </a:solidFill>
                <a:latin typeface="Times New Roman" charset="0"/>
              </a:rPr>
              <a:t>S</a:t>
            </a:r>
          </a:p>
        </p:txBody>
      </p:sp>
      <p:grpSp>
        <p:nvGrpSpPr>
          <p:cNvPr id="84008" name="Group 93"/>
          <p:cNvGrpSpPr>
            <a:grpSpLocks/>
          </p:cNvGrpSpPr>
          <p:nvPr/>
        </p:nvGrpSpPr>
        <p:grpSpPr bwMode="auto">
          <a:xfrm>
            <a:off x="1892300" y="3705225"/>
            <a:ext cx="493713" cy="249238"/>
            <a:chOff x="2548" y="1450"/>
            <a:chExt cx="487" cy="199"/>
          </a:xfrm>
        </p:grpSpPr>
        <p:sp>
          <p:nvSpPr>
            <p:cNvPr id="84081" name="Line 94"/>
            <p:cNvSpPr>
              <a:spLocks noChangeShapeType="1"/>
            </p:cNvSpPr>
            <p:nvPr/>
          </p:nvSpPr>
          <p:spPr bwMode="auto">
            <a:xfrm>
              <a:off x="2548" y="1649"/>
              <a:ext cx="14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82" name="Line 95"/>
            <p:cNvSpPr>
              <a:spLocks noChangeShapeType="1"/>
            </p:cNvSpPr>
            <p:nvPr/>
          </p:nvSpPr>
          <p:spPr bwMode="auto">
            <a:xfrm flipV="1">
              <a:off x="2691" y="1450"/>
              <a:ext cx="0" cy="19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83" name="Line 96"/>
            <p:cNvSpPr>
              <a:spLocks noChangeShapeType="1"/>
            </p:cNvSpPr>
            <p:nvPr/>
          </p:nvSpPr>
          <p:spPr bwMode="auto">
            <a:xfrm>
              <a:off x="2691" y="1450"/>
              <a:ext cx="3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84009" name="Freeform 97"/>
          <p:cNvSpPr>
            <a:spLocks/>
          </p:cNvSpPr>
          <p:nvPr/>
        </p:nvSpPr>
        <p:spPr bwMode="auto">
          <a:xfrm>
            <a:off x="2936875" y="2079625"/>
            <a:ext cx="1109663" cy="449263"/>
          </a:xfrm>
          <a:custGeom>
            <a:avLst/>
            <a:gdLst>
              <a:gd name="T0" fmla="*/ 2147483647 w 1094"/>
              <a:gd name="T1" fmla="*/ 2147483647 h 358"/>
              <a:gd name="T2" fmla="*/ 2147483647 w 1094"/>
              <a:gd name="T3" fmla="*/ 2147483647 h 358"/>
              <a:gd name="T4" fmla="*/ 2147483647 w 1094"/>
              <a:gd name="T5" fmla="*/ 2147483647 h 358"/>
              <a:gd name="T6" fmla="*/ 2147483647 w 1094"/>
              <a:gd name="T7" fmla="*/ 2147483647 h 358"/>
              <a:gd name="T8" fmla="*/ 2147483647 w 1094"/>
              <a:gd name="T9" fmla="*/ 2147483647 h 358"/>
              <a:gd name="T10" fmla="*/ 2147483647 w 1094"/>
              <a:gd name="T11" fmla="*/ 2147483647 h 358"/>
              <a:gd name="T12" fmla="*/ 2147483647 w 1094"/>
              <a:gd name="T13" fmla="*/ 2147483647 h 358"/>
              <a:gd name="T14" fmla="*/ 2147483647 w 1094"/>
              <a:gd name="T15" fmla="*/ 2147483647 h 358"/>
              <a:gd name="T16" fmla="*/ 2147483647 w 1094"/>
              <a:gd name="T17" fmla="*/ 2147483647 h 358"/>
              <a:gd name="T18" fmla="*/ 2147483647 w 1094"/>
              <a:gd name="T19" fmla="*/ 2147483647 h 358"/>
              <a:gd name="T20" fmla="*/ 2147483647 w 1094"/>
              <a:gd name="T21" fmla="*/ 2147483647 h 358"/>
              <a:gd name="T22" fmla="*/ 2147483647 w 1094"/>
              <a:gd name="T23" fmla="*/ 2147483647 h 358"/>
              <a:gd name="T24" fmla="*/ 2147483647 w 1094"/>
              <a:gd name="T25" fmla="*/ 2147483647 h 358"/>
              <a:gd name="T26" fmla="*/ 2147483647 w 1094"/>
              <a:gd name="T27" fmla="*/ 2147483647 h 358"/>
              <a:gd name="T28" fmla="*/ 2147483647 w 1094"/>
              <a:gd name="T29" fmla="*/ 2147483647 h 358"/>
              <a:gd name="T30" fmla="*/ 2147483647 w 1094"/>
              <a:gd name="T31" fmla="*/ 2147483647 h 358"/>
              <a:gd name="T32" fmla="*/ 2147483647 w 1094"/>
              <a:gd name="T33" fmla="*/ 2147483647 h 358"/>
              <a:gd name="T34" fmla="*/ 2147483647 w 1094"/>
              <a:gd name="T35" fmla="*/ 2147483647 h 358"/>
              <a:gd name="T36" fmla="*/ 2147483647 w 1094"/>
              <a:gd name="T37" fmla="*/ 2147483647 h 358"/>
              <a:gd name="T38" fmla="*/ 2147483647 w 1094"/>
              <a:gd name="T39" fmla="*/ 2147483647 h 358"/>
              <a:gd name="T40" fmla="*/ 2147483647 w 1094"/>
              <a:gd name="T41" fmla="*/ 2147483647 h 358"/>
              <a:gd name="T42" fmla="*/ 2147483647 w 1094"/>
              <a:gd name="T43" fmla="*/ 0 h 358"/>
              <a:gd name="T44" fmla="*/ 2147483647 w 1094"/>
              <a:gd name="T45" fmla="*/ 2147483647 h 358"/>
              <a:gd name="T46" fmla="*/ 2147483647 w 1094"/>
              <a:gd name="T47" fmla="*/ 2147483647 h 358"/>
              <a:gd name="T48" fmla="*/ 2147483647 w 1094"/>
              <a:gd name="T49" fmla="*/ 2147483647 h 358"/>
              <a:gd name="T50" fmla="*/ 2147483647 w 1094"/>
              <a:gd name="T51" fmla="*/ 2147483647 h 358"/>
              <a:gd name="T52" fmla="*/ 2147483647 w 1094"/>
              <a:gd name="T53" fmla="*/ 2147483647 h 358"/>
              <a:gd name="T54" fmla="*/ 2147483647 w 1094"/>
              <a:gd name="T55" fmla="*/ 2147483647 h 358"/>
              <a:gd name="T56" fmla="*/ 2147483647 w 1094"/>
              <a:gd name="T57" fmla="*/ 2147483647 h 358"/>
              <a:gd name="T58" fmla="*/ 2147483647 w 1094"/>
              <a:gd name="T59" fmla="*/ 2147483647 h 358"/>
              <a:gd name="T60" fmla="*/ 2147483647 w 1094"/>
              <a:gd name="T61" fmla="*/ 2147483647 h 358"/>
              <a:gd name="T62" fmla="*/ 2147483647 w 1094"/>
              <a:gd name="T63" fmla="*/ 2147483647 h 358"/>
              <a:gd name="T64" fmla="*/ 2147483647 w 1094"/>
              <a:gd name="T65" fmla="*/ 2147483647 h 358"/>
              <a:gd name="T66" fmla="*/ 2147483647 w 1094"/>
              <a:gd name="T67" fmla="*/ 2147483647 h 358"/>
              <a:gd name="T68" fmla="*/ 2147483647 w 1094"/>
              <a:gd name="T69" fmla="*/ 2147483647 h 358"/>
              <a:gd name="T70" fmla="*/ 2147483647 w 1094"/>
              <a:gd name="T71" fmla="*/ 2147483647 h 358"/>
              <a:gd name="T72" fmla="*/ 2147483647 w 1094"/>
              <a:gd name="T73" fmla="*/ 2147483647 h 358"/>
              <a:gd name="T74" fmla="*/ 2147483647 w 1094"/>
              <a:gd name="T75" fmla="*/ 2147483647 h 358"/>
              <a:gd name="T76" fmla="*/ 2147483647 w 1094"/>
              <a:gd name="T77" fmla="*/ 2147483647 h 358"/>
              <a:gd name="T78" fmla="*/ 2147483647 w 1094"/>
              <a:gd name="T79" fmla="*/ 2147483647 h 358"/>
              <a:gd name="T80" fmla="*/ 2147483647 w 1094"/>
              <a:gd name="T81" fmla="*/ 2147483647 h 358"/>
              <a:gd name="T82" fmla="*/ 2147483647 w 1094"/>
              <a:gd name="T83" fmla="*/ 2147483647 h 358"/>
              <a:gd name="T84" fmla="*/ 2147483647 w 1094"/>
              <a:gd name="T85" fmla="*/ 2147483647 h 358"/>
              <a:gd name="T86" fmla="*/ 2147483647 w 1094"/>
              <a:gd name="T87" fmla="*/ 2147483647 h 358"/>
              <a:gd name="T88" fmla="*/ 2147483647 w 1094"/>
              <a:gd name="T89" fmla="*/ 2147483647 h 358"/>
              <a:gd name="T90" fmla="*/ 2147483647 w 1094"/>
              <a:gd name="T91" fmla="*/ 2147483647 h 358"/>
              <a:gd name="T92" fmla="*/ 2147483647 w 1094"/>
              <a:gd name="T93" fmla="*/ 2147483647 h 358"/>
              <a:gd name="T94" fmla="*/ 2147483647 w 1094"/>
              <a:gd name="T95" fmla="*/ 2147483647 h 358"/>
              <a:gd name="T96" fmla="*/ 2147483647 w 1094"/>
              <a:gd name="T97" fmla="*/ 2147483647 h 358"/>
              <a:gd name="T98" fmla="*/ 2147483647 w 1094"/>
              <a:gd name="T99" fmla="*/ 2147483647 h 358"/>
              <a:gd name="T100" fmla="*/ 2147483647 w 1094"/>
              <a:gd name="T101" fmla="*/ 2147483647 h 3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94"/>
              <a:gd name="T154" fmla="*/ 0 h 358"/>
              <a:gd name="T155" fmla="*/ 1094 w 1094"/>
              <a:gd name="T156" fmla="*/ 358 h 3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94" h="358">
                <a:moveTo>
                  <a:pt x="0" y="342"/>
                </a:moveTo>
                <a:lnTo>
                  <a:pt x="8" y="342"/>
                </a:lnTo>
                <a:lnTo>
                  <a:pt x="16" y="342"/>
                </a:lnTo>
                <a:lnTo>
                  <a:pt x="24" y="342"/>
                </a:lnTo>
                <a:lnTo>
                  <a:pt x="32" y="342"/>
                </a:lnTo>
                <a:lnTo>
                  <a:pt x="40" y="342"/>
                </a:lnTo>
                <a:lnTo>
                  <a:pt x="48" y="342"/>
                </a:lnTo>
                <a:lnTo>
                  <a:pt x="56" y="342"/>
                </a:lnTo>
                <a:lnTo>
                  <a:pt x="64" y="342"/>
                </a:lnTo>
                <a:lnTo>
                  <a:pt x="72" y="342"/>
                </a:lnTo>
                <a:lnTo>
                  <a:pt x="80" y="342"/>
                </a:lnTo>
                <a:lnTo>
                  <a:pt x="88" y="342"/>
                </a:lnTo>
                <a:lnTo>
                  <a:pt x="88" y="334"/>
                </a:lnTo>
                <a:lnTo>
                  <a:pt x="96" y="334"/>
                </a:lnTo>
                <a:lnTo>
                  <a:pt x="96" y="326"/>
                </a:lnTo>
                <a:lnTo>
                  <a:pt x="104" y="326"/>
                </a:lnTo>
                <a:lnTo>
                  <a:pt x="104" y="318"/>
                </a:lnTo>
                <a:lnTo>
                  <a:pt x="112" y="318"/>
                </a:lnTo>
                <a:lnTo>
                  <a:pt x="120" y="310"/>
                </a:lnTo>
                <a:lnTo>
                  <a:pt x="128" y="310"/>
                </a:lnTo>
                <a:lnTo>
                  <a:pt x="128" y="302"/>
                </a:lnTo>
                <a:lnTo>
                  <a:pt x="128" y="294"/>
                </a:lnTo>
                <a:lnTo>
                  <a:pt x="136" y="294"/>
                </a:lnTo>
                <a:lnTo>
                  <a:pt x="136" y="286"/>
                </a:lnTo>
                <a:lnTo>
                  <a:pt x="144" y="286"/>
                </a:lnTo>
                <a:lnTo>
                  <a:pt x="144" y="278"/>
                </a:lnTo>
                <a:lnTo>
                  <a:pt x="152" y="278"/>
                </a:lnTo>
                <a:lnTo>
                  <a:pt x="152" y="270"/>
                </a:lnTo>
                <a:lnTo>
                  <a:pt x="160" y="270"/>
                </a:lnTo>
                <a:lnTo>
                  <a:pt x="160" y="263"/>
                </a:lnTo>
                <a:lnTo>
                  <a:pt x="160" y="255"/>
                </a:lnTo>
                <a:lnTo>
                  <a:pt x="168" y="255"/>
                </a:lnTo>
                <a:lnTo>
                  <a:pt x="168" y="247"/>
                </a:lnTo>
                <a:lnTo>
                  <a:pt x="176" y="247"/>
                </a:lnTo>
                <a:lnTo>
                  <a:pt x="176" y="239"/>
                </a:lnTo>
                <a:lnTo>
                  <a:pt x="184" y="239"/>
                </a:lnTo>
                <a:lnTo>
                  <a:pt x="184" y="231"/>
                </a:lnTo>
                <a:lnTo>
                  <a:pt x="184" y="223"/>
                </a:lnTo>
                <a:lnTo>
                  <a:pt x="192" y="223"/>
                </a:lnTo>
                <a:lnTo>
                  <a:pt x="192" y="215"/>
                </a:lnTo>
                <a:lnTo>
                  <a:pt x="192" y="207"/>
                </a:lnTo>
                <a:lnTo>
                  <a:pt x="200" y="207"/>
                </a:lnTo>
                <a:lnTo>
                  <a:pt x="200" y="199"/>
                </a:lnTo>
                <a:lnTo>
                  <a:pt x="208" y="191"/>
                </a:lnTo>
                <a:lnTo>
                  <a:pt x="208" y="183"/>
                </a:lnTo>
                <a:lnTo>
                  <a:pt x="216" y="183"/>
                </a:lnTo>
                <a:lnTo>
                  <a:pt x="216" y="175"/>
                </a:lnTo>
                <a:lnTo>
                  <a:pt x="216" y="167"/>
                </a:lnTo>
                <a:lnTo>
                  <a:pt x="216" y="159"/>
                </a:lnTo>
                <a:lnTo>
                  <a:pt x="224" y="159"/>
                </a:lnTo>
                <a:lnTo>
                  <a:pt x="224" y="151"/>
                </a:lnTo>
                <a:lnTo>
                  <a:pt x="224" y="143"/>
                </a:lnTo>
                <a:lnTo>
                  <a:pt x="232" y="143"/>
                </a:lnTo>
                <a:lnTo>
                  <a:pt x="232" y="135"/>
                </a:lnTo>
                <a:lnTo>
                  <a:pt x="232" y="127"/>
                </a:lnTo>
                <a:lnTo>
                  <a:pt x="240" y="127"/>
                </a:lnTo>
                <a:lnTo>
                  <a:pt x="240" y="111"/>
                </a:lnTo>
                <a:lnTo>
                  <a:pt x="248" y="111"/>
                </a:lnTo>
                <a:lnTo>
                  <a:pt x="248" y="103"/>
                </a:lnTo>
                <a:lnTo>
                  <a:pt x="248" y="96"/>
                </a:lnTo>
                <a:lnTo>
                  <a:pt x="256" y="96"/>
                </a:lnTo>
                <a:lnTo>
                  <a:pt x="256" y="88"/>
                </a:lnTo>
                <a:lnTo>
                  <a:pt x="256" y="80"/>
                </a:lnTo>
                <a:lnTo>
                  <a:pt x="264" y="80"/>
                </a:lnTo>
                <a:lnTo>
                  <a:pt x="264" y="72"/>
                </a:lnTo>
                <a:lnTo>
                  <a:pt x="272" y="72"/>
                </a:lnTo>
                <a:lnTo>
                  <a:pt x="272" y="64"/>
                </a:lnTo>
                <a:lnTo>
                  <a:pt x="280" y="64"/>
                </a:lnTo>
                <a:lnTo>
                  <a:pt x="280" y="56"/>
                </a:lnTo>
                <a:lnTo>
                  <a:pt x="288" y="56"/>
                </a:lnTo>
                <a:lnTo>
                  <a:pt x="288" y="48"/>
                </a:lnTo>
                <a:lnTo>
                  <a:pt x="288" y="40"/>
                </a:lnTo>
                <a:lnTo>
                  <a:pt x="296" y="40"/>
                </a:lnTo>
                <a:lnTo>
                  <a:pt x="296" y="32"/>
                </a:lnTo>
                <a:lnTo>
                  <a:pt x="304" y="32"/>
                </a:lnTo>
                <a:lnTo>
                  <a:pt x="312" y="32"/>
                </a:lnTo>
                <a:lnTo>
                  <a:pt x="312" y="24"/>
                </a:lnTo>
                <a:lnTo>
                  <a:pt x="320" y="24"/>
                </a:lnTo>
                <a:lnTo>
                  <a:pt x="320" y="16"/>
                </a:lnTo>
                <a:lnTo>
                  <a:pt x="328" y="16"/>
                </a:lnTo>
                <a:lnTo>
                  <a:pt x="336" y="16"/>
                </a:lnTo>
                <a:lnTo>
                  <a:pt x="336" y="8"/>
                </a:lnTo>
                <a:lnTo>
                  <a:pt x="344" y="8"/>
                </a:lnTo>
                <a:lnTo>
                  <a:pt x="352" y="8"/>
                </a:lnTo>
                <a:lnTo>
                  <a:pt x="352" y="0"/>
                </a:lnTo>
                <a:lnTo>
                  <a:pt x="360" y="0"/>
                </a:lnTo>
                <a:lnTo>
                  <a:pt x="368" y="0"/>
                </a:lnTo>
                <a:lnTo>
                  <a:pt x="375" y="0"/>
                </a:lnTo>
                <a:lnTo>
                  <a:pt x="383" y="0"/>
                </a:lnTo>
                <a:lnTo>
                  <a:pt x="391" y="0"/>
                </a:lnTo>
                <a:lnTo>
                  <a:pt x="399" y="0"/>
                </a:lnTo>
                <a:lnTo>
                  <a:pt x="407" y="8"/>
                </a:lnTo>
                <a:lnTo>
                  <a:pt x="415" y="8"/>
                </a:lnTo>
                <a:lnTo>
                  <a:pt x="415" y="16"/>
                </a:lnTo>
                <a:lnTo>
                  <a:pt x="431" y="24"/>
                </a:lnTo>
                <a:lnTo>
                  <a:pt x="439" y="24"/>
                </a:lnTo>
                <a:lnTo>
                  <a:pt x="447" y="24"/>
                </a:lnTo>
                <a:lnTo>
                  <a:pt x="447" y="32"/>
                </a:lnTo>
                <a:lnTo>
                  <a:pt x="455" y="32"/>
                </a:lnTo>
                <a:lnTo>
                  <a:pt x="455" y="40"/>
                </a:lnTo>
                <a:lnTo>
                  <a:pt x="463" y="40"/>
                </a:lnTo>
                <a:lnTo>
                  <a:pt x="463" y="48"/>
                </a:lnTo>
                <a:lnTo>
                  <a:pt x="471" y="48"/>
                </a:lnTo>
                <a:lnTo>
                  <a:pt x="471" y="56"/>
                </a:lnTo>
                <a:lnTo>
                  <a:pt x="479" y="56"/>
                </a:lnTo>
                <a:lnTo>
                  <a:pt x="479" y="64"/>
                </a:lnTo>
                <a:lnTo>
                  <a:pt x="487" y="64"/>
                </a:lnTo>
                <a:lnTo>
                  <a:pt x="487" y="72"/>
                </a:lnTo>
                <a:lnTo>
                  <a:pt x="495" y="72"/>
                </a:lnTo>
                <a:lnTo>
                  <a:pt x="495" y="80"/>
                </a:lnTo>
                <a:lnTo>
                  <a:pt x="503" y="80"/>
                </a:lnTo>
                <a:lnTo>
                  <a:pt x="503" y="88"/>
                </a:lnTo>
                <a:lnTo>
                  <a:pt x="511" y="88"/>
                </a:lnTo>
                <a:lnTo>
                  <a:pt x="511" y="96"/>
                </a:lnTo>
                <a:lnTo>
                  <a:pt x="519" y="96"/>
                </a:lnTo>
                <a:lnTo>
                  <a:pt x="519" y="103"/>
                </a:lnTo>
                <a:lnTo>
                  <a:pt x="527" y="103"/>
                </a:lnTo>
                <a:lnTo>
                  <a:pt x="527" y="111"/>
                </a:lnTo>
                <a:lnTo>
                  <a:pt x="535" y="111"/>
                </a:lnTo>
                <a:lnTo>
                  <a:pt x="535" y="119"/>
                </a:lnTo>
                <a:lnTo>
                  <a:pt x="543" y="119"/>
                </a:lnTo>
                <a:lnTo>
                  <a:pt x="543" y="127"/>
                </a:lnTo>
                <a:lnTo>
                  <a:pt x="551" y="127"/>
                </a:lnTo>
                <a:lnTo>
                  <a:pt x="559" y="135"/>
                </a:lnTo>
                <a:lnTo>
                  <a:pt x="567" y="135"/>
                </a:lnTo>
                <a:lnTo>
                  <a:pt x="567" y="143"/>
                </a:lnTo>
                <a:lnTo>
                  <a:pt x="567" y="151"/>
                </a:lnTo>
                <a:lnTo>
                  <a:pt x="575" y="151"/>
                </a:lnTo>
                <a:lnTo>
                  <a:pt x="575" y="159"/>
                </a:lnTo>
                <a:lnTo>
                  <a:pt x="583" y="159"/>
                </a:lnTo>
                <a:lnTo>
                  <a:pt x="591" y="159"/>
                </a:lnTo>
                <a:lnTo>
                  <a:pt x="591" y="167"/>
                </a:lnTo>
                <a:lnTo>
                  <a:pt x="607" y="175"/>
                </a:lnTo>
                <a:lnTo>
                  <a:pt x="607" y="183"/>
                </a:lnTo>
                <a:lnTo>
                  <a:pt x="607" y="191"/>
                </a:lnTo>
                <a:lnTo>
                  <a:pt x="615" y="191"/>
                </a:lnTo>
                <a:lnTo>
                  <a:pt x="623" y="191"/>
                </a:lnTo>
                <a:lnTo>
                  <a:pt x="623" y="199"/>
                </a:lnTo>
                <a:lnTo>
                  <a:pt x="631" y="207"/>
                </a:lnTo>
                <a:lnTo>
                  <a:pt x="631" y="215"/>
                </a:lnTo>
                <a:lnTo>
                  <a:pt x="639" y="215"/>
                </a:lnTo>
                <a:lnTo>
                  <a:pt x="639" y="223"/>
                </a:lnTo>
                <a:lnTo>
                  <a:pt x="647" y="223"/>
                </a:lnTo>
                <a:lnTo>
                  <a:pt x="655" y="223"/>
                </a:lnTo>
                <a:lnTo>
                  <a:pt x="663" y="223"/>
                </a:lnTo>
                <a:lnTo>
                  <a:pt x="663" y="231"/>
                </a:lnTo>
                <a:lnTo>
                  <a:pt x="671" y="231"/>
                </a:lnTo>
                <a:lnTo>
                  <a:pt x="671" y="239"/>
                </a:lnTo>
                <a:lnTo>
                  <a:pt x="679" y="239"/>
                </a:lnTo>
                <a:lnTo>
                  <a:pt x="687" y="239"/>
                </a:lnTo>
                <a:lnTo>
                  <a:pt x="687" y="247"/>
                </a:lnTo>
                <a:lnTo>
                  <a:pt x="695" y="247"/>
                </a:lnTo>
                <a:lnTo>
                  <a:pt x="695" y="255"/>
                </a:lnTo>
                <a:lnTo>
                  <a:pt x="703" y="255"/>
                </a:lnTo>
                <a:lnTo>
                  <a:pt x="711" y="255"/>
                </a:lnTo>
                <a:lnTo>
                  <a:pt x="719" y="255"/>
                </a:lnTo>
                <a:lnTo>
                  <a:pt x="727" y="263"/>
                </a:lnTo>
                <a:lnTo>
                  <a:pt x="735" y="270"/>
                </a:lnTo>
                <a:lnTo>
                  <a:pt x="743" y="270"/>
                </a:lnTo>
                <a:lnTo>
                  <a:pt x="751" y="278"/>
                </a:lnTo>
                <a:lnTo>
                  <a:pt x="751" y="286"/>
                </a:lnTo>
                <a:lnTo>
                  <a:pt x="759" y="286"/>
                </a:lnTo>
                <a:lnTo>
                  <a:pt x="767" y="286"/>
                </a:lnTo>
                <a:lnTo>
                  <a:pt x="775" y="286"/>
                </a:lnTo>
                <a:lnTo>
                  <a:pt x="775" y="294"/>
                </a:lnTo>
                <a:lnTo>
                  <a:pt x="783" y="294"/>
                </a:lnTo>
                <a:lnTo>
                  <a:pt x="791" y="294"/>
                </a:lnTo>
                <a:lnTo>
                  <a:pt x="791" y="302"/>
                </a:lnTo>
                <a:lnTo>
                  <a:pt x="799" y="302"/>
                </a:lnTo>
                <a:lnTo>
                  <a:pt x="807" y="310"/>
                </a:lnTo>
                <a:lnTo>
                  <a:pt x="815" y="310"/>
                </a:lnTo>
                <a:lnTo>
                  <a:pt x="823" y="310"/>
                </a:lnTo>
                <a:lnTo>
                  <a:pt x="831" y="318"/>
                </a:lnTo>
                <a:lnTo>
                  <a:pt x="839" y="318"/>
                </a:lnTo>
                <a:lnTo>
                  <a:pt x="847" y="318"/>
                </a:lnTo>
                <a:lnTo>
                  <a:pt x="855" y="318"/>
                </a:lnTo>
                <a:lnTo>
                  <a:pt x="863" y="318"/>
                </a:lnTo>
                <a:lnTo>
                  <a:pt x="863" y="326"/>
                </a:lnTo>
                <a:lnTo>
                  <a:pt x="871" y="326"/>
                </a:lnTo>
                <a:lnTo>
                  <a:pt x="879" y="326"/>
                </a:lnTo>
                <a:lnTo>
                  <a:pt x="887" y="326"/>
                </a:lnTo>
                <a:lnTo>
                  <a:pt x="895" y="326"/>
                </a:lnTo>
                <a:lnTo>
                  <a:pt x="895" y="334"/>
                </a:lnTo>
                <a:lnTo>
                  <a:pt x="903" y="334"/>
                </a:lnTo>
                <a:lnTo>
                  <a:pt x="903" y="342"/>
                </a:lnTo>
                <a:lnTo>
                  <a:pt x="903" y="350"/>
                </a:lnTo>
                <a:lnTo>
                  <a:pt x="911" y="350"/>
                </a:lnTo>
                <a:lnTo>
                  <a:pt x="919" y="350"/>
                </a:lnTo>
                <a:lnTo>
                  <a:pt x="927" y="350"/>
                </a:lnTo>
                <a:lnTo>
                  <a:pt x="935" y="358"/>
                </a:lnTo>
                <a:lnTo>
                  <a:pt x="942" y="358"/>
                </a:lnTo>
                <a:lnTo>
                  <a:pt x="950" y="358"/>
                </a:lnTo>
                <a:lnTo>
                  <a:pt x="958" y="358"/>
                </a:lnTo>
                <a:lnTo>
                  <a:pt x="966" y="358"/>
                </a:lnTo>
                <a:lnTo>
                  <a:pt x="966" y="350"/>
                </a:lnTo>
                <a:lnTo>
                  <a:pt x="974" y="350"/>
                </a:lnTo>
                <a:lnTo>
                  <a:pt x="982" y="350"/>
                </a:lnTo>
                <a:lnTo>
                  <a:pt x="990" y="350"/>
                </a:lnTo>
                <a:lnTo>
                  <a:pt x="1022" y="350"/>
                </a:lnTo>
                <a:lnTo>
                  <a:pt x="1030" y="350"/>
                </a:lnTo>
                <a:lnTo>
                  <a:pt x="1038" y="350"/>
                </a:lnTo>
                <a:lnTo>
                  <a:pt x="1046" y="350"/>
                </a:lnTo>
                <a:lnTo>
                  <a:pt x="1062" y="350"/>
                </a:lnTo>
                <a:lnTo>
                  <a:pt x="1070" y="350"/>
                </a:lnTo>
                <a:lnTo>
                  <a:pt x="1078" y="350"/>
                </a:lnTo>
                <a:lnTo>
                  <a:pt x="1086" y="358"/>
                </a:lnTo>
                <a:lnTo>
                  <a:pt x="1094" y="3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4010" name="Freeform 98"/>
          <p:cNvSpPr>
            <a:spLocks/>
          </p:cNvSpPr>
          <p:nvPr/>
        </p:nvSpPr>
        <p:spPr bwMode="auto">
          <a:xfrm>
            <a:off x="4133850" y="3100388"/>
            <a:ext cx="444500" cy="669925"/>
          </a:xfrm>
          <a:custGeom>
            <a:avLst/>
            <a:gdLst>
              <a:gd name="T0" fmla="*/ 2147483647 w 437"/>
              <a:gd name="T1" fmla="*/ 0 h 533"/>
              <a:gd name="T2" fmla="*/ 2147483647 w 437"/>
              <a:gd name="T3" fmla="*/ 2147483647 h 533"/>
              <a:gd name="T4" fmla="*/ 0 w 437"/>
              <a:gd name="T5" fmla="*/ 2147483647 h 533"/>
              <a:gd name="T6" fmla="*/ 0 w 437"/>
              <a:gd name="T7" fmla="*/ 0 h 533"/>
              <a:gd name="T8" fmla="*/ 0 w 437"/>
              <a:gd name="T9" fmla="*/ 2147483647 h 533"/>
              <a:gd name="T10" fmla="*/ 0 60000 65536"/>
              <a:gd name="T11" fmla="*/ 0 60000 65536"/>
              <a:gd name="T12" fmla="*/ 0 60000 65536"/>
              <a:gd name="T13" fmla="*/ 0 60000 65536"/>
              <a:gd name="T14" fmla="*/ 0 60000 65536"/>
              <a:gd name="T15" fmla="*/ 0 w 437"/>
              <a:gd name="T16" fmla="*/ 0 h 533"/>
              <a:gd name="T17" fmla="*/ 437 w 437"/>
              <a:gd name="T18" fmla="*/ 533 h 533"/>
            </a:gdLst>
            <a:ahLst/>
            <a:cxnLst>
              <a:cxn ang="T10">
                <a:pos x="T0" y="T1"/>
              </a:cxn>
              <a:cxn ang="T11">
                <a:pos x="T2" y="T3"/>
              </a:cxn>
              <a:cxn ang="T12">
                <a:pos x="T4" y="T5"/>
              </a:cxn>
              <a:cxn ang="T13">
                <a:pos x="T6" y="T7"/>
              </a:cxn>
              <a:cxn ang="T14">
                <a:pos x="T8" y="T9"/>
              </a:cxn>
            </a:cxnLst>
            <a:rect l="T15" t="T16" r="T17" b="T18"/>
            <a:pathLst>
              <a:path w="437" h="533">
                <a:moveTo>
                  <a:pt x="9" y="0"/>
                </a:moveTo>
                <a:lnTo>
                  <a:pt x="437" y="282"/>
                </a:lnTo>
                <a:lnTo>
                  <a:pt x="0" y="533"/>
                </a:lnTo>
                <a:lnTo>
                  <a:pt x="0" y="0"/>
                </a:lnTo>
                <a:lnTo>
                  <a:pt x="0" y="10"/>
                </a:lnTo>
              </a:path>
            </a:pathLst>
          </a:custGeom>
          <a:noFill/>
          <a:ln w="15875">
            <a:solidFill>
              <a:srgbClr val="C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4011" name="Line 99"/>
          <p:cNvSpPr>
            <a:spLocks noChangeShapeType="1"/>
          </p:cNvSpPr>
          <p:nvPr/>
        </p:nvSpPr>
        <p:spPr bwMode="auto">
          <a:xfrm>
            <a:off x="3013075" y="3267075"/>
            <a:ext cx="1119188" cy="17463"/>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12" name="Line 100"/>
          <p:cNvSpPr>
            <a:spLocks noChangeShapeType="1"/>
          </p:cNvSpPr>
          <p:nvPr/>
        </p:nvSpPr>
        <p:spPr bwMode="auto">
          <a:xfrm>
            <a:off x="4005263" y="3625850"/>
            <a:ext cx="0" cy="606425"/>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13" name="Oval 101"/>
          <p:cNvSpPr>
            <a:spLocks noChangeArrowheads="1"/>
          </p:cNvSpPr>
          <p:nvPr/>
        </p:nvSpPr>
        <p:spPr bwMode="auto">
          <a:xfrm>
            <a:off x="3981450" y="4184650"/>
            <a:ext cx="49213" cy="66675"/>
          </a:xfrm>
          <a:prstGeom prst="ellipse">
            <a:avLst/>
          </a:prstGeom>
          <a:solidFill>
            <a:srgbClr val="000000"/>
          </a:solidFill>
          <a:ln w="15875">
            <a:solidFill>
              <a:srgbClr val="CC0000"/>
            </a:solidFill>
            <a:round/>
            <a:headEnd/>
            <a:tailEnd/>
          </a:ln>
        </p:spPr>
        <p:txBody>
          <a:bodyPr/>
          <a:lstStyle/>
          <a:p>
            <a:endParaRPr lang="it-IT"/>
          </a:p>
        </p:txBody>
      </p:sp>
      <p:sp>
        <p:nvSpPr>
          <p:cNvPr id="84014" name="Freeform 102"/>
          <p:cNvSpPr>
            <a:spLocks/>
          </p:cNvSpPr>
          <p:nvPr/>
        </p:nvSpPr>
        <p:spPr bwMode="auto">
          <a:xfrm>
            <a:off x="1557338" y="2955925"/>
            <a:ext cx="442912" cy="657225"/>
          </a:xfrm>
          <a:custGeom>
            <a:avLst/>
            <a:gdLst>
              <a:gd name="T0" fmla="*/ 2147483647 w 437"/>
              <a:gd name="T1" fmla="*/ 0 h 523"/>
              <a:gd name="T2" fmla="*/ 2147483647 w 437"/>
              <a:gd name="T3" fmla="*/ 2147483647 h 523"/>
              <a:gd name="T4" fmla="*/ 0 w 437"/>
              <a:gd name="T5" fmla="*/ 2147483647 h 523"/>
              <a:gd name="T6" fmla="*/ 0 w 437"/>
              <a:gd name="T7" fmla="*/ 0 h 523"/>
              <a:gd name="T8" fmla="*/ 0 w 437"/>
              <a:gd name="T9" fmla="*/ 2147483647 h 523"/>
              <a:gd name="T10" fmla="*/ 0 60000 65536"/>
              <a:gd name="T11" fmla="*/ 0 60000 65536"/>
              <a:gd name="T12" fmla="*/ 0 60000 65536"/>
              <a:gd name="T13" fmla="*/ 0 60000 65536"/>
              <a:gd name="T14" fmla="*/ 0 60000 65536"/>
              <a:gd name="T15" fmla="*/ 0 w 437"/>
              <a:gd name="T16" fmla="*/ 0 h 523"/>
              <a:gd name="T17" fmla="*/ 437 w 437"/>
              <a:gd name="T18" fmla="*/ 523 h 523"/>
            </a:gdLst>
            <a:ahLst/>
            <a:cxnLst>
              <a:cxn ang="T10">
                <a:pos x="T0" y="T1"/>
              </a:cxn>
              <a:cxn ang="T11">
                <a:pos x="T2" y="T3"/>
              </a:cxn>
              <a:cxn ang="T12">
                <a:pos x="T4" y="T5"/>
              </a:cxn>
              <a:cxn ang="T13">
                <a:pos x="T6" y="T7"/>
              </a:cxn>
              <a:cxn ang="T14">
                <a:pos x="T8" y="T9"/>
              </a:cxn>
            </a:cxnLst>
            <a:rect l="T15" t="T16" r="T17" b="T18"/>
            <a:pathLst>
              <a:path w="437" h="523">
                <a:moveTo>
                  <a:pt x="10" y="0"/>
                </a:moveTo>
                <a:lnTo>
                  <a:pt x="437" y="272"/>
                </a:lnTo>
                <a:lnTo>
                  <a:pt x="0" y="523"/>
                </a:lnTo>
                <a:lnTo>
                  <a:pt x="0" y="0"/>
                </a:lnTo>
                <a:lnTo>
                  <a:pt x="0" y="10"/>
                </a:lnTo>
              </a:path>
            </a:pathLst>
          </a:custGeom>
          <a:noFill/>
          <a:ln w="15875">
            <a:solidFill>
              <a:srgbClr val="C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4015" name="Line 103"/>
          <p:cNvSpPr>
            <a:spLocks noChangeShapeType="1"/>
          </p:cNvSpPr>
          <p:nvPr/>
        </p:nvSpPr>
        <p:spPr bwMode="auto">
          <a:xfrm>
            <a:off x="1311275" y="2838450"/>
            <a:ext cx="0" cy="433388"/>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16" name="Line 104"/>
          <p:cNvSpPr>
            <a:spLocks noChangeShapeType="1"/>
          </p:cNvSpPr>
          <p:nvPr/>
        </p:nvSpPr>
        <p:spPr bwMode="auto">
          <a:xfrm flipV="1">
            <a:off x="2198688" y="2851150"/>
            <a:ext cx="0" cy="433388"/>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17" name="Line 105"/>
          <p:cNvSpPr>
            <a:spLocks noChangeShapeType="1"/>
          </p:cNvSpPr>
          <p:nvPr/>
        </p:nvSpPr>
        <p:spPr bwMode="auto">
          <a:xfrm>
            <a:off x="1970088" y="3284538"/>
            <a:ext cx="474662"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18" name="Line 106"/>
          <p:cNvSpPr>
            <a:spLocks noChangeShapeType="1"/>
          </p:cNvSpPr>
          <p:nvPr/>
        </p:nvSpPr>
        <p:spPr bwMode="auto">
          <a:xfrm flipH="1">
            <a:off x="1585913" y="3297238"/>
            <a:ext cx="79375"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19" name="Line 107"/>
          <p:cNvSpPr>
            <a:spLocks noChangeShapeType="1"/>
          </p:cNvSpPr>
          <p:nvPr/>
        </p:nvSpPr>
        <p:spPr bwMode="auto">
          <a:xfrm>
            <a:off x="1784350" y="2732088"/>
            <a:ext cx="0" cy="19685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20" name="Line 108"/>
          <p:cNvSpPr>
            <a:spLocks noChangeShapeType="1"/>
          </p:cNvSpPr>
          <p:nvPr/>
        </p:nvSpPr>
        <p:spPr bwMode="auto">
          <a:xfrm>
            <a:off x="1735138" y="2744788"/>
            <a:ext cx="0" cy="18415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21" name="Line 109"/>
          <p:cNvSpPr>
            <a:spLocks noChangeShapeType="1"/>
          </p:cNvSpPr>
          <p:nvPr/>
        </p:nvSpPr>
        <p:spPr bwMode="auto">
          <a:xfrm>
            <a:off x="1784350" y="2838450"/>
            <a:ext cx="403225"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22" name="Line 110"/>
          <p:cNvSpPr>
            <a:spLocks noChangeShapeType="1"/>
          </p:cNvSpPr>
          <p:nvPr/>
        </p:nvSpPr>
        <p:spPr bwMode="auto">
          <a:xfrm flipH="1">
            <a:off x="1311275" y="2838450"/>
            <a:ext cx="423863"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23" name="Rectangle 111"/>
          <p:cNvSpPr>
            <a:spLocks noChangeArrowheads="1"/>
          </p:cNvSpPr>
          <p:nvPr/>
        </p:nvSpPr>
        <p:spPr bwMode="auto">
          <a:xfrm>
            <a:off x="1833563" y="2508250"/>
            <a:ext cx="120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CC0000"/>
                </a:solidFill>
                <a:latin typeface="Times" charset="0"/>
              </a:rPr>
              <a:t>C</a:t>
            </a:r>
            <a:endParaRPr lang="it-IT" sz="1400"/>
          </a:p>
        </p:txBody>
      </p:sp>
      <p:sp>
        <p:nvSpPr>
          <p:cNvPr id="84024" name="Rectangle 112"/>
          <p:cNvSpPr>
            <a:spLocks noChangeArrowheads="1"/>
          </p:cNvSpPr>
          <p:nvPr/>
        </p:nvSpPr>
        <p:spPr bwMode="auto">
          <a:xfrm>
            <a:off x="1941513" y="2573338"/>
            <a:ext cx="1000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CC0000"/>
                </a:solidFill>
                <a:latin typeface="Times" charset="0"/>
              </a:rPr>
              <a:t>F</a:t>
            </a:r>
            <a:endParaRPr lang="it-IT" sz="1400"/>
          </a:p>
        </p:txBody>
      </p:sp>
      <p:sp>
        <p:nvSpPr>
          <p:cNvPr id="84025" name="Oval 113"/>
          <p:cNvSpPr>
            <a:spLocks noChangeArrowheads="1"/>
          </p:cNvSpPr>
          <p:nvPr/>
        </p:nvSpPr>
        <p:spPr bwMode="auto">
          <a:xfrm>
            <a:off x="1285875" y="3263900"/>
            <a:ext cx="49213" cy="66675"/>
          </a:xfrm>
          <a:prstGeom prst="ellipse">
            <a:avLst/>
          </a:prstGeom>
          <a:solidFill>
            <a:srgbClr val="000000"/>
          </a:solidFill>
          <a:ln w="15875">
            <a:solidFill>
              <a:srgbClr val="CC0000"/>
            </a:solidFill>
            <a:round/>
            <a:headEnd/>
            <a:tailEnd/>
          </a:ln>
        </p:spPr>
        <p:txBody>
          <a:bodyPr/>
          <a:lstStyle/>
          <a:p>
            <a:endParaRPr lang="it-IT"/>
          </a:p>
        </p:txBody>
      </p:sp>
      <p:sp>
        <p:nvSpPr>
          <p:cNvPr id="84026" name="Oval 114"/>
          <p:cNvSpPr>
            <a:spLocks noChangeArrowheads="1"/>
          </p:cNvSpPr>
          <p:nvPr/>
        </p:nvSpPr>
        <p:spPr bwMode="auto">
          <a:xfrm>
            <a:off x="2173288" y="3263900"/>
            <a:ext cx="49212" cy="66675"/>
          </a:xfrm>
          <a:prstGeom prst="ellipse">
            <a:avLst/>
          </a:prstGeom>
          <a:solidFill>
            <a:srgbClr val="000000"/>
          </a:solidFill>
          <a:ln w="15875">
            <a:solidFill>
              <a:srgbClr val="CC0000"/>
            </a:solidFill>
            <a:round/>
            <a:headEnd/>
            <a:tailEnd/>
          </a:ln>
        </p:spPr>
        <p:txBody>
          <a:bodyPr/>
          <a:lstStyle/>
          <a:p>
            <a:endParaRPr lang="it-IT"/>
          </a:p>
        </p:txBody>
      </p:sp>
      <p:grpSp>
        <p:nvGrpSpPr>
          <p:cNvPr id="84027" name="Group 115"/>
          <p:cNvGrpSpPr>
            <a:grpSpLocks/>
          </p:cNvGrpSpPr>
          <p:nvPr/>
        </p:nvGrpSpPr>
        <p:grpSpPr bwMode="auto">
          <a:xfrm>
            <a:off x="606425" y="3475038"/>
            <a:ext cx="157163" cy="328612"/>
            <a:chOff x="1603" y="1746"/>
            <a:chExt cx="155" cy="262"/>
          </a:xfrm>
        </p:grpSpPr>
        <p:sp>
          <p:nvSpPr>
            <p:cNvPr id="84079" name="Oval 116"/>
            <p:cNvSpPr>
              <a:spLocks noChangeArrowheads="1"/>
            </p:cNvSpPr>
            <p:nvPr/>
          </p:nvSpPr>
          <p:spPr bwMode="auto">
            <a:xfrm>
              <a:off x="1603" y="1850"/>
              <a:ext cx="155" cy="158"/>
            </a:xfrm>
            <a:prstGeom prst="ellipse">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4080" name="Oval 117"/>
            <p:cNvSpPr>
              <a:spLocks noChangeArrowheads="1"/>
            </p:cNvSpPr>
            <p:nvPr/>
          </p:nvSpPr>
          <p:spPr bwMode="auto">
            <a:xfrm>
              <a:off x="1603" y="1746"/>
              <a:ext cx="155" cy="157"/>
            </a:xfrm>
            <a:prstGeom prst="ellipse">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84028" name="Line 118"/>
          <p:cNvSpPr>
            <a:spLocks noChangeShapeType="1"/>
          </p:cNvSpPr>
          <p:nvPr/>
        </p:nvSpPr>
        <p:spPr bwMode="auto">
          <a:xfrm flipV="1">
            <a:off x="679450" y="3309938"/>
            <a:ext cx="0" cy="1587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29" name="Line 119"/>
          <p:cNvSpPr>
            <a:spLocks noChangeShapeType="1"/>
          </p:cNvSpPr>
          <p:nvPr/>
        </p:nvSpPr>
        <p:spPr bwMode="auto">
          <a:xfrm flipV="1">
            <a:off x="679450" y="3797300"/>
            <a:ext cx="0" cy="1317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30" name="Line 120"/>
          <p:cNvSpPr>
            <a:spLocks noChangeShapeType="1"/>
          </p:cNvSpPr>
          <p:nvPr/>
        </p:nvSpPr>
        <p:spPr bwMode="auto">
          <a:xfrm flipH="1">
            <a:off x="847725" y="3598863"/>
            <a:ext cx="157163"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31" name="Line 121"/>
          <p:cNvSpPr>
            <a:spLocks noChangeShapeType="1"/>
          </p:cNvSpPr>
          <p:nvPr/>
        </p:nvSpPr>
        <p:spPr bwMode="auto">
          <a:xfrm flipH="1">
            <a:off x="847725" y="3651250"/>
            <a:ext cx="157163"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32" name="Line 122"/>
          <p:cNvSpPr>
            <a:spLocks noChangeShapeType="1"/>
          </p:cNvSpPr>
          <p:nvPr/>
        </p:nvSpPr>
        <p:spPr bwMode="auto">
          <a:xfrm flipV="1">
            <a:off x="927100" y="3663950"/>
            <a:ext cx="0" cy="3952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33" name="Line 123"/>
          <p:cNvSpPr>
            <a:spLocks noChangeShapeType="1"/>
          </p:cNvSpPr>
          <p:nvPr/>
        </p:nvSpPr>
        <p:spPr bwMode="auto">
          <a:xfrm flipH="1">
            <a:off x="847725" y="4059238"/>
            <a:ext cx="157163"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34" name="Line 124"/>
          <p:cNvSpPr>
            <a:spLocks noChangeShapeType="1"/>
          </p:cNvSpPr>
          <p:nvPr/>
        </p:nvSpPr>
        <p:spPr bwMode="auto">
          <a:xfrm>
            <a:off x="868363" y="4098925"/>
            <a:ext cx="1079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35" name="Line 125"/>
          <p:cNvSpPr>
            <a:spLocks noChangeShapeType="1"/>
          </p:cNvSpPr>
          <p:nvPr/>
        </p:nvSpPr>
        <p:spPr bwMode="auto">
          <a:xfrm>
            <a:off x="887413" y="4138613"/>
            <a:ext cx="68262"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36" name="Line 126"/>
          <p:cNvSpPr>
            <a:spLocks noChangeShapeType="1"/>
          </p:cNvSpPr>
          <p:nvPr/>
        </p:nvSpPr>
        <p:spPr bwMode="auto">
          <a:xfrm flipH="1">
            <a:off x="679450" y="3297238"/>
            <a:ext cx="26670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37" name="Line 127"/>
          <p:cNvSpPr>
            <a:spLocks noChangeShapeType="1"/>
          </p:cNvSpPr>
          <p:nvPr/>
        </p:nvSpPr>
        <p:spPr bwMode="auto">
          <a:xfrm flipV="1">
            <a:off x="927100" y="3297238"/>
            <a:ext cx="0" cy="3016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38" name="Line 128"/>
          <p:cNvSpPr>
            <a:spLocks noChangeShapeType="1"/>
          </p:cNvSpPr>
          <p:nvPr/>
        </p:nvSpPr>
        <p:spPr bwMode="auto">
          <a:xfrm>
            <a:off x="679450" y="3929063"/>
            <a:ext cx="2476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39" name="Oval 129"/>
          <p:cNvSpPr>
            <a:spLocks noChangeArrowheads="1"/>
          </p:cNvSpPr>
          <p:nvPr/>
        </p:nvSpPr>
        <p:spPr bwMode="auto">
          <a:xfrm>
            <a:off x="901700" y="3908425"/>
            <a:ext cx="49213" cy="65088"/>
          </a:xfrm>
          <a:prstGeom prst="ellipse">
            <a:avLst/>
          </a:prstGeom>
          <a:solidFill>
            <a:srgbClr val="000000"/>
          </a:solidFill>
          <a:ln w="15875">
            <a:solidFill>
              <a:srgbClr val="000000"/>
            </a:solidFill>
            <a:round/>
            <a:headEnd/>
            <a:tailEnd/>
          </a:ln>
        </p:spPr>
        <p:txBody>
          <a:bodyPr/>
          <a:lstStyle/>
          <a:p>
            <a:endParaRPr lang="it-IT"/>
          </a:p>
        </p:txBody>
      </p:sp>
      <p:sp>
        <p:nvSpPr>
          <p:cNvPr id="84040" name="Oval 130"/>
          <p:cNvSpPr>
            <a:spLocks noChangeArrowheads="1"/>
          </p:cNvSpPr>
          <p:nvPr/>
        </p:nvSpPr>
        <p:spPr bwMode="auto">
          <a:xfrm>
            <a:off x="912813" y="3263900"/>
            <a:ext cx="47625" cy="66675"/>
          </a:xfrm>
          <a:prstGeom prst="ellipse">
            <a:avLst/>
          </a:prstGeom>
          <a:solidFill>
            <a:srgbClr val="000000"/>
          </a:solidFill>
          <a:ln w="15875">
            <a:solidFill>
              <a:srgbClr val="000000"/>
            </a:solidFill>
            <a:round/>
            <a:headEnd/>
            <a:tailEnd/>
          </a:ln>
        </p:spPr>
        <p:txBody>
          <a:bodyPr/>
          <a:lstStyle/>
          <a:p>
            <a:endParaRPr lang="it-IT"/>
          </a:p>
        </p:txBody>
      </p:sp>
      <p:grpSp>
        <p:nvGrpSpPr>
          <p:cNvPr id="84041" name="Group 131"/>
          <p:cNvGrpSpPr>
            <a:grpSpLocks/>
          </p:cNvGrpSpPr>
          <p:nvPr/>
        </p:nvGrpSpPr>
        <p:grpSpPr bwMode="auto">
          <a:xfrm>
            <a:off x="522288" y="3495675"/>
            <a:ext cx="49212" cy="288925"/>
            <a:chOff x="1520" y="1762"/>
            <a:chExt cx="49" cy="230"/>
          </a:xfrm>
        </p:grpSpPr>
        <p:sp>
          <p:nvSpPr>
            <p:cNvPr id="84077" name="Freeform 132"/>
            <p:cNvSpPr>
              <a:spLocks/>
            </p:cNvSpPr>
            <p:nvPr/>
          </p:nvSpPr>
          <p:spPr bwMode="auto">
            <a:xfrm>
              <a:off x="1520" y="1887"/>
              <a:ext cx="49" cy="105"/>
            </a:xfrm>
            <a:custGeom>
              <a:avLst/>
              <a:gdLst>
                <a:gd name="T0" fmla="*/ 30 w 49"/>
                <a:gd name="T1" fmla="*/ 105 h 105"/>
                <a:gd name="T2" fmla="*/ 0 w 49"/>
                <a:gd name="T3" fmla="*/ 0 h 105"/>
                <a:gd name="T4" fmla="*/ 30 w 49"/>
                <a:gd name="T5" fmla="*/ 0 h 105"/>
                <a:gd name="T6" fmla="*/ 49 w 49"/>
                <a:gd name="T7" fmla="*/ 0 h 105"/>
                <a:gd name="T8" fmla="*/ 30 w 49"/>
                <a:gd name="T9" fmla="*/ 105 h 105"/>
                <a:gd name="T10" fmla="*/ 0 60000 65536"/>
                <a:gd name="T11" fmla="*/ 0 60000 65536"/>
                <a:gd name="T12" fmla="*/ 0 60000 65536"/>
                <a:gd name="T13" fmla="*/ 0 60000 65536"/>
                <a:gd name="T14" fmla="*/ 0 60000 65536"/>
                <a:gd name="T15" fmla="*/ 0 w 49"/>
                <a:gd name="T16" fmla="*/ 0 h 105"/>
                <a:gd name="T17" fmla="*/ 49 w 49"/>
                <a:gd name="T18" fmla="*/ 105 h 105"/>
              </a:gdLst>
              <a:ahLst/>
              <a:cxnLst>
                <a:cxn ang="T10">
                  <a:pos x="T0" y="T1"/>
                </a:cxn>
                <a:cxn ang="T11">
                  <a:pos x="T2" y="T3"/>
                </a:cxn>
                <a:cxn ang="T12">
                  <a:pos x="T4" y="T5"/>
                </a:cxn>
                <a:cxn ang="T13">
                  <a:pos x="T6" y="T7"/>
                </a:cxn>
                <a:cxn ang="T14">
                  <a:pos x="T8" y="T9"/>
                </a:cxn>
              </a:cxnLst>
              <a:rect l="T15" t="T16" r="T17" b="T18"/>
              <a:pathLst>
                <a:path w="49" h="105">
                  <a:moveTo>
                    <a:pt x="30" y="105"/>
                  </a:moveTo>
                  <a:lnTo>
                    <a:pt x="0" y="0"/>
                  </a:lnTo>
                  <a:lnTo>
                    <a:pt x="30" y="0"/>
                  </a:lnTo>
                  <a:lnTo>
                    <a:pt x="49" y="0"/>
                  </a:lnTo>
                  <a:lnTo>
                    <a:pt x="3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4078" name="Line 133"/>
            <p:cNvSpPr>
              <a:spLocks noChangeShapeType="1"/>
            </p:cNvSpPr>
            <p:nvPr/>
          </p:nvSpPr>
          <p:spPr bwMode="auto">
            <a:xfrm flipV="1">
              <a:off x="1550" y="1762"/>
              <a:ext cx="0" cy="1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84042" name="Rectangle 134"/>
          <p:cNvSpPr>
            <a:spLocks noChangeArrowheads="1"/>
          </p:cNvSpPr>
          <p:nvPr/>
        </p:nvSpPr>
        <p:spPr bwMode="auto">
          <a:xfrm>
            <a:off x="187325" y="3519488"/>
            <a:ext cx="174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000000"/>
                </a:solidFill>
                <a:latin typeface="Times" charset="0"/>
              </a:rPr>
              <a:t>Q </a:t>
            </a:r>
            <a:endParaRPr lang="it-IT" sz="1400"/>
          </a:p>
        </p:txBody>
      </p:sp>
      <p:sp>
        <p:nvSpPr>
          <p:cNvPr id="84043" name="Rectangle 135"/>
          <p:cNvSpPr>
            <a:spLocks noChangeArrowheads="1"/>
          </p:cNvSpPr>
          <p:nvPr/>
        </p:nvSpPr>
        <p:spPr bwMode="auto">
          <a:xfrm>
            <a:off x="346075" y="3454400"/>
            <a:ext cx="44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000000"/>
                </a:solidFill>
                <a:latin typeface="Times" charset="0"/>
              </a:rPr>
              <a:t>.</a:t>
            </a:r>
            <a:endParaRPr lang="it-IT" sz="1400"/>
          </a:p>
        </p:txBody>
      </p:sp>
      <p:sp>
        <p:nvSpPr>
          <p:cNvPr id="84044" name="Rectangle 136"/>
          <p:cNvSpPr>
            <a:spLocks noChangeArrowheads="1"/>
          </p:cNvSpPr>
          <p:nvPr/>
        </p:nvSpPr>
        <p:spPr bwMode="auto">
          <a:xfrm>
            <a:off x="384175" y="3519488"/>
            <a:ext cx="44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000000"/>
                </a:solidFill>
                <a:latin typeface="Times" charset="0"/>
              </a:rPr>
              <a:t> </a:t>
            </a:r>
            <a:endParaRPr lang="it-IT" sz="1400"/>
          </a:p>
        </p:txBody>
      </p:sp>
      <p:sp>
        <p:nvSpPr>
          <p:cNvPr id="84045" name="Rectangle 137"/>
          <p:cNvSpPr>
            <a:spLocks noChangeArrowheads="1"/>
          </p:cNvSpPr>
          <p:nvPr/>
        </p:nvSpPr>
        <p:spPr bwMode="auto">
          <a:xfrm>
            <a:off x="423863" y="3506788"/>
            <a:ext cx="88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000000"/>
                </a:solidFill>
                <a:latin typeface="Symbol" charset="0"/>
              </a:rPr>
              <a:t>d</a:t>
            </a:r>
            <a:endParaRPr lang="it-IT" sz="1400"/>
          </a:p>
        </p:txBody>
      </p:sp>
      <p:sp>
        <p:nvSpPr>
          <p:cNvPr id="84046" name="Rectangle 138"/>
          <p:cNvSpPr>
            <a:spLocks noChangeArrowheads="1"/>
          </p:cNvSpPr>
          <p:nvPr/>
        </p:nvSpPr>
        <p:spPr bwMode="auto">
          <a:xfrm>
            <a:off x="1025525" y="3441700"/>
            <a:ext cx="120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000000"/>
                </a:solidFill>
                <a:latin typeface="Times" charset="0"/>
              </a:rPr>
              <a:t>C</a:t>
            </a:r>
            <a:endParaRPr lang="it-IT" sz="1400"/>
          </a:p>
        </p:txBody>
      </p:sp>
      <p:sp>
        <p:nvSpPr>
          <p:cNvPr id="84047" name="Rectangle 139"/>
          <p:cNvSpPr>
            <a:spLocks noChangeArrowheads="1"/>
          </p:cNvSpPr>
          <p:nvPr/>
        </p:nvSpPr>
        <p:spPr bwMode="auto">
          <a:xfrm>
            <a:off x="1133475" y="3506788"/>
            <a:ext cx="130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000000"/>
                </a:solidFill>
                <a:latin typeface="Times" charset="0"/>
              </a:rPr>
              <a:t>D</a:t>
            </a:r>
            <a:endParaRPr lang="it-IT" sz="1400"/>
          </a:p>
        </p:txBody>
      </p:sp>
      <p:sp>
        <p:nvSpPr>
          <p:cNvPr id="84048" name="Rectangle 140"/>
          <p:cNvSpPr>
            <a:spLocks noChangeArrowheads="1"/>
          </p:cNvSpPr>
          <p:nvPr/>
        </p:nvSpPr>
        <p:spPr bwMode="auto">
          <a:xfrm>
            <a:off x="2459038" y="3067050"/>
            <a:ext cx="552450" cy="446088"/>
          </a:xfrm>
          <a:prstGeom prst="rect">
            <a:avLst/>
          </a:prstGeom>
          <a:solidFill>
            <a:srgbClr val="FFFFFF"/>
          </a:solidFill>
          <a:ln w="15875">
            <a:solidFill>
              <a:srgbClr val="CC0000"/>
            </a:solidFill>
            <a:miter lim="800000"/>
            <a:headEnd/>
            <a:tailEnd/>
          </a:ln>
        </p:spPr>
        <p:txBody>
          <a:bodyPr/>
          <a:lstStyle/>
          <a:p>
            <a:endParaRPr lang="it-IT"/>
          </a:p>
        </p:txBody>
      </p:sp>
      <p:sp>
        <p:nvSpPr>
          <p:cNvPr id="84049" name="Rectangle 141"/>
          <p:cNvSpPr>
            <a:spLocks noChangeArrowheads="1"/>
          </p:cNvSpPr>
          <p:nvPr/>
        </p:nvSpPr>
        <p:spPr bwMode="auto">
          <a:xfrm>
            <a:off x="1241425" y="2317750"/>
            <a:ext cx="1274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CC0000"/>
                </a:solidFill>
                <a:latin typeface="Times" charset="0"/>
              </a:rPr>
              <a:t>PREAMPLIFIER</a:t>
            </a:r>
            <a:endParaRPr lang="it-IT" sz="1400"/>
          </a:p>
        </p:txBody>
      </p:sp>
      <p:sp>
        <p:nvSpPr>
          <p:cNvPr id="84050" name="Rectangle 142"/>
          <p:cNvSpPr>
            <a:spLocks noChangeArrowheads="1"/>
          </p:cNvSpPr>
          <p:nvPr/>
        </p:nvSpPr>
        <p:spPr bwMode="auto">
          <a:xfrm>
            <a:off x="2414588" y="2679700"/>
            <a:ext cx="687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CC0000"/>
                </a:solidFill>
                <a:latin typeface="Times" charset="0"/>
              </a:rPr>
              <a:t>SHAPER</a:t>
            </a:r>
            <a:endParaRPr lang="it-IT" sz="1400"/>
          </a:p>
        </p:txBody>
      </p:sp>
      <p:sp>
        <p:nvSpPr>
          <p:cNvPr id="84051" name="Line 143"/>
          <p:cNvSpPr>
            <a:spLocks noChangeShapeType="1"/>
          </p:cNvSpPr>
          <p:nvPr/>
        </p:nvSpPr>
        <p:spPr bwMode="auto">
          <a:xfrm>
            <a:off x="4005263" y="3613150"/>
            <a:ext cx="119062"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52" name="Rectangle 144"/>
          <p:cNvSpPr>
            <a:spLocks noChangeArrowheads="1"/>
          </p:cNvSpPr>
          <p:nvPr/>
        </p:nvSpPr>
        <p:spPr bwMode="auto">
          <a:xfrm>
            <a:off x="2716213" y="2251075"/>
            <a:ext cx="222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chemeClr val="tx1"/>
                </a:solidFill>
                <a:latin typeface="Times" charset="0"/>
              </a:rPr>
              <a:t>V</a:t>
            </a:r>
            <a:r>
              <a:rPr lang="it-IT" sz="1400" baseline="-25000">
                <a:solidFill>
                  <a:schemeClr val="tx1"/>
                </a:solidFill>
                <a:latin typeface="Times" charset="0"/>
              </a:rPr>
              <a:t>th</a:t>
            </a:r>
          </a:p>
        </p:txBody>
      </p:sp>
      <p:sp>
        <p:nvSpPr>
          <p:cNvPr id="84053" name="Rectangle 145"/>
          <p:cNvSpPr>
            <a:spLocks noChangeArrowheads="1"/>
          </p:cNvSpPr>
          <p:nvPr/>
        </p:nvSpPr>
        <p:spPr bwMode="auto">
          <a:xfrm>
            <a:off x="4075113" y="3992563"/>
            <a:ext cx="222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CC0000"/>
                </a:solidFill>
                <a:latin typeface="Times" charset="0"/>
              </a:rPr>
              <a:t>V</a:t>
            </a:r>
            <a:r>
              <a:rPr lang="it-IT" sz="1400" baseline="-25000">
                <a:solidFill>
                  <a:srgbClr val="CC0000"/>
                </a:solidFill>
                <a:latin typeface="Times" charset="0"/>
              </a:rPr>
              <a:t>th</a:t>
            </a:r>
          </a:p>
        </p:txBody>
      </p:sp>
      <p:sp>
        <p:nvSpPr>
          <p:cNvPr id="84054" name="Rectangle 146"/>
          <p:cNvSpPr>
            <a:spLocks noChangeArrowheads="1"/>
          </p:cNvSpPr>
          <p:nvPr/>
        </p:nvSpPr>
        <p:spPr bwMode="auto">
          <a:xfrm>
            <a:off x="3698875" y="2676525"/>
            <a:ext cx="1209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a:solidFill>
                  <a:srgbClr val="CC0000"/>
                </a:solidFill>
                <a:latin typeface="Times" charset="0"/>
              </a:rPr>
              <a:t>COMPARATOR</a:t>
            </a:r>
            <a:endParaRPr lang="it-IT" sz="1400"/>
          </a:p>
        </p:txBody>
      </p:sp>
      <p:sp>
        <p:nvSpPr>
          <p:cNvPr id="84055" name="Line 147"/>
          <p:cNvSpPr>
            <a:spLocks noChangeShapeType="1"/>
          </p:cNvSpPr>
          <p:nvPr/>
        </p:nvSpPr>
        <p:spPr bwMode="auto">
          <a:xfrm flipH="1">
            <a:off x="946150" y="3309938"/>
            <a:ext cx="592138"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56" name="Line 148"/>
          <p:cNvSpPr>
            <a:spLocks noChangeShapeType="1"/>
          </p:cNvSpPr>
          <p:nvPr/>
        </p:nvSpPr>
        <p:spPr bwMode="auto">
          <a:xfrm>
            <a:off x="4567238" y="3444875"/>
            <a:ext cx="609600"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57" name="Line 149"/>
          <p:cNvSpPr>
            <a:spLocks noChangeShapeType="1"/>
          </p:cNvSpPr>
          <p:nvPr/>
        </p:nvSpPr>
        <p:spPr bwMode="auto">
          <a:xfrm flipH="1">
            <a:off x="4164013" y="3609975"/>
            <a:ext cx="68262"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58" name="Line 150"/>
          <p:cNvSpPr>
            <a:spLocks noChangeShapeType="1"/>
          </p:cNvSpPr>
          <p:nvPr/>
        </p:nvSpPr>
        <p:spPr bwMode="auto">
          <a:xfrm flipH="1">
            <a:off x="4179888" y="3284538"/>
            <a:ext cx="69850"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59" name="Line 151"/>
          <p:cNvSpPr>
            <a:spLocks noChangeShapeType="1"/>
          </p:cNvSpPr>
          <p:nvPr/>
        </p:nvSpPr>
        <p:spPr bwMode="auto">
          <a:xfrm rot="16200000" flipH="1">
            <a:off x="4170362" y="3281363"/>
            <a:ext cx="85725" cy="0"/>
          </a:xfrm>
          <a:prstGeom prst="line">
            <a:avLst/>
          </a:prstGeom>
          <a:noFill/>
          <a:ln w="158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60" name="Line 152"/>
          <p:cNvSpPr>
            <a:spLocks noChangeShapeType="1"/>
          </p:cNvSpPr>
          <p:nvPr/>
        </p:nvSpPr>
        <p:spPr bwMode="auto">
          <a:xfrm>
            <a:off x="2878138" y="2366963"/>
            <a:ext cx="1084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nvGrpSpPr>
          <p:cNvPr id="84061" name="Group 167"/>
          <p:cNvGrpSpPr>
            <a:grpSpLocks/>
          </p:cNvGrpSpPr>
          <p:nvPr/>
        </p:nvGrpSpPr>
        <p:grpSpPr bwMode="auto">
          <a:xfrm>
            <a:off x="5235575" y="2524125"/>
            <a:ext cx="692150" cy="252413"/>
            <a:chOff x="2758" y="1614"/>
            <a:chExt cx="436" cy="159"/>
          </a:xfrm>
        </p:grpSpPr>
        <p:grpSp>
          <p:nvGrpSpPr>
            <p:cNvPr id="84071" name="Group 153"/>
            <p:cNvGrpSpPr>
              <a:grpSpLocks/>
            </p:cNvGrpSpPr>
            <p:nvPr/>
          </p:nvGrpSpPr>
          <p:grpSpPr bwMode="auto">
            <a:xfrm>
              <a:off x="2758" y="1615"/>
              <a:ext cx="311" cy="158"/>
              <a:chOff x="2548" y="1450"/>
              <a:chExt cx="487" cy="199"/>
            </a:xfrm>
          </p:grpSpPr>
          <p:sp>
            <p:nvSpPr>
              <p:cNvPr id="84074" name="Line 154"/>
              <p:cNvSpPr>
                <a:spLocks noChangeShapeType="1"/>
              </p:cNvSpPr>
              <p:nvPr/>
            </p:nvSpPr>
            <p:spPr bwMode="auto">
              <a:xfrm>
                <a:off x="2548" y="1649"/>
                <a:ext cx="143"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75" name="Line 155"/>
              <p:cNvSpPr>
                <a:spLocks noChangeShapeType="1"/>
              </p:cNvSpPr>
              <p:nvPr/>
            </p:nvSpPr>
            <p:spPr bwMode="auto">
              <a:xfrm flipV="1">
                <a:off x="2691" y="1450"/>
                <a:ext cx="0" cy="191"/>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76" name="Line 156"/>
              <p:cNvSpPr>
                <a:spLocks noChangeShapeType="1"/>
              </p:cNvSpPr>
              <p:nvPr/>
            </p:nvSpPr>
            <p:spPr bwMode="auto">
              <a:xfrm>
                <a:off x="2691" y="1450"/>
                <a:ext cx="3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84072" name="Line 157"/>
            <p:cNvSpPr>
              <a:spLocks noChangeShapeType="1"/>
            </p:cNvSpPr>
            <p:nvPr/>
          </p:nvSpPr>
          <p:spPr bwMode="auto">
            <a:xfrm>
              <a:off x="3073" y="1614"/>
              <a:ext cx="0" cy="15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84073" name="Line 158"/>
            <p:cNvSpPr>
              <a:spLocks noChangeShapeType="1"/>
            </p:cNvSpPr>
            <p:nvPr/>
          </p:nvSpPr>
          <p:spPr bwMode="auto">
            <a:xfrm>
              <a:off x="3071" y="1766"/>
              <a:ext cx="123"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sp>
        <p:nvSpPr>
          <p:cNvPr id="84062" name="Rectangle 160"/>
          <p:cNvSpPr>
            <a:spLocks noChangeArrowheads="1"/>
          </p:cNvSpPr>
          <p:nvPr/>
        </p:nvSpPr>
        <p:spPr bwMode="auto">
          <a:xfrm>
            <a:off x="6880225" y="2570163"/>
            <a:ext cx="944563" cy="958850"/>
          </a:xfrm>
          <a:prstGeom prst="rect">
            <a:avLst/>
          </a:prstGeom>
          <a:solidFill>
            <a:schemeClr val="bg1"/>
          </a:solidFill>
          <a:ln w="28575">
            <a:solidFill>
              <a:srgbClr val="0000FF"/>
            </a:solidFill>
            <a:miter lim="800000"/>
            <a:headEnd/>
            <a:tailEnd/>
          </a:ln>
        </p:spPr>
        <p:txBody>
          <a:bodyPr wrap="none" anchor="ctr"/>
          <a:lstStyle/>
          <a:p>
            <a:endParaRPr lang="it-IT"/>
          </a:p>
        </p:txBody>
      </p:sp>
      <p:sp>
        <p:nvSpPr>
          <p:cNvPr id="84063" name="Text Box 161"/>
          <p:cNvSpPr txBox="1">
            <a:spLocks noChangeArrowheads="1"/>
          </p:cNvSpPr>
          <p:nvPr/>
        </p:nvSpPr>
        <p:spPr bwMode="auto">
          <a:xfrm>
            <a:off x="6848475" y="2859088"/>
            <a:ext cx="94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800" b="1">
                <a:solidFill>
                  <a:srgbClr val="0000FF"/>
                </a:solidFill>
                <a:latin typeface="Times New Roman" charset="0"/>
              </a:rPr>
              <a:t>counter</a:t>
            </a:r>
            <a:endParaRPr lang="en-US" sz="1800" b="1">
              <a:solidFill>
                <a:schemeClr val="tx1"/>
              </a:solidFill>
              <a:latin typeface="Times New Roman" charset="0"/>
            </a:endParaRPr>
          </a:p>
        </p:txBody>
      </p:sp>
      <p:sp>
        <p:nvSpPr>
          <p:cNvPr id="84064" name="Line 162"/>
          <p:cNvSpPr>
            <a:spLocks noChangeShapeType="1"/>
          </p:cNvSpPr>
          <p:nvPr/>
        </p:nvSpPr>
        <p:spPr bwMode="auto">
          <a:xfrm>
            <a:off x="7823200" y="2763838"/>
            <a:ext cx="2381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65" name="Line 163"/>
          <p:cNvSpPr>
            <a:spLocks noChangeShapeType="1"/>
          </p:cNvSpPr>
          <p:nvPr/>
        </p:nvSpPr>
        <p:spPr bwMode="auto">
          <a:xfrm>
            <a:off x="7827963" y="2971800"/>
            <a:ext cx="2381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66" name="Line 164"/>
          <p:cNvSpPr>
            <a:spLocks noChangeShapeType="1"/>
          </p:cNvSpPr>
          <p:nvPr/>
        </p:nvSpPr>
        <p:spPr bwMode="auto">
          <a:xfrm>
            <a:off x="7823200" y="3160713"/>
            <a:ext cx="2381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67" name="Line 165"/>
          <p:cNvSpPr>
            <a:spLocks noChangeShapeType="1"/>
          </p:cNvSpPr>
          <p:nvPr/>
        </p:nvSpPr>
        <p:spPr bwMode="auto">
          <a:xfrm>
            <a:off x="7829550" y="3368675"/>
            <a:ext cx="2381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4068" name="Text Box 168"/>
          <p:cNvSpPr txBox="1">
            <a:spLocks noChangeArrowheads="1"/>
          </p:cNvSpPr>
          <p:nvPr/>
        </p:nvSpPr>
        <p:spPr bwMode="auto">
          <a:xfrm>
            <a:off x="6481763" y="1054100"/>
            <a:ext cx="1003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800" b="1">
                <a:solidFill>
                  <a:srgbClr val="FF3300"/>
                </a:solidFill>
                <a:latin typeface="Times New Roman" charset="0"/>
              </a:rPr>
              <a:t>Latched binary output</a:t>
            </a:r>
            <a:endParaRPr lang="en-US" sz="1800" b="1">
              <a:solidFill>
                <a:srgbClr val="FF3300"/>
              </a:solidFill>
              <a:latin typeface="Times New Roman" charset="0"/>
            </a:endParaRPr>
          </a:p>
        </p:txBody>
      </p:sp>
      <p:sp>
        <p:nvSpPr>
          <p:cNvPr id="84069" name="Text Box 169"/>
          <p:cNvSpPr txBox="1">
            <a:spLocks noChangeArrowheads="1"/>
          </p:cNvSpPr>
          <p:nvPr/>
        </p:nvSpPr>
        <p:spPr bwMode="auto">
          <a:xfrm>
            <a:off x="8196263" y="2622550"/>
            <a:ext cx="15668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800" b="1">
                <a:solidFill>
                  <a:srgbClr val="0000FF"/>
                </a:solidFill>
                <a:latin typeface="Times New Roman" charset="0"/>
              </a:rPr>
              <a:t>Time-Over-Threshold binary code</a:t>
            </a:r>
            <a:endParaRPr lang="en-US" sz="1800" b="1">
              <a:solidFill>
                <a:srgbClr val="0000FF"/>
              </a:solidFill>
              <a:latin typeface="Times New Roman" charset="0"/>
            </a:endParaRPr>
          </a:p>
        </p:txBody>
      </p:sp>
      <p:sp>
        <p:nvSpPr>
          <p:cNvPr id="84070" name="Text Box 170"/>
          <p:cNvSpPr txBox="1">
            <a:spLocks noChangeArrowheads="1"/>
          </p:cNvSpPr>
          <p:nvPr/>
        </p:nvSpPr>
        <p:spPr bwMode="auto">
          <a:xfrm>
            <a:off x="6484938" y="4094163"/>
            <a:ext cx="15668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800" b="1">
                <a:solidFill>
                  <a:srgbClr val="D60093"/>
                </a:solidFill>
                <a:latin typeface="Times New Roman" charset="0"/>
              </a:rPr>
              <a:t>Amplitude information (binary code)</a:t>
            </a:r>
            <a:endParaRPr lang="en-US" sz="1800" b="1">
              <a:solidFill>
                <a:srgbClr val="D60093"/>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9FC4CD2C-D14A-4F4D-854D-318AFD19BB68}" type="slidenum">
              <a:rPr lang="en-US" sz="1200">
                <a:solidFill>
                  <a:srgbClr val="000066"/>
                </a:solidFill>
                <a:latin typeface="Verdana" charset="0"/>
              </a:rPr>
              <a:pPr/>
              <a:t>56</a:t>
            </a:fld>
            <a:endParaRPr lang="en-US" sz="1200">
              <a:solidFill>
                <a:srgbClr val="000066"/>
              </a:solidFill>
              <a:latin typeface="Verdana" charset="0"/>
            </a:endParaRPr>
          </a:p>
        </p:txBody>
      </p:sp>
      <p:pic>
        <p:nvPicPr>
          <p:cNvPr id="8499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3" y="1216025"/>
            <a:ext cx="37973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4996"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38" y="3876675"/>
            <a:ext cx="34671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4997"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513" y="1403350"/>
            <a:ext cx="38481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4998"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4338" y="3711575"/>
            <a:ext cx="38385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4999" name="Text Box 9"/>
          <p:cNvSpPr txBox="1">
            <a:spLocks noChangeArrowheads="1"/>
          </p:cNvSpPr>
          <p:nvPr/>
        </p:nvSpPr>
        <p:spPr bwMode="auto">
          <a:xfrm>
            <a:off x="163513" y="95250"/>
            <a:ext cx="95027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2400" b="1">
                <a:solidFill>
                  <a:srgbClr val="000066"/>
                </a:solidFill>
              </a:rPr>
              <a:t>Time-Over-Threshold (ToT) analog-to-digital conversion</a:t>
            </a:r>
            <a:endParaRPr lang="it-IT" sz="2400" b="1">
              <a:solidFill>
                <a:srgbClr val="000066"/>
              </a:solidFill>
              <a:sym typeface="Symbol" charset="0"/>
            </a:endParaRPr>
          </a:p>
        </p:txBody>
      </p:sp>
      <p:sp>
        <p:nvSpPr>
          <p:cNvPr id="85000" name="Text Box 10"/>
          <p:cNvSpPr txBox="1">
            <a:spLocks noChangeArrowheads="1"/>
          </p:cNvSpPr>
          <p:nvPr/>
        </p:nvSpPr>
        <p:spPr bwMode="auto">
          <a:xfrm>
            <a:off x="703263" y="1141413"/>
            <a:ext cx="3414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800" b="1">
                <a:solidFill>
                  <a:srgbClr val="FF3300"/>
                </a:solidFill>
                <a:latin typeface="Times New Roman" charset="0"/>
              </a:rPr>
              <a:t>Compression type characteristic</a:t>
            </a:r>
            <a:endParaRPr lang="en-US" sz="1800" b="1">
              <a:solidFill>
                <a:srgbClr val="FF3300"/>
              </a:solidFill>
              <a:latin typeface="Times New Roman" charset="0"/>
            </a:endParaRPr>
          </a:p>
        </p:txBody>
      </p:sp>
      <p:sp>
        <p:nvSpPr>
          <p:cNvPr id="85001" name="Text Box 11"/>
          <p:cNvSpPr txBox="1">
            <a:spLocks noChangeArrowheads="1"/>
          </p:cNvSpPr>
          <p:nvPr/>
        </p:nvSpPr>
        <p:spPr bwMode="auto">
          <a:xfrm>
            <a:off x="6056313" y="1230313"/>
            <a:ext cx="3414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800" b="1">
                <a:solidFill>
                  <a:srgbClr val="FF3300"/>
                </a:solidFill>
                <a:latin typeface="Times New Roman" charset="0"/>
              </a:rPr>
              <a:t>Pseudo-linear characteristic</a:t>
            </a:r>
            <a:endParaRPr lang="en-US" sz="1800" b="1">
              <a:solidFill>
                <a:srgbClr val="FF3300"/>
              </a:solidFill>
              <a:latin typeface="Times New Roman" charset="0"/>
            </a:endParaRPr>
          </a:p>
        </p:txBody>
      </p:sp>
      <p:sp>
        <p:nvSpPr>
          <p:cNvPr id="85002" name="Rectangle 12"/>
          <p:cNvSpPr>
            <a:spLocks noChangeArrowheads="1"/>
          </p:cNvSpPr>
          <p:nvPr/>
        </p:nvSpPr>
        <p:spPr bwMode="auto">
          <a:xfrm>
            <a:off x="1462088" y="511175"/>
            <a:ext cx="73548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Tx/>
              <a:buFontTx/>
              <a:buNone/>
            </a:pPr>
            <a:r>
              <a:rPr lang="it-IT" sz="1800">
                <a:solidFill>
                  <a:schemeClr val="tx1"/>
                </a:solidFill>
                <a:latin typeface="Times" charset="0"/>
              </a:rPr>
              <a:t>   The ADC conversion of ToT is straightforward, avoiding circuit complexity</a:t>
            </a:r>
          </a:p>
          <a:p>
            <a:pPr eaLnBrk="0" hangingPunct="0">
              <a:buClrTx/>
              <a:buFontTx/>
              <a:buNone/>
            </a:pPr>
            <a:r>
              <a:rPr lang="it-IT" sz="1800">
                <a:solidFill>
                  <a:schemeClr val="tx1"/>
                </a:solidFill>
                <a:latin typeface="Times" charset="0"/>
              </a:rPr>
              <a:t>    in a chip with a very high functional density.</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32DE1531-A673-B941-8AB1-6DA6C03AD7A1}" type="slidenum">
              <a:rPr lang="en-US" sz="1200">
                <a:solidFill>
                  <a:srgbClr val="000066"/>
                </a:solidFill>
                <a:latin typeface="Verdana" charset="0"/>
              </a:rPr>
              <a:pPr/>
              <a:t>57</a:t>
            </a:fld>
            <a:endParaRPr lang="en-US" sz="1200">
              <a:solidFill>
                <a:srgbClr val="000066"/>
              </a:solidFill>
              <a:latin typeface="Verdana" charset="0"/>
            </a:endParaRPr>
          </a:p>
        </p:txBody>
      </p:sp>
      <p:sp>
        <p:nvSpPr>
          <p:cNvPr id="86019" name="Text Box 4"/>
          <p:cNvSpPr txBox="1">
            <a:spLocks noChangeArrowheads="1"/>
          </p:cNvSpPr>
          <p:nvPr/>
        </p:nvSpPr>
        <p:spPr bwMode="auto">
          <a:xfrm>
            <a:off x="1125538" y="95250"/>
            <a:ext cx="81327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Readout architecture</a:t>
            </a:r>
            <a:endParaRPr lang="it-IT" sz="3200" b="1">
              <a:solidFill>
                <a:srgbClr val="000066"/>
              </a:solidFill>
              <a:sym typeface="Symbol" charset="0"/>
            </a:endParaRPr>
          </a:p>
        </p:txBody>
      </p:sp>
      <p:sp>
        <p:nvSpPr>
          <p:cNvPr id="86020" name="Text Box 6"/>
          <p:cNvSpPr txBox="1">
            <a:spLocks noChangeArrowheads="1"/>
          </p:cNvSpPr>
          <p:nvPr/>
        </p:nvSpPr>
        <p:spPr bwMode="auto">
          <a:xfrm>
            <a:off x="758825" y="1108075"/>
            <a:ext cx="87328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Digital information of hit signals is further processed by circuitry associated to each pixel (strip) and at the chip periphery. Position (pixel or strip address), timing (time stamp) and possibly pulse amplitude (from ADC) information must be provided.</a:t>
            </a:r>
            <a:endParaRPr lang="it-IT" sz="2000">
              <a:solidFill>
                <a:srgbClr val="FF3300"/>
              </a:solidFill>
              <a:sym typeface="Symbol" charset="0"/>
            </a:endParaRPr>
          </a:p>
        </p:txBody>
      </p:sp>
      <p:sp>
        <p:nvSpPr>
          <p:cNvPr id="86021" name="Text Box 11"/>
          <p:cNvSpPr txBox="1">
            <a:spLocks noChangeArrowheads="1"/>
          </p:cNvSpPr>
          <p:nvPr/>
        </p:nvSpPr>
        <p:spPr bwMode="auto">
          <a:xfrm>
            <a:off x="755650" y="2619375"/>
            <a:ext cx="8732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All architectures perform data sparsification, processing only data from channels where the signal exceeds the discriminator threshold</a:t>
            </a:r>
            <a:endParaRPr lang="it-IT" sz="2000">
              <a:solidFill>
                <a:srgbClr val="FF3300"/>
              </a:solidFill>
              <a:sym typeface="Symbol" charset="0"/>
            </a:endParaRPr>
          </a:p>
        </p:txBody>
      </p:sp>
      <p:sp>
        <p:nvSpPr>
          <p:cNvPr id="86022" name="Text Box 16"/>
          <p:cNvSpPr txBox="1">
            <a:spLocks noChangeArrowheads="1"/>
          </p:cNvSpPr>
          <p:nvPr/>
        </p:nvSpPr>
        <p:spPr bwMode="auto">
          <a:xfrm>
            <a:off x="819150" y="3484563"/>
            <a:ext cx="87328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Often, a trigger system selects only a fraction of the events for readout, reducing the data volume sent to the DAQ. In this case, information for all hits must be buffered for some time, waiting for a trigger signal (delay of a few </a:t>
            </a:r>
            <a:r>
              <a:rPr lang="en-US" sz="2000">
                <a:solidFill>
                  <a:srgbClr val="000066"/>
                </a:solidFill>
                <a:latin typeface="Symbol" charset="0"/>
              </a:rPr>
              <a:t>m</a:t>
            </a:r>
            <a:r>
              <a:rPr lang="en-US" sz="2000">
                <a:solidFill>
                  <a:srgbClr val="000066"/>
                </a:solidFill>
              </a:rPr>
              <a:t>s). </a:t>
            </a:r>
            <a:endParaRPr lang="it-IT" sz="2000">
              <a:solidFill>
                <a:srgbClr val="FF3300"/>
              </a:solidFill>
              <a:sym typeface="Symbol" charset="0"/>
            </a:endParaRPr>
          </a:p>
        </p:txBody>
      </p:sp>
      <p:sp>
        <p:nvSpPr>
          <p:cNvPr id="86023" name="Text Box 21"/>
          <p:cNvSpPr txBox="1">
            <a:spLocks noChangeArrowheads="1"/>
          </p:cNvSpPr>
          <p:nvPr/>
        </p:nvSpPr>
        <p:spPr bwMode="auto">
          <a:xfrm>
            <a:off x="769938" y="4951413"/>
            <a:ext cx="87328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dirty="0" err="1">
                <a:solidFill>
                  <a:srgbClr val="000066"/>
                </a:solidFill>
              </a:rPr>
              <a:t>Triggerless</a:t>
            </a:r>
            <a:r>
              <a:rPr lang="en-US" sz="2000" dirty="0">
                <a:solidFill>
                  <a:srgbClr val="000066"/>
                </a:solidFill>
              </a:rPr>
              <a:t> (data push architectures) are also available. All hits are read out immediately (as long as the rate is not too high). This allows the tracker information to be used for Level 1 Trigger </a:t>
            </a:r>
            <a:endParaRPr lang="it-IT" sz="2000" dirty="0">
              <a:solidFill>
                <a:srgbClr val="FF3300"/>
              </a:solidFill>
              <a:sym typeface="Symbol" charset="0"/>
            </a:endParaRPr>
          </a:p>
        </p:txBody>
      </p:sp>
      <p:pic>
        <p:nvPicPr>
          <p:cNvPr id="86024" name="Immagine 23"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1811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Immagine 24"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225" y="2663825"/>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Immagine 25"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8" y="3519488"/>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Immagine 26"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5035550"/>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39F142B0-A5AE-724E-B44A-FCC1425F0423}" type="slidenum">
              <a:rPr lang="en-US" sz="1200">
                <a:solidFill>
                  <a:srgbClr val="000066"/>
                </a:solidFill>
                <a:latin typeface="Verdana" charset="0"/>
              </a:rPr>
              <a:pPr/>
              <a:t>58</a:t>
            </a:fld>
            <a:endParaRPr lang="en-US" sz="1200">
              <a:solidFill>
                <a:srgbClr val="000066"/>
              </a:solidFill>
              <a:latin typeface="Verdana" charset="0"/>
            </a:endParaRPr>
          </a:p>
        </p:txBody>
      </p:sp>
      <p:pic>
        <p:nvPicPr>
          <p:cNvPr id="87043"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2438400"/>
            <a:ext cx="77724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4" name="Rectangle 5"/>
          <p:cNvSpPr>
            <a:spLocks noChangeArrowheads="1"/>
          </p:cNvSpPr>
          <p:nvPr/>
        </p:nvSpPr>
        <p:spPr bwMode="auto">
          <a:xfrm>
            <a:off x="558800" y="325438"/>
            <a:ext cx="87010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342900" indent="-342900" algn="ctr">
              <a:spcBef>
                <a:spcPct val="20000"/>
              </a:spcBef>
              <a:buClrTx/>
              <a:buFontTx/>
              <a:buNone/>
            </a:pPr>
            <a:r>
              <a:rPr lang="it-IT" sz="2400">
                <a:solidFill>
                  <a:schemeClr val="tx1"/>
                </a:solidFill>
              </a:rPr>
              <a:t>Block diagram of the front-end chip AToM</a:t>
            </a:r>
          </a:p>
          <a:p>
            <a:pPr marL="342900" indent="-342900" algn="ctr">
              <a:spcBef>
                <a:spcPct val="20000"/>
              </a:spcBef>
              <a:buClrTx/>
              <a:buFontTx/>
              <a:buNone/>
            </a:pPr>
            <a:r>
              <a:rPr lang="it-IT" sz="2400">
                <a:solidFill>
                  <a:schemeClr val="tx1"/>
                </a:solidFill>
              </a:rPr>
              <a:t>for signal processing in the BaBar Silicon Vertex Tracker</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EF3D9CF3-7AD3-C94C-B646-4219AD181700}" type="slidenum">
              <a:rPr lang="en-US" sz="1200">
                <a:solidFill>
                  <a:srgbClr val="000066"/>
                </a:solidFill>
                <a:latin typeface="Verdana" charset="0"/>
              </a:rPr>
              <a:pPr/>
              <a:t>59</a:t>
            </a:fld>
            <a:endParaRPr lang="en-US" sz="1200">
              <a:solidFill>
                <a:srgbClr val="000066"/>
              </a:solidFill>
              <a:latin typeface="Verdana" charset="0"/>
            </a:endParaRPr>
          </a:p>
        </p:txBody>
      </p:sp>
      <p:sp>
        <p:nvSpPr>
          <p:cNvPr id="88067" name="Rectangle 4"/>
          <p:cNvSpPr>
            <a:spLocks noChangeArrowheads="1"/>
          </p:cNvSpPr>
          <p:nvPr/>
        </p:nvSpPr>
        <p:spPr bwMode="auto">
          <a:xfrm>
            <a:off x="2979738" y="306388"/>
            <a:ext cx="3352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Tx/>
              <a:buFontTx/>
              <a:buNone/>
            </a:pPr>
            <a:r>
              <a:rPr lang="it-IT" sz="2800" b="1">
                <a:solidFill>
                  <a:schemeClr val="hlink"/>
                </a:solidFill>
                <a:latin typeface="Times New Roman" charset="0"/>
              </a:rPr>
              <a:t>AToM digital section</a:t>
            </a:r>
          </a:p>
        </p:txBody>
      </p:sp>
      <p:sp>
        <p:nvSpPr>
          <p:cNvPr id="636933" name="Rectangle 5"/>
          <p:cNvSpPr>
            <a:spLocks noChangeArrowheads="1"/>
          </p:cNvSpPr>
          <p:nvPr/>
        </p:nvSpPr>
        <p:spPr bwMode="auto">
          <a:xfrm>
            <a:off x="2825750" y="2139950"/>
            <a:ext cx="5930900" cy="394970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pPr>
              <a:buFont typeface="Wingdings" pitchFamily="2" charset="2"/>
              <a:buNone/>
              <a:defRPr/>
            </a:pPr>
            <a:endParaRPr lang="it-IT">
              <a:latin typeface="Comic Sans MS" pitchFamily="66" charset="0"/>
              <a:ea typeface="+mn-ea"/>
            </a:endParaRPr>
          </a:p>
        </p:txBody>
      </p:sp>
      <p:sp>
        <p:nvSpPr>
          <p:cNvPr id="636934" name="Rectangle 6"/>
          <p:cNvSpPr>
            <a:spLocks noChangeArrowheads="1"/>
          </p:cNvSpPr>
          <p:nvPr/>
        </p:nvSpPr>
        <p:spPr bwMode="auto">
          <a:xfrm>
            <a:off x="311150" y="1149350"/>
            <a:ext cx="3568700" cy="265430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pPr>
              <a:buFont typeface="Wingdings" pitchFamily="2" charset="2"/>
              <a:buNone/>
              <a:defRPr/>
            </a:pPr>
            <a:endParaRPr lang="it-IT">
              <a:latin typeface="Comic Sans MS" pitchFamily="66" charset="0"/>
              <a:ea typeface="+mn-ea"/>
            </a:endParaRPr>
          </a:p>
        </p:txBody>
      </p:sp>
      <p:pic>
        <p:nvPicPr>
          <p:cNvPr id="88070"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136650"/>
            <a:ext cx="3721100" cy="2743200"/>
          </a:xfrm>
          <a:prstGeom prst="rect">
            <a:avLst/>
          </a:prstGeom>
          <a:solidFill>
            <a:schemeClr val="bg1"/>
          </a:solidFill>
          <a:ln w="12700">
            <a:solidFill>
              <a:schemeClr val="tx1"/>
            </a:solidFill>
            <a:miter lim="800000"/>
            <a:headEnd/>
            <a:tailEnd/>
          </a:ln>
        </p:spPr>
      </p:pic>
      <p:sp>
        <p:nvSpPr>
          <p:cNvPr id="88071" name="Rectangle 8"/>
          <p:cNvSpPr>
            <a:spLocks noChangeArrowheads="1"/>
          </p:cNvSpPr>
          <p:nvPr/>
        </p:nvSpPr>
        <p:spPr bwMode="auto">
          <a:xfrm>
            <a:off x="3227388" y="4375150"/>
            <a:ext cx="1157287" cy="488950"/>
          </a:xfrm>
          <a:prstGeom prst="rect">
            <a:avLst/>
          </a:prstGeom>
          <a:solidFill>
            <a:srgbClr val="FFFFFF"/>
          </a:solidFill>
          <a:ln w="12700">
            <a:solidFill>
              <a:srgbClr val="000000"/>
            </a:solidFill>
            <a:miter lim="800000"/>
            <a:headEnd/>
            <a:tailEnd/>
          </a:ln>
        </p:spPr>
        <p:txBody>
          <a:bodyPr wrap="none" anchor="ctr"/>
          <a:lstStyle/>
          <a:p>
            <a:endParaRPr lang="it-IT"/>
          </a:p>
        </p:txBody>
      </p:sp>
      <p:sp>
        <p:nvSpPr>
          <p:cNvPr id="88072" name="Rectangle 10"/>
          <p:cNvSpPr>
            <a:spLocks noChangeArrowheads="1"/>
          </p:cNvSpPr>
          <p:nvPr/>
        </p:nvSpPr>
        <p:spPr bwMode="auto">
          <a:xfrm>
            <a:off x="3263900" y="4313238"/>
            <a:ext cx="10350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buClrTx/>
              <a:buFontTx/>
              <a:buNone/>
            </a:pPr>
            <a:r>
              <a:rPr lang="it-IT" sz="1600" b="1">
                <a:solidFill>
                  <a:srgbClr val="000000"/>
                </a:solidFill>
                <a:latin typeface="Times" charset="0"/>
              </a:rPr>
              <a:t>Analog section</a:t>
            </a:r>
          </a:p>
        </p:txBody>
      </p:sp>
      <p:sp>
        <p:nvSpPr>
          <p:cNvPr id="88073" name="Line 11"/>
          <p:cNvSpPr>
            <a:spLocks noChangeShapeType="1"/>
          </p:cNvSpPr>
          <p:nvPr/>
        </p:nvSpPr>
        <p:spPr bwMode="auto">
          <a:xfrm>
            <a:off x="4410075" y="4616450"/>
            <a:ext cx="19367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88074" name="Group 12"/>
          <p:cNvGrpSpPr>
            <a:grpSpLocks/>
          </p:cNvGrpSpPr>
          <p:nvPr/>
        </p:nvGrpSpPr>
        <p:grpSpPr bwMode="auto">
          <a:xfrm>
            <a:off x="4573588" y="4627563"/>
            <a:ext cx="98425" cy="520700"/>
            <a:chOff x="2881" y="2915"/>
            <a:chExt cx="62" cy="328"/>
          </a:xfrm>
        </p:grpSpPr>
        <p:sp>
          <p:nvSpPr>
            <p:cNvPr id="88176" name="Freeform 13"/>
            <p:cNvSpPr>
              <a:spLocks/>
            </p:cNvSpPr>
            <p:nvPr/>
          </p:nvSpPr>
          <p:spPr bwMode="auto">
            <a:xfrm>
              <a:off x="2881" y="3138"/>
              <a:ext cx="62" cy="105"/>
            </a:xfrm>
            <a:custGeom>
              <a:avLst/>
              <a:gdLst>
                <a:gd name="T0" fmla="*/ 31 w 62"/>
                <a:gd name="T1" fmla="*/ 104 h 105"/>
                <a:gd name="T2" fmla="*/ 31 w 62"/>
                <a:gd name="T3" fmla="*/ 104 h 105"/>
                <a:gd name="T4" fmla="*/ 0 w 62"/>
                <a:gd name="T5" fmla="*/ 0 h 105"/>
                <a:gd name="T6" fmla="*/ 31 w 62"/>
                <a:gd name="T7" fmla="*/ 0 h 105"/>
                <a:gd name="T8" fmla="*/ 61 w 62"/>
                <a:gd name="T9" fmla="*/ 0 h 105"/>
                <a:gd name="T10" fmla="*/ 31 w 62"/>
                <a:gd name="T11" fmla="*/ 104 h 105"/>
                <a:gd name="T12" fmla="*/ 0 60000 65536"/>
                <a:gd name="T13" fmla="*/ 0 60000 65536"/>
                <a:gd name="T14" fmla="*/ 0 60000 65536"/>
                <a:gd name="T15" fmla="*/ 0 60000 65536"/>
                <a:gd name="T16" fmla="*/ 0 60000 65536"/>
                <a:gd name="T17" fmla="*/ 0 60000 65536"/>
                <a:gd name="T18" fmla="*/ 0 w 62"/>
                <a:gd name="T19" fmla="*/ 0 h 105"/>
                <a:gd name="T20" fmla="*/ 62 w 62"/>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62" h="105">
                  <a:moveTo>
                    <a:pt x="31" y="104"/>
                  </a:moveTo>
                  <a:lnTo>
                    <a:pt x="31" y="104"/>
                  </a:lnTo>
                  <a:lnTo>
                    <a:pt x="0" y="0"/>
                  </a:lnTo>
                  <a:lnTo>
                    <a:pt x="31" y="0"/>
                  </a:lnTo>
                  <a:lnTo>
                    <a:pt x="61" y="0"/>
                  </a:lnTo>
                  <a:lnTo>
                    <a:pt x="31" y="10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8177" name="Line 14"/>
            <p:cNvSpPr>
              <a:spLocks noChangeShapeType="1"/>
            </p:cNvSpPr>
            <p:nvPr/>
          </p:nvSpPr>
          <p:spPr bwMode="auto">
            <a:xfrm>
              <a:off x="2908" y="2915"/>
              <a:ext cx="0" cy="2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88075" name="Rectangle 15"/>
          <p:cNvSpPr>
            <a:spLocks noChangeArrowheads="1"/>
          </p:cNvSpPr>
          <p:nvPr/>
        </p:nvSpPr>
        <p:spPr bwMode="auto">
          <a:xfrm>
            <a:off x="5921375" y="3411538"/>
            <a:ext cx="1254125" cy="730250"/>
          </a:xfrm>
          <a:prstGeom prst="rect">
            <a:avLst/>
          </a:prstGeom>
          <a:solidFill>
            <a:srgbClr val="FFFFFF"/>
          </a:solidFill>
          <a:ln w="12700">
            <a:solidFill>
              <a:srgbClr val="000000"/>
            </a:solidFill>
            <a:miter lim="800000"/>
            <a:headEnd/>
            <a:tailEnd/>
          </a:ln>
        </p:spPr>
        <p:txBody>
          <a:bodyPr wrap="none" anchor="ctr"/>
          <a:lstStyle/>
          <a:p>
            <a:endParaRPr lang="it-IT"/>
          </a:p>
        </p:txBody>
      </p:sp>
      <p:sp>
        <p:nvSpPr>
          <p:cNvPr id="88076" name="Rectangle 17"/>
          <p:cNvSpPr>
            <a:spLocks noChangeArrowheads="1"/>
          </p:cNvSpPr>
          <p:nvPr/>
        </p:nvSpPr>
        <p:spPr bwMode="auto">
          <a:xfrm>
            <a:off x="5916613" y="3476625"/>
            <a:ext cx="12573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Tx/>
              <a:buFontTx/>
              <a:buNone/>
            </a:pPr>
            <a:r>
              <a:rPr lang="it-IT" sz="1600" b="1">
                <a:solidFill>
                  <a:srgbClr val="000000"/>
                </a:solidFill>
                <a:latin typeface="Times" charset="0"/>
              </a:rPr>
              <a:t>Time Stamp</a:t>
            </a:r>
          </a:p>
          <a:p>
            <a:pPr eaLnBrk="0" hangingPunct="0">
              <a:buClrTx/>
              <a:buFontTx/>
              <a:buNone/>
            </a:pPr>
            <a:r>
              <a:rPr lang="it-IT" sz="1600" b="1">
                <a:solidFill>
                  <a:srgbClr val="000000"/>
                </a:solidFill>
                <a:latin typeface="Times" charset="0"/>
              </a:rPr>
              <a:t>Counter</a:t>
            </a:r>
          </a:p>
        </p:txBody>
      </p:sp>
      <p:sp>
        <p:nvSpPr>
          <p:cNvPr id="88077" name="Rectangle 18"/>
          <p:cNvSpPr>
            <a:spLocks noChangeArrowheads="1"/>
          </p:cNvSpPr>
          <p:nvPr/>
        </p:nvSpPr>
        <p:spPr bwMode="auto">
          <a:xfrm>
            <a:off x="5921375" y="4310063"/>
            <a:ext cx="1254125" cy="696912"/>
          </a:xfrm>
          <a:prstGeom prst="rect">
            <a:avLst/>
          </a:prstGeom>
          <a:solidFill>
            <a:srgbClr val="FFFFFF"/>
          </a:solidFill>
          <a:ln w="12700">
            <a:solidFill>
              <a:srgbClr val="000000"/>
            </a:solidFill>
            <a:miter lim="800000"/>
            <a:headEnd/>
            <a:tailEnd/>
          </a:ln>
        </p:spPr>
        <p:txBody>
          <a:bodyPr wrap="none" anchor="ctr"/>
          <a:lstStyle/>
          <a:p>
            <a:endParaRPr lang="it-IT"/>
          </a:p>
        </p:txBody>
      </p:sp>
      <p:sp>
        <p:nvSpPr>
          <p:cNvPr id="88078" name="Rectangle 20"/>
          <p:cNvSpPr>
            <a:spLocks noChangeArrowheads="1"/>
          </p:cNvSpPr>
          <p:nvPr/>
        </p:nvSpPr>
        <p:spPr bwMode="auto">
          <a:xfrm>
            <a:off x="6122988" y="4375150"/>
            <a:ext cx="91598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buClrTx/>
              <a:buFontTx/>
              <a:buNone/>
            </a:pPr>
            <a:r>
              <a:rPr lang="it-IT" sz="1600" b="1">
                <a:solidFill>
                  <a:srgbClr val="000000"/>
                </a:solidFill>
                <a:latin typeface="Times" charset="0"/>
              </a:rPr>
              <a:t>TOT Counter</a:t>
            </a:r>
          </a:p>
        </p:txBody>
      </p:sp>
      <p:sp>
        <p:nvSpPr>
          <p:cNvPr id="88079" name="Line 21"/>
          <p:cNvSpPr>
            <a:spLocks noChangeShapeType="1"/>
          </p:cNvSpPr>
          <p:nvPr/>
        </p:nvSpPr>
        <p:spPr bwMode="auto">
          <a:xfrm flipV="1">
            <a:off x="5384800" y="3876675"/>
            <a:ext cx="0" cy="12461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88080" name="Group 22"/>
          <p:cNvGrpSpPr>
            <a:grpSpLocks/>
          </p:cNvGrpSpPr>
          <p:nvPr/>
        </p:nvGrpSpPr>
        <p:grpSpPr bwMode="auto">
          <a:xfrm>
            <a:off x="5384800" y="4598988"/>
            <a:ext cx="542925" cy="77787"/>
            <a:chOff x="3392" y="2897"/>
            <a:chExt cx="342" cy="49"/>
          </a:xfrm>
        </p:grpSpPr>
        <p:sp>
          <p:nvSpPr>
            <p:cNvPr id="88174" name="Freeform 23"/>
            <p:cNvSpPr>
              <a:spLocks/>
            </p:cNvSpPr>
            <p:nvPr/>
          </p:nvSpPr>
          <p:spPr bwMode="auto">
            <a:xfrm>
              <a:off x="3618" y="2897"/>
              <a:ext cx="116" cy="49"/>
            </a:xfrm>
            <a:custGeom>
              <a:avLst/>
              <a:gdLst>
                <a:gd name="T0" fmla="*/ 115 w 116"/>
                <a:gd name="T1" fmla="*/ 28 h 49"/>
                <a:gd name="T2" fmla="*/ 115 w 116"/>
                <a:gd name="T3" fmla="*/ 28 h 49"/>
                <a:gd name="T4" fmla="*/ 0 w 116"/>
                <a:gd name="T5" fmla="*/ 48 h 49"/>
                <a:gd name="T6" fmla="*/ 0 w 116"/>
                <a:gd name="T7" fmla="*/ 28 h 49"/>
                <a:gd name="T8" fmla="*/ 0 w 116"/>
                <a:gd name="T9" fmla="*/ 0 h 49"/>
                <a:gd name="T10" fmla="*/ 115 w 116"/>
                <a:gd name="T11" fmla="*/ 28 h 49"/>
                <a:gd name="T12" fmla="*/ 0 60000 65536"/>
                <a:gd name="T13" fmla="*/ 0 60000 65536"/>
                <a:gd name="T14" fmla="*/ 0 60000 65536"/>
                <a:gd name="T15" fmla="*/ 0 60000 65536"/>
                <a:gd name="T16" fmla="*/ 0 60000 65536"/>
                <a:gd name="T17" fmla="*/ 0 60000 65536"/>
                <a:gd name="T18" fmla="*/ 0 w 116"/>
                <a:gd name="T19" fmla="*/ 0 h 49"/>
                <a:gd name="T20" fmla="*/ 116 w 116"/>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116" h="49">
                  <a:moveTo>
                    <a:pt x="115" y="28"/>
                  </a:moveTo>
                  <a:lnTo>
                    <a:pt x="115" y="28"/>
                  </a:lnTo>
                  <a:lnTo>
                    <a:pt x="0" y="48"/>
                  </a:lnTo>
                  <a:lnTo>
                    <a:pt x="0" y="28"/>
                  </a:lnTo>
                  <a:lnTo>
                    <a:pt x="0" y="0"/>
                  </a:lnTo>
                  <a:lnTo>
                    <a:pt x="115" y="2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8175" name="Line 24"/>
            <p:cNvSpPr>
              <a:spLocks noChangeShapeType="1"/>
            </p:cNvSpPr>
            <p:nvPr/>
          </p:nvSpPr>
          <p:spPr bwMode="auto">
            <a:xfrm>
              <a:off x="3392" y="2922"/>
              <a:ext cx="21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88081" name="Line 25"/>
          <p:cNvSpPr>
            <a:spLocks noChangeShapeType="1"/>
          </p:cNvSpPr>
          <p:nvPr/>
        </p:nvSpPr>
        <p:spPr bwMode="auto">
          <a:xfrm>
            <a:off x="3495675"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82" name="Rectangle 26"/>
          <p:cNvSpPr>
            <a:spLocks noChangeArrowheads="1"/>
          </p:cNvSpPr>
          <p:nvPr/>
        </p:nvSpPr>
        <p:spPr bwMode="auto">
          <a:xfrm>
            <a:off x="3313113" y="5141913"/>
            <a:ext cx="4044950" cy="773112"/>
          </a:xfrm>
          <a:prstGeom prst="rect">
            <a:avLst/>
          </a:prstGeom>
          <a:solidFill>
            <a:srgbClr val="FFFFFF"/>
          </a:solidFill>
          <a:ln w="12700">
            <a:solidFill>
              <a:srgbClr val="000000"/>
            </a:solidFill>
            <a:miter lim="800000"/>
            <a:headEnd/>
            <a:tailEnd/>
          </a:ln>
        </p:spPr>
        <p:txBody>
          <a:bodyPr wrap="none" anchor="ctr"/>
          <a:lstStyle/>
          <a:p>
            <a:endParaRPr lang="it-IT"/>
          </a:p>
        </p:txBody>
      </p:sp>
      <p:sp>
        <p:nvSpPr>
          <p:cNvPr id="88083" name="Line 27"/>
          <p:cNvSpPr>
            <a:spLocks noChangeShapeType="1"/>
          </p:cNvSpPr>
          <p:nvPr/>
        </p:nvSpPr>
        <p:spPr bwMode="auto">
          <a:xfrm>
            <a:off x="3422650"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84" name="Line 28"/>
          <p:cNvSpPr>
            <a:spLocks noChangeShapeType="1"/>
          </p:cNvSpPr>
          <p:nvPr/>
        </p:nvSpPr>
        <p:spPr bwMode="auto">
          <a:xfrm>
            <a:off x="3532188"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85" name="Line 29"/>
          <p:cNvSpPr>
            <a:spLocks noChangeShapeType="1"/>
          </p:cNvSpPr>
          <p:nvPr/>
        </p:nvSpPr>
        <p:spPr bwMode="auto">
          <a:xfrm>
            <a:off x="3641725"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86" name="Line 30"/>
          <p:cNvSpPr>
            <a:spLocks noChangeShapeType="1"/>
          </p:cNvSpPr>
          <p:nvPr/>
        </p:nvSpPr>
        <p:spPr bwMode="auto">
          <a:xfrm>
            <a:off x="3751263"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87" name="Line 31"/>
          <p:cNvSpPr>
            <a:spLocks noChangeShapeType="1"/>
          </p:cNvSpPr>
          <p:nvPr/>
        </p:nvSpPr>
        <p:spPr bwMode="auto">
          <a:xfrm>
            <a:off x="3860800"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88" name="Line 32"/>
          <p:cNvSpPr>
            <a:spLocks noChangeShapeType="1"/>
          </p:cNvSpPr>
          <p:nvPr/>
        </p:nvSpPr>
        <p:spPr bwMode="auto">
          <a:xfrm>
            <a:off x="3970338"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89" name="Line 33"/>
          <p:cNvSpPr>
            <a:spLocks noChangeShapeType="1"/>
          </p:cNvSpPr>
          <p:nvPr/>
        </p:nvSpPr>
        <p:spPr bwMode="auto">
          <a:xfrm>
            <a:off x="4079875"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90" name="Line 34"/>
          <p:cNvSpPr>
            <a:spLocks noChangeShapeType="1"/>
          </p:cNvSpPr>
          <p:nvPr/>
        </p:nvSpPr>
        <p:spPr bwMode="auto">
          <a:xfrm>
            <a:off x="4189413"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91" name="Line 35"/>
          <p:cNvSpPr>
            <a:spLocks noChangeShapeType="1"/>
          </p:cNvSpPr>
          <p:nvPr/>
        </p:nvSpPr>
        <p:spPr bwMode="auto">
          <a:xfrm>
            <a:off x="4298950"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92" name="Line 36"/>
          <p:cNvSpPr>
            <a:spLocks noChangeShapeType="1"/>
          </p:cNvSpPr>
          <p:nvPr/>
        </p:nvSpPr>
        <p:spPr bwMode="auto">
          <a:xfrm>
            <a:off x="4410075"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93" name="Line 37"/>
          <p:cNvSpPr>
            <a:spLocks noChangeShapeType="1"/>
          </p:cNvSpPr>
          <p:nvPr/>
        </p:nvSpPr>
        <p:spPr bwMode="auto">
          <a:xfrm>
            <a:off x="4519613"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94" name="Line 38"/>
          <p:cNvSpPr>
            <a:spLocks noChangeShapeType="1"/>
          </p:cNvSpPr>
          <p:nvPr/>
        </p:nvSpPr>
        <p:spPr bwMode="auto">
          <a:xfrm>
            <a:off x="4629150"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95" name="Line 39"/>
          <p:cNvSpPr>
            <a:spLocks noChangeShapeType="1"/>
          </p:cNvSpPr>
          <p:nvPr/>
        </p:nvSpPr>
        <p:spPr bwMode="auto">
          <a:xfrm>
            <a:off x="4738688"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96" name="Line 40"/>
          <p:cNvSpPr>
            <a:spLocks noChangeShapeType="1"/>
          </p:cNvSpPr>
          <p:nvPr/>
        </p:nvSpPr>
        <p:spPr bwMode="auto">
          <a:xfrm>
            <a:off x="4848225"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97" name="Line 41"/>
          <p:cNvSpPr>
            <a:spLocks noChangeShapeType="1"/>
          </p:cNvSpPr>
          <p:nvPr/>
        </p:nvSpPr>
        <p:spPr bwMode="auto">
          <a:xfrm>
            <a:off x="4957763"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98" name="Line 42"/>
          <p:cNvSpPr>
            <a:spLocks noChangeShapeType="1"/>
          </p:cNvSpPr>
          <p:nvPr/>
        </p:nvSpPr>
        <p:spPr bwMode="auto">
          <a:xfrm>
            <a:off x="5067300"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099" name="Line 43"/>
          <p:cNvSpPr>
            <a:spLocks noChangeShapeType="1"/>
          </p:cNvSpPr>
          <p:nvPr/>
        </p:nvSpPr>
        <p:spPr bwMode="auto">
          <a:xfrm>
            <a:off x="5176838"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00" name="Line 44"/>
          <p:cNvSpPr>
            <a:spLocks noChangeShapeType="1"/>
          </p:cNvSpPr>
          <p:nvPr/>
        </p:nvSpPr>
        <p:spPr bwMode="auto">
          <a:xfrm>
            <a:off x="5286375"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01" name="Line 45"/>
          <p:cNvSpPr>
            <a:spLocks noChangeShapeType="1"/>
          </p:cNvSpPr>
          <p:nvPr/>
        </p:nvSpPr>
        <p:spPr bwMode="auto">
          <a:xfrm>
            <a:off x="5395913"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02" name="Line 46"/>
          <p:cNvSpPr>
            <a:spLocks noChangeShapeType="1"/>
          </p:cNvSpPr>
          <p:nvPr/>
        </p:nvSpPr>
        <p:spPr bwMode="auto">
          <a:xfrm>
            <a:off x="5507038"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03" name="Line 47"/>
          <p:cNvSpPr>
            <a:spLocks noChangeShapeType="1"/>
          </p:cNvSpPr>
          <p:nvPr/>
        </p:nvSpPr>
        <p:spPr bwMode="auto">
          <a:xfrm>
            <a:off x="5616575"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04" name="Line 48"/>
          <p:cNvSpPr>
            <a:spLocks noChangeShapeType="1"/>
          </p:cNvSpPr>
          <p:nvPr/>
        </p:nvSpPr>
        <p:spPr bwMode="auto">
          <a:xfrm>
            <a:off x="5726113"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05" name="Line 49"/>
          <p:cNvSpPr>
            <a:spLocks noChangeShapeType="1"/>
          </p:cNvSpPr>
          <p:nvPr/>
        </p:nvSpPr>
        <p:spPr bwMode="auto">
          <a:xfrm>
            <a:off x="5835650"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06" name="Line 50"/>
          <p:cNvSpPr>
            <a:spLocks noChangeShapeType="1"/>
          </p:cNvSpPr>
          <p:nvPr/>
        </p:nvSpPr>
        <p:spPr bwMode="auto">
          <a:xfrm>
            <a:off x="5945188"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07" name="Line 51"/>
          <p:cNvSpPr>
            <a:spLocks noChangeShapeType="1"/>
          </p:cNvSpPr>
          <p:nvPr/>
        </p:nvSpPr>
        <p:spPr bwMode="auto">
          <a:xfrm>
            <a:off x="6054725"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08" name="Line 52"/>
          <p:cNvSpPr>
            <a:spLocks noChangeShapeType="1"/>
          </p:cNvSpPr>
          <p:nvPr/>
        </p:nvSpPr>
        <p:spPr bwMode="auto">
          <a:xfrm>
            <a:off x="6164263"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09" name="Line 53"/>
          <p:cNvSpPr>
            <a:spLocks noChangeShapeType="1"/>
          </p:cNvSpPr>
          <p:nvPr/>
        </p:nvSpPr>
        <p:spPr bwMode="auto">
          <a:xfrm>
            <a:off x="6273800"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10" name="Line 54"/>
          <p:cNvSpPr>
            <a:spLocks noChangeShapeType="1"/>
          </p:cNvSpPr>
          <p:nvPr/>
        </p:nvSpPr>
        <p:spPr bwMode="auto">
          <a:xfrm>
            <a:off x="6383338"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11" name="Line 55"/>
          <p:cNvSpPr>
            <a:spLocks noChangeShapeType="1"/>
          </p:cNvSpPr>
          <p:nvPr/>
        </p:nvSpPr>
        <p:spPr bwMode="auto">
          <a:xfrm>
            <a:off x="6492875"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12" name="Line 56"/>
          <p:cNvSpPr>
            <a:spLocks noChangeShapeType="1"/>
          </p:cNvSpPr>
          <p:nvPr/>
        </p:nvSpPr>
        <p:spPr bwMode="auto">
          <a:xfrm>
            <a:off x="6604000"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13" name="Line 57"/>
          <p:cNvSpPr>
            <a:spLocks noChangeShapeType="1"/>
          </p:cNvSpPr>
          <p:nvPr/>
        </p:nvSpPr>
        <p:spPr bwMode="auto">
          <a:xfrm>
            <a:off x="6823075"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14" name="Line 58"/>
          <p:cNvSpPr>
            <a:spLocks noChangeShapeType="1"/>
          </p:cNvSpPr>
          <p:nvPr/>
        </p:nvSpPr>
        <p:spPr bwMode="auto">
          <a:xfrm>
            <a:off x="6713538"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15" name="Line 59"/>
          <p:cNvSpPr>
            <a:spLocks noChangeShapeType="1"/>
          </p:cNvSpPr>
          <p:nvPr/>
        </p:nvSpPr>
        <p:spPr bwMode="auto">
          <a:xfrm>
            <a:off x="6932613"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16" name="Line 60"/>
          <p:cNvSpPr>
            <a:spLocks noChangeShapeType="1"/>
          </p:cNvSpPr>
          <p:nvPr/>
        </p:nvSpPr>
        <p:spPr bwMode="auto">
          <a:xfrm>
            <a:off x="7042150"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17" name="Line 61"/>
          <p:cNvSpPr>
            <a:spLocks noChangeShapeType="1"/>
          </p:cNvSpPr>
          <p:nvPr/>
        </p:nvSpPr>
        <p:spPr bwMode="auto">
          <a:xfrm>
            <a:off x="7151688"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18" name="Line 62"/>
          <p:cNvSpPr>
            <a:spLocks noChangeShapeType="1"/>
          </p:cNvSpPr>
          <p:nvPr/>
        </p:nvSpPr>
        <p:spPr bwMode="auto">
          <a:xfrm>
            <a:off x="7261225" y="5141913"/>
            <a:ext cx="0" cy="7620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19" name="Rectangle 63"/>
          <p:cNvSpPr>
            <a:spLocks noChangeArrowheads="1"/>
          </p:cNvSpPr>
          <p:nvPr/>
        </p:nvSpPr>
        <p:spPr bwMode="auto">
          <a:xfrm>
            <a:off x="4868863" y="5386388"/>
            <a:ext cx="1460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Tx/>
              <a:buFontTx/>
              <a:buNone/>
            </a:pPr>
            <a:r>
              <a:rPr lang="it-IT" sz="1600" b="1">
                <a:solidFill>
                  <a:srgbClr val="000000"/>
                </a:solidFill>
                <a:latin typeface="Times" charset="0"/>
              </a:rPr>
              <a:t>193 RAM cells</a:t>
            </a:r>
          </a:p>
        </p:txBody>
      </p:sp>
      <p:sp>
        <p:nvSpPr>
          <p:cNvPr id="88120" name="Rectangle 64"/>
          <p:cNvSpPr>
            <a:spLocks noChangeArrowheads="1"/>
          </p:cNvSpPr>
          <p:nvPr/>
        </p:nvSpPr>
        <p:spPr bwMode="auto">
          <a:xfrm>
            <a:off x="4371975" y="4259263"/>
            <a:ext cx="860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Tx/>
              <a:buFontTx/>
              <a:buNone/>
            </a:pPr>
            <a:r>
              <a:rPr lang="it-IT" sz="1600">
                <a:solidFill>
                  <a:srgbClr val="000000"/>
                </a:solidFill>
                <a:latin typeface="Times" charset="0"/>
              </a:rPr>
              <a:t>15 MHz</a:t>
            </a:r>
          </a:p>
        </p:txBody>
      </p:sp>
      <p:sp>
        <p:nvSpPr>
          <p:cNvPr id="88121" name="Rectangle 65"/>
          <p:cNvSpPr>
            <a:spLocks noChangeArrowheads="1"/>
          </p:cNvSpPr>
          <p:nvPr/>
        </p:nvSpPr>
        <p:spPr bwMode="auto">
          <a:xfrm>
            <a:off x="5091113" y="4621213"/>
            <a:ext cx="860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Tx/>
              <a:buFontTx/>
              <a:buNone/>
            </a:pPr>
            <a:r>
              <a:rPr lang="it-IT" sz="1600">
                <a:solidFill>
                  <a:srgbClr val="000000"/>
                </a:solidFill>
                <a:latin typeface="Times" charset="0"/>
              </a:rPr>
              <a:t>60 MHz</a:t>
            </a:r>
          </a:p>
        </p:txBody>
      </p:sp>
      <p:sp>
        <p:nvSpPr>
          <p:cNvPr id="88122" name="Freeform 66"/>
          <p:cNvSpPr>
            <a:spLocks/>
          </p:cNvSpPr>
          <p:nvPr/>
        </p:nvSpPr>
        <p:spPr bwMode="auto">
          <a:xfrm>
            <a:off x="7181850" y="3733800"/>
            <a:ext cx="111125" cy="506413"/>
          </a:xfrm>
          <a:custGeom>
            <a:avLst/>
            <a:gdLst>
              <a:gd name="T0" fmla="*/ 0 w 70"/>
              <a:gd name="T1" fmla="*/ 0 h 319"/>
              <a:gd name="T2" fmla="*/ 2147483647 w 70"/>
              <a:gd name="T3" fmla="*/ 0 h 319"/>
              <a:gd name="T4" fmla="*/ 2147483647 w 70"/>
              <a:gd name="T5" fmla="*/ 2147483647 h 319"/>
              <a:gd name="T6" fmla="*/ 0 60000 65536"/>
              <a:gd name="T7" fmla="*/ 0 60000 65536"/>
              <a:gd name="T8" fmla="*/ 0 60000 65536"/>
              <a:gd name="T9" fmla="*/ 0 w 70"/>
              <a:gd name="T10" fmla="*/ 0 h 319"/>
              <a:gd name="T11" fmla="*/ 70 w 70"/>
              <a:gd name="T12" fmla="*/ 319 h 319"/>
            </a:gdLst>
            <a:ahLst/>
            <a:cxnLst>
              <a:cxn ang="T6">
                <a:pos x="T0" y="T1"/>
              </a:cxn>
              <a:cxn ang="T7">
                <a:pos x="T2" y="T3"/>
              </a:cxn>
              <a:cxn ang="T8">
                <a:pos x="T4" y="T5"/>
              </a:cxn>
            </a:cxnLst>
            <a:rect l="T9" t="T10" r="T11" b="T12"/>
            <a:pathLst>
              <a:path w="70" h="319">
                <a:moveTo>
                  <a:pt x="0" y="0"/>
                </a:moveTo>
                <a:lnTo>
                  <a:pt x="69" y="0"/>
                </a:lnTo>
                <a:lnTo>
                  <a:pt x="69" y="31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88123" name="Group 67"/>
          <p:cNvGrpSpPr>
            <a:grpSpLocks/>
          </p:cNvGrpSpPr>
          <p:nvPr/>
        </p:nvGrpSpPr>
        <p:grpSpPr bwMode="auto">
          <a:xfrm>
            <a:off x="7297738" y="4205288"/>
            <a:ext cx="287337" cy="77787"/>
            <a:chOff x="4597" y="2649"/>
            <a:chExt cx="181" cy="49"/>
          </a:xfrm>
        </p:grpSpPr>
        <p:sp>
          <p:nvSpPr>
            <p:cNvPr id="88172" name="Freeform 68"/>
            <p:cNvSpPr>
              <a:spLocks/>
            </p:cNvSpPr>
            <p:nvPr/>
          </p:nvSpPr>
          <p:spPr bwMode="auto">
            <a:xfrm>
              <a:off x="4662" y="2649"/>
              <a:ext cx="116" cy="49"/>
            </a:xfrm>
            <a:custGeom>
              <a:avLst/>
              <a:gdLst>
                <a:gd name="T0" fmla="*/ 115 w 116"/>
                <a:gd name="T1" fmla="*/ 27 h 49"/>
                <a:gd name="T2" fmla="*/ 115 w 116"/>
                <a:gd name="T3" fmla="*/ 27 h 49"/>
                <a:gd name="T4" fmla="*/ 0 w 116"/>
                <a:gd name="T5" fmla="*/ 48 h 49"/>
                <a:gd name="T6" fmla="*/ 0 w 116"/>
                <a:gd name="T7" fmla="*/ 27 h 49"/>
                <a:gd name="T8" fmla="*/ 0 w 116"/>
                <a:gd name="T9" fmla="*/ 0 h 49"/>
                <a:gd name="T10" fmla="*/ 115 w 116"/>
                <a:gd name="T11" fmla="*/ 27 h 49"/>
                <a:gd name="T12" fmla="*/ 0 60000 65536"/>
                <a:gd name="T13" fmla="*/ 0 60000 65536"/>
                <a:gd name="T14" fmla="*/ 0 60000 65536"/>
                <a:gd name="T15" fmla="*/ 0 60000 65536"/>
                <a:gd name="T16" fmla="*/ 0 60000 65536"/>
                <a:gd name="T17" fmla="*/ 0 60000 65536"/>
                <a:gd name="T18" fmla="*/ 0 w 116"/>
                <a:gd name="T19" fmla="*/ 0 h 49"/>
                <a:gd name="T20" fmla="*/ 116 w 116"/>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116" h="49">
                  <a:moveTo>
                    <a:pt x="115" y="27"/>
                  </a:moveTo>
                  <a:lnTo>
                    <a:pt x="115" y="27"/>
                  </a:lnTo>
                  <a:lnTo>
                    <a:pt x="0" y="48"/>
                  </a:lnTo>
                  <a:lnTo>
                    <a:pt x="0" y="27"/>
                  </a:lnTo>
                  <a:lnTo>
                    <a:pt x="0" y="0"/>
                  </a:lnTo>
                  <a:lnTo>
                    <a:pt x="115" y="2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8173" name="Line 69"/>
            <p:cNvSpPr>
              <a:spLocks noChangeShapeType="1"/>
            </p:cNvSpPr>
            <p:nvPr/>
          </p:nvSpPr>
          <p:spPr bwMode="auto">
            <a:xfrm>
              <a:off x="4597" y="2674"/>
              <a:ext cx="5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88124" name="Freeform 70"/>
          <p:cNvSpPr>
            <a:spLocks/>
          </p:cNvSpPr>
          <p:nvPr/>
        </p:nvSpPr>
        <p:spPr bwMode="auto">
          <a:xfrm>
            <a:off x="7169150" y="4621213"/>
            <a:ext cx="112713" cy="77787"/>
          </a:xfrm>
          <a:custGeom>
            <a:avLst/>
            <a:gdLst>
              <a:gd name="T0" fmla="*/ 0 w 71"/>
              <a:gd name="T1" fmla="*/ 0 h 49"/>
              <a:gd name="T2" fmla="*/ 2147483647 w 71"/>
              <a:gd name="T3" fmla="*/ 0 h 49"/>
              <a:gd name="T4" fmla="*/ 2147483647 w 71"/>
              <a:gd name="T5" fmla="*/ 2147483647 h 49"/>
              <a:gd name="T6" fmla="*/ 0 60000 65536"/>
              <a:gd name="T7" fmla="*/ 0 60000 65536"/>
              <a:gd name="T8" fmla="*/ 0 60000 65536"/>
              <a:gd name="T9" fmla="*/ 0 w 71"/>
              <a:gd name="T10" fmla="*/ 0 h 49"/>
              <a:gd name="T11" fmla="*/ 71 w 71"/>
              <a:gd name="T12" fmla="*/ 49 h 49"/>
            </a:gdLst>
            <a:ahLst/>
            <a:cxnLst>
              <a:cxn ang="T6">
                <a:pos x="T0" y="T1"/>
              </a:cxn>
              <a:cxn ang="T7">
                <a:pos x="T2" y="T3"/>
              </a:cxn>
              <a:cxn ang="T8">
                <a:pos x="T4" y="T5"/>
              </a:cxn>
            </a:cxnLst>
            <a:rect l="T9" t="T10" r="T11" b="T12"/>
            <a:pathLst>
              <a:path w="71" h="49">
                <a:moveTo>
                  <a:pt x="0" y="0"/>
                </a:moveTo>
                <a:lnTo>
                  <a:pt x="70" y="0"/>
                </a:lnTo>
                <a:lnTo>
                  <a:pt x="70" y="4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88125" name="Group 71"/>
          <p:cNvGrpSpPr>
            <a:grpSpLocks/>
          </p:cNvGrpSpPr>
          <p:nvPr/>
        </p:nvGrpSpPr>
        <p:grpSpPr bwMode="auto">
          <a:xfrm>
            <a:off x="7280275" y="4664075"/>
            <a:ext cx="293688" cy="90488"/>
            <a:chOff x="4586" y="2938"/>
            <a:chExt cx="185" cy="57"/>
          </a:xfrm>
        </p:grpSpPr>
        <p:sp>
          <p:nvSpPr>
            <p:cNvPr id="88170" name="Freeform 72"/>
            <p:cNvSpPr>
              <a:spLocks/>
            </p:cNvSpPr>
            <p:nvPr/>
          </p:nvSpPr>
          <p:spPr bwMode="auto">
            <a:xfrm>
              <a:off x="4662" y="2938"/>
              <a:ext cx="109" cy="57"/>
            </a:xfrm>
            <a:custGeom>
              <a:avLst/>
              <a:gdLst>
                <a:gd name="T0" fmla="*/ 108 w 109"/>
                <a:gd name="T1" fmla="*/ 28 h 57"/>
                <a:gd name="T2" fmla="*/ 108 w 109"/>
                <a:gd name="T3" fmla="*/ 28 h 57"/>
                <a:gd name="T4" fmla="*/ 0 w 109"/>
                <a:gd name="T5" fmla="*/ 56 h 57"/>
                <a:gd name="T6" fmla="*/ 0 w 109"/>
                <a:gd name="T7" fmla="*/ 28 h 57"/>
                <a:gd name="T8" fmla="*/ 0 w 109"/>
                <a:gd name="T9" fmla="*/ 0 h 57"/>
                <a:gd name="T10" fmla="*/ 108 w 109"/>
                <a:gd name="T11" fmla="*/ 28 h 57"/>
                <a:gd name="T12" fmla="*/ 0 60000 65536"/>
                <a:gd name="T13" fmla="*/ 0 60000 65536"/>
                <a:gd name="T14" fmla="*/ 0 60000 65536"/>
                <a:gd name="T15" fmla="*/ 0 60000 65536"/>
                <a:gd name="T16" fmla="*/ 0 60000 65536"/>
                <a:gd name="T17" fmla="*/ 0 60000 65536"/>
                <a:gd name="T18" fmla="*/ 0 w 109"/>
                <a:gd name="T19" fmla="*/ 0 h 57"/>
                <a:gd name="T20" fmla="*/ 109 w 109"/>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109" h="57">
                  <a:moveTo>
                    <a:pt x="108" y="28"/>
                  </a:moveTo>
                  <a:lnTo>
                    <a:pt x="108" y="28"/>
                  </a:lnTo>
                  <a:lnTo>
                    <a:pt x="0" y="56"/>
                  </a:lnTo>
                  <a:lnTo>
                    <a:pt x="0" y="28"/>
                  </a:lnTo>
                  <a:lnTo>
                    <a:pt x="0" y="0"/>
                  </a:lnTo>
                  <a:lnTo>
                    <a:pt x="108" y="2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8171" name="Line 73"/>
            <p:cNvSpPr>
              <a:spLocks noChangeShapeType="1"/>
            </p:cNvSpPr>
            <p:nvPr/>
          </p:nvSpPr>
          <p:spPr bwMode="auto">
            <a:xfrm flipH="1">
              <a:off x="4586" y="2963"/>
              <a:ext cx="6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88126" name="Rectangle 74"/>
          <p:cNvSpPr>
            <a:spLocks noChangeArrowheads="1"/>
          </p:cNvSpPr>
          <p:nvPr/>
        </p:nvSpPr>
        <p:spPr bwMode="auto">
          <a:xfrm>
            <a:off x="5348288" y="2427288"/>
            <a:ext cx="1376362" cy="750887"/>
          </a:xfrm>
          <a:prstGeom prst="rect">
            <a:avLst/>
          </a:prstGeom>
          <a:solidFill>
            <a:srgbClr val="FFFFFF"/>
          </a:solidFill>
          <a:ln w="12700">
            <a:solidFill>
              <a:srgbClr val="000000"/>
            </a:solidFill>
            <a:miter lim="800000"/>
            <a:headEnd/>
            <a:tailEnd/>
          </a:ln>
        </p:spPr>
        <p:txBody>
          <a:bodyPr wrap="none" anchor="ctr"/>
          <a:lstStyle/>
          <a:p>
            <a:endParaRPr lang="it-IT"/>
          </a:p>
        </p:txBody>
      </p:sp>
      <p:sp>
        <p:nvSpPr>
          <p:cNvPr id="88127" name="Rectangle 75"/>
          <p:cNvSpPr>
            <a:spLocks noChangeArrowheads="1"/>
          </p:cNvSpPr>
          <p:nvPr/>
        </p:nvSpPr>
        <p:spPr bwMode="auto">
          <a:xfrm>
            <a:off x="5435600" y="2508250"/>
            <a:ext cx="1214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buClrTx/>
              <a:buFontTx/>
              <a:buNone/>
            </a:pPr>
            <a:r>
              <a:rPr lang="it-IT" sz="1600" b="1">
                <a:solidFill>
                  <a:srgbClr val="000000"/>
                </a:solidFill>
                <a:latin typeface="Times" charset="0"/>
              </a:rPr>
              <a:t>Channel address</a:t>
            </a:r>
          </a:p>
          <a:p>
            <a:pPr eaLnBrk="0" hangingPunct="0">
              <a:buClrTx/>
              <a:buFontTx/>
              <a:buNone/>
            </a:pPr>
            <a:endParaRPr lang="it-IT" sz="1600" b="1">
              <a:solidFill>
                <a:srgbClr val="000000"/>
              </a:solidFill>
              <a:latin typeface="Times" charset="0"/>
            </a:endParaRPr>
          </a:p>
        </p:txBody>
      </p:sp>
      <p:sp>
        <p:nvSpPr>
          <p:cNvPr id="88128" name="Line 77"/>
          <p:cNvSpPr>
            <a:spLocks noChangeShapeType="1"/>
          </p:cNvSpPr>
          <p:nvPr/>
        </p:nvSpPr>
        <p:spPr bwMode="auto">
          <a:xfrm>
            <a:off x="6737350" y="2778125"/>
            <a:ext cx="51117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29" name="Line 78"/>
          <p:cNvSpPr>
            <a:spLocks noChangeShapeType="1"/>
          </p:cNvSpPr>
          <p:nvPr/>
        </p:nvSpPr>
        <p:spPr bwMode="auto">
          <a:xfrm>
            <a:off x="7261225" y="2787650"/>
            <a:ext cx="0" cy="7413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88130" name="Group 79"/>
          <p:cNvGrpSpPr>
            <a:grpSpLocks/>
          </p:cNvGrpSpPr>
          <p:nvPr/>
        </p:nvGrpSpPr>
        <p:grpSpPr bwMode="auto">
          <a:xfrm>
            <a:off x="7267575" y="3505200"/>
            <a:ext cx="306388" cy="77788"/>
            <a:chOff x="4578" y="2208"/>
            <a:chExt cx="193" cy="49"/>
          </a:xfrm>
        </p:grpSpPr>
        <p:sp>
          <p:nvSpPr>
            <p:cNvPr id="88168" name="Freeform 80"/>
            <p:cNvSpPr>
              <a:spLocks/>
            </p:cNvSpPr>
            <p:nvPr/>
          </p:nvSpPr>
          <p:spPr bwMode="auto">
            <a:xfrm>
              <a:off x="4662" y="2208"/>
              <a:ext cx="109" cy="49"/>
            </a:xfrm>
            <a:custGeom>
              <a:avLst/>
              <a:gdLst>
                <a:gd name="T0" fmla="*/ 108 w 109"/>
                <a:gd name="T1" fmla="*/ 27 h 49"/>
                <a:gd name="T2" fmla="*/ 108 w 109"/>
                <a:gd name="T3" fmla="*/ 27 h 49"/>
                <a:gd name="T4" fmla="*/ 0 w 109"/>
                <a:gd name="T5" fmla="*/ 48 h 49"/>
                <a:gd name="T6" fmla="*/ 0 w 109"/>
                <a:gd name="T7" fmla="*/ 27 h 49"/>
                <a:gd name="T8" fmla="*/ 0 w 109"/>
                <a:gd name="T9" fmla="*/ 0 h 49"/>
                <a:gd name="T10" fmla="*/ 108 w 109"/>
                <a:gd name="T11" fmla="*/ 27 h 49"/>
                <a:gd name="T12" fmla="*/ 0 60000 65536"/>
                <a:gd name="T13" fmla="*/ 0 60000 65536"/>
                <a:gd name="T14" fmla="*/ 0 60000 65536"/>
                <a:gd name="T15" fmla="*/ 0 60000 65536"/>
                <a:gd name="T16" fmla="*/ 0 60000 65536"/>
                <a:gd name="T17" fmla="*/ 0 60000 65536"/>
                <a:gd name="T18" fmla="*/ 0 w 109"/>
                <a:gd name="T19" fmla="*/ 0 h 49"/>
                <a:gd name="T20" fmla="*/ 109 w 109"/>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109" h="49">
                  <a:moveTo>
                    <a:pt x="108" y="27"/>
                  </a:moveTo>
                  <a:lnTo>
                    <a:pt x="108" y="27"/>
                  </a:lnTo>
                  <a:lnTo>
                    <a:pt x="0" y="48"/>
                  </a:lnTo>
                  <a:lnTo>
                    <a:pt x="0" y="27"/>
                  </a:lnTo>
                  <a:lnTo>
                    <a:pt x="0" y="0"/>
                  </a:lnTo>
                  <a:lnTo>
                    <a:pt x="108" y="2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8169" name="Line 81"/>
            <p:cNvSpPr>
              <a:spLocks noChangeShapeType="1"/>
            </p:cNvSpPr>
            <p:nvPr/>
          </p:nvSpPr>
          <p:spPr bwMode="auto">
            <a:xfrm flipH="1">
              <a:off x="4578" y="2232"/>
              <a:ext cx="7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88131" name="Group 82"/>
          <p:cNvGrpSpPr>
            <a:grpSpLocks/>
          </p:cNvGrpSpPr>
          <p:nvPr/>
        </p:nvGrpSpPr>
        <p:grpSpPr bwMode="auto">
          <a:xfrm>
            <a:off x="4394200" y="3405188"/>
            <a:ext cx="1522413" cy="336550"/>
            <a:chOff x="2768" y="2145"/>
            <a:chExt cx="959" cy="212"/>
          </a:xfrm>
        </p:grpSpPr>
        <p:sp>
          <p:nvSpPr>
            <p:cNvPr id="88164" name="Rectangle 83"/>
            <p:cNvSpPr>
              <a:spLocks noChangeArrowheads="1"/>
            </p:cNvSpPr>
            <p:nvPr/>
          </p:nvSpPr>
          <p:spPr bwMode="auto">
            <a:xfrm>
              <a:off x="2768" y="2145"/>
              <a:ext cx="67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Tx/>
                <a:buFontTx/>
                <a:buNone/>
              </a:pPr>
              <a:r>
                <a:rPr lang="it-IT" sz="1600">
                  <a:solidFill>
                    <a:srgbClr val="000000"/>
                  </a:solidFill>
                  <a:latin typeface="Times" charset="0"/>
                </a:rPr>
                <a:t>Trigger L1</a:t>
              </a:r>
            </a:p>
          </p:txBody>
        </p:sp>
        <p:grpSp>
          <p:nvGrpSpPr>
            <p:cNvPr id="88165" name="Group 84"/>
            <p:cNvGrpSpPr>
              <a:grpSpLocks/>
            </p:cNvGrpSpPr>
            <p:nvPr/>
          </p:nvGrpSpPr>
          <p:grpSpPr bwMode="auto">
            <a:xfrm>
              <a:off x="3476" y="2201"/>
              <a:ext cx="251" cy="56"/>
              <a:chOff x="3476" y="2201"/>
              <a:chExt cx="251" cy="56"/>
            </a:xfrm>
          </p:grpSpPr>
          <p:sp>
            <p:nvSpPr>
              <p:cNvPr id="88166" name="Freeform 85"/>
              <p:cNvSpPr>
                <a:spLocks/>
              </p:cNvSpPr>
              <p:nvPr/>
            </p:nvSpPr>
            <p:spPr bwMode="auto">
              <a:xfrm>
                <a:off x="3618" y="2201"/>
                <a:ext cx="109" cy="56"/>
              </a:xfrm>
              <a:custGeom>
                <a:avLst/>
                <a:gdLst>
                  <a:gd name="T0" fmla="*/ 108 w 109"/>
                  <a:gd name="T1" fmla="*/ 27 h 56"/>
                  <a:gd name="T2" fmla="*/ 108 w 109"/>
                  <a:gd name="T3" fmla="*/ 27 h 56"/>
                  <a:gd name="T4" fmla="*/ 0 w 109"/>
                  <a:gd name="T5" fmla="*/ 55 h 56"/>
                  <a:gd name="T6" fmla="*/ 0 w 109"/>
                  <a:gd name="T7" fmla="*/ 27 h 56"/>
                  <a:gd name="T8" fmla="*/ 0 w 109"/>
                  <a:gd name="T9" fmla="*/ 0 h 56"/>
                  <a:gd name="T10" fmla="*/ 108 w 109"/>
                  <a:gd name="T11" fmla="*/ 27 h 56"/>
                  <a:gd name="T12" fmla="*/ 0 60000 65536"/>
                  <a:gd name="T13" fmla="*/ 0 60000 65536"/>
                  <a:gd name="T14" fmla="*/ 0 60000 65536"/>
                  <a:gd name="T15" fmla="*/ 0 60000 65536"/>
                  <a:gd name="T16" fmla="*/ 0 60000 65536"/>
                  <a:gd name="T17" fmla="*/ 0 60000 65536"/>
                  <a:gd name="T18" fmla="*/ 0 w 109"/>
                  <a:gd name="T19" fmla="*/ 0 h 56"/>
                  <a:gd name="T20" fmla="*/ 109 w 109"/>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09" h="56">
                    <a:moveTo>
                      <a:pt x="108" y="27"/>
                    </a:moveTo>
                    <a:lnTo>
                      <a:pt x="108" y="27"/>
                    </a:lnTo>
                    <a:lnTo>
                      <a:pt x="0" y="55"/>
                    </a:lnTo>
                    <a:lnTo>
                      <a:pt x="0" y="27"/>
                    </a:lnTo>
                    <a:lnTo>
                      <a:pt x="0" y="0"/>
                    </a:lnTo>
                    <a:lnTo>
                      <a:pt x="108" y="2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8167" name="Line 86"/>
              <p:cNvSpPr>
                <a:spLocks noChangeShapeType="1"/>
              </p:cNvSpPr>
              <p:nvPr/>
            </p:nvSpPr>
            <p:spPr bwMode="auto">
              <a:xfrm>
                <a:off x="3476" y="2225"/>
                <a:ext cx="1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grpSp>
        <p:nvGrpSpPr>
          <p:cNvPr id="88132" name="Group 87"/>
          <p:cNvGrpSpPr>
            <a:grpSpLocks/>
          </p:cNvGrpSpPr>
          <p:nvPr/>
        </p:nvGrpSpPr>
        <p:grpSpPr bwMode="auto">
          <a:xfrm>
            <a:off x="5395913" y="3843338"/>
            <a:ext cx="531812" cy="88900"/>
            <a:chOff x="3399" y="2421"/>
            <a:chExt cx="335" cy="56"/>
          </a:xfrm>
        </p:grpSpPr>
        <p:sp>
          <p:nvSpPr>
            <p:cNvPr id="88162" name="Freeform 88"/>
            <p:cNvSpPr>
              <a:spLocks/>
            </p:cNvSpPr>
            <p:nvPr/>
          </p:nvSpPr>
          <p:spPr bwMode="auto">
            <a:xfrm>
              <a:off x="3618" y="2421"/>
              <a:ext cx="116" cy="56"/>
            </a:xfrm>
            <a:custGeom>
              <a:avLst/>
              <a:gdLst>
                <a:gd name="T0" fmla="*/ 115 w 116"/>
                <a:gd name="T1" fmla="*/ 28 h 56"/>
                <a:gd name="T2" fmla="*/ 115 w 116"/>
                <a:gd name="T3" fmla="*/ 28 h 56"/>
                <a:gd name="T4" fmla="*/ 0 w 116"/>
                <a:gd name="T5" fmla="*/ 55 h 56"/>
                <a:gd name="T6" fmla="*/ 0 w 116"/>
                <a:gd name="T7" fmla="*/ 28 h 56"/>
                <a:gd name="T8" fmla="*/ 0 w 116"/>
                <a:gd name="T9" fmla="*/ 0 h 56"/>
                <a:gd name="T10" fmla="*/ 115 w 116"/>
                <a:gd name="T11" fmla="*/ 28 h 56"/>
                <a:gd name="T12" fmla="*/ 0 60000 65536"/>
                <a:gd name="T13" fmla="*/ 0 60000 65536"/>
                <a:gd name="T14" fmla="*/ 0 60000 65536"/>
                <a:gd name="T15" fmla="*/ 0 60000 65536"/>
                <a:gd name="T16" fmla="*/ 0 60000 65536"/>
                <a:gd name="T17" fmla="*/ 0 60000 65536"/>
                <a:gd name="T18" fmla="*/ 0 w 116"/>
                <a:gd name="T19" fmla="*/ 0 h 56"/>
                <a:gd name="T20" fmla="*/ 116 w 11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16" h="56">
                  <a:moveTo>
                    <a:pt x="115" y="28"/>
                  </a:moveTo>
                  <a:lnTo>
                    <a:pt x="115" y="28"/>
                  </a:lnTo>
                  <a:lnTo>
                    <a:pt x="0" y="55"/>
                  </a:lnTo>
                  <a:lnTo>
                    <a:pt x="0" y="28"/>
                  </a:lnTo>
                  <a:lnTo>
                    <a:pt x="0" y="0"/>
                  </a:lnTo>
                  <a:lnTo>
                    <a:pt x="115" y="2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8163" name="Line 89"/>
            <p:cNvSpPr>
              <a:spLocks noChangeShapeType="1"/>
            </p:cNvSpPr>
            <p:nvPr/>
          </p:nvSpPr>
          <p:spPr bwMode="auto">
            <a:xfrm>
              <a:off x="3399" y="2446"/>
              <a:ext cx="20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88133" name="Rectangle 91"/>
          <p:cNvSpPr>
            <a:spLocks noChangeArrowheads="1"/>
          </p:cNvSpPr>
          <p:nvPr/>
        </p:nvSpPr>
        <p:spPr bwMode="auto">
          <a:xfrm>
            <a:off x="7416800" y="2354263"/>
            <a:ext cx="1241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Tx/>
              <a:buFontTx/>
              <a:buNone/>
            </a:pPr>
            <a:r>
              <a:rPr lang="it-IT" sz="1600">
                <a:solidFill>
                  <a:srgbClr val="000000"/>
                </a:solidFill>
                <a:latin typeface="Times" charset="0"/>
              </a:rPr>
              <a:t>Serial output</a:t>
            </a:r>
          </a:p>
        </p:txBody>
      </p:sp>
      <p:grpSp>
        <p:nvGrpSpPr>
          <p:cNvPr id="88134" name="Group 92"/>
          <p:cNvGrpSpPr>
            <a:grpSpLocks/>
          </p:cNvGrpSpPr>
          <p:nvPr/>
        </p:nvGrpSpPr>
        <p:grpSpPr bwMode="auto">
          <a:xfrm>
            <a:off x="7578725" y="3095625"/>
            <a:ext cx="865188" cy="2097088"/>
            <a:chOff x="4774" y="1950"/>
            <a:chExt cx="545" cy="1321"/>
          </a:xfrm>
        </p:grpSpPr>
        <p:sp>
          <p:nvSpPr>
            <p:cNvPr id="88141" name="Rectangle 93"/>
            <p:cNvSpPr>
              <a:spLocks noChangeArrowheads="1"/>
            </p:cNvSpPr>
            <p:nvPr/>
          </p:nvSpPr>
          <p:spPr bwMode="auto">
            <a:xfrm>
              <a:off x="4774" y="1950"/>
              <a:ext cx="544" cy="132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88142" name="Line 94"/>
            <p:cNvSpPr>
              <a:spLocks noChangeShapeType="1"/>
            </p:cNvSpPr>
            <p:nvPr/>
          </p:nvSpPr>
          <p:spPr bwMode="auto">
            <a:xfrm>
              <a:off x="4774" y="3211"/>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43" name="Line 95"/>
            <p:cNvSpPr>
              <a:spLocks noChangeShapeType="1"/>
            </p:cNvSpPr>
            <p:nvPr/>
          </p:nvSpPr>
          <p:spPr bwMode="auto">
            <a:xfrm>
              <a:off x="4774" y="3149"/>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44" name="Line 96"/>
            <p:cNvSpPr>
              <a:spLocks noChangeShapeType="1"/>
            </p:cNvSpPr>
            <p:nvPr/>
          </p:nvSpPr>
          <p:spPr bwMode="auto">
            <a:xfrm>
              <a:off x="4774" y="3087"/>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45" name="Line 97"/>
            <p:cNvSpPr>
              <a:spLocks noChangeShapeType="1"/>
            </p:cNvSpPr>
            <p:nvPr/>
          </p:nvSpPr>
          <p:spPr bwMode="auto">
            <a:xfrm>
              <a:off x="4781" y="3025"/>
              <a:ext cx="5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46" name="Line 98"/>
            <p:cNvSpPr>
              <a:spLocks noChangeShapeType="1"/>
            </p:cNvSpPr>
            <p:nvPr/>
          </p:nvSpPr>
          <p:spPr bwMode="auto">
            <a:xfrm>
              <a:off x="4774" y="2963"/>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47" name="Line 99"/>
            <p:cNvSpPr>
              <a:spLocks noChangeShapeType="1"/>
            </p:cNvSpPr>
            <p:nvPr/>
          </p:nvSpPr>
          <p:spPr bwMode="auto">
            <a:xfrm>
              <a:off x="4774" y="2901"/>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48" name="Line 100"/>
            <p:cNvSpPr>
              <a:spLocks noChangeShapeType="1"/>
            </p:cNvSpPr>
            <p:nvPr/>
          </p:nvSpPr>
          <p:spPr bwMode="auto">
            <a:xfrm>
              <a:off x="4774" y="2777"/>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49" name="Line 101"/>
            <p:cNvSpPr>
              <a:spLocks noChangeShapeType="1"/>
            </p:cNvSpPr>
            <p:nvPr/>
          </p:nvSpPr>
          <p:spPr bwMode="auto">
            <a:xfrm>
              <a:off x="4774" y="2839"/>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50" name="Line 102"/>
            <p:cNvSpPr>
              <a:spLocks noChangeShapeType="1"/>
            </p:cNvSpPr>
            <p:nvPr/>
          </p:nvSpPr>
          <p:spPr bwMode="auto">
            <a:xfrm>
              <a:off x="4774" y="2715"/>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51" name="Line 103"/>
            <p:cNvSpPr>
              <a:spLocks noChangeShapeType="1"/>
            </p:cNvSpPr>
            <p:nvPr/>
          </p:nvSpPr>
          <p:spPr bwMode="auto">
            <a:xfrm>
              <a:off x="4774" y="2653"/>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52" name="Line 104"/>
            <p:cNvSpPr>
              <a:spLocks noChangeShapeType="1"/>
            </p:cNvSpPr>
            <p:nvPr/>
          </p:nvSpPr>
          <p:spPr bwMode="auto">
            <a:xfrm>
              <a:off x="4774" y="2591"/>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53" name="Line 105"/>
            <p:cNvSpPr>
              <a:spLocks noChangeShapeType="1"/>
            </p:cNvSpPr>
            <p:nvPr/>
          </p:nvSpPr>
          <p:spPr bwMode="auto">
            <a:xfrm>
              <a:off x="4774" y="2529"/>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54" name="Line 106"/>
            <p:cNvSpPr>
              <a:spLocks noChangeShapeType="1"/>
            </p:cNvSpPr>
            <p:nvPr/>
          </p:nvSpPr>
          <p:spPr bwMode="auto">
            <a:xfrm>
              <a:off x="4774" y="2467"/>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55" name="Line 107"/>
            <p:cNvSpPr>
              <a:spLocks noChangeShapeType="1"/>
            </p:cNvSpPr>
            <p:nvPr/>
          </p:nvSpPr>
          <p:spPr bwMode="auto">
            <a:xfrm>
              <a:off x="4774" y="2405"/>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56" name="Line 108"/>
            <p:cNvSpPr>
              <a:spLocks noChangeShapeType="1"/>
            </p:cNvSpPr>
            <p:nvPr/>
          </p:nvSpPr>
          <p:spPr bwMode="auto">
            <a:xfrm>
              <a:off x="4774" y="2343"/>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57" name="Line 109"/>
            <p:cNvSpPr>
              <a:spLocks noChangeShapeType="1"/>
            </p:cNvSpPr>
            <p:nvPr/>
          </p:nvSpPr>
          <p:spPr bwMode="auto">
            <a:xfrm>
              <a:off x="4774" y="2280"/>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58" name="Line 110"/>
            <p:cNvSpPr>
              <a:spLocks noChangeShapeType="1"/>
            </p:cNvSpPr>
            <p:nvPr/>
          </p:nvSpPr>
          <p:spPr bwMode="auto">
            <a:xfrm>
              <a:off x="4774" y="2218"/>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59" name="Line 111"/>
            <p:cNvSpPr>
              <a:spLocks noChangeShapeType="1"/>
            </p:cNvSpPr>
            <p:nvPr/>
          </p:nvSpPr>
          <p:spPr bwMode="auto">
            <a:xfrm>
              <a:off x="4774" y="2156"/>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60" name="Line 112"/>
            <p:cNvSpPr>
              <a:spLocks noChangeShapeType="1"/>
            </p:cNvSpPr>
            <p:nvPr/>
          </p:nvSpPr>
          <p:spPr bwMode="auto">
            <a:xfrm>
              <a:off x="4774" y="2094"/>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8161" name="Line 113"/>
            <p:cNvSpPr>
              <a:spLocks noChangeShapeType="1"/>
            </p:cNvSpPr>
            <p:nvPr/>
          </p:nvSpPr>
          <p:spPr bwMode="auto">
            <a:xfrm>
              <a:off x="4774" y="2032"/>
              <a:ext cx="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88135" name="Group 115"/>
          <p:cNvGrpSpPr>
            <a:grpSpLocks/>
          </p:cNvGrpSpPr>
          <p:nvPr/>
        </p:nvGrpSpPr>
        <p:grpSpPr bwMode="auto">
          <a:xfrm>
            <a:off x="7937500" y="2738438"/>
            <a:ext cx="87313" cy="349250"/>
            <a:chOff x="5000" y="1725"/>
            <a:chExt cx="55" cy="220"/>
          </a:xfrm>
        </p:grpSpPr>
        <p:sp>
          <p:nvSpPr>
            <p:cNvPr id="88139" name="Freeform 116"/>
            <p:cNvSpPr>
              <a:spLocks/>
            </p:cNvSpPr>
            <p:nvPr/>
          </p:nvSpPr>
          <p:spPr bwMode="auto">
            <a:xfrm>
              <a:off x="5000" y="1725"/>
              <a:ext cx="55" cy="97"/>
            </a:xfrm>
            <a:custGeom>
              <a:avLst/>
              <a:gdLst>
                <a:gd name="T0" fmla="*/ 31 w 55"/>
                <a:gd name="T1" fmla="*/ 0 h 97"/>
                <a:gd name="T2" fmla="*/ 31 w 55"/>
                <a:gd name="T3" fmla="*/ 0 h 97"/>
                <a:gd name="T4" fmla="*/ 54 w 55"/>
                <a:gd name="T5" fmla="*/ 96 h 97"/>
                <a:gd name="T6" fmla="*/ 31 w 55"/>
                <a:gd name="T7" fmla="*/ 96 h 97"/>
                <a:gd name="T8" fmla="*/ 0 w 55"/>
                <a:gd name="T9" fmla="*/ 96 h 97"/>
                <a:gd name="T10" fmla="*/ 31 w 55"/>
                <a:gd name="T11" fmla="*/ 0 h 97"/>
                <a:gd name="T12" fmla="*/ 0 60000 65536"/>
                <a:gd name="T13" fmla="*/ 0 60000 65536"/>
                <a:gd name="T14" fmla="*/ 0 60000 65536"/>
                <a:gd name="T15" fmla="*/ 0 60000 65536"/>
                <a:gd name="T16" fmla="*/ 0 60000 65536"/>
                <a:gd name="T17" fmla="*/ 0 60000 65536"/>
                <a:gd name="T18" fmla="*/ 0 w 55"/>
                <a:gd name="T19" fmla="*/ 0 h 97"/>
                <a:gd name="T20" fmla="*/ 55 w 55"/>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55" h="97">
                  <a:moveTo>
                    <a:pt x="31" y="0"/>
                  </a:moveTo>
                  <a:lnTo>
                    <a:pt x="31" y="0"/>
                  </a:lnTo>
                  <a:lnTo>
                    <a:pt x="54" y="96"/>
                  </a:lnTo>
                  <a:lnTo>
                    <a:pt x="31" y="96"/>
                  </a:lnTo>
                  <a:lnTo>
                    <a:pt x="0" y="96"/>
                  </a:lnTo>
                  <a:lnTo>
                    <a:pt x="31"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8140" name="Line 117"/>
            <p:cNvSpPr>
              <a:spLocks noChangeShapeType="1"/>
            </p:cNvSpPr>
            <p:nvPr/>
          </p:nvSpPr>
          <p:spPr bwMode="auto">
            <a:xfrm flipV="1">
              <a:off x="5027" y="1815"/>
              <a:ext cx="0" cy="13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88136" name="Rectangle 118"/>
          <p:cNvSpPr>
            <a:spLocks noChangeArrowheads="1"/>
          </p:cNvSpPr>
          <p:nvPr/>
        </p:nvSpPr>
        <p:spPr bwMode="auto">
          <a:xfrm>
            <a:off x="250825" y="3789363"/>
            <a:ext cx="206692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Tx/>
              <a:buFontTx/>
              <a:buNone/>
            </a:pPr>
            <a:r>
              <a:rPr lang="it-IT" sz="1600">
                <a:solidFill>
                  <a:schemeClr val="tx1"/>
                </a:solidFill>
                <a:latin typeface="New York" charset="0"/>
              </a:rPr>
              <a:t>1 start bit</a:t>
            </a:r>
          </a:p>
          <a:p>
            <a:pPr eaLnBrk="0" hangingPunct="0">
              <a:buClrTx/>
              <a:buFontTx/>
              <a:buNone/>
            </a:pPr>
            <a:r>
              <a:rPr lang="it-IT" sz="1600">
                <a:solidFill>
                  <a:schemeClr val="tx1"/>
                </a:solidFill>
                <a:latin typeface="New York" charset="0"/>
              </a:rPr>
              <a:t>4 chip address</a:t>
            </a:r>
          </a:p>
          <a:p>
            <a:pPr eaLnBrk="0" hangingPunct="0">
              <a:buClrTx/>
              <a:buFontTx/>
              <a:buNone/>
            </a:pPr>
            <a:r>
              <a:rPr lang="it-IT" sz="1600">
                <a:solidFill>
                  <a:schemeClr val="tx1"/>
                </a:solidFill>
                <a:latin typeface="New York" charset="0"/>
              </a:rPr>
              <a:t>1 read event/register</a:t>
            </a:r>
          </a:p>
          <a:p>
            <a:pPr eaLnBrk="0" hangingPunct="0">
              <a:buClrTx/>
              <a:buFontTx/>
              <a:buNone/>
            </a:pPr>
            <a:r>
              <a:rPr lang="it-IT" sz="1600">
                <a:solidFill>
                  <a:schemeClr val="tx1"/>
                </a:solidFill>
                <a:latin typeface="New York" charset="0"/>
              </a:rPr>
              <a:t>5 trigger tag</a:t>
            </a:r>
          </a:p>
          <a:p>
            <a:pPr eaLnBrk="0" hangingPunct="0">
              <a:buClrTx/>
              <a:buFontTx/>
              <a:buNone/>
            </a:pPr>
            <a:r>
              <a:rPr lang="it-IT" sz="1600">
                <a:solidFill>
                  <a:schemeClr val="tx1"/>
                </a:solidFill>
                <a:latin typeface="New York" charset="0"/>
              </a:rPr>
              <a:t>5 trigger time</a:t>
            </a:r>
          </a:p>
          <a:p>
            <a:pPr eaLnBrk="0" hangingPunct="0">
              <a:buClrTx/>
              <a:buFontTx/>
              <a:buNone/>
            </a:pPr>
            <a:endParaRPr lang="it-IT" sz="1600">
              <a:solidFill>
                <a:schemeClr val="tx1"/>
              </a:solidFill>
              <a:latin typeface="New York" charset="0"/>
            </a:endParaRPr>
          </a:p>
        </p:txBody>
      </p:sp>
      <p:sp>
        <p:nvSpPr>
          <p:cNvPr id="88137" name="Rectangle 119"/>
          <p:cNvSpPr>
            <a:spLocks noChangeArrowheads="1"/>
          </p:cNvSpPr>
          <p:nvPr/>
        </p:nvSpPr>
        <p:spPr bwMode="auto">
          <a:xfrm>
            <a:off x="250825" y="5694363"/>
            <a:ext cx="182403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buClrTx/>
              <a:buFontTx/>
              <a:buNone/>
            </a:pPr>
            <a:r>
              <a:rPr lang="it-IT" sz="1600">
                <a:solidFill>
                  <a:schemeClr val="tx1"/>
                </a:solidFill>
                <a:latin typeface="New York" charset="0"/>
              </a:rPr>
              <a:t>7 channel number</a:t>
            </a:r>
          </a:p>
          <a:p>
            <a:pPr eaLnBrk="0" hangingPunct="0">
              <a:buClrTx/>
              <a:buFontTx/>
              <a:buNone/>
            </a:pPr>
            <a:r>
              <a:rPr lang="it-IT" sz="1600">
                <a:solidFill>
                  <a:schemeClr val="tx1"/>
                </a:solidFill>
                <a:latin typeface="New York" charset="0"/>
              </a:rPr>
              <a:t>5 time stamp</a:t>
            </a:r>
          </a:p>
          <a:p>
            <a:pPr eaLnBrk="0" hangingPunct="0">
              <a:buClrTx/>
              <a:buFontTx/>
              <a:buNone/>
            </a:pPr>
            <a:r>
              <a:rPr lang="it-IT" sz="1600">
                <a:solidFill>
                  <a:schemeClr val="tx1"/>
                </a:solidFill>
                <a:latin typeface="New York" charset="0"/>
              </a:rPr>
              <a:t>4 ToT</a:t>
            </a:r>
          </a:p>
        </p:txBody>
      </p:sp>
      <p:sp>
        <p:nvSpPr>
          <p:cNvPr id="88138" name="Rectangle 120"/>
          <p:cNvSpPr>
            <a:spLocks noChangeArrowheads="1"/>
          </p:cNvSpPr>
          <p:nvPr/>
        </p:nvSpPr>
        <p:spPr bwMode="auto">
          <a:xfrm>
            <a:off x="7608888" y="3648075"/>
            <a:ext cx="1174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buClrTx/>
              <a:buFontTx/>
              <a:buNone/>
            </a:pPr>
            <a:r>
              <a:rPr lang="it-IT" sz="1600" b="1">
                <a:solidFill>
                  <a:srgbClr val="000000"/>
                </a:solidFill>
                <a:latin typeface="Times" charset="0"/>
              </a:rPr>
              <a:t>Output buffer</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E467C2ED-EB7E-7E49-AA0E-F0935ADAF30E}" type="slidenum">
              <a:rPr lang="en-US" sz="1200">
                <a:solidFill>
                  <a:srgbClr val="000066"/>
                </a:solidFill>
                <a:latin typeface="Verdana" charset="0"/>
              </a:rPr>
              <a:pPr/>
              <a:t>6</a:t>
            </a:fld>
            <a:endParaRPr lang="en-US" sz="1200">
              <a:solidFill>
                <a:srgbClr val="000066"/>
              </a:solidFill>
              <a:latin typeface="Verdana" charset="0"/>
            </a:endParaRPr>
          </a:p>
        </p:txBody>
      </p:sp>
      <p:sp>
        <p:nvSpPr>
          <p:cNvPr id="58371" name="Date Placeholder 3"/>
          <p:cNvSpPr txBox="1">
            <a:spLocks noGrp="1"/>
          </p:cNvSpPr>
          <p:nvPr/>
        </p:nvSpPr>
        <p:spPr bwMode="auto">
          <a:xfrm>
            <a:off x="8424863" y="2865438"/>
            <a:ext cx="12827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3600">
                <a:solidFill>
                  <a:schemeClr val="tx2"/>
                </a:solidFill>
                <a:latin typeface="Comic Sans MS" charset="0"/>
                <a:ea typeface="ＭＳ Ｐゴシック" charset="0"/>
              </a:defRPr>
            </a:lvl1pPr>
            <a:lvl2pPr marL="742950" indent="-285750" defTabSz="457200" eaLnBrk="0" hangingPunct="0">
              <a:defRPr sz="3600">
                <a:solidFill>
                  <a:schemeClr val="tx2"/>
                </a:solidFill>
                <a:latin typeface="Comic Sans MS" charset="0"/>
                <a:ea typeface="ＭＳ Ｐゴシック" charset="0"/>
              </a:defRPr>
            </a:lvl2pPr>
            <a:lvl3pPr marL="1143000" indent="-228600" defTabSz="457200" eaLnBrk="0" hangingPunct="0">
              <a:defRPr sz="3600">
                <a:solidFill>
                  <a:schemeClr val="tx2"/>
                </a:solidFill>
                <a:latin typeface="Comic Sans MS" charset="0"/>
                <a:ea typeface="ＭＳ Ｐゴシック" charset="0"/>
              </a:defRPr>
            </a:lvl3pPr>
            <a:lvl4pPr marL="1600200" indent="-228600" defTabSz="457200" eaLnBrk="0" hangingPunct="0">
              <a:defRPr sz="3600">
                <a:solidFill>
                  <a:schemeClr val="tx2"/>
                </a:solidFill>
                <a:latin typeface="Comic Sans MS" charset="0"/>
                <a:ea typeface="ＭＳ Ｐゴシック" charset="0"/>
              </a:defRPr>
            </a:lvl4pPr>
            <a:lvl5pPr marL="2057400" indent="-228600" defTabSz="4572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GB" sz="1200">
                <a:solidFill>
                  <a:srgbClr val="898989"/>
                </a:solidFill>
                <a:cs typeface="ＭＳ Ｐゴシック" charset="0"/>
              </a:rPr>
              <a:t>Geoff Hall,</a:t>
            </a:r>
          </a:p>
          <a:p>
            <a:pPr eaLnBrk="1" hangingPunct="1">
              <a:buClrTx/>
              <a:buFontTx/>
              <a:buNone/>
            </a:pPr>
            <a:r>
              <a:rPr lang="en-GB" sz="1200">
                <a:solidFill>
                  <a:srgbClr val="898989"/>
                </a:solidFill>
                <a:cs typeface="ＭＳ Ｐゴシック" charset="0"/>
              </a:rPr>
              <a:t>TIPP09</a:t>
            </a:r>
            <a:endParaRPr lang="en-US" sz="1200">
              <a:solidFill>
                <a:srgbClr val="898989"/>
              </a:solidFill>
              <a:cs typeface="ＭＳ Ｐゴシック" charset="0"/>
            </a:endParaRPr>
          </a:p>
        </p:txBody>
      </p:sp>
      <p:grpSp>
        <p:nvGrpSpPr>
          <p:cNvPr id="58372" name="Group 2"/>
          <p:cNvGrpSpPr>
            <a:grpSpLocks noChangeAspect="1"/>
          </p:cNvGrpSpPr>
          <p:nvPr/>
        </p:nvGrpSpPr>
        <p:grpSpPr bwMode="auto">
          <a:xfrm>
            <a:off x="533400" y="3630613"/>
            <a:ext cx="4376738" cy="2674937"/>
            <a:chOff x="2769" y="879"/>
            <a:chExt cx="2328" cy="1368"/>
          </a:xfrm>
        </p:grpSpPr>
        <p:pic>
          <p:nvPicPr>
            <p:cNvPr id="583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 y="879"/>
              <a:ext cx="2328" cy="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97" name="Rectangle 4"/>
            <p:cNvSpPr>
              <a:spLocks noChangeAspect="1" noChangeArrowheads="1"/>
            </p:cNvSpPr>
            <p:nvPr/>
          </p:nvSpPr>
          <p:spPr bwMode="auto">
            <a:xfrm>
              <a:off x="2834" y="1417"/>
              <a:ext cx="33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buClrTx/>
                <a:buFontTx/>
                <a:buNone/>
              </a:pPr>
              <a:endParaRPr lang="it-IT" sz="1800">
                <a:solidFill>
                  <a:schemeClr val="tx1"/>
                </a:solidFill>
                <a:cs typeface="ＭＳ Ｐゴシック" charset="0"/>
              </a:endParaRPr>
            </a:p>
          </p:txBody>
        </p:sp>
        <p:sp>
          <p:nvSpPr>
            <p:cNvPr id="58398" name="Rectangle 5"/>
            <p:cNvSpPr>
              <a:spLocks noChangeAspect="1" noChangeArrowheads="1"/>
            </p:cNvSpPr>
            <p:nvPr/>
          </p:nvSpPr>
          <p:spPr bwMode="auto">
            <a:xfrm>
              <a:off x="2877" y="1451"/>
              <a:ext cx="25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buClrTx/>
                <a:buFontTx/>
                <a:buNone/>
              </a:pPr>
              <a:r>
                <a:rPr lang="en-US" sz="1800">
                  <a:solidFill>
                    <a:srgbClr val="C0C0C0"/>
                  </a:solidFill>
                  <a:cs typeface="ＭＳ Ｐゴシック" charset="0"/>
                </a:rPr>
                <a:t>TOB</a:t>
              </a:r>
              <a:endParaRPr lang="en-US" sz="1800">
                <a:solidFill>
                  <a:schemeClr val="tx1"/>
                </a:solidFill>
                <a:cs typeface="ＭＳ Ｐゴシック" charset="0"/>
              </a:endParaRPr>
            </a:p>
          </p:txBody>
        </p:sp>
        <p:sp>
          <p:nvSpPr>
            <p:cNvPr id="58399" name="Rectangle 6"/>
            <p:cNvSpPr>
              <a:spLocks noChangeAspect="1" noChangeArrowheads="1"/>
            </p:cNvSpPr>
            <p:nvPr/>
          </p:nvSpPr>
          <p:spPr bwMode="auto">
            <a:xfrm>
              <a:off x="2873" y="1446"/>
              <a:ext cx="25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buClrTx/>
                <a:buFontTx/>
                <a:buNone/>
              </a:pPr>
              <a:r>
                <a:rPr lang="en-US" sz="1800">
                  <a:solidFill>
                    <a:srgbClr val="FF0000"/>
                  </a:solidFill>
                  <a:cs typeface="ＭＳ Ｐゴシック" charset="0"/>
                </a:rPr>
                <a:t>TOB</a:t>
              </a:r>
              <a:endParaRPr lang="en-US" sz="1800">
                <a:solidFill>
                  <a:schemeClr val="tx1"/>
                </a:solidFill>
                <a:cs typeface="ＭＳ Ｐゴシック" charset="0"/>
              </a:endParaRPr>
            </a:p>
          </p:txBody>
        </p:sp>
        <p:sp>
          <p:nvSpPr>
            <p:cNvPr id="58400" name="Rectangle 7"/>
            <p:cNvSpPr>
              <a:spLocks noChangeAspect="1" noChangeArrowheads="1"/>
            </p:cNvSpPr>
            <p:nvPr/>
          </p:nvSpPr>
          <p:spPr bwMode="auto">
            <a:xfrm>
              <a:off x="3317" y="1838"/>
              <a:ext cx="28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buClrTx/>
                <a:buFontTx/>
                <a:buNone/>
              </a:pPr>
              <a:endParaRPr lang="it-IT" sz="1800">
                <a:solidFill>
                  <a:schemeClr val="tx1"/>
                </a:solidFill>
                <a:cs typeface="ＭＳ Ｐゴシック" charset="0"/>
              </a:endParaRPr>
            </a:p>
          </p:txBody>
        </p:sp>
        <p:sp>
          <p:nvSpPr>
            <p:cNvPr id="58401" name="Rectangle 8"/>
            <p:cNvSpPr>
              <a:spLocks noChangeAspect="1" noChangeArrowheads="1"/>
            </p:cNvSpPr>
            <p:nvPr/>
          </p:nvSpPr>
          <p:spPr bwMode="auto">
            <a:xfrm>
              <a:off x="3361" y="1870"/>
              <a:ext cx="2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buClrTx/>
                <a:buFontTx/>
                <a:buNone/>
              </a:pPr>
              <a:r>
                <a:rPr lang="en-US" sz="1800">
                  <a:solidFill>
                    <a:srgbClr val="C0C0C0"/>
                  </a:solidFill>
                  <a:cs typeface="ＭＳ Ｐゴシック" charset="0"/>
                </a:rPr>
                <a:t>TID</a:t>
              </a:r>
              <a:endParaRPr lang="en-US" sz="1800">
                <a:solidFill>
                  <a:schemeClr val="tx1"/>
                </a:solidFill>
                <a:cs typeface="ＭＳ Ｐゴシック" charset="0"/>
              </a:endParaRPr>
            </a:p>
          </p:txBody>
        </p:sp>
        <p:sp>
          <p:nvSpPr>
            <p:cNvPr id="58402" name="Rectangle 9"/>
            <p:cNvSpPr>
              <a:spLocks noChangeAspect="1" noChangeArrowheads="1"/>
            </p:cNvSpPr>
            <p:nvPr/>
          </p:nvSpPr>
          <p:spPr bwMode="auto">
            <a:xfrm>
              <a:off x="3355" y="1865"/>
              <a:ext cx="2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buClrTx/>
                <a:buFontTx/>
                <a:buNone/>
              </a:pPr>
              <a:r>
                <a:rPr lang="en-US" sz="1800">
                  <a:solidFill>
                    <a:srgbClr val="FF0000"/>
                  </a:solidFill>
                  <a:cs typeface="ＭＳ Ｐゴシック" charset="0"/>
                </a:rPr>
                <a:t>TID</a:t>
              </a:r>
              <a:endParaRPr lang="en-US" sz="1800">
                <a:solidFill>
                  <a:schemeClr val="tx1"/>
                </a:solidFill>
                <a:cs typeface="ＭＳ Ｐゴシック" charset="0"/>
              </a:endParaRPr>
            </a:p>
          </p:txBody>
        </p:sp>
        <p:sp>
          <p:nvSpPr>
            <p:cNvPr id="58403" name="Rectangle 10"/>
            <p:cNvSpPr>
              <a:spLocks noChangeAspect="1" noChangeArrowheads="1"/>
            </p:cNvSpPr>
            <p:nvPr/>
          </p:nvSpPr>
          <p:spPr bwMode="auto">
            <a:xfrm>
              <a:off x="2855" y="1833"/>
              <a:ext cx="27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buClrTx/>
                <a:buFontTx/>
                <a:buNone/>
              </a:pPr>
              <a:endParaRPr lang="it-IT" sz="1800">
                <a:solidFill>
                  <a:schemeClr val="tx1"/>
                </a:solidFill>
                <a:cs typeface="ＭＳ Ｐゴシック" charset="0"/>
              </a:endParaRPr>
            </a:p>
          </p:txBody>
        </p:sp>
        <p:sp>
          <p:nvSpPr>
            <p:cNvPr id="58404" name="Rectangle 11"/>
            <p:cNvSpPr>
              <a:spLocks noChangeAspect="1" noChangeArrowheads="1"/>
            </p:cNvSpPr>
            <p:nvPr/>
          </p:nvSpPr>
          <p:spPr bwMode="auto">
            <a:xfrm>
              <a:off x="2898" y="1865"/>
              <a:ext cx="22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buClrTx/>
                <a:buFontTx/>
                <a:buNone/>
              </a:pPr>
              <a:r>
                <a:rPr lang="en-US" sz="1800">
                  <a:solidFill>
                    <a:srgbClr val="C0C0C0"/>
                  </a:solidFill>
                  <a:cs typeface="ＭＳ Ｐゴシック" charset="0"/>
                </a:rPr>
                <a:t>TIB</a:t>
              </a:r>
              <a:endParaRPr lang="en-US" sz="1800">
                <a:solidFill>
                  <a:schemeClr val="tx1"/>
                </a:solidFill>
                <a:cs typeface="ＭＳ Ｐゴシック" charset="0"/>
              </a:endParaRPr>
            </a:p>
          </p:txBody>
        </p:sp>
        <p:sp>
          <p:nvSpPr>
            <p:cNvPr id="58405" name="Rectangle 12"/>
            <p:cNvSpPr>
              <a:spLocks noChangeAspect="1" noChangeArrowheads="1"/>
            </p:cNvSpPr>
            <p:nvPr/>
          </p:nvSpPr>
          <p:spPr bwMode="auto">
            <a:xfrm>
              <a:off x="2892" y="1860"/>
              <a:ext cx="22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buClrTx/>
                <a:buFontTx/>
                <a:buNone/>
              </a:pPr>
              <a:r>
                <a:rPr lang="en-US" sz="1800">
                  <a:solidFill>
                    <a:srgbClr val="FF0000"/>
                  </a:solidFill>
                  <a:cs typeface="ＭＳ Ｐゴシック" charset="0"/>
                </a:rPr>
                <a:t>TIB</a:t>
              </a:r>
              <a:endParaRPr lang="en-US" sz="1800">
                <a:solidFill>
                  <a:schemeClr val="tx1"/>
                </a:solidFill>
                <a:cs typeface="ＭＳ Ｐゴシック" charset="0"/>
              </a:endParaRPr>
            </a:p>
          </p:txBody>
        </p:sp>
        <p:sp>
          <p:nvSpPr>
            <p:cNvPr id="58406" name="Rectangle 13"/>
            <p:cNvSpPr>
              <a:spLocks noChangeAspect="1" noChangeArrowheads="1"/>
            </p:cNvSpPr>
            <p:nvPr/>
          </p:nvSpPr>
          <p:spPr bwMode="auto">
            <a:xfrm>
              <a:off x="4143" y="1424"/>
              <a:ext cx="32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buClrTx/>
                <a:buFontTx/>
                <a:buNone/>
              </a:pPr>
              <a:endParaRPr lang="it-IT" sz="1800">
                <a:solidFill>
                  <a:schemeClr val="tx1"/>
                </a:solidFill>
                <a:cs typeface="ＭＳ Ｐゴシック" charset="0"/>
              </a:endParaRPr>
            </a:p>
          </p:txBody>
        </p:sp>
        <p:sp>
          <p:nvSpPr>
            <p:cNvPr id="58407" name="Rectangle 14"/>
            <p:cNvSpPr>
              <a:spLocks noChangeAspect="1" noChangeArrowheads="1"/>
            </p:cNvSpPr>
            <p:nvPr/>
          </p:nvSpPr>
          <p:spPr bwMode="auto">
            <a:xfrm>
              <a:off x="4185" y="1456"/>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buClrTx/>
                <a:buFontTx/>
                <a:buNone/>
              </a:pPr>
              <a:r>
                <a:rPr lang="en-US" sz="1800">
                  <a:solidFill>
                    <a:srgbClr val="C0C0C0"/>
                  </a:solidFill>
                  <a:cs typeface="ＭＳ Ｐゴシック" charset="0"/>
                </a:rPr>
                <a:t>TEC</a:t>
              </a:r>
              <a:endParaRPr lang="en-US" sz="1800">
                <a:solidFill>
                  <a:schemeClr val="tx1"/>
                </a:solidFill>
                <a:cs typeface="ＭＳ Ｐゴシック" charset="0"/>
              </a:endParaRPr>
            </a:p>
          </p:txBody>
        </p:sp>
        <p:sp>
          <p:nvSpPr>
            <p:cNvPr id="58408" name="Rectangle 15"/>
            <p:cNvSpPr>
              <a:spLocks noChangeAspect="1" noChangeArrowheads="1"/>
            </p:cNvSpPr>
            <p:nvPr/>
          </p:nvSpPr>
          <p:spPr bwMode="auto">
            <a:xfrm>
              <a:off x="4180" y="1451"/>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buClrTx/>
                <a:buFontTx/>
                <a:buNone/>
              </a:pPr>
              <a:r>
                <a:rPr lang="en-US" sz="1800">
                  <a:solidFill>
                    <a:srgbClr val="FF0000"/>
                  </a:solidFill>
                  <a:cs typeface="ＭＳ Ｐゴシック" charset="0"/>
                </a:rPr>
                <a:t>TEC</a:t>
              </a:r>
              <a:endParaRPr lang="en-US" sz="1800">
                <a:solidFill>
                  <a:schemeClr val="tx1"/>
                </a:solidFill>
                <a:cs typeface="ＭＳ Ｐゴシック" charset="0"/>
              </a:endParaRPr>
            </a:p>
          </p:txBody>
        </p:sp>
        <p:sp>
          <p:nvSpPr>
            <p:cNvPr id="58409" name="Rectangle 16"/>
            <p:cNvSpPr>
              <a:spLocks noChangeAspect="1" noChangeArrowheads="1"/>
            </p:cNvSpPr>
            <p:nvPr/>
          </p:nvSpPr>
          <p:spPr bwMode="auto">
            <a:xfrm>
              <a:off x="2876" y="2057"/>
              <a:ext cx="25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buClrTx/>
                <a:buFontTx/>
                <a:buNone/>
              </a:pPr>
              <a:endParaRPr lang="it-IT" sz="1800">
                <a:solidFill>
                  <a:schemeClr val="tx1"/>
                </a:solidFill>
                <a:cs typeface="ＭＳ Ｐゴシック" charset="0"/>
              </a:endParaRPr>
            </a:p>
          </p:txBody>
        </p:sp>
        <p:sp>
          <p:nvSpPr>
            <p:cNvPr id="58410" name="Rectangle 17"/>
            <p:cNvSpPr>
              <a:spLocks noChangeAspect="1" noChangeArrowheads="1"/>
            </p:cNvSpPr>
            <p:nvPr/>
          </p:nvSpPr>
          <p:spPr bwMode="auto">
            <a:xfrm>
              <a:off x="2917" y="2091"/>
              <a:ext cx="15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buClrTx/>
                <a:buFontTx/>
                <a:buNone/>
              </a:pPr>
              <a:r>
                <a:rPr lang="en-US" sz="1800">
                  <a:solidFill>
                    <a:srgbClr val="C0C0C0"/>
                  </a:solidFill>
                  <a:cs typeface="ＭＳ Ｐゴシック" charset="0"/>
                </a:rPr>
                <a:t>PD</a:t>
              </a:r>
              <a:endParaRPr lang="en-US" sz="1800">
                <a:solidFill>
                  <a:schemeClr val="tx1"/>
                </a:solidFill>
                <a:cs typeface="ＭＳ Ｐゴシック" charset="0"/>
              </a:endParaRPr>
            </a:p>
          </p:txBody>
        </p:sp>
        <p:sp>
          <p:nvSpPr>
            <p:cNvPr id="58411" name="Rectangle 18"/>
            <p:cNvSpPr>
              <a:spLocks noChangeAspect="1" noChangeArrowheads="1"/>
            </p:cNvSpPr>
            <p:nvPr/>
          </p:nvSpPr>
          <p:spPr bwMode="auto">
            <a:xfrm>
              <a:off x="2913" y="2085"/>
              <a:ext cx="15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a:buClrTx/>
                <a:buFontTx/>
                <a:buNone/>
              </a:pPr>
              <a:r>
                <a:rPr lang="en-US" sz="1800">
                  <a:solidFill>
                    <a:srgbClr val="FF0000"/>
                  </a:solidFill>
                  <a:cs typeface="ＭＳ Ｐゴシック" charset="0"/>
                </a:rPr>
                <a:t>PD</a:t>
              </a:r>
              <a:endParaRPr lang="en-US" sz="1800">
                <a:solidFill>
                  <a:schemeClr val="tx1"/>
                </a:solidFill>
                <a:cs typeface="ＭＳ Ｐゴシック" charset="0"/>
              </a:endParaRPr>
            </a:p>
          </p:txBody>
        </p:sp>
      </p:grpSp>
      <p:sp>
        <p:nvSpPr>
          <p:cNvPr id="58373" name="Rectangle 19"/>
          <p:cNvSpPr>
            <a:spLocks noChangeArrowheads="1"/>
          </p:cNvSpPr>
          <p:nvPr/>
        </p:nvSpPr>
        <p:spPr bwMode="auto">
          <a:xfrm>
            <a:off x="457200" y="141288"/>
            <a:ext cx="8229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FontTx/>
              <a:buNone/>
            </a:pPr>
            <a:r>
              <a:rPr lang="en-US" sz="2800" b="1">
                <a:solidFill>
                  <a:srgbClr val="0000FF"/>
                </a:solidFill>
              </a:rPr>
              <a:t>Current CMS Tracker system</a:t>
            </a:r>
          </a:p>
        </p:txBody>
      </p:sp>
      <p:sp>
        <p:nvSpPr>
          <p:cNvPr id="58374" name="Rectangle 20"/>
          <p:cNvSpPr>
            <a:spLocks noChangeArrowheads="1"/>
          </p:cNvSpPr>
          <p:nvPr/>
        </p:nvSpPr>
        <p:spPr bwMode="auto">
          <a:xfrm>
            <a:off x="485775" y="647700"/>
            <a:ext cx="9085263"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457200">
              <a:spcBef>
                <a:spcPct val="20000"/>
              </a:spcBef>
              <a:buClrTx/>
              <a:buFontTx/>
              <a:buChar char="•"/>
            </a:pPr>
            <a:r>
              <a:rPr lang="en-US" sz="2000">
                <a:solidFill>
                  <a:schemeClr val="tx1"/>
                </a:solidFill>
              </a:rPr>
              <a:t>Two main sub-systems: Silicon Strip Tracker and Pixels</a:t>
            </a:r>
          </a:p>
          <a:p>
            <a:pPr marL="742950" lvl="1" indent="-285750" defTabSz="457200">
              <a:spcBef>
                <a:spcPct val="20000"/>
              </a:spcBef>
              <a:buClrTx/>
              <a:buFontTx/>
              <a:buChar char="–"/>
            </a:pPr>
            <a:r>
              <a:rPr lang="en-US" sz="2000">
                <a:solidFill>
                  <a:schemeClr val="tx1"/>
                </a:solidFill>
              </a:rPr>
              <a:t>pixels quickly removable for beam-pipe bake-out or replacement</a:t>
            </a:r>
          </a:p>
          <a:p>
            <a:pPr marL="342900" indent="-342900" defTabSz="457200">
              <a:lnSpc>
                <a:spcPct val="90000"/>
              </a:lnSpc>
              <a:spcBef>
                <a:spcPct val="20000"/>
              </a:spcBef>
              <a:buClrTx/>
              <a:buFontTx/>
              <a:buNone/>
            </a:pPr>
            <a:r>
              <a:rPr lang="en-US" sz="3200">
                <a:solidFill>
                  <a:schemeClr val="tx1"/>
                </a:solidFill>
              </a:rPr>
              <a:t>			</a:t>
            </a:r>
          </a:p>
          <a:p>
            <a:pPr marL="342900" indent="-342900" defTabSz="457200">
              <a:buClrTx/>
              <a:buFontTx/>
              <a:buNone/>
            </a:pPr>
            <a:endParaRPr lang="en-US" sz="2400">
              <a:solidFill>
                <a:schemeClr val="tx1"/>
              </a:solidFill>
            </a:endParaRPr>
          </a:p>
          <a:p>
            <a:pPr marL="8054975" lvl="4" indent="-228600" defTabSz="457200">
              <a:spcBef>
                <a:spcPct val="20000"/>
              </a:spcBef>
              <a:buClrTx/>
              <a:buFontTx/>
              <a:buChar char="»"/>
            </a:pPr>
            <a:endParaRPr lang="en-US" sz="2000">
              <a:solidFill>
                <a:schemeClr val="tx1"/>
              </a:solidFill>
            </a:endParaRPr>
          </a:p>
        </p:txBody>
      </p:sp>
      <p:pic>
        <p:nvPicPr>
          <p:cNvPr id="58375" name="Picture 24"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930650"/>
            <a:ext cx="386873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472" name="Group 48"/>
          <p:cNvGraphicFramePr>
            <a:graphicFrameLocks noGrp="1"/>
          </p:cNvGraphicFramePr>
          <p:nvPr/>
        </p:nvGraphicFramePr>
        <p:xfrm>
          <a:off x="1427163" y="1338263"/>
          <a:ext cx="6959600" cy="2590800"/>
        </p:xfrm>
        <a:graphic>
          <a:graphicData uri="http://schemas.openxmlformats.org/drawingml/2006/table">
            <a:tbl>
              <a:tblPr/>
              <a:tblGrid>
                <a:gridCol w="3573100"/>
                <a:gridCol w="3386500"/>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Comic Sans MS" pitchFamily="66" charset="0"/>
                        </a:rPr>
                        <a:t>Microstrip</a:t>
                      </a:r>
                      <a:r>
                        <a:rPr kumimoji="0" lang="en-US" sz="2000" b="1" i="0" u="none" strike="noStrike" cap="none" normalizeH="0" baseline="0" dirty="0" smtClean="0">
                          <a:ln>
                            <a:noFill/>
                          </a:ln>
                          <a:solidFill>
                            <a:schemeClr val="tx1"/>
                          </a:solidFill>
                          <a:effectLst/>
                          <a:latin typeface="Comic Sans MS" pitchFamily="66" charset="0"/>
                        </a:rPr>
                        <a:t> tracker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omic Sans MS" pitchFamily="66" charset="0"/>
                        </a:rPr>
                        <a:t>Pixels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9888">
                <a:tc>
                  <a:txBody>
                    <a:bodyPr/>
                    <a:lstStyle/>
                    <a:p>
                      <a:pPr marL="179388" marR="0" lvl="1"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omic Sans MS" pitchFamily="66" charset="0"/>
                        </a:rPr>
                        <a:t>~210 m</a:t>
                      </a:r>
                      <a:r>
                        <a:rPr kumimoji="0" lang="en-US" sz="2000" b="0" i="0" u="none" strike="noStrike" cap="none" normalizeH="0" baseline="30000" smtClean="0">
                          <a:ln>
                            <a:noFill/>
                          </a:ln>
                          <a:solidFill>
                            <a:schemeClr val="tx1"/>
                          </a:solidFill>
                          <a:effectLst/>
                          <a:latin typeface="Comic Sans MS" pitchFamily="66" charset="0"/>
                        </a:rPr>
                        <a:t>2</a:t>
                      </a:r>
                      <a:r>
                        <a:rPr kumimoji="0" lang="en-US" sz="2000" b="0" i="0" u="none" strike="noStrike" cap="none" normalizeH="0" baseline="0" smtClean="0">
                          <a:ln>
                            <a:noFill/>
                          </a:ln>
                          <a:solidFill>
                            <a:schemeClr val="tx1"/>
                          </a:solidFill>
                          <a:effectLst/>
                          <a:latin typeface="Comic Sans MS" pitchFamily="66" charset="0"/>
                        </a:rPr>
                        <a:t> of silicon, 9.3M channels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179388" marR="0" lvl="1"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omic Sans MS" pitchFamily="66" charset="0"/>
                        </a:rPr>
                        <a:t>~1 m</a:t>
                      </a:r>
                      <a:r>
                        <a:rPr kumimoji="0" lang="en-US" sz="2000" b="0" i="0" u="none" strike="noStrike" cap="none" normalizeH="0" baseline="30000" smtClean="0">
                          <a:ln>
                            <a:noFill/>
                          </a:ln>
                          <a:solidFill>
                            <a:schemeClr val="tx1"/>
                          </a:solidFill>
                          <a:effectLst/>
                          <a:latin typeface="Comic Sans MS" pitchFamily="66" charset="0"/>
                        </a:rPr>
                        <a:t>2</a:t>
                      </a:r>
                      <a:r>
                        <a:rPr kumimoji="0" lang="en-US" sz="2000" b="0" i="0" u="none" strike="noStrike" cap="none" normalizeH="0" baseline="0" smtClean="0">
                          <a:ln>
                            <a:noFill/>
                          </a:ln>
                          <a:solidFill>
                            <a:schemeClr val="tx1"/>
                          </a:solidFill>
                          <a:effectLst/>
                          <a:latin typeface="Comic Sans MS" pitchFamily="66" charset="0"/>
                        </a:rPr>
                        <a:t> of silicon, 66M channels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omic Sans MS" pitchFamily="66" charset="0"/>
                        </a:rPr>
                        <a:t>73k APV25s, 38k optical links, 440 FEDs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omic Sans MS" pitchFamily="66" charset="0"/>
                        </a:rPr>
                        <a:t>16k ROCs (</a:t>
                      </a:r>
                      <a:r>
                        <a:rPr kumimoji="0" lang="en-US" sz="2000" b="1" i="0" u="none" strike="noStrike" cap="none" normalizeH="0" baseline="0" dirty="0" smtClean="0">
                          <a:ln>
                            <a:noFill/>
                          </a:ln>
                          <a:solidFill>
                            <a:srgbClr val="FF0000"/>
                          </a:solidFill>
                          <a:effectLst/>
                          <a:latin typeface="Comic Sans MS" pitchFamily="66" charset="0"/>
                        </a:rPr>
                        <a:t>CMOS 250 nm</a:t>
                      </a:r>
                      <a:r>
                        <a:rPr kumimoji="0" lang="en-US" sz="2000" b="0" i="0" u="none" strike="noStrike" cap="none" normalizeH="0" baseline="0" dirty="0" smtClean="0">
                          <a:ln>
                            <a:noFill/>
                          </a:ln>
                          <a:solidFill>
                            <a:schemeClr val="tx1"/>
                          </a:solidFill>
                          <a:effectLst/>
                          <a:latin typeface="Comic Sans MS" pitchFamily="66" charset="0"/>
                        </a:rPr>
                        <a:t>, 2k </a:t>
                      </a:r>
                      <a:r>
                        <a:rPr kumimoji="0" lang="en-US" sz="2000" b="0" i="0" u="none" strike="noStrike" cap="none" normalizeH="0" baseline="0" dirty="0" err="1" smtClean="0">
                          <a:ln>
                            <a:noFill/>
                          </a:ln>
                          <a:solidFill>
                            <a:schemeClr val="tx1"/>
                          </a:solidFill>
                          <a:effectLst/>
                          <a:latin typeface="Comic Sans MS" pitchFamily="66" charset="0"/>
                        </a:rPr>
                        <a:t>olinks</a:t>
                      </a:r>
                      <a:r>
                        <a:rPr kumimoji="0" lang="en-US" sz="2000" b="0" i="0" u="none" strike="noStrike" cap="none" normalizeH="0" baseline="0" dirty="0" smtClean="0">
                          <a:ln>
                            <a:noFill/>
                          </a:ln>
                          <a:solidFill>
                            <a:schemeClr val="tx1"/>
                          </a:solidFill>
                          <a:effectLst/>
                          <a:latin typeface="Comic Sans MS" pitchFamily="66" charset="0"/>
                        </a:rPr>
                        <a:t>, 40 FEDs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698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omic Sans MS" pitchFamily="66" charset="0"/>
                        </a:rPr>
                        <a:t>27 module types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omic Sans MS" pitchFamily="66" charset="0"/>
                        </a:rPr>
                        <a:t>8 module types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omic Sans MS" pitchFamily="66" charset="0"/>
                        </a:rPr>
                        <a:t>~34kW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omic Sans MS" pitchFamily="66" charset="0"/>
                        </a:rPr>
                        <a:t>~3.6kW (post-rad)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DBFC4018-F596-DE41-87EF-A8CC3B08DC6A}" type="slidenum">
              <a:rPr lang="en-US" sz="1200">
                <a:solidFill>
                  <a:srgbClr val="000066"/>
                </a:solidFill>
                <a:latin typeface="Verdana" charset="0"/>
              </a:rPr>
              <a:pPr/>
              <a:t>60</a:t>
            </a:fld>
            <a:endParaRPr lang="en-US" sz="1200">
              <a:solidFill>
                <a:srgbClr val="000066"/>
              </a:solidFill>
              <a:latin typeface="Verdana" charset="0"/>
            </a:endParaRPr>
          </a:p>
        </p:txBody>
      </p:sp>
      <p:sp>
        <p:nvSpPr>
          <p:cNvPr id="89091" name="Rectangle 4"/>
          <p:cNvSpPr>
            <a:spLocks noChangeArrowheads="1"/>
          </p:cNvSpPr>
          <p:nvPr/>
        </p:nvSpPr>
        <p:spPr bwMode="auto">
          <a:xfrm>
            <a:off x="946150" y="5645150"/>
            <a:ext cx="77724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ctr">
              <a:spcBef>
                <a:spcPct val="20000"/>
              </a:spcBef>
              <a:buClr>
                <a:srgbClr val="FF3300"/>
              </a:buClr>
              <a:buSzPct val="80000"/>
              <a:buFontTx/>
              <a:buNone/>
            </a:pPr>
            <a:r>
              <a:rPr lang="en-US" sz="2800">
                <a:solidFill>
                  <a:schemeClr val="tx1"/>
                </a:solidFill>
                <a:latin typeface="Arial" charset="0"/>
              </a:rPr>
              <a:t>7.5 mm </a:t>
            </a:r>
            <a:r>
              <a:rPr lang="it-IT" sz="2800">
                <a:solidFill>
                  <a:schemeClr val="tx1"/>
                </a:solidFill>
                <a:latin typeface="Arial" charset="0"/>
              </a:rPr>
              <a:t>x 5 mm, input pads with 50 </a:t>
            </a:r>
            <a:r>
              <a:rPr lang="it-IT" sz="2800">
                <a:solidFill>
                  <a:schemeClr val="tx1"/>
                </a:solidFill>
                <a:latin typeface="Symbol" charset="0"/>
              </a:rPr>
              <a:t>m</a:t>
            </a:r>
            <a:r>
              <a:rPr lang="it-IT" sz="2800">
                <a:solidFill>
                  <a:schemeClr val="tx1"/>
                </a:solidFill>
                <a:latin typeface="Arial" charset="0"/>
              </a:rPr>
              <a:t>m pitch</a:t>
            </a:r>
            <a:r>
              <a:rPr lang="en-US" sz="2800">
                <a:solidFill>
                  <a:schemeClr val="tx1"/>
                </a:solidFill>
                <a:latin typeface="Arial" charset="0"/>
              </a:rPr>
              <a:t> </a:t>
            </a:r>
          </a:p>
        </p:txBody>
      </p:sp>
      <p:pic>
        <p:nvPicPr>
          <p:cNvPr id="89092" name="Picture 5" descr="FSS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550" y="1257300"/>
            <a:ext cx="6418263"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5181600" y="4216400"/>
            <a:ext cx="2819400" cy="1082675"/>
            <a:chOff x="3264" y="2656"/>
            <a:chExt cx="1776" cy="682"/>
          </a:xfrm>
        </p:grpSpPr>
        <p:sp>
          <p:nvSpPr>
            <p:cNvPr id="89104" name="Oval 7"/>
            <p:cNvSpPr>
              <a:spLocks noChangeArrowheads="1"/>
            </p:cNvSpPr>
            <p:nvPr/>
          </p:nvSpPr>
          <p:spPr bwMode="auto">
            <a:xfrm>
              <a:off x="3264" y="2656"/>
              <a:ext cx="1776" cy="682"/>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89105" name="Text Box 8"/>
            <p:cNvSpPr txBox="1">
              <a:spLocks noChangeArrowheads="1"/>
            </p:cNvSpPr>
            <p:nvPr/>
          </p:nvSpPr>
          <p:spPr bwMode="auto">
            <a:xfrm>
              <a:off x="3635" y="2757"/>
              <a:ext cx="1025" cy="5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en-US" sz="2400">
                  <a:solidFill>
                    <a:schemeClr val="tx1"/>
                  </a:solidFill>
                  <a:latin typeface="Times New Roman" charset="0"/>
                </a:rPr>
                <a:t>Data output</a:t>
              </a:r>
            </a:p>
            <a:p>
              <a:pPr algn="ctr" eaLnBrk="1" hangingPunct="1">
                <a:buClrTx/>
                <a:buFontTx/>
                <a:buNone/>
              </a:pPr>
              <a:r>
                <a:rPr lang="en-US" sz="2400">
                  <a:solidFill>
                    <a:schemeClr val="tx1"/>
                  </a:solidFill>
                  <a:latin typeface="Times New Roman" charset="0"/>
                </a:rPr>
                <a:t>Interface</a:t>
              </a:r>
            </a:p>
          </p:txBody>
        </p:sp>
      </p:grpSp>
      <p:grpSp>
        <p:nvGrpSpPr>
          <p:cNvPr id="3" name="Group 9"/>
          <p:cNvGrpSpPr>
            <a:grpSpLocks/>
          </p:cNvGrpSpPr>
          <p:nvPr/>
        </p:nvGrpSpPr>
        <p:grpSpPr bwMode="auto">
          <a:xfrm>
            <a:off x="1638300" y="4154488"/>
            <a:ext cx="3719513" cy="1143000"/>
            <a:chOff x="816" y="2712"/>
            <a:chExt cx="2688" cy="720"/>
          </a:xfrm>
        </p:grpSpPr>
        <p:sp>
          <p:nvSpPr>
            <p:cNvPr id="89102" name="Text Box 10"/>
            <p:cNvSpPr txBox="1">
              <a:spLocks noChangeArrowheads="1"/>
            </p:cNvSpPr>
            <p:nvPr/>
          </p:nvSpPr>
          <p:spPr bwMode="auto">
            <a:xfrm>
              <a:off x="1502" y="2768"/>
              <a:ext cx="1356" cy="5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en-US" sz="2400">
                  <a:solidFill>
                    <a:schemeClr val="tx1"/>
                  </a:solidFill>
                  <a:latin typeface="Times New Roman" charset="0"/>
                </a:rPr>
                <a:t>Programming</a:t>
              </a:r>
            </a:p>
            <a:p>
              <a:pPr algn="ctr" eaLnBrk="1" hangingPunct="1">
                <a:buClrTx/>
                <a:buFontTx/>
                <a:buNone/>
              </a:pPr>
              <a:r>
                <a:rPr lang="en-US" sz="2400">
                  <a:solidFill>
                    <a:schemeClr val="tx1"/>
                  </a:solidFill>
                  <a:latin typeface="Times New Roman" charset="0"/>
                </a:rPr>
                <a:t>Interface</a:t>
              </a:r>
            </a:p>
          </p:txBody>
        </p:sp>
        <p:sp>
          <p:nvSpPr>
            <p:cNvPr id="89103" name="Oval 11"/>
            <p:cNvSpPr>
              <a:spLocks noChangeArrowheads="1"/>
            </p:cNvSpPr>
            <p:nvPr/>
          </p:nvSpPr>
          <p:spPr bwMode="auto">
            <a:xfrm>
              <a:off x="816" y="2712"/>
              <a:ext cx="2688" cy="72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grpSp>
        <p:nvGrpSpPr>
          <p:cNvPr id="4" name="Group 12"/>
          <p:cNvGrpSpPr>
            <a:grpSpLocks/>
          </p:cNvGrpSpPr>
          <p:nvPr/>
        </p:nvGrpSpPr>
        <p:grpSpPr bwMode="auto">
          <a:xfrm>
            <a:off x="1649413" y="2952750"/>
            <a:ext cx="6153150" cy="1143000"/>
            <a:chOff x="1039" y="1860"/>
            <a:chExt cx="3876" cy="720"/>
          </a:xfrm>
        </p:grpSpPr>
        <p:sp>
          <p:nvSpPr>
            <p:cNvPr id="89100" name="Oval 13"/>
            <p:cNvSpPr>
              <a:spLocks noChangeArrowheads="1"/>
            </p:cNvSpPr>
            <p:nvPr/>
          </p:nvSpPr>
          <p:spPr bwMode="auto">
            <a:xfrm>
              <a:off x="1039" y="1860"/>
              <a:ext cx="3876" cy="72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89101" name="Text Box 14"/>
            <p:cNvSpPr txBox="1">
              <a:spLocks noChangeArrowheads="1"/>
            </p:cNvSpPr>
            <p:nvPr/>
          </p:nvSpPr>
          <p:spPr bwMode="auto">
            <a:xfrm>
              <a:off x="2626" y="2061"/>
              <a:ext cx="993" cy="2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en-US" sz="2400">
                  <a:solidFill>
                    <a:schemeClr val="tx1"/>
                  </a:solidFill>
                  <a:latin typeface="Times New Roman" charset="0"/>
                </a:rPr>
                <a:t>Core Logic</a:t>
              </a:r>
            </a:p>
          </p:txBody>
        </p:sp>
      </p:grpSp>
      <p:grpSp>
        <p:nvGrpSpPr>
          <p:cNvPr id="5" name="Group 15"/>
          <p:cNvGrpSpPr>
            <a:grpSpLocks/>
          </p:cNvGrpSpPr>
          <p:nvPr/>
        </p:nvGrpSpPr>
        <p:grpSpPr bwMode="auto">
          <a:xfrm>
            <a:off x="1630363" y="1709738"/>
            <a:ext cx="6153150" cy="1143000"/>
            <a:chOff x="1027" y="1077"/>
            <a:chExt cx="3876" cy="720"/>
          </a:xfrm>
        </p:grpSpPr>
        <p:sp>
          <p:nvSpPr>
            <p:cNvPr id="89098" name="Oval 16"/>
            <p:cNvSpPr>
              <a:spLocks noChangeArrowheads="1"/>
            </p:cNvSpPr>
            <p:nvPr/>
          </p:nvSpPr>
          <p:spPr bwMode="auto">
            <a:xfrm>
              <a:off x="1027" y="1077"/>
              <a:ext cx="3876" cy="72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89099" name="Text Box 17"/>
            <p:cNvSpPr txBox="1">
              <a:spLocks noChangeArrowheads="1"/>
            </p:cNvSpPr>
            <p:nvPr/>
          </p:nvSpPr>
          <p:spPr bwMode="auto">
            <a:xfrm>
              <a:off x="2653" y="1278"/>
              <a:ext cx="913" cy="2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en-US" sz="2400">
                  <a:solidFill>
                    <a:schemeClr val="tx1"/>
                  </a:solidFill>
                  <a:latin typeface="Times New Roman" charset="0"/>
                </a:rPr>
                <a:t>Front-End</a:t>
              </a:r>
            </a:p>
          </p:txBody>
        </p:sp>
      </p:grpSp>
      <p:sp>
        <p:nvSpPr>
          <p:cNvPr id="89097" name="Rectangle 18"/>
          <p:cNvSpPr>
            <a:spLocks noChangeArrowheads="1"/>
          </p:cNvSpPr>
          <p:nvPr/>
        </p:nvSpPr>
        <p:spPr bwMode="auto">
          <a:xfrm>
            <a:off x="666750" y="139700"/>
            <a:ext cx="87328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en-US" sz="2800" b="1">
                <a:solidFill>
                  <a:srgbClr val="FF3300"/>
                </a:solidFill>
              </a:rPr>
              <a:t>FSSR2 chip </a:t>
            </a:r>
          </a:p>
          <a:p>
            <a:pPr algn="ctr" eaLnBrk="0" hangingPunct="0">
              <a:buClrTx/>
              <a:buFontTx/>
              <a:buNone/>
            </a:pPr>
            <a:r>
              <a:rPr lang="en-US" sz="2800" b="1">
                <a:solidFill>
                  <a:srgbClr val="FF3300"/>
                </a:solidFill>
              </a:rPr>
              <a:t>(triggerless strip detector readout)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DA862B45-5E58-A548-80D5-D1E800A9296E}" type="slidenum">
              <a:rPr lang="en-US" sz="1200">
                <a:solidFill>
                  <a:srgbClr val="000066"/>
                </a:solidFill>
                <a:latin typeface="Verdana" charset="0"/>
              </a:rPr>
              <a:pPr/>
              <a:t>61</a:t>
            </a:fld>
            <a:endParaRPr lang="en-US" sz="1200">
              <a:solidFill>
                <a:srgbClr val="000066"/>
              </a:solidFill>
              <a:latin typeface="Verdana" charset="0"/>
            </a:endParaRPr>
          </a:p>
        </p:txBody>
      </p:sp>
      <p:sp>
        <p:nvSpPr>
          <p:cNvPr id="27652" name="Rectangle 4"/>
          <p:cNvSpPr>
            <a:spLocks noChangeArrowheads="1"/>
          </p:cNvSpPr>
          <p:nvPr/>
        </p:nvSpPr>
        <p:spPr bwMode="auto">
          <a:xfrm>
            <a:off x="685800" y="304800"/>
            <a:ext cx="830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en-US" sz="3200" b="1"/>
              <a:t>FSSR2 block diagram</a:t>
            </a:r>
          </a:p>
        </p:txBody>
      </p:sp>
      <p:sp>
        <p:nvSpPr>
          <p:cNvPr id="27653" name="Rectangle 5"/>
          <p:cNvSpPr>
            <a:spLocks noChangeArrowheads="1"/>
          </p:cNvSpPr>
          <p:nvPr/>
        </p:nvSpPr>
        <p:spPr bwMode="auto">
          <a:xfrm>
            <a:off x="455613" y="1355725"/>
            <a:ext cx="39020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ct val="20000"/>
              </a:spcBef>
              <a:buClrTx/>
              <a:buFontTx/>
              <a:buChar char="•"/>
            </a:pPr>
            <a:r>
              <a:rPr lang="en-US" sz="2000"/>
              <a:t>FSSR2 Core</a:t>
            </a:r>
          </a:p>
          <a:p>
            <a:pPr marL="742950" lvl="1" indent="-285750">
              <a:lnSpc>
                <a:spcPct val="90000"/>
              </a:lnSpc>
              <a:spcBef>
                <a:spcPct val="20000"/>
              </a:spcBef>
              <a:buClrTx/>
              <a:buFontTx/>
              <a:buChar char="–"/>
            </a:pPr>
            <a:r>
              <a:rPr lang="en-US" sz="2000"/>
              <a:t>128 analog channels</a:t>
            </a:r>
          </a:p>
          <a:p>
            <a:pPr marL="742950" lvl="1" indent="-285750">
              <a:lnSpc>
                <a:spcPct val="90000"/>
              </a:lnSpc>
              <a:spcBef>
                <a:spcPct val="20000"/>
              </a:spcBef>
              <a:buClrTx/>
              <a:buFontTx/>
              <a:buChar char="–"/>
            </a:pPr>
            <a:r>
              <a:rPr lang="en-US" sz="2000"/>
              <a:t>16 sets of logic, each handling 8 channels</a:t>
            </a:r>
          </a:p>
          <a:p>
            <a:pPr marL="742950" lvl="1" indent="-285750">
              <a:lnSpc>
                <a:spcPct val="90000"/>
              </a:lnSpc>
              <a:spcBef>
                <a:spcPct val="20000"/>
              </a:spcBef>
              <a:buClrTx/>
              <a:buFontTx/>
              <a:buChar char="–"/>
            </a:pPr>
            <a:r>
              <a:rPr lang="en-US" sz="2000"/>
              <a:t>Core logic with BCO counter (time stamp)</a:t>
            </a:r>
          </a:p>
          <a:p>
            <a:pPr marL="342900" indent="-342900">
              <a:lnSpc>
                <a:spcPct val="90000"/>
              </a:lnSpc>
              <a:spcBef>
                <a:spcPct val="20000"/>
              </a:spcBef>
              <a:buClrTx/>
              <a:buFontTx/>
              <a:buChar char="•"/>
            </a:pPr>
            <a:r>
              <a:rPr lang="en-US" sz="2000"/>
              <a:t>Programming Interface (slow control)</a:t>
            </a:r>
          </a:p>
          <a:p>
            <a:pPr marL="742950" lvl="1" indent="-285750">
              <a:lnSpc>
                <a:spcPct val="90000"/>
              </a:lnSpc>
              <a:spcBef>
                <a:spcPct val="20000"/>
              </a:spcBef>
              <a:buClrTx/>
              <a:buFontTx/>
              <a:buChar char="–"/>
            </a:pPr>
            <a:r>
              <a:rPr lang="en-US" sz="2000"/>
              <a:t>Programmable registers</a:t>
            </a:r>
          </a:p>
          <a:p>
            <a:pPr marL="742950" lvl="1" indent="-285750">
              <a:lnSpc>
                <a:spcPct val="90000"/>
              </a:lnSpc>
              <a:spcBef>
                <a:spcPct val="20000"/>
              </a:spcBef>
              <a:buClrTx/>
              <a:buFontTx/>
              <a:buChar char="–"/>
            </a:pPr>
            <a:r>
              <a:rPr lang="en-US" sz="2000"/>
              <a:t>DACs</a:t>
            </a:r>
          </a:p>
          <a:p>
            <a:pPr marL="342900" indent="-342900">
              <a:lnSpc>
                <a:spcPct val="90000"/>
              </a:lnSpc>
              <a:spcBef>
                <a:spcPct val="20000"/>
              </a:spcBef>
              <a:buClrTx/>
              <a:buFontTx/>
              <a:buChar char="•"/>
            </a:pPr>
            <a:r>
              <a:rPr lang="en-US" sz="2000"/>
              <a:t>Data Output Interface</a:t>
            </a:r>
          </a:p>
          <a:p>
            <a:pPr marL="742950" lvl="1" indent="-285750">
              <a:lnSpc>
                <a:spcPct val="90000"/>
              </a:lnSpc>
              <a:spcBef>
                <a:spcPct val="20000"/>
              </a:spcBef>
              <a:buClrTx/>
              <a:buFontTx/>
              <a:buChar char="–"/>
            </a:pPr>
            <a:r>
              <a:rPr lang="en-US" sz="2000"/>
              <a:t>Communicates with core logic</a:t>
            </a:r>
          </a:p>
          <a:p>
            <a:pPr marL="742950" lvl="1" indent="-285750">
              <a:lnSpc>
                <a:spcPct val="90000"/>
              </a:lnSpc>
              <a:spcBef>
                <a:spcPct val="20000"/>
              </a:spcBef>
              <a:buClrTx/>
              <a:buFontTx/>
              <a:buChar char="–"/>
            </a:pPr>
            <a:r>
              <a:rPr lang="en-US" sz="2000"/>
              <a:t>Formats data output</a:t>
            </a:r>
          </a:p>
        </p:txBody>
      </p:sp>
      <p:sp>
        <p:nvSpPr>
          <p:cNvPr id="583686" name="Rectangle 6"/>
          <p:cNvSpPr>
            <a:spLocks noChangeArrowheads="1"/>
          </p:cNvSpPr>
          <p:nvPr/>
        </p:nvSpPr>
        <p:spPr bwMode="auto">
          <a:xfrm>
            <a:off x="4351338" y="1450975"/>
            <a:ext cx="4410075" cy="4648200"/>
          </a:xfrm>
          <a:prstGeom prst="rect">
            <a:avLst/>
          </a:prstGeom>
          <a:solidFill>
            <a:srgbClr val="FFFFFF"/>
          </a:solidFill>
          <a:ln w="12700">
            <a:noFill/>
            <a:miter lim="800000"/>
            <a:headEnd type="none" w="sm" len="sm"/>
            <a:tailEnd type="none" w="sm" len="sm"/>
          </a:ln>
          <a:effectLst/>
        </p:spPr>
        <p:txBody>
          <a:bodyPr wrap="none" anchor="ctr"/>
          <a:lstStyle/>
          <a:p>
            <a:pPr algn="ctr" eaLnBrk="0" hangingPunct="0">
              <a:buClrTx/>
              <a:buFontTx/>
              <a:buNone/>
              <a:defRPr/>
            </a:pPr>
            <a:endParaRPr lang="it-IT" sz="2400" b="1">
              <a:solidFill>
                <a:schemeClr val="tx1"/>
              </a:solidFill>
              <a:effectLst>
                <a:outerShdw blurRad="38100" dist="38100" dir="2700000" algn="tl">
                  <a:srgbClr val="C0C0C0"/>
                </a:outerShdw>
              </a:effectLst>
              <a:latin typeface="Times New Roman" pitchFamily="18" charset="0"/>
              <a:ea typeface="+mn-ea"/>
            </a:endParaRPr>
          </a:p>
        </p:txBody>
      </p:sp>
      <p:graphicFrame>
        <p:nvGraphicFramePr>
          <p:cNvPr id="27650" name="Object 7"/>
          <p:cNvGraphicFramePr>
            <a:graphicFrameLocks noChangeAspect="1"/>
          </p:cNvGraphicFramePr>
          <p:nvPr/>
        </p:nvGraphicFramePr>
        <p:xfrm>
          <a:off x="4495800" y="1828800"/>
          <a:ext cx="3962400" cy="3725863"/>
        </p:xfrm>
        <a:graphic>
          <a:graphicData uri="http://schemas.openxmlformats.org/presentationml/2006/ole">
            <mc:AlternateContent xmlns:mc="http://schemas.openxmlformats.org/markup-compatibility/2006">
              <mc:Choice xmlns:v="urn:schemas-microsoft-com:vml" Requires="v">
                <p:oleObj spid="_x0000_s27687" r:id="rId4" imgW="3667125" imgH="3448050" progId="Unknown">
                  <p:embed/>
                </p:oleObj>
              </mc:Choice>
              <mc:Fallback>
                <p:oleObj r:id="rId4" imgW="3667125" imgH="3448050" progId="Unknown">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828800"/>
                        <a:ext cx="396240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4943C43F-5D07-5142-8632-44114E282757}" type="slidenum">
              <a:rPr lang="en-US" sz="1200">
                <a:solidFill>
                  <a:srgbClr val="000066"/>
                </a:solidFill>
                <a:latin typeface="Verdana" charset="0"/>
              </a:rPr>
              <a:pPr/>
              <a:t>62</a:t>
            </a:fld>
            <a:endParaRPr lang="en-US" sz="1200">
              <a:solidFill>
                <a:srgbClr val="000066"/>
              </a:solidFill>
              <a:latin typeface="Verdana" charset="0"/>
            </a:endParaRPr>
          </a:p>
        </p:txBody>
      </p:sp>
      <p:sp>
        <p:nvSpPr>
          <p:cNvPr id="90115" name="Text Box 4"/>
          <p:cNvSpPr txBox="1">
            <a:spLocks noChangeArrowheads="1"/>
          </p:cNvSpPr>
          <p:nvPr/>
        </p:nvSpPr>
        <p:spPr bwMode="auto">
          <a:xfrm>
            <a:off x="266700" y="95250"/>
            <a:ext cx="9317038"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The devil is in the details: integration of mixed-signal functions in a multichannel chip</a:t>
            </a:r>
            <a:endParaRPr lang="it-IT" sz="3200" b="1">
              <a:solidFill>
                <a:srgbClr val="000066"/>
              </a:solidFill>
              <a:sym typeface="Symbol" charset="0"/>
            </a:endParaRPr>
          </a:p>
        </p:txBody>
      </p:sp>
      <p:sp>
        <p:nvSpPr>
          <p:cNvPr id="90116" name="Rectangle 5"/>
          <p:cNvSpPr>
            <a:spLocks noChangeArrowheads="1"/>
          </p:cNvSpPr>
          <p:nvPr/>
        </p:nvSpPr>
        <p:spPr bwMode="auto">
          <a:xfrm>
            <a:off x="455613" y="1355725"/>
            <a:ext cx="79946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ct val="20000"/>
              </a:spcBef>
              <a:buClrTx/>
              <a:buFontTx/>
              <a:buChar char="•"/>
            </a:pPr>
            <a:r>
              <a:rPr lang="en-US" sz="2400"/>
              <a:t>Non-ideal effects may degrade the performance of low-noise analog circuits in strip or pixel readout integrated circuit:</a:t>
            </a:r>
          </a:p>
          <a:p>
            <a:pPr marL="342900" indent="-342900">
              <a:lnSpc>
                <a:spcPct val="90000"/>
              </a:lnSpc>
              <a:spcBef>
                <a:spcPct val="20000"/>
              </a:spcBef>
              <a:buClrTx/>
              <a:buFontTx/>
              <a:buChar char="•"/>
            </a:pPr>
            <a:endParaRPr lang="en-US" sz="2400"/>
          </a:p>
          <a:p>
            <a:pPr marL="342900" indent="-342900">
              <a:lnSpc>
                <a:spcPct val="90000"/>
              </a:lnSpc>
              <a:spcBef>
                <a:spcPct val="20000"/>
              </a:spcBef>
              <a:buClrTx/>
            </a:pPr>
            <a:r>
              <a:rPr lang="en-US" sz="2400"/>
              <a:t>		</a:t>
            </a:r>
            <a:r>
              <a:rPr lang="en-US" sz="2400" b="1">
                <a:solidFill>
                  <a:srgbClr val="FF0000"/>
                </a:solidFill>
              </a:rPr>
              <a:t>Interferences from digital signals</a:t>
            </a:r>
            <a:r>
              <a:rPr lang="en-US" sz="2400" b="1"/>
              <a:t> </a:t>
            </a:r>
            <a:r>
              <a:rPr lang="en-US" sz="2400"/>
              <a:t>(clocks, 	commands, readout lines)</a:t>
            </a:r>
          </a:p>
          <a:p>
            <a:pPr marL="342900" indent="-342900">
              <a:lnSpc>
                <a:spcPct val="90000"/>
              </a:lnSpc>
              <a:spcBef>
                <a:spcPct val="20000"/>
              </a:spcBef>
              <a:buClrTx/>
            </a:pPr>
            <a:endParaRPr lang="en-US" sz="2400"/>
          </a:p>
          <a:p>
            <a:pPr marL="342900" indent="-342900">
              <a:lnSpc>
                <a:spcPct val="90000"/>
              </a:lnSpc>
              <a:spcBef>
                <a:spcPct val="20000"/>
              </a:spcBef>
              <a:buClrTx/>
            </a:pPr>
            <a:r>
              <a:rPr lang="en-US" sz="2400"/>
              <a:t>		</a:t>
            </a:r>
            <a:r>
              <a:rPr lang="en-US" sz="2400" b="1">
                <a:solidFill>
                  <a:srgbClr val="FF0000"/>
                </a:solidFill>
              </a:rPr>
              <a:t>Voltage drops on interconnections </a:t>
            </a:r>
            <a:r>
              <a:rPr lang="en-US" sz="2400"/>
              <a:t>distributing 	power supply voltages across large area chips</a:t>
            </a:r>
          </a:p>
          <a:p>
            <a:pPr marL="342900" indent="-342900">
              <a:lnSpc>
                <a:spcPct val="90000"/>
              </a:lnSpc>
              <a:spcBef>
                <a:spcPct val="20000"/>
              </a:spcBef>
              <a:buClrTx/>
            </a:pPr>
            <a:endParaRPr lang="en-US" sz="2400"/>
          </a:p>
          <a:p>
            <a:pPr marL="342900" indent="-342900">
              <a:lnSpc>
                <a:spcPct val="90000"/>
              </a:lnSpc>
              <a:spcBef>
                <a:spcPct val="20000"/>
              </a:spcBef>
              <a:buClrTx/>
            </a:pPr>
            <a:r>
              <a:rPr lang="en-US" sz="2400"/>
              <a:t>		………</a:t>
            </a:r>
          </a:p>
          <a:p>
            <a:pPr marL="342900" indent="-342900">
              <a:lnSpc>
                <a:spcPct val="90000"/>
              </a:lnSpc>
              <a:spcBef>
                <a:spcPct val="20000"/>
              </a:spcBef>
              <a:buClrTx/>
            </a:pPr>
            <a:r>
              <a:rPr lang="en-US" sz="2400"/>
              <a:t>	</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D362038A-3996-5343-A282-1D8D0E717E96}" type="slidenum">
              <a:rPr lang="en-US" sz="1200">
                <a:solidFill>
                  <a:srgbClr val="000066"/>
                </a:solidFill>
                <a:latin typeface="Verdana" charset="0"/>
              </a:rPr>
              <a:pPr/>
              <a:t>63</a:t>
            </a:fld>
            <a:endParaRPr lang="en-US" sz="1200">
              <a:solidFill>
                <a:srgbClr val="000066"/>
              </a:solidFill>
              <a:latin typeface="Verdana" charset="0"/>
            </a:endParaRPr>
          </a:p>
        </p:txBody>
      </p:sp>
      <p:sp>
        <p:nvSpPr>
          <p:cNvPr id="91139" name="Text Box 4"/>
          <p:cNvSpPr txBox="1">
            <a:spLocks noChangeArrowheads="1"/>
          </p:cNvSpPr>
          <p:nvPr/>
        </p:nvSpPr>
        <p:spPr bwMode="auto">
          <a:xfrm>
            <a:off x="266700" y="95250"/>
            <a:ext cx="93170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Digital-to-analog interferences</a:t>
            </a:r>
            <a:endParaRPr lang="it-IT" sz="3200" b="1">
              <a:solidFill>
                <a:srgbClr val="000066"/>
              </a:solidFill>
              <a:sym typeface="Symbol" charset="0"/>
            </a:endParaRPr>
          </a:p>
        </p:txBody>
      </p:sp>
      <p:pic>
        <p:nvPicPr>
          <p:cNvPr id="911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952500"/>
            <a:ext cx="68722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Rectangle 5"/>
          <p:cNvSpPr>
            <a:spLocks noChangeArrowheads="1"/>
          </p:cNvSpPr>
          <p:nvPr/>
        </p:nvSpPr>
        <p:spPr bwMode="auto">
          <a:xfrm>
            <a:off x="312738" y="730250"/>
            <a:ext cx="92821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ct val="20000"/>
              </a:spcBef>
              <a:buClrTx/>
              <a:buFontTx/>
              <a:buChar char="•"/>
            </a:pPr>
            <a:r>
              <a:rPr lang="en-US" sz="2000"/>
              <a:t>There are many ways by which interferences can propagate through the chip substrate…</a:t>
            </a:r>
          </a:p>
          <a:p>
            <a:pPr marL="342900" indent="-342900">
              <a:lnSpc>
                <a:spcPct val="90000"/>
              </a:lnSpc>
              <a:spcBef>
                <a:spcPct val="20000"/>
              </a:spcBef>
              <a:buClrTx/>
            </a:pPr>
            <a:r>
              <a:rPr lang="en-US" sz="2000"/>
              <a:t>	</a:t>
            </a:r>
          </a:p>
        </p:txBody>
      </p:sp>
      <p:pic>
        <p:nvPicPr>
          <p:cNvPr id="911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3971925"/>
            <a:ext cx="40671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Rectangle 5"/>
          <p:cNvSpPr>
            <a:spLocks noChangeArrowheads="1"/>
          </p:cNvSpPr>
          <p:nvPr/>
        </p:nvSpPr>
        <p:spPr bwMode="auto">
          <a:xfrm>
            <a:off x="242888" y="3082925"/>
            <a:ext cx="9158287"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90000"/>
              </a:lnSpc>
              <a:spcBef>
                <a:spcPct val="20000"/>
              </a:spcBef>
              <a:buClrTx/>
              <a:buFontTx/>
              <a:buChar char="•"/>
            </a:pPr>
            <a:r>
              <a:rPr lang="en-US" sz="2000"/>
              <a:t>These effects can be mitigated by using differential, low-level digital signals (LVDS), by isolation techniques, by layout tricks (separated analog and digital power and signal routing) …</a:t>
            </a:r>
          </a:p>
          <a:p>
            <a:pPr marL="342900" indent="-342900">
              <a:lnSpc>
                <a:spcPct val="90000"/>
              </a:lnSpc>
              <a:spcBef>
                <a:spcPct val="20000"/>
              </a:spcBef>
              <a:buClrTx/>
            </a:pPr>
            <a:r>
              <a:rPr lang="en-US" sz="2000"/>
              <a:t>	</a:t>
            </a:r>
          </a:p>
        </p:txBody>
      </p:sp>
      <p:sp>
        <p:nvSpPr>
          <p:cNvPr id="8" name="Segnaposto contenuto 4"/>
          <p:cNvSpPr txBox="1">
            <a:spLocks/>
          </p:cNvSpPr>
          <p:nvPr/>
        </p:nvSpPr>
        <p:spPr>
          <a:xfrm>
            <a:off x="8286750" y="3959225"/>
            <a:ext cx="1549400" cy="2462213"/>
          </a:xfrm>
          <a:prstGeom prst="rect">
            <a:avLst/>
          </a:prstGeom>
        </p:spPr>
        <p:txBody>
          <a:bodyPr>
            <a:spAutoFit/>
          </a:bodyPr>
          <a:lstStyle>
            <a:lvl1pPr indent="15875"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20000"/>
              </a:spcBef>
              <a:buClrTx/>
              <a:buFontTx/>
              <a:buNone/>
            </a:pPr>
            <a:r>
              <a:rPr lang="en-US" sz="1400">
                <a:solidFill>
                  <a:schemeClr val="tx1"/>
                </a:solidFill>
              </a:rPr>
              <a:t>I. A. Young (Intel), “Analog mixed –signal circuits in advanced nanoscale CMOS technologies for microprocessors and SoC”, 2010 ESSCIRC</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egnaposto contenuto 4"/>
          <p:cNvSpPr txBox="1">
            <a:spLocks/>
          </p:cNvSpPr>
          <p:nvPr/>
        </p:nvSpPr>
        <p:spPr bwMode="auto">
          <a:xfrm>
            <a:off x="361950" y="1490663"/>
            <a:ext cx="3678238"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just" eaLnBrk="1" hangingPunct="1">
              <a:spcBef>
                <a:spcPct val="20000"/>
              </a:spcBef>
              <a:spcAft>
                <a:spcPts val="600"/>
              </a:spcAft>
              <a:buClrTx/>
              <a:buFont typeface="Arial" charset="0"/>
              <a:buNone/>
            </a:pPr>
            <a:r>
              <a:rPr lang="en-US" sz="2200">
                <a:solidFill>
                  <a:srgbClr val="0D0D0D"/>
                </a:solidFill>
                <a:latin typeface="Calibri" charset="0"/>
              </a:rPr>
              <a:t>Reference currents provided by DACs in the chip periphery are mirrored inside pixel cells by means of current mirrors. A voltage drop of a few mV along the ground line causes that the first and last pixels in column get different reference currents. </a:t>
            </a:r>
          </a:p>
          <a:p>
            <a:pPr algn="just" eaLnBrk="1" hangingPunct="1">
              <a:spcBef>
                <a:spcPct val="20000"/>
              </a:spcBef>
              <a:spcAft>
                <a:spcPts val="600"/>
              </a:spcAft>
              <a:buClrTx/>
              <a:buFont typeface="Arial" charset="0"/>
              <a:buNone/>
            </a:pPr>
            <a:r>
              <a:rPr lang="en-US" sz="2200">
                <a:solidFill>
                  <a:srgbClr val="0D0D0D"/>
                </a:solidFill>
                <a:latin typeface="Calibri" charset="0"/>
              </a:rPr>
              <a:t>This has a detrimental effect especially for the cells far away from the chip periphery. </a:t>
            </a:r>
          </a:p>
        </p:txBody>
      </p:sp>
      <p:grpSp>
        <p:nvGrpSpPr>
          <p:cNvPr id="92163" name="Gruppo 24"/>
          <p:cNvGrpSpPr>
            <a:grpSpLocks/>
          </p:cNvGrpSpPr>
          <p:nvPr/>
        </p:nvGrpSpPr>
        <p:grpSpPr bwMode="auto">
          <a:xfrm>
            <a:off x="4316413" y="1122363"/>
            <a:ext cx="5041900" cy="5338762"/>
            <a:chOff x="3984757" y="1273587"/>
            <a:chExt cx="4653600" cy="5339122"/>
          </a:xfrm>
        </p:grpSpPr>
        <p:pic>
          <p:nvPicPr>
            <p:cNvPr id="92165" name="Immagine 18" descr="Immagine1.png"/>
            <p:cNvPicPr>
              <a:picLocks noChangeAspect="1"/>
            </p:cNvPicPr>
            <p:nvPr/>
          </p:nvPicPr>
          <p:blipFill>
            <a:blip r:embed="rId2">
              <a:extLst>
                <a:ext uri="{28A0092B-C50C-407E-A947-70E740481C1C}">
                  <a14:useLocalDpi xmlns:a14="http://schemas.microsoft.com/office/drawing/2010/main" val="0"/>
                </a:ext>
              </a:extLst>
            </a:blip>
            <a:srcRect l="18242" r="22803"/>
            <a:stretch>
              <a:fillRect/>
            </a:stretch>
          </p:blipFill>
          <p:spPr bwMode="auto">
            <a:xfrm>
              <a:off x="3984757" y="1480301"/>
              <a:ext cx="4653600" cy="513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Connettore 1 21"/>
            <p:cNvCxnSpPr>
              <a:cxnSpLocks noChangeShapeType="1"/>
            </p:cNvCxnSpPr>
            <p:nvPr/>
          </p:nvCxnSpPr>
          <p:spPr bwMode="auto">
            <a:xfrm rot="5400000">
              <a:off x="6276121" y="3911946"/>
              <a:ext cx="4702492" cy="13187"/>
            </a:xfrm>
            <a:prstGeom prst="line">
              <a:avLst/>
            </a:prstGeom>
            <a:noFill/>
            <a:ln w="22225">
              <a:solidFill>
                <a:srgbClr val="F51127"/>
              </a:solidFill>
              <a:round/>
              <a:headEnd/>
              <a:tailEnd/>
            </a:ln>
            <a:effectLst>
              <a:outerShdw blurRad="63500" dist="38100" algn="l" rotWithShape="0">
                <a:srgbClr val="000000">
                  <a:alpha val="39999"/>
                </a:srgbClr>
              </a:outerShdw>
            </a:effectLst>
            <a:extLst>
              <a:ext uri="{909E8E84-426E-40dd-AFC4-6F175D3DCCD1}">
                <a14:hiddenFill xmlns:a14="http://schemas.microsoft.com/office/drawing/2010/main">
                  <a:noFill/>
                </a14:hiddenFill>
              </a:ext>
            </a:extLst>
          </p:spPr>
        </p:cxnSp>
        <p:sp>
          <p:nvSpPr>
            <p:cNvPr id="92167" name="Segnaposto contenuto 4"/>
            <p:cNvSpPr txBox="1">
              <a:spLocks/>
            </p:cNvSpPr>
            <p:nvPr/>
          </p:nvSpPr>
          <p:spPr bwMode="auto">
            <a:xfrm>
              <a:off x="4345774" y="6037572"/>
              <a:ext cx="17581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just" eaLnBrk="1" hangingPunct="1">
                <a:spcBef>
                  <a:spcPct val="20000"/>
                </a:spcBef>
                <a:spcAft>
                  <a:spcPts val="600"/>
                </a:spcAft>
                <a:buClrTx/>
                <a:buFont typeface="Arial" charset="0"/>
                <a:buNone/>
              </a:pPr>
              <a:r>
                <a:rPr lang="en-US" sz="1800">
                  <a:solidFill>
                    <a:srgbClr val="FF0000"/>
                  </a:solidFill>
                  <a:latin typeface="Calibri" charset="0"/>
                </a:rPr>
                <a:t>Analog ground</a:t>
              </a:r>
            </a:p>
          </p:txBody>
        </p:sp>
        <p:sp>
          <p:nvSpPr>
            <p:cNvPr id="92168" name="Segnaposto contenuto 4"/>
            <p:cNvSpPr txBox="1">
              <a:spLocks/>
            </p:cNvSpPr>
            <p:nvPr/>
          </p:nvSpPr>
          <p:spPr bwMode="auto">
            <a:xfrm>
              <a:off x="4130039" y="1273587"/>
              <a:ext cx="17581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just" eaLnBrk="1" hangingPunct="1">
                <a:spcBef>
                  <a:spcPct val="20000"/>
                </a:spcBef>
                <a:spcAft>
                  <a:spcPts val="600"/>
                </a:spcAft>
                <a:buClrTx/>
                <a:buFont typeface="Arial" charset="0"/>
                <a:buNone/>
              </a:pPr>
              <a:r>
                <a:rPr lang="en-US" sz="1800">
                  <a:solidFill>
                    <a:srgbClr val="FF0000"/>
                  </a:solidFill>
                  <a:latin typeface="Calibri" charset="0"/>
                </a:rPr>
                <a:t>Analog VDD</a:t>
              </a:r>
            </a:p>
          </p:txBody>
        </p:sp>
      </p:grpSp>
      <p:sp>
        <p:nvSpPr>
          <p:cNvPr id="92164" name="Titolo 1"/>
          <p:cNvSpPr txBox="1">
            <a:spLocks/>
          </p:cNvSpPr>
          <p:nvPr/>
        </p:nvSpPr>
        <p:spPr bwMode="auto">
          <a:xfrm>
            <a:off x="495300" y="53975"/>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it-IT" sz="3200">
                <a:solidFill>
                  <a:srgbClr val="000000"/>
                </a:solidFill>
                <a:latin typeface="Calibri" charset="0"/>
              </a:rPr>
              <a:t>An example of system issues in front-end chip design: voltage drop on power supply lines</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olo 1"/>
          <p:cNvSpPr>
            <a:spLocks noGrp="1"/>
          </p:cNvSpPr>
          <p:nvPr>
            <p:ph type="title"/>
          </p:nvPr>
        </p:nvSpPr>
        <p:spPr/>
        <p:txBody>
          <a:bodyPr/>
          <a:lstStyle/>
          <a:p>
            <a:pPr eaLnBrk="1" hangingPunct="1"/>
            <a:r>
              <a:rPr lang="it-IT" sz="3200">
                <a:latin typeface="Calibri" charset="0"/>
              </a:rPr>
              <a:t>A solution to the problem of voltage drop on power supply lines</a:t>
            </a:r>
          </a:p>
        </p:txBody>
      </p:sp>
      <p:pic>
        <p:nvPicPr>
          <p:cNvPr id="93187" name="Immagine 3" descr="voltage_dro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7163" y="2106613"/>
            <a:ext cx="52705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Segnaposto contenuto 4"/>
          <p:cNvSpPr>
            <a:spLocks noGrp="1"/>
          </p:cNvSpPr>
          <p:nvPr>
            <p:ph idx="1"/>
          </p:nvPr>
        </p:nvSpPr>
        <p:spPr>
          <a:xfrm>
            <a:off x="0" y="2316163"/>
            <a:ext cx="4090988" cy="2800350"/>
          </a:xfrm>
        </p:spPr>
        <p:txBody>
          <a:bodyPr>
            <a:spAutoFit/>
          </a:bodyPr>
          <a:lstStyle/>
          <a:p>
            <a:pPr algn="just" eaLnBrk="1" hangingPunct="1">
              <a:buFont typeface="Arial" charset="0"/>
              <a:buNone/>
            </a:pPr>
            <a:r>
              <a:rPr lang="en-US" sz="2200">
                <a:latin typeface="Calibri" charset="0"/>
              </a:rPr>
              <a:t>	This problem can be solved by transferring a reference voltage in each pixel, so that a MOSFET in a pixel cell current source is biased at the same gate-to-source voltage as a transistor  in the periphery reference network</a:t>
            </a:r>
          </a:p>
        </p:txBody>
      </p:sp>
      <p:sp>
        <p:nvSpPr>
          <p:cNvPr id="93189" name="Text Box 228"/>
          <p:cNvSpPr txBox="1">
            <a:spLocks noChangeArrowheads="1"/>
          </p:cNvSpPr>
          <p:nvPr/>
        </p:nvSpPr>
        <p:spPr bwMode="auto">
          <a:xfrm>
            <a:off x="4270375" y="5983288"/>
            <a:ext cx="5594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en-US" sz="1000">
                <a:solidFill>
                  <a:srgbClr val="000066"/>
                </a:solidFill>
              </a:rPr>
              <a:t>M. Manghisoni et al., “High Accuracy Injection Circuit for Pixel-Level Calibration of Readout Electronics”, 2010 IEEE NSS Conference Record</a:t>
            </a:r>
            <a:endParaRPr lang="en-US" sz="1000">
              <a:solidFill>
                <a:srgbClr val="000066"/>
              </a:solidFill>
              <a:sym typeface="Symbol" charset="0"/>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egnaposto numero diapositiva 1"/>
          <p:cNvSpPr>
            <a:spLocks noGrp="1"/>
          </p:cNvSpPr>
          <p:nvPr>
            <p:ph type="sldNum" sz="quarter" idx="10"/>
          </p:nvPr>
        </p:nvSpPr>
        <p:spPr>
          <a:xfrm>
            <a:off x="8001000" y="6502400"/>
            <a:ext cx="1905000" cy="457200"/>
          </a:xfrm>
        </p:spPr>
        <p:txBody>
          <a:bodyPr/>
          <a:lstStyle/>
          <a:p>
            <a:pPr>
              <a:defRPr/>
            </a:pPr>
            <a:fld id="{F3A3DE74-3D68-D846-91E9-7B7051DF04BE}" type="slidenum">
              <a:rPr lang="en-US"/>
              <a:pPr>
                <a:defRPr/>
              </a:pPr>
              <a:t>66</a:t>
            </a:fld>
            <a:endParaRPr lang="en-US" dirty="0"/>
          </a:p>
        </p:txBody>
      </p:sp>
      <p:sp>
        <p:nvSpPr>
          <p:cNvPr id="263177" name="Text Box 9"/>
          <p:cNvSpPr txBox="1">
            <a:spLocks noChangeArrowheads="1"/>
          </p:cNvSpPr>
          <p:nvPr/>
        </p:nvSpPr>
        <p:spPr bwMode="auto">
          <a:xfrm>
            <a:off x="79375" y="180975"/>
            <a:ext cx="9779000"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algn="ctr" eaLnBrk="0" hangingPunct="0">
              <a:lnSpc>
                <a:spcPct val="50000"/>
              </a:lnSpc>
              <a:spcBef>
                <a:spcPct val="50000"/>
              </a:spcBef>
              <a:buClrTx/>
              <a:buFontTx/>
              <a:buNone/>
              <a:defRPr/>
            </a:pPr>
            <a:r>
              <a:rPr lang="en-US" sz="3200" b="1" dirty="0">
                <a:solidFill>
                  <a:srgbClr val="000066"/>
                </a:solidFill>
                <a:cs typeface="ＭＳ Ｐゴシック" charset="0"/>
              </a:rPr>
              <a:t>Microelectronics for semiconductor detectors: </a:t>
            </a:r>
          </a:p>
          <a:p>
            <a:pPr algn="ctr" eaLnBrk="0" hangingPunct="0">
              <a:lnSpc>
                <a:spcPct val="50000"/>
              </a:lnSpc>
              <a:spcBef>
                <a:spcPct val="50000"/>
              </a:spcBef>
              <a:buClrTx/>
              <a:buFontTx/>
              <a:buNone/>
              <a:defRPr/>
            </a:pPr>
            <a:r>
              <a:rPr lang="en-US" sz="3200" b="1" dirty="0" err="1">
                <a:solidFill>
                  <a:srgbClr val="000066"/>
                </a:solidFill>
                <a:cs typeface="ＭＳ Ｐゴシック" charset="0"/>
              </a:rPr>
              <a:t>nanoscale</a:t>
            </a:r>
            <a:r>
              <a:rPr lang="en-US" sz="3200" b="1" dirty="0">
                <a:solidFill>
                  <a:srgbClr val="000066"/>
                </a:solidFill>
                <a:cs typeface="ＭＳ Ｐゴシック" charset="0"/>
              </a:rPr>
              <a:t> CMOS and 3D integration</a:t>
            </a:r>
            <a:endParaRPr lang="it-IT" sz="3200" b="1" dirty="0">
              <a:solidFill>
                <a:srgbClr val="000066"/>
              </a:solidFill>
              <a:cs typeface="ＭＳ Ｐゴシック" charset="0"/>
              <a:sym typeface="Symbol" charset="0"/>
            </a:endParaRPr>
          </a:p>
        </p:txBody>
      </p:sp>
      <p:sp>
        <p:nvSpPr>
          <p:cNvPr id="263219" name="Text Box 51"/>
          <p:cNvSpPr txBox="1">
            <a:spLocks noChangeArrowheads="1"/>
          </p:cNvSpPr>
          <p:nvPr/>
        </p:nvSpPr>
        <p:spPr bwMode="auto">
          <a:xfrm>
            <a:off x="382588" y="4397375"/>
            <a:ext cx="9409112"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buClrTx/>
              <a:defRPr/>
            </a:pPr>
            <a:r>
              <a:rPr lang="en-US" sz="2000" dirty="0">
                <a:solidFill>
                  <a:srgbClr val="000066"/>
                </a:solidFill>
                <a:cs typeface="ＭＳ Ｐゴシック" charset="0"/>
              </a:rPr>
              <a:t>The potential of current microelectronic processes (including interconnections) has to be exploited; this may even require to use different technologies for different functions by 3D integration</a:t>
            </a:r>
            <a:endParaRPr lang="it-IT" sz="2000" dirty="0">
              <a:solidFill>
                <a:srgbClr val="000066"/>
              </a:solidFill>
              <a:cs typeface="ＭＳ Ｐゴシック" charset="0"/>
            </a:endParaRPr>
          </a:p>
        </p:txBody>
      </p:sp>
      <p:sp>
        <p:nvSpPr>
          <p:cNvPr id="263254" name="Text Box 86"/>
          <p:cNvSpPr txBox="1">
            <a:spLocks noChangeArrowheads="1"/>
          </p:cNvSpPr>
          <p:nvPr/>
        </p:nvSpPr>
        <p:spPr bwMode="auto">
          <a:xfrm>
            <a:off x="427038" y="1314450"/>
            <a:ext cx="9478962"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2000" dirty="0">
                <a:solidFill>
                  <a:srgbClr val="FF3300"/>
                </a:solidFill>
                <a:cs typeface="ＭＳ Ｐゴシック" charset="0"/>
              </a:rPr>
              <a:t>New applications of semiconductor detectors in high energy physics (silicon vertex trackers) and photon science (high-resolution imagers) set demanding and often conflicting requirements on the front-end electronics</a:t>
            </a:r>
            <a:endParaRPr lang="it-IT" sz="2000" dirty="0">
              <a:solidFill>
                <a:srgbClr val="000066"/>
              </a:solidFill>
              <a:cs typeface="ＭＳ Ｐゴシック" charset="0"/>
            </a:endParaRPr>
          </a:p>
        </p:txBody>
      </p:sp>
      <p:sp>
        <p:nvSpPr>
          <p:cNvPr id="263256" name="Text Box 88"/>
          <p:cNvSpPr txBox="1">
            <a:spLocks noChangeArrowheads="1"/>
          </p:cNvSpPr>
          <p:nvPr/>
        </p:nvSpPr>
        <p:spPr bwMode="auto">
          <a:xfrm>
            <a:off x="376238" y="2660650"/>
            <a:ext cx="9529762"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2000" dirty="0">
                <a:solidFill>
                  <a:srgbClr val="000066"/>
                </a:solidFill>
                <a:cs typeface="ＭＳ Ｐゴシック" charset="0"/>
              </a:rPr>
              <a:t>More electronic intelligence squeezed in smaller pixel cells, larger amount of data stored in the chips and then transmitted outside, circuits operating at lower power and standing higher radiation levels, minimum amount of material and dead areas, ….</a:t>
            </a:r>
            <a:endParaRPr lang="it-IT" sz="1800" dirty="0">
              <a:solidFill>
                <a:srgbClr val="000066"/>
              </a:solidFill>
              <a:latin typeface="Verdana" charset="0"/>
              <a:cs typeface="ＭＳ Ｐゴシック" charset="0"/>
              <a:sym typeface="Symbol" charset="0"/>
            </a:endParaRPr>
          </a:p>
          <a:p>
            <a:pPr eaLnBrk="0" hangingPunct="0">
              <a:spcBef>
                <a:spcPct val="50000"/>
              </a:spcBef>
              <a:buClrTx/>
              <a:defRPr/>
            </a:pPr>
            <a:endParaRPr lang="it-IT" sz="2000" dirty="0">
              <a:solidFill>
                <a:srgbClr val="FF6600"/>
              </a:solidFill>
              <a:cs typeface="ＭＳ Ｐゴシック" charset="0"/>
              <a:sym typeface="Symbol" charset="0"/>
            </a:endParaRPr>
          </a:p>
        </p:txBody>
      </p:sp>
      <p:pic>
        <p:nvPicPr>
          <p:cNvPr id="107526" name="Immagine 23"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1401763"/>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Immagine 23"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2722563"/>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Immagine 23"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4424363"/>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EA43690F-B79A-684F-AF4E-3BA354B3DC6B}" type="slidenum">
              <a:rPr lang="en-US" sz="1200">
                <a:solidFill>
                  <a:srgbClr val="000066"/>
                </a:solidFill>
                <a:latin typeface="Verdana" charset="0"/>
              </a:rPr>
              <a:pPr/>
              <a:t>67</a:t>
            </a:fld>
            <a:endParaRPr lang="en-US" sz="1200">
              <a:solidFill>
                <a:srgbClr val="000066"/>
              </a:solidFill>
              <a:latin typeface="Verdana" charset="0"/>
            </a:endParaRPr>
          </a:p>
        </p:txBody>
      </p:sp>
      <p:sp>
        <p:nvSpPr>
          <p:cNvPr id="94211" name="Rectangle 4"/>
          <p:cNvSpPr>
            <a:spLocks noChangeArrowheads="1"/>
          </p:cNvSpPr>
          <p:nvPr/>
        </p:nvSpPr>
        <p:spPr bwMode="auto">
          <a:xfrm>
            <a:off x="381000" y="2286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FontTx/>
              <a:buNone/>
            </a:pPr>
            <a:r>
              <a:rPr lang="en-US" sz="3200"/>
              <a:t>Industry Scaling Roadmap for CMOS</a:t>
            </a:r>
          </a:p>
        </p:txBody>
      </p:sp>
      <p:sp>
        <p:nvSpPr>
          <p:cNvPr id="94212" name="Rectangle 5"/>
          <p:cNvSpPr>
            <a:spLocks noChangeArrowheads="1"/>
          </p:cNvSpPr>
          <p:nvPr/>
        </p:nvSpPr>
        <p:spPr bwMode="auto">
          <a:xfrm>
            <a:off x="304800" y="1600200"/>
            <a:ext cx="8382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Tx/>
              <a:buFontTx/>
              <a:buChar char="•"/>
            </a:pPr>
            <a:r>
              <a:rPr lang="en-US" sz="3200">
                <a:solidFill>
                  <a:schemeClr val="tx1"/>
                </a:solidFill>
                <a:latin typeface="Times New Roman" charset="0"/>
              </a:rPr>
              <a:t>New generation every ~2 years with </a:t>
            </a:r>
            <a:r>
              <a:rPr lang="en-US" sz="3200">
                <a:solidFill>
                  <a:schemeClr val="tx1"/>
                </a:solidFill>
                <a:latin typeface="Symbol" charset="0"/>
              </a:rPr>
              <a:t>a</a:t>
            </a:r>
            <a:r>
              <a:rPr lang="en-US" sz="3200">
                <a:solidFill>
                  <a:schemeClr val="tx1"/>
                </a:solidFill>
                <a:latin typeface="Times New Roman" charset="0"/>
              </a:rPr>
              <a:t> = </a:t>
            </a:r>
            <a:r>
              <a:rPr lang="en-US" sz="3200">
                <a:solidFill>
                  <a:schemeClr val="tx1"/>
                </a:solidFill>
                <a:latin typeface="Times New Roman" charset="0"/>
                <a:cs typeface="Arial" charset="0"/>
              </a:rPr>
              <a:t>√2</a:t>
            </a:r>
          </a:p>
          <a:p>
            <a:pPr marL="342900" indent="-342900">
              <a:spcBef>
                <a:spcPct val="20000"/>
              </a:spcBef>
              <a:buClrTx/>
              <a:buFontTx/>
              <a:buChar char="•"/>
            </a:pPr>
            <a:r>
              <a:rPr lang="en-US" sz="3200">
                <a:solidFill>
                  <a:schemeClr val="tx1"/>
                </a:solidFill>
                <a:latin typeface="Times New Roman" charset="0"/>
                <a:cs typeface="Arial" charset="0"/>
              </a:rPr>
              <a:t>L</a:t>
            </a:r>
            <a:r>
              <a:rPr lang="en-US" sz="3200" baseline="-25000">
                <a:solidFill>
                  <a:schemeClr val="tx1"/>
                </a:solidFill>
                <a:latin typeface="Times New Roman" charset="0"/>
                <a:cs typeface="Arial" charset="0"/>
              </a:rPr>
              <a:t>g</a:t>
            </a:r>
            <a:r>
              <a:rPr lang="en-US" sz="3200">
                <a:solidFill>
                  <a:schemeClr val="tx1"/>
                </a:solidFill>
                <a:latin typeface="Times New Roman" charset="0"/>
                <a:cs typeface="Arial" charset="0"/>
              </a:rPr>
              <a:t>     (1970) 8 </a:t>
            </a:r>
            <a:r>
              <a:rPr lang="en-US" sz="3200">
                <a:solidFill>
                  <a:schemeClr val="tx1"/>
                </a:solidFill>
                <a:latin typeface="Symbol" charset="0"/>
                <a:cs typeface="Arial" charset="0"/>
              </a:rPr>
              <a:t>m</a:t>
            </a:r>
            <a:r>
              <a:rPr lang="en-US" sz="3200">
                <a:solidFill>
                  <a:schemeClr val="tx1"/>
                </a:solidFill>
                <a:latin typeface="Times New Roman" charset="0"/>
                <a:cs typeface="Arial" charset="0"/>
              </a:rPr>
              <a:t>m        (2007) 18 nm</a:t>
            </a:r>
          </a:p>
        </p:txBody>
      </p:sp>
      <p:pic>
        <p:nvPicPr>
          <p:cNvPr id="94213" name="Picture 11"/>
          <p:cNvPicPr>
            <a:picLocks noChangeAspect="1" noChangeArrowheads="1"/>
          </p:cNvPicPr>
          <p:nvPr/>
        </p:nvPicPr>
        <p:blipFill>
          <a:blip r:embed="rId3">
            <a:clrChange>
              <a:clrFrom>
                <a:srgbClr val="D2FEFF"/>
              </a:clrFrom>
              <a:clrTo>
                <a:srgbClr val="D2FEFF">
                  <a:alpha val="0"/>
                </a:srgbClr>
              </a:clrTo>
            </a:clrChange>
            <a:extLst>
              <a:ext uri="{28A0092B-C50C-407E-A947-70E740481C1C}">
                <a14:useLocalDpi xmlns:a14="http://schemas.microsoft.com/office/drawing/2010/main" val="0"/>
              </a:ext>
            </a:extLst>
          </a:blip>
          <a:srcRect/>
          <a:stretch>
            <a:fillRect/>
          </a:stretch>
        </p:blipFill>
        <p:spPr bwMode="auto">
          <a:xfrm>
            <a:off x="304800" y="1066800"/>
            <a:ext cx="8305800" cy="17764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4214" name="AutoShape 12"/>
          <p:cNvSpPr>
            <a:spLocks noChangeArrowheads="1"/>
          </p:cNvSpPr>
          <p:nvPr/>
        </p:nvSpPr>
        <p:spPr bwMode="auto">
          <a:xfrm>
            <a:off x="3657600" y="4419600"/>
            <a:ext cx="8382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chemeClr val="tx1"/>
            </a:solidFill>
            <a:miter lim="800000"/>
            <a:headEnd/>
            <a:tailEnd/>
          </a:ln>
        </p:spPr>
        <p:txBody>
          <a:bodyPr wrap="none" anchor="ctr"/>
          <a:lstStyle/>
          <a:p>
            <a:pPr algn="ctr">
              <a:buClrTx/>
              <a:buFontTx/>
              <a:buNone/>
            </a:pPr>
            <a:r>
              <a:rPr lang="en-US" sz="1600">
                <a:solidFill>
                  <a:schemeClr val="tx1"/>
                </a:solidFill>
                <a:latin typeface="Arial" charset="0"/>
              </a:rPr>
              <a:t>HEP</a:t>
            </a:r>
          </a:p>
        </p:txBody>
      </p:sp>
      <p:pic>
        <p:nvPicPr>
          <p:cNvPr id="94215" name="Picture 14" descr="Thompson scaling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8300" y="2819400"/>
            <a:ext cx="54483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F9F2793D-751A-9D41-BA99-76396DD89325}" type="slidenum">
              <a:rPr lang="en-US" sz="1200">
                <a:solidFill>
                  <a:srgbClr val="000066"/>
                </a:solidFill>
                <a:latin typeface="Verdana" charset="0"/>
              </a:rPr>
              <a:pPr/>
              <a:t>68</a:t>
            </a:fld>
            <a:endParaRPr lang="en-US" sz="1200">
              <a:solidFill>
                <a:srgbClr val="000066"/>
              </a:solidFill>
              <a:latin typeface="Verdana" charset="0"/>
            </a:endParaRPr>
          </a:p>
        </p:txBody>
      </p:sp>
      <p:pic>
        <p:nvPicPr>
          <p:cNvPr id="972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338138"/>
            <a:ext cx="8455025"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05D2F295-6BE4-2F48-984B-DD0B49620631}" type="slidenum">
              <a:rPr lang="en-US" sz="1200">
                <a:solidFill>
                  <a:srgbClr val="000066"/>
                </a:solidFill>
              </a:rPr>
              <a:pPr/>
              <a:t>69</a:t>
            </a:fld>
            <a:endParaRPr lang="en-US" sz="1200">
              <a:solidFill>
                <a:srgbClr val="000066"/>
              </a:solidFill>
            </a:endParaRPr>
          </a:p>
        </p:txBody>
      </p:sp>
      <p:sp>
        <p:nvSpPr>
          <p:cNvPr id="98307" name="Text Box 24"/>
          <p:cNvSpPr txBox="1">
            <a:spLocks noChangeArrowheads="1"/>
          </p:cNvSpPr>
          <p:nvPr/>
        </p:nvSpPr>
        <p:spPr bwMode="auto">
          <a:xfrm>
            <a:off x="920750" y="28575"/>
            <a:ext cx="8313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2800" b="1">
                <a:solidFill>
                  <a:srgbClr val="000066"/>
                </a:solidFill>
              </a:rPr>
              <a:t>Nanoscale MOSFETs</a:t>
            </a:r>
            <a:endParaRPr lang="it-IT" sz="2800" b="1">
              <a:solidFill>
                <a:srgbClr val="000066"/>
              </a:solidFill>
              <a:sym typeface="Symbol" charset="0"/>
            </a:endParaRPr>
          </a:p>
        </p:txBody>
      </p:sp>
      <p:pic>
        <p:nvPicPr>
          <p:cNvPr id="98308"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495300"/>
            <a:ext cx="8839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30"/>
          <p:cNvPicPr>
            <a:picLocks noChangeAspect="1" noChangeArrowheads="1"/>
          </p:cNvPicPr>
          <p:nvPr/>
        </p:nvPicPr>
        <p:blipFill>
          <a:blip r:embed="rId4">
            <a:extLst>
              <a:ext uri="{28A0092B-C50C-407E-A947-70E740481C1C}">
                <a14:useLocalDpi xmlns:a14="http://schemas.microsoft.com/office/drawing/2010/main" val="0"/>
              </a:ext>
            </a:extLst>
          </a:blip>
          <a:srcRect b="15878"/>
          <a:stretch>
            <a:fillRect/>
          </a:stretch>
        </p:blipFill>
        <p:spPr bwMode="auto">
          <a:xfrm>
            <a:off x="0" y="0"/>
            <a:ext cx="21542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Segnaposto contenuto 4"/>
          <p:cNvSpPr txBox="1">
            <a:spLocks/>
          </p:cNvSpPr>
          <p:nvPr/>
        </p:nvSpPr>
        <p:spPr>
          <a:xfrm>
            <a:off x="0" y="2316163"/>
            <a:ext cx="1296988" cy="2462212"/>
          </a:xfrm>
          <a:prstGeom prst="rect">
            <a:avLst/>
          </a:prstGeom>
        </p:spPr>
        <p:txBody>
          <a:bodyPr>
            <a:spAutoFit/>
          </a:bodyPr>
          <a:lstStyle>
            <a:lvl1pPr indent="15875"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20000"/>
              </a:spcBef>
              <a:buClrTx/>
              <a:buFontTx/>
              <a:buNone/>
            </a:pPr>
            <a:r>
              <a:rPr lang="en-US" sz="1400">
                <a:solidFill>
                  <a:schemeClr val="tx1"/>
                </a:solidFill>
              </a:rPr>
              <a:t>Lewyn et al, “Analog circuit design in nanoscale CMOS technologies”, Proc. IEEE, Vol. 97, no. 10, Oct. 2009.</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26DC918D-CA24-DC41-B72E-A854B7701D2D}" type="slidenum">
              <a:rPr lang="en-US" sz="1200">
                <a:solidFill>
                  <a:srgbClr val="000066"/>
                </a:solidFill>
                <a:latin typeface="Verdana" charset="0"/>
              </a:rPr>
              <a:pPr/>
              <a:t>7</a:t>
            </a:fld>
            <a:endParaRPr lang="en-US" sz="1200">
              <a:solidFill>
                <a:srgbClr val="000066"/>
              </a:solidFill>
              <a:latin typeface="Verdana" charset="0"/>
            </a:endParaRPr>
          </a:p>
        </p:txBody>
      </p:sp>
      <p:sp>
        <p:nvSpPr>
          <p:cNvPr id="59395" name="Rectangle 4"/>
          <p:cNvSpPr>
            <a:spLocks noChangeArrowheads="1"/>
          </p:cNvSpPr>
          <p:nvPr/>
        </p:nvSpPr>
        <p:spPr bwMode="auto">
          <a:xfrm>
            <a:off x="1066800" y="0"/>
            <a:ext cx="7239000" cy="838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FontTx/>
              <a:buNone/>
            </a:pPr>
            <a:r>
              <a:rPr lang="it-IT" sz="4400">
                <a:latin typeface="Arial" charset="0"/>
              </a:rPr>
              <a:t>Hybrid pixel sensors</a:t>
            </a:r>
          </a:p>
        </p:txBody>
      </p:sp>
      <p:pic>
        <p:nvPicPr>
          <p:cNvPr id="593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19188"/>
            <a:ext cx="7993062"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a:xfrm>
            <a:off x="7391400" y="6527800"/>
            <a:ext cx="1905000" cy="457200"/>
          </a:xfrm>
        </p:spPr>
        <p:txBody>
          <a:bodyPr/>
          <a:lstStyle/>
          <a:p>
            <a:pPr>
              <a:defRPr/>
            </a:pPr>
            <a:fld id="{6D4681B9-7D60-3449-AB3F-74B2D394B996}" type="slidenum">
              <a:rPr lang="en-US" smtClean="0"/>
              <a:pPr>
                <a:defRPr/>
              </a:pPr>
              <a:t>70</a:t>
            </a:fld>
            <a:endParaRPr lang="en-US" dirty="0"/>
          </a:p>
        </p:txBody>
      </p:sp>
      <p:sp>
        <p:nvSpPr>
          <p:cNvPr id="111618" name="Text Box 4"/>
          <p:cNvSpPr txBox="1">
            <a:spLocks noChangeArrowheads="1"/>
          </p:cNvSpPr>
          <p:nvPr/>
        </p:nvSpPr>
        <p:spPr bwMode="auto">
          <a:xfrm>
            <a:off x="357188" y="815975"/>
            <a:ext cx="8951912" cy="70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pPr>
            <a:r>
              <a:rPr lang="en-US" sz="2000" dirty="0">
                <a:solidFill>
                  <a:srgbClr val="000066"/>
                </a:solidFill>
                <a:cs typeface="Arial" charset="0"/>
              </a:rPr>
              <a:t>Industrial microelectronic technologies are today </a:t>
            </a:r>
            <a:r>
              <a:rPr lang="en-US" sz="2000" dirty="0">
                <a:solidFill>
                  <a:srgbClr val="FF3300"/>
                </a:solidFill>
                <a:cs typeface="Arial" charset="0"/>
              </a:rPr>
              <a:t>well beyond the 100 nm </a:t>
            </a:r>
            <a:r>
              <a:rPr lang="en-US" sz="2000" dirty="0" smtClean="0">
                <a:solidFill>
                  <a:srgbClr val="FF3300"/>
                </a:solidFill>
                <a:cs typeface="Arial" charset="0"/>
              </a:rPr>
              <a:t>frontier, </a:t>
            </a:r>
            <a:r>
              <a:rPr lang="en-US" sz="2000" dirty="0">
                <a:solidFill>
                  <a:srgbClr val="FF3300"/>
                </a:solidFill>
                <a:cs typeface="Arial" charset="0"/>
              </a:rPr>
              <a:t>bringing CMOS into the </a:t>
            </a:r>
            <a:r>
              <a:rPr lang="en-US" sz="2000" dirty="0" err="1">
                <a:solidFill>
                  <a:srgbClr val="FF3300"/>
                </a:solidFill>
                <a:cs typeface="Arial" charset="0"/>
              </a:rPr>
              <a:t>nanoscale</a:t>
            </a:r>
            <a:r>
              <a:rPr lang="en-US" sz="2000" dirty="0">
                <a:solidFill>
                  <a:srgbClr val="FF3300"/>
                </a:solidFill>
                <a:cs typeface="Arial" charset="0"/>
              </a:rPr>
              <a:t> world</a:t>
            </a:r>
            <a:endParaRPr lang="it-IT" sz="2000" dirty="0">
              <a:solidFill>
                <a:srgbClr val="000066"/>
              </a:solidFill>
              <a:cs typeface="Arial" charset="0"/>
              <a:sym typeface="Symbol" charset="0"/>
            </a:endParaRPr>
          </a:p>
        </p:txBody>
      </p:sp>
      <p:sp>
        <p:nvSpPr>
          <p:cNvPr id="111619" name="Text Box 82"/>
          <p:cNvSpPr txBox="1">
            <a:spLocks noChangeArrowheads="1"/>
          </p:cNvSpPr>
          <p:nvPr/>
        </p:nvSpPr>
        <p:spPr bwMode="auto">
          <a:xfrm>
            <a:off x="315913" y="1638300"/>
            <a:ext cx="8980487" cy="101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pPr>
            <a:r>
              <a:rPr lang="en-US" sz="2000" dirty="0">
                <a:solidFill>
                  <a:srgbClr val="000066"/>
                </a:solidFill>
                <a:cs typeface="Arial" charset="0"/>
              </a:rPr>
              <a:t>Digital performances (speed, density, power dissipation) are driving the evolution of CMOS technologies towards a </a:t>
            </a:r>
            <a:r>
              <a:rPr lang="en-US" sz="2000" dirty="0" smtClean="0">
                <a:solidFill>
                  <a:srgbClr val="000066"/>
                </a:solidFill>
                <a:cs typeface="Arial" charset="0"/>
              </a:rPr>
              <a:t>c</a:t>
            </a:r>
            <a:r>
              <a:rPr lang="it-IT" sz="2000" dirty="0" err="1" smtClean="0">
                <a:solidFill>
                  <a:srgbClr val="000000"/>
                </a:solidFill>
              </a:rPr>
              <a:t>ontinuous</a:t>
            </a:r>
            <a:r>
              <a:rPr lang="it-IT" sz="2000" dirty="0" smtClean="0">
                <a:solidFill>
                  <a:srgbClr val="000000"/>
                </a:solidFill>
              </a:rPr>
              <a:t> </a:t>
            </a:r>
            <a:r>
              <a:rPr lang="it-IT" sz="2000" dirty="0" err="1">
                <a:solidFill>
                  <a:srgbClr val="000000"/>
                </a:solidFill>
              </a:rPr>
              <a:t>shrinking</a:t>
            </a:r>
            <a:r>
              <a:rPr lang="it-IT" sz="2000" dirty="0">
                <a:solidFill>
                  <a:srgbClr val="000000"/>
                </a:solidFill>
              </a:rPr>
              <a:t> of </a:t>
            </a:r>
            <a:r>
              <a:rPr lang="it-IT" sz="2000" dirty="0" err="1">
                <a:solidFill>
                  <a:srgbClr val="000000"/>
                </a:solidFill>
              </a:rPr>
              <a:t>physical</a:t>
            </a:r>
            <a:r>
              <a:rPr lang="it-IT" sz="2000" dirty="0">
                <a:solidFill>
                  <a:srgbClr val="000000"/>
                </a:solidFill>
              </a:rPr>
              <a:t> </a:t>
            </a:r>
            <a:r>
              <a:rPr lang="it-IT" sz="2000" dirty="0" err="1">
                <a:solidFill>
                  <a:srgbClr val="000000"/>
                </a:solidFill>
              </a:rPr>
              <a:t>feature</a:t>
            </a:r>
            <a:r>
              <a:rPr lang="it-IT" sz="2000" dirty="0">
                <a:solidFill>
                  <a:srgbClr val="000000"/>
                </a:solidFill>
              </a:rPr>
              <a:t> </a:t>
            </a:r>
            <a:r>
              <a:rPr lang="it-IT" sz="2000" dirty="0" err="1">
                <a:solidFill>
                  <a:srgbClr val="000000"/>
                </a:solidFill>
              </a:rPr>
              <a:t>sizes</a:t>
            </a:r>
            <a:r>
              <a:rPr lang="it-IT" sz="2000" dirty="0">
                <a:solidFill>
                  <a:srgbClr val="000000"/>
                </a:solidFill>
              </a:rPr>
              <a:t>. </a:t>
            </a:r>
          </a:p>
        </p:txBody>
      </p:sp>
      <p:pic>
        <p:nvPicPr>
          <p:cNvPr id="111620" name="Immagine 19"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849313"/>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Immagine 20"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1747838"/>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ext Box 82"/>
          <p:cNvSpPr txBox="1">
            <a:spLocks noChangeArrowheads="1"/>
          </p:cNvSpPr>
          <p:nvPr/>
        </p:nvSpPr>
        <p:spPr bwMode="auto">
          <a:xfrm>
            <a:off x="315913" y="2667000"/>
            <a:ext cx="8815387" cy="70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pPr>
            <a:r>
              <a:rPr lang="en-US" sz="2000" b="1" dirty="0" smtClean="0">
                <a:solidFill>
                  <a:srgbClr val="FF0000"/>
                </a:solidFill>
                <a:cs typeface="Arial" charset="0"/>
              </a:rPr>
              <a:t>Analog</a:t>
            </a:r>
            <a:r>
              <a:rPr lang="en-US" sz="2000" dirty="0" smtClean="0">
                <a:solidFill>
                  <a:srgbClr val="000066"/>
                </a:solidFill>
                <a:cs typeface="Arial" charset="0"/>
              </a:rPr>
              <a:t> </a:t>
            </a:r>
            <a:r>
              <a:rPr lang="en-US" sz="2000" b="1" dirty="0" smtClean="0">
                <a:solidFill>
                  <a:srgbClr val="FF0000"/>
                </a:solidFill>
                <a:cs typeface="Arial" charset="0"/>
              </a:rPr>
              <a:t>performance</a:t>
            </a:r>
            <a:r>
              <a:rPr lang="en-US" sz="2000" dirty="0" smtClean="0">
                <a:solidFill>
                  <a:srgbClr val="000066"/>
                </a:solidFill>
                <a:cs typeface="Arial" charset="0"/>
              </a:rPr>
              <a:t> remains essential for the processing of signals delivered by semiconductor detectors. </a:t>
            </a:r>
            <a:endParaRPr lang="it-IT" sz="2000" dirty="0">
              <a:solidFill>
                <a:srgbClr val="000066"/>
              </a:solidFill>
              <a:cs typeface="Arial" charset="0"/>
              <a:sym typeface="Symbol" charset="0"/>
            </a:endParaRPr>
          </a:p>
        </p:txBody>
      </p:sp>
      <p:sp>
        <p:nvSpPr>
          <p:cNvPr id="16" name="Text Box 88"/>
          <p:cNvSpPr txBox="1">
            <a:spLocks noChangeArrowheads="1"/>
          </p:cNvSpPr>
          <p:nvPr/>
        </p:nvSpPr>
        <p:spPr bwMode="auto">
          <a:xfrm>
            <a:off x="414338" y="4768850"/>
            <a:ext cx="9250362"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a:defRPr/>
            </a:pPr>
            <a:r>
              <a:rPr lang="it-IT" sz="2000" dirty="0">
                <a:solidFill>
                  <a:srgbClr val="000000"/>
                </a:solidFill>
                <a:cs typeface="ＭＳ Ｐゴシック" charset="0"/>
              </a:rPr>
              <a:t>For a full </a:t>
            </a:r>
            <a:r>
              <a:rPr lang="it-IT" sz="2000" dirty="0" err="1">
                <a:solidFill>
                  <a:srgbClr val="000000"/>
                </a:solidFill>
                <a:cs typeface="ＭＳ Ｐゴシック" charset="0"/>
              </a:rPr>
              <a:t>integration</a:t>
            </a:r>
            <a:r>
              <a:rPr lang="it-IT" sz="2000" dirty="0">
                <a:solidFill>
                  <a:srgbClr val="000000"/>
                </a:solidFill>
                <a:cs typeface="ＭＳ Ｐゴシック" charset="0"/>
              </a:rPr>
              <a:t> of </a:t>
            </a:r>
            <a:r>
              <a:rPr lang="it-IT" sz="2000" dirty="0" err="1">
                <a:solidFill>
                  <a:srgbClr val="000000"/>
                </a:solidFill>
                <a:cs typeface="ＭＳ Ｐゴシック" charset="0"/>
              </a:rPr>
              <a:t>analog</a:t>
            </a:r>
            <a:r>
              <a:rPr lang="it-IT" sz="2000" dirty="0">
                <a:solidFill>
                  <a:srgbClr val="000000"/>
                </a:solidFill>
                <a:cs typeface="ＭＳ Ｐゴシック" charset="0"/>
              </a:rPr>
              <a:t> and </a:t>
            </a:r>
            <a:r>
              <a:rPr lang="it-IT" sz="2000" dirty="0" err="1">
                <a:solidFill>
                  <a:srgbClr val="000000"/>
                </a:solidFill>
                <a:cs typeface="ＭＳ Ｐゴシック" charset="0"/>
              </a:rPr>
              <a:t>digital</a:t>
            </a:r>
            <a:r>
              <a:rPr lang="it-IT" sz="2000" dirty="0">
                <a:solidFill>
                  <a:srgbClr val="000000"/>
                </a:solidFill>
                <a:cs typeface="ＭＳ Ｐゴシック" charset="0"/>
              </a:rPr>
              <a:t> </a:t>
            </a:r>
            <a:r>
              <a:rPr lang="it-IT" sz="2000" dirty="0" err="1">
                <a:solidFill>
                  <a:srgbClr val="000000"/>
                </a:solidFill>
                <a:cs typeface="ＭＳ Ｐゴシック" charset="0"/>
              </a:rPr>
              <a:t>circuits</a:t>
            </a:r>
            <a:r>
              <a:rPr lang="it-IT" sz="2000" dirty="0">
                <a:solidFill>
                  <a:srgbClr val="000000"/>
                </a:solidFill>
                <a:cs typeface="ＭＳ Ｐゴシック" charset="0"/>
              </a:rPr>
              <a:t> in the </a:t>
            </a:r>
            <a:r>
              <a:rPr lang="it-IT" sz="2000" dirty="0" err="1">
                <a:solidFill>
                  <a:srgbClr val="000000"/>
                </a:solidFill>
                <a:cs typeface="ＭＳ Ｐゴシック" charset="0"/>
              </a:rPr>
              <a:t>most</a:t>
            </a:r>
            <a:r>
              <a:rPr lang="it-IT" sz="2000" dirty="0">
                <a:solidFill>
                  <a:srgbClr val="000000"/>
                </a:solidFill>
                <a:cs typeface="ＭＳ Ｐゴシック" charset="0"/>
              </a:rPr>
              <a:t> </a:t>
            </a:r>
            <a:r>
              <a:rPr lang="it-IT" sz="2000" dirty="0" err="1">
                <a:solidFill>
                  <a:srgbClr val="000000"/>
                </a:solidFill>
                <a:cs typeface="ＭＳ Ｐゴシック" charset="0"/>
              </a:rPr>
              <a:t>modern</a:t>
            </a:r>
            <a:r>
              <a:rPr lang="it-IT" sz="2000" dirty="0">
                <a:solidFill>
                  <a:srgbClr val="000000"/>
                </a:solidFill>
                <a:cs typeface="ＭＳ Ｐゴシック" charset="0"/>
              </a:rPr>
              <a:t> </a:t>
            </a:r>
            <a:r>
              <a:rPr lang="it-IT" sz="2000" dirty="0" err="1">
                <a:solidFill>
                  <a:srgbClr val="000000"/>
                </a:solidFill>
                <a:cs typeface="ＭＳ Ｐゴシック" charset="0"/>
              </a:rPr>
              <a:t>semiconductor</a:t>
            </a:r>
            <a:r>
              <a:rPr lang="it-IT" sz="2000" dirty="0">
                <a:solidFill>
                  <a:srgbClr val="000000"/>
                </a:solidFill>
                <a:cs typeface="ＭＳ Ｐゴシック" charset="0"/>
              </a:rPr>
              <a:t> </a:t>
            </a:r>
            <a:r>
              <a:rPr lang="it-IT" sz="2000" dirty="0" err="1">
                <a:solidFill>
                  <a:srgbClr val="000000"/>
                </a:solidFill>
                <a:cs typeface="ＭＳ Ｐゴシック" charset="0"/>
              </a:rPr>
              <a:t>technologies</a:t>
            </a:r>
            <a:r>
              <a:rPr lang="it-IT" sz="2000" dirty="0">
                <a:solidFill>
                  <a:srgbClr val="000000"/>
                </a:solidFill>
                <a:cs typeface="ＭＳ Ｐゴシック" charset="0"/>
              </a:rPr>
              <a:t>, design </a:t>
            </a:r>
            <a:r>
              <a:rPr lang="it-IT" sz="2000" dirty="0" err="1">
                <a:solidFill>
                  <a:srgbClr val="000000"/>
                </a:solidFill>
                <a:cs typeface="ＭＳ Ｐゴシック" charset="0"/>
              </a:rPr>
              <a:t>advances</a:t>
            </a:r>
            <a:r>
              <a:rPr lang="it-IT" sz="2000" dirty="0">
                <a:solidFill>
                  <a:srgbClr val="000000"/>
                </a:solidFill>
                <a:cs typeface="ＭＳ Ｐゴシック" charset="0"/>
              </a:rPr>
              <a:t> are </a:t>
            </a:r>
            <a:r>
              <a:rPr lang="it-IT" sz="2000" dirty="0" err="1">
                <a:solidFill>
                  <a:srgbClr val="000000"/>
                </a:solidFill>
                <a:cs typeface="ＭＳ Ｐゴシック" charset="0"/>
              </a:rPr>
              <a:t>needed</a:t>
            </a:r>
            <a:r>
              <a:rPr lang="it-IT" sz="2000" dirty="0">
                <a:solidFill>
                  <a:srgbClr val="000000"/>
                </a:solidFill>
                <a:cs typeface="ＭＳ Ｐゴシック" charset="0"/>
              </a:rPr>
              <a:t> to exploit the full </a:t>
            </a:r>
            <a:r>
              <a:rPr lang="it-IT" sz="2000" dirty="0" err="1">
                <a:solidFill>
                  <a:srgbClr val="000000"/>
                </a:solidFill>
                <a:cs typeface="ＭＳ Ｐゴシック" charset="0"/>
              </a:rPr>
              <a:t>potential</a:t>
            </a:r>
            <a:r>
              <a:rPr lang="it-IT" sz="2000" dirty="0">
                <a:solidFill>
                  <a:srgbClr val="000000"/>
                </a:solidFill>
                <a:cs typeface="ＭＳ Ｐゴシック" charset="0"/>
              </a:rPr>
              <a:t>: </a:t>
            </a:r>
            <a:r>
              <a:rPr lang="it-IT" sz="2000" dirty="0" err="1">
                <a:solidFill>
                  <a:srgbClr val="000000"/>
                </a:solidFill>
                <a:cs typeface="ＭＳ Ｐゴシック" charset="0"/>
              </a:rPr>
              <a:t>digital</a:t>
            </a:r>
            <a:r>
              <a:rPr lang="it-IT" sz="2000" dirty="0">
                <a:solidFill>
                  <a:srgbClr val="000000"/>
                </a:solidFill>
                <a:cs typeface="ＭＳ Ｐゴシック" charset="0"/>
              </a:rPr>
              <a:t> </a:t>
            </a:r>
            <a:r>
              <a:rPr lang="it-IT" sz="2000" dirty="0" err="1">
                <a:solidFill>
                  <a:srgbClr val="000000"/>
                </a:solidFill>
                <a:cs typeface="ＭＳ Ｐゴシック" charset="0"/>
              </a:rPr>
              <a:t>signal</a:t>
            </a:r>
            <a:r>
              <a:rPr lang="it-IT" sz="2000" dirty="0">
                <a:solidFill>
                  <a:srgbClr val="000000"/>
                </a:solidFill>
                <a:cs typeface="ＭＳ Ｐゴシック" charset="0"/>
              </a:rPr>
              <a:t> processing </a:t>
            </a:r>
            <a:r>
              <a:rPr lang="it-IT" sz="2000" dirty="0" err="1">
                <a:solidFill>
                  <a:srgbClr val="000000"/>
                </a:solidFill>
                <a:cs typeface="ＭＳ Ｐゴシック" charset="0"/>
              </a:rPr>
              <a:t>may</a:t>
            </a:r>
            <a:r>
              <a:rPr lang="it-IT" sz="2000" dirty="0">
                <a:solidFill>
                  <a:srgbClr val="000000"/>
                </a:solidFill>
                <a:cs typeface="ＭＳ Ｐゴシック" charset="0"/>
              </a:rPr>
              <a:t> be </a:t>
            </a:r>
            <a:r>
              <a:rPr lang="it-IT" sz="2000" dirty="0" err="1">
                <a:solidFill>
                  <a:srgbClr val="000000"/>
                </a:solidFill>
                <a:cs typeface="ＭＳ Ｐゴシック" charset="0"/>
              </a:rPr>
              <a:t>used</a:t>
            </a:r>
            <a:r>
              <a:rPr lang="it-IT" sz="2000" dirty="0">
                <a:solidFill>
                  <a:srgbClr val="000000"/>
                </a:solidFill>
                <a:cs typeface="ＭＳ Ｐゴシック" charset="0"/>
              </a:rPr>
              <a:t> to </a:t>
            </a:r>
            <a:r>
              <a:rPr lang="it-IT" sz="2000" dirty="0" err="1">
                <a:solidFill>
                  <a:srgbClr val="000000"/>
                </a:solidFill>
                <a:cs typeface="ＭＳ Ｐゴシック" charset="0"/>
              </a:rPr>
              <a:t>overcome</a:t>
            </a:r>
            <a:r>
              <a:rPr lang="it-IT" sz="2000" dirty="0">
                <a:solidFill>
                  <a:srgbClr val="000000"/>
                </a:solidFill>
                <a:cs typeface="ＭＳ Ｐゴシック" charset="0"/>
              </a:rPr>
              <a:t> </a:t>
            </a:r>
            <a:r>
              <a:rPr lang="it-IT" sz="2000" dirty="0" err="1">
                <a:solidFill>
                  <a:srgbClr val="000000"/>
                </a:solidFill>
                <a:cs typeface="ＭＳ Ｐゴシック" charset="0"/>
              </a:rPr>
              <a:t>analog</a:t>
            </a:r>
            <a:r>
              <a:rPr lang="it-IT" sz="2000" dirty="0">
                <a:solidFill>
                  <a:srgbClr val="000000"/>
                </a:solidFill>
                <a:cs typeface="ＭＳ Ｐゴシック" charset="0"/>
              </a:rPr>
              <a:t> </a:t>
            </a:r>
            <a:r>
              <a:rPr lang="it-IT" sz="2000" dirty="0" err="1">
                <a:solidFill>
                  <a:srgbClr val="000000"/>
                </a:solidFill>
                <a:cs typeface="ＭＳ Ｐゴシック" charset="0"/>
              </a:rPr>
              <a:t>limitations</a:t>
            </a:r>
            <a:r>
              <a:rPr lang="it-IT" sz="2000" dirty="0">
                <a:solidFill>
                  <a:srgbClr val="000000"/>
                </a:solidFill>
                <a:cs typeface="ＭＳ Ｐゴシック" charset="0"/>
              </a:rPr>
              <a:t>, </a:t>
            </a:r>
            <a:r>
              <a:rPr lang="it-IT" sz="2000" dirty="0" err="1">
                <a:solidFill>
                  <a:srgbClr val="000000"/>
                </a:solidFill>
                <a:cs typeface="ＭＳ Ｐゴシック" charset="0"/>
              </a:rPr>
              <a:t>analog</a:t>
            </a:r>
            <a:r>
              <a:rPr lang="it-IT" sz="2000" dirty="0">
                <a:solidFill>
                  <a:srgbClr val="000000"/>
                </a:solidFill>
                <a:cs typeface="ＭＳ Ｐゴシック" charset="0"/>
              </a:rPr>
              <a:t> </a:t>
            </a:r>
            <a:r>
              <a:rPr lang="it-IT" sz="2000" dirty="0" err="1">
                <a:solidFill>
                  <a:srgbClr val="000000"/>
                </a:solidFill>
                <a:cs typeface="ＭＳ Ｐゴシック" charset="0"/>
              </a:rPr>
              <a:t>circuits</a:t>
            </a:r>
            <a:r>
              <a:rPr lang="it-IT" sz="2000" dirty="0">
                <a:solidFill>
                  <a:srgbClr val="000000"/>
                </a:solidFill>
                <a:cs typeface="ＭＳ Ｐゴシック" charset="0"/>
              </a:rPr>
              <a:t> </a:t>
            </a:r>
            <a:r>
              <a:rPr lang="it-IT" sz="2000" dirty="0" err="1">
                <a:solidFill>
                  <a:srgbClr val="000000"/>
                </a:solidFill>
                <a:cs typeface="ＭＳ Ｐゴシック" charset="0"/>
              </a:rPr>
              <a:t>may</a:t>
            </a:r>
            <a:r>
              <a:rPr lang="it-IT" sz="2000" dirty="0">
                <a:solidFill>
                  <a:srgbClr val="000000"/>
                </a:solidFill>
                <a:cs typeface="ＭＳ Ｐゴシック" charset="0"/>
              </a:rPr>
              <a:t> be </a:t>
            </a:r>
            <a:r>
              <a:rPr lang="it-IT" sz="2000" dirty="0" err="1">
                <a:solidFill>
                  <a:srgbClr val="000000"/>
                </a:solidFill>
                <a:cs typeface="ＭＳ Ｐゴシック" charset="0"/>
              </a:rPr>
              <a:t>used</a:t>
            </a:r>
            <a:r>
              <a:rPr lang="it-IT" sz="2000" dirty="0">
                <a:solidFill>
                  <a:srgbClr val="000000"/>
                </a:solidFill>
                <a:cs typeface="ＭＳ Ｐゴシック" charset="0"/>
              </a:rPr>
              <a:t> to monitor the performance of </a:t>
            </a:r>
            <a:r>
              <a:rPr lang="it-IT" sz="2000" dirty="0" err="1">
                <a:solidFill>
                  <a:srgbClr val="000000"/>
                </a:solidFill>
                <a:cs typeface="ＭＳ Ｐゴシック" charset="0"/>
              </a:rPr>
              <a:t>digital</a:t>
            </a:r>
            <a:r>
              <a:rPr lang="it-IT" sz="2000" dirty="0">
                <a:solidFill>
                  <a:srgbClr val="000000"/>
                </a:solidFill>
                <a:cs typeface="ＭＳ Ｐゴシック" charset="0"/>
              </a:rPr>
              <a:t> </a:t>
            </a:r>
            <a:r>
              <a:rPr lang="it-IT" sz="2000" dirty="0" err="1">
                <a:solidFill>
                  <a:srgbClr val="000000"/>
                </a:solidFill>
                <a:cs typeface="ＭＳ Ｐゴシック" charset="0"/>
              </a:rPr>
              <a:t>circuits</a:t>
            </a:r>
            <a:r>
              <a:rPr lang="it-IT" sz="2000" dirty="0">
                <a:solidFill>
                  <a:srgbClr val="000000"/>
                </a:solidFill>
                <a:cs typeface="ＭＳ Ｐゴシック" charset="0"/>
              </a:rPr>
              <a:t> and </a:t>
            </a:r>
            <a:r>
              <a:rPr lang="it-IT" sz="2000" dirty="0" err="1">
                <a:solidFill>
                  <a:srgbClr val="000000"/>
                </a:solidFill>
                <a:cs typeface="ＭＳ Ｐゴシック" charset="0"/>
              </a:rPr>
              <a:t>their</a:t>
            </a:r>
            <a:r>
              <a:rPr lang="it-IT" sz="2000" dirty="0">
                <a:solidFill>
                  <a:srgbClr val="000000"/>
                </a:solidFill>
                <a:cs typeface="ＭＳ Ｐゴシック" charset="0"/>
              </a:rPr>
              <a:t> </a:t>
            </a:r>
            <a:r>
              <a:rPr lang="it-IT" sz="2000" dirty="0" err="1">
                <a:solidFill>
                  <a:srgbClr val="000000"/>
                </a:solidFill>
                <a:cs typeface="ＭＳ Ｐゴシック" charset="0"/>
              </a:rPr>
              <a:t>power</a:t>
            </a:r>
            <a:r>
              <a:rPr lang="it-IT" sz="2000" dirty="0">
                <a:solidFill>
                  <a:srgbClr val="000000"/>
                </a:solidFill>
                <a:cs typeface="ＭＳ Ｐゴシック" charset="0"/>
              </a:rPr>
              <a:t> </a:t>
            </a:r>
            <a:r>
              <a:rPr lang="it-IT" sz="2000" dirty="0" err="1">
                <a:solidFill>
                  <a:srgbClr val="000000"/>
                </a:solidFill>
                <a:cs typeface="ＭＳ Ｐゴシック" charset="0"/>
              </a:rPr>
              <a:t>consumption</a:t>
            </a:r>
            <a:r>
              <a:rPr lang="it-IT" sz="2000" dirty="0">
                <a:solidFill>
                  <a:srgbClr val="000000"/>
                </a:solidFill>
                <a:cs typeface="ＭＳ Ｐゴシック" charset="0"/>
              </a:rPr>
              <a:t>.</a:t>
            </a:r>
          </a:p>
        </p:txBody>
      </p:sp>
      <p:pic>
        <p:nvPicPr>
          <p:cNvPr id="111625" name="Immagine 23"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4830763"/>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4"/>
          <p:cNvSpPr txBox="1">
            <a:spLocks noChangeArrowheads="1"/>
          </p:cNvSpPr>
          <p:nvPr/>
        </p:nvSpPr>
        <p:spPr bwMode="auto">
          <a:xfrm>
            <a:off x="444500" y="26988"/>
            <a:ext cx="8966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algn="ctr" eaLnBrk="0" hangingPunct="0">
              <a:spcBef>
                <a:spcPct val="50000"/>
              </a:spcBef>
              <a:buClrTx/>
              <a:buFontTx/>
              <a:buNone/>
              <a:defRPr/>
            </a:pPr>
            <a:r>
              <a:rPr lang="en-US" sz="3200" b="1" dirty="0">
                <a:solidFill>
                  <a:srgbClr val="000066"/>
                </a:solidFill>
                <a:cs typeface="ＭＳ Ｐゴシック" charset="0"/>
              </a:rPr>
              <a:t>CMOS scaling: why</a:t>
            </a:r>
            <a:endParaRPr lang="it-IT" sz="3200" b="1" dirty="0">
              <a:solidFill>
                <a:srgbClr val="000066"/>
              </a:solidFill>
              <a:cs typeface="ＭＳ Ｐゴシック" charset="0"/>
              <a:sym typeface="Symbol" charset="0"/>
            </a:endParaRPr>
          </a:p>
        </p:txBody>
      </p:sp>
      <p:sp>
        <p:nvSpPr>
          <p:cNvPr id="13" name="Text Box 8"/>
          <p:cNvSpPr txBox="1">
            <a:spLocks noChangeArrowheads="1"/>
          </p:cNvSpPr>
          <p:nvPr/>
        </p:nvSpPr>
        <p:spPr bwMode="auto">
          <a:xfrm>
            <a:off x="381000" y="3367088"/>
            <a:ext cx="9283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dirty="0" smtClean="0">
                <a:solidFill>
                  <a:srgbClr val="000066"/>
                </a:solidFill>
              </a:rPr>
              <a:t>Front</a:t>
            </a:r>
            <a:r>
              <a:rPr lang="en-US" sz="2000" dirty="0">
                <a:solidFill>
                  <a:srgbClr val="000066"/>
                </a:solidFill>
              </a:rPr>
              <a:t>-end electronics may benefit from scaling in terms of functional density (small pitch pixels) and digital performance. Analog design is a challenge (reduced supply voltage and dynamic range, statistical doping effects, ………)</a:t>
            </a:r>
            <a:endParaRPr lang="it-IT" sz="2000" dirty="0">
              <a:solidFill>
                <a:srgbClr val="000066"/>
              </a:solidFill>
            </a:endParaRPr>
          </a:p>
        </p:txBody>
      </p:sp>
      <p:pic>
        <p:nvPicPr>
          <p:cNvPr id="14" name="Immagine 13"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8" y="34925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20"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2738438"/>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5843194B-EEE6-1C44-A05B-566BB686C9B5}" type="slidenum">
              <a:rPr lang="en-US" smtClean="0"/>
              <a:pPr>
                <a:defRPr/>
              </a:pPr>
              <a:t>71</a:t>
            </a:fld>
            <a:endParaRPr lang="en-US"/>
          </a:p>
        </p:txBody>
      </p:sp>
      <p:pic>
        <p:nvPicPr>
          <p:cNvPr id="112642"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215900"/>
            <a:ext cx="518160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24"/>
          <p:cNvSpPr txBox="1">
            <a:spLocks noChangeArrowheads="1"/>
          </p:cNvSpPr>
          <p:nvPr/>
        </p:nvSpPr>
        <p:spPr bwMode="auto">
          <a:xfrm>
            <a:off x="920750" y="28575"/>
            <a:ext cx="8313738" cy="1169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pPr>
            <a:r>
              <a:rPr lang="en-US" sz="2800" b="1">
                <a:solidFill>
                  <a:srgbClr val="000066"/>
                </a:solidFill>
                <a:cs typeface="Arial" charset="0"/>
              </a:rPr>
              <a:t>CMOS scaling: how</a:t>
            </a:r>
          </a:p>
          <a:p>
            <a:pPr algn="ctr">
              <a:spcBef>
                <a:spcPct val="50000"/>
              </a:spcBef>
            </a:pPr>
            <a:endParaRPr lang="it-IT" sz="2800" b="1">
              <a:solidFill>
                <a:srgbClr val="FFFFFF"/>
              </a:solidFill>
              <a:cs typeface="Arial" charset="0"/>
              <a:sym typeface="Symbol" charset="0"/>
            </a:endParaRPr>
          </a:p>
        </p:txBody>
      </p:sp>
      <p:sp>
        <p:nvSpPr>
          <p:cNvPr id="5" name="Text Box 88"/>
          <p:cNvSpPr txBox="1">
            <a:spLocks noChangeArrowheads="1"/>
          </p:cNvSpPr>
          <p:nvPr/>
        </p:nvSpPr>
        <p:spPr bwMode="auto">
          <a:xfrm>
            <a:off x="501650" y="933450"/>
            <a:ext cx="4235450"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a:defRPr/>
            </a:pPr>
            <a:r>
              <a:rPr lang="it-IT" sz="2000" b="1" dirty="0" err="1">
                <a:solidFill>
                  <a:srgbClr val="0000FF"/>
                </a:solidFill>
                <a:cs typeface="ＭＳ Ｐゴシック" charset="0"/>
              </a:rPr>
              <a:t>Shrinking</a:t>
            </a:r>
            <a:r>
              <a:rPr lang="it-IT" sz="2000" b="1" dirty="0">
                <a:solidFill>
                  <a:srgbClr val="0000FF"/>
                </a:solidFill>
                <a:cs typeface="ＭＳ Ｐゴシック" charset="0"/>
              </a:rPr>
              <a:t> of gate </a:t>
            </a:r>
            <a:r>
              <a:rPr lang="it-IT" sz="2000" b="1" dirty="0" err="1">
                <a:solidFill>
                  <a:srgbClr val="0000FF"/>
                </a:solidFill>
                <a:cs typeface="ＭＳ Ｐゴシック" charset="0"/>
              </a:rPr>
              <a:t>length</a:t>
            </a:r>
            <a:r>
              <a:rPr lang="it-IT" sz="2000" b="1" dirty="0">
                <a:solidFill>
                  <a:srgbClr val="0000FF"/>
                </a:solidFill>
                <a:cs typeface="ＭＳ Ｐゴシック" charset="0"/>
              </a:rPr>
              <a:t> </a:t>
            </a:r>
            <a:r>
              <a:rPr lang="it-IT" sz="2000" dirty="0" err="1">
                <a:solidFill>
                  <a:srgbClr val="000000"/>
                </a:solidFill>
                <a:cs typeface="ＭＳ Ｐゴシック" charset="0"/>
              </a:rPr>
              <a:t>leads</a:t>
            </a:r>
            <a:r>
              <a:rPr lang="it-IT" sz="2000" dirty="0">
                <a:solidFill>
                  <a:srgbClr val="000000"/>
                </a:solidFill>
                <a:cs typeface="ＭＳ Ｐゴシック" charset="0"/>
              </a:rPr>
              <a:t> to an </a:t>
            </a:r>
            <a:r>
              <a:rPr lang="it-IT" sz="2000" dirty="0" err="1">
                <a:solidFill>
                  <a:srgbClr val="000000"/>
                </a:solidFill>
                <a:cs typeface="ＭＳ Ｐゴシック" charset="0"/>
              </a:rPr>
              <a:t>increase</a:t>
            </a:r>
            <a:r>
              <a:rPr lang="it-IT" sz="2000" dirty="0">
                <a:solidFill>
                  <a:srgbClr val="000000"/>
                </a:solidFill>
                <a:cs typeface="ＭＳ Ｐゴシック" charset="0"/>
              </a:rPr>
              <a:t> in </a:t>
            </a:r>
            <a:r>
              <a:rPr lang="it-IT" sz="2000" dirty="0" err="1">
                <a:solidFill>
                  <a:srgbClr val="000000"/>
                </a:solidFill>
                <a:cs typeface="ＭＳ Ｐゴシック" charset="0"/>
              </a:rPr>
              <a:t>speed</a:t>
            </a:r>
            <a:r>
              <a:rPr lang="it-IT" sz="2000" dirty="0">
                <a:solidFill>
                  <a:srgbClr val="000000"/>
                </a:solidFill>
                <a:cs typeface="ＭＳ Ｐゴシック" charset="0"/>
              </a:rPr>
              <a:t> and </a:t>
            </a:r>
            <a:r>
              <a:rPr lang="it-IT" sz="2000" dirty="0" err="1">
                <a:solidFill>
                  <a:srgbClr val="000000"/>
                </a:solidFill>
                <a:cs typeface="ＭＳ Ｐゴシック" charset="0"/>
              </a:rPr>
              <a:t>circuit</a:t>
            </a:r>
            <a:r>
              <a:rPr lang="it-IT" sz="2000" dirty="0">
                <a:solidFill>
                  <a:srgbClr val="000000"/>
                </a:solidFill>
                <a:cs typeface="ＭＳ Ｐゴシック" charset="0"/>
              </a:rPr>
              <a:t> </a:t>
            </a:r>
            <a:r>
              <a:rPr lang="it-IT" sz="2000" dirty="0" err="1">
                <a:solidFill>
                  <a:srgbClr val="000000"/>
                </a:solidFill>
                <a:cs typeface="ＭＳ Ｐゴシック" charset="0"/>
              </a:rPr>
              <a:t>density</a:t>
            </a:r>
            <a:r>
              <a:rPr lang="it-IT" sz="2000" dirty="0">
                <a:solidFill>
                  <a:srgbClr val="000000"/>
                </a:solidFill>
                <a:cs typeface="ＭＳ Ｐゴシック" charset="0"/>
              </a:rPr>
              <a:t>. To </a:t>
            </a:r>
            <a:r>
              <a:rPr lang="it-IT" sz="2000" dirty="0" err="1">
                <a:solidFill>
                  <a:srgbClr val="000000"/>
                </a:solidFill>
                <a:cs typeface="ＭＳ Ｐゴシック" charset="0"/>
              </a:rPr>
              <a:t>avoid</a:t>
            </a:r>
            <a:r>
              <a:rPr lang="it-IT" sz="2000" dirty="0">
                <a:solidFill>
                  <a:srgbClr val="000000"/>
                </a:solidFill>
                <a:cs typeface="ＭＳ Ｐゴシック" charset="0"/>
              </a:rPr>
              <a:t> short-</a:t>
            </a:r>
            <a:r>
              <a:rPr lang="it-IT" sz="2000" dirty="0" err="1">
                <a:solidFill>
                  <a:srgbClr val="000000"/>
                </a:solidFill>
                <a:cs typeface="ＭＳ Ｐゴシック" charset="0"/>
              </a:rPr>
              <a:t>channel</a:t>
            </a:r>
            <a:r>
              <a:rPr lang="it-IT" sz="2000" dirty="0">
                <a:solidFill>
                  <a:srgbClr val="000000"/>
                </a:solidFill>
                <a:cs typeface="ＭＳ Ｐゴシック" charset="0"/>
              </a:rPr>
              <a:t> </a:t>
            </a:r>
            <a:r>
              <a:rPr lang="it-IT" sz="2000" dirty="0" err="1">
                <a:solidFill>
                  <a:srgbClr val="000000"/>
                </a:solidFill>
                <a:cs typeface="ＭＳ Ｐゴシック" charset="0"/>
              </a:rPr>
              <a:t>effects</a:t>
            </a:r>
            <a:r>
              <a:rPr lang="it-IT" sz="2000" dirty="0">
                <a:solidFill>
                  <a:srgbClr val="000000"/>
                </a:solidFill>
                <a:cs typeface="ＭＳ Ｐゴシック" charset="0"/>
              </a:rPr>
              <a:t>, </a:t>
            </a:r>
            <a:r>
              <a:rPr lang="it-IT" sz="2000" dirty="0" err="1">
                <a:solidFill>
                  <a:srgbClr val="000000"/>
                </a:solidFill>
                <a:cs typeface="ＭＳ Ｐゴシック" charset="0"/>
              </a:rPr>
              <a:t>drain</a:t>
            </a:r>
            <a:r>
              <a:rPr lang="it-IT" sz="2000" dirty="0">
                <a:solidFill>
                  <a:srgbClr val="000000"/>
                </a:solidFill>
                <a:cs typeface="ＭＳ Ｐゴシック" charset="0"/>
              </a:rPr>
              <a:t> and source </a:t>
            </a:r>
            <a:r>
              <a:rPr lang="it-IT" sz="2000" dirty="0" err="1">
                <a:solidFill>
                  <a:srgbClr val="000000"/>
                </a:solidFill>
                <a:cs typeface="ＭＳ Ｐゴシック" charset="0"/>
              </a:rPr>
              <a:t>depletion</a:t>
            </a:r>
            <a:r>
              <a:rPr lang="it-IT" sz="2000" dirty="0">
                <a:solidFill>
                  <a:srgbClr val="000000"/>
                </a:solidFill>
                <a:cs typeface="ＭＳ Ｐゴシック" charset="0"/>
              </a:rPr>
              <a:t> </a:t>
            </a:r>
            <a:r>
              <a:rPr lang="it-IT" sz="2000" dirty="0" err="1">
                <a:solidFill>
                  <a:srgbClr val="000000"/>
                </a:solidFill>
                <a:cs typeface="ＭＳ Ｐゴシック" charset="0"/>
              </a:rPr>
              <a:t>regions</a:t>
            </a:r>
            <a:r>
              <a:rPr lang="it-IT" sz="2000" dirty="0">
                <a:solidFill>
                  <a:srgbClr val="000000"/>
                </a:solidFill>
                <a:cs typeface="ＭＳ Ｐゴシック" charset="0"/>
              </a:rPr>
              <a:t> are made </a:t>
            </a:r>
            <a:r>
              <a:rPr lang="it-IT" sz="2000" dirty="0" err="1">
                <a:solidFill>
                  <a:srgbClr val="000000"/>
                </a:solidFill>
                <a:cs typeface="ＭＳ Ｐゴシック" charset="0"/>
              </a:rPr>
              <a:t>correspondingly</a:t>
            </a:r>
            <a:r>
              <a:rPr lang="it-IT" sz="2000" dirty="0">
                <a:solidFill>
                  <a:srgbClr val="000000"/>
                </a:solidFill>
                <a:cs typeface="ＭＳ Ｐゴシック" charset="0"/>
              </a:rPr>
              <a:t> </a:t>
            </a:r>
            <a:r>
              <a:rPr lang="it-IT" sz="2000" dirty="0" err="1">
                <a:solidFill>
                  <a:srgbClr val="000000"/>
                </a:solidFill>
                <a:cs typeface="ＭＳ Ｐゴシック" charset="0"/>
              </a:rPr>
              <a:t>smaller</a:t>
            </a:r>
            <a:r>
              <a:rPr lang="it-IT" sz="2000" dirty="0">
                <a:solidFill>
                  <a:srgbClr val="000000"/>
                </a:solidFill>
                <a:cs typeface="ＭＳ Ｐゴシック" charset="0"/>
              </a:rPr>
              <a:t> by </a:t>
            </a:r>
            <a:r>
              <a:rPr lang="it-IT" sz="2000" b="1" dirty="0" err="1">
                <a:solidFill>
                  <a:srgbClr val="FF0000"/>
                </a:solidFill>
                <a:cs typeface="ＭＳ Ｐゴシック" charset="0"/>
              </a:rPr>
              <a:t>increasing</a:t>
            </a:r>
            <a:r>
              <a:rPr lang="it-IT" sz="2000" b="1" dirty="0">
                <a:solidFill>
                  <a:srgbClr val="FF0000"/>
                </a:solidFill>
                <a:cs typeface="ＭＳ Ｐゴシック" charset="0"/>
              </a:rPr>
              <a:t> </a:t>
            </a:r>
            <a:r>
              <a:rPr lang="it-IT" sz="2000" b="1" dirty="0" err="1">
                <a:solidFill>
                  <a:srgbClr val="FF0000"/>
                </a:solidFill>
                <a:cs typeface="ＭＳ Ｐゴシック" charset="0"/>
              </a:rPr>
              <a:t>substrate</a:t>
            </a:r>
            <a:r>
              <a:rPr lang="it-IT" sz="2000" b="1" dirty="0">
                <a:solidFill>
                  <a:srgbClr val="FF0000"/>
                </a:solidFill>
                <a:cs typeface="ＭＳ Ｐゴシック" charset="0"/>
              </a:rPr>
              <a:t> doping </a:t>
            </a:r>
            <a:r>
              <a:rPr lang="it-IT" sz="2000" b="1" dirty="0" err="1">
                <a:solidFill>
                  <a:srgbClr val="FF0000"/>
                </a:solidFill>
                <a:cs typeface="ＭＳ Ｐゴシック" charset="0"/>
              </a:rPr>
              <a:t>concentration</a:t>
            </a:r>
            <a:r>
              <a:rPr lang="it-IT" sz="2000" dirty="0">
                <a:solidFill>
                  <a:srgbClr val="000000"/>
                </a:solidFill>
                <a:cs typeface="ＭＳ Ｐゴシック" charset="0"/>
              </a:rPr>
              <a:t> and </a:t>
            </a:r>
            <a:r>
              <a:rPr lang="it-IT" sz="2000" dirty="0" err="1">
                <a:solidFill>
                  <a:srgbClr val="000000"/>
                </a:solidFill>
                <a:cs typeface="ＭＳ Ｐゴシック" charset="0"/>
              </a:rPr>
              <a:t>decreasing</a:t>
            </a:r>
            <a:r>
              <a:rPr lang="it-IT" sz="2000" dirty="0">
                <a:solidFill>
                  <a:srgbClr val="000000"/>
                </a:solidFill>
                <a:cs typeface="ＭＳ Ｐゴシック" charset="0"/>
              </a:rPr>
              <a:t> reverse </a:t>
            </a:r>
            <a:r>
              <a:rPr lang="it-IT" sz="2000" dirty="0" err="1">
                <a:solidFill>
                  <a:srgbClr val="000000"/>
                </a:solidFill>
                <a:cs typeface="ＭＳ Ｐゴシック" charset="0"/>
              </a:rPr>
              <a:t>bias</a:t>
            </a:r>
            <a:r>
              <a:rPr lang="it-IT" sz="2000" dirty="0">
                <a:solidFill>
                  <a:srgbClr val="000000"/>
                </a:solidFill>
                <a:cs typeface="ＭＳ Ｐゴシック" charset="0"/>
              </a:rPr>
              <a:t> (</a:t>
            </a:r>
            <a:r>
              <a:rPr lang="it-IT" sz="2000" b="1" dirty="0" err="1">
                <a:solidFill>
                  <a:srgbClr val="0000FF"/>
                </a:solidFill>
                <a:cs typeface="ＭＳ Ｐゴシック" charset="0"/>
              </a:rPr>
              <a:t>reduction</a:t>
            </a:r>
            <a:r>
              <a:rPr lang="it-IT" sz="2000" b="1" dirty="0">
                <a:solidFill>
                  <a:srgbClr val="0000FF"/>
                </a:solidFill>
                <a:cs typeface="ＭＳ Ｐゴシック" charset="0"/>
              </a:rPr>
              <a:t> of the </a:t>
            </a:r>
            <a:r>
              <a:rPr lang="it-IT" sz="2000" b="1" dirty="0" err="1">
                <a:solidFill>
                  <a:srgbClr val="0000FF"/>
                </a:solidFill>
                <a:cs typeface="ＭＳ Ｐゴシック" charset="0"/>
              </a:rPr>
              <a:t>supply</a:t>
            </a:r>
            <a:r>
              <a:rPr lang="it-IT" sz="2000" b="1" dirty="0">
                <a:solidFill>
                  <a:srgbClr val="0000FF"/>
                </a:solidFill>
                <a:cs typeface="ＭＳ Ｐゴシック" charset="0"/>
              </a:rPr>
              <a:t> </a:t>
            </a:r>
            <a:r>
              <a:rPr lang="it-IT" sz="2000" b="1" dirty="0" err="1">
                <a:solidFill>
                  <a:srgbClr val="0000FF"/>
                </a:solidFill>
                <a:cs typeface="ＭＳ Ｐゴシック" charset="0"/>
              </a:rPr>
              <a:t>voltage</a:t>
            </a:r>
            <a:r>
              <a:rPr lang="it-IT" sz="2000" dirty="0">
                <a:solidFill>
                  <a:srgbClr val="000000"/>
                </a:solidFill>
                <a:cs typeface="ＭＳ Ｐゴシック" charset="0"/>
              </a:rPr>
              <a:t>)</a:t>
            </a:r>
          </a:p>
          <a:p>
            <a:pPr>
              <a:defRPr/>
            </a:pPr>
            <a:endParaRPr lang="it-IT" sz="2000" dirty="0">
              <a:solidFill>
                <a:srgbClr val="000000"/>
              </a:solidFill>
              <a:cs typeface="ＭＳ Ｐゴシック" charset="0"/>
            </a:endParaRPr>
          </a:p>
        </p:txBody>
      </p:sp>
      <p:sp>
        <p:nvSpPr>
          <p:cNvPr id="10" name="Text Box 88"/>
          <p:cNvSpPr txBox="1">
            <a:spLocks noChangeArrowheads="1"/>
          </p:cNvSpPr>
          <p:nvPr/>
        </p:nvSpPr>
        <p:spPr bwMode="auto">
          <a:xfrm>
            <a:off x="425450" y="4121150"/>
            <a:ext cx="5022850"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a:defRPr/>
            </a:pPr>
            <a:r>
              <a:rPr lang="it-IT" sz="2000" dirty="0" err="1">
                <a:solidFill>
                  <a:srgbClr val="000000"/>
                </a:solidFill>
                <a:cs typeface="ＭＳ Ｐゴシック" charset="0"/>
              </a:rPr>
              <a:t>Increasing</a:t>
            </a:r>
            <a:r>
              <a:rPr lang="it-IT" sz="2000" dirty="0">
                <a:solidFill>
                  <a:srgbClr val="000000"/>
                </a:solidFill>
                <a:cs typeface="ＭＳ Ｐゴシック" charset="0"/>
              </a:rPr>
              <a:t> </a:t>
            </a:r>
            <a:r>
              <a:rPr lang="it-IT" sz="2000" dirty="0" err="1">
                <a:solidFill>
                  <a:srgbClr val="000000"/>
                </a:solidFill>
                <a:cs typeface="ＭＳ Ｐゴシック" charset="0"/>
              </a:rPr>
              <a:t>substrate</a:t>
            </a:r>
            <a:r>
              <a:rPr lang="it-IT" sz="2000" dirty="0">
                <a:solidFill>
                  <a:srgbClr val="000000"/>
                </a:solidFill>
                <a:cs typeface="ＭＳ Ｐゴシック" charset="0"/>
              </a:rPr>
              <a:t> doping </a:t>
            </a:r>
            <a:r>
              <a:rPr lang="it-IT" sz="2000" dirty="0" err="1">
                <a:solidFill>
                  <a:srgbClr val="000000"/>
                </a:solidFill>
                <a:cs typeface="ＭＳ Ｐゴシック" charset="0"/>
              </a:rPr>
              <a:t>increases</a:t>
            </a:r>
            <a:r>
              <a:rPr lang="it-IT" sz="2000" dirty="0">
                <a:solidFill>
                  <a:srgbClr val="000000"/>
                </a:solidFill>
                <a:cs typeface="ＭＳ Ｐゴシック" charset="0"/>
              </a:rPr>
              <a:t> the </a:t>
            </a:r>
            <a:r>
              <a:rPr lang="it-IT" sz="2000" dirty="0" err="1">
                <a:solidFill>
                  <a:srgbClr val="000000"/>
                </a:solidFill>
                <a:cs typeface="ＭＳ Ｐゴシック" charset="0"/>
              </a:rPr>
              <a:t>device</a:t>
            </a:r>
            <a:r>
              <a:rPr lang="it-IT" sz="2000" dirty="0">
                <a:solidFill>
                  <a:srgbClr val="000000"/>
                </a:solidFill>
                <a:cs typeface="ＭＳ Ｐゴシック" charset="0"/>
              </a:rPr>
              <a:t> </a:t>
            </a:r>
            <a:r>
              <a:rPr lang="it-IT" sz="2000" dirty="0" err="1">
                <a:solidFill>
                  <a:srgbClr val="000000"/>
                </a:solidFill>
                <a:cs typeface="ＭＳ Ｐゴシック" charset="0"/>
              </a:rPr>
              <a:t>threshold</a:t>
            </a:r>
            <a:r>
              <a:rPr lang="it-IT" sz="2000" dirty="0">
                <a:solidFill>
                  <a:srgbClr val="000000"/>
                </a:solidFill>
                <a:cs typeface="ＭＳ Ｐゴシック" charset="0"/>
              </a:rPr>
              <a:t> </a:t>
            </a:r>
            <a:r>
              <a:rPr lang="it-IT" sz="2000" dirty="0" err="1">
                <a:solidFill>
                  <a:srgbClr val="000000"/>
                </a:solidFill>
                <a:cs typeface="ＭＳ Ｐゴシック" charset="0"/>
              </a:rPr>
              <a:t>voltage</a:t>
            </a:r>
            <a:r>
              <a:rPr lang="it-IT" sz="2000" dirty="0">
                <a:solidFill>
                  <a:srgbClr val="000000"/>
                </a:solidFill>
                <a:cs typeface="ＭＳ Ｐゴシック" charset="0"/>
              </a:rPr>
              <a:t>: </a:t>
            </a:r>
            <a:r>
              <a:rPr lang="it-IT" sz="2000" dirty="0" err="1">
                <a:solidFill>
                  <a:srgbClr val="000000"/>
                </a:solidFill>
                <a:cs typeface="ＭＳ Ｐゴシック" charset="0"/>
              </a:rPr>
              <a:t>this</a:t>
            </a:r>
            <a:r>
              <a:rPr lang="it-IT" sz="2000" dirty="0">
                <a:solidFill>
                  <a:srgbClr val="000000"/>
                </a:solidFill>
                <a:cs typeface="ＭＳ Ｐゴシック" charset="0"/>
              </a:rPr>
              <a:t> </a:t>
            </a:r>
            <a:r>
              <a:rPr lang="it-IT" sz="2000" dirty="0" err="1">
                <a:solidFill>
                  <a:srgbClr val="000000"/>
                </a:solidFill>
                <a:cs typeface="ＭＳ Ｐゴシック" charset="0"/>
              </a:rPr>
              <a:t>is</a:t>
            </a:r>
            <a:r>
              <a:rPr lang="it-IT" sz="2000" dirty="0">
                <a:solidFill>
                  <a:srgbClr val="000000"/>
                </a:solidFill>
                <a:cs typeface="ＭＳ Ｐゴシック" charset="0"/>
              </a:rPr>
              <a:t> </a:t>
            </a:r>
            <a:r>
              <a:rPr lang="it-IT" sz="2000" dirty="0" err="1">
                <a:solidFill>
                  <a:srgbClr val="000000"/>
                </a:solidFill>
                <a:cs typeface="ＭＳ Ｐゴシック" charset="0"/>
              </a:rPr>
              <a:t>overcome</a:t>
            </a:r>
            <a:r>
              <a:rPr lang="it-IT" sz="2000" dirty="0">
                <a:solidFill>
                  <a:srgbClr val="000000"/>
                </a:solidFill>
                <a:cs typeface="ＭＳ Ｐゴシック" charset="0"/>
              </a:rPr>
              <a:t> by </a:t>
            </a:r>
            <a:r>
              <a:rPr lang="it-IT" sz="2000" b="1" dirty="0" err="1">
                <a:solidFill>
                  <a:srgbClr val="FF0000"/>
                </a:solidFill>
                <a:cs typeface="ＭＳ Ｐゴシック" charset="0"/>
              </a:rPr>
              <a:t>decreasing</a:t>
            </a:r>
            <a:r>
              <a:rPr lang="it-IT" sz="2000" b="1" dirty="0">
                <a:solidFill>
                  <a:srgbClr val="FF0000"/>
                </a:solidFill>
                <a:cs typeface="ＭＳ Ｐゴシック" charset="0"/>
              </a:rPr>
              <a:t> the gate </a:t>
            </a:r>
            <a:r>
              <a:rPr lang="it-IT" sz="2000" b="1" dirty="0" err="1">
                <a:solidFill>
                  <a:srgbClr val="FF0000"/>
                </a:solidFill>
                <a:cs typeface="ＭＳ Ｐゴシック" charset="0"/>
              </a:rPr>
              <a:t>oxide</a:t>
            </a:r>
            <a:r>
              <a:rPr lang="it-IT" sz="2000" b="1" dirty="0">
                <a:solidFill>
                  <a:srgbClr val="FF0000"/>
                </a:solidFill>
                <a:cs typeface="ＭＳ Ｐゴシック" charset="0"/>
              </a:rPr>
              <a:t> </a:t>
            </a:r>
            <a:r>
              <a:rPr lang="it-IT" sz="2000" b="1" dirty="0" err="1">
                <a:solidFill>
                  <a:srgbClr val="FF0000"/>
                </a:solidFill>
                <a:cs typeface="ＭＳ Ｐゴシック" charset="0"/>
              </a:rPr>
              <a:t>thickness</a:t>
            </a:r>
            <a:r>
              <a:rPr lang="it-IT" sz="2000" dirty="0">
                <a:solidFill>
                  <a:srgbClr val="000000"/>
                </a:solidFill>
                <a:cs typeface="ＭＳ Ｐゴシック" charset="0"/>
              </a:rPr>
              <a:t>.</a:t>
            </a:r>
          </a:p>
          <a:p>
            <a:pPr>
              <a:defRPr/>
            </a:pPr>
            <a:endParaRPr lang="it-IT" sz="2000" dirty="0">
              <a:solidFill>
                <a:srgbClr val="000000"/>
              </a:solidFill>
              <a:cs typeface="ＭＳ Ｐゴシック" charset="0"/>
            </a:endParaRPr>
          </a:p>
        </p:txBody>
      </p:sp>
      <p:pic>
        <p:nvPicPr>
          <p:cNvPr id="1126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238" y="3860800"/>
            <a:ext cx="4462462"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 Box 88"/>
          <p:cNvSpPr txBox="1">
            <a:spLocks noChangeArrowheads="1"/>
          </p:cNvSpPr>
          <p:nvPr/>
        </p:nvSpPr>
        <p:spPr bwMode="auto">
          <a:xfrm>
            <a:off x="503238" y="5429250"/>
            <a:ext cx="5313362" cy="1323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15" tIns="45608" rIns="91215" bIns="45608">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it-IT" sz="2000">
                <a:solidFill>
                  <a:srgbClr val="000000"/>
                </a:solidFill>
              </a:rPr>
              <a:t>Classical scaling ended because of gate oxide thickness limits: in very thin oxides, direct tunneling of carriers leads to a large gate leakage current.</a:t>
            </a:r>
          </a:p>
        </p:txBody>
      </p:sp>
      <p:pic>
        <p:nvPicPr>
          <p:cNvPr id="112648" name="Immagine 23" descr="Immagin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25" y="1020763"/>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Immagine 23" descr="Immagin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25" y="4170363"/>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Immagine 23" descr="Immagin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425" y="5491163"/>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C03ED129-636F-0A4E-9D17-C6B89552E611}" type="slidenum">
              <a:rPr lang="en-US" smtClean="0"/>
              <a:pPr>
                <a:defRPr/>
              </a:pPr>
              <a:t>72</a:t>
            </a:fld>
            <a:endParaRPr lang="en-US"/>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0"/>
            <a:ext cx="645795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Segnaposto contenuto 4"/>
          <p:cNvSpPr txBox="1">
            <a:spLocks/>
          </p:cNvSpPr>
          <p:nvPr/>
        </p:nvSpPr>
        <p:spPr bwMode="auto">
          <a:xfrm>
            <a:off x="0" y="1236663"/>
            <a:ext cx="1219200" cy="18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85" tIns="45545" rIns="91085" bIns="45545">
            <a:spAutoFit/>
          </a:bodyPr>
          <a:lstStyle>
            <a:lvl1pPr indent="14288"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20000"/>
              </a:spcBef>
            </a:pPr>
            <a:r>
              <a:rPr lang="en-US" sz="1400" dirty="0">
                <a:solidFill>
                  <a:srgbClr val="000000"/>
                </a:solidFill>
                <a:cs typeface="Arial" charset="0"/>
              </a:rPr>
              <a:t>M. Bohr (Intel), “The new era of scaling in a </a:t>
            </a:r>
            <a:r>
              <a:rPr lang="en-US" sz="1400" dirty="0" err="1">
                <a:solidFill>
                  <a:srgbClr val="000000"/>
                </a:solidFill>
                <a:cs typeface="Arial" charset="0"/>
              </a:rPr>
              <a:t>SoC</a:t>
            </a:r>
            <a:r>
              <a:rPr lang="en-US" sz="1400" dirty="0">
                <a:solidFill>
                  <a:srgbClr val="000000"/>
                </a:solidFill>
                <a:cs typeface="Arial" charset="0"/>
              </a:rPr>
              <a:t> world”, ISSCC 2009.</a:t>
            </a:r>
          </a:p>
        </p:txBody>
      </p:sp>
      <p:sp>
        <p:nvSpPr>
          <p:cNvPr id="5" name="Text Box 30"/>
          <p:cNvSpPr txBox="1">
            <a:spLocks noChangeArrowheads="1"/>
          </p:cNvSpPr>
          <p:nvPr/>
        </p:nvSpPr>
        <p:spPr bwMode="auto">
          <a:xfrm>
            <a:off x="525463" y="4478338"/>
            <a:ext cx="83359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2000" dirty="0">
                <a:solidFill>
                  <a:srgbClr val="000000"/>
                </a:solidFill>
                <a:cs typeface="ＭＳ Ｐゴシック" charset="0"/>
              </a:rPr>
              <a:t>Mechanical stress (compressive or tensile strain) is introduced in the silicon channel to enhance carrier mobility and drive current.</a:t>
            </a:r>
            <a:endParaRPr lang="it-IT" sz="2000" dirty="0">
              <a:solidFill>
                <a:srgbClr val="000000"/>
              </a:solidFill>
              <a:cs typeface="ＭＳ Ｐゴシック" charset="0"/>
              <a:sym typeface="Symbol" charset="0"/>
            </a:endParaRPr>
          </a:p>
        </p:txBody>
      </p:sp>
      <p:sp>
        <p:nvSpPr>
          <p:cNvPr id="10" name="Text Box 30"/>
          <p:cNvSpPr txBox="1">
            <a:spLocks noChangeArrowheads="1"/>
          </p:cNvSpPr>
          <p:nvPr/>
        </p:nvSpPr>
        <p:spPr bwMode="auto">
          <a:xfrm>
            <a:off x="525463" y="5214938"/>
            <a:ext cx="83359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2000" dirty="0">
                <a:solidFill>
                  <a:srgbClr val="000000"/>
                </a:solidFill>
                <a:cs typeface="ＭＳ Ｐゴシック" charset="0"/>
              </a:rPr>
              <a:t>Gate dielectric is made thicker (still reducing gate capacitance) by using materials with higher dielectric constant than SiO</a:t>
            </a:r>
            <a:r>
              <a:rPr lang="en-US" sz="2000" baseline="-25000" dirty="0">
                <a:solidFill>
                  <a:srgbClr val="000000"/>
                </a:solidFill>
                <a:cs typeface="ＭＳ Ｐゴシック" charset="0"/>
              </a:rPr>
              <a:t>2</a:t>
            </a:r>
            <a:r>
              <a:rPr lang="en-US" sz="2000" dirty="0">
                <a:solidFill>
                  <a:srgbClr val="000000"/>
                </a:solidFill>
                <a:cs typeface="ＭＳ Ｐゴシック" charset="0"/>
              </a:rPr>
              <a:t>.</a:t>
            </a:r>
            <a:endParaRPr lang="it-IT" sz="2000" dirty="0">
              <a:solidFill>
                <a:srgbClr val="000000"/>
              </a:solidFill>
              <a:cs typeface="ＭＳ Ｐゴシック" charset="0"/>
              <a:sym typeface="Symbol" charset="0"/>
            </a:endParaRPr>
          </a:p>
        </p:txBody>
      </p:sp>
      <p:pic>
        <p:nvPicPr>
          <p:cNvPr id="113670" name="Immagine 23"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4513263"/>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Immagine 23"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5224463"/>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9100" y="1017588"/>
            <a:ext cx="3136900" cy="238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735391A3-43D6-A14D-ADF1-5C3416BF0386}" type="slidenum">
              <a:rPr lang="en-US" sz="1200">
                <a:solidFill>
                  <a:srgbClr val="000066"/>
                </a:solidFill>
                <a:latin typeface="Verdana" charset="0"/>
                <a:cs typeface="Arial" charset="0"/>
              </a:rPr>
              <a:pPr/>
              <a:t>73</a:t>
            </a:fld>
            <a:endParaRPr lang="en-US" sz="1200">
              <a:solidFill>
                <a:srgbClr val="000066"/>
              </a:solidFill>
              <a:latin typeface="Verdana" charset="0"/>
              <a:cs typeface="Arial" charset="0"/>
            </a:endParaRPr>
          </a:p>
        </p:txBody>
      </p:sp>
      <p:sp>
        <p:nvSpPr>
          <p:cNvPr id="124930" name="Rectangle 4"/>
          <p:cNvSpPr>
            <a:spLocks noChangeArrowheads="1"/>
          </p:cNvSpPr>
          <p:nvPr/>
        </p:nvSpPr>
        <p:spPr bwMode="auto">
          <a:xfrm>
            <a:off x="952500" y="63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nchor="ctr"/>
          <a:lstStyle/>
          <a:p>
            <a:pPr algn="ctr">
              <a:buClrTx/>
              <a:buFontTx/>
              <a:buNone/>
            </a:pPr>
            <a:r>
              <a:rPr lang="it-IT" sz="3200">
                <a:solidFill>
                  <a:srgbClr val="000000"/>
                </a:solidFill>
                <a:cs typeface="Arial" charset="0"/>
              </a:rPr>
              <a:t>Gate leakage current in nanoscale CMOS flavours and generations</a:t>
            </a:r>
          </a:p>
        </p:txBody>
      </p:sp>
      <p:pic>
        <p:nvPicPr>
          <p:cNvPr id="124931"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1200" y="2184400"/>
            <a:ext cx="538480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15"/>
          <p:cNvSpPr txBox="1">
            <a:spLocks noChangeArrowheads="1"/>
          </p:cNvSpPr>
          <p:nvPr/>
        </p:nvSpPr>
        <p:spPr bwMode="auto">
          <a:xfrm>
            <a:off x="358775" y="1138238"/>
            <a:ext cx="92297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1800">
                <a:solidFill>
                  <a:srgbClr val="000000"/>
                </a:solidFill>
                <a:cs typeface="Arial" charset="0"/>
              </a:rPr>
              <a:t>Interestingly, the </a:t>
            </a:r>
            <a:r>
              <a:rPr lang="en-US" sz="1800" b="1">
                <a:solidFill>
                  <a:srgbClr val="FF0000"/>
                </a:solidFill>
                <a:cs typeface="Arial" charset="0"/>
              </a:rPr>
              <a:t>gate leakage current is observed to decrease for the types of stresses adopted by the industry in advanced CMOS </a:t>
            </a:r>
            <a:r>
              <a:rPr lang="en-US" sz="1800">
                <a:solidFill>
                  <a:srgbClr val="000000"/>
                </a:solidFill>
                <a:cs typeface="Arial" charset="0"/>
              </a:rPr>
              <a:t>(tensile and compressive stress for NMOS and PMOS, respectively) </a:t>
            </a:r>
            <a:endParaRPr lang="it-IT" sz="1800">
              <a:solidFill>
                <a:srgbClr val="000000"/>
              </a:solidFill>
              <a:cs typeface="Arial" charset="0"/>
              <a:sym typeface="Symbol" charset="0"/>
            </a:endParaRPr>
          </a:p>
        </p:txBody>
      </p:sp>
      <p:pic>
        <p:nvPicPr>
          <p:cNvPr id="124933" name="Immagine 3" descr="Immagin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1158875"/>
            <a:ext cx="230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 Box 15"/>
          <p:cNvSpPr txBox="1">
            <a:spLocks noChangeArrowheads="1"/>
          </p:cNvSpPr>
          <p:nvPr/>
        </p:nvSpPr>
        <p:spPr bwMode="auto">
          <a:xfrm>
            <a:off x="373063" y="2106613"/>
            <a:ext cx="40973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1800">
                <a:solidFill>
                  <a:srgbClr val="000000"/>
                </a:solidFill>
                <a:cs typeface="Arial" charset="0"/>
              </a:rPr>
              <a:t>These types of stresses increase electron and hole populations in energy bands where they have low tunneling probability through SiO</a:t>
            </a:r>
            <a:r>
              <a:rPr lang="en-US" sz="1800" baseline="-25000">
                <a:solidFill>
                  <a:srgbClr val="000000"/>
                </a:solidFill>
                <a:cs typeface="Arial" charset="0"/>
              </a:rPr>
              <a:t>2</a:t>
            </a:r>
            <a:r>
              <a:rPr lang="en-US" sz="1800">
                <a:solidFill>
                  <a:srgbClr val="000000"/>
                </a:solidFill>
                <a:cs typeface="Arial" charset="0"/>
              </a:rPr>
              <a:t> (in addition to enhancing their mobility in the channel)</a:t>
            </a:r>
            <a:endParaRPr lang="it-IT" sz="1800">
              <a:solidFill>
                <a:srgbClr val="000000"/>
              </a:solidFill>
              <a:cs typeface="Arial" charset="0"/>
              <a:sym typeface="Symbol" charset="0"/>
            </a:endParaRPr>
          </a:p>
        </p:txBody>
      </p:sp>
      <p:pic>
        <p:nvPicPr>
          <p:cNvPr id="124935" name="Immagine 5" descr="Immagin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2127250"/>
            <a:ext cx="231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Text Box 15"/>
          <p:cNvSpPr txBox="1">
            <a:spLocks noChangeArrowheads="1"/>
          </p:cNvSpPr>
          <p:nvPr/>
        </p:nvSpPr>
        <p:spPr bwMode="auto">
          <a:xfrm>
            <a:off x="377825" y="3911600"/>
            <a:ext cx="41941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1800">
                <a:solidFill>
                  <a:srgbClr val="000000"/>
                </a:solidFill>
                <a:cs typeface="Arial" charset="0"/>
              </a:rPr>
              <a:t>We made tests on </a:t>
            </a:r>
            <a:r>
              <a:rPr lang="en-US" sz="1800" b="1">
                <a:solidFill>
                  <a:srgbClr val="FF0000"/>
                </a:solidFill>
                <a:cs typeface="Arial" charset="0"/>
              </a:rPr>
              <a:t>130 nm and 90 nm GP (General Purpose) transistors </a:t>
            </a:r>
            <a:r>
              <a:rPr lang="en-US" sz="1800">
                <a:solidFill>
                  <a:srgbClr val="000000"/>
                </a:solidFill>
                <a:cs typeface="Arial" charset="0"/>
              </a:rPr>
              <a:t>and on </a:t>
            </a:r>
            <a:r>
              <a:rPr lang="en-US" sz="1800" b="1">
                <a:solidFill>
                  <a:srgbClr val="FF3300"/>
                </a:solidFill>
                <a:cs typeface="Arial" charset="0"/>
              </a:rPr>
              <a:t>65 nm</a:t>
            </a:r>
            <a:r>
              <a:rPr lang="en-US" sz="1800">
                <a:solidFill>
                  <a:srgbClr val="000000"/>
                </a:solidFill>
                <a:cs typeface="Arial" charset="0"/>
              </a:rPr>
              <a:t> </a:t>
            </a:r>
            <a:r>
              <a:rPr lang="en-US" sz="1800" b="1">
                <a:solidFill>
                  <a:srgbClr val="FF3300"/>
                </a:solidFill>
                <a:cs typeface="Arial" charset="0"/>
              </a:rPr>
              <a:t>LP (Low Power) transistors (V</a:t>
            </a:r>
            <a:r>
              <a:rPr lang="en-US" sz="1800" b="1" baseline="-25000">
                <a:solidFill>
                  <a:srgbClr val="FF3300"/>
                </a:solidFill>
                <a:cs typeface="Arial" charset="0"/>
              </a:rPr>
              <a:t>DD</a:t>
            </a:r>
            <a:r>
              <a:rPr lang="en-US" sz="1800" b="1">
                <a:solidFill>
                  <a:srgbClr val="FF3300"/>
                </a:solidFill>
                <a:cs typeface="Arial" charset="0"/>
              </a:rPr>
              <a:t> = 1.2 V).</a:t>
            </a:r>
            <a:r>
              <a:rPr lang="en-US" sz="1800">
                <a:solidFill>
                  <a:srgbClr val="000000"/>
                </a:solidFill>
                <a:cs typeface="Arial" charset="0"/>
              </a:rPr>
              <a:t> These LP devices were optimized for a reduced leakage (larger equivalent oxide thickness, different level of nitridation with respect to other flavours, different silicon stress). </a:t>
            </a:r>
            <a:endParaRPr lang="it-IT" sz="1800">
              <a:solidFill>
                <a:srgbClr val="000000"/>
              </a:solidFill>
              <a:cs typeface="Arial" charset="0"/>
              <a:sym typeface="Symbol" charset="0"/>
            </a:endParaRPr>
          </a:p>
        </p:txBody>
      </p:sp>
      <p:pic>
        <p:nvPicPr>
          <p:cNvPr id="124937" name="Immagine 16" descr="Immagin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 y="3932238"/>
            <a:ext cx="265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a:xfrm>
            <a:off x="7391400" y="7404100"/>
            <a:ext cx="1905000" cy="457200"/>
          </a:xfrm>
        </p:spPr>
        <p:txBody>
          <a:bodyPr/>
          <a:lstStyle/>
          <a:p>
            <a:pPr>
              <a:defRPr/>
            </a:pPr>
            <a:fld id="{F16FF698-C096-6941-8B28-A3FF8F5D863C}" type="slidenum">
              <a:rPr lang="en-US" smtClean="0"/>
              <a:pPr>
                <a:defRPr/>
              </a:pPr>
              <a:t>74</a:t>
            </a:fld>
            <a:endParaRPr lang="en-US"/>
          </a:p>
        </p:txBody>
      </p:sp>
      <p:sp>
        <p:nvSpPr>
          <p:cNvPr id="123906" name="Text Box 10"/>
          <p:cNvSpPr txBox="1">
            <a:spLocks noChangeArrowheads="1"/>
          </p:cNvSpPr>
          <p:nvPr/>
        </p:nvSpPr>
        <p:spPr bwMode="auto">
          <a:xfrm>
            <a:off x="390525" y="2984500"/>
            <a:ext cx="8956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pPr>
            <a:r>
              <a:rPr lang="en-US" sz="2000" dirty="0">
                <a:solidFill>
                  <a:srgbClr val="000000"/>
                </a:solidFill>
                <a:cs typeface="Arial" charset="0"/>
              </a:rPr>
              <a:t>C</a:t>
            </a:r>
            <a:r>
              <a:rPr lang="en-US" sz="2000" dirty="0" smtClean="0">
                <a:solidFill>
                  <a:srgbClr val="000000"/>
                </a:solidFill>
                <a:cs typeface="Arial" charset="0"/>
              </a:rPr>
              <a:t>ritical </a:t>
            </a:r>
            <a:r>
              <a:rPr lang="en-US" sz="2000" dirty="0">
                <a:solidFill>
                  <a:srgbClr val="000000"/>
                </a:solidFill>
                <a:cs typeface="Arial" charset="0"/>
              </a:rPr>
              <a:t>aspects for analog design in </a:t>
            </a:r>
            <a:r>
              <a:rPr lang="en-US" sz="2000" dirty="0" err="1">
                <a:solidFill>
                  <a:srgbClr val="000000"/>
                </a:solidFill>
                <a:cs typeface="Arial" charset="0"/>
              </a:rPr>
              <a:t>nanoscale</a:t>
            </a:r>
            <a:r>
              <a:rPr lang="en-US" sz="2000" dirty="0">
                <a:solidFill>
                  <a:srgbClr val="000000"/>
                </a:solidFill>
                <a:cs typeface="Arial" charset="0"/>
              </a:rPr>
              <a:t> CMOS </a:t>
            </a:r>
            <a:r>
              <a:rPr lang="en-US" sz="2000" b="1" dirty="0">
                <a:solidFill>
                  <a:srgbClr val="FF0000"/>
                </a:solidFill>
                <a:cs typeface="Arial" charset="0"/>
              </a:rPr>
              <a:t>(with focus on LP </a:t>
            </a:r>
            <a:r>
              <a:rPr lang="en-US" sz="2000" b="1" dirty="0" smtClean="0">
                <a:solidFill>
                  <a:srgbClr val="FF0000"/>
                </a:solidFill>
                <a:cs typeface="Arial" charset="0"/>
              </a:rPr>
              <a:t>65 nm</a:t>
            </a:r>
            <a:r>
              <a:rPr lang="en-US" sz="2000" b="1" dirty="0">
                <a:solidFill>
                  <a:srgbClr val="FF0000"/>
                </a:solidFill>
                <a:cs typeface="Arial" charset="0"/>
              </a:rPr>
              <a:t>) </a:t>
            </a:r>
            <a:r>
              <a:rPr lang="en-US" sz="2000" dirty="0">
                <a:solidFill>
                  <a:srgbClr val="000000"/>
                </a:solidFill>
                <a:cs typeface="Arial" charset="0"/>
              </a:rPr>
              <a:t>for detector readout integrated circuits:</a:t>
            </a:r>
            <a:endParaRPr lang="it-IT" sz="2000" dirty="0">
              <a:solidFill>
                <a:srgbClr val="000000"/>
              </a:solidFill>
              <a:cs typeface="Arial" charset="0"/>
            </a:endParaRPr>
          </a:p>
        </p:txBody>
      </p:sp>
      <p:sp>
        <p:nvSpPr>
          <p:cNvPr id="123907" name="Text Box 15"/>
          <p:cNvSpPr txBox="1">
            <a:spLocks noChangeArrowheads="1"/>
          </p:cNvSpPr>
          <p:nvPr/>
        </p:nvSpPr>
        <p:spPr bwMode="auto">
          <a:xfrm>
            <a:off x="1239838" y="4979988"/>
            <a:ext cx="718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pPr>
            <a:r>
              <a:rPr lang="en-US" sz="2000">
                <a:solidFill>
                  <a:srgbClr val="FF0000"/>
                </a:solidFill>
                <a:cs typeface="Arial" charset="0"/>
              </a:rPr>
              <a:t>Thermal noise</a:t>
            </a:r>
            <a:endParaRPr lang="it-IT" sz="2000">
              <a:solidFill>
                <a:srgbClr val="000066"/>
              </a:solidFill>
              <a:cs typeface="Arial" charset="0"/>
              <a:sym typeface="Symbol" charset="0"/>
            </a:endParaRPr>
          </a:p>
        </p:txBody>
      </p:sp>
      <p:sp>
        <p:nvSpPr>
          <p:cNvPr id="25" name="Text Box 25"/>
          <p:cNvSpPr txBox="1">
            <a:spLocks noChangeArrowheads="1"/>
          </p:cNvSpPr>
          <p:nvPr/>
        </p:nvSpPr>
        <p:spPr bwMode="auto">
          <a:xfrm>
            <a:off x="1254125" y="3743325"/>
            <a:ext cx="833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Verdana" charset="0"/>
                <a:ea typeface="ＭＳ Ｐゴシック" charset="0"/>
                <a:cs typeface="Arial" charset="0"/>
              </a:defRPr>
            </a:lvl1pPr>
            <a:lvl2pPr marL="742950" indent="-285750" eaLnBrk="0" hangingPunct="0">
              <a:defRPr sz="3600">
                <a:solidFill>
                  <a:schemeClr val="tx2"/>
                </a:solidFill>
                <a:latin typeface="Verdana" charset="0"/>
                <a:ea typeface="Arial" charset="0"/>
                <a:cs typeface="Arial" charset="0"/>
              </a:defRPr>
            </a:lvl2pPr>
            <a:lvl3pPr marL="1143000" indent="-228600" eaLnBrk="0" hangingPunct="0">
              <a:defRPr sz="3600">
                <a:solidFill>
                  <a:schemeClr val="tx2"/>
                </a:solidFill>
                <a:latin typeface="Verdana" charset="0"/>
                <a:ea typeface="Arial" charset="0"/>
                <a:cs typeface="Arial" charset="0"/>
              </a:defRPr>
            </a:lvl3pPr>
            <a:lvl4pPr marL="1600200" indent="-228600" eaLnBrk="0" hangingPunct="0">
              <a:defRPr sz="3600">
                <a:solidFill>
                  <a:schemeClr val="tx2"/>
                </a:solidFill>
                <a:latin typeface="Verdana" charset="0"/>
                <a:ea typeface="Arial" charset="0"/>
                <a:cs typeface="Arial" charset="0"/>
              </a:defRPr>
            </a:lvl4pPr>
            <a:lvl5pPr marL="2057400" indent="-228600" eaLnBrk="0" hangingPunct="0">
              <a:defRPr sz="3600">
                <a:solidFill>
                  <a:schemeClr val="tx2"/>
                </a:solidFill>
                <a:latin typeface="Verdana" charset="0"/>
                <a:ea typeface="Arial" charset="0"/>
                <a:cs typeface="Arial" charset="0"/>
              </a:defRPr>
            </a:lvl5pPr>
            <a:lvl6pPr marL="2514600" indent="-228600" eaLnBrk="0" fontAlgn="base" hangingPunct="0">
              <a:spcBef>
                <a:spcPct val="0"/>
              </a:spcBef>
              <a:spcAft>
                <a:spcPct val="0"/>
              </a:spcAft>
              <a:defRPr sz="3600">
                <a:solidFill>
                  <a:schemeClr val="tx2"/>
                </a:solidFill>
                <a:latin typeface="Verdana" charset="0"/>
                <a:ea typeface="Arial" charset="0"/>
                <a:cs typeface="Arial" charset="0"/>
              </a:defRPr>
            </a:lvl6pPr>
            <a:lvl7pPr marL="2971800" indent="-228600" eaLnBrk="0" fontAlgn="base" hangingPunct="0">
              <a:spcBef>
                <a:spcPct val="0"/>
              </a:spcBef>
              <a:spcAft>
                <a:spcPct val="0"/>
              </a:spcAft>
              <a:defRPr sz="3600">
                <a:solidFill>
                  <a:schemeClr val="tx2"/>
                </a:solidFill>
                <a:latin typeface="Verdana" charset="0"/>
                <a:ea typeface="Arial" charset="0"/>
                <a:cs typeface="Arial" charset="0"/>
              </a:defRPr>
            </a:lvl7pPr>
            <a:lvl8pPr marL="3429000" indent="-228600" eaLnBrk="0" fontAlgn="base" hangingPunct="0">
              <a:spcBef>
                <a:spcPct val="0"/>
              </a:spcBef>
              <a:spcAft>
                <a:spcPct val="0"/>
              </a:spcAft>
              <a:defRPr sz="3600">
                <a:solidFill>
                  <a:schemeClr val="tx2"/>
                </a:solidFill>
                <a:latin typeface="Verdana" charset="0"/>
                <a:ea typeface="Arial" charset="0"/>
                <a:cs typeface="Arial" charset="0"/>
              </a:defRPr>
            </a:lvl8pPr>
            <a:lvl9pPr marL="3886200" indent="-228600" eaLnBrk="0" fontAlgn="base" hangingPunct="0">
              <a:spcBef>
                <a:spcPct val="0"/>
              </a:spcBef>
              <a:spcAft>
                <a:spcPct val="0"/>
              </a:spcAft>
              <a:defRPr sz="3600">
                <a:solidFill>
                  <a:schemeClr val="tx2"/>
                </a:solidFill>
                <a:latin typeface="Verdana" charset="0"/>
                <a:ea typeface="Arial" charset="0"/>
                <a:cs typeface="Arial" charset="0"/>
              </a:defRPr>
            </a:lvl9pPr>
          </a:lstStyle>
          <a:p>
            <a:pPr fontAlgn="auto">
              <a:spcBef>
                <a:spcPct val="50000"/>
              </a:spcBef>
              <a:spcAft>
                <a:spcPts val="0"/>
              </a:spcAft>
              <a:buClrTx/>
              <a:defRPr/>
            </a:pPr>
            <a:r>
              <a:rPr lang="en-US" sz="2000" kern="0">
                <a:solidFill>
                  <a:srgbClr val="FF3300"/>
                </a:solidFill>
                <a:latin typeface="Comic Sans MS" charset="0"/>
              </a:rPr>
              <a:t>Gate leakage current</a:t>
            </a:r>
            <a:endParaRPr lang="it-IT" sz="2000" kern="0">
              <a:solidFill>
                <a:srgbClr val="000000"/>
              </a:solidFill>
              <a:latin typeface="Comic Sans MS" charset="0"/>
              <a:sym typeface="Symbol" charset="0"/>
            </a:endParaRPr>
          </a:p>
        </p:txBody>
      </p:sp>
      <p:pic>
        <p:nvPicPr>
          <p:cNvPr id="123909" name="Immagine 8"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 y="3044825"/>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Immagine 9"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4713" y="3810000"/>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Immagine 10"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5037138"/>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2" name="Text Box 15"/>
          <p:cNvSpPr txBox="1">
            <a:spLocks noChangeArrowheads="1"/>
          </p:cNvSpPr>
          <p:nvPr/>
        </p:nvSpPr>
        <p:spPr bwMode="auto">
          <a:xfrm>
            <a:off x="1289050" y="4211638"/>
            <a:ext cx="7183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pPr>
            <a:r>
              <a:rPr lang="en-US" sz="2000">
                <a:solidFill>
                  <a:srgbClr val="FF0000"/>
                </a:solidFill>
                <a:cs typeface="Arial" charset="0"/>
              </a:rPr>
              <a:t>1/f noise</a:t>
            </a:r>
            <a:endParaRPr lang="it-IT" sz="2000">
              <a:solidFill>
                <a:srgbClr val="000066"/>
              </a:solidFill>
              <a:cs typeface="Arial" charset="0"/>
              <a:sym typeface="Symbol" charset="0"/>
            </a:endParaRPr>
          </a:p>
        </p:txBody>
      </p:sp>
      <p:pic>
        <p:nvPicPr>
          <p:cNvPr id="123913" name="Immagine 14"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888" y="4268788"/>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Parentesi graffa chiusa 32"/>
          <p:cNvSpPr>
            <a:spLocks/>
          </p:cNvSpPr>
          <p:nvPr/>
        </p:nvSpPr>
        <p:spPr bwMode="auto">
          <a:xfrm>
            <a:off x="4003675" y="3884613"/>
            <a:ext cx="254000" cy="652462"/>
          </a:xfrm>
          <a:prstGeom prst="rightBrace">
            <a:avLst>
              <a:gd name="adj1" fmla="val 8339"/>
              <a:gd name="adj2" fmla="val 50000"/>
            </a:avLst>
          </a:prstGeom>
          <a:noFill/>
          <a:ln w="25400">
            <a:solidFill>
              <a:srgbClr val="2D2DB9"/>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085" tIns="45545" rIns="91085" bIns="45545">
            <a:spAutoFit/>
          </a:bodyPr>
          <a:lstStyle/>
          <a:p>
            <a:pPr>
              <a:buFont typeface="Wingdings" pitchFamily="2" charset="2"/>
              <a:buNone/>
              <a:defRPr/>
            </a:pPr>
            <a:endParaRPr lang="it-IT">
              <a:solidFill>
                <a:srgbClr val="000000"/>
              </a:solidFill>
              <a:latin typeface="Verdana" pitchFamily="34" charset="0"/>
              <a:ea typeface="ＭＳ Ｐゴシック"/>
              <a:cs typeface="ＭＳ Ｐゴシック" charset="0"/>
            </a:endParaRPr>
          </a:p>
        </p:txBody>
      </p:sp>
      <p:sp>
        <p:nvSpPr>
          <p:cNvPr id="123915" name="Text Box 25"/>
          <p:cNvSpPr txBox="1">
            <a:spLocks noChangeArrowheads="1"/>
          </p:cNvSpPr>
          <p:nvPr/>
        </p:nvSpPr>
        <p:spPr bwMode="auto">
          <a:xfrm>
            <a:off x="4495800" y="3700463"/>
            <a:ext cx="4494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pPr>
            <a:r>
              <a:rPr lang="en-US" sz="2000">
                <a:solidFill>
                  <a:srgbClr val="0070C0"/>
                </a:solidFill>
                <a:cs typeface="Arial" charset="0"/>
                <a:sym typeface="Symbol" charset="0"/>
              </a:rPr>
              <a:t>Interaction of charge carriers with the gate oxide; tools for evaluating the quality of the gate dielectric</a:t>
            </a:r>
            <a:endParaRPr lang="it-IT" sz="2000">
              <a:solidFill>
                <a:srgbClr val="0070C0"/>
              </a:solidFill>
              <a:cs typeface="Arial" charset="0"/>
              <a:sym typeface="Symbol" charset="0"/>
            </a:endParaRPr>
          </a:p>
        </p:txBody>
      </p:sp>
      <p:sp>
        <p:nvSpPr>
          <p:cNvPr id="35" name="Parentesi graffa chiusa 34"/>
          <p:cNvSpPr>
            <a:spLocks/>
          </p:cNvSpPr>
          <p:nvPr/>
        </p:nvSpPr>
        <p:spPr bwMode="auto">
          <a:xfrm>
            <a:off x="4000500" y="4789488"/>
            <a:ext cx="207963" cy="652462"/>
          </a:xfrm>
          <a:prstGeom prst="rightBrace">
            <a:avLst>
              <a:gd name="adj1" fmla="val 8337"/>
              <a:gd name="adj2" fmla="val 50000"/>
            </a:avLst>
          </a:prstGeom>
          <a:noFill/>
          <a:ln w="25400">
            <a:solidFill>
              <a:srgbClr val="2D2DB9"/>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085" tIns="45545" rIns="91085" bIns="45545">
            <a:spAutoFit/>
          </a:bodyPr>
          <a:lstStyle/>
          <a:p>
            <a:pPr>
              <a:buFont typeface="Wingdings" pitchFamily="2" charset="2"/>
              <a:buNone/>
              <a:defRPr/>
            </a:pPr>
            <a:endParaRPr lang="it-IT">
              <a:solidFill>
                <a:srgbClr val="000000"/>
              </a:solidFill>
              <a:latin typeface="Verdana" pitchFamily="34" charset="0"/>
              <a:ea typeface="ＭＳ Ｐゴシック"/>
              <a:cs typeface="ＭＳ Ｐゴシック" charset="0"/>
            </a:endParaRPr>
          </a:p>
        </p:txBody>
      </p:sp>
      <p:sp>
        <p:nvSpPr>
          <p:cNvPr id="123917" name="Text Box 25"/>
          <p:cNvSpPr txBox="1">
            <a:spLocks noChangeArrowheads="1"/>
          </p:cNvSpPr>
          <p:nvPr/>
        </p:nvSpPr>
        <p:spPr bwMode="auto">
          <a:xfrm>
            <a:off x="4521200" y="4772025"/>
            <a:ext cx="515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pPr>
            <a:r>
              <a:rPr lang="en-US" sz="2000">
                <a:solidFill>
                  <a:srgbClr val="0070C0"/>
                </a:solidFill>
                <a:cs typeface="Arial" charset="0"/>
                <a:sym typeface="Symbol" charset="0"/>
              </a:rPr>
              <a:t>Charge carriers in the device channel (short channel effects, strained silicon)</a:t>
            </a:r>
            <a:endParaRPr lang="it-IT" sz="2000">
              <a:solidFill>
                <a:srgbClr val="0070C0"/>
              </a:solidFill>
              <a:cs typeface="Arial" charset="0"/>
              <a:sym typeface="Symbol" charset="0"/>
            </a:endParaRPr>
          </a:p>
        </p:txBody>
      </p:sp>
      <p:sp>
        <p:nvSpPr>
          <p:cNvPr id="123918" name="Text Box 15"/>
          <p:cNvSpPr txBox="1">
            <a:spLocks noChangeArrowheads="1"/>
          </p:cNvSpPr>
          <p:nvPr/>
        </p:nvSpPr>
        <p:spPr bwMode="auto">
          <a:xfrm>
            <a:off x="1289050" y="5829300"/>
            <a:ext cx="71834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1" tIns="45655" rIns="91311" bIns="4565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pPr>
            <a:r>
              <a:rPr lang="en-US" sz="2000">
                <a:solidFill>
                  <a:srgbClr val="FF3300"/>
                </a:solidFill>
                <a:cs typeface="Arial" charset="0"/>
              </a:rPr>
              <a:t>Radiation hardness </a:t>
            </a:r>
            <a:r>
              <a:rPr lang="en-US" sz="2000">
                <a:solidFill>
                  <a:srgbClr val="000066"/>
                </a:solidFill>
                <a:cs typeface="Arial" charset="0"/>
              </a:rPr>
              <a:t> </a:t>
            </a:r>
            <a:endParaRPr lang="it-IT" sz="2000">
              <a:solidFill>
                <a:srgbClr val="000066"/>
              </a:solidFill>
              <a:cs typeface="Arial" charset="0"/>
              <a:sym typeface="Symbol" charset="0"/>
            </a:endParaRPr>
          </a:p>
        </p:txBody>
      </p:sp>
      <p:pic>
        <p:nvPicPr>
          <p:cNvPr id="123919" name="Immagine 15"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5663" y="5875338"/>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arentesi graffa chiusa 17"/>
          <p:cNvSpPr>
            <a:spLocks/>
          </p:cNvSpPr>
          <p:nvPr/>
        </p:nvSpPr>
        <p:spPr bwMode="auto">
          <a:xfrm>
            <a:off x="3990975" y="5695950"/>
            <a:ext cx="207963" cy="652463"/>
          </a:xfrm>
          <a:prstGeom prst="rightBrace">
            <a:avLst>
              <a:gd name="adj1" fmla="val 8337"/>
              <a:gd name="adj2" fmla="val 50000"/>
            </a:avLst>
          </a:prstGeom>
          <a:noFill/>
          <a:ln w="25400">
            <a:solidFill>
              <a:srgbClr val="2D2DB9"/>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311" tIns="45655" rIns="91311" bIns="45655">
            <a:spAutoFit/>
          </a:bodyPr>
          <a:lstStyle/>
          <a:p>
            <a:pPr>
              <a:buFont typeface="Wingdings" pitchFamily="2" charset="2"/>
              <a:buNone/>
              <a:defRPr/>
            </a:pPr>
            <a:endParaRPr lang="it-IT">
              <a:solidFill>
                <a:srgbClr val="000000"/>
              </a:solidFill>
              <a:latin typeface="Verdana" pitchFamily="34" charset="0"/>
              <a:ea typeface="ＭＳ Ｐゴシック"/>
              <a:cs typeface="ＭＳ Ｐゴシック" charset="0"/>
            </a:endParaRPr>
          </a:p>
        </p:txBody>
      </p:sp>
      <p:sp>
        <p:nvSpPr>
          <p:cNvPr id="123921" name="Text Box 25"/>
          <p:cNvSpPr txBox="1">
            <a:spLocks noChangeArrowheads="1"/>
          </p:cNvSpPr>
          <p:nvPr/>
        </p:nvSpPr>
        <p:spPr bwMode="auto">
          <a:xfrm>
            <a:off x="4511675" y="5602288"/>
            <a:ext cx="5203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1" tIns="45655" rIns="91311" bIns="4565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pPr>
            <a:r>
              <a:rPr lang="en-US" sz="2000">
                <a:solidFill>
                  <a:srgbClr val="0070C0"/>
                </a:solidFill>
                <a:cs typeface="Arial" charset="0"/>
                <a:sym typeface="Symbol" charset="0"/>
              </a:rPr>
              <a:t>Radiation-induced positive charge in the gate oxide and in </a:t>
            </a:r>
            <a:r>
              <a:rPr lang="en-US" sz="2000">
                <a:solidFill>
                  <a:srgbClr val="FF3300"/>
                </a:solidFill>
                <a:cs typeface="Arial" charset="0"/>
                <a:sym typeface="Symbol" charset="0"/>
              </a:rPr>
              <a:t>lateral isolation oxides</a:t>
            </a:r>
            <a:endParaRPr lang="it-IT" sz="2000">
              <a:solidFill>
                <a:srgbClr val="FF3300"/>
              </a:solidFill>
              <a:cs typeface="Arial" charset="0"/>
              <a:sym typeface="Symbol" charset="0"/>
            </a:endParaRPr>
          </a:p>
        </p:txBody>
      </p:sp>
      <p:sp>
        <p:nvSpPr>
          <p:cNvPr id="20" name="Text Box 8"/>
          <p:cNvSpPr txBox="1">
            <a:spLocks noChangeArrowheads="1"/>
          </p:cNvSpPr>
          <p:nvPr/>
        </p:nvSpPr>
        <p:spPr bwMode="auto">
          <a:xfrm>
            <a:off x="920750" y="17463"/>
            <a:ext cx="8313738"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algn="ctr" eaLnBrk="0" hangingPunct="0">
              <a:spcBef>
                <a:spcPct val="50000"/>
              </a:spcBef>
              <a:buClrTx/>
              <a:buFontTx/>
              <a:buNone/>
              <a:defRPr/>
            </a:pPr>
            <a:r>
              <a:rPr lang="en-US" sz="2800" b="1" dirty="0">
                <a:solidFill>
                  <a:srgbClr val="000066"/>
                </a:solidFill>
                <a:cs typeface="ＭＳ Ｐゴシック" charset="0"/>
              </a:rPr>
              <a:t>CMOS 65 nm: the Low Power </a:t>
            </a:r>
            <a:r>
              <a:rPr lang="en-US" sz="2800" b="1" dirty="0" err="1">
                <a:solidFill>
                  <a:srgbClr val="000066"/>
                </a:solidFill>
                <a:cs typeface="ＭＳ Ｐゴシック" charset="0"/>
              </a:rPr>
              <a:t>flavour</a:t>
            </a:r>
            <a:endParaRPr lang="it-IT" sz="2800" b="1" dirty="0">
              <a:solidFill>
                <a:srgbClr val="000066"/>
              </a:solidFill>
              <a:cs typeface="ＭＳ Ｐゴシック" charset="0"/>
              <a:sym typeface="Symbol" charset="0"/>
            </a:endParaRPr>
          </a:p>
        </p:txBody>
      </p:sp>
      <p:sp>
        <p:nvSpPr>
          <p:cNvPr id="21" name="Text Box 88"/>
          <p:cNvSpPr txBox="1">
            <a:spLocks noChangeArrowheads="1"/>
          </p:cNvSpPr>
          <p:nvPr/>
        </p:nvSpPr>
        <p:spPr bwMode="auto">
          <a:xfrm>
            <a:off x="452438" y="590550"/>
            <a:ext cx="9123362"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a:defRPr/>
            </a:pPr>
            <a:r>
              <a:rPr lang="it-IT" sz="2000" dirty="0" err="1">
                <a:solidFill>
                  <a:srgbClr val="000000"/>
                </a:solidFill>
                <a:cs typeface="ＭＳ Ｐゴシック" charset="0"/>
              </a:rPr>
              <a:t>After</a:t>
            </a:r>
            <a:r>
              <a:rPr lang="it-IT" sz="2000" dirty="0">
                <a:solidFill>
                  <a:srgbClr val="000000"/>
                </a:solidFill>
                <a:cs typeface="ＭＳ Ｐゴシック" charset="0"/>
              </a:rPr>
              <a:t> the 250 nm (LHC) and the 130 nm </a:t>
            </a:r>
            <a:r>
              <a:rPr lang="it-IT" sz="2000" dirty="0" err="1">
                <a:solidFill>
                  <a:srgbClr val="000000"/>
                </a:solidFill>
                <a:cs typeface="ＭＳ Ｐゴシック" charset="0"/>
              </a:rPr>
              <a:t>node</a:t>
            </a:r>
            <a:r>
              <a:rPr lang="it-IT" sz="2000" dirty="0">
                <a:solidFill>
                  <a:srgbClr val="000000"/>
                </a:solidFill>
                <a:cs typeface="ＭＳ Ｐゴシック" charset="0"/>
              </a:rPr>
              <a:t> (LHC </a:t>
            </a:r>
            <a:r>
              <a:rPr lang="it-IT" sz="2000" dirty="0" err="1">
                <a:solidFill>
                  <a:srgbClr val="000000"/>
                </a:solidFill>
                <a:cs typeface="ＭＳ Ｐゴシック" charset="0"/>
              </a:rPr>
              <a:t>upgrades</a:t>
            </a:r>
            <a:r>
              <a:rPr lang="it-IT" sz="2000" dirty="0">
                <a:solidFill>
                  <a:srgbClr val="000000"/>
                </a:solidFill>
                <a:cs typeface="ＭＳ Ｐゴシック" charset="0"/>
              </a:rPr>
              <a:t>, XFEL,…), </a:t>
            </a:r>
            <a:r>
              <a:rPr lang="it-IT" sz="2000" dirty="0" err="1">
                <a:solidFill>
                  <a:srgbClr val="000000"/>
                </a:solidFill>
                <a:cs typeface="ＭＳ Ｐゴシック" charset="0"/>
              </a:rPr>
              <a:t>our</a:t>
            </a:r>
            <a:r>
              <a:rPr lang="it-IT" sz="2000" dirty="0">
                <a:solidFill>
                  <a:srgbClr val="000000"/>
                </a:solidFill>
                <a:cs typeface="ＭＳ Ｐゴシック" charset="0"/>
              </a:rPr>
              <a:t> community </a:t>
            </a:r>
            <a:r>
              <a:rPr lang="it-IT" sz="2000" dirty="0" err="1">
                <a:solidFill>
                  <a:srgbClr val="000000"/>
                </a:solidFill>
                <a:cs typeface="ＭＳ Ｐゴシック" charset="0"/>
              </a:rPr>
              <a:t>appears</a:t>
            </a:r>
            <a:r>
              <a:rPr lang="it-IT" sz="2000" dirty="0">
                <a:solidFill>
                  <a:srgbClr val="000000"/>
                </a:solidFill>
                <a:cs typeface="ＭＳ Ｐゴシック" charset="0"/>
              </a:rPr>
              <a:t> to be </a:t>
            </a:r>
            <a:r>
              <a:rPr lang="it-IT" sz="2000" dirty="0" err="1">
                <a:solidFill>
                  <a:srgbClr val="000000"/>
                </a:solidFill>
                <a:cs typeface="ＭＳ Ｐゴシック" charset="0"/>
              </a:rPr>
              <a:t>very</a:t>
            </a:r>
            <a:r>
              <a:rPr lang="it-IT" sz="2000" dirty="0">
                <a:solidFill>
                  <a:srgbClr val="000000"/>
                </a:solidFill>
                <a:cs typeface="ＭＳ Ｐゴシック" charset="0"/>
              </a:rPr>
              <a:t> </a:t>
            </a:r>
            <a:r>
              <a:rPr lang="it-IT" sz="2000" dirty="0" err="1">
                <a:solidFill>
                  <a:srgbClr val="000000"/>
                </a:solidFill>
                <a:cs typeface="ＭＳ Ｐゴシック" charset="0"/>
              </a:rPr>
              <a:t>interested</a:t>
            </a:r>
            <a:r>
              <a:rPr lang="it-IT" sz="2000" dirty="0">
                <a:solidFill>
                  <a:srgbClr val="000000"/>
                </a:solidFill>
                <a:cs typeface="ＭＳ Ｐゴシック" charset="0"/>
              </a:rPr>
              <a:t> in the 65 nm CMOS generation: </a:t>
            </a:r>
            <a:r>
              <a:rPr lang="it-IT" sz="2000" dirty="0" err="1">
                <a:solidFill>
                  <a:srgbClr val="000000"/>
                </a:solidFill>
                <a:cs typeface="ＭＳ Ｐゴシック" charset="0"/>
              </a:rPr>
              <a:t>several</a:t>
            </a:r>
            <a:r>
              <a:rPr lang="it-IT" sz="2000" dirty="0">
                <a:solidFill>
                  <a:srgbClr val="000000"/>
                </a:solidFill>
                <a:cs typeface="ＭＳ Ｐゴシック" charset="0"/>
              </a:rPr>
              <a:t> </a:t>
            </a:r>
            <a:r>
              <a:rPr lang="it-IT" sz="2000" dirty="0" err="1">
                <a:solidFill>
                  <a:srgbClr val="000000"/>
                </a:solidFill>
                <a:cs typeface="ＭＳ Ｐゴシック" charset="0"/>
              </a:rPr>
              <a:t>prototypes</a:t>
            </a:r>
            <a:r>
              <a:rPr lang="it-IT" sz="2000" dirty="0">
                <a:solidFill>
                  <a:srgbClr val="000000"/>
                </a:solidFill>
                <a:cs typeface="ＭＳ Ｐゴシック" charset="0"/>
              </a:rPr>
              <a:t> </a:t>
            </a:r>
            <a:r>
              <a:rPr lang="it-IT" sz="2000" dirty="0" err="1">
                <a:solidFill>
                  <a:srgbClr val="000000"/>
                </a:solidFill>
                <a:cs typeface="ＭＳ Ｐゴシック" charset="0"/>
              </a:rPr>
              <a:t>have</a:t>
            </a:r>
            <a:r>
              <a:rPr lang="it-IT" sz="2000" dirty="0">
                <a:solidFill>
                  <a:srgbClr val="000000"/>
                </a:solidFill>
                <a:cs typeface="ＭＳ Ｐゴシック" charset="0"/>
              </a:rPr>
              <a:t> </a:t>
            </a:r>
            <a:r>
              <a:rPr lang="it-IT" sz="2000" dirty="0" err="1">
                <a:solidFill>
                  <a:srgbClr val="000000"/>
                </a:solidFill>
                <a:cs typeface="ＭＳ Ｐゴシック" charset="0"/>
              </a:rPr>
              <a:t>been</a:t>
            </a:r>
            <a:r>
              <a:rPr lang="it-IT" sz="2000" dirty="0">
                <a:solidFill>
                  <a:srgbClr val="000000"/>
                </a:solidFill>
                <a:cs typeface="ＭＳ Ｐゴシック" charset="0"/>
              </a:rPr>
              <a:t> </a:t>
            </a:r>
            <a:r>
              <a:rPr lang="it-IT" sz="2000" dirty="0" err="1">
                <a:solidFill>
                  <a:srgbClr val="000000"/>
                </a:solidFill>
                <a:cs typeface="ＭＳ Ｐゴシック" charset="0"/>
              </a:rPr>
              <a:t>already</a:t>
            </a:r>
            <a:r>
              <a:rPr lang="it-IT" sz="2000" dirty="0">
                <a:solidFill>
                  <a:srgbClr val="000000"/>
                </a:solidFill>
                <a:cs typeface="ＭＳ Ｐゴシック" charset="0"/>
              </a:rPr>
              <a:t> </a:t>
            </a:r>
            <a:r>
              <a:rPr lang="it-IT" sz="2000" dirty="0" err="1">
                <a:solidFill>
                  <a:srgbClr val="000000"/>
                </a:solidFill>
                <a:cs typeface="ＭＳ Ｐゴシック" charset="0"/>
              </a:rPr>
              <a:t>fabricated</a:t>
            </a:r>
            <a:r>
              <a:rPr lang="it-IT" sz="2000" dirty="0">
                <a:solidFill>
                  <a:srgbClr val="000000"/>
                </a:solidFill>
                <a:cs typeface="ＭＳ Ｐゴシック" charset="0"/>
              </a:rPr>
              <a:t> and </a:t>
            </a:r>
            <a:r>
              <a:rPr lang="it-IT" sz="2000" dirty="0" err="1">
                <a:solidFill>
                  <a:srgbClr val="000000"/>
                </a:solidFill>
                <a:cs typeface="ＭＳ Ｐゴシック" charset="0"/>
              </a:rPr>
              <a:t>tested</a:t>
            </a:r>
            <a:r>
              <a:rPr lang="it-IT" sz="2000" dirty="0">
                <a:solidFill>
                  <a:srgbClr val="000000"/>
                </a:solidFill>
                <a:cs typeface="ＭＳ Ｐゴシック" charset="0"/>
              </a:rPr>
              <a:t>.</a:t>
            </a:r>
          </a:p>
          <a:p>
            <a:pPr>
              <a:defRPr/>
            </a:pPr>
            <a:endParaRPr lang="it-IT" sz="2000" dirty="0">
              <a:solidFill>
                <a:srgbClr val="000000"/>
              </a:solidFill>
              <a:cs typeface="ＭＳ Ｐゴシック" charset="0"/>
            </a:endParaRPr>
          </a:p>
        </p:txBody>
      </p:sp>
      <p:sp>
        <p:nvSpPr>
          <p:cNvPr id="27" name="Text Box 88"/>
          <p:cNvSpPr txBox="1">
            <a:spLocks noChangeArrowheads="1"/>
          </p:cNvSpPr>
          <p:nvPr/>
        </p:nvSpPr>
        <p:spPr bwMode="auto">
          <a:xfrm>
            <a:off x="465138" y="1606550"/>
            <a:ext cx="9351962"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a:defRPr/>
            </a:pPr>
            <a:r>
              <a:rPr lang="it-IT" sz="2000" dirty="0" err="1">
                <a:solidFill>
                  <a:srgbClr val="000000"/>
                </a:solidFill>
                <a:cs typeface="ＭＳ Ｐゴシック" charset="0"/>
              </a:rPr>
              <a:t>Among</a:t>
            </a:r>
            <a:r>
              <a:rPr lang="it-IT" sz="2000" dirty="0">
                <a:solidFill>
                  <a:srgbClr val="000000"/>
                </a:solidFill>
                <a:cs typeface="ＭＳ Ｐゴシック" charset="0"/>
              </a:rPr>
              <a:t> the wide </a:t>
            </a:r>
            <a:r>
              <a:rPr lang="it-IT" sz="2000" dirty="0" err="1">
                <a:solidFill>
                  <a:srgbClr val="000000"/>
                </a:solidFill>
                <a:cs typeface="ＭＳ Ｐゴシック" charset="0"/>
              </a:rPr>
              <a:t>choice</a:t>
            </a:r>
            <a:r>
              <a:rPr lang="it-IT" sz="2000" dirty="0">
                <a:solidFill>
                  <a:srgbClr val="000000"/>
                </a:solidFill>
                <a:cs typeface="ＭＳ Ｐゴシック" charset="0"/>
              </a:rPr>
              <a:t> of </a:t>
            </a:r>
            <a:r>
              <a:rPr lang="it-IT" sz="2000" dirty="0" err="1">
                <a:solidFill>
                  <a:srgbClr val="000000"/>
                </a:solidFill>
                <a:cs typeface="ＭＳ Ｐゴシック" charset="0"/>
              </a:rPr>
              <a:t>options</a:t>
            </a:r>
            <a:r>
              <a:rPr lang="it-IT" sz="2000" dirty="0">
                <a:solidFill>
                  <a:srgbClr val="000000"/>
                </a:solidFill>
                <a:cs typeface="ＭＳ Ｐゴシック" charset="0"/>
              </a:rPr>
              <a:t> of </a:t>
            </a:r>
            <a:r>
              <a:rPr lang="it-IT" sz="2000" dirty="0" err="1">
                <a:solidFill>
                  <a:srgbClr val="000000"/>
                </a:solidFill>
                <a:cs typeface="ＭＳ Ｐゴシック" charset="0"/>
              </a:rPr>
              <a:t>this</a:t>
            </a:r>
            <a:r>
              <a:rPr lang="it-IT" sz="2000" dirty="0">
                <a:solidFill>
                  <a:srgbClr val="000000"/>
                </a:solidFill>
                <a:cs typeface="ＭＳ Ｐゴシック" charset="0"/>
              </a:rPr>
              <a:t> </a:t>
            </a:r>
            <a:r>
              <a:rPr lang="it-IT" sz="2000" dirty="0" err="1">
                <a:solidFill>
                  <a:srgbClr val="000000"/>
                </a:solidFill>
                <a:cs typeface="ＭＳ Ｐゴシック" charset="0"/>
              </a:rPr>
              <a:t>technology</a:t>
            </a:r>
            <a:r>
              <a:rPr lang="it-IT" sz="2000" dirty="0">
                <a:solidFill>
                  <a:srgbClr val="000000"/>
                </a:solidFill>
                <a:cs typeface="ＭＳ Ｐゴシック" charset="0"/>
              </a:rPr>
              <a:t>, the </a:t>
            </a:r>
            <a:r>
              <a:rPr lang="it-IT" sz="2000" dirty="0" err="1">
                <a:solidFill>
                  <a:srgbClr val="000000"/>
                </a:solidFill>
                <a:cs typeface="ＭＳ Ｐゴシック" charset="0"/>
              </a:rPr>
              <a:t>Low</a:t>
            </a:r>
            <a:r>
              <a:rPr lang="it-IT" sz="2000" dirty="0">
                <a:solidFill>
                  <a:srgbClr val="000000"/>
                </a:solidFill>
                <a:cs typeface="ＭＳ Ｐゴシック" charset="0"/>
              </a:rPr>
              <a:t> </a:t>
            </a:r>
            <a:r>
              <a:rPr lang="it-IT" sz="2000" dirty="0" err="1">
                <a:solidFill>
                  <a:srgbClr val="000000"/>
                </a:solidFill>
                <a:cs typeface="ＭＳ Ｐゴシック" charset="0"/>
              </a:rPr>
              <a:t>Power</a:t>
            </a:r>
            <a:r>
              <a:rPr lang="it-IT" sz="2000" dirty="0">
                <a:solidFill>
                  <a:srgbClr val="000000"/>
                </a:solidFill>
                <a:cs typeface="ＭＳ Ｐゴシック" charset="0"/>
              </a:rPr>
              <a:t> </a:t>
            </a:r>
            <a:r>
              <a:rPr lang="it-IT" sz="2000" dirty="0" err="1">
                <a:solidFill>
                  <a:srgbClr val="000000"/>
                </a:solidFill>
                <a:cs typeface="ＭＳ Ｐゴシック" charset="0"/>
              </a:rPr>
              <a:t>flavour</a:t>
            </a:r>
            <a:r>
              <a:rPr lang="it-IT" sz="2000" dirty="0">
                <a:solidFill>
                  <a:srgbClr val="000000"/>
                </a:solidFill>
                <a:cs typeface="ＭＳ Ｐゴシック" charset="0"/>
              </a:rPr>
              <a:t> </a:t>
            </a:r>
            <a:r>
              <a:rPr lang="it-IT" sz="2000" dirty="0" err="1">
                <a:solidFill>
                  <a:srgbClr val="000000"/>
                </a:solidFill>
                <a:cs typeface="ＭＳ Ｐゴシック" charset="0"/>
              </a:rPr>
              <a:t>is</a:t>
            </a:r>
            <a:r>
              <a:rPr lang="it-IT" sz="2000" dirty="0">
                <a:solidFill>
                  <a:srgbClr val="000000"/>
                </a:solidFill>
                <a:cs typeface="ＭＳ Ｐゴシック" charset="0"/>
              </a:rPr>
              <a:t> </a:t>
            </a:r>
            <a:r>
              <a:rPr lang="it-IT" sz="2000" dirty="0" err="1">
                <a:solidFill>
                  <a:srgbClr val="000000"/>
                </a:solidFill>
                <a:cs typeface="ＭＳ Ｐゴシック" charset="0"/>
              </a:rPr>
              <a:t>less</a:t>
            </a:r>
            <a:r>
              <a:rPr lang="it-IT" sz="2000" dirty="0">
                <a:solidFill>
                  <a:srgbClr val="000000"/>
                </a:solidFill>
                <a:cs typeface="ＭＳ Ｐゴシック" charset="0"/>
              </a:rPr>
              <a:t> aggressive </a:t>
            </a:r>
            <a:r>
              <a:rPr lang="it-IT" sz="2000" dirty="0" err="1">
                <a:solidFill>
                  <a:srgbClr val="000000"/>
                </a:solidFill>
                <a:cs typeface="ＭＳ Ｐゴシック" charset="0"/>
              </a:rPr>
              <a:t>than</a:t>
            </a:r>
            <a:r>
              <a:rPr lang="it-IT" sz="2000" dirty="0">
                <a:solidFill>
                  <a:srgbClr val="000000"/>
                </a:solidFill>
                <a:cs typeface="ＭＳ Ｐゴシック" charset="0"/>
              </a:rPr>
              <a:t> </a:t>
            </a:r>
            <a:r>
              <a:rPr lang="it-IT" sz="2000" dirty="0" err="1">
                <a:solidFill>
                  <a:srgbClr val="000000"/>
                </a:solidFill>
                <a:cs typeface="ＭＳ Ｐゴシック" charset="0"/>
              </a:rPr>
              <a:t>other</a:t>
            </a:r>
            <a:r>
              <a:rPr lang="it-IT" sz="2000" dirty="0">
                <a:solidFill>
                  <a:srgbClr val="000000"/>
                </a:solidFill>
                <a:cs typeface="ＭＳ Ｐゴシック" charset="0"/>
              </a:rPr>
              <a:t> </a:t>
            </a:r>
            <a:r>
              <a:rPr lang="it-IT" sz="2000" dirty="0" err="1">
                <a:solidFill>
                  <a:srgbClr val="000000"/>
                </a:solidFill>
                <a:cs typeface="ＭＳ Ｐゴシック" charset="0"/>
              </a:rPr>
              <a:t>variants</a:t>
            </a:r>
            <a:r>
              <a:rPr lang="it-IT" sz="2000" dirty="0">
                <a:solidFill>
                  <a:srgbClr val="000000"/>
                </a:solidFill>
                <a:cs typeface="ＭＳ Ｐゴシック" charset="0"/>
              </a:rPr>
              <a:t> (</a:t>
            </a:r>
            <a:r>
              <a:rPr lang="it-IT" sz="2000" dirty="0" err="1">
                <a:solidFill>
                  <a:srgbClr val="000000"/>
                </a:solidFill>
                <a:cs typeface="ＭＳ Ｐゴシック" charset="0"/>
              </a:rPr>
              <a:t>thicker</a:t>
            </a:r>
            <a:r>
              <a:rPr lang="it-IT" sz="2000" dirty="0">
                <a:solidFill>
                  <a:srgbClr val="000000"/>
                </a:solidFill>
                <a:cs typeface="ＭＳ Ｐゴシック" charset="0"/>
              </a:rPr>
              <a:t> gate </a:t>
            </a:r>
            <a:r>
              <a:rPr lang="it-IT" sz="2000" dirty="0" err="1">
                <a:solidFill>
                  <a:srgbClr val="000000"/>
                </a:solidFill>
                <a:cs typeface="ＭＳ Ｐゴシック" charset="0"/>
              </a:rPr>
              <a:t>oxide</a:t>
            </a:r>
            <a:r>
              <a:rPr lang="it-IT" sz="2000" dirty="0">
                <a:solidFill>
                  <a:srgbClr val="000000"/>
                </a:solidFill>
                <a:cs typeface="ＭＳ Ｐゴシック" charset="0"/>
              </a:rPr>
              <a:t>, </a:t>
            </a:r>
            <a:r>
              <a:rPr lang="it-IT" sz="2000" dirty="0" err="1">
                <a:solidFill>
                  <a:srgbClr val="000000"/>
                </a:solidFill>
                <a:cs typeface="ＭＳ Ｐゴシック" charset="0"/>
              </a:rPr>
              <a:t>smaller</a:t>
            </a:r>
            <a:r>
              <a:rPr lang="it-IT" sz="2000" dirty="0">
                <a:solidFill>
                  <a:srgbClr val="000000"/>
                </a:solidFill>
                <a:cs typeface="ＭＳ Ｐゴシック" charset="0"/>
              </a:rPr>
              <a:t> gate </a:t>
            </a:r>
            <a:r>
              <a:rPr lang="it-IT" sz="2000" dirty="0" err="1">
                <a:solidFill>
                  <a:srgbClr val="000000"/>
                </a:solidFill>
                <a:cs typeface="ＭＳ Ｐゴシック" charset="0"/>
              </a:rPr>
              <a:t>leakage</a:t>
            </a:r>
            <a:r>
              <a:rPr lang="it-IT" sz="2000" dirty="0">
                <a:solidFill>
                  <a:srgbClr val="000000"/>
                </a:solidFill>
                <a:cs typeface="ＭＳ Ｐゴシック" charset="0"/>
              </a:rPr>
              <a:t>, </a:t>
            </a:r>
            <a:r>
              <a:rPr lang="it-IT" sz="2000" dirty="0" err="1">
                <a:solidFill>
                  <a:srgbClr val="000000"/>
                </a:solidFill>
                <a:cs typeface="ＭＳ Ｐゴシック" charset="0"/>
              </a:rPr>
              <a:t>higher</a:t>
            </a:r>
            <a:r>
              <a:rPr lang="it-IT" sz="2000" dirty="0">
                <a:solidFill>
                  <a:srgbClr val="000000"/>
                </a:solidFill>
                <a:cs typeface="ＭＳ Ｐゴシック" charset="0"/>
              </a:rPr>
              <a:t> </a:t>
            </a:r>
            <a:r>
              <a:rPr lang="it-IT" sz="2000" dirty="0" err="1">
                <a:solidFill>
                  <a:srgbClr val="000000"/>
                </a:solidFill>
                <a:cs typeface="ＭＳ Ｐゴシック" charset="0"/>
              </a:rPr>
              <a:t>voltage</a:t>
            </a:r>
            <a:r>
              <a:rPr lang="it-IT" sz="2000" dirty="0">
                <a:solidFill>
                  <a:srgbClr val="000000"/>
                </a:solidFill>
                <a:cs typeface="ＭＳ Ｐゴシック" charset="0"/>
              </a:rPr>
              <a:t>), and </a:t>
            </a:r>
            <a:r>
              <a:rPr lang="it-IT" sz="2000" dirty="0" err="1">
                <a:solidFill>
                  <a:srgbClr val="000000"/>
                </a:solidFill>
                <a:cs typeface="ＭＳ Ｐゴシック" charset="0"/>
              </a:rPr>
              <a:t>is</a:t>
            </a:r>
            <a:r>
              <a:rPr lang="it-IT" sz="2000" dirty="0">
                <a:solidFill>
                  <a:srgbClr val="000000"/>
                </a:solidFill>
                <a:cs typeface="ＭＳ Ｐゴシック" charset="0"/>
              </a:rPr>
              <a:t> more </a:t>
            </a:r>
            <a:r>
              <a:rPr lang="it-IT" sz="2000" dirty="0" err="1">
                <a:solidFill>
                  <a:srgbClr val="000000"/>
                </a:solidFill>
                <a:cs typeface="ＭＳ Ｐゴシック" charset="0"/>
              </a:rPr>
              <a:t>attractive</a:t>
            </a:r>
            <a:r>
              <a:rPr lang="it-IT" sz="2000" dirty="0">
                <a:solidFill>
                  <a:srgbClr val="000000"/>
                </a:solidFill>
                <a:cs typeface="ＭＳ Ｐゴシック" charset="0"/>
              </a:rPr>
              <a:t> for </a:t>
            </a:r>
            <a:r>
              <a:rPr lang="it-IT" sz="2000" dirty="0" err="1">
                <a:solidFill>
                  <a:srgbClr val="000000"/>
                </a:solidFill>
                <a:cs typeface="ＭＳ Ｐゴシック" charset="0"/>
              </a:rPr>
              <a:t>mixed-signal</a:t>
            </a:r>
            <a:r>
              <a:rPr lang="it-IT" sz="2000" dirty="0">
                <a:solidFill>
                  <a:srgbClr val="000000"/>
                </a:solidFill>
                <a:cs typeface="ＭＳ Ｐゴシック" charset="0"/>
              </a:rPr>
              <a:t> chips </a:t>
            </a:r>
            <a:r>
              <a:rPr lang="it-IT" sz="2000" dirty="0" err="1">
                <a:solidFill>
                  <a:srgbClr val="000000"/>
                </a:solidFill>
                <a:cs typeface="ＭＳ Ｐゴシック" charset="0"/>
              </a:rPr>
              <a:t>where</a:t>
            </a:r>
            <a:r>
              <a:rPr lang="it-IT" sz="2000" dirty="0">
                <a:solidFill>
                  <a:srgbClr val="000000"/>
                </a:solidFill>
                <a:cs typeface="ＭＳ Ｐゴシック" charset="0"/>
              </a:rPr>
              <a:t> </a:t>
            </a:r>
            <a:r>
              <a:rPr lang="it-IT" sz="2000" dirty="0" err="1">
                <a:solidFill>
                  <a:srgbClr val="000000"/>
                </a:solidFill>
                <a:cs typeface="ＭＳ Ｐゴシック" charset="0"/>
              </a:rPr>
              <a:t>analog</a:t>
            </a:r>
            <a:r>
              <a:rPr lang="it-IT" sz="2000" dirty="0">
                <a:solidFill>
                  <a:srgbClr val="000000"/>
                </a:solidFill>
                <a:cs typeface="ＭＳ Ｐゴシック" charset="0"/>
              </a:rPr>
              <a:t> performance </a:t>
            </a:r>
            <a:r>
              <a:rPr lang="it-IT" sz="2000" dirty="0" err="1">
                <a:solidFill>
                  <a:srgbClr val="000000"/>
                </a:solidFill>
                <a:cs typeface="ＭＳ Ｐゴシック" charset="0"/>
              </a:rPr>
              <a:t>is</a:t>
            </a:r>
            <a:r>
              <a:rPr lang="it-IT" sz="2000" dirty="0">
                <a:solidFill>
                  <a:srgbClr val="000000"/>
                </a:solidFill>
                <a:cs typeface="ＭＳ Ｐゴシック" charset="0"/>
              </a:rPr>
              <a:t> an </a:t>
            </a:r>
            <a:r>
              <a:rPr lang="it-IT" sz="2000" dirty="0" err="1">
                <a:solidFill>
                  <a:srgbClr val="000000"/>
                </a:solidFill>
                <a:cs typeface="ＭＳ Ｐゴシック" charset="0"/>
              </a:rPr>
              <a:t>essential</a:t>
            </a:r>
            <a:r>
              <a:rPr lang="it-IT" sz="2000" dirty="0">
                <a:solidFill>
                  <a:srgbClr val="000000"/>
                </a:solidFill>
                <a:cs typeface="ＭＳ Ｐゴシック" charset="0"/>
              </a:rPr>
              <a:t> </a:t>
            </a:r>
            <a:r>
              <a:rPr lang="it-IT" sz="2000" dirty="0" err="1">
                <a:solidFill>
                  <a:srgbClr val="000000"/>
                </a:solidFill>
                <a:cs typeface="ＭＳ Ｐゴシック" charset="0"/>
              </a:rPr>
              <a:t>feature</a:t>
            </a:r>
            <a:r>
              <a:rPr lang="it-IT" sz="2000" dirty="0">
                <a:solidFill>
                  <a:srgbClr val="000000"/>
                </a:solidFill>
                <a:cs typeface="ＭＳ Ｐゴシック" charset="0"/>
              </a:rPr>
              <a:t>.</a:t>
            </a:r>
          </a:p>
          <a:p>
            <a:pPr>
              <a:defRPr/>
            </a:pPr>
            <a:endParaRPr lang="it-IT" sz="2000" dirty="0">
              <a:solidFill>
                <a:srgbClr val="000000"/>
              </a:solidFill>
              <a:cs typeface="ＭＳ Ｐゴシック" charset="0"/>
            </a:endParaRPr>
          </a:p>
        </p:txBody>
      </p:sp>
      <p:pic>
        <p:nvPicPr>
          <p:cNvPr id="123925" name="Immagine 8"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 y="669925"/>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6" name="Immagine 8" descr="Immagin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 y="1673225"/>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95300" y="-163513"/>
            <a:ext cx="8910638" cy="1262063"/>
          </a:xfrm>
        </p:spPr>
        <p:txBody>
          <a:bodyPr/>
          <a:lstStyle/>
          <a:p>
            <a:pPr defTabSz="425329" eaLnBrk="1">
              <a:defRPr/>
            </a:pPr>
            <a:r>
              <a:rPr lang="en-US" sz="3800" dirty="0">
                <a:effectLst>
                  <a:outerShdw blurRad="38100" dist="38100" dir="2700000" algn="tl">
                    <a:srgbClr val="C0C0C0"/>
                  </a:outerShdw>
                </a:effectLst>
                <a:latin typeface="Comic Sans MS" pitchFamily="-112" charset="0"/>
              </a:rPr>
              <a:t>Gate </a:t>
            </a:r>
            <a:r>
              <a:rPr lang="en-US" sz="3800" dirty="0" smtClean="0">
                <a:effectLst>
                  <a:outerShdw blurRad="38100" dist="38100" dir="2700000" algn="tl">
                    <a:srgbClr val="C0C0C0"/>
                  </a:outerShdw>
                </a:effectLst>
                <a:latin typeface="Comic Sans MS" pitchFamily="-112" charset="0"/>
              </a:rPr>
              <a:t>current in 130 nm and LP 65 nm</a:t>
            </a:r>
            <a:endParaRPr lang="it-IT" sz="3800" dirty="0">
              <a:effectLst>
                <a:outerShdw blurRad="38100" dist="38100" dir="2700000" algn="tl">
                  <a:srgbClr val="C0C0C0"/>
                </a:outerShdw>
              </a:effectLst>
              <a:latin typeface="Comic Sans MS" pitchFamily="-112" charset="0"/>
            </a:endParaRPr>
          </a:p>
        </p:txBody>
      </p:sp>
      <p:pic>
        <p:nvPicPr>
          <p:cNvPr id="126978"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7150" y="973138"/>
            <a:ext cx="748665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8569D7D4-A810-DB4E-9302-263AEBBB2957}" type="slidenum">
              <a:rPr lang="en-US" sz="1200">
                <a:solidFill>
                  <a:srgbClr val="000066"/>
                </a:solidFill>
                <a:latin typeface="Verdana" charset="0"/>
                <a:cs typeface="Arial" charset="0"/>
              </a:rPr>
              <a:pPr/>
              <a:t>76</a:t>
            </a:fld>
            <a:endParaRPr lang="en-US" sz="1200">
              <a:solidFill>
                <a:srgbClr val="000066"/>
              </a:solidFill>
              <a:latin typeface="Verdana" charset="0"/>
              <a:cs typeface="Arial" charset="0"/>
            </a:endParaRPr>
          </a:p>
        </p:txBody>
      </p:sp>
      <p:sp>
        <p:nvSpPr>
          <p:cNvPr id="129026" name="Text Box 4"/>
          <p:cNvSpPr txBox="1">
            <a:spLocks noChangeArrowheads="1"/>
          </p:cNvSpPr>
          <p:nvPr/>
        </p:nvSpPr>
        <p:spPr bwMode="auto">
          <a:xfrm>
            <a:off x="879475" y="161925"/>
            <a:ext cx="90265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50000"/>
              </a:lnSpc>
              <a:spcBef>
                <a:spcPct val="50000"/>
              </a:spcBef>
              <a:buClrTx/>
              <a:buFontTx/>
              <a:buNone/>
            </a:pPr>
            <a:r>
              <a:rPr lang="en-US" sz="2800" b="1">
                <a:solidFill>
                  <a:srgbClr val="000066"/>
                </a:solidFill>
                <a:cs typeface="Arial" charset="0"/>
              </a:rPr>
              <a:t>Noise in NMOS: </a:t>
            </a:r>
          </a:p>
          <a:p>
            <a:pPr algn="ctr">
              <a:lnSpc>
                <a:spcPct val="50000"/>
              </a:lnSpc>
              <a:spcBef>
                <a:spcPct val="50000"/>
              </a:spcBef>
              <a:buClrTx/>
              <a:buFontTx/>
              <a:buNone/>
            </a:pPr>
            <a:r>
              <a:rPr lang="en-US" sz="2800" b="1">
                <a:solidFill>
                  <a:srgbClr val="000066"/>
                </a:solidFill>
                <a:cs typeface="Arial" charset="0"/>
              </a:rPr>
              <a:t>CMOS generations from 250 nm to 65 nm</a:t>
            </a:r>
            <a:endParaRPr lang="it-IT" sz="2800" b="1">
              <a:solidFill>
                <a:srgbClr val="000066"/>
              </a:solidFill>
              <a:cs typeface="Arial" charset="0"/>
              <a:sym typeface="Symbol" charset="0"/>
            </a:endParaRPr>
          </a:p>
        </p:txBody>
      </p:sp>
      <p:sp>
        <p:nvSpPr>
          <p:cNvPr id="129027" name="Text Box 7"/>
          <p:cNvSpPr txBox="1">
            <a:spLocks noChangeArrowheads="1"/>
          </p:cNvSpPr>
          <p:nvPr/>
        </p:nvSpPr>
        <p:spPr bwMode="auto">
          <a:xfrm>
            <a:off x="895350" y="1027113"/>
            <a:ext cx="873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00"/>
                </a:solidFill>
                <a:cs typeface="Arial" charset="0"/>
              </a:rPr>
              <a:t>1/f noise has approximately the same magnitude (for a same WLC</a:t>
            </a:r>
            <a:r>
              <a:rPr lang="en-US" sz="2000" baseline="-25000">
                <a:solidFill>
                  <a:srgbClr val="000000"/>
                </a:solidFill>
                <a:cs typeface="Arial" charset="0"/>
              </a:rPr>
              <a:t>OX</a:t>
            </a:r>
            <a:r>
              <a:rPr lang="en-US" sz="2000">
                <a:solidFill>
                  <a:srgbClr val="000000"/>
                </a:solidFill>
                <a:cs typeface="Arial" charset="0"/>
              </a:rPr>
              <a:t>) across different CMOS generations. White noise has also very similar properties (weak/moderate inversion).</a:t>
            </a:r>
            <a:endParaRPr lang="it-IT" sz="2000">
              <a:solidFill>
                <a:srgbClr val="000000"/>
              </a:solidFill>
              <a:cs typeface="Arial" charset="0"/>
              <a:sym typeface="Symbol" charset="0"/>
            </a:endParaRPr>
          </a:p>
        </p:txBody>
      </p:sp>
      <p:graphicFrame>
        <p:nvGraphicFramePr>
          <p:cNvPr id="129028" name="Object 14"/>
          <p:cNvGraphicFramePr>
            <a:graphicFrameLocks noChangeAspect="1"/>
          </p:cNvGraphicFramePr>
          <p:nvPr/>
        </p:nvGraphicFramePr>
        <p:xfrm>
          <a:off x="6232525" y="1985963"/>
          <a:ext cx="2439988" cy="811212"/>
        </p:xfrm>
        <a:graphic>
          <a:graphicData uri="http://schemas.openxmlformats.org/presentationml/2006/ole">
            <mc:AlternateContent xmlns:mc="http://schemas.openxmlformats.org/markup-compatibility/2006">
              <mc:Choice xmlns:v="urn:schemas-microsoft-com:vml" Requires="v">
                <p:oleObj spid="_x0000_s29785" name="Equation" r:id="rId4" imgW="1193800" imgH="393700" progId="Equation.3">
                  <p:embed/>
                </p:oleObj>
              </mc:Choice>
              <mc:Fallback>
                <p:oleObj name="Equation" r:id="rId4" imgW="11938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525" y="1985963"/>
                        <a:ext cx="2439988"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029" name="Text Box 15"/>
          <p:cNvSpPr txBox="1">
            <a:spLocks noChangeArrowheads="1"/>
          </p:cNvSpPr>
          <p:nvPr/>
        </p:nvSpPr>
        <p:spPr bwMode="auto">
          <a:xfrm>
            <a:off x="5954713" y="2986088"/>
            <a:ext cx="33321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Char char="•"/>
            </a:pPr>
            <a:r>
              <a:rPr lang="en-US" sz="1600">
                <a:solidFill>
                  <a:srgbClr val="000066"/>
                </a:solidFill>
                <a:latin typeface="Verdana" charset="0"/>
                <a:cs typeface="Arial" charset="0"/>
              </a:rPr>
              <a:t> k</a:t>
            </a:r>
            <a:r>
              <a:rPr lang="en-US" sz="1600" baseline="-25000">
                <a:solidFill>
                  <a:srgbClr val="000066"/>
                </a:solidFill>
                <a:latin typeface="Verdana" charset="0"/>
                <a:cs typeface="Arial" charset="0"/>
              </a:rPr>
              <a:t>f</a:t>
            </a:r>
            <a:r>
              <a:rPr lang="en-US" sz="1600">
                <a:solidFill>
                  <a:srgbClr val="000066"/>
                </a:solidFill>
                <a:latin typeface="Verdana" charset="0"/>
                <a:cs typeface="Arial" charset="0"/>
              </a:rPr>
              <a:t> 1/f noise parameter</a:t>
            </a:r>
          </a:p>
          <a:p>
            <a:pPr>
              <a:spcBef>
                <a:spcPct val="50000"/>
              </a:spcBef>
              <a:buClrTx/>
              <a:buFontTx/>
              <a:buChar char="•"/>
            </a:pPr>
            <a:r>
              <a:rPr lang="en-US" sz="1600">
                <a:solidFill>
                  <a:srgbClr val="000066"/>
                </a:solidFill>
                <a:latin typeface="Verdana" charset="0"/>
                <a:cs typeface="Arial" charset="0"/>
              </a:rPr>
              <a:t> </a:t>
            </a:r>
            <a:r>
              <a:rPr lang="el-GR" sz="1600">
                <a:solidFill>
                  <a:srgbClr val="000066"/>
                </a:solidFill>
                <a:latin typeface="Times New Roman" charset="0"/>
                <a:cs typeface="Times New Roman" charset="0"/>
              </a:rPr>
              <a:t>α</a:t>
            </a:r>
            <a:r>
              <a:rPr lang="en-US" sz="1600" baseline="-25000">
                <a:solidFill>
                  <a:srgbClr val="000066"/>
                </a:solidFill>
                <a:latin typeface="Verdana" charset="0"/>
                <a:cs typeface="Arial" charset="0"/>
              </a:rPr>
              <a:t>f</a:t>
            </a:r>
            <a:r>
              <a:rPr lang="en-US" sz="1600">
                <a:solidFill>
                  <a:srgbClr val="000066"/>
                </a:solidFill>
                <a:latin typeface="Verdana" charset="0"/>
                <a:cs typeface="Arial" charset="0"/>
              </a:rPr>
              <a:t> 1/f noise slope-related coefficient</a:t>
            </a:r>
            <a:endParaRPr lang="it-IT" sz="1600">
              <a:solidFill>
                <a:srgbClr val="000066"/>
              </a:solidFill>
              <a:latin typeface="Verdana" charset="0"/>
              <a:cs typeface="Arial" charset="0"/>
              <a:sym typeface="Symbol" charset="0"/>
            </a:endParaRPr>
          </a:p>
        </p:txBody>
      </p:sp>
      <p:graphicFrame>
        <p:nvGraphicFramePr>
          <p:cNvPr id="129030" name="Object 16"/>
          <p:cNvGraphicFramePr>
            <a:graphicFrameLocks noChangeAspect="1"/>
          </p:cNvGraphicFramePr>
          <p:nvPr/>
        </p:nvGraphicFramePr>
        <p:xfrm>
          <a:off x="7350125" y="5540375"/>
          <a:ext cx="1298575" cy="828675"/>
        </p:xfrm>
        <a:graphic>
          <a:graphicData uri="http://schemas.openxmlformats.org/presentationml/2006/ole">
            <mc:AlternateContent xmlns:mc="http://schemas.openxmlformats.org/markup-compatibility/2006">
              <mc:Choice xmlns:v="urn:schemas-microsoft-com:vml" Requires="v">
                <p:oleObj spid="_x0000_s29786" name="Equation" r:id="rId6" imgW="596900" imgH="381000" progId="Equation.3">
                  <p:embed/>
                </p:oleObj>
              </mc:Choice>
              <mc:Fallback>
                <p:oleObj name="Equation" r:id="rId6" imgW="596900" imgH="381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125" y="5540375"/>
                        <a:ext cx="12985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9031" name="Object 17"/>
          <p:cNvGraphicFramePr>
            <a:graphicFrameLocks noChangeAspect="1"/>
          </p:cNvGraphicFramePr>
          <p:nvPr/>
        </p:nvGraphicFramePr>
        <p:xfrm>
          <a:off x="6261100" y="4338638"/>
          <a:ext cx="1554163" cy="1084262"/>
        </p:xfrm>
        <a:graphic>
          <a:graphicData uri="http://schemas.openxmlformats.org/presentationml/2006/ole">
            <mc:AlternateContent xmlns:mc="http://schemas.openxmlformats.org/markup-compatibility/2006">
              <mc:Choice xmlns:v="urn:schemas-microsoft-com:vml" Requires="v">
                <p:oleObj spid="_x0000_s29787" name="Equation" r:id="rId8" imgW="825500" imgH="571500" progId="Equation.3">
                  <p:embed/>
                </p:oleObj>
              </mc:Choice>
              <mc:Fallback>
                <p:oleObj name="Equation" r:id="rId8" imgW="825500" imgH="571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4338638"/>
                        <a:ext cx="1554163"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032" name="Text Box 18"/>
          <p:cNvSpPr txBox="1">
            <a:spLocks noChangeArrowheads="1"/>
          </p:cNvSpPr>
          <p:nvPr/>
        </p:nvSpPr>
        <p:spPr bwMode="auto">
          <a:xfrm>
            <a:off x="7929563" y="4356100"/>
            <a:ext cx="197643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Char char="•"/>
            </a:pPr>
            <a:r>
              <a:rPr lang="en-US" sz="1000">
                <a:solidFill>
                  <a:srgbClr val="000066"/>
                </a:solidFill>
                <a:latin typeface="Verdana" charset="0"/>
                <a:cs typeface="Arial" charset="0"/>
              </a:rPr>
              <a:t> k</a:t>
            </a:r>
            <a:r>
              <a:rPr lang="en-US" sz="1000" baseline="-25000">
                <a:solidFill>
                  <a:srgbClr val="000066"/>
                </a:solidFill>
                <a:latin typeface="Verdana" charset="0"/>
                <a:cs typeface="Arial" charset="0"/>
              </a:rPr>
              <a:t>B</a:t>
            </a:r>
            <a:r>
              <a:rPr lang="en-US" sz="1000">
                <a:solidFill>
                  <a:srgbClr val="000066"/>
                </a:solidFill>
                <a:latin typeface="Verdana" charset="0"/>
                <a:cs typeface="Arial" charset="0"/>
              </a:rPr>
              <a:t> Boltzmann’s constant</a:t>
            </a:r>
          </a:p>
          <a:p>
            <a:pPr>
              <a:spcBef>
                <a:spcPct val="50000"/>
              </a:spcBef>
              <a:buClrTx/>
              <a:buFontTx/>
              <a:buChar char="•"/>
            </a:pPr>
            <a:r>
              <a:rPr lang="en-US" sz="1000">
                <a:solidFill>
                  <a:srgbClr val="000066"/>
                </a:solidFill>
                <a:latin typeface="Verdana" charset="0"/>
                <a:cs typeface="Arial" charset="0"/>
              </a:rPr>
              <a:t> T absolute temperature</a:t>
            </a:r>
          </a:p>
          <a:p>
            <a:pPr>
              <a:spcBef>
                <a:spcPct val="50000"/>
              </a:spcBef>
              <a:buClrTx/>
              <a:buFontTx/>
              <a:buChar char="•"/>
            </a:pPr>
            <a:r>
              <a:rPr lang="en-US" sz="1000">
                <a:solidFill>
                  <a:srgbClr val="000066"/>
                </a:solidFill>
                <a:latin typeface="Verdana" charset="0"/>
                <a:cs typeface="Arial" charset="0"/>
              </a:rPr>
              <a:t> </a:t>
            </a:r>
            <a:r>
              <a:rPr lang="el-GR" sz="1000">
                <a:solidFill>
                  <a:srgbClr val="000066"/>
                </a:solidFill>
                <a:latin typeface="Times New Roman" charset="0"/>
                <a:cs typeface="Times New Roman" charset="0"/>
              </a:rPr>
              <a:t>α</a:t>
            </a:r>
            <a:r>
              <a:rPr lang="en-US" sz="1000" baseline="-25000">
                <a:solidFill>
                  <a:srgbClr val="000066"/>
                </a:solidFill>
                <a:latin typeface="Verdana" charset="0"/>
                <a:cs typeface="Arial" charset="0"/>
              </a:rPr>
              <a:t>w </a:t>
            </a:r>
            <a:r>
              <a:rPr lang="en-US" sz="1000">
                <a:solidFill>
                  <a:srgbClr val="000066"/>
                </a:solidFill>
                <a:latin typeface="Verdana" charset="0"/>
                <a:cs typeface="Arial" charset="0"/>
              </a:rPr>
              <a:t>excess noise coefficient </a:t>
            </a:r>
          </a:p>
          <a:p>
            <a:pPr>
              <a:spcBef>
                <a:spcPct val="50000"/>
              </a:spcBef>
              <a:buClrTx/>
              <a:buFontTx/>
              <a:buChar char="•"/>
            </a:pPr>
            <a:r>
              <a:rPr lang="en-US" sz="1000">
                <a:solidFill>
                  <a:srgbClr val="000066"/>
                </a:solidFill>
                <a:latin typeface="Verdana" charset="0"/>
                <a:cs typeface="Arial" charset="0"/>
              </a:rPr>
              <a:t> </a:t>
            </a:r>
            <a:r>
              <a:rPr lang="el-GR" sz="1000">
                <a:solidFill>
                  <a:srgbClr val="000066"/>
                </a:solidFill>
                <a:latin typeface="Times New Roman" charset="0"/>
                <a:cs typeface="Times New Roman" charset="0"/>
              </a:rPr>
              <a:t>γ</a:t>
            </a:r>
            <a:r>
              <a:rPr lang="en-US" sz="1000">
                <a:solidFill>
                  <a:srgbClr val="000066"/>
                </a:solidFill>
                <a:latin typeface="Verdana" charset="0"/>
                <a:cs typeface="Arial" charset="0"/>
              </a:rPr>
              <a:t> channel thermal noise coefficient</a:t>
            </a:r>
            <a:endParaRPr lang="it-IT" sz="1000">
              <a:solidFill>
                <a:srgbClr val="000066"/>
              </a:solidFill>
              <a:latin typeface="Verdana" charset="0"/>
              <a:cs typeface="Arial" charset="0"/>
              <a:sym typeface="Symbol" charset="0"/>
            </a:endParaRPr>
          </a:p>
        </p:txBody>
      </p:sp>
      <p:sp>
        <p:nvSpPr>
          <p:cNvPr id="129033" name="Text Box 19"/>
          <p:cNvSpPr txBox="1">
            <a:spLocks noChangeArrowheads="1"/>
          </p:cNvSpPr>
          <p:nvPr/>
        </p:nvSpPr>
        <p:spPr bwMode="auto">
          <a:xfrm>
            <a:off x="6022975" y="5616575"/>
            <a:ext cx="2305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00"/>
                </a:solidFill>
                <a:cs typeface="Arial" charset="0"/>
              </a:rPr>
              <a:t>In weak inversion:</a:t>
            </a:r>
            <a:endParaRPr lang="it-IT" sz="2000">
              <a:solidFill>
                <a:srgbClr val="000000"/>
              </a:solidFill>
              <a:cs typeface="Arial" charset="0"/>
              <a:sym typeface="Symbol" charset="0"/>
            </a:endParaRPr>
          </a:p>
        </p:txBody>
      </p:sp>
      <p:sp>
        <p:nvSpPr>
          <p:cNvPr id="129034" name="Text Box 20"/>
          <p:cNvSpPr txBox="1">
            <a:spLocks noChangeArrowheads="1"/>
          </p:cNvSpPr>
          <p:nvPr/>
        </p:nvSpPr>
        <p:spPr bwMode="auto">
          <a:xfrm>
            <a:off x="8528050" y="1828800"/>
            <a:ext cx="1377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1600" b="1">
                <a:solidFill>
                  <a:srgbClr val="FF3300"/>
                </a:solidFill>
                <a:latin typeface="Verdana" charset="0"/>
                <a:cs typeface="Arial" charset="0"/>
              </a:rPr>
              <a:t>1/f noise</a:t>
            </a:r>
            <a:endParaRPr lang="it-IT" sz="1600" b="1">
              <a:solidFill>
                <a:srgbClr val="FF3300"/>
              </a:solidFill>
              <a:latin typeface="Verdana" charset="0"/>
              <a:cs typeface="Arial" charset="0"/>
              <a:sym typeface="Symbol" charset="0"/>
            </a:endParaRPr>
          </a:p>
        </p:txBody>
      </p:sp>
      <p:sp>
        <p:nvSpPr>
          <p:cNvPr id="129035" name="Text Box 21"/>
          <p:cNvSpPr txBox="1">
            <a:spLocks noChangeArrowheads="1"/>
          </p:cNvSpPr>
          <p:nvPr/>
        </p:nvSpPr>
        <p:spPr bwMode="auto">
          <a:xfrm>
            <a:off x="7178675" y="3956050"/>
            <a:ext cx="3041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1600" b="1">
                <a:solidFill>
                  <a:srgbClr val="FF3300"/>
                </a:solidFill>
                <a:latin typeface="Verdana" charset="0"/>
                <a:cs typeface="Arial" charset="0"/>
              </a:rPr>
              <a:t>Channel thermal noise</a:t>
            </a:r>
            <a:endParaRPr lang="it-IT" sz="1600" b="1">
              <a:solidFill>
                <a:srgbClr val="FF3300"/>
              </a:solidFill>
              <a:latin typeface="Verdana" charset="0"/>
              <a:cs typeface="Arial" charset="0"/>
              <a:sym typeface="Symbol" charset="0"/>
            </a:endParaRPr>
          </a:p>
        </p:txBody>
      </p:sp>
      <p:graphicFrame>
        <p:nvGraphicFramePr>
          <p:cNvPr id="129036" name="Object 23"/>
          <p:cNvGraphicFramePr>
            <a:graphicFrameLocks noChangeAspect="1"/>
          </p:cNvGraphicFramePr>
          <p:nvPr/>
        </p:nvGraphicFramePr>
        <p:xfrm>
          <a:off x="144463" y="1704975"/>
          <a:ext cx="6245225" cy="4835525"/>
        </p:xfrm>
        <a:graphic>
          <a:graphicData uri="http://schemas.openxmlformats.org/presentationml/2006/ole">
            <mc:AlternateContent xmlns:mc="http://schemas.openxmlformats.org/markup-compatibility/2006">
              <mc:Choice xmlns:v="urn:schemas-microsoft-com:vml" Requires="v">
                <p:oleObj spid="_x0000_s29788" name="KGPlot" r:id="rId10" imgW="5900093" imgH="4579633" progId="KGraph_Plot">
                  <p:embed/>
                </p:oleObj>
              </mc:Choice>
              <mc:Fallback>
                <p:oleObj name="KGPlot" r:id="rId10" imgW="5900093" imgH="4579633" progId="KGraph_Plot">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63" y="1704975"/>
                        <a:ext cx="6245225"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29037" name="Immagine 17" descr="Immagine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0" y="1077913"/>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86712866-3313-444F-A93D-A04CBB8C6C35}" type="slidenum">
              <a:rPr lang="en-US" sz="1200">
                <a:solidFill>
                  <a:srgbClr val="000066"/>
                </a:solidFill>
                <a:latin typeface="Verdana" charset="0"/>
                <a:cs typeface="Arial" charset="0"/>
              </a:rPr>
              <a:pPr/>
              <a:t>77</a:t>
            </a:fld>
            <a:endParaRPr lang="en-US" sz="1200">
              <a:solidFill>
                <a:srgbClr val="000066"/>
              </a:solidFill>
              <a:latin typeface="Verdana" charset="0"/>
              <a:cs typeface="Arial" charset="0"/>
            </a:endParaRPr>
          </a:p>
        </p:txBody>
      </p:sp>
      <p:sp>
        <p:nvSpPr>
          <p:cNvPr id="131074" name="Text Box 4"/>
          <p:cNvSpPr txBox="1">
            <a:spLocks noChangeArrowheads="1"/>
          </p:cNvSpPr>
          <p:nvPr/>
        </p:nvSpPr>
        <p:spPr bwMode="auto">
          <a:xfrm>
            <a:off x="1033463" y="12700"/>
            <a:ext cx="83137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2800" b="1">
                <a:solidFill>
                  <a:srgbClr val="000066"/>
                </a:solidFill>
                <a:cs typeface="Arial" charset="0"/>
              </a:rPr>
              <a:t>65 nm LP process: 1/f noise</a:t>
            </a:r>
            <a:endParaRPr lang="it-IT" sz="2800" b="1">
              <a:solidFill>
                <a:srgbClr val="000066"/>
              </a:solidFill>
              <a:cs typeface="Arial" charset="0"/>
              <a:sym typeface="Symbol" charset="0"/>
            </a:endParaRPr>
          </a:p>
        </p:txBody>
      </p:sp>
      <p:sp>
        <p:nvSpPr>
          <p:cNvPr id="131075" name="Text Box 5"/>
          <p:cNvSpPr txBox="1">
            <a:spLocks noChangeArrowheads="1"/>
          </p:cNvSpPr>
          <p:nvPr/>
        </p:nvSpPr>
        <p:spPr bwMode="auto">
          <a:xfrm>
            <a:off x="398463" y="525463"/>
            <a:ext cx="9405937"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eaLnBrk="0" hangingPunct="0">
              <a:defRPr sz="3600">
                <a:solidFill>
                  <a:schemeClr val="tx2"/>
                </a:solidFill>
                <a:latin typeface="Comic Sans MS" charset="0"/>
                <a:ea typeface="ＭＳ Ｐゴシック" charset="0"/>
                <a:cs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00"/>
                </a:solidFill>
                <a:cs typeface="Arial" charset="0"/>
              </a:rPr>
              <a:t>In older CMOS times, PMOS transistors had a considerably lower 1/f noise with respect to NMOSFETs. This difference tends to decrease with newer CMOS generations.</a:t>
            </a:r>
          </a:p>
          <a:p>
            <a:pPr>
              <a:spcBef>
                <a:spcPct val="50000"/>
              </a:spcBef>
              <a:buClrTx/>
            </a:pPr>
            <a:r>
              <a:rPr lang="en-US" sz="2000">
                <a:solidFill>
                  <a:srgbClr val="000000"/>
                </a:solidFill>
                <a:cs typeface="Arial" charset="0"/>
              </a:rPr>
              <a:t>In the 65 nm LP process, </a:t>
            </a:r>
            <a:r>
              <a:rPr lang="en-US" sz="2000" b="1">
                <a:solidFill>
                  <a:srgbClr val="FF3300"/>
                </a:solidFill>
                <a:cs typeface="Arial" charset="0"/>
              </a:rPr>
              <a:t>NMOS and PMOS have similar 1/f noise</a:t>
            </a:r>
            <a:r>
              <a:rPr lang="en-US" sz="2000">
                <a:solidFill>
                  <a:srgbClr val="000000"/>
                </a:solidFill>
                <a:cs typeface="Arial" charset="0"/>
              </a:rPr>
              <a:t>. </a:t>
            </a:r>
            <a:endParaRPr lang="en-US" sz="800">
              <a:solidFill>
                <a:srgbClr val="000000"/>
              </a:solidFill>
              <a:cs typeface="Arial" charset="0"/>
            </a:endParaRPr>
          </a:p>
          <a:p>
            <a:pPr>
              <a:spcBef>
                <a:spcPct val="50000"/>
              </a:spcBef>
              <a:buClrTx/>
            </a:pPr>
            <a:r>
              <a:rPr lang="en-US" sz="1800">
                <a:solidFill>
                  <a:srgbClr val="000000"/>
                </a:solidFill>
                <a:cs typeface="Arial" charset="0"/>
              </a:rPr>
              <a:t>This could be explained by a “surface channel” behavior for both devices, and/or by the fact that the gate dielectric nitridation decreases the barrier energy experienced by holes across the silicon-dielectric interface. This would make it easier for the PMOS channel to exchange charges with oxide traps.</a:t>
            </a:r>
            <a:r>
              <a:rPr lang="en-US" sz="2000">
                <a:solidFill>
                  <a:srgbClr val="000000"/>
                </a:solidFill>
                <a:cs typeface="Arial" charset="0"/>
              </a:rPr>
              <a:t> </a:t>
            </a:r>
            <a:endParaRPr lang="it-IT" sz="2000">
              <a:solidFill>
                <a:srgbClr val="000000"/>
              </a:solidFill>
              <a:cs typeface="Arial" charset="0"/>
              <a:sym typeface="Symbol" charset="0"/>
            </a:endParaRPr>
          </a:p>
        </p:txBody>
      </p:sp>
      <p:graphicFrame>
        <p:nvGraphicFramePr>
          <p:cNvPr id="131076" name="Object 20"/>
          <p:cNvGraphicFramePr>
            <a:graphicFrameLocks noChangeAspect="1"/>
          </p:cNvGraphicFramePr>
          <p:nvPr/>
        </p:nvGraphicFramePr>
        <p:xfrm>
          <a:off x="5311775" y="3162300"/>
          <a:ext cx="4230688" cy="3275013"/>
        </p:xfrm>
        <a:graphic>
          <a:graphicData uri="http://schemas.openxmlformats.org/presentationml/2006/ole">
            <mc:AlternateContent xmlns:mc="http://schemas.openxmlformats.org/markup-compatibility/2006">
              <mc:Choice xmlns:v="urn:schemas-microsoft-com:vml" Requires="v">
                <p:oleObj spid="_x0000_s30767" name="KGPlot" r:id="rId4" imgW="5900093" imgH="4579633" progId="KGraph_Plot">
                  <p:embed/>
                </p:oleObj>
              </mc:Choice>
              <mc:Fallback>
                <p:oleObj name="KGPlot" r:id="rId4" imgW="5900093" imgH="4579633" progId="KGraph_Plo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775" y="3162300"/>
                        <a:ext cx="4230688"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1077" name="Object 21"/>
          <p:cNvGraphicFramePr>
            <a:graphicFrameLocks noChangeAspect="1"/>
          </p:cNvGraphicFramePr>
          <p:nvPr/>
        </p:nvGraphicFramePr>
        <p:xfrm>
          <a:off x="495300" y="3087688"/>
          <a:ext cx="4322763" cy="3348037"/>
        </p:xfrm>
        <a:graphic>
          <a:graphicData uri="http://schemas.openxmlformats.org/presentationml/2006/ole">
            <mc:AlternateContent xmlns:mc="http://schemas.openxmlformats.org/markup-compatibility/2006">
              <mc:Choice xmlns:v="urn:schemas-microsoft-com:vml" Requires="v">
                <p:oleObj spid="_x0000_s30768" name="KGPlot" r:id="rId6" imgW="5900093" imgH="4579633" progId="KGraph_Plot">
                  <p:embed/>
                </p:oleObj>
              </mc:Choice>
              <mc:Fallback>
                <p:oleObj name="KGPlot" r:id="rId6" imgW="5900093" imgH="4579633" progId="KGraph_Plo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 y="3087688"/>
                        <a:ext cx="4322763"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1078" name="Immagine 6" descr="Immagine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75" y="563563"/>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Immagine 7" descr="Immagine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163" y="1652588"/>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numero diapositiva 1"/>
          <p:cNvSpPr>
            <a:spLocks noGrp="1"/>
          </p:cNvSpPr>
          <p:nvPr>
            <p:ph type="sldNum" sz="quarter" idx="10"/>
          </p:nvPr>
        </p:nvSpPr>
        <p:spPr/>
        <p:txBody>
          <a:bodyPr/>
          <a:lstStyle/>
          <a:p>
            <a:pPr>
              <a:defRPr/>
            </a:pPr>
            <a:fld id="{65B66305-CED9-0F40-82F1-E26C8F01A147}" type="slidenum">
              <a:rPr lang="en-US"/>
              <a:pPr>
                <a:defRPr/>
              </a:pPr>
              <a:t>78</a:t>
            </a:fld>
            <a:endParaRPr lang="en-US"/>
          </a:p>
        </p:txBody>
      </p:sp>
      <p:sp>
        <p:nvSpPr>
          <p:cNvPr id="492548" name="Text Box 4"/>
          <p:cNvSpPr txBox="1">
            <a:spLocks noChangeArrowheads="1"/>
          </p:cNvSpPr>
          <p:nvPr/>
        </p:nvSpPr>
        <p:spPr bwMode="auto">
          <a:xfrm>
            <a:off x="444500" y="128588"/>
            <a:ext cx="8966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algn="ctr" eaLnBrk="0" hangingPunct="0">
              <a:spcBef>
                <a:spcPct val="50000"/>
              </a:spcBef>
              <a:buClrTx/>
              <a:buFontTx/>
              <a:buNone/>
              <a:defRPr/>
            </a:pPr>
            <a:r>
              <a:rPr lang="en-US" sz="3200" b="1" dirty="0">
                <a:solidFill>
                  <a:srgbClr val="000066"/>
                </a:solidFill>
                <a:cs typeface="ＭＳ Ｐゴシック" charset="0"/>
              </a:rPr>
              <a:t>Evolution of microelectronic technologies</a:t>
            </a:r>
            <a:endParaRPr lang="it-IT" sz="3200" b="1" dirty="0">
              <a:solidFill>
                <a:srgbClr val="000066"/>
              </a:solidFill>
              <a:cs typeface="ＭＳ Ｐゴシック" charset="0"/>
              <a:sym typeface="Symbol" charset="0"/>
            </a:endParaRPr>
          </a:p>
        </p:txBody>
      </p:sp>
      <p:sp>
        <p:nvSpPr>
          <p:cNvPr id="492549" name="Text Box 5"/>
          <p:cNvSpPr txBox="1">
            <a:spLocks noChangeArrowheads="1"/>
          </p:cNvSpPr>
          <p:nvPr/>
        </p:nvSpPr>
        <p:spPr bwMode="auto">
          <a:xfrm>
            <a:off x="3509963" y="658813"/>
            <a:ext cx="548163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2000" b="1" dirty="0">
                <a:solidFill>
                  <a:srgbClr val="FF0000"/>
                </a:solidFill>
                <a:cs typeface="ＭＳ Ｐゴシック" charset="0"/>
              </a:rPr>
              <a:t>No roadmap, room for new ideas: monolithic sensors, 3D integration</a:t>
            </a:r>
            <a:endParaRPr lang="it-IT" sz="2000" b="1" dirty="0">
              <a:solidFill>
                <a:srgbClr val="FF0000"/>
              </a:solidFill>
              <a:cs typeface="ＭＳ Ｐゴシック" charset="0"/>
              <a:sym typeface="Symbol" charset="0"/>
            </a:endParaRPr>
          </a:p>
        </p:txBody>
      </p:sp>
      <p:pic>
        <p:nvPicPr>
          <p:cNvPr id="109572"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365250"/>
            <a:ext cx="70739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5"/>
          <p:cNvSpPr txBox="1">
            <a:spLocks noChangeArrowheads="1"/>
          </p:cNvSpPr>
          <p:nvPr/>
        </p:nvSpPr>
        <p:spPr bwMode="auto">
          <a:xfrm>
            <a:off x="-1536684" y="3287724"/>
            <a:ext cx="5740400" cy="861548"/>
          </a:xfrm>
          <a:prstGeom prst="rect">
            <a:avLst/>
          </a:prstGeom>
          <a:noFill/>
          <a:ln>
            <a:noFill/>
          </a:ln>
          <a:effectLst/>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algn="ctr" eaLnBrk="0" hangingPunct="0">
              <a:spcBef>
                <a:spcPct val="50000"/>
              </a:spcBef>
              <a:buClrTx/>
              <a:defRPr/>
            </a:pPr>
            <a:r>
              <a:rPr lang="en-US" sz="2000" b="1" dirty="0">
                <a:solidFill>
                  <a:srgbClr val="FF0000"/>
                </a:solidFill>
                <a:cs typeface="ＭＳ Ｐゴシック" charset="0"/>
              </a:rPr>
              <a:t>Evolutionary roadmap: </a:t>
            </a:r>
          </a:p>
          <a:p>
            <a:pPr algn="ctr" eaLnBrk="0" hangingPunct="0">
              <a:spcBef>
                <a:spcPct val="50000"/>
              </a:spcBef>
              <a:buClrTx/>
              <a:defRPr/>
            </a:pPr>
            <a:r>
              <a:rPr lang="en-US" sz="2000" b="1" dirty="0" err="1">
                <a:solidFill>
                  <a:srgbClr val="FF0000"/>
                </a:solidFill>
                <a:cs typeface="ＭＳ Ｐゴシック" charset="0"/>
              </a:rPr>
              <a:t>nanoscale</a:t>
            </a:r>
            <a:r>
              <a:rPr lang="en-US" sz="2000" b="1" dirty="0">
                <a:solidFill>
                  <a:srgbClr val="FF0000"/>
                </a:solidFill>
                <a:cs typeface="ＭＳ Ｐゴシック" charset="0"/>
              </a:rPr>
              <a:t> CMOS</a:t>
            </a:r>
            <a:endParaRPr lang="it-IT" sz="2000" b="1" dirty="0">
              <a:solidFill>
                <a:srgbClr val="FF0000"/>
              </a:solidFill>
              <a:cs typeface="ＭＳ Ｐゴシック" charset="0"/>
              <a:sym typeface="Symbol" charset="0"/>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4300" y="4114800"/>
            <a:ext cx="481012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Grp="1" noChangeArrowheads="1"/>
          </p:cNvSpPr>
          <p:nvPr>
            <p:ph type="title"/>
          </p:nvPr>
        </p:nvSpPr>
        <p:spPr>
          <a:xfrm>
            <a:off x="152400" y="9525"/>
            <a:ext cx="9664700" cy="1006475"/>
          </a:xfrm>
        </p:spPr>
        <p:txBody>
          <a:bodyPr lIns="85519" tIns="44470" rIns="85519" bIns="44470"/>
          <a:lstStyle/>
          <a:p>
            <a:pPr defTabSz="426935" eaLnBrk="1">
              <a:lnSpc>
                <a:spcPct val="100000"/>
              </a:lnSpc>
              <a:buClr>
                <a:srgbClr val="CC3300"/>
              </a:buClr>
              <a:buSzPct val="100000"/>
              <a:tabLst>
                <a:tab pos="0" algn="l"/>
                <a:tab pos="425386" algn="l"/>
                <a:tab pos="852279" algn="l"/>
                <a:tab pos="1279173" algn="l"/>
                <a:tab pos="1706067" algn="l"/>
                <a:tab pos="2132961" algn="l"/>
                <a:tab pos="2559855" algn="l"/>
                <a:tab pos="2986748" algn="l"/>
                <a:tab pos="3413643" algn="l"/>
                <a:tab pos="3840537" algn="l"/>
                <a:tab pos="4267430" algn="l"/>
                <a:tab pos="4694324" algn="l"/>
                <a:tab pos="5121219" algn="l"/>
                <a:tab pos="5548112" algn="l"/>
                <a:tab pos="5975006" algn="l"/>
                <a:tab pos="6401900" algn="l"/>
                <a:tab pos="6828794" algn="l"/>
                <a:tab pos="7255688" algn="l"/>
                <a:tab pos="7682583" algn="l"/>
                <a:tab pos="8109475" algn="l"/>
                <a:tab pos="8536370" algn="l"/>
              </a:tabLst>
              <a:defRPr/>
            </a:pPr>
            <a:r>
              <a:rPr lang="it-IT" sz="3400" dirty="0" smtClean="0">
                <a:effectLst>
                  <a:outerShdw blurRad="38100" dist="38100" dir="2700000" algn="tl">
                    <a:srgbClr val="DDDDDD"/>
                  </a:outerShdw>
                </a:effectLst>
                <a:latin typeface="Comic Sans MS" charset="0"/>
                <a:ea typeface="ＭＳ Ｐゴシック" charset="0"/>
                <a:cs typeface="ＭＳ Ｐゴシック" charset="0"/>
              </a:rPr>
              <a:t>A </a:t>
            </a:r>
            <a:r>
              <a:rPr lang="it-IT" sz="3400" dirty="0" err="1" smtClean="0">
                <a:effectLst>
                  <a:outerShdw blurRad="38100" dist="38100" dir="2700000" algn="tl">
                    <a:srgbClr val="DDDDDD"/>
                  </a:outerShdw>
                </a:effectLst>
                <a:latin typeface="Comic Sans MS" charset="0"/>
                <a:ea typeface="ＭＳ Ｐゴシック" charset="0"/>
                <a:cs typeface="ＭＳ Ｐゴシック" charset="0"/>
              </a:rPr>
              <a:t>further</a:t>
            </a:r>
            <a:r>
              <a:rPr lang="it-IT" sz="3400" dirty="0" smtClean="0">
                <a:effectLst>
                  <a:outerShdw blurRad="38100" dist="38100" dir="2700000" algn="tl">
                    <a:srgbClr val="DDDDDD"/>
                  </a:outerShdw>
                </a:effectLst>
                <a:latin typeface="Comic Sans MS" charset="0"/>
                <a:ea typeface="ＭＳ Ｐゴシック" charset="0"/>
                <a:cs typeface="ＭＳ Ｐゴシック" charset="0"/>
              </a:rPr>
              <a:t> </a:t>
            </a:r>
            <a:r>
              <a:rPr lang="it-IT" sz="3400" dirty="0" err="1" smtClean="0">
                <a:effectLst>
                  <a:outerShdw blurRad="38100" dist="38100" dir="2700000" algn="tl">
                    <a:srgbClr val="DDDDDD"/>
                  </a:outerShdw>
                </a:effectLst>
                <a:latin typeface="Comic Sans MS" charset="0"/>
                <a:ea typeface="ＭＳ Ｐゴシック" charset="0"/>
                <a:cs typeface="ＭＳ Ｐゴシック" charset="0"/>
              </a:rPr>
              <a:t>leap</a:t>
            </a:r>
            <a:r>
              <a:rPr lang="it-IT" sz="3400" dirty="0" smtClean="0">
                <a:effectLst>
                  <a:outerShdw blurRad="38100" dist="38100" dir="2700000" algn="tl">
                    <a:srgbClr val="DDDDDD"/>
                  </a:outerShdw>
                </a:effectLst>
                <a:latin typeface="Comic Sans MS" charset="0"/>
                <a:ea typeface="ＭＳ Ｐゴシック" charset="0"/>
                <a:cs typeface="ＭＳ Ｐゴシック" charset="0"/>
              </a:rPr>
              <a:t>: 3D </a:t>
            </a:r>
            <a:r>
              <a:rPr lang="it-IT" sz="3400" dirty="0" err="1" smtClean="0">
                <a:effectLst>
                  <a:outerShdw blurRad="38100" dist="38100" dir="2700000" algn="tl">
                    <a:srgbClr val="DDDDDD"/>
                  </a:outerShdw>
                </a:effectLst>
                <a:latin typeface="Comic Sans MS" charset="0"/>
                <a:ea typeface="ＭＳ Ｐゴシック" charset="0"/>
                <a:cs typeface="ＭＳ Ｐゴシック" charset="0"/>
              </a:rPr>
              <a:t>integration</a:t>
            </a:r>
            <a:endParaRPr lang="it-IT" sz="34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 name="Text Box 14"/>
          <p:cNvSpPr txBox="1">
            <a:spLocks noChangeArrowheads="1"/>
          </p:cNvSpPr>
          <p:nvPr/>
        </p:nvSpPr>
        <p:spPr bwMode="auto">
          <a:xfrm>
            <a:off x="493713" y="920750"/>
            <a:ext cx="8688387" cy="1754188"/>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1800" dirty="0">
                <a:solidFill>
                  <a:srgbClr val="000066"/>
                </a:solidFill>
                <a:cs typeface="ＭＳ Ｐゴシック" charset="0"/>
                <a:sym typeface="Symbol" charset="0"/>
              </a:rPr>
              <a:t>The microelectronic industry has developed 3D integration of </a:t>
            </a:r>
            <a:r>
              <a:rPr lang="en-US" sz="1800" b="1" dirty="0">
                <a:solidFill>
                  <a:srgbClr val="FF0000"/>
                </a:solidFill>
                <a:cs typeface="ＭＳ Ｐゴシック" charset="0"/>
                <a:sym typeface="Symbol" charset="0"/>
              </a:rPr>
              <a:t>thinned and bonded CMOS tiers with vertical interconnections through the silicon layers </a:t>
            </a:r>
            <a:r>
              <a:rPr lang="en-US" sz="1800" dirty="0">
                <a:solidFill>
                  <a:srgbClr val="000066"/>
                </a:solidFill>
                <a:cs typeface="ＭＳ Ｐゴシック" charset="0"/>
                <a:sym typeface="Symbol" charset="0"/>
              </a:rPr>
              <a:t>as an alternative or complementary way to device scaling, with the goal of enhancing memory capacity and microprocessor speed (by reducing length of interconnections) and of improving the performance of image sensors (by including pixel level high-speed signal processing).</a:t>
            </a:r>
            <a:endParaRPr lang="it-IT" sz="1800" dirty="0">
              <a:solidFill>
                <a:srgbClr val="000066"/>
              </a:solidFill>
              <a:cs typeface="ＭＳ Ｐゴシック" charset="0"/>
              <a:sym typeface="Symbol" charset="0"/>
            </a:endParaRPr>
          </a:p>
        </p:txBody>
      </p:sp>
      <p:grpSp>
        <p:nvGrpSpPr>
          <p:cNvPr id="143364" name="Group 15"/>
          <p:cNvGrpSpPr>
            <a:grpSpLocks/>
          </p:cNvGrpSpPr>
          <p:nvPr/>
        </p:nvGrpSpPr>
        <p:grpSpPr bwMode="auto">
          <a:xfrm>
            <a:off x="88900" y="977900"/>
            <a:ext cx="279400" cy="279400"/>
            <a:chOff x="5032" y="1562"/>
            <a:chExt cx="288" cy="756"/>
          </a:xfrm>
        </p:grpSpPr>
        <p:sp>
          <p:nvSpPr>
            <p:cNvPr id="7" name="Rectangle 16"/>
            <p:cNvSpPr>
              <a:spLocks noChangeArrowheads="1"/>
            </p:cNvSpPr>
            <p:nvPr/>
          </p:nvSpPr>
          <p:spPr bwMode="auto">
            <a:xfrm>
              <a:off x="5119" y="1665"/>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8" name="Rectangle 17"/>
            <p:cNvSpPr>
              <a:spLocks noChangeArrowheads="1"/>
            </p:cNvSpPr>
            <p:nvPr/>
          </p:nvSpPr>
          <p:spPr bwMode="auto">
            <a:xfrm>
              <a:off x="5032" y="1562"/>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9" name="Rectangle 18"/>
            <p:cNvSpPr>
              <a:spLocks noChangeArrowheads="1"/>
            </p:cNvSpPr>
            <p:nvPr/>
          </p:nvSpPr>
          <p:spPr bwMode="auto">
            <a:xfrm>
              <a:off x="5119" y="1614"/>
              <a:ext cx="113" cy="653"/>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grpSp>
      <p:sp>
        <p:nvSpPr>
          <p:cNvPr id="10" name="Text Box 14"/>
          <p:cNvSpPr txBox="1">
            <a:spLocks noChangeArrowheads="1"/>
          </p:cNvSpPr>
          <p:nvPr/>
        </p:nvSpPr>
        <p:spPr bwMode="auto">
          <a:xfrm>
            <a:off x="506413" y="2800350"/>
            <a:ext cx="8942387" cy="147637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1800" dirty="0">
                <a:solidFill>
                  <a:srgbClr val="000066"/>
                </a:solidFill>
                <a:cs typeface="ＭＳ Ｐゴシック" charset="0"/>
                <a:sym typeface="Symbol" charset="0"/>
              </a:rPr>
              <a:t>The semiconductor detectors and front-end electronics communities in HEP and photon science plan to take benefit from 3D integration for </a:t>
            </a:r>
            <a:r>
              <a:rPr lang="en-US" sz="1800" b="1" dirty="0">
                <a:solidFill>
                  <a:srgbClr val="FF0000"/>
                </a:solidFill>
                <a:cs typeface="ＭＳ Ｐゴシック" charset="0"/>
                <a:sym typeface="Symbol" charset="0"/>
              </a:rPr>
              <a:t>new pixel sensor with advanced functionalities, smaller form factor, less material and dead area, separation and optimization of sensing, analog and digital functions,…  </a:t>
            </a:r>
            <a:r>
              <a:rPr lang="en-US" sz="1800" dirty="0">
                <a:solidFill>
                  <a:srgbClr val="000066"/>
                </a:solidFill>
                <a:cs typeface="ＭＳ Ｐゴシック" charset="0"/>
                <a:sym typeface="Symbol" charset="0"/>
              </a:rPr>
              <a:t>New concepts may also be enabled by this technology.</a:t>
            </a:r>
            <a:endParaRPr lang="it-IT" sz="1800" dirty="0">
              <a:solidFill>
                <a:srgbClr val="000066"/>
              </a:solidFill>
              <a:cs typeface="ＭＳ Ｐゴシック" charset="0"/>
              <a:sym typeface="Symbol" charset="0"/>
            </a:endParaRPr>
          </a:p>
        </p:txBody>
      </p:sp>
      <p:grpSp>
        <p:nvGrpSpPr>
          <p:cNvPr id="143366" name="Group 15"/>
          <p:cNvGrpSpPr>
            <a:grpSpLocks/>
          </p:cNvGrpSpPr>
          <p:nvPr/>
        </p:nvGrpSpPr>
        <p:grpSpPr bwMode="auto">
          <a:xfrm>
            <a:off x="114300" y="2794000"/>
            <a:ext cx="279400" cy="279400"/>
            <a:chOff x="5032" y="1562"/>
            <a:chExt cx="288" cy="756"/>
          </a:xfrm>
        </p:grpSpPr>
        <p:sp>
          <p:nvSpPr>
            <p:cNvPr id="12" name="Rectangle 16"/>
            <p:cNvSpPr>
              <a:spLocks noChangeArrowheads="1"/>
            </p:cNvSpPr>
            <p:nvPr/>
          </p:nvSpPr>
          <p:spPr bwMode="auto">
            <a:xfrm>
              <a:off x="5119" y="1665"/>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13" name="Rectangle 17"/>
            <p:cNvSpPr>
              <a:spLocks noChangeArrowheads="1"/>
            </p:cNvSpPr>
            <p:nvPr/>
          </p:nvSpPr>
          <p:spPr bwMode="auto">
            <a:xfrm>
              <a:off x="5032" y="1562"/>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14" name="Rectangle 18"/>
            <p:cNvSpPr>
              <a:spLocks noChangeArrowheads="1"/>
            </p:cNvSpPr>
            <p:nvPr/>
          </p:nvSpPr>
          <p:spPr bwMode="auto">
            <a:xfrm>
              <a:off x="5119" y="1614"/>
              <a:ext cx="113" cy="653"/>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gr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numero diapositiva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fld id="{3137163C-0609-884C-B1E9-7B01251B06E1}" type="slidenum">
              <a:rPr lang="en-US">
                <a:solidFill>
                  <a:srgbClr val="FFFFFF"/>
                </a:solidFill>
              </a:rPr>
              <a:pPr eaLnBrk="1" hangingPunct="1"/>
              <a:t>8</a:t>
            </a:fld>
            <a:endParaRPr lang="en-US">
              <a:solidFill>
                <a:srgbClr val="FFFFFF"/>
              </a:solidFill>
            </a:endParaRP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1367" y="974725"/>
            <a:ext cx="289463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2"/>
          <p:cNvSpPr>
            <a:spLocks noGrp="1" noChangeArrowheads="1"/>
          </p:cNvSpPr>
          <p:nvPr>
            <p:ph type="title"/>
          </p:nvPr>
        </p:nvSpPr>
        <p:spPr>
          <a:xfrm>
            <a:off x="1052513" y="26988"/>
            <a:ext cx="7842250" cy="614362"/>
          </a:xfrm>
        </p:spPr>
        <p:txBody>
          <a:bodyPr/>
          <a:lstStyle/>
          <a:p>
            <a:r>
              <a:rPr lang="it-IT" sz="2800">
                <a:latin typeface="Comic Sans MS" charset="0"/>
              </a:rPr>
              <a:t>A mature technology: hybrid pixel sensors</a:t>
            </a:r>
          </a:p>
        </p:txBody>
      </p:sp>
      <p:sp>
        <p:nvSpPr>
          <p:cNvPr id="60421" name="Content Placeholder 2"/>
          <p:cNvSpPr>
            <a:spLocks/>
          </p:cNvSpPr>
          <p:nvPr/>
        </p:nvSpPr>
        <p:spPr bwMode="auto">
          <a:xfrm>
            <a:off x="0" y="546100"/>
            <a:ext cx="7708900" cy="1308100"/>
          </a:xfrm>
          <a:prstGeom prst="rect">
            <a:avLst/>
          </a:prstGeom>
          <a:noFill/>
          <a:ln>
            <a:noFill/>
          </a:ln>
          <a:extLst/>
        </p:spPr>
        <p:txBody>
          <a:bodyPr/>
          <a:lstStyle/>
          <a:p>
            <a:pPr marL="250825" indent="-250825" eaLnBrk="0" hangingPunct="0">
              <a:spcBef>
                <a:spcPct val="20000"/>
              </a:spcBef>
              <a:buClrTx/>
              <a:buFontTx/>
              <a:buChar char="•"/>
            </a:pPr>
            <a:r>
              <a:rPr lang="en-US" sz="2400" dirty="0">
                <a:solidFill>
                  <a:srgbClr val="3333CC"/>
                </a:solidFill>
              </a:rPr>
              <a:t>A </a:t>
            </a:r>
            <a:r>
              <a:rPr lang="en-US" sz="2400" dirty="0" err="1">
                <a:solidFill>
                  <a:srgbClr val="3333CC"/>
                </a:solidFill>
              </a:rPr>
              <a:t>pixellated</a:t>
            </a:r>
            <a:r>
              <a:rPr lang="en-US" sz="2400" dirty="0">
                <a:solidFill>
                  <a:srgbClr val="3333CC"/>
                </a:solidFill>
              </a:rPr>
              <a:t> sensor chip is connected to a matching readout chip by an array of solder </a:t>
            </a:r>
            <a:r>
              <a:rPr lang="en-US" sz="2400" dirty="0" smtClean="0">
                <a:solidFill>
                  <a:srgbClr val="3333CC"/>
                </a:solidFill>
              </a:rPr>
              <a:t>bumps</a:t>
            </a:r>
            <a:endParaRPr lang="en-US" sz="2400" dirty="0">
              <a:solidFill>
                <a:srgbClr val="3333CC"/>
              </a:solidFill>
            </a:endParaRPr>
          </a:p>
        </p:txBody>
      </p:sp>
      <p:pic>
        <p:nvPicPr>
          <p:cNvPr id="604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763" y="5351463"/>
            <a:ext cx="18827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7925" y="2847975"/>
            <a:ext cx="20701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p:cNvSpPr>
          <p:nvPr/>
        </p:nvSpPr>
        <p:spPr bwMode="auto">
          <a:xfrm>
            <a:off x="0" y="1333500"/>
            <a:ext cx="7416800" cy="6134100"/>
          </a:xfrm>
          <a:prstGeom prst="rect">
            <a:avLst/>
          </a:prstGeom>
          <a:noFill/>
          <a:ln>
            <a:noFill/>
          </a:ln>
          <a:extLst/>
        </p:spPr>
        <p:txBody>
          <a:bodyPr/>
          <a:lstStyle/>
          <a:p>
            <a:pPr marL="250825" indent="-250825" eaLnBrk="0" hangingPunct="0">
              <a:spcBef>
                <a:spcPct val="20000"/>
              </a:spcBef>
              <a:buClrTx/>
              <a:buFontTx/>
              <a:buChar char="•"/>
            </a:pPr>
            <a:r>
              <a:rPr lang="en-US" sz="2400" dirty="0" smtClean="0">
                <a:solidFill>
                  <a:srgbClr val="3333CC"/>
                </a:solidFill>
              </a:rPr>
              <a:t>Sensors</a:t>
            </a:r>
            <a:endParaRPr lang="en-US" sz="2400" dirty="0">
              <a:solidFill>
                <a:srgbClr val="3333CC"/>
              </a:solidFill>
            </a:endParaRPr>
          </a:p>
          <a:p>
            <a:pPr marL="600075" lvl="1" indent="-169863" eaLnBrk="0" hangingPunct="0">
              <a:spcBef>
                <a:spcPct val="20000"/>
              </a:spcBef>
              <a:buClrTx/>
              <a:buFontTx/>
              <a:buChar char="–"/>
            </a:pPr>
            <a:r>
              <a:rPr lang="en-US" sz="2000" dirty="0">
                <a:solidFill>
                  <a:srgbClr val="3333CC"/>
                </a:solidFill>
              </a:rPr>
              <a:t>Particle sensitive volume is a high resistivity silicon bulk (1-10 </a:t>
            </a:r>
            <a:r>
              <a:rPr lang="en-US" sz="2000" dirty="0" err="1">
                <a:solidFill>
                  <a:srgbClr val="3333CC"/>
                </a:solidFill>
              </a:rPr>
              <a:t>k</a:t>
            </a:r>
            <a:r>
              <a:rPr lang="en-US" sz="2000" dirty="0" err="1">
                <a:solidFill>
                  <a:srgbClr val="3333CC"/>
                </a:solidFill>
                <a:latin typeface="Symbol" charset="0"/>
              </a:rPr>
              <a:t>W</a:t>
            </a:r>
            <a:r>
              <a:rPr lang="en-US" sz="2000" dirty="0" err="1">
                <a:solidFill>
                  <a:srgbClr val="3333CC"/>
                </a:solidFill>
              </a:rPr>
              <a:t>cm</a:t>
            </a:r>
            <a:r>
              <a:rPr lang="en-US" sz="2000" dirty="0">
                <a:solidFill>
                  <a:srgbClr val="3333CC"/>
                </a:solidFill>
              </a:rPr>
              <a:t>, </a:t>
            </a:r>
            <a:r>
              <a:rPr lang="en-US" sz="2000" dirty="0">
                <a:solidFill>
                  <a:srgbClr val="3333CC"/>
                </a:solidFill>
                <a:sym typeface="Symbol" charset="0"/>
              </a:rPr>
              <a:t>250 m typical </a:t>
            </a:r>
            <a:r>
              <a:rPr lang="en-US" sz="2000" dirty="0" smtClean="0">
                <a:solidFill>
                  <a:srgbClr val="3333CC"/>
                </a:solidFill>
                <a:sym typeface="Symbol" charset="0"/>
              </a:rPr>
              <a:t>thickness, thinner for higher radiation hardness and less material)</a:t>
            </a:r>
            <a:r>
              <a:rPr lang="en-US" sz="2000" dirty="0">
                <a:solidFill>
                  <a:srgbClr val="3333CC"/>
                </a:solidFill>
              </a:rPr>
              <a:t>, can be fully depleted for fast charge collection by drift</a:t>
            </a:r>
          </a:p>
          <a:p>
            <a:pPr marL="600075" lvl="1" indent="-169863" eaLnBrk="0" hangingPunct="0">
              <a:spcBef>
                <a:spcPct val="20000"/>
              </a:spcBef>
              <a:buClrTx/>
              <a:buFontTx/>
              <a:buChar char="–"/>
            </a:pPr>
            <a:r>
              <a:rPr lang="en-US" sz="2000" dirty="0">
                <a:solidFill>
                  <a:srgbClr val="3333CC"/>
                </a:solidFill>
              </a:rPr>
              <a:t>Typical pixel </a:t>
            </a:r>
            <a:r>
              <a:rPr lang="en-US" sz="2000" dirty="0" smtClean="0">
                <a:solidFill>
                  <a:srgbClr val="3333CC"/>
                </a:solidFill>
              </a:rPr>
              <a:t>dimensions at LHC:  </a:t>
            </a:r>
            <a:r>
              <a:rPr lang="en-US" sz="2000" dirty="0">
                <a:solidFill>
                  <a:srgbClr val="3333CC"/>
                </a:solidFill>
              </a:rPr>
              <a:t>50 </a:t>
            </a:r>
            <a:r>
              <a:rPr lang="en-US" sz="2000" dirty="0">
                <a:solidFill>
                  <a:srgbClr val="3333CC"/>
                </a:solidFill>
                <a:sym typeface="Symbol" charset="0"/>
              </a:rPr>
              <a:t>m  4</a:t>
            </a:r>
            <a:r>
              <a:rPr lang="en-US" sz="2000" dirty="0">
                <a:solidFill>
                  <a:srgbClr val="3333CC"/>
                </a:solidFill>
              </a:rPr>
              <a:t>00</a:t>
            </a:r>
            <a:r>
              <a:rPr lang="en-US" sz="2000" dirty="0">
                <a:solidFill>
                  <a:srgbClr val="3333CC"/>
                </a:solidFill>
                <a:sym typeface="Symbol" charset="0"/>
              </a:rPr>
              <a:t> </a:t>
            </a:r>
            <a:r>
              <a:rPr lang="en-US" sz="2000" dirty="0" smtClean="0">
                <a:solidFill>
                  <a:srgbClr val="3333CC"/>
                </a:solidFill>
                <a:sym typeface="Symbol" charset="0"/>
              </a:rPr>
              <a:t>m (will decrease for HL_LHC)</a:t>
            </a:r>
            <a:endParaRPr lang="en-US" sz="2000" dirty="0">
              <a:solidFill>
                <a:srgbClr val="3333CC"/>
              </a:solidFill>
              <a:sym typeface="Symbol" charset="0"/>
            </a:endParaRPr>
          </a:p>
          <a:p>
            <a:pPr marL="600075" lvl="1" indent="-169863" eaLnBrk="0" hangingPunct="0">
              <a:spcBef>
                <a:spcPct val="20000"/>
              </a:spcBef>
              <a:buClrTx/>
              <a:buFontTx/>
              <a:buChar char="–"/>
            </a:pPr>
            <a:r>
              <a:rPr lang="en-US" sz="2000" dirty="0">
                <a:solidFill>
                  <a:srgbClr val="3333CC"/>
                </a:solidFill>
                <a:sym typeface="Symbol" charset="0"/>
              </a:rPr>
              <a:t>Radiation-hard to 50 </a:t>
            </a:r>
            <a:r>
              <a:rPr lang="en-US" sz="2000" dirty="0" err="1" smtClean="0">
                <a:solidFill>
                  <a:srgbClr val="3333CC"/>
                </a:solidFill>
                <a:sym typeface="Symbol" charset="0"/>
              </a:rPr>
              <a:t>Mrad</a:t>
            </a:r>
            <a:r>
              <a:rPr lang="en-US" sz="2000" dirty="0" smtClean="0">
                <a:solidFill>
                  <a:srgbClr val="3333CC"/>
                </a:solidFill>
                <a:sym typeface="Symbol" charset="0"/>
              </a:rPr>
              <a:t> (hundreds of </a:t>
            </a:r>
            <a:r>
              <a:rPr lang="en-US" sz="2000" dirty="0" err="1" smtClean="0">
                <a:solidFill>
                  <a:srgbClr val="3333CC"/>
                </a:solidFill>
                <a:sym typeface="Symbol" charset="0"/>
              </a:rPr>
              <a:t>Mrad</a:t>
            </a:r>
            <a:r>
              <a:rPr lang="en-US" sz="2000" dirty="0" smtClean="0">
                <a:solidFill>
                  <a:srgbClr val="3333CC"/>
                </a:solidFill>
                <a:sym typeface="Symbol" charset="0"/>
              </a:rPr>
              <a:t> for HL_LHC)</a:t>
            </a:r>
            <a:endParaRPr lang="en-US" sz="2000" dirty="0">
              <a:solidFill>
                <a:srgbClr val="3333CC"/>
              </a:solidFill>
            </a:endParaRPr>
          </a:p>
          <a:p>
            <a:pPr marL="250825" indent="-250825" eaLnBrk="0" hangingPunct="0">
              <a:spcBef>
                <a:spcPct val="20000"/>
              </a:spcBef>
              <a:buClrTx/>
              <a:buFontTx/>
              <a:buChar char="•"/>
            </a:pPr>
            <a:r>
              <a:rPr lang="en-US" sz="2400" dirty="0">
                <a:solidFill>
                  <a:srgbClr val="3333CC"/>
                </a:solidFill>
              </a:rPr>
              <a:t>Front-end chips (Deep submicron CMOS)</a:t>
            </a:r>
            <a:endParaRPr lang="en-US" sz="2400" dirty="0">
              <a:solidFill>
                <a:srgbClr val="3333CC"/>
              </a:solidFill>
              <a:sym typeface="Symbol" charset="0"/>
            </a:endParaRPr>
          </a:p>
          <a:p>
            <a:pPr marL="600075" lvl="1" indent="-169863" eaLnBrk="0" hangingPunct="0">
              <a:spcBef>
                <a:spcPct val="20000"/>
              </a:spcBef>
              <a:buClrTx/>
              <a:buFontTx/>
              <a:buChar char="–"/>
            </a:pPr>
            <a:r>
              <a:rPr lang="en-US" sz="2000" dirty="0">
                <a:solidFill>
                  <a:srgbClr val="3333CC"/>
                </a:solidFill>
                <a:sym typeface="Symbol" charset="0"/>
              </a:rPr>
              <a:t>For any event (particle hit in the sensor) provide pixel position, timing, pulse amplitude</a:t>
            </a:r>
          </a:p>
          <a:p>
            <a:pPr marL="600075" lvl="1" indent="-169863" eaLnBrk="0" hangingPunct="0">
              <a:spcBef>
                <a:spcPct val="20000"/>
              </a:spcBef>
              <a:buClrTx/>
              <a:buFontTx/>
              <a:buChar char="–"/>
            </a:pPr>
            <a:r>
              <a:rPr lang="it-IT" sz="2000" dirty="0" err="1">
                <a:solidFill>
                  <a:srgbClr val="3333CC"/>
                </a:solidFill>
              </a:rPr>
              <a:t>Only</a:t>
            </a:r>
            <a:r>
              <a:rPr lang="it-IT" sz="2000" dirty="0">
                <a:solidFill>
                  <a:srgbClr val="3333CC"/>
                </a:solidFill>
              </a:rPr>
              <a:t> a small </a:t>
            </a:r>
            <a:r>
              <a:rPr lang="it-IT" sz="2000" dirty="0" err="1">
                <a:solidFill>
                  <a:srgbClr val="3333CC"/>
                </a:solidFill>
              </a:rPr>
              <a:t>number</a:t>
            </a:r>
            <a:r>
              <a:rPr lang="it-IT" sz="2000" dirty="0">
                <a:solidFill>
                  <a:srgbClr val="3333CC"/>
                </a:solidFill>
              </a:rPr>
              <a:t> of </a:t>
            </a:r>
            <a:r>
              <a:rPr lang="it-IT" sz="2000" dirty="0" err="1">
                <a:solidFill>
                  <a:srgbClr val="3333CC"/>
                </a:solidFill>
              </a:rPr>
              <a:t>pixels</a:t>
            </a:r>
            <a:r>
              <a:rPr lang="it-IT" sz="2000" dirty="0">
                <a:solidFill>
                  <a:srgbClr val="3333CC"/>
                </a:solidFill>
              </a:rPr>
              <a:t> are hit in </a:t>
            </a:r>
            <a:r>
              <a:rPr lang="it-IT" sz="2000" dirty="0" err="1">
                <a:solidFill>
                  <a:srgbClr val="3333CC"/>
                </a:solidFill>
              </a:rPr>
              <a:t>any</a:t>
            </a:r>
            <a:r>
              <a:rPr lang="it-IT" sz="2000" dirty="0">
                <a:solidFill>
                  <a:srgbClr val="3333CC"/>
                </a:solidFill>
              </a:rPr>
              <a:t> </a:t>
            </a:r>
            <a:r>
              <a:rPr lang="it-IT" sz="2000" dirty="0" err="1">
                <a:solidFill>
                  <a:srgbClr val="3333CC"/>
                </a:solidFill>
              </a:rPr>
              <a:t>event</a:t>
            </a:r>
            <a:endParaRPr lang="en-US" sz="2000" dirty="0">
              <a:solidFill>
                <a:srgbClr val="3333CC"/>
              </a:solidFill>
              <a:sym typeface="Symbol" charset="0"/>
            </a:endParaRPr>
          </a:p>
          <a:p>
            <a:pPr marL="600075" lvl="1" indent="-169863" eaLnBrk="0" hangingPunct="0">
              <a:spcBef>
                <a:spcPct val="20000"/>
              </a:spcBef>
              <a:buClrTx/>
              <a:buFontTx/>
              <a:buChar char="–"/>
            </a:pPr>
            <a:r>
              <a:rPr lang="en-US" sz="2000" dirty="0">
                <a:solidFill>
                  <a:srgbClr val="3333CC"/>
                </a:solidFill>
                <a:sym typeface="Symbol" charset="0"/>
              </a:rPr>
              <a:t>Analog pre-amplification, discrimination, time stamping, digitization, zero suppression (</a:t>
            </a:r>
            <a:r>
              <a:rPr lang="en-US" sz="2000" dirty="0" err="1">
                <a:solidFill>
                  <a:srgbClr val="3333CC"/>
                </a:solidFill>
                <a:sym typeface="Symbol" charset="0"/>
              </a:rPr>
              <a:t>sparsification</a:t>
            </a:r>
            <a:r>
              <a:rPr lang="en-US" sz="2000" dirty="0">
                <a:solidFill>
                  <a:srgbClr val="3333CC"/>
                </a:solidFill>
                <a:sym typeface="Symbol" charset="0"/>
              </a:rPr>
              <a:t>)…</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89B6EBEE-7B1C-6C4E-AD2A-E8A2C5AD7326}" type="slidenum">
              <a:rPr lang="en-US" sz="1200">
                <a:solidFill>
                  <a:srgbClr val="000066"/>
                </a:solidFill>
                <a:latin typeface="Verdana" charset="0"/>
              </a:rPr>
              <a:pPr/>
              <a:t>80</a:t>
            </a:fld>
            <a:endParaRPr lang="en-US" sz="1200">
              <a:solidFill>
                <a:srgbClr val="000066"/>
              </a:solidFill>
              <a:latin typeface="Verdana" charset="0"/>
            </a:endParaRPr>
          </a:p>
        </p:txBody>
      </p:sp>
      <p:sp>
        <p:nvSpPr>
          <p:cNvPr id="28677" name="Text Box 4"/>
          <p:cNvSpPr txBox="1">
            <a:spLocks noChangeArrowheads="1"/>
          </p:cNvSpPr>
          <p:nvPr/>
        </p:nvSpPr>
        <p:spPr bwMode="auto">
          <a:xfrm>
            <a:off x="147638" y="38100"/>
            <a:ext cx="9593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2800" b="1" dirty="0" smtClean="0">
                <a:solidFill>
                  <a:srgbClr val="000066"/>
                </a:solidFill>
              </a:rPr>
              <a:t>3D vertical </a:t>
            </a:r>
            <a:r>
              <a:rPr lang="en-US" sz="2800" b="1" dirty="0">
                <a:solidFill>
                  <a:srgbClr val="000066"/>
                </a:solidFill>
              </a:rPr>
              <a:t>integration</a:t>
            </a:r>
            <a:endParaRPr lang="it-IT" sz="2800" b="1" dirty="0">
              <a:solidFill>
                <a:srgbClr val="000066"/>
              </a:solidFill>
              <a:sym typeface="Symbol" charset="0"/>
            </a:endParaRPr>
          </a:p>
        </p:txBody>
      </p:sp>
      <p:sp>
        <p:nvSpPr>
          <p:cNvPr id="28678" name="Rectangle 5"/>
          <p:cNvSpPr>
            <a:spLocks noChangeArrowheads="1"/>
          </p:cNvSpPr>
          <p:nvPr/>
        </p:nvSpPr>
        <p:spPr bwMode="auto">
          <a:xfrm>
            <a:off x="73025" y="676275"/>
            <a:ext cx="4841875" cy="5689600"/>
          </a:xfrm>
          <a:prstGeom prst="rect">
            <a:avLst/>
          </a:prstGeom>
          <a:solidFill>
            <a:srgbClr val="FFFFFF"/>
          </a:solidFill>
          <a:ln w="9525">
            <a:solidFill>
              <a:srgbClr val="000000"/>
            </a:solidFill>
            <a:miter lim="800000"/>
            <a:headEnd/>
            <a:tailEnd/>
          </a:ln>
        </p:spPr>
        <p:txBody>
          <a:bodyPr/>
          <a:lstStyle/>
          <a:p>
            <a:pPr marL="342900" indent="-342900">
              <a:spcBef>
                <a:spcPct val="20000"/>
              </a:spcBef>
              <a:buClrTx/>
              <a:buFontTx/>
              <a:buChar char="•"/>
            </a:pPr>
            <a:r>
              <a:rPr lang="en-US" sz="1800">
                <a:solidFill>
                  <a:schemeClr val="tx1"/>
                </a:solidFill>
              </a:rPr>
              <a:t>A “3D” chip is generally referred to as a chip comprised of 2 or more layers of active semiconductor devices that have been thinned, bonded and interconnected to form a “monolithic” circuit.</a:t>
            </a:r>
          </a:p>
          <a:p>
            <a:pPr marL="342900" indent="-342900">
              <a:spcBef>
                <a:spcPct val="20000"/>
              </a:spcBef>
              <a:buClrTx/>
              <a:buFontTx/>
              <a:buChar char="•"/>
            </a:pPr>
            <a:r>
              <a:rPr lang="en-US" sz="1800">
                <a:solidFill>
                  <a:schemeClr val="tx1"/>
                </a:solidFill>
              </a:rPr>
              <a:t>Often the layers (sometimes called tiers) are fabricated in different processes.</a:t>
            </a:r>
          </a:p>
          <a:p>
            <a:pPr marL="342900" indent="-342900">
              <a:spcBef>
                <a:spcPct val="20000"/>
              </a:spcBef>
              <a:buClrTx/>
              <a:buFontTx/>
              <a:buChar char="•"/>
            </a:pPr>
            <a:r>
              <a:rPr lang="en-US" sz="1800">
                <a:solidFill>
                  <a:schemeClr val="tx1"/>
                </a:solidFill>
              </a:rPr>
              <a:t>Industry is moving toward Vertical Integration to improve circuit performance. </a:t>
            </a:r>
          </a:p>
          <a:p>
            <a:pPr marL="742950" lvl="1" indent="-285750">
              <a:spcBef>
                <a:spcPct val="20000"/>
              </a:spcBef>
              <a:buClrTx/>
              <a:buFontTx/>
              <a:buChar char="–"/>
            </a:pPr>
            <a:r>
              <a:rPr lang="en-US" sz="1800">
                <a:solidFill>
                  <a:srgbClr val="FF0000"/>
                </a:solidFill>
              </a:rPr>
              <a:t>Reduce R, L, C for higher speed</a:t>
            </a:r>
          </a:p>
          <a:p>
            <a:pPr marL="742950" lvl="1" indent="-285750">
              <a:spcBef>
                <a:spcPct val="20000"/>
              </a:spcBef>
              <a:buClrTx/>
              <a:buFontTx/>
              <a:buChar char="–"/>
            </a:pPr>
            <a:r>
              <a:rPr lang="en-US" sz="1800">
                <a:solidFill>
                  <a:srgbClr val="FF0000"/>
                </a:solidFill>
              </a:rPr>
              <a:t>Reduce chip I/O  pads</a:t>
            </a:r>
          </a:p>
          <a:p>
            <a:pPr marL="742950" lvl="1" indent="-285750">
              <a:spcBef>
                <a:spcPct val="20000"/>
              </a:spcBef>
              <a:buClrTx/>
              <a:buFontTx/>
              <a:buChar char="–"/>
            </a:pPr>
            <a:r>
              <a:rPr lang="en-US" sz="1800">
                <a:solidFill>
                  <a:srgbClr val="FF0000"/>
                </a:solidFill>
              </a:rPr>
              <a:t>Provide increased functionality</a:t>
            </a:r>
          </a:p>
          <a:p>
            <a:pPr marL="742950" lvl="1" indent="-285750">
              <a:spcBef>
                <a:spcPct val="20000"/>
              </a:spcBef>
              <a:buClrTx/>
              <a:buFontTx/>
              <a:buChar char="–"/>
            </a:pPr>
            <a:r>
              <a:rPr lang="en-US" sz="1800">
                <a:solidFill>
                  <a:srgbClr val="FF0000"/>
                </a:solidFill>
              </a:rPr>
              <a:t>Reduce interconnect power and crosstalk</a:t>
            </a:r>
          </a:p>
          <a:p>
            <a:pPr marL="342900" indent="-342900">
              <a:spcBef>
                <a:spcPct val="20000"/>
              </a:spcBef>
              <a:buClrTx/>
              <a:buFontTx/>
              <a:buChar char="•"/>
            </a:pPr>
            <a:r>
              <a:rPr lang="en-US" sz="1800">
                <a:solidFill>
                  <a:schemeClr val="tx1"/>
                </a:solidFill>
              </a:rPr>
              <a:t>This is a major direction for the semiconductor industry.</a:t>
            </a:r>
          </a:p>
        </p:txBody>
      </p:sp>
      <p:graphicFrame>
        <p:nvGraphicFramePr>
          <p:cNvPr id="28674" name="Object 6"/>
          <p:cNvGraphicFramePr>
            <a:graphicFrameLocks noChangeAspect="1"/>
          </p:cNvGraphicFramePr>
          <p:nvPr/>
        </p:nvGraphicFramePr>
        <p:xfrm>
          <a:off x="5035550" y="581025"/>
          <a:ext cx="4870450" cy="2168525"/>
        </p:xfrm>
        <a:graphic>
          <a:graphicData uri="http://schemas.openxmlformats.org/presentationml/2006/ole">
            <mc:AlternateContent xmlns:mc="http://schemas.openxmlformats.org/markup-compatibility/2006">
              <mc:Choice xmlns:v="urn:schemas-microsoft-com:vml" Requires="v">
                <p:oleObj spid="_x0000_s28738" name="Drawing" r:id="rId4" imgW="5962650" imgH="2876550" progId="Canvas.Drawing.9">
                  <p:embed/>
                </p:oleObj>
              </mc:Choice>
              <mc:Fallback>
                <p:oleObj name="Drawing" r:id="rId4" imgW="5962650" imgH="2876550" progId="Canvas.Drawing.9">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550" y="581025"/>
                        <a:ext cx="48704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8675" name="Object 7"/>
          <p:cNvGraphicFramePr>
            <a:graphicFrameLocks noChangeAspect="1"/>
          </p:cNvGraphicFramePr>
          <p:nvPr/>
        </p:nvGraphicFramePr>
        <p:xfrm>
          <a:off x="5118100" y="2797175"/>
          <a:ext cx="4789488" cy="2587625"/>
        </p:xfrm>
        <a:graphic>
          <a:graphicData uri="http://schemas.openxmlformats.org/presentationml/2006/ole">
            <mc:AlternateContent xmlns:mc="http://schemas.openxmlformats.org/markup-compatibility/2006">
              <mc:Choice xmlns:v="urn:schemas-microsoft-com:vml" Requires="v">
                <p:oleObj spid="_x0000_s28739" name="Drawing" r:id="rId6" imgW="4800600" imgH="2809875" progId="Canvas.Drawing.9">
                  <p:embed/>
                </p:oleObj>
              </mc:Choice>
              <mc:Fallback>
                <p:oleObj name="Drawing" r:id="rId6" imgW="4800600" imgH="2809875" progId="Canvas.Drawing.9">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8100" y="2797175"/>
                        <a:ext cx="4789488" cy="25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olo 1"/>
          <p:cNvSpPr>
            <a:spLocks noGrp="1"/>
          </p:cNvSpPr>
          <p:nvPr>
            <p:ph type="title"/>
          </p:nvPr>
        </p:nvSpPr>
        <p:spPr>
          <a:xfrm>
            <a:off x="1155700" y="0"/>
            <a:ext cx="7842250" cy="990600"/>
          </a:xfrm>
        </p:spPr>
        <p:txBody>
          <a:bodyPr/>
          <a:lstStyle/>
          <a:p>
            <a:pPr eaLnBrk="1" hangingPunct="1"/>
            <a:r>
              <a:rPr lang="it-IT">
                <a:latin typeface="Comic Sans MS" charset="0"/>
                <a:ea typeface="ＭＳ Ｐゴシック" charset="0"/>
              </a:rPr>
              <a:t>Advantages of going 3D: interconnections, delays and power</a:t>
            </a:r>
          </a:p>
        </p:txBody>
      </p:sp>
      <p:pic>
        <p:nvPicPr>
          <p:cNvPr id="1003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0488"/>
            <a:ext cx="61499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18"/>
          <p:cNvSpPr txBox="1">
            <a:spLocks noChangeArrowheads="1"/>
          </p:cNvSpPr>
          <p:nvPr/>
        </p:nvSpPr>
        <p:spPr bwMode="auto">
          <a:xfrm>
            <a:off x="527050" y="5338763"/>
            <a:ext cx="29543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50000"/>
              </a:spcBef>
              <a:buClrTx/>
              <a:buFontTx/>
              <a:buNone/>
            </a:pPr>
            <a:r>
              <a:rPr lang="en-US" sz="2400" i="1">
                <a:solidFill>
                  <a:srgbClr val="000000"/>
                </a:solidFill>
                <a:cs typeface="ＭＳ Ｐゴシック" charset="0"/>
              </a:rPr>
              <a:t>t</a:t>
            </a:r>
            <a:r>
              <a:rPr lang="en-US" sz="2400" baseline="-25000">
                <a:solidFill>
                  <a:srgbClr val="000000"/>
                </a:solidFill>
                <a:cs typeface="ＭＳ Ｐゴシック" charset="0"/>
              </a:rPr>
              <a:t>d</a:t>
            </a:r>
            <a:r>
              <a:rPr lang="en-US" sz="2400">
                <a:solidFill>
                  <a:srgbClr val="000000"/>
                </a:solidFill>
                <a:cs typeface="ＭＳ Ｐゴシック" charset="0"/>
              </a:rPr>
              <a:t> </a:t>
            </a:r>
            <a:r>
              <a:rPr lang="en-US" sz="2400">
                <a:solidFill>
                  <a:srgbClr val="000000"/>
                </a:solidFill>
                <a:cs typeface="ＭＳ Ｐゴシック" charset="0"/>
                <a:sym typeface="Symbol" charset="0"/>
              </a:rPr>
              <a:t></a:t>
            </a:r>
            <a:r>
              <a:rPr lang="en-US" sz="2400">
                <a:solidFill>
                  <a:srgbClr val="000000"/>
                </a:solidFill>
                <a:cs typeface="ＭＳ Ｐゴシック" charset="0"/>
              </a:rPr>
              <a:t> 0.35 x </a:t>
            </a:r>
            <a:r>
              <a:rPr lang="en-US" sz="2400" i="1">
                <a:solidFill>
                  <a:srgbClr val="000000"/>
                </a:solidFill>
                <a:cs typeface="ＭＳ Ｐゴシック" charset="0"/>
              </a:rPr>
              <a:t>rcl </a:t>
            </a:r>
            <a:r>
              <a:rPr lang="en-US" sz="2400" baseline="30000">
                <a:solidFill>
                  <a:srgbClr val="000000"/>
                </a:solidFill>
                <a:cs typeface="ＭＳ Ｐゴシック" charset="0"/>
              </a:rPr>
              <a:t>2</a:t>
            </a:r>
          </a:p>
        </p:txBody>
      </p:sp>
      <p:sp>
        <p:nvSpPr>
          <p:cNvPr id="100357" name="Text Box 3"/>
          <p:cNvSpPr txBox="1">
            <a:spLocks noChangeArrowheads="1"/>
          </p:cNvSpPr>
          <p:nvPr/>
        </p:nvSpPr>
        <p:spPr bwMode="auto">
          <a:xfrm>
            <a:off x="3833813" y="5083175"/>
            <a:ext cx="6072187"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50000"/>
              </a:spcBef>
              <a:buClrTx/>
              <a:buFontTx/>
              <a:buNone/>
            </a:pPr>
            <a:r>
              <a:rPr lang="en-US" sz="2400" i="1">
                <a:solidFill>
                  <a:srgbClr val="000000"/>
                </a:solidFill>
                <a:cs typeface="ＭＳ Ｐゴシック" charset="0"/>
              </a:rPr>
              <a:t>P</a:t>
            </a:r>
            <a:r>
              <a:rPr lang="en-US" sz="2400" i="1" baseline="-25000">
                <a:solidFill>
                  <a:srgbClr val="000000"/>
                </a:solidFill>
                <a:cs typeface="ＭＳ Ｐゴシック" charset="0"/>
              </a:rPr>
              <a:t>avg</a:t>
            </a:r>
            <a:r>
              <a:rPr lang="en-US" sz="2400">
                <a:solidFill>
                  <a:srgbClr val="000000"/>
                </a:solidFill>
                <a:cs typeface="ＭＳ Ｐゴシック" charset="0"/>
              </a:rPr>
              <a:t> = </a:t>
            </a:r>
            <a:r>
              <a:rPr lang="en-US" sz="2400" i="1">
                <a:solidFill>
                  <a:srgbClr val="000000"/>
                </a:solidFill>
                <a:cs typeface="ＭＳ Ｐゴシック" charset="0"/>
              </a:rPr>
              <a:t>VDD</a:t>
            </a:r>
            <a:r>
              <a:rPr lang="en-US" sz="2400">
                <a:solidFill>
                  <a:srgbClr val="000000"/>
                </a:solidFill>
                <a:cs typeface="ＭＳ Ｐゴシック" charset="0"/>
              </a:rPr>
              <a:t> x </a:t>
            </a:r>
            <a:r>
              <a:rPr lang="en-US" sz="2400" i="1">
                <a:solidFill>
                  <a:srgbClr val="000000"/>
                </a:solidFill>
                <a:cs typeface="ＭＳ Ｐゴシック" charset="0"/>
              </a:rPr>
              <a:t>I</a:t>
            </a:r>
            <a:r>
              <a:rPr lang="en-US" sz="2400" i="1" baseline="-25000">
                <a:solidFill>
                  <a:srgbClr val="000000"/>
                </a:solidFill>
                <a:cs typeface="ＭＳ Ｐゴシック" charset="0"/>
              </a:rPr>
              <a:t>avg</a:t>
            </a:r>
            <a:r>
              <a:rPr lang="en-US" sz="2400">
                <a:solidFill>
                  <a:srgbClr val="000000"/>
                </a:solidFill>
                <a:cs typeface="ＭＳ Ｐゴシック" charset="0"/>
              </a:rPr>
              <a:t> = </a:t>
            </a:r>
            <a:r>
              <a:rPr lang="en-US" sz="2400" i="1">
                <a:solidFill>
                  <a:srgbClr val="000000"/>
                </a:solidFill>
                <a:cs typeface="ＭＳ Ｐゴシック" charset="0"/>
              </a:rPr>
              <a:t>C</a:t>
            </a:r>
            <a:r>
              <a:rPr lang="en-US" sz="2400" i="1" baseline="-25000">
                <a:solidFill>
                  <a:srgbClr val="000000"/>
                </a:solidFill>
                <a:cs typeface="ＭＳ Ｐゴシック" charset="0"/>
              </a:rPr>
              <a:t>tot</a:t>
            </a:r>
            <a:r>
              <a:rPr lang="en-US" sz="2400">
                <a:solidFill>
                  <a:srgbClr val="000000"/>
                </a:solidFill>
                <a:cs typeface="ＭＳ Ｐゴシック" charset="0"/>
              </a:rPr>
              <a:t> x </a:t>
            </a:r>
            <a:r>
              <a:rPr lang="en-US" sz="2400" i="1">
                <a:solidFill>
                  <a:srgbClr val="000000"/>
                </a:solidFill>
                <a:cs typeface="ＭＳ Ｐゴシック" charset="0"/>
              </a:rPr>
              <a:t>VDD </a:t>
            </a:r>
            <a:r>
              <a:rPr lang="en-US" sz="2400" baseline="30000">
                <a:solidFill>
                  <a:srgbClr val="000000"/>
                </a:solidFill>
                <a:cs typeface="ＭＳ Ｐゴシック" charset="0"/>
              </a:rPr>
              <a:t>2</a:t>
            </a:r>
            <a:r>
              <a:rPr lang="en-US" sz="2400">
                <a:solidFill>
                  <a:srgbClr val="000000"/>
                </a:solidFill>
                <a:cs typeface="ＭＳ Ｐゴシック" charset="0"/>
              </a:rPr>
              <a:t> x </a:t>
            </a:r>
            <a:r>
              <a:rPr lang="en-US" sz="2400" i="1">
                <a:solidFill>
                  <a:srgbClr val="000000"/>
                </a:solidFill>
                <a:cs typeface="ＭＳ Ｐゴシック" charset="0"/>
              </a:rPr>
              <a:t>f</a:t>
            </a:r>
            <a:r>
              <a:rPr lang="en-US" sz="2400" i="1" baseline="-25000">
                <a:solidFill>
                  <a:srgbClr val="000000"/>
                </a:solidFill>
                <a:cs typeface="ＭＳ Ｐゴシック" charset="0"/>
              </a:rPr>
              <a:t>clk</a:t>
            </a:r>
          </a:p>
          <a:p>
            <a:pPr algn="ctr">
              <a:lnSpc>
                <a:spcPct val="90000"/>
              </a:lnSpc>
              <a:spcBef>
                <a:spcPct val="50000"/>
              </a:spcBef>
              <a:buClrTx/>
              <a:buFontTx/>
              <a:buNone/>
            </a:pPr>
            <a:r>
              <a:rPr lang="en-US" sz="2400" i="1">
                <a:solidFill>
                  <a:srgbClr val="000000"/>
                </a:solidFill>
                <a:cs typeface="ＭＳ Ｐゴシック" charset="0"/>
              </a:rPr>
              <a:t>Since C is mostly due to wiring</a:t>
            </a:r>
            <a:r>
              <a:rPr lang="en-US" sz="2400">
                <a:solidFill>
                  <a:srgbClr val="000000"/>
                </a:solidFill>
                <a:cs typeface="ＭＳ Ｐゴシック" charset="0"/>
              </a:rPr>
              <a:t>:</a:t>
            </a:r>
            <a:endParaRPr lang="en-US" sz="1200">
              <a:solidFill>
                <a:srgbClr val="000000"/>
              </a:solidFill>
              <a:cs typeface="ＭＳ Ｐゴシック" charset="0"/>
            </a:endParaRPr>
          </a:p>
          <a:p>
            <a:pPr algn="ctr">
              <a:lnSpc>
                <a:spcPct val="90000"/>
              </a:lnSpc>
              <a:spcBef>
                <a:spcPct val="50000"/>
              </a:spcBef>
              <a:buClrTx/>
              <a:buFontTx/>
              <a:buNone/>
            </a:pPr>
            <a:r>
              <a:rPr lang="en-US" sz="2400" i="1">
                <a:solidFill>
                  <a:srgbClr val="000000"/>
                </a:solidFill>
                <a:cs typeface="ＭＳ Ｐゴシック" charset="0"/>
              </a:rPr>
              <a:t>P</a:t>
            </a:r>
            <a:r>
              <a:rPr lang="en-US" sz="2400" i="1" baseline="-25000">
                <a:solidFill>
                  <a:srgbClr val="000000"/>
                </a:solidFill>
                <a:cs typeface="ＭＳ Ｐゴシック" charset="0"/>
              </a:rPr>
              <a:t>avg   </a:t>
            </a:r>
            <a:r>
              <a:rPr lang="en-US" sz="2400">
                <a:solidFill>
                  <a:srgbClr val="000000"/>
                </a:solidFill>
                <a:cs typeface="ＭＳ Ｐゴシック" charset="0"/>
                <a:sym typeface="Symbol" charset="0"/>
              </a:rPr>
              <a:t>   </a:t>
            </a:r>
            <a:r>
              <a:rPr lang="en-US" sz="2400" i="1">
                <a:solidFill>
                  <a:srgbClr val="000000"/>
                </a:solidFill>
                <a:cs typeface="ＭＳ Ｐゴシック" charset="0"/>
                <a:sym typeface="Symbol" charset="0"/>
              </a:rPr>
              <a:t>l</a:t>
            </a:r>
            <a:r>
              <a:rPr lang="en-US" sz="2400" i="1" baseline="-25000">
                <a:solidFill>
                  <a:srgbClr val="000000"/>
                </a:solidFill>
                <a:cs typeface="ＭＳ Ｐゴシック" charset="0"/>
                <a:sym typeface="Symbol" charset="0"/>
              </a:rPr>
              <a:t>avg</a:t>
            </a:r>
            <a:endParaRPr lang="en-US" sz="2400" i="1">
              <a:solidFill>
                <a:srgbClr val="000000"/>
              </a:solidFill>
              <a:cs typeface="ＭＳ Ｐゴシック" charset="0"/>
            </a:endParaRPr>
          </a:p>
        </p:txBody>
      </p:sp>
      <p:sp>
        <p:nvSpPr>
          <p:cNvPr id="100358" name="Rectangle 3"/>
          <p:cNvSpPr txBox="1">
            <a:spLocks noChangeArrowheads="1"/>
          </p:cNvSpPr>
          <p:nvPr/>
        </p:nvSpPr>
        <p:spPr bwMode="auto">
          <a:xfrm>
            <a:off x="2420938" y="993775"/>
            <a:ext cx="5518150" cy="41592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55600" indent="-342900"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nSpc>
                <a:spcPct val="90000"/>
              </a:lnSpc>
              <a:spcBef>
                <a:spcPct val="20000"/>
              </a:spcBef>
              <a:buClrTx/>
              <a:buFontTx/>
              <a:buNone/>
            </a:pPr>
            <a:r>
              <a:rPr lang="it-IT" sz="2400" b="1">
                <a:solidFill>
                  <a:srgbClr val="009900"/>
                </a:solidFill>
                <a:cs typeface="ＭＳ Ｐゴシック" charset="0"/>
                <a:sym typeface="Symbol" charset="0"/>
              </a:rPr>
              <a:t>RAM, microprocessors, FPGAs,…</a:t>
            </a:r>
            <a:endParaRPr lang="it-IT" sz="2400" b="1">
              <a:solidFill>
                <a:srgbClr val="009900"/>
              </a:solidFill>
              <a:cs typeface="ＭＳ Ｐゴシック" charset="0"/>
            </a:endParaRPr>
          </a:p>
        </p:txBody>
      </p:sp>
      <p:pic>
        <p:nvPicPr>
          <p:cNvPr id="100359" name="Immagine 21" descr="figura.jpg"/>
          <p:cNvPicPr>
            <a:picLocks noChangeAspect="1"/>
          </p:cNvPicPr>
          <p:nvPr/>
        </p:nvPicPr>
        <p:blipFill>
          <a:blip r:embed="rId3">
            <a:extLst>
              <a:ext uri="{28A0092B-C50C-407E-A947-70E740481C1C}">
                <a14:useLocalDpi xmlns:a14="http://schemas.microsoft.com/office/drawing/2010/main" val="0"/>
              </a:ext>
            </a:extLst>
          </a:blip>
          <a:srcRect l="25439" t="23622" r="30890" b="39371"/>
          <a:stretch>
            <a:fillRect/>
          </a:stretch>
        </p:blipFill>
        <p:spPr bwMode="auto">
          <a:xfrm>
            <a:off x="5559425" y="1619250"/>
            <a:ext cx="43275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749300" y="0"/>
            <a:ext cx="8172450" cy="1016000"/>
          </a:xfrm>
          <a:solidFill>
            <a:srgbClr val="CCFFFF"/>
          </a:solidFill>
        </p:spPr>
        <p:txBody>
          <a:bodyPr/>
          <a:lstStyle/>
          <a:p>
            <a:r>
              <a:rPr lang="en-US">
                <a:latin typeface="Comic Sans MS" charset="0"/>
              </a:rPr>
              <a:t>Two different approaches to 3D integration for pixel sensors</a:t>
            </a:r>
          </a:p>
        </p:txBody>
      </p:sp>
      <p:sp>
        <p:nvSpPr>
          <p:cNvPr id="5" name="Segnaposto contenuto 2"/>
          <p:cNvSpPr txBox="1">
            <a:spLocks/>
          </p:cNvSpPr>
          <p:nvPr/>
        </p:nvSpPr>
        <p:spPr>
          <a:xfrm>
            <a:off x="0" y="965200"/>
            <a:ext cx="9555163" cy="4343400"/>
          </a:xfrm>
          <a:prstGeom prst="rect">
            <a:avLst/>
          </a:prstGeom>
        </p:spPr>
        <p:txBody>
          <a:bodyPr/>
          <a:lstStyle>
            <a:lvl1pPr indent="12700"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nSpc>
                <a:spcPct val="130000"/>
              </a:lnSpc>
              <a:spcBef>
                <a:spcPct val="20000"/>
              </a:spcBef>
              <a:spcAft>
                <a:spcPct val="20000"/>
              </a:spcAft>
              <a:buClrTx/>
              <a:buFontTx/>
              <a:buNone/>
            </a:pPr>
            <a:r>
              <a:rPr lang="en-US" sz="2000" dirty="0">
                <a:solidFill>
                  <a:srgbClr val="000000"/>
                </a:solidFill>
                <a:cs typeface="Arial" charset="0"/>
              </a:rPr>
              <a:t>“</a:t>
            </a:r>
            <a:r>
              <a:rPr lang="en-US" sz="2000" b="1" dirty="0">
                <a:solidFill>
                  <a:srgbClr val="FF0000"/>
                </a:solidFill>
                <a:cs typeface="Arial" charset="0"/>
              </a:rPr>
              <a:t>via first</a:t>
            </a:r>
            <a:r>
              <a:rPr lang="en-US" sz="2000" dirty="0">
                <a:solidFill>
                  <a:srgbClr val="000000"/>
                </a:solidFill>
                <a:cs typeface="Arial" charset="0"/>
              </a:rPr>
              <a:t>” </a:t>
            </a:r>
            <a:r>
              <a:rPr lang="en-US" sz="2000" dirty="0" smtClean="0">
                <a:solidFill>
                  <a:srgbClr val="000000"/>
                </a:solidFill>
                <a:cs typeface="Arial" charset="0"/>
              </a:rPr>
              <a:t>process </a:t>
            </a:r>
            <a:r>
              <a:rPr lang="en-US" sz="2000" dirty="0">
                <a:solidFill>
                  <a:srgbClr val="000000"/>
                </a:solidFill>
                <a:cs typeface="Arial" charset="0"/>
              </a:rPr>
              <a:t>for </a:t>
            </a:r>
            <a:r>
              <a:rPr lang="en-US" sz="2000" b="1" dirty="0">
                <a:solidFill>
                  <a:srgbClr val="339933"/>
                </a:solidFill>
                <a:cs typeface="Arial" charset="0"/>
              </a:rPr>
              <a:t>3D integrated circuits</a:t>
            </a:r>
            <a:r>
              <a:rPr lang="en-US" sz="2000" dirty="0">
                <a:solidFill>
                  <a:srgbClr val="000000"/>
                </a:solidFill>
                <a:cs typeface="Arial" charset="0"/>
              </a:rPr>
              <a:t>, where TSVs are drilled at the foundry in the early stages of CMOS wafers processing. Very high density interconnections (&lt; 10 </a:t>
            </a:r>
            <a:r>
              <a:rPr lang="en-US" sz="2000" dirty="0">
                <a:solidFill>
                  <a:srgbClr val="000000"/>
                </a:solidFill>
                <a:latin typeface="Symbol" charset="0"/>
                <a:cs typeface="Arial" charset="0"/>
              </a:rPr>
              <a:t>m</a:t>
            </a:r>
            <a:r>
              <a:rPr lang="en-US" sz="2000" dirty="0">
                <a:solidFill>
                  <a:srgbClr val="000000"/>
                </a:solidFill>
                <a:cs typeface="Arial" charset="0"/>
              </a:rPr>
              <a:t>m) are possible </a:t>
            </a:r>
            <a:r>
              <a:rPr lang="en-US" sz="2000" i="1" dirty="0">
                <a:solidFill>
                  <a:srgbClr val="262699"/>
                </a:solidFill>
                <a:cs typeface="Arial" charset="0"/>
              </a:rPr>
              <a:t>(VIPIX-INFN and 3D-IC consortium).</a:t>
            </a:r>
          </a:p>
          <a:p>
            <a:pPr>
              <a:lnSpc>
                <a:spcPct val="130000"/>
              </a:lnSpc>
              <a:spcBef>
                <a:spcPct val="20000"/>
              </a:spcBef>
              <a:spcAft>
                <a:spcPct val="20000"/>
              </a:spcAft>
              <a:buClrTx/>
              <a:buFontTx/>
              <a:buNone/>
            </a:pPr>
            <a:endParaRPr lang="en-US" sz="2000" b="1" dirty="0">
              <a:solidFill>
                <a:srgbClr val="000000"/>
              </a:solidFill>
              <a:cs typeface="Arial" charset="0"/>
            </a:endParaRPr>
          </a:p>
          <a:p>
            <a:pPr>
              <a:lnSpc>
                <a:spcPct val="130000"/>
              </a:lnSpc>
              <a:spcBef>
                <a:spcPct val="20000"/>
              </a:spcBef>
              <a:spcAft>
                <a:spcPct val="20000"/>
              </a:spcAft>
              <a:buClrTx/>
              <a:buFontTx/>
              <a:buNone/>
            </a:pPr>
            <a:endParaRPr lang="en-US" sz="2000" b="1" dirty="0">
              <a:solidFill>
                <a:srgbClr val="000000"/>
              </a:solidFill>
              <a:cs typeface="Arial" charset="0"/>
            </a:endParaRPr>
          </a:p>
          <a:p>
            <a:pPr>
              <a:lnSpc>
                <a:spcPct val="130000"/>
              </a:lnSpc>
              <a:spcBef>
                <a:spcPct val="20000"/>
              </a:spcBef>
              <a:spcAft>
                <a:spcPct val="20000"/>
              </a:spcAft>
              <a:buClrTx/>
              <a:buFontTx/>
              <a:buNone/>
            </a:pPr>
            <a:endParaRPr lang="en-US" sz="2000" b="1" dirty="0">
              <a:solidFill>
                <a:srgbClr val="000000"/>
              </a:solidFill>
              <a:cs typeface="Arial" charset="0"/>
            </a:endParaRPr>
          </a:p>
          <a:p>
            <a:pPr>
              <a:lnSpc>
                <a:spcPct val="130000"/>
              </a:lnSpc>
              <a:spcBef>
                <a:spcPct val="20000"/>
              </a:spcBef>
              <a:spcAft>
                <a:spcPct val="20000"/>
              </a:spcAft>
              <a:buClrTx/>
              <a:buFontTx/>
              <a:buNone/>
            </a:pPr>
            <a:endParaRPr lang="en-US" sz="2000" b="1" dirty="0">
              <a:solidFill>
                <a:srgbClr val="339933"/>
              </a:solidFill>
              <a:cs typeface="Arial" charset="0"/>
            </a:endParaRPr>
          </a:p>
          <a:p>
            <a:pPr>
              <a:lnSpc>
                <a:spcPct val="130000"/>
              </a:lnSpc>
              <a:spcBef>
                <a:spcPct val="20000"/>
              </a:spcBef>
              <a:spcAft>
                <a:spcPct val="20000"/>
              </a:spcAft>
              <a:buClrTx/>
              <a:buFontTx/>
              <a:buNone/>
            </a:pPr>
            <a:endParaRPr lang="en-US" sz="2000" dirty="0">
              <a:solidFill>
                <a:srgbClr val="000000"/>
              </a:solidFill>
              <a:cs typeface="Arial" charset="0"/>
            </a:endParaRPr>
          </a:p>
          <a:p>
            <a:pPr>
              <a:lnSpc>
                <a:spcPct val="130000"/>
              </a:lnSpc>
              <a:spcBef>
                <a:spcPct val="20000"/>
              </a:spcBef>
              <a:spcAft>
                <a:spcPct val="20000"/>
              </a:spcAft>
              <a:buClrTx/>
              <a:buFontTx/>
              <a:buNone/>
            </a:pPr>
            <a:endParaRPr lang="en-US" sz="2000" dirty="0">
              <a:solidFill>
                <a:srgbClr val="000000"/>
              </a:solidFill>
              <a:cs typeface="Arial" charset="0"/>
            </a:endParaRPr>
          </a:p>
          <a:p>
            <a:pPr>
              <a:lnSpc>
                <a:spcPct val="130000"/>
              </a:lnSpc>
              <a:spcBef>
                <a:spcPct val="20000"/>
              </a:spcBef>
              <a:spcAft>
                <a:spcPct val="20000"/>
              </a:spcAft>
              <a:buClrTx/>
              <a:buFontTx/>
              <a:buNone/>
            </a:pPr>
            <a:r>
              <a:rPr lang="en-US" sz="2000" dirty="0">
                <a:solidFill>
                  <a:srgbClr val="000000"/>
                </a:solidFill>
                <a:cs typeface="Arial" charset="0"/>
              </a:rPr>
              <a:t/>
            </a:r>
            <a:br>
              <a:rPr lang="en-US" sz="2000" dirty="0">
                <a:solidFill>
                  <a:srgbClr val="000000"/>
                </a:solidFill>
                <a:cs typeface="Arial" charset="0"/>
              </a:rPr>
            </a:br>
            <a:endParaRPr lang="it-IT" sz="2000" dirty="0">
              <a:solidFill>
                <a:srgbClr val="000000"/>
              </a:solidFill>
              <a:cs typeface="Arial" charset="0"/>
            </a:endParaRPr>
          </a:p>
        </p:txBody>
      </p:sp>
      <p:pic>
        <p:nvPicPr>
          <p:cNvPr id="512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2498725"/>
            <a:ext cx="2511425"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Immagine 18" descr="Immagine1.jpg"/>
          <p:cNvPicPr>
            <a:picLocks noChangeAspect="1"/>
          </p:cNvPicPr>
          <p:nvPr/>
        </p:nvPicPr>
        <p:blipFill>
          <a:blip r:embed="rId3">
            <a:extLst>
              <a:ext uri="{28A0092B-C50C-407E-A947-70E740481C1C}">
                <a14:useLocalDpi xmlns:a14="http://schemas.microsoft.com/office/drawing/2010/main" val="0"/>
              </a:ext>
            </a:extLst>
          </a:blip>
          <a:srcRect r="43530"/>
          <a:stretch>
            <a:fillRect/>
          </a:stretch>
        </p:blipFill>
        <p:spPr bwMode="auto">
          <a:xfrm>
            <a:off x="6286500" y="4945063"/>
            <a:ext cx="307340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Segnaposto numero diapositiva 5"/>
          <p:cNvSpPr txBox="1">
            <a:spLocks/>
          </p:cNvSpPr>
          <p:nvPr/>
        </p:nvSpPr>
        <p:spPr bwMode="auto">
          <a:xfrm>
            <a:off x="8912225" y="6624638"/>
            <a:ext cx="9556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nSpc>
                <a:spcPct val="90000"/>
              </a:lnSpc>
              <a:spcBef>
                <a:spcPct val="50000"/>
              </a:spcBef>
              <a:buClrTx/>
              <a:buFontTx/>
              <a:buNone/>
            </a:pPr>
            <a:fld id="{78057600-CBD1-3F4B-92C3-56347BD511FE}" type="slidenum">
              <a:rPr lang="en-US" sz="1200">
                <a:solidFill>
                  <a:srgbClr val="3333CC"/>
                </a:solidFill>
                <a:cs typeface="Arial" charset="0"/>
              </a:rPr>
              <a:pPr>
                <a:lnSpc>
                  <a:spcPct val="90000"/>
                </a:lnSpc>
                <a:spcBef>
                  <a:spcPct val="50000"/>
                </a:spcBef>
                <a:buClrTx/>
                <a:buFontTx/>
                <a:buNone/>
              </a:pPr>
              <a:t>82</a:t>
            </a:fld>
            <a:endParaRPr lang="en-US" sz="1200">
              <a:solidFill>
                <a:srgbClr val="3333CC"/>
              </a:solidFill>
              <a:cs typeface="Arial" charset="0"/>
            </a:endParaRPr>
          </a:p>
        </p:txBody>
      </p:sp>
      <p:pic>
        <p:nvPicPr>
          <p:cNvPr id="104455" name="Immagine 128" descr="Immagine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25" y="2219325"/>
            <a:ext cx="242887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ccia a destra 7"/>
          <p:cNvSpPr/>
          <p:nvPr/>
        </p:nvSpPr>
        <p:spPr>
          <a:xfrm>
            <a:off x="2438400" y="3390900"/>
            <a:ext cx="1203325" cy="347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None/>
              <a:defRPr/>
            </a:pPr>
            <a:endParaRPr lang="it-IT"/>
          </a:p>
        </p:txBody>
      </p:sp>
      <p:sp>
        <p:nvSpPr>
          <p:cNvPr id="9" name="Rettangolo 8"/>
          <p:cNvSpPr/>
          <p:nvPr/>
        </p:nvSpPr>
        <p:spPr>
          <a:xfrm>
            <a:off x="0" y="4765675"/>
            <a:ext cx="6311900" cy="2092325"/>
          </a:xfrm>
          <a:prstGeom prst="rect">
            <a:avLst/>
          </a:prstGeom>
          <a:solidFill>
            <a:schemeClr val="bg1"/>
          </a:solidFill>
        </p:spPr>
        <p:txBody>
          <a:bodyPr wrap="square">
            <a:spAutoFit/>
          </a:bodyPr>
          <a:lstStyle/>
          <a:p>
            <a:pPr indent="12700" eaLnBrk="0" hangingPunct="0">
              <a:lnSpc>
                <a:spcPct val="130000"/>
              </a:lnSpc>
              <a:spcBef>
                <a:spcPct val="20000"/>
              </a:spcBef>
              <a:spcAft>
                <a:spcPct val="20000"/>
              </a:spcAft>
              <a:buClrTx/>
              <a:buFontTx/>
              <a:buNone/>
            </a:pPr>
            <a:r>
              <a:rPr lang="en-US" sz="2000" dirty="0">
                <a:solidFill>
                  <a:srgbClr val="000000"/>
                </a:solidFill>
                <a:cs typeface="Arial" charset="0"/>
              </a:rPr>
              <a:t>“</a:t>
            </a:r>
            <a:r>
              <a:rPr lang="en-US" sz="2000" b="1" dirty="0">
                <a:solidFill>
                  <a:srgbClr val="FF0000"/>
                </a:solidFill>
                <a:cs typeface="Arial" charset="0"/>
              </a:rPr>
              <a:t>via last</a:t>
            </a:r>
            <a:r>
              <a:rPr lang="en-US" sz="2000" dirty="0">
                <a:solidFill>
                  <a:srgbClr val="000000"/>
                </a:solidFill>
                <a:cs typeface="Arial" charset="0"/>
              </a:rPr>
              <a:t>” process </a:t>
            </a:r>
            <a:r>
              <a:rPr lang="en-US" sz="2000" b="1" dirty="0">
                <a:solidFill>
                  <a:srgbClr val="339933"/>
                </a:solidFill>
                <a:cs typeface="Arial" charset="0"/>
              </a:rPr>
              <a:t>for 3D integration of 2 layers in heterogeneous technologies (CMOS chip + high resistivity sensor)</a:t>
            </a:r>
            <a:r>
              <a:rPr lang="en-US" sz="2000" dirty="0">
                <a:solidFill>
                  <a:srgbClr val="000000"/>
                </a:solidFill>
                <a:cs typeface="Arial" charset="0"/>
              </a:rPr>
              <a:t>, 4-side </a:t>
            </a:r>
            <a:r>
              <a:rPr lang="en-US" sz="2000" dirty="0" err="1">
                <a:solidFill>
                  <a:srgbClr val="000000"/>
                </a:solidFill>
                <a:cs typeface="Arial" charset="0"/>
              </a:rPr>
              <a:t>buttable</a:t>
            </a:r>
            <a:r>
              <a:rPr lang="en-US" sz="2000" dirty="0">
                <a:solidFill>
                  <a:srgbClr val="000000"/>
                </a:solidFill>
                <a:cs typeface="Arial" charset="0"/>
              </a:rPr>
              <a:t> device with low density interconnections </a:t>
            </a:r>
            <a:r>
              <a:rPr lang="en-US" sz="2000" dirty="0" smtClean="0">
                <a:solidFill>
                  <a:srgbClr val="000000"/>
                </a:solidFill>
                <a:cs typeface="Arial" charset="0"/>
              </a:rPr>
              <a:t>(pitch &gt; 50 </a:t>
            </a:r>
            <a:r>
              <a:rPr lang="en-US" sz="2000" dirty="0" smtClean="0">
                <a:solidFill>
                  <a:srgbClr val="000000"/>
                </a:solidFill>
                <a:latin typeface="Symbol" charset="2"/>
                <a:cs typeface="Symbol" charset="2"/>
              </a:rPr>
              <a:t>m</a:t>
            </a:r>
            <a:r>
              <a:rPr lang="en-US" sz="2000" dirty="0" smtClean="0">
                <a:solidFill>
                  <a:srgbClr val="000000"/>
                </a:solidFill>
                <a:cs typeface="Arial" charset="0"/>
              </a:rPr>
              <a:t>m) in </a:t>
            </a:r>
            <a:r>
              <a:rPr lang="en-US" sz="2000" dirty="0">
                <a:solidFill>
                  <a:srgbClr val="000000"/>
                </a:solidFill>
                <a:cs typeface="Arial" charset="0"/>
              </a:rPr>
              <a:t>the device periphery </a:t>
            </a:r>
            <a:r>
              <a:rPr lang="en-US" sz="2000" i="1" dirty="0">
                <a:solidFill>
                  <a:srgbClr val="262699"/>
                </a:solidFill>
                <a:cs typeface="Arial" charset="0"/>
              </a:rPr>
              <a:t>(AIDA project).</a:t>
            </a:r>
          </a:p>
        </p:txBody>
      </p:sp>
      <p:sp>
        <p:nvSpPr>
          <p:cNvPr id="10" name="Rettangolo 1"/>
          <p:cNvSpPr>
            <a:spLocks noChangeArrowheads="1"/>
          </p:cNvSpPr>
          <p:nvPr/>
        </p:nvSpPr>
        <p:spPr bwMode="auto">
          <a:xfrm>
            <a:off x="6870700" y="2311400"/>
            <a:ext cx="30353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pl-PL" sz="1800" b="1" dirty="0" err="1">
                <a:solidFill>
                  <a:srgbClr val="CC0000"/>
                </a:solidFill>
                <a:latin typeface="Arial" charset="0"/>
                <a:cs typeface="ＭＳ Ｐゴシック" charset="0"/>
              </a:rPr>
              <a:t>Tezzaron</a:t>
            </a:r>
            <a:r>
              <a:rPr lang="pl-PL" sz="1800" b="1" dirty="0">
                <a:solidFill>
                  <a:srgbClr val="CC0000"/>
                </a:solidFill>
                <a:latin typeface="Arial" charset="0"/>
                <a:cs typeface="ＭＳ Ｐゴシック" charset="0"/>
              </a:rPr>
              <a:t> </a:t>
            </a:r>
            <a:r>
              <a:rPr lang="pl-PL" sz="1800" b="1" dirty="0" err="1">
                <a:solidFill>
                  <a:srgbClr val="CC0000"/>
                </a:solidFill>
                <a:latin typeface="Arial" charset="0"/>
                <a:cs typeface="ＭＳ Ｐゴシック" charset="0"/>
              </a:rPr>
              <a:t>vias</a:t>
            </a:r>
            <a:r>
              <a:rPr lang="pl-PL" sz="1800" b="1" dirty="0">
                <a:solidFill>
                  <a:srgbClr val="CC0000"/>
                </a:solidFill>
                <a:latin typeface="Arial" charset="0"/>
                <a:cs typeface="ＭＳ Ｐゴシック" charset="0"/>
              </a:rPr>
              <a:t> </a:t>
            </a:r>
            <a:r>
              <a:rPr lang="pl-PL" sz="1800" b="1" dirty="0" err="1">
                <a:solidFill>
                  <a:srgbClr val="CC0000"/>
                </a:solidFill>
                <a:latin typeface="Arial" charset="0"/>
                <a:cs typeface="ＭＳ Ｐゴシック" charset="0"/>
              </a:rPr>
              <a:t>are</a:t>
            </a:r>
            <a:r>
              <a:rPr lang="pl-PL" sz="1800" b="1" dirty="0">
                <a:solidFill>
                  <a:srgbClr val="CC0000"/>
                </a:solidFill>
                <a:latin typeface="Arial" charset="0"/>
                <a:cs typeface="ＭＳ Ｐゴシック" charset="0"/>
              </a:rPr>
              <a:t> </a:t>
            </a:r>
            <a:r>
              <a:rPr lang="pl-PL" sz="1800" b="1" dirty="0" err="1">
                <a:solidFill>
                  <a:srgbClr val="CC0000"/>
                </a:solidFill>
                <a:latin typeface="Arial" charset="0"/>
                <a:cs typeface="ＭＳ Ｐゴシック" charset="0"/>
              </a:rPr>
              <a:t>very</a:t>
            </a:r>
            <a:r>
              <a:rPr lang="pl-PL" sz="1800" b="1" dirty="0">
                <a:solidFill>
                  <a:srgbClr val="CC0000"/>
                </a:solidFill>
                <a:latin typeface="Arial" charset="0"/>
                <a:cs typeface="ＭＳ Ｐゴシック" charset="0"/>
              </a:rPr>
              <a:t> small: </a:t>
            </a:r>
            <a:r>
              <a:rPr lang="pl-PL" sz="1800" b="1" dirty="0" err="1">
                <a:solidFill>
                  <a:srgbClr val="3333CC"/>
                </a:solidFill>
                <a:latin typeface="Symbol" charset="0"/>
                <a:cs typeface="ＭＳ Ｐゴシック" charset="0"/>
              </a:rPr>
              <a:t>F</a:t>
            </a:r>
            <a:r>
              <a:rPr lang="pl-PL" sz="1800" b="1" baseline="-25000" dirty="0" err="1">
                <a:solidFill>
                  <a:srgbClr val="3333CC"/>
                </a:solidFill>
                <a:latin typeface="Arial" charset="0"/>
                <a:cs typeface="ＭＳ Ｐゴシック" charset="0"/>
              </a:rPr>
              <a:t>via</a:t>
            </a:r>
            <a:r>
              <a:rPr lang="pl-PL" sz="1800" b="1" dirty="0">
                <a:solidFill>
                  <a:srgbClr val="3333CC"/>
                </a:solidFill>
                <a:latin typeface="Arial" charset="0"/>
                <a:cs typeface="ＭＳ Ｐゴシック" charset="0"/>
              </a:rPr>
              <a:t>=1.2 </a:t>
            </a:r>
            <a:r>
              <a:rPr lang="pl-PL" sz="1800" b="1" dirty="0">
                <a:solidFill>
                  <a:srgbClr val="3333CC"/>
                </a:solidFill>
                <a:latin typeface="Symbol" charset="0"/>
                <a:cs typeface="ＭＳ Ｐゴシック" charset="0"/>
              </a:rPr>
              <a:t>m</a:t>
            </a:r>
            <a:r>
              <a:rPr lang="pl-PL" sz="1800" b="1" dirty="0">
                <a:solidFill>
                  <a:srgbClr val="3333CC"/>
                </a:solidFill>
                <a:latin typeface="Arial" charset="0"/>
                <a:cs typeface="ＭＳ Ｐゴシック" charset="0"/>
              </a:rPr>
              <a:t>m, </a:t>
            </a:r>
            <a:r>
              <a:rPr lang="pl-PL" sz="1800" b="1" dirty="0" err="1">
                <a:solidFill>
                  <a:srgbClr val="3333CC"/>
                </a:solidFill>
                <a:latin typeface="Symbol" charset="0"/>
                <a:cs typeface="ＭＳ Ｐゴシック" charset="0"/>
              </a:rPr>
              <a:t>F</a:t>
            </a:r>
            <a:r>
              <a:rPr lang="pl-PL" sz="1800" b="1" baseline="-25000" dirty="0" err="1">
                <a:solidFill>
                  <a:srgbClr val="3333CC"/>
                </a:solidFill>
                <a:latin typeface="Arial" charset="0"/>
                <a:cs typeface="ＭＳ Ｐゴシック" charset="0"/>
              </a:rPr>
              <a:t>landing_pad</a:t>
            </a:r>
            <a:r>
              <a:rPr lang="pl-PL" sz="1800" b="1" dirty="0">
                <a:solidFill>
                  <a:srgbClr val="3333CC"/>
                </a:solidFill>
                <a:latin typeface="Arial" charset="0"/>
                <a:cs typeface="ＭＳ Ｐゴシック" charset="0"/>
              </a:rPr>
              <a:t>=1.7 </a:t>
            </a:r>
            <a:r>
              <a:rPr lang="pl-PL" sz="1800" b="1" dirty="0">
                <a:solidFill>
                  <a:srgbClr val="3333CC"/>
                </a:solidFill>
                <a:latin typeface="Symbol" charset="0"/>
                <a:cs typeface="ＭＳ Ｐゴシック" charset="0"/>
              </a:rPr>
              <a:t>m</a:t>
            </a:r>
            <a:r>
              <a:rPr lang="pl-PL" sz="1800" b="1" dirty="0">
                <a:solidFill>
                  <a:srgbClr val="3333CC"/>
                </a:solidFill>
                <a:latin typeface="Arial" charset="0"/>
                <a:cs typeface="ＭＳ Ｐゴシック" charset="0"/>
              </a:rPr>
              <a:t>m, </a:t>
            </a:r>
            <a:r>
              <a:rPr lang="pl-PL" sz="1800" b="1" dirty="0" err="1">
                <a:solidFill>
                  <a:srgbClr val="3333CC"/>
                </a:solidFill>
                <a:latin typeface="Arial" charset="0"/>
                <a:cs typeface="ＭＳ Ｐゴシック" charset="0"/>
              </a:rPr>
              <a:t>d</a:t>
            </a:r>
            <a:r>
              <a:rPr lang="pl-PL" sz="1800" b="1" baseline="-25000" dirty="0" err="1">
                <a:solidFill>
                  <a:srgbClr val="3333CC"/>
                </a:solidFill>
                <a:latin typeface="Arial" charset="0"/>
                <a:cs typeface="ＭＳ Ｐゴシック" charset="0"/>
              </a:rPr>
              <a:t>min</a:t>
            </a:r>
            <a:r>
              <a:rPr lang="pl-PL" sz="1800" b="1" dirty="0">
                <a:solidFill>
                  <a:srgbClr val="3333CC"/>
                </a:solidFill>
                <a:latin typeface="Arial" charset="0"/>
                <a:cs typeface="ＭＳ Ｐゴシック" charset="0"/>
              </a:rPr>
              <a:t>=2.5 </a:t>
            </a:r>
            <a:r>
              <a:rPr lang="pl-PL" sz="1800" b="1" dirty="0">
                <a:solidFill>
                  <a:srgbClr val="3333CC"/>
                </a:solidFill>
                <a:latin typeface="Symbol" charset="0"/>
                <a:cs typeface="ＭＳ Ｐゴシック" charset="0"/>
              </a:rPr>
              <a:t>m</a:t>
            </a:r>
            <a:r>
              <a:rPr lang="pl-PL" sz="1800" b="1" dirty="0">
                <a:solidFill>
                  <a:srgbClr val="3333CC"/>
                </a:solidFill>
                <a:latin typeface="Arial" charset="0"/>
                <a:cs typeface="ＭＳ Ｐゴシック" charset="0"/>
              </a:rPr>
              <a:t>m</a:t>
            </a:r>
          </a:p>
          <a:p>
            <a:pPr>
              <a:lnSpc>
                <a:spcPct val="120000"/>
              </a:lnSpc>
            </a:pPr>
            <a:endParaRPr lang="pl-PL" sz="1800" b="1" dirty="0">
              <a:solidFill>
                <a:srgbClr val="3333CC"/>
              </a:solidFill>
              <a:latin typeface="Arial" charset="0"/>
              <a:cs typeface="ＭＳ Ｐゴシック" charset="0"/>
            </a:endParaRPr>
          </a:p>
          <a:p>
            <a:pPr>
              <a:lnSpc>
                <a:spcPct val="120000"/>
              </a:lnSpc>
            </a:pPr>
            <a:r>
              <a:rPr lang="pl-PL" sz="1800" b="1" dirty="0" err="1">
                <a:solidFill>
                  <a:srgbClr val="3333CC"/>
                </a:solidFill>
                <a:latin typeface="Arial" charset="0"/>
                <a:cs typeface="ＭＳ Ｐゴシック" charset="0"/>
              </a:rPr>
              <a:t>Wafer</a:t>
            </a:r>
            <a:r>
              <a:rPr lang="pl-PL" sz="1800" b="1" dirty="0">
                <a:solidFill>
                  <a:srgbClr val="3333CC"/>
                </a:solidFill>
                <a:latin typeface="Arial" charset="0"/>
                <a:cs typeface="ＭＳ Ｐゴシック" charset="0"/>
              </a:rPr>
              <a:t> </a:t>
            </a:r>
            <a:r>
              <a:rPr lang="pl-PL" sz="1800" b="1" dirty="0" err="1">
                <a:solidFill>
                  <a:srgbClr val="3333CC"/>
                </a:solidFill>
                <a:latin typeface="Arial" charset="0"/>
                <a:cs typeface="ＭＳ Ｐゴシック" charset="0"/>
              </a:rPr>
              <a:t>bonding</a:t>
            </a:r>
            <a:r>
              <a:rPr lang="pl-PL" sz="1800" b="1" dirty="0">
                <a:solidFill>
                  <a:srgbClr val="3333CC"/>
                </a:solidFill>
                <a:latin typeface="Arial" charset="0"/>
                <a:cs typeface="ＭＳ Ｐゴシック" charset="0"/>
              </a:rPr>
              <a:t> </a:t>
            </a:r>
            <a:r>
              <a:rPr lang="pl-PL" sz="1800" b="1" dirty="0" err="1">
                <a:solidFill>
                  <a:srgbClr val="3333CC"/>
                </a:solidFill>
                <a:latin typeface="Arial" charset="0"/>
                <a:cs typeface="ＭＳ Ｐゴシック" charset="0"/>
              </a:rPr>
              <a:t>pads</a:t>
            </a:r>
            <a:r>
              <a:rPr lang="pl-PL" sz="1800" b="1" dirty="0">
                <a:solidFill>
                  <a:srgbClr val="3333CC"/>
                </a:solidFill>
                <a:latin typeface="Arial" charset="0"/>
                <a:cs typeface="ＭＳ Ｐゴシック" charset="0"/>
              </a:rPr>
              <a:t> </a:t>
            </a:r>
            <a:r>
              <a:rPr lang="pl-PL" sz="1800" b="1" dirty="0" err="1">
                <a:solidFill>
                  <a:srgbClr val="3333CC"/>
                </a:solidFill>
                <a:latin typeface="Arial" charset="0"/>
                <a:cs typeface="ＭＳ Ｐゴシック" charset="0"/>
              </a:rPr>
              <a:t>are</a:t>
            </a:r>
            <a:r>
              <a:rPr lang="pl-PL" sz="1800" b="1" dirty="0">
                <a:solidFill>
                  <a:srgbClr val="3333CC"/>
                </a:solidFill>
                <a:latin typeface="Arial" charset="0"/>
                <a:cs typeface="ＭＳ Ｐゴシック" charset="0"/>
              </a:rPr>
              <a:t> </a:t>
            </a:r>
            <a:r>
              <a:rPr lang="pl-PL" sz="1800" b="1" dirty="0" err="1">
                <a:solidFill>
                  <a:srgbClr val="3333CC"/>
                </a:solidFill>
                <a:latin typeface="Arial" charset="0"/>
                <a:cs typeface="ＭＳ Ｐゴシック" charset="0"/>
              </a:rPr>
              <a:t>nominally</a:t>
            </a:r>
            <a:r>
              <a:rPr lang="pl-PL" sz="1800" b="1" dirty="0">
                <a:solidFill>
                  <a:srgbClr val="3333CC"/>
                </a:solidFill>
                <a:latin typeface="Arial" charset="0"/>
                <a:cs typeface="ＭＳ Ｐゴシック" charset="0"/>
              </a:rPr>
              <a:t> on a 4 </a:t>
            </a:r>
            <a:r>
              <a:rPr lang="pl-PL" sz="1800" b="1" dirty="0">
                <a:solidFill>
                  <a:srgbClr val="3333CC"/>
                </a:solidFill>
                <a:latin typeface="Symbol" charset="0"/>
                <a:cs typeface="ＭＳ Ｐゴシック" charset="0"/>
              </a:rPr>
              <a:t>m</a:t>
            </a:r>
            <a:r>
              <a:rPr lang="pl-PL" sz="1800" b="1" dirty="0">
                <a:solidFill>
                  <a:srgbClr val="3333CC"/>
                </a:solidFill>
                <a:latin typeface="Arial" charset="0"/>
                <a:cs typeface="ＭＳ Ｐゴシック" charset="0"/>
              </a:rPr>
              <a:t>m </a:t>
            </a:r>
            <a:r>
              <a:rPr lang="pl-PL" sz="1800" b="1" dirty="0" err="1">
                <a:solidFill>
                  <a:srgbClr val="3333CC"/>
                </a:solidFill>
                <a:latin typeface="Arial" charset="0"/>
                <a:cs typeface="ＭＳ Ｐゴシック" charset="0"/>
              </a:rPr>
              <a:t>pitch</a:t>
            </a:r>
            <a:endParaRPr lang="pl-PL" sz="1800" b="1" dirty="0">
              <a:solidFill>
                <a:srgbClr val="3333CC"/>
              </a:solidFill>
              <a:latin typeface="Arial"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05"/>
                                        </p:tgtEl>
                                        <p:attrNameLst>
                                          <p:attrName>style.visibility</p:attrName>
                                        </p:attrNameLst>
                                      </p:cBhvr>
                                      <p:to>
                                        <p:strVal val="visible"/>
                                      </p:to>
                                    </p:set>
                                    <p:anim calcmode="lin" valueType="num">
                                      <p:cBhvr additive="base">
                                        <p:cTn id="7" dur="500" fill="hold"/>
                                        <p:tgtEl>
                                          <p:spTgt spid="51205"/>
                                        </p:tgtEl>
                                        <p:attrNameLst>
                                          <p:attrName>ppt_x</p:attrName>
                                        </p:attrNameLst>
                                      </p:cBhvr>
                                      <p:tavLst>
                                        <p:tav tm="0">
                                          <p:val>
                                            <p:strVal val="#ppt_x"/>
                                          </p:val>
                                        </p:tav>
                                        <p:tav tm="100000">
                                          <p:val>
                                            <p:strVal val="#ppt_x"/>
                                          </p:val>
                                        </p:tav>
                                      </p:tavLst>
                                    </p:anim>
                                    <p:anim calcmode="lin" valueType="num">
                                      <p:cBhvr additive="base">
                                        <p:cTn id="8" dur="500" fill="hold"/>
                                        <p:tgtEl>
                                          <p:spTgt spid="5120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06"/>
                                        </p:tgtEl>
                                        <p:attrNameLst>
                                          <p:attrName>style.visibility</p:attrName>
                                        </p:attrNameLst>
                                      </p:cBhvr>
                                      <p:to>
                                        <p:strVal val="visible"/>
                                      </p:to>
                                    </p:set>
                                    <p:anim calcmode="lin" valueType="num">
                                      <p:cBhvr additive="base">
                                        <p:cTn id="13" dur="500" fill="hold"/>
                                        <p:tgtEl>
                                          <p:spTgt spid="51206"/>
                                        </p:tgtEl>
                                        <p:attrNameLst>
                                          <p:attrName>ppt_x</p:attrName>
                                        </p:attrNameLst>
                                      </p:cBhvr>
                                      <p:tavLst>
                                        <p:tav tm="0">
                                          <p:val>
                                            <p:strVal val="#ppt_x"/>
                                          </p:val>
                                        </p:tav>
                                        <p:tav tm="100000">
                                          <p:val>
                                            <p:strVal val="#ppt_x"/>
                                          </p:val>
                                        </p:tav>
                                      </p:tavLst>
                                    </p:anim>
                                    <p:anim calcmode="lin" valueType="num">
                                      <p:cBhvr additive="base">
                                        <p:cTn id="14" dur="500" fill="hold"/>
                                        <p:tgtEl>
                                          <p:spTgt spid="51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304800" y="0"/>
            <a:ext cx="9436100" cy="673100"/>
          </a:xfrm>
        </p:spPr>
        <p:txBody>
          <a:bodyPr lIns="85519" tIns="44470" rIns="85519" bIns="44470"/>
          <a:lstStyle/>
          <a:p>
            <a:pPr defTabSz="426935" eaLnBrk="1">
              <a:lnSpc>
                <a:spcPct val="100000"/>
              </a:lnSpc>
              <a:buClr>
                <a:srgbClr val="CC3300"/>
              </a:buClr>
              <a:buSzPct val="100000"/>
              <a:tabLst>
                <a:tab pos="0" algn="l"/>
                <a:tab pos="425386" algn="l"/>
                <a:tab pos="852279" algn="l"/>
                <a:tab pos="1279173" algn="l"/>
                <a:tab pos="1706067" algn="l"/>
                <a:tab pos="2132961" algn="l"/>
                <a:tab pos="2559855" algn="l"/>
                <a:tab pos="2986748" algn="l"/>
                <a:tab pos="3413643" algn="l"/>
                <a:tab pos="3840537" algn="l"/>
                <a:tab pos="4267430" algn="l"/>
                <a:tab pos="4694324" algn="l"/>
                <a:tab pos="5121219" algn="l"/>
                <a:tab pos="5548112" algn="l"/>
                <a:tab pos="5975006" algn="l"/>
                <a:tab pos="6401900" algn="l"/>
                <a:tab pos="6828794" algn="l"/>
                <a:tab pos="7255688" algn="l"/>
                <a:tab pos="7682583" algn="l"/>
                <a:tab pos="8109475" algn="l"/>
                <a:tab pos="8536370" algn="l"/>
              </a:tabLst>
              <a:defRPr/>
            </a:pPr>
            <a:r>
              <a:rPr lang="it-IT" sz="2800" dirty="0" smtClean="0">
                <a:effectLst>
                  <a:outerShdw blurRad="38100" dist="38100" dir="2700000" algn="tl">
                    <a:srgbClr val="DDDDDD"/>
                  </a:outerShdw>
                </a:effectLst>
                <a:latin typeface="Comic Sans MS" charset="0"/>
                <a:ea typeface="ＭＳ Ｐゴシック" charset="0"/>
                <a:cs typeface="ＭＳ Ｐゴシック" charset="0"/>
              </a:rPr>
              <a:t>The </a:t>
            </a:r>
            <a:r>
              <a:rPr lang="it-IT" sz="2800" dirty="0" err="1" smtClean="0">
                <a:effectLst>
                  <a:outerShdw blurRad="38100" dist="38100" dir="2700000" algn="tl">
                    <a:srgbClr val="DDDDDD"/>
                  </a:outerShdw>
                </a:effectLst>
                <a:latin typeface="Comic Sans MS" charset="0"/>
                <a:ea typeface="ＭＳ Ｐゴシック" charset="0"/>
                <a:cs typeface="ＭＳ Ｐゴシック" charset="0"/>
              </a:rPr>
              <a:t>experience</a:t>
            </a:r>
            <a:r>
              <a:rPr lang="it-IT" sz="2800" dirty="0" smtClean="0">
                <a:effectLst>
                  <a:outerShdw blurRad="38100" dist="38100" dir="2700000" algn="tl">
                    <a:srgbClr val="DDDDDD"/>
                  </a:outerShdw>
                </a:effectLst>
                <a:latin typeface="Comic Sans MS" charset="0"/>
                <a:ea typeface="ＭＳ Ｐゴシック" charset="0"/>
                <a:cs typeface="ＭＳ Ｐゴシック" charset="0"/>
              </a:rPr>
              <a:t> of the 3D-IC </a:t>
            </a:r>
            <a:r>
              <a:rPr lang="it-IT" sz="2800" dirty="0" err="1" smtClean="0">
                <a:effectLst>
                  <a:outerShdw blurRad="38100" dist="38100" dir="2700000" algn="tl">
                    <a:srgbClr val="DDDDDD"/>
                  </a:outerShdw>
                </a:effectLst>
                <a:latin typeface="Comic Sans MS" charset="0"/>
                <a:ea typeface="ＭＳ Ｐゴシック" charset="0"/>
                <a:cs typeface="ＭＳ Ｐゴシック" charset="0"/>
              </a:rPr>
              <a:t>consortium</a:t>
            </a:r>
            <a:endParaRPr lang="it-IT" sz="2800" dirty="0">
              <a:effectLst>
                <a:outerShdw blurRad="38100" dist="38100" dir="2700000" algn="tl">
                  <a:srgbClr val="DDDDDD"/>
                </a:outerShdw>
              </a:effectLst>
              <a:latin typeface="Comic Sans MS" charset="0"/>
              <a:ea typeface="ＭＳ Ｐゴシック" charset="0"/>
              <a:cs typeface="ＭＳ Ｐゴシック" charset="0"/>
            </a:endParaRPr>
          </a:p>
        </p:txBody>
      </p:sp>
      <p:sp>
        <p:nvSpPr>
          <p:cNvPr id="5" name="Text Box 14"/>
          <p:cNvSpPr txBox="1">
            <a:spLocks noChangeArrowheads="1"/>
          </p:cNvSpPr>
          <p:nvPr/>
        </p:nvSpPr>
        <p:spPr bwMode="auto">
          <a:xfrm>
            <a:off x="493713" y="742950"/>
            <a:ext cx="8942387" cy="1200102"/>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1800" dirty="0">
                <a:solidFill>
                  <a:srgbClr val="000066"/>
                </a:solidFill>
                <a:cs typeface="ＭＳ Ｐゴシック" charset="0"/>
                <a:sym typeface="Symbol" charset="0"/>
              </a:rPr>
              <a:t>The processing of 3D devices started about 3 years </a:t>
            </a:r>
            <a:r>
              <a:rPr lang="en-US" sz="1800" dirty="0" smtClean="0">
                <a:solidFill>
                  <a:srgbClr val="000066"/>
                </a:solidFill>
                <a:cs typeface="ＭＳ Ｐゴシック" charset="0"/>
                <a:sym typeface="Symbol" charset="0"/>
              </a:rPr>
              <a:t>ago at </a:t>
            </a:r>
            <a:r>
              <a:rPr lang="en-US" sz="1800" dirty="0" err="1" smtClean="0">
                <a:solidFill>
                  <a:srgbClr val="000066"/>
                </a:solidFill>
                <a:cs typeface="ＭＳ Ｐゴシック" charset="0"/>
                <a:sym typeface="Symbol" charset="0"/>
              </a:rPr>
              <a:t>Tezzaron</a:t>
            </a:r>
            <a:r>
              <a:rPr lang="en-US" sz="1800" dirty="0" smtClean="0">
                <a:solidFill>
                  <a:srgbClr val="000066"/>
                </a:solidFill>
                <a:cs typeface="ＭＳ Ｐゴシック" charset="0"/>
                <a:sym typeface="Symbol" charset="0"/>
              </a:rPr>
              <a:t>/</a:t>
            </a:r>
            <a:r>
              <a:rPr lang="en-US" sz="1800" dirty="0" err="1" smtClean="0">
                <a:solidFill>
                  <a:srgbClr val="000066"/>
                </a:solidFill>
                <a:cs typeface="ＭＳ Ｐゴシック" charset="0"/>
                <a:sym typeface="Symbol" charset="0"/>
              </a:rPr>
              <a:t>GlobalFoundries</a:t>
            </a:r>
            <a:r>
              <a:rPr lang="en-US" sz="1800" dirty="0" smtClean="0">
                <a:solidFill>
                  <a:srgbClr val="000066"/>
                </a:solidFill>
                <a:cs typeface="ＭＳ Ｐゴシック" charset="0"/>
                <a:sym typeface="Symbol" charset="0"/>
              </a:rPr>
              <a:t> </a:t>
            </a:r>
            <a:r>
              <a:rPr lang="en-US" sz="1800" dirty="0">
                <a:solidFill>
                  <a:srgbClr val="000066"/>
                </a:solidFill>
                <a:cs typeface="ＭＳ Ｐゴシック" charset="0"/>
                <a:sym typeface="Symbol" charset="0"/>
              </a:rPr>
              <a:t>and, after many technical problems, only </a:t>
            </a:r>
            <a:r>
              <a:rPr lang="en-US" sz="1800" b="1" dirty="0">
                <a:solidFill>
                  <a:srgbClr val="FF0000"/>
                </a:solidFill>
                <a:cs typeface="ＭＳ Ｐゴシック" charset="0"/>
                <a:sym typeface="Symbol" charset="0"/>
              </a:rPr>
              <a:t>recently fully functional chips were delivered</a:t>
            </a:r>
            <a:r>
              <a:rPr lang="en-US" sz="1800" dirty="0">
                <a:solidFill>
                  <a:srgbClr val="000066"/>
                </a:solidFill>
                <a:cs typeface="ＭＳ Ｐゴシック" charset="0"/>
                <a:sym typeface="Symbol" charset="0"/>
              </a:rPr>
              <a:t>. This is a signature that these advanced 3D technologies have not yet reached a full maturity. </a:t>
            </a:r>
            <a:endParaRPr lang="it-IT" sz="1800" dirty="0">
              <a:solidFill>
                <a:srgbClr val="000066"/>
              </a:solidFill>
              <a:cs typeface="ＭＳ Ｐゴシック" charset="0"/>
              <a:sym typeface="Symbol" charset="0"/>
            </a:endParaRPr>
          </a:p>
        </p:txBody>
      </p:sp>
      <p:grpSp>
        <p:nvGrpSpPr>
          <p:cNvPr id="145411" name="Group 15"/>
          <p:cNvGrpSpPr>
            <a:grpSpLocks/>
          </p:cNvGrpSpPr>
          <p:nvPr/>
        </p:nvGrpSpPr>
        <p:grpSpPr bwMode="auto">
          <a:xfrm>
            <a:off x="88900" y="800100"/>
            <a:ext cx="279400" cy="279400"/>
            <a:chOff x="5032" y="1562"/>
            <a:chExt cx="288" cy="756"/>
          </a:xfrm>
        </p:grpSpPr>
        <p:sp>
          <p:nvSpPr>
            <p:cNvPr id="7" name="Rectangle 16"/>
            <p:cNvSpPr>
              <a:spLocks noChangeArrowheads="1"/>
            </p:cNvSpPr>
            <p:nvPr/>
          </p:nvSpPr>
          <p:spPr bwMode="auto">
            <a:xfrm>
              <a:off x="5119" y="1665"/>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8" name="Rectangle 17"/>
            <p:cNvSpPr>
              <a:spLocks noChangeArrowheads="1"/>
            </p:cNvSpPr>
            <p:nvPr/>
          </p:nvSpPr>
          <p:spPr bwMode="auto">
            <a:xfrm>
              <a:off x="5032" y="1562"/>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9" name="Rectangle 18"/>
            <p:cNvSpPr>
              <a:spLocks noChangeArrowheads="1"/>
            </p:cNvSpPr>
            <p:nvPr/>
          </p:nvSpPr>
          <p:spPr bwMode="auto">
            <a:xfrm>
              <a:off x="5119" y="1614"/>
              <a:ext cx="113" cy="653"/>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grpSp>
      <p:sp>
        <p:nvSpPr>
          <p:cNvPr id="10" name="Text Box 14"/>
          <p:cNvSpPr txBox="1">
            <a:spLocks noChangeArrowheads="1"/>
          </p:cNvSpPr>
          <p:nvPr/>
        </p:nvSpPr>
        <p:spPr bwMode="auto">
          <a:xfrm>
            <a:off x="544513" y="1962150"/>
            <a:ext cx="8688387" cy="646113"/>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1800" dirty="0">
                <a:solidFill>
                  <a:srgbClr val="000066"/>
                </a:solidFill>
                <a:cs typeface="ＭＳ Ｐゴシック" charset="0"/>
                <a:sym typeface="Symbol" charset="0"/>
              </a:rPr>
              <a:t>Encouraging test results and a more effective user interface (MOSIS-CMP) keep alive the promise of achieving high performance 3D systems in our field. </a:t>
            </a:r>
            <a:endParaRPr lang="it-IT" sz="1800" dirty="0">
              <a:solidFill>
                <a:srgbClr val="000066"/>
              </a:solidFill>
              <a:cs typeface="ＭＳ Ｐゴシック" charset="0"/>
              <a:sym typeface="Symbol" charset="0"/>
            </a:endParaRPr>
          </a:p>
        </p:txBody>
      </p:sp>
      <p:grpSp>
        <p:nvGrpSpPr>
          <p:cNvPr id="145413" name="Group 15"/>
          <p:cNvGrpSpPr>
            <a:grpSpLocks/>
          </p:cNvGrpSpPr>
          <p:nvPr/>
        </p:nvGrpSpPr>
        <p:grpSpPr bwMode="auto">
          <a:xfrm>
            <a:off x="88900" y="2070100"/>
            <a:ext cx="279400" cy="279400"/>
            <a:chOff x="5032" y="1562"/>
            <a:chExt cx="288" cy="756"/>
          </a:xfrm>
        </p:grpSpPr>
        <p:sp>
          <p:nvSpPr>
            <p:cNvPr id="12" name="Rectangle 16"/>
            <p:cNvSpPr>
              <a:spLocks noChangeArrowheads="1"/>
            </p:cNvSpPr>
            <p:nvPr/>
          </p:nvSpPr>
          <p:spPr bwMode="auto">
            <a:xfrm>
              <a:off x="5119" y="1665"/>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13" name="Rectangle 17"/>
            <p:cNvSpPr>
              <a:spLocks noChangeArrowheads="1"/>
            </p:cNvSpPr>
            <p:nvPr/>
          </p:nvSpPr>
          <p:spPr bwMode="auto">
            <a:xfrm>
              <a:off x="5032" y="1562"/>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14" name="Rectangle 18"/>
            <p:cNvSpPr>
              <a:spLocks noChangeArrowheads="1"/>
            </p:cNvSpPr>
            <p:nvPr/>
          </p:nvSpPr>
          <p:spPr bwMode="auto">
            <a:xfrm>
              <a:off x="5119" y="1614"/>
              <a:ext cx="113" cy="653"/>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grpSp>
      <p:pic>
        <p:nvPicPr>
          <p:cNvPr id="145414" name="Immagin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33700"/>
            <a:ext cx="61214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4"/>
          <p:cNvSpPr txBox="1">
            <a:spLocks noChangeArrowheads="1"/>
          </p:cNvSpPr>
          <p:nvPr/>
        </p:nvSpPr>
        <p:spPr bwMode="auto">
          <a:xfrm>
            <a:off x="6134100" y="2638425"/>
            <a:ext cx="3771900" cy="2170113"/>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1800" dirty="0">
                <a:solidFill>
                  <a:srgbClr val="009900"/>
                </a:solidFill>
                <a:cs typeface="ＭＳ Ｐゴシック" charset="0"/>
                <a:sym typeface="Symbol" charset="0"/>
              </a:rPr>
              <a:t>An example (INFN-VIPIX): a 3D Deep N-Well MAPS with pixel level time stamping and </a:t>
            </a:r>
            <a:r>
              <a:rPr lang="en-US" sz="1800" dirty="0" err="1">
                <a:solidFill>
                  <a:srgbClr val="009900"/>
                </a:solidFill>
                <a:cs typeface="ＭＳ Ｐゴシック" charset="0"/>
                <a:sym typeface="Symbol" charset="0"/>
              </a:rPr>
              <a:t>sparsification</a:t>
            </a:r>
            <a:r>
              <a:rPr lang="en-US" sz="1800" dirty="0">
                <a:solidFill>
                  <a:srgbClr val="009900"/>
                </a:solidFill>
                <a:cs typeface="ＭＳ Ｐゴシック" charset="0"/>
                <a:sym typeface="Symbol" charset="0"/>
              </a:rPr>
              <a:t> on a 20 </a:t>
            </a:r>
            <a:r>
              <a:rPr lang="en-US" sz="1800" dirty="0">
                <a:solidFill>
                  <a:srgbClr val="009900"/>
                </a:solidFill>
                <a:latin typeface="Symbol" charset="2"/>
                <a:cs typeface="Symbol" charset="2"/>
                <a:sym typeface="Symbol" charset="0"/>
              </a:rPr>
              <a:t>m</a:t>
            </a:r>
            <a:r>
              <a:rPr lang="en-US" sz="1800" dirty="0">
                <a:solidFill>
                  <a:srgbClr val="009900"/>
                </a:solidFill>
                <a:cs typeface="ＭＳ Ｐゴシック" charset="0"/>
                <a:sym typeface="Symbol" charset="0"/>
              </a:rPr>
              <a:t>m pitch.</a:t>
            </a:r>
          </a:p>
          <a:p>
            <a:pPr eaLnBrk="0" hangingPunct="0">
              <a:spcBef>
                <a:spcPct val="50000"/>
              </a:spcBef>
              <a:buClrTx/>
              <a:defRPr/>
            </a:pPr>
            <a:r>
              <a:rPr lang="en-US" sz="1800" dirty="0">
                <a:solidFill>
                  <a:srgbClr val="009900"/>
                </a:solidFill>
                <a:cs typeface="ＭＳ Ｐゴシック" charset="0"/>
                <a:sym typeface="Symbol" charset="0"/>
              </a:rPr>
              <a:t>Successfully tested, communication between device layers demonstrated.</a:t>
            </a:r>
            <a:endParaRPr lang="it-IT" sz="1800" dirty="0">
              <a:solidFill>
                <a:srgbClr val="009900"/>
              </a:solidFill>
              <a:cs typeface="ＭＳ Ｐゴシック" charset="0"/>
              <a:sym typeface="Symbol" charset="0"/>
            </a:endParaRPr>
          </a:p>
        </p:txBody>
      </p:sp>
      <p:graphicFrame>
        <p:nvGraphicFramePr>
          <p:cNvPr id="145416" name="Object 2"/>
          <p:cNvGraphicFramePr>
            <a:graphicFrameLocks noChangeAspect="1"/>
          </p:cNvGraphicFramePr>
          <p:nvPr/>
        </p:nvGraphicFramePr>
        <p:xfrm>
          <a:off x="7251700" y="4764088"/>
          <a:ext cx="2057400" cy="1992312"/>
        </p:xfrm>
        <a:graphic>
          <a:graphicData uri="http://schemas.openxmlformats.org/presentationml/2006/ole">
            <mc:AlternateContent xmlns:mc="http://schemas.openxmlformats.org/markup-compatibility/2006">
              <mc:Choice xmlns:v="urn:schemas-microsoft-com:vml" Requires="v">
                <p:oleObj spid="_x0000_s31770" name="KGPlot" r:id="rId4" imgW="5535196" imgH="5369713" progId="KGraph_Plot">
                  <p:embed/>
                </p:oleObj>
              </mc:Choice>
              <mc:Fallback>
                <p:oleObj name="KGPlot" r:id="rId4" imgW="5535196" imgH="5369713" progId="KGraph_Plo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1700" y="4764088"/>
                        <a:ext cx="2057400"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numero diapositiva 2"/>
          <p:cNvSpPr>
            <a:spLocks noGrp="1"/>
          </p:cNvSpPr>
          <p:nvPr>
            <p:ph type="sldNum" sz="quarter" idx="10"/>
          </p:nvPr>
        </p:nvSpPr>
        <p:spPr>
          <a:xfrm>
            <a:off x="7759700" y="6553200"/>
            <a:ext cx="2063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fld id="{69E20F66-5FB3-5C45-9916-1E350F776CE6}" type="slidenum">
              <a:rPr lang="en-US" sz="1200">
                <a:solidFill>
                  <a:srgbClr val="3333CC"/>
                </a:solidFill>
                <a:latin typeface="Verdana" charset="0"/>
              </a:rPr>
              <a:pPr eaLnBrk="1" hangingPunct="1"/>
              <a:t>84</a:t>
            </a:fld>
            <a:endParaRPr lang="en-US" sz="1200">
              <a:solidFill>
                <a:srgbClr val="000000"/>
              </a:solidFill>
              <a:latin typeface="Verdana" charset="0"/>
            </a:endParaRPr>
          </a:p>
        </p:txBody>
      </p:sp>
      <p:sp>
        <p:nvSpPr>
          <p:cNvPr id="101379" name="Text Box 4"/>
          <p:cNvSpPr txBox="1">
            <a:spLocks noChangeArrowheads="1"/>
          </p:cNvSpPr>
          <p:nvPr/>
        </p:nvSpPr>
        <p:spPr bwMode="auto">
          <a:xfrm>
            <a:off x="777875" y="0"/>
            <a:ext cx="85502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2400" b="1">
                <a:solidFill>
                  <a:srgbClr val="000000"/>
                </a:solidFill>
              </a:rPr>
              <a:t>3D readout integrated circuits interconnected to high resistivity sensors: </a:t>
            </a:r>
          </a:p>
          <a:p>
            <a:pPr algn="ctr">
              <a:spcBef>
                <a:spcPct val="50000"/>
              </a:spcBef>
              <a:buClrTx/>
              <a:buFontTx/>
              <a:buNone/>
            </a:pPr>
            <a:r>
              <a:rPr lang="en-US" sz="2400" b="1">
                <a:solidFill>
                  <a:srgbClr val="000000"/>
                </a:solidFill>
              </a:rPr>
              <a:t>standard bump bonding vs vertical integration</a:t>
            </a:r>
            <a:endParaRPr lang="it-IT" sz="2400" b="1">
              <a:solidFill>
                <a:srgbClr val="000000"/>
              </a:solidFill>
              <a:sym typeface="Symbol" charset="0"/>
            </a:endParaRPr>
          </a:p>
        </p:txBody>
      </p:sp>
      <p:grpSp>
        <p:nvGrpSpPr>
          <p:cNvPr id="101380" name="Group 5"/>
          <p:cNvGrpSpPr>
            <a:grpSpLocks/>
          </p:cNvGrpSpPr>
          <p:nvPr/>
        </p:nvGrpSpPr>
        <p:grpSpPr bwMode="auto">
          <a:xfrm>
            <a:off x="239713" y="1196975"/>
            <a:ext cx="5006975" cy="2654300"/>
            <a:chOff x="256" y="808"/>
            <a:chExt cx="2912" cy="1672"/>
          </a:xfrm>
        </p:grpSpPr>
        <p:sp>
          <p:nvSpPr>
            <p:cNvPr id="101494" name="Rectangle 6"/>
            <p:cNvSpPr>
              <a:spLocks noChangeArrowheads="1"/>
            </p:cNvSpPr>
            <p:nvPr/>
          </p:nvSpPr>
          <p:spPr bwMode="auto">
            <a:xfrm>
              <a:off x="776" y="1544"/>
              <a:ext cx="1864" cy="16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95" name="Rectangle 7"/>
            <p:cNvSpPr>
              <a:spLocks noChangeArrowheads="1"/>
            </p:cNvSpPr>
            <p:nvPr/>
          </p:nvSpPr>
          <p:spPr bwMode="auto">
            <a:xfrm>
              <a:off x="584" y="1704"/>
              <a:ext cx="2056" cy="3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96" name="Rectangle 8"/>
            <p:cNvSpPr>
              <a:spLocks noChangeArrowheads="1"/>
            </p:cNvSpPr>
            <p:nvPr/>
          </p:nvSpPr>
          <p:spPr bwMode="auto">
            <a:xfrm>
              <a:off x="2528" y="1544"/>
              <a:ext cx="520" cy="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97" name="Rectangle 9"/>
            <p:cNvSpPr>
              <a:spLocks noChangeArrowheads="1"/>
            </p:cNvSpPr>
            <p:nvPr/>
          </p:nvSpPr>
          <p:spPr bwMode="auto">
            <a:xfrm>
              <a:off x="287" y="1640"/>
              <a:ext cx="992" cy="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98" name="Rectangle 10"/>
            <p:cNvSpPr>
              <a:spLocks noChangeArrowheads="1"/>
            </p:cNvSpPr>
            <p:nvPr/>
          </p:nvSpPr>
          <p:spPr bwMode="auto">
            <a:xfrm flipV="1">
              <a:off x="368" y="808"/>
              <a:ext cx="1408"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99" name="Rectangle 11"/>
            <p:cNvSpPr>
              <a:spLocks noChangeArrowheads="1"/>
            </p:cNvSpPr>
            <p:nvPr/>
          </p:nvSpPr>
          <p:spPr bwMode="auto">
            <a:xfrm flipV="1">
              <a:off x="720" y="1152"/>
              <a:ext cx="202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00" name="AutoShape 12"/>
            <p:cNvSpPr>
              <a:spLocks noChangeArrowheads="1"/>
            </p:cNvSpPr>
            <p:nvPr/>
          </p:nvSpPr>
          <p:spPr bwMode="auto">
            <a:xfrm rot="-5400000">
              <a:off x="353" y="1073"/>
              <a:ext cx="444" cy="536"/>
            </a:xfrm>
            <a:prstGeom prst="doubleWave">
              <a:avLst>
                <a:gd name="adj1" fmla="val 6500"/>
                <a:gd name="adj2" fmla="val 0"/>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01" name="Rectangle 13"/>
            <p:cNvSpPr>
              <a:spLocks noChangeArrowheads="1"/>
            </p:cNvSpPr>
            <p:nvPr/>
          </p:nvSpPr>
          <p:spPr bwMode="auto">
            <a:xfrm flipV="1">
              <a:off x="263" y="1540"/>
              <a:ext cx="992" cy="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02" name="Rectangle 14"/>
            <p:cNvSpPr>
              <a:spLocks noChangeArrowheads="1"/>
            </p:cNvSpPr>
            <p:nvPr/>
          </p:nvSpPr>
          <p:spPr bwMode="auto">
            <a:xfrm rot="10800000" flipV="1">
              <a:off x="368" y="1072"/>
              <a:ext cx="512" cy="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03" name="AutoShape 15"/>
            <p:cNvSpPr>
              <a:spLocks noChangeArrowheads="1"/>
            </p:cNvSpPr>
            <p:nvPr/>
          </p:nvSpPr>
          <p:spPr bwMode="auto">
            <a:xfrm rot="5400000" flipH="1">
              <a:off x="2634" y="1073"/>
              <a:ext cx="444" cy="536"/>
            </a:xfrm>
            <a:prstGeom prst="doubleWave">
              <a:avLst>
                <a:gd name="adj1" fmla="val 6500"/>
                <a:gd name="adj2" fmla="val 0"/>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04" name="Rectangle 16"/>
            <p:cNvSpPr>
              <a:spLocks noChangeArrowheads="1"/>
            </p:cNvSpPr>
            <p:nvPr/>
          </p:nvSpPr>
          <p:spPr bwMode="auto">
            <a:xfrm rot="-5400000" flipH="1" flipV="1">
              <a:off x="2789" y="1215"/>
              <a:ext cx="437" cy="2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05" name="Rectangle 17"/>
            <p:cNvSpPr>
              <a:spLocks noChangeArrowheads="1"/>
            </p:cNvSpPr>
            <p:nvPr/>
          </p:nvSpPr>
          <p:spPr bwMode="auto">
            <a:xfrm flipH="1" flipV="1">
              <a:off x="2176" y="1540"/>
              <a:ext cx="992" cy="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06" name="Rectangle 18"/>
            <p:cNvSpPr>
              <a:spLocks noChangeArrowheads="1"/>
            </p:cNvSpPr>
            <p:nvPr/>
          </p:nvSpPr>
          <p:spPr bwMode="auto">
            <a:xfrm rot="10800000" flipH="1" flipV="1">
              <a:off x="2551" y="1072"/>
              <a:ext cx="584" cy="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07" name="Rectangle 19"/>
            <p:cNvSpPr>
              <a:spLocks noChangeArrowheads="1"/>
            </p:cNvSpPr>
            <p:nvPr/>
          </p:nvSpPr>
          <p:spPr bwMode="auto">
            <a:xfrm>
              <a:off x="912" y="1624"/>
              <a:ext cx="488" cy="3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08" name="Rectangle 20"/>
            <p:cNvSpPr>
              <a:spLocks noChangeArrowheads="1"/>
            </p:cNvSpPr>
            <p:nvPr/>
          </p:nvSpPr>
          <p:spPr bwMode="auto">
            <a:xfrm>
              <a:off x="2152" y="1544"/>
              <a:ext cx="488" cy="3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09" name="Line 21"/>
            <p:cNvSpPr>
              <a:spLocks noChangeShapeType="1"/>
            </p:cNvSpPr>
            <p:nvPr/>
          </p:nvSpPr>
          <p:spPr bwMode="auto">
            <a:xfrm>
              <a:off x="2128" y="170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01510" name="Group 22"/>
            <p:cNvGrpSpPr>
              <a:grpSpLocks/>
            </p:cNvGrpSpPr>
            <p:nvPr/>
          </p:nvGrpSpPr>
          <p:grpSpPr bwMode="auto">
            <a:xfrm>
              <a:off x="1912" y="1656"/>
              <a:ext cx="216" cy="104"/>
              <a:chOff x="960" y="1936"/>
              <a:chExt cx="216" cy="104"/>
            </a:xfrm>
          </p:grpSpPr>
          <p:sp>
            <p:nvSpPr>
              <p:cNvPr id="101584" name="Rectangle 23"/>
              <p:cNvSpPr>
                <a:spLocks noChangeArrowheads="1"/>
              </p:cNvSpPr>
              <p:nvPr/>
            </p:nvSpPr>
            <p:spPr bwMode="auto">
              <a:xfrm>
                <a:off x="960"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85" name="Rectangle 24"/>
              <p:cNvSpPr>
                <a:spLocks noChangeArrowheads="1"/>
              </p:cNvSpPr>
              <p:nvPr/>
            </p:nvSpPr>
            <p:spPr bwMode="auto">
              <a:xfrm>
                <a:off x="1096"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86" name="Rectangle 25"/>
              <p:cNvSpPr>
                <a:spLocks noChangeArrowheads="1"/>
              </p:cNvSpPr>
              <p:nvPr/>
            </p:nvSpPr>
            <p:spPr bwMode="auto">
              <a:xfrm>
                <a:off x="1016" y="1936"/>
                <a:ext cx="104" cy="56"/>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511" name="Rectangle 26"/>
            <p:cNvSpPr>
              <a:spLocks noChangeArrowheads="1"/>
            </p:cNvSpPr>
            <p:nvPr/>
          </p:nvSpPr>
          <p:spPr bwMode="auto">
            <a:xfrm>
              <a:off x="1496" y="1656"/>
              <a:ext cx="104" cy="56"/>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12" name="Rectangle 27"/>
            <p:cNvSpPr>
              <a:spLocks noChangeArrowheads="1"/>
            </p:cNvSpPr>
            <p:nvPr/>
          </p:nvSpPr>
          <p:spPr bwMode="auto">
            <a:xfrm>
              <a:off x="1392" y="1704"/>
              <a:ext cx="312" cy="18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13" name="Rectangle 28"/>
            <p:cNvSpPr>
              <a:spLocks noChangeArrowheads="1"/>
            </p:cNvSpPr>
            <p:nvPr/>
          </p:nvSpPr>
          <p:spPr bwMode="auto">
            <a:xfrm>
              <a:off x="1584" y="1704"/>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14" name="Rectangle 29"/>
            <p:cNvSpPr>
              <a:spLocks noChangeArrowheads="1"/>
            </p:cNvSpPr>
            <p:nvPr/>
          </p:nvSpPr>
          <p:spPr bwMode="auto">
            <a:xfrm>
              <a:off x="1432" y="1704"/>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15" name="Line 30"/>
            <p:cNvSpPr>
              <a:spLocks noChangeShapeType="1"/>
            </p:cNvSpPr>
            <p:nvPr/>
          </p:nvSpPr>
          <p:spPr bwMode="auto">
            <a:xfrm>
              <a:off x="1528" y="170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1516" name="Line 31"/>
            <p:cNvSpPr>
              <a:spLocks noChangeShapeType="1"/>
            </p:cNvSpPr>
            <p:nvPr/>
          </p:nvSpPr>
          <p:spPr bwMode="auto">
            <a:xfrm>
              <a:off x="1256" y="170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01517" name="Group 32"/>
            <p:cNvGrpSpPr>
              <a:grpSpLocks/>
            </p:cNvGrpSpPr>
            <p:nvPr/>
          </p:nvGrpSpPr>
          <p:grpSpPr bwMode="auto">
            <a:xfrm>
              <a:off x="271" y="1648"/>
              <a:ext cx="624" cy="528"/>
              <a:chOff x="631" y="1640"/>
              <a:chExt cx="624" cy="528"/>
            </a:xfrm>
          </p:grpSpPr>
          <p:sp>
            <p:nvSpPr>
              <p:cNvPr id="101580" name="AutoShape 33"/>
              <p:cNvSpPr>
                <a:spLocks noChangeArrowheads="1"/>
              </p:cNvSpPr>
              <p:nvPr/>
            </p:nvSpPr>
            <p:spPr bwMode="auto">
              <a:xfrm rot="5400000" flipV="1">
                <a:off x="721" y="1631"/>
                <a:ext cx="444" cy="536"/>
              </a:xfrm>
              <a:prstGeom prst="doubleWave">
                <a:avLst>
                  <a:gd name="adj1" fmla="val 6500"/>
                  <a:gd name="adj2" fmla="val 0"/>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81" name="Rectangle 34"/>
              <p:cNvSpPr>
                <a:spLocks noChangeArrowheads="1"/>
              </p:cNvSpPr>
              <p:nvPr/>
            </p:nvSpPr>
            <p:spPr bwMode="auto">
              <a:xfrm rot="-5400000">
                <a:off x="512" y="1846"/>
                <a:ext cx="437"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82" name="Rectangle 35"/>
              <p:cNvSpPr>
                <a:spLocks noChangeArrowheads="1"/>
              </p:cNvSpPr>
              <p:nvPr/>
            </p:nvSpPr>
            <p:spPr bwMode="auto">
              <a:xfrm>
                <a:off x="631" y="1640"/>
                <a:ext cx="624" cy="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83" name="Rectangle 36"/>
              <p:cNvSpPr>
                <a:spLocks noChangeArrowheads="1"/>
              </p:cNvSpPr>
              <p:nvPr/>
            </p:nvSpPr>
            <p:spPr bwMode="auto">
              <a:xfrm rot="10800000">
                <a:off x="736" y="2098"/>
                <a:ext cx="512" cy="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518" name="Rectangle 37"/>
            <p:cNvSpPr>
              <a:spLocks noChangeArrowheads="1"/>
            </p:cNvSpPr>
            <p:nvPr/>
          </p:nvSpPr>
          <p:spPr bwMode="auto">
            <a:xfrm>
              <a:off x="776" y="1544"/>
              <a:ext cx="504" cy="16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nvGrpSpPr>
            <p:cNvPr id="101519" name="Group 38"/>
            <p:cNvGrpSpPr>
              <a:grpSpLocks/>
            </p:cNvGrpSpPr>
            <p:nvPr/>
          </p:nvGrpSpPr>
          <p:grpSpPr bwMode="auto">
            <a:xfrm>
              <a:off x="1096" y="1656"/>
              <a:ext cx="216" cy="104"/>
              <a:chOff x="960" y="1936"/>
              <a:chExt cx="216" cy="104"/>
            </a:xfrm>
          </p:grpSpPr>
          <p:sp>
            <p:nvSpPr>
              <p:cNvPr id="101577" name="Rectangle 39"/>
              <p:cNvSpPr>
                <a:spLocks noChangeArrowheads="1"/>
              </p:cNvSpPr>
              <p:nvPr/>
            </p:nvSpPr>
            <p:spPr bwMode="auto">
              <a:xfrm>
                <a:off x="960"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78" name="Rectangle 40"/>
              <p:cNvSpPr>
                <a:spLocks noChangeArrowheads="1"/>
              </p:cNvSpPr>
              <p:nvPr/>
            </p:nvSpPr>
            <p:spPr bwMode="auto">
              <a:xfrm>
                <a:off x="1096"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79" name="Rectangle 41"/>
              <p:cNvSpPr>
                <a:spLocks noChangeArrowheads="1"/>
              </p:cNvSpPr>
              <p:nvPr/>
            </p:nvSpPr>
            <p:spPr bwMode="auto">
              <a:xfrm>
                <a:off x="1016" y="1936"/>
                <a:ext cx="104" cy="56"/>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520" name="Line 42"/>
            <p:cNvSpPr>
              <a:spLocks noChangeShapeType="1"/>
            </p:cNvSpPr>
            <p:nvPr/>
          </p:nvSpPr>
          <p:spPr bwMode="auto">
            <a:xfrm>
              <a:off x="776" y="170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01521" name="Group 43"/>
            <p:cNvGrpSpPr>
              <a:grpSpLocks/>
            </p:cNvGrpSpPr>
            <p:nvPr/>
          </p:nvGrpSpPr>
          <p:grpSpPr bwMode="auto">
            <a:xfrm rot="10800000" flipV="1">
              <a:off x="2527" y="1648"/>
              <a:ext cx="624" cy="528"/>
              <a:chOff x="631" y="1640"/>
              <a:chExt cx="624" cy="528"/>
            </a:xfrm>
          </p:grpSpPr>
          <p:sp>
            <p:nvSpPr>
              <p:cNvPr id="101573" name="AutoShape 44"/>
              <p:cNvSpPr>
                <a:spLocks noChangeArrowheads="1"/>
              </p:cNvSpPr>
              <p:nvPr/>
            </p:nvSpPr>
            <p:spPr bwMode="auto">
              <a:xfrm rot="5400000" flipV="1">
                <a:off x="721" y="1631"/>
                <a:ext cx="444" cy="536"/>
              </a:xfrm>
              <a:prstGeom prst="doubleWave">
                <a:avLst>
                  <a:gd name="adj1" fmla="val 6500"/>
                  <a:gd name="adj2" fmla="val 0"/>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74" name="Rectangle 45"/>
              <p:cNvSpPr>
                <a:spLocks noChangeArrowheads="1"/>
              </p:cNvSpPr>
              <p:nvPr/>
            </p:nvSpPr>
            <p:spPr bwMode="auto">
              <a:xfrm rot="-5400000">
                <a:off x="512" y="1846"/>
                <a:ext cx="437"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75" name="Rectangle 46"/>
              <p:cNvSpPr>
                <a:spLocks noChangeArrowheads="1"/>
              </p:cNvSpPr>
              <p:nvPr/>
            </p:nvSpPr>
            <p:spPr bwMode="auto">
              <a:xfrm>
                <a:off x="631" y="1640"/>
                <a:ext cx="624" cy="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76" name="Rectangle 47"/>
              <p:cNvSpPr>
                <a:spLocks noChangeArrowheads="1"/>
              </p:cNvSpPr>
              <p:nvPr/>
            </p:nvSpPr>
            <p:spPr bwMode="auto">
              <a:xfrm rot="10800000">
                <a:off x="736" y="2098"/>
                <a:ext cx="512" cy="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522" name="Rectangle 48"/>
            <p:cNvSpPr>
              <a:spLocks noChangeArrowheads="1"/>
            </p:cNvSpPr>
            <p:nvPr/>
          </p:nvSpPr>
          <p:spPr bwMode="auto">
            <a:xfrm>
              <a:off x="2288" y="1568"/>
              <a:ext cx="352" cy="136"/>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23" name="Line 49"/>
            <p:cNvSpPr>
              <a:spLocks noChangeShapeType="1"/>
            </p:cNvSpPr>
            <p:nvPr/>
          </p:nvSpPr>
          <p:spPr bwMode="auto">
            <a:xfrm>
              <a:off x="2448" y="170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1524" name="Rectangle 50"/>
            <p:cNvSpPr>
              <a:spLocks noChangeArrowheads="1"/>
            </p:cNvSpPr>
            <p:nvPr/>
          </p:nvSpPr>
          <p:spPr bwMode="auto">
            <a:xfrm>
              <a:off x="904" y="1592"/>
              <a:ext cx="264" cy="56"/>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25" name="Line 51"/>
            <p:cNvSpPr>
              <a:spLocks noChangeShapeType="1"/>
            </p:cNvSpPr>
            <p:nvPr/>
          </p:nvSpPr>
          <p:spPr bwMode="auto">
            <a:xfrm>
              <a:off x="1120" y="1624"/>
              <a:ext cx="0" cy="8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1526" name="Rectangle 52"/>
            <p:cNvSpPr>
              <a:spLocks noChangeArrowheads="1"/>
            </p:cNvSpPr>
            <p:nvPr/>
          </p:nvSpPr>
          <p:spPr bwMode="auto">
            <a:xfrm>
              <a:off x="952" y="1640"/>
              <a:ext cx="72" cy="456"/>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27" name="Rectangle 53"/>
            <p:cNvSpPr>
              <a:spLocks noChangeArrowheads="1"/>
            </p:cNvSpPr>
            <p:nvPr/>
          </p:nvSpPr>
          <p:spPr bwMode="auto">
            <a:xfrm>
              <a:off x="2312" y="1656"/>
              <a:ext cx="104" cy="56"/>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28" name="Rectangle 54"/>
            <p:cNvSpPr>
              <a:spLocks noChangeArrowheads="1"/>
            </p:cNvSpPr>
            <p:nvPr/>
          </p:nvSpPr>
          <p:spPr bwMode="auto">
            <a:xfrm>
              <a:off x="2208" y="1704"/>
              <a:ext cx="312" cy="18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29" name="Rectangle 55"/>
            <p:cNvSpPr>
              <a:spLocks noChangeArrowheads="1"/>
            </p:cNvSpPr>
            <p:nvPr/>
          </p:nvSpPr>
          <p:spPr bwMode="auto">
            <a:xfrm>
              <a:off x="2400" y="1704"/>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30" name="Rectangle 56"/>
            <p:cNvSpPr>
              <a:spLocks noChangeArrowheads="1"/>
            </p:cNvSpPr>
            <p:nvPr/>
          </p:nvSpPr>
          <p:spPr bwMode="auto">
            <a:xfrm>
              <a:off x="2248" y="1704"/>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31" name="Line 57"/>
            <p:cNvSpPr>
              <a:spLocks noChangeShapeType="1"/>
            </p:cNvSpPr>
            <p:nvPr/>
          </p:nvSpPr>
          <p:spPr bwMode="auto">
            <a:xfrm>
              <a:off x="2400" y="170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1532" name="Rectangle 58"/>
            <p:cNvSpPr>
              <a:spLocks noChangeArrowheads="1"/>
            </p:cNvSpPr>
            <p:nvPr/>
          </p:nvSpPr>
          <p:spPr bwMode="auto">
            <a:xfrm>
              <a:off x="1720" y="1592"/>
              <a:ext cx="264" cy="56"/>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33" name="Line 59"/>
            <p:cNvSpPr>
              <a:spLocks noChangeShapeType="1"/>
            </p:cNvSpPr>
            <p:nvPr/>
          </p:nvSpPr>
          <p:spPr bwMode="auto">
            <a:xfrm>
              <a:off x="1936" y="1624"/>
              <a:ext cx="0" cy="8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1534" name="Rectangle 60"/>
            <p:cNvSpPr>
              <a:spLocks noChangeArrowheads="1"/>
            </p:cNvSpPr>
            <p:nvPr/>
          </p:nvSpPr>
          <p:spPr bwMode="auto">
            <a:xfrm>
              <a:off x="1768" y="1640"/>
              <a:ext cx="72" cy="456"/>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35" name="Rectangle 61"/>
            <p:cNvSpPr>
              <a:spLocks noChangeArrowheads="1"/>
            </p:cNvSpPr>
            <p:nvPr/>
          </p:nvSpPr>
          <p:spPr bwMode="auto">
            <a:xfrm>
              <a:off x="792" y="2176"/>
              <a:ext cx="1848" cy="2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36" name="AutoShape 62"/>
            <p:cNvSpPr>
              <a:spLocks noChangeArrowheads="1"/>
            </p:cNvSpPr>
            <p:nvPr/>
          </p:nvSpPr>
          <p:spPr bwMode="auto">
            <a:xfrm>
              <a:off x="920" y="2104"/>
              <a:ext cx="136" cy="72"/>
            </a:xfrm>
            <a:prstGeom prst="flowChartPreparation">
              <a:avLst/>
            </a:prstGeom>
            <a:solidFill>
              <a:srgbClr val="009999"/>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37" name="AutoShape 63"/>
            <p:cNvSpPr>
              <a:spLocks noChangeArrowheads="1"/>
            </p:cNvSpPr>
            <p:nvPr/>
          </p:nvSpPr>
          <p:spPr bwMode="auto">
            <a:xfrm>
              <a:off x="1736" y="2104"/>
              <a:ext cx="136" cy="72"/>
            </a:xfrm>
            <a:prstGeom prst="flowChartPreparation">
              <a:avLst/>
            </a:prstGeom>
            <a:solidFill>
              <a:srgbClr val="009999"/>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38" name="Rectangle 64"/>
            <p:cNvSpPr>
              <a:spLocks noChangeArrowheads="1"/>
            </p:cNvSpPr>
            <p:nvPr/>
          </p:nvSpPr>
          <p:spPr bwMode="auto">
            <a:xfrm>
              <a:off x="864" y="2184"/>
              <a:ext cx="240" cy="64"/>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39" name="Rectangle 65"/>
            <p:cNvSpPr>
              <a:spLocks noChangeArrowheads="1"/>
            </p:cNvSpPr>
            <p:nvPr/>
          </p:nvSpPr>
          <p:spPr bwMode="auto">
            <a:xfrm>
              <a:off x="256" y="1088"/>
              <a:ext cx="160" cy="4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nvGrpSpPr>
            <p:cNvPr id="101540" name="Group 66"/>
            <p:cNvGrpSpPr>
              <a:grpSpLocks/>
            </p:cNvGrpSpPr>
            <p:nvPr/>
          </p:nvGrpSpPr>
          <p:grpSpPr bwMode="auto">
            <a:xfrm flipH="1" flipV="1">
              <a:off x="1376" y="1480"/>
              <a:ext cx="216" cy="104"/>
              <a:chOff x="960" y="1936"/>
              <a:chExt cx="216" cy="104"/>
            </a:xfrm>
          </p:grpSpPr>
          <p:sp>
            <p:nvSpPr>
              <p:cNvPr id="101570" name="Rectangle 67"/>
              <p:cNvSpPr>
                <a:spLocks noChangeArrowheads="1"/>
              </p:cNvSpPr>
              <p:nvPr/>
            </p:nvSpPr>
            <p:spPr bwMode="auto">
              <a:xfrm>
                <a:off x="960"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71" name="Rectangle 68"/>
              <p:cNvSpPr>
                <a:spLocks noChangeArrowheads="1"/>
              </p:cNvSpPr>
              <p:nvPr/>
            </p:nvSpPr>
            <p:spPr bwMode="auto">
              <a:xfrm>
                <a:off x="1096"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72" name="Rectangle 69"/>
              <p:cNvSpPr>
                <a:spLocks noChangeArrowheads="1"/>
              </p:cNvSpPr>
              <p:nvPr/>
            </p:nvSpPr>
            <p:spPr bwMode="auto">
              <a:xfrm>
                <a:off x="1016" y="1936"/>
                <a:ext cx="104" cy="56"/>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541" name="Rectangle 70"/>
            <p:cNvSpPr>
              <a:spLocks noChangeArrowheads="1"/>
            </p:cNvSpPr>
            <p:nvPr/>
          </p:nvSpPr>
          <p:spPr bwMode="auto">
            <a:xfrm flipH="1" flipV="1">
              <a:off x="1056" y="1528"/>
              <a:ext cx="104" cy="56"/>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42" name="Rectangle 71"/>
            <p:cNvSpPr>
              <a:spLocks noChangeArrowheads="1"/>
            </p:cNvSpPr>
            <p:nvPr/>
          </p:nvSpPr>
          <p:spPr bwMode="auto">
            <a:xfrm flipH="1" flipV="1">
              <a:off x="952" y="1352"/>
              <a:ext cx="312" cy="18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43" name="Rectangle 72"/>
            <p:cNvSpPr>
              <a:spLocks noChangeArrowheads="1"/>
            </p:cNvSpPr>
            <p:nvPr/>
          </p:nvSpPr>
          <p:spPr bwMode="auto">
            <a:xfrm flipH="1" flipV="1">
              <a:off x="992" y="1480"/>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44" name="Rectangle 73"/>
            <p:cNvSpPr>
              <a:spLocks noChangeArrowheads="1"/>
            </p:cNvSpPr>
            <p:nvPr/>
          </p:nvSpPr>
          <p:spPr bwMode="auto">
            <a:xfrm flipH="1" flipV="1">
              <a:off x="1144" y="1480"/>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nvGrpSpPr>
            <p:cNvPr id="101545" name="Group 74"/>
            <p:cNvGrpSpPr>
              <a:grpSpLocks/>
            </p:cNvGrpSpPr>
            <p:nvPr/>
          </p:nvGrpSpPr>
          <p:grpSpPr bwMode="auto">
            <a:xfrm flipH="1" flipV="1">
              <a:off x="2192" y="1480"/>
              <a:ext cx="216" cy="104"/>
              <a:chOff x="960" y="1936"/>
              <a:chExt cx="216" cy="104"/>
            </a:xfrm>
          </p:grpSpPr>
          <p:sp>
            <p:nvSpPr>
              <p:cNvPr id="101567" name="Rectangle 75"/>
              <p:cNvSpPr>
                <a:spLocks noChangeArrowheads="1"/>
              </p:cNvSpPr>
              <p:nvPr/>
            </p:nvSpPr>
            <p:spPr bwMode="auto">
              <a:xfrm>
                <a:off x="960"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68" name="Rectangle 76"/>
              <p:cNvSpPr>
                <a:spLocks noChangeArrowheads="1"/>
              </p:cNvSpPr>
              <p:nvPr/>
            </p:nvSpPr>
            <p:spPr bwMode="auto">
              <a:xfrm>
                <a:off x="1096"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69" name="Rectangle 77"/>
              <p:cNvSpPr>
                <a:spLocks noChangeArrowheads="1"/>
              </p:cNvSpPr>
              <p:nvPr/>
            </p:nvSpPr>
            <p:spPr bwMode="auto">
              <a:xfrm>
                <a:off x="1016" y="1936"/>
                <a:ext cx="104" cy="56"/>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546" name="Rectangle 78"/>
            <p:cNvSpPr>
              <a:spLocks noChangeArrowheads="1"/>
            </p:cNvSpPr>
            <p:nvPr/>
          </p:nvSpPr>
          <p:spPr bwMode="auto">
            <a:xfrm flipH="1" flipV="1">
              <a:off x="1872" y="1528"/>
              <a:ext cx="104" cy="56"/>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47" name="Rectangle 79"/>
            <p:cNvSpPr>
              <a:spLocks noChangeArrowheads="1"/>
            </p:cNvSpPr>
            <p:nvPr/>
          </p:nvSpPr>
          <p:spPr bwMode="auto">
            <a:xfrm flipH="1" flipV="1">
              <a:off x="1768" y="1352"/>
              <a:ext cx="312" cy="18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48" name="Rectangle 80"/>
            <p:cNvSpPr>
              <a:spLocks noChangeArrowheads="1"/>
            </p:cNvSpPr>
            <p:nvPr/>
          </p:nvSpPr>
          <p:spPr bwMode="auto">
            <a:xfrm flipH="1" flipV="1">
              <a:off x="1808" y="1480"/>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49" name="Rectangle 81"/>
            <p:cNvSpPr>
              <a:spLocks noChangeArrowheads="1"/>
            </p:cNvSpPr>
            <p:nvPr/>
          </p:nvSpPr>
          <p:spPr bwMode="auto">
            <a:xfrm flipH="1" flipV="1">
              <a:off x="1960" y="1480"/>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50" name="Rectangle 82"/>
            <p:cNvSpPr>
              <a:spLocks noChangeArrowheads="1"/>
            </p:cNvSpPr>
            <p:nvPr/>
          </p:nvSpPr>
          <p:spPr bwMode="auto">
            <a:xfrm>
              <a:off x="904" y="2077"/>
              <a:ext cx="160" cy="2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51" name="Rectangle 83"/>
            <p:cNvSpPr>
              <a:spLocks noChangeArrowheads="1"/>
            </p:cNvSpPr>
            <p:nvPr/>
          </p:nvSpPr>
          <p:spPr bwMode="auto">
            <a:xfrm>
              <a:off x="1720" y="2077"/>
              <a:ext cx="168" cy="2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52" name="Rectangle 84"/>
            <p:cNvSpPr>
              <a:spLocks noChangeArrowheads="1"/>
            </p:cNvSpPr>
            <p:nvPr/>
          </p:nvSpPr>
          <p:spPr bwMode="auto">
            <a:xfrm>
              <a:off x="904" y="2173"/>
              <a:ext cx="160" cy="2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53" name="Rectangle 85"/>
            <p:cNvSpPr>
              <a:spLocks noChangeArrowheads="1"/>
            </p:cNvSpPr>
            <p:nvPr/>
          </p:nvSpPr>
          <p:spPr bwMode="auto">
            <a:xfrm>
              <a:off x="1680" y="2184"/>
              <a:ext cx="240" cy="64"/>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54" name="Rectangle 86"/>
            <p:cNvSpPr>
              <a:spLocks noChangeArrowheads="1"/>
            </p:cNvSpPr>
            <p:nvPr/>
          </p:nvSpPr>
          <p:spPr bwMode="auto">
            <a:xfrm>
              <a:off x="1720" y="2173"/>
              <a:ext cx="160" cy="2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nvGrpSpPr>
            <p:cNvPr id="101555" name="Group 87"/>
            <p:cNvGrpSpPr>
              <a:grpSpLocks/>
            </p:cNvGrpSpPr>
            <p:nvPr/>
          </p:nvGrpSpPr>
          <p:grpSpPr bwMode="auto">
            <a:xfrm>
              <a:off x="520" y="2064"/>
              <a:ext cx="332" cy="416"/>
              <a:chOff x="1672" y="2032"/>
              <a:chExt cx="332" cy="416"/>
            </a:xfrm>
          </p:grpSpPr>
          <p:sp>
            <p:nvSpPr>
              <p:cNvPr id="101563" name="AutoShape 88"/>
              <p:cNvSpPr>
                <a:spLocks noChangeArrowheads="1"/>
              </p:cNvSpPr>
              <p:nvPr/>
            </p:nvSpPr>
            <p:spPr bwMode="auto">
              <a:xfrm rot="5400000" flipV="1">
                <a:off x="1784" y="2160"/>
                <a:ext cx="232" cy="208"/>
              </a:xfrm>
              <a:prstGeom prst="flowChartPunchedTape">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64" name="Rectangle 89"/>
              <p:cNvSpPr>
                <a:spLocks noChangeArrowheads="1"/>
              </p:cNvSpPr>
              <p:nvPr/>
            </p:nvSpPr>
            <p:spPr bwMode="auto">
              <a:xfrm>
                <a:off x="1704" y="2080"/>
                <a:ext cx="288" cy="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65" name="Rectangle 90"/>
              <p:cNvSpPr>
                <a:spLocks noChangeArrowheads="1"/>
              </p:cNvSpPr>
              <p:nvPr/>
            </p:nvSpPr>
            <p:spPr bwMode="auto">
              <a:xfrm>
                <a:off x="1696" y="2032"/>
                <a:ext cx="160" cy="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66" name="Rectangle 91"/>
              <p:cNvSpPr>
                <a:spLocks noChangeArrowheads="1"/>
              </p:cNvSpPr>
              <p:nvPr/>
            </p:nvSpPr>
            <p:spPr bwMode="auto">
              <a:xfrm>
                <a:off x="1672" y="2360"/>
                <a:ext cx="296" cy="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grpSp>
          <p:nvGrpSpPr>
            <p:cNvPr id="101556" name="Group 92"/>
            <p:cNvGrpSpPr>
              <a:grpSpLocks/>
            </p:cNvGrpSpPr>
            <p:nvPr/>
          </p:nvGrpSpPr>
          <p:grpSpPr bwMode="auto">
            <a:xfrm flipH="1">
              <a:off x="2568" y="2064"/>
              <a:ext cx="332" cy="416"/>
              <a:chOff x="1672" y="2032"/>
              <a:chExt cx="332" cy="416"/>
            </a:xfrm>
          </p:grpSpPr>
          <p:sp>
            <p:nvSpPr>
              <p:cNvPr id="101559" name="AutoShape 93"/>
              <p:cNvSpPr>
                <a:spLocks noChangeArrowheads="1"/>
              </p:cNvSpPr>
              <p:nvPr/>
            </p:nvSpPr>
            <p:spPr bwMode="auto">
              <a:xfrm rot="5400000" flipV="1">
                <a:off x="1784" y="2160"/>
                <a:ext cx="232" cy="208"/>
              </a:xfrm>
              <a:prstGeom prst="flowChartPunchedTape">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60" name="Rectangle 94"/>
              <p:cNvSpPr>
                <a:spLocks noChangeArrowheads="1"/>
              </p:cNvSpPr>
              <p:nvPr/>
            </p:nvSpPr>
            <p:spPr bwMode="auto">
              <a:xfrm>
                <a:off x="1704" y="2080"/>
                <a:ext cx="288" cy="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61" name="Rectangle 95"/>
              <p:cNvSpPr>
                <a:spLocks noChangeArrowheads="1"/>
              </p:cNvSpPr>
              <p:nvPr/>
            </p:nvSpPr>
            <p:spPr bwMode="auto">
              <a:xfrm flipH="1">
                <a:off x="1696" y="2032"/>
                <a:ext cx="160" cy="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62" name="Rectangle 96"/>
              <p:cNvSpPr>
                <a:spLocks noChangeArrowheads="1"/>
              </p:cNvSpPr>
              <p:nvPr/>
            </p:nvSpPr>
            <p:spPr bwMode="auto">
              <a:xfrm>
                <a:off x="1672" y="2360"/>
                <a:ext cx="296" cy="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557" name="Rectangle 97"/>
            <p:cNvSpPr>
              <a:spLocks noChangeArrowheads="1"/>
            </p:cNvSpPr>
            <p:nvPr/>
          </p:nvSpPr>
          <p:spPr bwMode="auto">
            <a:xfrm>
              <a:off x="1072" y="1640"/>
              <a:ext cx="1480" cy="27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558" name="Rectangle 98"/>
            <p:cNvSpPr>
              <a:spLocks noChangeArrowheads="1"/>
            </p:cNvSpPr>
            <p:nvPr/>
          </p:nvSpPr>
          <p:spPr bwMode="auto">
            <a:xfrm>
              <a:off x="920" y="1328"/>
              <a:ext cx="1512" cy="27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381" name="Text Box 99"/>
          <p:cNvSpPr txBox="1">
            <a:spLocks noChangeArrowheads="1"/>
          </p:cNvSpPr>
          <p:nvPr/>
        </p:nvSpPr>
        <p:spPr bwMode="auto">
          <a:xfrm>
            <a:off x="4564063" y="2368550"/>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a:solidFill>
                  <a:srgbClr val="000066"/>
                </a:solidFill>
                <a:latin typeface="Arial Rounded MT Bold" charset="0"/>
              </a:rPr>
              <a:t>Analog section</a:t>
            </a:r>
            <a:endParaRPr lang="it-IT" sz="1600">
              <a:solidFill>
                <a:srgbClr val="000066"/>
              </a:solidFill>
              <a:latin typeface="Arial Rounded MT Bold" charset="0"/>
              <a:sym typeface="Verdana" charset="0"/>
            </a:endParaRPr>
          </a:p>
        </p:txBody>
      </p:sp>
      <p:sp>
        <p:nvSpPr>
          <p:cNvPr id="101382" name="Line 100"/>
          <p:cNvSpPr>
            <a:spLocks noChangeShapeType="1"/>
          </p:cNvSpPr>
          <p:nvPr/>
        </p:nvSpPr>
        <p:spPr bwMode="auto">
          <a:xfrm>
            <a:off x="2633663" y="2146300"/>
            <a:ext cx="301625" cy="203200"/>
          </a:xfrm>
          <a:prstGeom prst="line">
            <a:avLst/>
          </a:prstGeom>
          <a:noFill/>
          <a:ln w="952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1383" name="Text Box 101"/>
          <p:cNvSpPr txBox="1">
            <a:spLocks noChangeArrowheads="1"/>
          </p:cNvSpPr>
          <p:nvPr/>
        </p:nvSpPr>
        <p:spPr bwMode="auto">
          <a:xfrm>
            <a:off x="4522788" y="1568450"/>
            <a:ext cx="1114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a:solidFill>
                  <a:srgbClr val="000066"/>
                </a:solidFill>
                <a:latin typeface="Arial Rounded MT Bold" charset="0"/>
              </a:rPr>
              <a:t>Digital section</a:t>
            </a:r>
            <a:endParaRPr lang="it-IT" sz="1600">
              <a:solidFill>
                <a:srgbClr val="000066"/>
              </a:solidFill>
              <a:latin typeface="Arial Rounded MT Bold" charset="0"/>
              <a:sym typeface="Verdana" charset="0"/>
            </a:endParaRPr>
          </a:p>
        </p:txBody>
      </p:sp>
      <p:sp>
        <p:nvSpPr>
          <p:cNvPr id="101384" name="Line 102"/>
          <p:cNvSpPr>
            <a:spLocks noChangeShapeType="1"/>
          </p:cNvSpPr>
          <p:nvPr/>
        </p:nvSpPr>
        <p:spPr bwMode="auto">
          <a:xfrm flipH="1">
            <a:off x="4090988" y="1955800"/>
            <a:ext cx="441325" cy="114300"/>
          </a:xfrm>
          <a:prstGeom prst="line">
            <a:avLst/>
          </a:prstGeom>
          <a:noFill/>
          <a:ln w="952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1385" name="Line 103"/>
          <p:cNvSpPr>
            <a:spLocks noChangeShapeType="1"/>
          </p:cNvSpPr>
          <p:nvPr/>
        </p:nvSpPr>
        <p:spPr bwMode="auto">
          <a:xfrm flipH="1" flipV="1">
            <a:off x="4229100" y="2628900"/>
            <a:ext cx="330200" cy="38100"/>
          </a:xfrm>
          <a:prstGeom prst="line">
            <a:avLst/>
          </a:prstGeom>
          <a:noFill/>
          <a:ln w="952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1386" name="Text Box 104"/>
          <p:cNvSpPr txBox="1">
            <a:spLocks noChangeArrowheads="1"/>
          </p:cNvSpPr>
          <p:nvPr/>
        </p:nvSpPr>
        <p:spPr bwMode="auto">
          <a:xfrm>
            <a:off x="1868488" y="3371850"/>
            <a:ext cx="1884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a:solidFill>
                  <a:srgbClr val="000066"/>
                </a:solidFill>
                <a:latin typeface="Arial Rounded MT Bold" charset="0"/>
              </a:rPr>
              <a:t>detector layer      </a:t>
            </a:r>
            <a:endParaRPr lang="it-IT" sz="1600">
              <a:solidFill>
                <a:srgbClr val="000066"/>
              </a:solidFill>
              <a:latin typeface="Arial Rounded MT Bold" charset="0"/>
              <a:sym typeface="Verdana" charset="0"/>
            </a:endParaRPr>
          </a:p>
        </p:txBody>
      </p:sp>
      <p:sp>
        <p:nvSpPr>
          <p:cNvPr id="101387" name="Text Box 105"/>
          <p:cNvSpPr txBox="1">
            <a:spLocks noChangeArrowheads="1"/>
          </p:cNvSpPr>
          <p:nvPr/>
        </p:nvSpPr>
        <p:spPr bwMode="auto">
          <a:xfrm>
            <a:off x="0" y="2935288"/>
            <a:ext cx="1114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b="1">
                <a:solidFill>
                  <a:srgbClr val="FF0000"/>
                </a:solidFill>
                <a:latin typeface="Arial Rounded MT Bold" charset="0"/>
              </a:rPr>
              <a:t>Bump bonding</a:t>
            </a:r>
            <a:endParaRPr lang="it-IT" sz="1600" b="1">
              <a:solidFill>
                <a:srgbClr val="FF0000"/>
              </a:solidFill>
              <a:latin typeface="Arial Rounded MT Bold" charset="0"/>
              <a:sym typeface="Verdana" charset="0"/>
            </a:endParaRPr>
          </a:p>
        </p:txBody>
      </p:sp>
      <p:sp>
        <p:nvSpPr>
          <p:cNvPr id="101388" name="Text Box 106"/>
          <p:cNvSpPr txBox="1">
            <a:spLocks noChangeArrowheads="1"/>
          </p:cNvSpPr>
          <p:nvPr/>
        </p:nvSpPr>
        <p:spPr bwMode="auto">
          <a:xfrm>
            <a:off x="2211388" y="1724025"/>
            <a:ext cx="1527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a:solidFill>
                  <a:srgbClr val="000066"/>
                </a:solidFill>
                <a:latin typeface="Arial Rounded MT Bold" charset="0"/>
              </a:rPr>
              <a:t>1</a:t>
            </a:r>
            <a:r>
              <a:rPr lang="it-IT" sz="1600" baseline="30000">
                <a:solidFill>
                  <a:srgbClr val="000066"/>
                </a:solidFill>
                <a:latin typeface="Arial Rounded MT Bold" charset="0"/>
              </a:rPr>
              <a:t>st</a:t>
            </a:r>
            <a:r>
              <a:rPr lang="it-IT" sz="1600">
                <a:solidFill>
                  <a:srgbClr val="000066"/>
                </a:solidFill>
                <a:latin typeface="Arial Rounded MT Bold" charset="0"/>
              </a:rPr>
              <a:t> layer</a:t>
            </a:r>
            <a:endParaRPr lang="it-IT" sz="1600">
              <a:solidFill>
                <a:srgbClr val="000066"/>
              </a:solidFill>
              <a:latin typeface="Arial Rounded MT Bold" charset="0"/>
              <a:sym typeface="Verdana" charset="0"/>
            </a:endParaRPr>
          </a:p>
        </p:txBody>
      </p:sp>
      <p:sp>
        <p:nvSpPr>
          <p:cNvPr id="101389" name="Text Box 107"/>
          <p:cNvSpPr txBox="1">
            <a:spLocks noChangeArrowheads="1"/>
          </p:cNvSpPr>
          <p:nvPr/>
        </p:nvSpPr>
        <p:spPr bwMode="auto">
          <a:xfrm>
            <a:off x="1606550" y="2876550"/>
            <a:ext cx="1527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a:solidFill>
                  <a:srgbClr val="000066"/>
                </a:solidFill>
                <a:latin typeface="Arial Rounded MT Bold" charset="0"/>
              </a:rPr>
              <a:t>2nd layer</a:t>
            </a:r>
            <a:endParaRPr lang="it-IT" sz="1600">
              <a:solidFill>
                <a:srgbClr val="000066"/>
              </a:solidFill>
              <a:latin typeface="Arial Rounded MT Bold" charset="0"/>
              <a:sym typeface="Verdana" charset="0"/>
            </a:endParaRPr>
          </a:p>
        </p:txBody>
      </p:sp>
      <p:grpSp>
        <p:nvGrpSpPr>
          <p:cNvPr id="101390" name="Group 108"/>
          <p:cNvGrpSpPr>
            <a:grpSpLocks/>
          </p:cNvGrpSpPr>
          <p:nvPr/>
        </p:nvGrpSpPr>
        <p:grpSpPr bwMode="auto">
          <a:xfrm>
            <a:off x="455613" y="3816350"/>
            <a:ext cx="5008562" cy="2654300"/>
            <a:chOff x="1800" y="1040"/>
            <a:chExt cx="2912" cy="1672"/>
          </a:xfrm>
        </p:grpSpPr>
        <p:sp>
          <p:nvSpPr>
            <p:cNvPr id="101404" name="Rectangle 109"/>
            <p:cNvSpPr>
              <a:spLocks noChangeArrowheads="1"/>
            </p:cNvSpPr>
            <p:nvPr/>
          </p:nvSpPr>
          <p:spPr bwMode="auto">
            <a:xfrm>
              <a:off x="2320" y="1776"/>
              <a:ext cx="1864" cy="16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05" name="Rectangle 110"/>
            <p:cNvSpPr>
              <a:spLocks noChangeArrowheads="1"/>
            </p:cNvSpPr>
            <p:nvPr/>
          </p:nvSpPr>
          <p:spPr bwMode="auto">
            <a:xfrm>
              <a:off x="2128" y="1936"/>
              <a:ext cx="2056" cy="3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06" name="Rectangle 111"/>
            <p:cNvSpPr>
              <a:spLocks noChangeArrowheads="1"/>
            </p:cNvSpPr>
            <p:nvPr/>
          </p:nvSpPr>
          <p:spPr bwMode="auto">
            <a:xfrm>
              <a:off x="4072" y="1776"/>
              <a:ext cx="520" cy="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07" name="Rectangle 112"/>
            <p:cNvSpPr>
              <a:spLocks noChangeArrowheads="1"/>
            </p:cNvSpPr>
            <p:nvPr/>
          </p:nvSpPr>
          <p:spPr bwMode="auto">
            <a:xfrm>
              <a:off x="1831" y="1872"/>
              <a:ext cx="992" cy="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08" name="Rectangle 113"/>
            <p:cNvSpPr>
              <a:spLocks noChangeArrowheads="1"/>
            </p:cNvSpPr>
            <p:nvPr/>
          </p:nvSpPr>
          <p:spPr bwMode="auto">
            <a:xfrm flipV="1">
              <a:off x="1912" y="1040"/>
              <a:ext cx="1408"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09" name="Rectangle 114"/>
            <p:cNvSpPr>
              <a:spLocks noChangeArrowheads="1"/>
            </p:cNvSpPr>
            <p:nvPr/>
          </p:nvSpPr>
          <p:spPr bwMode="auto">
            <a:xfrm flipV="1">
              <a:off x="2264" y="1384"/>
              <a:ext cx="202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10" name="AutoShape 115"/>
            <p:cNvSpPr>
              <a:spLocks noChangeArrowheads="1"/>
            </p:cNvSpPr>
            <p:nvPr/>
          </p:nvSpPr>
          <p:spPr bwMode="auto">
            <a:xfrm rot="-5400000">
              <a:off x="1897" y="1305"/>
              <a:ext cx="444" cy="536"/>
            </a:xfrm>
            <a:prstGeom prst="doubleWave">
              <a:avLst>
                <a:gd name="adj1" fmla="val 6500"/>
                <a:gd name="adj2" fmla="val 0"/>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11" name="Rectangle 116"/>
            <p:cNvSpPr>
              <a:spLocks noChangeArrowheads="1"/>
            </p:cNvSpPr>
            <p:nvPr/>
          </p:nvSpPr>
          <p:spPr bwMode="auto">
            <a:xfrm flipV="1">
              <a:off x="1807" y="1772"/>
              <a:ext cx="992" cy="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12" name="Rectangle 117"/>
            <p:cNvSpPr>
              <a:spLocks noChangeArrowheads="1"/>
            </p:cNvSpPr>
            <p:nvPr/>
          </p:nvSpPr>
          <p:spPr bwMode="auto">
            <a:xfrm rot="10800000" flipV="1">
              <a:off x="1912" y="1304"/>
              <a:ext cx="512" cy="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13" name="AutoShape 118"/>
            <p:cNvSpPr>
              <a:spLocks noChangeArrowheads="1"/>
            </p:cNvSpPr>
            <p:nvPr/>
          </p:nvSpPr>
          <p:spPr bwMode="auto">
            <a:xfrm rot="5400000" flipH="1">
              <a:off x="4178" y="1305"/>
              <a:ext cx="444" cy="536"/>
            </a:xfrm>
            <a:prstGeom prst="doubleWave">
              <a:avLst>
                <a:gd name="adj1" fmla="val 6500"/>
                <a:gd name="adj2" fmla="val 0"/>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14" name="Rectangle 119"/>
            <p:cNvSpPr>
              <a:spLocks noChangeArrowheads="1"/>
            </p:cNvSpPr>
            <p:nvPr/>
          </p:nvSpPr>
          <p:spPr bwMode="auto">
            <a:xfrm rot="-5400000" flipH="1" flipV="1">
              <a:off x="4333" y="1447"/>
              <a:ext cx="437" cy="2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15" name="Rectangle 120"/>
            <p:cNvSpPr>
              <a:spLocks noChangeArrowheads="1"/>
            </p:cNvSpPr>
            <p:nvPr/>
          </p:nvSpPr>
          <p:spPr bwMode="auto">
            <a:xfrm flipH="1" flipV="1">
              <a:off x="3720" y="1772"/>
              <a:ext cx="992" cy="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16" name="Rectangle 121"/>
            <p:cNvSpPr>
              <a:spLocks noChangeArrowheads="1"/>
            </p:cNvSpPr>
            <p:nvPr/>
          </p:nvSpPr>
          <p:spPr bwMode="auto">
            <a:xfrm rot="10800000" flipH="1" flipV="1">
              <a:off x="4095" y="1304"/>
              <a:ext cx="584" cy="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17" name="Rectangle 122"/>
            <p:cNvSpPr>
              <a:spLocks noChangeArrowheads="1"/>
            </p:cNvSpPr>
            <p:nvPr/>
          </p:nvSpPr>
          <p:spPr bwMode="auto">
            <a:xfrm>
              <a:off x="2456" y="1856"/>
              <a:ext cx="488" cy="3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18" name="Rectangle 123"/>
            <p:cNvSpPr>
              <a:spLocks noChangeArrowheads="1"/>
            </p:cNvSpPr>
            <p:nvPr/>
          </p:nvSpPr>
          <p:spPr bwMode="auto">
            <a:xfrm>
              <a:off x="3696" y="1776"/>
              <a:ext cx="488" cy="3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19" name="Line 124"/>
            <p:cNvSpPr>
              <a:spLocks noChangeShapeType="1"/>
            </p:cNvSpPr>
            <p:nvPr/>
          </p:nvSpPr>
          <p:spPr bwMode="auto">
            <a:xfrm>
              <a:off x="3672" y="193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01420" name="Group 125"/>
            <p:cNvGrpSpPr>
              <a:grpSpLocks/>
            </p:cNvGrpSpPr>
            <p:nvPr/>
          </p:nvGrpSpPr>
          <p:grpSpPr bwMode="auto">
            <a:xfrm>
              <a:off x="3456" y="1888"/>
              <a:ext cx="216" cy="104"/>
              <a:chOff x="960" y="1936"/>
              <a:chExt cx="216" cy="104"/>
            </a:xfrm>
          </p:grpSpPr>
          <p:sp>
            <p:nvSpPr>
              <p:cNvPr id="101491" name="Rectangle 126"/>
              <p:cNvSpPr>
                <a:spLocks noChangeArrowheads="1"/>
              </p:cNvSpPr>
              <p:nvPr/>
            </p:nvSpPr>
            <p:spPr bwMode="auto">
              <a:xfrm>
                <a:off x="960"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92" name="Rectangle 127"/>
              <p:cNvSpPr>
                <a:spLocks noChangeArrowheads="1"/>
              </p:cNvSpPr>
              <p:nvPr/>
            </p:nvSpPr>
            <p:spPr bwMode="auto">
              <a:xfrm>
                <a:off x="1096"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93" name="Rectangle 128"/>
              <p:cNvSpPr>
                <a:spLocks noChangeArrowheads="1"/>
              </p:cNvSpPr>
              <p:nvPr/>
            </p:nvSpPr>
            <p:spPr bwMode="auto">
              <a:xfrm>
                <a:off x="1016" y="1936"/>
                <a:ext cx="104" cy="56"/>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421" name="Rectangle 129"/>
            <p:cNvSpPr>
              <a:spLocks noChangeArrowheads="1"/>
            </p:cNvSpPr>
            <p:nvPr/>
          </p:nvSpPr>
          <p:spPr bwMode="auto">
            <a:xfrm>
              <a:off x="3040" y="1888"/>
              <a:ext cx="104" cy="56"/>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22" name="Rectangle 130"/>
            <p:cNvSpPr>
              <a:spLocks noChangeArrowheads="1"/>
            </p:cNvSpPr>
            <p:nvPr/>
          </p:nvSpPr>
          <p:spPr bwMode="auto">
            <a:xfrm>
              <a:off x="2936" y="1936"/>
              <a:ext cx="312" cy="18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23" name="Rectangle 131"/>
            <p:cNvSpPr>
              <a:spLocks noChangeArrowheads="1"/>
            </p:cNvSpPr>
            <p:nvPr/>
          </p:nvSpPr>
          <p:spPr bwMode="auto">
            <a:xfrm>
              <a:off x="3128" y="1936"/>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24" name="Rectangle 132"/>
            <p:cNvSpPr>
              <a:spLocks noChangeArrowheads="1"/>
            </p:cNvSpPr>
            <p:nvPr/>
          </p:nvSpPr>
          <p:spPr bwMode="auto">
            <a:xfrm>
              <a:off x="2976" y="1936"/>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25" name="Line 133"/>
            <p:cNvSpPr>
              <a:spLocks noChangeShapeType="1"/>
            </p:cNvSpPr>
            <p:nvPr/>
          </p:nvSpPr>
          <p:spPr bwMode="auto">
            <a:xfrm>
              <a:off x="3072" y="193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1426" name="Line 134"/>
            <p:cNvSpPr>
              <a:spLocks noChangeShapeType="1"/>
            </p:cNvSpPr>
            <p:nvPr/>
          </p:nvSpPr>
          <p:spPr bwMode="auto">
            <a:xfrm>
              <a:off x="2800" y="193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01427" name="Group 135"/>
            <p:cNvGrpSpPr>
              <a:grpSpLocks/>
            </p:cNvGrpSpPr>
            <p:nvPr/>
          </p:nvGrpSpPr>
          <p:grpSpPr bwMode="auto">
            <a:xfrm>
              <a:off x="1815" y="1880"/>
              <a:ext cx="624" cy="528"/>
              <a:chOff x="631" y="1640"/>
              <a:chExt cx="624" cy="528"/>
            </a:xfrm>
          </p:grpSpPr>
          <p:sp>
            <p:nvSpPr>
              <p:cNvPr id="101487" name="AutoShape 136"/>
              <p:cNvSpPr>
                <a:spLocks noChangeArrowheads="1"/>
              </p:cNvSpPr>
              <p:nvPr/>
            </p:nvSpPr>
            <p:spPr bwMode="auto">
              <a:xfrm rot="5400000" flipV="1">
                <a:off x="721" y="1631"/>
                <a:ext cx="444" cy="536"/>
              </a:xfrm>
              <a:prstGeom prst="doubleWave">
                <a:avLst>
                  <a:gd name="adj1" fmla="val 6500"/>
                  <a:gd name="adj2" fmla="val 0"/>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88" name="Rectangle 137"/>
              <p:cNvSpPr>
                <a:spLocks noChangeArrowheads="1"/>
              </p:cNvSpPr>
              <p:nvPr/>
            </p:nvSpPr>
            <p:spPr bwMode="auto">
              <a:xfrm rot="-5400000">
                <a:off x="512" y="1846"/>
                <a:ext cx="437"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89" name="Rectangle 138"/>
              <p:cNvSpPr>
                <a:spLocks noChangeArrowheads="1"/>
              </p:cNvSpPr>
              <p:nvPr/>
            </p:nvSpPr>
            <p:spPr bwMode="auto">
              <a:xfrm>
                <a:off x="631" y="1640"/>
                <a:ext cx="624" cy="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90" name="Rectangle 139"/>
              <p:cNvSpPr>
                <a:spLocks noChangeArrowheads="1"/>
              </p:cNvSpPr>
              <p:nvPr/>
            </p:nvSpPr>
            <p:spPr bwMode="auto">
              <a:xfrm rot="10800000">
                <a:off x="736" y="2098"/>
                <a:ext cx="512" cy="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428" name="Rectangle 140"/>
            <p:cNvSpPr>
              <a:spLocks noChangeArrowheads="1"/>
            </p:cNvSpPr>
            <p:nvPr/>
          </p:nvSpPr>
          <p:spPr bwMode="auto">
            <a:xfrm>
              <a:off x="2320" y="1776"/>
              <a:ext cx="504" cy="16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nvGrpSpPr>
            <p:cNvPr id="101429" name="Group 141"/>
            <p:cNvGrpSpPr>
              <a:grpSpLocks/>
            </p:cNvGrpSpPr>
            <p:nvPr/>
          </p:nvGrpSpPr>
          <p:grpSpPr bwMode="auto">
            <a:xfrm>
              <a:off x="2640" y="1888"/>
              <a:ext cx="216" cy="104"/>
              <a:chOff x="960" y="1936"/>
              <a:chExt cx="216" cy="104"/>
            </a:xfrm>
          </p:grpSpPr>
          <p:sp>
            <p:nvSpPr>
              <p:cNvPr id="101484" name="Rectangle 142"/>
              <p:cNvSpPr>
                <a:spLocks noChangeArrowheads="1"/>
              </p:cNvSpPr>
              <p:nvPr/>
            </p:nvSpPr>
            <p:spPr bwMode="auto">
              <a:xfrm>
                <a:off x="960"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85" name="Rectangle 143"/>
              <p:cNvSpPr>
                <a:spLocks noChangeArrowheads="1"/>
              </p:cNvSpPr>
              <p:nvPr/>
            </p:nvSpPr>
            <p:spPr bwMode="auto">
              <a:xfrm>
                <a:off x="1096"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86" name="Rectangle 144"/>
              <p:cNvSpPr>
                <a:spLocks noChangeArrowheads="1"/>
              </p:cNvSpPr>
              <p:nvPr/>
            </p:nvSpPr>
            <p:spPr bwMode="auto">
              <a:xfrm>
                <a:off x="1016" y="1936"/>
                <a:ext cx="104" cy="56"/>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430" name="Line 145"/>
            <p:cNvSpPr>
              <a:spLocks noChangeShapeType="1"/>
            </p:cNvSpPr>
            <p:nvPr/>
          </p:nvSpPr>
          <p:spPr bwMode="auto">
            <a:xfrm>
              <a:off x="2320" y="193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01431" name="Group 146"/>
            <p:cNvGrpSpPr>
              <a:grpSpLocks/>
            </p:cNvGrpSpPr>
            <p:nvPr/>
          </p:nvGrpSpPr>
          <p:grpSpPr bwMode="auto">
            <a:xfrm rot="10800000" flipV="1">
              <a:off x="4071" y="1880"/>
              <a:ext cx="624" cy="528"/>
              <a:chOff x="631" y="1640"/>
              <a:chExt cx="624" cy="528"/>
            </a:xfrm>
          </p:grpSpPr>
          <p:sp>
            <p:nvSpPr>
              <p:cNvPr id="101480" name="AutoShape 147"/>
              <p:cNvSpPr>
                <a:spLocks noChangeArrowheads="1"/>
              </p:cNvSpPr>
              <p:nvPr/>
            </p:nvSpPr>
            <p:spPr bwMode="auto">
              <a:xfrm rot="5400000" flipV="1">
                <a:off x="721" y="1631"/>
                <a:ext cx="444" cy="536"/>
              </a:xfrm>
              <a:prstGeom prst="doubleWave">
                <a:avLst>
                  <a:gd name="adj1" fmla="val 6500"/>
                  <a:gd name="adj2" fmla="val 0"/>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81" name="Rectangle 148"/>
              <p:cNvSpPr>
                <a:spLocks noChangeArrowheads="1"/>
              </p:cNvSpPr>
              <p:nvPr/>
            </p:nvSpPr>
            <p:spPr bwMode="auto">
              <a:xfrm rot="-5400000">
                <a:off x="512" y="1846"/>
                <a:ext cx="437"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82" name="Rectangle 149"/>
              <p:cNvSpPr>
                <a:spLocks noChangeArrowheads="1"/>
              </p:cNvSpPr>
              <p:nvPr/>
            </p:nvSpPr>
            <p:spPr bwMode="auto">
              <a:xfrm>
                <a:off x="631" y="1640"/>
                <a:ext cx="624" cy="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83" name="Rectangle 150"/>
              <p:cNvSpPr>
                <a:spLocks noChangeArrowheads="1"/>
              </p:cNvSpPr>
              <p:nvPr/>
            </p:nvSpPr>
            <p:spPr bwMode="auto">
              <a:xfrm rot="10800000">
                <a:off x="736" y="2098"/>
                <a:ext cx="512" cy="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432" name="Rectangle 151"/>
            <p:cNvSpPr>
              <a:spLocks noChangeArrowheads="1"/>
            </p:cNvSpPr>
            <p:nvPr/>
          </p:nvSpPr>
          <p:spPr bwMode="auto">
            <a:xfrm>
              <a:off x="3832" y="1800"/>
              <a:ext cx="352" cy="136"/>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33" name="Line 152"/>
            <p:cNvSpPr>
              <a:spLocks noChangeShapeType="1"/>
            </p:cNvSpPr>
            <p:nvPr/>
          </p:nvSpPr>
          <p:spPr bwMode="auto">
            <a:xfrm>
              <a:off x="3992" y="193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1434" name="Rectangle 153"/>
            <p:cNvSpPr>
              <a:spLocks noChangeArrowheads="1"/>
            </p:cNvSpPr>
            <p:nvPr/>
          </p:nvSpPr>
          <p:spPr bwMode="auto">
            <a:xfrm>
              <a:off x="2448" y="1824"/>
              <a:ext cx="264" cy="56"/>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35" name="Line 154"/>
            <p:cNvSpPr>
              <a:spLocks noChangeShapeType="1"/>
            </p:cNvSpPr>
            <p:nvPr/>
          </p:nvSpPr>
          <p:spPr bwMode="auto">
            <a:xfrm>
              <a:off x="2664" y="1856"/>
              <a:ext cx="0" cy="8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1436" name="Rectangle 155"/>
            <p:cNvSpPr>
              <a:spLocks noChangeArrowheads="1"/>
            </p:cNvSpPr>
            <p:nvPr/>
          </p:nvSpPr>
          <p:spPr bwMode="auto">
            <a:xfrm>
              <a:off x="3856" y="1888"/>
              <a:ext cx="104" cy="56"/>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37" name="Rectangle 156"/>
            <p:cNvSpPr>
              <a:spLocks noChangeArrowheads="1"/>
            </p:cNvSpPr>
            <p:nvPr/>
          </p:nvSpPr>
          <p:spPr bwMode="auto">
            <a:xfrm>
              <a:off x="3752" y="1936"/>
              <a:ext cx="312" cy="18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38" name="Rectangle 157"/>
            <p:cNvSpPr>
              <a:spLocks noChangeArrowheads="1"/>
            </p:cNvSpPr>
            <p:nvPr/>
          </p:nvSpPr>
          <p:spPr bwMode="auto">
            <a:xfrm>
              <a:off x="3944" y="1936"/>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39" name="Rectangle 158"/>
            <p:cNvSpPr>
              <a:spLocks noChangeArrowheads="1"/>
            </p:cNvSpPr>
            <p:nvPr/>
          </p:nvSpPr>
          <p:spPr bwMode="auto">
            <a:xfrm>
              <a:off x="3792" y="1936"/>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40" name="Line 159"/>
            <p:cNvSpPr>
              <a:spLocks noChangeShapeType="1"/>
            </p:cNvSpPr>
            <p:nvPr/>
          </p:nvSpPr>
          <p:spPr bwMode="auto">
            <a:xfrm>
              <a:off x="3944" y="193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1441" name="Rectangle 160"/>
            <p:cNvSpPr>
              <a:spLocks noChangeArrowheads="1"/>
            </p:cNvSpPr>
            <p:nvPr/>
          </p:nvSpPr>
          <p:spPr bwMode="auto">
            <a:xfrm>
              <a:off x="3264" y="1824"/>
              <a:ext cx="264" cy="56"/>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42" name="Line 161"/>
            <p:cNvSpPr>
              <a:spLocks noChangeShapeType="1"/>
            </p:cNvSpPr>
            <p:nvPr/>
          </p:nvSpPr>
          <p:spPr bwMode="auto">
            <a:xfrm>
              <a:off x="3480" y="1856"/>
              <a:ext cx="0" cy="8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1443" name="Rectangle 162"/>
            <p:cNvSpPr>
              <a:spLocks noChangeArrowheads="1"/>
            </p:cNvSpPr>
            <p:nvPr/>
          </p:nvSpPr>
          <p:spPr bwMode="auto">
            <a:xfrm>
              <a:off x="2336" y="2408"/>
              <a:ext cx="1848" cy="2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44" name="Rectangle 163"/>
            <p:cNvSpPr>
              <a:spLocks noChangeArrowheads="1"/>
            </p:cNvSpPr>
            <p:nvPr/>
          </p:nvSpPr>
          <p:spPr bwMode="auto">
            <a:xfrm>
              <a:off x="2408" y="2416"/>
              <a:ext cx="240" cy="64"/>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45" name="Rectangle 164"/>
            <p:cNvSpPr>
              <a:spLocks noChangeArrowheads="1"/>
            </p:cNvSpPr>
            <p:nvPr/>
          </p:nvSpPr>
          <p:spPr bwMode="auto">
            <a:xfrm>
              <a:off x="1800" y="1320"/>
              <a:ext cx="160" cy="4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nvGrpSpPr>
            <p:cNvPr id="101446" name="Group 165"/>
            <p:cNvGrpSpPr>
              <a:grpSpLocks/>
            </p:cNvGrpSpPr>
            <p:nvPr/>
          </p:nvGrpSpPr>
          <p:grpSpPr bwMode="auto">
            <a:xfrm flipH="1" flipV="1">
              <a:off x="2920" y="1712"/>
              <a:ext cx="216" cy="104"/>
              <a:chOff x="960" y="1936"/>
              <a:chExt cx="216" cy="104"/>
            </a:xfrm>
          </p:grpSpPr>
          <p:sp>
            <p:nvSpPr>
              <p:cNvPr id="101477" name="Rectangle 166"/>
              <p:cNvSpPr>
                <a:spLocks noChangeArrowheads="1"/>
              </p:cNvSpPr>
              <p:nvPr/>
            </p:nvSpPr>
            <p:spPr bwMode="auto">
              <a:xfrm>
                <a:off x="960"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78" name="Rectangle 167"/>
              <p:cNvSpPr>
                <a:spLocks noChangeArrowheads="1"/>
              </p:cNvSpPr>
              <p:nvPr/>
            </p:nvSpPr>
            <p:spPr bwMode="auto">
              <a:xfrm>
                <a:off x="1096"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79" name="Rectangle 168"/>
              <p:cNvSpPr>
                <a:spLocks noChangeArrowheads="1"/>
              </p:cNvSpPr>
              <p:nvPr/>
            </p:nvSpPr>
            <p:spPr bwMode="auto">
              <a:xfrm>
                <a:off x="1016" y="1936"/>
                <a:ext cx="104" cy="56"/>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447" name="Rectangle 169"/>
            <p:cNvSpPr>
              <a:spLocks noChangeArrowheads="1"/>
            </p:cNvSpPr>
            <p:nvPr/>
          </p:nvSpPr>
          <p:spPr bwMode="auto">
            <a:xfrm flipH="1" flipV="1">
              <a:off x="2600" y="1760"/>
              <a:ext cx="104" cy="56"/>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48" name="Rectangle 170"/>
            <p:cNvSpPr>
              <a:spLocks noChangeArrowheads="1"/>
            </p:cNvSpPr>
            <p:nvPr/>
          </p:nvSpPr>
          <p:spPr bwMode="auto">
            <a:xfrm flipH="1" flipV="1">
              <a:off x="2496" y="1584"/>
              <a:ext cx="312" cy="18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49" name="Rectangle 171"/>
            <p:cNvSpPr>
              <a:spLocks noChangeArrowheads="1"/>
            </p:cNvSpPr>
            <p:nvPr/>
          </p:nvSpPr>
          <p:spPr bwMode="auto">
            <a:xfrm flipH="1" flipV="1">
              <a:off x="2536" y="1712"/>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50" name="Rectangle 172"/>
            <p:cNvSpPr>
              <a:spLocks noChangeArrowheads="1"/>
            </p:cNvSpPr>
            <p:nvPr/>
          </p:nvSpPr>
          <p:spPr bwMode="auto">
            <a:xfrm flipH="1" flipV="1">
              <a:off x="2688" y="1712"/>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nvGrpSpPr>
            <p:cNvPr id="101451" name="Group 173"/>
            <p:cNvGrpSpPr>
              <a:grpSpLocks/>
            </p:cNvGrpSpPr>
            <p:nvPr/>
          </p:nvGrpSpPr>
          <p:grpSpPr bwMode="auto">
            <a:xfrm flipH="1" flipV="1">
              <a:off x="3736" y="1712"/>
              <a:ext cx="216" cy="104"/>
              <a:chOff x="960" y="1936"/>
              <a:chExt cx="216" cy="104"/>
            </a:xfrm>
          </p:grpSpPr>
          <p:sp>
            <p:nvSpPr>
              <p:cNvPr id="101474" name="Rectangle 174"/>
              <p:cNvSpPr>
                <a:spLocks noChangeArrowheads="1"/>
              </p:cNvSpPr>
              <p:nvPr/>
            </p:nvSpPr>
            <p:spPr bwMode="auto">
              <a:xfrm>
                <a:off x="960"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75" name="Rectangle 175"/>
              <p:cNvSpPr>
                <a:spLocks noChangeArrowheads="1"/>
              </p:cNvSpPr>
              <p:nvPr/>
            </p:nvSpPr>
            <p:spPr bwMode="auto">
              <a:xfrm>
                <a:off x="1096" y="1984"/>
                <a:ext cx="80" cy="5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76" name="Rectangle 176"/>
              <p:cNvSpPr>
                <a:spLocks noChangeArrowheads="1"/>
              </p:cNvSpPr>
              <p:nvPr/>
            </p:nvSpPr>
            <p:spPr bwMode="auto">
              <a:xfrm>
                <a:off x="1016" y="1936"/>
                <a:ext cx="104" cy="56"/>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452" name="Rectangle 177"/>
            <p:cNvSpPr>
              <a:spLocks noChangeArrowheads="1"/>
            </p:cNvSpPr>
            <p:nvPr/>
          </p:nvSpPr>
          <p:spPr bwMode="auto">
            <a:xfrm flipH="1" flipV="1">
              <a:off x="3416" y="1760"/>
              <a:ext cx="104" cy="56"/>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53" name="Rectangle 178"/>
            <p:cNvSpPr>
              <a:spLocks noChangeArrowheads="1"/>
            </p:cNvSpPr>
            <p:nvPr/>
          </p:nvSpPr>
          <p:spPr bwMode="auto">
            <a:xfrm flipH="1" flipV="1">
              <a:off x="3312" y="1584"/>
              <a:ext cx="312" cy="18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54" name="Rectangle 179"/>
            <p:cNvSpPr>
              <a:spLocks noChangeArrowheads="1"/>
            </p:cNvSpPr>
            <p:nvPr/>
          </p:nvSpPr>
          <p:spPr bwMode="auto">
            <a:xfrm flipH="1" flipV="1">
              <a:off x="3352" y="1712"/>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55" name="Rectangle 180"/>
            <p:cNvSpPr>
              <a:spLocks noChangeArrowheads="1"/>
            </p:cNvSpPr>
            <p:nvPr/>
          </p:nvSpPr>
          <p:spPr bwMode="auto">
            <a:xfrm flipH="1" flipV="1">
              <a:off x="3504" y="1712"/>
              <a:ext cx="80" cy="56"/>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56" name="Rectangle 181"/>
            <p:cNvSpPr>
              <a:spLocks noChangeArrowheads="1"/>
            </p:cNvSpPr>
            <p:nvPr/>
          </p:nvSpPr>
          <p:spPr bwMode="auto">
            <a:xfrm>
              <a:off x="2448" y="2405"/>
              <a:ext cx="160" cy="2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57" name="Rectangle 182"/>
            <p:cNvSpPr>
              <a:spLocks noChangeArrowheads="1"/>
            </p:cNvSpPr>
            <p:nvPr/>
          </p:nvSpPr>
          <p:spPr bwMode="auto">
            <a:xfrm>
              <a:off x="3224" y="2416"/>
              <a:ext cx="240" cy="64"/>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58" name="Rectangle 183"/>
            <p:cNvSpPr>
              <a:spLocks noChangeArrowheads="1"/>
            </p:cNvSpPr>
            <p:nvPr/>
          </p:nvSpPr>
          <p:spPr bwMode="auto">
            <a:xfrm>
              <a:off x="3264" y="2405"/>
              <a:ext cx="160" cy="2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nvGrpSpPr>
            <p:cNvPr id="101459" name="Group 184"/>
            <p:cNvGrpSpPr>
              <a:grpSpLocks/>
            </p:cNvGrpSpPr>
            <p:nvPr/>
          </p:nvGrpSpPr>
          <p:grpSpPr bwMode="auto">
            <a:xfrm>
              <a:off x="2064" y="2296"/>
              <a:ext cx="332" cy="416"/>
              <a:chOff x="1672" y="2032"/>
              <a:chExt cx="332" cy="416"/>
            </a:xfrm>
          </p:grpSpPr>
          <p:sp>
            <p:nvSpPr>
              <p:cNvPr id="101470" name="AutoShape 185"/>
              <p:cNvSpPr>
                <a:spLocks noChangeArrowheads="1"/>
              </p:cNvSpPr>
              <p:nvPr/>
            </p:nvSpPr>
            <p:spPr bwMode="auto">
              <a:xfrm rot="5400000" flipV="1">
                <a:off x="1784" y="2160"/>
                <a:ext cx="232" cy="208"/>
              </a:xfrm>
              <a:prstGeom prst="flowChartPunchedTape">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71" name="Rectangle 186"/>
              <p:cNvSpPr>
                <a:spLocks noChangeArrowheads="1"/>
              </p:cNvSpPr>
              <p:nvPr/>
            </p:nvSpPr>
            <p:spPr bwMode="auto">
              <a:xfrm>
                <a:off x="1704" y="2080"/>
                <a:ext cx="288" cy="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72" name="Rectangle 187"/>
              <p:cNvSpPr>
                <a:spLocks noChangeArrowheads="1"/>
              </p:cNvSpPr>
              <p:nvPr/>
            </p:nvSpPr>
            <p:spPr bwMode="auto">
              <a:xfrm>
                <a:off x="1696" y="2032"/>
                <a:ext cx="160" cy="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73" name="Rectangle 188"/>
              <p:cNvSpPr>
                <a:spLocks noChangeArrowheads="1"/>
              </p:cNvSpPr>
              <p:nvPr/>
            </p:nvSpPr>
            <p:spPr bwMode="auto">
              <a:xfrm>
                <a:off x="1672" y="2360"/>
                <a:ext cx="296" cy="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grpSp>
          <p:nvGrpSpPr>
            <p:cNvPr id="101460" name="Group 189"/>
            <p:cNvGrpSpPr>
              <a:grpSpLocks/>
            </p:cNvGrpSpPr>
            <p:nvPr/>
          </p:nvGrpSpPr>
          <p:grpSpPr bwMode="auto">
            <a:xfrm flipH="1">
              <a:off x="4112" y="2296"/>
              <a:ext cx="332" cy="416"/>
              <a:chOff x="1672" y="2032"/>
              <a:chExt cx="332" cy="416"/>
            </a:xfrm>
          </p:grpSpPr>
          <p:sp>
            <p:nvSpPr>
              <p:cNvPr id="101466" name="AutoShape 190"/>
              <p:cNvSpPr>
                <a:spLocks noChangeArrowheads="1"/>
              </p:cNvSpPr>
              <p:nvPr/>
            </p:nvSpPr>
            <p:spPr bwMode="auto">
              <a:xfrm rot="5400000" flipV="1">
                <a:off x="1784" y="2160"/>
                <a:ext cx="232" cy="208"/>
              </a:xfrm>
              <a:prstGeom prst="flowChartPunchedTape">
                <a:avLst/>
              </a:prstGeom>
              <a:solidFill>
                <a:schemeClr val="bg1"/>
              </a:solidFill>
              <a:ln w="9525">
                <a:solidFill>
                  <a:schemeClr val="tx1"/>
                </a:solidFill>
                <a:miter lim="800000"/>
                <a:headEnd/>
                <a:tailEnd/>
              </a:ln>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67" name="Rectangle 191"/>
              <p:cNvSpPr>
                <a:spLocks noChangeArrowheads="1"/>
              </p:cNvSpPr>
              <p:nvPr/>
            </p:nvSpPr>
            <p:spPr bwMode="auto">
              <a:xfrm>
                <a:off x="1704" y="2080"/>
                <a:ext cx="288" cy="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68" name="Rectangle 192"/>
              <p:cNvSpPr>
                <a:spLocks noChangeArrowheads="1"/>
              </p:cNvSpPr>
              <p:nvPr/>
            </p:nvSpPr>
            <p:spPr bwMode="auto">
              <a:xfrm flipH="1">
                <a:off x="1696" y="2032"/>
                <a:ext cx="160" cy="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69" name="Rectangle 193"/>
              <p:cNvSpPr>
                <a:spLocks noChangeArrowheads="1"/>
              </p:cNvSpPr>
              <p:nvPr/>
            </p:nvSpPr>
            <p:spPr bwMode="auto">
              <a:xfrm>
                <a:off x="1672" y="2360"/>
                <a:ext cx="296" cy="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461" name="Rectangle 194"/>
            <p:cNvSpPr>
              <a:spLocks noChangeArrowheads="1"/>
            </p:cNvSpPr>
            <p:nvPr/>
          </p:nvSpPr>
          <p:spPr bwMode="auto">
            <a:xfrm>
              <a:off x="2616" y="1872"/>
              <a:ext cx="1480" cy="27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62" name="Rectangle 195"/>
            <p:cNvSpPr>
              <a:spLocks noChangeArrowheads="1"/>
            </p:cNvSpPr>
            <p:nvPr/>
          </p:nvSpPr>
          <p:spPr bwMode="auto">
            <a:xfrm>
              <a:off x="2464" y="1560"/>
              <a:ext cx="1512" cy="27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63" name="Rectangle 196"/>
            <p:cNvSpPr>
              <a:spLocks noChangeArrowheads="1"/>
            </p:cNvSpPr>
            <p:nvPr/>
          </p:nvSpPr>
          <p:spPr bwMode="auto">
            <a:xfrm>
              <a:off x="2384" y="2336"/>
              <a:ext cx="1736" cy="7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64" name="Rectangle 197"/>
            <p:cNvSpPr>
              <a:spLocks noChangeArrowheads="1"/>
            </p:cNvSpPr>
            <p:nvPr/>
          </p:nvSpPr>
          <p:spPr bwMode="auto">
            <a:xfrm>
              <a:off x="2496" y="1872"/>
              <a:ext cx="72" cy="536"/>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sp>
          <p:nvSpPr>
            <p:cNvPr id="101465" name="Rectangle 198"/>
            <p:cNvSpPr>
              <a:spLocks noChangeArrowheads="1"/>
            </p:cNvSpPr>
            <p:nvPr/>
          </p:nvSpPr>
          <p:spPr bwMode="auto">
            <a:xfrm>
              <a:off x="3312" y="1872"/>
              <a:ext cx="72" cy="536"/>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90000"/>
                </a:lnSpc>
                <a:spcBef>
                  <a:spcPct val="50000"/>
                </a:spcBef>
                <a:buClrTx/>
                <a:buFontTx/>
                <a:buChar char="•"/>
              </a:pPr>
              <a:endParaRPr lang="it-IT" sz="1600">
                <a:solidFill>
                  <a:srgbClr val="3333CC"/>
                </a:solidFill>
              </a:endParaRPr>
            </a:p>
          </p:txBody>
        </p:sp>
      </p:grpSp>
      <p:sp>
        <p:nvSpPr>
          <p:cNvPr id="101391" name="Text Box 199"/>
          <p:cNvSpPr txBox="1">
            <a:spLocks noChangeArrowheads="1"/>
          </p:cNvSpPr>
          <p:nvPr/>
        </p:nvSpPr>
        <p:spPr bwMode="auto">
          <a:xfrm>
            <a:off x="158750" y="5029200"/>
            <a:ext cx="11414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a:solidFill>
                  <a:srgbClr val="000066"/>
                </a:solidFill>
                <a:latin typeface="Arial Rounded MT Bold" charset="0"/>
              </a:rPr>
              <a:t>Analog section</a:t>
            </a:r>
            <a:endParaRPr lang="it-IT" sz="1600">
              <a:solidFill>
                <a:srgbClr val="000066"/>
              </a:solidFill>
              <a:latin typeface="Arial Rounded MT Bold" charset="0"/>
              <a:sym typeface="Verdana" charset="0"/>
            </a:endParaRPr>
          </a:p>
        </p:txBody>
      </p:sp>
      <p:sp>
        <p:nvSpPr>
          <p:cNvPr id="101392" name="Text Box 200"/>
          <p:cNvSpPr txBox="1">
            <a:spLocks noChangeArrowheads="1"/>
          </p:cNvSpPr>
          <p:nvPr/>
        </p:nvSpPr>
        <p:spPr bwMode="auto">
          <a:xfrm>
            <a:off x="117475" y="4229100"/>
            <a:ext cx="1114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a:solidFill>
                  <a:srgbClr val="000066"/>
                </a:solidFill>
                <a:latin typeface="Arial Rounded MT Bold" charset="0"/>
              </a:rPr>
              <a:t>Digital section</a:t>
            </a:r>
            <a:endParaRPr lang="it-IT" sz="1600">
              <a:solidFill>
                <a:srgbClr val="000066"/>
              </a:solidFill>
              <a:latin typeface="Arial Rounded MT Bold" charset="0"/>
              <a:sym typeface="Verdana" charset="0"/>
            </a:endParaRPr>
          </a:p>
        </p:txBody>
      </p:sp>
      <p:sp>
        <p:nvSpPr>
          <p:cNvPr id="101393" name="Line 201"/>
          <p:cNvSpPr>
            <a:spLocks noChangeShapeType="1"/>
          </p:cNvSpPr>
          <p:nvPr/>
        </p:nvSpPr>
        <p:spPr bwMode="auto">
          <a:xfrm>
            <a:off x="1074738" y="4641850"/>
            <a:ext cx="454025" cy="165100"/>
          </a:xfrm>
          <a:prstGeom prst="line">
            <a:avLst/>
          </a:prstGeom>
          <a:noFill/>
          <a:ln w="952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1394" name="Line 202"/>
          <p:cNvSpPr>
            <a:spLocks noChangeShapeType="1"/>
          </p:cNvSpPr>
          <p:nvPr/>
        </p:nvSpPr>
        <p:spPr bwMode="auto">
          <a:xfrm flipV="1">
            <a:off x="1184275" y="5264150"/>
            <a:ext cx="633413" cy="88900"/>
          </a:xfrm>
          <a:prstGeom prst="line">
            <a:avLst/>
          </a:prstGeom>
          <a:noFill/>
          <a:ln w="952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1395" name="Text Box 203"/>
          <p:cNvSpPr txBox="1">
            <a:spLocks noChangeArrowheads="1"/>
          </p:cNvSpPr>
          <p:nvPr/>
        </p:nvSpPr>
        <p:spPr bwMode="auto">
          <a:xfrm>
            <a:off x="4681538" y="5564188"/>
            <a:ext cx="1114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b="1">
                <a:solidFill>
                  <a:srgbClr val="FF0000"/>
                </a:solidFill>
                <a:latin typeface="Arial Rounded MT Bold" charset="0"/>
              </a:rPr>
              <a:t>Wafer bonding </a:t>
            </a:r>
            <a:endParaRPr lang="it-IT" sz="1600" b="1">
              <a:solidFill>
                <a:srgbClr val="FF0000"/>
              </a:solidFill>
              <a:latin typeface="Arial Rounded MT Bold" charset="0"/>
              <a:sym typeface="Verdana" charset="0"/>
            </a:endParaRPr>
          </a:p>
        </p:txBody>
      </p:sp>
      <p:sp>
        <p:nvSpPr>
          <p:cNvPr id="101396" name="Text Box 204"/>
          <p:cNvSpPr txBox="1">
            <a:spLocks noChangeArrowheads="1"/>
          </p:cNvSpPr>
          <p:nvPr/>
        </p:nvSpPr>
        <p:spPr bwMode="auto">
          <a:xfrm>
            <a:off x="2305050" y="4330700"/>
            <a:ext cx="1527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a:solidFill>
                  <a:srgbClr val="000066"/>
                </a:solidFill>
                <a:latin typeface="Arial Rounded MT Bold" charset="0"/>
              </a:rPr>
              <a:t>1</a:t>
            </a:r>
            <a:r>
              <a:rPr lang="it-IT" sz="1600" baseline="30000">
                <a:solidFill>
                  <a:srgbClr val="000066"/>
                </a:solidFill>
                <a:latin typeface="Arial Rounded MT Bold" charset="0"/>
              </a:rPr>
              <a:t>st</a:t>
            </a:r>
            <a:r>
              <a:rPr lang="it-IT" sz="1600">
                <a:solidFill>
                  <a:srgbClr val="000066"/>
                </a:solidFill>
                <a:latin typeface="Arial Rounded MT Bold" charset="0"/>
              </a:rPr>
              <a:t> layer</a:t>
            </a:r>
            <a:endParaRPr lang="it-IT" sz="1600">
              <a:solidFill>
                <a:srgbClr val="000066"/>
              </a:solidFill>
              <a:latin typeface="Arial Rounded MT Bold" charset="0"/>
              <a:sym typeface="Verdana" charset="0"/>
            </a:endParaRPr>
          </a:p>
        </p:txBody>
      </p:sp>
      <p:sp>
        <p:nvSpPr>
          <p:cNvPr id="101397" name="Text Box 205"/>
          <p:cNvSpPr txBox="1">
            <a:spLocks noChangeArrowheads="1"/>
          </p:cNvSpPr>
          <p:nvPr/>
        </p:nvSpPr>
        <p:spPr bwMode="auto">
          <a:xfrm>
            <a:off x="1781175" y="5537200"/>
            <a:ext cx="1527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a:solidFill>
                  <a:srgbClr val="000066"/>
                </a:solidFill>
                <a:latin typeface="Arial Rounded MT Bold" charset="0"/>
              </a:rPr>
              <a:t>2nd layer</a:t>
            </a:r>
            <a:endParaRPr lang="it-IT" sz="1600">
              <a:solidFill>
                <a:srgbClr val="000066"/>
              </a:solidFill>
              <a:latin typeface="Arial Rounded MT Bold" charset="0"/>
              <a:sym typeface="Verdana" charset="0"/>
            </a:endParaRPr>
          </a:p>
        </p:txBody>
      </p:sp>
      <p:sp>
        <p:nvSpPr>
          <p:cNvPr id="101398" name="Text Box 206"/>
          <p:cNvSpPr txBox="1">
            <a:spLocks noChangeArrowheads="1"/>
          </p:cNvSpPr>
          <p:nvPr/>
        </p:nvSpPr>
        <p:spPr bwMode="auto">
          <a:xfrm>
            <a:off x="2111375" y="6057900"/>
            <a:ext cx="2270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1600">
                <a:solidFill>
                  <a:srgbClr val="000066"/>
                </a:solidFill>
                <a:latin typeface="Arial Rounded MT Bold" charset="0"/>
              </a:rPr>
              <a:t>detector layer      </a:t>
            </a:r>
            <a:endParaRPr lang="it-IT" sz="1600">
              <a:solidFill>
                <a:srgbClr val="000066"/>
              </a:solidFill>
              <a:latin typeface="Arial Rounded MT Bold" charset="0"/>
              <a:sym typeface="Verdana" charset="0"/>
            </a:endParaRPr>
          </a:p>
        </p:txBody>
      </p:sp>
      <p:sp>
        <p:nvSpPr>
          <p:cNvPr id="101399" name="Rectangle 203"/>
          <p:cNvSpPr>
            <a:spLocks noChangeArrowheads="1"/>
          </p:cNvSpPr>
          <p:nvPr/>
        </p:nvSpPr>
        <p:spPr bwMode="auto">
          <a:xfrm>
            <a:off x="3743325" y="1990725"/>
            <a:ext cx="624522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eaLnBrk="0" hangingPunct="0">
              <a:lnSpc>
                <a:spcPct val="90000"/>
              </a:lnSpc>
              <a:spcBef>
                <a:spcPct val="20000"/>
              </a:spcBef>
              <a:buClrTx/>
              <a:buFontTx/>
              <a:buNone/>
            </a:pPr>
            <a:r>
              <a:rPr lang="en-US" sz="2000">
                <a:solidFill>
                  <a:srgbClr val="3333CC"/>
                </a:solidFill>
              </a:rPr>
              <a:t>	</a:t>
            </a:r>
          </a:p>
          <a:p>
            <a:pPr marL="742950" lvl="1" indent="-285750" eaLnBrk="0" hangingPunct="0">
              <a:lnSpc>
                <a:spcPct val="90000"/>
              </a:lnSpc>
              <a:spcBef>
                <a:spcPct val="20000"/>
              </a:spcBef>
              <a:buClrTx/>
              <a:buFontTx/>
              <a:buNone/>
            </a:pPr>
            <a:r>
              <a:rPr lang="en-US" sz="2000">
                <a:solidFill>
                  <a:srgbClr val="3333CC"/>
                </a:solidFill>
              </a:rPr>
              <a:t>	</a:t>
            </a:r>
          </a:p>
          <a:p>
            <a:pPr marL="742950" lvl="1" indent="-285750" eaLnBrk="0" hangingPunct="0">
              <a:lnSpc>
                <a:spcPct val="90000"/>
              </a:lnSpc>
              <a:spcBef>
                <a:spcPct val="20000"/>
              </a:spcBef>
              <a:buClrTx/>
              <a:buFontTx/>
              <a:buNone/>
            </a:pPr>
            <a:endParaRPr lang="en-US" sz="2000">
              <a:solidFill>
                <a:srgbClr val="3333CC"/>
              </a:solidFill>
            </a:endParaRPr>
          </a:p>
          <a:p>
            <a:pPr marL="742950" lvl="1" indent="-285750" eaLnBrk="0" hangingPunct="0">
              <a:lnSpc>
                <a:spcPct val="90000"/>
              </a:lnSpc>
              <a:spcBef>
                <a:spcPct val="20000"/>
              </a:spcBef>
              <a:buClrTx/>
              <a:buFontTx/>
              <a:buNone/>
            </a:pPr>
            <a:r>
              <a:rPr lang="en-US" sz="2000">
                <a:solidFill>
                  <a:srgbClr val="3333CC"/>
                </a:solidFill>
              </a:rPr>
              <a:t>	</a:t>
            </a:r>
            <a:r>
              <a:rPr lang="en-US" sz="1800">
                <a:solidFill>
                  <a:srgbClr val="3333CC"/>
                </a:solidFill>
              </a:rPr>
              <a:t>Conventional solder bumps or more advanced, low pitch CuSn bonding may still pose a problem for low mass assemblies</a:t>
            </a:r>
          </a:p>
          <a:p>
            <a:pPr marL="742950" lvl="1" indent="-285750" eaLnBrk="0" hangingPunct="0">
              <a:lnSpc>
                <a:spcPct val="90000"/>
              </a:lnSpc>
              <a:spcBef>
                <a:spcPct val="20000"/>
              </a:spcBef>
              <a:buClrTx/>
              <a:buFontTx/>
              <a:buNone/>
            </a:pPr>
            <a:endParaRPr lang="en-US" sz="2000">
              <a:solidFill>
                <a:srgbClr val="3333CC"/>
              </a:solidFill>
            </a:endParaRPr>
          </a:p>
          <a:p>
            <a:pPr marL="742950" lvl="1" indent="-285750" eaLnBrk="0" hangingPunct="0">
              <a:lnSpc>
                <a:spcPct val="90000"/>
              </a:lnSpc>
              <a:spcBef>
                <a:spcPct val="20000"/>
              </a:spcBef>
              <a:buClrTx/>
              <a:buFontTx/>
              <a:buNone/>
            </a:pPr>
            <a:r>
              <a:rPr lang="en-US" sz="1800">
                <a:solidFill>
                  <a:srgbClr val="3333CC"/>
                </a:solidFill>
              </a:rPr>
              <a:t>	Low-mass bonding of sensors to readout circuits is possible with advanced high-density interconnection technologies</a:t>
            </a:r>
          </a:p>
          <a:p>
            <a:pPr marL="742950" lvl="1" indent="-285750" eaLnBrk="0" hangingPunct="0">
              <a:lnSpc>
                <a:spcPct val="90000"/>
              </a:lnSpc>
              <a:spcBef>
                <a:spcPct val="20000"/>
              </a:spcBef>
              <a:buClrTx/>
              <a:buFontTx/>
              <a:buNone/>
            </a:pPr>
            <a:endParaRPr lang="en-US" sz="1800" baseline="30000">
              <a:solidFill>
                <a:srgbClr val="3333CC"/>
              </a:solidFill>
            </a:endParaRPr>
          </a:p>
          <a:p>
            <a:pPr marL="742950" lvl="1" indent="-285750" eaLnBrk="0" hangingPunct="0">
              <a:lnSpc>
                <a:spcPct val="90000"/>
              </a:lnSpc>
              <a:spcBef>
                <a:spcPct val="20000"/>
              </a:spcBef>
              <a:buClrTx/>
              <a:buFontTx/>
              <a:buNone/>
            </a:pPr>
            <a:endParaRPr lang="en-US" sz="2000">
              <a:solidFill>
                <a:srgbClr val="3333CC"/>
              </a:solidFill>
            </a:endParaRPr>
          </a:p>
        </p:txBody>
      </p:sp>
      <p:pic>
        <p:nvPicPr>
          <p:cNvPr id="101400" name="Picture 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994275"/>
            <a:ext cx="27146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401" name="Group 210"/>
          <p:cNvGrpSpPr>
            <a:grpSpLocks/>
          </p:cNvGrpSpPr>
          <p:nvPr/>
        </p:nvGrpSpPr>
        <p:grpSpPr bwMode="auto">
          <a:xfrm>
            <a:off x="6467475" y="1349375"/>
            <a:ext cx="3379788" cy="1698625"/>
            <a:chOff x="3743" y="843"/>
            <a:chExt cx="1965" cy="1070"/>
          </a:xfrm>
        </p:grpSpPr>
        <p:pic>
          <p:nvPicPr>
            <p:cNvPr id="101402" name="Picture 2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 y="843"/>
              <a:ext cx="1488"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03" name="Text Box 212"/>
            <p:cNvSpPr txBox="1">
              <a:spLocks noChangeArrowheads="1"/>
            </p:cNvSpPr>
            <p:nvPr/>
          </p:nvSpPr>
          <p:spPr bwMode="auto">
            <a:xfrm>
              <a:off x="5250" y="1032"/>
              <a:ext cx="45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400">
                  <a:solidFill>
                    <a:srgbClr val="000000"/>
                  </a:solidFill>
                </a:rPr>
                <a:t>CuSn</a:t>
              </a:r>
            </a:p>
            <a:p>
              <a:pPr eaLnBrk="1" hangingPunct="1">
                <a:buClrTx/>
                <a:buFontTx/>
                <a:buNone/>
              </a:pPr>
              <a:r>
                <a:rPr lang="en-US" sz="1400">
                  <a:solidFill>
                    <a:srgbClr val="000000"/>
                  </a:solidFill>
                </a:rPr>
                <a:t>bond </a:t>
              </a:r>
            </a:p>
            <a:p>
              <a:pPr eaLnBrk="1" hangingPunct="1">
                <a:buClrTx/>
                <a:buFontTx/>
                <a:buNone/>
              </a:pPr>
              <a:r>
                <a:rPr lang="en-US" sz="1400">
                  <a:solidFill>
                    <a:srgbClr val="000000"/>
                  </a:solidFill>
                </a:rPr>
                <a:t>cross </a:t>
              </a:r>
            </a:p>
            <a:p>
              <a:pPr eaLnBrk="1" hangingPunct="1">
                <a:buClrTx/>
                <a:buFontTx/>
                <a:buNone/>
              </a:pPr>
              <a:r>
                <a:rPr lang="en-US" sz="1400">
                  <a:solidFill>
                    <a:srgbClr val="000000"/>
                  </a:solidFill>
                </a:rPr>
                <a:t>section</a:t>
              </a:r>
            </a:p>
          </p:txBody>
        </p:sp>
      </p:gr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220663" y="23813"/>
            <a:ext cx="8923337" cy="9144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nchor="ctr"/>
          <a:lstStyle/>
          <a:p>
            <a:pPr algn="ctr">
              <a:buClrTx/>
              <a:buFontTx/>
              <a:buNone/>
            </a:pPr>
            <a:r>
              <a:rPr lang="it-IT" sz="2400" dirty="0" err="1">
                <a:solidFill>
                  <a:srgbClr val="FF0000"/>
                </a:solidFill>
                <a:cs typeface="Arial" charset="0"/>
              </a:rPr>
              <a:t>Exploiting</a:t>
            </a:r>
            <a:r>
              <a:rPr lang="it-IT" sz="2400" dirty="0">
                <a:solidFill>
                  <a:srgbClr val="FF0000"/>
                </a:solidFill>
                <a:cs typeface="Arial" charset="0"/>
              </a:rPr>
              <a:t> 3D </a:t>
            </a:r>
            <a:r>
              <a:rPr lang="it-IT" sz="2400" dirty="0" err="1">
                <a:solidFill>
                  <a:srgbClr val="FF0000"/>
                </a:solidFill>
                <a:cs typeface="Arial" charset="0"/>
              </a:rPr>
              <a:t>integration</a:t>
            </a:r>
            <a:r>
              <a:rPr lang="it-IT" sz="2400" dirty="0">
                <a:solidFill>
                  <a:srgbClr val="FF0000"/>
                </a:solidFill>
                <a:cs typeface="Arial" charset="0"/>
              </a:rPr>
              <a:t>: the </a:t>
            </a:r>
            <a:r>
              <a:rPr lang="it-IT" sz="2400" dirty="0" err="1">
                <a:solidFill>
                  <a:srgbClr val="FF0000"/>
                </a:solidFill>
                <a:cs typeface="Arial" charset="0"/>
              </a:rPr>
              <a:t>analog</a:t>
            </a:r>
            <a:r>
              <a:rPr lang="it-IT" sz="2400" dirty="0">
                <a:solidFill>
                  <a:srgbClr val="FF0000"/>
                </a:solidFill>
                <a:cs typeface="Arial" charset="0"/>
              </a:rPr>
              <a:t> </a:t>
            </a:r>
            <a:r>
              <a:rPr lang="it-IT" sz="2400" dirty="0" err="1">
                <a:solidFill>
                  <a:srgbClr val="FF0000"/>
                </a:solidFill>
                <a:cs typeface="Arial" charset="0"/>
              </a:rPr>
              <a:t>section</a:t>
            </a:r>
            <a:r>
              <a:rPr lang="it-IT" sz="2400" dirty="0">
                <a:solidFill>
                  <a:srgbClr val="FF0000"/>
                </a:solidFill>
                <a:cs typeface="Arial" charset="0"/>
              </a:rPr>
              <a:t> of a 3D </a:t>
            </a:r>
            <a:r>
              <a:rPr lang="it-IT" sz="2400" dirty="0" err="1">
                <a:solidFill>
                  <a:srgbClr val="FF0000"/>
                </a:solidFill>
                <a:cs typeface="Arial" charset="0"/>
              </a:rPr>
              <a:t>readout</a:t>
            </a:r>
            <a:r>
              <a:rPr lang="it-IT" sz="2400" dirty="0">
                <a:solidFill>
                  <a:srgbClr val="FF0000"/>
                </a:solidFill>
                <a:cs typeface="Arial" charset="0"/>
              </a:rPr>
              <a:t> chip for high </a:t>
            </a:r>
            <a:r>
              <a:rPr lang="it-IT" sz="2400" dirty="0" err="1">
                <a:solidFill>
                  <a:srgbClr val="FF0000"/>
                </a:solidFill>
                <a:cs typeface="Arial" charset="0"/>
              </a:rPr>
              <a:t>resistivity</a:t>
            </a:r>
            <a:r>
              <a:rPr lang="it-IT" sz="2400" dirty="0">
                <a:solidFill>
                  <a:srgbClr val="FF0000"/>
                </a:solidFill>
                <a:cs typeface="Arial" charset="0"/>
              </a:rPr>
              <a:t> </a:t>
            </a:r>
            <a:r>
              <a:rPr lang="it-IT" sz="2400" dirty="0" err="1" smtClean="0">
                <a:solidFill>
                  <a:srgbClr val="FF0000"/>
                </a:solidFill>
                <a:cs typeface="Arial" charset="0"/>
              </a:rPr>
              <a:t>pixels</a:t>
            </a:r>
            <a:endParaRPr lang="it-IT" sz="2400" dirty="0">
              <a:solidFill>
                <a:srgbClr val="FF0000"/>
              </a:solidFill>
              <a:cs typeface="Arial" charset="0"/>
            </a:endParaRPr>
          </a:p>
        </p:txBody>
      </p:sp>
      <p:grpSp>
        <p:nvGrpSpPr>
          <p:cNvPr id="5" name="Group 1"/>
          <p:cNvGrpSpPr/>
          <p:nvPr/>
        </p:nvGrpSpPr>
        <p:grpSpPr>
          <a:xfrm>
            <a:off x="393330" y="1049264"/>
            <a:ext cx="9111152" cy="5110501"/>
            <a:chOff x="334685" y="725488"/>
            <a:chExt cx="9613900" cy="5403850"/>
          </a:xfrm>
        </p:grpSpPr>
        <p:cxnSp>
          <p:nvCxnSpPr>
            <p:cNvPr id="6" name="Connettore 1 306"/>
            <p:cNvCxnSpPr/>
            <p:nvPr/>
          </p:nvCxnSpPr>
          <p:spPr>
            <a:xfrm>
              <a:off x="9392960" y="1843088"/>
              <a:ext cx="0" cy="2843212"/>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299"/>
            <p:cNvCxnSpPr/>
            <p:nvPr/>
          </p:nvCxnSpPr>
          <p:spPr>
            <a:xfrm>
              <a:off x="8434110" y="3016250"/>
              <a:ext cx="0" cy="53975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Connettore 1 277"/>
            <p:cNvCxnSpPr/>
            <p:nvPr/>
          </p:nvCxnSpPr>
          <p:spPr>
            <a:xfrm>
              <a:off x="8037235" y="3260725"/>
              <a:ext cx="0" cy="53975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1 291"/>
            <p:cNvCxnSpPr/>
            <p:nvPr/>
          </p:nvCxnSpPr>
          <p:spPr>
            <a:xfrm>
              <a:off x="8789710" y="1817688"/>
              <a:ext cx="0" cy="1908175"/>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1 292"/>
            <p:cNvCxnSpPr/>
            <p:nvPr/>
          </p:nvCxnSpPr>
          <p:spPr>
            <a:xfrm>
              <a:off x="8637310" y="1746250"/>
              <a:ext cx="0" cy="1908175"/>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1 654"/>
            <p:cNvCxnSpPr/>
            <p:nvPr/>
          </p:nvCxnSpPr>
          <p:spPr>
            <a:xfrm>
              <a:off x="3733523" y="3670300"/>
              <a:ext cx="5040312" cy="158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1 198"/>
            <p:cNvCxnSpPr/>
            <p:nvPr/>
          </p:nvCxnSpPr>
          <p:spPr>
            <a:xfrm rot="16200000">
              <a:off x="9113561" y="1565275"/>
              <a:ext cx="0" cy="574675"/>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1 233"/>
            <p:cNvCxnSpPr/>
            <p:nvPr/>
          </p:nvCxnSpPr>
          <p:spPr>
            <a:xfrm rot="16200000" flipH="1">
              <a:off x="4451866" y="2259807"/>
              <a:ext cx="325437"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1 122"/>
            <p:cNvCxnSpPr/>
            <p:nvPr/>
          </p:nvCxnSpPr>
          <p:spPr>
            <a:xfrm rot="16200000">
              <a:off x="1595161" y="1203325"/>
              <a:ext cx="0" cy="1527175"/>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1 123"/>
            <p:cNvCxnSpPr/>
            <p:nvPr/>
          </p:nvCxnSpPr>
          <p:spPr>
            <a:xfrm>
              <a:off x="3479523" y="1089025"/>
              <a:ext cx="0" cy="26289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1 124"/>
            <p:cNvCxnSpPr/>
            <p:nvPr/>
          </p:nvCxnSpPr>
          <p:spPr>
            <a:xfrm rot="16200000">
              <a:off x="4048642" y="869156"/>
              <a:ext cx="0" cy="2195513"/>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25"/>
            <p:cNvCxnSpPr/>
            <p:nvPr/>
          </p:nvCxnSpPr>
          <p:spPr>
            <a:xfrm>
              <a:off x="5135285" y="1816100"/>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riangolo isoscele 119"/>
            <p:cNvSpPr/>
            <p:nvPr/>
          </p:nvSpPr>
          <p:spPr>
            <a:xfrm rot="5400000">
              <a:off x="2358748" y="1666875"/>
              <a:ext cx="600075" cy="600075"/>
            </a:xfrm>
            <a:prstGeom prst="triangle">
              <a:avLst>
                <a:gd name="adj" fmla="val 50000"/>
              </a:avLst>
            </a:prstGeom>
            <a:ln w="25400">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defRPr/>
              </a:pPr>
              <a:endParaRPr lang="en-GB" i="0" u="none">
                <a:solidFill>
                  <a:srgbClr val="000000"/>
                </a:solidFill>
                <a:latin typeface="Times New Roman"/>
              </a:endParaRPr>
            </a:p>
          </p:txBody>
        </p:sp>
        <p:cxnSp>
          <p:nvCxnSpPr>
            <p:cNvPr id="19" name="Connettore 1 126"/>
            <p:cNvCxnSpPr/>
            <p:nvPr/>
          </p:nvCxnSpPr>
          <p:spPr>
            <a:xfrm>
              <a:off x="5254348" y="1816100"/>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nettore 1 127"/>
            <p:cNvCxnSpPr/>
            <p:nvPr/>
          </p:nvCxnSpPr>
          <p:spPr>
            <a:xfrm>
              <a:off x="5252760" y="1966913"/>
              <a:ext cx="3240088"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riangolo isoscele 128"/>
            <p:cNvSpPr/>
            <p:nvPr/>
          </p:nvSpPr>
          <p:spPr>
            <a:xfrm rot="5400000">
              <a:off x="5913954" y="1667669"/>
              <a:ext cx="600075" cy="598487"/>
            </a:xfrm>
            <a:prstGeom prst="triangle">
              <a:avLst>
                <a:gd name="adj" fmla="val 50000"/>
              </a:avLst>
            </a:prstGeom>
            <a:ln w="25400">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defRPr/>
              </a:pPr>
              <a:endParaRPr lang="en-GB" i="0" u="none">
                <a:solidFill>
                  <a:srgbClr val="000000"/>
                </a:solidFill>
                <a:latin typeface="Times New Roman"/>
              </a:endParaRPr>
            </a:p>
          </p:txBody>
        </p:sp>
        <p:sp>
          <p:nvSpPr>
            <p:cNvPr id="22" name="Ovale 129"/>
            <p:cNvSpPr/>
            <p:nvPr/>
          </p:nvSpPr>
          <p:spPr>
            <a:xfrm>
              <a:off x="3433485" y="1920875"/>
              <a:ext cx="90488" cy="90488"/>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23" name="Connettore 1 130"/>
            <p:cNvCxnSpPr/>
            <p:nvPr/>
          </p:nvCxnSpPr>
          <p:spPr>
            <a:xfrm>
              <a:off x="1803123" y="1093788"/>
              <a:ext cx="755650"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ttore 1 131"/>
            <p:cNvCxnSpPr/>
            <p:nvPr/>
          </p:nvCxnSpPr>
          <p:spPr>
            <a:xfrm>
              <a:off x="2576235" y="942975"/>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nettore 1 132"/>
            <p:cNvCxnSpPr/>
            <p:nvPr/>
          </p:nvCxnSpPr>
          <p:spPr>
            <a:xfrm>
              <a:off x="2695298" y="942975"/>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1 133"/>
            <p:cNvCxnSpPr/>
            <p:nvPr/>
          </p:nvCxnSpPr>
          <p:spPr>
            <a:xfrm rot="16200000">
              <a:off x="3094554" y="697707"/>
              <a:ext cx="0" cy="792162"/>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1 135"/>
            <p:cNvCxnSpPr/>
            <p:nvPr/>
          </p:nvCxnSpPr>
          <p:spPr>
            <a:xfrm>
              <a:off x="1814235" y="1090613"/>
              <a:ext cx="0" cy="2627312"/>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Ovale 136"/>
            <p:cNvSpPr/>
            <p:nvPr/>
          </p:nvSpPr>
          <p:spPr>
            <a:xfrm>
              <a:off x="1769785" y="1920875"/>
              <a:ext cx="88900" cy="90488"/>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29" name="Connettore 1 24"/>
            <p:cNvCxnSpPr/>
            <p:nvPr/>
          </p:nvCxnSpPr>
          <p:spPr>
            <a:xfrm>
              <a:off x="6827560" y="1217613"/>
              <a:ext cx="0" cy="7493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e 25"/>
            <p:cNvSpPr/>
            <p:nvPr/>
          </p:nvSpPr>
          <p:spPr>
            <a:xfrm>
              <a:off x="6783110" y="1920875"/>
              <a:ext cx="90488" cy="90488"/>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31" name="Connettore 1 26"/>
            <p:cNvCxnSpPr/>
            <p:nvPr/>
          </p:nvCxnSpPr>
          <p:spPr>
            <a:xfrm>
              <a:off x="5554385" y="1217613"/>
              <a:ext cx="569913"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1 27"/>
            <p:cNvCxnSpPr/>
            <p:nvPr/>
          </p:nvCxnSpPr>
          <p:spPr>
            <a:xfrm>
              <a:off x="6124298" y="1066800"/>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1 28"/>
            <p:cNvCxnSpPr/>
            <p:nvPr/>
          </p:nvCxnSpPr>
          <p:spPr>
            <a:xfrm>
              <a:off x="6243360" y="1066800"/>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1 29"/>
            <p:cNvCxnSpPr/>
            <p:nvPr/>
          </p:nvCxnSpPr>
          <p:spPr>
            <a:xfrm rot="16200000">
              <a:off x="6543398" y="917575"/>
              <a:ext cx="0" cy="600075"/>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Connettore 1 30"/>
            <p:cNvCxnSpPr/>
            <p:nvPr/>
          </p:nvCxnSpPr>
          <p:spPr>
            <a:xfrm>
              <a:off x="5568673" y="1217613"/>
              <a:ext cx="0" cy="7493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Ovale 31"/>
            <p:cNvSpPr/>
            <p:nvPr/>
          </p:nvSpPr>
          <p:spPr>
            <a:xfrm>
              <a:off x="5524223" y="1920875"/>
              <a:ext cx="90487" cy="90488"/>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grpSp>
          <p:nvGrpSpPr>
            <p:cNvPr id="37" name="Gruppo 134"/>
            <p:cNvGrpSpPr>
              <a:grpSpLocks/>
            </p:cNvGrpSpPr>
            <p:nvPr/>
          </p:nvGrpSpPr>
          <p:grpSpPr bwMode="auto">
            <a:xfrm rot="5400000">
              <a:off x="5764729" y="2715419"/>
              <a:ext cx="898525" cy="360363"/>
              <a:chOff x="5961930" y="3212978"/>
              <a:chExt cx="1080102" cy="432030"/>
            </a:xfrm>
          </p:grpSpPr>
          <p:cxnSp>
            <p:nvCxnSpPr>
              <p:cNvPr id="289" name="Connettore 1 53"/>
              <p:cNvCxnSpPr/>
              <p:nvPr/>
            </p:nvCxnSpPr>
            <p:spPr>
              <a:xfrm flipH="1">
                <a:off x="6389391" y="3289107"/>
                <a:ext cx="0" cy="35970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0" name="Connettore 1 54"/>
              <p:cNvCxnSpPr/>
              <p:nvPr/>
            </p:nvCxnSpPr>
            <p:spPr>
              <a:xfrm flipH="1">
                <a:off x="6318783" y="3289107"/>
                <a:ext cx="0" cy="35970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1" name="Connettore 1 55"/>
              <p:cNvCxnSpPr/>
              <p:nvPr/>
            </p:nvCxnSpPr>
            <p:spPr>
              <a:xfrm rot="16200000" flipH="1">
                <a:off x="6138448" y="3464673"/>
                <a:ext cx="0" cy="36067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92" name="Triangolo isoscele 56"/>
              <p:cNvSpPr/>
              <p:nvPr/>
            </p:nvSpPr>
            <p:spPr>
              <a:xfrm rot="5400000">
                <a:off x="6911506" y="3230913"/>
                <a:ext cx="144644" cy="108774"/>
              </a:xfrm>
              <a:prstGeom prst="triangle">
                <a:avLst>
                  <a:gd name="adj" fmla="val 50000"/>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dirty="0">
                  <a:solidFill>
                    <a:srgbClr val="FFFFFF"/>
                  </a:solidFill>
                  <a:latin typeface="Times New Roman"/>
                </a:endParaRPr>
              </a:p>
            </p:txBody>
          </p:sp>
          <p:cxnSp>
            <p:nvCxnSpPr>
              <p:cNvPr id="293" name="Connettore 1 57"/>
              <p:cNvCxnSpPr/>
              <p:nvPr/>
            </p:nvCxnSpPr>
            <p:spPr>
              <a:xfrm rot="16200000" flipH="1">
                <a:off x="6138448" y="3104965"/>
                <a:ext cx="0" cy="36067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8" name="Connettore 1 72"/>
            <p:cNvCxnSpPr/>
            <p:nvPr/>
          </p:nvCxnSpPr>
          <p:spPr>
            <a:xfrm rot="16200000">
              <a:off x="6077466" y="2910682"/>
              <a:ext cx="211137"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1 77"/>
            <p:cNvCxnSpPr/>
            <p:nvPr/>
          </p:nvCxnSpPr>
          <p:spPr>
            <a:xfrm rot="5400000">
              <a:off x="5268635" y="2146301"/>
              <a:ext cx="600075"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nettore 1 78"/>
            <p:cNvCxnSpPr/>
            <p:nvPr/>
          </p:nvCxnSpPr>
          <p:spPr>
            <a:xfrm rot="5400000">
              <a:off x="5763935" y="2281238"/>
              <a:ext cx="2127250"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nettore 1 81"/>
            <p:cNvCxnSpPr/>
            <p:nvPr/>
          </p:nvCxnSpPr>
          <p:spPr>
            <a:xfrm rot="10800000">
              <a:off x="6333848" y="3344863"/>
              <a:ext cx="493712"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Connettore 1 98"/>
            <p:cNvCxnSpPr/>
            <p:nvPr/>
          </p:nvCxnSpPr>
          <p:spPr>
            <a:xfrm rot="5400000">
              <a:off x="1060967" y="2191544"/>
              <a:ext cx="449262"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Connettore 1 99"/>
            <p:cNvCxnSpPr/>
            <p:nvPr/>
          </p:nvCxnSpPr>
          <p:spPr>
            <a:xfrm rot="5400000">
              <a:off x="1285598" y="2266950"/>
              <a:ext cx="0" cy="29845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ttore 1 100"/>
            <p:cNvCxnSpPr/>
            <p:nvPr/>
          </p:nvCxnSpPr>
          <p:spPr>
            <a:xfrm rot="5400000">
              <a:off x="1285598" y="2386013"/>
              <a:ext cx="0" cy="29845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Connettore 1 101"/>
            <p:cNvCxnSpPr/>
            <p:nvPr/>
          </p:nvCxnSpPr>
          <p:spPr>
            <a:xfrm>
              <a:off x="1285598" y="2535238"/>
              <a:ext cx="0" cy="45085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Connettore 1 104"/>
            <p:cNvCxnSpPr/>
            <p:nvPr/>
          </p:nvCxnSpPr>
          <p:spPr>
            <a:xfrm>
              <a:off x="6094135" y="1966913"/>
              <a:ext cx="88900"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Connettore 1 105"/>
            <p:cNvCxnSpPr/>
            <p:nvPr/>
          </p:nvCxnSpPr>
          <p:spPr>
            <a:xfrm>
              <a:off x="2539723" y="1966913"/>
              <a:ext cx="88900"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CasellaDiTesto 107"/>
            <p:cNvSpPr txBox="1"/>
            <p:nvPr/>
          </p:nvSpPr>
          <p:spPr>
            <a:xfrm>
              <a:off x="5025748" y="1466850"/>
              <a:ext cx="346075" cy="307975"/>
            </a:xfrm>
            <a:prstGeom prst="rect">
              <a:avLst/>
            </a:prstGeom>
            <a:noFill/>
          </p:spPr>
          <p:txBody>
            <a:bodyPr wrap="none">
              <a:spAutoFit/>
            </a:bodyPr>
            <a:lstStyle/>
            <a:p>
              <a:pPr>
                <a:defRPr/>
              </a:pPr>
              <a:r>
                <a:rPr lang="en-GB" sz="1400" i="0" u="none" dirty="0">
                  <a:solidFill>
                    <a:srgbClr val="000000">
                      <a:lumMod val="50000"/>
                    </a:srgbClr>
                  </a:solidFill>
                  <a:latin typeface="Comic Sans MS" pitchFamily="66" charset="0"/>
                </a:rPr>
                <a:t>C</a:t>
              </a:r>
              <a:r>
                <a:rPr lang="en-GB" sz="1400" i="0" u="none" baseline="-25000" dirty="0">
                  <a:solidFill>
                    <a:srgbClr val="000000">
                      <a:lumMod val="50000"/>
                    </a:srgbClr>
                  </a:solidFill>
                  <a:latin typeface="Comic Sans MS" pitchFamily="66" charset="0"/>
                </a:rPr>
                <a:t>1</a:t>
              </a:r>
            </a:p>
          </p:txBody>
        </p:sp>
        <p:sp>
          <p:nvSpPr>
            <p:cNvPr id="49" name="CasellaDiTesto 108"/>
            <p:cNvSpPr txBox="1"/>
            <p:nvPr/>
          </p:nvSpPr>
          <p:spPr>
            <a:xfrm>
              <a:off x="6225898" y="842963"/>
              <a:ext cx="365125" cy="307975"/>
            </a:xfrm>
            <a:prstGeom prst="rect">
              <a:avLst/>
            </a:prstGeom>
            <a:noFill/>
          </p:spPr>
          <p:txBody>
            <a:bodyPr wrap="none">
              <a:spAutoFit/>
            </a:bodyPr>
            <a:lstStyle/>
            <a:p>
              <a:pPr>
                <a:defRPr/>
              </a:pPr>
              <a:r>
                <a:rPr lang="en-GB" sz="1400" i="0" u="none" dirty="0">
                  <a:solidFill>
                    <a:srgbClr val="000000">
                      <a:lumMod val="50000"/>
                    </a:srgbClr>
                  </a:solidFill>
                  <a:latin typeface="Comic Sans MS" pitchFamily="66" charset="0"/>
                </a:rPr>
                <a:t>C</a:t>
              </a:r>
              <a:r>
                <a:rPr lang="en-GB" sz="1400" i="0" u="none" baseline="-25000" dirty="0">
                  <a:solidFill>
                    <a:srgbClr val="000000">
                      <a:lumMod val="50000"/>
                    </a:srgbClr>
                  </a:solidFill>
                  <a:latin typeface="Comic Sans MS" pitchFamily="66" charset="0"/>
                </a:rPr>
                <a:t>2</a:t>
              </a:r>
            </a:p>
          </p:txBody>
        </p:sp>
        <p:sp>
          <p:nvSpPr>
            <p:cNvPr id="50" name="CasellaDiTesto 109"/>
            <p:cNvSpPr txBox="1"/>
            <p:nvPr/>
          </p:nvSpPr>
          <p:spPr>
            <a:xfrm>
              <a:off x="2684185" y="733425"/>
              <a:ext cx="365125" cy="306388"/>
            </a:xfrm>
            <a:prstGeom prst="rect">
              <a:avLst/>
            </a:prstGeom>
            <a:noFill/>
          </p:spPr>
          <p:txBody>
            <a:bodyPr wrap="none">
              <a:spAutoFit/>
            </a:bodyPr>
            <a:lstStyle/>
            <a:p>
              <a:pPr>
                <a:defRPr/>
              </a:pPr>
              <a:r>
                <a:rPr lang="en-GB" sz="1400" i="0" u="none" dirty="0">
                  <a:solidFill>
                    <a:srgbClr val="000000">
                      <a:lumMod val="50000"/>
                    </a:srgbClr>
                  </a:solidFill>
                  <a:latin typeface="Comic Sans MS" pitchFamily="66" charset="0"/>
                </a:rPr>
                <a:t>C</a:t>
              </a:r>
              <a:r>
                <a:rPr lang="en-GB" sz="1400" i="0" u="none" baseline="-25000" dirty="0">
                  <a:solidFill>
                    <a:srgbClr val="000000">
                      <a:lumMod val="50000"/>
                    </a:srgbClr>
                  </a:solidFill>
                  <a:latin typeface="Comic Sans MS" pitchFamily="66" charset="0"/>
                </a:rPr>
                <a:t>F</a:t>
              </a:r>
            </a:p>
          </p:txBody>
        </p:sp>
        <p:cxnSp>
          <p:nvCxnSpPr>
            <p:cNvPr id="51" name="Connettore 1 111"/>
            <p:cNvCxnSpPr/>
            <p:nvPr/>
          </p:nvCxnSpPr>
          <p:spPr>
            <a:xfrm rot="5400000" flipH="1">
              <a:off x="2442092" y="2924969"/>
              <a:ext cx="0" cy="300037"/>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Connettore 1 112"/>
            <p:cNvCxnSpPr/>
            <p:nvPr/>
          </p:nvCxnSpPr>
          <p:spPr>
            <a:xfrm rot="5400000" flipH="1">
              <a:off x="2442092" y="2861469"/>
              <a:ext cx="0" cy="306387"/>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Connettore 1 113"/>
            <p:cNvCxnSpPr/>
            <p:nvPr/>
          </p:nvCxnSpPr>
          <p:spPr>
            <a:xfrm flipH="1">
              <a:off x="2585760" y="2714625"/>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Triangolo isoscele 114"/>
            <p:cNvSpPr/>
            <p:nvPr/>
          </p:nvSpPr>
          <p:spPr>
            <a:xfrm flipH="1">
              <a:off x="2225398" y="2714625"/>
              <a:ext cx="120650" cy="90488"/>
            </a:xfrm>
            <a:prstGeom prst="triangle">
              <a:avLst>
                <a:gd name="adj" fmla="val 50000"/>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dirty="0">
                <a:solidFill>
                  <a:srgbClr val="FFFFFF"/>
                </a:solidFill>
                <a:latin typeface="Times New Roman"/>
              </a:endParaRPr>
            </a:p>
          </p:txBody>
        </p:sp>
        <p:cxnSp>
          <p:nvCxnSpPr>
            <p:cNvPr id="55" name="Connettore 1 118"/>
            <p:cNvCxnSpPr/>
            <p:nvPr/>
          </p:nvCxnSpPr>
          <p:spPr>
            <a:xfrm flipH="1">
              <a:off x="2285723" y="2714625"/>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ttore 1 120"/>
            <p:cNvCxnSpPr/>
            <p:nvPr/>
          </p:nvCxnSpPr>
          <p:spPr>
            <a:xfrm>
              <a:off x="1806298" y="2716213"/>
              <a:ext cx="479425"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ttore 1 121"/>
            <p:cNvCxnSpPr/>
            <p:nvPr/>
          </p:nvCxnSpPr>
          <p:spPr>
            <a:xfrm>
              <a:off x="3184248" y="2716213"/>
              <a:ext cx="295275"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8" name="Pentagono 139"/>
            <p:cNvSpPr/>
            <p:nvPr/>
          </p:nvSpPr>
          <p:spPr>
            <a:xfrm rot="16200000">
              <a:off x="2366686" y="3260725"/>
              <a:ext cx="150812" cy="90487"/>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59" name="Connettore 1 145"/>
            <p:cNvCxnSpPr/>
            <p:nvPr/>
          </p:nvCxnSpPr>
          <p:spPr>
            <a:xfrm rot="16200000" flipH="1">
              <a:off x="2352397" y="3162301"/>
              <a:ext cx="180975"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Connettore 1 149"/>
            <p:cNvCxnSpPr/>
            <p:nvPr/>
          </p:nvCxnSpPr>
          <p:spPr>
            <a:xfrm rot="16200000" flipH="1">
              <a:off x="656947" y="2146301"/>
              <a:ext cx="358775"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Connettore 1 150"/>
            <p:cNvCxnSpPr/>
            <p:nvPr/>
          </p:nvCxnSpPr>
          <p:spPr>
            <a:xfrm rot="5400000">
              <a:off x="686316" y="2836069"/>
              <a:ext cx="300038"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2" name="CasellaDiTesto 153"/>
            <p:cNvSpPr txBox="1"/>
            <p:nvPr/>
          </p:nvSpPr>
          <p:spPr>
            <a:xfrm>
              <a:off x="914123" y="2028825"/>
              <a:ext cx="379412" cy="306388"/>
            </a:xfrm>
            <a:prstGeom prst="rect">
              <a:avLst/>
            </a:prstGeom>
            <a:noFill/>
          </p:spPr>
          <p:txBody>
            <a:bodyPr wrap="none">
              <a:spAutoFit/>
            </a:bodyPr>
            <a:lstStyle/>
            <a:p>
              <a:pPr>
                <a:defRPr/>
              </a:pPr>
              <a:r>
                <a:rPr lang="en-GB" sz="1400" i="0" u="none" dirty="0">
                  <a:solidFill>
                    <a:srgbClr val="000000">
                      <a:lumMod val="50000"/>
                    </a:srgbClr>
                  </a:solidFill>
                  <a:latin typeface="Comic Sans MS" pitchFamily="66" charset="0"/>
                </a:rPr>
                <a:t>C</a:t>
              </a:r>
              <a:r>
                <a:rPr lang="en-GB" sz="1400" i="0" u="none" baseline="-25000" dirty="0">
                  <a:solidFill>
                    <a:srgbClr val="000000">
                      <a:lumMod val="50000"/>
                    </a:srgbClr>
                  </a:solidFill>
                  <a:latin typeface="Comic Sans MS" pitchFamily="66" charset="0"/>
                </a:rPr>
                <a:t>D</a:t>
              </a:r>
            </a:p>
          </p:txBody>
        </p:sp>
        <p:cxnSp>
          <p:nvCxnSpPr>
            <p:cNvPr id="63" name="Connettore 1 156"/>
            <p:cNvCxnSpPr/>
            <p:nvPr/>
          </p:nvCxnSpPr>
          <p:spPr>
            <a:xfrm rot="10800000">
              <a:off x="596623" y="2970213"/>
              <a:ext cx="898525"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4" name="Ovale 157"/>
            <p:cNvSpPr/>
            <p:nvPr/>
          </p:nvSpPr>
          <p:spPr>
            <a:xfrm>
              <a:off x="1241148" y="2925763"/>
              <a:ext cx="88900"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65" name="Ovale 158"/>
            <p:cNvSpPr/>
            <p:nvPr/>
          </p:nvSpPr>
          <p:spPr>
            <a:xfrm>
              <a:off x="791885" y="2925763"/>
              <a:ext cx="88900"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grpSp>
          <p:nvGrpSpPr>
            <p:cNvPr id="66" name="Gruppo 200"/>
            <p:cNvGrpSpPr>
              <a:grpSpLocks/>
            </p:cNvGrpSpPr>
            <p:nvPr/>
          </p:nvGrpSpPr>
          <p:grpSpPr bwMode="auto">
            <a:xfrm>
              <a:off x="536298" y="2266950"/>
              <a:ext cx="120650" cy="395288"/>
              <a:chOff x="201266" y="3573016"/>
              <a:chExt cx="144000" cy="476425"/>
            </a:xfrm>
          </p:grpSpPr>
          <p:sp>
            <p:nvSpPr>
              <p:cNvPr id="287" name="Triangolo isoscele 160"/>
              <p:cNvSpPr/>
              <p:nvPr/>
            </p:nvSpPr>
            <p:spPr>
              <a:xfrm flipH="1" flipV="1">
                <a:off x="201266" y="3942293"/>
                <a:ext cx="144000" cy="107148"/>
              </a:xfrm>
              <a:prstGeom prst="triangle">
                <a:avLst>
                  <a:gd name="adj" fmla="val 50000"/>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dirty="0">
                  <a:solidFill>
                    <a:srgbClr val="FFFFFF"/>
                  </a:solidFill>
                  <a:latin typeface="Times New Roman"/>
                </a:endParaRPr>
              </a:p>
            </p:txBody>
          </p:sp>
          <p:cxnSp>
            <p:nvCxnSpPr>
              <p:cNvPr id="288" name="Connettore 1 161"/>
              <p:cNvCxnSpPr/>
              <p:nvPr/>
            </p:nvCxnSpPr>
            <p:spPr>
              <a:xfrm flipH="1" flipV="1">
                <a:off x="273266" y="3573016"/>
                <a:ext cx="0" cy="35971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7" name="CasellaDiTesto 162"/>
            <p:cNvSpPr txBox="1"/>
            <p:nvPr/>
          </p:nvSpPr>
          <p:spPr>
            <a:xfrm>
              <a:off x="334685" y="2027238"/>
              <a:ext cx="579438"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Q</a:t>
              </a:r>
              <a:r>
                <a:rPr lang="en-GB" sz="1200" i="0" u="none" dirty="0">
                  <a:solidFill>
                    <a:srgbClr val="000000">
                      <a:lumMod val="50000"/>
                    </a:srgbClr>
                  </a:solidFill>
                  <a:latin typeface="Comic Sans MS" pitchFamily="66" charset="0"/>
                  <a:sym typeface="Symbol"/>
                </a:rPr>
                <a:t>(t)</a:t>
              </a:r>
              <a:endParaRPr lang="en-GB" sz="1200" i="0" u="none" dirty="0">
                <a:solidFill>
                  <a:srgbClr val="000000">
                    <a:lumMod val="50000"/>
                  </a:srgbClr>
                </a:solidFill>
                <a:latin typeface="Comic Sans MS" pitchFamily="66" charset="0"/>
              </a:endParaRPr>
            </a:p>
          </p:txBody>
        </p:sp>
        <p:sp>
          <p:nvSpPr>
            <p:cNvPr id="68" name="CasellaDiTesto 163"/>
            <p:cNvSpPr txBox="1"/>
            <p:nvPr/>
          </p:nvSpPr>
          <p:spPr>
            <a:xfrm>
              <a:off x="2071410" y="1377950"/>
              <a:ext cx="1068388"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Preamplifier</a:t>
              </a:r>
            </a:p>
          </p:txBody>
        </p:sp>
        <p:sp>
          <p:nvSpPr>
            <p:cNvPr id="69" name="CasellaDiTesto 164"/>
            <p:cNvSpPr txBox="1"/>
            <p:nvPr/>
          </p:nvSpPr>
          <p:spPr>
            <a:xfrm>
              <a:off x="5887760" y="1427163"/>
              <a:ext cx="698500"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Shaper</a:t>
              </a:r>
            </a:p>
          </p:txBody>
        </p:sp>
        <p:cxnSp>
          <p:nvCxnSpPr>
            <p:cNvPr id="70" name="Connettore 1 137"/>
            <p:cNvCxnSpPr/>
            <p:nvPr/>
          </p:nvCxnSpPr>
          <p:spPr>
            <a:xfrm>
              <a:off x="5554385" y="2446338"/>
              <a:ext cx="479425"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Connettore 1 138"/>
            <p:cNvCxnSpPr/>
            <p:nvPr/>
          </p:nvCxnSpPr>
          <p:spPr>
            <a:xfrm>
              <a:off x="6333848" y="2446338"/>
              <a:ext cx="479425"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Connettore 1 142"/>
            <p:cNvCxnSpPr/>
            <p:nvPr/>
          </p:nvCxnSpPr>
          <p:spPr>
            <a:xfrm rot="16200000" flipH="1" flipV="1">
              <a:off x="6183829" y="2866231"/>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Connettore 1 143"/>
            <p:cNvCxnSpPr/>
            <p:nvPr/>
          </p:nvCxnSpPr>
          <p:spPr>
            <a:xfrm rot="16200000" flipH="1" flipV="1">
              <a:off x="6183829" y="2924969"/>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Connettore 1 144"/>
            <p:cNvCxnSpPr/>
            <p:nvPr/>
          </p:nvCxnSpPr>
          <p:spPr>
            <a:xfrm flipH="1" flipV="1">
              <a:off x="6033810" y="3074988"/>
              <a:ext cx="0" cy="269875"/>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5" name="Triangolo isoscele 146"/>
            <p:cNvSpPr/>
            <p:nvPr/>
          </p:nvSpPr>
          <p:spPr>
            <a:xfrm rot="10800000" flipV="1">
              <a:off x="6273523" y="2446338"/>
              <a:ext cx="120650" cy="88900"/>
            </a:xfrm>
            <a:prstGeom prst="triangle">
              <a:avLst>
                <a:gd name="adj" fmla="val 50000"/>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dirty="0">
                <a:solidFill>
                  <a:srgbClr val="FFFFFF"/>
                </a:solidFill>
                <a:latin typeface="Times New Roman"/>
              </a:endParaRPr>
            </a:p>
          </p:txBody>
        </p:sp>
        <p:cxnSp>
          <p:nvCxnSpPr>
            <p:cNvPr id="76" name="Connettore 1 147"/>
            <p:cNvCxnSpPr/>
            <p:nvPr/>
          </p:nvCxnSpPr>
          <p:spPr>
            <a:xfrm flipH="1" flipV="1">
              <a:off x="6333848" y="3074988"/>
              <a:ext cx="0" cy="269875"/>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7" name="Triangolo isoscele 171"/>
            <p:cNvSpPr/>
            <p:nvPr/>
          </p:nvSpPr>
          <p:spPr>
            <a:xfrm rot="16200000" flipV="1">
              <a:off x="5392460" y="3060700"/>
              <a:ext cx="120650" cy="88900"/>
            </a:xfrm>
            <a:prstGeom prst="triangle">
              <a:avLst>
                <a:gd name="adj" fmla="val 50000"/>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i="0" u="none" dirty="0">
                  <a:solidFill>
                    <a:srgbClr val="FFFFFF"/>
                  </a:solidFill>
                  <a:latin typeface="Times New Roman"/>
                </a:rPr>
                <a:t>,</a:t>
              </a:r>
            </a:p>
          </p:txBody>
        </p:sp>
        <p:cxnSp>
          <p:nvCxnSpPr>
            <p:cNvPr id="78" name="Connettore 1 172"/>
            <p:cNvCxnSpPr/>
            <p:nvPr/>
          </p:nvCxnSpPr>
          <p:spPr>
            <a:xfrm rot="5400000" flipH="1" flipV="1">
              <a:off x="5288479" y="2955131"/>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Connettore 1 173"/>
            <p:cNvCxnSpPr/>
            <p:nvPr/>
          </p:nvCxnSpPr>
          <p:spPr>
            <a:xfrm rot="10800000">
              <a:off x="5568673" y="3344863"/>
              <a:ext cx="465137"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Connettore 1 174"/>
            <p:cNvCxnSpPr/>
            <p:nvPr/>
          </p:nvCxnSpPr>
          <p:spPr>
            <a:xfrm rot="10800000">
              <a:off x="4744760" y="3344863"/>
              <a:ext cx="449263"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Connettore 1 175"/>
            <p:cNvCxnSpPr/>
            <p:nvPr/>
          </p:nvCxnSpPr>
          <p:spPr>
            <a:xfrm rot="10800000">
              <a:off x="4595535" y="3159125"/>
              <a:ext cx="300038"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Connettore 1 176"/>
            <p:cNvCxnSpPr/>
            <p:nvPr/>
          </p:nvCxnSpPr>
          <p:spPr>
            <a:xfrm rot="16200000">
              <a:off x="4624903" y="3225007"/>
              <a:ext cx="239713"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3" name="Ovale 177"/>
            <p:cNvSpPr/>
            <p:nvPr/>
          </p:nvSpPr>
          <p:spPr>
            <a:xfrm>
              <a:off x="4700310" y="3105150"/>
              <a:ext cx="88900" cy="90488"/>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84" name="CasellaDiTesto 178"/>
            <p:cNvSpPr txBox="1"/>
            <p:nvPr/>
          </p:nvSpPr>
          <p:spPr>
            <a:xfrm>
              <a:off x="4446310" y="2827338"/>
              <a:ext cx="619125"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AVDD</a:t>
              </a:r>
            </a:p>
          </p:txBody>
        </p:sp>
        <p:sp>
          <p:nvSpPr>
            <p:cNvPr id="85" name="CasellaDiTesto 179"/>
            <p:cNvSpPr txBox="1"/>
            <p:nvPr/>
          </p:nvSpPr>
          <p:spPr>
            <a:xfrm>
              <a:off x="5090835" y="2794000"/>
              <a:ext cx="355600" cy="307975"/>
            </a:xfrm>
            <a:prstGeom prst="rect">
              <a:avLst/>
            </a:prstGeom>
            <a:noFill/>
          </p:spPr>
          <p:txBody>
            <a:bodyPr wrap="none">
              <a:spAutoFit/>
            </a:bodyPr>
            <a:lstStyle/>
            <a:p>
              <a:pPr>
                <a:defRPr/>
              </a:pPr>
              <a:r>
                <a:rPr lang="en-GB" sz="1400" i="0" u="none" dirty="0">
                  <a:solidFill>
                    <a:srgbClr val="000000">
                      <a:lumMod val="50000"/>
                    </a:srgbClr>
                  </a:solidFill>
                  <a:latin typeface="Comic Sans MS" pitchFamily="66" charset="0"/>
                </a:rPr>
                <a:t>I</a:t>
              </a:r>
              <a:r>
                <a:rPr lang="en-GB" sz="1400" i="0" u="none" baseline="-25000" dirty="0">
                  <a:solidFill>
                    <a:srgbClr val="000000">
                      <a:lumMod val="50000"/>
                    </a:srgbClr>
                  </a:solidFill>
                  <a:latin typeface="Comic Sans MS" pitchFamily="66" charset="0"/>
                </a:rPr>
                <a:t>F</a:t>
              </a:r>
            </a:p>
          </p:txBody>
        </p:sp>
        <p:cxnSp>
          <p:nvCxnSpPr>
            <p:cNvPr id="86" name="Connettore 1 180"/>
            <p:cNvCxnSpPr/>
            <p:nvPr/>
          </p:nvCxnSpPr>
          <p:spPr>
            <a:xfrm rot="10800000">
              <a:off x="5798860" y="2911475"/>
              <a:ext cx="395288"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Connettore 1 181"/>
            <p:cNvCxnSpPr/>
            <p:nvPr/>
          </p:nvCxnSpPr>
          <p:spPr>
            <a:xfrm rot="16200000">
              <a:off x="5591691" y="3128169"/>
              <a:ext cx="433388"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Ovale 182"/>
            <p:cNvSpPr/>
            <p:nvPr/>
          </p:nvSpPr>
          <p:spPr>
            <a:xfrm>
              <a:off x="5763935" y="3300413"/>
              <a:ext cx="90488"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89" name="Ovale 183"/>
            <p:cNvSpPr/>
            <p:nvPr/>
          </p:nvSpPr>
          <p:spPr>
            <a:xfrm>
              <a:off x="6138585" y="2865438"/>
              <a:ext cx="90488"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90" name="Ovale 184"/>
            <p:cNvSpPr/>
            <p:nvPr/>
          </p:nvSpPr>
          <p:spPr>
            <a:xfrm>
              <a:off x="6783110" y="2386013"/>
              <a:ext cx="90488"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grpSp>
          <p:nvGrpSpPr>
            <p:cNvPr id="91" name="Gruppo 198"/>
            <p:cNvGrpSpPr>
              <a:grpSpLocks/>
            </p:cNvGrpSpPr>
            <p:nvPr/>
          </p:nvGrpSpPr>
          <p:grpSpPr bwMode="auto">
            <a:xfrm>
              <a:off x="715685" y="2319338"/>
              <a:ext cx="239713" cy="366712"/>
              <a:chOff x="849370" y="3636672"/>
              <a:chExt cx="288000" cy="440400"/>
            </a:xfrm>
          </p:grpSpPr>
          <p:sp>
            <p:nvSpPr>
              <p:cNvPr id="285" name="Ovale 196"/>
              <p:cNvSpPr/>
              <p:nvPr/>
            </p:nvSpPr>
            <p:spPr>
              <a:xfrm>
                <a:off x="849370" y="3636672"/>
                <a:ext cx="288000" cy="287880"/>
              </a:xfrm>
              <a:prstGeom prst="ellipse">
                <a:avLst/>
              </a:prstGeom>
              <a:noFill/>
              <a:ln>
                <a:solidFill>
                  <a:schemeClr val="tx2">
                    <a:lumMod val="50000"/>
                  </a:schemeClr>
                </a:solidFill>
              </a:ln>
            </p:spPr>
            <p:style>
              <a:lnRef idx="2">
                <a:schemeClr val="dk1"/>
              </a:lnRef>
              <a:fillRef idx="1">
                <a:schemeClr val="lt1"/>
              </a:fillRef>
              <a:effectRef idx="0">
                <a:schemeClr val="dk1"/>
              </a:effectRef>
              <a:fontRef idx="minor">
                <a:schemeClr val="dk1"/>
              </a:fontRef>
            </p:style>
            <p:txBody>
              <a:bodyPr anchor="ctr"/>
              <a:lstStyle/>
              <a:p>
                <a:pPr>
                  <a:defRPr/>
                </a:pPr>
                <a:endParaRPr lang="en-GB" i="0" u="none">
                  <a:solidFill>
                    <a:srgbClr val="000000"/>
                  </a:solidFill>
                  <a:latin typeface="Times New Roman"/>
                </a:endParaRPr>
              </a:p>
            </p:txBody>
          </p:sp>
          <p:sp>
            <p:nvSpPr>
              <p:cNvPr id="286" name="Ovale 197"/>
              <p:cNvSpPr/>
              <p:nvPr/>
            </p:nvSpPr>
            <p:spPr>
              <a:xfrm>
                <a:off x="849370" y="3789192"/>
                <a:ext cx="288000" cy="287880"/>
              </a:xfrm>
              <a:prstGeom prst="ellipse">
                <a:avLst/>
              </a:prstGeom>
              <a:noFill/>
              <a:ln>
                <a:solidFill>
                  <a:schemeClr val="tx2">
                    <a:lumMod val="50000"/>
                  </a:schemeClr>
                </a:solidFill>
              </a:ln>
            </p:spPr>
            <p:style>
              <a:lnRef idx="2">
                <a:schemeClr val="dk1"/>
              </a:lnRef>
              <a:fillRef idx="1">
                <a:schemeClr val="lt1"/>
              </a:fillRef>
              <a:effectRef idx="0">
                <a:schemeClr val="dk1"/>
              </a:effectRef>
              <a:fontRef idx="minor">
                <a:schemeClr val="dk1"/>
              </a:fontRef>
            </p:style>
            <p:txBody>
              <a:bodyPr anchor="ctr"/>
              <a:lstStyle/>
              <a:p>
                <a:pPr>
                  <a:defRPr/>
                </a:pPr>
                <a:endParaRPr lang="en-GB" i="0" u="none">
                  <a:solidFill>
                    <a:srgbClr val="000000"/>
                  </a:solidFill>
                  <a:latin typeface="Times New Roman"/>
                </a:endParaRPr>
              </a:p>
            </p:txBody>
          </p:sp>
        </p:grpSp>
        <p:grpSp>
          <p:nvGrpSpPr>
            <p:cNvPr id="92" name="Gruppo 278"/>
            <p:cNvGrpSpPr>
              <a:grpSpLocks/>
            </p:cNvGrpSpPr>
            <p:nvPr/>
          </p:nvGrpSpPr>
          <p:grpSpPr bwMode="auto">
            <a:xfrm rot="5400000">
              <a:off x="5257522" y="3162301"/>
              <a:ext cx="239713" cy="366712"/>
              <a:chOff x="849370" y="3636672"/>
              <a:chExt cx="288000" cy="440400"/>
            </a:xfrm>
          </p:grpSpPr>
          <p:sp>
            <p:nvSpPr>
              <p:cNvPr id="283" name="Ovale 279"/>
              <p:cNvSpPr/>
              <p:nvPr/>
            </p:nvSpPr>
            <p:spPr>
              <a:xfrm>
                <a:off x="845555" y="3640485"/>
                <a:ext cx="288000" cy="287880"/>
              </a:xfrm>
              <a:prstGeom prst="ellipse">
                <a:avLst/>
              </a:prstGeom>
              <a:noFill/>
              <a:ln>
                <a:solidFill>
                  <a:schemeClr val="tx2">
                    <a:lumMod val="50000"/>
                  </a:schemeClr>
                </a:solidFill>
              </a:ln>
            </p:spPr>
            <p:style>
              <a:lnRef idx="2">
                <a:schemeClr val="dk1"/>
              </a:lnRef>
              <a:fillRef idx="1">
                <a:schemeClr val="lt1"/>
              </a:fillRef>
              <a:effectRef idx="0">
                <a:schemeClr val="dk1"/>
              </a:effectRef>
              <a:fontRef idx="minor">
                <a:schemeClr val="dk1"/>
              </a:fontRef>
            </p:style>
            <p:txBody>
              <a:bodyPr anchor="ctr"/>
              <a:lstStyle/>
              <a:p>
                <a:pPr>
                  <a:defRPr/>
                </a:pPr>
                <a:endParaRPr lang="en-GB" i="0" u="none">
                  <a:solidFill>
                    <a:srgbClr val="000000"/>
                  </a:solidFill>
                  <a:latin typeface="Times New Roman"/>
                </a:endParaRPr>
              </a:p>
            </p:txBody>
          </p:sp>
          <p:sp>
            <p:nvSpPr>
              <p:cNvPr id="284" name="Ovale 280"/>
              <p:cNvSpPr/>
              <p:nvPr/>
            </p:nvSpPr>
            <p:spPr>
              <a:xfrm>
                <a:off x="845555" y="3793005"/>
                <a:ext cx="288000" cy="287880"/>
              </a:xfrm>
              <a:prstGeom prst="ellipse">
                <a:avLst/>
              </a:prstGeom>
              <a:noFill/>
              <a:ln>
                <a:solidFill>
                  <a:schemeClr val="tx2">
                    <a:lumMod val="50000"/>
                  </a:schemeClr>
                </a:solidFill>
              </a:ln>
            </p:spPr>
            <p:style>
              <a:lnRef idx="2">
                <a:schemeClr val="dk1"/>
              </a:lnRef>
              <a:fillRef idx="1">
                <a:schemeClr val="lt1"/>
              </a:fillRef>
              <a:effectRef idx="0">
                <a:schemeClr val="dk1"/>
              </a:effectRef>
              <a:fontRef idx="minor">
                <a:schemeClr val="dk1"/>
              </a:fontRef>
            </p:style>
            <p:txBody>
              <a:bodyPr anchor="ctr"/>
              <a:lstStyle/>
              <a:p>
                <a:pPr>
                  <a:defRPr/>
                </a:pPr>
                <a:endParaRPr lang="en-GB" i="0" u="none">
                  <a:solidFill>
                    <a:srgbClr val="000000"/>
                  </a:solidFill>
                  <a:latin typeface="Times New Roman"/>
                </a:endParaRPr>
              </a:p>
            </p:txBody>
          </p:sp>
        </p:grpSp>
        <p:cxnSp>
          <p:nvCxnSpPr>
            <p:cNvPr id="93" name="Connettore 1 261"/>
            <p:cNvCxnSpPr/>
            <p:nvPr/>
          </p:nvCxnSpPr>
          <p:spPr>
            <a:xfrm rot="16200000">
              <a:off x="6463229" y="3867944"/>
              <a:ext cx="0" cy="1439862"/>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Connettore 1 262"/>
            <p:cNvCxnSpPr/>
            <p:nvPr/>
          </p:nvCxnSpPr>
          <p:spPr>
            <a:xfrm rot="16200000" flipH="1">
              <a:off x="5936973" y="3333750"/>
              <a:ext cx="2520950"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5" name="Pentagono 264"/>
            <p:cNvSpPr/>
            <p:nvPr/>
          </p:nvSpPr>
          <p:spPr>
            <a:xfrm>
              <a:off x="8054698" y="1701800"/>
              <a:ext cx="150812" cy="90488"/>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96" name="Connettore 1 265"/>
            <p:cNvCxnSpPr/>
            <p:nvPr/>
          </p:nvCxnSpPr>
          <p:spPr>
            <a:xfrm rot="16200000">
              <a:off x="8387279" y="1445419"/>
              <a:ext cx="0" cy="6048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7" name="Triangolo isoscele 268"/>
            <p:cNvSpPr/>
            <p:nvPr/>
          </p:nvSpPr>
          <p:spPr>
            <a:xfrm rot="5400000">
              <a:off x="8387279" y="1551782"/>
              <a:ext cx="604837" cy="603250"/>
            </a:xfrm>
            <a:prstGeom prst="triangle">
              <a:avLst>
                <a:gd name="adj" fmla="val 50000"/>
              </a:avLst>
            </a:prstGeom>
            <a:ln w="25400">
              <a:solidFill>
                <a:schemeClr val="tx2">
                  <a:lumMod val="50000"/>
                </a:schemeClr>
              </a:solidFill>
            </a:ln>
          </p:spPr>
          <p:style>
            <a:lnRef idx="1">
              <a:schemeClr val="accent1"/>
            </a:lnRef>
            <a:fillRef idx="2">
              <a:schemeClr val="accent1"/>
            </a:fillRef>
            <a:effectRef idx="1">
              <a:schemeClr val="accent1"/>
            </a:effectRef>
            <a:fontRef idx="minor">
              <a:schemeClr val="dk1"/>
            </a:fontRef>
          </p:style>
          <p:txBody>
            <a:bodyPr anchor="ctr"/>
            <a:lstStyle/>
            <a:p>
              <a:pPr>
                <a:defRPr/>
              </a:pPr>
              <a:endParaRPr lang="en-GB" i="0" u="none">
                <a:solidFill>
                  <a:srgbClr val="000000"/>
                </a:solidFill>
                <a:latin typeface="Times New Roman"/>
              </a:endParaRPr>
            </a:p>
          </p:txBody>
        </p:sp>
        <p:grpSp>
          <p:nvGrpSpPr>
            <p:cNvPr id="98" name="Gruppo 96"/>
            <p:cNvGrpSpPr>
              <a:grpSpLocks/>
            </p:cNvGrpSpPr>
            <p:nvPr/>
          </p:nvGrpSpPr>
          <p:grpSpPr bwMode="auto">
            <a:xfrm>
              <a:off x="8448398" y="1701800"/>
              <a:ext cx="90487" cy="90488"/>
              <a:chOff x="7114034" y="2204864"/>
              <a:chExt cx="108000" cy="108000"/>
            </a:xfrm>
          </p:grpSpPr>
          <p:cxnSp>
            <p:nvCxnSpPr>
              <p:cNvPr id="281" name="Connettore 1 270"/>
              <p:cNvCxnSpPr/>
              <p:nvPr/>
            </p:nvCxnSpPr>
            <p:spPr>
              <a:xfrm>
                <a:off x="7114034" y="2259812"/>
                <a:ext cx="108000"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2" name="Connettore 1 271"/>
              <p:cNvCxnSpPr/>
              <p:nvPr/>
            </p:nvCxnSpPr>
            <p:spPr>
              <a:xfrm rot="5400000">
                <a:off x="7114981" y="2258864"/>
                <a:ext cx="108000"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99" name="Connettore 1 272"/>
            <p:cNvCxnSpPr/>
            <p:nvPr/>
          </p:nvCxnSpPr>
          <p:spPr>
            <a:xfrm>
              <a:off x="8448398" y="1974850"/>
              <a:ext cx="90487"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CasellaDiTesto 274"/>
            <p:cNvSpPr txBox="1"/>
            <p:nvPr/>
          </p:nvSpPr>
          <p:spPr>
            <a:xfrm>
              <a:off x="7918173" y="1144588"/>
              <a:ext cx="1158875" cy="277812"/>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Discriminator</a:t>
              </a:r>
            </a:p>
          </p:txBody>
        </p:sp>
        <p:sp>
          <p:nvSpPr>
            <p:cNvPr id="101" name="CasellaDiTesto 283"/>
            <p:cNvSpPr txBox="1"/>
            <p:nvPr/>
          </p:nvSpPr>
          <p:spPr>
            <a:xfrm>
              <a:off x="7929285" y="1377950"/>
              <a:ext cx="474663" cy="307975"/>
            </a:xfrm>
            <a:prstGeom prst="rect">
              <a:avLst/>
            </a:prstGeom>
            <a:noFill/>
          </p:spPr>
          <p:txBody>
            <a:bodyPr wrap="none">
              <a:spAutoFit/>
            </a:bodyPr>
            <a:lstStyle/>
            <a:p>
              <a:pPr>
                <a:defRPr/>
              </a:pPr>
              <a:r>
                <a:rPr lang="en-GB" sz="1400" i="0" u="none" dirty="0">
                  <a:solidFill>
                    <a:srgbClr val="000000">
                      <a:lumMod val="50000"/>
                    </a:srgbClr>
                  </a:solidFill>
                  <a:latin typeface="Comic Sans MS" pitchFamily="66" charset="0"/>
                </a:rPr>
                <a:t>V</a:t>
              </a:r>
              <a:r>
                <a:rPr lang="en-GB" sz="1400" i="0" u="none" baseline="-25000" dirty="0">
                  <a:solidFill>
                    <a:srgbClr val="000000">
                      <a:lumMod val="50000"/>
                    </a:srgbClr>
                  </a:solidFill>
                  <a:latin typeface="Comic Sans MS" pitchFamily="66" charset="0"/>
                </a:rPr>
                <a:t>TH</a:t>
              </a:r>
            </a:p>
          </p:txBody>
        </p:sp>
        <p:sp>
          <p:nvSpPr>
            <p:cNvPr id="102" name="Ovale 284"/>
            <p:cNvSpPr/>
            <p:nvPr/>
          </p:nvSpPr>
          <p:spPr>
            <a:xfrm>
              <a:off x="7025998" y="1797050"/>
              <a:ext cx="360362" cy="360363"/>
            </a:xfrm>
            <a:prstGeom prst="ellipse">
              <a:avLst/>
            </a:prstGeom>
            <a:ln w="25400">
              <a:solidFill>
                <a:schemeClr val="tx2">
                  <a:lumMod val="50000"/>
                </a:schemeClr>
              </a:solidFill>
            </a:ln>
          </p:spPr>
          <p:style>
            <a:lnRef idx="1">
              <a:schemeClr val="accent3"/>
            </a:lnRef>
            <a:fillRef idx="2">
              <a:schemeClr val="accent3"/>
            </a:fillRef>
            <a:effectRef idx="1">
              <a:schemeClr val="accent3"/>
            </a:effectRef>
            <a:fontRef idx="minor">
              <a:schemeClr val="dk1"/>
            </a:fontRef>
          </p:style>
          <p:txBody>
            <a:bodyPr anchor="ctr"/>
            <a:lstStyle/>
            <a:p>
              <a:pPr algn="l">
                <a:defRPr/>
              </a:pPr>
              <a:endParaRPr lang="it-IT" sz="2200" b="1" i="0" u="none" dirty="0">
                <a:solidFill>
                  <a:srgbClr val="000000">
                    <a:lumMod val="50000"/>
                  </a:srgbClr>
                </a:solidFill>
                <a:latin typeface="Times New Roman"/>
              </a:endParaRPr>
            </a:p>
          </p:txBody>
        </p:sp>
        <p:grpSp>
          <p:nvGrpSpPr>
            <p:cNvPr id="103" name="Gruppo 185"/>
            <p:cNvGrpSpPr>
              <a:grpSpLocks/>
            </p:cNvGrpSpPr>
            <p:nvPr/>
          </p:nvGrpSpPr>
          <p:grpSpPr bwMode="auto">
            <a:xfrm>
              <a:off x="3808135" y="1587500"/>
              <a:ext cx="1000125" cy="642938"/>
              <a:chOff x="2919140" y="1057866"/>
              <a:chExt cx="1000132" cy="642942"/>
            </a:xfrm>
          </p:grpSpPr>
          <p:sp>
            <p:nvSpPr>
              <p:cNvPr id="279" name="Rettangolo 167"/>
              <p:cNvSpPr/>
              <p:nvPr/>
            </p:nvSpPr>
            <p:spPr>
              <a:xfrm>
                <a:off x="2969940" y="1057866"/>
                <a:ext cx="898531" cy="642942"/>
              </a:xfrm>
              <a:prstGeom prst="rect">
                <a:avLst/>
              </a:prstGeom>
              <a:ln w="25400">
                <a:solidFill>
                  <a:schemeClr val="tx2">
                    <a:lumMod val="50000"/>
                  </a:schemeClr>
                </a:solidFill>
              </a:ln>
            </p:spPr>
            <p:style>
              <a:lnRef idx="1">
                <a:schemeClr val="accent1"/>
              </a:lnRef>
              <a:fillRef idx="2">
                <a:schemeClr val="accent1"/>
              </a:fillRef>
              <a:effectRef idx="1">
                <a:schemeClr val="accent1"/>
              </a:effectRef>
              <a:fontRef idx="minor">
                <a:schemeClr val="dk1"/>
              </a:fontRef>
            </p:style>
            <p:txBody>
              <a:bodyPr anchor="ctr"/>
              <a:lstStyle/>
              <a:p>
                <a:pPr>
                  <a:defRPr/>
                </a:pPr>
                <a:endParaRPr lang="en-GB" i="0" u="none">
                  <a:solidFill>
                    <a:srgbClr val="000000"/>
                  </a:solidFill>
                  <a:latin typeface="Times New Roman"/>
                </a:endParaRPr>
              </a:p>
            </p:txBody>
          </p:sp>
          <p:sp>
            <p:nvSpPr>
              <p:cNvPr id="280" name="CasellaDiTesto 169"/>
              <p:cNvSpPr txBox="1"/>
              <p:nvPr/>
            </p:nvSpPr>
            <p:spPr>
              <a:xfrm>
                <a:off x="2919140" y="1148355"/>
                <a:ext cx="1000132" cy="461965"/>
              </a:xfrm>
              <a:prstGeom prst="rect">
                <a:avLst/>
              </a:prstGeom>
              <a:noFill/>
            </p:spPr>
            <p:txBody>
              <a:bodyPr>
                <a:spAutoFit/>
              </a:bodyPr>
              <a:lstStyle/>
              <a:p>
                <a:pPr>
                  <a:defRPr/>
                </a:pPr>
                <a:r>
                  <a:rPr lang="en-GB" sz="1200" i="0" u="none" dirty="0">
                    <a:solidFill>
                      <a:srgbClr val="000000">
                        <a:lumMod val="50000"/>
                      </a:srgbClr>
                    </a:solidFill>
                    <a:latin typeface="Comic Sans MS" pitchFamily="66" charset="0"/>
                  </a:rPr>
                  <a:t>Polarity selector</a:t>
                </a:r>
              </a:p>
            </p:txBody>
          </p:sp>
        </p:grpSp>
        <p:sp>
          <p:nvSpPr>
            <p:cNvPr id="104" name="Ovale 186"/>
            <p:cNvSpPr/>
            <p:nvPr/>
          </p:nvSpPr>
          <p:spPr>
            <a:xfrm>
              <a:off x="2841348" y="2679700"/>
              <a:ext cx="71437" cy="73025"/>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05" name="Ovale 187"/>
            <p:cNvSpPr/>
            <p:nvPr/>
          </p:nvSpPr>
          <p:spPr>
            <a:xfrm>
              <a:off x="3117573" y="2679700"/>
              <a:ext cx="71437" cy="73025"/>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106" name="Connettore 1 188"/>
            <p:cNvCxnSpPr/>
            <p:nvPr/>
          </p:nvCxnSpPr>
          <p:spPr>
            <a:xfrm rot="18420000">
              <a:off x="3016767" y="2478881"/>
              <a:ext cx="0" cy="252413"/>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Connettore 1 190"/>
            <p:cNvCxnSpPr/>
            <p:nvPr/>
          </p:nvCxnSpPr>
          <p:spPr>
            <a:xfrm>
              <a:off x="2576235" y="2716213"/>
              <a:ext cx="258763"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Connettore 1 207"/>
            <p:cNvCxnSpPr/>
            <p:nvPr/>
          </p:nvCxnSpPr>
          <p:spPr>
            <a:xfrm rot="5400000" flipH="1">
              <a:off x="2454792" y="3921919"/>
              <a:ext cx="0" cy="300037"/>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Connettore 1 208"/>
            <p:cNvCxnSpPr/>
            <p:nvPr/>
          </p:nvCxnSpPr>
          <p:spPr>
            <a:xfrm rot="5400000" flipH="1">
              <a:off x="2454792" y="3858419"/>
              <a:ext cx="0" cy="306387"/>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Connettore 1 209"/>
            <p:cNvCxnSpPr/>
            <p:nvPr/>
          </p:nvCxnSpPr>
          <p:spPr>
            <a:xfrm flipH="1">
              <a:off x="2598460" y="3711575"/>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Triangolo isoscele 210"/>
            <p:cNvSpPr/>
            <p:nvPr/>
          </p:nvSpPr>
          <p:spPr>
            <a:xfrm flipH="1" flipV="1">
              <a:off x="2238098" y="3921125"/>
              <a:ext cx="120650" cy="90488"/>
            </a:xfrm>
            <a:prstGeom prst="triangle">
              <a:avLst>
                <a:gd name="adj" fmla="val 50000"/>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dirty="0">
                <a:solidFill>
                  <a:srgbClr val="FFFFFF"/>
                </a:solidFill>
                <a:latin typeface="Times New Roman"/>
              </a:endParaRPr>
            </a:p>
          </p:txBody>
        </p:sp>
        <p:cxnSp>
          <p:nvCxnSpPr>
            <p:cNvPr id="112" name="Connettore 1 211"/>
            <p:cNvCxnSpPr/>
            <p:nvPr/>
          </p:nvCxnSpPr>
          <p:spPr>
            <a:xfrm flipH="1">
              <a:off x="2298423" y="3711575"/>
              <a:ext cx="0" cy="30003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Connettore 1 213"/>
            <p:cNvCxnSpPr/>
            <p:nvPr/>
          </p:nvCxnSpPr>
          <p:spPr>
            <a:xfrm>
              <a:off x="1818998" y="3713163"/>
              <a:ext cx="479425"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Connettore 1 214"/>
            <p:cNvCxnSpPr/>
            <p:nvPr/>
          </p:nvCxnSpPr>
          <p:spPr>
            <a:xfrm>
              <a:off x="3196948" y="3713163"/>
              <a:ext cx="295275"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Pentagono 215"/>
            <p:cNvSpPr/>
            <p:nvPr/>
          </p:nvSpPr>
          <p:spPr>
            <a:xfrm rot="16200000">
              <a:off x="2380179" y="4256882"/>
              <a:ext cx="149225" cy="90487"/>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116" name="Connettore 1 216"/>
            <p:cNvCxnSpPr/>
            <p:nvPr/>
          </p:nvCxnSpPr>
          <p:spPr>
            <a:xfrm rot="16200000" flipH="1">
              <a:off x="2363510" y="4159251"/>
              <a:ext cx="180975"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Ovale 217"/>
            <p:cNvSpPr/>
            <p:nvPr/>
          </p:nvSpPr>
          <p:spPr>
            <a:xfrm>
              <a:off x="2854048" y="3676650"/>
              <a:ext cx="71437" cy="73025"/>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18" name="Ovale 218"/>
            <p:cNvSpPr/>
            <p:nvPr/>
          </p:nvSpPr>
          <p:spPr>
            <a:xfrm>
              <a:off x="3130273" y="3676650"/>
              <a:ext cx="71437" cy="73025"/>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119" name="Connettore 1 219"/>
            <p:cNvCxnSpPr/>
            <p:nvPr/>
          </p:nvCxnSpPr>
          <p:spPr>
            <a:xfrm rot="18420000">
              <a:off x="3029467" y="3475831"/>
              <a:ext cx="0" cy="252413"/>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Connettore 1 220"/>
            <p:cNvCxnSpPr/>
            <p:nvPr/>
          </p:nvCxnSpPr>
          <p:spPr>
            <a:xfrm>
              <a:off x="2587348" y="3713163"/>
              <a:ext cx="260350"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Ovale 221"/>
            <p:cNvSpPr/>
            <p:nvPr/>
          </p:nvSpPr>
          <p:spPr>
            <a:xfrm>
              <a:off x="1769785" y="2674938"/>
              <a:ext cx="88900"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22" name="Pentagono 232"/>
            <p:cNvSpPr/>
            <p:nvPr/>
          </p:nvSpPr>
          <p:spPr>
            <a:xfrm rot="16200000">
              <a:off x="4539972" y="2430463"/>
              <a:ext cx="149225" cy="88900"/>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23" name="CasellaDiTesto 234"/>
            <p:cNvSpPr txBox="1"/>
            <p:nvPr/>
          </p:nvSpPr>
          <p:spPr>
            <a:xfrm>
              <a:off x="4189135" y="2362200"/>
              <a:ext cx="403225" cy="307975"/>
            </a:xfrm>
            <a:prstGeom prst="rect">
              <a:avLst/>
            </a:prstGeom>
            <a:noFill/>
          </p:spPr>
          <p:txBody>
            <a:bodyPr wrap="none">
              <a:spAutoFit/>
            </a:bodyPr>
            <a:lstStyle/>
            <a:p>
              <a:pPr>
                <a:defRPr/>
              </a:pPr>
              <a:r>
                <a:rPr lang="en-GB" sz="1400" i="0" u="none" dirty="0">
                  <a:solidFill>
                    <a:srgbClr val="000000">
                      <a:lumMod val="50000"/>
                    </a:srgbClr>
                  </a:solidFill>
                  <a:latin typeface="Comic Sans MS" pitchFamily="66" charset="0"/>
                </a:rPr>
                <a:t>PS</a:t>
              </a:r>
              <a:endParaRPr lang="en-GB" sz="1400" i="0" u="none" baseline="-25000" dirty="0">
                <a:solidFill>
                  <a:srgbClr val="000000">
                    <a:lumMod val="50000"/>
                  </a:srgbClr>
                </a:solidFill>
                <a:latin typeface="Comic Sans MS" pitchFamily="66" charset="0"/>
              </a:endParaRPr>
            </a:p>
          </p:txBody>
        </p:sp>
        <p:sp>
          <p:nvSpPr>
            <p:cNvPr id="124" name="CasellaDiTesto 238"/>
            <p:cNvSpPr txBox="1"/>
            <p:nvPr/>
          </p:nvSpPr>
          <p:spPr>
            <a:xfrm>
              <a:off x="3800198" y="869950"/>
              <a:ext cx="1355485" cy="748520"/>
            </a:xfrm>
            <a:prstGeom prst="rect">
              <a:avLst/>
            </a:prstGeom>
            <a:noFill/>
          </p:spPr>
          <p:txBody>
            <a:bodyPr wrap="none">
              <a:spAutoFit/>
            </a:bodyPr>
            <a:lstStyle/>
            <a:p>
              <a:pPr>
                <a:defRPr/>
              </a:pPr>
              <a:r>
                <a:rPr lang="en-GB" sz="2000" i="0" u="none" dirty="0">
                  <a:solidFill>
                    <a:srgbClr val="2D2DB9">
                      <a:lumMod val="75000"/>
                    </a:srgbClr>
                  </a:solidFill>
                  <a:latin typeface="Comic Sans MS" pitchFamily="66" charset="0"/>
                </a:rPr>
                <a:t>ANALOG</a:t>
              </a:r>
            </a:p>
            <a:p>
              <a:pPr>
                <a:defRPr/>
              </a:pPr>
              <a:r>
                <a:rPr lang="en-GB" sz="2000" i="0" u="none" dirty="0">
                  <a:solidFill>
                    <a:srgbClr val="2D2DB9">
                      <a:lumMod val="75000"/>
                    </a:srgbClr>
                  </a:solidFill>
                  <a:latin typeface="Comic Sans MS" pitchFamily="66" charset="0"/>
                </a:rPr>
                <a:t>LAYER</a:t>
              </a:r>
            </a:p>
          </p:txBody>
        </p:sp>
        <p:sp>
          <p:nvSpPr>
            <p:cNvPr id="125" name="CasellaDiTesto 239"/>
            <p:cNvSpPr txBox="1">
              <a:spLocks noChangeArrowheads="1"/>
            </p:cNvSpPr>
            <p:nvPr/>
          </p:nvSpPr>
          <p:spPr bwMode="auto">
            <a:xfrm>
              <a:off x="8192810" y="5397500"/>
              <a:ext cx="10985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en-GB" i="0" u="none">
                  <a:solidFill>
                    <a:srgbClr val="00B050"/>
                  </a:solidFill>
                  <a:latin typeface="Comic Sans MS" charset="0"/>
                </a:rPr>
                <a:t>DIGITAL</a:t>
              </a:r>
            </a:p>
            <a:p>
              <a:pPr eaLnBrk="1" hangingPunct="1"/>
              <a:r>
                <a:rPr lang="en-GB" i="0" u="none">
                  <a:solidFill>
                    <a:srgbClr val="00B050"/>
                  </a:solidFill>
                  <a:latin typeface="Comic Sans MS" charset="0"/>
                </a:rPr>
                <a:t>LAYER</a:t>
              </a:r>
            </a:p>
          </p:txBody>
        </p:sp>
        <p:sp>
          <p:nvSpPr>
            <p:cNvPr id="126" name="Rettangolo 241"/>
            <p:cNvSpPr/>
            <p:nvPr/>
          </p:nvSpPr>
          <p:spPr>
            <a:xfrm>
              <a:off x="342623" y="730250"/>
              <a:ext cx="1223962" cy="2806700"/>
            </a:xfrm>
            <a:prstGeom prst="rect">
              <a:avLst/>
            </a:prstGeom>
            <a:noFill/>
            <a:ln>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27" name="CasellaDiTesto 242"/>
            <p:cNvSpPr txBox="1"/>
            <p:nvPr/>
          </p:nvSpPr>
          <p:spPr>
            <a:xfrm>
              <a:off x="342623" y="906463"/>
              <a:ext cx="1160462" cy="748520"/>
            </a:xfrm>
            <a:prstGeom prst="rect">
              <a:avLst/>
            </a:prstGeom>
            <a:noFill/>
          </p:spPr>
          <p:txBody>
            <a:bodyPr>
              <a:spAutoFit/>
            </a:bodyPr>
            <a:lstStyle/>
            <a:p>
              <a:pPr>
                <a:defRPr/>
              </a:pPr>
              <a:r>
                <a:rPr lang="en-GB" sz="2000" i="0" u="none" dirty="0" smtClean="0">
                  <a:solidFill>
                    <a:srgbClr val="00CC99">
                      <a:lumMod val="50000"/>
                    </a:srgbClr>
                  </a:solidFill>
                  <a:latin typeface="Comic Sans MS" pitchFamily="66" charset="0"/>
                </a:rPr>
                <a:t>Sensing layer</a:t>
              </a:r>
              <a:endParaRPr lang="en-GB" sz="2000" i="0" u="none" dirty="0">
                <a:solidFill>
                  <a:srgbClr val="00CC99">
                    <a:lumMod val="50000"/>
                  </a:srgbClr>
                </a:solidFill>
                <a:latin typeface="Comic Sans MS" pitchFamily="66" charset="0"/>
              </a:endParaRPr>
            </a:p>
          </p:txBody>
        </p:sp>
        <p:cxnSp>
          <p:nvCxnSpPr>
            <p:cNvPr id="128" name="Connettore 1 244"/>
            <p:cNvCxnSpPr/>
            <p:nvPr/>
          </p:nvCxnSpPr>
          <p:spPr>
            <a:xfrm>
              <a:off x="1680885" y="730250"/>
              <a:ext cx="8243888" cy="0"/>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 name="Connettore 1 245"/>
            <p:cNvCxnSpPr/>
            <p:nvPr/>
          </p:nvCxnSpPr>
          <p:spPr>
            <a:xfrm>
              <a:off x="7616548" y="2527300"/>
              <a:ext cx="2303462" cy="0"/>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30" name="Connettore 1 246"/>
            <p:cNvCxnSpPr/>
            <p:nvPr/>
          </p:nvCxnSpPr>
          <p:spPr>
            <a:xfrm rot="5400000">
              <a:off x="-1029771" y="3429794"/>
              <a:ext cx="5399088" cy="0"/>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1" name="Connettore 1 247"/>
            <p:cNvCxnSpPr/>
            <p:nvPr/>
          </p:nvCxnSpPr>
          <p:spPr>
            <a:xfrm>
              <a:off x="1676123" y="6126163"/>
              <a:ext cx="5795962" cy="0"/>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2" name="Connettore 1 170"/>
            <p:cNvCxnSpPr/>
            <p:nvPr/>
          </p:nvCxnSpPr>
          <p:spPr>
            <a:xfrm>
              <a:off x="7616548" y="6126163"/>
              <a:ext cx="2303462" cy="0"/>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33" name="Connettore 1 191"/>
            <p:cNvCxnSpPr/>
            <p:nvPr/>
          </p:nvCxnSpPr>
          <p:spPr>
            <a:xfrm rot="5400000">
              <a:off x="8120578" y="4326732"/>
              <a:ext cx="3598863" cy="0"/>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34" name="CasellaDiTesto 193"/>
            <p:cNvSpPr txBox="1"/>
            <p:nvPr/>
          </p:nvSpPr>
          <p:spPr>
            <a:xfrm>
              <a:off x="9356448" y="4167188"/>
              <a:ext cx="492125" cy="277812"/>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HIT</a:t>
              </a:r>
              <a:endParaRPr lang="en-GB" sz="1200" i="0" u="none" baseline="-25000" dirty="0">
                <a:solidFill>
                  <a:srgbClr val="000000">
                    <a:lumMod val="50000"/>
                  </a:srgbClr>
                </a:solidFill>
                <a:latin typeface="Comic Sans MS" pitchFamily="66" charset="0"/>
              </a:endParaRPr>
            </a:p>
          </p:txBody>
        </p:sp>
        <p:cxnSp>
          <p:nvCxnSpPr>
            <p:cNvPr id="135" name="Connettore 1 200"/>
            <p:cNvCxnSpPr/>
            <p:nvPr/>
          </p:nvCxnSpPr>
          <p:spPr>
            <a:xfrm flipH="1">
              <a:off x="3006448" y="2314575"/>
              <a:ext cx="1582737" cy="0"/>
            </a:xfrm>
            <a:prstGeom prst="line">
              <a:avLst/>
            </a:prstGeom>
            <a:ln w="254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6" name="Connettore 1 201"/>
            <p:cNvCxnSpPr/>
            <p:nvPr/>
          </p:nvCxnSpPr>
          <p:spPr>
            <a:xfrm rot="5400000" flipH="1">
              <a:off x="2371448" y="2962275"/>
              <a:ext cx="1295400" cy="0"/>
            </a:xfrm>
            <a:prstGeom prst="line">
              <a:avLst/>
            </a:prstGeom>
            <a:ln w="254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37" name="Gruppo 204"/>
            <p:cNvGrpSpPr>
              <a:grpSpLocks/>
            </p:cNvGrpSpPr>
            <p:nvPr/>
          </p:nvGrpSpPr>
          <p:grpSpPr bwMode="auto">
            <a:xfrm flipV="1">
              <a:off x="2871510" y="3033713"/>
              <a:ext cx="287338" cy="273050"/>
              <a:chOff x="4017690" y="4380344"/>
              <a:chExt cx="288032" cy="272768"/>
            </a:xfrm>
          </p:grpSpPr>
          <p:sp>
            <p:nvSpPr>
              <p:cNvPr id="277" name="Triangolo isoscele 202"/>
              <p:cNvSpPr/>
              <p:nvPr/>
            </p:nvSpPr>
            <p:spPr>
              <a:xfrm>
                <a:off x="4017690" y="4437435"/>
                <a:ext cx="288032" cy="215677"/>
              </a:xfrm>
              <a:prstGeom prst="triangl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278" name="Ovale 203"/>
              <p:cNvSpPr/>
              <p:nvPr/>
            </p:nvSpPr>
            <p:spPr>
              <a:xfrm>
                <a:off x="4125901" y="4380344"/>
                <a:ext cx="71611" cy="71364"/>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grpSp>
        <p:sp>
          <p:nvSpPr>
            <p:cNvPr id="138" name="CasellaDiTesto 206"/>
            <p:cNvSpPr txBox="1"/>
            <p:nvPr/>
          </p:nvSpPr>
          <p:spPr>
            <a:xfrm>
              <a:off x="1814235" y="3087688"/>
              <a:ext cx="576263" cy="306387"/>
            </a:xfrm>
            <a:prstGeom prst="rect">
              <a:avLst/>
            </a:prstGeom>
            <a:noFill/>
          </p:spPr>
          <p:txBody>
            <a:bodyPr wrap="none">
              <a:spAutoFit/>
            </a:bodyPr>
            <a:lstStyle/>
            <a:p>
              <a:pPr>
                <a:defRPr/>
              </a:pPr>
              <a:r>
                <a:rPr lang="en-GB" sz="1400" i="0" u="none" dirty="0">
                  <a:solidFill>
                    <a:srgbClr val="000000">
                      <a:lumMod val="50000"/>
                    </a:srgbClr>
                  </a:solidFill>
                  <a:latin typeface="Comic Sans MS" pitchFamily="66" charset="0"/>
                </a:rPr>
                <a:t>V</a:t>
              </a:r>
              <a:r>
                <a:rPr lang="en-GB" sz="1400" i="0" u="none" baseline="-25000" dirty="0">
                  <a:solidFill>
                    <a:srgbClr val="000000">
                      <a:lumMod val="50000"/>
                    </a:srgbClr>
                  </a:solidFill>
                  <a:latin typeface="Comic Sans MS" pitchFamily="66" charset="0"/>
                </a:rPr>
                <a:t>FBK1</a:t>
              </a:r>
            </a:p>
          </p:txBody>
        </p:sp>
        <p:sp>
          <p:nvSpPr>
            <p:cNvPr id="139" name="CasellaDiTesto 212"/>
            <p:cNvSpPr txBox="1"/>
            <p:nvPr/>
          </p:nvSpPr>
          <p:spPr>
            <a:xfrm>
              <a:off x="1814235" y="4102100"/>
              <a:ext cx="595313" cy="307975"/>
            </a:xfrm>
            <a:prstGeom prst="rect">
              <a:avLst/>
            </a:prstGeom>
            <a:noFill/>
          </p:spPr>
          <p:txBody>
            <a:bodyPr wrap="none">
              <a:spAutoFit/>
            </a:bodyPr>
            <a:lstStyle/>
            <a:p>
              <a:pPr>
                <a:defRPr/>
              </a:pPr>
              <a:r>
                <a:rPr lang="en-GB" sz="1400" i="0" u="none" dirty="0">
                  <a:solidFill>
                    <a:srgbClr val="000000">
                      <a:lumMod val="50000"/>
                    </a:srgbClr>
                  </a:solidFill>
                  <a:latin typeface="Comic Sans MS" pitchFamily="66" charset="0"/>
                </a:rPr>
                <a:t>V</a:t>
              </a:r>
              <a:r>
                <a:rPr lang="en-GB" sz="1400" i="0" u="none" baseline="-25000" dirty="0">
                  <a:solidFill>
                    <a:srgbClr val="000000">
                      <a:lumMod val="50000"/>
                    </a:srgbClr>
                  </a:solidFill>
                  <a:latin typeface="Comic Sans MS" pitchFamily="66" charset="0"/>
                </a:rPr>
                <a:t>FBK2</a:t>
              </a:r>
            </a:p>
          </p:txBody>
        </p:sp>
        <p:sp>
          <p:nvSpPr>
            <p:cNvPr id="140" name="CasellaDiTesto 460"/>
            <p:cNvSpPr txBox="1"/>
            <p:nvPr/>
          </p:nvSpPr>
          <p:spPr>
            <a:xfrm>
              <a:off x="2014260" y="5418138"/>
              <a:ext cx="1208088"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Shift register</a:t>
              </a:r>
            </a:p>
          </p:txBody>
        </p:sp>
        <p:cxnSp>
          <p:nvCxnSpPr>
            <p:cNvPr id="141" name="Connettore 1 461"/>
            <p:cNvCxnSpPr/>
            <p:nvPr/>
          </p:nvCxnSpPr>
          <p:spPr>
            <a:xfrm>
              <a:off x="3230285" y="5545138"/>
              <a:ext cx="3852863" cy="1587"/>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2" name="Gruppo 34"/>
            <p:cNvGrpSpPr>
              <a:grpSpLocks/>
            </p:cNvGrpSpPr>
            <p:nvPr/>
          </p:nvGrpSpPr>
          <p:grpSpPr bwMode="auto">
            <a:xfrm>
              <a:off x="4687610" y="5707063"/>
              <a:ext cx="317500" cy="341312"/>
              <a:chOff x="2310588" y="3605890"/>
              <a:chExt cx="504001" cy="540000"/>
            </a:xfrm>
          </p:grpSpPr>
          <p:cxnSp>
            <p:nvCxnSpPr>
              <p:cNvPr id="275" name="Connettore 1 24"/>
              <p:cNvCxnSpPr/>
              <p:nvPr/>
            </p:nvCxnSpPr>
            <p:spPr>
              <a:xfrm rot="10800000">
                <a:off x="2310588" y="3610913"/>
                <a:ext cx="504001" cy="2511"/>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6" name="Connettore 1 9"/>
              <p:cNvCxnSpPr/>
              <p:nvPr/>
            </p:nvCxnSpPr>
            <p:spPr>
              <a:xfrm rot="5400000">
                <a:off x="2041848" y="3874630"/>
                <a:ext cx="540000" cy="2521"/>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3" name="Gruppo 33"/>
            <p:cNvGrpSpPr>
              <a:grpSpLocks/>
            </p:cNvGrpSpPr>
            <p:nvPr/>
          </p:nvGrpSpPr>
          <p:grpSpPr bwMode="auto">
            <a:xfrm>
              <a:off x="5211485" y="5707063"/>
              <a:ext cx="319088" cy="341312"/>
              <a:chOff x="3163909" y="3603380"/>
              <a:chExt cx="504001" cy="540000"/>
            </a:xfrm>
          </p:grpSpPr>
          <p:cxnSp>
            <p:nvCxnSpPr>
              <p:cNvPr id="273" name="Connettore 1 25"/>
              <p:cNvCxnSpPr/>
              <p:nvPr/>
            </p:nvCxnSpPr>
            <p:spPr>
              <a:xfrm rot="10800000">
                <a:off x="3163909" y="3608403"/>
                <a:ext cx="504001" cy="2511"/>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4" name="Connettore 1 26"/>
              <p:cNvCxnSpPr/>
              <p:nvPr/>
            </p:nvCxnSpPr>
            <p:spPr>
              <a:xfrm rot="5400000">
                <a:off x="2895163" y="3872126"/>
                <a:ext cx="540000" cy="250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4" name="Gruppo 32"/>
            <p:cNvGrpSpPr>
              <a:grpSpLocks/>
            </p:cNvGrpSpPr>
            <p:nvPr/>
          </p:nvGrpSpPr>
          <p:grpSpPr bwMode="auto">
            <a:xfrm>
              <a:off x="5735360" y="5707063"/>
              <a:ext cx="319088" cy="341312"/>
              <a:chOff x="3953662" y="3603380"/>
              <a:chExt cx="504001" cy="540000"/>
            </a:xfrm>
          </p:grpSpPr>
          <p:cxnSp>
            <p:nvCxnSpPr>
              <p:cNvPr id="271" name="Connettore 1 27"/>
              <p:cNvCxnSpPr/>
              <p:nvPr/>
            </p:nvCxnSpPr>
            <p:spPr>
              <a:xfrm rot="10800000">
                <a:off x="3953662" y="3608403"/>
                <a:ext cx="504001" cy="2511"/>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2" name="Connettore 1 28"/>
              <p:cNvCxnSpPr/>
              <p:nvPr/>
            </p:nvCxnSpPr>
            <p:spPr>
              <a:xfrm rot="5400000">
                <a:off x="3684916" y="3872126"/>
                <a:ext cx="540000" cy="250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5" name="Gruppo 31"/>
            <p:cNvGrpSpPr>
              <a:grpSpLocks/>
            </p:cNvGrpSpPr>
            <p:nvPr/>
          </p:nvGrpSpPr>
          <p:grpSpPr bwMode="auto">
            <a:xfrm>
              <a:off x="6259235" y="5707063"/>
              <a:ext cx="319088" cy="341312"/>
              <a:chOff x="4739480" y="3603380"/>
              <a:chExt cx="504001" cy="540000"/>
            </a:xfrm>
          </p:grpSpPr>
          <p:cxnSp>
            <p:nvCxnSpPr>
              <p:cNvPr id="269" name="Connettore 1 472"/>
              <p:cNvCxnSpPr/>
              <p:nvPr/>
            </p:nvCxnSpPr>
            <p:spPr>
              <a:xfrm rot="10800000">
                <a:off x="4739480" y="3608403"/>
                <a:ext cx="504001" cy="2511"/>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0" name="Connettore 1 473"/>
              <p:cNvCxnSpPr/>
              <p:nvPr/>
            </p:nvCxnSpPr>
            <p:spPr>
              <a:xfrm rot="5400000">
                <a:off x="4470734" y="3872126"/>
                <a:ext cx="540000" cy="250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uppo 35"/>
            <p:cNvGrpSpPr>
              <a:grpSpLocks/>
            </p:cNvGrpSpPr>
            <p:nvPr/>
          </p:nvGrpSpPr>
          <p:grpSpPr bwMode="auto">
            <a:xfrm>
              <a:off x="4163735" y="5707063"/>
              <a:ext cx="317500" cy="341312"/>
              <a:chOff x="2310588" y="3605890"/>
              <a:chExt cx="504001" cy="540000"/>
            </a:xfrm>
          </p:grpSpPr>
          <p:cxnSp>
            <p:nvCxnSpPr>
              <p:cNvPr id="267" name="Connettore 1 475"/>
              <p:cNvCxnSpPr/>
              <p:nvPr/>
            </p:nvCxnSpPr>
            <p:spPr>
              <a:xfrm rot="10800000">
                <a:off x="2310588" y="3610913"/>
                <a:ext cx="504001" cy="2511"/>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8" name="Connettore 1 476"/>
              <p:cNvCxnSpPr/>
              <p:nvPr/>
            </p:nvCxnSpPr>
            <p:spPr>
              <a:xfrm rot="5400000">
                <a:off x="2041848" y="3874630"/>
                <a:ext cx="540000" cy="2521"/>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7" name="Rettangolo 3"/>
            <p:cNvSpPr/>
            <p:nvPr/>
          </p:nvSpPr>
          <p:spPr>
            <a:xfrm>
              <a:off x="3496985" y="5111750"/>
              <a:ext cx="3470275" cy="801688"/>
            </a:xfrm>
            <a:prstGeom prst="rect">
              <a:avLst/>
            </a:prstGeom>
            <a:noFill/>
            <a:ln>
              <a:solidFill>
                <a:schemeClr val="tx2">
                  <a:lumMod val="50000"/>
                </a:schemeClr>
              </a:solidFill>
              <a:prstDash val="sysDash"/>
            </a:ln>
          </p:spPr>
          <p:style>
            <a:lnRef idx="2">
              <a:schemeClr val="accent6"/>
            </a:lnRef>
            <a:fillRef idx="1">
              <a:schemeClr val="lt1"/>
            </a:fillRef>
            <a:effectRef idx="0">
              <a:schemeClr val="accent6"/>
            </a:effectRef>
            <a:fontRef idx="minor">
              <a:schemeClr val="dk1"/>
            </a:fontRef>
          </p:style>
          <p:txBody>
            <a:bodyPr anchor="ctr"/>
            <a:lstStyle/>
            <a:p>
              <a:pPr>
                <a:defRPr/>
              </a:pPr>
              <a:endParaRPr lang="it-IT" i="0" u="none">
                <a:solidFill>
                  <a:srgbClr val="000000"/>
                </a:solidFill>
                <a:latin typeface="Times New Roman"/>
              </a:endParaRPr>
            </a:p>
          </p:txBody>
        </p:sp>
        <p:cxnSp>
          <p:nvCxnSpPr>
            <p:cNvPr id="148" name="Connettore 1 478"/>
            <p:cNvCxnSpPr/>
            <p:nvPr/>
          </p:nvCxnSpPr>
          <p:spPr>
            <a:xfrm>
              <a:off x="2179360" y="6048375"/>
              <a:ext cx="4860925" cy="158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9" name="Gruppo 184"/>
            <p:cNvGrpSpPr>
              <a:grpSpLocks/>
            </p:cNvGrpSpPr>
            <p:nvPr/>
          </p:nvGrpSpPr>
          <p:grpSpPr bwMode="auto">
            <a:xfrm>
              <a:off x="4178023" y="5140325"/>
              <a:ext cx="487362" cy="663575"/>
              <a:chOff x="4651789" y="2605086"/>
              <a:chExt cx="488253" cy="662047"/>
            </a:xfrm>
          </p:grpSpPr>
          <p:grpSp>
            <p:nvGrpSpPr>
              <p:cNvPr id="260" name="Gruppo 15"/>
              <p:cNvGrpSpPr>
                <a:grpSpLocks/>
              </p:cNvGrpSpPr>
              <p:nvPr/>
            </p:nvGrpSpPr>
            <p:grpSpPr bwMode="auto">
              <a:xfrm>
                <a:off x="4726280" y="2857687"/>
                <a:ext cx="341203" cy="409446"/>
                <a:chOff x="3770852" y="2786058"/>
                <a:chExt cx="540000" cy="648000"/>
              </a:xfrm>
            </p:grpSpPr>
            <p:sp>
              <p:nvSpPr>
                <p:cNvPr id="265" name="Rettangolo 502"/>
                <p:cNvSpPr/>
                <p:nvPr/>
              </p:nvSpPr>
              <p:spPr>
                <a:xfrm>
                  <a:off x="3771259" y="2784841"/>
                  <a:ext cx="538644" cy="64921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it-IT" i="0" u="none">
                    <a:solidFill>
                      <a:srgbClr val="FFFFFF"/>
                    </a:solidFill>
                    <a:latin typeface="Times New Roman"/>
                  </a:endParaRPr>
                </a:p>
              </p:txBody>
            </p:sp>
            <p:sp>
              <p:nvSpPr>
                <p:cNvPr id="266" name="Triangolo isoscele 503"/>
                <p:cNvSpPr/>
                <p:nvPr/>
              </p:nvSpPr>
              <p:spPr>
                <a:xfrm rot="5400000">
                  <a:off x="3771556" y="3213178"/>
                  <a:ext cx="142879" cy="143471"/>
                </a:xfrm>
                <a:prstGeom prst="triangle">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it-IT" i="0" u="none">
                    <a:solidFill>
                      <a:srgbClr val="FFFFFF"/>
                    </a:solidFill>
                    <a:latin typeface="Times New Roman"/>
                  </a:endParaRPr>
                </a:p>
              </p:txBody>
            </p:sp>
          </p:grpSp>
          <p:grpSp>
            <p:nvGrpSpPr>
              <p:cNvPr id="261" name="Gruppo 40"/>
              <p:cNvGrpSpPr>
                <a:grpSpLocks/>
              </p:cNvGrpSpPr>
              <p:nvPr/>
            </p:nvGrpSpPr>
            <p:grpSpPr bwMode="auto">
              <a:xfrm>
                <a:off x="4651789" y="2883020"/>
                <a:ext cx="488253" cy="246223"/>
                <a:chOff x="3209479" y="3147624"/>
                <a:chExt cx="772727" cy="389679"/>
              </a:xfrm>
            </p:grpSpPr>
            <p:sp>
              <p:nvSpPr>
                <p:cNvPr id="263" name="CasellaDiTesto 500"/>
                <p:cNvSpPr txBox="1">
                  <a:spLocks noChangeArrowheads="1"/>
                </p:cNvSpPr>
                <p:nvPr/>
              </p:nvSpPr>
              <p:spPr bwMode="auto">
                <a:xfrm>
                  <a:off x="3517413" y="3147627"/>
                  <a:ext cx="464793" cy="38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dirty="0" err="1">
                      <a:solidFill>
                        <a:srgbClr val="FFFFFF"/>
                      </a:solidFill>
                    </a:rPr>
                    <a:t>Q</a:t>
                  </a:r>
                  <a:endParaRPr lang="it-IT" sz="1000" b="1" i="0" u="none" dirty="0">
                    <a:solidFill>
                      <a:srgbClr val="FFFFFF"/>
                    </a:solidFill>
                  </a:endParaRPr>
                </a:p>
              </p:txBody>
            </p:sp>
            <p:sp>
              <p:nvSpPr>
                <p:cNvPr id="264" name="CasellaDiTesto 501"/>
                <p:cNvSpPr txBox="1">
                  <a:spLocks noChangeArrowheads="1"/>
                </p:cNvSpPr>
                <p:nvPr/>
              </p:nvSpPr>
              <p:spPr bwMode="auto">
                <a:xfrm>
                  <a:off x="3209479" y="3147624"/>
                  <a:ext cx="460729" cy="38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a:solidFill>
                        <a:srgbClr val="FFFFFF"/>
                      </a:solidFill>
                    </a:rPr>
                    <a:t>D</a:t>
                  </a:r>
                </a:p>
              </p:txBody>
            </p:sp>
          </p:grpSp>
          <p:sp>
            <p:nvSpPr>
              <p:cNvPr id="262" name="CasellaDiTesto 499"/>
              <p:cNvSpPr txBox="1"/>
              <p:nvPr/>
            </p:nvSpPr>
            <p:spPr>
              <a:xfrm>
                <a:off x="4721767" y="2605086"/>
                <a:ext cx="349889" cy="277173"/>
              </a:xfrm>
              <a:prstGeom prst="rect">
                <a:avLst/>
              </a:prstGeom>
              <a:noFill/>
            </p:spPr>
            <p:txBody>
              <a:bodyPr wrap="none">
                <a:spAutoFit/>
              </a:bodyPr>
              <a:lstStyle/>
              <a:p>
                <a:pPr>
                  <a:defRPr/>
                </a:pPr>
                <a:r>
                  <a:rPr lang="it-IT" sz="1200" i="0" u="none" dirty="0">
                    <a:solidFill>
                      <a:srgbClr val="000000">
                        <a:lumMod val="50000"/>
                      </a:srgbClr>
                    </a:solidFill>
                    <a:latin typeface="Comic Sans MS" pitchFamily="66" charset="0"/>
                  </a:rPr>
                  <a:t>B1</a:t>
                </a:r>
              </a:p>
            </p:txBody>
          </p:sp>
        </p:grpSp>
        <p:grpSp>
          <p:nvGrpSpPr>
            <p:cNvPr id="150" name="Gruppo 185"/>
            <p:cNvGrpSpPr>
              <a:grpSpLocks/>
            </p:cNvGrpSpPr>
            <p:nvPr/>
          </p:nvGrpSpPr>
          <p:grpSpPr bwMode="auto">
            <a:xfrm>
              <a:off x="4706660" y="5140325"/>
              <a:ext cx="487363" cy="663575"/>
              <a:chOff x="5183229" y="2605085"/>
              <a:chExt cx="488253" cy="662047"/>
            </a:xfrm>
          </p:grpSpPr>
          <p:grpSp>
            <p:nvGrpSpPr>
              <p:cNvPr id="253" name="Gruppo 18"/>
              <p:cNvGrpSpPr>
                <a:grpSpLocks/>
              </p:cNvGrpSpPr>
              <p:nvPr/>
            </p:nvGrpSpPr>
            <p:grpSpPr bwMode="auto">
              <a:xfrm>
                <a:off x="5257720" y="2857686"/>
                <a:ext cx="341203" cy="409446"/>
                <a:chOff x="3770852" y="2786058"/>
                <a:chExt cx="540000" cy="648000"/>
              </a:xfrm>
            </p:grpSpPr>
            <p:sp>
              <p:nvSpPr>
                <p:cNvPr id="258" name="Rettangolo 510"/>
                <p:cNvSpPr/>
                <p:nvPr/>
              </p:nvSpPr>
              <p:spPr>
                <a:xfrm>
                  <a:off x="3771261" y="2784841"/>
                  <a:ext cx="538643" cy="64921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it-IT" i="0" u="none">
                    <a:solidFill>
                      <a:srgbClr val="FFFFFF"/>
                    </a:solidFill>
                    <a:latin typeface="Times New Roman"/>
                  </a:endParaRPr>
                </a:p>
              </p:txBody>
            </p:sp>
            <p:sp>
              <p:nvSpPr>
                <p:cNvPr id="259" name="Triangolo isoscele 20"/>
                <p:cNvSpPr/>
                <p:nvPr/>
              </p:nvSpPr>
              <p:spPr>
                <a:xfrm rot="5400000">
                  <a:off x="3771557" y="3213178"/>
                  <a:ext cx="142879" cy="143469"/>
                </a:xfrm>
                <a:prstGeom prst="triangle">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it-IT" i="0" u="none">
                    <a:solidFill>
                      <a:srgbClr val="FFFFFF"/>
                    </a:solidFill>
                    <a:latin typeface="Times New Roman"/>
                  </a:endParaRPr>
                </a:p>
              </p:txBody>
            </p:sp>
          </p:grpSp>
          <p:grpSp>
            <p:nvGrpSpPr>
              <p:cNvPr id="254" name="Gruppo 41"/>
              <p:cNvGrpSpPr>
                <a:grpSpLocks/>
              </p:cNvGrpSpPr>
              <p:nvPr/>
            </p:nvGrpSpPr>
            <p:grpSpPr bwMode="auto">
              <a:xfrm>
                <a:off x="5183229" y="2883019"/>
                <a:ext cx="488253" cy="246223"/>
                <a:chOff x="3209479" y="3147624"/>
                <a:chExt cx="772727" cy="389679"/>
              </a:xfrm>
            </p:grpSpPr>
            <p:sp>
              <p:nvSpPr>
                <p:cNvPr id="256" name="CasellaDiTesto 37"/>
                <p:cNvSpPr txBox="1">
                  <a:spLocks noChangeArrowheads="1"/>
                </p:cNvSpPr>
                <p:nvPr/>
              </p:nvSpPr>
              <p:spPr bwMode="auto">
                <a:xfrm>
                  <a:off x="3517413" y="3147627"/>
                  <a:ext cx="464793" cy="38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a:solidFill>
                        <a:srgbClr val="FFFFFF"/>
                      </a:solidFill>
                    </a:rPr>
                    <a:t>Q</a:t>
                  </a:r>
                </a:p>
              </p:txBody>
            </p:sp>
            <p:sp>
              <p:nvSpPr>
                <p:cNvPr id="257" name="CasellaDiTesto 38"/>
                <p:cNvSpPr txBox="1">
                  <a:spLocks noChangeArrowheads="1"/>
                </p:cNvSpPr>
                <p:nvPr/>
              </p:nvSpPr>
              <p:spPr bwMode="auto">
                <a:xfrm>
                  <a:off x="3209479" y="3147624"/>
                  <a:ext cx="460729" cy="38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a:solidFill>
                        <a:srgbClr val="FFFFFF"/>
                      </a:solidFill>
                    </a:rPr>
                    <a:t>D</a:t>
                  </a:r>
                </a:p>
              </p:txBody>
            </p:sp>
          </p:grpSp>
          <p:sp>
            <p:nvSpPr>
              <p:cNvPr id="255" name="CasellaDiTesto 507"/>
              <p:cNvSpPr txBox="1"/>
              <p:nvPr/>
            </p:nvSpPr>
            <p:spPr>
              <a:xfrm>
                <a:off x="5240483" y="2605085"/>
                <a:ext cx="375334" cy="277173"/>
              </a:xfrm>
              <a:prstGeom prst="rect">
                <a:avLst/>
              </a:prstGeom>
              <a:noFill/>
            </p:spPr>
            <p:txBody>
              <a:bodyPr wrap="none">
                <a:spAutoFit/>
              </a:bodyPr>
              <a:lstStyle/>
              <a:p>
                <a:pPr>
                  <a:defRPr/>
                </a:pPr>
                <a:r>
                  <a:rPr lang="it-IT" sz="1200" i="0" u="none" dirty="0">
                    <a:solidFill>
                      <a:srgbClr val="000000">
                        <a:lumMod val="50000"/>
                      </a:srgbClr>
                    </a:solidFill>
                    <a:latin typeface="Comic Sans MS" pitchFamily="66" charset="0"/>
                  </a:rPr>
                  <a:t>B2</a:t>
                </a:r>
              </a:p>
            </p:txBody>
          </p:sp>
        </p:grpSp>
        <p:grpSp>
          <p:nvGrpSpPr>
            <p:cNvPr id="151" name="Gruppo 186"/>
            <p:cNvGrpSpPr>
              <a:grpSpLocks/>
            </p:cNvGrpSpPr>
            <p:nvPr/>
          </p:nvGrpSpPr>
          <p:grpSpPr bwMode="auto">
            <a:xfrm>
              <a:off x="5246410" y="5140325"/>
              <a:ext cx="487363" cy="663575"/>
              <a:chOff x="5707121" y="2605087"/>
              <a:chExt cx="488257" cy="662047"/>
            </a:xfrm>
          </p:grpSpPr>
          <p:grpSp>
            <p:nvGrpSpPr>
              <p:cNvPr id="246" name="Gruppo 21"/>
              <p:cNvGrpSpPr>
                <a:grpSpLocks/>
              </p:cNvGrpSpPr>
              <p:nvPr/>
            </p:nvGrpSpPr>
            <p:grpSpPr bwMode="auto">
              <a:xfrm>
                <a:off x="5781608" y="2857688"/>
                <a:ext cx="341203" cy="409446"/>
                <a:chOff x="3770852" y="2786058"/>
                <a:chExt cx="540000" cy="648000"/>
              </a:xfrm>
            </p:grpSpPr>
            <p:sp>
              <p:nvSpPr>
                <p:cNvPr id="251" name="Rettangolo 518"/>
                <p:cNvSpPr/>
                <p:nvPr/>
              </p:nvSpPr>
              <p:spPr>
                <a:xfrm>
                  <a:off x="3771267" y="2784841"/>
                  <a:ext cx="538648" cy="64921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it-IT" i="0" u="none">
                    <a:solidFill>
                      <a:srgbClr val="FFFFFF"/>
                    </a:solidFill>
                    <a:latin typeface="Times New Roman"/>
                  </a:endParaRPr>
                </a:p>
              </p:txBody>
            </p:sp>
            <p:sp>
              <p:nvSpPr>
                <p:cNvPr id="252" name="Triangolo isoscele 519"/>
                <p:cNvSpPr/>
                <p:nvPr/>
              </p:nvSpPr>
              <p:spPr>
                <a:xfrm rot="5400000">
                  <a:off x="3771564" y="3213178"/>
                  <a:ext cx="142879" cy="143471"/>
                </a:xfrm>
                <a:prstGeom prst="triangle">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it-IT" i="0" u="none">
                    <a:solidFill>
                      <a:srgbClr val="FFFFFF"/>
                    </a:solidFill>
                    <a:latin typeface="Times New Roman"/>
                  </a:endParaRPr>
                </a:p>
              </p:txBody>
            </p:sp>
          </p:grpSp>
          <p:grpSp>
            <p:nvGrpSpPr>
              <p:cNvPr id="247" name="Gruppo 44"/>
              <p:cNvGrpSpPr>
                <a:grpSpLocks/>
              </p:cNvGrpSpPr>
              <p:nvPr/>
            </p:nvGrpSpPr>
            <p:grpSpPr bwMode="auto">
              <a:xfrm>
                <a:off x="5707121" y="2883021"/>
                <a:ext cx="488257" cy="246223"/>
                <a:chOff x="3209473" y="3147624"/>
                <a:chExt cx="772731" cy="389679"/>
              </a:xfrm>
            </p:grpSpPr>
            <p:sp>
              <p:nvSpPr>
                <p:cNvPr id="249" name="CasellaDiTesto 30"/>
                <p:cNvSpPr txBox="1">
                  <a:spLocks noChangeArrowheads="1"/>
                </p:cNvSpPr>
                <p:nvPr/>
              </p:nvSpPr>
              <p:spPr bwMode="auto">
                <a:xfrm>
                  <a:off x="3517412" y="3147627"/>
                  <a:ext cx="464792" cy="38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a:solidFill>
                        <a:srgbClr val="FFFFFF"/>
                      </a:solidFill>
                    </a:rPr>
                    <a:t>Q</a:t>
                  </a:r>
                </a:p>
              </p:txBody>
            </p:sp>
            <p:sp>
              <p:nvSpPr>
                <p:cNvPr id="250" name="CasellaDiTesto 517"/>
                <p:cNvSpPr txBox="1">
                  <a:spLocks noChangeArrowheads="1"/>
                </p:cNvSpPr>
                <p:nvPr/>
              </p:nvSpPr>
              <p:spPr bwMode="auto">
                <a:xfrm>
                  <a:off x="3209473" y="3147624"/>
                  <a:ext cx="460728" cy="38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a:solidFill>
                        <a:srgbClr val="FFFFFF"/>
                      </a:solidFill>
                    </a:rPr>
                    <a:t>D</a:t>
                  </a:r>
                </a:p>
              </p:txBody>
            </p:sp>
          </p:grpSp>
          <p:sp>
            <p:nvSpPr>
              <p:cNvPr id="248" name="CasellaDiTesto 29"/>
              <p:cNvSpPr txBox="1"/>
              <p:nvPr/>
            </p:nvSpPr>
            <p:spPr>
              <a:xfrm>
                <a:off x="5764376" y="2605087"/>
                <a:ext cx="375337" cy="277173"/>
              </a:xfrm>
              <a:prstGeom prst="rect">
                <a:avLst/>
              </a:prstGeom>
              <a:noFill/>
            </p:spPr>
            <p:txBody>
              <a:bodyPr wrap="none">
                <a:spAutoFit/>
              </a:bodyPr>
              <a:lstStyle/>
              <a:p>
                <a:pPr>
                  <a:defRPr/>
                </a:pPr>
                <a:r>
                  <a:rPr lang="it-IT" sz="1200" i="0" u="none" dirty="0">
                    <a:solidFill>
                      <a:srgbClr val="000000">
                        <a:lumMod val="50000"/>
                      </a:srgbClr>
                    </a:solidFill>
                    <a:latin typeface="Comic Sans MS" pitchFamily="66" charset="0"/>
                  </a:rPr>
                  <a:t>B3</a:t>
                </a:r>
              </a:p>
            </p:txBody>
          </p:sp>
        </p:grpSp>
        <p:sp>
          <p:nvSpPr>
            <p:cNvPr id="152" name="Ovale 520"/>
            <p:cNvSpPr/>
            <p:nvPr/>
          </p:nvSpPr>
          <p:spPr>
            <a:xfrm>
              <a:off x="5709960" y="6018213"/>
              <a:ext cx="50800" cy="508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i="0" u="none">
                <a:solidFill>
                  <a:srgbClr val="FFFFFF"/>
                </a:solidFill>
                <a:latin typeface="Times New Roman"/>
              </a:endParaRPr>
            </a:p>
          </p:txBody>
        </p:sp>
        <p:sp>
          <p:nvSpPr>
            <p:cNvPr id="153" name="Ovale 521"/>
            <p:cNvSpPr/>
            <p:nvPr/>
          </p:nvSpPr>
          <p:spPr>
            <a:xfrm>
              <a:off x="5187673" y="6018213"/>
              <a:ext cx="50800" cy="508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i="0" u="none">
                <a:solidFill>
                  <a:srgbClr val="FFFFFF"/>
                </a:solidFill>
                <a:latin typeface="Times New Roman"/>
              </a:endParaRPr>
            </a:p>
          </p:txBody>
        </p:sp>
        <p:sp>
          <p:nvSpPr>
            <p:cNvPr id="154" name="Ovale 522"/>
            <p:cNvSpPr/>
            <p:nvPr/>
          </p:nvSpPr>
          <p:spPr>
            <a:xfrm>
              <a:off x="4663798" y="6018213"/>
              <a:ext cx="50800" cy="508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i="0" u="none">
                <a:solidFill>
                  <a:srgbClr val="FFFFFF"/>
                </a:solidFill>
                <a:latin typeface="Times New Roman"/>
              </a:endParaRPr>
            </a:p>
          </p:txBody>
        </p:sp>
        <p:sp>
          <p:nvSpPr>
            <p:cNvPr id="155" name="Ovale 523"/>
            <p:cNvSpPr/>
            <p:nvPr/>
          </p:nvSpPr>
          <p:spPr>
            <a:xfrm>
              <a:off x="4141510" y="6018213"/>
              <a:ext cx="50800" cy="508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i="0" u="none">
                <a:solidFill>
                  <a:srgbClr val="FFFFFF"/>
                </a:solidFill>
                <a:latin typeface="Times New Roman"/>
              </a:endParaRPr>
            </a:p>
          </p:txBody>
        </p:sp>
        <p:cxnSp>
          <p:nvCxnSpPr>
            <p:cNvPr id="156" name="Connettore 1 8"/>
            <p:cNvCxnSpPr/>
            <p:nvPr/>
          </p:nvCxnSpPr>
          <p:spPr>
            <a:xfrm rot="5400000">
              <a:off x="2961204" y="5283994"/>
              <a:ext cx="541338"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7" name="Gruppo 35"/>
            <p:cNvGrpSpPr>
              <a:grpSpLocks/>
            </p:cNvGrpSpPr>
            <p:nvPr/>
          </p:nvGrpSpPr>
          <p:grpSpPr bwMode="auto">
            <a:xfrm>
              <a:off x="3601760" y="5703888"/>
              <a:ext cx="319088" cy="341312"/>
              <a:chOff x="2310588" y="3605890"/>
              <a:chExt cx="504001" cy="540000"/>
            </a:xfrm>
          </p:grpSpPr>
          <p:cxnSp>
            <p:nvCxnSpPr>
              <p:cNvPr id="244" name="Connettore 1 529"/>
              <p:cNvCxnSpPr/>
              <p:nvPr/>
            </p:nvCxnSpPr>
            <p:spPr>
              <a:xfrm rot="10800000">
                <a:off x="2310588" y="3610913"/>
                <a:ext cx="504001" cy="2511"/>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5" name="Connettore 1 530"/>
              <p:cNvCxnSpPr/>
              <p:nvPr/>
            </p:nvCxnSpPr>
            <p:spPr>
              <a:xfrm rot="5400000">
                <a:off x="2041842" y="3874636"/>
                <a:ext cx="540000" cy="2508"/>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8" name="Gruppo 182"/>
            <p:cNvGrpSpPr>
              <a:grpSpLocks/>
            </p:cNvGrpSpPr>
            <p:nvPr/>
          </p:nvGrpSpPr>
          <p:grpSpPr bwMode="auto">
            <a:xfrm>
              <a:off x="5702023" y="5137150"/>
              <a:ext cx="633412" cy="661988"/>
              <a:chOff x="3548549" y="2605086"/>
              <a:chExt cx="633783" cy="662047"/>
            </a:xfrm>
          </p:grpSpPr>
          <p:grpSp>
            <p:nvGrpSpPr>
              <p:cNvPr id="237" name="Gruppo 11"/>
              <p:cNvGrpSpPr>
                <a:grpSpLocks/>
              </p:cNvGrpSpPr>
              <p:nvPr/>
            </p:nvGrpSpPr>
            <p:grpSpPr bwMode="auto">
              <a:xfrm>
                <a:off x="3692095" y="2857687"/>
                <a:ext cx="341203" cy="409446"/>
                <a:chOff x="3770852" y="2786058"/>
                <a:chExt cx="540000" cy="648000"/>
              </a:xfrm>
            </p:grpSpPr>
            <p:sp>
              <p:nvSpPr>
                <p:cNvPr id="242" name="Rettangolo 6"/>
                <p:cNvSpPr/>
                <p:nvPr/>
              </p:nvSpPr>
              <p:spPr>
                <a:xfrm>
                  <a:off x="3769922" y="2785797"/>
                  <a:ext cx="540489" cy="6482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endParaRPr lang="it-IT" i="0" u="none">
                    <a:solidFill>
                      <a:srgbClr val="FFFFFF"/>
                    </a:solidFill>
                    <a:latin typeface="Times New Roman"/>
                  </a:endParaRPr>
                </a:p>
              </p:txBody>
            </p:sp>
            <p:sp>
              <p:nvSpPr>
                <p:cNvPr id="243" name="Triangolo isoscele 10"/>
                <p:cNvSpPr/>
                <p:nvPr/>
              </p:nvSpPr>
              <p:spPr>
                <a:xfrm rot="5400000">
                  <a:off x="3769959" y="3215421"/>
                  <a:ext cx="143221" cy="143292"/>
                </a:xfrm>
                <a:prstGeom prst="triangle">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endParaRPr lang="it-IT" i="0" u="none">
                    <a:solidFill>
                      <a:srgbClr val="FFFFFF"/>
                    </a:solidFill>
                    <a:latin typeface="Times New Roman"/>
                  </a:endParaRPr>
                </a:p>
              </p:txBody>
            </p:sp>
          </p:grpSp>
          <p:grpSp>
            <p:nvGrpSpPr>
              <p:cNvPr id="238" name="Gruppo 50"/>
              <p:cNvGrpSpPr>
                <a:grpSpLocks/>
              </p:cNvGrpSpPr>
              <p:nvPr/>
            </p:nvGrpSpPr>
            <p:grpSpPr bwMode="auto">
              <a:xfrm>
                <a:off x="3617610" y="2883020"/>
                <a:ext cx="488255" cy="246223"/>
                <a:chOff x="3209478" y="3147624"/>
                <a:chExt cx="772728" cy="389679"/>
              </a:xfrm>
            </p:grpSpPr>
            <p:sp>
              <p:nvSpPr>
                <p:cNvPr id="240" name="CasellaDiTesto 51"/>
                <p:cNvSpPr txBox="1">
                  <a:spLocks noChangeArrowheads="1"/>
                </p:cNvSpPr>
                <p:nvPr/>
              </p:nvSpPr>
              <p:spPr bwMode="auto">
                <a:xfrm>
                  <a:off x="3517413" y="3147627"/>
                  <a:ext cx="464793" cy="38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a:solidFill>
                        <a:srgbClr val="FFFFFF"/>
                      </a:solidFill>
                    </a:rPr>
                    <a:t>Q</a:t>
                  </a:r>
                </a:p>
              </p:txBody>
            </p:sp>
            <p:sp>
              <p:nvSpPr>
                <p:cNvPr id="241" name="CasellaDiTesto 536"/>
                <p:cNvSpPr txBox="1">
                  <a:spLocks noChangeArrowheads="1"/>
                </p:cNvSpPr>
                <p:nvPr/>
              </p:nvSpPr>
              <p:spPr bwMode="auto">
                <a:xfrm>
                  <a:off x="3209478" y="3147624"/>
                  <a:ext cx="460729" cy="38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a:solidFill>
                        <a:srgbClr val="FFFFFF"/>
                      </a:solidFill>
                    </a:rPr>
                    <a:t>D</a:t>
                  </a:r>
                </a:p>
              </p:txBody>
            </p:sp>
          </p:grpSp>
          <p:sp>
            <p:nvSpPr>
              <p:cNvPr id="239" name="CasellaDiTesto 534"/>
              <p:cNvSpPr txBox="1"/>
              <p:nvPr/>
            </p:nvSpPr>
            <p:spPr>
              <a:xfrm>
                <a:off x="3548549" y="2605086"/>
                <a:ext cx="633783" cy="276250"/>
              </a:xfrm>
              <a:prstGeom prst="rect">
                <a:avLst/>
              </a:prstGeom>
              <a:noFill/>
            </p:spPr>
            <p:txBody>
              <a:bodyPr wrap="none">
                <a:spAutoFit/>
              </a:bodyPr>
              <a:lstStyle/>
              <a:p>
                <a:pPr>
                  <a:defRPr/>
                </a:pPr>
                <a:r>
                  <a:rPr lang="it-IT" sz="1200" i="0" u="none" dirty="0">
                    <a:solidFill>
                      <a:srgbClr val="000000">
                        <a:lumMod val="50000"/>
                      </a:srgbClr>
                    </a:solidFill>
                    <a:latin typeface="Comic Sans MS" pitchFamily="66" charset="0"/>
                  </a:rPr>
                  <a:t>MASK</a:t>
                </a:r>
              </a:p>
            </p:txBody>
          </p:sp>
        </p:grpSp>
        <p:cxnSp>
          <p:nvCxnSpPr>
            <p:cNvPr id="159" name="Connettore 1 616"/>
            <p:cNvCxnSpPr/>
            <p:nvPr/>
          </p:nvCxnSpPr>
          <p:spPr>
            <a:xfrm flipV="1">
              <a:off x="4170085" y="4470400"/>
              <a:ext cx="0" cy="10795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Connettore 1 618"/>
            <p:cNvCxnSpPr/>
            <p:nvPr/>
          </p:nvCxnSpPr>
          <p:spPr>
            <a:xfrm flipV="1">
              <a:off x="4690785" y="4470400"/>
              <a:ext cx="0" cy="10795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Connettore 1 619"/>
            <p:cNvCxnSpPr/>
            <p:nvPr/>
          </p:nvCxnSpPr>
          <p:spPr>
            <a:xfrm flipV="1">
              <a:off x="5217835" y="4470400"/>
              <a:ext cx="0" cy="10795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Connettore 1 620"/>
            <p:cNvCxnSpPr/>
            <p:nvPr/>
          </p:nvCxnSpPr>
          <p:spPr>
            <a:xfrm flipV="1">
              <a:off x="5765523" y="4470400"/>
              <a:ext cx="0" cy="10795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63" name="Ovale 625"/>
            <p:cNvSpPr/>
            <p:nvPr/>
          </p:nvSpPr>
          <p:spPr>
            <a:xfrm>
              <a:off x="6237010" y="5500688"/>
              <a:ext cx="90488"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64" name="Ovale 626"/>
            <p:cNvSpPr/>
            <p:nvPr/>
          </p:nvSpPr>
          <p:spPr>
            <a:xfrm>
              <a:off x="5709960" y="5500688"/>
              <a:ext cx="90488"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65" name="Ovale 627"/>
            <p:cNvSpPr/>
            <p:nvPr/>
          </p:nvSpPr>
          <p:spPr>
            <a:xfrm>
              <a:off x="5190848" y="5500688"/>
              <a:ext cx="90487"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166" name="Connettore 1 631"/>
            <p:cNvCxnSpPr/>
            <p:nvPr/>
          </p:nvCxnSpPr>
          <p:spPr>
            <a:xfrm>
              <a:off x="6270348" y="4830763"/>
              <a:ext cx="2484437"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Connettore 1 633"/>
            <p:cNvCxnSpPr/>
            <p:nvPr/>
          </p:nvCxnSpPr>
          <p:spPr>
            <a:xfrm flipV="1">
              <a:off x="6833910" y="4110038"/>
              <a:ext cx="0" cy="144145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Connettore 1 634"/>
            <p:cNvCxnSpPr/>
            <p:nvPr/>
          </p:nvCxnSpPr>
          <p:spPr>
            <a:xfrm flipV="1">
              <a:off x="6283048" y="4830763"/>
              <a:ext cx="0" cy="720725"/>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Ovale 639"/>
            <p:cNvSpPr/>
            <p:nvPr/>
          </p:nvSpPr>
          <p:spPr>
            <a:xfrm>
              <a:off x="4647923" y="5500688"/>
              <a:ext cx="90487"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70" name="Ovale 640"/>
            <p:cNvSpPr/>
            <p:nvPr/>
          </p:nvSpPr>
          <p:spPr>
            <a:xfrm>
              <a:off x="4117698" y="5500688"/>
              <a:ext cx="90487"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171" name="Connettore 1 641"/>
            <p:cNvCxnSpPr/>
            <p:nvPr/>
          </p:nvCxnSpPr>
          <p:spPr>
            <a:xfrm rot="5400000">
              <a:off x="5817116" y="4326732"/>
              <a:ext cx="3598863" cy="0"/>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nvGrpSpPr>
            <p:cNvPr id="172" name="Gruppo 645"/>
            <p:cNvGrpSpPr>
              <a:grpSpLocks/>
            </p:cNvGrpSpPr>
            <p:nvPr/>
          </p:nvGrpSpPr>
          <p:grpSpPr bwMode="auto">
            <a:xfrm>
              <a:off x="8518248" y="4398963"/>
              <a:ext cx="1185862" cy="719137"/>
              <a:chOff x="8232272" y="3458839"/>
              <a:chExt cx="1186018" cy="720000"/>
            </a:xfrm>
          </p:grpSpPr>
          <p:sp>
            <p:nvSpPr>
              <p:cNvPr id="235" name="Rettangolo 194"/>
              <p:cNvSpPr/>
              <p:nvPr/>
            </p:nvSpPr>
            <p:spPr>
              <a:xfrm>
                <a:off x="8232272" y="3458839"/>
                <a:ext cx="1186018" cy="720000"/>
              </a:xfrm>
              <a:prstGeom prst="rect">
                <a:avLst/>
              </a:prstGeom>
              <a:ln w="25400">
                <a:solidFill>
                  <a:schemeClr val="tx2">
                    <a:lumMod val="50000"/>
                  </a:schemeClr>
                </a:solidFill>
              </a:ln>
            </p:spPr>
            <p:style>
              <a:lnRef idx="1">
                <a:schemeClr val="accent3"/>
              </a:lnRef>
              <a:fillRef idx="2">
                <a:schemeClr val="accent3"/>
              </a:fillRef>
              <a:effectRef idx="1">
                <a:schemeClr val="accent3"/>
              </a:effectRef>
              <a:fontRef idx="minor">
                <a:schemeClr val="dk1"/>
              </a:fontRef>
            </p:style>
            <p:txBody>
              <a:bodyPr anchor="ctr"/>
              <a:lstStyle/>
              <a:p>
                <a:pPr>
                  <a:defRPr/>
                </a:pPr>
                <a:endParaRPr lang="en-GB" i="0" u="none">
                  <a:solidFill>
                    <a:srgbClr val="000000"/>
                  </a:solidFill>
                  <a:latin typeface="Times New Roman"/>
                </a:endParaRPr>
              </a:p>
            </p:txBody>
          </p:sp>
          <p:sp>
            <p:nvSpPr>
              <p:cNvPr id="236" name="CasellaDiTesto 195"/>
              <p:cNvSpPr txBox="1"/>
              <p:nvPr/>
            </p:nvSpPr>
            <p:spPr>
              <a:xfrm>
                <a:off x="8446612" y="3587580"/>
                <a:ext cx="757338" cy="462517"/>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In-pixel</a:t>
                </a:r>
              </a:p>
              <a:p>
                <a:pPr>
                  <a:defRPr/>
                </a:pPr>
                <a:r>
                  <a:rPr lang="en-GB" sz="1200" i="0" u="none" dirty="0">
                    <a:solidFill>
                      <a:srgbClr val="000000">
                        <a:lumMod val="50000"/>
                      </a:srgbClr>
                    </a:solidFill>
                    <a:latin typeface="Comic Sans MS" pitchFamily="66" charset="0"/>
                  </a:rPr>
                  <a:t>logic</a:t>
                </a:r>
              </a:p>
            </p:txBody>
          </p:sp>
        </p:grpSp>
        <p:sp>
          <p:nvSpPr>
            <p:cNvPr id="173" name="CasellaDiTesto 651"/>
            <p:cNvSpPr txBox="1"/>
            <p:nvPr/>
          </p:nvSpPr>
          <p:spPr>
            <a:xfrm>
              <a:off x="1711048" y="5027613"/>
              <a:ext cx="928687"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DATA_IN</a:t>
              </a:r>
            </a:p>
          </p:txBody>
        </p:sp>
        <p:sp>
          <p:nvSpPr>
            <p:cNvPr id="174" name="Ovale 660"/>
            <p:cNvSpPr/>
            <p:nvPr/>
          </p:nvSpPr>
          <p:spPr>
            <a:xfrm>
              <a:off x="3433485" y="2670175"/>
              <a:ext cx="90488" cy="90488"/>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75" name="CasellaDiTesto 664"/>
            <p:cNvSpPr txBox="1"/>
            <p:nvPr/>
          </p:nvSpPr>
          <p:spPr>
            <a:xfrm>
              <a:off x="1711048" y="5778500"/>
              <a:ext cx="908050"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DATA_CK</a:t>
              </a:r>
              <a:endParaRPr lang="en-GB" sz="1200" i="0" u="none" baseline="-25000" dirty="0">
                <a:solidFill>
                  <a:srgbClr val="000000">
                    <a:lumMod val="50000"/>
                  </a:srgbClr>
                </a:solidFill>
                <a:latin typeface="Comic Sans MS" pitchFamily="66" charset="0"/>
              </a:endParaRPr>
            </a:p>
          </p:txBody>
        </p:sp>
        <p:cxnSp>
          <p:nvCxnSpPr>
            <p:cNvPr id="176" name="Connettore 1 666"/>
            <p:cNvCxnSpPr/>
            <p:nvPr/>
          </p:nvCxnSpPr>
          <p:spPr>
            <a:xfrm rot="5400000">
              <a:off x="5600422" y="4254501"/>
              <a:ext cx="3743325" cy="0"/>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7" name="CasellaDiTesto 668"/>
            <p:cNvSpPr txBox="1"/>
            <p:nvPr/>
          </p:nvSpPr>
          <p:spPr>
            <a:xfrm>
              <a:off x="7905473" y="4568825"/>
              <a:ext cx="633412"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MASK</a:t>
              </a:r>
            </a:p>
          </p:txBody>
        </p:sp>
        <p:cxnSp>
          <p:nvCxnSpPr>
            <p:cNvPr id="178" name="Connettore 1 266"/>
            <p:cNvCxnSpPr/>
            <p:nvPr/>
          </p:nvCxnSpPr>
          <p:spPr>
            <a:xfrm flipH="1">
              <a:off x="2152373" y="5022850"/>
              <a:ext cx="1079500"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79" name="Stella a 5 punte 663"/>
            <p:cNvSpPr/>
            <p:nvPr/>
          </p:nvSpPr>
          <p:spPr>
            <a:xfrm>
              <a:off x="7456210" y="3576638"/>
              <a:ext cx="179388" cy="17938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grpSp>
          <p:nvGrpSpPr>
            <p:cNvPr id="180" name="Gruppo 269"/>
            <p:cNvGrpSpPr>
              <a:grpSpLocks/>
            </p:cNvGrpSpPr>
            <p:nvPr/>
          </p:nvGrpSpPr>
          <p:grpSpPr bwMode="auto">
            <a:xfrm>
              <a:off x="7795935" y="3390900"/>
              <a:ext cx="1260475" cy="539750"/>
              <a:chOff x="7546082" y="3212976"/>
              <a:chExt cx="1260000" cy="540000"/>
            </a:xfrm>
          </p:grpSpPr>
          <p:sp>
            <p:nvSpPr>
              <p:cNvPr id="233" name="Rettangolo 273"/>
              <p:cNvSpPr/>
              <p:nvPr/>
            </p:nvSpPr>
            <p:spPr>
              <a:xfrm>
                <a:off x="7546082" y="3212976"/>
                <a:ext cx="1260000" cy="540000"/>
              </a:xfrm>
              <a:prstGeom prst="rect">
                <a:avLst/>
              </a:prstGeom>
              <a:ln w="254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anchor="ctr"/>
              <a:lstStyle/>
              <a:p>
                <a:pPr>
                  <a:defRPr/>
                </a:pPr>
                <a:endParaRPr lang="en-GB" i="0" u="none">
                  <a:solidFill>
                    <a:srgbClr val="000000"/>
                  </a:solidFill>
                  <a:latin typeface="Times New Roman"/>
                </a:endParaRPr>
              </a:p>
            </p:txBody>
          </p:sp>
          <p:sp>
            <p:nvSpPr>
              <p:cNvPr id="234" name="CasellaDiTesto 275"/>
              <p:cNvSpPr txBox="1"/>
              <p:nvPr/>
            </p:nvSpPr>
            <p:spPr>
              <a:xfrm>
                <a:off x="7815855" y="3344800"/>
                <a:ext cx="720453" cy="276353"/>
              </a:xfrm>
              <a:prstGeom prst="rect">
                <a:avLst/>
              </a:prstGeom>
              <a:noFill/>
            </p:spPr>
            <p:txBody>
              <a:bodyPr>
                <a:spAutoFit/>
              </a:bodyPr>
              <a:lstStyle/>
              <a:p>
                <a:pPr>
                  <a:defRPr/>
                </a:pPr>
                <a:r>
                  <a:rPr lang="en-GB" sz="1200" i="0" u="none" dirty="0" err="1">
                    <a:solidFill>
                      <a:srgbClr val="000000">
                        <a:lumMod val="50000"/>
                      </a:srgbClr>
                    </a:solidFill>
                    <a:latin typeface="Comic Sans MS" pitchFamily="66" charset="0"/>
                  </a:rPr>
                  <a:t>Pulser</a:t>
                </a:r>
                <a:endParaRPr lang="en-GB" sz="1200" i="0" u="none" dirty="0">
                  <a:solidFill>
                    <a:srgbClr val="000000">
                      <a:lumMod val="50000"/>
                    </a:srgbClr>
                  </a:solidFill>
                  <a:latin typeface="Comic Sans MS" pitchFamily="66" charset="0"/>
                </a:endParaRPr>
              </a:p>
            </p:txBody>
          </p:sp>
        </p:grpSp>
        <p:sp>
          <p:nvSpPr>
            <p:cNvPr id="181" name="CasellaDiTesto 276"/>
            <p:cNvSpPr txBox="1"/>
            <p:nvPr/>
          </p:nvSpPr>
          <p:spPr>
            <a:xfrm>
              <a:off x="3944660" y="3822700"/>
              <a:ext cx="808038"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INJ_EN</a:t>
              </a:r>
            </a:p>
          </p:txBody>
        </p:sp>
        <p:sp>
          <p:nvSpPr>
            <p:cNvPr id="182" name="Ovale 278"/>
            <p:cNvSpPr/>
            <p:nvPr/>
          </p:nvSpPr>
          <p:spPr>
            <a:xfrm>
              <a:off x="3571598" y="6018213"/>
              <a:ext cx="50800" cy="508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i="0" u="none">
                <a:solidFill>
                  <a:srgbClr val="FFFFFF"/>
                </a:solidFill>
                <a:latin typeface="Times New Roman"/>
              </a:endParaRPr>
            </a:p>
          </p:txBody>
        </p:sp>
        <p:cxnSp>
          <p:nvCxnSpPr>
            <p:cNvPr id="183" name="Connettore 1 281"/>
            <p:cNvCxnSpPr/>
            <p:nvPr/>
          </p:nvCxnSpPr>
          <p:spPr>
            <a:xfrm flipV="1">
              <a:off x="3738285" y="3665538"/>
              <a:ext cx="0" cy="287337"/>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4" name="Connettore 1 282"/>
            <p:cNvCxnSpPr/>
            <p:nvPr/>
          </p:nvCxnSpPr>
          <p:spPr>
            <a:xfrm rot="5400000" flipV="1">
              <a:off x="2776260" y="3632200"/>
              <a:ext cx="0" cy="19431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5" name="Connettore 1 285"/>
            <p:cNvCxnSpPr/>
            <p:nvPr/>
          </p:nvCxnSpPr>
          <p:spPr>
            <a:xfrm flipV="1">
              <a:off x="1814235" y="3675063"/>
              <a:ext cx="0" cy="936625"/>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86" name="Ovale 288"/>
            <p:cNvSpPr/>
            <p:nvPr/>
          </p:nvSpPr>
          <p:spPr>
            <a:xfrm>
              <a:off x="1769785" y="3671888"/>
              <a:ext cx="88900" cy="8890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87" name="Stella a 5 punte 290"/>
            <p:cNvSpPr/>
            <p:nvPr/>
          </p:nvSpPr>
          <p:spPr>
            <a:xfrm>
              <a:off x="7456210" y="4722813"/>
              <a:ext cx="179388" cy="18097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88" name="CasellaDiTesto 293"/>
            <p:cNvSpPr txBox="1"/>
            <p:nvPr/>
          </p:nvSpPr>
          <p:spPr>
            <a:xfrm>
              <a:off x="8053110" y="2519363"/>
              <a:ext cx="619125"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AVDD</a:t>
              </a:r>
            </a:p>
          </p:txBody>
        </p:sp>
        <p:sp>
          <p:nvSpPr>
            <p:cNvPr id="189" name="CasellaDiTesto 294"/>
            <p:cNvSpPr txBox="1"/>
            <p:nvPr/>
          </p:nvSpPr>
          <p:spPr>
            <a:xfrm>
              <a:off x="8730973" y="2519363"/>
              <a:ext cx="635000"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AGND</a:t>
              </a:r>
            </a:p>
          </p:txBody>
        </p:sp>
        <p:cxnSp>
          <p:nvCxnSpPr>
            <p:cNvPr id="190" name="Connettore 1 295"/>
            <p:cNvCxnSpPr/>
            <p:nvPr/>
          </p:nvCxnSpPr>
          <p:spPr>
            <a:xfrm>
              <a:off x="7464148" y="2382838"/>
              <a:ext cx="2484437" cy="0"/>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1" name="Connettore 1 296"/>
            <p:cNvCxnSpPr/>
            <p:nvPr/>
          </p:nvCxnSpPr>
          <p:spPr>
            <a:xfrm rot="5400000">
              <a:off x="9091335" y="1554163"/>
              <a:ext cx="1657350" cy="0"/>
            </a:xfrm>
            <a:prstGeom prst="line">
              <a:avLst/>
            </a:prstGeom>
            <a:ln w="254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2" name="Connettore 1 297"/>
            <p:cNvCxnSpPr/>
            <p:nvPr/>
          </p:nvCxnSpPr>
          <p:spPr>
            <a:xfrm rot="5400000">
              <a:off x="8318223" y="2641600"/>
              <a:ext cx="0" cy="1260475"/>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Connettore 1 298"/>
            <p:cNvCxnSpPr/>
            <p:nvPr/>
          </p:nvCxnSpPr>
          <p:spPr>
            <a:xfrm rot="5400000">
              <a:off x="8318223" y="2363787"/>
              <a:ext cx="0" cy="1260475"/>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94" name="Ovale 300"/>
            <p:cNvSpPr/>
            <p:nvPr/>
          </p:nvSpPr>
          <p:spPr>
            <a:xfrm>
              <a:off x="8011835" y="3246438"/>
              <a:ext cx="50800" cy="508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i="0" u="none">
                <a:solidFill>
                  <a:srgbClr val="FFFFFF"/>
                </a:solidFill>
                <a:latin typeface="Times New Roman"/>
              </a:endParaRPr>
            </a:p>
          </p:txBody>
        </p:sp>
        <p:sp>
          <p:nvSpPr>
            <p:cNvPr id="195" name="Ovale 301"/>
            <p:cNvSpPr/>
            <p:nvPr/>
          </p:nvSpPr>
          <p:spPr>
            <a:xfrm>
              <a:off x="8408710" y="2968625"/>
              <a:ext cx="49213" cy="508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i="0" u="none">
                <a:solidFill>
                  <a:srgbClr val="FFFFFF"/>
                </a:solidFill>
                <a:latin typeface="Times New Roman"/>
              </a:endParaRPr>
            </a:p>
          </p:txBody>
        </p:sp>
        <p:sp>
          <p:nvSpPr>
            <p:cNvPr id="196" name="CasellaDiTesto 302"/>
            <p:cNvSpPr txBox="1"/>
            <p:nvPr/>
          </p:nvSpPr>
          <p:spPr>
            <a:xfrm>
              <a:off x="7580035" y="3011488"/>
              <a:ext cx="777875" cy="277812"/>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INJ_CK</a:t>
              </a:r>
            </a:p>
          </p:txBody>
        </p:sp>
        <p:sp>
          <p:nvSpPr>
            <p:cNvPr id="197" name="CasellaDiTesto 303"/>
            <p:cNvSpPr txBox="1"/>
            <p:nvPr/>
          </p:nvSpPr>
          <p:spPr>
            <a:xfrm>
              <a:off x="7580035" y="2743200"/>
              <a:ext cx="1130300" cy="276225"/>
            </a:xfrm>
            <a:prstGeom prst="rect">
              <a:avLst/>
            </a:prstGeom>
            <a:noFill/>
          </p:spPr>
          <p:txBody>
            <a:bodyPr wrap="none">
              <a:spAutoFit/>
            </a:bodyPr>
            <a:lstStyle/>
            <a:p>
              <a:pPr>
                <a:defRPr/>
              </a:pPr>
              <a:r>
                <a:rPr lang="en-GB" sz="1200" i="0" u="none" dirty="0">
                  <a:solidFill>
                    <a:srgbClr val="000000">
                      <a:lumMod val="50000"/>
                    </a:srgbClr>
                  </a:solidFill>
                  <a:latin typeface="Comic Sans MS" pitchFamily="66" charset="0"/>
                </a:rPr>
                <a:t>HIGH_GAIN</a:t>
              </a:r>
            </a:p>
          </p:txBody>
        </p:sp>
        <p:sp>
          <p:nvSpPr>
            <p:cNvPr id="198" name="Stella a 5 punte 649"/>
            <p:cNvSpPr/>
            <p:nvPr/>
          </p:nvSpPr>
          <p:spPr>
            <a:xfrm>
              <a:off x="9308823" y="2346325"/>
              <a:ext cx="179387" cy="179388"/>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199" name="Stella a 5 punte 650"/>
            <p:cNvSpPr/>
            <p:nvPr/>
          </p:nvSpPr>
          <p:spPr>
            <a:xfrm>
              <a:off x="8551585" y="2346325"/>
              <a:ext cx="180975" cy="179388"/>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200" name="Stella a 5 punte 289"/>
            <p:cNvSpPr/>
            <p:nvPr/>
          </p:nvSpPr>
          <p:spPr>
            <a:xfrm>
              <a:off x="8696048" y="2346325"/>
              <a:ext cx="179387" cy="179388"/>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grpSp>
          <p:nvGrpSpPr>
            <p:cNvPr id="201" name="Gruppo 309"/>
            <p:cNvGrpSpPr>
              <a:grpSpLocks/>
            </p:cNvGrpSpPr>
            <p:nvPr/>
          </p:nvGrpSpPr>
          <p:grpSpPr bwMode="auto">
            <a:xfrm rot="5400000">
              <a:off x="5094805" y="2561431"/>
              <a:ext cx="347662" cy="3140075"/>
              <a:chOff x="633314" y="1592078"/>
              <a:chExt cx="348228" cy="3139426"/>
            </a:xfrm>
          </p:grpSpPr>
          <p:sp>
            <p:nvSpPr>
              <p:cNvPr id="229" name="Ovale 304"/>
              <p:cNvSpPr/>
              <p:nvPr/>
            </p:nvSpPr>
            <p:spPr>
              <a:xfrm>
                <a:off x="630134" y="4666431"/>
                <a:ext cx="71553" cy="71422"/>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sp>
            <p:nvSpPr>
              <p:cNvPr id="230" name="Ovale 305"/>
              <p:cNvSpPr/>
              <p:nvPr/>
            </p:nvSpPr>
            <p:spPr>
              <a:xfrm>
                <a:off x="906809" y="4666431"/>
                <a:ext cx="71553" cy="71422"/>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231" name="Connettore 1 307"/>
              <p:cNvCxnSpPr/>
              <p:nvPr/>
            </p:nvCxnSpPr>
            <p:spPr>
              <a:xfrm rot="18420000">
                <a:off x="805043" y="4463042"/>
                <a:ext cx="0" cy="251233"/>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2" name="Connettore 1 308"/>
              <p:cNvCxnSpPr/>
              <p:nvPr/>
            </p:nvCxnSpPr>
            <p:spPr>
              <a:xfrm rot="5400000">
                <a:off x="-702000" y="3092750"/>
                <a:ext cx="2988645" cy="0"/>
              </a:xfrm>
              <a:prstGeom prst="line">
                <a:avLst/>
              </a:prstGeom>
              <a:ln w="254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202" name="Connettore 1 310"/>
            <p:cNvCxnSpPr/>
            <p:nvPr/>
          </p:nvCxnSpPr>
          <p:spPr>
            <a:xfrm flipV="1">
              <a:off x="3738285" y="4319588"/>
              <a:ext cx="0" cy="287337"/>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03" name="Gruppo 182"/>
            <p:cNvGrpSpPr>
              <a:grpSpLocks/>
            </p:cNvGrpSpPr>
            <p:nvPr/>
          </p:nvGrpSpPr>
          <p:grpSpPr bwMode="auto">
            <a:xfrm>
              <a:off x="6310035" y="5140325"/>
              <a:ext cx="496888" cy="663575"/>
              <a:chOff x="3617608" y="2605086"/>
              <a:chExt cx="497398" cy="662047"/>
            </a:xfrm>
          </p:grpSpPr>
          <p:grpSp>
            <p:nvGrpSpPr>
              <p:cNvPr id="222" name="Gruppo 11"/>
              <p:cNvGrpSpPr>
                <a:grpSpLocks/>
              </p:cNvGrpSpPr>
              <p:nvPr/>
            </p:nvGrpSpPr>
            <p:grpSpPr bwMode="auto">
              <a:xfrm>
                <a:off x="3692095" y="2857687"/>
                <a:ext cx="341203" cy="409446"/>
                <a:chOff x="3770852" y="2786058"/>
                <a:chExt cx="540000" cy="648000"/>
              </a:xfrm>
            </p:grpSpPr>
            <p:sp>
              <p:nvSpPr>
                <p:cNvPr id="227" name="Rettangolo 6"/>
                <p:cNvSpPr/>
                <p:nvPr/>
              </p:nvSpPr>
              <p:spPr>
                <a:xfrm>
                  <a:off x="3771172" y="2784841"/>
                  <a:ext cx="540727" cy="6492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defRPr/>
                  </a:pPr>
                  <a:endParaRPr lang="it-IT" i="0" u="none">
                    <a:solidFill>
                      <a:srgbClr val="FFFFFF"/>
                    </a:solidFill>
                    <a:latin typeface="Times New Roman"/>
                  </a:endParaRPr>
                </a:p>
              </p:txBody>
            </p:sp>
            <p:sp>
              <p:nvSpPr>
                <p:cNvPr id="228" name="Triangolo isoscele 10"/>
                <p:cNvSpPr/>
                <p:nvPr/>
              </p:nvSpPr>
              <p:spPr>
                <a:xfrm rot="5400000">
                  <a:off x="3771411" y="3213235"/>
                  <a:ext cx="142879" cy="143355"/>
                </a:xfrm>
                <a:prstGeom prst="triangl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defRPr/>
                  </a:pPr>
                  <a:endParaRPr lang="it-IT" i="0" u="none">
                    <a:solidFill>
                      <a:srgbClr val="FFFFFF"/>
                    </a:solidFill>
                    <a:latin typeface="Times New Roman"/>
                  </a:endParaRPr>
                </a:p>
              </p:txBody>
            </p:sp>
          </p:grpSp>
          <p:grpSp>
            <p:nvGrpSpPr>
              <p:cNvPr id="223" name="Gruppo 50"/>
              <p:cNvGrpSpPr>
                <a:grpSpLocks/>
              </p:cNvGrpSpPr>
              <p:nvPr/>
            </p:nvGrpSpPr>
            <p:grpSpPr bwMode="auto">
              <a:xfrm>
                <a:off x="3617608" y="2883020"/>
                <a:ext cx="488254" cy="246223"/>
                <a:chOff x="3209480" y="3147624"/>
                <a:chExt cx="772727" cy="389679"/>
              </a:xfrm>
            </p:grpSpPr>
            <p:sp>
              <p:nvSpPr>
                <p:cNvPr id="225" name="CasellaDiTesto 51"/>
                <p:cNvSpPr txBox="1">
                  <a:spLocks noChangeArrowheads="1"/>
                </p:cNvSpPr>
                <p:nvPr/>
              </p:nvSpPr>
              <p:spPr bwMode="auto">
                <a:xfrm>
                  <a:off x="3517414" y="3147627"/>
                  <a:ext cx="464793" cy="38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a:solidFill>
                        <a:srgbClr val="FFFFFF"/>
                      </a:solidFill>
                    </a:rPr>
                    <a:t>Q</a:t>
                  </a:r>
                </a:p>
              </p:txBody>
            </p:sp>
            <p:sp>
              <p:nvSpPr>
                <p:cNvPr id="226" name="CasellaDiTesto 485"/>
                <p:cNvSpPr txBox="1">
                  <a:spLocks noChangeArrowheads="1"/>
                </p:cNvSpPr>
                <p:nvPr/>
              </p:nvSpPr>
              <p:spPr bwMode="auto">
                <a:xfrm>
                  <a:off x="3209480" y="3147624"/>
                  <a:ext cx="460729" cy="38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a:solidFill>
                        <a:srgbClr val="FFFFFF"/>
                      </a:solidFill>
                    </a:rPr>
                    <a:t>D</a:t>
                  </a:r>
                </a:p>
              </p:txBody>
            </p:sp>
          </p:grpSp>
          <p:sp>
            <p:nvSpPr>
              <p:cNvPr id="224" name="CasellaDiTesto 483"/>
              <p:cNvSpPr txBox="1"/>
              <p:nvPr/>
            </p:nvSpPr>
            <p:spPr>
              <a:xfrm>
                <a:off x="3620786" y="2605086"/>
                <a:ext cx="494220" cy="277173"/>
              </a:xfrm>
              <a:prstGeom prst="rect">
                <a:avLst/>
              </a:prstGeom>
              <a:noFill/>
            </p:spPr>
            <p:txBody>
              <a:bodyPr wrap="none">
                <a:spAutoFit/>
              </a:bodyPr>
              <a:lstStyle/>
              <a:p>
                <a:pPr>
                  <a:defRPr/>
                </a:pPr>
                <a:r>
                  <a:rPr lang="it-IT" sz="1200" i="0" u="none" dirty="0">
                    <a:solidFill>
                      <a:srgbClr val="000000">
                        <a:lumMod val="50000"/>
                      </a:srgbClr>
                    </a:solidFill>
                    <a:latin typeface="Comic Sans MS" pitchFamily="66" charset="0"/>
                  </a:rPr>
                  <a:t>INJ</a:t>
                </a:r>
              </a:p>
            </p:txBody>
          </p:sp>
        </p:grpSp>
        <p:grpSp>
          <p:nvGrpSpPr>
            <p:cNvPr id="204" name="Gruppo 183"/>
            <p:cNvGrpSpPr>
              <a:grpSpLocks/>
            </p:cNvGrpSpPr>
            <p:nvPr/>
          </p:nvGrpSpPr>
          <p:grpSpPr bwMode="auto">
            <a:xfrm>
              <a:off x="3631923" y="5140325"/>
              <a:ext cx="488950" cy="663575"/>
              <a:chOff x="4152967" y="2605086"/>
              <a:chExt cx="488262" cy="662047"/>
            </a:xfrm>
          </p:grpSpPr>
          <p:grpSp>
            <p:nvGrpSpPr>
              <p:cNvPr id="215" name="Gruppo 12"/>
              <p:cNvGrpSpPr>
                <a:grpSpLocks/>
              </p:cNvGrpSpPr>
              <p:nvPr/>
            </p:nvGrpSpPr>
            <p:grpSpPr bwMode="auto">
              <a:xfrm>
                <a:off x="4227461" y="2857687"/>
                <a:ext cx="341203" cy="409446"/>
                <a:chOff x="3770852" y="2786058"/>
                <a:chExt cx="540000" cy="648000"/>
              </a:xfrm>
            </p:grpSpPr>
            <p:sp>
              <p:nvSpPr>
                <p:cNvPr id="220" name="Rettangolo 13"/>
                <p:cNvSpPr/>
                <p:nvPr/>
              </p:nvSpPr>
              <p:spPr>
                <a:xfrm>
                  <a:off x="3770873" y="2784841"/>
                  <a:ext cx="539414" cy="64921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it-IT" i="0" u="none">
                    <a:solidFill>
                      <a:srgbClr val="FFFFFF"/>
                    </a:solidFill>
                    <a:latin typeface="Times New Roman"/>
                  </a:endParaRPr>
                </a:p>
              </p:txBody>
            </p:sp>
            <p:sp>
              <p:nvSpPr>
                <p:cNvPr id="221" name="Triangolo isoscele 14"/>
                <p:cNvSpPr/>
                <p:nvPr/>
              </p:nvSpPr>
              <p:spPr>
                <a:xfrm rot="5400000">
                  <a:off x="3770937" y="3213410"/>
                  <a:ext cx="142879" cy="143008"/>
                </a:xfrm>
                <a:prstGeom prst="triangle">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it-IT" i="0" u="none">
                    <a:solidFill>
                      <a:srgbClr val="FFFFFF"/>
                    </a:solidFill>
                    <a:latin typeface="Times New Roman"/>
                  </a:endParaRPr>
                </a:p>
              </p:txBody>
            </p:sp>
          </p:grpSp>
          <p:grpSp>
            <p:nvGrpSpPr>
              <p:cNvPr id="216" name="Gruppo 47"/>
              <p:cNvGrpSpPr>
                <a:grpSpLocks/>
              </p:cNvGrpSpPr>
              <p:nvPr/>
            </p:nvGrpSpPr>
            <p:grpSpPr bwMode="auto">
              <a:xfrm>
                <a:off x="4152967" y="2883024"/>
                <a:ext cx="488262" cy="246221"/>
                <a:chOff x="3209468" y="3147625"/>
                <a:chExt cx="772740" cy="389675"/>
              </a:xfrm>
            </p:grpSpPr>
            <p:sp>
              <p:nvSpPr>
                <p:cNvPr id="218" name="CasellaDiTesto 492"/>
                <p:cNvSpPr txBox="1">
                  <a:spLocks noChangeArrowheads="1"/>
                </p:cNvSpPr>
                <p:nvPr/>
              </p:nvSpPr>
              <p:spPr bwMode="auto">
                <a:xfrm>
                  <a:off x="3517416" y="3147625"/>
                  <a:ext cx="464792" cy="3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a:solidFill>
                        <a:srgbClr val="FFFFFF"/>
                      </a:solidFill>
                    </a:rPr>
                    <a:t>Q</a:t>
                  </a:r>
                </a:p>
              </p:txBody>
            </p:sp>
            <p:sp>
              <p:nvSpPr>
                <p:cNvPr id="219" name="CasellaDiTesto 493"/>
                <p:cNvSpPr txBox="1">
                  <a:spLocks noChangeArrowheads="1"/>
                </p:cNvSpPr>
                <p:nvPr/>
              </p:nvSpPr>
              <p:spPr bwMode="auto">
                <a:xfrm>
                  <a:off x="3209468" y="3147625"/>
                  <a:ext cx="460727" cy="3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eaLnBrk="1" hangingPunct="1"/>
                  <a:r>
                    <a:rPr lang="it-IT" sz="1000" b="1" i="0" u="none">
                      <a:solidFill>
                        <a:srgbClr val="FFFFFF"/>
                      </a:solidFill>
                    </a:rPr>
                    <a:t>D</a:t>
                  </a:r>
                </a:p>
              </p:txBody>
            </p:sp>
          </p:grpSp>
          <p:sp>
            <p:nvSpPr>
              <p:cNvPr id="217" name="CasellaDiTesto 491"/>
              <p:cNvSpPr txBox="1"/>
              <p:nvPr/>
            </p:nvSpPr>
            <p:spPr>
              <a:xfrm>
                <a:off x="4210037" y="2605086"/>
                <a:ext cx="377293" cy="277173"/>
              </a:xfrm>
              <a:prstGeom prst="rect">
                <a:avLst/>
              </a:prstGeom>
              <a:noFill/>
            </p:spPr>
            <p:txBody>
              <a:bodyPr wrap="none">
                <a:spAutoFit/>
              </a:bodyPr>
              <a:lstStyle/>
              <a:p>
                <a:pPr>
                  <a:defRPr/>
                </a:pPr>
                <a:r>
                  <a:rPr lang="it-IT" sz="1200" i="0" u="none" dirty="0">
                    <a:solidFill>
                      <a:srgbClr val="000000">
                        <a:lumMod val="50000"/>
                      </a:srgbClr>
                    </a:solidFill>
                    <a:latin typeface="Comic Sans MS" pitchFamily="66" charset="0"/>
                  </a:rPr>
                  <a:t>B0</a:t>
                </a:r>
              </a:p>
            </p:txBody>
          </p:sp>
        </p:grpSp>
        <p:grpSp>
          <p:nvGrpSpPr>
            <p:cNvPr id="205" name="Gruppo 646"/>
            <p:cNvGrpSpPr>
              <a:grpSpLocks/>
            </p:cNvGrpSpPr>
            <p:nvPr/>
          </p:nvGrpSpPr>
          <p:grpSpPr bwMode="auto">
            <a:xfrm>
              <a:off x="4030385" y="4267200"/>
              <a:ext cx="1871663" cy="642938"/>
              <a:chOff x="4881786" y="3933056"/>
              <a:chExt cx="1872208" cy="642942"/>
            </a:xfrm>
          </p:grpSpPr>
          <p:sp>
            <p:nvSpPr>
              <p:cNvPr id="213" name="Rettangolo 286"/>
              <p:cNvSpPr/>
              <p:nvPr/>
            </p:nvSpPr>
            <p:spPr>
              <a:xfrm>
                <a:off x="4881786" y="3933056"/>
                <a:ext cx="1872208" cy="642942"/>
              </a:xfrm>
              <a:prstGeom prst="rect">
                <a:avLst/>
              </a:prstGeom>
              <a:ln w="254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anchor="ctr"/>
              <a:lstStyle/>
              <a:p>
                <a:pPr>
                  <a:defRPr/>
                </a:pPr>
                <a:endParaRPr lang="en-GB" i="0" u="none">
                  <a:solidFill>
                    <a:srgbClr val="000000"/>
                  </a:solidFill>
                  <a:latin typeface="Times New Roman"/>
                </a:endParaRPr>
              </a:p>
            </p:txBody>
          </p:sp>
          <p:sp>
            <p:nvSpPr>
              <p:cNvPr id="214" name="CasellaDiTesto 287"/>
              <p:cNvSpPr txBox="1"/>
              <p:nvPr/>
            </p:nvSpPr>
            <p:spPr>
              <a:xfrm>
                <a:off x="5046934" y="4023545"/>
                <a:ext cx="1541912" cy="461965"/>
              </a:xfrm>
              <a:prstGeom prst="rect">
                <a:avLst/>
              </a:prstGeom>
              <a:noFill/>
            </p:spPr>
            <p:txBody>
              <a:bodyPr>
                <a:spAutoFit/>
              </a:bodyPr>
              <a:lstStyle/>
              <a:p>
                <a:pPr>
                  <a:defRPr/>
                </a:pPr>
                <a:r>
                  <a:rPr lang="en-GB" sz="1200" i="0" u="none" dirty="0">
                    <a:solidFill>
                      <a:srgbClr val="000000">
                        <a:lumMod val="50000"/>
                      </a:srgbClr>
                    </a:solidFill>
                    <a:latin typeface="Comic Sans MS" pitchFamily="66" charset="0"/>
                  </a:rPr>
                  <a:t>Digital Threshold Correction</a:t>
                </a:r>
              </a:p>
            </p:txBody>
          </p:sp>
        </p:grpSp>
        <p:sp>
          <p:nvSpPr>
            <p:cNvPr id="206" name="Ovale 312"/>
            <p:cNvSpPr/>
            <p:nvPr/>
          </p:nvSpPr>
          <p:spPr>
            <a:xfrm>
              <a:off x="6232248" y="6018213"/>
              <a:ext cx="50800" cy="508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i="0" u="none">
                <a:solidFill>
                  <a:srgbClr val="FFFFFF"/>
                </a:solidFill>
                <a:latin typeface="Times New Roman"/>
              </a:endParaRPr>
            </a:p>
          </p:txBody>
        </p:sp>
        <p:cxnSp>
          <p:nvCxnSpPr>
            <p:cNvPr id="207" name="Connettore 1 313"/>
            <p:cNvCxnSpPr/>
            <p:nvPr/>
          </p:nvCxnSpPr>
          <p:spPr>
            <a:xfrm flipH="1">
              <a:off x="6989485" y="5545138"/>
              <a:ext cx="360363" cy="0"/>
            </a:xfrm>
            <a:prstGeom prst="line">
              <a:avLst/>
            </a:prstGeom>
            <a:ln w="254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8" name="Ovale 314"/>
            <p:cNvSpPr/>
            <p:nvPr/>
          </p:nvSpPr>
          <p:spPr>
            <a:xfrm>
              <a:off x="6789460" y="5500688"/>
              <a:ext cx="88900" cy="9048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0" u="none">
                <a:solidFill>
                  <a:srgbClr val="FFFFFF"/>
                </a:solidFill>
                <a:latin typeface="Times New Roman"/>
              </a:endParaRPr>
            </a:p>
          </p:txBody>
        </p:sp>
        <p:cxnSp>
          <p:nvCxnSpPr>
            <p:cNvPr id="209" name="Connettore 1 315"/>
            <p:cNvCxnSpPr/>
            <p:nvPr/>
          </p:nvCxnSpPr>
          <p:spPr>
            <a:xfrm flipH="1">
              <a:off x="1784073" y="5022850"/>
              <a:ext cx="358775" cy="0"/>
            </a:xfrm>
            <a:prstGeom prst="line">
              <a:avLst/>
            </a:prstGeom>
            <a:ln w="254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0" name="Connettore 1 316"/>
            <p:cNvCxnSpPr/>
            <p:nvPr/>
          </p:nvCxnSpPr>
          <p:spPr>
            <a:xfrm flipH="1">
              <a:off x="1784073" y="6049963"/>
              <a:ext cx="358775" cy="0"/>
            </a:xfrm>
            <a:prstGeom prst="line">
              <a:avLst/>
            </a:prstGeom>
            <a:ln w="254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1" name="Connettore 1 317"/>
            <p:cNvCxnSpPr/>
            <p:nvPr/>
          </p:nvCxnSpPr>
          <p:spPr>
            <a:xfrm flipH="1">
              <a:off x="6989485" y="6049963"/>
              <a:ext cx="360363" cy="0"/>
            </a:xfrm>
            <a:prstGeom prst="line">
              <a:avLst/>
            </a:prstGeom>
            <a:ln w="254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2" name="CasellaDiTesto 178"/>
            <p:cNvSpPr txBox="1"/>
            <p:nvPr/>
          </p:nvSpPr>
          <p:spPr>
            <a:xfrm>
              <a:off x="6956148" y="1765300"/>
              <a:ext cx="484187" cy="400050"/>
            </a:xfrm>
            <a:prstGeom prst="rect">
              <a:avLst/>
            </a:prstGeom>
            <a:noFill/>
          </p:spPr>
          <p:txBody>
            <a:bodyPr>
              <a:spAutoFit/>
            </a:bodyPr>
            <a:lstStyle/>
            <a:p>
              <a:pPr>
                <a:defRPr/>
              </a:pPr>
              <a:r>
                <a:rPr lang="en-GB" sz="2000" i="0" u="none" dirty="0">
                  <a:solidFill>
                    <a:srgbClr val="000000">
                      <a:lumMod val="50000"/>
                    </a:srgbClr>
                  </a:solidFill>
                  <a:latin typeface="Verdana"/>
                  <a:cs typeface="Verdana"/>
                </a:rPr>
                <a:t>+</a:t>
              </a:r>
            </a:p>
          </p:txBody>
        </p:sp>
      </p:gr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5100" y="76200"/>
            <a:ext cx="9486900" cy="927100"/>
          </a:xfrm>
          <a:prstGeom prst="rect">
            <a:avLst/>
          </a:prstGeom>
          <a:solidFill>
            <a:schemeClr val="accent5">
              <a:lumMod val="40000"/>
              <a:lumOff val="60000"/>
            </a:schemeClr>
          </a:solidFill>
        </p:spPr>
        <p:txBody>
          <a:bodyPr/>
          <a:lstStyle/>
          <a:p>
            <a:pPr algn="ctr" eaLnBrk="0" hangingPunct="0">
              <a:buClrTx/>
              <a:buFontTx/>
              <a:buNone/>
              <a:defRPr/>
            </a:pPr>
            <a:r>
              <a:rPr lang="it-IT" sz="2600" kern="0" dirty="0" err="1">
                <a:solidFill>
                  <a:srgbClr val="FF0000"/>
                </a:solidFill>
                <a:latin typeface="Comic Sans MS" pitchFamily="66" charset="0"/>
                <a:ea typeface="+mn-ea"/>
              </a:rPr>
              <a:t>Exploiting</a:t>
            </a:r>
            <a:r>
              <a:rPr lang="it-IT" sz="2600" kern="0" dirty="0">
                <a:solidFill>
                  <a:srgbClr val="FF0000"/>
                </a:solidFill>
                <a:latin typeface="Comic Sans MS" pitchFamily="66" charset="0"/>
                <a:ea typeface="+mn-ea"/>
              </a:rPr>
              <a:t> 3D </a:t>
            </a:r>
            <a:r>
              <a:rPr lang="it-IT" sz="2600" kern="0" dirty="0" err="1">
                <a:solidFill>
                  <a:srgbClr val="FF0000"/>
                </a:solidFill>
                <a:latin typeface="Comic Sans MS" pitchFamily="66" charset="0"/>
                <a:ea typeface="+mn-ea"/>
              </a:rPr>
              <a:t>integration</a:t>
            </a:r>
            <a:r>
              <a:rPr lang="it-IT" sz="2600" kern="0" dirty="0">
                <a:solidFill>
                  <a:srgbClr val="FF0000"/>
                </a:solidFill>
                <a:latin typeface="Comic Sans MS" pitchFamily="66" charset="0"/>
                <a:ea typeface="+mn-ea"/>
              </a:rPr>
              <a:t>: </a:t>
            </a:r>
            <a:r>
              <a:rPr lang="it-IT" sz="2600" kern="0" dirty="0" err="1">
                <a:solidFill>
                  <a:srgbClr val="FF0000"/>
                </a:solidFill>
                <a:latin typeface="Comic Sans MS" pitchFamily="66" charset="0"/>
                <a:ea typeface="+mn-ea"/>
              </a:rPr>
              <a:t>pixel-level</a:t>
            </a:r>
            <a:r>
              <a:rPr lang="it-IT" sz="2600" kern="0" dirty="0">
                <a:solidFill>
                  <a:srgbClr val="FF0000"/>
                </a:solidFill>
                <a:latin typeface="Comic Sans MS" pitchFamily="66" charset="0"/>
                <a:ea typeface="+mn-ea"/>
              </a:rPr>
              <a:t> </a:t>
            </a:r>
            <a:r>
              <a:rPr lang="it-IT" sz="2600" kern="0" dirty="0" err="1">
                <a:solidFill>
                  <a:srgbClr val="FF0000"/>
                </a:solidFill>
                <a:latin typeface="Comic Sans MS" pitchFamily="66" charset="0"/>
                <a:ea typeface="+mn-ea"/>
              </a:rPr>
              <a:t>logic</a:t>
            </a:r>
            <a:r>
              <a:rPr lang="it-IT" sz="2600" kern="0" dirty="0">
                <a:solidFill>
                  <a:srgbClr val="FF0000"/>
                </a:solidFill>
                <a:latin typeface="Comic Sans MS" pitchFamily="66" charset="0"/>
                <a:ea typeface="+mn-ea"/>
              </a:rPr>
              <a:t> </a:t>
            </a:r>
            <a:r>
              <a:rPr lang="it-IT" sz="2600" kern="0" dirty="0" err="1">
                <a:solidFill>
                  <a:srgbClr val="FF0000"/>
                </a:solidFill>
                <a:latin typeface="Comic Sans MS" pitchFamily="66" charset="0"/>
                <a:ea typeface="+mn-ea"/>
              </a:rPr>
              <a:t>with</a:t>
            </a:r>
            <a:r>
              <a:rPr lang="it-IT" sz="2600" kern="0" dirty="0">
                <a:solidFill>
                  <a:srgbClr val="FF0000"/>
                </a:solidFill>
                <a:latin typeface="Comic Sans MS" pitchFamily="66" charset="0"/>
                <a:ea typeface="+mn-ea"/>
              </a:rPr>
              <a:t> </a:t>
            </a:r>
            <a:r>
              <a:rPr lang="it-IT" sz="2600" kern="0" dirty="0" err="1">
                <a:solidFill>
                  <a:srgbClr val="FF0000"/>
                </a:solidFill>
                <a:latin typeface="Comic Sans MS" pitchFamily="66" charset="0"/>
                <a:ea typeface="+mn-ea"/>
              </a:rPr>
              <a:t>time-stamp</a:t>
            </a:r>
            <a:r>
              <a:rPr lang="it-IT" sz="2600" kern="0" dirty="0">
                <a:solidFill>
                  <a:srgbClr val="FF0000"/>
                </a:solidFill>
                <a:latin typeface="Comic Sans MS" pitchFamily="66" charset="0"/>
                <a:ea typeface="+mn-ea"/>
              </a:rPr>
              <a:t> latch and </a:t>
            </a:r>
            <a:r>
              <a:rPr lang="it-IT" sz="2600" kern="0" dirty="0" err="1">
                <a:solidFill>
                  <a:srgbClr val="FF0000"/>
                </a:solidFill>
                <a:latin typeface="Comic Sans MS" pitchFamily="66" charset="0"/>
                <a:ea typeface="+mn-ea"/>
              </a:rPr>
              <a:t>comparator</a:t>
            </a:r>
            <a:r>
              <a:rPr lang="it-IT" sz="2600" kern="0" dirty="0">
                <a:solidFill>
                  <a:srgbClr val="FF0000"/>
                </a:solidFill>
                <a:latin typeface="Comic Sans MS" pitchFamily="66" charset="0"/>
                <a:ea typeface="+mn-ea"/>
              </a:rPr>
              <a:t> </a:t>
            </a:r>
            <a:r>
              <a:rPr lang="it-IT" sz="2600" kern="0" dirty="0" err="1">
                <a:solidFill>
                  <a:srgbClr val="FF0000"/>
                </a:solidFill>
                <a:latin typeface="Comic Sans MS" pitchFamily="66" charset="0"/>
                <a:ea typeface="+mn-ea"/>
              </a:rPr>
              <a:t>for</a:t>
            </a:r>
            <a:r>
              <a:rPr lang="it-IT" sz="2600" kern="0" dirty="0">
                <a:solidFill>
                  <a:srgbClr val="FF0000"/>
                </a:solidFill>
                <a:latin typeface="Comic Sans MS" pitchFamily="66" charset="0"/>
                <a:ea typeface="+mn-ea"/>
              </a:rPr>
              <a:t> a </a:t>
            </a:r>
            <a:r>
              <a:rPr lang="it-IT" sz="2600" kern="0" dirty="0" err="1">
                <a:solidFill>
                  <a:srgbClr val="FF0000"/>
                </a:solidFill>
                <a:latin typeface="Comic Sans MS" pitchFamily="66" charset="0"/>
                <a:ea typeface="+mn-ea"/>
              </a:rPr>
              <a:t>time-ordered</a:t>
            </a:r>
            <a:r>
              <a:rPr lang="it-IT" sz="2600" kern="0" dirty="0">
                <a:solidFill>
                  <a:srgbClr val="FF0000"/>
                </a:solidFill>
                <a:latin typeface="Comic Sans MS" pitchFamily="66" charset="0"/>
                <a:ea typeface="+mn-ea"/>
              </a:rPr>
              <a:t> </a:t>
            </a:r>
            <a:r>
              <a:rPr lang="it-IT" sz="2600" kern="0" dirty="0" err="1">
                <a:solidFill>
                  <a:srgbClr val="FF0000"/>
                </a:solidFill>
                <a:latin typeface="Comic Sans MS" pitchFamily="66" charset="0"/>
                <a:ea typeface="+mn-ea"/>
              </a:rPr>
              <a:t>readout</a:t>
            </a:r>
            <a:endParaRPr lang="it-IT" sz="2600" kern="0" dirty="0">
              <a:solidFill>
                <a:srgbClr val="FF0000"/>
              </a:solidFill>
              <a:latin typeface="Comic Sans MS" pitchFamily="66" charset="0"/>
              <a:ea typeface="+mn-ea"/>
            </a:endParaRPr>
          </a:p>
        </p:txBody>
      </p:sp>
      <p:pic>
        <p:nvPicPr>
          <p:cNvPr id="103427" name="Picture 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3" y="1112838"/>
            <a:ext cx="9350375"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pPr>
              <a:defRPr/>
            </a:pPr>
            <a:fld id="{E2C97858-1193-AE41-87A1-0239FD318D9C}" type="slidenum">
              <a:rPr lang="en-US" smtClean="0"/>
              <a:pPr>
                <a:defRPr/>
              </a:pPr>
              <a:t>87</a:t>
            </a:fld>
            <a:endParaRPr lang="en-US"/>
          </a:p>
        </p:txBody>
      </p:sp>
      <p:sp>
        <p:nvSpPr>
          <p:cNvPr id="5" name="Rectangle 4"/>
          <p:cNvSpPr>
            <a:spLocks noGrp="1" noChangeArrowheads="1"/>
          </p:cNvSpPr>
          <p:nvPr>
            <p:ph type="title"/>
          </p:nvPr>
        </p:nvSpPr>
        <p:spPr>
          <a:xfrm>
            <a:off x="304800" y="0"/>
            <a:ext cx="9436100" cy="800100"/>
          </a:xfrm>
        </p:spPr>
        <p:txBody>
          <a:bodyPr lIns="85519" tIns="44470" rIns="85519" bIns="44470"/>
          <a:lstStyle/>
          <a:p>
            <a:pPr defTabSz="426935" eaLnBrk="1">
              <a:buClr>
                <a:srgbClr val="CC3300"/>
              </a:buClr>
              <a:buSzPct val="100000"/>
              <a:tabLst>
                <a:tab pos="0" algn="l"/>
                <a:tab pos="425386" algn="l"/>
                <a:tab pos="852279" algn="l"/>
                <a:tab pos="1279173" algn="l"/>
                <a:tab pos="1706067" algn="l"/>
                <a:tab pos="2132961" algn="l"/>
                <a:tab pos="2559855" algn="l"/>
                <a:tab pos="2986748" algn="l"/>
                <a:tab pos="3413643" algn="l"/>
                <a:tab pos="3840537" algn="l"/>
                <a:tab pos="4267430" algn="l"/>
                <a:tab pos="4694324" algn="l"/>
                <a:tab pos="5121219" algn="l"/>
                <a:tab pos="5548112" algn="l"/>
                <a:tab pos="5975006" algn="l"/>
                <a:tab pos="6401900" algn="l"/>
                <a:tab pos="6828794" algn="l"/>
                <a:tab pos="7255688" algn="l"/>
                <a:tab pos="7682583" algn="l"/>
                <a:tab pos="8109475" algn="l"/>
                <a:tab pos="8536370" algn="l"/>
              </a:tabLst>
              <a:defRPr/>
            </a:pPr>
            <a:r>
              <a:rPr lang="it-IT" sz="2800" dirty="0" err="1" smtClean="0">
                <a:effectLst>
                  <a:outerShdw blurRad="38100" dist="38100" dir="2700000" algn="tl">
                    <a:srgbClr val="DDDDDD"/>
                  </a:outerShdw>
                </a:effectLst>
                <a:latin typeface="Comic Sans MS" charset="0"/>
                <a:ea typeface="ＭＳ Ｐゴシック" charset="0"/>
              </a:rPr>
              <a:t>Perspectives</a:t>
            </a:r>
            <a:r>
              <a:rPr lang="it-IT" sz="2800" dirty="0" smtClean="0">
                <a:effectLst>
                  <a:outerShdw blurRad="38100" dist="38100" dir="2700000" algn="tl">
                    <a:srgbClr val="DDDDDD"/>
                  </a:outerShdw>
                </a:effectLst>
                <a:latin typeface="Comic Sans MS" charset="0"/>
                <a:ea typeface="ＭＳ Ｐゴシック" charset="0"/>
              </a:rPr>
              <a:t> and </a:t>
            </a:r>
            <a:r>
              <a:rPr lang="it-IT" sz="2800" dirty="0" err="1" smtClean="0">
                <a:effectLst>
                  <a:outerShdw blurRad="38100" dist="38100" dir="2700000" algn="tl">
                    <a:srgbClr val="DDDDDD"/>
                  </a:outerShdw>
                </a:effectLst>
                <a:latin typeface="Comic Sans MS" charset="0"/>
                <a:ea typeface="ＭＳ Ｐゴシック" charset="0"/>
              </a:rPr>
              <a:t>support</a:t>
            </a:r>
            <a:r>
              <a:rPr lang="it-IT" sz="2800" dirty="0" smtClean="0">
                <a:effectLst>
                  <a:outerShdw blurRad="38100" dist="38100" dir="2700000" algn="tl">
                    <a:srgbClr val="DDDDDD"/>
                  </a:outerShdw>
                </a:effectLst>
                <a:latin typeface="Comic Sans MS" charset="0"/>
                <a:ea typeface="ＭＳ Ｐゴシック" charset="0"/>
              </a:rPr>
              <a:t> to 3D </a:t>
            </a:r>
            <a:r>
              <a:rPr lang="it-IT" sz="2800" dirty="0" err="1" smtClean="0">
                <a:effectLst>
                  <a:outerShdw blurRad="38100" dist="38100" dir="2700000" algn="tl">
                    <a:srgbClr val="DDDDDD"/>
                  </a:outerShdw>
                </a:effectLst>
                <a:latin typeface="Comic Sans MS" charset="0"/>
                <a:ea typeface="ＭＳ Ｐゴシック" charset="0"/>
              </a:rPr>
              <a:t>integration</a:t>
            </a:r>
            <a:r>
              <a:rPr lang="it-IT" sz="2800" dirty="0" smtClean="0">
                <a:effectLst>
                  <a:outerShdw blurRad="38100" dist="38100" dir="2700000" algn="tl">
                    <a:srgbClr val="DDDDDD"/>
                  </a:outerShdw>
                </a:effectLst>
                <a:latin typeface="Comic Sans MS" charset="0"/>
                <a:ea typeface="ＭＳ Ｐゴシック" charset="0"/>
              </a:rPr>
              <a:t> in the </a:t>
            </a:r>
            <a:r>
              <a:rPr lang="it-IT" sz="2800" dirty="0" err="1" smtClean="0">
                <a:effectLst>
                  <a:outerShdw blurRad="38100" dist="38100" dir="2700000" algn="tl">
                    <a:srgbClr val="DDDDDD"/>
                  </a:outerShdw>
                </a:effectLst>
                <a:latin typeface="Comic Sans MS" charset="0"/>
                <a:ea typeface="ＭＳ Ｐゴシック" charset="0"/>
              </a:rPr>
              <a:t>semiconductor</a:t>
            </a:r>
            <a:r>
              <a:rPr lang="it-IT" sz="2800" dirty="0" smtClean="0">
                <a:effectLst>
                  <a:outerShdw blurRad="38100" dist="38100" dir="2700000" algn="tl">
                    <a:srgbClr val="DDDDDD"/>
                  </a:outerShdw>
                </a:effectLst>
                <a:latin typeface="Comic Sans MS" charset="0"/>
                <a:ea typeface="ＭＳ Ｐゴシック" charset="0"/>
              </a:rPr>
              <a:t> detector community</a:t>
            </a:r>
            <a:endParaRPr lang="it-IT" sz="2800" dirty="0">
              <a:effectLst>
                <a:outerShdw blurRad="38100" dist="38100" dir="2700000" algn="tl">
                  <a:srgbClr val="DDDDDD"/>
                </a:outerShdw>
              </a:effectLst>
              <a:latin typeface="Comic Sans MS" charset="0"/>
              <a:ea typeface="ＭＳ Ｐゴシック" charset="0"/>
            </a:endParaRPr>
          </a:p>
        </p:txBody>
      </p:sp>
      <p:sp>
        <p:nvSpPr>
          <p:cNvPr id="6" name="Text Box 14"/>
          <p:cNvSpPr txBox="1">
            <a:spLocks noChangeArrowheads="1"/>
          </p:cNvSpPr>
          <p:nvPr/>
        </p:nvSpPr>
        <p:spPr bwMode="auto">
          <a:xfrm>
            <a:off x="582613" y="933450"/>
            <a:ext cx="8535987" cy="922338"/>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1800" dirty="0">
                <a:solidFill>
                  <a:srgbClr val="000066"/>
                </a:solidFill>
                <a:cs typeface="ＭＳ Ｐゴシック" charset="0"/>
                <a:sym typeface="Symbol" charset="0"/>
              </a:rPr>
              <a:t>3D integrated circuits based on homogeneous layers (same CMOS technology) and high density TSVs and interconnections remain a very promising approach to advanced pixel detector readout and other applications.</a:t>
            </a:r>
            <a:endParaRPr lang="it-IT" sz="1800" dirty="0">
              <a:solidFill>
                <a:srgbClr val="000066"/>
              </a:solidFill>
              <a:cs typeface="ＭＳ Ｐゴシック" charset="0"/>
              <a:sym typeface="Symbol" charset="0"/>
            </a:endParaRPr>
          </a:p>
        </p:txBody>
      </p:sp>
      <p:grpSp>
        <p:nvGrpSpPr>
          <p:cNvPr id="149508" name="Group 15"/>
          <p:cNvGrpSpPr>
            <a:grpSpLocks/>
          </p:cNvGrpSpPr>
          <p:nvPr/>
        </p:nvGrpSpPr>
        <p:grpSpPr bwMode="auto">
          <a:xfrm>
            <a:off x="177800" y="952500"/>
            <a:ext cx="279400" cy="279400"/>
            <a:chOff x="5032" y="1562"/>
            <a:chExt cx="288" cy="756"/>
          </a:xfrm>
        </p:grpSpPr>
        <p:sp>
          <p:nvSpPr>
            <p:cNvPr id="8" name="Rectangle 16"/>
            <p:cNvSpPr>
              <a:spLocks noChangeArrowheads="1"/>
            </p:cNvSpPr>
            <p:nvPr/>
          </p:nvSpPr>
          <p:spPr bwMode="auto">
            <a:xfrm>
              <a:off x="5119" y="1665"/>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9" name="Rectangle 17"/>
            <p:cNvSpPr>
              <a:spLocks noChangeArrowheads="1"/>
            </p:cNvSpPr>
            <p:nvPr/>
          </p:nvSpPr>
          <p:spPr bwMode="auto">
            <a:xfrm>
              <a:off x="5032" y="1562"/>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10" name="Rectangle 18"/>
            <p:cNvSpPr>
              <a:spLocks noChangeArrowheads="1"/>
            </p:cNvSpPr>
            <p:nvPr/>
          </p:nvSpPr>
          <p:spPr bwMode="auto">
            <a:xfrm>
              <a:off x="5119" y="1614"/>
              <a:ext cx="113" cy="653"/>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grpSp>
      <p:grpSp>
        <p:nvGrpSpPr>
          <p:cNvPr id="149509" name="Group 15"/>
          <p:cNvGrpSpPr>
            <a:grpSpLocks/>
          </p:cNvGrpSpPr>
          <p:nvPr/>
        </p:nvGrpSpPr>
        <p:grpSpPr bwMode="auto">
          <a:xfrm>
            <a:off x="139700" y="1955800"/>
            <a:ext cx="279400" cy="279400"/>
            <a:chOff x="5032" y="1562"/>
            <a:chExt cx="288" cy="756"/>
          </a:xfrm>
        </p:grpSpPr>
        <p:sp>
          <p:nvSpPr>
            <p:cNvPr id="13" name="Rectangle 16"/>
            <p:cNvSpPr>
              <a:spLocks noChangeArrowheads="1"/>
            </p:cNvSpPr>
            <p:nvPr/>
          </p:nvSpPr>
          <p:spPr bwMode="auto">
            <a:xfrm>
              <a:off x="5119" y="1665"/>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14" name="Rectangle 17"/>
            <p:cNvSpPr>
              <a:spLocks noChangeArrowheads="1"/>
            </p:cNvSpPr>
            <p:nvPr/>
          </p:nvSpPr>
          <p:spPr bwMode="auto">
            <a:xfrm>
              <a:off x="5032" y="1562"/>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15" name="Rectangle 18"/>
            <p:cNvSpPr>
              <a:spLocks noChangeArrowheads="1"/>
            </p:cNvSpPr>
            <p:nvPr/>
          </p:nvSpPr>
          <p:spPr bwMode="auto">
            <a:xfrm>
              <a:off x="5119" y="1614"/>
              <a:ext cx="113" cy="653"/>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grpSp>
      <p:grpSp>
        <p:nvGrpSpPr>
          <p:cNvPr id="149510" name="Group 15"/>
          <p:cNvGrpSpPr>
            <a:grpSpLocks/>
          </p:cNvGrpSpPr>
          <p:nvPr/>
        </p:nvGrpSpPr>
        <p:grpSpPr bwMode="auto">
          <a:xfrm>
            <a:off x="165100" y="3225800"/>
            <a:ext cx="279400" cy="279400"/>
            <a:chOff x="5032" y="1562"/>
            <a:chExt cx="288" cy="756"/>
          </a:xfrm>
        </p:grpSpPr>
        <p:sp>
          <p:nvSpPr>
            <p:cNvPr id="18" name="Rectangle 16"/>
            <p:cNvSpPr>
              <a:spLocks noChangeArrowheads="1"/>
            </p:cNvSpPr>
            <p:nvPr/>
          </p:nvSpPr>
          <p:spPr bwMode="auto">
            <a:xfrm>
              <a:off x="5119" y="1665"/>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19" name="Rectangle 17"/>
            <p:cNvSpPr>
              <a:spLocks noChangeArrowheads="1"/>
            </p:cNvSpPr>
            <p:nvPr/>
          </p:nvSpPr>
          <p:spPr bwMode="auto">
            <a:xfrm>
              <a:off x="5032" y="1562"/>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20" name="Rectangle 18"/>
            <p:cNvSpPr>
              <a:spLocks noChangeArrowheads="1"/>
            </p:cNvSpPr>
            <p:nvPr/>
          </p:nvSpPr>
          <p:spPr bwMode="auto">
            <a:xfrm>
              <a:off x="5119" y="1614"/>
              <a:ext cx="113" cy="653"/>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grpSp>
      <p:pic>
        <p:nvPicPr>
          <p:cNvPr id="149511"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8863" y="4749800"/>
            <a:ext cx="376713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4"/>
          <p:cNvSpPr txBox="1">
            <a:spLocks noChangeArrowheads="1"/>
          </p:cNvSpPr>
          <p:nvPr/>
        </p:nvSpPr>
        <p:spPr bwMode="auto">
          <a:xfrm>
            <a:off x="608013" y="5505450"/>
            <a:ext cx="5716587" cy="1200150"/>
          </a:xfrm>
          <a:prstGeom prst="rect">
            <a:avLst/>
          </a:prstGeom>
          <a:solidFill>
            <a:srgbClr val="FFFFFF"/>
          </a:solidFill>
          <a:ln>
            <a:noFill/>
          </a:ln>
          <a:effectLst/>
          <a:extLst/>
        </p:spPr>
        <p:txBody>
          <a:bodyPr lIns="91215" tIns="45608" rIns="91215" bIns="45608">
            <a:spAutoFit/>
          </a:bodyPr>
          <a:lstStyle/>
          <a:p>
            <a:pPr eaLnBrk="0" hangingPunct="0">
              <a:spcBef>
                <a:spcPct val="50000"/>
              </a:spcBef>
              <a:buClrTx/>
              <a:defRPr/>
            </a:pPr>
            <a:r>
              <a:rPr lang="en-US" sz="1800" dirty="0">
                <a:solidFill>
                  <a:srgbClr val="000066"/>
                </a:solidFill>
                <a:cs typeface="ＭＳ Ｐゴシック" charset="0"/>
                <a:sym typeface="Symbol" charset="0"/>
              </a:rPr>
              <a:t>Low-density peripheral TSVs can be used to reach backside bonding pads for external connection. The interconnection technology can be chosen according to the pixel pitch.</a:t>
            </a:r>
            <a:endParaRPr lang="it-IT" sz="1800" dirty="0">
              <a:solidFill>
                <a:srgbClr val="000066"/>
              </a:solidFill>
              <a:cs typeface="ＭＳ Ｐゴシック" charset="0"/>
              <a:sym typeface="Symbol" charset="0"/>
            </a:endParaRPr>
          </a:p>
        </p:txBody>
      </p:sp>
      <p:grpSp>
        <p:nvGrpSpPr>
          <p:cNvPr id="149513" name="Group 15"/>
          <p:cNvGrpSpPr>
            <a:grpSpLocks/>
          </p:cNvGrpSpPr>
          <p:nvPr/>
        </p:nvGrpSpPr>
        <p:grpSpPr bwMode="auto">
          <a:xfrm>
            <a:off x="152400" y="5626100"/>
            <a:ext cx="279400" cy="279400"/>
            <a:chOff x="5032" y="1562"/>
            <a:chExt cx="288" cy="756"/>
          </a:xfrm>
        </p:grpSpPr>
        <p:sp>
          <p:nvSpPr>
            <p:cNvPr id="28" name="Rectangle 16"/>
            <p:cNvSpPr>
              <a:spLocks noChangeArrowheads="1"/>
            </p:cNvSpPr>
            <p:nvPr/>
          </p:nvSpPr>
          <p:spPr bwMode="auto">
            <a:xfrm>
              <a:off x="5119" y="1665"/>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29" name="Rectangle 17"/>
            <p:cNvSpPr>
              <a:spLocks noChangeArrowheads="1"/>
            </p:cNvSpPr>
            <p:nvPr/>
          </p:nvSpPr>
          <p:spPr bwMode="auto">
            <a:xfrm>
              <a:off x="5032" y="1562"/>
              <a:ext cx="201" cy="653"/>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30" name="Rectangle 18"/>
            <p:cNvSpPr>
              <a:spLocks noChangeArrowheads="1"/>
            </p:cNvSpPr>
            <p:nvPr/>
          </p:nvSpPr>
          <p:spPr bwMode="auto">
            <a:xfrm>
              <a:off x="5119" y="1614"/>
              <a:ext cx="113" cy="653"/>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grpSp>
      <p:pic>
        <p:nvPicPr>
          <p:cNvPr id="149514"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1790700"/>
            <a:ext cx="279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4"/>
          <p:cNvSpPr txBox="1">
            <a:spLocks noChangeArrowheads="1"/>
          </p:cNvSpPr>
          <p:nvPr/>
        </p:nvSpPr>
        <p:spPr bwMode="auto">
          <a:xfrm>
            <a:off x="595313" y="4279900"/>
            <a:ext cx="9234487" cy="12001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1800" dirty="0">
                <a:solidFill>
                  <a:srgbClr val="000066"/>
                </a:solidFill>
                <a:cs typeface="ＭＳ Ｐゴシック" charset="0"/>
                <a:sym typeface="Symbol" charset="0"/>
              </a:rPr>
              <a:t>A high-resistivity, fully depleted sensor can be combined in a low-mass assembly with a readout chip designed in an aggressively scaled CMOS generation (usually not available in the typical MAPS “</a:t>
            </a:r>
            <a:r>
              <a:rPr lang="en-US" sz="1800" dirty="0" err="1">
                <a:solidFill>
                  <a:srgbClr val="000066"/>
                </a:solidFill>
                <a:cs typeface="ＭＳ Ｐゴシック" charset="0"/>
                <a:sym typeface="Symbol" charset="0"/>
              </a:rPr>
              <a:t>Opto”processes</a:t>
            </a:r>
            <a:r>
              <a:rPr lang="en-US" sz="1800" dirty="0">
                <a:solidFill>
                  <a:srgbClr val="000066"/>
                </a:solidFill>
                <a:cs typeface="ＭＳ Ｐゴシック" charset="0"/>
                <a:sym typeface="Symbol" charset="0"/>
              </a:rPr>
              <a:t>), both with excellent radiation hardness (among other properties).</a:t>
            </a:r>
            <a:endParaRPr lang="it-IT" sz="1800" dirty="0">
              <a:solidFill>
                <a:srgbClr val="000066"/>
              </a:solidFill>
              <a:cs typeface="ＭＳ Ｐゴシック" charset="0"/>
              <a:sym typeface="Symbol" charset="0"/>
            </a:endParaRPr>
          </a:p>
        </p:txBody>
      </p:sp>
      <p:grpSp>
        <p:nvGrpSpPr>
          <p:cNvPr id="149516" name="Group 15"/>
          <p:cNvGrpSpPr>
            <a:grpSpLocks/>
          </p:cNvGrpSpPr>
          <p:nvPr/>
        </p:nvGrpSpPr>
        <p:grpSpPr bwMode="auto">
          <a:xfrm>
            <a:off x="114300" y="4375150"/>
            <a:ext cx="330200" cy="298450"/>
            <a:chOff x="5032" y="1562"/>
            <a:chExt cx="288" cy="756"/>
          </a:xfrm>
        </p:grpSpPr>
        <p:sp>
          <p:nvSpPr>
            <p:cNvPr id="34" name="Rectangle 16"/>
            <p:cNvSpPr>
              <a:spLocks noChangeArrowheads="1"/>
            </p:cNvSpPr>
            <p:nvPr/>
          </p:nvSpPr>
          <p:spPr bwMode="auto">
            <a:xfrm>
              <a:off x="5119" y="1667"/>
              <a:ext cx="201" cy="651"/>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35" name="Rectangle 17"/>
            <p:cNvSpPr>
              <a:spLocks noChangeArrowheads="1"/>
            </p:cNvSpPr>
            <p:nvPr/>
          </p:nvSpPr>
          <p:spPr bwMode="auto">
            <a:xfrm>
              <a:off x="5032" y="1562"/>
              <a:ext cx="201" cy="651"/>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sp>
          <p:nvSpPr>
            <p:cNvPr id="36" name="Rectangle 18"/>
            <p:cNvSpPr>
              <a:spLocks noChangeArrowheads="1"/>
            </p:cNvSpPr>
            <p:nvPr/>
          </p:nvSpPr>
          <p:spPr bwMode="auto">
            <a:xfrm>
              <a:off x="5119" y="1614"/>
              <a:ext cx="112" cy="651"/>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solidFill>
                  <a:srgbClr val="000000"/>
                </a:solidFill>
                <a:cs typeface="ＭＳ Ｐゴシック" charset="0"/>
              </a:endParaRPr>
            </a:p>
          </p:txBody>
        </p:sp>
      </p:grpSp>
      <p:sp>
        <p:nvSpPr>
          <p:cNvPr id="11" name="Text Box 14"/>
          <p:cNvSpPr txBox="1">
            <a:spLocks noChangeArrowheads="1"/>
          </p:cNvSpPr>
          <p:nvPr/>
        </p:nvSpPr>
        <p:spPr bwMode="auto">
          <a:xfrm>
            <a:off x="595313" y="1873250"/>
            <a:ext cx="6770687" cy="12001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1800" dirty="0">
                <a:solidFill>
                  <a:srgbClr val="000066"/>
                </a:solidFill>
                <a:cs typeface="ＭＳ Ｐゴシック" charset="0"/>
                <a:sym typeface="Symbol" charset="0"/>
              </a:rPr>
              <a:t>The </a:t>
            </a:r>
            <a:r>
              <a:rPr lang="en-US" sz="1800" b="1" dirty="0">
                <a:solidFill>
                  <a:srgbClr val="FF0000"/>
                </a:solidFill>
                <a:cs typeface="ＭＳ Ｐゴシック" charset="0"/>
                <a:sym typeface="Symbol" charset="0"/>
              </a:rPr>
              <a:t>AIDA WP3</a:t>
            </a:r>
            <a:r>
              <a:rPr lang="en-US" sz="1800" dirty="0">
                <a:solidFill>
                  <a:srgbClr val="000066"/>
                </a:solidFill>
                <a:cs typeface="ＭＳ Ｐゴシック" charset="0"/>
                <a:sym typeface="Symbol" charset="0"/>
              </a:rPr>
              <a:t> project is supporting the less aggressive </a:t>
            </a:r>
            <a:r>
              <a:rPr lang="en-US" sz="1800" b="1" dirty="0">
                <a:solidFill>
                  <a:srgbClr val="0000FF"/>
                </a:solidFill>
                <a:cs typeface="ＭＳ Ｐゴシック" charset="0"/>
                <a:sym typeface="Symbol" charset="0"/>
              </a:rPr>
              <a:t>“via last”</a:t>
            </a:r>
            <a:r>
              <a:rPr lang="en-US" sz="1800" dirty="0">
                <a:solidFill>
                  <a:srgbClr val="000066"/>
                </a:solidFill>
                <a:cs typeface="ＭＳ Ｐゴシック" charset="0"/>
                <a:sym typeface="Symbol" charset="0"/>
              </a:rPr>
              <a:t> variant of 3D integration, where </a:t>
            </a:r>
            <a:r>
              <a:rPr lang="en-US" sz="1800" b="1" dirty="0">
                <a:solidFill>
                  <a:srgbClr val="0000FF"/>
                </a:solidFill>
                <a:cs typeface="ＭＳ Ｐゴシック" charset="0"/>
                <a:sym typeface="Symbol" charset="0"/>
              </a:rPr>
              <a:t>low-density TSVs are etched in fully processed CMOS wafers</a:t>
            </a:r>
            <a:r>
              <a:rPr lang="en-US" sz="1800" dirty="0">
                <a:solidFill>
                  <a:srgbClr val="000066"/>
                </a:solidFill>
                <a:cs typeface="ＭＳ Ｐゴシック" charset="0"/>
                <a:sym typeface="Symbol" charset="0"/>
              </a:rPr>
              <a:t>. It is a mature technology, presently available at various vendors.</a:t>
            </a:r>
            <a:endParaRPr lang="it-IT" sz="1800" dirty="0">
              <a:solidFill>
                <a:srgbClr val="000066"/>
              </a:solidFill>
              <a:cs typeface="ＭＳ Ｐゴシック" charset="0"/>
              <a:sym typeface="Symbol" charset="0"/>
            </a:endParaRPr>
          </a:p>
        </p:txBody>
      </p:sp>
      <p:sp>
        <p:nvSpPr>
          <p:cNvPr id="16" name="Text Box 14"/>
          <p:cNvSpPr txBox="1">
            <a:spLocks noChangeArrowheads="1"/>
          </p:cNvSpPr>
          <p:nvPr/>
        </p:nvSpPr>
        <p:spPr bwMode="auto">
          <a:xfrm>
            <a:off x="633413" y="3130550"/>
            <a:ext cx="6681787" cy="12001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1800" dirty="0">
                <a:solidFill>
                  <a:srgbClr val="000066"/>
                </a:solidFill>
                <a:cs typeface="ＭＳ Ｐゴシック" charset="0"/>
                <a:sym typeface="Symbol" charset="0"/>
              </a:rPr>
              <a:t>This technique makes it possible to </a:t>
            </a:r>
            <a:r>
              <a:rPr lang="en-US" sz="1800" b="1" dirty="0">
                <a:solidFill>
                  <a:srgbClr val="0000FF"/>
                </a:solidFill>
                <a:cs typeface="ＭＳ Ｐゴシック" charset="0"/>
                <a:sym typeface="Symbol" charset="0"/>
              </a:rPr>
              <a:t>use heterogeneous layers</a:t>
            </a:r>
            <a:r>
              <a:rPr lang="en-US" sz="1800" dirty="0">
                <a:solidFill>
                  <a:srgbClr val="000066"/>
                </a:solidFill>
                <a:cs typeface="ＭＳ Ｐゴシック" charset="0"/>
                <a:sym typeface="Symbol" charset="0"/>
              </a:rPr>
              <a:t> ( different technologies) for sensors and front-end electronics and to fabricate four-side </a:t>
            </a:r>
            <a:r>
              <a:rPr lang="en-US" sz="1800" dirty="0" err="1">
                <a:solidFill>
                  <a:srgbClr val="000066"/>
                </a:solidFill>
                <a:cs typeface="ＭＳ Ｐゴシック" charset="0"/>
                <a:sym typeface="Symbol" charset="0"/>
              </a:rPr>
              <a:t>buttable</a:t>
            </a:r>
            <a:r>
              <a:rPr lang="en-US" sz="1800" dirty="0">
                <a:solidFill>
                  <a:srgbClr val="000066"/>
                </a:solidFill>
                <a:cs typeface="ＭＳ Ｐゴシック" charset="0"/>
                <a:sym typeface="Symbol" charset="0"/>
              </a:rPr>
              <a:t> devices with minimal dead area.</a:t>
            </a:r>
            <a:endParaRPr lang="it-IT" sz="1800" dirty="0">
              <a:solidFill>
                <a:srgbClr val="000066"/>
              </a:solidFill>
              <a:cs typeface="ＭＳ Ｐゴシック" charset="0"/>
              <a:sym typeface="Symbol" charset="0"/>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D04C0887-C8EB-9A44-B21D-1835A8092114}" type="slidenum">
              <a:rPr lang="en-US" smtClean="0"/>
              <a:pPr>
                <a:defRPr/>
              </a:pPr>
              <a:t>88</a:t>
            </a:fld>
            <a:endParaRPr lang="en-US"/>
          </a:p>
        </p:txBody>
      </p:sp>
      <p:pic>
        <p:nvPicPr>
          <p:cNvPr id="152578"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900" y="87313"/>
            <a:ext cx="8940800"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BDFBC81B-8FA6-374C-A9EC-CBCC0E0C5BE2}" type="slidenum">
              <a:rPr lang="en-US" sz="1200">
                <a:solidFill>
                  <a:srgbClr val="000066"/>
                </a:solidFill>
                <a:latin typeface="Verdana" charset="0"/>
              </a:rPr>
              <a:pPr/>
              <a:t>89</a:t>
            </a:fld>
            <a:endParaRPr lang="en-US" sz="1200">
              <a:solidFill>
                <a:srgbClr val="000066"/>
              </a:solidFill>
              <a:latin typeface="Verdana" charset="0"/>
            </a:endParaRPr>
          </a:p>
        </p:txBody>
      </p:sp>
      <p:sp>
        <p:nvSpPr>
          <p:cNvPr id="105475" name="Text Box 4"/>
          <p:cNvSpPr txBox="1">
            <a:spLocks noChangeArrowheads="1"/>
          </p:cNvSpPr>
          <p:nvPr/>
        </p:nvSpPr>
        <p:spPr bwMode="auto">
          <a:xfrm>
            <a:off x="1033463" y="85725"/>
            <a:ext cx="76946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2800" b="1">
                <a:solidFill>
                  <a:srgbClr val="000066"/>
                </a:solidFill>
              </a:rPr>
              <a:t>Conclusions</a:t>
            </a:r>
            <a:endParaRPr lang="it-IT" sz="2800" b="1">
              <a:solidFill>
                <a:srgbClr val="000066"/>
              </a:solidFill>
              <a:sym typeface="Symbol" charset="0"/>
            </a:endParaRPr>
          </a:p>
        </p:txBody>
      </p:sp>
      <p:sp>
        <p:nvSpPr>
          <p:cNvPr id="105476" name="Text Box 51"/>
          <p:cNvSpPr txBox="1">
            <a:spLocks noChangeArrowheads="1"/>
          </p:cNvSpPr>
          <p:nvPr/>
        </p:nvSpPr>
        <p:spPr bwMode="auto">
          <a:xfrm>
            <a:off x="557213" y="2184400"/>
            <a:ext cx="8539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it-IT" sz="1800">
                <a:solidFill>
                  <a:srgbClr val="000066"/>
                </a:solidFill>
              </a:rPr>
              <a:t> </a:t>
            </a:r>
          </a:p>
        </p:txBody>
      </p:sp>
      <p:sp>
        <p:nvSpPr>
          <p:cNvPr id="105477" name="Text Box 56"/>
          <p:cNvSpPr txBox="1">
            <a:spLocks noChangeArrowheads="1"/>
          </p:cNvSpPr>
          <p:nvPr/>
        </p:nvSpPr>
        <p:spPr bwMode="auto">
          <a:xfrm>
            <a:off x="533400" y="2293596"/>
            <a:ext cx="8991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dirty="0">
                <a:solidFill>
                  <a:srgbClr val="000066"/>
                </a:solidFill>
              </a:rPr>
              <a:t>New industrial technologies (</a:t>
            </a:r>
            <a:r>
              <a:rPr lang="en-US" sz="2000" dirty="0" err="1">
                <a:solidFill>
                  <a:srgbClr val="000066"/>
                </a:solidFill>
              </a:rPr>
              <a:t>nanoscale</a:t>
            </a:r>
            <a:r>
              <a:rPr lang="en-US" sz="2000" dirty="0">
                <a:solidFill>
                  <a:srgbClr val="000066"/>
                </a:solidFill>
              </a:rPr>
              <a:t> CMOS, </a:t>
            </a:r>
            <a:r>
              <a:rPr lang="en-US" sz="2000" dirty="0" smtClean="0">
                <a:solidFill>
                  <a:srgbClr val="000066"/>
                </a:solidFill>
              </a:rPr>
              <a:t>3D</a:t>
            </a:r>
            <a:r>
              <a:rPr lang="en-US" sz="2000" dirty="0" smtClean="0">
                <a:solidFill>
                  <a:srgbClr val="000066"/>
                </a:solidFill>
              </a:rPr>
              <a:t> </a:t>
            </a:r>
            <a:r>
              <a:rPr lang="en-US" sz="2000" dirty="0">
                <a:solidFill>
                  <a:srgbClr val="000066"/>
                </a:solidFill>
              </a:rPr>
              <a:t>integration, …) will be exploited to achieve increasingly demanding specifications</a:t>
            </a:r>
            <a:endParaRPr lang="it-IT" sz="2000" dirty="0">
              <a:solidFill>
                <a:srgbClr val="000066"/>
              </a:solidFill>
            </a:endParaRPr>
          </a:p>
        </p:txBody>
      </p:sp>
      <p:sp>
        <p:nvSpPr>
          <p:cNvPr id="105478" name="Text Box 66"/>
          <p:cNvSpPr txBox="1">
            <a:spLocks noChangeArrowheads="1"/>
          </p:cNvSpPr>
          <p:nvPr/>
        </p:nvSpPr>
        <p:spPr bwMode="auto">
          <a:xfrm>
            <a:off x="595313" y="634828"/>
            <a:ext cx="85391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dirty="0">
                <a:solidFill>
                  <a:srgbClr val="000066"/>
                </a:solidFill>
              </a:rPr>
              <a:t>Front-end electronics for silicon trackers in future experiments is an exciting challenge for integrated circuit designers</a:t>
            </a:r>
            <a:r>
              <a:rPr lang="en-US" sz="2000" dirty="0"/>
              <a:t> </a:t>
            </a:r>
            <a:endParaRPr lang="it-IT" sz="2000" dirty="0"/>
          </a:p>
        </p:txBody>
      </p:sp>
      <p:sp>
        <p:nvSpPr>
          <p:cNvPr id="105479" name="Text Box 71"/>
          <p:cNvSpPr txBox="1">
            <a:spLocks noChangeArrowheads="1"/>
          </p:cNvSpPr>
          <p:nvPr/>
        </p:nvSpPr>
        <p:spPr bwMode="auto">
          <a:xfrm>
            <a:off x="573088" y="1497020"/>
            <a:ext cx="85391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dirty="0">
                <a:solidFill>
                  <a:srgbClr val="000066"/>
                </a:solidFill>
              </a:rPr>
              <a:t>Classical analog problems (signal amplification and shaping, noise, threshold dispersion) will require clever solutions</a:t>
            </a:r>
            <a:r>
              <a:rPr lang="en-US" sz="2000" dirty="0"/>
              <a:t> </a:t>
            </a:r>
            <a:endParaRPr lang="it-IT" sz="2000" dirty="0"/>
          </a:p>
        </p:txBody>
      </p:sp>
      <p:pic>
        <p:nvPicPr>
          <p:cNvPr id="105480" name="Immagine 19"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715614"/>
            <a:ext cx="2794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Immagine 20"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1576218"/>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Immagine 21"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401369"/>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1"/>
          <p:cNvSpPr txBox="1">
            <a:spLocks noChangeArrowheads="1"/>
          </p:cNvSpPr>
          <p:nvPr/>
        </p:nvSpPr>
        <p:spPr bwMode="auto">
          <a:xfrm>
            <a:off x="557213" y="4305300"/>
            <a:ext cx="8539162" cy="132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it-IT" sz="2000" dirty="0">
                <a:solidFill>
                  <a:srgbClr val="000066"/>
                </a:solidFill>
                <a:cs typeface="ＭＳ Ｐゴシック" charset="0"/>
              </a:rPr>
              <a:t>R&amp;D </a:t>
            </a:r>
            <a:r>
              <a:rPr lang="it-IT" sz="2000" dirty="0" err="1">
                <a:solidFill>
                  <a:srgbClr val="000066"/>
                </a:solidFill>
                <a:cs typeface="ＭＳ Ｐゴシック" charset="0"/>
              </a:rPr>
              <a:t>activities</a:t>
            </a:r>
            <a:r>
              <a:rPr lang="it-IT" sz="2000" dirty="0">
                <a:solidFill>
                  <a:srgbClr val="000066"/>
                </a:solidFill>
                <a:cs typeface="ＭＳ Ｐゴシック" charset="0"/>
              </a:rPr>
              <a:t> in </a:t>
            </a:r>
            <a:r>
              <a:rPr lang="it-IT" sz="2000" dirty="0" err="1">
                <a:solidFill>
                  <a:srgbClr val="000066"/>
                </a:solidFill>
                <a:cs typeface="ＭＳ Ｐゴシック" charset="0"/>
              </a:rPr>
              <a:t>these</a:t>
            </a:r>
            <a:r>
              <a:rPr lang="it-IT" sz="2000" dirty="0">
                <a:solidFill>
                  <a:srgbClr val="000066"/>
                </a:solidFill>
                <a:cs typeface="ＭＳ Ｐゴシック" charset="0"/>
              </a:rPr>
              <a:t> </a:t>
            </a:r>
            <a:r>
              <a:rPr lang="it-IT" sz="2000" dirty="0" err="1">
                <a:solidFill>
                  <a:srgbClr val="000066"/>
                </a:solidFill>
                <a:cs typeface="ＭＳ Ｐゴシック" charset="0"/>
              </a:rPr>
              <a:t>technologies</a:t>
            </a:r>
            <a:r>
              <a:rPr lang="it-IT" sz="2000" dirty="0">
                <a:solidFill>
                  <a:srgbClr val="000066"/>
                </a:solidFill>
                <a:cs typeface="ＭＳ Ｐゴシック" charset="0"/>
              </a:rPr>
              <a:t> </a:t>
            </a:r>
            <a:r>
              <a:rPr lang="it-IT" sz="2000" dirty="0" err="1">
                <a:solidFill>
                  <a:srgbClr val="000066"/>
                </a:solidFill>
                <a:cs typeface="ＭＳ Ｐゴシック" charset="0"/>
              </a:rPr>
              <a:t>have</a:t>
            </a:r>
            <a:r>
              <a:rPr lang="it-IT" sz="2000" dirty="0">
                <a:solidFill>
                  <a:srgbClr val="000066"/>
                </a:solidFill>
                <a:cs typeface="ＭＳ Ｐゴシック" charset="0"/>
              </a:rPr>
              <a:t> to be </a:t>
            </a:r>
            <a:r>
              <a:rPr lang="it-IT" sz="2000" dirty="0" err="1">
                <a:solidFill>
                  <a:srgbClr val="000066"/>
                </a:solidFill>
                <a:cs typeface="ＭＳ Ｐゴシック" charset="0"/>
              </a:rPr>
              <a:t>supported</a:t>
            </a:r>
            <a:r>
              <a:rPr lang="it-IT" sz="2000" dirty="0">
                <a:solidFill>
                  <a:srgbClr val="000066"/>
                </a:solidFill>
                <a:cs typeface="ＭＳ Ｐゴシック" charset="0"/>
              </a:rPr>
              <a:t> by </a:t>
            </a:r>
            <a:r>
              <a:rPr lang="it-IT" sz="2000" dirty="0" err="1">
                <a:solidFill>
                  <a:srgbClr val="000066"/>
                </a:solidFill>
                <a:cs typeface="ＭＳ Ｐゴシック" charset="0"/>
              </a:rPr>
              <a:t>our</a:t>
            </a:r>
            <a:r>
              <a:rPr lang="it-IT" sz="2000" dirty="0">
                <a:solidFill>
                  <a:srgbClr val="000066"/>
                </a:solidFill>
                <a:cs typeface="ＭＳ Ｐゴシック" charset="0"/>
              </a:rPr>
              <a:t> community, </a:t>
            </a:r>
            <a:r>
              <a:rPr lang="it-IT" sz="2000" dirty="0" err="1">
                <a:solidFill>
                  <a:srgbClr val="000066"/>
                </a:solidFill>
                <a:cs typeface="ＭＳ Ｐゴシック" charset="0"/>
              </a:rPr>
              <a:t>since</a:t>
            </a:r>
            <a:r>
              <a:rPr lang="it-IT" sz="2000" dirty="0">
                <a:solidFill>
                  <a:srgbClr val="000066"/>
                </a:solidFill>
                <a:cs typeface="ＭＳ Ｐゴシック" charset="0"/>
              </a:rPr>
              <a:t> </a:t>
            </a:r>
            <a:r>
              <a:rPr lang="it-IT" sz="2000" dirty="0" err="1">
                <a:solidFill>
                  <a:srgbClr val="000066"/>
                </a:solidFill>
                <a:cs typeface="ＭＳ Ｐゴシック" charset="0"/>
              </a:rPr>
              <a:t>they</a:t>
            </a:r>
            <a:r>
              <a:rPr lang="it-IT" sz="2000" dirty="0">
                <a:solidFill>
                  <a:srgbClr val="000066"/>
                </a:solidFill>
                <a:cs typeface="ＭＳ Ｐゴシック" charset="0"/>
              </a:rPr>
              <a:t> </a:t>
            </a:r>
            <a:r>
              <a:rPr lang="it-IT" sz="2000" dirty="0" err="1">
                <a:solidFill>
                  <a:srgbClr val="000066"/>
                </a:solidFill>
                <a:cs typeface="ＭＳ Ｐゴシック" charset="0"/>
              </a:rPr>
              <a:t>enable</a:t>
            </a:r>
            <a:r>
              <a:rPr lang="it-IT" sz="2000" dirty="0">
                <a:solidFill>
                  <a:srgbClr val="000066"/>
                </a:solidFill>
                <a:cs typeface="ＭＳ Ｐゴシック" charset="0"/>
              </a:rPr>
              <a:t> new </a:t>
            </a:r>
            <a:r>
              <a:rPr lang="it-IT" sz="2000" dirty="0" err="1">
                <a:solidFill>
                  <a:srgbClr val="000066"/>
                </a:solidFill>
                <a:cs typeface="ＭＳ Ｐゴシック" charset="0"/>
              </a:rPr>
              <a:t>concepts</a:t>
            </a:r>
            <a:r>
              <a:rPr lang="it-IT" sz="2000" dirty="0">
                <a:solidFill>
                  <a:srgbClr val="000066"/>
                </a:solidFill>
                <a:cs typeface="ＭＳ Ｐゴシック" charset="0"/>
              </a:rPr>
              <a:t> for detector </a:t>
            </a:r>
            <a:r>
              <a:rPr lang="it-IT" sz="2000" dirty="0" err="1">
                <a:solidFill>
                  <a:srgbClr val="000066"/>
                </a:solidFill>
                <a:cs typeface="ＭＳ Ｐゴシック" charset="0"/>
              </a:rPr>
              <a:t>systems</a:t>
            </a:r>
            <a:r>
              <a:rPr lang="it-IT" sz="2000" dirty="0">
                <a:solidFill>
                  <a:srgbClr val="000066"/>
                </a:solidFill>
                <a:cs typeface="ＭＳ Ｐゴシック" charset="0"/>
              </a:rPr>
              <a:t>. AIDA WP3 </a:t>
            </a:r>
            <a:r>
              <a:rPr lang="it-IT" sz="2000" dirty="0" err="1">
                <a:solidFill>
                  <a:srgbClr val="000066"/>
                </a:solidFill>
                <a:cs typeface="ＭＳ Ｐゴシック" charset="0"/>
              </a:rPr>
              <a:t>is</a:t>
            </a:r>
            <a:r>
              <a:rPr lang="it-IT" sz="2000" dirty="0">
                <a:solidFill>
                  <a:srgbClr val="000066"/>
                </a:solidFill>
                <a:cs typeface="ＭＳ Ｐゴシック" charset="0"/>
              </a:rPr>
              <a:t> </a:t>
            </a:r>
            <a:r>
              <a:rPr lang="it-IT" sz="2000" dirty="0" err="1">
                <a:solidFill>
                  <a:srgbClr val="000066"/>
                </a:solidFill>
                <a:cs typeface="ＭＳ Ｐゴシック" charset="0"/>
              </a:rPr>
              <a:t>doing</a:t>
            </a:r>
            <a:r>
              <a:rPr lang="it-IT" sz="2000" dirty="0">
                <a:solidFill>
                  <a:srgbClr val="000066"/>
                </a:solidFill>
                <a:cs typeface="ＭＳ Ｐゴシック" charset="0"/>
              </a:rPr>
              <a:t> </a:t>
            </a:r>
            <a:r>
              <a:rPr lang="it-IT" sz="2000" dirty="0" err="1">
                <a:solidFill>
                  <a:srgbClr val="000066"/>
                </a:solidFill>
                <a:cs typeface="ＭＳ Ｐゴシック" charset="0"/>
              </a:rPr>
              <a:t>this</a:t>
            </a:r>
            <a:r>
              <a:rPr lang="it-IT" sz="2000" dirty="0">
                <a:solidFill>
                  <a:srgbClr val="000066"/>
                </a:solidFill>
                <a:cs typeface="ＭＳ Ｐゴシック" charset="0"/>
              </a:rPr>
              <a:t>  for 65nm CMOS (with CERN </a:t>
            </a:r>
            <a:r>
              <a:rPr lang="it-IT" sz="2000" dirty="0" err="1">
                <a:solidFill>
                  <a:srgbClr val="000066"/>
                </a:solidFill>
                <a:cs typeface="ＭＳ Ｐゴシック" charset="0"/>
              </a:rPr>
              <a:t>support</a:t>
            </a:r>
            <a:r>
              <a:rPr lang="it-IT" sz="2000" dirty="0">
                <a:solidFill>
                  <a:srgbClr val="000066"/>
                </a:solidFill>
                <a:cs typeface="ＭＳ Ｐゴシック" charset="0"/>
              </a:rPr>
              <a:t>) and for 3D </a:t>
            </a:r>
            <a:r>
              <a:rPr lang="it-IT" sz="2000" dirty="0" err="1">
                <a:solidFill>
                  <a:srgbClr val="000066"/>
                </a:solidFill>
                <a:cs typeface="ＭＳ Ｐゴシック" charset="0"/>
              </a:rPr>
              <a:t>integration</a:t>
            </a:r>
            <a:r>
              <a:rPr lang="it-IT" sz="2000" dirty="0">
                <a:solidFill>
                  <a:srgbClr val="000066"/>
                </a:solidFill>
                <a:cs typeface="ＭＳ Ｐゴシック" charset="0"/>
              </a:rPr>
              <a:t>.</a:t>
            </a:r>
          </a:p>
        </p:txBody>
      </p:sp>
      <p:sp>
        <p:nvSpPr>
          <p:cNvPr id="12" name="Text Box 56"/>
          <p:cNvSpPr txBox="1">
            <a:spLocks noChangeArrowheads="1"/>
          </p:cNvSpPr>
          <p:nvPr/>
        </p:nvSpPr>
        <p:spPr bwMode="auto">
          <a:xfrm>
            <a:off x="508000" y="3016250"/>
            <a:ext cx="8737600" cy="132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2000" dirty="0">
                <a:solidFill>
                  <a:srgbClr val="000066"/>
                </a:solidFill>
                <a:cs typeface="ＭＳ Ｐゴシック" charset="0"/>
              </a:rPr>
              <a:t>3D integration is progressing in the microelectronic industry, and we have to be ready to exploit it. Ultimately, it may allow designers to avoid using sub-50 nm processes for analog and digital circuits in very small pixel readout cells. </a:t>
            </a:r>
            <a:endParaRPr lang="it-IT" sz="2000" dirty="0">
              <a:solidFill>
                <a:srgbClr val="000066"/>
              </a:solidFill>
              <a:cs typeface="ＭＳ Ｐゴシック" charset="0"/>
            </a:endParaRPr>
          </a:p>
        </p:txBody>
      </p:sp>
      <p:sp>
        <p:nvSpPr>
          <p:cNvPr id="13" name="Text Box 61"/>
          <p:cNvSpPr txBox="1">
            <a:spLocks noChangeArrowheads="1"/>
          </p:cNvSpPr>
          <p:nvPr/>
        </p:nvSpPr>
        <p:spPr bwMode="auto">
          <a:xfrm>
            <a:off x="528638" y="5632450"/>
            <a:ext cx="8539162" cy="70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eaLnBrk="0" hangingPunct="0">
              <a:spcBef>
                <a:spcPct val="50000"/>
              </a:spcBef>
              <a:buClrTx/>
              <a:defRPr/>
            </a:pPr>
            <a:r>
              <a:rPr lang="en-US" sz="2000" dirty="0">
                <a:solidFill>
                  <a:srgbClr val="000066"/>
                </a:solidFill>
                <a:cs typeface="ＭＳ Ｐゴシック" charset="0"/>
              </a:rPr>
              <a:t>Technology watch for </a:t>
            </a:r>
            <a:r>
              <a:rPr lang="en-US" sz="2000" dirty="0">
                <a:solidFill>
                  <a:srgbClr val="FF3300"/>
                </a:solidFill>
                <a:cs typeface="ＭＳ Ｐゴシック" charset="0"/>
              </a:rPr>
              <a:t>novel devices and processes has to continue, since the evolution of microelectronics is not going to end soon.</a:t>
            </a:r>
            <a:endParaRPr lang="it-IT" sz="2000" dirty="0">
              <a:solidFill>
                <a:srgbClr val="FF3300"/>
              </a:solidFill>
              <a:cs typeface="ＭＳ Ｐゴシック" charset="0"/>
            </a:endParaRPr>
          </a:p>
        </p:txBody>
      </p:sp>
      <p:pic>
        <p:nvPicPr>
          <p:cNvPr id="26" name="Immagine 19"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8" y="3141314"/>
            <a:ext cx="2794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magine 20"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8" y="4370218"/>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magine 21"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5690669"/>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9599DA0A-9302-B448-A0A5-D76748B0E1C8}" type="slidenum">
              <a:rPr lang="en-US" sz="1200">
                <a:solidFill>
                  <a:srgbClr val="000066"/>
                </a:solidFill>
                <a:latin typeface="Verdana" charset="0"/>
              </a:rPr>
              <a:pPr/>
              <a:t>9</a:t>
            </a:fld>
            <a:endParaRPr lang="en-US" sz="1200">
              <a:solidFill>
                <a:srgbClr val="000066"/>
              </a:solidFill>
              <a:latin typeface="Verdana" charset="0"/>
            </a:endParaRPr>
          </a:p>
        </p:txBody>
      </p:sp>
      <p:pic>
        <p:nvPicPr>
          <p:cNvPr id="61443" name="Content Placeholder 3"/>
          <p:cNvPicPr>
            <a:picLocks noChangeAspect="1"/>
          </p:cNvPicPr>
          <p:nvPr/>
        </p:nvPicPr>
        <p:blipFill>
          <a:blip r:embed="rId2">
            <a:extLst>
              <a:ext uri="{28A0092B-C50C-407E-A947-70E740481C1C}">
                <a14:useLocalDpi xmlns:a14="http://schemas.microsoft.com/office/drawing/2010/main" val="0"/>
              </a:ext>
            </a:extLst>
          </a:blip>
          <a:srcRect l="999" t="2362" b="18413"/>
          <a:stretch>
            <a:fillRect/>
          </a:stretch>
        </p:blipFill>
        <p:spPr bwMode="auto">
          <a:xfrm>
            <a:off x="3808413" y="1154113"/>
            <a:ext cx="5235575"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36"/>
          <p:cNvSpPr txBox="1">
            <a:spLocks noChangeArrowheads="1"/>
          </p:cNvSpPr>
          <p:nvPr/>
        </p:nvSpPr>
        <p:spPr bwMode="auto">
          <a:xfrm>
            <a:off x="2517775" y="882650"/>
            <a:ext cx="1095375" cy="307975"/>
          </a:xfrm>
          <a:prstGeom prst="rect">
            <a:avLst/>
          </a:prstGeom>
          <a:solidFill>
            <a:schemeClr val="bg1"/>
          </a:solidFill>
          <a:ln w="19050">
            <a:solidFill>
              <a:schemeClr val="accent1"/>
            </a:solidFill>
            <a:miter lim="800000"/>
            <a:headEnd/>
            <a:tailEnd/>
          </a:ln>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400">
                <a:latin typeface="Georgia" charset="0"/>
              </a:rPr>
              <a:t>Test pads</a:t>
            </a:r>
          </a:p>
        </p:txBody>
      </p:sp>
      <p:cxnSp>
        <p:nvCxnSpPr>
          <p:cNvPr id="5" name="Straight Arrow Connector 5"/>
          <p:cNvCxnSpPr/>
          <p:nvPr/>
        </p:nvCxnSpPr>
        <p:spPr bwMode="auto">
          <a:xfrm>
            <a:off x="3613150" y="1023938"/>
            <a:ext cx="209550" cy="166687"/>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6" name="Left Brace 6"/>
          <p:cNvSpPr/>
          <p:nvPr/>
        </p:nvSpPr>
        <p:spPr>
          <a:xfrm>
            <a:off x="3602038" y="1209675"/>
            <a:ext cx="174625" cy="4327525"/>
          </a:xfrm>
          <a:prstGeom prst="leftBrace">
            <a:avLst>
              <a:gd name="adj1" fmla="val 69386"/>
              <a:gd name="adj2" fmla="val 50000"/>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a:buFont typeface="Wingdings" pitchFamily="2" charset="2"/>
              <a:buNone/>
              <a:defRPr/>
            </a:pPr>
            <a:endParaRPr lang="en-US"/>
          </a:p>
        </p:txBody>
      </p:sp>
      <p:sp>
        <p:nvSpPr>
          <p:cNvPr id="7" name="Left Brace 7"/>
          <p:cNvSpPr/>
          <p:nvPr/>
        </p:nvSpPr>
        <p:spPr>
          <a:xfrm>
            <a:off x="3582988" y="5537200"/>
            <a:ext cx="190500" cy="549275"/>
          </a:xfrm>
          <a:prstGeom prst="leftBrace">
            <a:avLst>
              <a:gd name="adj1" fmla="val 69386"/>
              <a:gd name="adj2" fmla="val 50000"/>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a:buFont typeface="Wingdings" pitchFamily="2" charset="2"/>
              <a:buNone/>
              <a:defRPr/>
            </a:pPr>
            <a:endParaRPr lang="en-US"/>
          </a:p>
        </p:txBody>
      </p:sp>
      <p:sp>
        <p:nvSpPr>
          <p:cNvPr id="61448" name="TextBox 36"/>
          <p:cNvSpPr txBox="1">
            <a:spLocks noChangeArrowheads="1"/>
          </p:cNvSpPr>
          <p:nvPr/>
        </p:nvSpPr>
        <p:spPr bwMode="auto">
          <a:xfrm>
            <a:off x="5894388" y="2955925"/>
            <a:ext cx="1085850" cy="523875"/>
          </a:xfrm>
          <a:prstGeom prst="rect">
            <a:avLst/>
          </a:prstGeom>
          <a:solidFill>
            <a:schemeClr val="bg1"/>
          </a:solidFill>
          <a:ln w="19050">
            <a:solidFill>
              <a:schemeClr val="accent1"/>
            </a:solidFill>
            <a:miter lim="800000"/>
            <a:headEnd/>
            <a:tailEnd/>
          </a:ln>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400">
                <a:latin typeface="Georgia" charset="0"/>
              </a:rPr>
              <a:t>336×80 pixel array</a:t>
            </a:r>
          </a:p>
        </p:txBody>
      </p:sp>
      <p:sp>
        <p:nvSpPr>
          <p:cNvPr id="61449" name="TextBox 36"/>
          <p:cNvSpPr txBox="1">
            <a:spLocks noChangeArrowheads="1"/>
          </p:cNvSpPr>
          <p:nvPr/>
        </p:nvSpPr>
        <p:spPr bwMode="auto">
          <a:xfrm>
            <a:off x="2281238" y="5645150"/>
            <a:ext cx="1087437" cy="307975"/>
          </a:xfrm>
          <a:prstGeom prst="rect">
            <a:avLst/>
          </a:prstGeom>
          <a:solidFill>
            <a:schemeClr val="bg1"/>
          </a:solidFill>
          <a:ln w="19050">
            <a:solidFill>
              <a:schemeClr val="accent1"/>
            </a:solidFill>
            <a:miter lim="800000"/>
            <a:headEnd/>
            <a:tailEnd/>
          </a:ln>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400">
                <a:latin typeface="Georgia" charset="0"/>
              </a:rPr>
              <a:t>Periphery</a:t>
            </a:r>
          </a:p>
        </p:txBody>
      </p:sp>
      <p:sp>
        <p:nvSpPr>
          <p:cNvPr id="61450" name="TextBox 36"/>
          <p:cNvSpPr txBox="1">
            <a:spLocks noChangeArrowheads="1"/>
          </p:cNvSpPr>
          <p:nvPr/>
        </p:nvSpPr>
        <p:spPr bwMode="auto">
          <a:xfrm>
            <a:off x="2684463" y="6086475"/>
            <a:ext cx="914400" cy="307975"/>
          </a:xfrm>
          <a:prstGeom prst="rect">
            <a:avLst/>
          </a:prstGeom>
          <a:solidFill>
            <a:schemeClr val="bg1"/>
          </a:solidFill>
          <a:ln w="19050">
            <a:solidFill>
              <a:schemeClr val="accent1"/>
            </a:solidFill>
            <a:miter lim="800000"/>
            <a:headEnd/>
            <a:tailEnd/>
          </a:ln>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400">
                <a:latin typeface="Georgia" charset="0"/>
              </a:rPr>
              <a:t>IO pads</a:t>
            </a:r>
          </a:p>
        </p:txBody>
      </p:sp>
      <p:cxnSp>
        <p:nvCxnSpPr>
          <p:cNvPr id="11" name="Straight Arrow Connector 11"/>
          <p:cNvCxnSpPr/>
          <p:nvPr/>
        </p:nvCxnSpPr>
        <p:spPr bwMode="auto">
          <a:xfrm flipV="1">
            <a:off x="3608388" y="6146800"/>
            <a:ext cx="428625" cy="101600"/>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61452" name="TextBox 36"/>
          <p:cNvSpPr txBox="1">
            <a:spLocks noChangeArrowheads="1"/>
          </p:cNvSpPr>
          <p:nvPr/>
        </p:nvSpPr>
        <p:spPr bwMode="auto">
          <a:xfrm rot="-5400000">
            <a:off x="3031331" y="3234532"/>
            <a:ext cx="835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200">
                <a:latin typeface="Georgia" charset="0"/>
              </a:rPr>
              <a:t>16.8 mm</a:t>
            </a:r>
          </a:p>
        </p:txBody>
      </p:sp>
      <p:sp>
        <p:nvSpPr>
          <p:cNvPr id="61453" name="TextBox 36"/>
          <p:cNvSpPr txBox="1">
            <a:spLocks noChangeArrowheads="1"/>
          </p:cNvSpPr>
          <p:nvPr/>
        </p:nvSpPr>
        <p:spPr bwMode="auto">
          <a:xfrm rot="-5400000">
            <a:off x="3150394" y="5615781"/>
            <a:ext cx="6381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200">
                <a:latin typeface="Georgia" charset="0"/>
              </a:rPr>
              <a:t>2 mm</a:t>
            </a:r>
          </a:p>
        </p:txBody>
      </p:sp>
      <p:sp>
        <p:nvSpPr>
          <p:cNvPr id="14" name="Left Brace 18"/>
          <p:cNvSpPr/>
          <p:nvPr/>
        </p:nvSpPr>
        <p:spPr>
          <a:xfrm rot="5400000">
            <a:off x="6331744" y="-1551781"/>
            <a:ext cx="188912" cy="5149850"/>
          </a:xfrm>
          <a:prstGeom prst="leftBrace">
            <a:avLst>
              <a:gd name="adj1" fmla="val 69386"/>
              <a:gd name="adj2" fmla="val 50000"/>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a:buFont typeface="Wingdings" pitchFamily="2" charset="2"/>
              <a:buNone/>
              <a:defRPr/>
            </a:pPr>
            <a:endParaRPr lang="en-US"/>
          </a:p>
        </p:txBody>
      </p:sp>
      <p:sp>
        <p:nvSpPr>
          <p:cNvPr id="61455" name="TextBox 36"/>
          <p:cNvSpPr txBox="1">
            <a:spLocks noChangeArrowheads="1"/>
          </p:cNvSpPr>
          <p:nvPr/>
        </p:nvSpPr>
        <p:spPr bwMode="auto">
          <a:xfrm>
            <a:off x="6019800" y="693738"/>
            <a:ext cx="835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r>
              <a:rPr lang="en-US" sz="1200">
                <a:latin typeface="Georgia" charset="0"/>
              </a:rPr>
              <a:t>20.2 mm</a:t>
            </a:r>
          </a:p>
        </p:txBody>
      </p:sp>
      <p:sp>
        <p:nvSpPr>
          <p:cNvPr id="61456" name="Rectangle 5"/>
          <p:cNvSpPr>
            <a:spLocks noChangeArrowheads="1"/>
          </p:cNvSpPr>
          <p:nvPr/>
        </p:nvSpPr>
        <p:spPr bwMode="auto">
          <a:xfrm>
            <a:off x="674688" y="185738"/>
            <a:ext cx="746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FontTx/>
              <a:buNone/>
            </a:pPr>
            <a:r>
              <a:rPr lang="en-US" sz="3200"/>
              <a:t>FE-I4 readout chip for pixel sensors in ATLAS IBL</a:t>
            </a:r>
          </a:p>
        </p:txBody>
      </p:sp>
      <p:sp>
        <p:nvSpPr>
          <p:cNvPr id="17" name="Rectangle 23"/>
          <p:cNvSpPr>
            <a:spLocks noChangeArrowheads="1"/>
          </p:cNvSpPr>
          <p:nvPr/>
        </p:nvSpPr>
        <p:spPr bwMode="auto">
          <a:xfrm>
            <a:off x="163513" y="1441450"/>
            <a:ext cx="2797175" cy="6462713"/>
          </a:xfrm>
          <a:prstGeom prst="rect">
            <a:avLst/>
          </a:prstGeom>
          <a:noFill/>
          <a:ln w="50800">
            <a:noFill/>
            <a:miter lim="800000"/>
            <a:headEnd/>
            <a:tailEnd type="none" w="med" len="lg"/>
          </a:ln>
          <a:effectLst/>
        </p:spPr>
        <p:txBody>
          <a:bodyPr>
            <a:spAutoFit/>
          </a:bodyPr>
          <a:lstStyle/>
          <a:p>
            <a:pPr algn="ctr" eaLnBrk="0" hangingPunct="0">
              <a:spcBef>
                <a:spcPct val="50000"/>
              </a:spcBef>
              <a:buClrTx/>
              <a:buFontTx/>
              <a:buNone/>
            </a:pPr>
            <a:r>
              <a:rPr lang="it-IT" sz="1800" b="1">
                <a:solidFill>
                  <a:schemeClr val="tx1"/>
                </a:solidFill>
                <a:effectLst>
                  <a:outerShdw blurRad="38100" dist="38100" dir="2700000" algn="tl">
                    <a:srgbClr val="DDDDDD"/>
                  </a:outerShdw>
                </a:effectLst>
                <a:latin typeface="Times New Roman" charset="0"/>
              </a:rPr>
              <a:t>(from Marlon Barbero, </a:t>
            </a:r>
            <a:r>
              <a:rPr lang="ja-JP" altLang="it-IT" sz="1800" b="1">
                <a:solidFill>
                  <a:schemeClr val="tx1"/>
                </a:solidFill>
                <a:effectLst>
                  <a:outerShdw blurRad="38100" dist="38100" dir="2700000" algn="tl">
                    <a:srgbClr val="DDDDDD"/>
                  </a:outerShdw>
                </a:effectLst>
                <a:latin typeface="Times New Roman" charset="0"/>
              </a:rPr>
              <a:t>“</a:t>
            </a:r>
            <a:r>
              <a:rPr lang="it-IT" sz="1800" b="1">
                <a:solidFill>
                  <a:schemeClr val="tx1"/>
                </a:solidFill>
                <a:effectLst>
                  <a:outerShdw blurRad="38100" dist="38100" dir="2700000" algn="tl">
                    <a:srgbClr val="DDDDDD"/>
                  </a:outerShdw>
                </a:effectLst>
                <a:latin typeface="Times New Roman" charset="0"/>
              </a:rPr>
              <a:t>FE-I4 chip development for upgraded ATLAS pixel detector at LHC</a:t>
            </a:r>
            <a:r>
              <a:rPr lang="ja-JP" altLang="it-IT" sz="1800" b="1">
                <a:solidFill>
                  <a:schemeClr val="tx1"/>
                </a:solidFill>
                <a:effectLst>
                  <a:outerShdw blurRad="38100" dist="38100" dir="2700000" algn="tl">
                    <a:srgbClr val="DDDDDD"/>
                  </a:outerShdw>
                </a:effectLst>
                <a:latin typeface="Times New Roman" charset="0"/>
              </a:rPr>
              <a:t>”</a:t>
            </a:r>
            <a:r>
              <a:rPr lang="it-IT" sz="1800" b="1">
                <a:solidFill>
                  <a:schemeClr val="tx1"/>
                </a:solidFill>
                <a:effectLst>
                  <a:outerShdw blurRad="38100" dist="38100" dir="2700000" algn="tl">
                    <a:srgbClr val="DDDDDD"/>
                  </a:outerShdw>
                </a:effectLst>
                <a:latin typeface="Times New Roman" charset="0"/>
              </a:rPr>
              <a:t>, PIXEL 2010 workshop)</a:t>
            </a:r>
          </a:p>
          <a:p>
            <a:pPr algn="ctr" eaLnBrk="0" hangingPunct="0">
              <a:spcBef>
                <a:spcPct val="50000"/>
              </a:spcBef>
              <a:buClrTx/>
              <a:buFontTx/>
              <a:buNone/>
            </a:pPr>
            <a:endParaRPr lang="it-IT" sz="1800" b="1">
              <a:solidFill>
                <a:schemeClr val="tx1"/>
              </a:solidFill>
              <a:effectLst>
                <a:outerShdw blurRad="38100" dist="38100" dir="2700000" algn="tl">
                  <a:srgbClr val="DDDDDD"/>
                </a:outerShdw>
              </a:effectLst>
              <a:latin typeface="Times New Roman" charset="0"/>
            </a:endParaRPr>
          </a:p>
          <a:p>
            <a:pPr eaLnBrk="0" hangingPunct="0">
              <a:spcBef>
                <a:spcPct val="50000"/>
              </a:spcBef>
              <a:buClrTx/>
              <a:buFontTx/>
              <a:buNone/>
            </a:pPr>
            <a:r>
              <a:rPr lang="it-IT" sz="1800" b="1">
                <a:solidFill>
                  <a:schemeClr val="tx1"/>
                </a:solidFill>
                <a:effectLst>
                  <a:outerShdw blurRad="38100" dist="38100" dir="2700000" algn="tl">
                    <a:srgbClr val="DDDDDD"/>
                  </a:outerShdw>
                </a:effectLst>
                <a:latin typeface="Times New Roman" charset="0"/>
              </a:rPr>
              <a:t>CMOS 130 nm mixed-signal chip</a:t>
            </a:r>
          </a:p>
          <a:p>
            <a:pPr eaLnBrk="0" hangingPunct="0">
              <a:spcBef>
                <a:spcPct val="50000"/>
              </a:spcBef>
              <a:buClrTx/>
              <a:buFontTx/>
              <a:buNone/>
            </a:pPr>
            <a:r>
              <a:rPr lang="it-IT" sz="1800" b="1">
                <a:solidFill>
                  <a:schemeClr val="tx1"/>
                </a:solidFill>
                <a:effectLst>
                  <a:outerShdw blurRad="38100" dist="38100" dir="2700000" algn="tl">
                    <a:srgbClr val="DDDDDD"/>
                  </a:outerShdw>
                </a:effectLst>
                <a:latin typeface="Times New Roman" charset="0"/>
              </a:rPr>
              <a:t>Digital readout of hit pixels with analog information (signal amplitude) and time stamp</a:t>
            </a:r>
          </a:p>
          <a:p>
            <a:pPr eaLnBrk="0" hangingPunct="0">
              <a:spcBef>
                <a:spcPct val="50000"/>
              </a:spcBef>
              <a:buClrTx/>
            </a:pPr>
            <a:r>
              <a:rPr lang="en-US" sz="1800">
                <a:solidFill>
                  <a:srgbClr val="FF0000"/>
                </a:solidFill>
                <a:latin typeface="Georgia" charset="0"/>
              </a:rPr>
              <a:t>Store hits locally in region </a:t>
            </a:r>
            <a:r>
              <a:rPr lang="en-US" sz="1800">
                <a:latin typeface="Georgia" charset="0"/>
              </a:rPr>
              <a:t>until L1T.</a:t>
            </a:r>
          </a:p>
          <a:p>
            <a:pPr eaLnBrk="0" hangingPunct="0">
              <a:spcBef>
                <a:spcPct val="50000"/>
              </a:spcBef>
              <a:buClrTx/>
              <a:buFontTx/>
              <a:buNone/>
            </a:pPr>
            <a:endParaRPr lang="it-IT" sz="1800" b="1">
              <a:solidFill>
                <a:schemeClr val="tx1"/>
              </a:solidFill>
              <a:effectLst>
                <a:outerShdw blurRad="38100" dist="38100" dir="2700000" algn="tl">
                  <a:srgbClr val="DDDDDD"/>
                </a:outerShdw>
              </a:effectLst>
              <a:latin typeface="Times New Roman" charset="0"/>
            </a:endParaRPr>
          </a:p>
          <a:p>
            <a:pPr eaLnBrk="0" hangingPunct="0">
              <a:spcBef>
                <a:spcPct val="50000"/>
              </a:spcBef>
              <a:buClrTx/>
              <a:buFontTx/>
              <a:buNone/>
            </a:pPr>
            <a:endParaRPr lang="it-IT" sz="1800" b="1">
              <a:solidFill>
                <a:schemeClr val="tx1"/>
              </a:solidFill>
              <a:effectLst>
                <a:outerShdw blurRad="38100" dist="38100" dir="2700000" algn="tl">
                  <a:srgbClr val="DDDDDD"/>
                </a:outerShdw>
              </a:effectLst>
              <a:latin typeface="Times New Roman" charset="0"/>
            </a:endParaRPr>
          </a:p>
          <a:p>
            <a:pPr algn="ctr" eaLnBrk="0" hangingPunct="0">
              <a:spcBef>
                <a:spcPct val="50000"/>
              </a:spcBef>
              <a:buClrTx/>
              <a:buFontTx/>
              <a:buNone/>
            </a:pPr>
            <a:endParaRPr lang="it-IT" sz="1800" b="1">
              <a:solidFill>
                <a:schemeClr val="tx1"/>
              </a:solidFill>
              <a:effectLst>
                <a:outerShdw blurRad="38100" dist="38100" dir="2700000" algn="tl">
                  <a:srgbClr val="DDDDDD"/>
                </a:outerShdw>
              </a:effectLst>
              <a:latin typeface="Times New Roman" charset="0"/>
            </a:endParaRPr>
          </a:p>
          <a:p>
            <a:pPr algn="ctr" eaLnBrk="0" hangingPunct="0">
              <a:spcBef>
                <a:spcPct val="50000"/>
              </a:spcBef>
              <a:buClrTx/>
              <a:buFontTx/>
              <a:buNone/>
            </a:pPr>
            <a:endParaRPr lang="it-IT" sz="1800">
              <a:solidFill>
                <a:schemeClr val="tx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D7048D29-C267-3849-ACD2-4B268A3FA9BF}" type="slidenum">
              <a:rPr lang="en-US" sz="1200">
                <a:solidFill>
                  <a:srgbClr val="000066"/>
                </a:solidFill>
                <a:latin typeface="Verdana" charset="0"/>
              </a:rPr>
              <a:pPr/>
              <a:t>90</a:t>
            </a:fld>
            <a:endParaRPr lang="en-US" sz="1200">
              <a:solidFill>
                <a:srgbClr val="000066"/>
              </a:solidFill>
              <a:latin typeface="Verdana" charset="0"/>
            </a:endParaRPr>
          </a:p>
        </p:txBody>
      </p:sp>
      <p:sp>
        <p:nvSpPr>
          <p:cNvPr id="106499" name="Text Box 4"/>
          <p:cNvSpPr txBox="1">
            <a:spLocks noChangeArrowheads="1"/>
          </p:cNvSpPr>
          <p:nvPr/>
        </p:nvSpPr>
        <p:spPr bwMode="auto">
          <a:xfrm>
            <a:off x="1033463" y="85725"/>
            <a:ext cx="76946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2800" b="1">
                <a:solidFill>
                  <a:srgbClr val="000066"/>
                </a:solidFill>
              </a:rPr>
              <a:t>References</a:t>
            </a:r>
            <a:endParaRPr lang="it-IT" sz="2800" b="1">
              <a:solidFill>
                <a:srgbClr val="000066"/>
              </a:solidFill>
              <a:sym typeface="Symbol" charset="0"/>
            </a:endParaRPr>
          </a:p>
        </p:txBody>
      </p:sp>
      <p:sp>
        <p:nvSpPr>
          <p:cNvPr id="106500" name="Text Box 5"/>
          <p:cNvSpPr txBox="1">
            <a:spLocks noChangeArrowheads="1"/>
          </p:cNvSpPr>
          <p:nvPr/>
        </p:nvSpPr>
        <p:spPr bwMode="auto">
          <a:xfrm>
            <a:off x="938213" y="2298700"/>
            <a:ext cx="8539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it-IT" sz="1800">
                <a:solidFill>
                  <a:srgbClr val="000066"/>
                </a:solidFill>
              </a:rPr>
              <a:t> </a:t>
            </a:r>
          </a:p>
        </p:txBody>
      </p:sp>
      <p:sp>
        <p:nvSpPr>
          <p:cNvPr id="106501" name="Text Box 15"/>
          <p:cNvSpPr txBox="1">
            <a:spLocks noChangeArrowheads="1"/>
          </p:cNvSpPr>
          <p:nvPr/>
        </p:nvSpPr>
        <p:spPr bwMode="auto">
          <a:xfrm>
            <a:off x="976313" y="1243013"/>
            <a:ext cx="85391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E. Gatti, P.F. Manfredi: “Processing the signals from solid-state detectors in elementary-particle physics”, La Rivista del Nuovo Cimento, 1986</a:t>
            </a:r>
            <a:r>
              <a:rPr lang="en-US" sz="2000"/>
              <a:t> </a:t>
            </a:r>
            <a:endParaRPr lang="it-IT" sz="2000"/>
          </a:p>
        </p:txBody>
      </p:sp>
      <p:sp>
        <p:nvSpPr>
          <p:cNvPr id="106502" name="Text Box 21"/>
          <p:cNvSpPr txBox="1">
            <a:spLocks noChangeArrowheads="1"/>
          </p:cNvSpPr>
          <p:nvPr/>
        </p:nvSpPr>
        <p:spPr bwMode="auto">
          <a:xfrm>
            <a:off x="968375" y="2354263"/>
            <a:ext cx="8539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V. Radeka: “Low-noise techniques in detectors”, Ann. Rev. Nucl. Part. Sci., 1988</a:t>
            </a:r>
            <a:r>
              <a:rPr lang="en-US" sz="2000"/>
              <a:t> </a:t>
            </a:r>
            <a:endParaRPr lang="it-IT" sz="2000"/>
          </a:p>
        </p:txBody>
      </p:sp>
      <p:sp>
        <p:nvSpPr>
          <p:cNvPr id="106503" name="Text Box 26"/>
          <p:cNvSpPr txBox="1">
            <a:spLocks noChangeArrowheads="1"/>
          </p:cNvSpPr>
          <p:nvPr/>
        </p:nvSpPr>
        <p:spPr bwMode="auto">
          <a:xfrm>
            <a:off x="941388" y="3290888"/>
            <a:ext cx="8539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G. Lutz: “Semiconductor radiation detectors”</a:t>
            </a:r>
            <a:endParaRPr lang="it-IT" sz="2000"/>
          </a:p>
        </p:txBody>
      </p:sp>
      <p:sp>
        <p:nvSpPr>
          <p:cNvPr id="106504" name="Text Box 27"/>
          <p:cNvSpPr txBox="1">
            <a:spLocks noChangeArrowheads="1"/>
          </p:cNvSpPr>
          <p:nvPr/>
        </p:nvSpPr>
        <p:spPr bwMode="auto">
          <a:xfrm>
            <a:off x="998538" y="4079875"/>
            <a:ext cx="8539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L. Rossi, P. Fischer, T. Rohe, N. Wermes: “Pixel Detectors. From Fundamentals to Applications”</a:t>
            </a:r>
            <a:endParaRPr lang="it-IT" sz="2000"/>
          </a:p>
        </p:txBody>
      </p:sp>
      <p:sp>
        <p:nvSpPr>
          <p:cNvPr id="106505" name="Text Box 32"/>
          <p:cNvSpPr txBox="1">
            <a:spLocks noChangeArrowheads="1"/>
          </p:cNvSpPr>
          <p:nvPr/>
        </p:nvSpPr>
        <p:spPr bwMode="auto">
          <a:xfrm>
            <a:off x="971550" y="5084763"/>
            <a:ext cx="8539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000">
                <a:solidFill>
                  <a:srgbClr val="000066"/>
                </a:solidFill>
              </a:rPr>
              <a:t>H. Spieler: “Semiconductor detector systems”</a:t>
            </a:r>
            <a:endParaRPr lang="it-IT" sz="2000"/>
          </a:p>
        </p:txBody>
      </p:sp>
      <p:pic>
        <p:nvPicPr>
          <p:cNvPr id="106506" name="Immagine 29"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75" y="1285875"/>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7" name="Immagine 30"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408238"/>
            <a:ext cx="28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8" name="Immagine 31"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333375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9" name="Immagine 32"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4144963"/>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0" name="Immagine 33"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5140325"/>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C1B7E183-7260-5847-BB4A-DFD524C1B79B}" type="slidenum">
              <a:rPr lang="en-US" sz="1200">
                <a:solidFill>
                  <a:srgbClr val="000066"/>
                </a:solidFill>
                <a:latin typeface="Verdana" charset="0"/>
              </a:rPr>
              <a:pPr/>
              <a:t>91</a:t>
            </a:fld>
            <a:endParaRPr lang="en-US" sz="1200">
              <a:solidFill>
                <a:srgbClr val="000066"/>
              </a:solidFill>
              <a:latin typeface="Verdana" charset="0"/>
            </a:endParaRPr>
          </a:p>
        </p:txBody>
      </p:sp>
      <p:sp>
        <p:nvSpPr>
          <p:cNvPr id="107523" name="Rectangle 2"/>
          <p:cNvSpPr>
            <a:spLocks noGrp="1" noChangeArrowheads="1"/>
          </p:cNvSpPr>
          <p:nvPr>
            <p:ph type="title"/>
          </p:nvPr>
        </p:nvSpPr>
        <p:spPr bwMode="auto">
          <a:xfrm>
            <a:off x="423863" y="2895600"/>
            <a:ext cx="8915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it-IT">
                <a:latin typeface="Times New Roman" charset="0"/>
              </a:rPr>
              <a:t>Backup slides</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A6826609-F3B6-0748-ABA5-6E10AB1EB9B1}" type="slidenum">
              <a:rPr lang="en-US" sz="1200">
                <a:solidFill>
                  <a:srgbClr val="000066"/>
                </a:solidFill>
                <a:latin typeface="Verdana" charset="0"/>
              </a:rPr>
              <a:pPr/>
              <a:t>92</a:t>
            </a:fld>
            <a:endParaRPr lang="en-US" sz="1200">
              <a:solidFill>
                <a:srgbClr val="000066"/>
              </a:solidFill>
              <a:latin typeface="Verdana" charset="0"/>
            </a:endParaRPr>
          </a:p>
        </p:txBody>
      </p:sp>
      <p:sp>
        <p:nvSpPr>
          <p:cNvPr id="108547" name="Rectangle 4"/>
          <p:cNvSpPr>
            <a:spLocks noChangeArrowheads="1"/>
          </p:cNvSpPr>
          <p:nvPr/>
        </p:nvSpPr>
        <p:spPr bwMode="auto">
          <a:xfrm>
            <a:off x="220663" y="238125"/>
            <a:ext cx="9456737" cy="838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FontTx/>
              <a:buNone/>
            </a:pPr>
            <a:r>
              <a:rPr lang="it-IT"/>
              <a:t>Pixel detectors in future HEP experiments</a:t>
            </a:r>
          </a:p>
        </p:txBody>
      </p:sp>
      <p:sp>
        <p:nvSpPr>
          <p:cNvPr id="108548" name="Rectangle 5"/>
          <p:cNvSpPr>
            <a:spLocks noChangeArrowheads="1"/>
          </p:cNvSpPr>
          <p:nvPr/>
        </p:nvSpPr>
        <p:spPr bwMode="auto">
          <a:xfrm>
            <a:off x="508000" y="1438275"/>
            <a:ext cx="8910638"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ClrTx/>
              <a:buFontTx/>
              <a:buChar char="•"/>
            </a:pPr>
            <a:r>
              <a:rPr lang="it-IT" sz="2000">
                <a:solidFill>
                  <a:schemeClr val="tx1"/>
                </a:solidFill>
              </a:rPr>
              <a:t>Physics goals set severe requirements:</a:t>
            </a:r>
          </a:p>
          <a:p>
            <a:pPr marL="342900" indent="-342900">
              <a:lnSpc>
                <a:spcPct val="80000"/>
              </a:lnSpc>
              <a:spcBef>
                <a:spcPct val="20000"/>
              </a:spcBef>
              <a:buClrTx/>
              <a:buFontTx/>
              <a:buNone/>
            </a:pPr>
            <a:endParaRPr lang="it-IT" sz="2000">
              <a:solidFill>
                <a:schemeClr val="tx1"/>
              </a:solidFill>
            </a:endParaRPr>
          </a:p>
          <a:p>
            <a:pPr marL="808038" lvl="1" indent="-285750">
              <a:lnSpc>
                <a:spcPct val="80000"/>
              </a:lnSpc>
              <a:spcBef>
                <a:spcPct val="20000"/>
              </a:spcBef>
              <a:buClrTx/>
              <a:buFontTx/>
              <a:buChar char="–"/>
            </a:pPr>
            <a:r>
              <a:rPr lang="it-IT" sz="2000">
                <a:solidFill>
                  <a:schemeClr val="tx1"/>
                </a:solidFill>
              </a:rPr>
              <a:t>High granularity </a:t>
            </a:r>
            <a:r>
              <a:rPr lang="it-IT" sz="2000">
                <a:solidFill>
                  <a:schemeClr val="tx1"/>
                </a:solidFill>
                <a:sym typeface="Symbol" charset="0"/>
              </a:rPr>
              <a:t> </a:t>
            </a:r>
            <a:r>
              <a:rPr lang="it-IT" sz="2000">
                <a:solidFill>
                  <a:srgbClr val="CC3300"/>
                </a:solidFill>
                <a:sym typeface="Symbol" charset="0"/>
              </a:rPr>
              <a:t>small </a:t>
            </a:r>
            <a:r>
              <a:rPr lang="it-IT" sz="2000">
                <a:solidFill>
                  <a:srgbClr val="CC3300"/>
                </a:solidFill>
              </a:rPr>
              <a:t>pixel pitch</a:t>
            </a:r>
            <a:r>
              <a:rPr lang="it-IT" sz="2000">
                <a:solidFill>
                  <a:schemeClr val="tx1"/>
                </a:solidFill>
              </a:rPr>
              <a:t> </a:t>
            </a:r>
          </a:p>
          <a:p>
            <a:pPr marL="808038" lvl="1" indent="-285750">
              <a:lnSpc>
                <a:spcPct val="80000"/>
              </a:lnSpc>
              <a:spcBef>
                <a:spcPct val="20000"/>
              </a:spcBef>
              <a:buClrTx/>
              <a:buFontTx/>
              <a:buNone/>
            </a:pPr>
            <a:endParaRPr lang="it-IT" sz="2000">
              <a:solidFill>
                <a:schemeClr val="tx1"/>
              </a:solidFill>
            </a:endParaRPr>
          </a:p>
          <a:p>
            <a:pPr marL="808038" lvl="1" indent="-285750">
              <a:lnSpc>
                <a:spcPct val="80000"/>
              </a:lnSpc>
              <a:spcBef>
                <a:spcPct val="20000"/>
              </a:spcBef>
              <a:buClrTx/>
              <a:buFontTx/>
              <a:buChar char="–"/>
            </a:pPr>
            <a:r>
              <a:rPr lang="it-IT" sz="2000">
                <a:solidFill>
                  <a:schemeClr val="tx1"/>
                </a:solidFill>
              </a:rPr>
              <a:t>Low material budget </a:t>
            </a:r>
            <a:r>
              <a:rPr lang="it-IT" sz="2000">
                <a:solidFill>
                  <a:schemeClr val="tx1"/>
                </a:solidFill>
                <a:sym typeface="Symbol" charset="0"/>
              </a:rPr>
              <a:t> </a:t>
            </a:r>
            <a:r>
              <a:rPr lang="it-IT" sz="2000">
                <a:solidFill>
                  <a:srgbClr val="CC3300"/>
                </a:solidFill>
                <a:sym typeface="Symbol" charset="0"/>
              </a:rPr>
              <a:t>low mass cooling</a:t>
            </a:r>
            <a:r>
              <a:rPr lang="it-IT" sz="2000">
                <a:solidFill>
                  <a:schemeClr val="tx1"/>
                </a:solidFill>
                <a:sym typeface="Symbol" charset="0"/>
              </a:rPr>
              <a:t>, </a:t>
            </a:r>
            <a:r>
              <a:rPr lang="it-IT" sz="2000">
                <a:solidFill>
                  <a:srgbClr val="CC3300"/>
                </a:solidFill>
                <a:sym typeface="Symbol" charset="0"/>
              </a:rPr>
              <a:t>thin</a:t>
            </a:r>
            <a:r>
              <a:rPr lang="it-IT" sz="2000">
                <a:solidFill>
                  <a:schemeClr val="tx1"/>
                </a:solidFill>
                <a:sym typeface="Symbol" charset="0"/>
              </a:rPr>
              <a:t> silicon wafers, small amount of material for support and interconnections</a:t>
            </a:r>
          </a:p>
          <a:p>
            <a:pPr marL="808038" lvl="1" indent="-285750">
              <a:lnSpc>
                <a:spcPct val="80000"/>
              </a:lnSpc>
              <a:spcBef>
                <a:spcPct val="20000"/>
              </a:spcBef>
              <a:buClrTx/>
              <a:buFontTx/>
              <a:buNone/>
            </a:pPr>
            <a:endParaRPr lang="it-IT" sz="2000">
              <a:solidFill>
                <a:schemeClr val="tx1"/>
              </a:solidFill>
            </a:endParaRPr>
          </a:p>
          <a:p>
            <a:pPr marL="808038" lvl="1" indent="-285750">
              <a:lnSpc>
                <a:spcPct val="80000"/>
              </a:lnSpc>
              <a:spcBef>
                <a:spcPct val="20000"/>
              </a:spcBef>
              <a:buClrTx/>
              <a:buFontTx/>
              <a:buChar char="–"/>
            </a:pPr>
            <a:r>
              <a:rPr lang="it-IT" sz="2000">
                <a:solidFill>
                  <a:schemeClr val="tx1"/>
                </a:solidFill>
              </a:rPr>
              <a:t>Small distance to interaction point </a:t>
            </a:r>
            <a:r>
              <a:rPr lang="it-IT" sz="2000">
                <a:solidFill>
                  <a:schemeClr val="tx1"/>
                </a:solidFill>
                <a:sym typeface="Symbol" charset="0"/>
              </a:rPr>
              <a:t> </a:t>
            </a:r>
            <a:r>
              <a:rPr lang="it-IT" sz="2000">
                <a:solidFill>
                  <a:schemeClr val="tx1"/>
                </a:solidFill>
              </a:rPr>
              <a:t>large background</a:t>
            </a:r>
          </a:p>
        </p:txBody>
      </p:sp>
      <p:sp>
        <p:nvSpPr>
          <p:cNvPr id="108549" name="AutoShape 6"/>
          <p:cNvSpPr>
            <a:spLocks noChangeArrowheads="1"/>
          </p:cNvSpPr>
          <p:nvPr/>
        </p:nvSpPr>
        <p:spPr bwMode="auto">
          <a:xfrm rot="2432504">
            <a:off x="5738813" y="3813175"/>
            <a:ext cx="163512" cy="365125"/>
          </a:xfrm>
          <a:prstGeom prst="downArrow">
            <a:avLst>
              <a:gd name="adj1" fmla="val 50000"/>
              <a:gd name="adj2" fmla="val 55825"/>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08550" name="Text Box 7"/>
          <p:cNvSpPr txBox="1">
            <a:spLocks noChangeArrowheads="1"/>
          </p:cNvSpPr>
          <p:nvPr/>
        </p:nvSpPr>
        <p:spPr bwMode="auto">
          <a:xfrm>
            <a:off x="6778625" y="4181475"/>
            <a:ext cx="2994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2000">
                <a:solidFill>
                  <a:srgbClr val="CC3300"/>
                </a:solidFill>
              </a:rPr>
              <a:t>radiation hardness </a:t>
            </a:r>
            <a:r>
              <a:rPr lang="it-IT" sz="2000">
                <a:solidFill>
                  <a:schemeClr val="accent2"/>
                </a:solidFill>
              </a:rPr>
              <a:t>(deep submicron CMOS intrinsically rad-hard)</a:t>
            </a:r>
          </a:p>
        </p:txBody>
      </p:sp>
      <p:sp>
        <p:nvSpPr>
          <p:cNvPr id="108551" name="AutoShape 8"/>
          <p:cNvSpPr>
            <a:spLocks noChangeArrowheads="1"/>
          </p:cNvSpPr>
          <p:nvPr/>
        </p:nvSpPr>
        <p:spPr bwMode="auto">
          <a:xfrm rot="19167496" flipH="1">
            <a:off x="7578725" y="3806825"/>
            <a:ext cx="163513" cy="365125"/>
          </a:xfrm>
          <a:prstGeom prst="downArrow">
            <a:avLst>
              <a:gd name="adj1" fmla="val 50000"/>
              <a:gd name="adj2" fmla="val 55825"/>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08552" name="Text Box 9"/>
          <p:cNvSpPr txBox="1">
            <a:spLocks noChangeArrowheads="1"/>
          </p:cNvSpPr>
          <p:nvPr/>
        </p:nvSpPr>
        <p:spPr bwMode="auto">
          <a:xfrm>
            <a:off x="4159250" y="4138613"/>
            <a:ext cx="2628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2000">
                <a:solidFill>
                  <a:schemeClr val="accent2"/>
                </a:solidFill>
              </a:rPr>
              <a:t>High data rate, Level 1 trigger</a:t>
            </a:r>
          </a:p>
        </p:txBody>
      </p:sp>
      <p:sp>
        <p:nvSpPr>
          <p:cNvPr id="108553" name="AutoShape 10"/>
          <p:cNvSpPr>
            <a:spLocks noChangeArrowheads="1"/>
          </p:cNvSpPr>
          <p:nvPr/>
        </p:nvSpPr>
        <p:spPr bwMode="auto">
          <a:xfrm>
            <a:off x="5081588" y="4945063"/>
            <a:ext cx="163512" cy="365125"/>
          </a:xfrm>
          <a:prstGeom prst="downArrow">
            <a:avLst>
              <a:gd name="adj1" fmla="val 50000"/>
              <a:gd name="adj2" fmla="val 55825"/>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08554" name="Text Box 11"/>
          <p:cNvSpPr txBox="1">
            <a:spLocks noChangeArrowheads="1"/>
          </p:cNvSpPr>
          <p:nvPr/>
        </p:nvSpPr>
        <p:spPr bwMode="auto">
          <a:xfrm>
            <a:off x="3876675" y="5311775"/>
            <a:ext cx="2628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2000">
                <a:solidFill>
                  <a:srgbClr val="CC3300"/>
                </a:solidFill>
              </a:rPr>
              <a:t>Data sparsification</a:t>
            </a:r>
          </a:p>
        </p:txBody>
      </p:sp>
      <p:sp>
        <p:nvSpPr>
          <p:cNvPr id="108555" name="AutoShape 12"/>
          <p:cNvSpPr>
            <a:spLocks noChangeArrowheads="1"/>
          </p:cNvSpPr>
          <p:nvPr/>
        </p:nvSpPr>
        <p:spPr bwMode="auto">
          <a:xfrm rot="2432504">
            <a:off x="3659188" y="5654675"/>
            <a:ext cx="163512" cy="365125"/>
          </a:xfrm>
          <a:prstGeom prst="downArrow">
            <a:avLst>
              <a:gd name="adj1" fmla="val 50000"/>
              <a:gd name="adj2" fmla="val 55825"/>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08556" name="AutoShape 13"/>
          <p:cNvSpPr>
            <a:spLocks noChangeArrowheads="1"/>
          </p:cNvSpPr>
          <p:nvPr/>
        </p:nvSpPr>
        <p:spPr bwMode="auto">
          <a:xfrm rot="19167496" flipH="1">
            <a:off x="5649913" y="5710238"/>
            <a:ext cx="163512" cy="365125"/>
          </a:xfrm>
          <a:prstGeom prst="downArrow">
            <a:avLst>
              <a:gd name="adj1" fmla="val 50000"/>
              <a:gd name="adj2" fmla="val 55825"/>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08557" name="Text Box 14"/>
          <p:cNvSpPr txBox="1">
            <a:spLocks noChangeArrowheads="1"/>
          </p:cNvSpPr>
          <p:nvPr/>
        </p:nvSpPr>
        <p:spPr bwMode="auto">
          <a:xfrm>
            <a:off x="4862513" y="6018213"/>
            <a:ext cx="262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2000">
                <a:solidFill>
                  <a:schemeClr val="accent2"/>
                </a:solidFill>
              </a:rPr>
              <a:t>Mixed-signal chips </a:t>
            </a:r>
          </a:p>
        </p:txBody>
      </p:sp>
      <p:sp>
        <p:nvSpPr>
          <p:cNvPr id="108558" name="Text Box 15"/>
          <p:cNvSpPr txBox="1">
            <a:spLocks noChangeArrowheads="1"/>
          </p:cNvSpPr>
          <p:nvPr/>
        </p:nvSpPr>
        <p:spPr bwMode="auto">
          <a:xfrm>
            <a:off x="2062163" y="6026150"/>
            <a:ext cx="262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2000">
                <a:solidFill>
                  <a:schemeClr val="accent2"/>
                </a:solidFill>
              </a:rPr>
              <a:t>Full CMOS</a:t>
            </a:r>
          </a:p>
        </p:txBody>
      </p:sp>
      <p:sp>
        <p:nvSpPr>
          <p:cNvPr id="108559" name="Text Box 16"/>
          <p:cNvSpPr txBox="1">
            <a:spLocks noChangeArrowheads="1"/>
          </p:cNvSpPr>
          <p:nvPr/>
        </p:nvSpPr>
        <p:spPr bwMode="auto">
          <a:xfrm>
            <a:off x="0" y="4849813"/>
            <a:ext cx="26289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2000">
                <a:solidFill>
                  <a:schemeClr val="accent2"/>
                </a:solidFill>
              </a:rPr>
              <a:t>In MAPS, </a:t>
            </a:r>
            <a:r>
              <a:rPr lang="it-IT" sz="2000">
                <a:solidFill>
                  <a:srgbClr val="CC3300"/>
                </a:solidFill>
              </a:rPr>
              <a:t>loss of efficiency</a:t>
            </a:r>
            <a:r>
              <a:rPr lang="it-IT" sz="2000">
                <a:solidFill>
                  <a:schemeClr val="accent2"/>
                </a:solidFill>
              </a:rPr>
              <a:t> due to in-pixel PMOS</a:t>
            </a:r>
          </a:p>
        </p:txBody>
      </p:sp>
      <p:sp>
        <p:nvSpPr>
          <p:cNvPr id="108560" name="Text Box 17"/>
          <p:cNvSpPr txBox="1">
            <a:spLocks noChangeArrowheads="1"/>
          </p:cNvSpPr>
          <p:nvPr/>
        </p:nvSpPr>
        <p:spPr bwMode="auto">
          <a:xfrm>
            <a:off x="7524750" y="5553075"/>
            <a:ext cx="2381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it-IT" sz="2000">
                <a:solidFill>
                  <a:srgbClr val="CC3300"/>
                </a:solidFill>
              </a:rPr>
              <a:t>Digital-to-analog interferences</a:t>
            </a:r>
          </a:p>
        </p:txBody>
      </p:sp>
      <p:sp>
        <p:nvSpPr>
          <p:cNvPr id="108561" name="AutoShape 18"/>
          <p:cNvSpPr>
            <a:spLocks noChangeArrowheads="1"/>
          </p:cNvSpPr>
          <p:nvPr/>
        </p:nvSpPr>
        <p:spPr bwMode="auto">
          <a:xfrm rot="19167496" flipV="1">
            <a:off x="1720850" y="5738813"/>
            <a:ext cx="163513" cy="365125"/>
          </a:xfrm>
          <a:prstGeom prst="downArrow">
            <a:avLst>
              <a:gd name="adj1" fmla="val 50000"/>
              <a:gd name="adj2" fmla="val 55825"/>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08562" name="AutoShape 19"/>
          <p:cNvSpPr>
            <a:spLocks noChangeArrowheads="1"/>
          </p:cNvSpPr>
          <p:nvPr/>
        </p:nvSpPr>
        <p:spPr bwMode="auto">
          <a:xfrm rot="2432504" flipH="1" flipV="1">
            <a:off x="7270750" y="5883275"/>
            <a:ext cx="163513" cy="365125"/>
          </a:xfrm>
          <a:prstGeom prst="downArrow">
            <a:avLst>
              <a:gd name="adj1" fmla="val 50000"/>
              <a:gd name="adj2" fmla="val 55825"/>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55347879-548C-BE4F-9669-45F7F1F0FD67}" type="slidenum">
              <a:rPr lang="en-US" sz="1200">
                <a:solidFill>
                  <a:srgbClr val="000066"/>
                </a:solidFill>
                <a:latin typeface="Verdana" charset="0"/>
              </a:rPr>
              <a:pPr/>
              <a:t>93</a:t>
            </a:fld>
            <a:endParaRPr lang="en-US" sz="1200">
              <a:solidFill>
                <a:srgbClr val="000066"/>
              </a:solidFill>
              <a:latin typeface="Verdana" charset="0"/>
            </a:endParaRPr>
          </a:p>
        </p:txBody>
      </p:sp>
      <p:sp>
        <p:nvSpPr>
          <p:cNvPr id="109571" name="Rectangle 4"/>
          <p:cNvSpPr>
            <a:spLocks noChangeArrowheads="1"/>
          </p:cNvSpPr>
          <p:nvPr/>
        </p:nvSpPr>
        <p:spPr bwMode="auto">
          <a:xfrm>
            <a:off x="558800" y="192088"/>
            <a:ext cx="8701088"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342900" indent="-342900" algn="ctr">
              <a:spcBef>
                <a:spcPct val="20000"/>
              </a:spcBef>
              <a:buClrTx/>
              <a:buFontTx/>
              <a:buNone/>
            </a:pPr>
            <a:r>
              <a:rPr lang="it-IT" sz="2800">
                <a:solidFill>
                  <a:schemeClr val="tx1"/>
                </a:solidFill>
              </a:rPr>
              <a:t>Time stamp readout in pixel readout chips</a:t>
            </a:r>
          </a:p>
        </p:txBody>
      </p:sp>
      <p:sp>
        <p:nvSpPr>
          <p:cNvPr id="109572" name="Text Box 5"/>
          <p:cNvSpPr txBox="1">
            <a:spLocks noChangeArrowheads="1"/>
          </p:cNvSpPr>
          <p:nvPr/>
        </p:nvSpPr>
        <p:spPr bwMode="auto">
          <a:xfrm>
            <a:off x="758825" y="1012825"/>
            <a:ext cx="8732838"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 indent="-9525"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pPr>
            <a:r>
              <a:rPr lang="en-US" sz="2400">
                <a:solidFill>
                  <a:srgbClr val="000066"/>
                </a:solidFill>
              </a:rPr>
              <a:t>A time stamp counter generates a time reference. </a:t>
            </a:r>
          </a:p>
          <a:p>
            <a:pPr>
              <a:spcBef>
                <a:spcPct val="50000"/>
              </a:spcBef>
              <a:buClrTx/>
            </a:pPr>
            <a:r>
              <a:rPr lang="en-US" sz="2400">
                <a:solidFill>
                  <a:srgbClr val="FF3300"/>
                </a:solidFill>
              </a:rPr>
              <a:t>The time stamp code:</a:t>
            </a:r>
            <a:r>
              <a:rPr lang="en-US" sz="2400">
                <a:solidFill>
                  <a:srgbClr val="000066"/>
                </a:solidFill>
              </a:rPr>
              <a:t> </a:t>
            </a:r>
          </a:p>
          <a:p>
            <a:pPr>
              <a:spcBef>
                <a:spcPct val="50000"/>
              </a:spcBef>
              <a:buClrTx/>
              <a:buFont typeface="Wingdings" charset="0"/>
              <a:buAutoNum type="arabicParenR"/>
            </a:pPr>
            <a:r>
              <a:rPr lang="en-US" sz="2400">
                <a:solidFill>
                  <a:srgbClr val="FF3300"/>
                </a:solidFill>
              </a:rPr>
              <a:t> can be distributed to all pixels</a:t>
            </a:r>
            <a:r>
              <a:rPr lang="en-US" sz="2400">
                <a:solidFill>
                  <a:srgbClr val="000066"/>
                </a:solidFill>
              </a:rPr>
              <a:t> </a:t>
            </a:r>
          </a:p>
          <a:p>
            <a:pPr>
              <a:spcBef>
                <a:spcPct val="50000"/>
              </a:spcBef>
              <a:buClrTx/>
            </a:pPr>
            <a:r>
              <a:rPr lang="en-US" sz="2400">
                <a:solidFill>
                  <a:srgbClr val="000066"/>
                </a:solidFill>
              </a:rPr>
              <a:t>The content of an in-pixel time stamp register is frozen when the pixel detects a hit and is then transmitted to the periphery.</a:t>
            </a:r>
          </a:p>
          <a:p>
            <a:pPr>
              <a:spcBef>
                <a:spcPct val="50000"/>
              </a:spcBef>
              <a:buClrTx/>
            </a:pPr>
            <a:r>
              <a:rPr lang="en-US" sz="2400">
                <a:solidFill>
                  <a:srgbClr val="FF3300"/>
                </a:solidFill>
              </a:rPr>
              <a:t>2) can stay in the chip periphery or in the “end-of-column” control logic block.</a:t>
            </a:r>
          </a:p>
          <a:p>
            <a:pPr>
              <a:spcBef>
                <a:spcPct val="50000"/>
              </a:spcBef>
              <a:buClrTx/>
            </a:pPr>
            <a:r>
              <a:rPr lang="it-IT" sz="2400">
                <a:solidFill>
                  <a:schemeClr val="tx1"/>
                </a:solidFill>
              </a:rPr>
              <a:t>When a pixel is hit, the end-of-column or periphery logic is informed that one or more hits have occurred and stores the relevant time stamp in a register.</a:t>
            </a:r>
          </a:p>
        </p:txBody>
      </p:sp>
      <p:pic>
        <p:nvPicPr>
          <p:cNvPr id="109573" name="Immagine 8" descr="Immag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12395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834A58A4-3663-8745-93C8-B1643C876E47}" type="slidenum">
              <a:rPr lang="en-US" sz="1200">
                <a:solidFill>
                  <a:srgbClr val="000066"/>
                </a:solidFill>
                <a:latin typeface="Verdana" charset="0"/>
              </a:rPr>
              <a:pPr/>
              <a:t>94</a:t>
            </a:fld>
            <a:endParaRPr lang="en-US" sz="1200">
              <a:solidFill>
                <a:srgbClr val="000066"/>
              </a:solidFill>
              <a:latin typeface="Verdana" charset="0"/>
            </a:endParaRPr>
          </a:p>
        </p:txBody>
      </p:sp>
      <p:sp>
        <p:nvSpPr>
          <p:cNvPr id="110595" name="Rectangle 4"/>
          <p:cNvSpPr>
            <a:spLocks noChangeArrowheads="1"/>
          </p:cNvSpPr>
          <p:nvPr/>
        </p:nvSpPr>
        <p:spPr bwMode="auto">
          <a:xfrm>
            <a:off x="858838" y="147638"/>
            <a:ext cx="76723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eaLnBrk="0" hangingPunct="0">
              <a:lnSpc>
                <a:spcPct val="90000"/>
              </a:lnSpc>
              <a:spcBef>
                <a:spcPct val="30000"/>
              </a:spcBef>
              <a:buClrTx/>
              <a:buFontTx/>
              <a:buNone/>
            </a:pPr>
            <a:r>
              <a:rPr lang="it-IT" sz="2400" b="1">
                <a:solidFill>
                  <a:schemeClr val="hlink"/>
                </a:solidFill>
              </a:rPr>
              <a:t>Effect of noise on discriminator firing efficiency </a:t>
            </a:r>
          </a:p>
        </p:txBody>
      </p:sp>
      <p:sp>
        <p:nvSpPr>
          <p:cNvPr id="110596" name="Line 5"/>
          <p:cNvSpPr>
            <a:spLocks noChangeShapeType="1"/>
          </p:cNvSpPr>
          <p:nvPr/>
        </p:nvSpPr>
        <p:spPr bwMode="auto">
          <a:xfrm>
            <a:off x="4057650" y="2133600"/>
            <a:ext cx="952500" cy="0"/>
          </a:xfrm>
          <a:prstGeom prst="line">
            <a:avLst/>
          </a:prstGeom>
          <a:noFill/>
          <a:ln w="38100" cmpd="dbl">
            <a:solidFill>
              <a:srgbClr val="31650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pic>
        <p:nvPicPr>
          <p:cNvPr id="110597"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333500"/>
            <a:ext cx="2425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0598"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3378200"/>
            <a:ext cx="35941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0599" name="Rectangle 8"/>
          <p:cNvSpPr>
            <a:spLocks noChangeArrowheads="1"/>
          </p:cNvSpPr>
          <p:nvPr/>
        </p:nvSpPr>
        <p:spPr bwMode="auto">
          <a:xfrm>
            <a:off x="3675063" y="1531938"/>
            <a:ext cx="162401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lnSpc>
                <a:spcPct val="90000"/>
              </a:lnSpc>
              <a:spcBef>
                <a:spcPct val="30000"/>
              </a:spcBef>
              <a:buClrTx/>
              <a:buFontTx/>
              <a:buNone/>
            </a:pPr>
            <a:r>
              <a:rPr lang="it-IT" sz="1400">
                <a:solidFill>
                  <a:schemeClr val="hlink"/>
                </a:solidFill>
              </a:rPr>
              <a:t>Noiseless system</a:t>
            </a:r>
          </a:p>
        </p:txBody>
      </p:sp>
      <p:pic>
        <p:nvPicPr>
          <p:cNvPr id="110600"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100" y="1358900"/>
            <a:ext cx="14859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0601"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700" y="3098800"/>
            <a:ext cx="28575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0602" name="Rectangle 11"/>
          <p:cNvSpPr>
            <a:spLocks noChangeArrowheads="1"/>
          </p:cNvSpPr>
          <p:nvPr/>
        </p:nvSpPr>
        <p:spPr bwMode="auto">
          <a:xfrm>
            <a:off x="2957513" y="3940175"/>
            <a:ext cx="14700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lnSpc>
                <a:spcPct val="90000"/>
              </a:lnSpc>
              <a:spcBef>
                <a:spcPct val="30000"/>
              </a:spcBef>
              <a:buClrTx/>
              <a:buFontTx/>
              <a:buNone/>
            </a:pPr>
            <a:r>
              <a:rPr lang="it-IT" sz="1400">
                <a:solidFill>
                  <a:schemeClr val="hlink"/>
                </a:solidFill>
              </a:rPr>
              <a:t>Effect of noise</a:t>
            </a:r>
          </a:p>
        </p:txBody>
      </p:sp>
      <p:sp>
        <p:nvSpPr>
          <p:cNvPr id="110603" name="Line 12"/>
          <p:cNvSpPr>
            <a:spLocks noChangeShapeType="1"/>
          </p:cNvSpPr>
          <p:nvPr/>
        </p:nvSpPr>
        <p:spPr bwMode="auto">
          <a:xfrm>
            <a:off x="3371850" y="4495800"/>
            <a:ext cx="952500" cy="0"/>
          </a:xfrm>
          <a:prstGeom prst="line">
            <a:avLst/>
          </a:prstGeom>
          <a:noFill/>
          <a:ln w="38100" cmpd="dbl">
            <a:solidFill>
              <a:srgbClr val="31650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pic>
        <p:nvPicPr>
          <p:cNvPr id="110604" name="Picture 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200" y="5575300"/>
            <a:ext cx="4749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3CB17958-21A5-DD42-8A30-620937C435CE}" type="slidenum">
              <a:rPr lang="en-US" sz="1200">
                <a:solidFill>
                  <a:srgbClr val="000066"/>
                </a:solidFill>
                <a:latin typeface="Verdana" charset="0"/>
              </a:rPr>
              <a:pPr/>
              <a:t>95</a:t>
            </a:fld>
            <a:endParaRPr lang="en-US" sz="1200">
              <a:solidFill>
                <a:srgbClr val="000066"/>
              </a:solidFill>
              <a:latin typeface="Verdana" charset="0"/>
            </a:endParaRPr>
          </a:p>
        </p:txBody>
      </p:sp>
      <p:sp>
        <p:nvSpPr>
          <p:cNvPr id="111619" name="Rectangle 4"/>
          <p:cNvSpPr>
            <a:spLocks noChangeArrowheads="1"/>
          </p:cNvSpPr>
          <p:nvPr/>
        </p:nvSpPr>
        <p:spPr bwMode="auto">
          <a:xfrm>
            <a:off x="685800" y="304800"/>
            <a:ext cx="830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buClrTx/>
              <a:buFontTx/>
              <a:buNone/>
            </a:pPr>
            <a:r>
              <a:rPr lang="it-IT" sz="3200" b="1">
                <a:solidFill>
                  <a:schemeClr val="tx1"/>
                </a:solidFill>
              </a:rPr>
              <a:t>Analog channels (FSSR2 chip)</a:t>
            </a:r>
            <a:endParaRPr lang="en-US" sz="3200" b="1">
              <a:solidFill>
                <a:schemeClr val="tx1"/>
              </a:solidFill>
            </a:endParaRPr>
          </a:p>
        </p:txBody>
      </p:sp>
      <p:sp>
        <p:nvSpPr>
          <p:cNvPr id="584709" name="Rectangle 5"/>
          <p:cNvSpPr>
            <a:spLocks noChangeArrowheads="1"/>
          </p:cNvSpPr>
          <p:nvPr/>
        </p:nvSpPr>
        <p:spPr bwMode="auto">
          <a:xfrm>
            <a:off x="563563" y="1381125"/>
            <a:ext cx="8278812" cy="4802188"/>
          </a:xfrm>
          <a:prstGeom prst="rect">
            <a:avLst/>
          </a:prstGeom>
          <a:solidFill>
            <a:srgbClr val="FFFFFF"/>
          </a:solidFill>
          <a:ln w="12700">
            <a:noFill/>
            <a:miter lim="800000"/>
            <a:headEnd type="none" w="sm" len="sm"/>
            <a:tailEnd type="none" w="sm" len="sm"/>
          </a:ln>
          <a:effectLst/>
        </p:spPr>
        <p:txBody>
          <a:bodyPr wrap="none" anchor="ctr"/>
          <a:lstStyle/>
          <a:p>
            <a:pPr algn="ctr" eaLnBrk="0" hangingPunct="0">
              <a:buClrTx/>
              <a:buFontTx/>
              <a:buNone/>
              <a:defRPr/>
            </a:pPr>
            <a:endParaRPr lang="it-IT" sz="2400" b="1">
              <a:solidFill>
                <a:schemeClr val="tx1"/>
              </a:solidFill>
              <a:effectLst>
                <a:outerShdw blurRad="38100" dist="38100" dir="2700000" algn="tl">
                  <a:srgbClr val="C0C0C0"/>
                </a:outerShdw>
              </a:effectLst>
              <a:latin typeface="Times New Roman" pitchFamily="18" charset="0"/>
              <a:ea typeface="+mn-ea"/>
            </a:endParaRPr>
          </a:p>
        </p:txBody>
      </p:sp>
      <p:sp>
        <p:nvSpPr>
          <p:cNvPr id="111621" name="Text Box 6"/>
          <p:cNvSpPr txBox="1">
            <a:spLocks noChangeAspect="1" noChangeArrowheads="1"/>
          </p:cNvSpPr>
          <p:nvPr/>
        </p:nvSpPr>
        <p:spPr bwMode="auto">
          <a:xfrm>
            <a:off x="571500" y="2684463"/>
            <a:ext cx="3286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a:t>
            </a:r>
          </a:p>
        </p:txBody>
      </p:sp>
      <p:sp>
        <p:nvSpPr>
          <p:cNvPr id="111622" name="AutoShape 7"/>
          <p:cNvSpPr>
            <a:spLocks noChangeAspect="1" noChangeArrowheads="1"/>
          </p:cNvSpPr>
          <p:nvPr/>
        </p:nvSpPr>
        <p:spPr bwMode="auto">
          <a:xfrm rot="-5400000">
            <a:off x="1724819" y="3545682"/>
            <a:ext cx="750887" cy="628650"/>
          </a:xfrm>
          <a:prstGeom prst="flowChartMerge">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wrap="none" lIns="90000" tIns="46800" rIns="90000" bIns="46800" anchor="ctr"/>
          <a:lstStyle/>
          <a:p>
            <a:pPr algn="ctr" eaLnBrk="0" hangingPunct="0">
              <a:buClrTx/>
              <a:buFontTx/>
              <a:buNone/>
            </a:pPr>
            <a:endParaRPr lang="it-IT" sz="1400">
              <a:solidFill>
                <a:srgbClr val="000000"/>
              </a:solidFill>
              <a:latin typeface="Verdana" charset="0"/>
            </a:endParaRPr>
          </a:p>
        </p:txBody>
      </p:sp>
      <p:sp>
        <p:nvSpPr>
          <p:cNvPr id="111623" name="Line 8"/>
          <p:cNvSpPr>
            <a:spLocks noChangeAspect="1" noChangeShapeType="1"/>
          </p:cNvSpPr>
          <p:nvPr/>
        </p:nvSpPr>
        <p:spPr bwMode="auto">
          <a:xfrm>
            <a:off x="2414588" y="3857625"/>
            <a:ext cx="282575"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24" name="Line 9"/>
          <p:cNvSpPr>
            <a:spLocks noChangeAspect="1" noChangeShapeType="1"/>
          </p:cNvSpPr>
          <p:nvPr/>
        </p:nvSpPr>
        <p:spPr bwMode="auto">
          <a:xfrm>
            <a:off x="3736975" y="3838575"/>
            <a:ext cx="331788"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25" name="AutoShape 10"/>
          <p:cNvSpPr>
            <a:spLocks noChangeAspect="1" noChangeArrowheads="1"/>
          </p:cNvSpPr>
          <p:nvPr/>
        </p:nvSpPr>
        <p:spPr bwMode="auto">
          <a:xfrm rot="5400000">
            <a:off x="1898650" y="3044825"/>
            <a:ext cx="474663" cy="3476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lIns="90000" tIns="46800" rIns="90000" bIns="46800" anchor="ctr"/>
          <a:lstStyle/>
          <a:p>
            <a:endParaRPr lang="it-IT"/>
          </a:p>
        </p:txBody>
      </p:sp>
      <p:sp>
        <p:nvSpPr>
          <p:cNvPr id="111626" name="Line 11"/>
          <p:cNvSpPr>
            <a:spLocks noChangeAspect="1" noChangeShapeType="1"/>
          </p:cNvSpPr>
          <p:nvPr/>
        </p:nvSpPr>
        <p:spPr bwMode="auto">
          <a:xfrm flipV="1">
            <a:off x="1671638" y="2338388"/>
            <a:ext cx="0" cy="151923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27" name="Line 12"/>
          <p:cNvSpPr>
            <a:spLocks noChangeAspect="1" noChangeShapeType="1"/>
          </p:cNvSpPr>
          <p:nvPr/>
        </p:nvSpPr>
        <p:spPr bwMode="auto">
          <a:xfrm flipV="1">
            <a:off x="2525713" y="2351088"/>
            <a:ext cx="0" cy="150653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nvGrpSpPr>
          <p:cNvPr id="111628" name="Group 13"/>
          <p:cNvGrpSpPr>
            <a:grpSpLocks noChangeAspect="1"/>
          </p:cNvGrpSpPr>
          <p:nvPr/>
        </p:nvGrpSpPr>
        <p:grpSpPr bwMode="auto">
          <a:xfrm>
            <a:off x="1390650" y="3735388"/>
            <a:ext cx="57150" cy="252412"/>
            <a:chOff x="2672" y="6447"/>
            <a:chExt cx="90" cy="368"/>
          </a:xfrm>
        </p:grpSpPr>
        <p:sp>
          <p:nvSpPr>
            <p:cNvPr id="111772" name="Line 14"/>
            <p:cNvSpPr>
              <a:spLocks noChangeAspect="1" noChangeShapeType="1"/>
            </p:cNvSpPr>
            <p:nvPr/>
          </p:nvSpPr>
          <p:spPr bwMode="auto">
            <a:xfrm>
              <a:off x="2672" y="6447"/>
              <a:ext cx="0" cy="36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73" name="Line 15"/>
            <p:cNvSpPr>
              <a:spLocks noChangeAspect="1" noChangeShapeType="1"/>
            </p:cNvSpPr>
            <p:nvPr/>
          </p:nvSpPr>
          <p:spPr bwMode="auto">
            <a:xfrm>
              <a:off x="2762" y="6447"/>
              <a:ext cx="0" cy="36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sp>
        <p:nvSpPr>
          <p:cNvPr id="111629" name="Line 16"/>
          <p:cNvSpPr>
            <a:spLocks noChangeAspect="1" noChangeShapeType="1"/>
          </p:cNvSpPr>
          <p:nvPr/>
        </p:nvSpPr>
        <p:spPr bwMode="auto">
          <a:xfrm>
            <a:off x="2014538" y="2808288"/>
            <a:ext cx="5715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30" name="Line 17"/>
          <p:cNvSpPr>
            <a:spLocks noChangeAspect="1" noChangeShapeType="1"/>
          </p:cNvSpPr>
          <p:nvPr/>
        </p:nvSpPr>
        <p:spPr bwMode="auto">
          <a:xfrm>
            <a:off x="2127250" y="2808288"/>
            <a:ext cx="5715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31" name="Line 18"/>
          <p:cNvSpPr>
            <a:spLocks noChangeAspect="1" noChangeShapeType="1"/>
          </p:cNvSpPr>
          <p:nvPr/>
        </p:nvSpPr>
        <p:spPr bwMode="auto">
          <a:xfrm>
            <a:off x="944563" y="3530600"/>
            <a:ext cx="0" cy="33496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32" name="Line 19"/>
          <p:cNvSpPr>
            <a:spLocks noChangeAspect="1" noChangeShapeType="1"/>
          </p:cNvSpPr>
          <p:nvPr/>
        </p:nvSpPr>
        <p:spPr bwMode="auto">
          <a:xfrm>
            <a:off x="1201738" y="3486150"/>
            <a:ext cx="0" cy="3746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33" name="Line 20"/>
          <p:cNvSpPr>
            <a:spLocks noChangeAspect="1" noChangeShapeType="1"/>
          </p:cNvSpPr>
          <p:nvPr/>
        </p:nvSpPr>
        <p:spPr bwMode="auto">
          <a:xfrm>
            <a:off x="941388" y="3860800"/>
            <a:ext cx="449262"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34" name="Line 21"/>
          <p:cNvSpPr>
            <a:spLocks noChangeAspect="1" noChangeShapeType="1"/>
          </p:cNvSpPr>
          <p:nvPr/>
        </p:nvSpPr>
        <p:spPr bwMode="auto">
          <a:xfrm>
            <a:off x="944563" y="2879725"/>
            <a:ext cx="0" cy="42703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35" name="Line 22"/>
          <p:cNvSpPr>
            <a:spLocks noChangeAspect="1" noChangeShapeType="1"/>
          </p:cNvSpPr>
          <p:nvPr/>
        </p:nvSpPr>
        <p:spPr bwMode="auto">
          <a:xfrm>
            <a:off x="1201738" y="3046413"/>
            <a:ext cx="0" cy="37623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36" name="Line 23"/>
          <p:cNvSpPr>
            <a:spLocks noChangeAspect="1" noChangeShapeType="1"/>
          </p:cNvSpPr>
          <p:nvPr/>
        </p:nvSpPr>
        <p:spPr bwMode="auto">
          <a:xfrm flipV="1">
            <a:off x="3636963" y="4167188"/>
            <a:ext cx="0" cy="8318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37" name="Line 24"/>
          <p:cNvSpPr>
            <a:spLocks noChangeAspect="1" noChangeShapeType="1"/>
          </p:cNvSpPr>
          <p:nvPr/>
        </p:nvSpPr>
        <p:spPr bwMode="auto">
          <a:xfrm rot="-2801081">
            <a:off x="719138" y="3141663"/>
            <a:ext cx="0" cy="298450"/>
          </a:xfrm>
          <a:prstGeom prst="line">
            <a:avLst/>
          </a:prstGeom>
          <a:noFill/>
          <a:ln w="6350">
            <a:solidFill>
              <a:srgbClr val="000000"/>
            </a:solidFill>
            <a:round/>
            <a:headEnd/>
            <a:tailEnd type="triangle" w="sm" len="sm"/>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38" name="Text Box 25"/>
          <p:cNvSpPr txBox="1">
            <a:spLocks noChangeAspect="1" noChangeArrowheads="1"/>
          </p:cNvSpPr>
          <p:nvPr/>
        </p:nvSpPr>
        <p:spPr bwMode="auto">
          <a:xfrm>
            <a:off x="1292225" y="3194050"/>
            <a:ext cx="4000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C</a:t>
            </a:r>
            <a:r>
              <a:rPr lang="it-IT" sz="1400" baseline="-25000">
                <a:solidFill>
                  <a:srgbClr val="000000"/>
                </a:solidFill>
                <a:latin typeface="Verdana" charset="0"/>
              </a:rPr>
              <a:t>D</a:t>
            </a:r>
          </a:p>
        </p:txBody>
      </p:sp>
      <p:sp>
        <p:nvSpPr>
          <p:cNvPr id="111639" name="Text Box 26"/>
          <p:cNvSpPr txBox="1">
            <a:spLocks noChangeAspect="1" noChangeArrowheads="1"/>
          </p:cNvSpPr>
          <p:nvPr/>
        </p:nvSpPr>
        <p:spPr bwMode="auto">
          <a:xfrm>
            <a:off x="2066925" y="2386013"/>
            <a:ext cx="34925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C</a:t>
            </a:r>
            <a:r>
              <a:rPr lang="it-IT" sz="1400" baseline="-25000">
                <a:solidFill>
                  <a:srgbClr val="000000"/>
                </a:solidFill>
                <a:latin typeface="Verdana" charset="0"/>
              </a:rPr>
              <a:t>f</a:t>
            </a:r>
          </a:p>
        </p:txBody>
      </p:sp>
      <p:sp>
        <p:nvSpPr>
          <p:cNvPr id="111640" name="Text Box 27"/>
          <p:cNvSpPr txBox="1">
            <a:spLocks noChangeAspect="1" noChangeArrowheads="1"/>
          </p:cNvSpPr>
          <p:nvPr/>
        </p:nvSpPr>
        <p:spPr bwMode="auto">
          <a:xfrm>
            <a:off x="1963738" y="3049588"/>
            <a:ext cx="363537"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G</a:t>
            </a:r>
            <a:r>
              <a:rPr lang="it-IT" sz="1400" baseline="-25000">
                <a:solidFill>
                  <a:srgbClr val="000000"/>
                </a:solidFill>
                <a:latin typeface="Verdana" charset="0"/>
              </a:rPr>
              <a:t>f</a:t>
            </a:r>
          </a:p>
        </p:txBody>
      </p:sp>
      <p:sp>
        <p:nvSpPr>
          <p:cNvPr id="111641" name="Line 28"/>
          <p:cNvSpPr>
            <a:spLocks noChangeAspect="1" noChangeShapeType="1"/>
          </p:cNvSpPr>
          <p:nvPr/>
        </p:nvSpPr>
        <p:spPr bwMode="auto">
          <a:xfrm>
            <a:off x="1676400" y="3221038"/>
            <a:ext cx="277813"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42" name="Line 29"/>
          <p:cNvSpPr>
            <a:spLocks noChangeAspect="1" noChangeShapeType="1"/>
          </p:cNvSpPr>
          <p:nvPr/>
        </p:nvSpPr>
        <p:spPr bwMode="auto">
          <a:xfrm>
            <a:off x="2293938" y="3221038"/>
            <a:ext cx="238125"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43" name="Line 30"/>
          <p:cNvSpPr>
            <a:spLocks noChangeAspect="1" noChangeShapeType="1"/>
          </p:cNvSpPr>
          <p:nvPr/>
        </p:nvSpPr>
        <p:spPr bwMode="auto">
          <a:xfrm>
            <a:off x="1671638" y="2808288"/>
            <a:ext cx="34290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44" name="Line 31"/>
          <p:cNvSpPr>
            <a:spLocks noChangeAspect="1" noChangeShapeType="1"/>
          </p:cNvSpPr>
          <p:nvPr/>
        </p:nvSpPr>
        <p:spPr bwMode="auto">
          <a:xfrm>
            <a:off x="2184400" y="2808288"/>
            <a:ext cx="341313"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45" name="Text Box 32"/>
          <p:cNvSpPr txBox="1">
            <a:spLocks noChangeAspect="1" noChangeArrowheads="1"/>
          </p:cNvSpPr>
          <p:nvPr/>
        </p:nvSpPr>
        <p:spPr bwMode="auto">
          <a:xfrm>
            <a:off x="2828925" y="2949575"/>
            <a:ext cx="8223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Shaper</a:t>
            </a:r>
          </a:p>
        </p:txBody>
      </p:sp>
      <p:sp>
        <p:nvSpPr>
          <p:cNvPr id="111646" name="Text Box 33"/>
          <p:cNvSpPr txBox="1">
            <a:spLocks noChangeAspect="1" noChangeArrowheads="1"/>
          </p:cNvSpPr>
          <p:nvPr/>
        </p:nvSpPr>
        <p:spPr bwMode="auto">
          <a:xfrm>
            <a:off x="1143000" y="1420813"/>
            <a:ext cx="1265238"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Preamplifier</a:t>
            </a:r>
          </a:p>
        </p:txBody>
      </p:sp>
      <p:sp>
        <p:nvSpPr>
          <p:cNvPr id="111647" name="Line 34"/>
          <p:cNvSpPr>
            <a:spLocks noChangeAspect="1" noChangeShapeType="1"/>
          </p:cNvSpPr>
          <p:nvPr/>
        </p:nvSpPr>
        <p:spPr bwMode="auto">
          <a:xfrm>
            <a:off x="1450975" y="3857625"/>
            <a:ext cx="334963"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nvGrpSpPr>
          <p:cNvPr id="111648" name="Group 35"/>
          <p:cNvGrpSpPr>
            <a:grpSpLocks noChangeAspect="1"/>
          </p:cNvGrpSpPr>
          <p:nvPr/>
        </p:nvGrpSpPr>
        <p:grpSpPr bwMode="auto">
          <a:xfrm flipV="1">
            <a:off x="2311400" y="4103688"/>
            <a:ext cx="342900" cy="187325"/>
            <a:chOff x="1488" y="2592"/>
            <a:chExt cx="288" cy="144"/>
          </a:xfrm>
        </p:grpSpPr>
        <p:sp>
          <p:nvSpPr>
            <p:cNvPr id="111769" name="Line 36"/>
            <p:cNvSpPr>
              <a:spLocks noChangeAspect="1" noChangeShapeType="1"/>
            </p:cNvSpPr>
            <p:nvPr/>
          </p:nvSpPr>
          <p:spPr bwMode="auto">
            <a:xfrm>
              <a:off x="1632" y="2592"/>
              <a:ext cx="14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70" name="Line 37"/>
            <p:cNvSpPr>
              <a:spLocks noChangeAspect="1" noChangeShapeType="1"/>
            </p:cNvSpPr>
            <p:nvPr/>
          </p:nvSpPr>
          <p:spPr bwMode="auto">
            <a:xfrm>
              <a:off x="1488" y="2736"/>
              <a:ext cx="14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71" name="Line 38"/>
            <p:cNvSpPr>
              <a:spLocks noChangeAspect="1" noChangeShapeType="1"/>
            </p:cNvSpPr>
            <p:nvPr/>
          </p:nvSpPr>
          <p:spPr bwMode="auto">
            <a:xfrm>
              <a:off x="1632" y="2592"/>
              <a:ext cx="0" cy="14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sp>
        <p:nvSpPr>
          <p:cNvPr id="111649" name="AutoShape 39"/>
          <p:cNvSpPr>
            <a:spLocks noChangeAspect="1" noChangeArrowheads="1"/>
          </p:cNvSpPr>
          <p:nvPr/>
        </p:nvSpPr>
        <p:spPr bwMode="auto">
          <a:xfrm>
            <a:off x="1646238" y="3829050"/>
            <a:ext cx="60325" cy="61913"/>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650" name="AutoShape 40"/>
          <p:cNvSpPr>
            <a:spLocks noChangeAspect="1" noChangeArrowheads="1"/>
          </p:cNvSpPr>
          <p:nvPr/>
        </p:nvSpPr>
        <p:spPr bwMode="auto">
          <a:xfrm>
            <a:off x="2740025" y="4537075"/>
            <a:ext cx="57150" cy="61913"/>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651" name="AutoShape 41"/>
          <p:cNvSpPr>
            <a:spLocks noChangeAspect="1" noChangeArrowheads="1"/>
          </p:cNvSpPr>
          <p:nvPr/>
        </p:nvSpPr>
        <p:spPr bwMode="auto">
          <a:xfrm>
            <a:off x="3602038" y="4559300"/>
            <a:ext cx="58737" cy="65088"/>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652" name="AutoShape 42"/>
          <p:cNvSpPr>
            <a:spLocks noChangeAspect="1" noChangeArrowheads="1"/>
          </p:cNvSpPr>
          <p:nvPr/>
        </p:nvSpPr>
        <p:spPr bwMode="auto">
          <a:xfrm>
            <a:off x="2501900" y="3817938"/>
            <a:ext cx="57150" cy="63500"/>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653" name="AutoShape 43"/>
          <p:cNvSpPr>
            <a:spLocks noChangeAspect="1" noChangeArrowheads="1"/>
          </p:cNvSpPr>
          <p:nvPr/>
        </p:nvSpPr>
        <p:spPr bwMode="auto">
          <a:xfrm>
            <a:off x="1646238" y="2767013"/>
            <a:ext cx="60325" cy="63500"/>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654" name="AutoShape 44"/>
          <p:cNvSpPr>
            <a:spLocks noChangeAspect="1" noChangeArrowheads="1"/>
          </p:cNvSpPr>
          <p:nvPr/>
        </p:nvSpPr>
        <p:spPr bwMode="auto">
          <a:xfrm>
            <a:off x="2501900" y="2776538"/>
            <a:ext cx="57150" cy="65087"/>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grpSp>
        <p:nvGrpSpPr>
          <p:cNvPr id="111655" name="Group 45"/>
          <p:cNvGrpSpPr>
            <a:grpSpLocks noChangeAspect="1"/>
          </p:cNvGrpSpPr>
          <p:nvPr/>
        </p:nvGrpSpPr>
        <p:grpSpPr bwMode="auto">
          <a:xfrm>
            <a:off x="1093788" y="3422650"/>
            <a:ext cx="225425" cy="63500"/>
            <a:chOff x="1487" y="8013"/>
            <a:chExt cx="364" cy="90"/>
          </a:xfrm>
        </p:grpSpPr>
        <p:sp>
          <p:nvSpPr>
            <p:cNvPr id="111767" name="Line 46"/>
            <p:cNvSpPr>
              <a:spLocks noChangeAspect="1" noChangeShapeType="1"/>
            </p:cNvSpPr>
            <p:nvPr/>
          </p:nvSpPr>
          <p:spPr bwMode="auto">
            <a:xfrm>
              <a:off x="1487" y="8103"/>
              <a:ext cx="36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68" name="Line 47"/>
            <p:cNvSpPr>
              <a:spLocks noChangeAspect="1" noChangeShapeType="1"/>
            </p:cNvSpPr>
            <p:nvPr/>
          </p:nvSpPr>
          <p:spPr bwMode="auto">
            <a:xfrm>
              <a:off x="1487" y="8013"/>
              <a:ext cx="36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sp>
        <p:nvSpPr>
          <p:cNvPr id="111656" name="Line 48"/>
          <p:cNvSpPr>
            <a:spLocks noChangeAspect="1" noChangeShapeType="1"/>
          </p:cNvSpPr>
          <p:nvPr/>
        </p:nvSpPr>
        <p:spPr bwMode="auto">
          <a:xfrm>
            <a:off x="938213" y="3054350"/>
            <a:ext cx="276225"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57" name="Text Box 49"/>
          <p:cNvSpPr txBox="1">
            <a:spLocks noChangeAspect="1" noChangeArrowheads="1"/>
          </p:cNvSpPr>
          <p:nvPr/>
        </p:nvSpPr>
        <p:spPr bwMode="auto">
          <a:xfrm>
            <a:off x="685800" y="2451100"/>
            <a:ext cx="15049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Bias</a:t>
            </a:r>
          </a:p>
        </p:txBody>
      </p:sp>
      <p:sp>
        <p:nvSpPr>
          <p:cNvPr id="111658" name="Rectangle 50"/>
          <p:cNvSpPr>
            <a:spLocks noChangeAspect="1" noChangeArrowheads="1"/>
          </p:cNvSpPr>
          <p:nvPr/>
        </p:nvSpPr>
        <p:spPr bwMode="auto">
          <a:xfrm>
            <a:off x="4065588" y="3484563"/>
            <a:ext cx="735012" cy="6873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18000" tIns="46800" rIns="18000" bIns="46800" anchor="ctr"/>
          <a:lstStyle/>
          <a:p>
            <a:pPr eaLnBrk="0" hangingPunct="0">
              <a:buClrTx/>
              <a:buFontTx/>
              <a:buNone/>
            </a:pPr>
            <a:r>
              <a:rPr lang="it-IT" sz="1400">
                <a:solidFill>
                  <a:srgbClr val="000000"/>
                </a:solidFill>
                <a:latin typeface="Verdana" charset="0"/>
              </a:rPr>
              <a:t>   BLR</a:t>
            </a:r>
            <a:endParaRPr lang="it-IT" sz="1400" baseline="30000">
              <a:solidFill>
                <a:srgbClr val="000000"/>
              </a:solidFill>
              <a:latin typeface="Verdana" charset="0"/>
            </a:endParaRPr>
          </a:p>
        </p:txBody>
      </p:sp>
      <p:grpSp>
        <p:nvGrpSpPr>
          <p:cNvPr id="111659" name="Group 51"/>
          <p:cNvGrpSpPr>
            <a:grpSpLocks noChangeAspect="1"/>
          </p:cNvGrpSpPr>
          <p:nvPr/>
        </p:nvGrpSpPr>
        <p:grpSpPr bwMode="auto">
          <a:xfrm>
            <a:off x="3751263" y="4243388"/>
            <a:ext cx="396875" cy="188912"/>
            <a:chOff x="2880" y="2592"/>
            <a:chExt cx="429" cy="153"/>
          </a:xfrm>
        </p:grpSpPr>
        <p:sp>
          <p:nvSpPr>
            <p:cNvPr id="111764" name="Freeform 52"/>
            <p:cNvSpPr>
              <a:spLocks noChangeAspect="1"/>
            </p:cNvSpPr>
            <p:nvPr/>
          </p:nvSpPr>
          <p:spPr bwMode="auto">
            <a:xfrm>
              <a:off x="3024" y="2592"/>
              <a:ext cx="243" cy="153"/>
            </a:xfrm>
            <a:custGeom>
              <a:avLst/>
              <a:gdLst>
                <a:gd name="T0" fmla="*/ 0 w 279"/>
                <a:gd name="T1" fmla="*/ 0 h 138"/>
                <a:gd name="T2" fmla="*/ 31 w 279"/>
                <a:gd name="T3" fmla="*/ 284 h 138"/>
                <a:gd name="T4" fmla="*/ 44 w 279"/>
                <a:gd name="T5" fmla="*/ 261 h 138"/>
                <a:gd name="T6" fmla="*/ 62 w 279"/>
                <a:gd name="T7" fmla="*/ 92 h 138"/>
                <a:gd name="T8" fmla="*/ 87 w 279"/>
                <a:gd name="T9" fmla="*/ 0 h 138"/>
                <a:gd name="T10" fmla="*/ 106 w 279"/>
                <a:gd name="T11" fmla="*/ 3 h 138"/>
                <a:gd name="T12" fmla="*/ 0 60000 65536"/>
                <a:gd name="T13" fmla="*/ 0 60000 65536"/>
                <a:gd name="T14" fmla="*/ 0 60000 65536"/>
                <a:gd name="T15" fmla="*/ 0 60000 65536"/>
                <a:gd name="T16" fmla="*/ 0 60000 65536"/>
                <a:gd name="T17" fmla="*/ 0 60000 65536"/>
                <a:gd name="T18" fmla="*/ 0 w 279"/>
                <a:gd name="T19" fmla="*/ 0 h 138"/>
                <a:gd name="T20" fmla="*/ 279 w 279"/>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279" h="138">
                  <a:moveTo>
                    <a:pt x="0" y="0"/>
                  </a:moveTo>
                  <a:cubicBezTo>
                    <a:pt x="30" y="45"/>
                    <a:pt x="20" y="118"/>
                    <a:pt x="81" y="138"/>
                  </a:cubicBezTo>
                  <a:cubicBezTo>
                    <a:pt x="97" y="135"/>
                    <a:pt x="104" y="134"/>
                    <a:pt x="117" y="126"/>
                  </a:cubicBezTo>
                  <a:cubicBezTo>
                    <a:pt x="134" y="101"/>
                    <a:pt x="140" y="67"/>
                    <a:pt x="162" y="45"/>
                  </a:cubicBezTo>
                  <a:cubicBezTo>
                    <a:pt x="171" y="18"/>
                    <a:pt x="205" y="6"/>
                    <a:pt x="231" y="0"/>
                  </a:cubicBezTo>
                  <a:cubicBezTo>
                    <a:pt x="277" y="3"/>
                    <a:pt x="261" y="3"/>
                    <a:pt x="279" y="3"/>
                  </a:cubicBezTo>
                </a:path>
              </a:pathLst>
            </a:custGeom>
            <a:noFill/>
            <a:ln w="63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it-IT"/>
            </a:p>
          </p:txBody>
        </p:sp>
        <p:sp>
          <p:nvSpPr>
            <p:cNvPr id="111765" name="Line 53"/>
            <p:cNvSpPr>
              <a:spLocks noChangeAspect="1" noChangeShapeType="1"/>
            </p:cNvSpPr>
            <p:nvPr/>
          </p:nvSpPr>
          <p:spPr bwMode="auto">
            <a:xfrm>
              <a:off x="2880" y="2592"/>
              <a:ext cx="14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66" name="Line 54"/>
            <p:cNvSpPr>
              <a:spLocks noChangeAspect="1" noChangeShapeType="1"/>
            </p:cNvSpPr>
            <p:nvPr/>
          </p:nvSpPr>
          <p:spPr bwMode="auto">
            <a:xfrm>
              <a:off x="3267" y="2595"/>
              <a:ext cx="42"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grpSp>
        <p:nvGrpSpPr>
          <p:cNvPr id="111660" name="Group 55"/>
          <p:cNvGrpSpPr>
            <a:grpSpLocks noChangeAspect="1"/>
          </p:cNvGrpSpPr>
          <p:nvPr/>
        </p:nvGrpSpPr>
        <p:grpSpPr bwMode="auto">
          <a:xfrm>
            <a:off x="866775" y="3317875"/>
            <a:ext cx="157163" cy="211138"/>
            <a:chOff x="697" y="6666"/>
            <a:chExt cx="255" cy="310"/>
          </a:xfrm>
        </p:grpSpPr>
        <p:sp>
          <p:nvSpPr>
            <p:cNvPr id="111762" name="Line 56"/>
            <p:cNvSpPr>
              <a:spLocks noChangeAspect="1" noChangeShapeType="1"/>
            </p:cNvSpPr>
            <p:nvPr/>
          </p:nvSpPr>
          <p:spPr bwMode="auto">
            <a:xfrm>
              <a:off x="705" y="6666"/>
              <a:ext cx="239"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63" name="AutoShape 57"/>
            <p:cNvSpPr>
              <a:spLocks noChangeAspect="1" noChangeArrowheads="1"/>
            </p:cNvSpPr>
            <p:nvPr/>
          </p:nvSpPr>
          <p:spPr bwMode="auto">
            <a:xfrm>
              <a:off x="697" y="6696"/>
              <a:ext cx="255" cy="280"/>
            </a:xfrm>
            <a:prstGeom prst="triangle">
              <a:avLst>
                <a:gd name="adj" fmla="val 50000"/>
              </a:avLst>
            </a:prstGeom>
            <a:solidFill>
              <a:srgbClr val="FFFFFF"/>
            </a:solidFill>
            <a:ln w="6350">
              <a:solidFill>
                <a:srgbClr val="000000"/>
              </a:solidFill>
              <a:miter lim="800000"/>
              <a:headEnd/>
              <a:tailEnd/>
            </a:ln>
          </p:spPr>
          <p:txBody>
            <a:bodyPr/>
            <a:lstStyle/>
            <a:p>
              <a:endParaRPr lang="it-IT"/>
            </a:p>
          </p:txBody>
        </p:sp>
      </p:grpSp>
      <p:sp>
        <p:nvSpPr>
          <p:cNvPr id="111661" name="Oval 58"/>
          <p:cNvSpPr>
            <a:spLocks noChangeAspect="1" noChangeArrowheads="1"/>
          </p:cNvSpPr>
          <p:nvPr/>
        </p:nvSpPr>
        <p:spPr bwMode="auto">
          <a:xfrm>
            <a:off x="901700" y="2809875"/>
            <a:ext cx="88900" cy="96838"/>
          </a:xfrm>
          <a:prstGeom prst="ellipse">
            <a:avLst/>
          </a:prstGeom>
          <a:solidFill>
            <a:srgbClr val="FFFFFF"/>
          </a:solidFill>
          <a:ln w="6350">
            <a:solidFill>
              <a:srgbClr val="000000"/>
            </a:solidFill>
            <a:round/>
            <a:headEnd/>
            <a:tailEnd/>
          </a:ln>
        </p:spPr>
        <p:txBody>
          <a:bodyPr/>
          <a:lstStyle/>
          <a:p>
            <a:endParaRPr lang="it-IT"/>
          </a:p>
        </p:txBody>
      </p:sp>
      <p:sp>
        <p:nvSpPr>
          <p:cNvPr id="111662" name="Text Box 59"/>
          <p:cNvSpPr txBox="1">
            <a:spLocks noChangeAspect="1" noChangeArrowheads="1"/>
          </p:cNvSpPr>
          <p:nvPr/>
        </p:nvSpPr>
        <p:spPr bwMode="auto">
          <a:xfrm>
            <a:off x="1081088" y="3935413"/>
            <a:ext cx="471487"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C</a:t>
            </a:r>
            <a:r>
              <a:rPr lang="it-IT" sz="1400" baseline="-25000">
                <a:solidFill>
                  <a:srgbClr val="000000"/>
                </a:solidFill>
                <a:latin typeface="Verdana" charset="0"/>
              </a:rPr>
              <a:t>AC</a:t>
            </a:r>
          </a:p>
        </p:txBody>
      </p:sp>
      <p:sp>
        <p:nvSpPr>
          <p:cNvPr id="111663" name="Line 60"/>
          <p:cNvSpPr>
            <a:spLocks noChangeAspect="1" noChangeShapeType="1"/>
          </p:cNvSpPr>
          <p:nvPr/>
        </p:nvSpPr>
        <p:spPr bwMode="auto">
          <a:xfrm>
            <a:off x="1668463" y="4440238"/>
            <a:ext cx="0" cy="3746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64" name="Line 61"/>
          <p:cNvSpPr>
            <a:spLocks noChangeAspect="1" noChangeShapeType="1"/>
          </p:cNvSpPr>
          <p:nvPr/>
        </p:nvSpPr>
        <p:spPr bwMode="auto">
          <a:xfrm>
            <a:off x="1668463" y="3875088"/>
            <a:ext cx="0" cy="4968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65" name="Text Box 62"/>
          <p:cNvSpPr txBox="1">
            <a:spLocks noChangeAspect="1" noChangeArrowheads="1"/>
          </p:cNvSpPr>
          <p:nvPr/>
        </p:nvSpPr>
        <p:spPr bwMode="auto">
          <a:xfrm>
            <a:off x="1803400" y="4205288"/>
            <a:ext cx="4556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C</a:t>
            </a:r>
            <a:r>
              <a:rPr lang="it-IT" sz="1400" baseline="-25000">
                <a:solidFill>
                  <a:srgbClr val="000000"/>
                </a:solidFill>
                <a:latin typeface="Verdana" charset="0"/>
              </a:rPr>
              <a:t>inj</a:t>
            </a:r>
          </a:p>
        </p:txBody>
      </p:sp>
      <p:grpSp>
        <p:nvGrpSpPr>
          <p:cNvPr id="111666" name="Group 63"/>
          <p:cNvGrpSpPr>
            <a:grpSpLocks noChangeAspect="1"/>
          </p:cNvGrpSpPr>
          <p:nvPr/>
        </p:nvGrpSpPr>
        <p:grpSpPr bwMode="auto">
          <a:xfrm>
            <a:off x="1558925" y="4376738"/>
            <a:ext cx="227013" cy="63500"/>
            <a:chOff x="1487" y="8013"/>
            <a:chExt cx="364" cy="90"/>
          </a:xfrm>
        </p:grpSpPr>
        <p:sp>
          <p:nvSpPr>
            <p:cNvPr id="111760" name="Line 64"/>
            <p:cNvSpPr>
              <a:spLocks noChangeAspect="1" noChangeShapeType="1"/>
            </p:cNvSpPr>
            <p:nvPr/>
          </p:nvSpPr>
          <p:spPr bwMode="auto">
            <a:xfrm>
              <a:off x="1487" y="8103"/>
              <a:ext cx="36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61" name="Line 65"/>
            <p:cNvSpPr>
              <a:spLocks noChangeAspect="1" noChangeShapeType="1"/>
            </p:cNvSpPr>
            <p:nvPr/>
          </p:nvSpPr>
          <p:spPr bwMode="auto">
            <a:xfrm>
              <a:off x="1487" y="8013"/>
              <a:ext cx="36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grpSp>
        <p:nvGrpSpPr>
          <p:cNvPr id="111667" name="Group 66"/>
          <p:cNvGrpSpPr>
            <a:grpSpLocks noChangeAspect="1"/>
          </p:cNvGrpSpPr>
          <p:nvPr/>
        </p:nvGrpSpPr>
        <p:grpSpPr bwMode="auto">
          <a:xfrm>
            <a:off x="2062163" y="2679700"/>
            <a:ext cx="55562" cy="250825"/>
            <a:chOff x="2672" y="6447"/>
            <a:chExt cx="90" cy="368"/>
          </a:xfrm>
        </p:grpSpPr>
        <p:sp>
          <p:nvSpPr>
            <p:cNvPr id="111758" name="Line 67"/>
            <p:cNvSpPr>
              <a:spLocks noChangeAspect="1" noChangeShapeType="1"/>
            </p:cNvSpPr>
            <p:nvPr/>
          </p:nvSpPr>
          <p:spPr bwMode="auto">
            <a:xfrm>
              <a:off x="2672" y="6447"/>
              <a:ext cx="0" cy="36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59" name="Line 68"/>
            <p:cNvSpPr>
              <a:spLocks noChangeAspect="1" noChangeShapeType="1"/>
            </p:cNvSpPr>
            <p:nvPr/>
          </p:nvSpPr>
          <p:spPr bwMode="auto">
            <a:xfrm>
              <a:off x="2762" y="6447"/>
              <a:ext cx="0" cy="36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sp>
        <p:nvSpPr>
          <p:cNvPr id="111668" name="Line 69"/>
          <p:cNvSpPr>
            <a:spLocks noChangeAspect="1" noChangeShapeType="1"/>
          </p:cNvSpPr>
          <p:nvPr/>
        </p:nvSpPr>
        <p:spPr bwMode="auto">
          <a:xfrm>
            <a:off x="1671638" y="2339975"/>
            <a:ext cx="34290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nvGrpSpPr>
          <p:cNvPr id="111669" name="Group 70"/>
          <p:cNvGrpSpPr>
            <a:grpSpLocks noChangeAspect="1"/>
          </p:cNvGrpSpPr>
          <p:nvPr/>
        </p:nvGrpSpPr>
        <p:grpSpPr bwMode="auto">
          <a:xfrm>
            <a:off x="2017713" y="2209800"/>
            <a:ext cx="55562" cy="249238"/>
            <a:chOff x="2672" y="6447"/>
            <a:chExt cx="90" cy="368"/>
          </a:xfrm>
        </p:grpSpPr>
        <p:sp>
          <p:nvSpPr>
            <p:cNvPr id="111756" name="Line 71"/>
            <p:cNvSpPr>
              <a:spLocks noChangeAspect="1" noChangeShapeType="1"/>
            </p:cNvSpPr>
            <p:nvPr/>
          </p:nvSpPr>
          <p:spPr bwMode="auto">
            <a:xfrm>
              <a:off x="2672" y="6447"/>
              <a:ext cx="0" cy="36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57" name="Line 72"/>
            <p:cNvSpPr>
              <a:spLocks noChangeAspect="1" noChangeShapeType="1"/>
            </p:cNvSpPr>
            <p:nvPr/>
          </p:nvSpPr>
          <p:spPr bwMode="auto">
            <a:xfrm>
              <a:off x="2762" y="6447"/>
              <a:ext cx="0" cy="36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sp>
        <p:nvSpPr>
          <p:cNvPr id="111670" name="Line 73"/>
          <p:cNvSpPr>
            <a:spLocks noChangeAspect="1" noChangeShapeType="1"/>
          </p:cNvSpPr>
          <p:nvPr/>
        </p:nvSpPr>
        <p:spPr bwMode="auto">
          <a:xfrm>
            <a:off x="2082800" y="2339975"/>
            <a:ext cx="149225"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71" name="Line 74"/>
          <p:cNvSpPr>
            <a:spLocks noChangeAspect="1" noChangeShapeType="1"/>
          </p:cNvSpPr>
          <p:nvPr/>
        </p:nvSpPr>
        <p:spPr bwMode="auto">
          <a:xfrm rot="-2578718">
            <a:off x="2201863" y="2276475"/>
            <a:ext cx="17462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72" name="Line 75"/>
          <p:cNvSpPr>
            <a:spLocks noChangeAspect="1" noChangeShapeType="1"/>
          </p:cNvSpPr>
          <p:nvPr/>
        </p:nvSpPr>
        <p:spPr bwMode="auto">
          <a:xfrm>
            <a:off x="2386013" y="2351088"/>
            <a:ext cx="149225"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73" name="Text Box 76"/>
          <p:cNvSpPr txBox="1">
            <a:spLocks noChangeAspect="1" noChangeArrowheads="1"/>
          </p:cNvSpPr>
          <p:nvPr/>
        </p:nvSpPr>
        <p:spPr bwMode="auto">
          <a:xfrm>
            <a:off x="1655763" y="1817688"/>
            <a:ext cx="4238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C</a:t>
            </a:r>
            <a:r>
              <a:rPr lang="it-IT" sz="1400" baseline="-25000">
                <a:solidFill>
                  <a:srgbClr val="000000"/>
                </a:solidFill>
                <a:latin typeface="Verdana" charset="0"/>
              </a:rPr>
              <a:t>f1</a:t>
            </a:r>
          </a:p>
        </p:txBody>
      </p:sp>
      <p:sp>
        <p:nvSpPr>
          <p:cNvPr id="111674" name="AutoShape 77"/>
          <p:cNvSpPr>
            <a:spLocks noChangeAspect="1" noChangeArrowheads="1"/>
          </p:cNvSpPr>
          <p:nvPr/>
        </p:nvSpPr>
        <p:spPr bwMode="auto">
          <a:xfrm>
            <a:off x="1649413" y="3190875"/>
            <a:ext cx="57150" cy="63500"/>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675" name="AutoShape 78"/>
          <p:cNvSpPr>
            <a:spLocks noChangeAspect="1" noChangeArrowheads="1"/>
          </p:cNvSpPr>
          <p:nvPr/>
        </p:nvSpPr>
        <p:spPr bwMode="auto">
          <a:xfrm>
            <a:off x="2490788" y="3178175"/>
            <a:ext cx="57150" cy="63500"/>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676" name="Text Box 79"/>
          <p:cNvSpPr txBox="1">
            <a:spLocks noChangeAspect="1" noChangeArrowheads="1"/>
          </p:cNvSpPr>
          <p:nvPr/>
        </p:nvSpPr>
        <p:spPr bwMode="auto">
          <a:xfrm>
            <a:off x="2630488" y="5487988"/>
            <a:ext cx="14128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8000" tIns="46800" rIns="18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Programmable </a:t>
            </a:r>
          </a:p>
          <a:p>
            <a:pPr>
              <a:buClrTx/>
              <a:buFontTx/>
              <a:buNone/>
            </a:pPr>
            <a:r>
              <a:rPr lang="it-IT" sz="1400">
                <a:solidFill>
                  <a:srgbClr val="000000"/>
                </a:solidFill>
                <a:latin typeface="Verdana" charset="0"/>
              </a:rPr>
              <a:t>Peaking time</a:t>
            </a:r>
          </a:p>
        </p:txBody>
      </p:sp>
      <p:sp>
        <p:nvSpPr>
          <p:cNvPr id="111677" name="Line 80"/>
          <p:cNvSpPr>
            <a:spLocks noChangeAspect="1" noChangeShapeType="1"/>
          </p:cNvSpPr>
          <p:nvPr/>
        </p:nvSpPr>
        <p:spPr bwMode="auto">
          <a:xfrm rot="3109413">
            <a:off x="2774950" y="1720850"/>
            <a:ext cx="1588" cy="554038"/>
          </a:xfrm>
          <a:prstGeom prst="line">
            <a:avLst/>
          </a:prstGeom>
          <a:noFill/>
          <a:ln w="6350">
            <a:solidFill>
              <a:srgbClr val="000000"/>
            </a:solidFill>
            <a:round/>
            <a:headEnd/>
            <a:tailEnd type="triangle" w="sm" len="sm"/>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78" name="Line 81"/>
          <p:cNvSpPr>
            <a:spLocks noChangeAspect="1" noChangeShapeType="1"/>
          </p:cNvSpPr>
          <p:nvPr/>
        </p:nvSpPr>
        <p:spPr bwMode="auto">
          <a:xfrm>
            <a:off x="2771775" y="4581525"/>
            <a:ext cx="34290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nvGrpSpPr>
          <p:cNvPr id="111679" name="Group 82"/>
          <p:cNvGrpSpPr>
            <a:grpSpLocks noChangeAspect="1"/>
          </p:cNvGrpSpPr>
          <p:nvPr/>
        </p:nvGrpSpPr>
        <p:grpSpPr bwMode="auto">
          <a:xfrm>
            <a:off x="3117850" y="4449763"/>
            <a:ext cx="55563" cy="247650"/>
            <a:chOff x="2672" y="6447"/>
            <a:chExt cx="90" cy="368"/>
          </a:xfrm>
        </p:grpSpPr>
        <p:sp>
          <p:nvSpPr>
            <p:cNvPr id="111754" name="Line 83"/>
            <p:cNvSpPr>
              <a:spLocks noChangeAspect="1" noChangeShapeType="1"/>
            </p:cNvSpPr>
            <p:nvPr/>
          </p:nvSpPr>
          <p:spPr bwMode="auto">
            <a:xfrm>
              <a:off x="2672" y="6447"/>
              <a:ext cx="0" cy="36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55" name="Line 84"/>
            <p:cNvSpPr>
              <a:spLocks noChangeAspect="1" noChangeShapeType="1"/>
            </p:cNvSpPr>
            <p:nvPr/>
          </p:nvSpPr>
          <p:spPr bwMode="auto">
            <a:xfrm>
              <a:off x="2762" y="6447"/>
              <a:ext cx="0" cy="36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sp>
        <p:nvSpPr>
          <p:cNvPr id="111680" name="Line 85"/>
          <p:cNvSpPr>
            <a:spLocks noChangeAspect="1" noChangeShapeType="1"/>
          </p:cNvSpPr>
          <p:nvPr/>
        </p:nvSpPr>
        <p:spPr bwMode="auto">
          <a:xfrm>
            <a:off x="3184525" y="4581525"/>
            <a:ext cx="147638"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81" name="Line 86"/>
          <p:cNvSpPr>
            <a:spLocks noChangeAspect="1" noChangeShapeType="1"/>
          </p:cNvSpPr>
          <p:nvPr/>
        </p:nvSpPr>
        <p:spPr bwMode="auto">
          <a:xfrm rot="-2578718">
            <a:off x="3305175" y="4514850"/>
            <a:ext cx="171450"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82" name="Line 87"/>
          <p:cNvSpPr>
            <a:spLocks noChangeAspect="1" noChangeShapeType="1"/>
          </p:cNvSpPr>
          <p:nvPr/>
        </p:nvSpPr>
        <p:spPr bwMode="auto">
          <a:xfrm>
            <a:off x="3486150" y="4589463"/>
            <a:ext cx="149225"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83" name="Line 88"/>
          <p:cNvSpPr>
            <a:spLocks noChangeAspect="1" noChangeShapeType="1"/>
          </p:cNvSpPr>
          <p:nvPr/>
        </p:nvSpPr>
        <p:spPr bwMode="auto">
          <a:xfrm flipV="1">
            <a:off x="2768600" y="4167188"/>
            <a:ext cx="0" cy="82073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84" name="Line 89"/>
          <p:cNvSpPr>
            <a:spLocks noChangeAspect="1" noChangeShapeType="1"/>
          </p:cNvSpPr>
          <p:nvPr/>
        </p:nvSpPr>
        <p:spPr bwMode="auto">
          <a:xfrm>
            <a:off x="2762250" y="4987925"/>
            <a:ext cx="34290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nvGrpSpPr>
          <p:cNvPr id="111685" name="Group 90"/>
          <p:cNvGrpSpPr>
            <a:grpSpLocks noChangeAspect="1"/>
          </p:cNvGrpSpPr>
          <p:nvPr/>
        </p:nvGrpSpPr>
        <p:grpSpPr bwMode="auto">
          <a:xfrm>
            <a:off x="3108325" y="4859338"/>
            <a:ext cx="55563" cy="249237"/>
            <a:chOff x="2672" y="6447"/>
            <a:chExt cx="90" cy="368"/>
          </a:xfrm>
        </p:grpSpPr>
        <p:sp>
          <p:nvSpPr>
            <p:cNvPr id="111752" name="Line 91"/>
            <p:cNvSpPr>
              <a:spLocks noChangeAspect="1" noChangeShapeType="1"/>
            </p:cNvSpPr>
            <p:nvPr/>
          </p:nvSpPr>
          <p:spPr bwMode="auto">
            <a:xfrm>
              <a:off x="2672" y="6447"/>
              <a:ext cx="0" cy="36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53" name="Line 92"/>
            <p:cNvSpPr>
              <a:spLocks noChangeAspect="1" noChangeShapeType="1"/>
            </p:cNvSpPr>
            <p:nvPr/>
          </p:nvSpPr>
          <p:spPr bwMode="auto">
            <a:xfrm>
              <a:off x="2762" y="6447"/>
              <a:ext cx="0" cy="36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sp>
        <p:nvSpPr>
          <p:cNvPr id="111686" name="Line 93"/>
          <p:cNvSpPr>
            <a:spLocks noChangeAspect="1" noChangeShapeType="1"/>
          </p:cNvSpPr>
          <p:nvPr/>
        </p:nvSpPr>
        <p:spPr bwMode="auto">
          <a:xfrm>
            <a:off x="3173413" y="4987925"/>
            <a:ext cx="149225"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87" name="Line 94"/>
          <p:cNvSpPr>
            <a:spLocks noChangeAspect="1" noChangeShapeType="1"/>
          </p:cNvSpPr>
          <p:nvPr/>
        </p:nvSpPr>
        <p:spPr bwMode="auto">
          <a:xfrm rot="-2578718">
            <a:off x="3292475" y="4924425"/>
            <a:ext cx="174625"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88" name="Line 95"/>
          <p:cNvSpPr>
            <a:spLocks noChangeAspect="1" noChangeShapeType="1"/>
          </p:cNvSpPr>
          <p:nvPr/>
        </p:nvSpPr>
        <p:spPr bwMode="auto">
          <a:xfrm>
            <a:off x="3476625" y="5000625"/>
            <a:ext cx="163513"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89" name="Line 96"/>
          <p:cNvSpPr>
            <a:spLocks noChangeAspect="1" noChangeShapeType="1"/>
          </p:cNvSpPr>
          <p:nvPr/>
        </p:nvSpPr>
        <p:spPr bwMode="auto">
          <a:xfrm rot="-10779800">
            <a:off x="3409950" y="5086350"/>
            <a:ext cx="0" cy="455613"/>
          </a:xfrm>
          <a:prstGeom prst="line">
            <a:avLst/>
          </a:prstGeom>
          <a:noFill/>
          <a:ln w="6350">
            <a:solidFill>
              <a:srgbClr val="000000"/>
            </a:solidFill>
            <a:round/>
            <a:headEnd/>
            <a:tailEnd type="triangle" w="sm" len="sm"/>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90" name="Line 97"/>
          <p:cNvSpPr>
            <a:spLocks noChangeAspect="1" noChangeShapeType="1"/>
          </p:cNvSpPr>
          <p:nvPr/>
        </p:nvSpPr>
        <p:spPr bwMode="auto">
          <a:xfrm flipV="1">
            <a:off x="3905250" y="3021013"/>
            <a:ext cx="0" cy="82232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91" name="Line 98"/>
          <p:cNvSpPr>
            <a:spLocks noChangeAspect="1" noChangeShapeType="1"/>
          </p:cNvSpPr>
          <p:nvPr/>
        </p:nvSpPr>
        <p:spPr bwMode="auto">
          <a:xfrm>
            <a:off x="3908425" y="3032125"/>
            <a:ext cx="554038"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92" name="Line 99"/>
          <p:cNvSpPr>
            <a:spLocks noChangeAspect="1" noChangeShapeType="1"/>
          </p:cNvSpPr>
          <p:nvPr/>
        </p:nvSpPr>
        <p:spPr bwMode="auto">
          <a:xfrm rot="-2578718">
            <a:off x="4440238" y="2967038"/>
            <a:ext cx="171450" cy="317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93" name="Line 100"/>
          <p:cNvSpPr>
            <a:spLocks noChangeAspect="1" noChangeShapeType="1"/>
          </p:cNvSpPr>
          <p:nvPr/>
        </p:nvSpPr>
        <p:spPr bwMode="auto">
          <a:xfrm>
            <a:off x="4622800" y="3041650"/>
            <a:ext cx="31115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94" name="Line 101"/>
          <p:cNvSpPr>
            <a:spLocks noChangeAspect="1" noChangeShapeType="1"/>
          </p:cNvSpPr>
          <p:nvPr/>
        </p:nvSpPr>
        <p:spPr bwMode="auto">
          <a:xfrm flipV="1">
            <a:off x="4930775" y="3028950"/>
            <a:ext cx="0" cy="82073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695" name="AutoShape 102"/>
          <p:cNvSpPr>
            <a:spLocks noChangeAspect="1" noChangeArrowheads="1"/>
          </p:cNvSpPr>
          <p:nvPr/>
        </p:nvSpPr>
        <p:spPr bwMode="auto">
          <a:xfrm>
            <a:off x="4913313" y="3802063"/>
            <a:ext cx="53975" cy="61912"/>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696" name="AutoShape 103"/>
          <p:cNvSpPr>
            <a:spLocks noChangeAspect="1" noChangeArrowheads="1"/>
          </p:cNvSpPr>
          <p:nvPr/>
        </p:nvSpPr>
        <p:spPr bwMode="auto">
          <a:xfrm>
            <a:off x="3870325" y="3802063"/>
            <a:ext cx="55563" cy="61912"/>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697" name="Text Box 104"/>
          <p:cNvSpPr txBox="1">
            <a:spLocks noChangeAspect="1" noChangeArrowheads="1"/>
          </p:cNvSpPr>
          <p:nvPr/>
        </p:nvSpPr>
        <p:spPr bwMode="auto">
          <a:xfrm>
            <a:off x="1109663" y="4803775"/>
            <a:ext cx="1527175"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Test Input</a:t>
            </a:r>
          </a:p>
          <a:p>
            <a:pPr>
              <a:buClrTx/>
              <a:buFontTx/>
              <a:buNone/>
            </a:pPr>
            <a:r>
              <a:rPr lang="it-IT" sz="1400">
                <a:solidFill>
                  <a:srgbClr val="000000"/>
                </a:solidFill>
                <a:latin typeface="Verdana" charset="0"/>
              </a:rPr>
              <a:t>(from Internal </a:t>
            </a:r>
          </a:p>
          <a:p>
            <a:pPr>
              <a:buClrTx/>
              <a:buFontTx/>
              <a:buNone/>
            </a:pPr>
            <a:r>
              <a:rPr lang="it-IT" sz="1400">
                <a:solidFill>
                  <a:srgbClr val="000000"/>
                </a:solidFill>
                <a:latin typeface="Verdana" charset="0"/>
              </a:rPr>
              <a:t>Pulser)</a:t>
            </a:r>
          </a:p>
        </p:txBody>
      </p:sp>
      <p:sp>
        <p:nvSpPr>
          <p:cNvPr id="111698" name="Text Box 105"/>
          <p:cNvSpPr txBox="1">
            <a:spLocks noChangeAspect="1" noChangeArrowheads="1"/>
          </p:cNvSpPr>
          <p:nvPr/>
        </p:nvSpPr>
        <p:spPr bwMode="auto">
          <a:xfrm>
            <a:off x="1804988" y="3687763"/>
            <a:ext cx="2635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a:t>
            </a:r>
          </a:p>
        </p:txBody>
      </p:sp>
      <p:sp>
        <p:nvSpPr>
          <p:cNvPr id="111699" name="Text Box 106"/>
          <p:cNvSpPr txBox="1">
            <a:spLocks noChangeAspect="1" noChangeArrowheads="1"/>
          </p:cNvSpPr>
          <p:nvPr/>
        </p:nvSpPr>
        <p:spPr bwMode="auto">
          <a:xfrm>
            <a:off x="2689225" y="1463675"/>
            <a:ext cx="19700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buClrTx/>
              <a:buFontTx/>
              <a:buNone/>
            </a:pPr>
            <a:r>
              <a:rPr lang="it-IT" sz="1400">
                <a:solidFill>
                  <a:srgbClr val="000000"/>
                </a:solidFill>
                <a:latin typeface="Verdana" charset="0"/>
              </a:rPr>
              <a:t>Programmable Gain</a:t>
            </a:r>
          </a:p>
        </p:txBody>
      </p:sp>
      <p:sp>
        <p:nvSpPr>
          <p:cNvPr id="111700" name="AutoShape 107"/>
          <p:cNvSpPr>
            <a:spLocks noChangeAspect="1" noChangeArrowheads="1"/>
          </p:cNvSpPr>
          <p:nvPr/>
        </p:nvSpPr>
        <p:spPr bwMode="auto">
          <a:xfrm>
            <a:off x="908050" y="3021013"/>
            <a:ext cx="58738" cy="61912"/>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701" name="AutoShape 108"/>
          <p:cNvSpPr>
            <a:spLocks noChangeAspect="1" noChangeArrowheads="1"/>
          </p:cNvSpPr>
          <p:nvPr/>
        </p:nvSpPr>
        <p:spPr bwMode="auto">
          <a:xfrm>
            <a:off x="1176338" y="3824288"/>
            <a:ext cx="55562" cy="63500"/>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702" name="Text Box 109"/>
          <p:cNvSpPr txBox="1">
            <a:spLocks noChangeAspect="1" noChangeArrowheads="1"/>
          </p:cNvSpPr>
          <p:nvPr/>
        </p:nvSpPr>
        <p:spPr bwMode="auto">
          <a:xfrm>
            <a:off x="2708275" y="3454400"/>
            <a:ext cx="1017588" cy="711200"/>
          </a:xfrm>
          <a:prstGeom prst="rect">
            <a:avLst/>
          </a:prstGeom>
          <a:solidFill>
            <a:srgbClr val="FFFFFF"/>
          </a:solidFill>
          <a:ln w="9525">
            <a:solidFill>
              <a:srgbClr val="000000"/>
            </a:solidFill>
            <a:miter lim="800000"/>
            <a:headEnd/>
            <a:tailEnd/>
          </a:ln>
        </p:spPr>
        <p:txBody>
          <a:bodyPr lIns="18000" tIns="72000" rIns="18000" bIns="36000"/>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endParaRPr lang="it-IT" sz="1400">
              <a:solidFill>
                <a:schemeClr val="tx1"/>
              </a:solidFill>
              <a:latin typeface="Times New Roman" charset="0"/>
            </a:endParaRPr>
          </a:p>
        </p:txBody>
      </p:sp>
      <p:sp>
        <p:nvSpPr>
          <p:cNvPr id="111703" name="Text Box 110"/>
          <p:cNvSpPr txBox="1">
            <a:spLocks noChangeAspect="1" noChangeArrowheads="1"/>
          </p:cNvSpPr>
          <p:nvPr/>
        </p:nvSpPr>
        <p:spPr bwMode="auto">
          <a:xfrm>
            <a:off x="2744788" y="3663950"/>
            <a:ext cx="9937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CR-(RC)</a:t>
            </a:r>
            <a:r>
              <a:rPr lang="it-IT" sz="1400" baseline="30000">
                <a:solidFill>
                  <a:srgbClr val="000000"/>
                </a:solidFill>
                <a:latin typeface="Verdana" charset="0"/>
              </a:rPr>
              <a:t>2</a:t>
            </a:r>
            <a:endParaRPr lang="it-IT" sz="1400" baseline="-25000">
              <a:solidFill>
                <a:srgbClr val="000000"/>
              </a:solidFill>
              <a:latin typeface="Verdana" charset="0"/>
            </a:endParaRPr>
          </a:p>
        </p:txBody>
      </p:sp>
      <p:sp>
        <p:nvSpPr>
          <p:cNvPr id="111704" name="Line 111"/>
          <p:cNvSpPr>
            <a:spLocks noChangeAspect="1" noChangeShapeType="1"/>
          </p:cNvSpPr>
          <p:nvPr/>
        </p:nvSpPr>
        <p:spPr bwMode="auto">
          <a:xfrm>
            <a:off x="4794250" y="3840163"/>
            <a:ext cx="60960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05" name="Text Box 112"/>
          <p:cNvSpPr txBox="1">
            <a:spLocks noChangeAspect="1" noChangeArrowheads="1"/>
          </p:cNvSpPr>
          <p:nvPr/>
        </p:nvSpPr>
        <p:spPr bwMode="auto">
          <a:xfrm>
            <a:off x="3687763" y="2014538"/>
            <a:ext cx="1557337"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buClrTx/>
              <a:buFontTx/>
              <a:buNone/>
            </a:pPr>
            <a:r>
              <a:rPr lang="it-IT" sz="1400">
                <a:solidFill>
                  <a:srgbClr val="000000"/>
                </a:solidFill>
                <a:latin typeface="Verdana" charset="0"/>
              </a:rPr>
              <a:t>Programmable </a:t>
            </a:r>
          </a:p>
          <a:p>
            <a:pPr algn="ctr">
              <a:buClrTx/>
              <a:buFontTx/>
              <a:buNone/>
            </a:pPr>
            <a:r>
              <a:rPr lang="it-IT" sz="1400">
                <a:solidFill>
                  <a:srgbClr val="000000"/>
                </a:solidFill>
                <a:latin typeface="Verdana" charset="0"/>
              </a:rPr>
              <a:t>Baseline</a:t>
            </a:r>
          </a:p>
          <a:p>
            <a:pPr algn="ctr">
              <a:buClrTx/>
              <a:buFontTx/>
              <a:buNone/>
            </a:pPr>
            <a:r>
              <a:rPr lang="it-IT" sz="1400">
                <a:solidFill>
                  <a:srgbClr val="000000"/>
                </a:solidFill>
                <a:latin typeface="Verdana" charset="0"/>
              </a:rPr>
              <a:t>Restorer</a:t>
            </a:r>
          </a:p>
        </p:txBody>
      </p:sp>
      <p:grpSp>
        <p:nvGrpSpPr>
          <p:cNvPr id="111706" name="Group 113"/>
          <p:cNvGrpSpPr>
            <a:grpSpLocks noChangeAspect="1"/>
          </p:cNvGrpSpPr>
          <p:nvPr/>
        </p:nvGrpSpPr>
        <p:grpSpPr bwMode="auto">
          <a:xfrm>
            <a:off x="4740275" y="4238625"/>
            <a:ext cx="395288" cy="185738"/>
            <a:chOff x="2880" y="2592"/>
            <a:chExt cx="429" cy="153"/>
          </a:xfrm>
        </p:grpSpPr>
        <p:sp>
          <p:nvSpPr>
            <p:cNvPr id="111749" name="Freeform 114"/>
            <p:cNvSpPr>
              <a:spLocks noChangeAspect="1"/>
            </p:cNvSpPr>
            <p:nvPr/>
          </p:nvSpPr>
          <p:spPr bwMode="auto">
            <a:xfrm>
              <a:off x="3024" y="2592"/>
              <a:ext cx="243" cy="153"/>
            </a:xfrm>
            <a:custGeom>
              <a:avLst/>
              <a:gdLst>
                <a:gd name="T0" fmla="*/ 0 w 279"/>
                <a:gd name="T1" fmla="*/ 0 h 138"/>
                <a:gd name="T2" fmla="*/ 31 w 279"/>
                <a:gd name="T3" fmla="*/ 284 h 138"/>
                <a:gd name="T4" fmla="*/ 44 w 279"/>
                <a:gd name="T5" fmla="*/ 261 h 138"/>
                <a:gd name="T6" fmla="*/ 62 w 279"/>
                <a:gd name="T7" fmla="*/ 92 h 138"/>
                <a:gd name="T8" fmla="*/ 87 w 279"/>
                <a:gd name="T9" fmla="*/ 0 h 138"/>
                <a:gd name="T10" fmla="*/ 106 w 279"/>
                <a:gd name="T11" fmla="*/ 3 h 138"/>
                <a:gd name="T12" fmla="*/ 0 60000 65536"/>
                <a:gd name="T13" fmla="*/ 0 60000 65536"/>
                <a:gd name="T14" fmla="*/ 0 60000 65536"/>
                <a:gd name="T15" fmla="*/ 0 60000 65536"/>
                <a:gd name="T16" fmla="*/ 0 60000 65536"/>
                <a:gd name="T17" fmla="*/ 0 60000 65536"/>
                <a:gd name="T18" fmla="*/ 0 w 279"/>
                <a:gd name="T19" fmla="*/ 0 h 138"/>
                <a:gd name="T20" fmla="*/ 279 w 279"/>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279" h="138">
                  <a:moveTo>
                    <a:pt x="0" y="0"/>
                  </a:moveTo>
                  <a:cubicBezTo>
                    <a:pt x="30" y="45"/>
                    <a:pt x="20" y="118"/>
                    <a:pt x="81" y="138"/>
                  </a:cubicBezTo>
                  <a:cubicBezTo>
                    <a:pt x="97" y="135"/>
                    <a:pt x="104" y="134"/>
                    <a:pt x="117" y="126"/>
                  </a:cubicBezTo>
                  <a:cubicBezTo>
                    <a:pt x="134" y="101"/>
                    <a:pt x="140" y="67"/>
                    <a:pt x="162" y="45"/>
                  </a:cubicBezTo>
                  <a:cubicBezTo>
                    <a:pt x="171" y="18"/>
                    <a:pt x="205" y="6"/>
                    <a:pt x="231" y="0"/>
                  </a:cubicBezTo>
                  <a:cubicBezTo>
                    <a:pt x="277" y="3"/>
                    <a:pt x="261" y="3"/>
                    <a:pt x="279" y="3"/>
                  </a:cubicBezTo>
                </a:path>
              </a:pathLst>
            </a:custGeom>
            <a:noFill/>
            <a:ln w="63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it-IT"/>
            </a:p>
          </p:txBody>
        </p:sp>
        <p:sp>
          <p:nvSpPr>
            <p:cNvPr id="111750" name="Line 115"/>
            <p:cNvSpPr>
              <a:spLocks noChangeAspect="1" noChangeShapeType="1"/>
            </p:cNvSpPr>
            <p:nvPr/>
          </p:nvSpPr>
          <p:spPr bwMode="auto">
            <a:xfrm>
              <a:off x="2880" y="2592"/>
              <a:ext cx="14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51" name="Line 116"/>
            <p:cNvSpPr>
              <a:spLocks noChangeAspect="1" noChangeShapeType="1"/>
            </p:cNvSpPr>
            <p:nvPr/>
          </p:nvSpPr>
          <p:spPr bwMode="auto">
            <a:xfrm>
              <a:off x="3267" y="2595"/>
              <a:ext cx="42"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sp>
        <p:nvSpPr>
          <p:cNvPr id="111707" name="Text Box 117"/>
          <p:cNvSpPr txBox="1">
            <a:spLocks noChangeAspect="1" noChangeArrowheads="1"/>
          </p:cNvSpPr>
          <p:nvPr/>
        </p:nvSpPr>
        <p:spPr bwMode="auto">
          <a:xfrm>
            <a:off x="6302375" y="1479550"/>
            <a:ext cx="184943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buClrTx/>
              <a:buFontTx/>
              <a:buNone/>
            </a:pPr>
            <a:r>
              <a:rPr lang="it-IT" sz="1400">
                <a:solidFill>
                  <a:srgbClr val="000000"/>
                </a:solidFill>
                <a:latin typeface="Verdana" charset="0"/>
              </a:rPr>
              <a:t>To 3-bit Flash ADC</a:t>
            </a:r>
          </a:p>
        </p:txBody>
      </p:sp>
      <p:sp>
        <p:nvSpPr>
          <p:cNvPr id="111708" name="Text Box 118"/>
          <p:cNvSpPr txBox="1">
            <a:spLocks noChangeAspect="1" noChangeArrowheads="1"/>
          </p:cNvSpPr>
          <p:nvPr/>
        </p:nvSpPr>
        <p:spPr bwMode="auto">
          <a:xfrm>
            <a:off x="5614988" y="2436813"/>
            <a:ext cx="2281237"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Hit/NoHit Discriminator</a:t>
            </a:r>
          </a:p>
        </p:txBody>
      </p:sp>
      <p:sp>
        <p:nvSpPr>
          <p:cNvPr id="111709" name="Rectangle 119"/>
          <p:cNvSpPr>
            <a:spLocks noChangeAspect="1" noChangeArrowheads="1"/>
          </p:cNvSpPr>
          <p:nvPr/>
        </p:nvSpPr>
        <p:spPr bwMode="auto">
          <a:xfrm>
            <a:off x="5397500" y="3432175"/>
            <a:ext cx="1287463" cy="75882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18000" tIns="0" rIns="18000" bIns="0" anchor="ctr"/>
          <a:lstStyle/>
          <a:p>
            <a:pPr algn="ctr" eaLnBrk="0" hangingPunct="0">
              <a:buClrTx/>
              <a:buFontTx/>
              <a:buNone/>
            </a:pPr>
            <a:r>
              <a:rPr lang="it-IT" sz="1400">
                <a:solidFill>
                  <a:srgbClr val="000000"/>
                </a:solidFill>
                <a:latin typeface="Times New Roman" charset="0"/>
              </a:rPr>
              <a:t>Single-ended/</a:t>
            </a:r>
          </a:p>
          <a:p>
            <a:pPr algn="ctr" eaLnBrk="0" hangingPunct="0">
              <a:buClrTx/>
              <a:buFontTx/>
              <a:buNone/>
            </a:pPr>
            <a:r>
              <a:rPr lang="it-IT" sz="1400">
                <a:solidFill>
                  <a:srgbClr val="000000"/>
                </a:solidFill>
                <a:latin typeface="Times New Roman" charset="0"/>
              </a:rPr>
              <a:t>Differential</a:t>
            </a:r>
          </a:p>
          <a:p>
            <a:pPr algn="ctr" eaLnBrk="0" hangingPunct="0">
              <a:buClrTx/>
              <a:buFontTx/>
              <a:buNone/>
            </a:pPr>
            <a:r>
              <a:rPr lang="it-IT" sz="1400">
                <a:solidFill>
                  <a:srgbClr val="000000"/>
                </a:solidFill>
                <a:latin typeface="Times New Roman" charset="0"/>
              </a:rPr>
              <a:t>conversion</a:t>
            </a:r>
            <a:endParaRPr lang="it-IT" sz="1400">
              <a:solidFill>
                <a:srgbClr val="000000"/>
              </a:solidFill>
              <a:latin typeface="Verdana" charset="0"/>
            </a:endParaRPr>
          </a:p>
        </p:txBody>
      </p:sp>
      <p:sp>
        <p:nvSpPr>
          <p:cNvPr id="111710" name="Rectangle 120"/>
          <p:cNvSpPr>
            <a:spLocks noChangeAspect="1" noChangeArrowheads="1"/>
          </p:cNvSpPr>
          <p:nvPr/>
        </p:nvSpPr>
        <p:spPr bwMode="auto">
          <a:xfrm>
            <a:off x="5289550" y="5359400"/>
            <a:ext cx="1504950" cy="75565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algn="ctr" eaLnBrk="0" hangingPunct="0">
              <a:buClrTx/>
              <a:buFontTx/>
              <a:buNone/>
            </a:pPr>
            <a:endParaRPr lang="it-IT" sz="1400">
              <a:solidFill>
                <a:srgbClr val="000000"/>
              </a:solidFill>
              <a:latin typeface="Verdana" charset="0"/>
            </a:endParaRPr>
          </a:p>
        </p:txBody>
      </p:sp>
      <p:sp>
        <p:nvSpPr>
          <p:cNvPr id="111711" name="AutoShape 121"/>
          <p:cNvSpPr>
            <a:spLocks noChangeAspect="1" noChangeArrowheads="1"/>
          </p:cNvSpPr>
          <p:nvPr/>
        </p:nvSpPr>
        <p:spPr bwMode="auto">
          <a:xfrm rot="-5400000">
            <a:off x="7177881" y="3496469"/>
            <a:ext cx="684213" cy="682625"/>
          </a:xfrm>
          <a:prstGeom prst="flowChartMerge">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wrap="none" lIns="90000" tIns="46800" rIns="90000" bIns="46800" anchor="ctr"/>
          <a:lstStyle/>
          <a:p>
            <a:pPr algn="ctr" eaLnBrk="0" hangingPunct="0">
              <a:buClrTx/>
              <a:buFontTx/>
              <a:buNone/>
            </a:pPr>
            <a:endParaRPr lang="it-IT" sz="1400">
              <a:solidFill>
                <a:srgbClr val="000000"/>
              </a:solidFill>
              <a:latin typeface="Verdana" charset="0"/>
            </a:endParaRPr>
          </a:p>
        </p:txBody>
      </p:sp>
      <p:sp>
        <p:nvSpPr>
          <p:cNvPr id="111712" name="Line 122"/>
          <p:cNvSpPr>
            <a:spLocks noChangeAspect="1" noChangeShapeType="1"/>
          </p:cNvSpPr>
          <p:nvPr/>
        </p:nvSpPr>
        <p:spPr bwMode="auto">
          <a:xfrm flipV="1">
            <a:off x="5602288" y="4198938"/>
            <a:ext cx="0" cy="1152525"/>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13" name="Line 123"/>
          <p:cNvSpPr>
            <a:spLocks noChangeAspect="1" noChangeShapeType="1"/>
          </p:cNvSpPr>
          <p:nvPr/>
        </p:nvSpPr>
        <p:spPr bwMode="auto">
          <a:xfrm flipV="1">
            <a:off x="6453188" y="4198938"/>
            <a:ext cx="0" cy="1168400"/>
          </a:xfrm>
          <a:prstGeom prst="line">
            <a:avLst/>
          </a:prstGeom>
          <a:noFill/>
          <a:ln w="6350">
            <a:solidFill>
              <a:srgbClr val="000000"/>
            </a:solidFill>
            <a:prstDash val="dash"/>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14" name="Line 124"/>
          <p:cNvSpPr>
            <a:spLocks noChangeAspect="1" noChangeShapeType="1"/>
          </p:cNvSpPr>
          <p:nvPr/>
        </p:nvSpPr>
        <p:spPr bwMode="auto">
          <a:xfrm>
            <a:off x="6892925" y="3594100"/>
            <a:ext cx="28575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15" name="Line 125"/>
          <p:cNvSpPr>
            <a:spLocks noChangeAspect="1" noChangeShapeType="1"/>
          </p:cNvSpPr>
          <p:nvPr/>
        </p:nvSpPr>
        <p:spPr bwMode="auto">
          <a:xfrm>
            <a:off x="6892925" y="3992563"/>
            <a:ext cx="28575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16" name="Line 126"/>
          <p:cNvSpPr>
            <a:spLocks noChangeAspect="1" noChangeShapeType="1"/>
          </p:cNvSpPr>
          <p:nvPr/>
        </p:nvSpPr>
        <p:spPr bwMode="auto">
          <a:xfrm>
            <a:off x="7861300" y="3819525"/>
            <a:ext cx="39370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17" name="Text Box 127"/>
          <p:cNvSpPr txBox="1">
            <a:spLocks noChangeAspect="1" noChangeArrowheads="1"/>
          </p:cNvSpPr>
          <p:nvPr/>
        </p:nvSpPr>
        <p:spPr bwMode="auto">
          <a:xfrm>
            <a:off x="6970713" y="3089275"/>
            <a:ext cx="12477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Comparator</a:t>
            </a:r>
          </a:p>
        </p:txBody>
      </p:sp>
      <p:sp>
        <p:nvSpPr>
          <p:cNvPr id="111718" name="Text Box 128"/>
          <p:cNvSpPr txBox="1">
            <a:spLocks noChangeAspect="1" noChangeArrowheads="1"/>
          </p:cNvSpPr>
          <p:nvPr/>
        </p:nvSpPr>
        <p:spPr bwMode="auto">
          <a:xfrm>
            <a:off x="7165975" y="3446463"/>
            <a:ext cx="18256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endParaRPr lang="it-IT" sz="1400">
              <a:solidFill>
                <a:srgbClr val="000000"/>
              </a:solidFill>
              <a:latin typeface="Verdana" charset="0"/>
            </a:endParaRPr>
          </a:p>
        </p:txBody>
      </p:sp>
      <p:sp>
        <p:nvSpPr>
          <p:cNvPr id="111719" name="Text Box 129"/>
          <p:cNvSpPr txBox="1">
            <a:spLocks noChangeAspect="1" noChangeArrowheads="1"/>
          </p:cNvSpPr>
          <p:nvPr/>
        </p:nvSpPr>
        <p:spPr bwMode="auto">
          <a:xfrm>
            <a:off x="7218363" y="3878263"/>
            <a:ext cx="1476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0" tIns="0" rIns="0" bIns="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a:t>
            </a:r>
          </a:p>
        </p:txBody>
      </p:sp>
      <p:sp>
        <p:nvSpPr>
          <p:cNvPr id="111720" name="Line 130"/>
          <p:cNvSpPr>
            <a:spLocks noChangeAspect="1" noChangeShapeType="1"/>
          </p:cNvSpPr>
          <p:nvPr/>
        </p:nvSpPr>
        <p:spPr bwMode="auto">
          <a:xfrm>
            <a:off x="6680200" y="3594100"/>
            <a:ext cx="212725"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21" name="Line 131"/>
          <p:cNvSpPr>
            <a:spLocks noChangeAspect="1" noChangeShapeType="1"/>
          </p:cNvSpPr>
          <p:nvPr/>
        </p:nvSpPr>
        <p:spPr bwMode="auto">
          <a:xfrm>
            <a:off x="6688138" y="3992563"/>
            <a:ext cx="204787"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22" name="Line 132"/>
          <p:cNvSpPr>
            <a:spLocks noChangeAspect="1" noChangeShapeType="1"/>
          </p:cNvSpPr>
          <p:nvPr/>
        </p:nvSpPr>
        <p:spPr bwMode="auto">
          <a:xfrm>
            <a:off x="6773863" y="3597275"/>
            <a:ext cx="0" cy="398463"/>
          </a:xfrm>
          <a:prstGeom prst="line">
            <a:avLst/>
          </a:prstGeom>
          <a:noFill/>
          <a:ln w="6350">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nvGrpSpPr>
          <p:cNvPr id="111723" name="Group 133"/>
          <p:cNvGrpSpPr>
            <a:grpSpLocks noChangeAspect="1"/>
          </p:cNvGrpSpPr>
          <p:nvPr/>
        </p:nvGrpSpPr>
        <p:grpSpPr bwMode="auto">
          <a:xfrm>
            <a:off x="7621588" y="3941763"/>
            <a:ext cx="512762" cy="169862"/>
            <a:chOff x="5280" y="2448"/>
            <a:chExt cx="432" cy="144"/>
          </a:xfrm>
        </p:grpSpPr>
        <p:sp>
          <p:nvSpPr>
            <p:cNvPr id="111744" name="Line 134"/>
            <p:cNvSpPr>
              <a:spLocks noChangeAspect="1" noChangeShapeType="1"/>
            </p:cNvSpPr>
            <p:nvPr/>
          </p:nvSpPr>
          <p:spPr bwMode="auto">
            <a:xfrm>
              <a:off x="5424" y="2448"/>
              <a:ext cx="14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45" name="Line 135"/>
            <p:cNvSpPr>
              <a:spLocks noChangeAspect="1" noChangeShapeType="1"/>
            </p:cNvSpPr>
            <p:nvPr/>
          </p:nvSpPr>
          <p:spPr bwMode="auto">
            <a:xfrm>
              <a:off x="5280" y="2592"/>
              <a:ext cx="14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46" name="Line 136"/>
            <p:cNvSpPr>
              <a:spLocks noChangeAspect="1" noChangeShapeType="1"/>
            </p:cNvSpPr>
            <p:nvPr/>
          </p:nvSpPr>
          <p:spPr bwMode="auto">
            <a:xfrm>
              <a:off x="5424" y="2448"/>
              <a:ext cx="0" cy="14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47" name="Line 137"/>
            <p:cNvSpPr>
              <a:spLocks noChangeAspect="1" noChangeShapeType="1"/>
            </p:cNvSpPr>
            <p:nvPr/>
          </p:nvSpPr>
          <p:spPr bwMode="auto">
            <a:xfrm>
              <a:off x="5568" y="2592"/>
              <a:ext cx="14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48" name="Line 138"/>
            <p:cNvSpPr>
              <a:spLocks noChangeAspect="1" noChangeShapeType="1"/>
            </p:cNvSpPr>
            <p:nvPr/>
          </p:nvSpPr>
          <p:spPr bwMode="auto">
            <a:xfrm>
              <a:off x="5568" y="2448"/>
              <a:ext cx="0" cy="14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sp>
        <p:nvSpPr>
          <p:cNvPr id="111724" name="Text Box 139"/>
          <p:cNvSpPr txBox="1">
            <a:spLocks noChangeAspect="1" noChangeArrowheads="1"/>
          </p:cNvSpPr>
          <p:nvPr/>
        </p:nvSpPr>
        <p:spPr bwMode="auto">
          <a:xfrm>
            <a:off x="5253038" y="5502275"/>
            <a:ext cx="1516062"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buClrTx/>
              <a:buFontTx/>
              <a:buNone/>
            </a:pPr>
            <a:r>
              <a:rPr lang="it-IT" sz="1400">
                <a:solidFill>
                  <a:srgbClr val="000000"/>
                </a:solidFill>
                <a:latin typeface="Verdana" charset="0"/>
              </a:rPr>
              <a:t>Threshold DAC</a:t>
            </a:r>
          </a:p>
          <a:p>
            <a:pPr algn="ctr">
              <a:buClrTx/>
              <a:buFontTx/>
              <a:buNone/>
            </a:pPr>
            <a:r>
              <a:rPr lang="it-IT" sz="1400">
                <a:solidFill>
                  <a:srgbClr val="000000"/>
                </a:solidFill>
                <a:latin typeface="Verdana" charset="0"/>
              </a:rPr>
              <a:t>(chip wide)</a:t>
            </a:r>
          </a:p>
        </p:txBody>
      </p:sp>
      <p:sp>
        <p:nvSpPr>
          <p:cNvPr id="111725" name="Text Box 140"/>
          <p:cNvSpPr txBox="1">
            <a:spLocks noChangeAspect="1" noChangeArrowheads="1"/>
          </p:cNvSpPr>
          <p:nvPr/>
        </p:nvSpPr>
        <p:spPr bwMode="auto">
          <a:xfrm>
            <a:off x="5502275" y="2927350"/>
            <a:ext cx="984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18000" tIns="0" rIns="18000" bIns="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buClrTx/>
              <a:buFontTx/>
              <a:buNone/>
            </a:pPr>
            <a:r>
              <a:rPr lang="it-IT" sz="1400">
                <a:solidFill>
                  <a:srgbClr val="000000"/>
                </a:solidFill>
                <a:latin typeface="Verdana" charset="0"/>
              </a:rPr>
              <a:t>Threshold </a:t>
            </a:r>
          </a:p>
          <a:p>
            <a:pPr algn="ctr">
              <a:buClrTx/>
              <a:buFontTx/>
              <a:buNone/>
            </a:pPr>
            <a:r>
              <a:rPr lang="it-IT" sz="1400">
                <a:solidFill>
                  <a:srgbClr val="000000"/>
                </a:solidFill>
                <a:latin typeface="Verdana" charset="0"/>
              </a:rPr>
              <a:t>circuit</a:t>
            </a:r>
          </a:p>
        </p:txBody>
      </p:sp>
      <p:grpSp>
        <p:nvGrpSpPr>
          <p:cNvPr id="111726" name="Group 141"/>
          <p:cNvGrpSpPr>
            <a:grpSpLocks noChangeAspect="1"/>
          </p:cNvGrpSpPr>
          <p:nvPr/>
        </p:nvGrpSpPr>
        <p:grpSpPr bwMode="auto">
          <a:xfrm>
            <a:off x="6734175" y="3279775"/>
            <a:ext cx="396875" cy="1077913"/>
            <a:chOff x="4224" y="1824"/>
            <a:chExt cx="336" cy="912"/>
          </a:xfrm>
        </p:grpSpPr>
        <p:grpSp>
          <p:nvGrpSpPr>
            <p:cNvPr id="111736" name="Group 142"/>
            <p:cNvGrpSpPr>
              <a:grpSpLocks noChangeAspect="1"/>
            </p:cNvGrpSpPr>
            <p:nvPr/>
          </p:nvGrpSpPr>
          <p:grpSpPr bwMode="auto">
            <a:xfrm>
              <a:off x="4224" y="1824"/>
              <a:ext cx="336" cy="144"/>
              <a:chOff x="4482" y="1872"/>
              <a:chExt cx="414" cy="157"/>
            </a:xfrm>
          </p:grpSpPr>
          <p:sp>
            <p:nvSpPr>
              <p:cNvPr id="111741" name="Line 143"/>
              <p:cNvSpPr>
                <a:spLocks noChangeAspect="1" noChangeShapeType="1"/>
              </p:cNvSpPr>
              <p:nvPr/>
            </p:nvSpPr>
            <p:spPr bwMode="auto">
              <a:xfrm>
                <a:off x="4482" y="2026"/>
                <a:ext cx="14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42" name="Line 144"/>
              <p:cNvSpPr>
                <a:spLocks noChangeAspect="1" noChangeShapeType="1"/>
              </p:cNvSpPr>
              <p:nvPr/>
            </p:nvSpPr>
            <p:spPr bwMode="auto">
              <a:xfrm>
                <a:off x="4854" y="2029"/>
                <a:ext cx="42"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43" name="Freeform 145"/>
              <p:cNvSpPr>
                <a:spLocks noChangeAspect="1"/>
              </p:cNvSpPr>
              <p:nvPr/>
            </p:nvSpPr>
            <p:spPr bwMode="auto">
              <a:xfrm>
                <a:off x="4623" y="1872"/>
                <a:ext cx="231" cy="157"/>
              </a:xfrm>
              <a:custGeom>
                <a:avLst/>
                <a:gdLst>
                  <a:gd name="T0" fmla="*/ 0 w 231"/>
                  <a:gd name="T1" fmla="*/ 154 h 157"/>
                  <a:gd name="T2" fmla="*/ 27 w 231"/>
                  <a:gd name="T3" fmla="*/ 142 h 157"/>
                  <a:gd name="T4" fmla="*/ 75 w 231"/>
                  <a:gd name="T5" fmla="*/ 1 h 157"/>
                  <a:gd name="T6" fmla="*/ 114 w 231"/>
                  <a:gd name="T7" fmla="*/ 7 h 157"/>
                  <a:gd name="T8" fmla="*/ 129 w 231"/>
                  <a:gd name="T9" fmla="*/ 49 h 157"/>
                  <a:gd name="T10" fmla="*/ 192 w 231"/>
                  <a:gd name="T11" fmla="*/ 145 h 157"/>
                  <a:gd name="T12" fmla="*/ 231 w 231"/>
                  <a:gd name="T13" fmla="*/ 157 h 157"/>
                  <a:gd name="T14" fmla="*/ 0 60000 65536"/>
                  <a:gd name="T15" fmla="*/ 0 60000 65536"/>
                  <a:gd name="T16" fmla="*/ 0 60000 65536"/>
                  <a:gd name="T17" fmla="*/ 0 60000 65536"/>
                  <a:gd name="T18" fmla="*/ 0 60000 65536"/>
                  <a:gd name="T19" fmla="*/ 0 60000 65536"/>
                  <a:gd name="T20" fmla="*/ 0 60000 65536"/>
                  <a:gd name="T21" fmla="*/ 0 w 231"/>
                  <a:gd name="T22" fmla="*/ 0 h 157"/>
                  <a:gd name="T23" fmla="*/ 231 w 231"/>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157">
                    <a:moveTo>
                      <a:pt x="0" y="154"/>
                    </a:moveTo>
                    <a:cubicBezTo>
                      <a:pt x="21" y="147"/>
                      <a:pt x="13" y="152"/>
                      <a:pt x="27" y="142"/>
                    </a:cubicBezTo>
                    <a:cubicBezTo>
                      <a:pt x="38" y="97"/>
                      <a:pt x="40" y="36"/>
                      <a:pt x="75" y="1"/>
                    </a:cubicBezTo>
                    <a:cubicBezTo>
                      <a:pt x="88" y="2"/>
                      <a:pt x="103" y="0"/>
                      <a:pt x="114" y="7"/>
                    </a:cubicBezTo>
                    <a:cubicBezTo>
                      <a:pt x="126" y="15"/>
                      <a:pt x="123" y="37"/>
                      <a:pt x="129" y="49"/>
                    </a:cubicBezTo>
                    <a:cubicBezTo>
                      <a:pt x="150" y="91"/>
                      <a:pt x="144" y="121"/>
                      <a:pt x="192" y="145"/>
                    </a:cubicBezTo>
                    <a:cubicBezTo>
                      <a:pt x="204" y="151"/>
                      <a:pt x="217" y="157"/>
                      <a:pt x="231" y="157"/>
                    </a:cubicBezTo>
                  </a:path>
                </a:pathLst>
              </a:custGeom>
              <a:noFill/>
              <a:ln w="63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it-IT"/>
              </a:p>
            </p:txBody>
          </p:sp>
        </p:grpSp>
        <p:grpSp>
          <p:nvGrpSpPr>
            <p:cNvPr id="111737" name="Group 146"/>
            <p:cNvGrpSpPr>
              <a:grpSpLocks noChangeAspect="1"/>
            </p:cNvGrpSpPr>
            <p:nvPr/>
          </p:nvGrpSpPr>
          <p:grpSpPr bwMode="auto">
            <a:xfrm>
              <a:off x="4224" y="2592"/>
              <a:ext cx="336" cy="144"/>
              <a:chOff x="4467" y="2592"/>
              <a:chExt cx="429" cy="153"/>
            </a:xfrm>
          </p:grpSpPr>
          <p:sp>
            <p:nvSpPr>
              <p:cNvPr id="111738" name="Freeform 147"/>
              <p:cNvSpPr>
                <a:spLocks noChangeAspect="1"/>
              </p:cNvSpPr>
              <p:nvPr/>
            </p:nvSpPr>
            <p:spPr bwMode="auto">
              <a:xfrm>
                <a:off x="4611" y="2592"/>
                <a:ext cx="243" cy="153"/>
              </a:xfrm>
              <a:custGeom>
                <a:avLst/>
                <a:gdLst>
                  <a:gd name="T0" fmla="*/ 0 w 279"/>
                  <a:gd name="T1" fmla="*/ 0 h 138"/>
                  <a:gd name="T2" fmla="*/ 31 w 279"/>
                  <a:gd name="T3" fmla="*/ 284 h 138"/>
                  <a:gd name="T4" fmla="*/ 44 w 279"/>
                  <a:gd name="T5" fmla="*/ 261 h 138"/>
                  <a:gd name="T6" fmla="*/ 62 w 279"/>
                  <a:gd name="T7" fmla="*/ 92 h 138"/>
                  <a:gd name="T8" fmla="*/ 87 w 279"/>
                  <a:gd name="T9" fmla="*/ 0 h 138"/>
                  <a:gd name="T10" fmla="*/ 106 w 279"/>
                  <a:gd name="T11" fmla="*/ 3 h 138"/>
                  <a:gd name="T12" fmla="*/ 0 60000 65536"/>
                  <a:gd name="T13" fmla="*/ 0 60000 65536"/>
                  <a:gd name="T14" fmla="*/ 0 60000 65536"/>
                  <a:gd name="T15" fmla="*/ 0 60000 65536"/>
                  <a:gd name="T16" fmla="*/ 0 60000 65536"/>
                  <a:gd name="T17" fmla="*/ 0 60000 65536"/>
                  <a:gd name="T18" fmla="*/ 0 w 279"/>
                  <a:gd name="T19" fmla="*/ 0 h 138"/>
                  <a:gd name="T20" fmla="*/ 279 w 279"/>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279" h="138">
                    <a:moveTo>
                      <a:pt x="0" y="0"/>
                    </a:moveTo>
                    <a:cubicBezTo>
                      <a:pt x="30" y="45"/>
                      <a:pt x="20" y="118"/>
                      <a:pt x="81" y="138"/>
                    </a:cubicBezTo>
                    <a:cubicBezTo>
                      <a:pt x="97" y="135"/>
                      <a:pt x="104" y="134"/>
                      <a:pt x="117" y="126"/>
                    </a:cubicBezTo>
                    <a:cubicBezTo>
                      <a:pt x="134" y="101"/>
                      <a:pt x="140" y="67"/>
                      <a:pt x="162" y="45"/>
                    </a:cubicBezTo>
                    <a:cubicBezTo>
                      <a:pt x="171" y="18"/>
                      <a:pt x="205" y="6"/>
                      <a:pt x="231" y="0"/>
                    </a:cubicBezTo>
                    <a:cubicBezTo>
                      <a:pt x="277" y="3"/>
                      <a:pt x="261" y="3"/>
                      <a:pt x="279" y="3"/>
                    </a:cubicBezTo>
                  </a:path>
                </a:pathLst>
              </a:custGeom>
              <a:noFill/>
              <a:ln w="63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it-IT"/>
              </a:p>
            </p:txBody>
          </p:sp>
          <p:sp>
            <p:nvSpPr>
              <p:cNvPr id="111739" name="Line 148"/>
              <p:cNvSpPr>
                <a:spLocks noChangeAspect="1" noChangeShapeType="1"/>
              </p:cNvSpPr>
              <p:nvPr/>
            </p:nvSpPr>
            <p:spPr bwMode="auto">
              <a:xfrm>
                <a:off x="4467" y="2592"/>
                <a:ext cx="144"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40" name="Line 149"/>
              <p:cNvSpPr>
                <a:spLocks noChangeAspect="1" noChangeShapeType="1"/>
              </p:cNvSpPr>
              <p:nvPr/>
            </p:nvSpPr>
            <p:spPr bwMode="auto">
              <a:xfrm>
                <a:off x="4854" y="2595"/>
                <a:ext cx="42"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grpSp>
      </p:grpSp>
      <p:sp>
        <p:nvSpPr>
          <p:cNvPr id="111727" name="Rectangle 150"/>
          <p:cNvSpPr>
            <a:spLocks noChangeAspect="1" noChangeArrowheads="1"/>
          </p:cNvSpPr>
          <p:nvPr/>
        </p:nvSpPr>
        <p:spPr bwMode="auto">
          <a:xfrm>
            <a:off x="5272088" y="2798763"/>
            <a:ext cx="2882900" cy="21955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728" name="Text Box 151"/>
          <p:cNvSpPr txBox="1">
            <a:spLocks noChangeAspect="1" noChangeArrowheads="1"/>
          </p:cNvSpPr>
          <p:nvPr/>
        </p:nvSpPr>
        <p:spPr bwMode="auto">
          <a:xfrm>
            <a:off x="7134225" y="3432175"/>
            <a:ext cx="2635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a:t>
            </a:r>
          </a:p>
        </p:txBody>
      </p:sp>
      <p:sp>
        <p:nvSpPr>
          <p:cNvPr id="111729" name="Text Box 152"/>
          <p:cNvSpPr txBox="1">
            <a:spLocks noChangeAspect="1" noChangeArrowheads="1"/>
          </p:cNvSpPr>
          <p:nvPr/>
        </p:nvSpPr>
        <p:spPr bwMode="auto">
          <a:xfrm>
            <a:off x="6781800" y="3625850"/>
            <a:ext cx="85566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V</a:t>
            </a:r>
            <a:r>
              <a:rPr lang="it-IT" sz="1400" baseline="-25000">
                <a:solidFill>
                  <a:srgbClr val="000000"/>
                </a:solidFill>
                <a:latin typeface="Verdana" charset="0"/>
              </a:rPr>
              <a:t>th</a:t>
            </a:r>
          </a:p>
        </p:txBody>
      </p:sp>
      <p:sp>
        <p:nvSpPr>
          <p:cNvPr id="111730" name="AutoShape 153"/>
          <p:cNvSpPr>
            <a:spLocks noChangeAspect="1" noChangeArrowheads="1"/>
          </p:cNvSpPr>
          <p:nvPr/>
        </p:nvSpPr>
        <p:spPr bwMode="auto">
          <a:xfrm>
            <a:off x="5176838" y="3811588"/>
            <a:ext cx="53975" cy="61912"/>
          </a:xfrm>
          <a:prstGeom prst="flowChartOr">
            <a:avLst/>
          </a:prstGeom>
          <a:solidFill>
            <a:srgbClr val="000000"/>
          </a:solidFill>
          <a:ln w="6350">
            <a:solidFill>
              <a:srgbClr val="000000"/>
            </a:solidFill>
            <a:round/>
            <a:headEnd/>
            <a:tailEnd/>
          </a:ln>
        </p:spPr>
        <p:txBody>
          <a:bodyPr wrap="none" lIns="90000" tIns="46800" rIns="90000" bIns="46800" anchor="ctr"/>
          <a:lstStyle/>
          <a:p>
            <a:endParaRPr lang="it-IT"/>
          </a:p>
        </p:txBody>
      </p:sp>
      <p:sp>
        <p:nvSpPr>
          <p:cNvPr id="111731" name="Line 154"/>
          <p:cNvSpPr>
            <a:spLocks noChangeAspect="1" noChangeShapeType="1"/>
          </p:cNvSpPr>
          <p:nvPr/>
        </p:nvSpPr>
        <p:spPr bwMode="auto">
          <a:xfrm flipV="1">
            <a:off x="5197475" y="1809750"/>
            <a:ext cx="0" cy="198913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32" name="Line 155"/>
          <p:cNvSpPr>
            <a:spLocks noChangeAspect="1" noChangeShapeType="1"/>
          </p:cNvSpPr>
          <p:nvPr/>
        </p:nvSpPr>
        <p:spPr bwMode="auto">
          <a:xfrm>
            <a:off x="5199063" y="1812925"/>
            <a:ext cx="103505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33" name="Line 156"/>
          <p:cNvSpPr>
            <a:spLocks noChangeAspect="1" noChangeShapeType="1"/>
          </p:cNvSpPr>
          <p:nvPr/>
        </p:nvSpPr>
        <p:spPr bwMode="auto">
          <a:xfrm rot="2454799">
            <a:off x="8240713" y="3733800"/>
            <a:ext cx="230187"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34" name="Line 157"/>
          <p:cNvSpPr>
            <a:spLocks noChangeAspect="1" noChangeShapeType="1"/>
          </p:cNvSpPr>
          <p:nvPr/>
        </p:nvSpPr>
        <p:spPr bwMode="auto">
          <a:xfrm>
            <a:off x="8456613" y="3824288"/>
            <a:ext cx="287337"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it-IT"/>
          </a:p>
        </p:txBody>
      </p:sp>
      <p:sp>
        <p:nvSpPr>
          <p:cNvPr id="111735" name="Text Box 158"/>
          <p:cNvSpPr txBox="1">
            <a:spLocks noChangeAspect="1" noChangeArrowheads="1"/>
          </p:cNvSpPr>
          <p:nvPr/>
        </p:nvSpPr>
        <p:spPr bwMode="auto">
          <a:xfrm>
            <a:off x="8154988" y="3308350"/>
            <a:ext cx="4556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buClrTx/>
              <a:buFontTx/>
              <a:buNone/>
            </a:pPr>
            <a:r>
              <a:rPr lang="it-IT" sz="1400">
                <a:solidFill>
                  <a:srgbClr val="000000"/>
                </a:solidFill>
                <a:latin typeface="Verdana" charset="0"/>
              </a:rPr>
              <a:t>Kill</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DAC67DE3-1B3C-384C-9769-1B8925A6DAE8}" type="slidenum">
              <a:rPr lang="en-US" sz="1200">
                <a:solidFill>
                  <a:srgbClr val="000066"/>
                </a:solidFill>
                <a:latin typeface="Verdana" charset="0"/>
              </a:rPr>
              <a:pPr/>
              <a:t>96</a:t>
            </a:fld>
            <a:endParaRPr lang="en-US" sz="1200">
              <a:solidFill>
                <a:srgbClr val="000066"/>
              </a:solidFill>
              <a:latin typeface="Verdana" charset="0"/>
            </a:endParaRPr>
          </a:p>
        </p:txBody>
      </p:sp>
      <p:sp>
        <p:nvSpPr>
          <p:cNvPr id="112643" name="Text Box 4"/>
          <p:cNvSpPr txBox="1">
            <a:spLocks noChangeArrowheads="1"/>
          </p:cNvSpPr>
          <p:nvPr/>
        </p:nvSpPr>
        <p:spPr bwMode="auto">
          <a:xfrm>
            <a:off x="1125538" y="95250"/>
            <a:ext cx="8132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lnSpc>
                <a:spcPct val="90000"/>
              </a:lnSpc>
              <a:spcBef>
                <a:spcPct val="70000"/>
              </a:spcBef>
              <a:spcAft>
                <a:spcPct val="70000"/>
              </a:spcAft>
              <a:buClrTx/>
              <a:buFontTx/>
              <a:buNone/>
            </a:pPr>
            <a:r>
              <a:rPr lang="en-US" sz="3200" b="1">
                <a:solidFill>
                  <a:srgbClr val="000066"/>
                </a:solidFill>
              </a:rPr>
              <a:t>Processing the signal from the sensor: the baseline restorer</a:t>
            </a:r>
            <a:endParaRPr lang="it-IT" sz="3200" b="1">
              <a:solidFill>
                <a:srgbClr val="000066"/>
              </a:solidFill>
              <a:sym typeface="Symbol" charset="0"/>
            </a:endParaRPr>
          </a:p>
        </p:txBody>
      </p:sp>
      <p:pic>
        <p:nvPicPr>
          <p:cNvPr id="1126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68588"/>
            <a:ext cx="44196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60985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Rectangle 7"/>
          <p:cNvSpPr>
            <a:spLocks noChangeArrowheads="1"/>
          </p:cNvSpPr>
          <p:nvPr/>
        </p:nvSpPr>
        <p:spPr bwMode="auto">
          <a:xfrm>
            <a:off x="0" y="590550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FontTx/>
              <a:buNone/>
            </a:pPr>
            <a:r>
              <a:rPr lang="en-US" sz="1800">
                <a:solidFill>
                  <a:schemeClr val="tx1"/>
                </a:solidFill>
              </a:rPr>
              <a:t>Input signal discriminator scan </a:t>
            </a:r>
            <a:r>
              <a:rPr lang="en-US" sz="1800" u="sng">
                <a:solidFill>
                  <a:srgbClr val="FF0000"/>
                </a:solidFill>
              </a:rPr>
              <a:t>without</a:t>
            </a:r>
            <a:r>
              <a:rPr lang="en-US" sz="1800">
                <a:solidFill>
                  <a:schemeClr val="tx1"/>
                </a:solidFill>
              </a:rPr>
              <a:t> BLR</a:t>
            </a:r>
          </a:p>
        </p:txBody>
      </p:sp>
      <p:sp>
        <p:nvSpPr>
          <p:cNvPr id="112647" name="Text Box 8"/>
          <p:cNvSpPr txBox="1">
            <a:spLocks noChangeArrowheads="1"/>
          </p:cNvSpPr>
          <p:nvPr/>
        </p:nvSpPr>
        <p:spPr bwMode="auto">
          <a:xfrm>
            <a:off x="5029200" y="5908675"/>
            <a:ext cx="4510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800">
                <a:solidFill>
                  <a:schemeClr val="tx1"/>
                </a:solidFill>
              </a:rPr>
              <a:t>Input signal discriminator scan </a:t>
            </a:r>
            <a:r>
              <a:rPr lang="en-US" sz="1800" u="sng">
                <a:solidFill>
                  <a:srgbClr val="FF0000"/>
                </a:solidFill>
              </a:rPr>
              <a:t>with</a:t>
            </a:r>
            <a:r>
              <a:rPr lang="en-US" sz="1800">
                <a:solidFill>
                  <a:schemeClr val="tx1"/>
                </a:solidFill>
              </a:rPr>
              <a:t> BLR</a:t>
            </a:r>
          </a:p>
        </p:txBody>
      </p:sp>
      <p:sp>
        <p:nvSpPr>
          <p:cNvPr id="112648" name="Rectangle 9"/>
          <p:cNvSpPr>
            <a:spLocks noChangeArrowheads="1"/>
          </p:cNvSpPr>
          <p:nvPr/>
        </p:nvSpPr>
        <p:spPr bwMode="auto">
          <a:xfrm flipH="1">
            <a:off x="369888" y="1250950"/>
            <a:ext cx="457200" cy="228600"/>
          </a:xfrm>
          <a:prstGeom prst="rect">
            <a:avLst/>
          </a:prstGeom>
          <a:gradFill rotWithShape="0">
            <a:gsLst>
              <a:gs pos="0">
                <a:srgbClr val="EAEAFA"/>
              </a:gs>
              <a:gs pos="100000">
                <a:srgbClr val="3333CC"/>
              </a:gs>
            </a:gsLst>
            <a:lin ang="0" scaled="1"/>
          </a:gradFill>
          <a:ln w="9525">
            <a:solidFill>
              <a:schemeClr val="bg1"/>
            </a:solidFill>
            <a:miter lim="800000"/>
            <a:headEnd/>
            <a:tailEnd/>
          </a:ln>
        </p:spPr>
        <p:txBody>
          <a:bodyPr wrap="none" anchor="ctr"/>
          <a:lstStyle/>
          <a:p>
            <a:endParaRPr lang="it-IT"/>
          </a:p>
        </p:txBody>
      </p:sp>
      <p:sp>
        <p:nvSpPr>
          <p:cNvPr id="112649" name="Text Box 10"/>
          <p:cNvSpPr txBox="1">
            <a:spLocks noChangeArrowheads="1"/>
          </p:cNvSpPr>
          <p:nvPr/>
        </p:nvSpPr>
        <p:spPr bwMode="auto">
          <a:xfrm>
            <a:off x="979488" y="1174750"/>
            <a:ext cx="83105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en-US" sz="2000">
                <a:solidFill>
                  <a:schemeClr val="tx1"/>
                </a:solidFill>
              </a:rPr>
              <a:t>Since the signal at the preamplifier output is not an ideal voltage step, but returns to baseline with a long time constant, the signal at the shaper output has a long tail. This results in a baseline shift at the discriminator input, with related statistical fluctuations, adding to the threshold dispersion.</a:t>
            </a: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E0C85F64-365D-4548-B1D5-67D921B46A38}" type="slidenum">
              <a:rPr lang="en-US" sz="1200">
                <a:solidFill>
                  <a:srgbClr val="000066"/>
                </a:solidFill>
                <a:latin typeface="Verdana" charset="0"/>
              </a:rPr>
              <a:pPr/>
              <a:t>97</a:t>
            </a:fld>
            <a:endParaRPr lang="en-US" sz="1200">
              <a:solidFill>
                <a:srgbClr val="000066"/>
              </a:solidFill>
              <a:latin typeface="Verdana" charset="0"/>
            </a:endParaRPr>
          </a:p>
        </p:txBody>
      </p:sp>
      <p:pic>
        <p:nvPicPr>
          <p:cNvPr id="1136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1460500"/>
            <a:ext cx="60452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3668" name="Rectangle 5"/>
          <p:cNvSpPr>
            <a:spLocks noChangeArrowheads="1"/>
          </p:cNvSpPr>
          <p:nvPr/>
        </p:nvSpPr>
        <p:spPr bwMode="auto">
          <a:xfrm flipH="1">
            <a:off x="369888" y="869950"/>
            <a:ext cx="457200" cy="228600"/>
          </a:xfrm>
          <a:prstGeom prst="rect">
            <a:avLst/>
          </a:prstGeom>
          <a:gradFill rotWithShape="0">
            <a:gsLst>
              <a:gs pos="0">
                <a:srgbClr val="EAEAFA"/>
              </a:gs>
              <a:gs pos="100000">
                <a:srgbClr val="3333CC"/>
              </a:gs>
            </a:gsLst>
            <a:lin ang="0" scaled="1"/>
          </a:gradFill>
          <a:ln w="9525">
            <a:solidFill>
              <a:schemeClr val="bg1"/>
            </a:solidFill>
            <a:miter lim="800000"/>
            <a:headEnd/>
            <a:tailEnd/>
          </a:ln>
        </p:spPr>
        <p:txBody>
          <a:bodyPr wrap="none" anchor="ctr"/>
          <a:lstStyle/>
          <a:p>
            <a:endParaRPr lang="it-IT"/>
          </a:p>
        </p:txBody>
      </p:sp>
      <p:sp>
        <p:nvSpPr>
          <p:cNvPr id="113669" name="Text Box 6"/>
          <p:cNvSpPr txBox="1">
            <a:spLocks noChangeArrowheads="1"/>
          </p:cNvSpPr>
          <p:nvPr/>
        </p:nvSpPr>
        <p:spPr bwMode="auto">
          <a:xfrm>
            <a:off x="969963" y="788988"/>
            <a:ext cx="85439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en-US" sz="2400">
                <a:solidFill>
                  <a:schemeClr val="tx1"/>
                </a:solidFill>
              </a:rPr>
              <a:t>Shift and fluctuations of the baseline at the discriminator input can be removed by a baseline restorer.</a:t>
            </a:r>
          </a:p>
        </p:txBody>
      </p:sp>
      <p:sp>
        <p:nvSpPr>
          <p:cNvPr id="113670" name="Line 7"/>
          <p:cNvSpPr>
            <a:spLocks noChangeShapeType="1"/>
          </p:cNvSpPr>
          <p:nvPr/>
        </p:nvSpPr>
        <p:spPr bwMode="auto">
          <a:xfrm flipV="1">
            <a:off x="2398713" y="2376488"/>
            <a:ext cx="4862512" cy="9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AE87B20F-DE6C-374E-9F66-258AF4C2E535}" type="slidenum">
              <a:rPr lang="en-US" sz="1200">
                <a:solidFill>
                  <a:srgbClr val="000066"/>
                </a:solidFill>
                <a:latin typeface="Verdana" charset="0"/>
              </a:rPr>
              <a:pPr/>
              <a:t>98</a:t>
            </a:fld>
            <a:endParaRPr lang="en-US" sz="1200">
              <a:solidFill>
                <a:srgbClr val="000066"/>
              </a:solidFill>
              <a:latin typeface="Verdana" charset="0"/>
            </a:endParaRPr>
          </a:p>
        </p:txBody>
      </p:sp>
      <p:sp>
        <p:nvSpPr>
          <p:cNvPr id="114691" name="Rectangle 4"/>
          <p:cNvSpPr>
            <a:spLocks noChangeArrowheads="1"/>
          </p:cNvSpPr>
          <p:nvPr/>
        </p:nvSpPr>
        <p:spPr bwMode="auto">
          <a:xfrm>
            <a:off x="685800" y="152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ClrTx/>
              <a:buFontTx/>
              <a:buNone/>
            </a:pPr>
            <a:r>
              <a:rPr lang="en-US" sz="3200"/>
              <a:t>Pixel Unit Cell</a:t>
            </a:r>
          </a:p>
        </p:txBody>
      </p:sp>
      <p:grpSp>
        <p:nvGrpSpPr>
          <p:cNvPr id="114692" name="Group 5"/>
          <p:cNvGrpSpPr>
            <a:grpSpLocks/>
          </p:cNvGrpSpPr>
          <p:nvPr/>
        </p:nvGrpSpPr>
        <p:grpSpPr bwMode="auto">
          <a:xfrm>
            <a:off x="1195388" y="2587625"/>
            <a:ext cx="434975" cy="265113"/>
            <a:chOff x="1140" y="1321"/>
            <a:chExt cx="431" cy="216"/>
          </a:xfrm>
        </p:grpSpPr>
        <p:sp>
          <p:nvSpPr>
            <p:cNvPr id="114947" name="Line 6"/>
            <p:cNvSpPr>
              <a:spLocks noChangeShapeType="1"/>
            </p:cNvSpPr>
            <p:nvPr/>
          </p:nvSpPr>
          <p:spPr bwMode="auto">
            <a:xfrm>
              <a:off x="1140" y="1536"/>
              <a:ext cx="14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48" name="Line 7"/>
            <p:cNvSpPr>
              <a:spLocks noChangeShapeType="1"/>
            </p:cNvSpPr>
            <p:nvPr/>
          </p:nvSpPr>
          <p:spPr bwMode="auto">
            <a:xfrm flipV="1">
              <a:off x="1284" y="1428"/>
              <a:ext cx="1" cy="1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49" name="Line 8"/>
            <p:cNvSpPr>
              <a:spLocks noChangeShapeType="1"/>
            </p:cNvSpPr>
            <p:nvPr/>
          </p:nvSpPr>
          <p:spPr bwMode="auto">
            <a:xfrm>
              <a:off x="1248" y="1428"/>
              <a:ext cx="21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50" name="Line 9"/>
            <p:cNvSpPr>
              <a:spLocks noChangeShapeType="1"/>
            </p:cNvSpPr>
            <p:nvPr/>
          </p:nvSpPr>
          <p:spPr bwMode="auto">
            <a:xfrm>
              <a:off x="1427" y="1428"/>
              <a:ext cx="1" cy="1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51" name="Line 10"/>
            <p:cNvSpPr>
              <a:spLocks noChangeShapeType="1"/>
            </p:cNvSpPr>
            <p:nvPr/>
          </p:nvSpPr>
          <p:spPr bwMode="auto">
            <a:xfrm>
              <a:off x="1427" y="1536"/>
              <a:ext cx="14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52" name="Line 11"/>
            <p:cNvSpPr>
              <a:spLocks noChangeShapeType="1"/>
            </p:cNvSpPr>
            <p:nvPr/>
          </p:nvSpPr>
          <p:spPr bwMode="auto">
            <a:xfrm flipH="1" flipV="1">
              <a:off x="1391" y="1500"/>
              <a:ext cx="36" cy="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53" name="Line 12"/>
            <p:cNvSpPr>
              <a:spLocks noChangeShapeType="1"/>
            </p:cNvSpPr>
            <p:nvPr/>
          </p:nvSpPr>
          <p:spPr bwMode="auto">
            <a:xfrm flipV="1">
              <a:off x="1427" y="1500"/>
              <a:ext cx="36" cy="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54" name="Line 13"/>
            <p:cNvSpPr>
              <a:spLocks noChangeShapeType="1"/>
            </p:cNvSpPr>
            <p:nvPr/>
          </p:nvSpPr>
          <p:spPr bwMode="auto">
            <a:xfrm>
              <a:off x="1284" y="1393"/>
              <a:ext cx="143"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55" name="Line 14"/>
            <p:cNvSpPr>
              <a:spLocks noChangeShapeType="1"/>
            </p:cNvSpPr>
            <p:nvPr/>
          </p:nvSpPr>
          <p:spPr bwMode="auto">
            <a:xfrm flipV="1">
              <a:off x="1355" y="1321"/>
              <a:ext cx="1" cy="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693" name="Line 15"/>
          <p:cNvSpPr>
            <a:spLocks noChangeShapeType="1"/>
          </p:cNvSpPr>
          <p:nvPr/>
        </p:nvSpPr>
        <p:spPr bwMode="auto">
          <a:xfrm flipV="1">
            <a:off x="1630363" y="2124075"/>
            <a:ext cx="0" cy="7270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694" name="Line 16"/>
          <p:cNvSpPr>
            <a:spLocks noChangeShapeType="1"/>
          </p:cNvSpPr>
          <p:nvPr/>
        </p:nvSpPr>
        <p:spPr bwMode="auto">
          <a:xfrm>
            <a:off x="1195388" y="3028950"/>
            <a:ext cx="14605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4695" name="Group 17"/>
          <p:cNvGrpSpPr>
            <a:grpSpLocks/>
          </p:cNvGrpSpPr>
          <p:nvPr/>
        </p:nvGrpSpPr>
        <p:grpSpPr bwMode="auto">
          <a:xfrm>
            <a:off x="1341438" y="2938463"/>
            <a:ext cx="144462" cy="176212"/>
            <a:chOff x="1284" y="1608"/>
            <a:chExt cx="143" cy="143"/>
          </a:xfrm>
        </p:grpSpPr>
        <p:sp>
          <p:nvSpPr>
            <p:cNvPr id="114941" name="Line 18"/>
            <p:cNvSpPr>
              <a:spLocks noChangeShapeType="1"/>
            </p:cNvSpPr>
            <p:nvPr/>
          </p:nvSpPr>
          <p:spPr bwMode="auto">
            <a:xfrm>
              <a:off x="1284" y="1680"/>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42" name="Line 19"/>
            <p:cNvSpPr>
              <a:spLocks noChangeShapeType="1"/>
            </p:cNvSpPr>
            <p:nvPr/>
          </p:nvSpPr>
          <p:spPr bwMode="auto">
            <a:xfrm flipV="1">
              <a:off x="1320" y="1608"/>
              <a:ext cx="1" cy="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43" name="Line 20"/>
            <p:cNvSpPr>
              <a:spLocks noChangeShapeType="1"/>
            </p:cNvSpPr>
            <p:nvPr/>
          </p:nvSpPr>
          <p:spPr bwMode="auto">
            <a:xfrm>
              <a:off x="1320" y="1680"/>
              <a:ext cx="1" cy="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44" name="Line 21"/>
            <p:cNvSpPr>
              <a:spLocks noChangeShapeType="1"/>
            </p:cNvSpPr>
            <p:nvPr/>
          </p:nvSpPr>
          <p:spPr bwMode="auto">
            <a:xfrm>
              <a:off x="1391" y="1608"/>
              <a:ext cx="1" cy="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45" name="Line 22"/>
            <p:cNvSpPr>
              <a:spLocks noChangeShapeType="1"/>
            </p:cNvSpPr>
            <p:nvPr/>
          </p:nvSpPr>
          <p:spPr bwMode="auto">
            <a:xfrm>
              <a:off x="1391" y="1680"/>
              <a:ext cx="1" cy="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46" name="Line 23"/>
            <p:cNvSpPr>
              <a:spLocks noChangeShapeType="1"/>
            </p:cNvSpPr>
            <p:nvPr/>
          </p:nvSpPr>
          <p:spPr bwMode="auto">
            <a:xfrm>
              <a:off x="1391" y="1680"/>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696" name="Line 24"/>
          <p:cNvSpPr>
            <a:spLocks noChangeShapeType="1"/>
          </p:cNvSpPr>
          <p:nvPr/>
        </p:nvSpPr>
        <p:spPr bwMode="auto">
          <a:xfrm>
            <a:off x="1485900" y="3028950"/>
            <a:ext cx="144463"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697" name="Line 25"/>
          <p:cNvSpPr>
            <a:spLocks noChangeShapeType="1"/>
          </p:cNvSpPr>
          <p:nvPr/>
        </p:nvSpPr>
        <p:spPr bwMode="auto">
          <a:xfrm flipV="1">
            <a:off x="1195388" y="2851150"/>
            <a:ext cx="1587" cy="7477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698" name="Line 26"/>
          <p:cNvSpPr>
            <a:spLocks noChangeShapeType="1"/>
          </p:cNvSpPr>
          <p:nvPr/>
        </p:nvSpPr>
        <p:spPr bwMode="auto">
          <a:xfrm flipV="1">
            <a:off x="1630363" y="2851150"/>
            <a:ext cx="0" cy="4841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4699" name="Group 27"/>
          <p:cNvGrpSpPr>
            <a:grpSpLocks/>
          </p:cNvGrpSpPr>
          <p:nvPr/>
        </p:nvGrpSpPr>
        <p:grpSpPr bwMode="auto">
          <a:xfrm>
            <a:off x="1268413" y="3159125"/>
            <a:ext cx="288925" cy="352425"/>
            <a:chOff x="1212" y="1787"/>
            <a:chExt cx="287" cy="287"/>
          </a:xfrm>
        </p:grpSpPr>
        <p:sp>
          <p:nvSpPr>
            <p:cNvPr id="114935" name="Line 28"/>
            <p:cNvSpPr>
              <a:spLocks noChangeShapeType="1"/>
            </p:cNvSpPr>
            <p:nvPr/>
          </p:nvSpPr>
          <p:spPr bwMode="auto">
            <a:xfrm flipV="1">
              <a:off x="1284" y="1787"/>
              <a:ext cx="1"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36" name="Line 29"/>
            <p:cNvSpPr>
              <a:spLocks noChangeShapeType="1"/>
            </p:cNvSpPr>
            <p:nvPr/>
          </p:nvSpPr>
          <p:spPr bwMode="auto">
            <a:xfrm flipV="1">
              <a:off x="1284" y="1931"/>
              <a:ext cx="1"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37" name="Line 30"/>
            <p:cNvSpPr>
              <a:spLocks noChangeShapeType="1"/>
            </p:cNvSpPr>
            <p:nvPr/>
          </p:nvSpPr>
          <p:spPr bwMode="auto">
            <a:xfrm>
              <a:off x="1284" y="1787"/>
              <a:ext cx="179"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38" name="Line 31"/>
            <p:cNvSpPr>
              <a:spLocks noChangeShapeType="1"/>
            </p:cNvSpPr>
            <p:nvPr/>
          </p:nvSpPr>
          <p:spPr bwMode="auto">
            <a:xfrm flipV="1">
              <a:off x="1284" y="1931"/>
              <a:ext cx="179"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39" name="Line 32"/>
            <p:cNvSpPr>
              <a:spLocks noChangeShapeType="1"/>
            </p:cNvSpPr>
            <p:nvPr/>
          </p:nvSpPr>
          <p:spPr bwMode="auto">
            <a:xfrm>
              <a:off x="1463" y="1931"/>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40" name="Line 33"/>
            <p:cNvSpPr>
              <a:spLocks noChangeShapeType="1"/>
            </p:cNvSpPr>
            <p:nvPr/>
          </p:nvSpPr>
          <p:spPr bwMode="auto">
            <a:xfrm flipH="1">
              <a:off x="1212" y="1931"/>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14700" name="Group 34"/>
          <p:cNvGrpSpPr>
            <a:grpSpLocks/>
          </p:cNvGrpSpPr>
          <p:nvPr/>
        </p:nvGrpSpPr>
        <p:grpSpPr bwMode="auto">
          <a:xfrm>
            <a:off x="1666875" y="3248025"/>
            <a:ext cx="142875" cy="174625"/>
            <a:chOff x="1607" y="1859"/>
            <a:chExt cx="143" cy="143"/>
          </a:xfrm>
        </p:grpSpPr>
        <p:sp>
          <p:nvSpPr>
            <p:cNvPr id="114929" name="Line 35"/>
            <p:cNvSpPr>
              <a:spLocks noChangeShapeType="1"/>
            </p:cNvSpPr>
            <p:nvPr/>
          </p:nvSpPr>
          <p:spPr bwMode="auto">
            <a:xfrm>
              <a:off x="1607" y="1931"/>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30" name="Line 36"/>
            <p:cNvSpPr>
              <a:spLocks noChangeShapeType="1"/>
            </p:cNvSpPr>
            <p:nvPr/>
          </p:nvSpPr>
          <p:spPr bwMode="auto">
            <a:xfrm flipV="1">
              <a:off x="1643" y="1859"/>
              <a:ext cx="1" cy="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31" name="Line 37"/>
            <p:cNvSpPr>
              <a:spLocks noChangeShapeType="1"/>
            </p:cNvSpPr>
            <p:nvPr/>
          </p:nvSpPr>
          <p:spPr bwMode="auto">
            <a:xfrm>
              <a:off x="1643" y="1931"/>
              <a:ext cx="1" cy="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32" name="Line 38"/>
            <p:cNvSpPr>
              <a:spLocks noChangeShapeType="1"/>
            </p:cNvSpPr>
            <p:nvPr/>
          </p:nvSpPr>
          <p:spPr bwMode="auto">
            <a:xfrm>
              <a:off x="1714" y="1859"/>
              <a:ext cx="1" cy="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33" name="Line 39"/>
            <p:cNvSpPr>
              <a:spLocks noChangeShapeType="1"/>
            </p:cNvSpPr>
            <p:nvPr/>
          </p:nvSpPr>
          <p:spPr bwMode="auto">
            <a:xfrm>
              <a:off x="1714" y="1931"/>
              <a:ext cx="1" cy="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34" name="Line 40"/>
            <p:cNvSpPr>
              <a:spLocks noChangeShapeType="1"/>
            </p:cNvSpPr>
            <p:nvPr/>
          </p:nvSpPr>
          <p:spPr bwMode="auto">
            <a:xfrm>
              <a:off x="1714" y="1931"/>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14701" name="Group 41"/>
          <p:cNvGrpSpPr>
            <a:grpSpLocks/>
          </p:cNvGrpSpPr>
          <p:nvPr/>
        </p:nvGrpSpPr>
        <p:grpSpPr bwMode="auto">
          <a:xfrm>
            <a:off x="1919288" y="2938463"/>
            <a:ext cx="144462" cy="176212"/>
            <a:chOff x="1858" y="1608"/>
            <a:chExt cx="143" cy="143"/>
          </a:xfrm>
        </p:grpSpPr>
        <p:sp>
          <p:nvSpPr>
            <p:cNvPr id="114923" name="Line 42"/>
            <p:cNvSpPr>
              <a:spLocks noChangeShapeType="1"/>
            </p:cNvSpPr>
            <p:nvPr/>
          </p:nvSpPr>
          <p:spPr bwMode="auto">
            <a:xfrm>
              <a:off x="1858" y="1680"/>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24" name="Line 43"/>
            <p:cNvSpPr>
              <a:spLocks noChangeShapeType="1"/>
            </p:cNvSpPr>
            <p:nvPr/>
          </p:nvSpPr>
          <p:spPr bwMode="auto">
            <a:xfrm flipV="1">
              <a:off x="1894" y="1608"/>
              <a:ext cx="1" cy="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25" name="Line 44"/>
            <p:cNvSpPr>
              <a:spLocks noChangeShapeType="1"/>
            </p:cNvSpPr>
            <p:nvPr/>
          </p:nvSpPr>
          <p:spPr bwMode="auto">
            <a:xfrm>
              <a:off x="1894" y="1680"/>
              <a:ext cx="1" cy="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26" name="Line 45"/>
            <p:cNvSpPr>
              <a:spLocks noChangeShapeType="1"/>
            </p:cNvSpPr>
            <p:nvPr/>
          </p:nvSpPr>
          <p:spPr bwMode="auto">
            <a:xfrm>
              <a:off x="1966" y="1608"/>
              <a:ext cx="1" cy="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27" name="Line 46"/>
            <p:cNvSpPr>
              <a:spLocks noChangeShapeType="1"/>
            </p:cNvSpPr>
            <p:nvPr/>
          </p:nvSpPr>
          <p:spPr bwMode="auto">
            <a:xfrm>
              <a:off x="1966" y="1680"/>
              <a:ext cx="1" cy="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28" name="Line 47"/>
            <p:cNvSpPr>
              <a:spLocks noChangeShapeType="1"/>
            </p:cNvSpPr>
            <p:nvPr/>
          </p:nvSpPr>
          <p:spPr bwMode="auto">
            <a:xfrm>
              <a:off x="1966" y="1680"/>
              <a:ext cx="3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702" name="Line 48"/>
          <p:cNvSpPr>
            <a:spLocks noChangeShapeType="1"/>
          </p:cNvSpPr>
          <p:nvPr/>
        </p:nvSpPr>
        <p:spPr bwMode="auto">
          <a:xfrm flipH="1">
            <a:off x="1846263" y="3028950"/>
            <a:ext cx="730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03" name="Line 49"/>
          <p:cNvSpPr>
            <a:spLocks noChangeShapeType="1"/>
          </p:cNvSpPr>
          <p:nvPr/>
        </p:nvSpPr>
        <p:spPr bwMode="auto">
          <a:xfrm>
            <a:off x="1847850" y="2798763"/>
            <a:ext cx="1588" cy="5365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04" name="Line 50"/>
          <p:cNvSpPr>
            <a:spLocks noChangeShapeType="1"/>
          </p:cNvSpPr>
          <p:nvPr/>
        </p:nvSpPr>
        <p:spPr bwMode="auto">
          <a:xfrm>
            <a:off x="2063750" y="3028950"/>
            <a:ext cx="730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4705" name="Group 51"/>
          <p:cNvGrpSpPr>
            <a:grpSpLocks/>
          </p:cNvGrpSpPr>
          <p:nvPr/>
        </p:nvGrpSpPr>
        <p:grpSpPr bwMode="auto">
          <a:xfrm>
            <a:off x="1123950" y="3598863"/>
            <a:ext cx="144463" cy="177800"/>
            <a:chOff x="1068" y="2146"/>
            <a:chExt cx="144" cy="144"/>
          </a:xfrm>
        </p:grpSpPr>
        <p:sp>
          <p:nvSpPr>
            <p:cNvPr id="114917" name="Line 52"/>
            <p:cNvSpPr>
              <a:spLocks noChangeShapeType="1"/>
            </p:cNvSpPr>
            <p:nvPr/>
          </p:nvSpPr>
          <p:spPr bwMode="auto">
            <a:xfrm>
              <a:off x="1140" y="2146"/>
              <a:ext cx="1" cy="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18" name="Line 53"/>
            <p:cNvSpPr>
              <a:spLocks noChangeShapeType="1"/>
            </p:cNvSpPr>
            <p:nvPr/>
          </p:nvSpPr>
          <p:spPr bwMode="auto">
            <a:xfrm>
              <a:off x="1140" y="2182"/>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19" name="Line 54"/>
            <p:cNvSpPr>
              <a:spLocks noChangeShapeType="1"/>
            </p:cNvSpPr>
            <p:nvPr/>
          </p:nvSpPr>
          <p:spPr bwMode="auto">
            <a:xfrm flipH="1">
              <a:off x="1068" y="2182"/>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20" name="Line 55"/>
            <p:cNvSpPr>
              <a:spLocks noChangeShapeType="1"/>
            </p:cNvSpPr>
            <p:nvPr/>
          </p:nvSpPr>
          <p:spPr bwMode="auto">
            <a:xfrm flipH="1">
              <a:off x="1140" y="2254"/>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21" name="Line 56"/>
            <p:cNvSpPr>
              <a:spLocks noChangeShapeType="1"/>
            </p:cNvSpPr>
            <p:nvPr/>
          </p:nvSpPr>
          <p:spPr bwMode="auto">
            <a:xfrm flipH="1">
              <a:off x="1068" y="2254"/>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22" name="Line 57"/>
            <p:cNvSpPr>
              <a:spLocks noChangeShapeType="1"/>
            </p:cNvSpPr>
            <p:nvPr/>
          </p:nvSpPr>
          <p:spPr bwMode="auto">
            <a:xfrm>
              <a:off x="1140" y="2254"/>
              <a:ext cx="1" cy="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14706" name="Group 58"/>
          <p:cNvGrpSpPr>
            <a:grpSpLocks/>
          </p:cNvGrpSpPr>
          <p:nvPr/>
        </p:nvGrpSpPr>
        <p:grpSpPr bwMode="auto">
          <a:xfrm>
            <a:off x="1123950" y="3770313"/>
            <a:ext cx="73025" cy="220662"/>
            <a:chOff x="1068" y="2285"/>
            <a:chExt cx="73" cy="179"/>
          </a:xfrm>
        </p:grpSpPr>
        <p:sp>
          <p:nvSpPr>
            <p:cNvPr id="114914" name="Line 59"/>
            <p:cNvSpPr>
              <a:spLocks noChangeShapeType="1"/>
            </p:cNvSpPr>
            <p:nvPr/>
          </p:nvSpPr>
          <p:spPr bwMode="auto">
            <a:xfrm flipV="1">
              <a:off x="1140" y="2429"/>
              <a:ext cx="1" cy="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15" name="Line 60"/>
            <p:cNvSpPr>
              <a:spLocks noChangeShapeType="1"/>
            </p:cNvSpPr>
            <p:nvPr/>
          </p:nvSpPr>
          <p:spPr bwMode="auto">
            <a:xfrm flipV="1">
              <a:off x="1140" y="2285"/>
              <a:ext cx="1" cy="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16" name="Line 61"/>
            <p:cNvSpPr>
              <a:spLocks noChangeShapeType="1"/>
            </p:cNvSpPr>
            <p:nvPr/>
          </p:nvSpPr>
          <p:spPr bwMode="auto">
            <a:xfrm flipH="1" flipV="1">
              <a:off x="1068" y="2357"/>
              <a:ext cx="72" cy="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14707" name="Group 62"/>
          <p:cNvGrpSpPr>
            <a:grpSpLocks/>
          </p:cNvGrpSpPr>
          <p:nvPr/>
        </p:nvGrpSpPr>
        <p:grpSpPr bwMode="auto">
          <a:xfrm>
            <a:off x="1160463" y="3990975"/>
            <a:ext cx="71437" cy="131763"/>
            <a:chOff x="1104" y="2465"/>
            <a:chExt cx="72" cy="108"/>
          </a:xfrm>
        </p:grpSpPr>
        <p:sp>
          <p:nvSpPr>
            <p:cNvPr id="114912" name="Line 63"/>
            <p:cNvSpPr>
              <a:spLocks noChangeShapeType="1"/>
            </p:cNvSpPr>
            <p:nvPr/>
          </p:nvSpPr>
          <p:spPr bwMode="auto">
            <a:xfrm>
              <a:off x="1140" y="2465"/>
              <a:ext cx="1" cy="1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13" name="Freeform 64"/>
            <p:cNvSpPr>
              <a:spLocks/>
            </p:cNvSpPr>
            <p:nvPr/>
          </p:nvSpPr>
          <p:spPr bwMode="auto">
            <a:xfrm>
              <a:off x="1104" y="2465"/>
              <a:ext cx="72" cy="36"/>
            </a:xfrm>
            <a:custGeom>
              <a:avLst/>
              <a:gdLst>
                <a:gd name="T0" fmla="*/ 1 w 143"/>
                <a:gd name="T1" fmla="*/ 0 h 72"/>
                <a:gd name="T2" fmla="*/ 0 w 143"/>
                <a:gd name="T3" fmla="*/ 1 h 72"/>
                <a:gd name="T4" fmla="*/ 2 w 143"/>
                <a:gd name="T5" fmla="*/ 1 h 72"/>
                <a:gd name="T6" fmla="*/ 1 w 143"/>
                <a:gd name="T7" fmla="*/ 0 h 72"/>
                <a:gd name="T8" fmla="*/ 0 60000 65536"/>
                <a:gd name="T9" fmla="*/ 0 60000 65536"/>
                <a:gd name="T10" fmla="*/ 0 60000 65536"/>
                <a:gd name="T11" fmla="*/ 0 60000 65536"/>
                <a:gd name="T12" fmla="*/ 0 w 143"/>
                <a:gd name="T13" fmla="*/ 0 h 72"/>
                <a:gd name="T14" fmla="*/ 143 w 143"/>
                <a:gd name="T15" fmla="*/ 72 h 72"/>
              </a:gdLst>
              <a:ahLst/>
              <a:cxnLst>
                <a:cxn ang="T8">
                  <a:pos x="T0" y="T1"/>
                </a:cxn>
                <a:cxn ang="T9">
                  <a:pos x="T2" y="T3"/>
                </a:cxn>
                <a:cxn ang="T10">
                  <a:pos x="T4" y="T5"/>
                </a:cxn>
                <a:cxn ang="T11">
                  <a:pos x="T6" y="T7"/>
                </a:cxn>
              </a:cxnLst>
              <a:rect l="T12" t="T13" r="T14" b="T15"/>
              <a:pathLst>
                <a:path w="143" h="72">
                  <a:moveTo>
                    <a:pt x="71" y="0"/>
                  </a:moveTo>
                  <a:lnTo>
                    <a:pt x="0" y="72"/>
                  </a:lnTo>
                  <a:lnTo>
                    <a:pt x="143" y="72"/>
                  </a:lnTo>
                  <a:lnTo>
                    <a:pt x="71" y="0"/>
                  </a:lnTo>
                  <a:close/>
                </a:path>
              </a:pathLst>
            </a:custGeom>
            <a:solidFill>
              <a:srgbClr val="000000"/>
            </a:solidFill>
            <a:ln w="9525">
              <a:solidFill>
                <a:srgbClr val="000000"/>
              </a:solidFill>
              <a:prstDash val="solid"/>
              <a:round/>
              <a:headEnd/>
              <a:tailEnd/>
            </a:ln>
          </p:spPr>
          <p:txBody>
            <a:bodyPr/>
            <a:lstStyle/>
            <a:p>
              <a:endParaRPr lang="it-IT"/>
            </a:p>
          </p:txBody>
        </p:sp>
      </p:grpSp>
      <p:sp>
        <p:nvSpPr>
          <p:cNvPr id="114708" name="Rectangle 65"/>
          <p:cNvSpPr>
            <a:spLocks noChangeArrowheads="1"/>
          </p:cNvSpPr>
          <p:nvPr/>
        </p:nvSpPr>
        <p:spPr bwMode="auto">
          <a:xfrm>
            <a:off x="1320800" y="2420938"/>
            <a:ext cx="1857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r>
              <a:rPr lang="en-US" sz="1200">
                <a:solidFill>
                  <a:schemeClr val="tx1"/>
                </a:solidFill>
                <a:latin typeface="Arial" charset="0"/>
              </a:rPr>
              <a:t>Vff</a:t>
            </a:r>
          </a:p>
        </p:txBody>
      </p:sp>
      <p:sp>
        <p:nvSpPr>
          <p:cNvPr id="114709" name="Rectangle 66"/>
          <p:cNvSpPr>
            <a:spLocks noChangeArrowheads="1"/>
          </p:cNvSpPr>
          <p:nvPr/>
        </p:nvSpPr>
        <p:spPr bwMode="auto">
          <a:xfrm>
            <a:off x="1068388" y="4152900"/>
            <a:ext cx="2825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r>
              <a:rPr lang="en-US" sz="1200">
                <a:solidFill>
                  <a:srgbClr val="000000"/>
                </a:solidFill>
                <a:latin typeface="Arial" charset="0"/>
              </a:rPr>
              <a:t>Test</a:t>
            </a:r>
            <a:endParaRPr lang="en-US" sz="1200">
              <a:solidFill>
                <a:schemeClr val="tx1"/>
              </a:solidFill>
              <a:latin typeface="Arial" charset="0"/>
            </a:endParaRPr>
          </a:p>
        </p:txBody>
      </p:sp>
      <p:sp>
        <p:nvSpPr>
          <p:cNvPr id="114710" name="Line 67"/>
          <p:cNvSpPr>
            <a:spLocks noChangeShapeType="1"/>
          </p:cNvSpPr>
          <p:nvPr/>
        </p:nvSpPr>
        <p:spPr bwMode="auto">
          <a:xfrm>
            <a:off x="646113" y="3332163"/>
            <a:ext cx="549275"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11" name="Rectangle 68"/>
          <p:cNvSpPr>
            <a:spLocks noChangeArrowheads="1"/>
          </p:cNvSpPr>
          <p:nvPr/>
        </p:nvSpPr>
        <p:spPr bwMode="auto">
          <a:xfrm>
            <a:off x="431800" y="3709988"/>
            <a:ext cx="5207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r>
              <a:rPr lang="en-US" sz="1200" b="1">
                <a:solidFill>
                  <a:srgbClr val="000000"/>
                </a:solidFill>
                <a:latin typeface="Arial" charset="0"/>
              </a:rPr>
              <a:t>Sensor</a:t>
            </a:r>
            <a:endParaRPr lang="en-US" sz="1200" b="1">
              <a:solidFill>
                <a:schemeClr val="tx1"/>
              </a:solidFill>
              <a:latin typeface="Arial" charset="0"/>
            </a:endParaRPr>
          </a:p>
        </p:txBody>
      </p:sp>
      <p:grpSp>
        <p:nvGrpSpPr>
          <p:cNvPr id="114712" name="Group 69"/>
          <p:cNvGrpSpPr>
            <a:grpSpLocks/>
          </p:cNvGrpSpPr>
          <p:nvPr/>
        </p:nvGrpSpPr>
        <p:grpSpPr bwMode="auto">
          <a:xfrm>
            <a:off x="1268413" y="3862388"/>
            <a:ext cx="109537" cy="87312"/>
            <a:chOff x="1212" y="2360"/>
            <a:chExt cx="108" cy="72"/>
          </a:xfrm>
        </p:grpSpPr>
        <p:sp>
          <p:nvSpPr>
            <p:cNvPr id="114910" name="Line 70"/>
            <p:cNvSpPr>
              <a:spLocks noChangeShapeType="1"/>
            </p:cNvSpPr>
            <p:nvPr/>
          </p:nvSpPr>
          <p:spPr bwMode="auto">
            <a:xfrm>
              <a:off x="1212" y="2396"/>
              <a:ext cx="10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11" name="Freeform 71"/>
            <p:cNvSpPr>
              <a:spLocks/>
            </p:cNvSpPr>
            <p:nvPr/>
          </p:nvSpPr>
          <p:spPr bwMode="auto">
            <a:xfrm>
              <a:off x="1212" y="2360"/>
              <a:ext cx="36" cy="72"/>
            </a:xfrm>
            <a:custGeom>
              <a:avLst/>
              <a:gdLst>
                <a:gd name="T0" fmla="*/ 0 w 72"/>
                <a:gd name="T1" fmla="*/ 1 h 143"/>
                <a:gd name="T2" fmla="*/ 1 w 72"/>
                <a:gd name="T3" fmla="*/ 0 h 143"/>
                <a:gd name="T4" fmla="*/ 1 w 72"/>
                <a:gd name="T5" fmla="*/ 2 h 143"/>
                <a:gd name="T6" fmla="*/ 0 w 72"/>
                <a:gd name="T7" fmla="*/ 1 h 143"/>
                <a:gd name="T8" fmla="*/ 0 60000 65536"/>
                <a:gd name="T9" fmla="*/ 0 60000 65536"/>
                <a:gd name="T10" fmla="*/ 0 60000 65536"/>
                <a:gd name="T11" fmla="*/ 0 60000 65536"/>
                <a:gd name="T12" fmla="*/ 0 w 72"/>
                <a:gd name="T13" fmla="*/ 0 h 143"/>
                <a:gd name="T14" fmla="*/ 72 w 72"/>
                <a:gd name="T15" fmla="*/ 143 h 143"/>
              </a:gdLst>
              <a:ahLst/>
              <a:cxnLst>
                <a:cxn ang="T8">
                  <a:pos x="T0" y="T1"/>
                </a:cxn>
                <a:cxn ang="T9">
                  <a:pos x="T2" y="T3"/>
                </a:cxn>
                <a:cxn ang="T10">
                  <a:pos x="T4" y="T5"/>
                </a:cxn>
                <a:cxn ang="T11">
                  <a:pos x="T6" y="T7"/>
                </a:cxn>
              </a:cxnLst>
              <a:rect l="T12" t="T13" r="T14" b="T15"/>
              <a:pathLst>
                <a:path w="72" h="143">
                  <a:moveTo>
                    <a:pt x="0" y="71"/>
                  </a:moveTo>
                  <a:lnTo>
                    <a:pt x="72" y="0"/>
                  </a:lnTo>
                  <a:lnTo>
                    <a:pt x="72" y="143"/>
                  </a:lnTo>
                  <a:lnTo>
                    <a:pt x="0" y="71"/>
                  </a:lnTo>
                  <a:close/>
                </a:path>
              </a:pathLst>
            </a:custGeom>
            <a:solidFill>
              <a:srgbClr val="000000"/>
            </a:solidFill>
            <a:ln w="9525">
              <a:solidFill>
                <a:srgbClr val="000000"/>
              </a:solidFill>
              <a:prstDash val="solid"/>
              <a:round/>
              <a:headEnd/>
              <a:tailEnd/>
            </a:ln>
          </p:spPr>
          <p:txBody>
            <a:bodyPr/>
            <a:lstStyle/>
            <a:p>
              <a:endParaRPr lang="it-IT"/>
            </a:p>
          </p:txBody>
        </p:sp>
      </p:grpSp>
      <p:sp>
        <p:nvSpPr>
          <p:cNvPr id="114713" name="Rectangle 72"/>
          <p:cNvSpPr>
            <a:spLocks noChangeArrowheads="1"/>
          </p:cNvSpPr>
          <p:nvPr/>
        </p:nvSpPr>
        <p:spPr bwMode="auto">
          <a:xfrm>
            <a:off x="1404938" y="3830638"/>
            <a:ext cx="3667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r>
              <a:rPr lang="en-US" sz="1200">
                <a:solidFill>
                  <a:srgbClr val="000000"/>
                </a:solidFill>
                <a:latin typeface="Arial" charset="0"/>
              </a:rPr>
              <a:t>Inject</a:t>
            </a:r>
            <a:endParaRPr lang="en-US" sz="1200">
              <a:solidFill>
                <a:schemeClr val="tx1"/>
              </a:solidFill>
              <a:latin typeface="Times New Roman" charset="0"/>
            </a:endParaRPr>
          </a:p>
        </p:txBody>
      </p:sp>
      <p:sp>
        <p:nvSpPr>
          <p:cNvPr id="114714" name="Line 73"/>
          <p:cNvSpPr>
            <a:spLocks noChangeShapeType="1"/>
          </p:cNvSpPr>
          <p:nvPr/>
        </p:nvSpPr>
        <p:spPr bwMode="auto">
          <a:xfrm flipV="1">
            <a:off x="1846263" y="3511550"/>
            <a:ext cx="3175" cy="7477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15" name="Rectangle 74"/>
          <p:cNvSpPr>
            <a:spLocks noChangeArrowheads="1"/>
          </p:cNvSpPr>
          <p:nvPr/>
        </p:nvSpPr>
        <p:spPr bwMode="auto">
          <a:xfrm>
            <a:off x="1760538" y="4311650"/>
            <a:ext cx="2762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r>
              <a:rPr lang="en-US" sz="1200">
                <a:solidFill>
                  <a:schemeClr val="tx1"/>
                </a:solidFill>
                <a:latin typeface="Arial" charset="0"/>
              </a:rPr>
              <a:t>Vref</a:t>
            </a:r>
          </a:p>
        </p:txBody>
      </p:sp>
      <p:grpSp>
        <p:nvGrpSpPr>
          <p:cNvPr id="114716" name="Group 75"/>
          <p:cNvGrpSpPr>
            <a:grpSpLocks/>
          </p:cNvGrpSpPr>
          <p:nvPr/>
        </p:nvGrpSpPr>
        <p:grpSpPr bwMode="auto">
          <a:xfrm>
            <a:off x="1809750" y="3248025"/>
            <a:ext cx="327025" cy="574675"/>
            <a:chOff x="1750" y="1859"/>
            <a:chExt cx="323" cy="469"/>
          </a:xfrm>
        </p:grpSpPr>
        <p:grpSp>
          <p:nvGrpSpPr>
            <p:cNvPr id="114898" name="Group 76"/>
            <p:cNvGrpSpPr>
              <a:grpSpLocks/>
            </p:cNvGrpSpPr>
            <p:nvPr/>
          </p:nvGrpSpPr>
          <p:grpSpPr bwMode="auto">
            <a:xfrm>
              <a:off x="1750" y="1859"/>
              <a:ext cx="323" cy="287"/>
              <a:chOff x="1750" y="1859"/>
              <a:chExt cx="323" cy="287"/>
            </a:xfrm>
          </p:grpSpPr>
          <p:sp>
            <p:nvSpPr>
              <p:cNvPr id="114901" name="Line 77"/>
              <p:cNvSpPr>
                <a:spLocks noChangeShapeType="1"/>
              </p:cNvSpPr>
              <p:nvPr/>
            </p:nvSpPr>
            <p:spPr bwMode="auto">
              <a:xfrm flipH="1">
                <a:off x="1750" y="1931"/>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4902" name="Group 78"/>
              <p:cNvGrpSpPr>
                <a:grpSpLocks/>
              </p:cNvGrpSpPr>
              <p:nvPr/>
            </p:nvGrpSpPr>
            <p:grpSpPr bwMode="auto">
              <a:xfrm>
                <a:off x="1858" y="1859"/>
                <a:ext cx="179" cy="287"/>
                <a:chOff x="1858" y="1859"/>
                <a:chExt cx="179" cy="287"/>
              </a:xfrm>
            </p:grpSpPr>
            <p:sp>
              <p:nvSpPr>
                <p:cNvPr id="114906" name="Line 79"/>
                <p:cNvSpPr>
                  <a:spLocks noChangeShapeType="1"/>
                </p:cNvSpPr>
                <p:nvPr/>
              </p:nvSpPr>
              <p:spPr bwMode="auto">
                <a:xfrm flipV="1">
                  <a:off x="1858" y="1859"/>
                  <a:ext cx="1"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07" name="Line 80"/>
                <p:cNvSpPr>
                  <a:spLocks noChangeShapeType="1"/>
                </p:cNvSpPr>
                <p:nvPr/>
              </p:nvSpPr>
              <p:spPr bwMode="auto">
                <a:xfrm flipV="1">
                  <a:off x="1858" y="2002"/>
                  <a:ext cx="1"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08" name="Line 81"/>
                <p:cNvSpPr>
                  <a:spLocks noChangeShapeType="1"/>
                </p:cNvSpPr>
                <p:nvPr/>
              </p:nvSpPr>
              <p:spPr bwMode="auto">
                <a:xfrm>
                  <a:off x="1858" y="1859"/>
                  <a:ext cx="179"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09" name="Line 82"/>
                <p:cNvSpPr>
                  <a:spLocks noChangeShapeType="1"/>
                </p:cNvSpPr>
                <p:nvPr/>
              </p:nvSpPr>
              <p:spPr bwMode="auto">
                <a:xfrm flipV="1">
                  <a:off x="1858" y="2002"/>
                  <a:ext cx="179"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903" name="Line 83"/>
              <p:cNvSpPr>
                <a:spLocks noChangeShapeType="1"/>
              </p:cNvSpPr>
              <p:nvPr/>
            </p:nvSpPr>
            <p:spPr bwMode="auto">
              <a:xfrm>
                <a:off x="2037" y="2002"/>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04" name="Line 84"/>
              <p:cNvSpPr>
                <a:spLocks noChangeShapeType="1"/>
              </p:cNvSpPr>
              <p:nvPr/>
            </p:nvSpPr>
            <p:spPr bwMode="auto">
              <a:xfrm flipH="1">
                <a:off x="1786" y="1931"/>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905" name="Line 85"/>
              <p:cNvSpPr>
                <a:spLocks noChangeShapeType="1"/>
              </p:cNvSpPr>
              <p:nvPr/>
            </p:nvSpPr>
            <p:spPr bwMode="auto">
              <a:xfrm flipH="1">
                <a:off x="1786" y="2074"/>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899" name="Rectangle 86"/>
            <p:cNvSpPr>
              <a:spLocks noChangeArrowheads="1"/>
            </p:cNvSpPr>
            <p:nvPr/>
          </p:nvSpPr>
          <p:spPr bwMode="auto">
            <a:xfrm>
              <a:off x="1875" y="1889"/>
              <a:ext cx="0"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endParaRPr lang="it-IT" sz="2400">
                <a:solidFill>
                  <a:schemeClr val="tx1"/>
                </a:solidFill>
                <a:latin typeface="Times New Roman" charset="0"/>
              </a:endParaRPr>
            </a:p>
          </p:txBody>
        </p:sp>
        <p:sp>
          <p:nvSpPr>
            <p:cNvPr id="114900" name="Rectangle 87"/>
            <p:cNvSpPr>
              <a:spLocks noChangeArrowheads="1"/>
            </p:cNvSpPr>
            <p:nvPr/>
          </p:nvSpPr>
          <p:spPr bwMode="auto">
            <a:xfrm>
              <a:off x="1871" y="2027"/>
              <a:ext cx="0"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endParaRPr lang="it-IT" sz="2400">
                <a:solidFill>
                  <a:schemeClr val="tx1"/>
                </a:solidFill>
                <a:latin typeface="Times New Roman" charset="0"/>
              </a:endParaRPr>
            </a:p>
          </p:txBody>
        </p:sp>
      </p:grpSp>
      <p:grpSp>
        <p:nvGrpSpPr>
          <p:cNvPr id="114717" name="Group 88"/>
          <p:cNvGrpSpPr>
            <a:grpSpLocks/>
          </p:cNvGrpSpPr>
          <p:nvPr/>
        </p:nvGrpSpPr>
        <p:grpSpPr bwMode="auto">
          <a:xfrm>
            <a:off x="857250" y="2035175"/>
            <a:ext cx="325438" cy="352425"/>
            <a:chOff x="803" y="870"/>
            <a:chExt cx="323" cy="287"/>
          </a:xfrm>
        </p:grpSpPr>
        <p:sp>
          <p:nvSpPr>
            <p:cNvPr id="114889" name="Line 89"/>
            <p:cNvSpPr>
              <a:spLocks noChangeShapeType="1"/>
            </p:cNvSpPr>
            <p:nvPr/>
          </p:nvSpPr>
          <p:spPr bwMode="auto">
            <a:xfrm>
              <a:off x="1090" y="942"/>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4890" name="Group 90"/>
            <p:cNvGrpSpPr>
              <a:grpSpLocks/>
            </p:cNvGrpSpPr>
            <p:nvPr/>
          </p:nvGrpSpPr>
          <p:grpSpPr bwMode="auto">
            <a:xfrm>
              <a:off x="839" y="870"/>
              <a:ext cx="180" cy="287"/>
              <a:chOff x="839" y="870"/>
              <a:chExt cx="180" cy="287"/>
            </a:xfrm>
          </p:grpSpPr>
          <p:sp>
            <p:nvSpPr>
              <p:cNvPr id="114894" name="Line 91"/>
              <p:cNvSpPr>
                <a:spLocks noChangeShapeType="1"/>
              </p:cNvSpPr>
              <p:nvPr/>
            </p:nvSpPr>
            <p:spPr bwMode="auto">
              <a:xfrm flipV="1">
                <a:off x="1018" y="870"/>
                <a:ext cx="1"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95" name="Line 92"/>
              <p:cNvSpPr>
                <a:spLocks noChangeShapeType="1"/>
              </p:cNvSpPr>
              <p:nvPr/>
            </p:nvSpPr>
            <p:spPr bwMode="auto">
              <a:xfrm flipV="1">
                <a:off x="1018" y="1014"/>
                <a:ext cx="1"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96" name="Line 93"/>
              <p:cNvSpPr>
                <a:spLocks noChangeShapeType="1"/>
              </p:cNvSpPr>
              <p:nvPr/>
            </p:nvSpPr>
            <p:spPr bwMode="auto">
              <a:xfrm flipH="1">
                <a:off x="839" y="870"/>
                <a:ext cx="179"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97" name="Line 94"/>
              <p:cNvSpPr>
                <a:spLocks noChangeShapeType="1"/>
              </p:cNvSpPr>
              <p:nvPr/>
            </p:nvSpPr>
            <p:spPr bwMode="auto">
              <a:xfrm flipH="1" flipV="1">
                <a:off x="839" y="1014"/>
                <a:ext cx="179"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891" name="Line 95"/>
            <p:cNvSpPr>
              <a:spLocks noChangeShapeType="1"/>
            </p:cNvSpPr>
            <p:nvPr/>
          </p:nvSpPr>
          <p:spPr bwMode="auto">
            <a:xfrm flipH="1">
              <a:off x="803" y="1014"/>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92" name="Line 96"/>
            <p:cNvSpPr>
              <a:spLocks noChangeShapeType="1"/>
            </p:cNvSpPr>
            <p:nvPr/>
          </p:nvSpPr>
          <p:spPr bwMode="auto">
            <a:xfrm>
              <a:off x="1018" y="942"/>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93" name="Line 97"/>
            <p:cNvSpPr>
              <a:spLocks noChangeShapeType="1"/>
            </p:cNvSpPr>
            <p:nvPr/>
          </p:nvSpPr>
          <p:spPr bwMode="auto">
            <a:xfrm>
              <a:off x="1018" y="1085"/>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718" name="Rectangle 98"/>
          <p:cNvSpPr>
            <a:spLocks noChangeArrowheads="1"/>
          </p:cNvSpPr>
          <p:nvPr/>
        </p:nvSpPr>
        <p:spPr bwMode="auto">
          <a:xfrm>
            <a:off x="998538" y="2073275"/>
            <a:ext cx="381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r>
              <a:rPr lang="en-US" sz="900">
                <a:solidFill>
                  <a:srgbClr val="000000"/>
                </a:solidFill>
                <a:latin typeface="Arial" charset="0"/>
              </a:rPr>
              <a:t>-</a:t>
            </a:r>
            <a:endParaRPr lang="en-US" sz="2400">
              <a:solidFill>
                <a:schemeClr val="tx1"/>
              </a:solidFill>
              <a:latin typeface="Times New Roman" charset="0"/>
            </a:endParaRPr>
          </a:p>
        </p:txBody>
      </p:sp>
      <p:sp>
        <p:nvSpPr>
          <p:cNvPr id="114719" name="Rectangle 99"/>
          <p:cNvSpPr>
            <a:spLocks noChangeArrowheads="1"/>
          </p:cNvSpPr>
          <p:nvPr/>
        </p:nvSpPr>
        <p:spPr bwMode="auto">
          <a:xfrm>
            <a:off x="987425" y="2243138"/>
            <a:ext cx="666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r>
              <a:rPr lang="en-US" sz="900">
                <a:solidFill>
                  <a:srgbClr val="000000"/>
                </a:solidFill>
                <a:latin typeface="Arial" charset="0"/>
              </a:rPr>
              <a:t>+</a:t>
            </a:r>
            <a:endParaRPr lang="en-US" sz="2400">
              <a:solidFill>
                <a:schemeClr val="tx1"/>
              </a:solidFill>
              <a:latin typeface="Times New Roman" charset="0"/>
            </a:endParaRPr>
          </a:p>
        </p:txBody>
      </p:sp>
      <p:sp>
        <p:nvSpPr>
          <p:cNvPr id="114720" name="Line 100"/>
          <p:cNvSpPr>
            <a:spLocks noChangeShapeType="1"/>
          </p:cNvSpPr>
          <p:nvPr/>
        </p:nvSpPr>
        <p:spPr bwMode="auto">
          <a:xfrm>
            <a:off x="1196975" y="2300288"/>
            <a:ext cx="1588" cy="5524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21" name="Line 101"/>
          <p:cNvSpPr>
            <a:spLocks noChangeShapeType="1"/>
          </p:cNvSpPr>
          <p:nvPr/>
        </p:nvSpPr>
        <p:spPr bwMode="auto">
          <a:xfrm>
            <a:off x="1182688" y="2124075"/>
            <a:ext cx="4476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22" name="Line 102"/>
          <p:cNvSpPr>
            <a:spLocks noChangeShapeType="1"/>
          </p:cNvSpPr>
          <p:nvPr/>
        </p:nvSpPr>
        <p:spPr bwMode="auto">
          <a:xfrm>
            <a:off x="639763" y="1947863"/>
            <a:ext cx="0" cy="1762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23" name="Line 103"/>
          <p:cNvSpPr>
            <a:spLocks noChangeShapeType="1"/>
          </p:cNvSpPr>
          <p:nvPr/>
        </p:nvSpPr>
        <p:spPr bwMode="auto">
          <a:xfrm>
            <a:off x="639763" y="2124075"/>
            <a:ext cx="1079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24" name="Line 104"/>
          <p:cNvSpPr>
            <a:spLocks noChangeShapeType="1"/>
          </p:cNvSpPr>
          <p:nvPr/>
        </p:nvSpPr>
        <p:spPr bwMode="auto">
          <a:xfrm>
            <a:off x="747713" y="2079625"/>
            <a:ext cx="1587" cy="263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25" name="Line 105"/>
          <p:cNvSpPr>
            <a:spLocks noChangeShapeType="1"/>
          </p:cNvSpPr>
          <p:nvPr/>
        </p:nvSpPr>
        <p:spPr bwMode="auto">
          <a:xfrm flipH="1">
            <a:off x="639763" y="2298700"/>
            <a:ext cx="10795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4726" name="Group 106"/>
          <p:cNvGrpSpPr>
            <a:grpSpLocks/>
          </p:cNvGrpSpPr>
          <p:nvPr/>
        </p:nvGrpSpPr>
        <p:grpSpPr bwMode="auto">
          <a:xfrm>
            <a:off x="712788" y="2078038"/>
            <a:ext cx="34925" cy="88900"/>
            <a:chOff x="659" y="905"/>
            <a:chExt cx="36" cy="72"/>
          </a:xfrm>
        </p:grpSpPr>
        <p:sp>
          <p:nvSpPr>
            <p:cNvPr id="114887" name="Line 107"/>
            <p:cNvSpPr>
              <a:spLocks noChangeShapeType="1"/>
            </p:cNvSpPr>
            <p:nvPr/>
          </p:nvSpPr>
          <p:spPr bwMode="auto">
            <a:xfrm flipH="1" flipV="1">
              <a:off x="659" y="905"/>
              <a:ext cx="36" cy="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88" name="Line 108"/>
            <p:cNvSpPr>
              <a:spLocks noChangeShapeType="1"/>
            </p:cNvSpPr>
            <p:nvPr/>
          </p:nvSpPr>
          <p:spPr bwMode="auto">
            <a:xfrm flipH="1">
              <a:off x="659" y="941"/>
              <a:ext cx="36" cy="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727" name="Line 109"/>
          <p:cNvSpPr>
            <a:spLocks noChangeShapeType="1"/>
          </p:cNvSpPr>
          <p:nvPr/>
        </p:nvSpPr>
        <p:spPr bwMode="auto">
          <a:xfrm>
            <a:off x="784225" y="2124075"/>
            <a:ext cx="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28" name="Line 110"/>
          <p:cNvSpPr>
            <a:spLocks noChangeShapeType="1"/>
          </p:cNvSpPr>
          <p:nvPr/>
        </p:nvSpPr>
        <p:spPr bwMode="auto">
          <a:xfrm>
            <a:off x="784225" y="2212975"/>
            <a:ext cx="730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29" name="Rectangle 111"/>
          <p:cNvSpPr>
            <a:spLocks noChangeArrowheads="1"/>
          </p:cNvSpPr>
          <p:nvPr/>
        </p:nvSpPr>
        <p:spPr bwMode="auto">
          <a:xfrm>
            <a:off x="481013" y="1758950"/>
            <a:ext cx="3571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r>
              <a:rPr lang="en-US" sz="1200">
                <a:solidFill>
                  <a:srgbClr val="000000"/>
                </a:solidFill>
                <a:latin typeface="Arial" charset="0"/>
              </a:rPr>
              <a:t>Vdda</a:t>
            </a:r>
            <a:endParaRPr lang="en-US" sz="1200">
              <a:solidFill>
                <a:schemeClr val="tx1"/>
              </a:solidFill>
              <a:latin typeface="Times New Roman" charset="0"/>
            </a:endParaRPr>
          </a:p>
        </p:txBody>
      </p:sp>
      <p:sp>
        <p:nvSpPr>
          <p:cNvPr id="114730" name="Line 112"/>
          <p:cNvSpPr>
            <a:spLocks noChangeShapeType="1"/>
          </p:cNvSpPr>
          <p:nvPr/>
        </p:nvSpPr>
        <p:spPr bwMode="auto">
          <a:xfrm>
            <a:off x="639763" y="2471738"/>
            <a:ext cx="0" cy="8683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31" name="Oval 113"/>
          <p:cNvSpPr>
            <a:spLocks noChangeArrowheads="1"/>
          </p:cNvSpPr>
          <p:nvPr/>
        </p:nvSpPr>
        <p:spPr bwMode="auto">
          <a:xfrm>
            <a:off x="1176338" y="3314700"/>
            <a:ext cx="36512" cy="42863"/>
          </a:xfrm>
          <a:prstGeom prst="ellipse">
            <a:avLst/>
          </a:prstGeom>
          <a:solidFill>
            <a:srgbClr val="000000"/>
          </a:solidFill>
          <a:ln w="9525">
            <a:solidFill>
              <a:srgbClr val="000000"/>
            </a:solidFill>
            <a:round/>
            <a:headEnd/>
            <a:tailEnd/>
          </a:ln>
        </p:spPr>
        <p:txBody>
          <a:bodyPr/>
          <a:lstStyle/>
          <a:p>
            <a:endParaRPr lang="it-IT"/>
          </a:p>
        </p:txBody>
      </p:sp>
      <p:sp>
        <p:nvSpPr>
          <p:cNvPr id="114732" name="Oval 114"/>
          <p:cNvSpPr>
            <a:spLocks noChangeArrowheads="1"/>
          </p:cNvSpPr>
          <p:nvPr/>
        </p:nvSpPr>
        <p:spPr bwMode="auto">
          <a:xfrm>
            <a:off x="1611313" y="3314700"/>
            <a:ext cx="34925" cy="42863"/>
          </a:xfrm>
          <a:prstGeom prst="ellipse">
            <a:avLst/>
          </a:prstGeom>
          <a:solidFill>
            <a:srgbClr val="000000"/>
          </a:solidFill>
          <a:ln w="9525">
            <a:solidFill>
              <a:srgbClr val="000000"/>
            </a:solidFill>
            <a:round/>
            <a:headEnd/>
            <a:tailEnd/>
          </a:ln>
        </p:spPr>
        <p:txBody>
          <a:bodyPr/>
          <a:lstStyle/>
          <a:p>
            <a:endParaRPr lang="it-IT"/>
          </a:p>
        </p:txBody>
      </p:sp>
      <p:sp>
        <p:nvSpPr>
          <p:cNvPr id="114733" name="Oval 115"/>
          <p:cNvSpPr>
            <a:spLocks noChangeArrowheads="1"/>
          </p:cNvSpPr>
          <p:nvPr/>
        </p:nvSpPr>
        <p:spPr bwMode="auto">
          <a:xfrm>
            <a:off x="1176338" y="3006725"/>
            <a:ext cx="36512" cy="44450"/>
          </a:xfrm>
          <a:prstGeom prst="ellipse">
            <a:avLst/>
          </a:prstGeom>
          <a:solidFill>
            <a:srgbClr val="000000"/>
          </a:solidFill>
          <a:ln w="9525">
            <a:solidFill>
              <a:srgbClr val="000000"/>
            </a:solidFill>
            <a:round/>
            <a:headEnd/>
            <a:tailEnd/>
          </a:ln>
        </p:spPr>
        <p:txBody>
          <a:bodyPr/>
          <a:lstStyle/>
          <a:p>
            <a:endParaRPr lang="it-IT"/>
          </a:p>
        </p:txBody>
      </p:sp>
      <p:sp>
        <p:nvSpPr>
          <p:cNvPr id="114734" name="Oval 116"/>
          <p:cNvSpPr>
            <a:spLocks noChangeArrowheads="1"/>
          </p:cNvSpPr>
          <p:nvPr/>
        </p:nvSpPr>
        <p:spPr bwMode="auto">
          <a:xfrm>
            <a:off x="1611313" y="3006725"/>
            <a:ext cx="34925" cy="44450"/>
          </a:xfrm>
          <a:prstGeom prst="ellipse">
            <a:avLst/>
          </a:prstGeom>
          <a:solidFill>
            <a:srgbClr val="000000"/>
          </a:solidFill>
          <a:ln w="9525">
            <a:solidFill>
              <a:srgbClr val="000000"/>
            </a:solidFill>
            <a:round/>
            <a:headEnd/>
            <a:tailEnd/>
          </a:ln>
        </p:spPr>
        <p:txBody>
          <a:bodyPr/>
          <a:lstStyle/>
          <a:p>
            <a:endParaRPr lang="it-IT"/>
          </a:p>
        </p:txBody>
      </p:sp>
      <p:sp>
        <p:nvSpPr>
          <p:cNvPr id="114735" name="Oval 117"/>
          <p:cNvSpPr>
            <a:spLocks noChangeArrowheads="1"/>
          </p:cNvSpPr>
          <p:nvPr/>
        </p:nvSpPr>
        <p:spPr bwMode="auto">
          <a:xfrm>
            <a:off x="1611313" y="2828925"/>
            <a:ext cx="34925" cy="44450"/>
          </a:xfrm>
          <a:prstGeom prst="ellipse">
            <a:avLst/>
          </a:prstGeom>
          <a:solidFill>
            <a:srgbClr val="000000"/>
          </a:solidFill>
          <a:ln w="9525">
            <a:solidFill>
              <a:srgbClr val="000000"/>
            </a:solidFill>
            <a:round/>
            <a:headEnd/>
            <a:tailEnd/>
          </a:ln>
        </p:spPr>
        <p:txBody>
          <a:bodyPr/>
          <a:lstStyle/>
          <a:p>
            <a:endParaRPr lang="it-IT"/>
          </a:p>
        </p:txBody>
      </p:sp>
      <p:sp>
        <p:nvSpPr>
          <p:cNvPr id="114736" name="Oval 118"/>
          <p:cNvSpPr>
            <a:spLocks noChangeArrowheads="1"/>
          </p:cNvSpPr>
          <p:nvPr/>
        </p:nvSpPr>
        <p:spPr bwMode="auto">
          <a:xfrm>
            <a:off x="620713" y="3316288"/>
            <a:ext cx="38100" cy="41275"/>
          </a:xfrm>
          <a:prstGeom prst="ellipse">
            <a:avLst/>
          </a:prstGeom>
          <a:solidFill>
            <a:srgbClr val="000000"/>
          </a:solidFill>
          <a:ln w="9525">
            <a:solidFill>
              <a:srgbClr val="000000"/>
            </a:solidFill>
            <a:round/>
            <a:headEnd/>
            <a:tailEnd/>
          </a:ln>
        </p:spPr>
        <p:txBody>
          <a:bodyPr/>
          <a:lstStyle/>
          <a:p>
            <a:endParaRPr lang="it-IT"/>
          </a:p>
        </p:txBody>
      </p:sp>
      <p:sp>
        <p:nvSpPr>
          <p:cNvPr id="114737" name="Oval 119"/>
          <p:cNvSpPr>
            <a:spLocks noChangeArrowheads="1"/>
          </p:cNvSpPr>
          <p:nvPr/>
        </p:nvSpPr>
        <p:spPr bwMode="auto">
          <a:xfrm>
            <a:off x="1177925" y="2828925"/>
            <a:ext cx="36513" cy="44450"/>
          </a:xfrm>
          <a:prstGeom prst="ellipse">
            <a:avLst/>
          </a:prstGeom>
          <a:solidFill>
            <a:srgbClr val="000000"/>
          </a:solidFill>
          <a:ln w="9525">
            <a:solidFill>
              <a:srgbClr val="000000"/>
            </a:solidFill>
            <a:round/>
            <a:headEnd/>
            <a:tailEnd/>
          </a:ln>
        </p:spPr>
        <p:txBody>
          <a:bodyPr/>
          <a:lstStyle/>
          <a:p>
            <a:endParaRPr lang="it-IT"/>
          </a:p>
        </p:txBody>
      </p:sp>
      <p:sp>
        <p:nvSpPr>
          <p:cNvPr id="114738" name="Line 120"/>
          <p:cNvSpPr>
            <a:spLocks noChangeShapeType="1"/>
          </p:cNvSpPr>
          <p:nvPr/>
        </p:nvSpPr>
        <p:spPr bwMode="auto">
          <a:xfrm flipH="1" flipV="1">
            <a:off x="2133600" y="2795588"/>
            <a:ext cx="3175" cy="6270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39" name="Line 121"/>
          <p:cNvSpPr>
            <a:spLocks noChangeShapeType="1"/>
          </p:cNvSpPr>
          <p:nvPr/>
        </p:nvSpPr>
        <p:spPr bwMode="auto">
          <a:xfrm flipH="1">
            <a:off x="1643063" y="3336925"/>
            <a:ext cx="492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40" name="Line 122"/>
          <p:cNvSpPr>
            <a:spLocks noChangeShapeType="1"/>
          </p:cNvSpPr>
          <p:nvPr/>
        </p:nvSpPr>
        <p:spPr bwMode="auto">
          <a:xfrm flipH="1">
            <a:off x="1525588" y="3336925"/>
            <a:ext cx="104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41" name="Line 123"/>
          <p:cNvSpPr>
            <a:spLocks noChangeShapeType="1"/>
          </p:cNvSpPr>
          <p:nvPr/>
        </p:nvSpPr>
        <p:spPr bwMode="auto">
          <a:xfrm flipH="1">
            <a:off x="1187450" y="3333750"/>
            <a:ext cx="1365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42" name="Line 124"/>
          <p:cNvSpPr>
            <a:spLocks noChangeShapeType="1"/>
          </p:cNvSpPr>
          <p:nvPr/>
        </p:nvSpPr>
        <p:spPr bwMode="auto">
          <a:xfrm>
            <a:off x="638175" y="2293938"/>
            <a:ext cx="1588" cy="190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43" name="Line 125"/>
          <p:cNvSpPr>
            <a:spLocks noChangeShapeType="1"/>
          </p:cNvSpPr>
          <p:nvPr/>
        </p:nvSpPr>
        <p:spPr bwMode="auto">
          <a:xfrm flipH="1">
            <a:off x="1138238" y="2298700"/>
            <a:ext cx="6032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44" name="Line 126"/>
          <p:cNvSpPr>
            <a:spLocks noChangeShapeType="1"/>
          </p:cNvSpPr>
          <p:nvPr/>
        </p:nvSpPr>
        <p:spPr bwMode="auto">
          <a:xfrm flipV="1">
            <a:off x="2138363" y="3421063"/>
            <a:ext cx="496887" cy="4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45" name="Oval 127"/>
          <p:cNvSpPr>
            <a:spLocks noChangeArrowheads="1"/>
          </p:cNvSpPr>
          <p:nvPr/>
        </p:nvSpPr>
        <p:spPr bwMode="auto">
          <a:xfrm>
            <a:off x="1830388" y="3311525"/>
            <a:ext cx="34925" cy="42863"/>
          </a:xfrm>
          <a:prstGeom prst="ellipse">
            <a:avLst/>
          </a:prstGeom>
          <a:solidFill>
            <a:srgbClr val="000000"/>
          </a:solidFill>
          <a:ln w="9525">
            <a:solidFill>
              <a:srgbClr val="000000"/>
            </a:solidFill>
            <a:round/>
            <a:headEnd/>
            <a:tailEnd/>
          </a:ln>
        </p:spPr>
        <p:txBody>
          <a:bodyPr/>
          <a:lstStyle/>
          <a:p>
            <a:endParaRPr lang="it-IT"/>
          </a:p>
        </p:txBody>
      </p:sp>
      <p:sp>
        <p:nvSpPr>
          <p:cNvPr id="114746" name="Line 128"/>
          <p:cNvSpPr>
            <a:spLocks noChangeShapeType="1"/>
          </p:cNvSpPr>
          <p:nvPr/>
        </p:nvSpPr>
        <p:spPr bwMode="auto">
          <a:xfrm flipV="1">
            <a:off x="639763" y="3330575"/>
            <a:ext cx="0" cy="357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47" name="Text Box 129"/>
          <p:cNvSpPr txBox="1">
            <a:spLocks noChangeArrowheads="1"/>
          </p:cNvSpPr>
          <p:nvPr/>
        </p:nvSpPr>
        <p:spPr bwMode="auto">
          <a:xfrm>
            <a:off x="1268413" y="1555750"/>
            <a:ext cx="981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600">
                <a:solidFill>
                  <a:schemeClr val="tx1"/>
                </a:solidFill>
                <a:latin typeface="Arial" charset="0"/>
                <a:cs typeface="Times New Roman" charset="0"/>
              </a:rPr>
              <a:t>Amplifier</a:t>
            </a:r>
          </a:p>
        </p:txBody>
      </p:sp>
      <p:sp>
        <p:nvSpPr>
          <p:cNvPr id="114748" name="Line 130"/>
          <p:cNvSpPr>
            <a:spLocks noChangeShapeType="1"/>
          </p:cNvSpPr>
          <p:nvPr/>
        </p:nvSpPr>
        <p:spPr bwMode="auto">
          <a:xfrm>
            <a:off x="2640013" y="1770063"/>
            <a:ext cx="0" cy="280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49" name="Oval 131"/>
          <p:cNvSpPr>
            <a:spLocks noChangeArrowheads="1"/>
          </p:cNvSpPr>
          <p:nvPr/>
        </p:nvSpPr>
        <p:spPr bwMode="auto">
          <a:xfrm>
            <a:off x="2625725" y="3395663"/>
            <a:ext cx="28575" cy="44450"/>
          </a:xfrm>
          <a:prstGeom prst="ellipse">
            <a:avLst/>
          </a:prstGeom>
          <a:solidFill>
            <a:schemeClr val="tx2"/>
          </a:solidFill>
          <a:ln w="9525">
            <a:solidFill>
              <a:schemeClr val="tx1"/>
            </a:solidFill>
            <a:round/>
            <a:headEnd/>
            <a:tailEnd/>
          </a:ln>
        </p:spPr>
        <p:txBody>
          <a:bodyPr wrap="none" anchor="ctr"/>
          <a:lstStyle/>
          <a:p>
            <a:endParaRPr lang="it-IT"/>
          </a:p>
        </p:txBody>
      </p:sp>
      <p:sp>
        <p:nvSpPr>
          <p:cNvPr id="114750" name="Text Box 132"/>
          <p:cNvSpPr txBox="1">
            <a:spLocks noChangeArrowheads="1"/>
          </p:cNvSpPr>
          <p:nvPr/>
        </p:nvSpPr>
        <p:spPr bwMode="auto">
          <a:xfrm>
            <a:off x="2735263" y="494665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endParaRPr lang="it-IT" sz="1200">
              <a:solidFill>
                <a:schemeClr val="tx1"/>
              </a:solidFill>
              <a:latin typeface="Arial" charset="0"/>
              <a:cs typeface="Times New Roman" charset="0"/>
            </a:endParaRPr>
          </a:p>
        </p:txBody>
      </p:sp>
      <p:grpSp>
        <p:nvGrpSpPr>
          <p:cNvPr id="114751" name="Group 133"/>
          <p:cNvGrpSpPr>
            <a:grpSpLocks/>
          </p:cNvGrpSpPr>
          <p:nvPr/>
        </p:nvGrpSpPr>
        <p:grpSpPr bwMode="auto">
          <a:xfrm>
            <a:off x="2778125" y="4492625"/>
            <a:ext cx="500063" cy="730250"/>
            <a:chOff x="3124" y="3124"/>
            <a:chExt cx="529" cy="491"/>
          </a:xfrm>
        </p:grpSpPr>
        <p:grpSp>
          <p:nvGrpSpPr>
            <p:cNvPr id="114872" name="Group 134"/>
            <p:cNvGrpSpPr>
              <a:grpSpLocks/>
            </p:cNvGrpSpPr>
            <p:nvPr/>
          </p:nvGrpSpPr>
          <p:grpSpPr bwMode="auto">
            <a:xfrm>
              <a:off x="3221" y="3124"/>
              <a:ext cx="345" cy="387"/>
              <a:chOff x="1750" y="1859"/>
              <a:chExt cx="323" cy="470"/>
            </a:xfrm>
          </p:grpSpPr>
          <p:grpSp>
            <p:nvGrpSpPr>
              <p:cNvPr id="114875" name="Group 135"/>
              <p:cNvGrpSpPr>
                <a:grpSpLocks/>
              </p:cNvGrpSpPr>
              <p:nvPr/>
            </p:nvGrpSpPr>
            <p:grpSpPr bwMode="auto">
              <a:xfrm>
                <a:off x="1750" y="1859"/>
                <a:ext cx="323" cy="287"/>
                <a:chOff x="1750" y="1859"/>
                <a:chExt cx="323" cy="287"/>
              </a:xfrm>
            </p:grpSpPr>
            <p:sp>
              <p:nvSpPr>
                <p:cNvPr id="114878" name="Line 136"/>
                <p:cNvSpPr>
                  <a:spLocks noChangeShapeType="1"/>
                </p:cNvSpPr>
                <p:nvPr/>
              </p:nvSpPr>
              <p:spPr bwMode="auto">
                <a:xfrm flipH="1">
                  <a:off x="1750" y="1931"/>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4879" name="Group 137"/>
                <p:cNvGrpSpPr>
                  <a:grpSpLocks/>
                </p:cNvGrpSpPr>
                <p:nvPr/>
              </p:nvGrpSpPr>
              <p:grpSpPr bwMode="auto">
                <a:xfrm>
                  <a:off x="1858" y="1859"/>
                  <a:ext cx="179" cy="287"/>
                  <a:chOff x="1858" y="1859"/>
                  <a:chExt cx="179" cy="287"/>
                </a:xfrm>
              </p:grpSpPr>
              <p:sp>
                <p:nvSpPr>
                  <p:cNvPr id="114883" name="Line 138"/>
                  <p:cNvSpPr>
                    <a:spLocks noChangeShapeType="1"/>
                  </p:cNvSpPr>
                  <p:nvPr/>
                </p:nvSpPr>
                <p:spPr bwMode="auto">
                  <a:xfrm flipV="1">
                    <a:off x="1858" y="1859"/>
                    <a:ext cx="1"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84" name="Line 139"/>
                  <p:cNvSpPr>
                    <a:spLocks noChangeShapeType="1"/>
                  </p:cNvSpPr>
                  <p:nvPr/>
                </p:nvSpPr>
                <p:spPr bwMode="auto">
                  <a:xfrm flipV="1">
                    <a:off x="1858" y="2002"/>
                    <a:ext cx="1"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85" name="Line 140"/>
                  <p:cNvSpPr>
                    <a:spLocks noChangeShapeType="1"/>
                  </p:cNvSpPr>
                  <p:nvPr/>
                </p:nvSpPr>
                <p:spPr bwMode="auto">
                  <a:xfrm>
                    <a:off x="1858" y="1859"/>
                    <a:ext cx="179"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86" name="Line 141"/>
                  <p:cNvSpPr>
                    <a:spLocks noChangeShapeType="1"/>
                  </p:cNvSpPr>
                  <p:nvPr/>
                </p:nvSpPr>
                <p:spPr bwMode="auto">
                  <a:xfrm flipV="1">
                    <a:off x="1858" y="2002"/>
                    <a:ext cx="179"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880" name="Line 142"/>
                <p:cNvSpPr>
                  <a:spLocks noChangeShapeType="1"/>
                </p:cNvSpPr>
                <p:nvPr/>
              </p:nvSpPr>
              <p:spPr bwMode="auto">
                <a:xfrm>
                  <a:off x="2037" y="2002"/>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81" name="Line 143"/>
                <p:cNvSpPr>
                  <a:spLocks noChangeShapeType="1"/>
                </p:cNvSpPr>
                <p:nvPr/>
              </p:nvSpPr>
              <p:spPr bwMode="auto">
                <a:xfrm flipH="1">
                  <a:off x="1786" y="1931"/>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82" name="Line 144"/>
                <p:cNvSpPr>
                  <a:spLocks noChangeShapeType="1"/>
                </p:cNvSpPr>
                <p:nvPr/>
              </p:nvSpPr>
              <p:spPr bwMode="auto">
                <a:xfrm flipH="1">
                  <a:off x="1786" y="2074"/>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876" name="Rectangle 145"/>
              <p:cNvSpPr>
                <a:spLocks noChangeArrowheads="1"/>
              </p:cNvSpPr>
              <p:nvPr/>
            </p:nvSpPr>
            <p:spPr bwMode="auto">
              <a:xfrm>
                <a:off x="1876" y="1889"/>
                <a:ext cx="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endParaRPr lang="it-IT" sz="2400">
                  <a:solidFill>
                    <a:schemeClr val="tx1"/>
                  </a:solidFill>
                  <a:latin typeface="Times New Roman" charset="0"/>
                </a:endParaRPr>
              </a:p>
            </p:txBody>
          </p:sp>
          <p:sp>
            <p:nvSpPr>
              <p:cNvPr id="114877" name="Rectangle 146"/>
              <p:cNvSpPr>
                <a:spLocks noChangeArrowheads="1"/>
              </p:cNvSpPr>
              <p:nvPr/>
            </p:nvSpPr>
            <p:spPr bwMode="auto">
              <a:xfrm>
                <a:off x="1872" y="2027"/>
                <a:ext cx="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endParaRPr lang="it-IT" sz="2400">
                  <a:solidFill>
                    <a:schemeClr val="tx1"/>
                  </a:solidFill>
                  <a:latin typeface="Times New Roman" charset="0"/>
                </a:endParaRPr>
              </a:p>
            </p:txBody>
          </p:sp>
        </p:grpSp>
        <p:sp>
          <p:nvSpPr>
            <p:cNvPr id="114873" name="Line 147"/>
            <p:cNvSpPr>
              <a:spLocks noChangeShapeType="1"/>
            </p:cNvSpPr>
            <p:nvPr/>
          </p:nvSpPr>
          <p:spPr bwMode="auto">
            <a:xfrm flipH="1">
              <a:off x="3258" y="3300"/>
              <a:ext cx="3" cy="1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74" name="Text Box 148"/>
            <p:cNvSpPr txBox="1">
              <a:spLocks noChangeArrowheads="1"/>
            </p:cNvSpPr>
            <p:nvPr/>
          </p:nvSpPr>
          <p:spPr bwMode="auto">
            <a:xfrm>
              <a:off x="3124" y="3429"/>
              <a:ext cx="529"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200">
                  <a:solidFill>
                    <a:schemeClr val="tx1"/>
                  </a:solidFill>
                  <a:latin typeface="Arial" charset="0"/>
                  <a:cs typeface="Times New Roman" charset="0"/>
                </a:rPr>
                <a:t>Vth0</a:t>
              </a:r>
            </a:p>
          </p:txBody>
        </p:sp>
      </p:grpSp>
      <p:grpSp>
        <p:nvGrpSpPr>
          <p:cNvPr id="114752" name="Group 149"/>
          <p:cNvGrpSpPr>
            <a:grpSpLocks/>
          </p:cNvGrpSpPr>
          <p:nvPr/>
        </p:nvGrpSpPr>
        <p:grpSpPr bwMode="auto">
          <a:xfrm>
            <a:off x="2778125" y="3679825"/>
            <a:ext cx="500063" cy="735013"/>
            <a:chOff x="3124" y="3122"/>
            <a:chExt cx="529" cy="493"/>
          </a:xfrm>
        </p:grpSpPr>
        <p:grpSp>
          <p:nvGrpSpPr>
            <p:cNvPr id="114857" name="Group 150"/>
            <p:cNvGrpSpPr>
              <a:grpSpLocks/>
            </p:cNvGrpSpPr>
            <p:nvPr/>
          </p:nvGrpSpPr>
          <p:grpSpPr bwMode="auto">
            <a:xfrm>
              <a:off x="3221" y="3122"/>
              <a:ext cx="345" cy="384"/>
              <a:chOff x="1750" y="1859"/>
              <a:chExt cx="323" cy="467"/>
            </a:xfrm>
          </p:grpSpPr>
          <p:grpSp>
            <p:nvGrpSpPr>
              <p:cNvPr id="114860" name="Group 151"/>
              <p:cNvGrpSpPr>
                <a:grpSpLocks/>
              </p:cNvGrpSpPr>
              <p:nvPr/>
            </p:nvGrpSpPr>
            <p:grpSpPr bwMode="auto">
              <a:xfrm>
                <a:off x="1750" y="1859"/>
                <a:ext cx="323" cy="287"/>
                <a:chOff x="1750" y="1859"/>
                <a:chExt cx="323" cy="287"/>
              </a:xfrm>
            </p:grpSpPr>
            <p:sp>
              <p:nvSpPr>
                <p:cNvPr id="114863" name="Line 152"/>
                <p:cNvSpPr>
                  <a:spLocks noChangeShapeType="1"/>
                </p:cNvSpPr>
                <p:nvPr/>
              </p:nvSpPr>
              <p:spPr bwMode="auto">
                <a:xfrm flipH="1">
                  <a:off x="1750" y="1931"/>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4864" name="Group 153"/>
                <p:cNvGrpSpPr>
                  <a:grpSpLocks/>
                </p:cNvGrpSpPr>
                <p:nvPr/>
              </p:nvGrpSpPr>
              <p:grpSpPr bwMode="auto">
                <a:xfrm>
                  <a:off x="1858" y="1859"/>
                  <a:ext cx="179" cy="287"/>
                  <a:chOff x="1858" y="1859"/>
                  <a:chExt cx="179" cy="287"/>
                </a:xfrm>
              </p:grpSpPr>
              <p:sp>
                <p:nvSpPr>
                  <p:cNvPr id="114868" name="Line 154"/>
                  <p:cNvSpPr>
                    <a:spLocks noChangeShapeType="1"/>
                  </p:cNvSpPr>
                  <p:nvPr/>
                </p:nvSpPr>
                <p:spPr bwMode="auto">
                  <a:xfrm flipV="1">
                    <a:off x="1858" y="1859"/>
                    <a:ext cx="1"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69" name="Line 155"/>
                  <p:cNvSpPr>
                    <a:spLocks noChangeShapeType="1"/>
                  </p:cNvSpPr>
                  <p:nvPr/>
                </p:nvSpPr>
                <p:spPr bwMode="auto">
                  <a:xfrm flipV="1">
                    <a:off x="1858" y="2002"/>
                    <a:ext cx="1"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70" name="Line 156"/>
                  <p:cNvSpPr>
                    <a:spLocks noChangeShapeType="1"/>
                  </p:cNvSpPr>
                  <p:nvPr/>
                </p:nvSpPr>
                <p:spPr bwMode="auto">
                  <a:xfrm>
                    <a:off x="1858" y="1859"/>
                    <a:ext cx="179"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71" name="Line 157"/>
                  <p:cNvSpPr>
                    <a:spLocks noChangeShapeType="1"/>
                  </p:cNvSpPr>
                  <p:nvPr/>
                </p:nvSpPr>
                <p:spPr bwMode="auto">
                  <a:xfrm flipV="1">
                    <a:off x="1858" y="2002"/>
                    <a:ext cx="179"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865" name="Line 158"/>
                <p:cNvSpPr>
                  <a:spLocks noChangeShapeType="1"/>
                </p:cNvSpPr>
                <p:nvPr/>
              </p:nvSpPr>
              <p:spPr bwMode="auto">
                <a:xfrm>
                  <a:off x="2037" y="2002"/>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66" name="Line 159"/>
                <p:cNvSpPr>
                  <a:spLocks noChangeShapeType="1"/>
                </p:cNvSpPr>
                <p:nvPr/>
              </p:nvSpPr>
              <p:spPr bwMode="auto">
                <a:xfrm flipH="1">
                  <a:off x="1786" y="1931"/>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67" name="Line 160"/>
                <p:cNvSpPr>
                  <a:spLocks noChangeShapeType="1"/>
                </p:cNvSpPr>
                <p:nvPr/>
              </p:nvSpPr>
              <p:spPr bwMode="auto">
                <a:xfrm flipH="1">
                  <a:off x="1786" y="2074"/>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861" name="Rectangle 161"/>
              <p:cNvSpPr>
                <a:spLocks noChangeArrowheads="1"/>
              </p:cNvSpPr>
              <p:nvPr/>
            </p:nvSpPr>
            <p:spPr bwMode="auto">
              <a:xfrm>
                <a:off x="1876" y="1888"/>
                <a:ext cx="0"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endParaRPr lang="it-IT" sz="2400">
                  <a:solidFill>
                    <a:schemeClr val="tx1"/>
                  </a:solidFill>
                  <a:latin typeface="Times New Roman" charset="0"/>
                </a:endParaRPr>
              </a:p>
            </p:txBody>
          </p:sp>
          <p:sp>
            <p:nvSpPr>
              <p:cNvPr id="114862" name="Rectangle 162"/>
              <p:cNvSpPr>
                <a:spLocks noChangeArrowheads="1"/>
              </p:cNvSpPr>
              <p:nvPr/>
            </p:nvSpPr>
            <p:spPr bwMode="auto">
              <a:xfrm>
                <a:off x="1872" y="2025"/>
                <a:ext cx="0"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endParaRPr lang="it-IT" sz="2400">
                  <a:solidFill>
                    <a:schemeClr val="tx1"/>
                  </a:solidFill>
                  <a:latin typeface="Times New Roman" charset="0"/>
                </a:endParaRPr>
              </a:p>
            </p:txBody>
          </p:sp>
        </p:grpSp>
        <p:sp>
          <p:nvSpPr>
            <p:cNvPr id="114858" name="Line 163"/>
            <p:cNvSpPr>
              <a:spLocks noChangeShapeType="1"/>
            </p:cNvSpPr>
            <p:nvPr/>
          </p:nvSpPr>
          <p:spPr bwMode="auto">
            <a:xfrm flipH="1">
              <a:off x="3258" y="3300"/>
              <a:ext cx="3" cy="1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59" name="Text Box 164"/>
            <p:cNvSpPr txBox="1">
              <a:spLocks noChangeArrowheads="1"/>
            </p:cNvSpPr>
            <p:nvPr/>
          </p:nvSpPr>
          <p:spPr bwMode="auto">
            <a:xfrm>
              <a:off x="3124" y="3429"/>
              <a:ext cx="529"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200">
                  <a:solidFill>
                    <a:schemeClr val="tx1"/>
                  </a:solidFill>
                  <a:latin typeface="Arial" charset="0"/>
                  <a:cs typeface="Times New Roman" charset="0"/>
                </a:rPr>
                <a:t>Vth1</a:t>
              </a:r>
            </a:p>
          </p:txBody>
        </p:sp>
      </p:grpSp>
      <p:grpSp>
        <p:nvGrpSpPr>
          <p:cNvPr id="114753" name="Group 165"/>
          <p:cNvGrpSpPr>
            <a:grpSpLocks/>
          </p:cNvGrpSpPr>
          <p:nvPr/>
        </p:nvGrpSpPr>
        <p:grpSpPr bwMode="auto">
          <a:xfrm>
            <a:off x="2778125" y="2862263"/>
            <a:ext cx="500063" cy="733425"/>
            <a:chOff x="3124" y="3122"/>
            <a:chExt cx="529" cy="492"/>
          </a:xfrm>
        </p:grpSpPr>
        <p:grpSp>
          <p:nvGrpSpPr>
            <p:cNvPr id="114842" name="Group 166"/>
            <p:cNvGrpSpPr>
              <a:grpSpLocks/>
            </p:cNvGrpSpPr>
            <p:nvPr/>
          </p:nvGrpSpPr>
          <p:grpSpPr bwMode="auto">
            <a:xfrm>
              <a:off x="3221" y="3122"/>
              <a:ext cx="345" cy="384"/>
              <a:chOff x="1750" y="1859"/>
              <a:chExt cx="323" cy="467"/>
            </a:xfrm>
          </p:grpSpPr>
          <p:grpSp>
            <p:nvGrpSpPr>
              <p:cNvPr id="114845" name="Group 167"/>
              <p:cNvGrpSpPr>
                <a:grpSpLocks/>
              </p:cNvGrpSpPr>
              <p:nvPr/>
            </p:nvGrpSpPr>
            <p:grpSpPr bwMode="auto">
              <a:xfrm>
                <a:off x="1750" y="1859"/>
                <a:ext cx="323" cy="287"/>
                <a:chOff x="1750" y="1859"/>
                <a:chExt cx="323" cy="287"/>
              </a:xfrm>
            </p:grpSpPr>
            <p:sp>
              <p:nvSpPr>
                <p:cNvPr id="114848" name="Line 168"/>
                <p:cNvSpPr>
                  <a:spLocks noChangeShapeType="1"/>
                </p:cNvSpPr>
                <p:nvPr/>
              </p:nvSpPr>
              <p:spPr bwMode="auto">
                <a:xfrm flipH="1">
                  <a:off x="1750" y="1931"/>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4849" name="Group 169"/>
                <p:cNvGrpSpPr>
                  <a:grpSpLocks/>
                </p:cNvGrpSpPr>
                <p:nvPr/>
              </p:nvGrpSpPr>
              <p:grpSpPr bwMode="auto">
                <a:xfrm>
                  <a:off x="1858" y="1859"/>
                  <a:ext cx="179" cy="287"/>
                  <a:chOff x="1858" y="1859"/>
                  <a:chExt cx="179" cy="287"/>
                </a:xfrm>
              </p:grpSpPr>
              <p:sp>
                <p:nvSpPr>
                  <p:cNvPr id="114853" name="Line 170"/>
                  <p:cNvSpPr>
                    <a:spLocks noChangeShapeType="1"/>
                  </p:cNvSpPr>
                  <p:nvPr/>
                </p:nvSpPr>
                <p:spPr bwMode="auto">
                  <a:xfrm flipV="1">
                    <a:off x="1858" y="1859"/>
                    <a:ext cx="1"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54" name="Line 171"/>
                  <p:cNvSpPr>
                    <a:spLocks noChangeShapeType="1"/>
                  </p:cNvSpPr>
                  <p:nvPr/>
                </p:nvSpPr>
                <p:spPr bwMode="auto">
                  <a:xfrm flipV="1">
                    <a:off x="1858" y="2002"/>
                    <a:ext cx="1"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55" name="Line 172"/>
                  <p:cNvSpPr>
                    <a:spLocks noChangeShapeType="1"/>
                  </p:cNvSpPr>
                  <p:nvPr/>
                </p:nvSpPr>
                <p:spPr bwMode="auto">
                  <a:xfrm>
                    <a:off x="1858" y="1859"/>
                    <a:ext cx="179"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56" name="Line 173"/>
                  <p:cNvSpPr>
                    <a:spLocks noChangeShapeType="1"/>
                  </p:cNvSpPr>
                  <p:nvPr/>
                </p:nvSpPr>
                <p:spPr bwMode="auto">
                  <a:xfrm flipV="1">
                    <a:off x="1858" y="2002"/>
                    <a:ext cx="179"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850" name="Line 174"/>
                <p:cNvSpPr>
                  <a:spLocks noChangeShapeType="1"/>
                </p:cNvSpPr>
                <p:nvPr/>
              </p:nvSpPr>
              <p:spPr bwMode="auto">
                <a:xfrm>
                  <a:off x="2037" y="2002"/>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51" name="Line 175"/>
                <p:cNvSpPr>
                  <a:spLocks noChangeShapeType="1"/>
                </p:cNvSpPr>
                <p:nvPr/>
              </p:nvSpPr>
              <p:spPr bwMode="auto">
                <a:xfrm flipH="1">
                  <a:off x="1786" y="1931"/>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52" name="Line 176"/>
                <p:cNvSpPr>
                  <a:spLocks noChangeShapeType="1"/>
                </p:cNvSpPr>
                <p:nvPr/>
              </p:nvSpPr>
              <p:spPr bwMode="auto">
                <a:xfrm flipH="1">
                  <a:off x="1786" y="2074"/>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846" name="Rectangle 177"/>
              <p:cNvSpPr>
                <a:spLocks noChangeArrowheads="1"/>
              </p:cNvSpPr>
              <p:nvPr/>
            </p:nvSpPr>
            <p:spPr bwMode="auto">
              <a:xfrm>
                <a:off x="1876" y="1888"/>
                <a:ext cx="0"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endParaRPr lang="it-IT" sz="2400">
                  <a:solidFill>
                    <a:schemeClr val="tx1"/>
                  </a:solidFill>
                  <a:latin typeface="Times New Roman" charset="0"/>
                </a:endParaRPr>
              </a:p>
            </p:txBody>
          </p:sp>
          <p:sp>
            <p:nvSpPr>
              <p:cNvPr id="114847" name="Rectangle 178"/>
              <p:cNvSpPr>
                <a:spLocks noChangeArrowheads="1"/>
              </p:cNvSpPr>
              <p:nvPr/>
            </p:nvSpPr>
            <p:spPr bwMode="auto">
              <a:xfrm>
                <a:off x="1872" y="2025"/>
                <a:ext cx="0"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endParaRPr lang="it-IT" sz="2400">
                  <a:solidFill>
                    <a:schemeClr val="tx1"/>
                  </a:solidFill>
                  <a:latin typeface="Times New Roman" charset="0"/>
                </a:endParaRPr>
              </a:p>
            </p:txBody>
          </p:sp>
        </p:grpSp>
        <p:sp>
          <p:nvSpPr>
            <p:cNvPr id="114843" name="Line 179"/>
            <p:cNvSpPr>
              <a:spLocks noChangeShapeType="1"/>
            </p:cNvSpPr>
            <p:nvPr/>
          </p:nvSpPr>
          <p:spPr bwMode="auto">
            <a:xfrm flipH="1">
              <a:off x="3258" y="3300"/>
              <a:ext cx="3" cy="1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44" name="Text Box 180"/>
            <p:cNvSpPr txBox="1">
              <a:spLocks noChangeArrowheads="1"/>
            </p:cNvSpPr>
            <p:nvPr/>
          </p:nvSpPr>
          <p:spPr bwMode="auto">
            <a:xfrm>
              <a:off x="3124" y="3428"/>
              <a:ext cx="529"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200">
                  <a:solidFill>
                    <a:schemeClr val="tx1"/>
                  </a:solidFill>
                  <a:latin typeface="Arial" charset="0"/>
                  <a:cs typeface="Times New Roman" charset="0"/>
                </a:rPr>
                <a:t>Vth2</a:t>
              </a:r>
            </a:p>
          </p:txBody>
        </p:sp>
      </p:grpSp>
      <p:grpSp>
        <p:nvGrpSpPr>
          <p:cNvPr id="114754" name="Group 181"/>
          <p:cNvGrpSpPr>
            <a:grpSpLocks/>
          </p:cNvGrpSpPr>
          <p:nvPr/>
        </p:nvGrpSpPr>
        <p:grpSpPr bwMode="auto">
          <a:xfrm>
            <a:off x="2778125" y="1685925"/>
            <a:ext cx="500063" cy="730250"/>
            <a:chOff x="3124" y="3124"/>
            <a:chExt cx="529" cy="491"/>
          </a:xfrm>
        </p:grpSpPr>
        <p:grpSp>
          <p:nvGrpSpPr>
            <p:cNvPr id="114827" name="Group 182"/>
            <p:cNvGrpSpPr>
              <a:grpSpLocks/>
            </p:cNvGrpSpPr>
            <p:nvPr/>
          </p:nvGrpSpPr>
          <p:grpSpPr bwMode="auto">
            <a:xfrm>
              <a:off x="3221" y="3124"/>
              <a:ext cx="345" cy="387"/>
              <a:chOff x="1750" y="1859"/>
              <a:chExt cx="323" cy="470"/>
            </a:xfrm>
          </p:grpSpPr>
          <p:grpSp>
            <p:nvGrpSpPr>
              <p:cNvPr id="114830" name="Group 183"/>
              <p:cNvGrpSpPr>
                <a:grpSpLocks/>
              </p:cNvGrpSpPr>
              <p:nvPr/>
            </p:nvGrpSpPr>
            <p:grpSpPr bwMode="auto">
              <a:xfrm>
                <a:off x="1750" y="1859"/>
                <a:ext cx="323" cy="287"/>
                <a:chOff x="1750" y="1859"/>
                <a:chExt cx="323" cy="287"/>
              </a:xfrm>
            </p:grpSpPr>
            <p:sp>
              <p:nvSpPr>
                <p:cNvPr id="114833" name="Line 184"/>
                <p:cNvSpPr>
                  <a:spLocks noChangeShapeType="1"/>
                </p:cNvSpPr>
                <p:nvPr/>
              </p:nvSpPr>
              <p:spPr bwMode="auto">
                <a:xfrm flipH="1">
                  <a:off x="1750" y="1931"/>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4834" name="Group 185"/>
                <p:cNvGrpSpPr>
                  <a:grpSpLocks/>
                </p:cNvGrpSpPr>
                <p:nvPr/>
              </p:nvGrpSpPr>
              <p:grpSpPr bwMode="auto">
                <a:xfrm>
                  <a:off x="1858" y="1859"/>
                  <a:ext cx="179" cy="287"/>
                  <a:chOff x="1858" y="1859"/>
                  <a:chExt cx="179" cy="287"/>
                </a:xfrm>
              </p:grpSpPr>
              <p:sp>
                <p:nvSpPr>
                  <p:cNvPr id="114838" name="Line 186"/>
                  <p:cNvSpPr>
                    <a:spLocks noChangeShapeType="1"/>
                  </p:cNvSpPr>
                  <p:nvPr/>
                </p:nvSpPr>
                <p:spPr bwMode="auto">
                  <a:xfrm flipV="1">
                    <a:off x="1858" y="1859"/>
                    <a:ext cx="1"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39" name="Line 187"/>
                  <p:cNvSpPr>
                    <a:spLocks noChangeShapeType="1"/>
                  </p:cNvSpPr>
                  <p:nvPr/>
                </p:nvSpPr>
                <p:spPr bwMode="auto">
                  <a:xfrm flipV="1">
                    <a:off x="1858" y="2002"/>
                    <a:ext cx="1"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40" name="Line 188"/>
                  <p:cNvSpPr>
                    <a:spLocks noChangeShapeType="1"/>
                  </p:cNvSpPr>
                  <p:nvPr/>
                </p:nvSpPr>
                <p:spPr bwMode="auto">
                  <a:xfrm>
                    <a:off x="1858" y="1859"/>
                    <a:ext cx="179" cy="1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41" name="Line 189"/>
                  <p:cNvSpPr>
                    <a:spLocks noChangeShapeType="1"/>
                  </p:cNvSpPr>
                  <p:nvPr/>
                </p:nvSpPr>
                <p:spPr bwMode="auto">
                  <a:xfrm flipV="1">
                    <a:off x="1858" y="2002"/>
                    <a:ext cx="179"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835" name="Line 190"/>
                <p:cNvSpPr>
                  <a:spLocks noChangeShapeType="1"/>
                </p:cNvSpPr>
                <p:nvPr/>
              </p:nvSpPr>
              <p:spPr bwMode="auto">
                <a:xfrm>
                  <a:off x="2037" y="2002"/>
                  <a:ext cx="3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36" name="Line 191"/>
                <p:cNvSpPr>
                  <a:spLocks noChangeShapeType="1"/>
                </p:cNvSpPr>
                <p:nvPr/>
              </p:nvSpPr>
              <p:spPr bwMode="auto">
                <a:xfrm flipH="1">
                  <a:off x="1786" y="1931"/>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37" name="Line 192"/>
                <p:cNvSpPr>
                  <a:spLocks noChangeShapeType="1"/>
                </p:cNvSpPr>
                <p:nvPr/>
              </p:nvSpPr>
              <p:spPr bwMode="auto">
                <a:xfrm flipH="1">
                  <a:off x="1786" y="2074"/>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831" name="Rectangle 193"/>
              <p:cNvSpPr>
                <a:spLocks noChangeArrowheads="1"/>
              </p:cNvSpPr>
              <p:nvPr/>
            </p:nvSpPr>
            <p:spPr bwMode="auto">
              <a:xfrm>
                <a:off x="1876" y="1889"/>
                <a:ext cx="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endParaRPr lang="it-IT" sz="2400">
                  <a:solidFill>
                    <a:schemeClr val="tx1"/>
                  </a:solidFill>
                  <a:latin typeface="Times New Roman" charset="0"/>
                </a:endParaRPr>
              </a:p>
            </p:txBody>
          </p:sp>
          <p:sp>
            <p:nvSpPr>
              <p:cNvPr id="114832" name="Rectangle 194"/>
              <p:cNvSpPr>
                <a:spLocks noChangeArrowheads="1"/>
              </p:cNvSpPr>
              <p:nvPr/>
            </p:nvSpPr>
            <p:spPr bwMode="auto">
              <a:xfrm>
                <a:off x="1872" y="2027"/>
                <a:ext cx="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endParaRPr lang="it-IT" sz="2400">
                  <a:solidFill>
                    <a:schemeClr val="tx1"/>
                  </a:solidFill>
                  <a:latin typeface="Times New Roman" charset="0"/>
                </a:endParaRPr>
              </a:p>
            </p:txBody>
          </p:sp>
        </p:grpSp>
        <p:sp>
          <p:nvSpPr>
            <p:cNvPr id="114828" name="Line 195"/>
            <p:cNvSpPr>
              <a:spLocks noChangeShapeType="1"/>
            </p:cNvSpPr>
            <p:nvPr/>
          </p:nvSpPr>
          <p:spPr bwMode="auto">
            <a:xfrm flipH="1">
              <a:off x="3258" y="3300"/>
              <a:ext cx="3" cy="1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29" name="Text Box 196"/>
            <p:cNvSpPr txBox="1">
              <a:spLocks noChangeArrowheads="1"/>
            </p:cNvSpPr>
            <p:nvPr/>
          </p:nvSpPr>
          <p:spPr bwMode="auto">
            <a:xfrm>
              <a:off x="3124" y="3429"/>
              <a:ext cx="529"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200">
                  <a:solidFill>
                    <a:schemeClr val="tx1"/>
                  </a:solidFill>
                  <a:latin typeface="Arial" charset="0"/>
                  <a:cs typeface="Times New Roman" charset="0"/>
                </a:rPr>
                <a:t>Vth7</a:t>
              </a:r>
            </a:p>
          </p:txBody>
        </p:sp>
      </p:grpSp>
      <p:sp>
        <p:nvSpPr>
          <p:cNvPr id="114755" name="Oval 197"/>
          <p:cNvSpPr>
            <a:spLocks noChangeArrowheads="1"/>
          </p:cNvSpPr>
          <p:nvPr/>
        </p:nvSpPr>
        <p:spPr bwMode="auto">
          <a:xfrm>
            <a:off x="3036888" y="2641600"/>
            <a:ext cx="26987" cy="42863"/>
          </a:xfrm>
          <a:prstGeom prst="ellipse">
            <a:avLst/>
          </a:prstGeom>
          <a:solidFill>
            <a:schemeClr val="tx2"/>
          </a:solidFill>
          <a:ln w="9525">
            <a:solidFill>
              <a:schemeClr val="tx1"/>
            </a:solidFill>
            <a:round/>
            <a:headEnd/>
            <a:tailEnd/>
          </a:ln>
        </p:spPr>
        <p:txBody>
          <a:bodyPr wrap="none" anchor="ctr"/>
          <a:lstStyle/>
          <a:p>
            <a:endParaRPr lang="it-IT"/>
          </a:p>
        </p:txBody>
      </p:sp>
      <p:sp>
        <p:nvSpPr>
          <p:cNvPr id="114756" name="Oval 198"/>
          <p:cNvSpPr>
            <a:spLocks noChangeArrowheads="1"/>
          </p:cNvSpPr>
          <p:nvPr/>
        </p:nvSpPr>
        <p:spPr bwMode="auto">
          <a:xfrm>
            <a:off x="3036888" y="2722563"/>
            <a:ext cx="28575" cy="42862"/>
          </a:xfrm>
          <a:prstGeom prst="ellipse">
            <a:avLst/>
          </a:prstGeom>
          <a:solidFill>
            <a:schemeClr val="tx2"/>
          </a:solidFill>
          <a:ln w="9525">
            <a:solidFill>
              <a:schemeClr val="tx1"/>
            </a:solidFill>
            <a:round/>
            <a:headEnd/>
            <a:tailEnd/>
          </a:ln>
        </p:spPr>
        <p:txBody>
          <a:bodyPr wrap="none" anchor="ctr"/>
          <a:lstStyle/>
          <a:p>
            <a:endParaRPr lang="it-IT"/>
          </a:p>
        </p:txBody>
      </p:sp>
      <p:sp>
        <p:nvSpPr>
          <p:cNvPr id="114757" name="Oval 199"/>
          <p:cNvSpPr>
            <a:spLocks noChangeArrowheads="1"/>
          </p:cNvSpPr>
          <p:nvPr/>
        </p:nvSpPr>
        <p:spPr bwMode="auto">
          <a:xfrm>
            <a:off x="3036888" y="2552700"/>
            <a:ext cx="28575" cy="42863"/>
          </a:xfrm>
          <a:prstGeom prst="ellipse">
            <a:avLst/>
          </a:prstGeom>
          <a:solidFill>
            <a:schemeClr val="tx2"/>
          </a:solidFill>
          <a:ln w="9525">
            <a:solidFill>
              <a:schemeClr val="tx1"/>
            </a:solidFill>
            <a:round/>
            <a:headEnd/>
            <a:tailEnd/>
          </a:ln>
        </p:spPr>
        <p:txBody>
          <a:bodyPr wrap="none" anchor="ctr"/>
          <a:lstStyle/>
          <a:p>
            <a:endParaRPr lang="it-IT"/>
          </a:p>
        </p:txBody>
      </p:sp>
      <p:sp>
        <p:nvSpPr>
          <p:cNvPr id="114758" name="Line 200"/>
          <p:cNvSpPr>
            <a:spLocks noChangeShapeType="1"/>
          </p:cNvSpPr>
          <p:nvPr/>
        </p:nvSpPr>
        <p:spPr bwMode="auto">
          <a:xfrm flipV="1">
            <a:off x="2638425" y="4579938"/>
            <a:ext cx="244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59" name="Line 201"/>
          <p:cNvSpPr>
            <a:spLocks noChangeShapeType="1"/>
          </p:cNvSpPr>
          <p:nvPr/>
        </p:nvSpPr>
        <p:spPr bwMode="auto">
          <a:xfrm flipH="1">
            <a:off x="2638425" y="3771900"/>
            <a:ext cx="230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60" name="Oval 202"/>
          <p:cNvSpPr>
            <a:spLocks noChangeArrowheads="1"/>
          </p:cNvSpPr>
          <p:nvPr/>
        </p:nvSpPr>
        <p:spPr bwMode="auto">
          <a:xfrm>
            <a:off x="2625725" y="3744913"/>
            <a:ext cx="28575" cy="42862"/>
          </a:xfrm>
          <a:prstGeom prst="ellipse">
            <a:avLst/>
          </a:prstGeom>
          <a:solidFill>
            <a:schemeClr val="tx2"/>
          </a:solidFill>
          <a:ln w="9525">
            <a:solidFill>
              <a:schemeClr val="tx1"/>
            </a:solidFill>
            <a:round/>
            <a:headEnd/>
            <a:tailEnd/>
          </a:ln>
        </p:spPr>
        <p:txBody>
          <a:bodyPr wrap="none" anchor="ctr"/>
          <a:lstStyle/>
          <a:p>
            <a:endParaRPr lang="it-IT"/>
          </a:p>
        </p:txBody>
      </p:sp>
      <p:sp>
        <p:nvSpPr>
          <p:cNvPr id="114761" name="Line 203"/>
          <p:cNvSpPr>
            <a:spLocks noChangeShapeType="1"/>
          </p:cNvSpPr>
          <p:nvPr/>
        </p:nvSpPr>
        <p:spPr bwMode="auto">
          <a:xfrm flipH="1" flipV="1">
            <a:off x="2632075" y="2949575"/>
            <a:ext cx="250825" cy="4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62" name="Oval 204"/>
          <p:cNvSpPr>
            <a:spLocks noChangeArrowheads="1"/>
          </p:cNvSpPr>
          <p:nvPr/>
        </p:nvSpPr>
        <p:spPr bwMode="auto">
          <a:xfrm>
            <a:off x="2625725" y="2927350"/>
            <a:ext cx="28575" cy="42863"/>
          </a:xfrm>
          <a:prstGeom prst="ellipse">
            <a:avLst/>
          </a:prstGeom>
          <a:solidFill>
            <a:schemeClr val="tx2"/>
          </a:solidFill>
          <a:ln w="9525">
            <a:solidFill>
              <a:schemeClr val="tx1"/>
            </a:solidFill>
            <a:round/>
            <a:headEnd/>
            <a:tailEnd/>
          </a:ln>
        </p:spPr>
        <p:txBody>
          <a:bodyPr wrap="none" anchor="ctr"/>
          <a:lstStyle/>
          <a:p>
            <a:endParaRPr lang="it-IT"/>
          </a:p>
        </p:txBody>
      </p:sp>
      <p:sp>
        <p:nvSpPr>
          <p:cNvPr id="114763" name="Line 205"/>
          <p:cNvSpPr>
            <a:spLocks noChangeShapeType="1"/>
          </p:cNvSpPr>
          <p:nvPr/>
        </p:nvSpPr>
        <p:spPr bwMode="auto">
          <a:xfrm flipH="1">
            <a:off x="2640013" y="1770063"/>
            <a:ext cx="3444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64" name="Text Box 206"/>
          <p:cNvSpPr txBox="1">
            <a:spLocks noChangeArrowheads="1"/>
          </p:cNvSpPr>
          <p:nvPr/>
        </p:nvSpPr>
        <p:spPr bwMode="auto">
          <a:xfrm>
            <a:off x="3167063" y="1219200"/>
            <a:ext cx="1174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600">
                <a:solidFill>
                  <a:schemeClr val="tx1"/>
                </a:solidFill>
                <a:latin typeface="Arial" charset="0"/>
                <a:cs typeface="Times New Roman" charset="0"/>
              </a:rPr>
              <a:t>3 bit FADC</a:t>
            </a:r>
          </a:p>
        </p:txBody>
      </p:sp>
      <p:sp>
        <p:nvSpPr>
          <p:cNvPr id="114765" name="Line 207"/>
          <p:cNvSpPr>
            <a:spLocks noChangeShapeType="1"/>
          </p:cNvSpPr>
          <p:nvPr/>
        </p:nvSpPr>
        <p:spPr bwMode="auto">
          <a:xfrm>
            <a:off x="3201988" y="4492625"/>
            <a:ext cx="0" cy="350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66" name="Text Box 208"/>
          <p:cNvSpPr txBox="1">
            <a:spLocks noChangeArrowheads="1"/>
          </p:cNvSpPr>
          <p:nvPr/>
        </p:nvSpPr>
        <p:spPr bwMode="auto">
          <a:xfrm>
            <a:off x="3189288" y="4595813"/>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200">
                <a:solidFill>
                  <a:schemeClr val="tx1"/>
                </a:solidFill>
                <a:latin typeface="Arial" charset="0"/>
                <a:cs typeface="Times New Roman" charset="0"/>
              </a:rPr>
              <a:t>Hit</a:t>
            </a:r>
          </a:p>
        </p:txBody>
      </p:sp>
      <p:sp>
        <p:nvSpPr>
          <p:cNvPr id="114767" name="Line 209"/>
          <p:cNvSpPr>
            <a:spLocks noChangeShapeType="1"/>
          </p:cNvSpPr>
          <p:nvPr/>
        </p:nvSpPr>
        <p:spPr bwMode="auto">
          <a:xfrm>
            <a:off x="3201988" y="448310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68" name="Rectangle 210"/>
          <p:cNvSpPr>
            <a:spLocks noChangeArrowheads="1"/>
          </p:cNvSpPr>
          <p:nvPr/>
        </p:nvSpPr>
        <p:spPr bwMode="auto">
          <a:xfrm>
            <a:off x="3776663" y="1739900"/>
            <a:ext cx="1736725" cy="798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14769" name="Line 211"/>
          <p:cNvSpPr>
            <a:spLocks noChangeShapeType="1"/>
          </p:cNvSpPr>
          <p:nvPr/>
        </p:nvSpPr>
        <p:spPr bwMode="auto">
          <a:xfrm>
            <a:off x="3201988" y="3862388"/>
            <a:ext cx="222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70" name="Line 212"/>
          <p:cNvSpPr>
            <a:spLocks noChangeShapeType="1"/>
          </p:cNvSpPr>
          <p:nvPr/>
        </p:nvSpPr>
        <p:spPr bwMode="auto">
          <a:xfrm>
            <a:off x="3201988" y="30416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71" name="Line 213"/>
          <p:cNvSpPr>
            <a:spLocks noChangeShapeType="1"/>
          </p:cNvSpPr>
          <p:nvPr/>
        </p:nvSpPr>
        <p:spPr bwMode="auto">
          <a:xfrm>
            <a:off x="3197225" y="1862138"/>
            <a:ext cx="227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4772" name="Group 214"/>
          <p:cNvGrpSpPr>
            <a:grpSpLocks/>
          </p:cNvGrpSpPr>
          <p:nvPr/>
        </p:nvGrpSpPr>
        <p:grpSpPr bwMode="auto">
          <a:xfrm>
            <a:off x="4108450" y="2765425"/>
            <a:ext cx="111125" cy="3287713"/>
            <a:chOff x="4963" y="750"/>
            <a:chExt cx="70" cy="2881"/>
          </a:xfrm>
        </p:grpSpPr>
        <p:sp>
          <p:nvSpPr>
            <p:cNvPr id="114825" name="Line 215"/>
            <p:cNvSpPr>
              <a:spLocks noChangeShapeType="1"/>
            </p:cNvSpPr>
            <p:nvPr/>
          </p:nvSpPr>
          <p:spPr bwMode="auto">
            <a:xfrm flipV="1">
              <a:off x="5033" y="750"/>
              <a:ext cx="0" cy="2881"/>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4826" name="Line 216"/>
            <p:cNvSpPr>
              <a:spLocks noChangeShapeType="1"/>
            </p:cNvSpPr>
            <p:nvPr/>
          </p:nvSpPr>
          <p:spPr bwMode="auto">
            <a:xfrm flipV="1">
              <a:off x="4963" y="750"/>
              <a:ext cx="0" cy="2881"/>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114773" name="Line 217"/>
          <p:cNvSpPr>
            <a:spLocks noChangeShapeType="1"/>
          </p:cNvSpPr>
          <p:nvPr/>
        </p:nvSpPr>
        <p:spPr bwMode="auto">
          <a:xfrm flipV="1">
            <a:off x="3424238" y="2209800"/>
            <a:ext cx="0" cy="2273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74" name="AutoShape 218"/>
          <p:cNvSpPr>
            <a:spLocks noChangeArrowheads="1"/>
          </p:cNvSpPr>
          <p:nvPr/>
        </p:nvSpPr>
        <p:spPr bwMode="auto">
          <a:xfrm>
            <a:off x="3424238" y="1722438"/>
            <a:ext cx="331787" cy="612775"/>
          </a:xfrm>
          <a:prstGeom prst="rightArrow">
            <a:avLst>
              <a:gd name="adj1" fmla="val 50000"/>
              <a:gd name="adj2"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14775" name="Text Box 219"/>
          <p:cNvSpPr txBox="1">
            <a:spLocks noChangeArrowheads="1"/>
          </p:cNvSpPr>
          <p:nvPr/>
        </p:nvSpPr>
        <p:spPr bwMode="auto">
          <a:xfrm>
            <a:off x="3860800" y="1862138"/>
            <a:ext cx="1584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en-US" sz="1600">
                <a:solidFill>
                  <a:schemeClr val="tx1"/>
                </a:solidFill>
                <a:latin typeface="Arial" charset="0"/>
                <a:cs typeface="Times New Roman" charset="0"/>
              </a:rPr>
              <a:t>Binary Encoder</a:t>
            </a:r>
          </a:p>
          <a:p>
            <a:pPr algn="ctr" eaLnBrk="1" hangingPunct="1">
              <a:buClrTx/>
              <a:buFontTx/>
              <a:buNone/>
            </a:pPr>
            <a:r>
              <a:rPr lang="en-US" sz="1600">
                <a:solidFill>
                  <a:schemeClr val="tx1"/>
                </a:solidFill>
                <a:latin typeface="Arial" charset="0"/>
                <a:cs typeface="Times New Roman" charset="0"/>
              </a:rPr>
              <a:t>&amp; Register</a:t>
            </a:r>
          </a:p>
        </p:txBody>
      </p:sp>
      <p:sp>
        <p:nvSpPr>
          <p:cNvPr id="114776" name="Rectangle 220"/>
          <p:cNvSpPr>
            <a:spLocks noChangeArrowheads="1"/>
          </p:cNvSpPr>
          <p:nvPr/>
        </p:nvSpPr>
        <p:spPr bwMode="auto">
          <a:xfrm>
            <a:off x="3867150" y="2954338"/>
            <a:ext cx="2170113" cy="2490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nvGrpSpPr>
          <p:cNvPr id="114777" name="Group 221"/>
          <p:cNvGrpSpPr>
            <a:grpSpLocks/>
          </p:cNvGrpSpPr>
          <p:nvPr/>
        </p:nvGrpSpPr>
        <p:grpSpPr bwMode="auto">
          <a:xfrm>
            <a:off x="4575175" y="2765425"/>
            <a:ext cx="111125" cy="3287713"/>
            <a:chOff x="4963" y="750"/>
            <a:chExt cx="70" cy="2881"/>
          </a:xfrm>
        </p:grpSpPr>
        <p:sp>
          <p:nvSpPr>
            <p:cNvPr id="114823" name="Line 222"/>
            <p:cNvSpPr>
              <a:spLocks noChangeShapeType="1"/>
            </p:cNvSpPr>
            <p:nvPr/>
          </p:nvSpPr>
          <p:spPr bwMode="auto">
            <a:xfrm flipV="1">
              <a:off x="5033" y="750"/>
              <a:ext cx="0" cy="2881"/>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4824" name="Line 223"/>
            <p:cNvSpPr>
              <a:spLocks noChangeShapeType="1"/>
            </p:cNvSpPr>
            <p:nvPr/>
          </p:nvSpPr>
          <p:spPr bwMode="auto">
            <a:xfrm flipV="1">
              <a:off x="4963" y="750"/>
              <a:ext cx="0" cy="2881"/>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114778" name="Group 224"/>
          <p:cNvGrpSpPr>
            <a:grpSpLocks/>
          </p:cNvGrpSpPr>
          <p:nvPr/>
        </p:nvGrpSpPr>
        <p:grpSpPr bwMode="auto">
          <a:xfrm>
            <a:off x="5086350" y="2765425"/>
            <a:ext cx="111125" cy="3287713"/>
            <a:chOff x="4963" y="750"/>
            <a:chExt cx="70" cy="2881"/>
          </a:xfrm>
        </p:grpSpPr>
        <p:sp>
          <p:nvSpPr>
            <p:cNvPr id="114821" name="Line 225"/>
            <p:cNvSpPr>
              <a:spLocks noChangeShapeType="1"/>
            </p:cNvSpPr>
            <p:nvPr/>
          </p:nvSpPr>
          <p:spPr bwMode="auto">
            <a:xfrm flipV="1">
              <a:off x="5033" y="750"/>
              <a:ext cx="0" cy="2881"/>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4822" name="Line 226"/>
            <p:cNvSpPr>
              <a:spLocks noChangeShapeType="1"/>
            </p:cNvSpPr>
            <p:nvPr/>
          </p:nvSpPr>
          <p:spPr bwMode="auto">
            <a:xfrm flipV="1">
              <a:off x="4963" y="750"/>
              <a:ext cx="0" cy="2881"/>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114779" name="Group 227"/>
          <p:cNvGrpSpPr>
            <a:grpSpLocks/>
          </p:cNvGrpSpPr>
          <p:nvPr/>
        </p:nvGrpSpPr>
        <p:grpSpPr bwMode="auto">
          <a:xfrm>
            <a:off x="5624513" y="2767013"/>
            <a:ext cx="111125" cy="3287712"/>
            <a:chOff x="4963" y="750"/>
            <a:chExt cx="70" cy="2881"/>
          </a:xfrm>
        </p:grpSpPr>
        <p:sp>
          <p:nvSpPr>
            <p:cNvPr id="114819" name="Line 228"/>
            <p:cNvSpPr>
              <a:spLocks noChangeShapeType="1"/>
            </p:cNvSpPr>
            <p:nvPr/>
          </p:nvSpPr>
          <p:spPr bwMode="auto">
            <a:xfrm flipV="1">
              <a:off x="5033" y="750"/>
              <a:ext cx="0" cy="2881"/>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4820" name="Line 229"/>
            <p:cNvSpPr>
              <a:spLocks noChangeShapeType="1"/>
            </p:cNvSpPr>
            <p:nvPr/>
          </p:nvSpPr>
          <p:spPr bwMode="auto">
            <a:xfrm flipV="1">
              <a:off x="4963" y="750"/>
              <a:ext cx="0" cy="2881"/>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114780" name="Text Box 230"/>
          <p:cNvSpPr txBox="1">
            <a:spLocks noChangeArrowheads="1"/>
          </p:cNvSpPr>
          <p:nvPr/>
        </p:nvSpPr>
        <p:spPr bwMode="auto">
          <a:xfrm>
            <a:off x="4032250" y="3165475"/>
            <a:ext cx="1919288" cy="206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600" b="1">
                <a:solidFill>
                  <a:schemeClr val="tx1"/>
                </a:solidFill>
                <a:latin typeface="Arial" charset="0"/>
                <a:cs typeface="Times New Roman" charset="0"/>
              </a:rPr>
              <a:t>Command</a:t>
            </a:r>
          </a:p>
          <a:p>
            <a:pPr eaLnBrk="1" hangingPunct="1">
              <a:buClrTx/>
              <a:buFontTx/>
              <a:buNone/>
            </a:pPr>
            <a:r>
              <a:rPr lang="en-US" sz="1600" b="1">
                <a:solidFill>
                  <a:schemeClr val="tx1"/>
                </a:solidFill>
                <a:latin typeface="Arial" charset="0"/>
                <a:cs typeface="Times New Roman" charset="0"/>
              </a:rPr>
              <a:t>Interpreter</a:t>
            </a:r>
          </a:p>
          <a:p>
            <a:pPr eaLnBrk="1" hangingPunct="1">
              <a:buClrTx/>
              <a:buFontTx/>
              <a:buNone/>
            </a:pPr>
            <a:r>
              <a:rPr lang="en-US" sz="1600">
                <a:solidFill>
                  <a:schemeClr val="tx1"/>
                </a:solidFill>
                <a:latin typeface="Arial" charset="0"/>
                <a:cs typeface="Times New Roman" charset="0"/>
              </a:rPr>
              <a:t>4 pairs of lines,</a:t>
            </a:r>
          </a:p>
          <a:p>
            <a:pPr eaLnBrk="1" hangingPunct="1">
              <a:buClrTx/>
              <a:buFontTx/>
              <a:buNone/>
            </a:pPr>
            <a:r>
              <a:rPr lang="en-US" sz="1600">
                <a:solidFill>
                  <a:schemeClr val="tx1"/>
                </a:solidFill>
                <a:latin typeface="Arial" charset="0"/>
                <a:cs typeface="Times New Roman" charset="0"/>
              </a:rPr>
              <a:t>4 commands each:</a:t>
            </a:r>
          </a:p>
          <a:p>
            <a:pPr eaLnBrk="1" hangingPunct="1">
              <a:buClrTx/>
              <a:buFontTx/>
              <a:buNone/>
            </a:pPr>
            <a:r>
              <a:rPr lang="en-US" sz="1600">
                <a:solidFill>
                  <a:schemeClr val="tx1"/>
                </a:solidFill>
                <a:latin typeface="Arial" charset="0"/>
                <a:cs typeface="Times New Roman" charset="0"/>
              </a:rPr>
              <a:t>    Latch Data</a:t>
            </a:r>
          </a:p>
          <a:p>
            <a:pPr eaLnBrk="1" hangingPunct="1">
              <a:buClrTx/>
              <a:buFontTx/>
              <a:buNone/>
            </a:pPr>
            <a:r>
              <a:rPr lang="en-US" sz="1600">
                <a:solidFill>
                  <a:schemeClr val="tx1"/>
                </a:solidFill>
                <a:latin typeface="Arial" charset="0"/>
                <a:cs typeface="Times New Roman" charset="0"/>
              </a:rPr>
              <a:t>    Output Data</a:t>
            </a:r>
          </a:p>
          <a:p>
            <a:pPr eaLnBrk="1" hangingPunct="1">
              <a:buClrTx/>
              <a:buFontTx/>
              <a:buNone/>
            </a:pPr>
            <a:r>
              <a:rPr lang="en-US" sz="1600">
                <a:solidFill>
                  <a:schemeClr val="tx1"/>
                </a:solidFill>
                <a:latin typeface="Arial" charset="0"/>
                <a:cs typeface="Times New Roman" charset="0"/>
              </a:rPr>
              <a:t>    Idle</a:t>
            </a:r>
          </a:p>
          <a:p>
            <a:pPr eaLnBrk="1" hangingPunct="1">
              <a:buClrTx/>
              <a:buFontTx/>
              <a:buNone/>
            </a:pPr>
            <a:r>
              <a:rPr lang="en-US" sz="1600">
                <a:solidFill>
                  <a:schemeClr val="tx1"/>
                </a:solidFill>
                <a:latin typeface="Arial" charset="0"/>
                <a:cs typeface="Times New Roman" charset="0"/>
              </a:rPr>
              <a:t>    Reset</a:t>
            </a:r>
          </a:p>
        </p:txBody>
      </p:sp>
      <p:sp>
        <p:nvSpPr>
          <p:cNvPr id="114781" name="Rectangle 231"/>
          <p:cNvSpPr>
            <a:spLocks noChangeArrowheads="1"/>
          </p:cNvSpPr>
          <p:nvPr/>
        </p:nvSpPr>
        <p:spPr bwMode="auto">
          <a:xfrm>
            <a:off x="6284913" y="2409825"/>
            <a:ext cx="1090612" cy="1703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14782" name="Text Box 232"/>
          <p:cNvSpPr txBox="1">
            <a:spLocks noChangeArrowheads="1"/>
          </p:cNvSpPr>
          <p:nvPr/>
        </p:nvSpPr>
        <p:spPr bwMode="auto">
          <a:xfrm>
            <a:off x="6316663" y="2841625"/>
            <a:ext cx="1073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600">
                <a:solidFill>
                  <a:schemeClr val="tx1"/>
                </a:solidFill>
                <a:latin typeface="Arial" charset="0"/>
                <a:cs typeface="Times New Roman" charset="0"/>
              </a:rPr>
              <a:t>Token</a:t>
            </a:r>
          </a:p>
          <a:p>
            <a:pPr eaLnBrk="1" hangingPunct="1">
              <a:buClrTx/>
              <a:buFontTx/>
              <a:buNone/>
            </a:pPr>
            <a:r>
              <a:rPr lang="en-US" sz="1600">
                <a:solidFill>
                  <a:schemeClr val="tx1"/>
                </a:solidFill>
                <a:latin typeface="Arial" charset="0"/>
                <a:cs typeface="Times New Roman" charset="0"/>
              </a:rPr>
              <a:t>&amp; Bus</a:t>
            </a:r>
          </a:p>
          <a:p>
            <a:pPr eaLnBrk="1" hangingPunct="1">
              <a:buClrTx/>
              <a:buFontTx/>
              <a:buNone/>
            </a:pPr>
            <a:r>
              <a:rPr lang="en-US" sz="1600">
                <a:solidFill>
                  <a:schemeClr val="tx1"/>
                </a:solidFill>
                <a:latin typeface="Arial" charset="0"/>
                <a:cs typeface="Times New Roman" charset="0"/>
              </a:rPr>
              <a:t>Controller</a:t>
            </a:r>
          </a:p>
        </p:txBody>
      </p:sp>
      <p:sp>
        <p:nvSpPr>
          <p:cNvPr id="114783" name="Line 233"/>
          <p:cNvSpPr>
            <a:spLocks noChangeShapeType="1"/>
          </p:cNvSpPr>
          <p:nvPr/>
        </p:nvSpPr>
        <p:spPr bwMode="auto">
          <a:xfrm>
            <a:off x="6038850" y="3446463"/>
            <a:ext cx="268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4784" name="Line 234"/>
          <p:cNvSpPr>
            <a:spLocks noChangeShapeType="1"/>
          </p:cNvSpPr>
          <p:nvPr/>
        </p:nvSpPr>
        <p:spPr bwMode="auto">
          <a:xfrm flipH="1">
            <a:off x="5522913" y="2493963"/>
            <a:ext cx="757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4785" name="AutoShape 235"/>
          <p:cNvSpPr>
            <a:spLocks noChangeArrowheads="1"/>
          </p:cNvSpPr>
          <p:nvPr/>
        </p:nvSpPr>
        <p:spPr bwMode="auto">
          <a:xfrm>
            <a:off x="5535613" y="1663700"/>
            <a:ext cx="2622550" cy="436563"/>
          </a:xfrm>
          <a:prstGeom prst="rightArrow">
            <a:avLst>
              <a:gd name="adj1" fmla="val 50000"/>
              <a:gd name="adj2" fmla="val 15018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14786" name="AutoShape 236"/>
          <p:cNvSpPr>
            <a:spLocks noChangeArrowheads="1"/>
          </p:cNvSpPr>
          <p:nvPr/>
        </p:nvSpPr>
        <p:spPr bwMode="auto">
          <a:xfrm>
            <a:off x="7427913" y="2789238"/>
            <a:ext cx="738187" cy="881062"/>
          </a:xfrm>
          <a:prstGeom prst="rightArrow">
            <a:avLst>
              <a:gd name="adj1" fmla="val 50000"/>
              <a:gd name="adj2"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14787" name="Text Box 237"/>
          <p:cNvSpPr txBox="1">
            <a:spLocks noChangeArrowheads="1"/>
          </p:cNvSpPr>
          <p:nvPr/>
        </p:nvSpPr>
        <p:spPr bwMode="auto">
          <a:xfrm>
            <a:off x="6207125" y="1744663"/>
            <a:ext cx="1125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200">
                <a:solidFill>
                  <a:schemeClr val="tx1"/>
                </a:solidFill>
                <a:latin typeface="Arial" charset="0"/>
                <a:cs typeface="Times New Roman" charset="0"/>
              </a:rPr>
              <a:t>Pulse ht: [0:2]</a:t>
            </a:r>
          </a:p>
        </p:txBody>
      </p:sp>
      <p:sp>
        <p:nvSpPr>
          <p:cNvPr id="114788" name="Text Box 238"/>
          <p:cNvSpPr txBox="1">
            <a:spLocks noChangeArrowheads="1"/>
          </p:cNvSpPr>
          <p:nvPr/>
        </p:nvSpPr>
        <p:spPr bwMode="auto">
          <a:xfrm>
            <a:off x="7459663" y="2998788"/>
            <a:ext cx="619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200">
                <a:solidFill>
                  <a:schemeClr val="tx1"/>
                </a:solidFill>
                <a:latin typeface="Arial" charset="0"/>
                <a:cs typeface="Times New Roman" charset="0"/>
              </a:rPr>
              <a:t>Row #</a:t>
            </a:r>
          </a:p>
          <a:p>
            <a:pPr eaLnBrk="1" hangingPunct="1">
              <a:buClrTx/>
              <a:buFontTx/>
              <a:buNone/>
            </a:pPr>
            <a:r>
              <a:rPr lang="en-US" sz="1200">
                <a:solidFill>
                  <a:schemeClr val="tx1"/>
                </a:solidFill>
                <a:latin typeface="Arial" charset="0"/>
                <a:cs typeface="Times New Roman" charset="0"/>
              </a:rPr>
              <a:t>[0:7]</a:t>
            </a:r>
          </a:p>
        </p:txBody>
      </p:sp>
      <p:sp>
        <p:nvSpPr>
          <p:cNvPr id="114789" name="Line 239"/>
          <p:cNvSpPr>
            <a:spLocks noChangeShapeType="1"/>
          </p:cNvSpPr>
          <p:nvPr/>
        </p:nvSpPr>
        <p:spPr bwMode="auto">
          <a:xfrm flipV="1">
            <a:off x="6815138" y="4148138"/>
            <a:ext cx="0" cy="452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4790" name="Line 240"/>
          <p:cNvSpPr>
            <a:spLocks noChangeShapeType="1"/>
          </p:cNvSpPr>
          <p:nvPr/>
        </p:nvSpPr>
        <p:spPr bwMode="auto">
          <a:xfrm flipV="1">
            <a:off x="6796088" y="2070100"/>
            <a:ext cx="0" cy="314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4791" name="Rectangle 241"/>
          <p:cNvSpPr>
            <a:spLocks noChangeArrowheads="1"/>
          </p:cNvSpPr>
          <p:nvPr/>
        </p:nvSpPr>
        <p:spPr bwMode="auto">
          <a:xfrm>
            <a:off x="6249988" y="410368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Tx/>
              <a:buFontTx/>
              <a:buNone/>
            </a:pPr>
            <a:r>
              <a:rPr lang="en-US" sz="1200">
                <a:solidFill>
                  <a:schemeClr val="tx1"/>
                </a:solidFill>
                <a:latin typeface="Arial" charset="0"/>
                <a:cs typeface="Times New Roman" charset="0"/>
              </a:rPr>
              <a:t>Token</a:t>
            </a:r>
          </a:p>
          <a:p>
            <a:pPr algn="ctr">
              <a:buClrTx/>
              <a:buFontTx/>
              <a:buNone/>
            </a:pPr>
            <a:r>
              <a:rPr lang="en-US" sz="1200">
                <a:solidFill>
                  <a:schemeClr val="tx1"/>
                </a:solidFill>
                <a:latin typeface="Arial" charset="0"/>
                <a:cs typeface="Times New Roman" charset="0"/>
              </a:rPr>
              <a:t>In</a:t>
            </a:r>
          </a:p>
        </p:txBody>
      </p:sp>
      <p:sp>
        <p:nvSpPr>
          <p:cNvPr id="114792" name="Text Box 242"/>
          <p:cNvSpPr txBox="1">
            <a:spLocks noChangeArrowheads="1"/>
          </p:cNvSpPr>
          <p:nvPr/>
        </p:nvSpPr>
        <p:spPr bwMode="auto">
          <a:xfrm>
            <a:off x="6238875" y="2020888"/>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en-US" sz="1200">
                <a:solidFill>
                  <a:schemeClr val="tx1"/>
                </a:solidFill>
                <a:latin typeface="Arial" charset="0"/>
                <a:cs typeface="Times New Roman" charset="0"/>
              </a:rPr>
              <a:t>Token</a:t>
            </a:r>
          </a:p>
          <a:p>
            <a:pPr algn="ctr" eaLnBrk="1" hangingPunct="1">
              <a:buClrTx/>
              <a:buFontTx/>
              <a:buNone/>
            </a:pPr>
            <a:r>
              <a:rPr lang="en-US" sz="1200">
                <a:solidFill>
                  <a:schemeClr val="tx1"/>
                </a:solidFill>
                <a:latin typeface="Arial" charset="0"/>
                <a:cs typeface="Times New Roman" charset="0"/>
              </a:rPr>
              <a:t>Out</a:t>
            </a:r>
          </a:p>
        </p:txBody>
      </p:sp>
      <p:sp>
        <p:nvSpPr>
          <p:cNvPr id="114793" name="AutoShape 243"/>
          <p:cNvSpPr>
            <a:spLocks noChangeArrowheads="1"/>
          </p:cNvSpPr>
          <p:nvPr/>
        </p:nvSpPr>
        <p:spPr bwMode="auto">
          <a:xfrm>
            <a:off x="7997825" y="1433513"/>
            <a:ext cx="679450" cy="4587875"/>
          </a:xfrm>
          <a:prstGeom prst="downArrow">
            <a:avLst>
              <a:gd name="adj1" fmla="val 50000"/>
              <a:gd name="adj2" fmla="val 168808"/>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14794" name="Text Box 244"/>
          <p:cNvSpPr txBox="1">
            <a:spLocks noChangeArrowheads="1"/>
          </p:cNvSpPr>
          <p:nvPr/>
        </p:nvSpPr>
        <p:spPr bwMode="auto">
          <a:xfrm>
            <a:off x="7915275" y="838200"/>
            <a:ext cx="88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en-US" sz="1600">
                <a:solidFill>
                  <a:schemeClr val="tx1"/>
                </a:solidFill>
                <a:latin typeface="Arial" charset="0"/>
                <a:cs typeface="Times New Roman" charset="0"/>
              </a:rPr>
              <a:t>Column</a:t>
            </a:r>
          </a:p>
          <a:p>
            <a:pPr algn="ctr" eaLnBrk="1" hangingPunct="1">
              <a:buClrTx/>
              <a:buFontTx/>
              <a:buNone/>
            </a:pPr>
            <a:r>
              <a:rPr lang="en-US" sz="1600">
                <a:solidFill>
                  <a:schemeClr val="tx1"/>
                </a:solidFill>
                <a:latin typeface="Arial" charset="0"/>
                <a:cs typeface="Times New Roman" charset="0"/>
              </a:rPr>
              <a:t>Bus</a:t>
            </a:r>
          </a:p>
        </p:txBody>
      </p:sp>
      <p:grpSp>
        <p:nvGrpSpPr>
          <p:cNvPr id="114795" name="Group 245"/>
          <p:cNvGrpSpPr>
            <a:grpSpLocks/>
          </p:cNvGrpSpPr>
          <p:nvPr/>
        </p:nvGrpSpPr>
        <p:grpSpPr bwMode="auto">
          <a:xfrm>
            <a:off x="3530600" y="4756150"/>
            <a:ext cx="188913" cy="279400"/>
            <a:chOff x="459" y="3440"/>
            <a:chExt cx="119" cy="176"/>
          </a:xfrm>
        </p:grpSpPr>
        <p:sp>
          <p:nvSpPr>
            <p:cNvPr id="114817" name="Line 246"/>
            <p:cNvSpPr>
              <a:spLocks noChangeShapeType="1"/>
            </p:cNvSpPr>
            <p:nvPr/>
          </p:nvSpPr>
          <p:spPr bwMode="auto">
            <a:xfrm>
              <a:off x="459" y="3440"/>
              <a:ext cx="0" cy="1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18" name="Freeform 247"/>
            <p:cNvSpPr>
              <a:spLocks/>
            </p:cNvSpPr>
            <p:nvPr/>
          </p:nvSpPr>
          <p:spPr bwMode="auto">
            <a:xfrm>
              <a:off x="459" y="3440"/>
              <a:ext cx="119" cy="176"/>
            </a:xfrm>
            <a:custGeom>
              <a:avLst/>
              <a:gdLst>
                <a:gd name="T0" fmla="*/ 0 w 119"/>
                <a:gd name="T1" fmla="*/ 0 h 176"/>
                <a:gd name="T2" fmla="*/ 48 w 119"/>
                <a:gd name="T3" fmla="*/ 11 h 176"/>
                <a:gd name="T4" fmla="*/ 96 w 119"/>
                <a:gd name="T5" fmla="*/ 43 h 176"/>
                <a:gd name="T6" fmla="*/ 117 w 119"/>
                <a:gd name="T7" fmla="*/ 96 h 176"/>
                <a:gd name="T8" fmla="*/ 106 w 119"/>
                <a:gd name="T9" fmla="*/ 139 h 176"/>
                <a:gd name="T10" fmla="*/ 69 w 119"/>
                <a:gd name="T11" fmla="*/ 165 h 176"/>
                <a:gd name="T12" fmla="*/ 10 w 119"/>
                <a:gd name="T13" fmla="*/ 176 h 176"/>
                <a:gd name="T14" fmla="*/ 0 60000 65536"/>
                <a:gd name="T15" fmla="*/ 0 60000 65536"/>
                <a:gd name="T16" fmla="*/ 0 60000 65536"/>
                <a:gd name="T17" fmla="*/ 0 60000 65536"/>
                <a:gd name="T18" fmla="*/ 0 60000 65536"/>
                <a:gd name="T19" fmla="*/ 0 60000 65536"/>
                <a:gd name="T20" fmla="*/ 0 60000 65536"/>
                <a:gd name="T21" fmla="*/ 0 w 119"/>
                <a:gd name="T22" fmla="*/ 0 h 176"/>
                <a:gd name="T23" fmla="*/ 119 w 119"/>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176">
                  <a:moveTo>
                    <a:pt x="0" y="0"/>
                  </a:moveTo>
                  <a:cubicBezTo>
                    <a:pt x="16" y="2"/>
                    <a:pt x="32" y="4"/>
                    <a:pt x="48" y="11"/>
                  </a:cubicBezTo>
                  <a:cubicBezTo>
                    <a:pt x="64" y="18"/>
                    <a:pt x="85" y="29"/>
                    <a:pt x="96" y="43"/>
                  </a:cubicBezTo>
                  <a:cubicBezTo>
                    <a:pt x="107" y="57"/>
                    <a:pt x="115" y="80"/>
                    <a:pt x="117" y="96"/>
                  </a:cubicBezTo>
                  <a:cubicBezTo>
                    <a:pt x="119" y="112"/>
                    <a:pt x="114" y="128"/>
                    <a:pt x="106" y="139"/>
                  </a:cubicBezTo>
                  <a:cubicBezTo>
                    <a:pt x="98" y="150"/>
                    <a:pt x="85" y="159"/>
                    <a:pt x="69" y="165"/>
                  </a:cubicBezTo>
                  <a:cubicBezTo>
                    <a:pt x="53" y="171"/>
                    <a:pt x="22" y="175"/>
                    <a:pt x="10" y="1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114796" name="Group 248"/>
          <p:cNvGrpSpPr>
            <a:grpSpLocks/>
          </p:cNvGrpSpPr>
          <p:nvPr/>
        </p:nvGrpSpPr>
        <p:grpSpPr bwMode="auto">
          <a:xfrm>
            <a:off x="3205163" y="5076825"/>
            <a:ext cx="388937" cy="276225"/>
            <a:chOff x="1399" y="3648"/>
            <a:chExt cx="245" cy="174"/>
          </a:xfrm>
        </p:grpSpPr>
        <p:sp>
          <p:nvSpPr>
            <p:cNvPr id="114815" name="Rectangle 249"/>
            <p:cNvSpPr>
              <a:spLocks noChangeArrowheads="1"/>
            </p:cNvSpPr>
            <p:nvPr/>
          </p:nvSpPr>
          <p:spPr bwMode="auto">
            <a:xfrm>
              <a:off x="1399" y="3648"/>
              <a:ext cx="245" cy="1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buClrTx/>
                <a:buFontTx/>
                <a:buNone/>
              </a:pPr>
              <a:r>
                <a:rPr lang="en-US" sz="1200">
                  <a:solidFill>
                    <a:schemeClr val="tx1"/>
                  </a:solidFill>
                  <a:latin typeface="Arial" charset="0"/>
                  <a:cs typeface="Times New Roman" charset="0"/>
                </a:rPr>
                <a:t>Kill</a:t>
              </a:r>
            </a:p>
          </p:txBody>
        </p:sp>
        <p:sp>
          <p:nvSpPr>
            <p:cNvPr id="114816" name="Line 250"/>
            <p:cNvSpPr>
              <a:spLocks noChangeShapeType="1"/>
            </p:cNvSpPr>
            <p:nvPr/>
          </p:nvSpPr>
          <p:spPr bwMode="auto">
            <a:xfrm>
              <a:off x="1456" y="3669"/>
              <a:ext cx="123"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4797" name="Line 251"/>
          <p:cNvSpPr>
            <a:spLocks noChangeShapeType="1"/>
          </p:cNvSpPr>
          <p:nvPr/>
        </p:nvSpPr>
        <p:spPr bwMode="auto">
          <a:xfrm flipV="1">
            <a:off x="3370263" y="4951413"/>
            <a:ext cx="0" cy="93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98" name="Line 252"/>
          <p:cNvSpPr>
            <a:spLocks noChangeShapeType="1"/>
          </p:cNvSpPr>
          <p:nvPr/>
        </p:nvSpPr>
        <p:spPr bwMode="auto">
          <a:xfrm>
            <a:off x="3370263" y="4959350"/>
            <a:ext cx="1682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799" name="Line 253"/>
          <p:cNvSpPr>
            <a:spLocks noChangeShapeType="1"/>
          </p:cNvSpPr>
          <p:nvPr/>
        </p:nvSpPr>
        <p:spPr bwMode="auto">
          <a:xfrm>
            <a:off x="3716338" y="490855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4800" name="Oval 254"/>
          <p:cNvSpPr>
            <a:spLocks noChangeArrowheads="1"/>
          </p:cNvSpPr>
          <p:nvPr/>
        </p:nvSpPr>
        <p:spPr bwMode="auto">
          <a:xfrm>
            <a:off x="1828800" y="3008313"/>
            <a:ext cx="34925" cy="44450"/>
          </a:xfrm>
          <a:prstGeom prst="ellipse">
            <a:avLst/>
          </a:prstGeom>
          <a:solidFill>
            <a:srgbClr val="000000"/>
          </a:solidFill>
          <a:ln w="9525">
            <a:solidFill>
              <a:srgbClr val="000000"/>
            </a:solidFill>
            <a:round/>
            <a:headEnd/>
            <a:tailEnd/>
          </a:ln>
        </p:spPr>
        <p:txBody>
          <a:bodyPr/>
          <a:lstStyle/>
          <a:p>
            <a:endParaRPr lang="it-IT"/>
          </a:p>
        </p:txBody>
      </p:sp>
      <p:sp>
        <p:nvSpPr>
          <p:cNvPr id="114801" name="Oval 255"/>
          <p:cNvSpPr>
            <a:spLocks noChangeArrowheads="1"/>
          </p:cNvSpPr>
          <p:nvPr/>
        </p:nvSpPr>
        <p:spPr bwMode="auto">
          <a:xfrm>
            <a:off x="2120900" y="3006725"/>
            <a:ext cx="34925" cy="44450"/>
          </a:xfrm>
          <a:prstGeom prst="ellipse">
            <a:avLst/>
          </a:prstGeom>
          <a:solidFill>
            <a:srgbClr val="000000"/>
          </a:solidFill>
          <a:ln w="9525">
            <a:solidFill>
              <a:srgbClr val="000000"/>
            </a:solidFill>
            <a:round/>
            <a:headEnd/>
            <a:tailEnd/>
          </a:ln>
        </p:spPr>
        <p:txBody>
          <a:bodyPr/>
          <a:lstStyle/>
          <a:p>
            <a:endParaRPr lang="it-IT"/>
          </a:p>
        </p:txBody>
      </p:sp>
      <p:sp>
        <p:nvSpPr>
          <p:cNvPr id="114802" name="Line 256"/>
          <p:cNvSpPr>
            <a:spLocks noChangeShapeType="1"/>
          </p:cNvSpPr>
          <p:nvPr/>
        </p:nvSpPr>
        <p:spPr bwMode="auto">
          <a:xfrm>
            <a:off x="1838325" y="2798763"/>
            <a:ext cx="76200" cy="4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03" name="Line 257"/>
          <p:cNvSpPr>
            <a:spLocks noChangeShapeType="1"/>
          </p:cNvSpPr>
          <p:nvPr/>
        </p:nvSpPr>
        <p:spPr bwMode="auto">
          <a:xfrm flipV="1">
            <a:off x="1919288" y="2755900"/>
            <a:ext cx="23812" cy="52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04" name="Line 258"/>
          <p:cNvSpPr>
            <a:spLocks noChangeShapeType="1"/>
          </p:cNvSpPr>
          <p:nvPr/>
        </p:nvSpPr>
        <p:spPr bwMode="auto">
          <a:xfrm>
            <a:off x="1947863" y="2760663"/>
            <a:ext cx="19050" cy="100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05" name="Line 259"/>
          <p:cNvSpPr>
            <a:spLocks noChangeShapeType="1"/>
          </p:cNvSpPr>
          <p:nvPr/>
        </p:nvSpPr>
        <p:spPr bwMode="auto">
          <a:xfrm flipV="1">
            <a:off x="1966913" y="2741613"/>
            <a:ext cx="33337"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06" name="Line 260"/>
          <p:cNvSpPr>
            <a:spLocks noChangeShapeType="1"/>
          </p:cNvSpPr>
          <p:nvPr/>
        </p:nvSpPr>
        <p:spPr bwMode="auto">
          <a:xfrm>
            <a:off x="2000250" y="2746375"/>
            <a:ext cx="19050" cy="1000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07" name="Line 261"/>
          <p:cNvSpPr>
            <a:spLocks noChangeShapeType="1"/>
          </p:cNvSpPr>
          <p:nvPr/>
        </p:nvSpPr>
        <p:spPr bwMode="auto">
          <a:xfrm flipV="1">
            <a:off x="2019300" y="2741613"/>
            <a:ext cx="33338" cy="100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08" name="Line 262"/>
          <p:cNvSpPr>
            <a:spLocks noChangeShapeType="1"/>
          </p:cNvSpPr>
          <p:nvPr/>
        </p:nvSpPr>
        <p:spPr bwMode="auto">
          <a:xfrm>
            <a:off x="2043113" y="2736850"/>
            <a:ext cx="23812" cy="66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09" name="Line 263"/>
          <p:cNvSpPr>
            <a:spLocks noChangeShapeType="1"/>
          </p:cNvSpPr>
          <p:nvPr/>
        </p:nvSpPr>
        <p:spPr bwMode="auto">
          <a:xfrm>
            <a:off x="2071688" y="2803525"/>
            <a:ext cx="66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810" name="Line 264"/>
          <p:cNvSpPr>
            <a:spLocks noChangeShapeType="1"/>
          </p:cNvSpPr>
          <p:nvPr/>
        </p:nvSpPr>
        <p:spPr bwMode="auto">
          <a:xfrm flipV="1">
            <a:off x="1924050" y="2589213"/>
            <a:ext cx="161925" cy="309562"/>
          </a:xfrm>
          <a:prstGeom prst="line">
            <a:avLst/>
          </a:prstGeom>
          <a:noFill/>
          <a:ln w="952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it-IT"/>
          </a:p>
        </p:txBody>
      </p:sp>
      <p:sp>
        <p:nvSpPr>
          <p:cNvPr id="114811" name="Rectangle 265"/>
          <p:cNvSpPr>
            <a:spLocks noChangeArrowheads="1"/>
          </p:cNvSpPr>
          <p:nvPr/>
        </p:nvSpPr>
        <p:spPr bwMode="auto">
          <a:xfrm>
            <a:off x="1968500" y="2392363"/>
            <a:ext cx="3159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buFontTx/>
              <a:buNone/>
            </a:pPr>
            <a:r>
              <a:rPr lang="en-US" sz="1200">
                <a:solidFill>
                  <a:schemeClr val="tx1"/>
                </a:solidFill>
                <a:latin typeface="Arial" charset="0"/>
              </a:rPr>
              <a:t>Vfb2</a:t>
            </a:r>
          </a:p>
        </p:txBody>
      </p:sp>
      <p:sp>
        <p:nvSpPr>
          <p:cNvPr id="114812" name="Rectangle 266"/>
          <p:cNvSpPr>
            <a:spLocks noChangeArrowheads="1"/>
          </p:cNvSpPr>
          <p:nvPr/>
        </p:nvSpPr>
        <p:spPr bwMode="auto">
          <a:xfrm>
            <a:off x="938213" y="1790700"/>
            <a:ext cx="35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Tx/>
              <a:buFontTx/>
              <a:buNone/>
            </a:pPr>
            <a:r>
              <a:rPr lang="en-US" sz="1200">
                <a:solidFill>
                  <a:srgbClr val="000000"/>
                </a:solidFill>
                <a:latin typeface="Arial" charset="0"/>
              </a:rPr>
              <a:t>Ifb</a:t>
            </a:r>
          </a:p>
        </p:txBody>
      </p:sp>
      <p:sp>
        <p:nvSpPr>
          <p:cNvPr id="114813" name="Text Box 267"/>
          <p:cNvSpPr txBox="1">
            <a:spLocks noChangeArrowheads="1"/>
          </p:cNvSpPr>
          <p:nvPr/>
        </p:nvSpPr>
        <p:spPr bwMode="auto">
          <a:xfrm>
            <a:off x="381000" y="5070475"/>
            <a:ext cx="2281238" cy="8413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None/>
            </a:pPr>
            <a:r>
              <a:rPr lang="en-US" sz="1600">
                <a:solidFill>
                  <a:schemeClr val="tx1"/>
                </a:solidFill>
                <a:latin typeface="Arial" charset="0"/>
              </a:rPr>
              <a:t>Bias voltages &amp; currents are set by DAC’s.  </a:t>
            </a:r>
          </a:p>
        </p:txBody>
      </p:sp>
      <p:sp>
        <p:nvSpPr>
          <p:cNvPr id="114814" name="Line 268"/>
          <p:cNvSpPr>
            <a:spLocks noChangeShapeType="1"/>
          </p:cNvSpPr>
          <p:nvPr/>
        </p:nvSpPr>
        <p:spPr bwMode="auto">
          <a:xfrm>
            <a:off x="3200400" y="4841875"/>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numero diapositiva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D671D28A-3ADE-864C-BC15-285525AFCD7C}" type="slidenum">
              <a:rPr lang="en-US" sz="1200">
                <a:solidFill>
                  <a:srgbClr val="000066"/>
                </a:solidFill>
                <a:latin typeface="Verdana" charset="0"/>
              </a:rPr>
              <a:pPr/>
              <a:t>99</a:t>
            </a:fld>
            <a:endParaRPr lang="en-US" sz="1200">
              <a:solidFill>
                <a:srgbClr val="000066"/>
              </a:solidFill>
              <a:latin typeface="Verdana" charset="0"/>
            </a:endParaRPr>
          </a:p>
        </p:txBody>
      </p:sp>
      <p:grpSp>
        <p:nvGrpSpPr>
          <p:cNvPr id="115715" name="Group 4"/>
          <p:cNvGrpSpPr>
            <a:grpSpLocks/>
          </p:cNvGrpSpPr>
          <p:nvPr/>
        </p:nvGrpSpPr>
        <p:grpSpPr bwMode="auto">
          <a:xfrm>
            <a:off x="196850" y="952500"/>
            <a:ext cx="8264525" cy="5470525"/>
            <a:chOff x="380" y="584"/>
            <a:chExt cx="5206" cy="3446"/>
          </a:xfrm>
        </p:grpSpPr>
        <p:pic>
          <p:nvPicPr>
            <p:cNvPr id="1157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 y="719"/>
              <a:ext cx="3946" cy="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78" name="Text Box 6"/>
            <p:cNvSpPr txBox="1">
              <a:spLocks noChangeArrowheads="1"/>
            </p:cNvSpPr>
            <p:nvPr/>
          </p:nvSpPr>
          <p:spPr bwMode="auto">
            <a:xfrm>
              <a:off x="1251" y="1520"/>
              <a:ext cx="3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X=1</a:t>
              </a:r>
              <a:endParaRPr lang="it-IT" sz="1200">
                <a:solidFill>
                  <a:schemeClr val="tx1"/>
                </a:solidFill>
                <a:sym typeface="Symbol" charset="0"/>
              </a:endParaRPr>
            </a:p>
          </p:txBody>
        </p:sp>
        <p:sp>
          <p:nvSpPr>
            <p:cNvPr id="115779" name="Text Box 7"/>
            <p:cNvSpPr txBox="1">
              <a:spLocks noChangeArrowheads="1"/>
            </p:cNvSpPr>
            <p:nvPr/>
          </p:nvSpPr>
          <p:spPr bwMode="auto">
            <a:xfrm>
              <a:off x="3644" y="1520"/>
              <a:ext cx="3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X=16</a:t>
              </a:r>
              <a:endParaRPr lang="it-IT" sz="1200">
                <a:solidFill>
                  <a:schemeClr val="tx1"/>
                </a:solidFill>
                <a:sym typeface="Symbol" charset="0"/>
              </a:endParaRPr>
            </a:p>
          </p:txBody>
        </p:sp>
        <p:sp>
          <p:nvSpPr>
            <p:cNvPr id="115780" name="Text Box 8"/>
            <p:cNvSpPr txBox="1">
              <a:spLocks noChangeArrowheads="1"/>
            </p:cNvSpPr>
            <p:nvPr/>
          </p:nvSpPr>
          <p:spPr bwMode="auto">
            <a:xfrm>
              <a:off x="491" y="2352"/>
              <a:ext cx="34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Y=1</a:t>
              </a:r>
              <a:endParaRPr lang="it-IT" sz="1200">
                <a:solidFill>
                  <a:schemeClr val="tx1"/>
                </a:solidFill>
                <a:sym typeface="Symbol" charset="0"/>
              </a:endParaRPr>
            </a:p>
          </p:txBody>
        </p:sp>
        <p:sp>
          <p:nvSpPr>
            <p:cNvPr id="115781" name="Text Box 9"/>
            <p:cNvSpPr txBox="1">
              <a:spLocks noChangeArrowheads="1"/>
            </p:cNvSpPr>
            <p:nvPr/>
          </p:nvSpPr>
          <p:spPr bwMode="auto">
            <a:xfrm>
              <a:off x="491" y="3040"/>
              <a:ext cx="34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Y=2</a:t>
              </a:r>
              <a:endParaRPr lang="it-IT" sz="1200">
                <a:solidFill>
                  <a:schemeClr val="tx1"/>
                </a:solidFill>
                <a:sym typeface="Symbol" charset="0"/>
              </a:endParaRPr>
            </a:p>
          </p:txBody>
        </p:sp>
        <p:sp>
          <p:nvSpPr>
            <p:cNvPr id="115782" name="Text Box 10"/>
            <p:cNvSpPr txBox="1">
              <a:spLocks noChangeArrowheads="1"/>
            </p:cNvSpPr>
            <p:nvPr/>
          </p:nvSpPr>
          <p:spPr bwMode="auto">
            <a:xfrm>
              <a:off x="491" y="3856"/>
              <a:ext cx="3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Y=16</a:t>
              </a:r>
              <a:endParaRPr lang="it-IT" sz="1200">
                <a:solidFill>
                  <a:schemeClr val="tx1"/>
                </a:solidFill>
                <a:sym typeface="Symbol" charset="0"/>
              </a:endParaRPr>
            </a:p>
          </p:txBody>
        </p:sp>
        <p:sp>
          <p:nvSpPr>
            <p:cNvPr id="115783" name="Text Box 11"/>
            <p:cNvSpPr txBox="1">
              <a:spLocks noChangeArrowheads="1"/>
            </p:cNvSpPr>
            <p:nvPr/>
          </p:nvSpPr>
          <p:spPr bwMode="auto">
            <a:xfrm>
              <a:off x="2389" y="1520"/>
              <a:ext cx="34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X=2</a:t>
              </a:r>
              <a:endParaRPr lang="it-IT" sz="1200">
                <a:solidFill>
                  <a:schemeClr val="tx1"/>
                </a:solidFill>
                <a:sym typeface="Symbol" charset="0"/>
              </a:endParaRPr>
            </a:p>
          </p:txBody>
        </p:sp>
        <p:sp>
          <p:nvSpPr>
            <p:cNvPr id="115784" name="Text Box 12"/>
            <p:cNvSpPr txBox="1">
              <a:spLocks noChangeArrowheads="1"/>
            </p:cNvSpPr>
            <p:nvPr/>
          </p:nvSpPr>
          <p:spPr bwMode="auto">
            <a:xfrm>
              <a:off x="1859" y="1432"/>
              <a:ext cx="54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b="1">
                  <a:solidFill>
                    <a:schemeClr val="tx1"/>
                  </a:solidFill>
                </a:rPr>
                <a:t>Time Stamp Buffer 1</a:t>
              </a:r>
              <a:endParaRPr lang="it-IT" sz="1000" b="1">
                <a:solidFill>
                  <a:schemeClr val="tx1"/>
                </a:solidFill>
                <a:sym typeface="Symbol" charset="0"/>
              </a:endParaRPr>
            </a:p>
          </p:txBody>
        </p:sp>
        <p:sp>
          <p:nvSpPr>
            <p:cNvPr id="115785" name="Text Box 13"/>
            <p:cNvSpPr txBox="1">
              <a:spLocks noChangeArrowheads="1"/>
            </p:cNvSpPr>
            <p:nvPr/>
          </p:nvSpPr>
          <p:spPr bwMode="auto">
            <a:xfrm>
              <a:off x="3012" y="1432"/>
              <a:ext cx="52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b="1">
                  <a:solidFill>
                    <a:schemeClr val="tx1"/>
                  </a:solidFill>
                </a:rPr>
                <a:t>Time Stamp Buffer 2</a:t>
              </a:r>
              <a:endParaRPr lang="it-IT" sz="1000" b="1">
                <a:solidFill>
                  <a:schemeClr val="tx1"/>
                </a:solidFill>
                <a:sym typeface="Symbol" charset="0"/>
              </a:endParaRPr>
            </a:p>
          </p:txBody>
        </p:sp>
        <p:sp>
          <p:nvSpPr>
            <p:cNvPr id="115786" name="Text Box 14"/>
            <p:cNvSpPr txBox="1">
              <a:spLocks noChangeArrowheads="1"/>
            </p:cNvSpPr>
            <p:nvPr/>
          </p:nvSpPr>
          <p:spPr bwMode="auto">
            <a:xfrm>
              <a:off x="4291" y="1432"/>
              <a:ext cx="53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b="1">
                  <a:solidFill>
                    <a:schemeClr val="tx1"/>
                  </a:solidFill>
                </a:rPr>
                <a:t>Time Stamp Buffer 16</a:t>
              </a:r>
              <a:endParaRPr lang="it-IT" sz="1000" b="1">
                <a:solidFill>
                  <a:schemeClr val="tx1"/>
                </a:solidFill>
                <a:sym typeface="Symbol" charset="0"/>
              </a:endParaRPr>
            </a:p>
          </p:txBody>
        </p:sp>
        <p:sp>
          <p:nvSpPr>
            <p:cNvPr id="115787" name="Text Box 15"/>
            <p:cNvSpPr txBox="1">
              <a:spLocks noChangeArrowheads="1"/>
            </p:cNvSpPr>
            <p:nvPr/>
          </p:nvSpPr>
          <p:spPr bwMode="auto">
            <a:xfrm>
              <a:off x="890" y="1856"/>
              <a:ext cx="6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Cell (1,1)</a:t>
              </a:r>
              <a:endParaRPr lang="it-IT" sz="1000">
                <a:solidFill>
                  <a:schemeClr val="tx1"/>
                </a:solidFill>
                <a:sym typeface="Symbol" charset="0"/>
              </a:endParaRPr>
            </a:p>
          </p:txBody>
        </p:sp>
        <p:sp>
          <p:nvSpPr>
            <p:cNvPr id="115788" name="Text Box 16"/>
            <p:cNvSpPr txBox="1">
              <a:spLocks noChangeArrowheads="1"/>
            </p:cNvSpPr>
            <p:nvPr/>
          </p:nvSpPr>
          <p:spPr bwMode="auto">
            <a:xfrm>
              <a:off x="2019" y="1856"/>
              <a:ext cx="6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Cell (1,2)</a:t>
              </a:r>
              <a:endParaRPr lang="it-IT" sz="1000">
                <a:solidFill>
                  <a:schemeClr val="tx1"/>
                </a:solidFill>
                <a:sym typeface="Symbol" charset="0"/>
              </a:endParaRPr>
            </a:p>
          </p:txBody>
        </p:sp>
        <p:sp>
          <p:nvSpPr>
            <p:cNvPr id="115789" name="Text Box 17"/>
            <p:cNvSpPr txBox="1">
              <a:spLocks noChangeArrowheads="1"/>
            </p:cNvSpPr>
            <p:nvPr/>
          </p:nvSpPr>
          <p:spPr bwMode="auto">
            <a:xfrm>
              <a:off x="3282" y="1856"/>
              <a:ext cx="6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Cell (1,16)</a:t>
              </a:r>
              <a:endParaRPr lang="it-IT" sz="1000">
                <a:solidFill>
                  <a:schemeClr val="tx1"/>
                </a:solidFill>
                <a:sym typeface="Symbol" charset="0"/>
              </a:endParaRPr>
            </a:p>
          </p:txBody>
        </p:sp>
        <p:sp>
          <p:nvSpPr>
            <p:cNvPr id="115790" name="Text Box 18"/>
            <p:cNvSpPr txBox="1">
              <a:spLocks noChangeArrowheads="1"/>
            </p:cNvSpPr>
            <p:nvPr/>
          </p:nvSpPr>
          <p:spPr bwMode="auto">
            <a:xfrm>
              <a:off x="882" y="2536"/>
              <a:ext cx="6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Cell (2,1)</a:t>
              </a:r>
              <a:endParaRPr lang="it-IT" sz="1000">
                <a:solidFill>
                  <a:schemeClr val="tx1"/>
                </a:solidFill>
                <a:sym typeface="Symbol" charset="0"/>
              </a:endParaRPr>
            </a:p>
          </p:txBody>
        </p:sp>
        <p:sp>
          <p:nvSpPr>
            <p:cNvPr id="115791" name="Text Box 19"/>
            <p:cNvSpPr txBox="1">
              <a:spLocks noChangeArrowheads="1"/>
            </p:cNvSpPr>
            <p:nvPr/>
          </p:nvSpPr>
          <p:spPr bwMode="auto">
            <a:xfrm>
              <a:off x="2012" y="2536"/>
              <a:ext cx="6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Cell (2,2)</a:t>
              </a:r>
              <a:endParaRPr lang="it-IT" sz="1000">
                <a:solidFill>
                  <a:schemeClr val="tx1"/>
                </a:solidFill>
                <a:sym typeface="Symbol" charset="0"/>
              </a:endParaRPr>
            </a:p>
          </p:txBody>
        </p:sp>
        <p:sp>
          <p:nvSpPr>
            <p:cNvPr id="115792" name="Text Box 20"/>
            <p:cNvSpPr txBox="1">
              <a:spLocks noChangeArrowheads="1"/>
            </p:cNvSpPr>
            <p:nvPr/>
          </p:nvSpPr>
          <p:spPr bwMode="auto">
            <a:xfrm>
              <a:off x="3282" y="2536"/>
              <a:ext cx="6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Cell (2,16)</a:t>
              </a:r>
              <a:endParaRPr lang="it-IT" sz="1000">
                <a:solidFill>
                  <a:schemeClr val="tx1"/>
                </a:solidFill>
                <a:sym typeface="Symbol" charset="0"/>
              </a:endParaRPr>
            </a:p>
          </p:txBody>
        </p:sp>
        <p:sp>
          <p:nvSpPr>
            <p:cNvPr id="115793" name="Text Box 21"/>
            <p:cNvSpPr txBox="1">
              <a:spLocks noChangeArrowheads="1"/>
            </p:cNvSpPr>
            <p:nvPr/>
          </p:nvSpPr>
          <p:spPr bwMode="auto">
            <a:xfrm>
              <a:off x="912" y="3352"/>
              <a:ext cx="6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Cell (16,1)</a:t>
              </a:r>
              <a:endParaRPr lang="it-IT" sz="1000">
                <a:solidFill>
                  <a:schemeClr val="tx1"/>
                </a:solidFill>
                <a:sym typeface="Symbol" charset="0"/>
              </a:endParaRPr>
            </a:p>
          </p:txBody>
        </p:sp>
        <p:sp>
          <p:nvSpPr>
            <p:cNvPr id="115794" name="Text Box 22"/>
            <p:cNvSpPr txBox="1">
              <a:spLocks noChangeArrowheads="1"/>
            </p:cNvSpPr>
            <p:nvPr/>
          </p:nvSpPr>
          <p:spPr bwMode="auto">
            <a:xfrm>
              <a:off x="2042" y="3352"/>
              <a:ext cx="6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Cell (16,2)</a:t>
              </a:r>
              <a:endParaRPr lang="it-IT" sz="1000">
                <a:solidFill>
                  <a:schemeClr val="tx1"/>
                </a:solidFill>
                <a:sym typeface="Symbol" charset="0"/>
              </a:endParaRPr>
            </a:p>
          </p:txBody>
        </p:sp>
        <p:sp>
          <p:nvSpPr>
            <p:cNvPr id="115795" name="Text Box 23"/>
            <p:cNvSpPr txBox="1">
              <a:spLocks noChangeArrowheads="1"/>
            </p:cNvSpPr>
            <p:nvPr/>
          </p:nvSpPr>
          <p:spPr bwMode="auto">
            <a:xfrm>
              <a:off x="3319" y="3352"/>
              <a:ext cx="6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Cell (16,16)</a:t>
              </a:r>
              <a:endParaRPr lang="it-IT" sz="1000">
                <a:solidFill>
                  <a:schemeClr val="tx1"/>
                </a:solidFill>
                <a:sym typeface="Symbol" charset="0"/>
              </a:endParaRPr>
            </a:p>
          </p:txBody>
        </p:sp>
        <p:sp>
          <p:nvSpPr>
            <p:cNvPr id="115796" name="Text Box 24"/>
            <p:cNvSpPr txBox="1">
              <a:spLocks noChangeArrowheads="1"/>
            </p:cNvSpPr>
            <p:nvPr/>
          </p:nvSpPr>
          <p:spPr bwMode="auto">
            <a:xfrm>
              <a:off x="1776" y="1808"/>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5</a:t>
              </a:r>
              <a:endParaRPr lang="it-IT" sz="1200">
                <a:solidFill>
                  <a:schemeClr val="tx1"/>
                </a:solidFill>
                <a:sym typeface="Symbol" charset="0"/>
              </a:endParaRPr>
            </a:p>
          </p:txBody>
        </p:sp>
        <p:sp>
          <p:nvSpPr>
            <p:cNvPr id="115797" name="Text Box 25"/>
            <p:cNvSpPr txBox="1">
              <a:spLocks noChangeArrowheads="1"/>
            </p:cNvSpPr>
            <p:nvPr/>
          </p:nvSpPr>
          <p:spPr bwMode="auto">
            <a:xfrm>
              <a:off x="2913" y="1808"/>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5</a:t>
              </a:r>
              <a:endParaRPr lang="it-IT" sz="1200">
                <a:solidFill>
                  <a:schemeClr val="tx1"/>
                </a:solidFill>
                <a:sym typeface="Symbol" charset="0"/>
              </a:endParaRPr>
            </a:p>
          </p:txBody>
        </p:sp>
        <p:sp>
          <p:nvSpPr>
            <p:cNvPr id="115798" name="Text Box 26"/>
            <p:cNvSpPr txBox="1">
              <a:spLocks noChangeArrowheads="1"/>
            </p:cNvSpPr>
            <p:nvPr/>
          </p:nvSpPr>
          <p:spPr bwMode="auto">
            <a:xfrm>
              <a:off x="4176" y="1808"/>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5</a:t>
              </a:r>
              <a:endParaRPr lang="it-IT" sz="1200">
                <a:solidFill>
                  <a:schemeClr val="tx1"/>
                </a:solidFill>
                <a:sym typeface="Symbol" charset="0"/>
              </a:endParaRPr>
            </a:p>
          </p:txBody>
        </p:sp>
        <p:sp>
          <p:nvSpPr>
            <p:cNvPr id="115799" name="Text Box 27"/>
            <p:cNvSpPr txBox="1">
              <a:spLocks noChangeArrowheads="1"/>
            </p:cNvSpPr>
            <p:nvPr/>
          </p:nvSpPr>
          <p:spPr bwMode="auto">
            <a:xfrm>
              <a:off x="4220" y="1376"/>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5</a:t>
              </a:r>
              <a:endParaRPr lang="it-IT" sz="1200">
                <a:solidFill>
                  <a:schemeClr val="tx1"/>
                </a:solidFill>
                <a:sym typeface="Symbol" charset="0"/>
              </a:endParaRPr>
            </a:p>
          </p:txBody>
        </p:sp>
        <p:sp>
          <p:nvSpPr>
            <p:cNvPr id="115800" name="Text Box 28"/>
            <p:cNvSpPr txBox="1">
              <a:spLocks noChangeArrowheads="1"/>
            </p:cNvSpPr>
            <p:nvPr/>
          </p:nvSpPr>
          <p:spPr bwMode="auto">
            <a:xfrm>
              <a:off x="2957" y="1376"/>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5</a:t>
              </a:r>
              <a:endParaRPr lang="it-IT" sz="1200">
                <a:solidFill>
                  <a:schemeClr val="tx1"/>
                </a:solidFill>
                <a:sym typeface="Symbol" charset="0"/>
              </a:endParaRPr>
            </a:p>
          </p:txBody>
        </p:sp>
        <p:sp>
          <p:nvSpPr>
            <p:cNvPr id="115801" name="Text Box 29"/>
            <p:cNvSpPr txBox="1">
              <a:spLocks noChangeArrowheads="1"/>
            </p:cNvSpPr>
            <p:nvPr/>
          </p:nvSpPr>
          <p:spPr bwMode="auto">
            <a:xfrm>
              <a:off x="1827" y="1376"/>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5</a:t>
              </a:r>
              <a:endParaRPr lang="it-IT" sz="1200">
                <a:solidFill>
                  <a:schemeClr val="tx1"/>
                </a:solidFill>
                <a:sym typeface="Symbol" charset="0"/>
              </a:endParaRPr>
            </a:p>
          </p:txBody>
        </p:sp>
        <p:sp>
          <p:nvSpPr>
            <p:cNvPr id="115802" name="Text Box 30"/>
            <p:cNvSpPr txBox="1">
              <a:spLocks noChangeArrowheads="1"/>
            </p:cNvSpPr>
            <p:nvPr/>
          </p:nvSpPr>
          <p:spPr bwMode="auto">
            <a:xfrm>
              <a:off x="1443" y="1376"/>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4</a:t>
              </a:r>
              <a:endParaRPr lang="it-IT" sz="1200">
                <a:solidFill>
                  <a:schemeClr val="tx1"/>
                </a:solidFill>
                <a:sym typeface="Symbol" charset="0"/>
              </a:endParaRPr>
            </a:p>
          </p:txBody>
        </p:sp>
        <p:sp>
          <p:nvSpPr>
            <p:cNvPr id="115803" name="Text Box 31"/>
            <p:cNvSpPr txBox="1">
              <a:spLocks noChangeArrowheads="1"/>
            </p:cNvSpPr>
            <p:nvPr/>
          </p:nvSpPr>
          <p:spPr bwMode="auto">
            <a:xfrm>
              <a:off x="2573" y="1376"/>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4</a:t>
              </a:r>
              <a:endParaRPr lang="it-IT" sz="1200">
                <a:solidFill>
                  <a:schemeClr val="tx1"/>
                </a:solidFill>
                <a:sym typeface="Symbol" charset="0"/>
              </a:endParaRPr>
            </a:p>
          </p:txBody>
        </p:sp>
        <p:sp>
          <p:nvSpPr>
            <p:cNvPr id="115804" name="Text Box 32"/>
            <p:cNvSpPr txBox="1">
              <a:spLocks noChangeArrowheads="1"/>
            </p:cNvSpPr>
            <p:nvPr/>
          </p:nvSpPr>
          <p:spPr bwMode="auto">
            <a:xfrm>
              <a:off x="3829" y="1376"/>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4</a:t>
              </a:r>
              <a:endParaRPr lang="it-IT" sz="1200">
                <a:solidFill>
                  <a:schemeClr val="tx1"/>
                </a:solidFill>
                <a:sym typeface="Symbol" charset="0"/>
              </a:endParaRPr>
            </a:p>
          </p:txBody>
        </p:sp>
        <p:sp>
          <p:nvSpPr>
            <p:cNvPr id="115805" name="Text Box 33"/>
            <p:cNvSpPr txBox="1">
              <a:spLocks noChangeArrowheads="1"/>
            </p:cNvSpPr>
            <p:nvPr/>
          </p:nvSpPr>
          <p:spPr bwMode="auto">
            <a:xfrm>
              <a:off x="395" y="2248"/>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4</a:t>
              </a:r>
              <a:endParaRPr lang="it-IT" sz="1200">
                <a:solidFill>
                  <a:schemeClr val="tx1"/>
                </a:solidFill>
                <a:sym typeface="Symbol" charset="0"/>
              </a:endParaRPr>
            </a:p>
          </p:txBody>
        </p:sp>
        <p:sp>
          <p:nvSpPr>
            <p:cNvPr id="115806" name="Text Box 34"/>
            <p:cNvSpPr txBox="1">
              <a:spLocks noChangeArrowheads="1"/>
            </p:cNvSpPr>
            <p:nvPr/>
          </p:nvSpPr>
          <p:spPr bwMode="auto">
            <a:xfrm>
              <a:off x="402" y="2928"/>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4</a:t>
              </a:r>
              <a:endParaRPr lang="it-IT" sz="1200">
                <a:solidFill>
                  <a:schemeClr val="tx1"/>
                </a:solidFill>
                <a:sym typeface="Symbol" charset="0"/>
              </a:endParaRPr>
            </a:p>
          </p:txBody>
        </p:sp>
        <p:sp>
          <p:nvSpPr>
            <p:cNvPr id="115807" name="Text Box 35"/>
            <p:cNvSpPr txBox="1">
              <a:spLocks noChangeArrowheads="1"/>
            </p:cNvSpPr>
            <p:nvPr/>
          </p:nvSpPr>
          <p:spPr bwMode="auto">
            <a:xfrm>
              <a:off x="402" y="3744"/>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4</a:t>
              </a:r>
              <a:endParaRPr lang="it-IT" sz="1200">
                <a:solidFill>
                  <a:schemeClr val="tx1"/>
                </a:solidFill>
                <a:sym typeface="Symbol" charset="0"/>
              </a:endParaRPr>
            </a:p>
          </p:txBody>
        </p:sp>
        <p:sp>
          <p:nvSpPr>
            <p:cNvPr id="115808" name="Text Box 36"/>
            <p:cNvSpPr txBox="1">
              <a:spLocks noChangeArrowheads="1"/>
            </p:cNvSpPr>
            <p:nvPr/>
          </p:nvSpPr>
          <p:spPr bwMode="auto">
            <a:xfrm>
              <a:off x="1938" y="728"/>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4</a:t>
              </a:r>
              <a:endParaRPr lang="it-IT" sz="1200">
                <a:solidFill>
                  <a:schemeClr val="tx1"/>
                </a:solidFill>
                <a:sym typeface="Symbol" charset="0"/>
              </a:endParaRPr>
            </a:p>
          </p:txBody>
        </p:sp>
        <p:sp>
          <p:nvSpPr>
            <p:cNvPr id="115809" name="Text Box 37"/>
            <p:cNvSpPr txBox="1">
              <a:spLocks noChangeArrowheads="1"/>
            </p:cNvSpPr>
            <p:nvPr/>
          </p:nvSpPr>
          <p:spPr bwMode="auto">
            <a:xfrm>
              <a:off x="1938" y="864"/>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4</a:t>
              </a:r>
              <a:endParaRPr lang="it-IT" sz="1200">
                <a:solidFill>
                  <a:schemeClr val="tx1"/>
                </a:solidFill>
                <a:sym typeface="Symbol" charset="0"/>
              </a:endParaRPr>
            </a:p>
          </p:txBody>
        </p:sp>
        <p:sp>
          <p:nvSpPr>
            <p:cNvPr id="115810" name="Text Box 38"/>
            <p:cNvSpPr txBox="1">
              <a:spLocks noChangeArrowheads="1"/>
            </p:cNvSpPr>
            <p:nvPr/>
          </p:nvSpPr>
          <p:spPr bwMode="auto">
            <a:xfrm>
              <a:off x="1938" y="992"/>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5</a:t>
              </a:r>
              <a:endParaRPr lang="it-IT" sz="1200">
                <a:solidFill>
                  <a:schemeClr val="tx1"/>
                </a:solidFill>
                <a:sym typeface="Symbol" charset="0"/>
              </a:endParaRPr>
            </a:p>
          </p:txBody>
        </p:sp>
        <p:sp>
          <p:nvSpPr>
            <p:cNvPr id="115811" name="Text Box 39"/>
            <p:cNvSpPr txBox="1">
              <a:spLocks noChangeArrowheads="1"/>
            </p:cNvSpPr>
            <p:nvPr/>
          </p:nvSpPr>
          <p:spPr bwMode="auto">
            <a:xfrm>
              <a:off x="2367" y="920"/>
              <a:ext cx="4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400">
                  <a:solidFill>
                    <a:schemeClr val="bg1"/>
                  </a:solidFill>
                </a:rPr>
                <a:t>MUX</a:t>
              </a:r>
              <a:endParaRPr lang="it-IT" sz="1400">
                <a:solidFill>
                  <a:schemeClr val="bg1"/>
                </a:solidFill>
                <a:sym typeface="Symbol" charset="0"/>
              </a:endParaRPr>
            </a:p>
          </p:txBody>
        </p:sp>
        <p:sp>
          <p:nvSpPr>
            <p:cNvPr id="115812" name="Text Box 40"/>
            <p:cNvSpPr txBox="1">
              <a:spLocks noChangeArrowheads="1"/>
            </p:cNvSpPr>
            <p:nvPr/>
          </p:nvSpPr>
          <p:spPr bwMode="auto">
            <a:xfrm>
              <a:off x="476" y="3456"/>
              <a:ext cx="6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Last token out</a:t>
              </a:r>
              <a:endParaRPr lang="it-IT" sz="1200">
                <a:solidFill>
                  <a:schemeClr val="tx1"/>
                </a:solidFill>
                <a:sym typeface="Symbol" charset="0"/>
              </a:endParaRPr>
            </a:p>
          </p:txBody>
        </p:sp>
        <p:sp>
          <p:nvSpPr>
            <p:cNvPr id="115813" name="Text Box 41"/>
            <p:cNvSpPr txBox="1">
              <a:spLocks noChangeArrowheads="1"/>
            </p:cNvSpPr>
            <p:nvPr/>
          </p:nvSpPr>
          <p:spPr bwMode="auto">
            <a:xfrm>
              <a:off x="380" y="1968"/>
              <a:ext cx="5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First token in</a:t>
              </a:r>
              <a:endParaRPr lang="it-IT" sz="1200">
                <a:solidFill>
                  <a:schemeClr val="tx1"/>
                </a:solidFill>
                <a:sym typeface="Symbol" charset="0"/>
              </a:endParaRPr>
            </a:p>
          </p:txBody>
        </p:sp>
        <p:sp>
          <p:nvSpPr>
            <p:cNvPr id="115814" name="Text Box 42"/>
            <p:cNvSpPr txBox="1">
              <a:spLocks noChangeArrowheads="1"/>
            </p:cNvSpPr>
            <p:nvPr/>
          </p:nvSpPr>
          <p:spPr bwMode="auto">
            <a:xfrm>
              <a:off x="2101" y="776"/>
              <a:ext cx="32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bg1"/>
                  </a:solidFill>
                </a:rPr>
                <a:t>X</a:t>
              </a:r>
              <a:endParaRPr lang="it-IT" sz="1200">
                <a:solidFill>
                  <a:schemeClr val="bg1"/>
                </a:solidFill>
                <a:sym typeface="Symbol" charset="0"/>
              </a:endParaRPr>
            </a:p>
          </p:txBody>
        </p:sp>
        <p:sp>
          <p:nvSpPr>
            <p:cNvPr id="115815" name="Text Box 43"/>
            <p:cNvSpPr txBox="1">
              <a:spLocks noChangeArrowheads="1"/>
            </p:cNvSpPr>
            <p:nvPr/>
          </p:nvSpPr>
          <p:spPr bwMode="auto">
            <a:xfrm>
              <a:off x="2101" y="912"/>
              <a:ext cx="32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bg1"/>
                  </a:solidFill>
                </a:rPr>
                <a:t>Y</a:t>
              </a:r>
              <a:endParaRPr lang="it-IT" sz="1200">
                <a:solidFill>
                  <a:schemeClr val="bg1"/>
                </a:solidFill>
                <a:sym typeface="Symbol" charset="0"/>
              </a:endParaRPr>
            </a:p>
          </p:txBody>
        </p:sp>
        <p:sp>
          <p:nvSpPr>
            <p:cNvPr id="115816" name="Text Box 44"/>
            <p:cNvSpPr txBox="1">
              <a:spLocks noChangeArrowheads="1"/>
            </p:cNvSpPr>
            <p:nvPr/>
          </p:nvSpPr>
          <p:spPr bwMode="auto">
            <a:xfrm>
              <a:off x="2101" y="1048"/>
              <a:ext cx="32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bg1"/>
                  </a:solidFill>
                </a:rPr>
                <a:t>T</a:t>
              </a:r>
              <a:endParaRPr lang="it-IT" sz="1200">
                <a:solidFill>
                  <a:schemeClr val="bg1"/>
                </a:solidFill>
                <a:sym typeface="Symbol" charset="0"/>
              </a:endParaRPr>
            </a:p>
          </p:txBody>
        </p:sp>
        <p:sp>
          <p:nvSpPr>
            <p:cNvPr id="115817" name="Text Box 45"/>
            <p:cNvSpPr txBox="1">
              <a:spLocks noChangeArrowheads="1"/>
            </p:cNvSpPr>
            <p:nvPr/>
          </p:nvSpPr>
          <p:spPr bwMode="auto">
            <a:xfrm>
              <a:off x="963" y="2136"/>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Tkin</a:t>
              </a:r>
              <a:endParaRPr lang="it-IT" sz="1000">
                <a:solidFill>
                  <a:schemeClr val="tx1"/>
                </a:solidFill>
                <a:sym typeface="Symbol" charset="0"/>
              </a:endParaRPr>
            </a:p>
          </p:txBody>
        </p:sp>
        <p:sp>
          <p:nvSpPr>
            <p:cNvPr id="115818" name="Text Box 46"/>
            <p:cNvSpPr txBox="1">
              <a:spLocks noChangeArrowheads="1"/>
            </p:cNvSpPr>
            <p:nvPr/>
          </p:nvSpPr>
          <p:spPr bwMode="auto">
            <a:xfrm>
              <a:off x="1200" y="2136"/>
              <a:ext cx="39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Tkout</a:t>
              </a:r>
              <a:endParaRPr lang="it-IT" sz="1000">
                <a:solidFill>
                  <a:schemeClr val="tx1"/>
                </a:solidFill>
                <a:sym typeface="Symbol" charset="0"/>
              </a:endParaRPr>
            </a:p>
          </p:txBody>
        </p:sp>
        <p:sp>
          <p:nvSpPr>
            <p:cNvPr id="115819" name="Text Box 47"/>
            <p:cNvSpPr txBox="1">
              <a:spLocks noChangeArrowheads="1"/>
            </p:cNvSpPr>
            <p:nvPr/>
          </p:nvSpPr>
          <p:spPr bwMode="auto">
            <a:xfrm>
              <a:off x="1495" y="1648"/>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1</a:t>
              </a:r>
              <a:endParaRPr lang="it-IT" sz="1200">
                <a:solidFill>
                  <a:schemeClr val="tx1"/>
                </a:solidFill>
                <a:sym typeface="Symbol" charset="0"/>
              </a:endParaRPr>
            </a:p>
          </p:txBody>
        </p:sp>
        <p:sp>
          <p:nvSpPr>
            <p:cNvPr id="115820" name="Text Box 48"/>
            <p:cNvSpPr txBox="1">
              <a:spLocks noChangeArrowheads="1"/>
            </p:cNvSpPr>
            <p:nvPr/>
          </p:nvSpPr>
          <p:spPr bwMode="auto">
            <a:xfrm>
              <a:off x="2632" y="1648"/>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1</a:t>
              </a:r>
              <a:endParaRPr lang="it-IT" sz="1200">
                <a:solidFill>
                  <a:schemeClr val="tx1"/>
                </a:solidFill>
                <a:sym typeface="Symbol" charset="0"/>
              </a:endParaRPr>
            </a:p>
          </p:txBody>
        </p:sp>
        <p:sp>
          <p:nvSpPr>
            <p:cNvPr id="115821" name="Text Box 49"/>
            <p:cNvSpPr txBox="1">
              <a:spLocks noChangeArrowheads="1"/>
            </p:cNvSpPr>
            <p:nvPr/>
          </p:nvSpPr>
          <p:spPr bwMode="auto">
            <a:xfrm>
              <a:off x="3895" y="1648"/>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1</a:t>
              </a:r>
              <a:endParaRPr lang="it-IT" sz="1200">
                <a:solidFill>
                  <a:schemeClr val="tx1"/>
                </a:solidFill>
                <a:sym typeface="Symbol" charset="0"/>
              </a:endParaRPr>
            </a:p>
          </p:txBody>
        </p:sp>
        <p:sp>
          <p:nvSpPr>
            <p:cNvPr id="115822" name="Text Box 50"/>
            <p:cNvSpPr txBox="1">
              <a:spLocks noChangeArrowheads="1"/>
            </p:cNvSpPr>
            <p:nvPr/>
          </p:nvSpPr>
          <p:spPr bwMode="auto">
            <a:xfrm>
              <a:off x="978" y="2816"/>
              <a:ext cx="4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Tkout</a:t>
              </a:r>
              <a:endParaRPr lang="it-IT" sz="1000">
                <a:solidFill>
                  <a:schemeClr val="tx1"/>
                </a:solidFill>
                <a:sym typeface="Symbol" charset="0"/>
              </a:endParaRPr>
            </a:p>
          </p:txBody>
        </p:sp>
        <p:sp>
          <p:nvSpPr>
            <p:cNvPr id="115823" name="Text Box 51"/>
            <p:cNvSpPr txBox="1">
              <a:spLocks noChangeArrowheads="1"/>
            </p:cNvSpPr>
            <p:nvPr/>
          </p:nvSpPr>
          <p:spPr bwMode="auto">
            <a:xfrm>
              <a:off x="1259" y="2816"/>
              <a:ext cx="35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Tkin</a:t>
              </a:r>
              <a:endParaRPr lang="it-IT" sz="1000">
                <a:solidFill>
                  <a:schemeClr val="tx1"/>
                </a:solidFill>
                <a:sym typeface="Symbol" charset="0"/>
              </a:endParaRPr>
            </a:p>
          </p:txBody>
        </p:sp>
        <p:sp>
          <p:nvSpPr>
            <p:cNvPr id="115824" name="Text Box 52"/>
            <p:cNvSpPr txBox="1">
              <a:spLocks noChangeArrowheads="1"/>
            </p:cNvSpPr>
            <p:nvPr/>
          </p:nvSpPr>
          <p:spPr bwMode="auto">
            <a:xfrm>
              <a:off x="2093" y="2136"/>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Tkin</a:t>
              </a:r>
              <a:endParaRPr lang="it-IT" sz="1000">
                <a:solidFill>
                  <a:schemeClr val="tx1"/>
                </a:solidFill>
                <a:sym typeface="Symbol" charset="0"/>
              </a:endParaRPr>
            </a:p>
          </p:txBody>
        </p:sp>
        <p:sp>
          <p:nvSpPr>
            <p:cNvPr id="115825" name="Text Box 53"/>
            <p:cNvSpPr txBox="1">
              <a:spLocks noChangeArrowheads="1"/>
            </p:cNvSpPr>
            <p:nvPr/>
          </p:nvSpPr>
          <p:spPr bwMode="auto">
            <a:xfrm>
              <a:off x="2344" y="2136"/>
              <a:ext cx="39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Tkout</a:t>
              </a:r>
              <a:endParaRPr lang="it-IT" sz="1000">
                <a:solidFill>
                  <a:schemeClr val="tx1"/>
                </a:solidFill>
                <a:sym typeface="Symbol" charset="0"/>
              </a:endParaRPr>
            </a:p>
          </p:txBody>
        </p:sp>
        <p:sp>
          <p:nvSpPr>
            <p:cNvPr id="115826" name="Text Box 54"/>
            <p:cNvSpPr txBox="1">
              <a:spLocks noChangeArrowheads="1"/>
            </p:cNvSpPr>
            <p:nvPr/>
          </p:nvSpPr>
          <p:spPr bwMode="auto">
            <a:xfrm>
              <a:off x="3371" y="2136"/>
              <a:ext cx="35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Tkin</a:t>
              </a:r>
              <a:endParaRPr lang="it-IT" sz="1000">
                <a:solidFill>
                  <a:schemeClr val="tx1"/>
                </a:solidFill>
                <a:sym typeface="Symbol" charset="0"/>
              </a:endParaRPr>
            </a:p>
          </p:txBody>
        </p:sp>
        <p:sp>
          <p:nvSpPr>
            <p:cNvPr id="115827" name="Text Box 55"/>
            <p:cNvSpPr txBox="1">
              <a:spLocks noChangeArrowheads="1"/>
            </p:cNvSpPr>
            <p:nvPr/>
          </p:nvSpPr>
          <p:spPr bwMode="auto">
            <a:xfrm>
              <a:off x="3607" y="2136"/>
              <a:ext cx="3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Tkout</a:t>
              </a:r>
              <a:endParaRPr lang="it-IT" sz="1000">
                <a:solidFill>
                  <a:schemeClr val="tx1"/>
                </a:solidFill>
                <a:sym typeface="Symbol" charset="0"/>
              </a:endParaRPr>
            </a:p>
          </p:txBody>
        </p:sp>
        <p:sp>
          <p:nvSpPr>
            <p:cNvPr id="115828" name="Text Box 56"/>
            <p:cNvSpPr txBox="1">
              <a:spLocks noChangeArrowheads="1"/>
            </p:cNvSpPr>
            <p:nvPr/>
          </p:nvSpPr>
          <p:spPr bwMode="auto">
            <a:xfrm>
              <a:off x="2115" y="2816"/>
              <a:ext cx="3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Tkout</a:t>
              </a:r>
              <a:endParaRPr lang="it-IT" sz="1000">
                <a:solidFill>
                  <a:schemeClr val="tx1"/>
                </a:solidFill>
                <a:sym typeface="Symbol" charset="0"/>
              </a:endParaRPr>
            </a:p>
          </p:txBody>
        </p:sp>
        <p:sp>
          <p:nvSpPr>
            <p:cNvPr id="115829" name="Text Box 57"/>
            <p:cNvSpPr txBox="1">
              <a:spLocks noChangeArrowheads="1"/>
            </p:cNvSpPr>
            <p:nvPr/>
          </p:nvSpPr>
          <p:spPr bwMode="auto">
            <a:xfrm>
              <a:off x="2381" y="2816"/>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Tkin</a:t>
              </a:r>
              <a:endParaRPr lang="it-IT" sz="1000">
                <a:solidFill>
                  <a:schemeClr val="tx1"/>
                </a:solidFill>
                <a:sym typeface="Symbol" charset="0"/>
              </a:endParaRPr>
            </a:p>
          </p:txBody>
        </p:sp>
        <p:sp>
          <p:nvSpPr>
            <p:cNvPr id="115830" name="Text Box 58"/>
            <p:cNvSpPr txBox="1">
              <a:spLocks noChangeArrowheads="1"/>
            </p:cNvSpPr>
            <p:nvPr/>
          </p:nvSpPr>
          <p:spPr bwMode="auto">
            <a:xfrm>
              <a:off x="3371" y="2816"/>
              <a:ext cx="38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Tkout</a:t>
              </a:r>
              <a:endParaRPr lang="it-IT" sz="1000">
                <a:solidFill>
                  <a:schemeClr val="tx1"/>
                </a:solidFill>
                <a:sym typeface="Symbol" charset="0"/>
              </a:endParaRPr>
            </a:p>
          </p:txBody>
        </p:sp>
        <p:sp>
          <p:nvSpPr>
            <p:cNvPr id="115831" name="Text Box 59"/>
            <p:cNvSpPr txBox="1">
              <a:spLocks noChangeArrowheads="1"/>
            </p:cNvSpPr>
            <p:nvPr/>
          </p:nvSpPr>
          <p:spPr bwMode="auto">
            <a:xfrm>
              <a:off x="3637" y="2816"/>
              <a:ext cx="35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Tkin</a:t>
              </a:r>
              <a:endParaRPr lang="it-IT" sz="1000">
                <a:solidFill>
                  <a:schemeClr val="tx1"/>
                </a:solidFill>
                <a:sym typeface="Symbol" charset="0"/>
              </a:endParaRPr>
            </a:p>
          </p:txBody>
        </p:sp>
        <p:sp>
          <p:nvSpPr>
            <p:cNvPr id="115832" name="Text Box 60"/>
            <p:cNvSpPr txBox="1">
              <a:spLocks noChangeArrowheads="1"/>
            </p:cNvSpPr>
            <p:nvPr/>
          </p:nvSpPr>
          <p:spPr bwMode="auto">
            <a:xfrm>
              <a:off x="986" y="3640"/>
              <a:ext cx="3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Tkout</a:t>
              </a:r>
              <a:endParaRPr lang="it-IT" sz="1000">
                <a:solidFill>
                  <a:schemeClr val="tx1"/>
                </a:solidFill>
                <a:sym typeface="Symbol" charset="0"/>
              </a:endParaRPr>
            </a:p>
          </p:txBody>
        </p:sp>
        <p:sp>
          <p:nvSpPr>
            <p:cNvPr id="115833" name="Text Box 61"/>
            <p:cNvSpPr txBox="1">
              <a:spLocks noChangeArrowheads="1"/>
            </p:cNvSpPr>
            <p:nvPr/>
          </p:nvSpPr>
          <p:spPr bwMode="auto">
            <a:xfrm>
              <a:off x="1251" y="3640"/>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Tkin</a:t>
              </a:r>
              <a:endParaRPr lang="it-IT" sz="1000">
                <a:solidFill>
                  <a:schemeClr val="tx1"/>
                </a:solidFill>
                <a:sym typeface="Symbol" charset="0"/>
              </a:endParaRPr>
            </a:p>
          </p:txBody>
        </p:sp>
        <p:sp>
          <p:nvSpPr>
            <p:cNvPr id="115834" name="Text Box 62"/>
            <p:cNvSpPr txBox="1">
              <a:spLocks noChangeArrowheads="1"/>
            </p:cNvSpPr>
            <p:nvPr/>
          </p:nvSpPr>
          <p:spPr bwMode="auto">
            <a:xfrm>
              <a:off x="2123" y="3640"/>
              <a:ext cx="3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Tkout</a:t>
              </a:r>
              <a:endParaRPr lang="it-IT" sz="1000">
                <a:solidFill>
                  <a:schemeClr val="tx1"/>
                </a:solidFill>
                <a:sym typeface="Symbol" charset="0"/>
              </a:endParaRPr>
            </a:p>
          </p:txBody>
        </p:sp>
        <p:sp>
          <p:nvSpPr>
            <p:cNvPr id="115835" name="Text Box 63"/>
            <p:cNvSpPr txBox="1">
              <a:spLocks noChangeArrowheads="1"/>
            </p:cNvSpPr>
            <p:nvPr/>
          </p:nvSpPr>
          <p:spPr bwMode="auto">
            <a:xfrm>
              <a:off x="2381" y="3640"/>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Tkin</a:t>
              </a:r>
              <a:endParaRPr lang="it-IT" sz="1000">
                <a:solidFill>
                  <a:schemeClr val="tx1"/>
                </a:solidFill>
                <a:sym typeface="Symbol" charset="0"/>
              </a:endParaRPr>
            </a:p>
          </p:txBody>
        </p:sp>
        <p:sp>
          <p:nvSpPr>
            <p:cNvPr id="115836" name="Text Box 64"/>
            <p:cNvSpPr txBox="1">
              <a:spLocks noChangeArrowheads="1"/>
            </p:cNvSpPr>
            <p:nvPr/>
          </p:nvSpPr>
          <p:spPr bwMode="auto">
            <a:xfrm>
              <a:off x="3371" y="3640"/>
              <a:ext cx="39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Tkout</a:t>
              </a:r>
              <a:endParaRPr lang="it-IT" sz="1000">
                <a:solidFill>
                  <a:schemeClr val="tx1"/>
                </a:solidFill>
                <a:sym typeface="Symbol" charset="0"/>
              </a:endParaRPr>
            </a:p>
          </p:txBody>
        </p:sp>
        <p:sp>
          <p:nvSpPr>
            <p:cNvPr id="115837" name="Text Box 65"/>
            <p:cNvSpPr txBox="1">
              <a:spLocks noChangeArrowheads="1"/>
            </p:cNvSpPr>
            <p:nvPr/>
          </p:nvSpPr>
          <p:spPr bwMode="auto">
            <a:xfrm>
              <a:off x="3644" y="3640"/>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Tkin</a:t>
              </a:r>
              <a:endParaRPr lang="it-IT" sz="1000">
                <a:solidFill>
                  <a:schemeClr val="tx1"/>
                </a:solidFill>
                <a:sym typeface="Symbol" charset="0"/>
              </a:endParaRPr>
            </a:p>
          </p:txBody>
        </p:sp>
        <p:sp>
          <p:nvSpPr>
            <p:cNvPr id="115838" name="Text Box 66"/>
            <p:cNvSpPr txBox="1">
              <a:spLocks noChangeArrowheads="1"/>
            </p:cNvSpPr>
            <p:nvPr/>
          </p:nvSpPr>
          <p:spPr bwMode="auto">
            <a:xfrm>
              <a:off x="1303" y="2008"/>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TS</a:t>
              </a:r>
              <a:endParaRPr lang="it-IT" sz="1000">
                <a:solidFill>
                  <a:schemeClr val="tx1"/>
                </a:solidFill>
                <a:sym typeface="Symbol" charset="0"/>
              </a:endParaRPr>
            </a:p>
          </p:txBody>
        </p:sp>
        <p:sp>
          <p:nvSpPr>
            <p:cNvPr id="115839" name="Text Box 67"/>
            <p:cNvSpPr txBox="1">
              <a:spLocks noChangeArrowheads="1"/>
            </p:cNvSpPr>
            <p:nvPr/>
          </p:nvSpPr>
          <p:spPr bwMode="auto">
            <a:xfrm>
              <a:off x="2433" y="2008"/>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TS</a:t>
              </a:r>
              <a:endParaRPr lang="it-IT" sz="1000">
                <a:solidFill>
                  <a:schemeClr val="tx1"/>
                </a:solidFill>
                <a:sym typeface="Symbol" charset="0"/>
              </a:endParaRPr>
            </a:p>
          </p:txBody>
        </p:sp>
        <p:sp>
          <p:nvSpPr>
            <p:cNvPr id="115840" name="Text Box 68"/>
            <p:cNvSpPr txBox="1">
              <a:spLocks noChangeArrowheads="1"/>
            </p:cNvSpPr>
            <p:nvPr/>
          </p:nvSpPr>
          <p:spPr bwMode="auto">
            <a:xfrm>
              <a:off x="3688" y="2008"/>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TS</a:t>
              </a:r>
              <a:endParaRPr lang="it-IT" sz="1000">
                <a:solidFill>
                  <a:schemeClr val="tx1"/>
                </a:solidFill>
                <a:sym typeface="Symbol" charset="0"/>
              </a:endParaRPr>
            </a:p>
          </p:txBody>
        </p:sp>
        <p:sp>
          <p:nvSpPr>
            <p:cNvPr id="115841" name="Text Box 69"/>
            <p:cNvSpPr txBox="1">
              <a:spLocks noChangeArrowheads="1"/>
            </p:cNvSpPr>
            <p:nvPr/>
          </p:nvSpPr>
          <p:spPr bwMode="auto">
            <a:xfrm>
              <a:off x="845" y="2280"/>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1</a:t>
              </a:r>
              <a:endParaRPr lang="it-IT" sz="1200">
                <a:solidFill>
                  <a:schemeClr val="tx1"/>
                </a:solidFill>
                <a:sym typeface="Symbol" charset="0"/>
              </a:endParaRPr>
            </a:p>
          </p:txBody>
        </p:sp>
        <p:sp>
          <p:nvSpPr>
            <p:cNvPr id="115842" name="Text Box 70"/>
            <p:cNvSpPr txBox="1">
              <a:spLocks noChangeArrowheads="1"/>
            </p:cNvSpPr>
            <p:nvPr/>
          </p:nvSpPr>
          <p:spPr bwMode="auto">
            <a:xfrm>
              <a:off x="845" y="2960"/>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1</a:t>
              </a:r>
              <a:endParaRPr lang="it-IT" sz="1200">
                <a:solidFill>
                  <a:schemeClr val="tx1"/>
                </a:solidFill>
                <a:sym typeface="Symbol" charset="0"/>
              </a:endParaRPr>
            </a:p>
          </p:txBody>
        </p:sp>
        <p:sp>
          <p:nvSpPr>
            <p:cNvPr id="115843" name="Text Box 71"/>
            <p:cNvSpPr txBox="1">
              <a:spLocks noChangeArrowheads="1"/>
            </p:cNvSpPr>
            <p:nvPr/>
          </p:nvSpPr>
          <p:spPr bwMode="auto">
            <a:xfrm>
              <a:off x="845" y="3784"/>
              <a:ext cx="1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1</a:t>
              </a:r>
              <a:endParaRPr lang="it-IT" sz="1200">
                <a:solidFill>
                  <a:schemeClr val="tx1"/>
                </a:solidFill>
                <a:sym typeface="Symbol" charset="0"/>
              </a:endParaRPr>
            </a:p>
          </p:txBody>
        </p:sp>
        <p:sp>
          <p:nvSpPr>
            <p:cNvPr id="115844" name="Text Box 72"/>
            <p:cNvSpPr txBox="1">
              <a:spLocks noChangeArrowheads="1"/>
            </p:cNvSpPr>
            <p:nvPr/>
          </p:nvSpPr>
          <p:spPr bwMode="auto">
            <a:xfrm>
              <a:off x="2957" y="1008"/>
              <a:ext cx="7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Serial data output</a:t>
              </a:r>
              <a:endParaRPr lang="it-IT" sz="1200">
                <a:solidFill>
                  <a:schemeClr val="tx1"/>
                </a:solidFill>
                <a:sym typeface="Symbol" charset="0"/>
              </a:endParaRPr>
            </a:p>
          </p:txBody>
        </p:sp>
        <p:grpSp>
          <p:nvGrpSpPr>
            <p:cNvPr id="115845" name="Group 73"/>
            <p:cNvGrpSpPr>
              <a:grpSpLocks/>
            </p:cNvGrpSpPr>
            <p:nvPr/>
          </p:nvGrpSpPr>
          <p:grpSpPr bwMode="auto">
            <a:xfrm>
              <a:off x="3199" y="912"/>
              <a:ext cx="813" cy="104"/>
              <a:chOff x="4280" y="880"/>
              <a:chExt cx="880" cy="104"/>
            </a:xfrm>
          </p:grpSpPr>
          <p:sp>
            <p:nvSpPr>
              <p:cNvPr id="115874" name="Line 74"/>
              <p:cNvSpPr>
                <a:spLocks noChangeShapeType="1"/>
              </p:cNvSpPr>
              <p:nvPr/>
            </p:nvSpPr>
            <p:spPr bwMode="auto">
              <a:xfrm>
                <a:off x="4440" y="984"/>
                <a:ext cx="10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75" name="Line 75"/>
              <p:cNvSpPr>
                <a:spLocks noChangeShapeType="1"/>
              </p:cNvSpPr>
              <p:nvPr/>
            </p:nvSpPr>
            <p:spPr bwMode="auto">
              <a:xfrm flipV="1">
                <a:off x="4536" y="888"/>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76" name="Line 76"/>
              <p:cNvSpPr>
                <a:spLocks noChangeShapeType="1"/>
              </p:cNvSpPr>
              <p:nvPr/>
            </p:nvSpPr>
            <p:spPr bwMode="auto">
              <a:xfrm>
                <a:off x="4528" y="880"/>
                <a:ext cx="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77" name="Line 77"/>
              <p:cNvSpPr>
                <a:spLocks noChangeShapeType="1"/>
              </p:cNvSpPr>
              <p:nvPr/>
            </p:nvSpPr>
            <p:spPr bwMode="auto">
              <a:xfrm flipV="1">
                <a:off x="4608" y="880"/>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78" name="Line 78"/>
              <p:cNvSpPr>
                <a:spLocks noChangeShapeType="1"/>
              </p:cNvSpPr>
              <p:nvPr/>
            </p:nvSpPr>
            <p:spPr bwMode="auto">
              <a:xfrm>
                <a:off x="4600" y="880"/>
                <a:ext cx="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79" name="Line 79"/>
              <p:cNvSpPr>
                <a:spLocks noChangeShapeType="1"/>
              </p:cNvSpPr>
              <p:nvPr/>
            </p:nvSpPr>
            <p:spPr bwMode="auto">
              <a:xfrm flipV="1">
                <a:off x="4680" y="880"/>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80" name="Line 80"/>
              <p:cNvSpPr>
                <a:spLocks noChangeShapeType="1"/>
              </p:cNvSpPr>
              <p:nvPr/>
            </p:nvSpPr>
            <p:spPr bwMode="auto">
              <a:xfrm>
                <a:off x="4672" y="976"/>
                <a:ext cx="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81" name="Line 81"/>
              <p:cNvSpPr>
                <a:spLocks noChangeShapeType="1"/>
              </p:cNvSpPr>
              <p:nvPr/>
            </p:nvSpPr>
            <p:spPr bwMode="auto">
              <a:xfrm flipV="1">
                <a:off x="4744" y="880"/>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82" name="Line 82"/>
              <p:cNvSpPr>
                <a:spLocks noChangeShapeType="1"/>
              </p:cNvSpPr>
              <p:nvPr/>
            </p:nvSpPr>
            <p:spPr bwMode="auto">
              <a:xfrm>
                <a:off x="4736" y="880"/>
                <a:ext cx="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83" name="Line 83"/>
              <p:cNvSpPr>
                <a:spLocks noChangeShapeType="1"/>
              </p:cNvSpPr>
              <p:nvPr/>
            </p:nvSpPr>
            <p:spPr bwMode="auto">
              <a:xfrm flipV="1">
                <a:off x="4808" y="880"/>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84" name="Line 84"/>
              <p:cNvSpPr>
                <a:spLocks noChangeShapeType="1"/>
              </p:cNvSpPr>
              <p:nvPr/>
            </p:nvSpPr>
            <p:spPr bwMode="auto">
              <a:xfrm>
                <a:off x="4800" y="976"/>
                <a:ext cx="16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85" name="Line 85"/>
              <p:cNvSpPr>
                <a:spLocks noChangeShapeType="1"/>
              </p:cNvSpPr>
              <p:nvPr/>
            </p:nvSpPr>
            <p:spPr bwMode="auto">
              <a:xfrm flipV="1">
                <a:off x="4960" y="880"/>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86" name="Line 86"/>
              <p:cNvSpPr>
                <a:spLocks noChangeShapeType="1"/>
              </p:cNvSpPr>
              <p:nvPr/>
            </p:nvSpPr>
            <p:spPr bwMode="auto">
              <a:xfrm>
                <a:off x="5024" y="920"/>
                <a:ext cx="136"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87" name="Line 87"/>
              <p:cNvSpPr>
                <a:spLocks noChangeShapeType="1"/>
              </p:cNvSpPr>
              <p:nvPr/>
            </p:nvSpPr>
            <p:spPr bwMode="auto">
              <a:xfrm>
                <a:off x="4280" y="920"/>
                <a:ext cx="136"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15888" name="Line 88"/>
              <p:cNvSpPr>
                <a:spLocks noChangeShapeType="1"/>
              </p:cNvSpPr>
              <p:nvPr/>
            </p:nvSpPr>
            <p:spPr bwMode="auto">
              <a:xfrm>
                <a:off x="4952" y="880"/>
                <a:ext cx="5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sp>
          <p:nvSpPr>
            <p:cNvPr id="115846" name="Text Box 89"/>
            <p:cNvSpPr txBox="1">
              <a:spLocks noChangeArrowheads="1"/>
            </p:cNvSpPr>
            <p:nvPr/>
          </p:nvSpPr>
          <p:spPr bwMode="auto">
            <a:xfrm>
              <a:off x="1303" y="1872"/>
              <a:ext cx="30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gXb</a:t>
              </a:r>
              <a:endParaRPr lang="it-IT" sz="1000">
                <a:solidFill>
                  <a:schemeClr val="tx1"/>
                </a:solidFill>
                <a:sym typeface="Symbol" charset="0"/>
              </a:endParaRPr>
            </a:p>
          </p:txBody>
        </p:sp>
        <p:sp>
          <p:nvSpPr>
            <p:cNvPr id="115847" name="Text Box 90"/>
            <p:cNvSpPr txBox="1">
              <a:spLocks noChangeArrowheads="1"/>
            </p:cNvSpPr>
            <p:nvPr/>
          </p:nvSpPr>
          <p:spPr bwMode="auto">
            <a:xfrm>
              <a:off x="1259" y="2288"/>
              <a:ext cx="28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gYb</a:t>
              </a:r>
              <a:endParaRPr lang="it-IT" sz="1000">
                <a:solidFill>
                  <a:schemeClr val="tx1"/>
                </a:solidFill>
                <a:sym typeface="Symbol" charset="0"/>
              </a:endParaRPr>
            </a:p>
          </p:txBody>
        </p:sp>
        <p:sp>
          <p:nvSpPr>
            <p:cNvPr id="115848" name="Text Box 91"/>
            <p:cNvSpPr txBox="1">
              <a:spLocks noChangeArrowheads="1"/>
            </p:cNvSpPr>
            <p:nvPr/>
          </p:nvSpPr>
          <p:spPr bwMode="auto">
            <a:xfrm>
              <a:off x="1303" y="2696"/>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TS</a:t>
              </a:r>
              <a:endParaRPr lang="it-IT" sz="1000">
                <a:solidFill>
                  <a:schemeClr val="tx1"/>
                </a:solidFill>
                <a:sym typeface="Symbol" charset="0"/>
              </a:endParaRPr>
            </a:p>
          </p:txBody>
        </p:sp>
        <p:sp>
          <p:nvSpPr>
            <p:cNvPr id="115849" name="Text Box 92"/>
            <p:cNvSpPr txBox="1">
              <a:spLocks noChangeArrowheads="1"/>
            </p:cNvSpPr>
            <p:nvPr/>
          </p:nvSpPr>
          <p:spPr bwMode="auto">
            <a:xfrm>
              <a:off x="2433" y="2696"/>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TS</a:t>
              </a:r>
              <a:endParaRPr lang="it-IT" sz="1000">
                <a:solidFill>
                  <a:schemeClr val="tx1"/>
                </a:solidFill>
                <a:sym typeface="Symbol" charset="0"/>
              </a:endParaRPr>
            </a:p>
          </p:txBody>
        </p:sp>
        <p:sp>
          <p:nvSpPr>
            <p:cNvPr id="115850" name="Text Box 93"/>
            <p:cNvSpPr txBox="1">
              <a:spLocks noChangeArrowheads="1"/>
            </p:cNvSpPr>
            <p:nvPr/>
          </p:nvSpPr>
          <p:spPr bwMode="auto">
            <a:xfrm>
              <a:off x="3688" y="2696"/>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TS</a:t>
              </a:r>
              <a:endParaRPr lang="it-IT" sz="1000">
                <a:solidFill>
                  <a:schemeClr val="tx1"/>
                </a:solidFill>
                <a:sym typeface="Symbol" charset="0"/>
              </a:endParaRPr>
            </a:p>
          </p:txBody>
        </p:sp>
        <p:sp>
          <p:nvSpPr>
            <p:cNvPr id="115851" name="Text Box 94"/>
            <p:cNvSpPr txBox="1">
              <a:spLocks noChangeArrowheads="1"/>
            </p:cNvSpPr>
            <p:nvPr/>
          </p:nvSpPr>
          <p:spPr bwMode="auto">
            <a:xfrm>
              <a:off x="1303" y="3512"/>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TS</a:t>
              </a:r>
              <a:endParaRPr lang="it-IT" sz="1000">
                <a:solidFill>
                  <a:schemeClr val="tx1"/>
                </a:solidFill>
                <a:sym typeface="Symbol" charset="0"/>
              </a:endParaRPr>
            </a:p>
          </p:txBody>
        </p:sp>
        <p:sp>
          <p:nvSpPr>
            <p:cNvPr id="115852" name="Text Box 95"/>
            <p:cNvSpPr txBox="1">
              <a:spLocks noChangeArrowheads="1"/>
            </p:cNvSpPr>
            <p:nvPr/>
          </p:nvSpPr>
          <p:spPr bwMode="auto">
            <a:xfrm>
              <a:off x="2433" y="3512"/>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TS</a:t>
              </a:r>
              <a:endParaRPr lang="it-IT" sz="1000">
                <a:solidFill>
                  <a:schemeClr val="tx1"/>
                </a:solidFill>
                <a:sym typeface="Symbol" charset="0"/>
              </a:endParaRPr>
            </a:p>
          </p:txBody>
        </p:sp>
        <p:sp>
          <p:nvSpPr>
            <p:cNvPr id="115853" name="Text Box 96"/>
            <p:cNvSpPr txBox="1">
              <a:spLocks noChangeArrowheads="1"/>
            </p:cNvSpPr>
            <p:nvPr/>
          </p:nvSpPr>
          <p:spPr bwMode="auto">
            <a:xfrm>
              <a:off x="3688" y="3512"/>
              <a:ext cx="3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TS</a:t>
              </a:r>
              <a:endParaRPr lang="it-IT" sz="1000">
                <a:solidFill>
                  <a:schemeClr val="tx1"/>
                </a:solidFill>
                <a:sym typeface="Symbol" charset="0"/>
              </a:endParaRPr>
            </a:p>
          </p:txBody>
        </p:sp>
        <p:sp>
          <p:nvSpPr>
            <p:cNvPr id="115854" name="Text Box 97"/>
            <p:cNvSpPr txBox="1">
              <a:spLocks noChangeArrowheads="1"/>
            </p:cNvSpPr>
            <p:nvPr/>
          </p:nvSpPr>
          <p:spPr bwMode="auto">
            <a:xfrm>
              <a:off x="1975" y="584"/>
              <a:ext cx="64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Readout CK</a:t>
              </a:r>
              <a:endParaRPr lang="it-IT" sz="1200">
                <a:solidFill>
                  <a:schemeClr val="tx1"/>
                </a:solidFill>
                <a:sym typeface="Symbol" charset="0"/>
              </a:endParaRPr>
            </a:p>
          </p:txBody>
        </p:sp>
        <p:sp>
          <p:nvSpPr>
            <p:cNvPr id="115855" name="Text Box 98"/>
            <p:cNvSpPr txBox="1">
              <a:spLocks noChangeArrowheads="1"/>
            </p:cNvSpPr>
            <p:nvPr/>
          </p:nvSpPr>
          <p:spPr bwMode="auto">
            <a:xfrm>
              <a:off x="2433" y="1872"/>
              <a:ext cx="30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gXb</a:t>
              </a:r>
              <a:endParaRPr lang="it-IT" sz="1000">
                <a:solidFill>
                  <a:schemeClr val="tx1"/>
                </a:solidFill>
                <a:sym typeface="Symbol" charset="0"/>
              </a:endParaRPr>
            </a:p>
          </p:txBody>
        </p:sp>
        <p:sp>
          <p:nvSpPr>
            <p:cNvPr id="115856" name="Text Box 99"/>
            <p:cNvSpPr txBox="1">
              <a:spLocks noChangeArrowheads="1"/>
            </p:cNvSpPr>
            <p:nvPr/>
          </p:nvSpPr>
          <p:spPr bwMode="auto">
            <a:xfrm>
              <a:off x="2389" y="2288"/>
              <a:ext cx="28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gYb</a:t>
              </a:r>
              <a:endParaRPr lang="it-IT" sz="1000">
                <a:solidFill>
                  <a:schemeClr val="tx1"/>
                </a:solidFill>
                <a:sym typeface="Symbol" charset="0"/>
              </a:endParaRPr>
            </a:p>
          </p:txBody>
        </p:sp>
        <p:sp>
          <p:nvSpPr>
            <p:cNvPr id="115857" name="Text Box 100"/>
            <p:cNvSpPr txBox="1">
              <a:spLocks noChangeArrowheads="1"/>
            </p:cNvSpPr>
            <p:nvPr/>
          </p:nvSpPr>
          <p:spPr bwMode="auto">
            <a:xfrm>
              <a:off x="3688" y="1872"/>
              <a:ext cx="30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gXb</a:t>
              </a:r>
              <a:endParaRPr lang="it-IT" sz="1000">
                <a:solidFill>
                  <a:schemeClr val="tx1"/>
                </a:solidFill>
                <a:sym typeface="Symbol" charset="0"/>
              </a:endParaRPr>
            </a:p>
          </p:txBody>
        </p:sp>
        <p:sp>
          <p:nvSpPr>
            <p:cNvPr id="115858" name="Text Box 101"/>
            <p:cNvSpPr txBox="1">
              <a:spLocks noChangeArrowheads="1"/>
            </p:cNvSpPr>
            <p:nvPr/>
          </p:nvSpPr>
          <p:spPr bwMode="auto">
            <a:xfrm>
              <a:off x="3644" y="2288"/>
              <a:ext cx="28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gYb</a:t>
              </a:r>
              <a:endParaRPr lang="it-IT" sz="1000">
                <a:solidFill>
                  <a:schemeClr val="tx1"/>
                </a:solidFill>
                <a:sym typeface="Symbol" charset="0"/>
              </a:endParaRPr>
            </a:p>
          </p:txBody>
        </p:sp>
        <p:sp>
          <p:nvSpPr>
            <p:cNvPr id="115859" name="Text Box 102"/>
            <p:cNvSpPr txBox="1">
              <a:spLocks noChangeArrowheads="1"/>
            </p:cNvSpPr>
            <p:nvPr/>
          </p:nvSpPr>
          <p:spPr bwMode="auto">
            <a:xfrm>
              <a:off x="1303" y="2552"/>
              <a:ext cx="30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gXb</a:t>
              </a:r>
              <a:endParaRPr lang="it-IT" sz="1000">
                <a:solidFill>
                  <a:schemeClr val="tx1"/>
                </a:solidFill>
                <a:sym typeface="Symbol" charset="0"/>
              </a:endParaRPr>
            </a:p>
          </p:txBody>
        </p:sp>
        <p:sp>
          <p:nvSpPr>
            <p:cNvPr id="115860" name="Text Box 103"/>
            <p:cNvSpPr txBox="1">
              <a:spLocks noChangeArrowheads="1"/>
            </p:cNvSpPr>
            <p:nvPr/>
          </p:nvSpPr>
          <p:spPr bwMode="auto">
            <a:xfrm>
              <a:off x="1259" y="2968"/>
              <a:ext cx="28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gYb</a:t>
              </a:r>
              <a:endParaRPr lang="it-IT" sz="1000">
                <a:solidFill>
                  <a:schemeClr val="tx1"/>
                </a:solidFill>
                <a:sym typeface="Symbol" charset="0"/>
              </a:endParaRPr>
            </a:p>
          </p:txBody>
        </p:sp>
        <p:sp>
          <p:nvSpPr>
            <p:cNvPr id="115861" name="Text Box 104"/>
            <p:cNvSpPr txBox="1">
              <a:spLocks noChangeArrowheads="1"/>
            </p:cNvSpPr>
            <p:nvPr/>
          </p:nvSpPr>
          <p:spPr bwMode="auto">
            <a:xfrm>
              <a:off x="2433" y="2552"/>
              <a:ext cx="30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gXb</a:t>
              </a:r>
              <a:endParaRPr lang="it-IT" sz="1000">
                <a:solidFill>
                  <a:schemeClr val="tx1"/>
                </a:solidFill>
                <a:sym typeface="Symbol" charset="0"/>
              </a:endParaRPr>
            </a:p>
          </p:txBody>
        </p:sp>
        <p:sp>
          <p:nvSpPr>
            <p:cNvPr id="115862" name="Text Box 105"/>
            <p:cNvSpPr txBox="1">
              <a:spLocks noChangeArrowheads="1"/>
            </p:cNvSpPr>
            <p:nvPr/>
          </p:nvSpPr>
          <p:spPr bwMode="auto">
            <a:xfrm>
              <a:off x="2389" y="2968"/>
              <a:ext cx="28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gYb</a:t>
              </a:r>
              <a:endParaRPr lang="it-IT" sz="1000">
                <a:solidFill>
                  <a:schemeClr val="tx1"/>
                </a:solidFill>
                <a:sym typeface="Symbol" charset="0"/>
              </a:endParaRPr>
            </a:p>
          </p:txBody>
        </p:sp>
        <p:sp>
          <p:nvSpPr>
            <p:cNvPr id="115863" name="Text Box 106"/>
            <p:cNvSpPr txBox="1">
              <a:spLocks noChangeArrowheads="1"/>
            </p:cNvSpPr>
            <p:nvPr/>
          </p:nvSpPr>
          <p:spPr bwMode="auto">
            <a:xfrm>
              <a:off x="3688" y="2552"/>
              <a:ext cx="30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gXb</a:t>
              </a:r>
              <a:endParaRPr lang="it-IT" sz="1000">
                <a:solidFill>
                  <a:schemeClr val="tx1"/>
                </a:solidFill>
                <a:sym typeface="Symbol" charset="0"/>
              </a:endParaRPr>
            </a:p>
          </p:txBody>
        </p:sp>
        <p:sp>
          <p:nvSpPr>
            <p:cNvPr id="115864" name="Text Box 107"/>
            <p:cNvSpPr txBox="1">
              <a:spLocks noChangeArrowheads="1"/>
            </p:cNvSpPr>
            <p:nvPr/>
          </p:nvSpPr>
          <p:spPr bwMode="auto">
            <a:xfrm>
              <a:off x="3644" y="2968"/>
              <a:ext cx="28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gYb</a:t>
              </a:r>
              <a:endParaRPr lang="it-IT" sz="1000">
                <a:solidFill>
                  <a:schemeClr val="tx1"/>
                </a:solidFill>
                <a:sym typeface="Symbol" charset="0"/>
              </a:endParaRPr>
            </a:p>
          </p:txBody>
        </p:sp>
        <p:sp>
          <p:nvSpPr>
            <p:cNvPr id="115865" name="Text Box 108"/>
            <p:cNvSpPr txBox="1">
              <a:spLocks noChangeArrowheads="1"/>
            </p:cNvSpPr>
            <p:nvPr/>
          </p:nvSpPr>
          <p:spPr bwMode="auto">
            <a:xfrm>
              <a:off x="1303" y="3376"/>
              <a:ext cx="30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gXb</a:t>
              </a:r>
              <a:endParaRPr lang="it-IT" sz="1000">
                <a:solidFill>
                  <a:schemeClr val="tx1"/>
                </a:solidFill>
                <a:sym typeface="Symbol" charset="0"/>
              </a:endParaRPr>
            </a:p>
          </p:txBody>
        </p:sp>
        <p:sp>
          <p:nvSpPr>
            <p:cNvPr id="115866" name="Text Box 109"/>
            <p:cNvSpPr txBox="1">
              <a:spLocks noChangeArrowheads="1"/>
            </p:cNvSpPr>
            <p:nvPr/>
          </p:nvSpPr>
          <p:spPr bwMode="auto">
            <a:xfrm>
              <a:off x="1259" y="3792"/>
              <a:ext cx="28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gYb</a:t>
              </a:r>
              <a:endParaRPr lang="it-IT" sz="1000">
                <a:solidFill>
                  <a:schemeClr val="tx1"/>
                </a:solidFill>
                <a:sym typeface="Symbol" charset="0"/>
              </a:endParaRPr>
            </a:p>
          </p:txBody>
        </p:sp>
        <p:sp>
          <p:nvSpPr>
            <p:cNvPr id="115867" name="Text Box 110"/>
            <p:cNvSpPr txBox="1">
              <a:spLocks noChangeArrowheads="1"/>
            </p:cNvSpPr>
            <p:nvPr/>
          </p:nvSpPr>
          <p:spPr bwMode="auto">
            <a:xfrm>
              <a:off x="2433" y="3376"/>
              <a:ext cx="30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gXb</a:t>
              </a:r>
              <a:endParaRPr lang="it-IT" sz="1000">
                <a:solidFill>
                  <a:schemeClr val="tx1"/>
                </a:solidFill>
                <a:sym typeface="Symbol" charset="0"/>
              </a:endParaRPr>
            </a:p>
          </p:txBody>
        </p:sp>
        <p:sp>
          <p:nvSpPr>
            <p:cNvPr id="115868" name="Text Box 111"/>
            <p:cNvSpPr txBox="1">
              <a:spLocks noChangeArrowheads="1"/>
            </p:cNvSpPr>
            <p:nvPr/>
          </p:nvSpPr>
          <p:spPr bwMode="auto">
            <a:xfrm>
              <a:off x="2389" y="3792"/>
              <a:ext cx="28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gYb</a:t>
              </a:r>
              <a:endParaRPr lang="it-IT" sz="1000">
                <a:solidFill>
                  <a:schemeClr val="tx1"/>
                </a:solidFill>
                <a:sym typeface="Symbol" charset="0"/>
              </a:endParaRPr>
            </a:p>
          </p:txBody>
        </p:sp>
        <p:sp>
          <p:nvSpPr>
            <p:cNvPr id="115869" name="Text Box 112"/>
            <p:cNvSpPr txBox="1">
              <a:spLocks noChangeArrowheads="1"/>
            </p:cNvSpPr>
            <p:nvPr/>
          </p:nvSpPr>
          <p:spPr bwMode="auto">
            <a:xfrm>
              <a:off x="3688" y="3376"/>
              <a:ext cx="30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gXb</a:t>
              </a:r>
              <a:endParaRPr lang="it-IT" sz="1000">
                <a:solidFill>
                  <a:schemeClr val="tx1"/>
                </a:solidFill>
                <a:sym typeface="Symbol" charset="0"/>
              </a:endParaRPr>
            </a:p>
          </p:txBody>
        </p:sp>
        <p:sp>
          <p:nvSpPr>
            <p:cNvPr id="115870" name="Text Box 113"/>
            <p:cNvSpPr txBox="1">
              <a:spLocks noChangeArrowheads="1"/>
            </p:cNvSpPr>
            <p:nvPr/>
          </p:nvSpPr>
          <p:spPr bwMode="auto">
            <a:xfrm>
              <a:off x="3644" y="3792"/>
              <a:ext cx="28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000">
                  <a:solidFill>
                    <a:schemeClr val="tx1"/>
                  </a:solidFill>
                </a:rPr>
                <a:t>gYb</a:t>
              </a:r>
              <a:endParaRPr lang="it-IT" sz="1000">
                <a:solidFill>
                  <a:schemeClr val="tx1"/>
                </a:solidFill>
                <a:sym typeface="Symbol" charset="0"/>
              </a:endParaRPr>
            </a:p>
          </p:txBody>
        </p:sp>
        <p:sp>
          <p:nvSpPr>
            <p:cNvPr id="115871" name="Text Box 114"/>
            <p:cNvSpPr txBox="1">
              <a:spLocks noChangeArrowheads="1"/>
            </p:cNvSpPr>
            <p:nvPr/>
          </p:nvSpPr>
          <p:spPr bwMode="auto">
            <a:xfrm>
              <a:off x="653" y="1328"/>
              <a:ext cx="5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a:spcBef>
                  <a:spcPct val="50000"/>
                </a:spcBef>
                <a:buClrTx/>
                <a:buFontTx/>
                <a:buNone/>
              </a:pPr>
              <a:r>
                <a:rPr lang="en-US" sz="1200">
                  <a:solidFill>
                    <a:schemeClr val="tx1"/>
                  </a:solidFill>
                </a:rPr>
                <a:t>Cell CK</a:t>
              </a:r>
              <a:endParaRPr lang="it-IT" sz="1200">
                <a:solidFill>
                  <a:schemeClr val="tx1"/>
                </a:solidFill>
                <a:sym typeface="Symbol" charset="0"/>
              </a:endParaRPr>
            </a:p>
          </p:txBody>
        </p:sp>
        <p:sp>
          <p:nvSpPr>
            <p:cNvPr id="115872" name="Text Box 115"/>
            <p:cNvSpPr txBox="1">
              <a:spLocks noChangeArrowheads="1"/>
            </p:cNvSpPr>
            <p:nvPr/>
          </p:nvSpPr>
          <p:spPr bwMode="auto">
            <a:xfrm>
              <a:off x="4316" y="1896"/>
              <a:ext cx="958"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spcBef>
                  <a:spcPct val="50000"/>
                </a:spcBef>
                <a:buClrTx/>
                <a:buFontTx/>
                <a:buNone/>
              </a:pPr>
              <a:r>
                <a:rPr lang="en-US" sz="1000" b="1">
                  <a:solidFill>
                    <a:schemeClr val="tx1"/>
                  </a:solidFill>
                </a:rPr>
                <a:t>gXb=get_X_bus</a:t>
              </a:r>
            </a:p>
            <a:p>
              <a:pPr>
                <a:spcBef>
                  <a:spcPct val="50000"/>
                </a:spcBef>
                <a:buClrTx/>
                <a:buFontTx/>
                <a:buNone/>
              </a:pPr>
              <a:r>
                <a:rPr lang="en-US" sz="1000" b="1">
                  <a:solidFill>
                    <a:schemeClr val="tx1"/>
                  </a:solidFill>
                </a:rPr>
                <a:t>gYb=get_Y_bus</a:t>
              </a:r>
            </a:p>
            <a:p>
              <a:pPr>
                <a:spcBef>
                  <a:spcPct val="50000"/>
                </a:spcBef>
                <a:buClrTx/>
                <a:buFontTx/>
                <a:buNone/>
              </a:pPr>
              <a:r>
                <a:rPr lang="en-US" sz="1000" b="1">
                  <a:solidFill>
                    <a:schemeClr val="tx1"/>
                  </a:solidFill>
                </a:rPr>
                <a:t>TS=Time_Stamp</a:t>
              </a:r>
            </a:p>
            <a:p>
              <a:pPr>
                <a:spcBef>
                  <a:spcPct val="50000"/>
                </a:spcBef>
                <a:buClrTx/>
                <a:buFontTx/>
                <a:buNone/>
              </a:pPr>
              <a:r>
                <a:rPr lang="en-US" sz="1000" b="1">
                  <a:solidFill>
                    <a:schemeClr val="tx1"/>
                  </a:solidFill>
                </a:rPr>
                <a:t>Tkin=token_in</a:t>
              </a:r>
            </a:p>
            <a:p>
              <a:pPr>
                <a:spcBef>
                  <a:spcPct val="50000"/>
                </a:spcBef>
                <a:buClrTx/>
                <a:buFontTx/>
                <a:buNone/>
              </a:pPr>
              <a:r>
                <a:rPr lang="en-US" sz="1000" b="1">
                  <a:solidFill>
                    <a:schemeClr val="tx1"/>
                  </a:solidFill>
                </a:rPr>
                <a:t>Tkout=Token_out</a:t>
              </a:r>
              <a:endParaRPr lang="it-IT" sz="1000" b="1">
                <a:solidFill>
                  <a:schemeClr val="tx1"/>
                </a:solidFill>
                <a:sym typeface="Symbol" charset="0"/>
              </a:endParaRPr>
            </a:p>
          </p:txBody>
        </p:sp>
        <p:sp>
          <p:nvSpPr>
            <p:cNvPr id="115873" name="Text Box 116"/>
            <p:cNvSpPr txBox="1">
              <a:spLocks noChangeArrowheads="1"/>
            </p:cNvSpPr>
            <p:nvPr/>
          </p:nvSpPr>
          <p:spPr bwMode="auto">
            <a:xfrm>
              <a:off x="4321" y="2995"/>
              <a:ext cx="1265"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just">
                <a:spcBef>
                  <a:spcPct val="50000"/>
                </a:spcBef>
                <a:buClrTx/>
                <a:buFontTx/>
                <a:buNone/>
              </a:pPr>
              <a:r>
                <a:rPr lang="en-US" sz="1200">
                  <a:solidFill>
                    <a:srgbClr val="000066"/>
                  </a:solidFill>
                </a:rPr>
                <a:t>The number of elements may be increased without changing the pixel logic (just larger X- and Y-registers and serializer will be required)</a:t>
              </a:r>
              <a:endParaRPr lang="it-IT" sz="1200">
                <a:solidFill>
                  <a:srgbClr val="000066"/>
                </a:solidFill>
                <a:sym typeface="Symbol" charset="0"/>
              </a:endParaRPr>
            </a:p>
          </p:txBody>
        </p:sp>
      </p:grpSp>
      <p:sp>
        <p:nvSpPr>
          <p:cNvPr id="115716" name="Oval 117"/>
          <p:cNvSpPr>
            <a:spLocks noChangeArrowheads="1"/>
          </p:cNvSpPr>
          <p:nvPr/>
        </p:nvSpPr>
        <p:spPr bwMode="auto">
          <a:xfrm>
            <a:off x="5210175" y="3171825"/>
            <a:ext cx="352425" cy="352425"/>
          </a:xfrm>
          <a:prstGeom prst="ellipse">
            <a:avLst/>
          </a:pr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8854" name="Rectangle 118"/>
          <p:cNvSpPr>
            <a:spLocks noChangeArrowheads="1"/>
          </p:cNvSpPr>
          <p:nvPr/>
        </p:nvSpPr>
        <p:spPr bwMode="auto">
          <a:xfrm>
            <a:off x="2133600" y="120650"/>
            <a:ext cx="7772400" cy="565150"/>
          </a:xfrm>
          <a:prstGeom prst="rect">
            <a:avLst/>
          </a:prstGeom>
          <a:noFill/>
          <a:ln w="9525">
            <a:noFill/>
            <a:miter lim="800000"/>
            <a:headEnd/>
            <a:tailEnd/>
          </a:ln>
          <a:effectLst/>
        </p:spPr>
        <p:txBody>
          <a:bodyPr anchor="ctr"/>
          <a:lstStyle/>
          <a:p>
            <a:pPr algn="ctr">
              <a:buClrTx/>
              <a:buFontTx/>
              <a:buNone/>
              <a:defRPr/>
            </a:pPr>
            <a:r>
              <a:rPr lang="it-IT" altLang="it-IT" sz="3200">
                <a:solidFill>
                  <a:srgbClr val="CC3300"/>
                </a:solidFill>
                <a:effectLst>
                  <a:outerShdw blurRad="38100" dist="38100" dir="2700000" algn="tl">
                    <a:srgbClr val="C0C0C0"/>
                  </a:outerShdw>
                </a:effectLst>
                <a:latin typeface="Comic Sans MS" pitchFamily="66" charset="0"/>
                <a:ea typeface="+mn-ea"/>
              </a:rPr>
              <a:t>ILC VTX pixel readout architecture</a:t>
            </a:r>
            <a:endParaRPr lang="it-IT" sz="3200">
              <a:solidFill>
                <a:srgbClr val="CC3300"/>
              </a:solidFill>
              <a:effectLst>
                <a:outerShdw blurRad="38100" dist="38100" dir="2700000" algn="tl">
                  <a:srgbClr val="C0C0C0"/>
                </a:outerShdw>
              </a:effectLst>
              <a:latin typeface="Comic Sans MS" pitchFamily="66" charset="0"/>
              <a:ea typeface="+mn-ea"/>
            </a:endParaRPr>
          </a:p>
        </p:txBody>
      </p:sp>
      <p:grpSp>
        <p:nvGrpSpPr>
          <p:cNvPr id="4" name="Group 119"/>
          <p:cNvGrpSpPr>
            <a:grpSpLocks/>
          </p:cNvGrpSpPr>
          <p:nvPr/>
        </p:nvGrpSpPr>
        <p:grpSpPr bwMode="auto">
          <a:xfrm>
            <a:off x="2860675" y="3306763"/>
            <a:ext cx="466725" cy="252412"/>
            <a:chOff x="482" y="2091"/>
            <a:chExt cx="294" cy="159"/>
          </a:xfrm>
        </p:grpSpPr>
        <p:sp>
          <p:nvSpPr>
            <p:cNvPr id="115774" name="Line 120"/>
            <p:cNvSpPr>
              <a:spLocks noChangeShapeType="1"/>
            </p:cNvSpPr>
            <p:nvPr/>
          </p:nvSpPr>
          <p:spPr bwMode="auto">
            <a:xfrm flipV="1">
              <a:off x="482" y="2235"/>
              <a:ext cx="150"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75" name="Line 121"/>
            <p:cNvSpPr>
              <a:spLocks noChangeShapeType="1"/>
            </p:cNvSpPr>
            <p:nvPr/>
          </p:nvSpPr>
          <p:spPr bwMode="auto">
            <a:xfrm>
              <a:off x="626" y="2091"/>
              <a:ext cx="150"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76" name="Line 122"/>
            <p:cNvSpPr>
              <a:spLocks noChangeShapeType="1"/>
            </p:cNvSpPr>
            <p:nvPr/>
          </p:nvSpPr>
          <p:spPr bwMode="auto">
            <a:xfrm rot="-5400000" flipH="1" flipV="1">
              <a:off x="548" y="2169"/>
              <a:ext cx="158"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5" name="Group 123"/>
          <p:cNvGrpSpPr>
            <a:grpSpLocks/>
          </p:cNvGrpSpPr>
          <p:nvPr/>
        </p:nvGrpSpPr>
        <p:grpSpPr bwMode="auto">
          <a:xfrm>
            <a:off x="3851275" y="3306763"/>
            <a:ext cx="466725" cy="252412"/>
            <a:chOff x="482" y="2091"/>
            <a:chExt cx="294" cy="159"/>
          </a:xfrm>
        </p:grpSpPr>
        <p:sp>
          <p:nvSpPr>
            <p:cNvPr id="115771" name="Line 124"/>
            <p:cNvSpPr>
              <a:spLocks noChangeShapeType="1"/>
            </p:cNvSpPr>
            <p:nvPr/>
          </p:nvSpPr>
          <p:spPr bwMode="auto">
            <a:xfrm flipV="1">
              <a:off x="482" y="2235"/>
              <a:ext cx="150"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72" name="Line 125"/>
            <p:cNvSpPr>
              <a:spLocks noChangeShapeType="1"/>
            </p:cNvSpPr>
            <p:nvPr/>
          </p:nvSpPr>
          <p:spPr bwMode="auto">
            <a:xfrm>
              <a:off x="626" y="2091"/>
              <a:ext cx="150"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73" name="Line 126"/>
            <p:cNvSpPr>
              <a:spLocks noChangeShapeType="1"/>
            </p:cNvSpPr>
            <p:nvPr/>
          </p:nvSpPr>
          <p:spPr bwMode="auto">
            <a:xfrm rot="-5400000" flipH="1" flipV="1">
              <a:off x="548" y="2169"/>
              <a:ext cx="158"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5720" name="Text Box 127"/>
          <p:cNvSpPr txBox="1">
            <a:spLocks noChangeArrowheads="1"/>
          </p:cNvSpPr>
          <p:nvPr/>
        </p:nvSpPr>
        <p:spPr bwMode="auto">
          <a:xfrm>
            <a:off x="5141913" y="3179763"/>
            <a:ext cx="506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algn="ctr" eaLnBrk="1" hangingPunct="1">
              <a:buClrTx/>
              <a:buFontTx/>
              <a:buNone/>
            </a:pPr>
            <a:r>
              <a:rPr lang="it-IT" sz="800" b="1">
                <a:solidFill>
                  <a:srgbClr val="CC0000"/>
                </a:solidFill>
              </a:rPr>
              <a:t>Hit pixel</a:t>
            </a:r>
            <a:endParaRPr lang="en-US" sz="800" b="1">
              <a:solidFill>
                <a:srgbClr val="CC0000"/>
              </a:solidFill>
            </a:endParaRPr>
          </a:p>
        </p:txBody>
      </p:sp>
      <p:grpSp>
        <p:nvGrpSpPr>
          <p:cNvPr id="6" name="Group 128"/>
          <p:cNvGrpSpPr>
            <a:grpSpLocks/>
          </p:cNvGrpSpPr>
          <p:nvPr/>
        </p:nvGrpSpPr>
        <p:grpSpPr bwMode="auto">
          <a:xfrm>
            <a:off x="6500813" y="1300163"/>
            <a:ext cx="1752600" cy="3168650"/>
            <a:chOff x="4095" y="813"/>
            <a:chExt cx="1104" cy="1996"/>
          </a:xfrm>
        </p:grpSpPr>
        <p:sp>
          <p:nvSpPr>
            <p:cNvPr id="115769" name="Rectangle 129"/>
            <p:cNvSpPr>
              <a:spLocks noChangeArrowheads="1"/>
            </p:cNvSpPr>
            <p:nvPr/>
          </p:nvSpPr>
          <p:spPr bwMode="auto">
            <a:xfrm>
              <a:off x="4095" y="1128"/>
              <a:ext cx="1065" cy="16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115770" name="Text Box 130"/>
            <p:cNvSpPr txBox="1">
              <a:spLocks noChangeArrowheads="1"/>
            </p:cNvSpPr>
            <p:nvPr/>
          </p:nvSpPr>
          <p:spPr bwMode="auto">
            <a:xfrm>
              <a:off x="4189" y="813"/>
              <a:ext cx="101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None/>
              </a:pPr>
              <a:r>
                <a:rPr lang="it-IT" sz="1200">
                  <a:solidFill>
                    <a:schemeClr val="tx1"/>
                  </a:solidFill>
                  <a:latin typeface="Verdana" charset="0"/>
                </a:rPr>
                <a:t>Readout phase: </a:t>
              </a:r>
              <a:endParaRPr lang="en-US" sz="1200">
                <a:solidFill>
                  <a:schemeClr val="tx1"/>
                </a:solidFill>
                <a:latin typeface="Verdana" charset="0"/>
              </a:endParaRPr>
            </a:p>
          </p:txBody>
        </p:sp>
      </p:grpSp>
      <p:grpSp>
        <p:nvGrpSpPr>
          <p:cNvPr id="7" name="Group 131"/>
          <p:cNvGrpSpPr>
            <a:grpSpLocks/>
          </p:cNvGrpSpPr>
          <p:nvPr/>
        </p:nvGrpSpPr>
        <p:grpSpPr bwMode="auto">
          <a:xfrm>
            <a:off x="765175" y="1544638"/>
            <a:ext cx="7851775" cy="2027237"/>
            <a:chOff x="482" y="973"/>
            <a:chExt cx="4946" cy="1277"/>
          </a:xfrm>
        </p:grpSpPr>
        <p:grpSp>
          <p:nvGrpSpPr>
            <p:cNvPr id="115764" name="Group 132"/>
            <p:cNvGrpSpPr>
              <a:grpSpLocks/>
            </p:cNvGrpSpPr>
            <p:nvPr/>
          </p:nvGrpSpPr>
          <p:grpSpPr bwMode="auto">
            <a:xfrm>
              <a:off x="482" y="2091"/>
              <a:ext cx="294" cy="159"/>
              <a:chOff x="482" y="2091"/>
              <a:chExt cx="294" cy="159"/>
            </a:xfrm>
          </p:grpSpPr>
          <p:sp>
            <p:nvSpPr>
              <p:cNvPr id="115766" name="Line 133"/>
              <p:cNvSpPr>
                <a:spLocks noChangeShapeType="1"/>
              </p:cNvSpPr>
              <p:nvPr/>
            </p:nvSpPr>
            <p:spPr bwMode="auto">
              <a:xfrm flipV="1">
                <a:off x="482" y="2235"/>
                <a:ext cx="150"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67" name="Line 134"/>
              <p:cNvSpPr>
                <a:spLocks noChangeShapeType="1"/>
              </p:cNvSpPr>
              <p:nvPr/>
            </p:nvSpPr>
            <p:spPr bwMode="auto">
              <a:xfrm>
                <a:off x="626" y="2091"/>
                <a:ext cx="150"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68" name="Line 135"/>
              <p:cNvSpPr>
                <a:spLocks noChangeShapeType="1"/>
              </p:cNvSpPr>
              <p:nvPr/>
            </p:nvSpPr>
            <p:spPr bwMode="auto">
              <a:xfrm rot="-5400000" flipH="1" flipV="1">
                <a:off x="548" y="2169"/>
                <a:ext cx="158"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5765" name="Text Box 136"/>
            <p:cNvSpPr txBox="1">
              <a:spLocks noChangeArrowheads="1"/>
            </p:cNvSpPr>
            <p:nvPr/>
          </p:nvSpPr>
          <p:spPr bwMode="auto">
            <a:xfrm>
              <a:off x="4197" y="973"/>
              <a:ext cx="12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Char char="•"/>
              </a:pPr>
              <a:r>
                <a:rPr lang="it-IT" sz="1200">
                  <a:solidFill>
                    <a:schemeClr val="tx1"/>
                  </a:solidFill>
                  <a:latin typeface="Verdana" charset="0"/>
                </a:rPr>
                <a:t> token is sent </a:t>
              </a:r>
              <a:endParaRPr lang="en-US" sz="1200">
                <a:solidFill>
                  <a:schemeClr val="tx1"/>
                </a:solidFill>
                <a:latin typeface="Verdana" charset="0"/>
              </a:endParaRPr>
            </a:p>
          </p:txBody>
        </p:sp>
      </p:grpSp>
      <p:grpSp>
        <p:nvGrpSpPr>
          <p:cNvPr id="9" name="Group 137"/>
          <p:cNvGrpSpPr>
            <a:grpSpLocks/>
          </p:cNvGrpSpPr>
          <p:nvPr/>
        </p:nvGrpSpPr>
        <p:grpSpPr bwMode="auto">
          <a:xfrm>
            <a:off x="2066925" y="3313113"/>
            <a:ext cx="466725" cy="252412"/>
            <a:chOff x="482" y="2091"/>
            <a:chExt cx="294" cy="159"/>
          </a:xfrm>
        </p:grpSpPr>
        <p:sp>
          <p:nvSpPr>
            <p:cNvPr id="115761" name="Line 138"/>
            <p:cNvSpPr>
              <a:spLocks noChangeShapeType="1"/>
            </p:cNvSpPr>
            <p:nvPr/>
          </p:nvSpPr>
          <p:spPr bwMode="auto">
            <a:xfrm flipV="1">
              <a:off x="482" y="2235"/>
              <a:ext cx="150"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62" name="Line 139"/>
            <p:cNvSpPr>
              <a:spLocks noChangeShapeType="1"/>
            </p:cNvSpPr>
            <p:nvPr/>
          </p:nvSpPr>
          <p:spPr bwMode="auto">
            <a:xfrm>
              <a:off x="626" y="2091"/>
              <a:ext cx="150"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63" name="Line 140"/>
            <p:cNvSpPr>
              <a:spLocks noChangeShapeType="1"/>
            </p:cNvSpPr>
            <p:nvPr/>
          </p:nvSpPr>
          <p:spPr bwMode="auto">
            <a:xfrm rot="-5400000" flipH="1" flipV="1">
              <a:off x="548" y="2169"/>
              <a:ext cx="158"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628877" name="Text Box 141"/>
          <p:cNvSpPr txBox="1">
            <a:spLocks noChangeArrowheads="1"/>
          </p:cNvSpPr>
          <p:nvPr/>
        </p:nvSpPr>
        <p:spPr bwMode="auto">
          <a:xfrm>
            <a:off x="6662738" y="1808163"/>
            <a:ext cx="2481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spcBef>
                <a:spcPct val="50000"/>
              </a:spcBef>
              <a:buClrTx/>
              <a:buFontTx/>
              <a:buChar char="•"/>
            </a:pPr>
            <a:r>
              <a:rPr lang="it-IT" sz="1200">
                <a:solidFill>
                  <a:schemeClr val="tx1"/>
                </a:solidFill>
                <a:latin typeface="Verdana" charset="0"/>
              </a:rPr>
              <a:t> token scans the matrix and </a:t>
            </a:r>
            <a:endParaRPr lang="en-US" sz="1200">
              <a:solidFill>
                <a:schemeClr val="tx1"/>
              </a:solidFill>
              <a:latin typeface="Verdana" charset="0"/>
            </a:endParaRPr>
          </a:p>
        </p:txBody>
      </p:sp>
      <p:grpSp>
        <p:nvGrpSpPr>
          <p:cNvPr id="10" name="Group 142"/>
          <p:cNvGrpSpPr>
            <a:grpSpLocks/>
          </p:cNvGrpSpPr>
          <p:nvPr/>
        </p:nvGrpSpPr>
        <p:grpSpPr bwMode="auto">
          <a:xfrm>
            <a:off x="4594225" y="3294063"/>
            <a:ext cx="466725" cy="252412"/>
            <a:chOff x="482" y="2091"/>
            <a:chExt cx="294" cy="159"/>
          </a:xfrm>
        </p:grpSpPr>
        <p:sp>
          <p:nvSpPr>
            <p:cNvPr id="115758" name="Line 143"/>
            <p:cNvSpPr>
              <a:spLocks noChangeShapeType="1"/>
            </p:cNvSpPr>
            <p:nvPr/>
          </p:nvSpPr>
          <p:spPr bwMode="auto">
            <a:xfrm flipV="1">
              <a:off x="482" y="2235"/>
              <a:ext cx="150"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59" name="Line 144"/>
            <p:cNvSpPr>
              <a:spLocks noChangeShapeType="1"/>
            </p:cNvSpPr>
            <p:nvPr/>
          </p:nvSpPr>
          <p:spPr bwMode="auto">
            <a:xfrm>
              <a:off x="626" y="2091"/>
              <a:ext cx="150"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60" name="Line 145"/>
            <p:cNvSpPr>
              <a:spLocks noChangeShapeType="1"/>
            </p:cNvSpPr>
            <p:nvPr/>
          </p:nvSpPr>
          <p:spPr bwMode="auto">
            <a:xfrm rot="-5400000" flipH="1" flipV="1">
              <a:off x="548" y="2169"/>
              <a:ext cx="158"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628882" name="Text Box 146"/>
          <p:cNvSpPr txBox="1">
            <a:spLocks noChangeArrowheads="1"/>
          </p:cNvSpPr>
          <p:nvPr/>
        </p:nvSpPr>
        <p:spPr bwMode="auto">
          <a:xfrm>
            <a:off x="6662738" y="2062163"/>
            <a:ext cx="2268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ClrTx/>
              <a:buFontTx/>
              <a:buChar char="•"/>
            </a:pPr>
            <a:r>
              <a:rPr lang="en-GB" sz="1200">
                <a:solidFill>
                  <a:schemeClr val="tx1"/>
                </a:solidFill>
                <a:latin typeface="Verdana" charset="0"/>
                <a:cs typeface="Times New Roman" charset="0"/>
              </a:rPr>
              <a:t> gets caught by the first </a:t>
            </a:r>
          </a:p>
          <a:p>
            <a:pPr eaLnBrk="1" hangingPunct="1">
              <a:buClrTx/>
              <a:buFontTx/>
              <a:buNone/>
            </a:pPr>
            <a:r>
              <a:rPr lang="en-GB" sz="1200">
                <a:solidFill>
                  <a:schemeClr val="tx1"/>
                </a:solidFill>
                <a:latin typeface="Verdana" charset="0"/>
                <a:cs typeface="Times New Roman" charset="0"/>
              </a:rPr>
              <a:t>   hit pixel </a:t>
            </a:r>
            <a:endParaRPr lang="en-US" sz="1200">
              <a:solidFill>
                <a:schemeClr val="tx1"/>
              </a:solidFill>
              <a:latin typeface="Verdana" charset="0"/>
              <a:cs typeface="Times New Roman" charset="0"/>
            </a:endParaRPr>
          </a:p>
        </p:txBody>
      </p:sp>
      <p:grpSp>
        <p:nvGrpSpPr>
          <p:cNvPr id="11" name="Group 147"/>
          <p:cNvGrpSpPr>
            <a:grpSpLocks/>
          </p:cNvGrpSpPr>
          <p:nvPr/>
        </p:nvGrpSpPr>
        <p:grpSpPr bwMode="auto">
          <a:xfrm>
            <a:off x="750888" y="4373563"/>
            <a:ext cx="466725" cy="252412"/>
            <a:chOff x="482" y="2091"/>
            <a:chExt cx="294" cy="159"/>
          </a:xfrm>
        </p:grpSpPr>
        <p:sp>
          <p:nvSpPr>
            <p:cNvPr id="115755" name="Line 148"/>
            <p:cNvSpPr>
              <a:spLocks noChangeShapeType="1"/>
            </p:cNvSpPr>
            <p:nvPr/>
          </p:nvSpPr>
          <p:spPr bwMode="auto">
            <a:xfrm flipV="1">
              <a:off x="482" y="2235"/>
              <a:ext cx="150"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56" name="Line 149"/>
            <p:cNvSpPr>
              <a:spLocks noChangeShapeType="1"/>
            </p:cNvSpPr>
            <p:nvPr/>
          </p:nvSpPr>
          <p:spPr bwMode="auto">
            <a:xfrm>
              <a:off x="626" y="2091"/>
              <a:ext cx="150"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57" name="Line 150"/>
            <p:cNvSpPr>
              <a:spLocks noChangeShapeType="1"/>
            </p:cNvSpPr>
            <p:nvPr/>
          </p:nvSpPr>
          <p:spPr bwMode="auto">
            <a:xfrm rot="-5400000" flipH="1" flipV="1">
              <a:off x="548" y="2169"/>
              <a:ext cx="158"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2" name="Group 151"/>
          <p:cNvGrpSpPr>
            <a:grpSpLocks/>
          </p:cNvGrpSpPr>
          <p:nvPr/>
        </p:nvGrpSpPr>
        <p:grpSpPr bwMode="auto">
          <a:xfrm>
            <a:off x="2066925" y="4360863"/>
            <a:ext cx="466725" cy="252412"/>
            <a:chOff x="482" y="2091"/>
            <a:chExt cx="294" cy="159"/>
          </a:xfrm>
        </p:grpSpPr>
        <p:sp>
          <p:nvSpPr>
            <p:cNvPr id="115752" name="Line 152"/>
            <p:cNvSpPr>
              <a:spLocks noChangeShapeType="1"/>
            </p:cNvSpPr>
            <p:nvPr/>
          </p:nvSpPr>
          <p:spPr bwMode="auto">
            <a:xfrm flipV="1">
              <a:off x="482" y="2235"/>
              <a:ext cx="150"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53" name="Line 153"/>
            <p:cNvSpPr>
              <a:spLocks noChangeShapeType="1"/>
            </p:cNvSpPr>
            <p:nvPr/>
          </p:nvSpPr>
          <p:spPr bwMode="auto">
            <a:xfrm>
              <a:off x="626" y="2091"/>
              <a:ext cx="150"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54" name="Line 154"/>
            <p:cNvSpPr>
              <a:spLocks noChangeShapeType="1"/>
            </p:cNvSpPr>
            <p:nvPr/>
          </p:nvSpPr>
          <p:spPr bwMode="auto">
            <a:xfrm rot="-5400000" flipH="1" flipV="1">
              <a:off x="548" y="2169"/>
              <a:ext cx="158"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3" name="Group 155"/>
          <p:cNvGrpSpPr>
            <a:grpSpLocks/>
          </p:cNvGrpSpPr>
          <p:nvPr/>
        </p:nvGrpSpPr>
        <p:grpSpPr bwMode="auto">
          <a:xfrm>
            <a:off x="5837238" y="2725738"/>
            <a:ext cx="2925762" cy="823912"/>
            <a:chOff x="3677" y="1717"/>
            <a:chExt cx="1843" cy="519"/>
          </a:xfrm>
        </p:grpSpPr>
        <p:sp>
          <p:nvSpPr>
            <p:cNvPr id="115748" name="Rectangle 156"/>
            <p:cNvSpPr>
              <a:spLocks noChangeArrowheads="1"/>
            </p:cNvSpPr>
            <p:nvPr/>
          </p:nvSpPr>
          <p:spPr bwMode="auto">
            <a:xfrm>
              <a:off x="4194" y="1945"/>
              <a:ext cx="132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FontTx/>
                <a:buChar char="•"/>
              </a:pPr>
              <a:r>
                <a:rPr lang="en-GB" sz="1200">
                  <a:solidFill>
                    <a:schemeClr val="tx1"/>
                  </a:solidFill>
                  <a:latin typeface="Verdana" charset="0"/>
                  <a:cs typeface="Times New Roman" charset="0"/>
                </a:rPr>
                <a:t> sends off the time</a:t>
              </a:r>
            </a:p>
            <a:p>
              <a:pPr>
                <a:buClrTx/>
                <a:buFontTx/>
                <a:buNone/>
              </a:pPr>
              <a:r>
                <a:rPr lang="en-GB" sz="1200">
                  <a:solidFill>
                    <a:schemeClr val="tx1"/>
                  </a:solidFill>
                  <a:latin typeface="Verdana" charset="0"/>
                  <a:cs typeface="Times New Roman" charset="0"/>
                </a:rPr>
                <a:t>   stamp register content</a:t>
              </a:r>
              <a:endParaRPr lang="en-US" sz="1200">
                <a:solidFill>
                  <a:schemeClr val="tx1"/>
                </a:solidFill>
                <a:latin typeface="Verdana" charset="0"/>
                <a:cs typeface="Times New Roman" charset="0"/>
              </a:endParaRPr>
            </a:p>
          </p:txBody>
        </p:sp>
        <p:grpSp>
          <p:nvGrpSpPr>
            <p:cNvPr id="115749" name="Group 157"/>
            <p:cNvGrpSpPr>
              <a:grpSpLocks/>
            </p:cNvGrpSpPr>
            <p:nvPr/>
          </p:nvGrpSpPr>
          <p:grpSpPr bwMode="auto">
            <a:xfrm>
              <a:off x="3677" y="1717"/>
              <a:ext cx="276" cy="382"/>
              <a:chOff x="3677" y="1717"/>
              <a:chExt cx="276" cy="382"/>
            </a:xfrm>
          </p:grpSpPr>
          <p:sp>
            <p:nvSpPr>
              <p:cNvPr id="115750" name="Line 158"/>
              <p:cNvSpPr>
                <a:spLocks noChangeShapeType="1"/>
              </p:cNvSpPr>
              <p:nvPr/>
            </p:nvSpPr>
            <p:spPr bwMode="auto">
              <a:xfrm>
                <a:off x="3677" y="2099"/>
                <a:ext cx="276"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51" name="Line 159"/>
              <p:cNvSpPr>
                <a:spLocks noChangeShapeType="1"/>
              </p:cNvSpPr>
              <p:nvPr/>
            </p:nvSpPr>
            <p:spPr bwMode="auto">
              <a:xfrm rot="-5400000">
                <a:off x="3748" y="1903"/>
                <a:ext cx="371"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grpSp>
        <p:nvGrpSpPr>
          <p:cNvPr id="15" name="Group 160"/>
          <p:cNvGrpSpPr>
            <a:grpSpLocks/>
          </p:cNvGrpSpPr>
          <p:nvPr/>
        </p:nvGrpSpPr>
        <p:grpSpPr bwMode="auto">
          <a:xfrm>
            <a:off x="4321175" y="1239838"/>
            <a:ext cx="4441825" cy="2779712"/>
            <a:chOff x="2722" y="781"/>
            <a:chExt cx="2798" cy="1751"/>
          </a:xfrm>
        </p:grpSpPr>
        <p:sp>
          <p:nvSpPr>
            <p:cNvPr id="115746" name="Rectangle 161"/>
            <p:cNvSpPr>
              <a:spLocks noChangeArrowheads="1"/>
            </p:cNvSpPr>
            <p:nvPr/>
          </p:nvSpPr>
          <p:spPr bwMode="auto">
            <a:xfrm>
              <a:off x="4194" y="2241"/>
              <a:ext cx="132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FontTx/>
                <a:buChar char="•"/>
              </a:pPr>
              <a:r>
                <a:rPr lang="en-GB" sz="1200">
                  <a:solidFill>
                    <a:schemeClr val="tx1"/>
                  </a:solidFill>
                  <a:latin typeface="Verdana" charset="0"/>
                  <a:cs typeface="Times New Roman" charset="0"/>
                </a:rPr>
                <a:t> data are serialized and</a:t>
              </a:r>
            </a:p>
            <a:p>
              <a:pPr>
                <a:buClrTx/>
                <a:buFontTx/>
                <a:buNone/>
              </a:pPr>
              <a:r>
                <a:rPr lang="en-GB" sz="1200">
                  <a:solidFill>
                    <a:schemeClr val="tx1"/>
                  </a:solidFill>
                  <a:latin typeface="Verdana" charset="0"/>
                  <a:cs typeface="Times New Roman" charset="0"/>
                </a:rPr>
                <a:t>   token scans ahead</a:t>
              </a:r>
            </a:p>
          </p:txBody>
        </p:sp>
        <p:sp>
          <p:nvSpPr>
            <p:cNvPr id="115747" name="Oval 162"/>
            <p:cNvSpPr>
              <a:spLocks noChangeArrowheads="1"/>
            </p:cNvSpPr>
            <p:nvPr/>
          </p:nvSpPr>
          <p:spPr bwMode="auto">
            <a:xfrm>
              <a:off x="2722" y="781"/>
              <a:ext cx="1081" cy="560"/>
            </a:xfrm>
            <a:prstGeom prst="ellipse">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grpSp>
        <p:nvGrpSpPr>
          <p:cNvPr id="16" name="Group 163"/>
          <p:cNvGrpSpPr>
            <a:grpSpLocks/>
          </p:cNvGrpSpPr>
          <p:nvPr/>
        </p:nvGrpSpPr>
        <p:grpSpPr bwMode="auto">
          <a:xfrm>
            <a:off x="225425" y="2386013"/>
            <a:ext cx="8537575" cy="1497012"/>
            <a:chOff x="142" y="1503"/>
            <a:chExt cx="5378" cy="943"/>
          </a:xfrm>
        </p:grpSpPr>
        <p:sp>
          <p:nvSpPr>
            <p:cNvPr id="115737" name="Rectangle 164"/>
            <p:cNvSpPr>
              <a:spLocks noChangeArrowheads="1"/>
            </p:cNvSpPr>
            <p:nvPr/>
          </p:nvSpPr>
          <p:spPr bwMode="auto">
            <a:xfrm>
              <a:off x="4194" y="1561"/>
              <a:ext cx="132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Tx/>
                <a:buFontTx/>
                <a:buChar char="•"/>
              </a:pPr>
              <a:r>
                <a:rPr lang="en-GB" sz="1200">
                  <a:solidFill>
                    <a:schemeClr val="tx1"/>
                  </a:solidFill>
                  <a:latin typeface="Verdana" charset="0"/>
                  <a:cs typeface="Times New Roman" charset="0"/>
                </a:rPr>
                <a:t> the pixel points to the</a:t>
              </a:r>
            </a:p>
            <a:p>
              <a:pPr>
                <a:buClrTx/>
                <a:buFontTx/>
                <a:buNone/>
              </a:pPr>
              <a:r>
                <a:rPr lang="en-GB" sz="1200">
                  <a:solidFill>
                    <a:schemeClr val="tx1"/>
                  </a:solidFill>
                  <a:latin typeface="Verdana" charset="0"/>
                  <a:cs typeface="Times New Roman" charset="0"/>
                </a:rPr>
                <a:t>   X and Y registers at</a:t>
              </a:r>
            </a:p>
            <a:p>
              <a:pPr>
                <a:buClrTx/>
                <a:buFontTx/>
                <a:buNone/>
              </a:pPr>
              <a:r>
                <a:rPr lang="en-GB" sz="1200">
                  <a:solidFill>
                    <a:schemeClr val="tx1"/>
                  </a:solidFill>
                  <a:latin typeface="Verdana" charset="0"/>
                  <a:cs typeface="Times New Roman" charset="0"/>
                </a:rPr>
                <a:t>   the periphery and</a:t>
              </a:r>
              <a:endParaRPr lang="en-US" sz="1200">
                <a:solidFill>
                  <a:schemeClr val="tx1"/>
                </a:solidFill>
                <a:latin typeface="Verdana" charset="0"/>
              </a:endParaRPr>
            </a:p>
          </p:txBody>
        </p:sp>
        <p:grpSp>
          <p:nvGrpSpPr>
            <p:cNvPr id="115738" name="Group 165"/>
            <p:cNvGrpSpPr>
              <a:grpSpLocks/>
            </p:cNvGrpSpPr>
            <p:nvPr/>
          </p:nvGrpSpPr>
          <p:grpSpPr bwMode="auto">
            <a:xfrm>
              <a:off x="3536" y="1660"/>
              <a:ext cx="208" cy="313"/>
              <a:chOff x="3536" y="1660"/>
              <a:chExt cx="208" cy="313"/>
            </a:xfrm>
          </p:grpSpPr>
          <p:sp>
            <p:nvSpPr>
              <p:cNvPr id="115743" name="Line 166"/>
              <p:cNvSpPr>
                <a:spLocks noChangeShapeType="1"/>
              </p:cNvSpPr>
              <p:nvPr/>
            </p:nvSpPr>
            <p:spPr bwMode="auto">
              <a:xfrm>
                <a:off x="3740" y="1816"/>
                <a:ext cx="4" cy="157"/>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44" name="Line 167"/>
              <p:cNvSpPr>
                <a:spLocks noChangeShapeType="1"/>
              </p:cNvSpPr>
              <p:nvPr/>
            </p:nvSpPr>
            <p:spPr bwMode="auto">
              <a:xfrm rot="10800000" flipH="1">
                <a:off x="3536" y="1660"/>
                <a:ext cx="8" cy="157"/>
              </a:xfrm>
              <a:prstGeom prst="line">
                <a:avLst/>
              </a:prstGeom>
              <a:noFill/>
              <a:ln w="28575">
                <a:solidFill>
                  <a:srgbClr val="CC0000"/>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115745" name="Line 168"/>
              <p:cNvSpPr>
                <a:spLocks noChangeShapeType="1"/>
              </p:cNvSpPr>
              <p:nvPr/>
            </p:nvSpPr>
            <p:spPr bwMode="auto">
              <a:xfrm rot="5400000" flipH="1">
                <a:off x="3644" y="1712"/>
                <a:ext cx="0" cy="197"/>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15739" name="Group 169"/>
            <p:cNvGrpSpPr>
              <a:grpSpLocks/>
            </p:cNvGrpSpPr>
            <p:nvPr/>
          </p:nvGrpSpPr>
          <p:grpSpPr bwMode="auto">
            <a:xfrm>
              <a:off x="142" y="1503"/>
              <a:ext cx="3282" cy="943"/>
              <a:chOff x="142" y="1503"/>
              <a:chExt cx="3282" cy="943"/>
            </a:xfrm>
          </p:grpSpPr>
          <p:sp>
            <p:nvSpPr>
              <p:cNvPr id="115740" name="Line 170"/>
              <p:cNvSpPr>
                <a:spLocks noChangeShapeType="1"/>
              </p:cNvSpPr>
              <p:nvPr/>
            </p:nvSpPr>
            <p:spPr bwMode="auto">
              <a:xfrm flipH="1">
                <a:off x="142" y="2438"/>
                <a:ext cx="3282"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41" name="Line 171"/>
              <p:cNvSpPr>
                <a:spLocks noChangeShapeType="1"/>
              </p:cNvSpPr>
              <p:nvPr/>
            </p:nvSpPr>
            <p:spPr bwMode="auto">
              <a:xfrm flipH="1" flipV="1">
                <a:off x="146" y="1503"/>
                <a:ext cx="4" cy="935"/>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5742" name="Line 172"/>
              <p:cNvSpPr>
                <a:spLocks noChangeShapeType="1"/>
              </p:cNvSpPr>
              <p:nvPr/>
            </p:nvSpPr>
            <p:spPr bwMode="auto">
              <a:xfrm>
                <a:off x="3417" y="2312"/>
                <a:ext cx="0" cy="13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grpSp>
        <p:nvGrpSpPr>
          <p:cNvPr id="19" name="Group 173"/>
          <p:cNvGrpSpPr>
            <a:grpSpLocks/>
          </p:cNvGrpSpPr>
          <p:nvPr/>
        </p:nvGrpSpPr>
        <p:grpSpPr bwMode="auto">
          <a:xfrm>
            <a:off x="2752725" y="4360863"/>
            <a:ext cx="466725" cy="252412"/>
            <a:chOff x="482" y="2091"/>
            <a:chExt cx="294" cy="159"/>
          </a:xfrm>
        </p:grpSpPr>
        <p:sp>
          <p:nvSpPr>
            <p:cNvPr id="115734" name="Line 174"/>
            <p:cNvSpPr>
              <a:spLocks noChangeShapeType="1"/>
            </p:cNvSpPr>
            <p:nvPr/>
          </p:nvSpPr>
          <p:spPr bwMode="auto">
            <a:xfrm flipV="1">
              <a:off x="482" y="2235"/>
              <a:ext cx="150"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35" name="Line 175"/>
            <p:cNvSpPr>
              <a:spLocks noChangeShapeType="1"/>
            </p:cNvSpPr>
            <p:nvPr/>
          </p:nvSpPr>
          <p:spPr bwMode="auto">
            <a:xfrm>
              <a:off x="626" y="2091"/>
              <a:ext cx="150"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36" name="Line 176"/>
            <p:cNvSpPr>
              <a:spLocks noChangeShapeType="1"/>
            </p:cNvSpPr>
            <p:nvPr/>
          </p:nvSpPr>
          <p:spPr bwMode="auto">
            <a:xfrm rot="-5400000" flipH="1" flipV="1">
              <a:off x="548" y="2169"/>
              <a:ext cx="158" cy="4"/>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15733" name="Rectangle 177"/>
          <p:cNvSpPr>
            <a:spLocks noChangeArrowheads="1"/>
          </p:cNvSpPr>
          <p:nvPr/>
        </p:nvSpPr>
        <p:spPr bwMode="auto">
          <a:xfrm>
            <a:off x="0" y="0"/>
            <a:ext cx="22987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175" indent="17463">
              <a:lnSpc>
                <a:spcPct val="90000"/>
              </a:lnSpc>
              <a:spcBef>
                <a:spcPct val="20000"/>
              </a:spcBef>
              <a:buClrTx/>
              <a:buFontTx/>
              <a:buNone/>
            </a:pPr>
            <a:r>
              <a:rPr lang="en-US" sz="2000"/>
              <a:t>FNAL idea, implemented by INFN in a 130nm CMOS MAPS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8877"/>
                                        </p:tgtEl>
                                        <p:attrNameLst>
                                          <p:attrName>style.visibility</p:attrName>
                                        </p:attrNameLst>
                                      </p:cBhvr>
                                      <p:to>
                                        <p:strVal val="visible"/>
                                      </p:to>
                                    </p:set>
                                    <p:animEffect transition="in" filter="dissolve">
                                      <p:cBhvr>
                                        <p:cTn id="17" dur="500"/>
                                        <p:tgtEl>
                                          <p:spTgt spid="6288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28882"/>
                                        </p:tgtEl>
                                        <p:attrNameLst>
                                          <p:attrName>style.visibility</p:attrName>
                                        </p:attrNameLst>
                                      </p:cBhvr>
                                      <p:to>
                                        <p:strVal val="visible"/>
                                      </p:to>
                                    </p:set>
                                    <p:animEffect transition="in" filter="dissolve">
                                      <p:cBhvr>
                                        <p:cTn id="42" dur="500"/>
                                        <p:tgtEl>
                                          <p:spTgt spid="62888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dissolve">
                                      <p:cBhvr>
                                        <p:cTn id="52" dur="500"/>
                                        <p:tgtEl>
                                          <p:spTgt spid="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dissolve">
                                      <p:cBhvr>
                                        <p:cTn id="57" dur="500"/>
                                        <p:tgtEl>
                                          <p:spTgt spid="1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dissolve">
                                      <p:cBhvr>
                                        <p:cTn id="67" dur="500"/>
                                        <p:tgtEl>
                                          <p:spTgt spid="1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dissolv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877" grpId="0" autoUpdateAnimBg="0"/>
      <p:bldP spid="628882" grpId="0" autoUpdateAnimBg="0"/>
    </p:bld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Personalizza struttura">
  <a:themeElements>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Standarddesign">
  <a:themeElements>
    <a:clrScheme name="2_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Standarddesign">
      <a:majorFont>
        <a:latin typeface="Arial"/>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charset="0"/>
          <a:buNone/>
          <a:tabLst/>
          <a:defRPr kumimoji="0" lang="it-IT" sz="3600" b="0" i="0" u="none" strike="noStrike" cap="none" normalizeH="0" baseline="0">
            <a:ln>
              <a:noFill/>
            </a:ln>
            <a:solidFill>
              <a:schemeClr val="tx2"/>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charset="0"/>
          <a:buNone/>
          <a:tabLst/>
          <a:defRPr kumimoji="0" lang="it-IT" sz="3600" b="0" i="0" u="none" strike="noStrike" cap="none" normalizeH="0" baseline="0">
            <a:ln>
              <a:noFill/>
            </a:ln>
            <a:solidFill>
              <a:schemeClr val="tx2"/>
            </a:solidFill>
            <a:effectLst/>
            <a:latin typeface="Comic Sans MS" charset="0"/>
            <a:ea typeface="ＭＳ Ｐゴシック"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Personalizza struttura">
  <a:themeElements>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4000"/>
          </a:lnSpc>
          <a:spcBef>
            <a:spcPct val="0"/>
          </a:spcBef>
          <a:spcAft>
            <a:spcPct val="0"/>
          </a:spcAft>
          <a:buClr>
            <a:srgbClr val="000000"/>
          </a:buClr>
          <a:buSzPct val="45000"/>
          <a:buFont typeface="Wingdings" pitchFamily="-112" charset="2"/>
          <a:buNone/>
          <a:tabLst/>
          <a:defRPr kumimoji="0" lang="en-GB" sz="1500" b="0" i="0" u="none" strike="noStrike" cap="none" normalizeH="0" baseline="0">
            <a:ln>
              <a:noFill/>
            </a:ln>
            <a:solidFill>
              <a:schemeClr val="bg1"/>
            </a:solidFill>
            <a:effectLst/>
            <a:latin typeface="Arial"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4000"/>
          </a:lnSpc>
          <a:spcBef>
            <a:spcPct val="0"/>
          </a:spcBef>
          <a:spcAft>
            <a:spcPct val="0"/>
          </a:spcAft>
          <a:buClr>
            <a:srgbClr val="000000"/>
          </a:buClr>
          <a:buSzPct val="45000"/>
          <a:buFont typeface="Wingdings" pitchFamily="-112" charset="2"/>
          <a:buNone/>
          <a:tabLst/>
          <a:defRPr kumimoji="0" lang="en-GB" sz="1500" b="0" i="0" u="none" strike="noStrike" cap="none" normalizeH="0" baseline="0">
            <a:ln>
              <a:noFill/>
            </a:ln>
            <a:solidFill>
              <a:schemeClr val="bg1"/>
            </a:solidFill>
            <a:effectLst/>
            <a:latin typeface="Arial" pitchFamily="-112"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4000"/>
          </a:lnSpc>
          <a:spcBef>
            <a:spcPct val="0"/>
          </a:spcBef>
          <a:spcAft>
            <a:spcPct val="0"/>
          </a:spcAft>
          <a:buClr>
            <a:srgbClr val="000000"/>
          </a:buClr>
          <a:buSzPct val="45000"/>
          <a:buFont typeface="Wingdings" pitchFamily="-112" charset="2"/>
          <a:buNone/>
          <a:tabLst/>
          <a:defRPr kumimoji="0" lang="en-GB" sz="1500" b="0" i="0" u="none" strike="noStrike" cap="none" normalizeH="0" baseline="0">
            <a:ln>
              <a:noFill/>
            </a:ln>
            <a:solidFill>
              <a:schemeClr val="bg1"/>
            </a:solidFill>
            <a:effectLst/>
            <a:latin typeface="Arial"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04000"/>
          </a:lnSpc>
          <a:spcBef>
            <a:spcPct val="0"/>
          </a:spcBef>
          <a:spcAft>
            <a:spcPct val="0"/>
          </a:spcAft>
          <a:buClr>
            <a:srgbClr val="000000"/>
          </a:buClr>
          <a:buSzPct val="45000"/>
          <a:buFont typeface="Wingdings" pitchFamily="-112" charset="2"/>
          <a:buNone/>
          <a:tabLst/>
          <a:defRPr kumimoji="0" lang="en-GB" sz="1500" b="0" i="0" u="none" strike="noStrike" cap="none" normalizeH="0" baseline="0">
            <a:ln>
              <a:noFill/>
            </a:ln>
            <a:solidFill>
              <a:schemeClr val="bg1"/>
            </a:solidFill>
            <a:effectLst/>
            <a:latin typeface="Arial" pitchFamily="-112"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charset="0"/>
          <a:buNone/>
          <a:tabLst/>
          <a:defRPr kumimoji="0" lang="it-IT" sz="3600" b="0" i="0" u="none" strike="noStrike" cap="none" normalizeH="0" baseline="0">
            <a:ln>
              <a:noFill/>
            </a:ln>
            <a:solidFill>
              <a:schemeClr val="tx2"/>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charset="0"/>
          <a:buNone/>
          <a:tabLst/>
          <a:defRPr kumimoji="0" lang="it-IT" sz="3600" b="0" i="0" u="none" strike="noStrike" cap="none" normalizeH="0" baseline="0">
            <a:ln>
              <a:noFill/>
            </a:ln>
            <a:solidFill>
              <a:schemeClr val="tx2"/>
            </a:solidFill>
            <a:effectLst/>
            <a:latin typeface="Comic Sans MS" charset="0"/>
            <a:ea typeface="ＭＳ Ｐゴシック"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za struttura">
  <a:themeElements>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truttura predefinita">
  <a:themeElements>
    <a:clrScheme name="2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2_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0" algn="l" defTabSz="914400" rtl="0" eaLnBrk="0" fontAlgn="base" latinLnBrk="0" hangingPunct="0">
          <a:lnSpc>
            <a:spcPct val="90000"/>
          </a:lnSpc>
          <a:spcBef>
            <a:spcPct val="50000"/>
          </a:spcBef>
          <a:spcAft>
            <a:spcPct val="0"/>
          </a:spcAft>
          <a:buClrTx/>
          <a:buSzTx/>
          <a:buFontTx/>
          <a:buChar char="•"/>
          <a:tabLst/>
          <a:defRPr kumimoji="0" lang="en-US" sz="1800" b="0" i="0" u="none" strike="noStrike" cap="none" normalizeH="0" baseline="0" smtClean="0">
            <a:ln>
              <a:noFill/>
            </a:ln>
            <a:solidFill>
              <a:schemeClr val="accent2"/>
            </a:solidFill>
            <a:effectLst/>
            <a:latin typeface="Comic Sans MS" pitchFamily="66" charset="0"/>
          </a:defRPr>
        </a:defPPr>
      </a:lstStyle>
    </a:spDef>
    <a:ln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0" algn="l" defTabSz="914400" rtl="0" eaLnBrk="0" fontAlgn="base" latinLnBrk="0" hangingPunct="0">
          <a:lnSpc>
            <a:spcPct val="90000"/>
          </a:lnSpc>
          <a:spcBef>
            <a:spcPct val="50000"/>
          </a:spcBef>
          <a:spcAft>
            <a:spcPct val="0"/>
          </a:spcAft>
          <a:buClrTx/>
          <a:buSzTx/>
          <a:buFontTx/>
          <a:buChar char="•"/>
          <a:tabLst/>
          <a:defRPr kumimoji="0" lang="en-US" sz="1800" b="0" i="0" u="none" strike="noStrike" cap="none" normalizeH="0" baseline="0" smtClean="0">
            <a:ln>
              <a:noFill/>
            </a:ln>
            <a:solidFill>
              <a:schemeClr val="accent2"/>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colormaster">
  <a:themeElements>
    <a:clrScheme name="9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9_colormaster">
      <a:majorFont>
        <a:latin typeface="Berlin Sans FB"/>
        <a:ea typeface=""/>
        <a:cs typeface=""/>
      </a:majorFont>
      <a:minorFont>
        <a:latin typeface="Berlin Sans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9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9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9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9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9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9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9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9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9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9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9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9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9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9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9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9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0" algn="l" defTabSz="914400" rtl="0" eaLnBrk="0" fontAlgn="base" latinLnBrk="0" hangingPunct="0">
          <a:lnSpc>
            <a:spcPct val="90000"/>
          </a:lnSpc>
          <a:spcBef>
            <a:spcPct val="50000"/>
          </a:spcBef>
          <a:spcAft>
            <a:spcPct val="0"/>
          </a:spcAft>
          <a:buClrTx/>
          <a:buSzTx/>
          <a:buFontTx/>
          <a:buChar char="•"/>
          <a:tabLst/>
          <a:defRPr kumimoji="0" lang="en-US" sz="1600" b="0" i="0" u="none" strike="noStrike" cap="none" normalizeH="0" baseline="0" smtClean="0">
            <a:ln>
              <a:noFill/>
            </a:ln>
            <a:solidFill>
              <a:schemeClr val="accent2"/>
            </a:solidFill>
            <a:effectLst/>
            <a:latin typeface="Comic Sans MS" pitchFamily="66" charset="0"/>
          </a:defRPr>
        </a:defPPr>
      </a:lstStyle>
    </a:spDef>
    <a:ln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0" algn="l" defTabSz="914400" rtl="0" eaLnBrk="0" fontAlgn="base" latinLnBrk="0" hangingPunct="0">
          <a:lnSpc>
            <a:spcPct val="90000"/>
          </a:lnSpc>
          <a:spcBef>
            <a:spcPct val="50000"/>
          </a:spcBef>
          <a:spcAft>
            <a:spcPct val="0"/>
          </a:spcAft>
          <a:buClrTx/>
          <a:buSzTx/>
          <a:buFontTx/>
          <a:buChar char="•"/>
          <a:tabLst/>
          <a:defRPr kumimoji="0" lang="en-US" sz="1600" b="0" i="0" u="none" strike="noStrike" cap="none" normalizeH="0" baseline="0" smtClean="0">
            <a:ln>
              <a:noFill/>
            </a:ln>
            <a:solidFill>
              <a:schemeClr val="accent2"/>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Comic Sans MS"/>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1600" b="0" i="0" u="sng"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1600" b="0" i="0" u="sng" strike="noStrike" cap="none" normalizeH="0" baseline="0" smtClean="0">
            <a:ln>
              <a:noFill/>
            </a:ln>
            <a:solidFill>
              <a:schemeClr val="bg1"/>
            </a:solidFill>
            <a:effectLst/>
            <a:latin typeface="Verdana" pitchFamily="34"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
            <a:srgbClr val="FFE107"/>
          </a:buClr>
          <a:buSzTx/>
          <a:buFont typeface="Wingdings" pitchFamily="2" charset="2"/>
          <a:buNone/>
          <a:tabLst/>
          <a:defRPr kumimoji="0" lang="it-IT" sz="36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29819</TotalTime>
  <Words>6909</Words>
  <Application>Microsoft Macintosh PowerPoint</Application>
  <PresentationFormat>A4 (21x29,7 cm)</PresentationFormat>
  <Paragraphs>1193</Paragraphs>
  <Slides>99</Slides>
  <Notes>78</Notes>
  <HiddenSlides>0</HiddenSlides>
  <MMClips>0</MMClips>
  <ScaleCrop>false</ScaleCrop>
  <HeadingPairs>
    <vt:vector size="6" baseType="variant">
      <vt:variant>
        <vt:lpstr>Tema</vt:lpstr>
      </vt:variant>
      <vt:variant>
        <vt:i4>19</vt:i4>
      </vt:variant>
      <vt:variant>
        <vt:lpstr>Server OLE incorporati</vt:lpstr>
      </vt:variant>
      <vt:variant>
        <vt:i4>5</vt:i4>
      </vt:variant>
      <vt:variant>
        <vt:lpstr>Titoli diapositive</vt:lpstr>
      </vt:variant>
      <vt:variant>
        <vt:i4>99</vt:i4>
      </vt:variant>
    </vt:vector>
  </HeadingPairs>
  <TitlesOfParts>
    <vt:vector size="123" baseType="lpstr">
      <vt:lpstr>Struttura predefinita</vt:lpstr>
      <vt:lpstr>Personalizza struttura</vt:lpstr>
      <vt:lpstr>2_Struttura predefinita</vt:lpstr>
      <vt:lpstr>1_Blank Presentation</vt:lpstr>
      <vt:lpstr>10_colormaster</vt:lpstr>
      <vt:lpstr>11_Blank Presentation</vt:lpstr>
      <vt:lpstr>2_Blank Presentation</vt:lpstr>
      <vt:lpstr>1_Struttura predefinita</vt:lpstr>
      <vt:lpstr>Tema di Office</vt:lpstr>
      <vt:lpstr>1_Tema di Office</vt:lpstr>
      <vt:lpstr>1_Personalizza struttura</vt:lpstr>
      <vt:lpstr>2_Tema di Office</vt:lpstr>
      <vt:lpstr>4_Standarddesign</vt:lpstr>
      <vt:lpstr>3_Struttura predefinita</vt:lpstr>
      <vt:lpstr>5_Personalizza struttura</vt:lpstr>
      <vt:lpstr>14_Struttura predefinita</vt:lpstr>
      <vt:lpstr>4_Struttura predefinita</vt:lpstr>
      <vt:lpstr>5_Struttura predefinita</vt:lpstr>
      <vt:lpstr>6_Struttura predefinita</vt:lpstr>
      <vt:lpstr>Visio</vt:lpstr>
      <vt:lpstr>KGPlot</vt:lpstr>
      <vt:lpstr>Drawing</vt:lpstr>
      <vt:lpstr>Equation</vt:lpstr>
      <vt:lpstr>Unknown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A mature technology: hybrid pixel sensors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A solution to the problem of voltage drop on power supply lines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Gate current in 130 nm and LP 65 nm</vt:lpstr>
      <vt:lpstr>Presentazione di PowerPoint</vt:lpstr>
      <vt:lpstr>Presentazione di PowerPoint</vt:lpstr>
      <vt:lpstr>Presentazione di PowerPoint</vt:lpstr>
      <vt:lpstr>A further leap: 3D integration</vt:lpstr>
      <vt:lpstr>Presentazione di PowerPoint</vt:lpstr>
      <vt:lpstr>Advantages of going 3D: interconnections, delays and power</vt:lpstr>
      <vt:lpstr>Two different approaches to 3D integration for pixel sensors</vt:lpstr>
      <vt:lpstr>The experience of the 3D-IC consortium</vt:lpstr>
      <vt:lpstr>Presentazione di PowerPoint</vt:lpstr>
      <vt:lpstr>Presentazione di PowerPoint</vt:lpstr>
      <vt:lpstr>Presentazione di PowerPoint</vt:lpstr>
      <vt:lpstr>Perspectives and support to 3D integration in the semiconductor detector community</vt:lpstr>
      <vt:lpstr>Presentazione di PowerPoint</vt:lpstr>
      <vt:lpstr>Presentazione di PowerPoint</vt:lpstr>
      <vt:lpstr>Presentazione di PowerPoint</vt:lpstr>
      <vt:lpstr>Backup slides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Università di Pavia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Lab S. E.</dc:creator>
  <cp:lastModifiedBy>Valerio Re</cp:lastModifiedBy>
  <cp:revision>1027</cp:revision>
  <dcterms:created xsi:type="dcterms:W3CDTF">2003-03-12T13:56:02Z</dcterms:created>
  <dcterms:modified xsi:type="dcterms:W3CDTF">2013-04-16T16:32:46Z</dcterms:modified>
</cp:coreProperties>
</file>