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8" r:id="rId2"/>
    <p:sldId id="310" r:id="rId3"/>
    <p:sldId id="309" r:id="rId4"/>
    <p:sldId id="262" r:id="rId5"/>
    <p:sldId id="267" r:id="rId6"/>
    <p:sldId id="273" r:id="rId7"/>
    <p:sldId id="265" r:id="rId8"/>
    <p:sldId id="290" r:id="rId9"/>
    <p:sldId id="291" r:id="rId10"/>
    <p:sldId id="292" r:id="rId11"/>
    <p:sldId id="293" r:id="rId12"/>
    <p:sldId id="295" r:id="rId13"/>
    <p:sldId id="308" r:id="rId14"/>
    <p:sldId id="303" r:id="rId15"/>
    <p:sldId id="306" r:id="rId16"/>
    <p:sldId id="307" r:id="rId17"/>
    <p:sldId id="268" r:id="rId18"/>
    <p:sldId id="269" r:id="rId19"/>
    <p:sldId id="271" r:id="rId20"/>
    <p:sldId id="272" r:id="rId21"/>
    <p:sldId id="294" r:id="rId22"/>
    <p:sldId id="270" r:id="rId23"/>
    <p:sldId id="283" r:id="rId24"/>
    <p:sldId id="284" r:id="rId25"/>
    <p:sldId id="274" r:id="rId26"/>
    <p:sldId id="275" r:id="rId27"/>
    <p:sldId id="311" r:id="rId28"/>
    <p:sldId id="276" r:id="rId29"/>
    <p:sldId id="287" r:id="rId30"/>
    <p:sldId id="286" r:id="rId31"/>
    <p:sldId id="312" r:id="rId32"/>
    <p:sldId id="277" r:id="rId33"/>
    <p:sldId id="288" r:id="rId34"/>
    <p:sldId id="299" r:id="rId35"/>
    <p:sldId id="304" r:id="rId36"/>
    <p:sldId id="313" r:id="rId37"/>
    <p:sldId id="278" r:id="rId38"/>
    <p:sldId id="314" r:id="rId39"/>
    <p:sldId id="279" r:id="rId40"/>
    <p:sldId id="315" r:id="rId41"/>
    <p:sldId id="300" r:id="rId42"/>
    <p:sldId id="280" r:id="rId43"/>
    <p:sldId id="285" r:id="rId44"/>
    <p:sldId id="305" r:id="rId45"/>
    <p:sldId id="298" r:id="rId46"/>
    <p:sldId id="297" r:id="rId47"/>
    <p:sldId id="301" r:id="rId48"/>
    <p:sldId id="282" r:id="rId49"/>
    <p:sldId id="281" r:id="rId50"/>
    <p:sldId id="296" r:id="rId51"/>
  </p:sldIdLst>
  <p:sldSz cx="9144000" cy="6858000" type="screen4x3"/>
  <p:notesSz cx="9926638" cy="66627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1"/>
    <a:srgbClr val="FFFF9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3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3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2C081-8AD7-4619-B075-0007DD250516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328445"/>
            <a:ext cx="4301543" cy="333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798" y="6328445"/>
            <a:ext cx="4301543" cy="333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08A49-DB5B-4974-8D2B-FDE2F61154D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3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31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CE95E-B18C-494F-A17B-8F263611012C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2162" cy="249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164801"/>
            <a:ext cx="7941310" cy="299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328059"/>
            <a:ext cx="4301543" cy="333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3372" y="6328059"/>
            <a:ext cx="4301543" cy="333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408FE-99CE-4FF9-B012-C98A6379BBB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08FE-99CE-4FF9-B012-C98A6379BBB6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08FE-99CE-4FF9-B012-C98A6379BBB6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411823" y="0"/>
            <a:ext cx="8281275" cy="6206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457200" y="703237"/>
            <a:ext cx="8686800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35C2507-562C-4995-AC4D-DD7F0B1F7D74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20272" y="4573"/>
            <a:ext cx="2133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0" name="Text Box 19"/>
          <p:cNvSpPr txBox="1">
            <a:spLocks noChangeArrowheads="1"/>
          </p:cNvSpPr>
          <p:nvPr userDrawn="1"/>
        </p:nvSpPr>
        <p:spPr bwMode="auto">
          <a:xfrm rot="10800000">
            <a:off x="-36512" y="0"/>
            <a:ext cx="442035" cy="6858000"/>
          </a:xfrm>
          <a:prstGeom prst="rect">
            <a:avLst/>
          </a:prstGeom>
          <a:gradFill rotWithShape="0">
            <a:gsLst>
              <a:gs pos="0">
                <a:srgbClr val="D60000"/>
              </a:gs>
              <a:gs pos="50000">
                <a:srgbClr val="860000">
                  <a:lumMod val="80000"/>
                </a:srgbClr>
              </a:gs>
              <a:gs pos="100000">
                <a:srgbClr val="580000">
                  <a:lumMod val="42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square"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b="1" noProof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Department</a:t>
            </a:r>
            <a:r>
              <a:rPr lang="en-US" sz="2400" b="1" baseline="0" noProof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of Information Engineering - DEI</a:t>
            </a:r>
            <a:endParaRPr lang="en-US" sz="2400" noProof="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" name="Picture 18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69" y="6143644"/>
            <a:ext cx="10255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tangolo 1"/>
          <p:cNvSpPr>
            <a:spLocks noChangeArrowheads="1"/>
          </p:cNvSpPr>
          <p:nvPr userDrawn="1"/>
        </p:nvSpPr>
        <p:spPr bwMode="auto">
          <a:xfrm>
            <a:off x="467544" y="6592996"/>
            <a:ext cx="74888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3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RF-MEMS: caratterizzazione, affidabilità ed effetti delle radiazioni</a:t>
            </a:r>
            <a:endParaRPr lang="en-US" sz="13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3" name="Connettore 1 22"/>
          <p:cNvCxnSpPr/>
          <p:nvPr userDrawn="1"/>
        </p:nvCxnSpPr>
        <p:spPr bwMode="auto">
          <a:xfrm>
            <a:off x="571472" y="6595764"/>
            <a:ext cx="72866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8A22-B79B-47AF-BCD2-B72A8B2FE923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3FF4-A4AD-433D-9A29-5617A74F8F70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7CF0-546A-4B36-8F55-F05C05B6EAC2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BE6-2712-4D34-9E42-8AA639D4B137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3B49-495C-4CBC-8967-5F916070F1B0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9FA2-1980-459B-A27C-F6342326E223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B572-DDB8-4808-923B-710510E90547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8382-3514-4BBB-8B89-34D098BE6433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00E-46E1-4BB0-899E-2F4825EE4EB8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EA93-D75E-4DE5-9CEE-1D72A0863640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2932-7E6F-40DA-9B0D-81F23228DCBF}" type="datetime1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15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df"/><Relationship Id="rId7" Type="http://schemas.openxmlformats.org/officeDocument/2006/relationships/image" Target="../media/image64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2.png"/><Relationship Id="rId4" Type="http://schemas.openxmlformats.org/officeDocument/2006/relationships/image" Target="../media/image6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 smtClean="0"/>
              <a:t>Marco Barbato e Gaudenzio Meneghesso</a:t>
            </a:r>
          </a:p>
          <a:p>
            <a:pPr algn="ctr">
              <a:buNone/>
            </a:pPr>
            <a:endParaRPr lang="it-IT" sz="1200" dirty="0" smtClean="0"/>
          </a:p>
          <a:p>
            <a:pPr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University of Padova, Department of Information Engineering, Italy</a:t>
            </a:r>
          </a:p>
          <a:p>
            <a:pPr algn="ctr">
              <a:buNone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algn="ctr" defTabSz="912813" eaLnBrk="0" fontAlgn="base" hangingPunct="0">
              <a:lnSpc>
                <a:spcPct val="119000"/>
              </a:lnSpc>
              <a:spcBef>
                <a:spcPts val="90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Tel. +39 - 049 827 7664 </a:t>
            </a:r>
          </a:p>
          <a:p>
            <a:pPr algn="ctr" defTabSz="912813" eaLnBrk="0" fontAlgn="base" hangingPunct="0">
              <a:lnSpc>
                <a:spcPct val="119000"/>
              </a:lnSpc>
              <a:spcBef>
                <a:spcPts val="90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E-mail: barbatom@dei.unipd.it</a:t>
            </a:r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714512"/>
          </a:xfrm>
        </p:spPr>
        <p:txBody>
          <a:bodyPr>
            <a:normAutofit fontScale="90000"/>
          </a:bodyPr>
          <a:lstStyle/>
          <a:p>
            <a:pPr lvl="0"/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RF-MEMS: caratterizzazione, affidabilità ed effetti delle radiazioni</a:t>
            </a:r>
            <a:endParaRPr lang="it-IT" dirty="0"/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22" y="228600"/>
            <a:ext cx="1085850" cy="107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18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04" y="188640"/>
            <a:ext cx="1461898" cy="95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3616347"/>
            <a:ext cx="757396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Introduzione ai dispositivi MEMS</a:t>
            </a:r>
            <a:endParaRPr lang="it-IT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69488" y="642919"/>
            <a:ext cx="5105400" cy="257176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Risonatori MEMS possono essere utilizzati per raccolta di energia (</a:t>
            </a:r>
            <a:r>
              <a:rPr lang="it-IT" sz="2400" dirty="0" err="1" smtClean="0"/>
              <a:t>harvest</a:t>
            </a:r>
            <a:r>
              <a:rPr lang="it-IT" sz="2400" dirty="0" smtClean="0"/>
              <a:t> </a:t>
            </a:r>
            <a:r>
              <a:rPr lang="it-IT" sz="2400" dirty="0" err="1" smtClean="0"/>
              <a:t>energy</a:t>
            </a:r>
            <a:r>
              <a:rPr lang="it-IT" sz="2400" dirty="0" smtClean="0"/>
              <a:t>) dalle vibrazioni ambientali.</a:t>
            </a:r>
          </a:p>
          <a:p>
            <a:r>
              <a:rPr lang="it-IT" sz="2400" dirty="0" smtClean="0"/>
              <a:t>Esempio: fonti di alimentazione per i nodi di una rete di sensori wireless.</a:t>
            </a:r>
            <a:endParaRPr lang="it-IT" sz="2400" dirty="0"/>
          </a:p>
        </p:txBody>
      </p:sp>
      <p:sp>
        <p:nvSpPr>
          <p:cNvPr id="21" name="Freccia in giù 20"/>
          <p:cNvSpPr/>
          <p:nvPr/>
        </p:nvSpPr>
        <p:spPr>
          <a:xfrm>
            <a:off x="3071802" y="3000372"/>
            <a:ext cx="71438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71480"/>
            <a:ext cx="33686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6763" y="2643182"/>
            <a:ext cx="2027237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Introduzione ai dispositivi MEMS</a:t>
            </a:r>
            <a:endParaRPr lang="it-IT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703237"/>
            <a:ext cx="8686800" cy="2654325"/>
          </a:xfrm>
        </p:spPr>
        <p:txBody>
          <a:bodyPr>
            <a:noAutofit/>
          </a:bodyPr>
          <a:lstStyle/>
          <a:p>
            <a:r>
              <a:rPr lang="it-IT" sz="2400" dirty="0" smtClean="0"/>
              <a:t>Microfoni MEMS: sono sottili membrane sospese capaci di rilevare vibrazioni acustiche.</a:t>
            </a:r>
          </a:p>
          <a:p>
            <a:r>
              <a:rPr lang="it-IT" sz="2400" dirty="0" smtClean="0"/>
              <a:t>Elevata riduzione del rumore (ST)</a:t>
            </a:r>
          </a:p>
          <a:p>
            <a:r>
              <a:rPr lang="it-IT" sz="2400" dirty="0" smtClean="0"/>
              <a:t>Utilizzabili nei casi in cui serva una </a:t>
            </a:r>
          </a:p>
          <a:p>
            <a:pPr>
              <a:buNone/>
            </a:pPr>
            <a:r>
              <a:rPr lang="it-IT" sz="2400" dirty="0" smtClean="0"/>
              <a:t>	riduzione del rumore elevato: </a:t>
            </a:r>
          </a:p>
          <a:p>
            <a:pPr>
              <a:buNone/>
            </a:pPr>
            <a:r>
              <a:rPr lang="it-IT" sz="2400" dirty="0" smtClean="0"/>
              <a:t>	Riconoscimento vocale.</a:t>
            </a:r>
            <a:endParaRPr lang="it-IT" sz="240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000" y="6214052"/>
            <a:ext cx="24141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>
                <a:latin typeface="Times New Roman"/>
                <a:cs typeface="Times New Roman"/>
              </a:rPr>
              <a:t>From A. </a:t>
            </a:r>
            <a:r>
              <a:rPr lang="en-GB" sz="1400" dirty="0" err="1" smtClean="0">
                <a:latin typeface="Times New Roman"/>
                <a:cs typeface="Times New Roman"/>
              </a:rPr>
              <a:t>Faes</a:t>
            </a:r>
            <a:r>
              <a:rPr lang="en-GB" sz="1400" dirty="0" smtClean="0">
                <a:latin typeface="Times New Roman"/>
                <a:cs typeface="Times New Roman"/>
              </a:rPr>
              <a:t>, FBK</a:t>
            </a:r>
            <a:endParaRPr lang="en-GB" sz="1400" dirty="0">
              <a:latin typeface="Times New Roman"/>
              <a:cs typeface="Times New Roman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714488"/>
            <a:ext cx="28733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929066"/>
            <a:ext cx="29035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50371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Introduzione ai dispositivi MEMS</a:t>
            </a:r>
            <a:endParaRPr lang="it-IT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81042" y="642918"/>
            <a:ext cx="8662958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MEMS World is intrinsically multi-physics and multi-disciplinary</a:t>
            </a:r>
            <a:endParaRPr lang="en-US" sz="24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3" y="1231921"/>
            <a:ext cx="687387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703237"/>
            <a:ext cx="8686800" cy="565472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Introduzione ai dispositivi MEMS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Interruttori RF MEMS</a:t>
            </a:r>
          </a:p>
          <a:p>
            <a:pPr lvl="1"/>
            <a:r>
              <a:rPr lang="it-IT" dirty="0" smtClean="0"/>
              <a:t>Applicazioni</a:t>
            </a:r>
          </a:p>
          <a:p>
            <a:pPr lvl="1"/>
            <a:r>
              <a:rPr lang="it-IT" dirty="0" smtClean="0"/>
              <a:t>Principi di funzionamento</a:t>
            </a:r>
          </a:p>
          <a:p>
            <a:pPr lvl="1"/>
            <a:r>
              <a:rPr lang="it-IT" dirty="0" smtClean="0"/>
              <a:t>Caratterizzazione</a:t>
            </a:r>
          </a:p>
          <a:p>
            <a:r>
              <a:rPr lang="it-IT" dirty="0" smtClean="0"/>
              <a:t>Problematiche affidabilistiche</a:t>
            </a:r>
          </a:p>
          <a:p>
            <a:pPr lvl="1"/>
            <a:r>
              <a:rPr lang="it-IT" dirty="0" smtClean="0"/>
              <a:t>Effetti dell’attuazione prolungata</a:t>
            </a:r>
          </a:p>
          <a:p>
            <a:pPr lvl="1"/>
            <a:r>
              <a:rPr lang="it-IT" dirty="0" smtClean="0"/>
              <a:t>Effetti di attuazioni ripetitive</a:t>
            </a:r>
          </a:p>
          <a:p>
            <a:pPr lvl="1"/>
            <a:r>
              <a:rPr lang="it-IT" dirty="0" smtClean="0"/>
              <a:t>Effetti delle scariche elettrostatiche</a:t>
            </a:r>
          </a:p>
          <a:p>
            <a:pPr lvl="1"/>
            <a:r>
              <a:rPr lang="it-IT" dirty="0" smtClean="0"/>
              <a:t>Effetti di shock meccanici</a:t>
            </a:r>
          </a:p>
          <a:p>
            <a:pPr lvl="1"/>
            <a:r>
              <a:rPr lang="it-IT" dirty="0" smtClean="0"/>
              <a:t>Effetti delle radiazioni</a:t>
            </a:r>
          </a:p>
          <a:p>
            <a:r>
              <a:rPr lang="it-IT" dirty="0" smtClean="0"/>
              <a:t>Conclusioni</a:t>
            </a:r>
          </a:p>
          <a:p>
            <a:pPr lvl="1"/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RF MEMS (Applicazioni)</a:t>
            </a:r>
            <a:endParaRPr lang="it-IT" dirty="0" smtClean="0"/>
          </a:p>
        </p:txBody>
      </p:sp>
      <p:sp>
        <p:nvSpPr>
          <p:cNvPr id="77" name="Segnaposto contenuto 7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375525" y="2982913"/>
            <a:ext cx="1539875" cy="1016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20738" eaLnBrk="0" hangingPunct="0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SPDT / Switching</a:t>
            </a:r>
          </a:p>
          <a:p>
            <a:pPr algn="ctr" defTabSz="820738" eaLnBrk="0" hangingPunct="0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Matrix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7620000" y="5018088"/>
            <a:ext cx="1524000" cy="708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20738" eaLnBrk="0" hangingPunct="0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True Time Delay Line</a:t>
            </a:r>
          </a:p>
        </p:txBody>
      </p:sp>
      <p:pic>
        <p:nvPicPr>
          <p:cNvPr id="7174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601913"/>
            <a:ext cx="2209800" cy="1677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5" name="Picture 20" descr="\\Nas2\labmicro\Augusto\Articoli\MEMSWAVE\MEMSWAVE09\Presentazione\Switch_profilomet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728663"/>
            <a:ext cx="2819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299325" y="982663"/>
            <a:ext cx="1539875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20738" eaLnBrk="0" hangingPunct="0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RF Switch</a:t>
            </a:r>
          </a:p>
        </p:txBody>
      </p:sp>
      <p:pic>
        <p:nvPicPr>
          <p:cNvPr id="7177" name="Picture 22" descr="\\Nas2\labmicro\Augusto\Articoli\MEMSWAVE\MEMSWAVE09\Presentazione\Sfasato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430713"/>
            <a:ext cx="2514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ttangolo arrotondato 68"/>
          <p:cNvSpPr>
            <a:spLocks noChangeArrowheads="1"/>
          </p:cNvSpPr>
          <p:nvPr/>
        </p:nvSpPr>
        <p:spPr bwMode="auto">
          <a:xfrm>
            <a:off x="4837113" y="620713"/>
            <a:ext cx="4164012" cy="5545137"/>
          </a:xfrm>
          <a:prstGeom prst="roundRect">
            <a:avLst>
              <a:gd name="adj" fmla="val 8046"/>
            </a:avLst>
          </a:prstGeom>
          <a:solidFill>
            <a:srgbClr val="114FFB">
              <a:alpha val="12157"/>
            </a:srgb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200" b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uppo 134"/>
          <p:cNvGrpSpPr>
            <a:grpSpLocks/>
          </p:cNvGrpSpPr>
          <p:nvPr/>
        </p:nvGrpSpPr>
        <p:grpSpPr bwMode="auto">
          <a:xfrm>
            <a:off x="474663" y="928688"/>
            <a:ext cx="4954587" cy="4929187"/>
            <a:chOff x="474357" y="928670"/>
            <a:chExt cx="4954899" cy="4929222"/>
          </a:xfrm>
        </p:grpSpPr>
        <p:pic>
          <p:nvPicPr>
            <p:cNvPr id="7181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4160" y="4641092"/>
              <a:ext cx="2539278" cy="121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CasellaDiTesto 26"/>
            <p:cNvSpPr txBox="1"/>
            <p:nvPr/>
          </p:nvSpPr>
          <p:spPr>
            <a:xfrm>
              <a:off x="499759" y="1285860"/>
              <a:ext cx="796975" cy="6461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Series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Switch</a:t>
              </a: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74357" y="4791084"/>
              <a:ext cx="1454242" cy="9239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SPDT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Single pole,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double throw</a:t>
              </a:r>
            </a:p>
          </p:txBody>
        </p:sp>
        <p:grpSp>
          <p:nvGrpSpPr>
            <p:cNvPr id="3" name="Gruppo 133"/>
            <p:cNvGrpSpPr>
              <a:grpSpLocks/>
            </p:cNvGrpSpPr>
            <p:nvPr/>
          </p:nvGrpSpPr>
          <p:grpSpPr bwMode="auto">
            <a:xfrm>
              <a:off x="1378852" y="1214422"/>
              <a:ext cx="3256144" cy="1299155"/>
              <a:chOff x="1378852" y="1214422"/>
              <a:chExt cx="3256144" cy="1299155"/>
            </a:xfrm>
          </p:grpSpPr>
          <p:sp>
            <p:nvSpPr>
              <p:cNvPr id="7220" name="CasellaDiTesto 30"/>
              <p:cNvSpPr txBox="1">
                <a:spLocks noChangeArrowheads="1"/>
              </p:cNvSpPr>
              <p:nvPr/>
            </p:nvSpPr>
            <p:spPr bwMode="auto">
              <a:xfrm>
                <a:off x="3857620" y="1394768"/>
                <a:ext cx="777376" cy="319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>
                    <a:latin typeface="Calibri" pitchFamily="34" charset="0"/>
                  </a:rPr>
                  <a:t>RF-OUT</a:t>
                </a:r>
              </a:p>
            </p:txBody>
          </p:sp>
          <p:cxnSp>
            <p:nvCxnSpPr>
              <p:cNvPr id="41" name="Connettore 1 40"/>
              <p:cNvCxnSpPr/>
              <p:nvPr/>
            </p:nvCxnSpPr>
            <p:spPr>
              <a:xfrm>
                <a:off x="1938124" y="1285859"/>
                <a:ext cx="42865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>
                <a:endCxn id="53" idx="2"/>
              </p:cNvCxnSpPr>
              <p:nvPr/>
            </p:nvCxnSpPr>
            <p:spPr>
              <a:xfrm>
                <a:off x="2795428" y="1285859"/>
                <a:ext cx="85730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>
                <a:off x="2295334" y="1500174"/>
                <a:ext cx="571536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>
                <a:off x="2366776" y="1571611"/>
                <a:ext cx="42865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 rot="5400000">
                <a:off x="2689064" y="1392223"/>
                <a:ext cx="214314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 rot="5400000">
                <a:off x="2260413" y="1392223"/>
                <a:ext cx="214314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rot="5400000">
                <a:off x="2474738" y="1677975"/>
                <a:ext cx="21431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e 50"/>
              <p:cNvSpPr/>
              <p:nvPr/>
            </p:nvSpPr>
            <p:spPr>
              <a:xfrm>
                <a:off x="2509660" y="1785926"/>
                <a:ext cx="142884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2" name="Ovale 51"/>
              <p:cNvSpPr/>
              <p:nvPr/>
            </p:nvSpPr>
            <p:spPr>
              <a:xfrm>
                <a:off x="1795240" y="1214422"/>
                <a:ext cx="142884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3" name="Ovale 52"/>
              <p:cNvSpPr/>
              <p:nvPr/>
            </p:nvSpPr>
            <p:spPr>
              <a:xfrm>
                <a:off x="3652732" y="1214422"/>
                <a:ext cx="142884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54" name="Ovale 53"/>
              <p:cNvSpPr/>
              <p:nvPr/>
            </p:nvSpPr>
            <p:spPr>
              <a:xfrm>
                <a:off x="4224268" y="1214422"/>
                <a:ext cx="142884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56" name="Connettore 1 55"/>
              <p:cNvCxnSpPr/>
              <p:nvPr/>
            </p:nvCxnSpPr>
            <p:spPr>
              <a:xfrm>
                <a:off x="3795616" y="1285859"/>
                <a:ext cx="42865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56"/>
              <p:cNvCxnSpPr/>
              <p:nvPr/>
            </p:nvCxnSpPr>
            <p:spPr>
              <a:xfrm rot="5400000">
                <a:off x="3653529" y="1427942"/>
                <a:ext cx="142876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1 57"/>
              <p:cNvCxnSpPr/>
              <p:nvPr/>
            </p:nvCxnSpPr>
            <p:spPr>
              <a:xfrm rot="5400000">
                <a:off x="3617810" y="1963727"/>
                <a:ext cx="21431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1 58"/>
              <p:cNvCxnSpPr/>
              <p:nvPr/>
            </p:nvCxnSpPr>
            <p:spPr>
              <a:xfrm>
                <a:off x="3509848" y="2071678"/>
                <a:ext cx="428652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>
                <a:off x="3581290" y="2143115"/>
                <a:ext cx="28576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1 61"/>
              <p:cNvCxnSpPr/>
              <p:nvPr/>
            </p:nvCxnSpPr>
            <p:spPr>
              <a:xfrm>
                <a:off x="3652732" y="2214554"/>
                <a:ext cx="142884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8" name="CasellaDiTesto 63"/>
              <p:cNvSpPr txBox="1">
                <a:spLocks noChangeArrowheads="1"/>
              </p:cNvSpPr>
              <p:nvPr/>
            </p:nvSpPr>
            <p:spPr bwMode="auto">
              <a:xfrm>
                <a:off x="1378852" y="1357298"/>
                <a:ext cx="692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>
                    <a:latin typeface="Calibri" pitchFamily="34" charset="0"/>
                  </a:rPr>
                  <a:t>RF-IN</a:t>
                </a:r>
              </a:p>
            </p:txBody>
          </p:sp>
          <p:cxnSp>
            <p:nvCxnSpPr>
              <p:cNvPr id="66" name="Connettore 1 65"/>
              <p:cNvCxnSpPr/>
              <p:nvPr/>
            </p:nvCxnSpPr>
            <p:spPr>
              <a:xfrm rot="10800000" flipV="1">
                <a:off x="3581290" y="1500174"/>
                <a:ext cx="144472" cy="714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1 67"/>
              <p:cNvCxnSpPr/>
              <p:nvPr/>
            </p:nvCxnSpPr>
            <p:spPr>
              <a:xfrm rot="10800000">
                <a:off x="3581290" y="1571611"/>
                <a:ext cx="296882" cy="8096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1 69"/>
              <p:cNvCxnSpPr/>
              <p:nvPr/>
            </p:nvCxnSpPr>
            <p:spPr>
              <a:xfrm rot="10800000" flipV="1">
                <a:off x="3581290" y="1644637"/>
                <a:ext cx="285768" cy="698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1 72"/>
              <p:cNvCxnSpPr/>
              <p:nvPr/>
            </p:nvCxnSpPr>
            <p:spPr>
              <a:xfrm rot="10800000">
                <a:off x="3581290" y="1714487"/>
                <a:ext cx="285768" cy="714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ttore 1 75"/>
              <p:cNvCxnSpPr/>
              <p:nvPr/>
            </p:nvCxnSpPr>
            <p:spPr>
              <a:xfrm rot="10800000" flipV="1">
                <a:off x="3724174" y="1785926"/>
                <a:ext cx="142884" cy="714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4" name="CasellaDiTesto 106"/>
              <p:cNvSpPr txBox="1">
                <a:spLocks noChangeArrowheads="1"/>
              </p:cNvSpPr>
              <p:nvPr/>
            </p:nvSpPr>
            <p:spPr bwMode="auto">
              <a:xfrm>
                <a:off x="2071670" y="1928802"/>
                <a:ext cx="104034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Actuation </a:t>
                </a:r>
              </a:p>
              <a:p>
                <a:r>
                  <a:rPr lang="en-US" sz="1600">
                    <a:latin typeface="Calibri" pitchFamily="34" charset="0"/>
                  </a:rPr>
                  <a:t>Voltage</a:t>
                </a:r>
              </a:p>
            </p:txBody>
          </p:sp>
        </p:grpSp>
        <p:sp>
          <p:nvSpPr>
            <p:cNvPr id="127" name="CasellaDiTesto 126"/>
            <p:cNvSpPr txBox="1"/>
            <p:nvPr/>
          </p:nvSpPr>
          <p:spPr>
            <a:xfrm>
              <a:off x="499759" y="3071810"/>
              <a:ext cx="870005" cy="6461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Parallel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Switch</a:t>
              </a:r>
            </a:p>
          </p:txBody>
        </p:sp>
        <p:grpSp>
          <p:nvGrpSpPr>
            <p:cNvPr id="5" name="Gruppo 132"/>
            <p:cNvGrpSpPr>
              <a:grpSpLocks/>
            </p:cNvGrpSpPr>
            <p:nvPr/>
          </p:nvGrpSpPr>
          <p:grpSpPr bwMode="auto">
            <a:xfrm>
              <a:off x="1378852" y="2997196"/>
              <a:ext cx="3256144" cy="1097900"/>
              <a:chOff x="1378852" y="2997196"/>
              <a:chExt cx="3256144" cy="1097900"/>
            </a:xfrm>
          </p:grpSpPr>
          <p:sp>
            <p:nvSpPr>
              <p:cNvPr id="7189" name="CasellaDiTesto 82"/>
              <p:cNvSpPr txBox="1">
                <a:spLocks noChangeArrowheads="1"/>
              </p:cNvSpPr>
              <p:nvPr/>
            </p:nvSpPr>
            <p:spPr bwMode="auto">
              <a:xfrm>
                <a:off x="3857620" y="3180718"/>
                <a:ext cx="777376" cy="319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>
                    <a:latin typeface="Calibri" pitchFamily="34" charset="0"/>
                  </a:rPr>
                  <a:t>RF-OUT</a:t>
                </a:r>
              </a:p>
            </p:txBody>
          </p:sp>
          <p:cxnSp>
            <p:nvCxnSpPr>
              <p:cNvPr id="84" name="Connettore 1 83"/>
              <p:cNvCxnSpPr/>
              <p:nvPr/>
            </p:nvCxnSpPr>
            <p:spPr>
              <a:xfrm>
                <a:off x="1938124" y="3068636"/>
                <a:ext cx="428652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ttore 1 84"/>
              <p:cNvCxnSpPr>
                <a:endCxn id="93" idx="2"/>
              </p:cNvCxnSpPr>
              <p:nvPr/>
            </p:nvCxnSpPr>
            <p:spPr>
              <a:xfrm flipV="1">
                <a:off x="2347725" y="3068636"/>
                <a:ext cx="1305007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>
              <a:xfrm>
                <a:off x="2633493" y="3355975"/>
                <a:ext cx="214325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1 87"/>
              <p:cNvCxnSpPr/>
              <p:nvPr/>
            </p:nvCxnSpPr>
            <p:spPr>
              <a:xfrm rot="5400000">
                <a:off x="2384254" y="3533776"/>
                <a:ext cx="500066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ttore 1 88"/>
              <p:cNvCxnSpPr/>
              <p:nvPr/>
            </p:nvCxnSpPr>
            <p:spPr>
              <a:xfrm rot="5400000">
                <a:off x="2384249" y="3533776"/>
                <a:ext cx="357191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e 90"/>
              <p:cNvSpPr/>
              <p:nvPr/>
            </p:nvSpPr>
            <p:spPr>
              <a:xfrm>
                <a:off x="2204841" y="3427413"/>
                <a:ext cx="142884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92" name="Ovale 91"/>
              <p:cNvSpPr/>
              <p:nvPr/>
            </p:nvSpPr>
            <p:spPr>
              <a:xfrm>
                <a:off x="1795240" y="2997197"/>
                <a:ext cx="142884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93" name="Ovale 92"/>
              <p:cNvSpPr/>
              <p:nvPr/>
            </p:nvSpPr>
            <p:spPr>
              <a:xfrm>
                <a:off x="3652732" y="2997197"/>
                <a:ext cx="142884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94" name="Ovale 93"/>
              <p:cNvSpPr/>
              <p:nvPr/>
            </p:nvSpPr>
            <p:spPr>
              <a:xfrm>
                <a:off x="4224268" y="2997197"/>
                <a:ext cx="142884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95" name="Connettore 1 94"/>
              <p:cNvCxnSpPr/>
              <p:nvPr/>
            </p:nvCxnSpPr>
            <p:spPr>
              <a:xfrm>
                <a:off x="3795616" y="3068636"/>
                <a:ext cx="428652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ttore 1 95"/>
              <p:cNvCxnSpPr>
                <a:stCxn id="93" idx="4"/>
              </p:cNvCxnSpPr>
              <p:nvPr/>
            </p:nvCxnSpPr>
            <p:spPr>
              <a:xfrm rot="5400000">
                <a:off x="3615430" y="3248818"/>
                <a:ext cx="215902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ttore 1 96"/>
              <p:cNvCxnSpPr/>
              <p:nvPr/>
            </p:nvCxnSpPr>
            <p:spPr>
              <a:xfrm rot="5400000">
                <a:off x="3617810" y="3817941"/>
                <a:ext cx="214315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ttore 1 97"/>
              <p:cNvCxnSpPr/>
              <p:nvPr/>
            </p:nvCxnSpPr>
            <p:spPr>
              <a:xfrm>
                <a:off x="3509848" y="3925892"/>
                <a:ext cx="428652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ttore 1 98"/>
              <p:cNvCxnSpPr/>
              <p:nvPr/>
            </p:nvCxnSpPr>
            <p:spPr>
              <a:xfrm>
                <a:off x="3581290" y="3997329"/>
                <a:ext cx="28576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1 99"/>
              <p:cNvCxnSpPr/>
              <p:nvPr/>
            </p:nvCxnSpPr>
            <p:spPr>
              <a:xfrm>
                <a:off x="3652732" y="4068768"/>
                <a:ext cx="142884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5" name="CasellaDiTesto 100"/>
              <p:cNvSpPr txBox="1">
                <a:spLocks noChangeArrowheads="1"/>
              </p:cNvSpPr>
              <p:nvPr/>
            </p:nvSpPr>
            <p:spPr bwMode="auto">
              <a:xfrm>
                <a:off x="1378852" y="3140072"/>
                <a:ext cx="692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>
                    <a:latin typeface="Calibri" pitchFamily="34" charset="0"/>
                  </a:rPr>
                  <a:t>RF-IN</a:t>
                </a:r>
              </a:p>
            </p:txBody>
          </p:sp>
          <p:cxnSp>
            <p:nvCxnSpPr>
              <p:cNvPr id="102" name="Connettore 1 101"/>
              <p:cNvCxnSpPr/>
              <p:nvPr/>
            </p:nvCxnSpPr>
            <p:spPr>
              <a:xfrm rot="10800000" flipV="1">
                <a:off x="3581290" y="3355975"/>
                <a:ext cx="144472" cy="714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ttore 1 102"/>
              <p:cNvCxnSpPr/>
              <p:nvPr/>
            </p:nvCxnSpPr>
            <p:spPr>
              <a:xfrm rot="10800000">
                <a:off x="3581290" y="3417888"/>
                <a:ext cx="296882" cy="8096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1 103"/>
              <p:cNvCxnSpPr/>
              <p:nvPr/>
            </p:nvCxnSpPr>
            <p:spPr>
              <a:xfrm rot="10800000" flipV="1">
                <a:off x="3581290" y="3500439"/>
                <a:ext cx="285768" cy="6985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ttore 1 104"/>
              <p:cNvCxnSpPr/>
              <p:nvPr/>
            </p:nvCxnSpPr>
            <p:spPr>
              <a:xfrm rot="10800000">
                <a:off x="3581290" y="3570289"/>
                <a:ext cx="285768" cy="714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1 105"/>
              <p:cNvCxnSpPr/>
              <p:nvPr/>
            </p:nvCxnSpPr>
            <p:spPr>
              <a:xfrm rot="10800000" flipV="1">
                <a:off x="3724174" y="3641727"/>
                <a:ext cx="142884" cy="714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ttore 1 107"/>
              <p:cNvCxnSpPr/>
              <p:nvPr/>
            </p:nvCxnSpPr>
            <p:spPr>
              <a:xfrm>
                <a:off x="2347725" y="3498851"/>
                <a:ext cx="214325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1 111"/>
              <p:cNvCxnSpPr/>
              <p:nvPr/>
            </p:nvCxnSpPr>
            <p:spPr>
              <a:xfrm>
                <a:off x="2633493" y="3713165"/>
                <a:ext cx="214325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/>
              <p:nvPr/>
            </p:nvCxnSpPr>
            <p:spPr>
              <a:xfrm rot="5400000">
                <a:off x="2741456" y="3819528"/>
                <a:ext cx="21431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1 116"/>
              <p:cNvCxnSpPr/>
              <p:nvPr/>
            </p:nvCxnSpPr>
            <p:spPr>
              <a:xfrm rot="5400000">
                <a:off x="2741456" y="3248024"/>
                <a:ext cx="21431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e 117"/>
              <p:cNvSpPr/>
              <p:nvPr/>
            </p:nvSpPr>
            <p:spPr>
              <a:xfrm>
                <a:off x="2776377" y="2998785"/>
                <a:ext cx="142884" cy="14287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120" name="Connettore 1 119"/>
              <p:cNvCxnSpPr/>
              <p:nvPr/>
            </p:nvCxnSpPr>
            <p:spPr>
              <a:xfrm>
                <a:off x="2633493" y="3927479"/>
                <a:ext cx="428652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1 120"/>
              <p:cNvCxnSpPr/>
              <p:nvPr/>
            </p:nvCxnSpPr>
            <p:spPr>
              <a:xfrm>
                <a:off x="2704934" y="3998917"/>
                <a:ext cx="285768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ttore 1 121"/>
              <p:cNvCxnSpPr/>
              <p:nvPr/>
            </p:nvCxnSpPr>
            <p:spPr>
              <a:xfrm>
                <a:off x="2776377" y="4070355"/>
                <a:ext cx="14288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19" name="CasellaDiTesto 127"/>
              <p:cNvSpPr txBox="1">
                <a:spLocks noChangeArrowheads="1"/>
              </p:cNvSpPr>
              <p:nvPr/>
            </p:nvSpPr>
            <p:spPr bwMode="auto">
              <a:xfrm>
                <a:off x="1635326" y="3571876"/>
                <a:ext cx="93641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Actuation </a:t>
                </a:r>
              </a:p>
              <a:p>
                <a:r>
                  <a:rPr lang="en-US" sz="1400">
                    <a:latin typeface="Calibri" pitchFamily="34" charset="0"/>
                  </a:rPr>
                  <a:t>Voltage</a:t>
                </a:r>
              </a:p>
            </p:txBody>
          </p:sp>
        </p:grpSp>
        <p:cxnSp>
          <p:nvCxnSpPr>
            <p:cNvPr id="130" name="Connettore 2 129"/>
            <p:cNvCxnSpPr/>
            <p:nvPr/>
          </p:nvCxnSpPr>
          <p:spPr>
            <a:xfrm rot="10800000" flipV="1">
              <a:off x="4143300" y="4071942"/>
              <a:ext cx="1285956" cy="9286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Parentesi graffa chiusa 130"/>
            <p:cNvSpPr/>
            <p:nvPr/>
          </p:nvSpPr>
          <p:spPr>
            <a:xfrm>
              <a:off x="4500511" y="928670"/>
              <a:ext cx="428652" cy="3429024"/>
            </a:xfrm>
            <a:prstGeom prst="rightBrace">
              <a:avLst>
                <a:gd name="adj1" fmla="val 39444"/>
                <a:gd name="adj2" fmla="val 2222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pic>
        <p:nvPicPr>
          <p:cNvPr id="12" name="Picture 17" descr="\\Nas2\labmicro\Augusto\Articoli\MEMSWAVE\MEMSWAVE09\Presentazione\Applicazioni_MEMS.jpg"/>
          <p:cNvPicPr>
            <a:picLocks noChangeAspect="1" noChangeArrowheads="1"/>
          </p:cNvPicPr>
          <p:nvPr/>
        </p:nvPicPr>
        <p:blipFill>
          <a:blip r:embed="rId6"/>
          <a:srcRect b="1360"/>
          <a:stretch>
            <a:fillRect/>
          </a:stretch>
        </p:blipFill>
        <p:spPr bwMode="auto">
          <a:xfrm>
            <a:off x="500034" y="815975"/>
            <a:ext cx="42846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Segnaposto numero diapositiva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Interruttori RF MEMS (funzionamento)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642918"/>
            <a:ext cx="4329114" cy="3297267"/>
          </a:xfrm>
        </p:spPr>
        <p:txBody>
          <a:bodyPr>
            <a:normAutofit fontScale="77500" lnSpcReduction="20000"/>
          </a:bodyPr>
          <a:lstStyle/>
          <a:p>
            <a:pPr lvl="0" algn="just" defTabSz="457200">
              <a:buFont typeface="Arial"/>
              <a:buChar char="•"/>
              <a:defRPr/>
            </a:pPr>
            <a:r>
              <a:rPr lang="it-IT" dirty="0" smtClean="0">
                <a:latin typeface="Arial"/>
                <a:cs typeface="Arial"/>
              </a:rPr>
              <a:t>Dispositivi MEMS possono essere fabbricati </a:t>
            </a:r>
            <a:r>
              <a:rPr lang="it-IT" i="1" dirty="0" smtClean="0">
                <a:latin typeface="Arial"/>
                <a:cs typeface="Arial"/>
              </a:rPr>
              <a:t>“</a:t>
            </a:r>
            <a:r>
              <a:rPr lang="it-IT" i="1" u="sng" dirty="0" err="1" smtClean="0">
                <a:latin typeface="Arial"/>
                <a:cs typeface="Arial"/>
              </a:rPr>
              <a:t>above</a:t>
            </a:r>
            <a:r>
              <a:rPr lang="it-IT" i="1" u="sng" dirty="0" smtClean="0">
                <a:latin typeface="Arial"/>
                <a:cs typeface="Arial"/>
              </a:rPr>
              <a:t> </a:t>
            </a:r>
            <a:r>
              <a:rPr lang="it-IT" i="1" u="sng" dirty="0" err="1" smtClean="0">
                <a:latin typeface="Arial"/>
                <a:cs typeface="Arial"/>
              </a:rPr>
              <a:t>Silicon</a:t>
            </a:r>
            <a:r>
              <a:rPr lang="it-IT" i="1" dirty="0" smtClean="0">
                <a:latin typeface="Arial"/>
                <a:cs typeface="Arial"/>
              </a:rPr>
              <a:t>”</a:t>
            </a:r>
          </a:p>
          <a:p>
            <a:pPr lvl="0" algn="just" defTabSz="457200">
              <a:buFont typeface="Arial"/>
              <a:buChar char="•"/>
              <a:defRPr/>
            </a:pPr>
            <a:r>
              <a:rPr lang="it-IT" dirty="0" smtClean="0">
                <a:latin typeface="Arial"/>
                <a:cs typeface="Arial"/>
              </a:rPr>
              <a:t>In questo caso, il Silicio serve come substrato sopra il quale il dispositivo MEMS viene fabbricato. La </a:t>
            </a:r>
            <a:r>
              <a:rPr lang="it-IT" dirty="0" err="1" smtClean="0">
                <a:latin typeface="Arial"/>
                <a:cs typeface="Arial"/>
              </a:rPr>
              <a:t>tacnologia</a:t>
            </a:r>
            <a:r>
              <a:rPr lang="it-IT" dirty="0" smtClean="0">
                <a:latin typeface="Arial"/>
                <a:cs typeface="Arial"/>
              </a:rPr>
              <a:t> così ottenuta viene chiamata: </a:t>
            </a:r>
            <a:r>
              <a:rPr lang="it-IT" b="1" dirty="0" err="1" smtClean="0">
                <a:latin typeface="Arial"/>
                <a:cs typeface="Arial"/>
              </a:rPr>
              <a:t>Surface</a:t>
            </a:r>
            <a:r>
              <a:rPr lang="it-IT" b="1" dirty="0" smtClean="0">
                <a:latin typeface="Arial"/>
                <a:cs typeface="Arial"/>
              </a:rPr>
              <a:t> </a:t>
            </a:r>
            <a:r>
              <a:rPr lang="it-IT" b="1" dirty="0" err="1" smtClean="0">
                <a:latin typeface="Arial"/>
                <a:cs typeface="Arial"/>
              </a:rPr>
              <a:t>Micromachining</a:t>
            </a:r>
            <a:endParaRPr lang="it-IT" b="1" dirty="0" smtClean="0">
              <a:latin typeface="Arial"/>
              <a:cs typeface="Arial"/>
            </a:endParaRPr>
          </a:p>
          <a:p>
            <a:pPr algn="just"/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 t="1467" r="6974"/>
          <a:stretch>
            <a:fillRect/>
          </a:stretch>
        </p:blipFill>
        <p:spPr bwMode="auto">
          <a:xfrm>
            <a:off x="4701555" y="642918"/>
            <a:ext cx="4371039" cy="550072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066800"/>
            <a:ext cx="43434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990285" y="3929066"/>
          <a:ext cx="3581715" cy="2571768"/>
        </p:xfrm>
        <a:graphic>
          <a:graphicData uri="http://schemas.openxmlformats.org/presentationml/2006/ole">
            <p:oleObj spid="_x0000_s32770" name="Picture" r:id="rId4" imgW="1979931" imgH="1398192" progId="Word.Picture.8">
              <p:embed/>
            </p:oleObj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Interruttori RF MEMS (funzionamento)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500042"/>
            <a:ext cx="4257676" cy="3940209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800" dirty="0" smtClean="0"/>
              <a:t>MEMS devices can be </a:t>
            </a:r>
            <a:r>
              <a:rPr lang="en-US" sz="2800" i="1" dirty="0" smtClean="0"/>
              <a:t>“</a:t>
            </a:r>
            <a:r>
              <a:rPr lang="en-US" sz="2800" i="1" u="sng" dirty="0" smtClean="0"/>
              <a:t>made of Silicon</a:t>
            </a:r>
            <a:r>
              <a:rPr lang="en-US" sz="2800" i="1" dirty="0" smtClean="0"/>
              <a:t>”</a:t>
            </a:r>
          </a:p>
          <a:p>
            <a:pPr lvl="0">
              <a:defRPr/>
            </a:pPr>
            <a:r>
              <a:rPr lang="en-US" sz="2800" dirty="0" smtClean="0"/>
              <a:t>In this case, Silicon is the actual constitutive material of the MEMS device, and the technology is referred to as </a:t>
            </a:r>
            <a:r>
              <a:rPr lang="en-US" sz="2800" b="1" dirty="0" smtClean="0"/>
              <a:t>Bulk Micromachining</a:t>
            </a:r>
            <a:endParaRPr lang="it-IT" sz="2800" b="1" dirty="0" smtClean="0"/>
          </a:p>
          <a:p>
            <a:endParaRPr lang="it-IT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143000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114800"/>
            <a:ext cx="3124200" cy="2417536"/>
          </a:xfrm>
          <a:prstGeom prst="rect">
            <a:avLst/>
          </a:prstGeom>
        </p:spPr>
      </p:pic>
      <p:grpSp>
        <p:nvGrpSpPr>
          <p:cNvPr id="8" name="Group 62"/>
          <p:cNvGrpSpPr/>
          <p:nvPr/>
        </p:nvGrpSpPr>
        <p:grpSpPr>
          <a:xfrm>
            <a:off x="4714876" y="714355"/>
            <a:ext cx="4286280" cy="5396053"/>
            <a:chOff x="4724400" y="3005107"/>
            <a:chExt cx="3886201" cy="4892388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764089" y="3013524"/>
              <a:ext cx="3846512" cy="1402395"/>
            </a:xfrm>
            <a:prstGeom prst="rect">
              <a:avLst/>
            </a:prstGeom>
            <a:solidFill>
              <a:srgbClr val="FFFFCC">
                <a:alpha val="1882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773304" y="4660033"/>
              <a:ext cx="3831769" cy="1378826"/>
            </a:xfrm>
            <a:prstGeom prst="rect">
              <a:avLst/>
            </a:prstGeom>
            <a:solidFill>
              <a:srgbClr val="FFFFCC">
                <a:alpha val="1882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6104009" y="4685287"/>
              <a:ext cx="1403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Membranes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4775147" y="6346948"/>
              <a:ext cx="3828082" cy="1550547"/>
            </a:xfrm>
            <a:prstGeom prst="rect">
              <a:avLst/>
            </a:prstGeom>
            <a:solidFill>
              <a:srgbClr val="FFFFCC">
                <a:alpha val="1882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273573" y="6343580"/>
              <a:ext cx="9030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/>
                  <a:cs typeface="Arial"/>
                </a:rPr>
                <a:t>Beams</a:t>
              </a: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 rot="16200000">
              <a:off x="6534461" y="3911596"/>
              <a:ext cx="313140" cy="27462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4891261" y="3867083"/>
              <a:ext cx="1542661" cy="38216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6209065" y="3793007"/>
              <a:ext cx="224856" cy="7575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891261" y="3793007"/>
              <a:ext cx="224856" cy="7575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554770" y="3793007"/>
              <a:ext cx="449712" cy="7575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957357" y="3868766"/>
              <a:ext cx="1538973" cy="377115"/>
            </a:xfrm>
            <a:custGeom>
              <a:avLst/>
              <a:gdLst>
                <a:gd name="T0" fmla="*/ 0 w 904"/>
                <a:gd name="T1" fmla="*/ 0 h 224"/>
                <a:gd name="T2" fmla="*/ 0 w 904"/>
                <a:gd name="T3" fmla="*/ 2147483647 h 224"/>
                <a:gd name="T4" fmla="*/ 2147483647 w 904"/>
                <a:gd name="T5" fmla="*/ 2147483647 h 224"/>
                <a:gd name="T6" fmla="*/ 2147483647 w 904"/>
                <a:gd name="T7" fmla="*/ 0 h 224"/>
                <a:gd name="T8" fmla="*/ 2147483647 w 904"/>
                <a:gd name="T9" fmla="*/ 0 h 224"/>
                <a:gd name="T10" fmla="*/ 2147483647 w 904"/>
                <a:gd name="T11" fmla="*/ 2147483647 h 224"/>
                <a:gd name="T12" fmla="*/ 2147483647 w 904"/>
                <a:gd name="T13" fmla="*/ 0 h 224"/>
                <a:gd name="T14" fmla="*/ 2147483647 w 904"/>
                <a:gd name="T15" fmla="*/ 0 h 224"/>
                <a:gd name="T16" fmla="*/ 2147483647 w 904"/>
                <a:gd name="T17" fmla="*/ 2147483647 h 224"/>
                <a:gd name="T18" fmla="*/ 2147483647 w 904"/>
                <a:gd name="T19" fmla="*/ 2147483647 h 224"/>
                <a:gd name="T20" fmla="*/ 2147483647 w 904"/>
                <a:gd name="T21" fmla="*/ 0 h 224"/>
                <a:gd name="T22" fmla="*/ 0 w 904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4"/>
                <a:gd name="T37" fmla="*/ 0 h 224"/>
                <a:gd name="T38" fmla="*/ 904 w 904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4" h="224">
                  <a:moveTo>
                    <a:pt x="0" y="0"/>
                  </a:moveTo>
                  <a:lnTo>
                    <a:pt x="0" y="224"/>
                  </a:lnTo>
                  <a:lnTo>
                    <a:pt x="904" y="224"/>
                  </a:lnTo>
                  <a:lnTo>
                    <a:pt x="904" y="0"/>
                  </a:lnTo>
                  <a:lnTo>
                    <a:pt x="776" y="0"/>
                  </a:lnTo>
                  <a:lnTo>
                    <a:pt x="708" y="84"/>
                  </a:lnTo>
                  <a:lnTo>
                    <a:pt x="656" y="0"/>
                  </a:lnTo>
                  <a:lnTo>
                    <a:pt x="388" y="0"/>
                  </a:lnTo>
                  <a:lnTo>
                    <a:pt x="296" y="124"/>
                  </a:lnTo>
                  <a:lnTo>
                    <a:pt x="228" y="124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6172204" y="3005107"/>
              <a:ext cx="1236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latin typeface="Arial"/>
                  <a:cs typeface="Arial"/>
                </a:rPr>
                <a:t>V-grooves</a:t>
              </a: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5119803" y="3336765"/>
              <a:ext cx="0" cy="276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724400" y="3010018"/>
              <a:ext cx="7666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Arial"/>
                  <a:cs typeface="Arial"/>
                </a:rPr>
                <a:t>&lt;100&gt;</a:t>
              </a: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5119803" y="3612867"/>
              <a:ext cx="272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5340972" y="3401695"/>
              <a:ext cx="7514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latin typeface="Arial"/>
                  <a:cs typeface="Arial"/>
                </a:rPr>
                <a:t>&lt;110&gt;</a:t>
              </a: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 rot="16200000">
              <a:off x="6534461" y="5305573"/>
              <a:ext cx="313140" cy="27462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6210908" y="5644909"/>
              <a:ext cx="224856" cy="7575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4893104" y="5261060"/>
              <a:ext cx="1542659" cy="38216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4893104" y="5186984"/>
              <a:ext cx="1542659" cy="7575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4893104" y="5644909"/>
              <a:ext cx="223012" cy="7575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6942612" y="5256009"/>
              <a:ext cx="1542659" cy="383849"/>
            </a:xfrm>
            <a:custGeom>
              <a:avLst/>
              <a:gdLst>
                <a:gd name="T0" fmla="*/ 0 w 904"/>
                <a:gd name="T1" fmla="*/ 0 h 228"/>
                <a:gd name="T2" fmla="*/ 0 w 904"/>
                <a:gd name="T3" fmla="*/ 2147483647 h 228"/>
                <a:gd name="T4" fmla="*/ 2147483647 w 904"/>
                <a:gd name="T5" fmla="*/ 2147483647 h 228"/>
                <a:gd name="T6" fmla="*/ 2147483647 w 904"/>
                <a:gd name="T7" fmla="*/ 0 h 228"/>
                <a:gd name="T8" fmla="*/ 2147483647 w 904"/>
                <a:gd name="T9" fmla="*/ 0 h 228"/>
                <a:gd name="T10" fmla="*/ 2147483647 w 904"/>
                <a:gd name="T11" fmla="*/ 2147483647 h 228"/>
                <a:gd name="T12" fmla="*/ 2147483647 w 904"/>
                <a:gd name="T13" fmla="*/ 2147483647 h 228"/>
                <a:gd name="T14" fmla="*/ 2147483647 w 904"/>
                <a:gd name="T15" fmla="*/ 0 h 228"/>
                <a:gd name="T16" fmla="*/ 0 w 904"/>
                <a:gd name="T17" fmla="*/ 0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4"/>
                <a:gd name="T28" fmla="*/ 0 h 228"/>
                <a:gd name="T29" fmla="*/ 904 w 904"/>
                <a:gd name="T30" fmla="*/ 228 h 2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4" h="228">
                  <a:moveTo>
                    <a:pt x="0" y="0"/>
                  </a:moveTo>
                  <a:lnTo>
                    <a:pt x="0" y="228"/>
                  </a:lnTo>
                  <a:lnTo>
                    <a:pt x="132" y="228"/>
                  </a:lnTo>
                  <a:lnTo>
                    <a:pt x="292" y="0"/>
                  </a:lnTo>
                  <a:lnTo>
                    <a:pt x="608" y="0"/>
                  </a:lnTo>
                  <a:lnTo>
                    <a:pt x="768" y="228"/>
                  </a:lnTo>
                  <a:lnTo>
                    <a:pt x="904" y="228"/>
                  </a:lnTo>
                  <a:lnTo>
                    <a:pt x="9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6942609" y="5180217"/>
              <a:ext cx="1542656" cy="533680"/>
              <a:chOff x="858" y="2455"/>
              <a:chExt cx="907" cy="317"/>
            </a:xfrm>
          </p:grpSpPr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1633" y="2727"/>
                <a:ext cx="132" cy="4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Arial"/>
                  <a:cs typeface="Arial"/>
                </a:endParaRPr>
              </a:p>
            </p:txBody>
          </p: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858" y="2455"/>
                <a:ext cx="907" cy="4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Arial"/>
                  <a:cs typeface="Arial"/>
                </a:endParaRPr>
              </a:p>
            </p:txBody>
          </p:sp>
          <p:sp>
            <p:nvSpPr>
              <p:cNvPr id="47" name="Rectangle 35"/>
              <p:cNvSpPr>
                <a:spLocks noChangeArrowheads="1"/>
              </p:cNvSpPr>
              <p:nvPr/>
            </p:nvSpPr>
            <p:spPr bwMode="auto">
              <a:xfrm>
                <a:off x="858" y="2727"/>
                <a:ext cx="132" cy="4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Arial"/>
                  <a:cs typeface="Arial"/>
                </a:endParaRPr>
              </a:p>
            </p:txBody>
          </p:sp>
        </p:grp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 rot="5400000">
              <a:off x="5299637" y="6568029"/>
              <a:ext cx="858609" cy="11740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5375992" y="6958076"/>
              <a:ext cx="704057" cy="387216"/>
            </a:xfrm>
            <a:custGeom>
              <a:avLst/>
              <a:gdLst>
                <a:gd name="T0" fmla="*/ 2147483647 w 414"/>
                <a:gd name="T1" fmla="*/ 0 h 230"/>
                <a:gd name="T2" fmla="*/ 0 w 414"/>
                <a:gd name="T3" fmla="*/ 2147483647 h 230"/>
                <a:gd name="T4" fmla="*/ 0 w 414"/>
                <a:gd name="T5" fmla="*/ 2147483647 h 230"/>
                <a:gd name="T6" fmla="*/ 2147483647 w 414"/>
                <a:gd name="T7" fmla="*/ 2147483647 h 230"/>
                <a:gd name="T8" fmla="*/ 2147483647 w 414"/>
                <a:gd name="T9" fmla="*/ 2147483647 h 230"/>
                <a:gd name="T10" fmla="*/ 2147483647 w 414"/>
                <a:gd name="T11" fmla="*/ 2147483647 h 230"/>
                <a:gd name="T12" fmla="*/ 2147483647 w 414"/>
                <a:gd name="T13" fmla="*/ 2147483647 h 230"/>
                <a:gd name="T14" fmla="*/ 2147483647 w 414"/>
                <a:gd name="T15" fmla="*/ 2147483647 h 230"/>
                <a:gd name="T16" fmla="*/ 2147483647 w 414"/>
                <a:gd name="T17" fmla="*/ 0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4"/>
                <a:gd name="T28" fmla="*/ 0 h 230"/>
                <a:gd name="T29" fmla="*/ 414 w 414"/>
                <a:gd name="T30" fmla="*/ 230 h 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4" h="230">
                  <a:moveTo>
                    <a:pt x="413" y="0"/>
                  </a:moveTo>
                  <a:lnTo>
                    <a:pt x="0" y="2"/>
                  </a:lnTo>
                  <a:lnTo>
                    <a:pt x="0" y="230"/>
                  </a:lnTo>
                  <a:lnTo>
                    <a:pt x="411" y="230"/>
                  </a:lnTo>
                  <a:lnTo>
                    <a:pt x="411" y="152"/>
                  </a:lnTo>
                  <a:lnTo>
                    <a:pt x="151" y="152"/>
                  </a:lnTo>
                  <a:lnTo>
                    <a:pt x="151" y="78"/>
                  </a:lnTo>
                  <a:lnTo>
                    <a:pt x="414" y="7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sp>
          <p:nvSpPr>
            <p:cNvPr id="34" name="AutoShape 38"/>
            <p:cNvSpPr>
              <a:spLocks noChangeArrowheads="1"/>
            </p:cNvSpPr>
            <p:nvPr/>
          </p:nvSpPr>
          <p:spPr bwMode="auto">
            <a:xfrm rot="16200000">
              <a:off x="6534461" y="6997539"/>
              <a:ext cx="313140" cy="27462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 rot="5400000">
              <a:off x="7219207" y="6568951"/>
              <a:ext cx="858609" cy="1172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Arial"/>
                <a:cs typeface="Arial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7294640" y="6961443"/>
              <a:ext cx="705901" cy="383849"/>
            </a:xfrm>
            <a:custGeom>
              <a:avLst/>
              <a:gdLst>
                <a:gd name="T0" fmla="*/ 2147483647 w 415"/>
                <a:gd name="T1" fmla="*/ 0 h 228"/>
                <a:gd name="T2" fmla="*/ 0 w 415"/>
                <a:gd name="T3" fmla="*/ 0 h 228"/>
                <a:gd name="T4" fmla="*/ 0 w 415"/>
                <a:gd name="T5" fmla="*/ 2147483647 h 228"/>
                <a:gd name="T6" fmla="*/ 2147483647 w 415"/>
                <a:gd name="T7" fmla="*/ 2147483647 h 228"/>
                <a:gd name="T8" fmla="*/ 2147483647 w 415"/>
                <a:gd name="T9" fmla="*/ 2147483647 h 228"/>
                <a:gd name="T10" fmla="*/ 2147483647 w 415"/>
                <a:gd name="T11" fmla="*/ 2147483647 h 228"/>
                <a:gd name="T12" fmla="*/ 2147483647 w 415"/>
                <a:gd name="T13" fmla="*/ 2147483647 h 228"/>
                <a:gd name="T14" fmla="*/ 2147483647 w 415"/>
                <a:gd name="T15" fmla="*/ 2147483647 h 228"/>
                <a:gd name="T16" fmla="*/ 2147483647 w 415"/>
                <a:gd name="T17" fmla="*/ 0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5"/>
                <a:gd name="T28" fmla="*/ 0 h 228"/>
                <a:gd name="T29" fmla="*/ 415 w 415"/>
                <a:gd name="T30" fmla="*/ 228 h 2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5" h="228">
                  <a:moveTo>
                    <a:pt x="415" y="0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411" y="228"/>
                  </a:lnTo>
                  <a:lnTo>
                    <a:pt x="411" y="150"/>
                  </a:lnTo>
                  <a:lnTo>
                    <a:pt x="151" y="150"/>
                  </a:lnTo>
                  <a:lnTo>
                    <a:pt x="151" y="76"/>
                  </a:lnTo>
                  <a:lnTo>
                    <a:pt x="414" y="7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7296484" y="6963126"/>
              <a:ext cx="147447" cy="18687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 flipV="1">
              <a:off x="7302013" y="7155050"/>
              <a:ext cx="147447" cy="18687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H="1">
              <a:off x="7888113" y="6963126"/>
              <a:ext cx="103213" cy="12626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H="1" flipV="1">
              <a:off x="7893643" y="7220709"/>
              <a:ext cx="92154" cy="1212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>
              <a:off x="7443930" y="7155050"/>
              <a:ext cx="9768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 flipV="1">
              <a:off x="7246720" y="3703778"/>
              <a:ext cx="326226" cy="2676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>
                <a:latin typeface="Arial"/>
                <a:cs typeface="Arial"/>
              </a:endParaRP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7449458" y="3456298"/>
              <a:ext cx="7361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/>
                  <a:cs typeface="Arial"/>
                </a:rPr>
                <a:t>&lt;111&gt;</a:t>
              </a:r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5184311" y="3865399"/>
              <a:ext cx="9158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Arial"/>
                  <a:cs typeface="Arial"/>
                </a:rPr>
                <a:t>silicon</a:t>
              </a:r>
              <a:endParaRPr lang="en-US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8" name="Segnaposto numero diapositiva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Interruttori RF MEMS (funzionamento)</a:t>
            </a:r>
            <a:endParaRPr lang="it-IT" dirty="0"/>
          </a:p>
        </p:txBody>
      </p:sp>
      <p:cxnSp>
        <p:nvCxnSpPr>
          <p:cNvPr id="5" name="Connettore 2 12"/>
          <p:cNvCxnSpPr>
            <a:cxnSpLocks noChangeShapeType="1"/>
          </p:cNvCxnSpPr>
          <p:nvPr/>
        </p:nvCxnSpPr>
        <p:spPr bwMode="auto">
          <a:xfrm rot="16200000" flipH="1">
            <a:off x="1871663" y="4114800"/>
            <a:ext cx="609600" cy="304800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6" name="Picture 15" descr="C:\Documents and Settings\Augusto\Desktop\new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736"/>
            <a:ext cx="24638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21"/>
          <p:cNvSpPr>
            <a:spLocks noChangeArrowheads="1"/>
          </p:cNvSpPr>
          <p:nvPr/>
        </p:nvSpPr>
        <p:spPr bwMode="auto">
          <a:xfrm>
            <a:off x="1214414" y="1000108"/>
            <a:ext cx="22627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it-IT" sz="1600" dirty="0" err="1">
                <a:solidFill>
                  <a:srgbClr val="FF0000"/>
                </a:solidFill>
                <a:cs typeface="Arial" charset="0"/>
              </a:rPr>
              <a:t>Cantilever</a:t>
            </a:r>
            <a:r>
              <a:rPr lang="it-IT" sz="1600" dirty="0">
                <a:solidFill>
                  <a:srgbClr val="FF0000"/>
                </a:solidFill>
                <a:cs typeface="Arial" charset="0"/>
              </a:rPr>
              <a:t> (1 ancoraggio)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Rettangolo 22"/>
          <p:cNvSpPr>
            <a:spLocks noChangeArrowheads="1"/>
          </p:cNvSpPr>
          <p:nvPr/>
        </p:nvSpPr>
        <p:spPr bwMode="auto">
          <a:xfrm>
            <a:off x="5500694" y="1000108"/>
            <a:ext cx="333057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it-IT" sz="1600" dirty="0">
                <a:solidFill>
                  <a:srgbClr val="FF0000"/>
                </a:solidFill>
                <a:cs typeface="Arial" charset="0"/>
              </a:rPr>
              <a:t>Ponte (doppio </a:t>
            </a:r>
            <a:r>
              <a:rPr lang="it-IT" sz="1600" dirty="0" smtClean="0">
                <a:solidFill>
                  <a:srgbClr val="FF0000"/>
                </a:solidFill>
                <a:cs typeface="Arial" charset="0"/>
              </a:rPr>
              <a:t>ancoraggio)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AutoShape 4"/>
          <p:cNvSpPr>
            <a:spLocks noChangeAspect="1" noChangeArrowheads="1"/>
          </p:cNvSpPr>
          <p:nvPr/>
        </p:nvSpPr>
        <p:spPr bwMode="auto">
          <a:xfrm>
            <a:off x="6086475" y="3760801"/>
            <a:ext cx="1971675" cy="1000125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83" name="Rettangolo 17"/>
          <p:cNvSpPr>
            <a:spLocks noChangeArrowheads="1"/>
          </p:cNvSpPr>
          <p:nvPr/>
        </p:nvSpPr>
        <p:spPr bwMode="auto">
          <a:xfrm>
            <a:off x="1285852" y="4286256"/>
            <a:ext cx="261937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cs typeface="Arial" charset="0"/>
              </a:rPr>
              <a:t>Dispositivo SERIE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4" name="Rettangolo 17"/>
          <p:cNvSpPr>
            <a:spLocks noChangeArrowheads="1"/>
          </p:cNvSpPr>
          <p:nvPr/>
        </p:nvSpPr>
        <p:spPr bwMode="auto">
          <a:xfrm>
            <a:off x="5810280" y="4286256"/>
            <a:ext cx="261937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cs typeface="Arial" charset="0"/>
              </a:rPr>
              <a:t>Dispositivo PARALLELO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6" name="Rettangolo 17"/>
          <p:cNvSpPr>
            <a:spLocks noChangeArrowheads="1"/>
          </p:cNvSpPr>
          <p:nvPr/>
        </p:nvSpPr>
        <p:spPr bwMode="auto">
          <a:xfrm>
            <a:off x="428596" y="571480"/>
            <a:ext cx="87154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cs typeface="Arial" charset="0"/>
              </a:rPr>
              <a:t>1. Tipologia di ancoraggio</a:t>
            </a:r>
            <a:endParaRPr lang="en-US" b="1" u="sng" dirty="0"/>
          </a:p>
        </p:txBody>
      </p:sp>
      <p:sp>
        <p:nvSpPr>
          <p:cNvPr id="87" name="Rettangolo 17"/>
          <p:cNvSpPr>
            <a:spLocks noChangeArrowheads="1"/>
          </p:cNvSpPr>
          <p:nvPr/>
        </p:nvSpPr>
        <p:spPr bwMode="auto">
          <a:xfrm>
            <a:off x="428596" y="3702610"/>
            <a:ext cx="87154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cs typeface="Arial" charset="0"/>
              </a:rPr>
              <a:t>2. Metodologia di funzionamento (Circuito </a:t>
            </a:r>
            <a:r>
              <a:rPr lang="it-IT" b="1" u="sng" dirty="0" err="1" smtClean="0">
                <a:cs typeface="Arial" charset="0"/>
              </a:rPr>
              <a:t>elettroco</a:t>
            </a:r>
            <a:r>
              <a:rPr lang="it-IT" b="1" u="sng" dirty="0" smtClean="0">
                <a:cs typeface="Arial" charset="0"/>
              </a:rPr>
              <a:t> equivalente)</a:t>
            </a:r>
            <a:endParaRPr lang="en-US" b="1" u="sng" dirty="0"/>
          </a:p>
        </p:txBody>
      </p:sp>
      <p:pic>
        <p:nvPicPr>
          <p:cNvPr id="89" name="Picture 40"/>
          <p:cNvPicPr>
            <a:picLocks noChangeAspect="1" noChangeArrowheads="1"/>
          </p:cNvPicPr>
          <p:nvPr/>
        </p:nvPicPr>
        <p:blipFill>
          <a:blip r:embed="rId4"/>
          <a:srcRect r="49357"/>
          <a:stretch>
            <a:fillRect/>
          </a:stretch>
        </p:blipFill>
        <p:spPr bwMode="auto">
          <a:xfrm>
            <a:off x="7911464" y="1000108"/>
            <a:ext cx="1232568" cy="263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1" name="Gruppo 90"/>
          <p:cNvGrpSpPr/>
          <p:nvPr/>
        </p:nvGrpSpPr>
        <p:grpSpPr>
          <a:xfrm>
            <a:off x="453726" y="1662114"/>
            <a:ext cx="4689778" cy="1481134"/>
            <a:chOff x="357158" y="1428736"/>
            <a:chExt cx="4689778" cy="1481134"/>
          </a:xfrm>
        </p:grpSpPr>
        <p:grpSp>
          <p:nvGrpSpPr>
            <p:cNvPr id="81" name="Gruppo 80"/>
            <p:cNvGrpSpPr/>
            <p:nvPr/>
          </p:nvGrpSpPr>
          <p:grpSpPr>
            <a:xfrm>
              <a:off x="357158" y="1428736"/>
              <a:ext cx="4689778" cy="1481134"/>
              <a:chOff x="547695" y="1447800"/>
              <a:chExt cx="5167313" cy="1631950"/>
            </a:xfrm>
          </p:grpSpPr>
          <p:pic>
            <p:nvPicPr>
              <p:cNvPr id="19" name="Picture 2" descr="F:\PRESENTAZIONE_TESI\Immagine4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47695" y="1447800"/>
                <a:ext cx="5095875" cy="163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CasellaDiTesto 41"/>
              <p:cNvSpPr txBox="1">
                <a:spLocks noChangeArrowheads="1"/>
              </p:cNvSpPr>
              <p:nvPr/>
            </p:nvSpPr>
            <p:spPr bwMode="auto">
              <a:xfrm>
                <a:off x="652604" y="1751764"/>
                <a:ext cx="646113" cy="300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300" dirty="0"/>
                  <a:t>RF-IN</a:t>
                </a:r>
                <a:endParaRPr lang="en-US" sz="1300" dirty="0"/>
              </a:p>
            </p:txBody>
          </p:sp>
          <p:sp>
            <p:nvSpPr>
              <p:cNvPr id="21" name="CasellaDiTesto 42"/>
              <p:cNvSpPr txBox="1">
                <a:spLocks noChangeArrowheads="1"/>
              </p:cNvSpPr>
              <p:nvPr/>
            </p:nvSpPr>
            <p:spPr bwMode="auto">
              <a:xfrm>
                <a:off x="4899033" y="1773238"/>
                <a:ext cx="815975" cy="293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300" dirty="0"/>
                  <a:t>RF-OUT</a:t>
                </a:r>
                <a:endParaRPr lang="en-US" sz="1300" dirty="0"/>
              </a:p>
            </p:txBody>
          </p:sp>
        </p:grpSp>
        <p:sp>
          <p:nvSpPr>
            <p:cNvPr id="90" name="CasellaDiTesto 41"/>
            <p:cNvSpPr txBox="1">
              <a:spLocks noChangeArrowheads="1"/>
            </p:cNvSpPr>
            <p:nvPr/>
          </p:nvSpPr>
          <p:spPr bwMode="auto">
            <a:xfrm>
              <a:off x="3332424" y="1709382"/>
              <a:ext cx="70243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300" dirty="0" smtClean="0"/>
                <a:t>RF-OUT</a:t>
              </a:r>
              <a:endParaRPr lang="en-US" sz="1300" dirty="0"/>
            </a:p>
          </p:txBody>
        </p:sp>
      </p:grpSp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4"/>
          <a:srcRect l="50643"/>
          <a:stretch>
            <a:fillRect/>
          </a:stretch>
        </p:blipFill>
        <p:spPr bwMode="auto">
          <a:xfrm>
            <a:off x="4071934" y="1000108"/>
            <a:ext cx="1201037" cy="26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2" name="Gruppo 133"/>
          <p:cNvGrpSpPr/>
          <p:nvPr/>
        </p:nvGrpSpPr>
        <p:grpSpPr>
          <a:xfrm>
            <a:off x="785786" y="4915927"/>
            <a:ext cx="3256144" cy="1299155"/>
            <a:chOff x="1378852" y="1214422"/>
            <a:chExt cx="3256144" cy="1299155"/>
          </a:xfrm>
        </p:grpSpPr>
        <p:sp>
          <p:nvSpPr>
            <p:cNvPr id="138" name="CasellaDiTesto 137"/>
            <p:cNvSpPr txBox="1"/>
            <p:nvPr/>
          </p:nvSpPr>
          <p:spPr>
            <a:xfrm>
              <a:off x="3857620" y="1394768"/>
              <a:ext cx="777376" cy="319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RF-OUT</a:t>
              </a:r>
              <a:endParaRPr lang="it-IT" dirty="0"/>
            </a:p>
          </p:txBody>
        </p:sp>
        <p:cxnSp>
          <p:nvCxnSpPr>
            <p:cNvPr id="139" name="Connettore 1 138"/>
            <p:cNvCxnSpPr/>
            <p:nvPr/>
          </p:nvCxnSpPr>
          <p:spPr>
            <a:xfrm>
              <a:off x="1937236" y="1285860"/>
              <a:ext cx="42862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>
              <a:endCxn id="148" idx="2"/>
            </p:cNvCxnSpPr>
            <p:nvPr/>
          </p:nvCxnSpPr>
          <p:spPr>
            <a:xfrm>
              <a:off x="2794492" y="1285860"/>
              <a:ext cx="85725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>
              <a:off x="2294426" y="1500174"/>
              <a:ext cx="57150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>
              <a:off x="2365864" y="1571612"/>
              <a:ext cx="42862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 rot="5400000">
              <a:off x="2688129" y="1392223"/>
              <a:ext cx="21431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/>
          </p:nvCxnSpPr>
          <p:spPr>
            <a:xfrm rot="5400000">
              <a:off x="2259501" y="1392223"/>
              <a:ext cx="21431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/>
          </p:nvCxnSpPr>
          <p:spPr>
            <a:xfrm rot="5400000">
              <a:off x="2473815" y="1677975"/>
              <a:ext cx="21431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e 145"/>
            <p:cNvSpPr/>
            <p:nvPr/>
          </p:nvSpPr>
          <p:spPr>
            <a:xfrm>
              <a:off x="2508740" y="1785926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Ovale 146"/>
            <p:cNvSpPr/>
            <p:nvPr/>
          </p:nvSpPr>
          <p:spPr>
            <a:xfrm>
              <a:off x="1794360" y="1214422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8" name="Ovale 147"/>
            <p:cNvSpPr/>
            <p:nvPr/>
          </p:nvSpPr>
          <p:spPr>
            <a:xfrm>
              <a:off x="3651748" y="1214422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Ovale 148"/>
            <p:cNvSpPr/>
            <p:nvPr/>
          </p:nvSpPr>
          <p:spPr>
            <a:xfrm>
              <a:off x="4223252" y="1214422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0" name="Connettore 1 149"/>
            <p:cNvCxnSpPr/>
            <p:nvPr/>
          </p:nvCxnSpPr>
          <p:spPr>
            <a:xfrm>
              <a:off x="3794624" y="1285860"/>
              <a:ext cx="42862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/>
          </p:nvCxnSpPr>
          <p:spPr>
            <a:xfrm rot="5400000">
              <a:off x="3652542" y="1427942"/>
              <a:ext cx="14287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/>
          </p:nvCxnSpPr>
          <p:spPr>
            <a:xfrm rot="5400000">
              <a:off x="3616823" y="1963727"/>
              <a:ext cx="21431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/>
          </p:nvCxnSpPr>
          <p:spPr>
            <a:xfrm>
              <a:off x="3508872" y="2071678"/>
              <a:ext cx="42862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/>
          </p:nvCxnSpPr>
          <p:spPr>
            <a:xfrm>
              <a:off x="3580310" y="2143116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/>
          </p:nvCxnSpPr>
          <p:spPr>
            <a:xfrm>
              <a:off x="3651748" y="2214554"/>
              <a:ext cx="14287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CasellaDiTesto 155"/>
            <p:cNvSpPr txBox="1"/>
            <p:nvPr/>
          </p:nvSpPr>
          <p:spPr>
            <a:xfrm>
              <a:off x="1378852" y="1357298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RF-IN</a:t>
              </a:r>
              <a:endParaRPr lang="it-IT" dirty="0"/>
            </a:p>
          </p:txBody>
        </p:sp>
        <p:cxnSp>
          <p:nvCxnSpPr>
            <p:cNvPr id="157" name="Connettore 1 156"/>
            <p:cNvCxnSpPr/>
            <p:nvPr/>
          </p:nvCxnSpPr>
          <p:spPr>
            <a:xfrm rot="10800000" flipV="1">
              <a:off x="3580310" y="1500174"/>
              <a:ext cx="144464" cy="71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/>
          </p:nvCxnSpPr>
          <p:spPr>
            <a:xfrm rot="10800000">
              <a:off x="3580310" y="1571612"/>
              <a:ext cx="296864" cy="809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/>
          </p:nvCxnSpPr>
          <p:spPr>
            <a:xfrm rot="10800000" flipV="1">
              <a:off x="3580310" y="1644638"/>
              <a:ext cx="285752" cy="69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/>
          </p:nvCxnSpPr>
          <p:spPr>
            <a:xfrm rot="10800000">
              <a:off x="3580310" y="1714488"/>
              <a:ext cx="285752" cy="71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/>
          </p:nvCxnSpPr>
          <p:spPr>
            <a:xfrm rot="10800000" flipV="1">
              <a:off x="3723186" y="1785926"/>
              <a:ext cx="142876" cy="71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CasellaDiTesto 161"/>
            <p:cNvSpPr txBox="1"/>
            <p:nvPr/>
          </p:nvSpPr>
          <p:spPr>
            <a:xfrm>
              <a:off x="2071670" y="1928802"/>
              <a:ext cx="10403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Actuation </a:t>
              </a:r>
            </a:p>
            <a:p>
              <a:r>
                <a:rPr lang="en-US" sz="1600" dirty="0" smtClean="0"/>
                <a:t>Voltage</a:t>
              </a:r>
              <a:endParaRPr lang="en-US" sz="1600" dirty="0"/>
            </a:p>
          </p:txBody>
        </p:sp>
      </p:grpSp>
      <p:grpSp>
        <p:nvGrpSpPr>
          <p:cNvPr id="104" name="Gruppo 132"/>
          <p:cNvGrpSpPr/>
          <p:nvPr/>
        </p:nvGrpSpPr>
        <p:grpSpPr>
          <a:xfrm>
            <a:off x="5102070" y="4902868"/>
            <a:ext cx="3256144" cy="1097900"/>
            <a:chOff x="1378852" y="2997196"/>
            <a:chExt cx="3256144" cy="1097900"/>
          </a:xfrm>
        </p:grpSpPr>
        <p:sp>
          <p:nvSpPr>
            <p:cNvPr id="107" name="CasellaDiTesto 106"/>
            <p:cNvSpPr txBox="1"/>
            <p:nvPr/>
          </p:nvSpPr>
          <p:spPr>
            <a:xfrm>
              <a:off x="3857620" y="3180718"/>
              <a:ext cx="777376" cy="319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RF-OUT</a:t>
              </a:r>
              <a:endParaRPr lang="it-IT" dirty="0"/>
            </a:p>
          </p:txBody>
        </p:sp>
        <p:cxnSp>
          <p:nvCxnSpPr>
            <p:cNvPr id="108" name="Connettore 1 107"/>
            <p:cNvCxnSpPr/>
            <p:nvPr/>
          </p:nvCxnSpPr>
          <p:spPr>
            <a:xfrm>
              <a:off x="1937236" y="3068634"/>
              <a:ext cx="42862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>
              <a:endCxn id="115" idx="2"/>
            </p:cNvCxnSpPr>
            <p:nvPr/>
          </p:nvCxnSpPr>
          <p:spPr>
            <a:xfrm flipV="1">
              <a:off x="2347898" y="3068634"/>
              <a:ext cx="130385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/>
          </p:nvCxnSpPr>
          <p:spPr>
            <a:xfrm>
              <a:off x="2633650" y="3355974"/>
              <a:ext cx="21431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/>
          </p:nvCxnSpPr>
          <p:spPr>
            <a:xfrm rot="5400000">
              <a:off x="2384411" y="3533775"/>
              <a:ext cx="50006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/>
          </p:nvCxnSpPr>
          <p:spPr>
            <a:xfrm rot="5400000">
              <a:off x="2384411" y="3533775"/>
              <a:ext cx="35719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e 112"/>
            <p:cNvSpPr/>
            <p:nvPr/>
          </p:nvSpPr>
          <p:spPr>
            <a:xfrm>
              <a:off x="2205022" y="3427412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" name="Ovale 113"/>
            <p:cNvSpPr/>
            <p:nvPr/>
          </p:nvSpPr>
          <p:spPr>
            <a:xfrm>
              <a:off x="1794360" y="2997196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Ovale 114"/>
            <p:cNvSpPr/>
            <p:nvPr/>
          </p:nvSpPr>
          <p:spPr>
            <a:xfrm>
              <a:off x="3651748" y="299719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Ovale 115"/>
            <p:cNvSpPr/>
            <p:nvPr/>
          </p:nvSpPr>
          <p:spPr>
            <a:xfrm>
              <a:off x="4223252" y="2997196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7" name="Connettore 1 116"/>
            <p:cNvCxnSpPr/>
            <p:nvPr/>
          </p:nvCxnSpPr>
          <p:spPr>
            <a:xfrm>
              <a:off x="3794624" y="3068634"/>
              <a:ext cx="42862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>
              <a:stCxn id="115" idx="4"/>
            </p:cNvCxnSpPr>
            <p:nvPr/>
          </p:nvCxnSpPr>
          <p:spPr>
            <a:xfrm rot="5400000">
              <a:off x="3615235" y="3248023"/>
              <a:ext cx="21590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/>
          </p:nvCxnSpPr>
          <p:spPr>
            <a:xfrm rot="5400000">
              <a:off x="3616823" y="3817939"/>
              <a:ext cx="21431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/>
          </p:nvCxnSpPr>
          <p:spPr>
            <a:xfrm>
              <a:off x="3508872" y="3925890"/>
              <a:ext cx="42862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/>
          </p:nvCxnSpPr>
          <p:spPr>
            <a:xfrm>
              <a:off x="3580310" y="3997328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/>
          </p:nvCxnSpPr>
          <p:spPr>
            <a:xfrm>
              <a:off x="3651748" y="4068766"/>
              <a:ext cx="14287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CasellaDiTesto 122"/>
            <p:cNvSpPr txBox="1"/>
            <p:nvPr/>
          </p:nvSpPr>
          <p:spPr>
            <a:xfrm>
              <a:off x="1378852" y="3140072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RF-IN</a:t>
              </a:r>
              <a:endParaRPr lang="it-IT" dirty="0"/>
            </a:p>
          </p:txBody>
        </p:sp>
        <p:cxnSp>
          <p:nvCxnSpPr>
            <p:cNvPr id="124" name="Connettore 1 123"/>
            <p:cNvCxnSpPr/>
            <p:nvPr/>
          </p:nvCxnSpPr>
          <p:spPr>
            <a:xfrm rot="10800000" flipV="1">
              <a:off x="3580310" y="3355973"/>
              <a:ext cx="144464" cy="71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/>
          </p:nvCxnSpPr>
          <p:spPr>
            <a:xfrm rot="10800000">
              <a:off x="3580310" y="3417887"/>
              <a:ext cx="296864" cy="809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/>
          </p:nvCxnSpPr>
          <p:spPr>
            <a:xfrm rot="10800000" flipV="1">
              <a:off x="3580310" y="3500437"/>
              <a:ext cx="285752" cy="69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/>
          </p:nvCxnSpPr>
          <p:spPr>
            <a:xfrm rot="10800000">
              <a:off x="3580310" y="3570287"/>
              <a:ext cx="285752" cy="71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/>
          </p:nvCxnSpPr>
          <p:spPr>
            <a:xfrm rot="10800000" flipV="1">
              <a:off x="3723186" y="3641725"/>
              <a:ext cx="142876" cy="71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/>
          </p:nvCxnSpPr>
          <p:spPr>
            <a:xfrm>
              <a:off x="2347898" y="3498850"/>
              <a:ext cx="21431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/>
          </p:nvCxnSpPr>
          <p:spPr>
            <a:xfrm>
              <a:off x="2633650" y="3713164"/>
              <a:ext cx="21431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/>
          </p:nvCxnSpPr>
          <p:spPr>
            <a:xfrm rot="5400000">
              <a:off x="2741601" y="3819527"/>
              <a:ext cx="21431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/>
          </p:nvCxnSpPr>
          <p:spPr>
            <a:xfrm rot="5400000">
              <a:off x="2741601" y="3248023"/>
              <a:ext cx="21431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e 132"/>
            <p:cNvSpPr/>
            <p:nvPr/>
          </p:nvSpPr>
          <p:spPr>
            <a:xfrm>
              <a:off x="2776526" y="299878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34" name="Connettore 1 133"/>
            <p:cNvCxnSpPr/>
            <p:nvPr/>
          </p:nvCxnSpPr>
          <p:spPr>
            <a:xfrm>
              <a:off x="2633650" y="3927478"/>
              <a:ext cx="42862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/>
          </p:nvCxnSpPr>
          <p:spPr>
            <a:xfrm>
              <a:off x="2705088" y="3998916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/>
          </p:nvCxnSpPr>
          <p:spPr>
            <a:xfrm>
              <a:off x="2776526" y="4070354"/>
              <a:ext cx="14287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CasellaDiTesto 136"/>
            <p:cNvSpPr txBox="1"/>
            <p:nvPr/>
          </p:nvSpPr>
          <p:spPr>
            <a:xfrm>
              <a:off x="1635326" y="3571876"/>
              <a:ext cx="936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Actuation </a:t>
              </a:r>
            </a:p>
            <a:p>
              <a:r>
                <a:rPr lang="en-US" sz="1400" dirty="0" smtClean="0"/>
                <a:t>Voltage</a:t>
              </a:r>
              <a:endParaRPr lang="en-US" sz="1400" dirty="0"/>
            </a:p>
          </p:txBody>
        </p:sp>
      </p:grpSp>
      <p:sp>
        <p:nvSpPr>
          <p:cNvPr id="78" name="Segnaposto numero diapositiva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ttangolo arrotondato 136"/>
          <p:cNvSpPr/>
          <p:nvPr/>
        </p:nvSpPr>
        <p:spPr>
          <a:xfrm>
            <a:off x="4804913" y="4714884"/>
            <a:ext cx="4313207" cy="1428759"/>
          </a:xfrm>
          <a:prstGeom prst="roundRect">
            <a:avLst>
              <a:gd name="adj" fmla="val 97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Rettangolo arrotondato 135"/>
          <p:cNvSpPr/>
          <p:nvPr/>
        </p:nvSpPr>
        <p:spPr>
          <a:xfrm>
            <a:off x="500033" y="4714885"/>
            <a:ext cx="4227241" cy="1428760"/>
          </a:xfrm>
          <a:prstGeom prst="roundRect">
            <a:avLst>
              <a:gd name="adj" fmla="val 97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Interruttori RF MEMS (funzionamento)</a:t>
            </a:r>
            <a:endParaRPr lang="it-IT" dirty="0"/>
          </a:p>
        </p:txBody>
      </p:sp>
      <p:pic>
        <p:nvPicPr>
          <p:cNvPr id="6" name="Picture 3" descr="F:\PRESENTAZIONE_TESI\Immagin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30886">
            <a:off x="3840227" y="1239771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Augusto\Desktop\MEMS_Bian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4071"/>
            <a:ext cx="28797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24"/>
          <p:cNvSpPr>
            <a:spLocks noChangeArrowheads="1"/>
          </p:cNvSpPr>
          <p:nvPr/>
        </p:nvSpPr>
        <p:spPr bwMode="auto">
          <a:xfrm>
            <a:off x="7000892" y="2000240"/>
            <a:ext cx="17145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sz="2000" dirty="0">
                <a:solidFill>
                  <a:srgbClr val="FF0000"/>
                </a:solidFill>
                <a:cs typeface="Arial" charset="0"/>
              </a:rPr>
              <a:t>Immagine al profilometro ottico</a:t>
            </a:r>
          </a:p>
        </p:txBody>
      </p:sp>
      <p:sp>
        <p:nvSpPr>
          <p:cNvPr id="9" name="Rettangolo 37"/>
          <p:cNvSpPr>
            <a:spLocks noChangeArrowheads="1"/>
          </p:cNvSpPr>
          <p:nvPr/>
        </p:nvSpPr>
        <p:spPr bwMode="auto">
          <a:xfrm>
            <a:off x="688933" y="3454334"/>
            <a:ext cx="2684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1600" dirty="0">
                <a:cs typeface="Arial" charset="0"/>
              </a:rPr>
              <a:t>Serie – sospensioni dritte</a:t>
            </a:r>
            <a:endParaRPr lang="en-US" sz="1600" dirty="0"/>
          </a:p>
        </p:txBody>
      </p:sp>
      <p:sp>
        <p:nvSpPr>
          <p:cNvPr id="10" name="Rettangolo 38"/>
          <p:cNvSpPr>
            <a:spLocks noChangeArrowheads="1"/>
          </p:cNvSpPr>
          <p:nvPr/>
        </p:nvSpPr>
        <p:spPr bwMode="auto">
          <a:xfrm>
            <a:off x="4472000" y="3454334"/>
            <a:ext cx="1885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sz="1600" dirty="0">
                <a:cs typeface="Arial" charset="0"/>
              </a:rPr>
              <a:t>Serie – a meandri</a:t>
            </a:r>
            <a:endParaRPr lang="en-US" sz="1600" dirty="0"/>
          </a:p>
        </p:txBody>
      </p:sp>
      <p:sp>
        <p:nvSpPr>
          <p:cNvPr id="11" name="Rettangolo 17"/>
          <p:cNvSpPr>
            <a:spLocks noChangeArrowheads="1"/>
          </p:cNvSpPr>
          <p:nvPr/>
        </p:nvSpPr>
        <p:spPr bwMode="auto">
          <a:xfrm>
            <a:off x="428596" y="857232"/>
            <a:ext cx="87154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cs typeface="Arial" charset="0"/>
              </a:rPr>
              <a:t>3. Tipologia delle sospensioni della membrana</a:t>
            </a:r>
            <a:endParaRPr lang="en-US" b="1" u="sng" dirty="0"/>
          </a:p>
        </p:txBody>
      </p:sp>
      <p:sp>
        <p:nvSpPr>
          <p:cNvPr id="12" name="Rettangolo 17"/>
          <p:cNvSpPr>
            <a:spLocks noChangeArrowheads="1"/>
          </p:cNvSpPr>
          <p:nvPr/>
        </p:nvSpPr>
        <p:spPr bwMode="auto">
          <a:xfrm>
            <a:off x="428596" y="3916924"/>
            <a:ext cx="87154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>
                <a:cs typeface="Arial" charset="0"/>
              </a:rPr>
              <a:t>4. Interruttori resistivi e capacitivi</a:t>
            </a:r>
            <a:endParaRPr lang="en-US" b="1" u="sng" dirty="0"/>
          </a:p>
        </p:txBody>
      </p:sp>
      <p:sp>
        <p:nvSpPr>
          <p:cNvPr id="13" name="Rettangolo 24"/>
          <p:cNvSpPr>
            <a:spLocks noChangeArrowheads="1"/>
          </p:cNvSpPr>
          <p:nvPr/>
        </p:nvSpPr>
        <p:spPr bwMode="auto">
          <a:xfrm>
            <a:off x="1928794" y="4286256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sz="2000" dirty="0" smtClean="0">
                <a:solidFill>
                  <a:srgbClr val="FF0000"/>
                </a:solidFill>
                <a:cs typeface="Arial" charset="0"/>
              </a:rPr>
              <a:t>RESISTIVO</a:t>
            </a:r>
            <a:endParaRPr lang="it-IT" sz="2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Rettangolo 24"/>
          <p:cNvSpPr>
            <a:spLocks noChangeArrowheads="1"/>
          </p:cNvSpPr>
          <p:nvPr/>
        </p:nvSpPr>
        <p:spPr bwMode="auto">
          <a:xfrm>
            <a:off x="6215074" y="4286256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sz="2000" dirty="0" smtClean="0">
                <a:solidFill>
                  <a:srgbClr val="FF0000"/>
                </a:solidFill>
                <a:cs typeface="Arial" charset="0"/>
              </a:rPr>
              <a:t>CAPACITIVO</a:t>
            </a:r>
            <a:endParaRPr lang="it-IT" sz="2000" dirty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134" name="Gruppo 133"/>
          <p:cNvGrpSpPr/>
          <p:nvPr/>
        </p:nvGrpSpPr>
        <p:grpSpPr>
          <a:xfrm>
            <a:off x="500034" y="4786322"/>
            <a:ext cx="4143404" cy="1226744"/>
            <a:chOff x="500034" y="4953000"/>
            <a:chExt cx="4786346" cy="1417100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928662" y="5214950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e 16"/>
            <p:cNvSpPr/>
            <p:nvPr/>
          </p:nvSpPr>
          <p:spPr>
            <a:xfrm>
              <a:off x="1214414" y="5143512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8" name="Connettore 1 17"/>
            <p:cNvCxnSpPr/>
            <p:nvPr/>
          </p:nvCxnSpPr>
          <p:spPr>
            <a:xfrm>
              <a:off x="1928794" y="5214950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e 18"/>
            <p:cNvSpPr/>
            <p:nvPr/>
          </p:nvSpPr>
          <p:spPr>
            <a:xfrm>
              <a:off x="1785918" y="5143512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00034" y="5214950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RF-IN</a:t>
              </a:r>
              <a:endParaRPr lang="it-IT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928794" y="5214950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RF-OUT</a:t>
              </a:r>
              <a:endParaRPr lang="it-IT" dirty="0"/>
            </a:p>
          </p:txBody>
        </p:sp>
        <p:cxnSp>
          <p:nvCxnSpPr>
            <p:cNvPr id="40" name="Connettore 1 39"/>
            <p:cNvCxnSpPr/>
            <p:nvPr/>
          </p:nvCxnSpPr>
          <p:spPr>
            <a:xfrm flipV="1">
              <a:off x="1357312" y="4953000"/>
              <a:ext cx="442913" cy="2286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>
              <a:off x="928662" y="5988626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e 43"/>
            <p:cNvSpPr/>
            <p:nvPr/>
          </p:nvSpPr>
          <p:spPr>
            <a:xfrm>
              <a:off x="1214414" y="5917188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5" name="Connettore 1 44"/>
            <p:cNvCxnSpPr/>
            <p:nvPr/>
          </p:nvCxnSpPr>
          <p:spPr>
            <a:xfrm>
              <a:off x="1928794" y="5988626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e 45"/>
            <p:cNvSpPr/>
            <p:nvPr/>
          </p:nvSpPr>
          <p:spPr>
            <a:xfrm>
              <a:off x="1785918" y="5917188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00034" y="5988626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RF-IN</a:t>
              </a:r>
              <a:endParaRPr lang="it-IT" dirty="0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928794" y="5988626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RF-OUT</a:t>
              </a:r>
              <a:endParaRPr lang="it-IT" dirty="0"/>
            </a:p>
          </p:txBody>
        </p:sp>
        <p:cxnSp>
          <p:nvCxnSpPr>
            <p:cNvPr id="49" name="Connettore 1 48"/>
            <p:cNvCxnSpPr>
              <a:stCxn id="44" idx="6"/>
              <a:endCxn id="46" idx="2"/>
            </p:cNvCxnSpPr>
            <p:nvPr/>
          </p:nvCxnSpPr>
          <p:spPr>
            <a:xfrm>
              <a:off x="1357290" y="5988626"/>
              <a:ext cx="42862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/>
            <p:cNvCxnSpPr/>
            <p:nvPr/>
          </p:nvCxnSpPr>
          <p:spPr>
            <a:xfrm>
              <a:off x="2714612" y="6000768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/>
          </p:nvCxnSpPr>
          <p:spPr>
            <a:xfrm>
              <a:off x="3388245" y="6000768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e 55"/>
            <p:cNvSpPr/>
            <p:nvPr/>
          </p:nvSpPr>
          <p:spPr>
            <a:xfrm>
              <a:off x="3673997" y="5929330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7" name="Connettore 1 56"/>
            <p:cNvCxnSpPr/>
            <p:nvPr/>
          </p:nvCxnSpPr>
          <p:spPr>
            <a:xfrm>
              <a:off x="4388377" y="6000768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e 57"/>
            <p:cNvSpPr/>
            <p:nvPr/>
          </p:nvSpPr>
          <p:spPr>
            <a:xfrm>
              <a:off x="4245501" y="5929330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2959617" y="6000768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RF-IN</a:t>
              </a:r>
              <a:endParaRPr lang="it-IT" dirty="0"/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4388377" y="6000768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RF-OUT</a:t>
              </a:r>
              <a:endParaRPr lang="it-IT" dirty="0"/>
            </a:p>
          </p:txBody>
        </p:sp>
        <p:cxnSp>
          <p:nvCxnSpPr>
            <p:cNvPr id="63" name="Connettore 1 62"/>
            <p:cNvCxnSpPr>
              <a:stCxn id="56" idx="6"/>
            </p:cNvCxnSpPr>
            <p:nvPr/>
          </p:nvCxnSpPr>
          <p:spPr>
            <a:xfrm>
              <a:off x="3816873" y="6000768"/>
              <a:ext cx="4074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/>
          </p:nvCxnSpPr>
          <p:spPr>
            <a:xfrm>
              <a:off x="4143372" y="6000768"/>
              <a:ext cx="11218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/>
          </p:nvCxnSpPr>
          <p:spPr>
            <a:xfrm rot="5400000" flipH="1" flipV="1">
              <a:off x="3836196" y="5950746"/>
              <a:ext cx="73818" cy="404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/>
          </p:nvCxnSpPr>
          <p:spPr>
            <a:xfrm rot="16200000" flipH="1">
              <a:off x="3857614" y="5967424"/>
              <a:ext cx="145275" cy="690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/>
          </p:nvCxnSpPr>
          <p:spPr>
            <a:xfrm rot="5400000" flipH="1" flipV="1">
              <a:off x="3929059" y="5967430"/>
              <a:ext cx="14287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 rot="16200000" flipH="1">
              <a:off x="4000499" y="5972175"/>
              <a:ext cx="142876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>
            <a:xfrm rot="5400000" flipH="1" flipV="1">
              <a:off x="4085036" y="6013847"/>
              <a:ext cx="85725" cy="500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po 134"/>
          <p:cNvGrpSpPr/>
          <p:nvPr/>
        </p:nvGrpSpPr>
        <p:grpSpPr>
          <a:xfrm>
            <a:off x="4929190" y="4786322"/>
            <a:ext cx="4118481" cy="1229812"/>
            <a:chOff x="5357818" y="4940858"/>
            <a:chExt cx="4786346" cy="1429242"/>
          </a:xfrm>
        </p:grpSpPr>
        <p:cxnSp>
          <p:nvCxnSpPr>
            <p:cNvPr id="87" name="Connettore 1 86"/>
            <p:cNvCxnSpPr/>
            <p:nvPr/>
          </p:nvCxnSpPr>
          <p:spPr>
            <a:xfrm>
              <a:off x="5786446" y="5202808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e 87"/>
            <p:cNvSpPr/>
            <p:nvPr/>
          </p:nvSpPr>
          <p:spPr>
            <a:xfrm>
              <a:off x="6072198" y="5131370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9" name="Connettore 1 88"/>
            <p:cNvCxnSpPr/>
            <p:nvPr/>
          </p:nvCxnSpPr>
          <p:spPr>
            <a:xfrm>
              <a:off x="6786578" y="5202808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e 89"/>
            <p:cNvSpPr/>
            <p:nvPr/>
          </p:nvSpPr>
          <p:spPr>
            <a:xfrm>
              <a:off x="6643702" y="5131370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1" name="CasellaDiTesto 90"/>
            <p:cNvSpPr txBox="1"/>
            <p:nvPr/>
          </p:nvSpPr>
          <p:spPr>
            <a:xfrm>
              <a:off x="5357818" y="5202808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RF-IN</a:t>
              </a:r>
              <a:endParaRPr lang="it-IT" dirty="0"/>
            </a:p>
          </p:txBody>
        </p:sp>
        <p:sp>
          <p:nvSpPr>
            <p:cNvPr id="92" name="CasellaDiTesto 91"/>
            <p:cNvSpPr txBox="1"/>
            <p:nvPr/>
          </p:nvSpPr>
          <p:spPr>
            <a:xfrm>
              <a:off x="6786578" y="5202808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RF-OUT</a:t>
              </a:r>
              <a:endParaRPr lang="it-IT" dirty="0"/>
            </a:p>
          </p:txBody>
        </p:sp>
        <p:cxnSp>
          <p:nvCxnSpPr>
            <p:cNvPr id="93" name="Connettore 1 92"/>
            <p:cNvCxnSpPr/>
            <p:nvPr/>
          </p:nvCxnSpPr>
          <p:spPr>
            <a:xfrm flipV="1">
              <a:off x="6215096" y="4940858"/>
              <a:ext cx="442913" cy="2286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/>
          </p:nvCxnSpPr>
          <p:spPr>
            <a:xfrm>
              <a:off x="5786446" y="5976484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e 94"/>
            <p:cNvSpPr/>
            <p:nvPr/>
          </p:nvSpPr>
          <p:spPr>
            <a:xfrm>
              <a:off x="6072198" y="5905046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6" name="Connettore 1 95"/>
            <p:cNvCxnSpPr/>
            <p:nvPr/>
          </p:nvCxnSpPr>
          <p:spPr>
            <a:xfrm>
              <a:off x="6786578" y="5976484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e 96"/>
            <p:cNvSpPr/>
            <p:nvPr/>
          </p:nvSpPr>
          <p:spPr>
            <a:xfrm>
              <a:off x="6643702" y="5905046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8" name="CasellaDiTesto 97"/>
            <p:cNvSpPr txBox="1"/>
            <p:nvPr/>
          </p:nvSpPr>
          <p:spPr>
            <a:xfrm>
              <a:off x="5357818" y="5976484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RF-IN</a:t>
              </a:r>
              <a:endParaRPr lang="it-IT" dirty="0"/>
            </a:p>
          </p:txBody>
        </p:sp>
        <p:sp>
          <p:nvSpPr>
            <p:cNvPr id="99" name="CasellaDiTesto 98"/>
            <p:cNvSpPr txBox="1"/>
            <p:nvPr/>
          </p:nvSpPr>
          <p:spPr>
            <a:xfrm>
              <a:off x="6786578" y="5976484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RF-OUT</a:t>
              </a:r>
              <a:endParaRPr lang="it-IT" dirty="0"/>
            </a:p>
          </p:txBody>
        </p:sp>
        <p:cxnSp>
          <p:nvCxnSpPr>
            <p:cNvPr id="100" name="Connettore 1 99"/>
            <p:cNvCxnSpPr>
              <a:stCxn id="95" idx="6"/>
              <a:endCxn id="97" idx="2"/>
            </p:cNvCxnSpPr>
            <p:nvPr/>
          </p:nvCxnSpPr>
          <p:spPr>
            <a:xfrm>
              <a:off x="6215074" y="5976484"/>
              <a:ext cx="42862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2 100"/>
            <p:cNvCxnSpPr/>
            <p:nvPr/>
          </p:nvCxnSpPr>
          <p:spPr>
            <a:xfrm>
              <a:off x="7572396" y="5988626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/>
          </p:nvCxnSpPr>
          <p:spPr>
            <a:xfrm>
              <a:off x="8286776" y="5999180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e 102"/>
            <p:cNvSpPr/>
            <p:nvPr/>
          </p:nvSpPr>
          <p:spPr>
            <a:xfrm>
              <a:off x="8572528" y="5929330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4" name="Connettore 1 103"/>
            <p:cNvCxnSpPr/>
            <p:nvPr/>
          </p:nvCxnSpPr>
          <p:spPr>
            <a:xfrm>
              <a:off x="9215470" y="5999180"/>
              <a:ext cx="28575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e 104"/>
            <p:cNvSpPr/>
            <p:nvPr/>
          </p:nvSpPr>
          <p:spPr>
            <a:xfrm>
              <a:off x="9072594" y="5929330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CasellaDiTesto 105"/>
            <p:cNvSpPr txBox="1"/>
            <p:nvPr/>
          </p:nvSpPr>
          <p:spPr>
            <a:xfrm>
              <a:off x="7879710" y="5988626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RF-IN</a:t>
              </a:r>
              <a:endParaRPr lang="it-IT" dirty="0"/>
            </a:p>
          </p:txBody>
        </p:sp>
        <p:sp>
          <p:nvSpPr>
            <p:cNvPr id="107" name="CasellaDiTesto 106"/>
            <p:cNvSpPr txBox="1"/>
            <p:nvPr/>
          </p:nvSpPr>
          <p:spPr>
            <a:xfrm>
              <a:off x="9246161" y="6000768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RF-OUT</a:t>
              </a:r>
              <a:endParaRPr lang="it-IT" dirty="0"/>
            </a:p>
          </p:txBody>
        </p:sp>
        <p:cxnSp>
          <p:nvCxnSpPr>
            <p:cNvPr id="116" name="Connettore 1 115"/>
            <p:cNvCxnSpPr/>
            <p:nvPr/>
          </p:nvCxnSpPr>
          <p:spPr>
            <a:xfrm>
              <a:off x="8715404" y="6000768"/>
              <a:ext cx="14287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/>
          </p:nvCxnSpPr>
          <p:spPr>
            <a:xfrm rot="5400000">
              <a:off x="8715404" y="6000768"/>
              <a:ext cx="28575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/>
          </p:nvCxnSpPr>
          <p:spPr>
            <a:xfrm rot="5400000">
              <a:off x="8787636" y="5999974"/>
              <a:ext cx="28575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/>
          </p:nvCxnSpPr>
          <p:spPr>
            <a:xfrm>
              <a:off x="8929718" y="6000768"/>
              <a:ext cx="14287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Segnaposto numero diapositiva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Interruttori RF MEMS (caratterizzazione)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3286124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622994"/>
            <a:ext cx="7929619" cy="8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071546"/>
            <a:ext cx="4114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021775"/>
            <a:ext cx="2124066" cy="10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9511" y="4167206"/>
            <a:ext cx="4170207" cy="13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2964189"/>
            <a:ext cx="2481262" cy="89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3920260"/>
            <a:ext cx="3114670" cy="9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arentesi graffa chiusa 14"/>
          <p:cNvSpPr/>
          <p:nvPr/>
        </p:nvSpPr>
        <p:spPr>
          <a:xfrm>
            <a:off x="3786182" y="1071546"/>
            <a:ext cx="714380" cy="4000528"/>
          </a:xfrm>
          <a:prstGeom prst="rightBrace">
            <a:avLst>
              <a:gd name="adj1" fmla="val 55427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000364" y="559338"/>
            <a:ext cx="293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I PARAMETRI </a:t>
            </a:r>
            <a:r>
              <a:rPr lang="it-IT" b="1" dirty="0" err="1" smtClean="0">
                <a:solidFill>
                  <a:srgbClr val="0000FF"/>
                </a:solidFill>
              </a:rPr>
              <a:t>DI</a:t>
            </a:r>
            <a:r>
              <a:rPr lang="it-IT" b="1" dirty="0" smtClean="0">
                <a:solidFill>
                  <a:srgbClr val="0000FF"/>
                </a:solidFill>
              </a:rPr>
              <a:t> SCATTERING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703237"/>
            <a:ext cx="8686800" cy="565472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Introduzione ai dispositivi MEMS</a:t>
            </a:r>
          </a:p>
          <a:p>
            <a:r>
              <a:rPr lang="it-IT" dirty="0" smtClean="0"/>
              <a:t>Interruttori RF MEMS</a:t>
            </a:r>
          </a:p>
          <a:p>
            <a:pPr lvl="1"/>
            <a:r>
              <a:rPr lang="it-IT" dirty="0" smtClean="0"/>
              <a:t>Applicazioni</a:t>
            </a:r>
          </a:p>
          <a:p>
            <a:pPr lvl="1"/>
            <a:r>
              <a:rPr lang="it-IT" dirty="0" smtClean="0"/>
              <a:t>Principi di funzionamento</a:t>
            </a:r>
          </a:p>
          <a:p>
            <a:pPr lvl="1"/>
            <a:r>
              <a:rPr lang="it-IT" dirty="0" smtClean="0"/>
              <a:t>Caratterizzazione</a:t>
            </a:r>
          </a:p>
          <a:p>
            <a:r>
              <a:rPr lang="it-IT" dirty="0" smtClean="0"/>
              <a:t>Problematiche affidabilistiche</a:t>
            </a:r>
          </a:p>
          <a:p>
            <a:pPr lvl="1"/>
            <a:r>
              <a:rPr lang="it-IT" dirty="0" smtClean="0"/>
              <a:t>Effetti dell’attuazione prolungata</a:t>
            </a:r>
          </a:p>
          <a:p>
            <a:pPr lvl="1"/>
            <a:r>
              <a:rPr lang="it-IT" dirty="0" smtClean="0"/>
              <a:t>Effetti di attuazioni ripetitive</a:t>
            </a:r>
          </a:p>
          <a:p>
            <a:pPr lvl="1"/>
            <a:r>
              <a:rPr lang="it-IT" dirty="0" smtClean="0"/>
              <a:t>Effetti delle scariche elettrostatiche</a:t>
            </a:r>
          </a:p>
          <a:p>
            <a:pPr lvl="1"/>
            <a:r>
              <a:rPr lang="it-IT" dirty="0" smtClean="0"/>
              <a:t>Effetti di shock meccanici</a:t>
            </a:r>
          </a:p>
          <a:p>
            <a:pPr lvl="1"/>
            <a:r>
              <a:rPr lang="it-IT" dirty="0" smtClean="0"/>
              <a:t>Effetti delle radiazioni</a:t>
            </a:r>
          </a:p>
          <a:p>
            <a:r>
              <a:rPr lang="it-IT" dirty="0" smtClean="0"/>
              <a:t>Conclusioni</a:t>
            </a:r>
          </a:p>
          <a:p>
            <a:pPr lvl="1"/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5072066" y="3714752"/>
            <a:ext cx="3929090" cy="2571768"/>
          </a:xfrm>
          <a:prstGeom prst="roundRect">
            <a:avLst/>
          </a:prstGeom>
          <a:solidFill>
            <a:srgbClr val="FFFFC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Interruttori RF MEMS (caratterizzazione)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996" y="500042"/>
            <a:ext cx="5343210" cy="31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r="3033"/>
          <a:stretch>
            <a:fillRect/>
          </a:stretch>
        </p:blipFill>
        <p:spPr bwMode="auto">
          <a:xfrm>
            <a:off x="433068" y="3624279"/>
            <a:ext cx="4567560" cy="287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5143504" y="3480759"/>
            <a:ext cx="3958135" cy="269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2000"/>
              </a:lnSpc>
            </a:pPr>
            <a:r>
              <a:rPr lang="it-IT" sz="1750" b="1" dirty="0" smtClean="0">
                <a:solidFill>
                  <a:srgbClr val="FF0000"/>
                </a:solidFill>
              </a:rPr>
              <a:t>S</a:t>
            </a:r>
            <a:r>
              <a:rPr lang="it-IT" sz="1750" b="1" baseline="-25000" dirty="0" smtClean="0">
                <a:solidFill>
                  <a:srgbClr val="FF0000"/>
                </a:solidFill>
              </a:rPr>
              <a:t>11</a:t>
            </a:r>
            <a:r>
              <a:rPr lang="it-IT" sz="1750" b="1" dirty="0" smtClean="0">
                <a:solidFill>
                  <a:srgbClr val="FF0000"/>
                </a:solidFill>
              </a:rPr>
              <a:t> = coefficiente di riflessione porta 1</a:t>
            </a:r>
          </a:p>
          <a:p>
            <a:pPr>
              <a:lnSpc>
                <a:spcPct val="252000"/>
              </a:lnSpc>
            </a:pPr>
            <a:r>
              <a:rPr lang="it-IT" sz="1750" b="1" dirty="0" smtClean="0">
                <a:solidFill>
                  <a:srgbClr val="FF0000"/>
                </a:solidFill>
              </a:rPr>
              <a:t>S</a:t>
            </a:r>
            <a:r>
              <a:rPr lang="it-IT" sz="1750" b="1" baseline="-25000" dirty="0" smtClean="0">
                <a:solidFill>
                  <a:srgbClr val="FF0000"/>
                </a:solidFill>
              </a:rPr>
              <a:t>21</a:t>
            </a:r>
            <a:r>
              <a:rPr lang="it-IT" sz="1750" b="1" dirty="0" smtClean="0">
                <a:solidFill>
                  <a:srgbClr val="FF0000"/>
                </a:solidFill>
              </a:rPr>
              <a:t> = coefficiente di trasmissione diretto</a:t>
            </a:r>
          </a:p>
          <a:p>
            <a:pPr>
              <a:lnSpc>
                <a:spcPct val="252000"/>
              </a:lnSpc>
            </a:pPr>
            <a:r>
              <a:rPr lang="it-IT" sz="1750" b="1" dirty="0" smtClean="0">
                <a:solidFill>
                  <a:srgbClr val="FF0000"/>
                </a:solidFill>
              </a:rPr>
              <a:t>S</a:t>
            </a:r>
            <a:r>
              <a:rPr lang="it-IT" sz="1750" b="1" baseline="-25000" dirty="0" smtClean="0">
                <a:solidFill>
                  <a:srgbClr val="FF0000"/>
                </a:solidFill>
              </a:rPr>
              <a:t>12</a:t>
            </a:r>
            <a:r>
              <a:rPr lang="it-IT" sz="1750" b="1" dirty="0" smtClean="0">
                <a:solidFill>
                  <a:srgbClr val="FF0000"/>
                </a:solidFill>
              </a:rPr>
              <a:t> = coefficiente di trasmissione inverso</a:t>
            </a:r>
          </a:p>
          <a:p>
            <a:pPr>
              <a:lnSpc>
                <a:spcPct val="252000"/>
              </a:lnSpc>
            </a:pPr>
            <a:r>
              <a:rPr lang="it-IT" sz="1750" b="1" dirty="0" smtClean="0">
                <a:solidFill>
                  <a:srgbClr val="FF0000"/>
                </a:solidFill>
              </a:rPr>
              <a:t>S</a:t>
            </a:r>
            <a:r>
              <a:rPr lang="it-IT" sz="1750" b="1" baseline="-25000" dirty="0" smtClean="0">
                <a:solidFill>
                  <a:srgbClr val="FF0000"/>
                </a:solidFill>
              </a:rPr>
              <a:t>22</a:t>
            </a:r>
            <a:r>
              <a:rPr lang="it-IT" sz="1750" b="1" dirty="0" smtClean="0">
                <a:solidFill>
                  <a:srgbClr val="FF0000"/>
                </a:solidFill>
              </a:rPr>
              <a:t> = coefficiente di riflessione porta 2</a:t>
            </a:r>
            <a:endParaRPr lang="it-IT" sz="1750" b="1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445" y="1000108"/>
            <a:ext cx="4612235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2031" y="974818"/>
            <a:ext cx="4032001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Interruttori RF MEMS (caratterizzazione)</a:t>
            </a:r>
            <a:endParaRPr lang="it-IT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57242" y="642918"/>
            <a:ext cx="82296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S-parameters</a:t>
            </a:r>
            <a:endParaRPr lang="en-US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14109" y="2000240"/>
            <a:ext cx="1958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</a:t>
            </a:r>
            <a:r>
              <a:rPr lang="it-IT" sz="1600" baseline="-25000" dirty="0" smtClean="0"/>
              <a:t>21</a:t>
            </a:r>
            <a:r>
              <a:rPr lang="it-IT" sz="1600" dirty="0" smtClean="0"/>
              <a:t> dispositivo aperto</a:t>
            </a:r>
            <a:endParaRPr lang="it-IT" sz="1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71538" y="1447372"/>
            <a:ext cx="19396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</a:t>
            </a:r>
            <a:r>
              <a:rPr lang="it-IT" sz="1600" baseline="-25000" dirty="0" smtClean="0"/>
              <a:t>21</a:t>
            </a:r>
            <a:r>
              <a:rPr lang="it-IT" sz="1600" dirty="0" smtClean="0"/>
              <a:t> dispositivo chiuso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500298" y="2947570"/>
            <a:ext cx="19396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</a:t>
            </a:r>
            <a:r>
              <a:rPr lang="it-IT" sz="1600" baseline="-25000" dirty="0" smtClean="0"/>
              <a:t>11</a:t>
            </a:r>
            <a:r>
              <a:rPr lang="it-IT" sz="1600" dirty="0" smtClean="0"/>
              <a:t> dispositivo chiuso</a:t>
            </a:r>
            <a:endParaRPr lang="it-IT" sz="16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487878"/>
            <a:ext cx="247173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32"/>
          <p:cNvSpPr txBox="1">
            <a:spLocks noChangeArrowheads="1"/>
          </p:cNvSpPr>
          <p:nvPr/>
        </p:nvSpPr>
        <p:spPr bwMode="auto">
          <a:xfrm>
            <a:off x="1631925" y="5345128"/>
            <a:ext cx="48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ON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/>
          <a:srcRect l="12363"/>
          <a:stretch>
            <a:fillRect/>
          </a:stretch>
        </p:blipFill>
        <p:spPr bwMode="auto">
          <a:xfrm>
            <a:off x="6500826" y="4429132"/>
            <a:ext cx="202565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31"/>
          <p:cNvSpPr txBox="1">
            <a:spLocks noChangeArrowheads="1"/>
          </p:cNvSpPr>
          <p:nvPr/>
        </p:nvSpPr>
        <p:spPr bwMode="auto">
          <a:xfrm>
            <a:off x="6500826" y="5214945"/>
            <a:ext cx="549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OFF</a:t>
            </a:r>
          </a:p>
        </p:txBody>
      </p:sp>
      <p:pic>
        <p:nvPicPr>
          <p:cNvPr id="23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5641" y="4000504"/>
            <a:ext cx="104649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25"/>
          <p:cNvSpPr txBox="1"/>
          <p:nvPr/>
        </p:nvSpPr>
        <p:spPr>
          <a:xfrm>
            <a:off x="5929322" y="1285860"/>
            <a:ext cx="19584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/>
              <a:t>S</a:t>
            </a:r>
            <a:r>
              <a:rPr lang="it-IT" sz="1600" baseline="-25000" dirty="0" smtClean="0"/>
              <a:t>11</a:t>
            </a:r>
            <a:r>
              <a:rPr lang="it-IT" sz="1600" dirty="0" smtClean="0"/>
              <a:t> dispositivo aperto</a:t>
            </a:r>
            <a:endParaRPr lang="it-IT" sz="1600" dirty="0"/>
          </a:p>
        </p:txBody>
      </p:sp>
      <p:sp>
        <p:nvSpPr>
          <p:cNvPr id="27" name="Ovale 26"/>
          <p:cNvSpPr/>
          <p:nvPr/>
        </p:nvSpPr>
        <p:spPr>
          <a:xfrm>
            <a:off x="1500166" y="2285992"/>
            <a:ext cx="285752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/>
          <p:cNvCxnSpPr>
            <a:stCxn id="27" idx="4"/>
          </p:cNvCxnSpPr>
          <p:nvPr/>
        </p:nvCxnSpPr>
        <p:spPr>
          <a:xfrm rot="5400000">
            <a:off x="1393009" y="2964653"/>
            <a:ext cx="1588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3214678" y="928670"/>
            <a:ext cx="19782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/>
          <p:cNvCxnSpPr>
            <a:stCxn id="30" idx="4"/>
          </p:cNvCxnSpPr>
          <p:nvPr/>
        </p:nvCxnSpPr>
        <p:spPr>
          <a:xfrm rot="16200000" flipH="1">
            <a:off x="3514168" y="1371036"/>
            <a:ext cx="1588" cy="40115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igura a mano libera 35"/>
          <p:cNvSpPr/>
          <p:nvPr/>
        </p:nvSpPr>
        <p:spPr>
          <a:xfrm>
            <a:off x="4295775" y="4452938"/>
            <a:ext cx="1457325" cy="395287"/>
          </a:xfrm>
          <a:custGeom>
            <a:avLst/>
            <a:gdLst>
              <a:gd name="connsiteX0" fmla="*/ 0 w 1457325"/>
              <a:gd name="connsiteY0" fmla="*/ 395287 h 395287"/>
              <a:gd name="connsiteX1" fmla="*/ 752475 w 1457325"/>
              <a:gd name="connsiteY1" fmla="*/ 4762 h 395287"/>
              <a:gd name="connsiteX2" fmla="*/ 1457325 w 1457325"/>
              <a:gd name="connsiteY2" fmla="*/ 366712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395287">
                <a:moveTo>
                  <a:pt x="0" y="395287"/>
                </a:moveTo>
                <a:cubicBezTo>
                  <a:pt x="254794" y="202405"/>
                  <a:pt x="509588" y="9524"/>
                  <a:pt x="752475" y="4762"/>
                </a:cubicBezTo>
                <a:cubicBezTo>
                  <a:pt x="995362" y="0"/>
                  <a:pt x="1226343" y="183356"/>
                  <a:pt x="1457325" y="366712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5609515" y="4214818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S</a:t>
            </a:r>
            <a:r>
              <a:rPr lang="it-IT" sz="2400" baseline="-25000" dirty="0" smtClean="0"/>
              <a:t>21</a:t>
            </a:r>
            <a:endParaRPr lang="it-IT" sz="2400" dirty="0"/>
          </a:p>
        </p:txBody>
      </p:sp>
      <p:sp>
        <p:nvSpPr>
          <p:cNvPr id="38" name="Figura a mano libera 37"/>
          <p:cNvSpPr/>
          <p:nvPr/>
        </p:nvSpPr>
        <p:spPr>
          <a:xfrm>
            <a:off x="4357686" y="5286388"/>
            <a:ext cx="520700" cy="171450"/>
          </a:xfrm>
          <a:custGeom>
            <a:avLst/>
            <a:gdLst>
              <a:gd name="connsiteX0" fmla="*/ 38100 w 520700"/>
              <a:gd name="connsiteY0" fmla="*/ 0 h 171450"/>
              <a:gd name="connsiteX1" fmla="*/ 438150 w 520700"/>
              <a:gd name="connsiteY1" fmla="*/ 38100 h 171450"/>
              <a:gd name="connsiteX2" fmla="*/ 447675 w 520700"/>
              <a:gd name="connsiteY2" fmla="*/ 133350 h 171450"/>
              <a:gd name="connsiteX3" fmla="*/ 0 w 52070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" h="171450">
                <a:moveTo>
                  <a:pt x="38100" y="0"/>
                </a:moveTo>
                <a:cubicBezTo>
                  <a:pt x="203994" y="7937"/>
                  <a:pt x="369888" y="15875"/>
                  <a:pt x="438150" y="38100"/>
                </a:cubicBezTo>
                <a:cubicBezTo>
                  <a:pt x="506412" y="60325"/>
                  <a:pt x="520700" y="111125"/>
                  <a:pt x="447675" y="133350"/>
                </a:cubicBezTo>
                <a:cubicBezTo>
                  <a:pt x="374650" y="155575"/>
                  <a:pt x="187325" y="163512"/>
                  <a:pt x="0" y="17145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3857620" y="521495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S</a:t>
            </a:r>
            <a:r>
              <a:rPr lang="it-IT" sz="2400" baseline="-25000" dirty="0" smtClean="0"/>
              <a:t>11</a:t>
            </a:r>
            <a:endParaRPr lang="it-IT" sz="2400" dirty="0"/>
          </a:p>
        </p:txBody>
      </p:sp>
      <p:sp>
        <p:nvSpPr>
          <p:cNvPr id="40" name="Rettangolo 39"/>
          <p:cNvSpPr/>
          <p:nvPr/>
        </p:nvSpPr>
        <p:spPr>
          <a:xfrm>
            <a:off x="2632204" y="5786454"/>
            <a:ext cx="108254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400" dirty="0" smtClean="0"/>
              <a:t>S</a:t>
            </a:r>
            <a:r>
              <a:rPr lang="it-IT" sz="2400" baseline="-25000" dirty="0" smtClean="0"/>
              <a:t>21</a:t>
            </a:r>
            <a:r>
              <a:rPr lang="it-IT" sz="2400" dirty="0" smtClean="0"/>
              <a:t> alto</a:t>
            </a:r>
            <a:endParaRPr lang="it-IT" sz="2400" dirty="0"/>
          </a:p>
        </p:txBody>
      </p:sp>
      <p:sp>
        <p:nvSpPr>
          <p:cNvPr id="41" name="Rettangolo 40"/>
          <p:cNvSpPr/>
          <p:nvPr/>
        </p:nvSpPr>
        <p:spPr>
          <a:xfrm>
            <a:off x="785786" y="5786454"/>
            <a:ext cx="1314784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400" dirty="0" smtClean="0"/>
              <a:t>S</a:t>
            </a:r>
            <a:r>
              <a:rPr lang="it-IT" sz="2400" baseline="-25000" dirty="0" smtClean="0"/>
              <a:t>11</a:t>
            </a:r>
            <a:r>
              <a:rPr lang="it-IT" sz="2400" dirty="0" smtClean="0"/>
              <a:t> basso</a:t>
            </a:r>
            <a:endParaRPr lang="it-IT" sz="2400" dirty="0"/>
          </a:p>
        </p:txBody>
      </p:sp>
      <p:sp>
        <p:nvSpPr>
          <p:cNvPr id="42" name="Rettangolo 41"/>
          <p:cNvSpPr/>
          <p:nvPr/>
        </p:nvSpPr>
        <p:spPr>
          <a:xfrm>
            <a:off x="7704302" y="5786454"/>
            <a:ext cx="1314784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400" dirty="0" smtClean="0"/>
              <a:t>S</a:t>
            </a:r>
            <a:r>
              <a:rPr lang="it-IT" sz="2400" baseline="-25000" dirty="0" smtClean="0"/>
              <a:t>21</a:t>
            </a:r>
            <a:r>
              <a:rPr lang="it-IT" sz="2400" dirty="0" smtClean="0"/>
              <a:t> basso</a:t>
            </a:r>
            <a:endParaRPr lang="it-IT" sz="2400" dirty="0"/>
          </a:p>
        </p:txBody>
      </p:sp>
      <p:sp>
        <p:nvSpPr>
          <p:cNvPr id="43" name="Rettangolo 42"/>
          <p:cNvSpPr/>
          <p:nvPr/>
        </p:nvSpPr>
        <p:spPr>
          <a:xfrm>
            <a:off x="6132666" y="5786454"/>
            <a:ext cx="108254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400" dirty="0" smtClean="0"/>
              <a:t>S</a:t>
            </a:r>
            <a:r>
              <a:rPr lang="it-IT" sz="2400" baseline="-25000" dirty="0" smtClean="0"/>
              <a:t>11</a:t>
            </a:r>
            <a:r>
              <a:rPr lang="it-IT" sz="2400" dirty="0" smtClean="0"/>
              <a:t> alto</a:t>
            </a:r>
            <a:endParaRPr lang="it-IT" sz="2400" dirty="0"/>
          </a:p>
        </p:txBody>
      </p:sp>
      <p:sp>
        <p:nvSpPr>
          <p:cNvPr id="28" name="Segnaposto numero diapositiva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Interruttori RF MEMS (caratterizzazione)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5500702"/>
            <a:ext cx="8686800" cy="128586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it-IT" sz="1800" dirty="0" smtClean="0"/>
              <a:t>|V</a:t>
            </a:r>
            <a:r>
              <a:rPr lang="it-IT" sz="1800" baseline="-25000" dirty="0" smtClean="0"/>
              <a:t>ACT</a:t>
            </a:r>
            <a:r>
              <a:rPr lang="it-IT" sz="1800" dirty="0" smtClean="0"/>
              <a:t>| ≈ 34 V, |V</a:t>
            </a:r>
            <a:r>
              <a:rPr lang="it-IT" sz="1800" baseline="-25000" dirty="0" smtClean="0"/>
              <a:t>REL</a:t>
            </a:r>
            <a:r>
              <a:rPr lang="it-IT" sz="1800" dirty="0" smtClean="0"/>
              <a:t>| ≈ 26 V</a:t>
            </a:r>
          </a:p>
          <a:p>
            <a:pPr>
              <a:buFont typeface="Arial" charset="0"/>
              <a:buChar char="•"/>
            </a:pPr>
            <a:r>
              <a:rPr lang="it-IT" sz="1800" dirty="0" smtClean="0"/>
              <a:t>Curva del parametro S</a:t>
            </a:r>
            <a:r>
              <a:rPr lang="it-IT" sz="1800" baseline="-25000" dirty="0" smtClean="0"/>
              <a:t>21</a:t>
            </a:r>
            <a:r>
              <a:rPr lang="it-IT" sz="1800" dirty="0" smtClean="0"/>
              <a:t>(V</a:t>
            </a:r>
            <a:r>
              <a:rPr lang="it-IT" sz="1800" baseline="-25000" dirty="0" smtClean="0"/>
              <a:t>BIAS</a:t>
            </a:r>
            <a:r>
              <a:rPr lang="it-IT" sz="1800" dirty="0" smtClean="0"/>
              <a:t>) con andamento ad isteresi</a:t>
            </a:r>
          </a:p>
          <a:p>
            <a:pPr>
              <a:buFont typeface="Arial" charset="0"/>
              <a:buChar char="•"/>
            </a:pPr>
            <a:r>
              <a:rPr lang="it-IT" sz="1800" dirty="0" smtClean="0"/>
              <a:t>La misura viene ripetuta due volte per valutare l’influenza del </a:t>
            </a:r>
            <a:r>
              <a:rPr lang="it-IT" sz="1800" dirty="0" err="1" smtClean="0"/>
              <a:t>setup</a:t>
            </a:r>
            <a:r>
              <a:rPr lang="it-IT" sz="1800" dirty="0" smtClean="0"/>
              <a:t> stesso</a:t>
            </a:r>
          </a:p>
        </p:txBody>
      </p:sp>
      <p:pic>
        <p:nvPicPr>
          <p:cNvPr id="6" name="Picture 17" descr="\\Nas2\labmicro\Augusto\Articoli\MEMSWAVE\MEMSWAVE09\Figure\Fi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1692" y="2622550"/>
            <a:ext cx="43751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arrotondato 68"/>
          <p:cNvSpPr>
            <a:spLocks noChangeArrowheads="1"/>
          </p:cNvSpPr>
          <p:nvPr/>
        </p:nvSpPr>
        <p:spPr bwMode="auto">
          <a:xfrm>
            <a:off x="533400" y="609600"/>
            <a:ext cx="8229600" cy="1981200"/>
          </a:xfrm>
          <a:prstGeom prst="roundRect">
            <a:avLst>
              <a:gd name="adj" fmla="val 7616"/>
            </a:avLst>
          </a:prstGeom>
          <a:solidFill>
            <a:srgbClr val="114FFB">
              <a:alpha val="25098"/>
            </a:srgb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1" y="2660650"/>
            <a:ext cx="377983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17"/>
          <p:cNvSpPr>
            <a:spLocks noChangeArrowheads="1"/>
          </p:cNvSpPr>
          <p:nvPr/>
        </p:nvSpPr>
        <p:spPr bwMode="auto">
          <a:xfrm>
            <a:off x="5983288" y="619125"/>
            <a:ext cx="2551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GB" sz="1600"/>
              <a:t>P</a:t>
            </a:r>
            <a:r>
              <a:rPr lang="en-GB" sz="1600" baseline="-25000"/>
              <a:t>RF</a:t>
            </a:r>
            <a:r>
              <a:rPr lang="en-GB" sz="1600"/>
              <a:t> = 0 dBm, f</a:t>
            </a:r>
            <a:r>
              <a:rPr lang="en-GB" sz="1600" baseline="-25000"/>
              <a:t>RF</a:t>
            </a:r>
            <a:r>
              <a:rPr lang="en-GB" sz="1600"/>
              <a:t> = 6 GHz</a:t>
            </a:r>
            <a:endParaRPr lang="it-IT" sz="1600" baseline="-2500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" y="1228725"/>
            <a:ext cx="17811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2188" y="1228725"/>
            <a:ext cx="1670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3300" y="923925"/>
            <a:ext cx="229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89"/>
          <p:cNvSpPr>
            <a:spLocks noChangeArrowheads="1"/>
          </p:cNvSpPr>
          <p:nvPr/>
        </p:nvSpPr>
        <p:spPr bwMode="auto">
          <a:xfrm>
            <a:off x="931863" y="2154238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Keithley 2612</a:t>
            </a:r>
          </a:p>
        </p:txBody>
      </p:sp>
      <p:sp>
        <p:nvSpPr>
          <p:cNvPr id="15" name="Rettangolo 90"/>
          <p:cNvSpPr>
            <a:spLocks noChangeArrowheads="1"/>
          </p:cNvSpPr>
          <p:nvPr/>
        </p:nvSpPr>
        <p:spPr bwMode="auto">
          <a:xfrm>
            <a:off x="7772400" y="2220913"/>
            <a:ext cx="671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VNA</a:t>
            </a:r>
          </a:p>
        </p:txBody>
      </p:sp>
      <p:cxnSp>
        <p:nvCxnSpPr>
          <p:cNvPr id="17" name="Connettore 4 101"/>
          <p:cNvCxnSpPr>
            <a:cxnSpLocks noChangeShapeType="1"/>
          </p:cNvCxnSpPr>
          <p:nvPr/>
        </p:nvCxnSpPr>
        <p:spPr bwMode="auto">
          <a:xfrm rot="10800000">
            <a:off x="4572000" y="1076325"/>
            <a:ext cx="2362200" cy="121920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Connettore 1 107"/>
          <p:cNvCxnSpPr>
            <a:cxnSpLocks noChangeShapeType="1"/>
          </p:cNvCxnSpPr>
          <p:nvPr/>
        </p:nvCxnSpPr>
        <p:spPr bwMode="auto">
          <a:xfrm rot="5400000" flipH="1" flipV="1">
            <a:off x="6819900" y="2181225"/>
            <a:ext cx="228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Connettore 1 109"/>
          <p:cNvCxnSpPr>
            <a:cxnSpLocks noChangeShapeType="1"/>
          </p:cNvCxnSpPr>
          <p:nvPr/>
        </p:nvCxnSpPr>
        <p:spPr bwMode="auto">
          <a:xfrm rot="5400000" flipH="1" flipV="1">
            <a:off x="4457700" y="1190625"/>
            <a:ext cx="228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none" w="lg" len="med"/>
          </a:ln>
        </p:spPr>
      </p:cxnSp>
      <p:cxnSp>
        <p:nvCxnSpPr>
          <p:cNvPr id="20" name="Connettore 1 110"/>
          <p:cNvCxnSpPr>
            <a:cxnSpLocks noChangeShapeType="1"/>
          </p:cNvCxnSpPr>
          <p:nvPr/>
        </p:nvCxnSpPr>
        <p:spPr bwMode="auto">
          <a:xfrm rot="5400000" flipH="1" flipV="1">
            <a:off x="7277100" y="2257425"/>
            <a:ext cx="3810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Connettore 1 112"/>
          <p:cNvCxnSpPr>
            <a:cxnSpLocks noChangeShapeType="1"/>
          </p:cNvCxnSpPr>
          <p:nvPr/>
        </p:nvCxnSpPr>
        <p:spPr bwMode="auto">
          <a:xfrm>
            <a:off x="4572000" y="2447925"/>
            <a:ext cx="2895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Connettore 1 116"/>
          <p:cNvCxnSpPr>
            <a:cxnSpLocks noChangeShapeType="1"/>
          </p:cNvCxnSpPr>
          <p:nvPr/>
        </p:nvCxnSpPr>
        <p:spPr bwMode="auto">
          <a:xfrm rot="5400000">
            <a:off x="4381500" y="2257425"/>
            <a:ext cx="3810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none" w="lg" len="med"/>
          </a:ln>
        </p:spPr>
      </p:cxnSp>
      <p:cxnSp>
        <p:nvCxnSpPr>
          <p:cNvPr id="23" name="Connettore 1 119"/>
          <p:cNvCxnSpPr>
            <a:cxnSpLocks noChangeShapeType="1"/>
          </p:cNvCxnSpPr>
          <p:nvPr/>
        </p:nvCxnSpPr>
        <p:spPr bwMode="auto">
          <a:xfrm rot="10800000">
            <a:off x="2743200" y="1428750"/>
            <a:ext cx="838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none" w="lg" len="med"/>
          </a:ln>
        </p:spPr>
      </p:cxnSp>
      <p:cxnSp>
        <p:nvCxnSpPr>
          <p:cNvPr id="24" name="Connettore 1 121"/>
          <p:cNvCxnSpPr>
            <a:cxnSpLocks noChangeShapeType="1"/>
          </p:cNvCxnSpPr>
          <p:nvPr/>
        </p:nvCxnSpPr>
        <p:spPr bwMode="auto">
          <a:xfrm rot="10800000">
            <a:off x="2743200" y="1990725"/>
            <a:ext cx="838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none" w="lg" len="med"/>
          </a:ln>
        </p:spPr>
      </p:cxn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857224" y="3000372"/>
            <a:ext cx="214314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571480"/>
            <a:ext cx="8686800" cy="12970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 smtClean="0"/>
              <a:t>Caratterizzazione delle proprietà meccaniche attraverso l’uso di un profilometro ottico: è possibile indagare sia la topografia che le proprietà dinamiche dei dispositivi RF MEMS</a:t>
            </a:r>
            <a:endParaRPr lang="it-IT" sz="3600" dirty="0"/>
          </a:p>
        </p:txBody>
      </p:sp>
      <p:sp>
        <p:nvSpPr>
          <p:cNvPr id="6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Interruttori RF MEMS (caratterizzazione)</a:t>
            </a:r>
            <a:endParaRPr lang="it-IT" dirty="0"/>
          </a:p>
        </p:txBody>
      </p:sp>
      <p:grpSp>
        <p:nvGrpSpPr>
          <p:cNvPr id="7" name="Group 5"/>
          <p:cNvGrpSpPr/>
          <p:nvPr/>
        </p:nvGrpSpPr>
        <p:grpSpPr>
          <a:xfrm>
            <a:off x="500034" y="1950478"/>
            <a:ext cx="8571187" cy="4478918"/>
            <a:chOff x="152400" y="1962090"/>
            <a:chExt cx="8686800" cy="4539332"/>
          </a:xfrm>
        </p:grpSpPr>
        <p:grpSp>
          <p:nvGrpSpPr>
            <p:cNvPr id="8" name="Group 80"/>
            <p:cNvGrpSpPr/>
            <p:nvPr/>
          </p:nvGrpSpPr>
          <p:grpSpPr>
            <a:xfrm>
              <a:off x="152400" y="3962400"/>
              <a:ext cx="4782820" cy="2209799"/>
              <a:chOff x="246380" y="2350533"/>
              <a:chExt cx="4782820" cy="2209799"/>
            </a:xfrm>
          </p:grpSpPr>
          <p:pic>
            <p:nvPicPr>
              <p:cNvPr id="29" name="Picture 28" descr="sauron_pictur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421574" y="3090973"/>
                <a:ext cx="1342390" cy="1404827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246380" y="2761467"/>
                <a:ext cx="2039620" cy="161856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38824" y="2743200"/>
                <a:ext cx="8315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Arial"/>
                    <a:cs typeface="Arial"/>
                  </a:rPr>
                  <a:t>AWG</a:t>
                </a:r>
                <a:endParaRPr lang="en-US" sz="2000" dirty="0">
                  <a:latin typeface="Arial"/>
                  <a:cs typeface="Arial"/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494324" y="3429000"/>
                <a:ext cx="1435100" cy="614223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405423" y="3124200"/>
                <a:ext cx="1676399" cy="11730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286000" y="2895600"/>
                <a:ext cx="1676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286000" y="4267200"/>
                <a:ext cx="113557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3849689" y="3009901"/>
                <a:ext cx="22860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3200400" y="2350533"/>
                <a:ext cx="1828800" cy="22097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04"/>
            <p:cNvGrpSpPr/>
            <p:nvPr/>
          </p:nvGrpSpPr>
          <p:grpSpPr>
            <a:xfrm>
              <a:off x="3200400" y="1962090"/>
              <a:ext cx="5638800" cy="4539332"/>
              <a:chOff x="3276600" y="1962090"/>
              <a:chExt cx="5638800" cy="4539332"/>
            </a:xfrm>
          </p:grpSpPr>
          <p:sp>
            <p:nvSpPr>
              <p:cNvPr id="10" name="Rectangle 8"/>
              <p:cNvSpPr/>
              <p:nvPr/>
            </p:nvSpPr>
            <p:spPr>
              <a:xfrm>
                <a:off x="5562600" y="2492514"/>
                <a:ext cx="3352800" cy="361515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rial"/>
                  <a:cs typeface="Arial"/>
                </a:endParaRPr>
              </a:p>
            </p:txBody>
          </p:sp>
          <p:sp>
            <p:nvSpPr>
              <p:cNvPr id="11" name="TextBox 9"/>
              <p:cNvSpPr txBox="1"/>
              <p:nvPr/>
            </p:nvSpPr>
            <p:spPr>
              <a:xfrm>
                <a:off x="6629400" y="2873514"/>
                <a:ext cx="2209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>
                    <a:latin typeface="Arial"/>
                    <a:cs typeface="Arial"/>
                  </a:rPr>
                  <a:t>Laser Doppler </a:t>
                </a:r>
                <a:r>
                  <a:rPr lang="en-US" sz="2000" b="1" u="sng" dirty="0" err="1" smtClean="0">
                    <a:latin typeface="Arial"/>
                    <a:cs typeface="Arial"/>
                  </a:rPr>
                  <a:t>Vibrometer</a:t>
                </a:r>
                <a:endParaRPr lang="en-US" sz="2000" b="1" u="sng" dirty="0">
                  <a:latin typeface="Arial"/>
                  <a:cs typeface="Arial"/>
                </a:endParaRPr>
              </a:p>
            </p:txBody>
          </p:sp>
          <p:sp>
            <p:nvSpPr>
              <p:cNvPr id="12" name="TextBox 10"/>
              <p:cNvSpPr txBox="1"/>
              <p:nvPr/>
            </p:nvSpPr>
            <p:spPr>
              <a:xfrm>
                <a:off x="3733800" y="4019490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latin typeface="Arial"/>
                    <a:cs typeface="Arial"/>
                  </a:rPr>
                  <a:t>DUT</a:t>
                </a:r>
                <a:endParaRPr lang="en-US" sz="2000" b="1" u="sng" dirty="0">
                  <a:latin typeface="Arial"/>
                  <a:cs typeface="Arial"/>
                </a:endParaRPr>
              </a:p>
            </p:txBody>
          </p:sp>
          <p:cxnSp>
            <p:nvCxnSpPr>
              <p:cNvPr id="13" name="Straight Connector 11"/>
              <p:cNvCxnSpPr/>
              <p:nvPr/>
            </p:nvCxnSpPr>
            <p:spPr>
              <a:xfrm rot="16200000" flipV="1">
                <a:off x="2774672" y="4222471"/>
                <a:ext cx="1702747" cy="67271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2"/>
              <p:cNvCxnSpPr/>
              <p:nvPr/>
            </p:nvCxnSpPr>
            <p:spPr>
              <a:xfrm rot="5400000" flipH="1" flipV="1">
                <a:off x="3720627" y="4190919"/>
                <a:ext cx="1702747" cy="73581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76600" y="2492514"/>
                <a:ext cx="1713197" cy="1317486"/>
              </a:xfrm>
              <a:prstGeom prst="rect">
                <a:avLst/>
              </a:prstGeom>
            </p:spPr>
          </p:pic>
          <p:grpSp>
            <p:nvGrpSpPr>
              <p:cNvPr id="16" name="Group 87"/>
              <p:cNvGrpSpPr/>
              <p:nvPr/>
            </p:nvGrpSpPr>
            <p:grpSpPr>
              <a:xfrm>
                <a:off x="5655473" y="3822564"/>
                <a:ext cx="3069808" cy="2111517"/>
                <a:chOff x="5769392" y="4384593"/>
                <a:chExt cx="3069808" cy="2111517"/>
              </a:xfrm>
            </p:grpSpPr>
            <p:grpSp>
              <p:nvGrpSpPr>
                <p:cNvPr id="23" name="Group 75"/>
                <p:cNvGrpSpPr/>
                <p:nvPr/>
              </p:nvGrpSpPr>
              <p:grpSpPr>
                <a:xfrm>
                  <a:off x="6248400" y="4583669"/>
                  <a:ext cx="2590800" cy="1551078"/>
                  <a:chOff x="6248400" y="2895601"/>
                  <a:chExt cx="2590800" cy="1551078"/>
                </a:xfrm>
              </p:grpSpPr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6248400" y="3048000"/>
                    <a:ext cx="2362200" cy="1332033"/>
                  </a:xfrm>
                  <a:prstGeom prst="rect">
                    <a:avLst/>
                  </a:prstGeom>
                </p:spPr>
              </p:pic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6248400" y="4444750"/>
                    <a:ext cx="2590800" cy="158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6200000" flipV="1">
                    <a:off x="5472862" y="3671139"/>
                    <a:ext cx="1551078" cy="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Box 23"/>
                <p:cNvSpPr txBox="1"/>
                <p:nvPr/>
              </p:nvSpPr>
              <p:spPr>
                <a:xfrm rot="16200000">
                  <a:off x="5040242" y="5113743"/>
                  <a:ext cx="1863808" cy="405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Arial"/>
                      <a:cs typeface="Arial"/>
                    </a:rPr>
                    <a:t>Velocity (</a:t>
                  </a:r>
                  <a:r>
                    <a:rPr lang="en-US" sz="2000" dirty="0" err="1" smtClean="0">
                      <a:latin typeface="Arial"/>
                      <a:cs typeface="Arial"/>
                    </a:rPr>
                    <a:t>m/s</a:t>
                  </a:r>
                  <a:r>
                    <a:rPr lang="en-US" sz="2000" dirty="0" smtClean="0">
                      <a:latin typeface="Arial"/>
                      <a:cs typeface="Arial"/>
                    </a:rPr>
                    <a:t>)</a:t>
                  </a:r>
                  <a:endParaRPr lang="en-US" sz="2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248400" y="6096000"/>
                  <a:ext cx="2286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Arial"/>
                      <a:cs typeface="Arial"/>
                    </a:rPr>
                    <a:t>Frequency (kHz)</a:t>
                  </a:r>
                  <a:endParaRPr lang="en-US" sz="200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7" name="TextBox 15"/>
              <p:cNvSpPr txBox="1"/>
              <p:nvPr/>
            </p:nvSpPr>
            <p:spPr>
              <a:xfrm>
                <a:off x="4038600" y="1962090"/>
                <a:ext cx="3848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 err="1" smtClean="0">
                    <a:latin typeface="Arial"/>
                    <a:cs typeface="Arial"/>
                  </a:rPr>
                  <a:t>Polytec</a:t>
                </a:r>
                <a:r>
                  <a:rPr lang="en-US" sz="2000" b="1" u="sng" dirty="0" smtClean="0">
                    <a:latin typeface="Arial"/>
                    <a:cs typeface="Arial"/>
                  </a:rPr>
                  <a:t> Optical </a:t>
                </a:r>
                <a:r>
                  <a:rPr lang="en-US" sz="2000" b="1" u="sng" dirty="0" err="1" smtClean="0">
                    <a:latin typeface="Arial"/>
                    <a:cs typeface="Arial"/>
                  </a:rPr>
                  <a:t>Profilometer</a:t>
                </a:r>
                <a:endParaRPr lang="en-US" sz="2000" b="1" u="sng" dirty="0">
                  <a:latin typeface="Arial"/>
                  <a:cs typeface="Arial"/>
                </a:endParaRPr>
              </a:p>
            </p:txBody>
          </p:sp>
          <p:grpSp>
            <p:nvGrpSpPr>
              <p:cNvPr id="18" name="Group 95"/>
              <p:cNvGrpSpPr/>
              <p:nvPr/>
            </p:nvGrpSpPr>
            <p:grpSpPr>
              <a:xfrm>
                <a:off x="3355159" y="5955268"/>
                <a:ext cx="454841" cy="546154"/>
                <a:chOff x="3355159" y="5955268"/>
                <a:chExt cx="454841" cy="54615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3362084" y="6174584"/>
                  <a:ext cx="44022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oval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0800000">
                  <a:off x="3355159" y="6400800"/>
                  <a:ext cx="45484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0800000">
                  <a:off x="3505101" y="6501422"/>
                  <a:ext cx="18051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0800000">
                  <a:off x="3429000" y="6449644"/>
                  <a:ext cx="31768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721" y="2071678"/>
            <a:ext cx="2671395" cy="185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9" name="Segnaposto numero diapositiva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Interruttori RF MEMS (caratterizzazione)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72066" y="857232"/>
            <a:ext cx="4071934" cy="5143536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È possibile studiare il </a:t>
            </a:r>
            <a:r>
              <a:rPr lang="it-IT" dirty="0" smtClean="0">
                <a:solidFill>
                  <a:srgbClr val="FF0000"/>
                </a:solidFill>
              </a:rPr>
              <a:t>tempo di risposta </a:t>
            </a:r>
            <a:r>
              <a:rPr lang="it-IT" dirty="0" smtClean="0"/>
              <a:t>dei dispositivi applicando </a:t>
            </a:r>
            <a:r>
              <a:rPr lang="it-IT" dirty="0" smtClean="0">
                <a:solidFill>
                  <a:srgbClr val="FF0000"/>
                </a:solidFill>
              </a:rPr>
              <a:t>un’onda quadra</a:t>
            </a:r>
            <a:r>
              <a:rPr lang="it-IT" dirty="0" smtClean="0"/>
              <a:t> all’attuatore e analizzando il </a:t>
            </a:r>
            <a:r>
              <a:rPr lang="it-IT" dirty="0" smtClean="0">
                <a:solidFill>
                  <a:srgbClr val="FF0000"/>
                </a:solidFill>
              </a:rPr>
              <a:t>segnale di uscita </a:t>
            </a:r>
            <a:r>
              <a:rPr lang="it-IT" dirty="0" smtClean="0"/>
              <a:t>dal dispositivo.</a:t>
            </a:r>
          </a:p>
          <a:p>
            <a:r>
              <a:rPr lang="it-IT" dirty="0" smtClean="0"/>
              <a:t>All’</a:t>
            </a:r>
            <a:r>
              <a:rPr lang="it-IT" dirty="0" smtClean="0">
                <a:solidFill>
                  <a:srgbClr val="FF0000"/>
                </a:solidFill>
              </a:rPr>
              <a:t>aumentare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del gradino di tensione </a:t>
            </a:r>
            <a:r>
              <a:rPr lang="it-IT" dirty="0" smtClean="0"/>
              <a:t>(da 40V a 85V)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tempi di chiusura sempre minori</a:t>
            </a:r>
            <a:r>
              <a:rPr lang="it-IT" dirty="0" smtClean="0">
                <a:sym typeface="Wingdings" pitchFamily="2" charset="2"/>
              </a:rPr>
              <a:t>.</a:t>
            </a:r>
          </a:p>
          <a:p>
            <a:r>
              <a:rPr lang="it-IT" dirty="0" smtClean="0">
                <a:sym typeface="Wingdings" pitchFamily="2" charset="2"/>
              </a:rPr>
              <a:t>Misure in accordo con simulazioni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428596" y="3429000"/>
            <a:ext cx="4742122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79"/>
            <a:ext cx="4500594" cy="28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 rot="5400000" flipH="1" flipV="1">
            <a:off x="1107257" y="1607331"/>
            <a:ext cx="150019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10800000">
            <a:off x="2357422" y="2641593"/>
            <a:ext cx="121444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71472" y="2323128"/>
            <a:ext cx="1288934" cy="53436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it-IT" sz="1500" b="1" dirty="0" smtClean="0"/>
              <a:t>Aumento della </a:t>
            </a:r>
          </a:p>
          <a:p>
            <a:pPr algn="ctr"/>
            <a:r>
              <a:rPr lang="it-IT" sz="1500" b="1" dirty="0" smtClean="0"/>
              <a:t>tensione</a:t>
            </a:r>
            <a:endParaRPr lang="it-IT" sz="15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118398" y="2357430"/>
            <a:ext cx="1382164" cy="53436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it-IT" sz="1500" b="1" dirty="0" smtClean="0"/>
              <a:t>Diminuisce il </a:t>
            </a:r>
          </a:p>
          <a:p>
            <a:pPr algn="ctr"/>
            <a:r>
              <a:rPr lang="it-IT" sz="1500" b="1" dirty="0" smtClean="0"/>
              <a:t>tempo di ritardo</a:t>
            </a:r>
            <a:endParaRPr lang="it-IT" sz="1500" b="1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703237"/>
            <a:ext cx="8686800" cy="565472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Introduzione ai dispositivi MEMS</a:t>
            </a:r>
          </a:p>
          <a:p>
            <a:r>
              <a:rPr lang="it-IT" dirty="0" smtClean="0"/>
              <a:t>Interruttori RF MEMS</a:t>
            </a:r>
          </a:p>
          <a:p>
            <a:pPr lvl="1"/>
            <a:r>
              <a:rPr lang="it-IT" dirty="0" smtClean="0"/>
              <a:t>Applicazioni</a:t>
            </a:r>
          </a:p>
          <a:p>
            <a:pPr lvl="1"/>
            <a:r>
              <a:rPr lang="it-IT" dirty="0" smtClean="0"/>
              <a:t>Principi di funzionamento</a:t>
            </a:r>
          </a:p>
          <a:p>
            <a:pPr lvl="1"/>
            <a:r>
              <a:rPr lang="it-IT" dirty="0" smtClean="0"/>
              <a:t>Caratterizzazione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Problematiche affidabilistiche</a:t>
            </a:r>
          </a:p>
          <a:p>
            <a:pPr lvl="1"/>
            <a:r>
              <a:rPr lang="it-IT" dirty="0" smtClean="0"/>
              <a:t>Effetti dell’attuazione prolungata</a:t>
            </a:r>
          </a:p>
          <a:p>
            <a:pPr lvl="1"/>
            <a:r>
              <a:rPr lang="it-IT" dirty="0" smtClean="0"/>
              <a:t>Effetti di attuazioni ripetitive</a:t>
            </a:r>
          </a:p>
          <a:p>
            <a:pPr lvl="1"/>
            <a:r>
              <a:rPr lang="it-IT" dirty="0" smtClean="0"/>
              <a:t>Effetti delle scariche elettrostatiche</a:t>
            </a:r>
          </a:p>
          <a:p>
            <a:pPr lvl="1"/>
            <a:r>
              <a:rPr lang="it-IT" dirty="0" smtClean="0"/>
              <a:t>Effetti di shock meccanici</a:t>
            </a:r>
          </a:p>
          <a:p>
            <a:pPr lvl="1"/>
            <a:r>
              <a:rPr lang="it-IT" dirty="0" smtClean="0"/>
              <a:t>Effetti delle radiazioni</a:t>
            </a:r>
          </a:p>
          <a:p>
            <a:r>
              <a:rPr lang="it-IT" dirty="0" smtClean="0"/>
              <a:t>Conclusioni</a:t>
            </a:r>
          </a:p>
          <a:p>
            <a:pPr lvl="1"/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</a:t>
            </a:r>
            <a:endParaRPr lang="it-IT" dirty="0"/>
          </a:p>
        </p:txBody>
      </p:sp>
      <p:sp>
        <p:nvSpPr>
          <p:cNvPr id="6" name="Torta 5"/>
          <p:cNvSpPr/>
          <p:nvPr/>
        </p:nvSpPr>
        <p:spPr>
          <a:xfrm>
            <a:off x="3786182" y="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64512" y="957188"/>
            <a:ext cx="1607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AFFIDABILITÁ</a:t>
            </a:r>
            <a:endParaRPr lang="it-IT" sz="2000" b="1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>
            <a:endCxn id="10" idx="0"/>
          </p:cNvCxnSpPr>
          <p:nvPr/>
        </p:nvCxnSpPr>
        <p:spPr>
          <a:xfrm rot="10800000" flipV="1">
            <a:off x="2226528" y="1386839"/>
            <a:ext cx="1827313" cy="1356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rta 8"/>
          <p:cNvSpPr/>
          <p:nvPr/>
        </p:nvSpPr>
        <p:spPr>
          <a:xfrm>
            <a:off x="128585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71604" y="2743195"/>
            <a:ext cx="130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elettrici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Torta 10"/>
          <p:cNvSpPr/>
          <p:nvPr/>
        </p:nvSpPr>
        <p:spPr>
          <a:xfrm>
            <a:off x="378618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32400" y="2740499"/>
            <a:ext cx="13968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200" dirty="0" smtClean="0">
                <a:solidFill>
                  <a:schemeClr val="bg1"/>
                </a:solidFill>
              </a:rPr>
              <a:t>ambientali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13" name="Torta 12"/>
          <p:cNvSpPr/>
          <p:nvPr/>
        </p:nvSpPr>
        <p:spPr>
          <a:xfrm>
            <a:off x="6500826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22677" y="2740879"/>
            <a:ext cx="1421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meccanici</a:t>
            </a:r>
          </a:p>
        </p:txBody>
      </p:sp>
      <p:cxnSp>
        <p:nvCxnSpPr>
          <p:cNvPr id="17" name="Connettore 2 16"/>
          <p:cNvCxnSpPr>
            <a:stCxn id="6" idx="1"/>
            <a:endCxn id="12" idx="0"/>
          </p:cNvCxnSpPr>
          <p:nvPr/>
        </p:nvCxnSpPr>
        <p:spPr>
          <a:xfrm rot="16200000" flipH="1">
            <a:off x="4174140" y="2183810"/>
            <a:ext cx="1097425" cy="159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14" idx="0"/>
          </p:cNvCxnSpPr>
          <p:nvPr/>
        </p:nvCxnSpPr>
        <p:spPr>
          <a:xfrm>
            <a:off x="5417820" y="1356360"/>
            <a:ext cx="2015469" cy="13845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1357290" y="393556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357118" y="3894900"/>
            <a:ext cx="18575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dirty="0" smtClean="0">
                <a:solidFill>
                  <a:schemeClr val="bg1"/>
                </a:solidFill>
              </a:rPr>
              <a:t>Intrappolamento</a:t>
            </a:r>
          </a:p>
          <a:p>
            <a:r>
              <a:rPr lang="it-IT" sz="1900" dirty="0" smtClean="0">
                <a:solidFill>
                  <a:schemeClr val="bg1"/>
                </a:solidFill>
              </a:rPr>
              <a:t>di carica (1)</a:t>
            </a: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357290" y="468657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46237" y="4708107"/>
            <a:ext cx="18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Power </a:t>
            </a:r>
            <a:r>
              <a:rPr lang="en-US" sz="2000" dirty="0" smtClean="0">
                <a:solidFill>
                  <a:schemeClr val="bg1"/>
                </a:solidFill>
              </a:rPr>
              <a:t>Handling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6500826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739354" y="378619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723371" y="3879652"/>
            <a:ext cx="101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Umidità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1357290" y="543575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344158" y="5435758"/>
            <a:ext cx="1660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Resistenza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di contatto (2)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739354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714744" y="4636952"/>
            <a:ext cx="1517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Temperatura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6500826" y="378619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3714744" y="521495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746759" y="5314906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Radiazioni (5)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3714744" y="592933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3746759" y="6029286"/>
            <a:ext cx="143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ESD/EOS (3)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557310" y="3886146"/>
            <a:ext cx="15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Vibrazioni (4)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6565350" y="4600526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Shock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6500826" y="521495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572264" y="5314906"/>
            <a:ext cx="963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Logorio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6500826" y="592933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6572264" y="6029286"/>
            <a:ext cx="79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Usura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6" name="Freccia circolare in su 35"/>
          <p:cNvSpPr/>
          <p:nvPr/>
        </p:nvSpPr>
        <p:spPr>
          <a:xfrm>
            <a:off x="5600707" y="3286124"/>
            <a:ext cx="1000132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Freccia circolare in su 36"/>
          <p:cNvSpPr/>
          <p:nvPr/>
        </p:nvSpPr>
        <p:spPr>
          <a:xfrm flipH="1">
            <a:off x="2967026" y="3286124"/>
            <a:ext cx="928694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Segnaposto numero diapositiva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</a:t>
            </a:r>
            <a:endParaRPr lang="it-IT" dirty="0"/>
          </a:p>
        </p:txBody>
      </p:sp>
      <p:sp>
        <p:nvSpPr>
          <p:cNvPr id="6" name="Torta 5"/>
          <p:cNvSpPr/>
          <p:nvPr/>
        </p:nvSpPr>
        <p:spPr>
          <a:xfrm>
            <a:off x="3786182" y="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64512" y="957188"/>
            <a:ext cx="1607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AFFIDABILITÁ</a:t>
            </a:r>
            <a:endParaRPr lang="it-IT" sz="2000" b="1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>
            <a:endCxn id="10" idx="0"/>
          </p:cNvCxnSpPr>
          <p:nvPr/>
        </p:nvCxnSpPr>
        <p:spPr>
          <a:xfrm rot="10800000" flipV="1">
            <a:off x="2226528" y="1386839"/>
            <a:ext cx="1827313" cy="1356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rta 8"/>
          <p:cNvSpPr/>
          <p:nvPr/>
        </p:nvSpPr>
        <p:spPr>
          <a:xfrm>
            <a:off x="128585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71604" y="2743195"/>
            <a:ext cx="130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elettrici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Torta 10"/>
          <p:cNvSpPr/>
          <p:nvPr/>
        </p:nvSpPr>
        <p:spPr>
          <a:xfrm>
            <a:off x="378618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32400" y="2740499"/>
            <a:ext cx="13968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200" dirty="0" smtClean="0">
                <a:solidFill>
                  <a:schemeClr val="bg1"/>
                </a:solidFill>
              </a:rPr>
              <a:t>ambientali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13" name="Torta 12"/>
          <p:cNvSpPr/>
          <p:nvPr/>
        </p:nvSpPr>
        <p:spPr>
          <a:xfrm>
            <a:off x="6500826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22677" y="2740879"/>
            <a:ext cx="1421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meccanici</a:t>
            </a:r>
          </a:p>
        </p:txBody>
      </p:sp>
      <p:cxnSp>
        <p:nvCxnSpPr>
          <p:cNvPr id="17" name="Connettore 2 16"/>
          <p:cNvCxnSpPr>
            <a:stCxn id="6" idx="1"/>
            <a:endCxn id="12" idx="0"/>
          </p:cNvCxnSpPr>
          <p:nvPr/>
        </p:nvCxnSpPr>
        <p:spPr>
          <a:xfrm rot="16200000" flipH="1">
            <a:off x="4174140" y="2183810"/>
            <a:ext cx="1097425" cy="159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14" idx="0"/>
          </p:cNvCxnSpPr>
          <p:nvPr/>
        </p:nvCxnSpPr>
        <p:spPr>
          <a:xfrm>
            <a:off x="5417820" y="1356360"/>
            <a:ext cx="2015469" cy="13845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1357290" y="3935560"/>
            <a:ext cx="1785950" cy="64294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357118" y="3894900"/>
            <a:ext cx="18575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dirty="0" smtClean="0">
                <a:solidFill>
                  <a:schemeClr val="bg1"/>
                </a:solidFill>
              </a:rPr>
              <a:t>Intrappolamento</a:t>
            </a:r>
          </a:p>
          <a:p>
            <a:r>
              <a:rPr lang="it-IT" sz="1900" dirty="0" smtClean="0">
                <a:solidFill>
                  <a:schemeClr val="bg1"/>
                </a:solidFill>
              </a:rPr>
              <a:t>di carica (1)</a:t>
            </a: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357290" y="468657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46237" y="4708107"/>
            <a:ext cx="18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Power </a:t>
            </a:r>
            <a:r>
              <a:rPr lang="en-US" sz="2000" dirty="0" smtClean="0">
                <a:solidFill>
                  <a:schemeClr val="bg1"/>
                </a:solidFill>
              </a:rPr>
              <a:t>Handling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6500826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739354" y="378619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723371" y="3879652"/>
            <a:ext cx="101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Umidità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1357290" y="543575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344158" y="5435758"/>
            <a:ext cx="1660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Resistenza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di contatto (2)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739354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714744" y="4636952"/>
            <a:ext cx="1517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Temperatura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6500826" y="378619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3714744" y="521495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746759" y="5314906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Radiazioni (5)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3714744" y="592933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3746759" y="6029286"/>
            <a:ext cx="143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ESD/EOS (3)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557310" y="3886146"/>
            <a:ext cx="15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Vibrazioni (4)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6565350" y="4600526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Shock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6500826" y="521495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572264" y="5314906"/>
            <a:ext cx="963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Logorio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6500826" y="592933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6572264" y="6029286"/>
            <a:ext cx="79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Usura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6" name="Freccia circolare in su 35"/>
          <p:cNvSpPr/>
          <p:nvPr/>
        </p:nvSpPr>
        <p:spPr>
          <a:xfrm>
            <a:off x="5600707" y="3286124"/>
            <a:ext cx="1000132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Freccia circolare in su 36"/>
          <p:cNvSpPr/>
          <p:nvPr/>
        </p:nvSpPr>
        <p:spPr>
          <a:xfrm flipH="1">
            <a:off x="2967026" y="3286124"/>
            <a:ext cx="928694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Segnaposto numero diapositiva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11823" y="0"/>
            <a:ext cx="8732177" cy="62068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(intrappolamento)</a:t>
            </a:r>
            <a:endParaRPr lang="it-IT" sz="40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500694" y="714356"/>
            <a:ext cx="3643306" cy="3000396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Il dispositivo viene sottoposto a </a:t>
            </a:r>
            <a:r>
              <a:rPr lang="it-IT" dirty="0" smtClean="0">
                <a:solidFill>
                  <a:srgbClr val="FF0000"/>
                </a:solidFill>
              </a:rPr>
              <a:t>periodi prolungati di attuazione </a:t>
            </a:r>
            <a:r>
              <a:rPr lang="it-IT" dirty="0" smtClean="0"/>
              <a:t>nei quali rimane chiuso (on state)</a:t>
            </a:r>
          </a:p>
          <a:p>
            <a:r>
              <a:rPr lang="it-IT" dirty="0" smtClean="0"/>
              <a:t>L’analisi dei parametri </a:t>
            </a:r>
            <a:r>
              <a:rPr lang="it-IT" sz="3500" dirty="0" smtClean="0"/>
              <a:t>fondamentali</a:t>
            </a:r>
            <a:r>
              <a:rPr lang="it-IT" dirty="0" smtClean="0"/>
              <a:t> del dispositivo (</a:t>
            </a:r>
            <a:r>
              <a:rPr lang="it-IT" dirty="0" smtClean="0">
                <a:solidFill>
                  <a:srgbClr val="FF0000"/>
                </a:solidFill>
              </a:rPr>
              <a:t>tensione di attuazione e tensione di rilascio</a:t>
            </a:r>
            <a:r>
              <a:rPr lang="it-IT" dirty="0" smtClean="0"/>
              <a:t>) lungo l’intero stress viene eseguita inserendo dei periodo di caratterizzazione.</a:t>
            </a:r>
          </a:p>
          <a:p>
            <a:pPr>
              <a:buNone/>
            </a:pPr>
            <a:endParaRPr lang="it-IT" sz="1900" dirty="0" smtClean="0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5214974" cy="271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57562"/>
            <a:ext cx="4429156" cy="318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ttore 2 7"/>
          <p:cNvCxnSpPr/>
          <p:nvPr/>
        </p:nvCxnSpPr>
        <p:spPr>
          <a:xfrm>
            <a:off x="2571736" y="3981441"/>
            <a:ext cx="500066" cy="15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10800000" flipV="1">
            <a:off x="3643307" y="3981441"/>
            <a:ext cx="500066" cy="11112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435" y="2000240"/>
            <a:ext cx="1307037" cy="64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32"/>
          <p:cNvSpPr txBox="1">
            <a:spLocks noChangeArrowheads="1"/>
          </p:cNvSpPr>
          <p:nvPr/>
        </p:nvSpPr>
        <p:spPr bwMode="auto">
          <a:xfrm>
            <a:off x="2395522" y="2311392"/>
            <a:ext cx="542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alibri" pitchFamily="34" charset="0"/>
              </a:rPr>
              <a:t>ON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286412" y="4145356"/>
            <a:ext cx="378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Si verifica un </a:t>
            </a:r>
            <a:r>
              <a:rPr lang="it-IT" sz="2400" dirty="0" smtClean="0">
                <a:solidFill>
                  <a:srgbClr val="FF0000"/>
                </a:solidFill>
              </a:rPr>
              <a:t>restringimento delle tensioni di attuazione e rilascio</a:t>
            </a:r>
            <a:r>
              <a:rPr lang="it-IT" sz="2400" dirty="0" smtClean="0"/>
              <a:t> con possibilità di </a:t>
            </a:r>
            <a:r>
              <a:rPr lang="it-IT" sz="2400" dirty="0" smtClean="0">
                <a:solidFill>
                  <a:srgbClr val="FF0000"/>
                </a:solidFill>
              </a:rPr>
              <a:t>stiction </a:t>
            </a:r>
            <a:r>
              <a:rPr lang="it-IT" sz="2400" dirty="0" smtClean="0"/>
              <a:t>(frecce verdi).</a:t>
            </a:r>
            <a:endParaRPr lang="it-IT" sz="240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11823" y="0"/>
            <a:ext cx="8732177" cy="62068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(intrappolamento)</a:t>
            </a:r>
            <a:endParaRPr lang="it-IT" sz="40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4714884"/>
            <a:ext cx="8686800" cy="1714512"/>
          </a:xfrm>
        </p:spPr>
        <p:txBody>
          <a:bodyPr>
            <a:noAutofit/>
          </a:bodyPr>
          <a:lstStyle/>
          <a:p>
            <a:pPr lvl="0" algn="just">
              <a:defRPr/>
            </a:pPr>
            <a:r>
              <a:rPr lang="it-IT" sz="1600" dirty="0" smtClean="0"/>
              <a:t>Evoluzione</a:t>
            </a:r>
            <a:r>
              <a:rPr lang="en-US" sz="1600" dirty="0" smtClean="0"/>
              <a:t> </a:t>
            </a:r>
            <a:r>
              <a:rPr lang="it-IT" sz="1600" dirty="0" smtClean="0"/>
              <a:t>delle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tensioni di attuazione e disattuazione </a:t>
            </a:r>
            <a:r>
              <a:rPr lang="en-US" sz="1600" dirty="0" smtClean="0"/>
              <a:t>per un dispositivo cantilever.</a:t>
            </a:r>
          </a:p>
          <a:p>
            <a:pPr lvl="0" algn="just">
              <a:defRPr/>
            </a:pPr>
            <a:r>
              <a:rPr lang="en-US" sz="1600" dirty="0" smtClean="0"/>
              <a:t>Il </a:t>
            </a:r>
            <a:r>
              <a:rPr lang="it-IT" sz="1600" dirty="0" smtClean="0">
                <a:solidFill>
                  <a:srgbClr val="FF0000"/>
                </a:solidFill>
              </a:rPr>
              <a:t>tempo totale di stress </a:t>
            </a:r>
            <a:r>
              <a:rPr lang="it-IT" sz="1600" dirty="0" smtClean="0"/>
              <a:t>è stato di </a:t>
            </a:r>
            <a:r>
              <a:rPr lang="it-IT" sz="1600" dirty="0" smtClean="0">
                <a:solidFill>
                  <a:srgbClr val="FF0000"/>
                </a:solidFill>
              </a:rPr>
              <a:t>2 giorni</a:t>
            </a:r>
            <a:r>
              <a:rPr lang="it-IT" sz="1600" dirty="0" smtClean="0"/>
              <a:t>.</a:t>
            </a:r>
          </a:p>
          <a:p>
            <a:pPr lvl="0" algn="just">
              <a:defRPr/>
            </a:pPr>
            <a:r>
              <a:rPr lang="en-US" sz="1600" dirty="0" smtClean="0"/>
              <a:t>La </a:t>
            </a:r>
            <a:r>
              <a:rPr lang="en-US" sz="1600" dirty="0" smtClean="0">
                <a:solidFill>
                  <a:srgbClr val="FF0000"/>
                </a:solidFill>
              </a:rPr>
              <a:t>tensione di attuazione </a:t>
            </a:r>
            <a:r>
              <a:rPr lang="en-US" sz="1600" dirty="0" smtClean="0"/>
              <a:t>è </a:t>
            </a:r>
            <a:r>
              <a:rPr lang="en-US" sz="1600" dirty="0" smtClean="0">
                <a:solidFill>
                  <a:srgbClr val="FF0000"/>
                </a:solidFill>
              </a:rPr>
              <a:t>influenzata in modo minimo </a:t>
            </a:r>
            <a:r>
              <a:rPr lang="en-US" sz="1600" dirty="0" smtClean="0"/>
              <a:t>dall’intrappolamento di carica mentre la </a:t>
            </a:r>
            <a:r>
              <a:rPr lang="en-US" sz="1600" dirty="0" smtClean="0">
                <a:solidFill>
                  <a:srgbClr val="FF0000"/>
                </a:solidFill>
              </a:rPr>
              <a:t>tensione di rilascio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si abbassa drasticamente </a:t>
            </a:r>
            <a:r>
              <a:rPr lang="en-US" sz="1600" dirty="0" smtClean="0"/>
              <a:t>durante il periodo prolungato di stress. </a:t>
            </a:r>
          </a:p>
          <a:p>
            <a:pPr lvl="0" algn="just">
              <a:defRPr/>
            </a:pPr>
            <a:r>
              <a:rPr lang="en-US" sz="1600" dirty="0" smtClean="0"/>
              <a:t>Questo può portare all’</a:t>
            </a:r>
            <a:r>
              <a:rPr lang="en-US" sz="1600" dirty="0" smtClean="0">
                <a:solidFill>
                  <a:srgbClr val="FF0000"/>
                </a:solidFill>
              </a:rPr>
              <a:t>insorgere di stiction</a:t>
            </a:r>
            <a:r>
              <a:rPr lang="en-US" sz="1600" dirty="0" smtClean="0"/>
              <a:t>:</a:t>
            </a:r>
          </a:p>
          <a:p>
            <a:pPr lvl="0" algn="just">
              <a:buNone/>
              <a:defRPr/>
            </a:pPr>
            <a:r>
              <a:rPr lang="en-US" sz="1600" dirty="0" smtClean="0"/>
              <a:t>	Il fenomeno si verifica dopo </a:t>
            </a:r>
            <a:r>
              <a:rPr lang="en-US" sz="1600" dirty="0" smtClean="0">
                <a:solidFill>
                  <a:srgbClr val="FF0000"/>
                </a:solidFill>
              </a:rPr>
              <a:t>51 ore di polarizzazione continua</a:t>
            </a:r>
            <a:r>
              <a:rPr lang="en-US" sz="1600" dirty="0" smtClean="0"/>
              <a:t>.</a:t>
            </a:r>
            <a:endParaRPr lang="it-IT" sz="1600" dirty="0" smtClean="0"/>
          </a:p>
        </p:txBody>
      </p:sp>
      <p:pic>
        <p:nvPicPr>
          <p:cNvPr id="7" name="Immagin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69913"/>
            <a:ext cx="41433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8875"/>
            <a:ext cx="41433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arrotondato 8"/>
          <p:cNvSpPr/>
          <p:nvPr/>
        </p:nvSpPr>
        <p:spPr>
          <a:xfrm>
            <a:off x="4572000" y="500063"/>
            <a:ext cx="4143375" cy="4071937"/>
          </a:xfrm>
          <a:prstGeom prst="roundRect">
            <a:avLst>
              <a:gd name="adj" fmla="val 7379"/>
            </a:avLst>
          </a:prstGeom>
          <a:solidFill>
            <a:srgbClr val="FF0000">
              <a:alpha val="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CasellaDiTesto 13"/>
          <p:cNvSpPr txBox="1">
            <a:spLocks noChangeArrowheads="1"/>
          </p:cNvSpPr>
          <p:nvPr/>
        </p:nvSpPr>
        <p:spPr bwMode="auto">
          <a:xfrm rot="16200000">
            <a:off x="8333581" y="1105694"/>
            <a:ext cx="1133475" cy="369888"/>
          </a:xfrm>
          <a:prstGeom prst="rect">
            <a:avLst/>
          </a:prstGeom>
          <a:solidFill>
            <a:srgbClr val="FF0000">
              <a:alpha val="5294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Cantilever</a:t>
            </a:r>
          </a:p>
        </p:txBody>
      </p:sp>
      <p:pic>
        <p:nvPicPr>
          <p:cNvPr id="11" name="Immagin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00063"/>
            <a:ext cx="371475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2500313"/>
            <a:ext cx="320675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 l="12363"/>
          <a:stretch>
            <a:fillRect/>
          </a:stretch>
        </p:blipFill>
        <p:spPr bwMode="auto">
          <a:xfrm>
            <a:off x="6786578" y="5857892"/>
            <a:ext cx="1212774" cy="725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703237"/>
            <a:ext cx="8686800" cy="565472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Introduzione ai dispositivi MEMS</a:t>
            </a:r>
          </a:p>
          <a:p>
            <a:r>
              <a:rPr lang="it-IT" dirty="0" smtClean="0"/>
              <a:t>Interruttori RF MEMS</a:t>
            </a:r>
          </a:p>
          <a:p>
            <a:pPr lvl="1"/>
            <a:r>
              <a:rPr lang="it-IT" dirty="0" smtClean="0"/>
              <a:t>Applicazioni</a:t>
            </a:r>
          </a:p>
          <a:p>
            <a:pPr lvl="1"/>
            <a:r>
              <a:rPr lang="it-IT" dirty="0" smtClean="0"/>
              <a:t>Principi di funzionamento</a:t>
            </a:r>
          </a:p>
          <a:p>
            <a:pPr lvl="1"/>
            <a:r>
              <a:rPr lang="it-IT" dirty="0" smtClean="0"/>
              <a:t>Caratterizzazione</a:t>
            </a:r>
          </a:p>
          <a:p>
            <a:r>
              <a:rPr lang="it-IT" dirty="0" smtClean="0"/>
              <a:t>Problematiche affidabilistiche</a:t>
            </a:r>
          </a:p>
          <a:p>
            <a:pPr lvl="1"/>
            <a:r>
              <a:rPr lang="it-IT" dirty="0" smtClean="0"/>
              <a:t>Effetti dell’attuazione prolungata</a:t>
            </a:r>
          </a:p>
          <a:p>
            <a:pPr lvl="1"/>
            <a:r>
              <a:rPr lang="it-IT" dirty="0" smtClean="0"/>
              <a:t>Effetti di attuazioni ripetitive</a:t>
            </a:r>
          </a:p>
          <a:p>
            <a:pPr lvl="1"/>
            <a:r>
              <a:rPr lang="it-IT" dirty="0" smtClean="0"/>
              <a:t>Effetti delle scariche elettrostatiche</a:t>
            </a:r>
          </a:p>
          <a:p>
            <a:pPr lvl="1"/>
            <a:r>
              <a:rPr lang="it-IT" dirty="0" smtClean="0"/>
              <a:t>Effetti di shock meccanici</a:t>
            </a:r>
          </a:p>
          <a:p>
            <a:pPr lvl="1"/>
            <a:r>
              <a:rPr lang="it-IT" dirty="0" smtClean="0"/>
              <a:t>Effetti delle radiazioni</a:t>
            </a:r>
          </a:p>
          <a:p>
            <a:r>
              <a:rPr lang="it-IT" dirty="0" smtClean="0"/>
              <a:t>Conclusioni</a:t>
            </a:r>
          </a:p>
          <a:p>
            <a:pPr lvl="1"/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11823" y="0"/>
            <a:ext cx="8732177" cy="62068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(intrappolamento)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4714884"/>
            <a:ext cx="8686800" cy="1811319"/>
          </a:xfrm>
        </p:spPr>
        <p:txBody>
          <a:bodyPr>
            <a:noAutofit/>
          </a:bodyPr>
          <a:lstStyle/>
          <a:p>
            <a:pPr lvl="0" algn="just">
              <a:defRPr/>
            </a:pPr>
            <a:r>
              <a:rPr lang="it-IT" sz="1600" dirty="0" smtClean="0"/>
              <a:t>Evoluzione</a:t>
            </a:r>
            <a:r>
              <a:rPr lang="en-US" sz="1600" dirty="0" smtClean="0"/>
              <a:t> </a:t>
            </a:r>
            <a:r>
              <a:rPr lang="it-IT" sz="1600" dirty="0" smtClean="0"/>
              <a:t>delle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tensioni di attuazione e disattuazione </a:t>
            </a:r>
            <a:r>
              <a:rPr lang="en-US" sz="1600" dirty="0" smtClean="0"/>
              <a:t>per un dispositivo clamped-clamped .</a:t>
            </a:r>
          </a:p>
          <a:p>
            <a:pPr lvl="0" algn="just">
              <a:defRPr/>
            </a:pPr>
            <a:r>
              <a:rPr lang="en-US" sz="1600" dirty="0" smtClean="0"/>
              <a:t>Il </a:t>
            </a:r>
            <a:r>
              <a:rPr lang="it-IT" sz="1600" dirty="0" smtClean="0">
                <a:solidFill>
                  <a:srgbClr val="FF0000"/>
                </a:solidFill>
              </a:rPr>
              <a:t>tempo totale di stress </a:t>
            </a:r>
            <a:r>
              <a:rPr lang="it-IT" sz="1600" dirty="0" smtClean="0"/>
              <a:t>è stato di </a:t>
            </a:r>
            <a:r>
              <a:rPr lang="it-IT" sz="1600" dirty="0" smtClean="0">
                <a:solidFill>
                  <a:srgbClr val="FF0000"/>
                </a:solidFill>
              </a:rPr>
              <a:t>20 giorni</a:t>
            </a:r>
            <a:r>
              <a:rPr lang="it-IT" sz="1600" dirty="0" smtClean="0"/>
              <a:t>.</a:t>
            </a:r>
          </a:p>
          <a:p>
            <a:pPr lvl="0" algn="just">
              <a:defRPr/>
            </a:pPr>
            <a:r>
              <a:rPr lang="en-US" sz="1600" dirty="0" smtClean="0"/>
              <a:t>La </a:t>
            </a:r>
            <a:r>
              <a:rPr lang="en-US" sz="1600" dirty="0" smtClean="0">
                <a:solidFill>
                  <a:srgbClr val="FF0000"/>
                </a:solidFill>
              </a:rPr>
              <a:t>tensione di attuazione </a:t>
            </a:r>
            <a:r>
              <a:rPr lang="en-US" sz="1600" dirty="0" smtClean="0"/>
              <a:t>è </a:t>
            </a:r>
            <a:r>
              <a:rPr lang="en-US" sz="1600" dirty="0" smtClean="0">
                <a:solidFill>
                  <a:srgbClr val="FF0000"/>
                </a:solidFill>
              </a:rPr>
              <a:t>influenzata in modo minimo </a:t>
            </a:r>
            <a:r>
              <a:rPr lang="en-US" sz="1600" dirty="0" smtClean="0"/>
              <a:t>dall’intrappolamento di carica mentre la </a:t>
            </a:r>
            <a:r>
              <a:rPr lang="en-US" sz="1600" dirty="0" smtClean="0">
                <a:solidFill>
                  <a:srgbClr val="FF0000"/>
                </a:solidFill>
              </a:rPr>
              <a:t>tensione di rilascio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si abbassa drasticamente </a:t>
            </a:r>
            <a:r>
              <a:rPr lang="en-US" sz="1600" dirty="0" smtClean="0"/>
              <a:t>durante il periodo prolungato di stress. </a:t>
            </a:r>
          </a:p>
          <a:p>
            <a:pPr lvl="0" algn="just">
              <a:defRPr/>
            </a:pPr>
            <a:r>
              <a:rPr lang="en-US" sz="1600" dirty="0" smtClean="0"/>
              <a:t>Questo può portare all’</a:t>
            </a:r>
            <a:r>
              <a:rPr lang="en-US" sz="1600" dirty="0" smtClean="0">
                <a:solidFill>
                  <a:srgbClr val="FF0000"/>
                </a:solidFill>
              </a:rPr>
              <a:t>insorgere di stiction</a:t>
            </a:r>
            <a:r>
              <a:rPr lang="en-US" sz="1600" dirty="0" smtClean="0"/>
              <a:t>:</a:t>
            </a:r>
          </a:p>
          <a:p>
            <a:pPr lvl="0" algn="just">
              <a:buNone/>
              <a:defRPr/>
            </a:pPr>
            <a:r>
              <a:rPr lang="en-US" sz="1600" dirty="0" smtClean="0"/>
              <a:t>	Il fitting </a:t>
            </a:r>
            <a:r>
              <a:rPr lang="en-US" sz="1600" dirty="0" err="1" smtClean="0"/>
              <a:t>attraverso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power law </a:t>
            </a:r>
            <a:r>
              <a:rPr lang="en-US" sz="1600" dirty="0" err="1" smtClean="0"/>
              <a:t>stima</a:t>
            </a:r>
            <a:r>
              <a:rPr lang="en-US" sz="1600" dirty="0" smtClean="0"/>
              <a:t> un </a:t>
            </a:r>
            <a:r>
              <a:rPr lang="en-US" sz="1600" dirty="0" smtClean="0">
                <a:solidFill>
                  <a:srgbClr val="FF0000"/>
                </a:solidFill>
              </a:rPr>
              <a:t>tempo di stiction </a:t>
            </a:r>
            <a:r>
              <a:rPr lang="en-US" sz="1600" dirty="0" smtClean="0"/>
              <a:t>di </a:t>
            </a:r>
            <a:r>
              <a:rPr lang="en-US" sz="1600" dirty="0" smtClean="0">
                <a:solidFill>
                  <a:srgbClr val="FF0000"/>
                </a:solidFill>
              </a:rPr>
              <a:t>98 </a:t>
            </a:r>
            <a:r>
              <a:rPr lang="en-US" sz="1600" dirty="0" err="1" smtClean="0">
                <a:solidFill>
                  <a:srgbClr val="FF0000"/>
                </a:solidFill>
              </a:rPr>
              <a:t>anni</a:t>
            </a:r>
            <a:r>
              <a:rPr lang="en-US" sz="1600" dirty="0" smtClean="0"/>
              <a:t>.</a:t>
            </a:r>
            <a:endParaRPr lang="it-IT" sz="1600" dirty="0" smtClean="0"/>
          </a:p>
        </p:txBody>
      </p:sp>
      <p:pic>
        <p:nvPicPr>
          <p:cNvPr id="7" name="Immagin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500"/>
            <a:ext cx="4143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51100"/>
            <a:ext cx="4143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arrotondato 8"/>
          <p:cNvSpPr/>
          <p:nvPr/>
        </p:nvSpPr>
        <p:spPr>
          <a:xfrm>
            <a:off x="4572000" y="500063"/>
            <a:ext cx="4143375" cy="4071937"/>
          </a:xfrm>
          <a:prstGeom prst="roundRect">
            <a:avLst>
              <a:gd name="adj" fmla="val 7379"/>
            </a:avLst>
          </a:prstGeom>
          <a:solidFill>
            <a:srgbClr val="0066FF">
              <a:alpha val="6000"/>
            </a:srgb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 rot="16200000">
            <a:off x="7935913" y="1565275"/>
            <a:ext cx="1928812" cy="369888"/>
          </a:xfrm>
          <a:prstGeom prst="rect">
            <a:avLst/>
          </a:prstGeom>
          <a:solidFill>
            <a:srgbClr val="0066FF">
              <a:alpha val="52940"/>
            </a:srgbClr>
          </a:solidFill>
          <a:ln w="25400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</a:rPr>
              <a:t>Clamped-Clamped</a:t>
            </a:r>
          </a:p>
        </p:txBody>
      </p:sp>
      <p:pic>
        <p:nvPicPr>
          <p:cNvPr id="11" name="Immagin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00063"/>
            <a:ext cx="371475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060" y="2500313"/>
            <a:ext cx="320675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C:\Documents and Settings\Augusto\Desktop\new-2.jpg"/>
          <p:cNvPicPr>
            <a:picLocks noChangeAspect="1" noChangeArrowheads="1"/>
          </p:cNvPicPr>
          <p:nvPr/>
        </p:nvPicPr>
        <p:blipFill>
          <a:blip r:embed="rId6" cstate="print"/>
          <a:srcRect l="4611" b="51404"/>
          <a:stretch>
            <a:fillRect/>
          </a:stretch>
        </p:blipFill>
        <p:spPr bwMode="auto">
          <a:xfrm>
            <a:off x="6786578" y="5859992"/>
            <a:ext cx="1560509" cy="712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</a:t>
            </a:r>
            <a:endParaRPr lang="it-IT" dirty="0"/>
          </a:p>
        </p:txBody>
      </p:sp>
      <p:sp>
        <p:nvSpPr>
          <p:cNvPr id="6" name="Torta 5"/>
          <p:cNvSpPr/>
          <p:nvPr/>
        </p:nvSpPr>
        <p:spPr>
          <a:xfrm>
            <a:off x="3786182" y="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64512" y="957188"/>
            <a:ext cx="1607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AFFIDABILITÁ</a:t>
            </a:r>
            <a:endParaRPr lang="it-IT" sz="2000" b="1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>
            <a:endCxn id="10" idx="0"/>
          </p:cNvCxnSpPr>
          <p:nvPr/>
        </p:nvCxnSpPr>
        <p:spPr>
          <a:xfrm rot="10800000" flipV="1">
            <a:off x="2226528" y="1386839"/>
            <a:ext cx="1827313" cy="1356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rta 8"/>
          <p:cNvSpPr/>
          <p:nvPr/>
        </p:nvSpPr>
        <p:spPr>
          <a:xfrm>
            <a:off x="128585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71604" y="2743195"/>
            <a:ext cx="130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elettrici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Torta 10"/>
          <p:cNvSpPr/>
          <p:nvPr/>
        </p:nvSpPr>
        <p:spPr>
          <a:xfrm>
            <a:off x="378618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32400" y="2740499"/>
            <a:ext cx="13968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200" dirty="0" smtClean="0">
                <a:solidFill>
                  <a:schemeClr val="bg1"/>
                </a:solidFill>
              </a:rPr>
              <a:t>ambientali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13" name="Torta 12"/>
          <p:cNvSpPr/>
          <p:nvPr/>
        </p:nvSpPr>
        <p:spPr>
          <a:xfrm>
            <a:off x="6500826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22677" y="2740879"/>
            <a:ext cx="1421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meccanici</a:t>
            </a:r>
          </a:p>
        </p:txBody>
      </p:sp>
      <p:cxnSp>
        <p:nvCxnSpPr>
          <p:cNvPr id="17" name="Connettore 2 16"/>
          <p:cNvCxnSpPr>
            <a:stCxn id="6" idx="1"/>
            <a:endCxn id="12" idx="0"/>
          </p:cNvCxnSpPr>
          <p:nvPr/>
        </p:nvCxnSpPr>
        <p:spPr>
          <a:xfrm rot="16200000" flipH="1">
            <a:off x="4174140" y="2183810"/>
            <a:ext cx="1097425" cy="159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14" idx="0"/>
          </p:cNvCxnSpPr>
          <p:nvPr/>
        </p:nvCxnSpPr>
        <p:spPr>
          <a:xfrm>
            <a:off x="5417820" y="1356360"/>
            <a:ext cx="2015469" cy="13845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1357290" y="393556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357118" y="3894900"/>
            <a:ext cx="18575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dirty="0" smtClean="0">
                <a:solidFill>
                  <a:schemeClr val="bg1"/>
                </a:solidFill>
              </a:rPr>
              <a:t>Intrappolamento</a:t>
            </a:r>
          </a:p>
          <a:p>
            <a:r>
              <a:rPr lang="it-IT" sz="1900" dirty="0" smtClean="0">
                <a:solidFill>
                  <a:schemeClr val="bg1"/>
                </a:solidFill>
              </a:rPr>
              <a:t>di carica (1)</a:t>
            </a: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357290" y="468657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46237" y="4708107"/>
            <a:ext cx="18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Power </a:t>
            </a:r>
            <a:r>
              <a:rPr lang="en-US" sz="2000" dirty="0" smtClean="0">
                <a:solidFill>
                  <a:schemeClr val="bg1"/>
                </a:solidFill>
              </a:rPr>
              <a:t>Handling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6500826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739354" y="378619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723371" y="3879652"/>
            <a:ext cx="101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Umidità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1357290" y="5435758"/>
            <a:ext cx="1785950" cy="64294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344158" y="5435758"/>
            <a:ext cx="1660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Resistenza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di contatto (2)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739354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714744" y="4636952"/>
            <a:ext cx="1517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Temperatura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6500826" y="378619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3714744" y="521495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746759" y="5314906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Radiazioni (5)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3714744" y="592933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3746759" y="6029286"/>
            <a:ext cx="143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ESD/EOS (3)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557310" y="3886146"/>
            <a:ext cx="15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Vibrazioni (4)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6565350" y="4600526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Shock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6500826" y="521495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572264" y="5314906"/>
            <a:ext cx="963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Logorio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6500826" y="592933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6572264" y="6029286"/>
            <a:ext cx="79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Usura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6" name="Freccia circolare in su 35"/>
          <p:cNvSpPr/>
          <p:nvPr/>
        </p:nvSpPr>
        <p:spPr>
          <a:xfrm>
            <a:off x="5600707" y="3286124"/>
            <a:ext cx="1000132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Freccia circolare in su 36"/>
          <p:cNvSpPr/>
          <p:nvPr/>
        </p:nvSpPr>
        <p:spPr>
          <a:xfrm flipH="1">
            <a:off x="2967026" y="3286124"/>
            <a:ext cx="928694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Segnaposto numero diapositiva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(contatto)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357818" y="571480"/>
            <a:ext cx="3786182" cy="5500726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it-IT" dirty="0" smtClean="0"/>
              <a:t>Il dispositivo viene sottoposto ad </a:t>
            </a:r>
            <a:r>
              <a:rPr lang="it-IT" dirty="0" smtClean="0">
                <a:solidFill>
                  <a:srgbClr val="FF0000"/>
                </a:solidFill>
              </a:rPr>
              <a:t>attuazioni e </a:t>
            </a:r>
            <a:r>
              <a:rPr lang="it-IT" dirty="0" err="1" smtClean="0">
                <a:solidFill>
                  <a:srgbClr val="FF0000"/>
                </a:solidFill>
              </a:rPr>
              <a:t>disattuazioni</a:t>
            </a:r>
            <a:r>
              <a:rPr lang="it-IT" dirty="0" smtClean="0">
                <a:solidFill>
                  <a:srgbClr val="FF0000"/>
                </a:solidFill>
              </a:rPr>
              <a:t> ripetitive</a:t>
            </a:r>
            <a:r>
              <a:rPr lang="it-IT" dirty="0" smtClean="0"/>
              <a:t>. (on state </a:t>
            </a:r>
            <a:r>
              <a:rPr lang="it-IT" dirty="0" smtClean="0">
                <a:sym typeface="Wingdings" pitchFamily="2" charset="2"/>
              </a:rPr>
              <a:t> off state, off state  on state</a:t>
            </a:r>
            <a:r>
              <a:rPr lang="it-IT" dirty="0" smtClean="0"/>
              <a:t>)</a:t>
            </a:r>
          </a:p>
          <a:p>
            <a:pPr lvl="0">
              <a:defRPr/>
            </a:pPr>
            <a:r>
              <a:rPr lang="it-IT" dirty="0" smtClean="0"/>
              <a:t>L’analisi dei parametri fondamentali del dispositivo (</a:t>
            </a:r>
            <a:r>
              <a:rPr lang="it-IT" dirty="0" smtClean="0">
                <a:solidFill>
                  <a:srgbClr val="FF0000"/>
                </a:solidFill>
              </a:rPr>
              <a:t>tensione di attuazione e tensione di rilascio</a:t>
            </a:r>
            <a:r>
              <a:rPr lang="it-IT" dirty="0" smtClean="0"/>
              <a:t>) lungo l’intero stress viene eseguita inserendo dei periodo di caratterizzazione.</a:t>
            </a:r>
          </a:p>
          <a:p>
            <a:pPr lvl="0">
              <a:defRPr/>
            </a:pPr>
            <a:endParaRPr lang="it-IT" dirty="0" smtClean="0"/>
          </a:p>
          <a:p>
            <a:pPr lvl="0">
              <a:defRPr/>
            </a:pPr>
            <a:endParaRPr lang="it-IT" sz="1900" dirty="0" smtClean="0"/>
          </a:p>
          <a:p>
            <a:pPr lvl="0">
              <a:defRPr/>
            </a:pPr>
            <a:r>
              <a:rPr lang="it-IT" dirty="0" smtClean="0"/>
              <a:t>Si verifica un deterioramento del </a:t>
            </a:r>
            <a:r>
              <a:rPr lang="it-IT" dirty="0" smtClean="0">
                <a:solidFill>
                  <a:srgbClr val="FF0000"/>
                </a:solidFill>
              </a:rPr>
              <a:t>contatto oro-oro </a:t>
            </a:r>
            <a:r>
              <a:rPr lang="it-IT" dirty="0" smtClean="0"/>
              <a:t>visibile da un peggioramento delle prestazioni del dispositivo in on-state:</a:t>
            </a:r>
          </a:p>
          <a:p>
            <a:pPr lvl="0">
              <a:buNone/>
              <a:defRPr/>
            </a:pPr>
            <a:r>
              <a:rPr lang="it-IT" dirty="0" smtClean="0"/>
              <a:t>	</a:t>
            </a:r>
            <a:r>
              <a:rPr lang="it-IT" dirty="0" smtClean="0">
                <a:solidFill>
                  <a:srgbClr val="FF0000"/>
                </a:solidFill>
              </a:rPr>
              <a:t>Degrado dei parametri di scattering quando il dispositivo risulta attuato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70" y="571480"/>
            <a:ext cx="5216400" cy="27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contenuto 4"/>
          <p:cNvSpPr txBox="1">
            <a:spLocks/>
          </p:cNvSpPr>
          <p:nvPr/>
        </p:nvSpPr>
        <p:spPr>
          <a:xfrm>
            <a:off x="5500694" y="714356"/>
            <a:ext cx="3643306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86124"/>
            <a:ext cx="4605337" cy="31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11823" y="0"/>
            <a:ext cx="8732177" cy="62068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(contatto)</a:t>
            </a:r>
            <a:endParaRPr lang="it-IT" sz="40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3500438"/>
            <a:ext cx="8686800" cy="3000396"/>
          </a:xfrm>
        </p:spPr>
        <p:txBody>
          <a:bodyPr>
            <a:noAutofit/>
          </a:bodyPr>
          <a:lstStyle/>
          <a:p>
            <a:r>
              <a:rPr lang="it-IT" sz="2200" dirty="0" smtClean="0"/>
              <a:t>Esempio di un </a:t>
            </a:r>
            <a:r>
              <a:rPr lang="it-IT" sz="2200" dirty="0" smtClean="0">
                <a:solidFill>
                  <a:srgbClr val="FF0000"/>
                </a:solidFill>
              </a:rPr>
              <a:t>dispositivo capacitivo </a:t>
            </a:r>
            <a:r>
              <a:rPr lang="it-IT" sz="2200" dirty="0" smtClean="0"/>
              <a:t>con </a:t>
            </a:r>
            <a:r>
              <a:rPr lang="it-IT" sz="2200" dirty="0" smtClean="0">
                <a:solidFill>
                  <a:srgbClr val="FF0000"/>
                </a:solidFill>
              </a:rPr>
              <a:t>metallizzazione standard</a:t>
            </a:r>
            <a:r>
              <a:rPr lang="it-IT" sz="2200" dirty="0" smtClean="0"/>
              <a:t>.</a:t>
            </a:r>
          </a:p>
          <a:p>
            <a:r>
              <a:rPr lang="it-IT" sz="2200" dirty="0" smtClean="0"/>
              <a:t>Il punto di non corretto funzionamento dipende dalle prestazioni minime volute.</a:t>
            </a:r>
          </a:p>
          <a:p>
            <a:r>
              <a:rPr lang="it-IT" sz="2200" dirty="0" smtClean="0"/>
              <a:t>Dopo </a:t>
            </a:r>
            <a:r>
              <a:rPr lang="it-IT" sz="2200" dirty="0" smtClean="0">
                <a:solidFill>
                  <a:srgbClr val="FF0000"/>
                </a:solidFill>
              </a:rPr>
              <a:t>100.000 cicli </a:t>
            </a:r>
            <a:r>
              <a:rPr lang="it-IT" sz="2200" dirty="0" smtClean="0"/>
              <a:t>il dispositivo presenta parametri di scattering comparabili tra on state e off state: il dispositivo è </a:t>
            </a:r>
            <a:r>
              <a:rPr lang="it-IT" sz="2200" dirty="0" smtClean="0">
                <a:solidFill>
                  <a:srgbClr val="FF0000"/>
                </a:solidFill>
              </a:rPr>
              <a:t>considerato non funzionante</a:t>
            </a:r>
          </a:p>
          <a:p>
            <a:r>
              <a:rPr lang="it-IT" sz="2200" dirty="0" smtClean="0"/>
              <a:t>Forte dipendenza dalle </a:t>
            </a:r>
            <a:r>
              <a:rPr lang="it-IT" sz="2200" dirty="0" smtClean="0">
                <a:solidFill>
                  <a:srgbClr val="FF0000"/>
                </a:solidFill>
              </a:rPr>
              <a:t>condizioni ambientali</a:t>
            </a:r>
            <a:r>
              <a:rPr lang="it-IT" sz="2200" dirty="0" smtClean="0"/>
              <a:t>: queste misure sono eseguite con dispositivo in aria quindi </a:t>
            </a:r>
            <a:r>
              <a:rPr lang="it-IT" sz="2200" dirty="0" smtClean="0">
                <a:solidFill>
                  <a:srgbClr val="FF0000"/>
                </a:solidFill>
              </a:rPr>
              <a:t>senza package ermetico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99108"/>
            <a:ext cx="8715404" cy="275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(contatto)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28596" y="3475069"/>
            <a:ext cx="8715404" cy="2740013"/>
          </a:xfrm>
        </p:spPr>
        <p:txBody>
          <a:bodyPr>
            <a:normAutofit/>
          </a:bodyPr>
          <a:lstStyle/>
          <a:p>
            <a:r>
              <a:rPr lang="it-IT" sz="2300" dirty="0" smtClean="0"/>
              <a:t>Esempio di un </a:t>
            </a:r>
            <a:r>
              <a:rPr lang="it-IT" sz="2300" dirty="0" smtClean="0">
                <a:solidFill>
                  <a:srgbClr val="FF0000"/>
                </a:solidFill>
              </a:rPr>
              <a:t>dispositivo capacitivo </a:t>
            </a:r>
            <a:r>
              <a:rPr lang="it-IT" sz="2300" dirty="0" smtClean="0"/>
              <a:t>con </a:t>
            </a:r>
            <a:r>
              <a:rPr lang="it-IT" sz="2300" dirty="0" smtClean="0">
                <a:solidFill>
                  <a:srgbClr val="FF0000"/>
                </a:solidFill>
              </a:rPr>
              <a:t>metallizzazione doppia flomet</a:t>
            </a:r>
            <a:r>
              <a:rPr lang="it-IT" sz="2300" dirty="0" smtClean="0"/>
              <a:t>.</a:t>
            </a:r>
          </a:p>
          <a:p>
            <a:r>
              <a:rPr lang="it-IT" sz="2300" dirty="0" smtClean="0"/>
              <a:t>Il punto di non corretto funzionamento dipende dalle prestazioni minime volute.</a:t>
            </a:r>
          </a:p>
          <a:p>
            <a:r>
              <a:rPr lang="it-IT" sz="2300" dirty="0" smtClean="0"/>
              <a:t>Dopo </a:t>
            </a:r>
            <a:r>
              <a:rPr lang="it-IT" sz="2300" dirty="0" smtClean="0">
                <a:solidFill>
                  <a:srgbClr val="FF0000"/>
                </a:solidFill>
              </a:rPr>
              <a:t>1.000.000 di cicli </a:t>
            </a:r>
            <a:r>
              <a:rPr lang="it-IT" sz="2300" dirty="0" smtClean="0"/>
              <a:t>il dispositivo presenta parametri di scattering ancora adeguati ad un </a:t>
            </a:r>
            <a:r>
              <a:rPr lang="it-IT" sz="2300" dirty="0" smtClean="0">
                <a:solidFill>
                  <a:srgbClr val="FF0000"/>
                </a:solidFill>
              </a:rPr>
              <a:t>corretto funzionamento</a:t>
            </a:r>
            <a:r>
              <a:rPr lang="it-IT" sz="2300" dirty="0" smtClean="0"/>
              <a:t>.</a:t>
            </a:r>
            <a:endParaRPr lang="it-IT" sz="23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571480"/>
            <a:ext cx="8715405" cy="276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(contatto)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3500438"/>
            <a:ext cx="8686800" cy="3000396"/>
          </a:xfrm>
        </p:spPr>
        <p:txBody>
          <a:bodyPr>
            <a:noAutofit/>
          </a:bodyPr>
          <a:lstStyle/>
          <a:p>
            <a:r>
              <a:rPr lang="it-IT" sz="2400" dirty="0" smtClean="0"/>
              <a:t>Esempio di cycling di un dispositivo in </a:t>
            </a:r>
            <a:r>
              <a:rPr lang="it-IT" sz="2400" dirty="0" smtClean="0">
                <a:solidFill>
                  <a:srgbClr val="FF0000"/>
                </a:solidFill>
              </a:rPr>
              <a:t>package ermetico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Il dispositivo è ancora perfettamente funzionante dopo </a:t>
            </a:r>
          </a:p>
          <a:p>
            <a:pPr>
              <a:buNone/>
            </a:pPr>
            <a:r>
              <a:rPr lang="it-IT" sz="2400" dirty="0" smtClean="0"/>
              <a:t>	</a:t>
            </a:r>
            <a:r>
              <a:rPr lang="it-IT" sz="2400" dirty="0" smtClean="0">
                <a:solidFill>
                  <a:srgbClr val="FF0000"/>
                </a:solidFill>
              </a:rPr>
              <a:t>120﻿ milioni di cicli</a:t>
            </a:r>
            <a:r>
              <a:rPr lang="it-IT" sz="2400" dirty="0" smtClean="0"/>
              <a:t>: dopo questo punto </a:t>
            </a:r>
            <a:r>
              <a:rPr lang="it-IT" sz="2400" dirty="0" smtClean="0">
                <a:solidFill>
                  <a:srgbClr val="FF0000"/>
                </a:solidFill>
              </a:rPr>
              <a:t>la membrana rimane incollata all’attuatore</a:t>
            </a:r>
            <a:r>
              <a:rPr lang="it-IT" sz="2400" dirty="0" smtClean="0"/>
              <a:t> sottostante infatti a dispositivo </a:t>
            </a:r>
            <a:r>
              <a:rPr lang="it-IT" sz="2400" dirty="0" err="1" smtClean="0"/>
              <a:t>disattuato</a:t>
            </a:r>
            <a:r>
              <a:rPr lang="it-IT" sz="2400" dirty="0" smtClean="0"/>
              <a:t> (curve OPEN) il dispositivo ha gli stessi parametri di scattering di quando risulta chiuso.</a:t>
            </a:r>
          </a:p>
          <a:p>
            <a:r>
              <a:rPr lang="it-IT" sz="2400" dirty="0" smtClean="0"/>
              <a:t> Notevole </a:t>
            </a:r>
            <a:r>
              <a:rPr lang="it-IT" sz="2400" dirty="0" smtClean="0">
                <a:solidFill>
                  <a:srgbClr val="FF0000"/>
                </a:solidFill>
              </a:rPr>
              <a:t>incremento rispetto a dispositivi non ermetici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3119" r="3326"/>
          <a:stretch>
            <a:fillRect/>
          </a:stretch>
        </p:blipFill>
        <p:spPr bwMode="auto">
          <a:xfrm>
            <a:off x="500034" y="857232"/>
            <a:ext cx="428628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 l="3326" r="3119"/>
          <a:stretch>
            <a:fillRect/>
          </a:stretch>
        </p:blipFill>
        <p:spPr bwMode="auto">
          <a:xfrm>
            <a:off x="4786314" y="857232"/>
            <a:ext cx="428628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1618814" y="1500174"/>
            <a:ext cx="667170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/>
              <a:t>OPEN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585744" y="2143116"/>
            <a:ext cx="843116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/>
              <a:t>CLOSED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857884" y="1643050"/>
            <a:ext cx="843116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/>
              <a:t>CLOSED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857884" y="2428868"/>
            <a:ext cx="667170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/>
              <a:t>OPEN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</a:t>
            </a:r>
            <a:endParaRPr lang="it-IT" dirty="0"/>
          </a:p>
        </p:txBody>
      </p:sp>
      <p:sp>
        <p:nvSpPr>
          <p:cNvPr id="6" name="Torta 5"/>
          <p:cNvSpPr/>
          <p:nvPr/>
        </p:nvSpPr>
        <p:spPr>
          <a:xfrm>
            <a:off x="3786182" y="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64512" y="957188"/>
            <a:ext cx="1607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AFFIDABILITÁ</a:t>
            </a:r>
            <a:endParaRPr lang="it-IT" sz="2000" b="1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>
            <a:endCxn id="10" idx="0"/>
          </p:cNvCxnSpPr>
          <p:nvPr/>
        </p:nvCxnSpPr>
        <p:spPr>
          <a:xfrm rot="10800000" flipV="1">
            <a:off x="2226528" y="1386839"/>
            <a:ext cx="1827313" cy="1356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rta 8"/>
          <p:cNvSpPr/>
          <p:nvPr/>
        </p:nvSpPr>
        <p:spPr>
          <a:xfrm>
            <a:off x="128585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71604" y="2743195"/>
            <a:ext cx="130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elettrici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Torta 10"/>
          <p:cNvSpPr/>
          <p:nvPr/>
        </p:nvSpPr>
        <p:spPr>
          <a:xfrm>
            <a:off x="378618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32400" y="2740499"/>
            <a:ext cx="13968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200" dirty="0" smtClean="0">
                <a:solidFill>
                  <a:schemeClr val="bg1"/>
                </a:solidFill>
              </a:rPr>
              <a:t>ambientali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13" name="Torta 12"/>
          <p:cNvSpPr/>
          <p:nvPr/>
        </p:nvSpPr>
        <p:spPr>
          <a:xfrm>
            <a:off x="6500826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22677" y="2740879"/>
            <a:ext cx="1421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meccanici</a:t>
            </a:r>
          </a:p>
        </p:txBody>
      </p:sp>
      <p:cxnSp>
        <p:nvCxnSpPr>
          <p:cNvPr id="17" name="Connettore 2 16"/>
          <p:cNvCxnSpPr>
            <a:stCxn id="6" idx="1"/>
            <a:endCxn id="12" idx="0"/>
          </p:cNvCxnSpPr>
          <p:nvPr/>
        </p:nvCxnSpPr>
        <p:spPr>
          <a:xfrm rot="16200000" flipH="1">
            <a:off x="4174140" y="2183810"/>
            <a:ext cx="1097425" cy="159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14" idx="0"/>
          </p:cNvCxnSpPr>
          <p:nvPr/>
        </p:nvCxnSpPr>
        <p:spPr>
          <a:xfrm>
            <a:off x="5417820" y="1356360"/>
            <a:ext cx="2015469" cy="13845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1357290" y="393556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357118" y="3894900"/>
            <a:ext cx="18575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dirty="0" smtClean="0">
                <a:solidFill>
                  <a:schemeClr val="bg1"/>
                </a:solidFill>
              </a:rPr>
              <a:t>Intrappolamento</a:t>
            </a:r>
          </a:p>
          <a:p>
            <a:r>
              <a:rPr lang="it-IT" sz="1900" dirty="0" smtClean="0">
                <a:solidFill>
                  <a:schemeClr val="bg1"/>
                </a:solidFill>
              </a:rPr>
              <a:t>di carica (1)</a:t>
            </a: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357290" y="468657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46237" y="4708107"/>
            <a:ext cx="18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Power </a:t>
            </a:r>
            <a:r>
              <a:rPr lang="en-US" sz="2000" dirty="0" smtClean="0">
                <a:solidFill>
                  <a:schemeClr val="bg1"/>
                </a:solidFill>
              </a:rPr>
              <a:t>Handling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6500826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739354" y="378619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723371" y="3879652"/>
            <a:ext cx="101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Umidità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1357290" y="543575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344158" y="5435758"/>
            <a:ext cx="1660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Resistenza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di contatto (2)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739354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714744" y="4636952"/>
            <a:ext cx="1517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Temperatura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6500826" y="378619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3714744" y="521495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746759" y="5314906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Radiazioni (5)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3714744" y="5929330"/>
            <a:ext cx="1785950" cy="64294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3746759" y="6029286"/>
            <a:ext cx="143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ESD/EOS (3)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557310" y="3886146"/>
            <a:ext cx="15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Vibrazioni (4)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6565350" y="4600526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Shock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6500826" y="521495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572264" y="5314906"/>
            <a:ext cx="963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Logorio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6500826" y="592933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6572264" y="6029286"/>
            <a:ext cx="79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Usura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6" name="Freccia circolare in su 35"/>
          <p:cNvSpPr/>
          <p:nvPr/>
        </p:nvSpPr>
        <p:spPr>
          <a:xfrm>
            <a:off x="5600707" y="3286124"/>
            <a:ext cx="1000132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Freccia circolare in su 36"/>
          <p:cNvSpPr/>
          <p:nvPr/>
        </p:nvSpPr>
        <p:spPr>
          <a:xfrm flipH="1">
            <a:off x="2967026" y="3286124"/>
            <a:ext cx="928694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Segnaposto numero diapositiva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(EOS/ESD)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5189581"/>
            <a:ext cx="8686800" cy="1668443"/>
          </a:xfrm>
        </p:spPr>
        <p:txBody>
          <a:bodyPr>
            <a:noAutofit/>
          </a:bodyPr>
          <a:lstStyle/>
          <a:p>
            <a:r>
              <a:rPr lang="it-IT" sz="2400" dirty="0" smtClean="0"/>
              <a:t>Quando una </a:t>
            </a:r>
            <a:r>
              <a:rPr lang="it-IT" sz="2400" dirty="0" smtClean="0">
                <a:solidFill>
                  <a:srgbClr val="FF0000"/>
                </a:solidFill>
              </a:rPr>
              <a:t>scarica elettrostatica </a:t>
            </a:r>
            <a:r>
              <a:rPr lang="it-IT" sz="2400" dirty="0" smtClean="0"/>
              <a:t>raggiunge un dispositivo </a:t>
            </a:r>
            <a:r>
              <a:rPr lang="it-IT" sz="2400" dirty="0" err="1" smtClean="0"/>
              <a:t>mems</a:t>
            </a:r>
            <a:r>
              <a:rPr lang="it-IT" sz="2400" dirty="0" smtClean="0"/>
              <a:t> può provocare </a:t>
            </a:r>
            <a:r>
              <a:rPr lang="it-IT" sz="2400" dirty="0" smtClean="0">
                <a:solidFill>
                  <a:srgbClr val="FF0000"/>
                </a:solidFill>
              </a:rPr>
              <a:t>bruciature</a:t>
            </a:r>
            <a:r>
              <a:rPr lang="it-IT" sz="2400" dirty="0" smtClean="0"/>
              <a:t> (alta corrente) o </a:t>
            </a:r>
            <a:r>
              <a:rPr lang="it-IT" sz="2400" dirty="0" smtClean="0">
                <a:solidFill>
                  <a:srgbClr val="FF0000"/>
                </a:solidFill>
              </a:rPr>
              <a:t>fenomeni di stiction </a:t>
            </a:r>
            <a:r>
              <a:rPr lang="it-IT" sz="2400" dirty="0" smtClean="0"/>
              <a:t>(il ponte rimane incollato alla struttura di attuazione).</a:t>
            </a:r>
            <a:endParaRPr lang="it-IT" sz="2400" dirty="0"/>
          </a:p>
        </p:txBody>
      </p:sp>
      <p:grpSp>
        <p:nvGrpSpPr>
          <p:cNvPr id="8" name="Gruppo 7"/>
          <p:cNvGrpSpPr/>
          <p:nvPr/>
        </p:nvGrpSpPr>
        <p:grpSpPr>
          <a:xfrm>
            <a:off x="768022" y="571479"/>
            <a:ext cx="7875944" cy="4521929"/>
            <a:chOff x="1571604" y="571480"/>
            <a:chExt cx="6270199" cy="360000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1604" y="571480"/>
              <a:ext cx="6270199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ttangolo 5"/>
            <p:cNvSpPr/>
            <p:nvPr/>
          </p:nvSpPr>
          <p:spPr>
            <a:xfrm>
              <a:off x="1571604" y="3357562"/>
              <a:ext cx="107157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5072066" y="3214686"/>
              <a:ext cx="1071570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</a:t>
            </a:r>
            <a:endParaRPr lang="it-IT" dirty="0"/>
          </a:p>
        </p:txBody>
      </p:sp>
      <p:sp>
        <p:nvSpPr>
          <p:cNvPr id="6" name="Torta 5"/>
          <p:cNvSpPr/>
          <p:nvPr/>
        </p:nvSpPr>
        <p:spPr>
          <a:xfrm>
            <a:off x="3786182" y="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64512" y="957188"/>
            <a:ext cx="1607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AFFIDABILITÁ</a:t>
            </a:r>
            <a:endParaRPr lang="it-IT" sz="2000" b="1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>
            <a:endCxn id="10" idx="0"/>
          </p:cNvCxnSpPr>
          <p:nvPr/>
        </p:nvCxnSpPr>
        <p:spPr>
          <a:xfrm rot="10800000" flipV="1">
            <a:off x="2226528" y="1386839"/>
            <a:ext cx="1827313" cy="1356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rta 8"/>
          <p:cNvSpPr/>
          <p:nvPr/>
        </p:nvSpPr>
        <p:spPr>
          <a:xfrm>
            <a:off x="128585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71604" y="2743195"/>
            <a:ext cx="130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elettrici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Torta 10"/>
          <p:cNvSpPr/>
          <p:nvPr/>
        </p:nvSpPr>
        <p:spPr>
          <a:xfrm>
            <a:off x="378618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32400" y="2740499"/>
            <a:ext cx="13968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200" dirty="0" smtClean="0">
                <a:solidFill>
                  <a:schemeClr val="bg1"/>
                </a:solidFill>
              </a:rPr>
              <a:t>ambientali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13" name="Torta 12"/>
          <p:cNvSpPr/>
          <p:nvPr/>
        </p:nvSpPr>
        <p:spPr>
          <a:xfrm>
            <a:off x="6500826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22677" y="2740879"/>
            <a:ext cx="1421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meccanici</a:t>
            </a:r>
          </a:p>
        </p:txBody>
      </p:sp>
      <p:cxnSp>
        <p:nvCxnSpPr>
          <p:cNvPr id="17" name="Connettore 2 16"/>
          <p:cNvCxnSpPr>
            <a:stCxn id="6" idx="1"/>
            <a:endCxn id="12" idx="0"/>
          </p:cNvCxnSpPr>
          <p:nvPr/>
        </p:nvCxnSpPr>
        <p:spPr>
          <a:xfrm rot="16200000" flipH="1">
            <a:off x="4174140" y="2183810"/>
            <a:ext cx="1097425" cy="159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14" idx="0"/>
          </p:cNvCxnSpPr>
          <p:nvPr/>
        </p:nvCxnSpPr>
        <p:spPr>
          <a:xfrm>
            <a:off x="5417820" y="1356360"/>
            <a:ext cx="2015469" cy="13845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1357290" y="393556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357118" y="3894900"/>
            <a:ext cx="18575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dirty="0" smtClean="0">
                <a:solidFill>
                  <a:schemeClr val="bg1"/>
                </a:solidFill>
              </a:rPr>
              <a:t>Intrappolamento</a:t>
            </a:r>
          </a:p>
          <a:p>
            <a:r>
              <a:rPr lang="it-IT" sz="1900" dirty="0" smtClean="0">
                <a:solidFill>
                  <a:schemeClr val="bg1"/>
                </a:solidFill>
              </a:rPr>
              <a:t>di carica (1)</a:t>
            </a: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357290" y="468657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46237" y="4708107"/>
            <a:ext cx="18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Power </a:t>
            </a:r>
            <a:r>
              <a:rPr lang="en-US" sz="2000" dirty="0" smtClean="0">
                <a:solidFill>
                  <a:schemeClr val="bg1"/>
                </a:solidFill>
              </a:rPr>
              <a:t>Handling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6500826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739354" y="378619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723371" y="3879652"/>
            <a:ext cx="101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Umidità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1357290" y="543575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344158" y="5435758"/>
            <a:ext cx="1660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Resistenza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di contatto (2)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739354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714744" y="4636952"/>
            <a:ext cx="1517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Temperatura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6500826" y="3786190"/>
            <a:ext cx="1785950" cy="64294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3714744" y="521495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746759" y="5314906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Radiazioni (5)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3714744" y="592933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3746759" y="6029286"/>
            <a:ext cx="143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ESD/EOS (3)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557310" y="3886146"/>
            <a:ext cx="15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Vibrazioni (4)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6565350" y="4600526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Shock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6500826" y="521495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572264" y="5314906"/>
            <a:ext cx="963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Logorio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6500826" y="592933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6572264" y="6029286"/>
            <a:ext cx="79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Usura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6" name="Freccia circolare in su 35"/>
          <p:cNvSpPr/>
          <p:nvPr/>
        </p:nvSpPr>
        <p:spPr>
          <a:xfrm>
            <a:off x="5600707" y="3286124"/>
            <a:ext cx="1000132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Freccia circolare in su 36"/>
          <p:cNvSpPr/>
          <p:nvPr/>
        </p:nvSpPr>
        <p:spPr>
          <a:xfrm flipH="1">
            <a:off x="2967026" y="3286124"/>
            <a:ext cx="928694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Segnaposto numero diapositiva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(vibrazioni)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5118143"/>
            <a:ext cx="8686800" cy="12398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 smtClean="0"/>
              <a:t>Le </a:t>
            </a:r>
            <a:r>
              <a:rPr lang="it-IT" sz="2400" dirty="0" smtClean="0">
                <a:solidFill>
                  <a:srgbClr val="FF0000"/>
                </a:solidFill>
              </a:rPr>
              <a:t>vibrazioni</a:t>
            </a:r>
            <a:r>
              <a:rPr lang="it-IT" sz="2400" dirty="0" smtClean="0"/>
              <a:t> possono portare a </a:t>
            </a:r>
            <a:r>
              <a:rPr lang="it-IT" sz="2400" dirty="0" smtClean="0">
                <a:solidFill>
                  <a:srgbClr val="FF0000"/>
                </a:solidFill>
              </a:rPr>
              <a:t>fenomeni di </a:t>
            </a:r>
            <a:r>
              <a:rPr lang="it-IT" sz="2400" dirty="0" err="1" smtClean="0">
                <a:solidFill>
                  <a:srgbClr val="FF0000"/>
                </a:solidFill>
              </a:rPr>
              <a:t>delaminazione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o a fenomeni di </a:t>
            </a:r>
            <a:r>
              <a:rPr lang="it-IT" sz="2400" dirty="0" smtClean="0">
                <a:solidFill>
                  <a:srgbClr val="FF0000"/>
                </a:solidFill>
              </a:rPr>
              <a:t>frattura istantanea</a:t>
            </a:r>
            <a:r>
              <a:rPr lang="it-IT" sz="2400" dirty="0" smtClean="0"/>
              <a:t>, con </a:t>
            </a:r>
            <a:r>
              <a:rPr lang="it-IT" sz="2400" dirty="0" smtClean="0">
                <a:solidFill>
                  <a:srgbClr val="FF0000"/>
                </a:solidFill>
              </a:rPr>
              <a:t>conseguente rottura </a:t>
            </a:r>
            <a:r>
              <a:rPr lang="it-IT" sz="2400" dirty="0" smtClean="0"/>
              <a:t>e non funzionamento del dispositivo</a:t>
            </a:r>
            <a:endParaRPr lang="it-IT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84" y="500042"/>
            <a:ext cx="823404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297184" y="3643314"/>
            <a:ext cx="1345990" cy="269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68022" y="4302810"/>
            <a:ext cx="1345990" cy="269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Introduzione ai dispositivi MEMS</a:t>
            </a:r>
            <a:endParaRPr lang="it-IT" dirty="0"/>
          </a:p>
        </p:txBody>
      </p:sp>
      <p:sp>
        <p:nvSpPr>
          <p:cNvPr id="6" name="Torta 5"/>
          <p:cNvSpPr/>
          <p:nvPr/>
        </p:nvSpPr>
        <p:spPr>
          <a:xfrm>
            <a:off x="3786182" y="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43372" y="857232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MEMS</a:t>
            </a:r>
            <a:endParaRPr lang="it-IT" sz="2800" dirty="0">
              <a:solidFill>
                <a:schemeClr val="bg1"/>
              </a:solidFill>
            </a:endParaRPr>
          </a:p>
        </p:txBody>
      </p:sp>
      <p:cxnSp>
        <p:nvCxnSpPr>
          <p:cNvPr id="9" name="Connettore 2 8"/>
          <p:cNvCxnSpPr>
            <a:endCxn id="11" idx="0"/>
          </p:cNvCxnSpPr>
          <p:nvPr/>
        </p:nvCxnSpPr>
        <p:spPr>
          <a:xfrm rot="10800000" flipV="1">
            <a:off x="1511411" y="1428735"/>
            <a:ext cx="2603386" cy="131446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orta 9"/>
          <p:cNvSpPr/>
          <p:nvPr/>
        </p:nvSpPr>
        <p:spPr>
          <a:xfrm>
            <a:off x="57147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84476" y="2743195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Sensori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2" name="Torta 11"/>
          <p:cNvSpPr/>
          <p:nvPr/>
        </p:nvSpPr>
        <p:spPr>
          <a:xfrm>
            <a:off x="2652956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643174" y="2740499"/>
            <a:ext cx="1938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700" dirty="0" smtClean="0">
                <a:solidFill>
                  <a:schemeClr val="bg1"/>
                </a:solidFill>
              </a:rPr>
              <a:t>Applicazioni</a:t>
            </a:r>
          </a:p>
          <a:p>
            <a:pPr algn="ctr"/>
            <a:r>
              <a:rPr lang="it-IT" sz="2700" dirty="0" smtClean="0">
                <a:solidFill>
                  <a:schemeClr val="bg1"/>
                </a:solidFill>
              </a:rPr>
              <a:t>RF</a:t>
            </a:r>
            <a:endParaRPr lang="it-IT" sz="2700" dirty="0">
              <a:solidFill>
                <a:schemeClr val="bg1"/>
              </a:solidFill>
            </a:endParaRPr>
          </a:p>
        </p:txBody>
      </p:sp>
      <p:sp>
        <p:nvSpPr>
          <p:cNvPr id="14" name="Torta 13"/>
          <p:cNvSpPr/>
          <p:nvPr/>
        </p:nvSpPr>
        <p:spPr>
          <a:xfrm>
            <a:off x="4786314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896805" y="2714620"/>
            <a:ext cx="1675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Dispositivi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ottici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71472" y="393556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42910" y="3935560"/>
            <a:ext cx="1655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Accelerometri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AIR BAG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71472" y="468657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60419" y="4708107"/>
            <a:ext cx="1849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Sensori di pressione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MICROFONI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858016" y="4643446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2724394" y="393556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714612" y="3864122"/>
            <a:ext cx="1789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Interruttori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RF SWITCH MATRIX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724394" y="464994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714612" y="4656434"/>
            <a:ext cx="124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Risonatori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FILTRI RF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786314" y="393556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770331" y="3932171"/>
            <a:ext cx="1878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Micro specchi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SPECCHI ADATTABILI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571472" y="543575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58340" y="5422487"/>
            <a:ext cx="1799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Giroscopi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SISTEMI </a:t>
            </a:r>
            <a:r>
              <a:rPr lang="it-IT" sz="1200" dirty="0" err="1" smtClean="0">
                <a:solidFill>
                  <a:schemeClr val="bg1"/>
                </a:solidFill>
              </a:rPr>
              <a:t>DI</a:t>
            </a:r>
            <a:r>
              <a:rPr lang="it-IT" sz="1200" dirty="0" smtClean="0">
                <a:solidFill>
                  <a:schemeClr val="bg1"/>
                </a:solidFill>
              </a:rPr>
              <a:t> PUNTAMENTO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34" name="Torta 33"/>
          <p:cNvSpPr/>
          <p:nvPr/>
        </p:nvSpPr>
        <p:spPr>
          <a:xfrm>
            <a:off x="6786578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776796" y="2760645"/>
            <a:ext cx="1938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700" dirty="0" smtClean="0">
                <a:solidFill>
                  <a:schemeClr val="bg1"/>
                </a:solidFill>
              </a:rPr>
              <a:t>Applicazioni</a:t>
            </a:r>
          </a:p>
          <a:p>
            <a:pPr algn="ctr"/>
            <a:r>
              <a:rPr lang="it-IT" sz="2700" dirty="0" smtClean="0">
                <a:solidFill>
                  <a:schemeClr val="bg1"/>
                </a:solidFill>
              </a:rPr>
              <a:t>BIO</a:t>
            </a:r>
            <a:endParaRPr lang="it-IT" sz="2700" dirty="0">
              <a:solidFill>
                <a:schemeClr val="bg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4786314" y="464994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761704" y="4646551"/>
            <a:ext cx="1652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Micro lenti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LENTI ADATTABILI</a:t>
            </a:r>
            <a:endParaRPr lang="it-IT" sz="1600" dirty="0">
              <a:solidFill>
                <a:schemeClr val="bg1"/>
              </a:solidFill>
            </a:endParaRPr>
          </a:p>
        </p:txBody>
      </p:sp>
      <p:cxnSp>
        <p:nvCxnSpPr>
          <p:cNvPr id="41" name="Connettore 2 40"/>
          <p:cNvCxnSpPr>
            <a:endCxn id="13" idx="0"/>
          </p:cNvCxnSpPr>
          <p:nvPr/>
        </p:nvCxnSpPr>
        <p:spPr>
          <a:xfrm rot="5400000">
            <a:off x="3374454" y="1790602"/>
            <a:ext cx="1187921" cy="711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rot="16200000" flipH="1">
            <a:off x="4853943" y="1866903"/>
            <a:ext cx="1203957" cy="57911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endCxn id="35" idx="0"/>
          </p:cNvCxnSpPr>
          <p:nvPr/>
        </p:nvCxnSpPr>
        <p:spPr>
          <a:xfrm>
            <a:off x="5403850" y="1384300"/>
            <a:ext cx="2342250" cy="137634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16200000" flipH="1">
            <a:off x="5429256" y="5507196"/>
            <a:ext cx="428630" cy="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4786314" y="5721510"/>
            <a:ext cx="1785950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794726" y="5688172"/>
            <a:ext cx="1777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Comunicazione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Ottica</a:t>
            </a:r>
            <a:endParaRPr lang="it-IT" sz="1600" dirty="0">
              <a:solidFill>
                <a:schemeClr val="bg1"/>
              </a:solidFill>
            </a:endParaRPr>
          </a:p>
        </p:txBody>
      </p:sp>
      <p:cxnSp>
        <p:nvCxnSpPr>
          <p:cNvPr id="61" name="Connettore 2 60"/>
          <p:cNvCxnSpPr/>
          <p:nvPr/>
        </p:nvCxnSpPr>
        <p:spPr>
          <a:xfrm rot="16200000" flipH="1">
            <a:off x="3357554" y="5507196"/>
            <a:ext cx="428630" cy="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/>
          <p:cNvSpPr/>
          <p:nvPr/>
        </p:nvSpPr>
        <p:spPr>
          <a:xfrm>
            <a:off x="2714612" y="5721510"/>
            <a:ext cx="1785950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2714612" y="5721510"/>
            <a:ext cx="1777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Comunicazione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Satellitare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6858016" y="5500702"/>
            <a:ext cx="1785950" cy="64294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66" name="Connettore 2 65"/>
          <p:cNvCxnSpPr>
            <a:stCxn id="22" idx="2"/>
            <a:endCxn id="64" idx="0"/>
          </p:cNvCxnSpPr>
          <p:nvPr/>
        </p:nvCxnSpPr>
        <p:spPr>
          <a:xfrm rot="5400000">
            <a:off x="7643834" y="5393545"/>
            <a:ext cx="214314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/>
          <p:cNvSpPr/>
          <p:nvPr/>
        </p:nvSpPr>
        <p:spPr>
          <a:xfrm>
            <a:off x="6786578" y="4643446"/>
            <a:ext cx="1935915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700" dirty="0" smtClean="0">
                <a:solidFill>
                  <a:schemeClr val="bg1"/>
                </a:solidFill>
              </a:rPr>
              <a:t>BIO MEMS detector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SENSORE </a:t>
            </a:r>
            <a:r>
              <a:rPr lang="it-IT" sz="1400" dirty="0" err="1" smtClean="0">
                <a:solidFill>
                  <a:schemeClr val="bg1"/>
                </a:solidFill>
              </a:rPr>
              <a:t>DI</a:t>
            </a:r>
            <a:r>
              <a:rPr lang="it-IT" sz="1400" dirty="0" smtClean="0">
                <a:solidFill>
                  <a:schemeClr val="bg1"/>
                </a:solidFill>
              </a:rPr>
              <a:t> GLUCOSIO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7072330" y="5600658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chemeClr val="bg1"/>
                </a:solidFill>
              </a:rPr>
              <a:t>Lab</a:t>
            </a:r>
            <a:r>
              <a:rPr lang="it-IT" sz="2000" dirty="0" smtClean="0">
                <a:solidFill>
                  <a:schemeClr val="bg1"/>
                </a:solidFill>
              </a:rPr>
              <a:t> on Chip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6858016" y="3929066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6837389" y="3925677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Micro sensori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LENTI A CONTATTO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4" name="Segnaposto numero diapositiva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</a:t>
            </a:r>
            <a:endParaRPr lang="it-IT" dirty="0"/>
          </a:p>
        </p:txBody>
      </p:sp>
      <p:sp>
        <p:nvSpPr>
          <p:cNvPr id="6" name="Torta 5"/>
          <p:cNvSpPr/>
          <p:nvPr/>
        </p:nvSpPr>
        <p:spPr>
          <a:xfrm>
            <a:off x="3786182" y="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64512" y="957188"/>
            <a:ext cx="1607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AFFIDABILITÁ</a:t>
            </a:r>
            <a:endParaRPr lang="it-IT" sz="2000" b="1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>
            <a:endCxn id="10" idx="0"/>
          </p:cNvCxnSpPr>
          <p:nvPr/>
        </p:nvCxnSpPr>
        <p:spPr>
          <a:xfrm rot="10800000" flipV="1">
            <a:off x="2226528" y="1386839"/>
            <a:ext cx="1827313" cy="1356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rta 8"/>
          <p:cNvSpPr/>
          <p:nvPr/>
        </p:nvSpPr>
        <p:spPr>
          <a:xfrm>
            <a:off x="128585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71604" y="2743195"/>
            <a:ext cx="130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elettrici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1" name="Torta 10"/>
          <p:cNvSpPr/>
          <p:nvPr/>
        </p:nvSpPr>
        <p:spPr>
          <a:xfrm>
            <a:off x="3786182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32400" y="2740499"/>
            <a:ext cx="13968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200" dirty="0" smtClean="0">
                <a:solidFill>
                  <a:schemeClr val="bg1"/>
                </a:solidFill>
              </a:rPr>
              <a:t>ambientali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13" name="Torta 12"/>
          <p:cNvSpPr/>
          <p:nvPr/>
        </p:nvSpPr>
        <p:spPr>
          <a:xfrm>
            <a:off x="6500826" y="2000240"/>
            <a:ext cx="1857388" cy="1643074"/>
          </a:xfrm>
          <a:prstGeom prst="pie">
            <a:avLst>
              <a:gd name="adj1" fmla="val 0"/>
              <a:gd name="adj2" fmla="val 108095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22677" y="2740879"/>
            <a:ext cx="1421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Problemi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meccanici</a:t>
            </a:r>
          </a:p>
        </p:txBody>
      </p:sp>
      <p:cxnSp>
        <p:nvCxnSpPr>
          <p:cNvPr id="17" name="Connettore 2 16"/>
          <p:cNvCxnSpPr>
            <a:stCxn id="6" idx="1"/>
            <a:endCxn id="12" idx="0"/>
          </p:cNvCxnSpPr>
          <p:nvPr/>
        </p:nvCxnSpPr>
        <p:spPr>
          <a:xfrm rot="16200000" flipH="1">
            <a:off x="4174140" y="2183810"/>
            <a:ext cx="1097425" cy="159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14" idx="0"/>
          </p:cNvCxnSpPr>
          <p:nvPr/>
        </p:nvCxnSpPr>
        <p:spPr>
          <a:xfrm>
            <a:off x="5417820" y="1356360"/>
            <a:ext cx="2015469" cy="13845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1357290" y="393556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357118" y="3894900"/>
            <a:ext cx="18575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dirty="0" smtClean="0">
                <a:solidFill>
                  <a:schemeClr val="bg1"/>
                </a:solidFill>
              </a:rPr>
              <a:t>Intrappolamento</a:t>
            </a:r>
          </a:p>
          <a:p>
            <a:r>
              <a:rPr lang="it-IT" sz="1900" dirty="0" smtClean="0">
                <a:solidFill>
                  <a:schemeClr val="bg1"/>
                </a:solidFill>
              </a:rPr>
              <a:t>di carica (1)</a:t>
            </a: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357290" y="468657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346237" y="4708107"/>
            <a:ext cx="18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Power </a:t>
            </a:r>
            <a:r>
              <a:rPr lang="en-US" sz="2000" dirty="0" smtClean="0">
                <a:solidFill>
                  <a:schemeClr val="bg1"/>
                </a:solidFill>
              </a:rPr>
              <a:t>Handling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6500826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739354" y="378619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723371" y="3879652"/>
            <a:ext cx="101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Umidità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1357290" y="5435758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344158" y="5435758"/>
            <a:ext cx="1660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Resistenza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di contatto (2)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739354" y="450057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714744" y="4636952"/>
            <a:ext cx="1517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Temperatura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6500826" y="378619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3714744" y="5214950"/>
            <a:ext cx="1785950" cy="64294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3746759" y="5314906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Radiazioni (5)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3714744" y="592933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3746759" y="6029286"/>
            <a:ext cx="143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ESD/EOS (3)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557310" y="3886146"/>
            <a:ext cx="156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Vibrazioni (4)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6565350" y="4600526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Shock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6500826" y="521495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572264" y="5314906"/>
            <a:ext cx="963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Logorio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6500826" y="5929330"/>
            <a:ext cx="1785950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6572264" y="6029286"/>
            <a:ext cx="79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Usura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6" name="Freccia circolare in su 35"/>
          <p:cNvSpPr/>
          <p:nvPr/>
        </p:nvSpPr>
        <p:spPr>
          <a:xfrm>
            <a:off x="5600707" y="3286124"/>
            <a:ext cx="1000132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Freccia circolare in su 36"/>
          <p:cNvSpPr/>
          <p:nvPr/>
        </p:nvSpPr>
        <p:spPr>
          <a:xfrm flipH="1">
            <a:off x="2967026" y="3286124"/>
            <a:ext cx="928694" cy="357190"/>
          </a:xfrm>
          <a:prstGeom prst="curvedUpArrow">
            <a:avLst>
              <a:gd name="adj1" fmla="val 16304"/>
              <a:gd name="adj2" fmla="val 58988"/>
              <a:gd name="adj3" fmla="val 29444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Segnaposto numero diapositiva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(radiazioni)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000364" y="1428736"/>
            <a:ext cx="3643338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Irraggiamento dispositivi</a:t>
            </a:r>
            <a:endParaRPr lang="it-IT" sz="2800" dirty="0"/>
          </a:p>
        </p:txBody>
      </p:sp>
      <p:cxnSp>
        <p:nvCxnSpPr>
          <p:cNvPr id="8" name="Connettore 2 7"/>
          <p:cNvCxnSpPr>
            <a:stCxn id="6" idx="2"/>
            <a:endCxn id="11" idx="0"/>
          </p:cNvCxnSpPr>
          <p:nvPr/>
        </p:nvCxnSpPr>
        <p:spPr>
          <a:xfrm rot="5400000">
            <a:off x="2911067" y="1660910"/>
            <a:ext cx="928694" cy="2893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6" idx="2"/>
            <a:endCxn id="12" idx="0"/>
          </p:cNvCxnSpPr>
          <p:nvPr/>
        </p:nvCxnSpPr>
        <p:spPr>
          <a:xfrm rot="16200000" flipH="1">
            <a:off x="4375545" y="3089669"/>
            <a:ext cx="928694" cy="357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71472" y="3571876"/>
            <a:ext cx="2714644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(1) Raggi Gamma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643306" y="3571876"/>
            <a:ext cx="2428892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(2) Protoni</a:t>
            </a:r>
            <a:endParaRPr lang="it-IT" sz="2800" dirty="0"/>
          </a:p>
        </p:txBody>
      </p:sp>
      <p:sp>
        <p:nvSpPr>
          <p:cNvPr id="20" name="Rettangolo 19"/>
          <p:cNvSpPr/>
          <p:nvPr/>
        </p:nvSpPr>
        <p:spPr>
          <a:xfrm>
            <a:off x="6500826" y="3571876"/>
            <a:ext cx="2428892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(3) Raggi X</a:t>
            </a:r>
            <a:endParaRPr lang="it-IT" sz="2800" dirty="0"/>
          </a:p>
        </p:txBody>
      </p:sp>
      <p:cxnSp>
        <p:nvCxnSpPr>
          <p:cNvPr id="21" name="Connettore 2 20"/>
          <p:cNvCxnSpPr>
            <a:stCxn id="6" idx="2"/>
            <a:endCxn id="20" idx="0"/>
          </p:cNvCxnSpPr>
          <p:nvPr/>
        </p:nvCxnSpPr>
        <p:spPr>
          <a:xfrm rot="16200000" flipH="1">
            <a:off x="5804305" y="1660909"/>
            <a:ext cx="928694" cy="2893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(radiazioni)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4643446"/>
            <a:ext cx="8686800" cy="164307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u="sng" dirty="0" smtClean="0">
                <a:solidFill>
                  <a:srgbClr val="FF0000"/>
                </a:solidFill>
              </a:rPr>
              <a:t>Raggi gamma</a:t>
            </a:r>
            <a:r>
              <a:rPr lang="it-IT" dirty="0" smtClean="0"/>
              <a:t>:</a:t>
            </a:r>
            <a:endParaRPr lang="it-IT" dirty="0"/>
          </a:p>
          <a:p>
            <a:pPr algn="just">
              <a:buNone/>
            </a:pPr>
            <a:r>
              <a:rPr lang="it-IT" dirty="0" smtClean="0"/>
              <a:t>	Degrado dei parametri di scattering lungo i giorni successivi all’irraggiamento </a:t>
            </a:r>
            <a:r>
              <a:rPr lang="it-IT" dirty="0" smtClean="0">
                <a:sym typeface="Wingdings" pitchFamily="2" charset="2"/>
              </a:rPr>
              <a:t> degrado del contatto metallo-metallo dell’interruttore ohmico</a:t>
            </a:r>
            <a:endParaRPr lang="it-IT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r="6535"/>
          <a:stretch>
            <a:fillRect/>
          </a:stretch>
        </p:blipFill>
        <p:spPr bwMode="auto">
          <a:xfrm>
            <a:off x="428596" y="571480"/>
            <a:ext cx="4214842" cy="33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4429156" cy="4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 r="1546"/>
          <a:stretch>
            <a:fillRect/>
          </a:stretch>
        </p:blipFill>
        <p:spPr bwMode="auto">
          <a:xfrm>
            <a:off x="4592116" y="571480"/>
            <a:ext cx="4551884" cy="333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 r="1666"/>
          <a:stretch>
            <a:fillRect/>
          </a:stretch>
        </p:blipFill>
        <p:spPr bwMode="auto">
          <a:xfrm>
            <a:off x="4924433" y="3933608"/>
            <a:ext cx="4219567" cy="4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3948079" y="571480"/>
            <a:ext cx="909673" cy="36933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60 </a:t>
            </a:r>
            <a:r>
              <a:rPr lang="it-IT" b="1" dirty="0" err="1" smtClean="0"/>
              <a:t>Krad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095571" y="571480"/>
            <a:ext cx="1048429" cy="36933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1.2 </a:t>
            </a:r>
            <a:r>
              <a:rPr lang="it-IT" b="1" dirty="0" err="1" smtClean="0"/>
              <a:t>Mrad</a:t>
            </a:r>
            <a:endParaRPr lang="it-IT" b="1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(radiazioni)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4429132"/>
            <a:ext cx="8686800" cy="2000264"/>
          </a:xfrm>
        </p:spPr>
        <p:txBody>
          <a:bodyPr>
            <a:noAutofit/>
          </a:bodyPr>
          <a:lstStyle/>
          <a:p>
            <a:pPr algn="just"/>
            <a:r>
              <a:rPr lang="it-IT" sz="2700" u="sng" dirty="0" smtClean="0">
                <a:solidFill>
                  <a:srgbClr val="FF0000"/>
                </a:solidFill>
              </a:rPr>
              <a:t>Protoni:</a:t>
            </a:r>
          </a:p>
          <a:p>
            <a:pPr algn="just"/>
            <a:r>
              <a:rPr lang="it-IT" sz="2700" dirty="0" smtClean="0"/>
              <a:t>Aumentando la dose, aumenta il degrado</a:t>
            </a:r>
          </a:p>
          <a:p>
            <a:pPr algn="just"/>
            <a:r>
              <a:rPr lang="it-IT" sz="2700" dirty="0" smtClean="0"/>
              <a:t>Nei giorni successivi risulta un processo di </a:t>
            </a:r>
            <a:r>
              <a:rPr lang="it-IT" sz="2700" dirty="0" err="1" smtClean="0"/>
              <a:t>annealing</a:t>
            </a:r>
            <a:r>
              <a:rPr lang="it-IT" sz="2700" dirty="0" smtClean="0"/>
              <a:t> che porta ad un degrado progressivo del contatto.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33395"/>
            <a:ext cx="4685729" cy="339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857628"/>
            <a:ext cx="605950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428728" y="3857628"/>
            <a:ext cx="1345990" cy="269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143636" y="571480"/>
            <a:ext cx="1562992" cy="36933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1, 10, 30 </a:t>
            </a:r>
            <a:r>
              <a:rPr lang="it-IT" b="1" dirty="0" err="1" smtClean="0"/>
              <a:t>Mrad</a:t>
            </a:r>
            <a:endParaRPr lang="it-IT" b="1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(radiazioni)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703237"/>
            <a:ext cx="8686800" cy="5940473"/>
          </a:xfrm>
        </p:spPr>
        <p:txBody>
          <a:bodyPr>
            <a:noAutofit/>
          </a:bodyPr>
          <a:lstStyle/>
          <a:p>
            <a:pPr algn="just"/>
            <a:r>
              <a:rPr lang="it-IT" sz="2700" dirty="0" smtClean="0"/>
              <a:t>Possibile spiegazione: </a:t>
            </a:r>
          </a:p>
          <a:p>
            <a:pPr algn="just">
              <a:buNone/>
            </a:pPr>
            <a:r>
              <a:rPr lang="it-IT" sz="2700" dirty="0" smtClean="0"/>
              <a:t>	</a:t>
            </a:r>
            <a:r>
              <a:rPr lang="it-IT" sz="2700" dirty="0" smtClean="0">
                <a:sym typeface="Wingdings" pitchFamily="2" charset="2"/>
              </a:rPr>
              <a:t> </a:t>
            </a:r>
            <a:r>
              <a:rPr lang="it-IT" sz="2700" dirty="0" smtClean="0">
                <a:solidFill>
                  <a:srgbClr val="FF0000"/>
                </a:solidFill>
                <a:sym typeface="Wingdings" pitchFamily="2" charset="2"/>
              </a:rPr>
              <a:t>I</a:t>
            </a:r>
            <a:r>
              <a:rPr lang="it-IT" sz="2700" dirty="0" smtClean="0">
                <a:solidFill>
                  <a:srgbClr val="FF0000"/>
                </a:solidFill>
              </a:rPr>
              <a:t>mpurità di Idrogeno </a:t>
            </a:r>
            <a:r>
              <a:rPr lang="it-IT" sz="2700" dirty="0" smtClean="0"/>
              <a:t>sono presenti nel dispositivo.</a:t>
            </a:r>
          </a:p>
          <a:p>
            <a:pPr algn="just">
              <a:buNone/>
            </a:pPr>
            <a:r>
              <a:rPr lang="it-IT" sz="2700" dirty="0" smtClean="0"/>
              <a:t>	</a:t>
            </a:r>
            <a:r>
              <a:rPr lang="it-IT" sz="2700" dirty="0" smtClean="0">
                <a:sym typeface="Wingdings" pitchFamily="2" charset="2"/>
              </a:rPr>
              <a:t> L</a:t>
            </a:r>
            <a:r>
              <a:rPr lang="it-IT" sz="2700" dirty="0" smtClean="0"/>
              <a:t>’irraggiamento rompe i </a:t>
            </a:r>
            <a:r>
              <a:rPr lang="it-IT" sz="2700" dirty="0" smtClean="0">
                <a:solidFill>
                  <a:srgbClr val="FF0000"/>
                </a:solidFill>
              </a:rPr>
              <a:t>legami Si-H </a:t>
            </a:r>
            <a:r>
              <a:rPr lang="it-IT" sz="2700" dirty="0" smtClean="0"/>
              <a:t>più deboli</a:t>
            </a:r>
          </a:p>
          <a:p>
            <a:pPr algn="just">
              <a:buNone/>
            </a:pPr>
            <a:r>
              <a:rPr lang="it-IT" sz="2700" dirty="0" smtClean="0"/>
              <a:t>	</a:t>
            </a:r>
            <a:r>
              <a:rPr lang="it-IT" sz="2700" dirty="0" smtClean="0">
                <a:sym typeface="Wingdings" pitchFamily="2" charset="2"/>
              </a:rPr>
              <a:t> </a:t>
            </a:r>
            <a:r>
              <a:rPr lang="it-IT" sz="2700" dirty="0" smtClean="0"/>
              <a:t>Si formano delle </a:t>
            </a:r>
            <a:r>
              <a:rPr lang="it-IT" sz="2700" dirty="0" smtClean="0">
                <a:solidFill>
                  <a:srgbClr val="FF0000"/>
                </a:solidFill>
              </a:rPr>
              <a:t>vescicole</a:t>
            </a:r>
            <a:r>
              <a:rPr lang="it-IT" sz="2700" dirty="0" smtClean="0"/>
              <a:t> che </a:t>
            </a:r>
            <a:r>
              <a:rPr lang="it-IT" sz="2700" dirty="0" smtClean="0">
                <a:solidFill>
                  <a:srgbClr val="FF0000"/>
                </a:solidFill>
              </a:rPr>
              <a:t>rompono la struttura cristallina dell’ossido</a:t>
            </a:r>
            <a:r>
              <a:rPr lang="it-IT" sz="2700" dirty="0" smtClean="0"/>
              <a:t> e quindi del </a:t>
            </a:r>
            <a:r>
              <a:rPr lang="it-IT" sz="2700" dirty="0" smtClean="0">
                <a:solidFill>
                  <a:srgbClr val="FF0000"/>
                </a:solidFill>
              </a:rPr>
              <a:t>metallo di contatto </a:t>
            </a:r>
          </a:p>
          <a:p>
            <a:pPr algn="just">
              <a:buNone/>
            </a:pPr>
            <a:r>
              <a:rPr lang="it-IT" sz="2700" dirty="0" smtClean="0">
                <a:sym typeface="Wingdings" pitchFamily="2" charset="2"/>
              </a:rPr>
              <a:t>	 </a:t>
            </a:r>
            <a:r>
              <a:rPr lang="it-IT" sz="2700" dirty="0" smtClean="0">
                <a:solidFill>
                  <a:srgbClr val="FF0000"/>
                </a:solidFill>
                <a:sym typeface="Wingdings" pitchFamily="2" charset="2"/>
              </a:rPr>
              <a:t>aumento</a:t>
            </a:r>
            <a:r>
              <a:rPr lang="it-IT" sz="2700" dirty="0" smtClean="0">
                <a:sym typeface="Wingdings" pitchFamily="2" charset="2"/>
              </a:rPr>
              <a:t> conseguente </a:t>
            </a:r>
            <a:r>
              <a:rPr lang="it-IT" sz="2700" dirty="0" smtClean="0">
                <a:solidFill>
                  <a:srgbClr val="FF0000"/>
                </a:solidFill>
                <a:sym typeface="Wingdings" pitchFamily="2" charset="2"/>
              </a:rPr>
              <a:t>della rugosità</a:t>
            </a:r>
            <a:r>
              <a:rPr lang="it-IT" sz="2700" dirty="0" smtClean="0">
                <a:sym typeface="Wingdings" pitchFamily="2" charset="2"/>
              </a:rPr>
              <a:t> e quindi della </a:t>
            </a:r>
            <a:r>
              <a:rPr lang="it-IT" sz="2700" dirty="0" smtClean="0">
                <a:solidFill>
                  <a:srgbClr val="FF0000"/>
                </a:solidFill>
                <a:sym typeface="Wingdings" pitchFamily="2" charset="2"/>
              </a:rPr>
              <a:t>resistenza di contatto</a:t>
            </a:r>
            <a:r>
              <a:rPr lang="it-IT" sz="2700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it-IT" sz="2700" dirty="0" smtClean="0">
                <a:sym typeface="Wingdings" pitchFamily="2" charset="2"/>
              </a:rPr>
              <a:t>Questo spiegherebbe anche il tempo di </a:t>
            </a:r>
            <a:r>
              <a:rPr lang="it-IT" sz="2700" dirty="0" err="1" smtClean="0">
                <a:sym typeface="Wingdings" pitchFamily="2" charset="2"/>
              </a:rPr>
              <a:t>annealing</a:t>
            </a:r>
            <a:r>
              <a:rPr lang="it-IT" sz="2700" dirty="0" smtClean="0">
                <a:sym typeface="Wingdings" pitchFamily="2" charset="2"/>
              </a:rPr>
              <a:t> così prolungato nei giorni: </a:t>
            </a:r>
          </a:p>
          <a:p>
            <a:pPr algn="just">
              <a:buNone/>
            </a:pPr>
            <a:r>
              <a:rPr lang="it-IT" sz="2700" dirty="0" smtClean="0">
                <a:sym typeface="Wingdings" pitchFamily="2" charset="2"/>
              </a:rPr>
              <a:t>	 Le </a:t>
            </a:r>
            <a:r>
              <a:rPr lang="it-IT" sz="2700" dirty="0" smtClean="0">
                <a:solidFill>
                  <a:srgbClr val="FF0000"/>
                </a:solidFill>
                <a:sym typeface="Wingdings" pitchFamily="2" charset="2"/>
              </a:rPr>
              <a:t>proprietà di diffusione dell’idrogeno </a:t>
            </a:r>
            <a:r>
              <a:rPr lang="it-IT" sz="2700" dirty="0" smtClean="0">
                <a:sym typeface="Wingdings" pitchFamily="2" charset="2"/>
              </a:rPr>
              <a:t>attraverso i </a:t>
            </a:r>
            <a:r>
              <a:rPr lang="it-IT" sz="2700" dirty="0" err="1" smtClean="0">
                <a:sym typeface="Wingdings" pitchFamily="2" charset="2"/>
              </a:rPr>
              <a:t>layer</a:t>
            </a:r>
            <a:r>
              <a:rPr lang="it-IT" sz="2700" dirty="0" smtClean="0">
                <a:sym typeface="Wingdings" pitchFamily="2" charset="2"/>
              </a:rPr>
              <a:t> del </a:t>
            </a:r>
            <a:r>
              <a:rPr lang="it-IT" sz="2700" dirty="0" err="1" smtClean="0">
                <a:sym typeface="Wingdings" pitchFamily="2" charset="2"/>
              </a:rPr>
              <a:t>mems</a:t>
            </a:r>
            <a:r>
              <a:rPr lang="it-IT" sz="2700" dirty="0" smtClean="0">
                <a:sym typeface="Wingdings" pitchFamily="2" charset="2"/>
              </a:rPr>
              <a:t> (Si, SiO2, Al/Ti/Al, Au) controllano la </a:t>
            </a:r>
            <a:r>
              <a:rPr lang="it-IT" sz="2700" dirty="0" smtClean="0">
                <a:solidFill>
                  <a:srgbClr val="FF0000"/>
                </a:solidFill>
                <a:sym typeface="Wingdings" pitchFamily="2" charset="2"/>
              </a:rPr>
              <a:t>durata del processo </a:t>
            </a:r>
            <a:r>
              <a:rPr lang="it-IT" sz="2700" dirty="0" smtClean="0">
                <a:sym typeface="Wingdings" pitchFamily="2" charset="2"/>
              </a:rPr>
              <a:t>che risulta </a:t>
            </a:r>
            <a:r>
              <a:rPr lang="it-IT" sz="2700" dirty="0" smtClean="0">
                <a:solidFill>
                  <a:srgbClr val="FF0000"/>
                </a:solidFill>
                <a:sym typeface="Wingdings" pitchFamily="2" charset="2"/>
              </a:rPr>
              <a:t>molto prolungato </a:t>
            </a:r>
            <a:r>
              <a:rPr lang="it-IT" sz="2700" dirty="0" smtClean="0">
                <a:sym typeface="Wingdings" pitchFamily="2" charset="2"/>
              </a:rPr>
              <a:t>nei giorni.</a:t>
            </a:r>
            <a:endParaRPr lang="it-IT" sz="2700" dirty="0" smtClean="0"/>
          </a:p>
          <a:p>
            <a:endParaRPr lang="it-IT" sz="27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(radiazioni)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43438" y="4071942"/>
            <a:ext cx="4357718" cy="207170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sz="2800" dirty="0" smtClean="0"/>
              <a:t>Aumento della </a:t>
            </a:r>
            <a:r>
              <a:rPr lang="it-IT" sz="2800" dirty="0" smtClean="0">
                <a:solidFill>
                  <a:srgbClr val="FF0000"/>
                </a:solidFill>
              </a:rPr>
              <a:t>Rugosità</a:t>
            </a:r>
          </a:p>
          <a:p>
            <a:pPr algn="ctr"/>
            <a:r>
              <a:rPr lang="it-IT" sz="2800" dirty="0" smtClean="0"/>
              <a:t>Aumento della </a:t>
            </a:r>
            <a:r>
              <a:rPr lang="it-IT" sz="2800" dirty="0" smtClean="0">
                <a:solidFill>
                  <a:srgbClr val="FF0000"/>
                </a:solidFill>
              </a:rPr>
              <a:t>resistenza serie</a:t>
            </a:r>
            <a:r>
              <a:rPr lang="it-IT" sz="2800" dirty="0" smtClean="0"/>
              <a:t> o diminuzione della </a:t>
            </a:r>
            <a:r>
              <a:rPr lang="it-IT" sz="2800" dirty="0" smtClean="0">
                <a:solidFill>
                  <a:srgbClr val="FF0000"/>
                </a:solidFill>
              </a:rPr>
              <a:t>resistenza di shunt </a:t>
            </a:r>
            <a:r>
              <a:rPr lang="it-IT" sz="2800" dirty="0" smtClean="0"/>
              <a:t>(è possibile spiegare cosa succede durante l’irraggiamento).</a:t>
            </a:r>
            <a:endParaRPr lang="it-IT" sz="2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7785" r="6578"/>
          <a:stretch>
            <a:fillRect/>
          </a:stretch>
        </p:blipFill>
        <p:spPr bwMode="auto">
          <a:xfrm>
            <a:off x="642910" y="3643314"/>
            <a:ext cx="392909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 l="4362"/>
          <a:stretch>
            <a:fillRect/>
          </a:stretch>
        </p:blipFill>
        <p:spPr bwMode="auto">
          <a:xfrm>
            <a:off x="428596" y="500042"/>
            <a:ext cx="4286280" cy="32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0042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3428992" y="571480"/>
            <a:ext cx="1500198" cy="5000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Rq</a:t>
            </a:r>
            <a:r>
              <a:rPr lang="it-IT" b="1" dirty="0" smtClean="0"/>
              <a:t> = 28.4 </a:t>
            </a:r>
            <a:r>
              <a:rPr lang="it-IT" b="1" dirty="0" err="1" smtClean="0"/>
              <a:t>nm</a:t>
            </a:r>
            <a:endParaRPr lang="it-IT" b="1" dirty="0"/>
          </a:p>
        </p:txBody>
      </p:sp>
      <p:sp>
        <p:nvSpPr>
          <p:cNvPr id="8" name="Rettangolo 7"/>
          <p:cNvSpPr/>
          <p:nvPr/>
        </p:nvSpPr>
        <p:spPr>
          <a:xfrm>
            <a:off x="7572396" y="571480"/>
            <a:ext cx="1500198" cy="5000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Rq</a:t>
            </a:r>
            <a:r>
              <a:rPr lang="it-IT" b="1" dirty="0" smtClean="0"/>
              <a:t> = 87.4 </a:t>
            </a:r>
            <a:r>
              <a:rPr lang="it-IT" b="1" dirty="0" err="1" smtClean="0"/>
              <a:t>nm</a:t>
            </a:r>
            <a:endParaRPr lang="it-IT" b="1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4"/>
            <a:ext cx="41975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(radiazioni)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4429132"/>
            <a:ext cx="8686800" cy="2071702"/>
          </a:xfrm>
        </p:spPr>
        <p:txBody>
          <a:bodyPr>
            <a:noAutofit/>
          </a:bodyPr>
          <a:lstStyle/>
          <a:p>
            <a:pPr algn="just"/>
            <a:r>
              <a:rPr lang="it-IT" sz="2000" dirty="0" smtClean="0">
                <a:solidFill>
                  <a:srgbClr val="FF0000"/>
                </a:solidFill>
              </a:rPr>
              <a:t>Radiazioni</a:t>
            </a:r>
            <a:r>
              <a:rPr lang="it-IT" sz="2000" dirty="0" smtClean="0"/>
              <a:t> </a:t>
            </a:r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>
                <a:solidFill>
                  <a:srgbClr val="FF0000"/>
                </a:solidFill>
                <a:sym typeface="Wingdings" pitchFamily="2" charset="2"/>
              </a:rPr>
              <a:t>stesso degrado di stress di </a:t>
            </a:r>
            <a:r>
              <a:rPr lang="it-IT" sz="2000" dirty="0" err="1" smtClean="0">
                <a:solidFill>
                  <a:srgbClr val="FF0000"/>
                </a:solidFill>
                <a:sym typeface="Wingdings" pitchFamily="2" charset="2"/>
              </a:rPr>
              <a:t>ciclatura</a:t>
            </a:r>
            <a:endParaRPr lang="it-IT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just"/>
            <a:r>
              <a:rPr lang="it-IT" sz="2000" dirty="0" smtClean="0">
                <a:sym typeface="Wingdings" pitchFamily="2" charset="2"/>
              </a:rPr>
              <a:t>Il degrado di uno stress di </a:t>
            </a:r>
            <a:r>
              <a:rPr lang="it-IT" sz="2000" dirty="0" err="1" smtClean="0">
                <a:sym typeface="Wingdings" pitchFamily="2" charset="2"/>
              </a:rPr>
              <a:t>ciclatura</a:t>
            </a:r>
            <a:r>
              <a:rPr lang="it-IT" sz="2000" dirty="0" smtClean="0">
                <a:sym typeface="Wingdings" pitchFamily="2" charset="2"/>
              </a:rPr>
              <a:t> può essere spiegato attraverso un </a:t>
            </a:r>
            <a:r>
              <a:rPr lang="it-IT" sz="2000" dirty="0" smtClean="0">
                <a:solidFill>
                  <a:srgbClr val="FF0000"/>
                </a:solidFill>
                <a:sym typeface="Wingdings" pitchFamily="2" charset="2"/>
              </a:rPr>
              <a:t>aumento della r</a:t>
            </a:r>
            <a:r>
              <a:rPr lang="it-IT" sz="2000" dirty="0" smtClean="0">
                <a:solidFill>
                  <a:srgbClr val="FF0000"/>
                </a:solidFill>
              </a:rPr>
              <a:t>esistenza di contatto </a:t>
            </a:r>
            <a:r>
              <a:rPr lang="it-IT" sz="2000" dirty="0" smtClean="0"/>
              <a:t>tra la membrana d’oro e il </a:t>
            </a:r>
            <a:r>
              <a:rPr lang="it-IT" sz="2000" dirty="0" err="1" smtClean="0"/>
              <a:t>layer</a:t>
            </a:r>
            <a:r>
              <a:rPr lang="it-IT" sz="2000" dirty="0" smtClean="0"/>
              <a:t> sottostante di contatto.</a:t>
            </a:r>
          </a:p>
          <a:p>
            <a:pPr algn="just"/>
            <a:r>
              <a:rPr lang="it-IT" sz="2000" dirty="0" smtClean="0">
                <a:solidFill>
                  <a:srgbClr val="FF0000"/>
                </a:solidFill>
              </a:rPr>
              <a:t>L’irraggiamento</a:t>
            </a:r>
            <a:r>
              <a:rPr lang="it-IT" sz="2000" dirty="0" smtClean="0"/>
              <a:t> può essere utilizzato come </a:t>
            </a:r>
            <a:r>
              <a:rPr lang="it-IT" sz="2000" dirty="0" smtClean="0">
                <a:solidFill>
                  <a:srgbClr val="FF0000"/>
                </a:solidFill>
              </a:rPr>
              <a:t>meccanismo di accelerazione </a:t>
            </a:r>
            <a:r>
              <a:rPr lang="it-IT" sz="2000" dirty="0" smtClean="0"/>
              <a:t>dei meccanismi di guasto legati a stress di </a:t>
            </a:r>
            <a:r>
              <a:rPr lang="it-IT" sz="2000" dirty="0" err="1" smtClean="0"/>
              <a:t>ciclatura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9"/>
            <a:ext cx="4572032" cy="33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 l="1657"/>
          <a:stretch>
            <a:fillRect/>
          </a:stretch>
        </p:blipFill>
        <p:spPr bwMode="auto">
          <a:xfrm>
            <a:off x="428596" y="3929066"/>
            <a:ext cx="4240983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 r="1542"/>
          <a:stretch>
            <a:fillRect/>
          </a:stretch>
        </p:blipFill>
        <p:spPr bwMode="auto">
          <a:xfrm>
            <a:off x="4572000" y="3881445"/>
            <a:ext cx="456422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Problematiche affidabilistiche </a:t>
            </a:r>
            <a:r>
              <a:rPr lang="it-IT" sz="2400" dirty="0" smtClean="0">
                <a:solidFill>
                  <a:srgbClr val="FF0000"/>
                </a:solidFill>
              </a:rPr>
              <a:t>(radiazioni)</a:t>
            </a:r>
            <a:endParaRPr lang="it-IT" dirty="0"/>
          </a:p>
        </p:txBody>
      </p:sp>
      <p:sp>
        <p:nvSpPr>
          <p:cNvPr id="18" name="Segnaposto contenuto 4"/>
          <p:cNvSpPr>
            <a:spLocks noGrp="1"/>
          </p:cNvSpPr>
          <p:nvPr>
            <p:ph idx="1"/>
          </p:nvPr>
        </p:nvSpPr>
        <p:spPr>
          <a:xfrm>
            <a:off x="457200" y="3857628"/>
            <a:ext cx="8686800" cy="250033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u="sng" dirty="0" smtClean="0">
                <a:solidFill>
                  <a:srgbClr val="FF0000"/>
                </a:solidFill>
              </a:rPr>
              <a:t>Raggi X</a:t>
            </a:r>
            <a:r>
              <a:rPr lang="it-IT" dirty="0" smtClean="0"/>
              <a:t>:</a:t>
            </a:r>
            <a:endParaRPr lang="it-IT" dirty="0"/>
          </a:p>
          <a:p>
            <a:pPr algn="just">
              <a:buNone/>
            </a:pPr>
            <a:r>
              <a:rPr lang="it-IT" dirty="0" smtClean="0"/>
              <a:t>	Non si nota </a:t>
            </a:r>
            <a:r>
              <a:rPr lang="it-IT" dirty="0" smtClean="0">
                <a:solidFill>
                  <a:srgbClr val="FF0000"/>
                </a:solidFill>
              </a:rPr>
              <a:t>alcun degrado dei parametri di scattering </a:t>
            </a:r>
            <a:r>
              <a:rPr lang="it-IT" dirty="0" smtClean="0"/>
              <a:t>lungo i giorni successivi all’irraggiamento </a:t>
            </a:r>
            <a:r>
              <a:rPr lang="it-IT" dirty="0" smtClean="0">
                <a:sym typeface="Wingdings" pitchFamily="2" charset="2"/>
              </a:rPr>
              <a:t> degrado del contatto metallo-metallo poco evidente</a:t>
            </a:r>
          </a:p>
          <a:p>
            <a:pPr algn="just">
              <a:buNone/>
            </a:pPr>
            <a:r>
              <a:rPr lang="it-IT" dirty="0" smtClean="0">
                <a:sym typeface="Wingdings" pitchFamily="2" charset="2"/>
              </a:rPr>
              <a:t>	Non ci sono deviazioni delle tensioni di attuazione e di rilasci durante i giorni successivi all’irraggiamento.</a:t>
            </a:r>
          </a:p>
          <a:p>
            <a:pPr algn="just">
              <a:buNone/>
            </a:pPr>
            <a:r>
              <a:rPr lang="it-IT" dirty="0" smtClean="0">
                <a:sym typeface="Wingdings" pitchFamily="2" charset="2"/>
              </a:rPr>
              <a:t>	I 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raggi X</a:t>
            </a:r>
            <a:r>
              <a:rPr lang="it-IT" dirty="0" smtClean="0">
                <a:sym typeface="Wingdings" pitchFamily="2" charset="2"/>
              </a:rPr>
              <a:t> sono 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meno energetici </a:t>
            </a:r>
            <a:r>
              <a:rPr lang="it-IT" dirty="0" smtClean="0">
                <a:sym typeface="Wingdings" pitchFamily="2" charset="2"/>
              </a:rPr>
              <a:t>dei raggi gamma e probabilmente non contribuiscono in misura significativa alla rottura dei legami </a:t>
            </a:r>
            <a:r>
              <a:rPr lang="it-IT" dirty="0" err="1" smtClean="0">
                <a:sym typeface="Wingdings" pitchFamily="2" charset="2"/>
              </a:rPr>
              <a:t>Si-H</a:t>
            </a:r>
            <a:r>
              <a:rPr lang="it-IT" dirty="0" smtClean="0">
                <a:sym typeface="Wingdings" pitchFamily="2" charset="2"/>
              </a:rPr>
              <a:t>.</a:t>
            </a:r>
            <a:endParaRPr lang="it-IT" dirty="0" smtClean="0"/>
          </a:p>
        </p:txBody>
      </p:sp>
      <p:pic>
        <p:nvPicPr>
          <p:cNvPr id="30724" name="Immagine 89"/>
          <p:cNvPicPr>
            <a:picLocks noChangeAspect="1" noChangeArrowheads="1"/>
          </p:cNvPicPr>
          <p:nvPr/>
        </p:nvPicPr>
        <p:blipFill>
          <a:blip r:embed="rId2"/>
          <a:srcRect l="2471" t="10583"/>
          <a:stretch>
            <a:fillRect/>
          </a:stretch>
        </p:blipFill>
        <p:spPr bwMode="auto">
          <a:xfrm>
            <a:off x="428596" y="800438"/>
            <a:ext cx="4429156" cy="2520000"/>
          </a:xfrm>
          <a:prstGeom prst="rect">
            <a:avLst/>
          </a:prstGeom>
          <a:noFill/>
        </p:spPr>
      </p:pic>
      <p:pic>
        <p:nvPicPr>
          <p:cNvPr id="30723" name="Immagine 90"/>
          <p:cNvPicPr>
            <a:picLocks noChangeAspect="1" noChangeArrowheads="1"/>
          </p:cNvPicPr>
          <p:nvPr/>
        </p:nvPicPr>
        <p:blipFill>
          <a:blip r:embed="rId3"/>
          <a:srcRect l="1573" t="10583" r="898"/>
          <a:stretch>
            <a:fillRect/>
          </a:stretch>
        </p:blipFill>
        <p:spPr bwMode="auto">
          <a:xfrm>
            <a:off x="4714876" y="800438"/>
            <a:ext cx="4429124" cy="2520000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3888674" y="3143248"/>
            <a:ext cx="182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1 </a:t>
            </a:r>
            <a:r>
              <a:rPr lang="it-IT" sz="2400" b="1" dirty="0" err="1" smtClean="0">
                <a:solidFill>
                  <a:srgbClr val="FF0000"/>
                </a:solidFill>
              </a:rPr>
              <a:t>Mrad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X-ray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42910" y="3059668"/>
            <a:ext cx="870495" cy="36933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1 </a:t>
            </a:r>
            <a:r>
              <a:rPr lang="it-IT" b="1" dirty="0" err="1" smtClean="0"/>
              <a:t>Mrad</a:t>
            </a:r>
            <a:endParaRPr lang="it-IT" b="1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703237"/>
            <a:ext cx="8686800" cy="565472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Introduzione ai dispositivi MEMS</a:t>
            </a:r>
          </a:p>
          <a:p>
            <a:r>
              <a:rPr lang="it-IT" dirty="0" smtClean="0"/>
              <a:t>Interruttori RF MEMS</a:t>
            </a:r>
          </a:p>
          <a:p>
            <a:pPr lvl="1"/>
            <a:r>
              <a:rPr lang="it-IT" dirty="0" smtClean="0"/>
              <a:t>Applicazioni</a:t>
            </a:r>
          </a:p>
          <a:p>
            <a:pPr lvl="1"/>
            <a:r>
              <a:rPr lang="it-IT" dirty="0" smtClean="0"/>
              <a:t>Principi di funzionamento</a:t>
            </a:r>
          </a:p>
          <a:p>
            <a:pPr lvl="1"/>
            <a:r>
              <a:rPr lang="it-IT" dirty="0" smtClean="0"/>
              <a:t>Caratterizzazione</a:t>
            </a:r>
          </a:p>
          <a:p>
            <a:r>
              <a:rPr lang="it-IT" dirty="0" smtClean="0"/>
              <a:t>Problematiche affidabilistiche</a:t>
            </a:r>
          </a:p>
          <a:p>
            <a:pPr lvl="1"/>
            <a:r>
              <a:rPr lang="it-IT" dirty="0" smtClean="0"/>
              <a:t>Effetti dell’attuazione prolungata</a:t>
            </a:r>
          </a:p>
          <a:p>
            <a:pPr lvl="1"/>
            <a:r>
              <a:rPr lang="it-IT" dirty="0" smtClean="0"/>
              <a:t>Effetti di attuazioni ripetitive</a:t>
            </a:r>
          </a:p>
          <a:p>
            <a:pPr lvl="1"/>
            <a:r>
              <a:rPr lang="it-IT" dirty="0" smtClean="0"/>
              <a:t>Effetti delle scariche elettrostatiche</a:t>
            </a:r>
          </a:p>
          <a:p>
            <a:pPr lvl="1"/>
            <a:r>
              <a:rPr lang="it-IT" dirty="0" smtClean="0"/>
              <a:t>Effetti di shock meccanici</a:t>
            </a:r>
          </a:p>
          <a:p>
            <a:pPr lvl="1"/>
            <a:r>
              <a:rPr lang="it-IT" dirty="0" smtClean="0"/>
              <a:t>Effetti delle radiazioni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Conclusioni</a:t>
            </a:r>
          </a:p>
          <a:p>
            <a:pPr lvl="1"/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Conclusioni</a:t>
            </a:r>
            <a:endParaRPr lang="it-IT" dirty="0"/>
          </a:p>
        </p:txBody>
      </p:sp>
      <p:sp>
        <p:nvSpPr>
          <p:cNvPr id="6" name="Rectangle 7"/>
          <p:cNvSpPr>
            <a:spLocks noGrp="1"/>
          </p:cNvSpPr>
          <p:nvPr>
            <p:ph idx="1"/>
          </p:nvPr>
        </p:nvSpPr>
        <p:spPr>
          <a:xfrm>
            <a:off x="857224" y="703237"/>
            <a:ext cx="785818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§"/>
            </a:pPr>
            <a:r>
              <a:rPr lang="en-US" sz="2400" dirty="0" smtClean="0">
                <a:latin typeface="Arial"/>
                <a:cs typeface="Arial"/>
              </a:rPr>
              <a:t>C. Liu, “Foundations of MEMS,” Prentice Hall, 1st edition, 2005</a:t>
            </a:r>
          </a:p>
          <a:p>
            <a:pPr marL="342900" indent="-342900" algn="just">
              <a:buFont typeface="Wingdings" charset="2"/>
              <a:buChar char="§"/>
            </a:pPr>
            <a:endParaRPr lang="en-US" sz="2400" dirty="0" smtClean="0">
              <a:latin typeface="Arial"/>
              <a:cs typeface="Arial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 smtClean="0">
                <a:latin typeface="Arial"/>
                <a:cs typeface="Arial"/>
              </a:rPr>
              <a:t>S. M. Senturia, “</a:t>
            </a:r>
            <a:r>
              <a:rPr lang="en-US" sz="2400" dirty="0" err="1" smtClean="0">
                <a:latin typeface="Arial"/>
                <a:cs typeface="Arial"/>
              </a:rPr>
              <a:t>Microsystem</a:t>
            </a:r>
            <a:r>
              <a:rPr lang="en-US" sz="2400" dirty="0" smtClean="0">
                <a:latin typeface="Arial"/>
                <a:cs typeface="Arial"/>
              </a:rPr>
              <a:t> Design”, </a:t>
            </a:r>
            <a:r>
              <a:rPr lang="en-US" sz="2400" dirty="0" err="1" smtClean="0">
                <a:latin typeface="Arial"/>
                <a:cs typeface="Arial"/>
              </a:rPr>
              <a:t>Kluwer</a:t>
            </a:r>
            <a:r>
              <a:rPr lang="en-US" sz="2400" dirty="0" smtClean="0">
                <a:latin typeface="Arial"/>
                <a:cs typeface="Arial"/>
              </a:rPr>
              <a:t> Academic Publishers, 2003.</a:t>
            </a:r>
          </a:p>
          <a:p>
            <a:pPr marL="342900" indent="-342900" algn="just">
              <a:buFont typeface="Wingdings" charset="2"/>
              <a:buChar char="§"/>
            </a:pPr>
            <a:endParaRPr lang="en-US" sz="2400" dirty="0" smtClean="0">
              <a:latin typeface="Arial"/>
              <a:cs typeface="Arial"/>
            </a:endParaRPr>
          </a:p>
          <a:p>
            <a:pPr marL="342900" indent="-342900" algn="just">
              <a:buFont typeface="Wingdings" charset="2"/>
              <a:buChar char="§"/>
            </a:pPr>
            <a:r>
              <a:rPr lang="en-US" sz="2400" dirty="0" smtClean="0">
                <a:latin typeface="Arial"/>
                <a:cs typeface="Arial"/>
              </a:rPr>
              <a:t>G. M. </a:t>
            </a:r>
            <a:r>
              <a:rPr lang="en-US" sz="2400" dirty="0" err="1" smtClean="0">
                <a:latin typeface="Arial"/>
                <a:cs typeface="Arial"/>
              </a:rPr>
              <a:t>Rebeiz</a:t>
            </a:r>
            <a:r>
              <a:rPr lang="en-US" sz="2400" dirty="0" smtClean="0">
                <a:latin typeface="Arial"/>
                <a:cs typeface="Arial"/>
              </a:rPr>
              <a:t>, “RF MEMS: Theory, Design, and Technology”, John Wiley &amp; Sons, Inc., 2003.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03247"/>
            <a:ext cx="351313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Introduzione ai dispositivi MEMS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143504" y="714356"/>
            <a:ext cx="3643274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700" b="1" dirty="0" smtClean="0"/>
              <a:t>Accelerometro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/>
              <a:t>Rileva l’accelerazione nei tre assi x, y, z.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/>
              <a:t>Applicazioni svariate: Telefonia, comandi Nintendo </a:t>
            </a:r>
            <a:r>
              <a:rPr lang="it-IT" sz="2000" dirty="0" err="1" smtClean="0"/>
              <a:t>Wii</a:t>
            </a:r>
            <a:r>
              <a:rPr lang="it-IT" sz="2000" dirty="0" smtClean="0"/>
              <a:t>, ecc..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71678"/>
            <a:ext cx="1571636" cy="160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500034" y="3857628"/>
            <a:ext cx="3643274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700" b="1" dirty="0" smtClean="0"/>
              <a:t>Micro specchi adattabili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/>
              <a:t>Riduzione delle aberrazioni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000" dirty="0" smtClean="0"/>
              <a:t>Possibilità di adattare in modo dinamico fasci luminosi.</a:t>
            </a:r>
          </a:p>
          <a:p>
            <a:endParaRPr lang="it-IT" sz="2800" b="1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54433"/>
            <a:ext cx="498316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Conclusioni</a:t>
            </a:r>
            <a:endParaRPr lang="it-IT" dirty="0"/>
          </a:p>
        </p:txBody>
      </p:sp>
      <p:sp>
        <p:nvSpPr>
          <p:cNvPr id="6" name="Rectangle 7"/>
          <p:cNvSpPr>
            <a:spLocks noGrp="1"/>
          </p:cNvSpPr>
          <p:nvPr>
            <p:ph idx="1"/>
          </p:nvPr>
        </p:nvSpPr>
        <p:spPr>
          <a:xfrm>
            <a:off x="457200" y="703237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None/>
            </a:pPr>
            <a:r>
              <a:rPr lang="en-US" sz="2400" dirty="0" smtClean="0">
                <a:latin typeface="Arial"/>
                <a:cs typeface="Arial"/>
              </a:rPr>
              <a:t>“Accelerated Testing of RF-MEMS Contact Degradation through Radiation Sources”</a:t>
            </a:r>
          </a:p>
          <a:p>
            <a:pPr marL="342900" indent="-342900" algn="just">
              <a:buNone/>
            </a:pPr>
            <a:r>
              <a:rPr lang="en-US" sz="1800" dirty="0" smtClean="0">
                <a:latin typeface="Arial"/>
                <a:cs typeface="Arial"/>
              </a:rPr>
              <a:t>A. Tazzoli, M. Barbato, V. Giliberto, G. Monaco, S. </a:t>
            </a:r>
            <a:r>
              <a:rPr lang="en-US" sz="1800" dirty="0" err="1" smtClean="0">
                <a:latin typeface="Arial"/>
                <a:cs typeface="Arial"/>
              </a:rPr>
              <a:t>Gerardin</a:t>
            </a:r>
            <a:r>
              <a:rPr lang="en-US" sz="1800" dirty="0" smtClean="0">
                <a:latin typeface="Arial"/>
                <a:cs typeface="Arial"/>
              </a:rPr>
              <a:t>, et. Al.</a:t>
            </a:r>
          </a:p>
          <a:p>
            <a:pPr marL="342900" indent="-342900" algn="just"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 algn="just">
              <a:buNone/>
            </a:pPr>
            <a:r>
              <a:rPr lang="en-US" sz="2400" dirty="0" smtClean="0">
                <a:latin typeface="Arial"/>
                <a:cs typeface="Arial"/>
              </a:rPr>
              <a:t>“A New Measurement Set-up to Investigate the Charge Trapping Phenomena in RF MEMS Packaged Switches”</a:t>
            </a:r>
          </a:p>
          <a:p>
            <a:pPr marL="342900" indent="-342900" algn="just">
              <a:buNone/>
            </a:pPr>
            <a:r>
              <a:rPr lang="en-US" sz="1800" dirty="0" smtClean="0">
                <a:latin typeface="Arial"/>
                <a:cs typeface="Arial"/>
              </a:rPr>
              <a:t>M. Barbato, V. Giliberto and G. Meneghesso</a:t>
            </a:r>
          </a:p>
          <a:p>
            <a:pPr marL="342900" indent="-342900" algn="just"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 algn="just">
              <a:buNone/>
            </a:pPr>
            <a:r>
              <a:rPr lang="en-US" sz="2400" dirty="0" smtClean="0">
                <a:latin typeface="Arial"/>
                <a:cs typeface="Arial"/>
              </a:rPr>
              <a:t>“</a:t>
            </a:r>
            <a:r>
              <a:rPr lang="it-IT" sz="2400" dirty="0" err="1" smtClean="0">
                <a:latin typeface="Arial"/>
                <a:cs typeface="Arial"/>
              </a:rPr>
              <a:t>Suspensions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shape</a:t>
            </a:r>
            <a:r>
              <a:rPr lang="it-IT" sz="2400" dirty="0" smtClean="0">
                <a:latin typeface="Arial"/>
                <a:cs typeface="Arial"/>
              </a:rPr>
              <a:t> impact on the </a:t>
            </a:r>
            <a:r>
              <a:rPr lang="it-IT" sz="2400" dirty="0" err="1" smtClean="0">
                <a:latin typeface="Arial"/>
                <a:cs typeface="Arial"/>
              </a:rPr>
              <a:t>reliability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of</a:t>
            </a:r>
            <a:r>
              <a:rPr lang="it-IT" sz="2400" dirty="0" smtClean="0">
                <a:latin typeface="Arial"/>
                <a:cs typeface="Arial"/>
              </a:rPr>
              <a:t> ohmic RF-MEMS </a:t>
            </a:r>
            <a:r>
              <a:rPr lang="it-IT" sz="2400" dirty="0" err="1" smtClean="0">
                <a:latin typeface="Arial"/>
                <a:cs typeface="Arial"/>
              </a:rPr>
              <a:t>redundancy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switches</a:t>
            </a:r>
            <a:r>
              <a:rPr lang="it-IT" sz="2400" dirty="0" smtClean="0">
                <a:latin typeface="Arial"/>
                <a:cs typeface="Arial"/>
              </a:rPr>
              <a:t>”</a:t>
            </a:r>
          </a:p>
          <a:p>
            <a:pPr algn="just">
              <a:buNone/>
            </a:pPr>
            <a:r>
              <a:rPr lang="it-IT" sz="1800" dirty="0" smtClean="0">
                <a:latin typeface="Arial"/>
                <a:cs typeface="Arial"/>
              </a:rPr>
              <a:t>A. Tazzoli, V. </a:t>
            </a:r>
            <a:r>
              <a:rPr lang="it-IT" sz="1800" dirty="0" err="1" smtClean="0">
                <a:latin typeface="Arial"/>
                <a:cs typeface="Arial"/>
              </a:rPr>
              <a:t>Peretti</a:t>
            </a:r>
            <a:r>
              <a:rPr lang="it-IT" sz="1800" dirty="0" smtClean="0">
                <a:latin typeface="Arial"/>
                <a:cs typeface="Arial"/>
              </a:rPr>
              <a:t>, E. Autizi and G. Meneghesso</a:t>
            </a:r>
            <a:endParaRPr lang="en-US" sz="1800" dirty="0" smtClean="0">
              <a:latin typeface="Arial"/>
              <a:cs typeface="Arial"/>
            </a:endParaRPr>
          </a:p>
          <a:p>
            <a:pPr marL="342900" indent="-342900" algn="just"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 algn="just">
              <a:buNone/>
            </a:pPr>
            <a:r>
              <a:rPr lang="en-US" sz="2400" dirty="0" smtClean="0">
                <a:latin typeface="Arial"/>
                <a:cs typeface="Arial"/>
              </a:rPr>
              <a:t>“</a:t>
            </a:r>
            <a:r>
              <a:rPr lang="it-IT" sz="2400" dirty="0" smtClean="0">
                <a:latin typeface="Arial"/>
                <a:cs typeface="Arial"/>
              </a:rPr>
              <a:t>A </a:t>
            </a:r>
            <a:r>
              <a:rPr lang="it-IT" sz="2400" dirty="0" err="1" smtClean="0">
                <a:latin typeface="Arial"/>
                <a:cs typeface="Arial"/>
              </a:rPr>
              <a:t>comprehensive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study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of</a:t>
            </a:r>
            <a:r>
              <a:rPr lang="it-IT" sz="2400" dirty="0" smtClean="0">
                <a:latin typeface="Arial"/>
                <a:cs typeface="Arial"/>
              </a:rPr>
              <a:t> MEMS </a:t>
            </a:r>
            <a:r>
              <a:rPr lang="it-IT" sz="2400" dirty="0" err="1" smtClean="0">
                <a:latin typeface="Arial"/>
                <a:cs typeface="Arial"/>
              </a:rPr>
              <a:t>behavior</a:t>
            </a:r>
            <a:r>
              <a:rPr lang="it-IT" sz="2400" dirty="0" smtClean="0">
                <a:latin typeface="Arial"/>
                <a:cs typeface="Arial"/>
              </a:rPr>
              <a:t> under EOS/ESD </a:t>
            </a:r>
            <a:r>
              <a:rPr lang="it-IT" sz="2400" dirty="0" err="1" smtClean="0">
                <a:latin typeface="Arial"/>
                <a:cs typeface="Arial"/>
              </a:rPr>
              <a:t>events</a:t>
            </a:r>
            <a:r>
              <a:rPr lang="it-IT" sz="2400" dirty="0" smtClean="0">
                <a:latin typeface="Arial"/>
                <a:cs typeface="Arial"/>
              </a:rPr>
              <a:t>: </a:t>
            </a:r>
            <a:r>
              <a:rPr lang="it-IT" sz="2400" dirty="0" err="1" smtClean="0">
                <a:latin typeface="Arial"/>
                <a:cs typeface="Arial"/>
              </a:rPr>
              <a:t>Breakdown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characterization</a:t>
            </a:r>
            <a:r>
              <a:rPr lang="it-IT" sz="2400" dirty="0" smtClean="0">
                <a:latin typeface="Arial"/>
                <a:cs typeface="Arial"/>
              </a:rPr>
              <a:t>, </a:t>
            </a:r>
            <a:r>
              <a:rPr lang="it-IT" sz="2400" dirty="0" err="1" smtClean="0">
                <a:latin typeface="Arial"/>
                <a:cs typeface="Arial"/>
              </a:rPr>
              <a:t>dielectric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charging</a:t>
            </a:r>
            <a:r>
              <a:rPr lang="it-IT" sz="2400" dirty="0" smtClean="0">
                <a:latin typeface="Arial"/>
                <a:cs typeface="Arial"/>
              </a:rPr>
              <a:t>, and </a:t>
            </a:r>
            <a:r>
              <a:rPr lang="it-IT" sz="2400" dirty="0" err="1" smtClean="0">
                <a:latin typeface="Arial"/>
                <a:cs typeface="Arial"/>
              </a:rPr>
              <a:t>realistic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cures</a:t>
            </a:r>
            <a:r>
              <a:rPr lang="it-IT" sz="2400" dirty="0" smtClean="0">
                <a:latin typeface="Arial"/>
                <a:cs typeface="Arial"/>
              </a:rPr>
              <a:t>”</a:t>
            </a:r>
          </a:p>
          <a:p>
            <a:pPr algn="just">
              <a:buNone/>
            </a:pPr>
            <a:r>
              <a:rPr lang="it-IT" sz="1800" dirty="0" smtClean="0">
                <a:latin typeface="Arial"/>
                <a:cs typeface="Arial"/>
              </a:rPr>
              <a:t>A. Tazzoli, M. Barbato, V. Ritrovato and G. Meneghesso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Introduzione ai dispositivi MEMS</a:t>
            </a:r>
            <a:endParaRPr lang="it-IT" dirty="0"/>
          </a:p>
        </p:txBody>
      </p:sp>
      <p:sp>
        <p:nvSpPr>
          <p:cNvPr id="16" name="Segnaposto contenuto 15"/>
          <p:cNvSpPr>
            <a:spLocks noGrp="1"/>
          </p:cNvSpPr>
          <p:nvPr>
            <p:ph idx="1"/>
          </p:nvPr>
        </p:nvSpPr>
        <p:spPr>
          <a:xfrm>
            <a:off x="457200" y="703237"/>
            <a:ext cx="8686800" cy="101125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smtClean="0"/>
              <a:t>Un applicazione dei sensori di pressione MEMS è il monitoraggio real time della pressione delle gomme dell’automobile.</a:t>
            </a:r>
          </a:p>
        </p:txBody>
      </p:sp>
      <p:sp>
        <p:nvSpPr>
          <p:cNvPr id="4" name="Freeform 13"/>
          <p:cNvSpPr/>
          <p:nvPr/>
        </p:nvSpPr>
        <p:spPr bwMode="auto">
          <a:xfrm>
            <a:off x="1147665" y="2548944"/>
            <a:ext cx="7184572" cy="2727649"/>
          </a:xfrm>
          <a:custGeom>
            <a:avLst/>
            <a:gdLst>
              <a:gd name="connsiteX0" fmla="*/ 0 w 7184572"/>
              <a:gd name="connsiteY0" fmla="*/ 2631232 h 2727649"/>
              <a:gd name="connsiteX1" fmla="*/ 139959 w 7184572"/>
              <a:gd name="connsiteY1" fmla="*/ 1082351 h 2727649"/>
              <a:gd name="connsiteX2" fmla="*/ 709127 w 7184572"/>
              <a:gd name="connsiteY2" fmla="*/ 447869 h 2727649"/>
              <a:gd name="connsiteX3" fmla="*/ 1726164 w 7184572"/>
              <a:gd name="connsiteY3" fmla="*/ 363894 h 2727649"/>
              <a:gd name="connsiteX4" fmla="*/ 2444621 w 7184572"/>
              <a:gd name="connsiteY4" fmla="*/ 587828 h 2727649"/>
              <a:gd name="connsiteX5" fmla="*/ 2873829 w 7184572"/>
              <a:gd name="connsiteY5" fmla="*/ 1315616 h 2727649"/>
              <a:gd name="connsiteX6" fmla="*/ 2995127 w 7184572"/>
              <a:gd name="connsiteY6" fmla="*/ 2183363 h 2727649"/>
              <a:gd name="connsiteX7" fmla="*/ 3788229 w 7184572"/>
              <a:gd name="connsiteY7" fmla="*/ 2705877 h 2727649"/>
              <a:gd name="connsiteX8" fmla="*/ 4338735 w 7184572"/>
              <a:gd name="connsiteY8" fmla="*/ 2313992 h 2727649"/>
              <a:gd name="connsiteX9" fmla="*/ 4693298 w 7184572"/>
              <a:gd name="connsiteY9" fmla="*/ 1819469 h 2727649"/>
              <a:gd name="connsiteX10" fmla="*/ 4795935 w 7184572"/>
              <a:gd name="connsiteY10" fmla="*/ 914400 h 2727649"/>
              <a:gd name="connsiteX11" fmla="*/ 5299788 w 7184572"/>
              <a:gd name="connsiteY11" fmla="*/ 149290 h 2727649"/>
              <a:gd name="connsiteX12" fmla="*/ 5934270 w 7184572"/>
              <a:gd name="connsiteY12" fmla="*/ 18661 h 2727649"/>
              <a:gd name="connsiteX13" fmla="*/ 6680719 w 7184572"/>
              <a:gd name="connsiteY13" fmla="*/ 158620 h 2727649"/>
              <a:gd name="connsiteX14" fmla="*/ 7081935 w 7184572"/>
              <a:gd name="connsiteY14" fmla="*/ 737118 h 2727649"/>
              <a:gd name="connsiteX15" fmla="*/ 7184572 w 7184572"/>
              <a:gd name="connsiteY15" fmla="*/ 1203649 h 27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84572" h="2727649">
                <a:moveTo>
                  <a:pt x="0" y="2631232"/>
                </a:moveTo>
                <a:cubicBezTo>
                  <a:pt x="10885" y="2038738"/>
                  <a:pt x="21771" y="1446245"/>
                  <a:pt x="139959" y="1082351"/>
                </a:cubicBezTo>
                <a:cubicBezTo>
                  <a:pt x="258147" y="718457"/>
                  <a:pt x="444760" y="567612"/>
                  <a:pt x="709127" y="447869"/>
                </a:cubicBezTo>
                <a:cubicBezTo>
                  <a:pt x="973495" y="328126"/>
                  <a:pt x="1436915" y="340568"/>
                  <a:pt x="1726164" y="363894"/>
                </a:cubicBezTo>
                <a:cubicBezTo>
                  <a:pt x="2015413" y="387220"/>
                  <a:pt x="2253343" y="429208"/>
                  <a:pt x="2444621" y="587828"/>
                </a:cubicBezTo>
                <a:cubicBezTo>
                  <a:pt x="2635899" y="746448"/>
                  <a:pt x="2782078" y="1049694"/>
                  <a:pt x="2873829" y="1315616"/>
                </a:cubicBezTo>
                <a:cubicBezTo>
                  <a:pt x="2965580" y="1581538"/>
                  <a:pt x="2842727" y="1951653"/>
                  <a:pt x="2995127" y="2183363"/>
                </a:cubicBezTo>
                <a:cubicBezTo>
                  <a:pt x="3147527" y="2415073"/>
                  <a:pt x="3564294" y="2684106"/>
                  <a:pt x="3788229" y="2705877"/>
                </a:cubicBezTo>
                <a:cubicBezTo>
                  <a:pt x="4012164" y="2727649"/>
                  <a:pt x="4187890" y="2461727"/>
                  <a:pt x="4338735" y="2313992"/>
                </a:cubicBezTo>
                <a:cubicBezTo>
                  <a:pt x="4489580" y="2166257"/>
                  <a:pt x="4617098" y="2052734"/>
                  <a:pt x="4693298" y="1819469"/>
                </a:cubicBezTo>
                <a:cubicBezTo>
                  <a:pt x="4769498" y="1586204"/>
                  <a:pt x="4694853" y="1192763"/>
                  <a:pt x="4795935" y="914400"/>
                </a:cubicBezTo>
                <a:cubicBezTo>
                  <a:pt x="4897017" y="636037"/>
                  <a:pt x="5110065" y="298580"/>
                  <a:pt x="5299788" y="149290"/>
                </a:cubicBezTo>
                <a:cubicBezTo>
                  <a:pt x="5489511" y="0"/>
                  <a:pt x="5704115" y="17106"/>
                  <a:pt x="5934270" y="18661"/>
                </a:cubicBezTo>
                <a:cubicBezTo>
                  <a:pt x="6164425" y="20216"/>
                  <a:pt x="6489442" y="38877"/>
                  <a:pt x="6680719" y="158620"/>
                </a:cubicBezTo>
                <a:cubicBezTo>
                  <a:pt x="6871996" y="278363"/>
                  <a:pt x="6997959" y="562946"/>
                  <a:pt x="7081935" y="737118"/>
                </a:cubicBezTo>
                <a:cubicBezTo>
                  <a:pt x="7165911" y="911290"/>
                  <a:pt x="7175241" y="1057469"/>
                  <a:pt x="7184572" y="1203649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Isosceles Triangle 19"/>
          <p:cNvSpPr/>
          <p:nvPr/>
        </p:nvSpPr>
        <p:spPr bwMode="auto">
          <a:xfrm rot="782321">
            <a:off x="1088438" y="3568328"/>
            <a:ext cx="360040" cy="36004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Isosceles Triangle 20"/>
          <p:cNvSpPr/>
          <p:nvPr/>
        </p:nvSpPr>
        <p:spPr bwMode="auto">
          <a:xfrm rot="9132330">
            <a:off x="3669549" y="3287618"/>
            <a:ext cx="360040" cy="36004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Isosceles Triangle 21"/>
          <p:cNvSpPr/>
          <p:nvPr/>
        </p:nvSpPr>
        <p:spPr bwMode="auto">
          <a:xfrm rot="769750">
            <a:off x="5668052" y="4171970"/>
            <a:ext cx="360040" cy="36004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26066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17526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964007"/>
            <a:ext cx="2163763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71612"/>
            <a:ext cx="3001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0693" y="3786190"/>
            <a:ext cx="2430463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Introduzione ai dispositivi MEMS</a:t>
            </a:r>
            <a:endParaRPr lang="it-IT" dirty="0"/>
          </a:p>
        </p:txBody>
      </p:sp>
      <p:sp>
        <p:nvSpPr>
          <p:cNvPr id="18" name="Segnaposto contenuto 17"/>
          <p:cNvSpPr>
            <a:spLocks noGrp="1"/>
          </p:cNvSpPr>
          <p:nvPr>
            <p:ph idx="1"/>
          </p:nvPr>
        </p:nvSpPr>
        <p:spPr>
          <a:xfrm>
            <a:off x="457200" y="703237"/>
            <a:ext cx="8686800" cy="2654325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it-IT" dirty="0" smtClean="0"/>
              <a:t>In un estensimetro la grandezza fisica da rilevare è la stessa deformazione (ad esempio indotta da un carico meccanico che agisce sulla membrana deformabile), non la pressione.</a:t>
            </a:r>
          </a:p>
          <a:p>
            <a:pPr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it-IT" dirty="0" smtClean="0"/>
              <a:t>Esempio: un estensimetro MEMS è integrare in una lente a contatto, con i sistemi RF per la trasmissione dei dati al fine di rilevare un glaucoma (ST)</a:t>
            </a:r>
            <a:endParaRPr lang="it-IT" dirty="0"/>
          </a:p>
        </p:txBody>
      </p:sp>
      <p:sp>
        <p:nvSpPr>
          <p:cNvPr id="11" name="Freeform 15"/>
          <p:cNvSpPr/>
          <p:nvPr/>
        </p:nvSpPr>
        <p:spPr bwMode="auto">
          <a:xfrm>
            <a:off x="1018616" y="3643314"/>
            <a:ext cx="6982408" cy="2581469"/>
          </a:xfrm>
          <a:custGeom>
            <a:avLst/>
            <a:gdLst>
              <a:gd name="connsiteX0" fmla="*/ 77755 w 6982408"/>
              <a:gd name="connsiteY0" fmla="*/ 1365379 h 2581469"/>
              <a:gd name="connsiteX1" fmla="*/ 87086 w 6982408"/>
              <a:gd name="connsiteY1" fmla="*/ 544285 h 2581469"/>
              <a:gd name="connsiteX2" fmla="*/ 600269 w 6982408"/>
              <a:gd name="connsiteY2" fmla="*/ 217714 h 2581469"/>
              <a:gd name="connsiteX3" fmla="*/ 1878563 w 6982408"/>
              <a:gd name="connsiteY3" fmla="*/ 199052 h 2581469"/>
              <a:gd name="connsiteX4" fmla="*/ 2083837 w 6982408"/>
              <a:gd name="connsiteY4" fmla="*/ 814873 h 2581469"/>
              <a:gd name="connsiteX5" fmla="*/ 2018523 w 6982408"/>
              <a:gd name="connsiteY5" fmla="*/ 1757265 h 2581469"/>
              <a:gd name="connsiteX6" fmla="*/ 1943878 w 6982408"/>
              <a:gd name="connsiteY6" fmla="*/ 2391746 h 2581469"/>
              <a:gd name="connsiteX7" fmla="*/ 2307772 w 6982408"/>
              <a:gd name="connsiteY7" fmla="*/ 2541036 h 2581469"/>
              <a:gd name="connsiteX8" fmla="*/ 2988906 w 6982408"/>
              <a:gd name="connsiteY8" fmla="*/ 2503714 h 2581469"/>
              <a:gd name="connsiteX9" fmla="*/ 4593772 w 6982408"/>
              <a:gd name="connsiteY9" fmla="*/ 2074505 h 2581469"/>
              <a:gd name="connsiteX10" fmla="*/ 4052596 w 6982408"/>
              <a:gd name="connsiteY10" fmla="*/ 1747934 h 2581469"/>
              <a:gd name="connsiteX11" fmla="*/ 4173894 w 6982408"/>
              <a:gd name="connsiteY11" fmla="*/ 1234750 h 2581469"/>
              <a:gd name="connsiteX12" fmla="*/ 4537788 w 6982408"/>
              <a:gd name="connsiteY12" fmla="*/ 646922 h 2581469"/>
              <a:gd name="connsiteX13" fmla="*/ 5013649 w 6982408"/>
              <a:gd name="connsiteY13" fmla="*/ 367003 h 2581469"/>
              <a:gd name="connsiteX14" fmla="*/ 5750767 w 6982408"/>
              <a:gd name="connsiteY14" fmla="*/ 105746 h 2581469"/>
              <a:gd name="connsiteX15" fmla="*/ 6562531 w 6982408"/>
              <a:gd name="connsiteY15" fmla="*/ 68424 h 2581469"/>
              <a:gd name="connsiteX16" fmla="*/ 6982408 w 6982408"/>
              <a:gd name="connsiteY16" fmla="*/ 516293 h 258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82408" h="2581469">
                <a:moveTo>
                  <a:pt x="77755" y="1365379"/>
                </a:moveTo>
                <a:cubicBezTo>
                  <a:pt x="38877" y="1050471"/>
                  <a:pt x="0" y="735563"/>
                  <a:pt x="87086" y="544285"/>
                </a:cubicBezTo>
                <a:cubicBezTo>
                  <a:pt x="174172" y="353008"/>
                  <a:pt x="301690" y="275253"/>
                  <a:pt x="600269" y="217714"/>
                </a:cubicBezTo>
                <a:cubicBezTo>
                  <a:pt x="898849" y="160175"/>
                  <a:pt x="1631302" y="99526"/>
                  <a:pt x="1878563" y="199052"/>
                </a:cubicBezTo>
                <a:cubicBezTo>
                  <a:pt x="2125824" y="298578"/>
                  <a:pt x="2060510" y="555171"/>
                  <a:pt x="2083837" y="814873"/>
                </a:cubicBezTo>
                <a:cubicBezTo>
                  <a:pt x="2107164" y="1074575"/>
                  <a:pt x="2041849" y="1494453"/>
                  <a:pt x="2018523" y="1757265"/>
                </a:cubicBezTo>
                <a:cubicBezTo>
                  <a:pt x="1995197" y="2020077"/>
                  <a:pt x="1895670" y="2261118"/>
                  <a:pt x="1943878" y="2391746"/>
                </a:cubicBezTo>
                <a:cubicBezTo>
                  <a:pt x="1992086" y="2522374"/>
                  <a:pt x="2133601" y="2522375"/>
                  <a:pt x="2307772" y="2541036"/>
                </a:cubicBezTo>
                <a:cubicBezTo>
                  <a:pt x="2481943" y="2559697"/>
                  <a:pt x="2607906" y="2581469"/>
                  <a:pt x="2988906" y="2503714"/>
                </a:cubicBezTo>
                <a:cubicBezTo>
                  <a:pt x="3369906" y="2425959"/>
                  <a:pt x="4416490" y="2200468"/>
                  <a:pt x="4593772" y="2074505"/>
                </a:cubicBezTo>
                <a:cubicBezTo>
                  <a:pt x="4771054" y="1948542"/>
                  <a:pt x="4122576" y="1887893"/>
                  <a:pt x="4052596" y="1747934"/>
                </a:cubicBezTo>
                <a:cubicBezTo>
                  <a:pt x="3982616" y="1607975"/>
                  <a:pt x="4093029" y="1418252"/>
                  <a:pt x="4173894" y="1234750"/>
                </a:cubicBezTo>
                <a:cubicBezTo>
                  <a:pt x="4254759" y="1051248"/>
                  <a:pt x="4397829" y="791546"/>
                  <a:pt x="4537788" y="646922"/>
                </a:cubicBezTo>
                <a:cubicBezTo>
                  <a:pt x="4677747" y="502298"/>
                  <a:pt x="4811486" y="457199"/>
                  <a:pt x="5013649" y="367003"/>
                </a:cubicBezTo>
                <a:cubicBezTo>
                  <a:pt x="5215812" y="276807"/>
                  <a:pt x="5492620" y="155509"/>
                  <a:pt x="5750767" y="105746"/>
                </a:cubicBezTo>
                <a:cubicBezTo>
                  <a:pt x="6008914" y="55983"/>
                  <a:pt x="6357258" y="0"/>
                  <a:pt x="6562531" y="68424"/>
                </a:cubicBezTo>
                <a:cubicBezTo>
                  <a:pt x="6767804" y="136848"/>
                  <a:pt x="6875106" y="326570"/>
                  <a:pt x="6982408" y="516293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429132"/>
            <a:ext cx="282733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Isosceles Triangle 16"/>
          <p:cNvSpPr/>
          <p:nvPr/>
        </p:nvSpPr>
        <p:spPr bwMode="auto">
          <a:xfrm rot="3938293">
            <a:off x="1153335" y="3779907"/>
            <a:ext cx="360040" cy="36004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Isosceles Triangle 21"/>
          <p:cNvSpPr/>
          <p:nvPr/>
        </p:nvSpPr>
        <p:spPr bwMode="auto">
          <a:xfrm rot="6228220">
            <a:off x="3040734" y="5968067"/>
            <a:ext cx="360040" cy="36004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41659"/>
            <a:ext cx="25368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217963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179909"/>
            <a:ext cx="27273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43108" y="0"/>
            <a:ext cx="6549990" cy="62068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Introduzione ai dispositivi MEMS</a:t>
            </a:r>
            <a:endParaRPr lang="it-IT" dirty="0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642910" y="714356"/>
            <a:ext cx="7000892" cy="533400"/>
          </a:xfrm>
        </p:spPr>
        <p:txBody>
          <a:bodyPr/>
          <a:lstStyle/>
          <a:p>
            <a:r>
              <a:rPr lang="en-US" sz="2400" dirty="0" smtClean="0"/>
              <a:t>Satellite application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6965658" y="2228831"/>
            <a:ext cx="8382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0"/>
          <p:cNvSpPr txBox="1"/>
          <p:nvPr/>
        </p:nvSpPr>
        <p:spPr>
          <a:xfrm>
            <a:off x="6884050" y="1435230"/>
            <a:ext cx="190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RF MEMS component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7946734" y="2357430"/>
            <a:ext cx="411480" cy="274318"/>
            <a:chOff x="6943384" y="3636304"/>
            <a:chExt cx="411480" cy="274318"/>
          </a:xfrm>
        </p:grpSpPr>
        <p:sp>
          <p:nvSpPr>
            <p:cNvPr id="11" name="Rectangle 12"/>
            <p:cNvSpPr/>
            <p:nvPr/>
          </p:nvSpPr>
          <p:spPr>
            <a:xfrm>
              <a:off x="7034824" y="3636304"/>
              <a:ext cx="228600" cy="274318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3"/>
            <p:cNvCxnSpPr/>
            <p:nvPr/>
          </p:nvCxnSpPr>
          <p:spPr>
            <a:xfrm>
              <a:off x="7263424" y="38862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4"/>
            <p:cNvCxnSpPr/>
            <p:nvPr/>
          </p:nvCxnSpPr>
          <p:spPr>
            <a:xfrm>
              <a:off x="6943384" y="38862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5"/>
            <p:cNvCxnSpPr/>
            <p:nvPr/>
          </p:nvCxnSpPr>
          <p:spPr>
            <a:xfrm>
              <a:off x="7263424" y="38100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6"/>
            <p:cNvCxnSpPr/>
            <p:nvPr/>
          </p:nvCxnSpPr>
          <p:spPr>
            <a:xfrm>
              <a:off x="7263424" y="37338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7"/>
            <p:cNvCxnSpPr/>
            <p:nvPr/>
          </p:nvCxnSpPr>
          <p:spPr>
            <a:xfrm>
              <a:off x="6958624" y="38100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"/>
            <p:cNvCxnSpPr/>
            <p:nvPr/>
          </p:nvCxnSpPr>
          <p:spPr>
            <a:xfrm>
              <a:off x="6943384" y="37338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9"/>
            <p:cNvCxnSpPr/>
            <p:nvPr/>
          </p:nvCxnSpPr>
          <p:spPr>
            <a:xfrm>
              <a:off x="7263424" y="36576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0"/>
            <p:cNvCxnSpPr/>
            <p:nvPr/>
          </p:nvCxnSpPr>
          <p:spPr>
            <a:xfrm>
              <a:off x="6943384" y="3657600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3"/>
          <p:cNvSpPr txBox="1"/>
          <p:nvPr/>
        </p:nvSpPr>
        <p:spPr>
          <a:xfrm>
            <a:off x="5648340" y="114298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© IEEE</a:t>
            </a:r>
            <a:endParaRPr lang="en-US" sz="1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7643834" y="6000768"/>
            <a:ext cx="75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© IEEE</a:t>
            </a:r>
            <a:endParaRPr lang="en-US"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643446"/>
            <a:ext cx="2539118" cy="121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Arrow 7"/>
          <p:cNvSpPr/>
          <p:nvPr/>
        </p:nvSpPr>
        <p:spPr>
          <a:xfrm>
            <a:off x="4143372" y="4929198"/>
            <a:ext cx="8382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0"/>
          <p:cNvSpPr txBox="1"/>
          <p:nvPr/>
        </p:nvSpPr>
        <p:spPr>
          <a:xfrm>
            <a:off x="6858016" y="3214686"/>
            <a:ext cx="22145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Miniaturizzazione di componenti meccanici altrimenti ingombranti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142984"/>
            <a:ext cx="3444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07" y="3736997"/>
            <a:ext cx="26749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090614"/>
            <a:ext cx="17303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2525" y="3429000"/>
            <a:ext cx="29114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7" y="1182704"/>
            <a:ext cx="3878263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Introduzione ai dispositivi MEMS</a:t>
            </a:r>
            <a:endParaRPr lang="it-IT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42956" y="57148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Mobile phones handsets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ight Arrow 28"/>
          <p:cNvSpPr/>
          <p:nvPr/>
        </p:nvSpPr>
        <p:spPr>
          <a:xfrm>
            <a:off x="4519618" y="2705079"/>
            <a:ext cx="8382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9"/>
          <p:cNvSpPr txBox="1"/>
          <p:nvPr/>
        </p:nvSpPr>
        <p:spPr>
          <a:xfrm>
            <a:off x="619156" y="5753079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From </a:t>
            </a:r>
            <a:r>
              <a:rPr lang="en-US" sz="1400" dirty="0" err="1" smtClean="0">
                <a:latin typeface="Times New Roman"/>
                <a:cs typeface="Times New Roman"/>
              </a:rPr>
              <a:t>Rebeiz</a:t>
            </a:r>
            <a:r>
              <a:rPr lang="en-US" sz="1400" dirty="0" smtClean="0">
                <a:latin typeface="Times New Roman"/>
                <a:cs typeface="Times New Roman"/>
              </a:rPr>
              <a:t>, UCSD, © IEEE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071934" y="3643314"/>
            <a:ext cx="2214578" cy="163121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Realizzazione di interruttori RF per applicazioni di telefonia mobile (switch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matrix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919413" y="3438525"/>
            <a:ext cx="1147762" cy="209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rot="16200000" flipH="1">
            <a:off x="2878932" y="3764756"/>
            <a:ext cx="1233487" cy="11620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785794"/>
            <a:ext cx="33988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 w="25400">
          <a:solidFill>
            <a:srgbClr val="FF0000"/>
          </a:solidFill>
        </a:ln>
      </a:spPr>
      <a:bodyPr wrap="none" rtlCol="0">
        <a:spAutoFit/>
      </a:bodyPr>
      <a:lstStyle>
        <a:defPPr algn="ctr">
          <a:defRPr sz="16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2100</Words>
  <PresentationFormat>Presentazione su schermo (4:3)</PresentationFormat>
  <Paragraphs>535</Paragraphs>
  <Slides>50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2" baseType="lpstr">
      <vt:lpstr>Tema di Office</vt:lpstr>
      <vt:lpstr>Picture</vt:lpstr>
      <vt:lpstr>RF-MEMS: caratterizzazione, affidabilità ed effetti delle radiazioni</vt:lpstr>
      <vt:lpstr>Sommario</vt:lpstr>
      <vt:lpstr>Sommario</vt:lpstr>
      <vt:lpstr>Introduzione ai dispositivi MEMS</vt:lpstr>
      <vt:lpstr>Introduzione ai dispositivi MEMS</vt:lpstr>
      <vt:lpstr>Introduzione ai dispositivi MEMS</vt:lpstr>
      <vt:lpstr>Introduzione ai dispositivi MEMS</vt:lpstr>
      <vt:lpstr>Introduzione ai dispositivi MEMS</vt:lpstr>
      <vt:lpstr>Introduzione ai dispositivi MEMS</vt:lpstr>
      <vt:lpstr>Introduzione ai dispositivi MEMS</vt:lpstr>
      <vt:lpstr>Introduzione ai dispositivi MEMS</vt:lpstr>
      <vt:lpstr>Introduzione ai dispositivi MEMS</vt:lpstr>
      <vt:lpstr>Sommario</vt:lpstr>
      <vt:lpstr>RF MEMS (Applicazioni)</vt:lpstr>
      <vt:lpstr>Interruttori RF MEMS (funzionamento)</vt:lpstr>
      <vt:lpstr>Interruttori RF MEMS (funzionamento)</vt:lpstr>
      <vt:lpstr>Interruttori RF MEMS (funzionamento)</vt:lpstr>
      <vt:lpstr>Interruttori RF MEMS (funzionamento)</vt:lpstr>
      <vt:lpstr>Interruttori RF MEMS (caratterizzazione)</vt:lpstr>
      <vt:lpstr>Interruttori RF MEMS (caratterizzazione)</vt:lpstr>
      <vt:lpstr>Interruttori RF MEMS (caratterizzazione)</vt:lpstr>
      <vt:lpstr>Interruttori RF MEMS (caratterizzazione)</vt:lpstr>
      <vt:lpstr>Interruttori RF MEMS (caratterizzazione)</vt:lpstr>
      <vt:lpstr>Interruttori RF MEMS (caratterizzazione)</vt:lpstr>
      <vt:lpstr>Sommario</vt:lpstr>
      <vt:lpstr>Problematiche affidabilistiche</vt:lpstr>
      <vt:lpstr>Problematiche affidabilistiche</vt:lpstr>
      <vt:lpstr>Problematiche affidabilistiche (intrappolamento)</vt:lpstr>
      <vt:lpstr>Problematiche affidabilistiche (intrappolamento)</vt:lpstr>
      <vt:lpstr>Problematiche affidabilistiche (intrappolamento)</vt:lpstr>
      <vt:lpstr>Problematiche affidabilistiche</vt:lpstr>
      <vt:lpstr>Problematiche affidabilistiche (contatto)</vt:lpstr>
      <vt:lpstr>Problematiche affidabilistiche (contatto)</vt:lpstr>
      <vt:lpstr>Problematiche affidabilistiche (contatto)</vt:lpstr>
      <vt:lpstr>Problematiche affidabilistiche (contatto)</vt:lpstr>
      <vt:lpstr>Problematiche affidabilistiche</vt:lpstr>
      <vt:lpstr>Problematiche affidabilistiche (EOS/ESD)</vt:lpstr>
      <vt:lpstr>Problematiche affidabilistiche</vt:lpstr>
      <vt:lpstr>Problematiche affidabilistiche (vibrazioni)</vt:lpstr>
      <vt:lpstr>Problematiche affidabilistiche</vt:lpstr>
      <vt:lpstr>Problematiche affidabilistiche (radiazioni)</vt:lpstr>
      <vt:lpstr>Problematiche affidabilistiche (radiazioni)</vt:lpstr>
      <vt:lpstr>Problematiche affidabilistiche (radiazioni)</vt:lpstr>
      <vt:lpstr>Problematiche affidabilistiche (radiazioni)</vt:lpstr>
      <vt:lpstr>Problematiche affidabilistiche (radiazioni)</vt:lpstr>
      <vt:lpstr>Problematiche affidabilistiche (radiazioni)</vt:lpstr>
      <vt:lpstr>Problematiche affidabilistiche (radiazioni)</vt:lpstr>
      <vt:lpstr>Sommario</vt:lpstr>
      <vt:lpstr>Conclusioni</vt:lpstr>
      <vt:lpstr>Conclusioni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RF-MEMS: caratterizzazione, affidabilità ed effetti delle radiazioni</dc:title>
  <dc:creator>Marco</dc:creator>
  <cp:lastModifiedBy>root</cp:lastModifiedBy>
  <cp:revision>190</cp:revision>
  <dcterms:created xsi:type="dcterms:W3CDTF">2013-03-18T09:42:29Z</dcterms:created>
  <dcterms:modified xsi:type="dcterms:W3CDTF">2013-04-15T09:25:02Z</dcterms:modified>
</cp:coreProperties>
</file>