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25" r:id="rId3"/>
    <p:sldId id="322" r:id="rId4"/>
    <p:sldId id="324" r:id="rId5"/>
    <p:sldId id="323" r:id="rId6"/>
    <p:sldId id="262" r:id="rId7"/>
    <p:sldId id="295" r:id="rId8"/>
    <p:sldId id="300" r:id="rId9"/>
    <p:sldId id="301" r:id="rId10"/>
    <p:sldId id="296" r:id="rId11"/>
    <p:sldId id="298" r:id="rId12"/>
    <p:sldId id="278" r:id="rId13"/>
    <p:sldId id="264" r:id="rId14"/>
    <p:sldId id="265" r:id="rId15"/>
    <p:sldId id="266" r:id="rId16"/>
    <p:sldId id="267" r:id="rId17"/>
    <p:sldId id="268" r:id="rId18"/>
    <p:sldId id="279" r:id="rId19"/>
    <p:sldId id="269" r:id="rId20"/>
    <p:sldId id="281" r:id="rId21"/>
    <p:sldId id="277" r:id="rId22"/>
    <p:sldId id="276" r:id="rId23"/>
    <p:sldId id="282" r:id="rId24"/>
    <p:sldId id="274" r:id="rId25"/>
    <p:sldId id="263" r:id="rId26"/>
    <p:sldId id="285" r:id="rId27"/>
    <p:sldId id="287" r:id="rId28"/>
    <p:sldId id="294" r:id="rId29"/>
    <p:sldId id="288" r:id="rId30"/>
    <p:sldId id="292" r:id="rId31"/>
    <p:sldId id="293" r:id="rId32"/>
    <p:sldId id="272" r:id="rId33"/>
    <p:sldId id="271" r:id="rId34"/>
    <p:sldId id="283" r:id="rId35"/>
    <p:sldId id="290" r:id="rId36"/>
    <p:sldId id="291" r:id="rId37"/>
    <p:sldId id="280" r:id="rId38"/>
    <p:sldId id="286" r:id="rId39"/>
    <p:sldId id="273" r:id="rId40"/>
    <p:sldId id="275" r:id="rId41"/>
    <p:sldId id="328" r:id="rId42"/>
    <p:sldId id="327" r:id="rId43"/>
    <p:sldId id="329" r:id="rId44"/>
    <p:sldId id="303" r:id="rId45"/>
    <p:sldId id="299" r:id="rId46"/>
    <p:sldId id="302" r:id="rId47"/>
    <p:sldId id="304" r:id="rId48"/>
    <p:sldId id="305" r:id="rId49"/>
    <p:sldId id="320" r:id="rId50"/>
    <p:sldId id="306" r:id="rId51"/>
    <p:sldId id="307" r:id="rId52"/>
    <p:sldId id="308" r:id="rId53"/>
    <p:sldId id="309" r:id="rId54"/>
    <p:sldId id="310" r:id="rId55"/>
    <p:sldId id="321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9906000" cy="6858000" type="A4"/>
  <p:notesSz cx="6858000" cy="9144000"/>
  <p:defaultTextStyle>
    <a:defPPr>
      <a:defRPr lang="en-US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5" autoAdjust="0"/>
    <p:restoredTop sz="94598" autoAdjust="0"/>
  </p:normalViewPr>
  <p:slideViewPr>
    <p:cSldViewPr showGuides="1">
      <p:cViewPr>
        <p:scale>
          <a:sx n="100" d="100"/>
          <a:sy n="100" d="100"/>
        </p:scale>
        <p:origin x="-1038" y="-498"/>
      </p:cViewPr>
      <p:guideLst>
        <p:guide orient="horz" pos="2160"/>
        <p:guide pos="3120"/>
        <p:guide pos="81"/>
        <p:guide pos="6159"/>
        <p:guide pos="16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90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445470" y="116540"/>
            <a:ext cx="1332200" cy="2868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200" b="1" dirty="0" smtClean="0">
                <a:solidFill>
                  <a:schemeClr val="accent2"/>
                </a:solidFill>
              </a:rPr>
              <a:t>P. Giubilato</a:t>
            </a:r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H="1">
            <a:off x="128587" y="485567"/>
            <a:ext cx="9648825" cy="45719"/>
          </a:xfrm>
          <a:prstGeom prst="rect">
            <a:avLst/>
          </a:prstGeom>
          <a:gradFill>
            <a:lin ang="10800000" scaled="0"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82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445470" y="116540"/>
            <a:ext cx="1332200" cy="2868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200" b="1" dirty="0" smtClean="0">
                <a:solidFill>
                  <a:schemeClr val="accent2"/>
                </a:solidFill>
              </a:rPr>
              <a:t>P. Giubilato</a:t>
            </a:r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H="1">
            <a:off x="128587" y="485567"/>
            <a:ext cx="9648825" cy="45719"/>
          </a:xfrm>
          <a:prstGeom prst="rect">
            <a:avLst/>
          </a:prstGeom>
          <a:gradFill>
            <a:lin ang="10800000" scaled="0"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63246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92050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20851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128330" y="6525430"/>
            <a:ext cx="360050" cy="21600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H1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83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445470" y="116540"/>
            <a:ext cx="1332200" cy="2868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200" b="1" dirty="0" smtClean="0">
                <a:solidFill>
                  <a:schemeClr val="accent2"/>
                </a:solidFill>
              </a:rPr>
              <a:t>P. Giubilato</a:t>
            </a:r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H="1">
            <a:off x="128587" y="485567"/>
            <a:ext cx="9648825" cy="45719"/>
          </a:xfrm>
          <a:prstGeom prst="rect">
            <a:avLst/>
          </a:prstGeom>
          <a:gradFill>
            <a:lin ang="10800000" scaled="0"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63246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92050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20851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149652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78456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207260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128330" y="6525430"/>
            <a:ext cx="360050" cy="21600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B1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65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asic Intrin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445470" y="116540"/>
            <a:ext cx="1332200" cy="2868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200" b="1" dirty="0" smtClean="0">
                <a:solidFill>
                  <a:schemeClr val="accent2"/>
                </a:solidFill>
              </a:rPr>
              <a:t>P. Giubilato</a:t>
            </a:r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H="1">
            <a:off x="128587" y="485567"/>
            <a:ext cx="9648825" cy="45719"/>
          </a:xfrm>
          <a:prstGeom prst="rect">
            <a:avLst/>
          </a:prstGeom>
          <a:gradFill>
            <a:lin ang="10800000" scaled="0"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63246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92050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20851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149652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78456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207260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236061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264865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293678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322482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351283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380087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128330" y="6525430"/>
            <a:ext cx="360050" cy="21600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I1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01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asic Extrin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445470" y="116540"/>
            <a:ext cx="1332200" cy="2868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200" b="1" dirty="0" smtClean="0">
                <a:solidFill>
                  <a:schemeClr val="accent2"/>
                </a:solidFill>
              </a:rPr>
              <a:t>P. Giubilato</a:t>
            </a:r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H="1">
            <a:off x="128587" y="485567"/>
            <a:ext cx="9648825" cy="45719"/>
          </a:xfrm>
          <a:prstGeom prst="rect">
            <a:avLst/>
          </a:prstGeom>
          <a:gradFill>
            <a:lin ang="10800000" scaled="0"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63246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92050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20851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149652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78456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207260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236061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264865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293678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322482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351283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380087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408891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437695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466496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495300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24107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17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52911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18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128330" y="6525430"/>
            <a:ext cx="360050" cy="21600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E1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35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asic P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445470" y="116540"/>
            <a:ext cx="1332200" cy="2868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200" b="1" dirty="0" smtClean="0">
                <a:solidFill>
                  <a:schemeClr val="accent2"/>
                </a:solidFill>
              </a:rPr>
              <a:t>P. Giubilato</a:t>
            </a:r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H="1">
            <a:off x="128587" y="485567"/>
            <a:ext cx="9648825" cy="45719"/>
          </a:xfrm>
          <a:prstGeom prst="rect">
            <a:avLst/>
          </a:prstGeom>
          <a:gradFill>
            <a:lin ang="10800000" scaled="0"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63246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92050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20851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149652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78456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207260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128330" y="6525430"/>
            <a:ext cx="360050" cy="21600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PN1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94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Detector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445470" y="116540"/>
            <a:ext cx="1332200" cy="28685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200" b="1" dirty="0" smtClean="0">
                <a:solidFill>
                  <a:schemeClr val="accent2"/>
                </a:solidFill>
              </a:rPr>
              <a:t>P. Giubilato</a:t>
            </a:r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H="1">
            <a:off x="128587" y="485567"/>
            <a:ext cx="9648825" cy="45719"/>
          </a:xfrm>
          <a:prstGeom prst="rect">
            <a:avLst/>
          </a:prstGeom>
          <a:gradFill>
            <a:lin ang="10800000" scaled="0"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63246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92050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20851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149652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78456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207260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236061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264865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293678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322482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351283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380087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408891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437695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466496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495300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24107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17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529110" y="6525430"/>
            <a:ext cx="216000" cy="216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18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128330" y="6525430"/>
            <a:ext cx="360050" cy="21600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50000"/>
                </a:schemeClr>
              </a:gs>
              <a:gs pos="35000">
                <a:schemeClr val="dk1">
                  <a:tint val="37000"/>
                  <a:satMod val="300000"/>
                  <a:alpha val="50000"/>
                </a:schemeClr>
              </a:gs>
              <a:gs pos="100000">
                <a:schemeClr val="dk1">
                  <a:tint val="15000"/>
                  <a:satMod val="350000"/>
                  <a:alpha val="70000"/>
                </a:schemeClr>
              </a:gs>
            </a:gsLst>
          </a:gradFill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D1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687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17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5" r:id="rId5"/>
    <p:sldLayoutId id="2147483652" r:id="rId6"/>
    <p:sldLayoutId id="2147483656" r:id="rId7"/>
    <p:sldLayoutId id="2147483653" r:id="rId8"/>
  </p:sldLayoutIdLst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31.png"/><Relationship Id="rId12" Type="http://schemas.openxmlformats.org/officeDocument/2006/relationships/image" Target="../media/image210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260.png"/><Relationship Id="rId5" Type="http://schemas.openxmlformats.org/officeDocument/2006/relationships/image" Target="../media/image190.png"/><Relationship Id="rId10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21.png"/><Relationship Id="rId12" Type="http://schemas.openxmlformats.org/officeDocument/2006/relationships/image" Target="../media/image27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35.png"/><Relationship Id="rId5" Type="http://schemas.openxmlformats.org/officeDocument/2006/relationships/image" Target="../media/image310.png"/><Relationship Id="rId10" Type="http://schemas.openxmlformats.org/officeDocument/2006/relationships/image" Target="../media/image34.png"/><Relationship Id="rId4" Type="http://schemas.openxmlformats.org/officeDocument/2006/relationships/image" Target="../media/image271.png"/><Relationship Id="rId9" Type="http://schemas.openxmlformats.org/officeDocument/2006/relationships/image" Target="../media/image3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40.png"/><Relationship Id="rId7" Type="http://schemas.openxmlformats.org/officeDocument/2006/relationships/image" Target="../media/image38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35.gif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1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4.png"/><Relationship Id="rId7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47.png"/><Relationship Id="rId10" Type="http://schemas.openxmlformats.org/officeDocument/2006/relationships/image" Target="../media/image23.gif"/><Relationship Id="rId4" Type="http://schemas.openxmlformats.org/officeDocument/2006/relationships/image" Target="../media/image46.png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3.png"/><Relationship Id="rId4" Type="http://schemas.openxmlformats.org/officeDocument/2006/relationships/image" Target="../media/image4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image" Target="../media/image46.gif"/><Relationship Id="rId7" Type="http://schemas.openxmlformats.org/officeDocument/2006/relationships/image" Target="../media/image50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gif"/><Relationship Id="rId5" Type="http://schemas.openxmlformats.org/officeDocument/2006/relationships/image" Target="../media/image51.gif"/><Relationship Id="rId4" Type="http://schemas.openxmlformats.org/officeDocument/2006/relationships/image" Target="../media/image53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55.gif"/><Relationship Id="rId7" Type="http://schemas.openxmlformats.org/officeDocument/2006/relationships/image" Target="../media/image5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gif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55.gif"/><Relationship Id="rId7" Type="http://schemas.openxmlformats.org/officeDocument/2006/relationships/image" Target="../media/image78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51.gif"/><Relationship Id="rId4" Type="http://schemas.openxmlformats.org/officeDocument/2006/relationships/image" Target="../media/image54.gif"/><Relationship Id="rId9" Type="http://schemas.openxmlformats.org/officeDocument/2006/relationships/image" Target="../media/image8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7" Type="http://schemas.openxmlformats.org/officeDocument/2006/relationships/image" Target="../media/image55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0.png"/><Relationship Id="rId5" Type="http://schemas.openxmlformats.org/officeDocument/2006/relationships/image" Target="../media/image430.png"/><Relationship Id="rId4" Type="http://schemas.openxmlformats.org/officeDocument/2006/relationships/image" Target="../media/image560.png"/><Relationship Id="rId9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54.gif"/><Relationship Id="rId7" Type="http://schemas.openxmlformats.org/officeDocument/2006/relationships/image" Target="../media/image880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0.png"/><Relationship Id="rId5" Type="http://schemas.openxmlformats.org/officeDocument/2006/relationships/image" Target="../media/image55.gif"/><Relationship Id="rId4" Type="http://schemas.openxmlformats.org/officeDocument/2006/relationships/image" Target="../media/image5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png"/><Relationship Id="rId5" Type="http://schemas.openxmlformats.org/officeDocument/2006/relationships/image" Target="../media/image64.png"/><Relationship Id="rId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png"/><Relationship Id="rId5" Type="http://schemas.openxmlformats.org/officeDocument/2006/relationships/image" Target="../media/image66.png"/><Relationship Id="rId4" Type="http://schemas.openxmlformats.org/officeDocument/2006/relationships/image" Target="../media/image9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60.gif"/><Relationship Id="rId3" Type="http://schemas.openxmlformats.org/officeDocument/2006/relationships/image" Target="../media/image62.png"/><Relationship Id="rId7" Type="http://schemas.openxmlformats.org/officeDocument/2006/relationships/image" Target="../media/image72.png"/><Relationship Id="rId12" Type="http://schemas.openxmlformats.org/officeDocument/2006/relationships/image" Target="../media/image59.gi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11" Type="http://schemas.openxmlformats.org/officeDocument/2006/relationships/image" Target="../media/image91.png"/><Relationship Id="rId5" Type="http://schemas.openxmlformats.org/officeDocument/2006/relationships/image" Target="../media/image70.png"/><Relationship Id="rId10" Type="http://schemas.openxmlformats.org/officeDocument/2006/relationships/image" Target="../media/image88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3" Type="http://schemas.openxmlformats.org/officeDocument/2006/relationships/image" Target="../media/image35.gif"/><Relationship Id="rId7" Type="http://schemas.openxmlformats.org/officeDocument/2006/relationships/image" Target="../media/image83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gif"/><Relationship Id="rId5" Type="http://schemas.openxmlformats.org/officeDocument/2006/relationships/image" Target="../media/image51.gif"/><Relationship Id="rId4" Type="http://schemas.openxmlformats.org/officeDocument/2006/relationships/image" Target="../media/image54.gi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4.gif"/><Relationship Id="rId7" Type="http://schemas.openxmlformats.org/officeDocument/2006/relationships/image" Target="../media/image860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0.png"/><Relationship Id="rId5" Type="http://schemas.openxmlformats.org/officeDocument/2006/relationships/image" Target="../media/image55.gif"/><Relationship Id="rId10" Type="http://schemas.openxmlformats.org/officeDocument/2006/relationships/image" Target="../media/image93.png"/><Relationship Id="rId4" Type="http://schemas.openxmlformats.org/officeDocument/2006/relationships/image" Target="../media/image51.gif"/><Relationship Id="rId9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6.png"/><Relationship Id="rId4" Type="http://schemas.openxmlformats.org/officeDocument/2006/relationships/image" Target="../media/image6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5" Type="http://schemas.openxmlformats.org/officeDocument/2006/relationships/image" Target="../media/image59.gif"/><Relationship Id="rId4" Type="http://schemas.openxmlformats.org/officeDocument/2006/relationships/image" Target="../media/image51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5" Type="http://schemas.openxmlformats.org/officeDocument/2006/relationships/image" Target="../media/image59.gif"/><Relationship Id="rId4" Type="http://schemas.openxmlformats.org/officeDocument/2006/relationships/image" Target="../media/image51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gif"/><Relationship Id="rId4" Type="http://schemas.openxmlformats.org/officeDocument/2006/relationships/image" Target="../media/image51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98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gif"/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gif"/><Relationship Id="rId2" Type="http://schemas.openxmlformats.org/officeDocument/2006/relationships/image" Target="../media/image10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gif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gif"/><Relationship Id="rId2" Type="http://schemas.openxmlformats.org/officeDocument/2006/relationships/image" Target="../media/image108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g"/><Relationship Id="rId3" Type="http://schemas.openxmlformats.org/officeDocument/2006/relationships/image" Target="../media/image104.jpg"/><Relationship Id="rId7" Type="http://schemas.openxmlformats.org/officeDocument/2006/relationships/image" Target="../media/image113.jpg"/><Relationship Id="rId2" Type="http://schemas.openxmlformats.org/officeDocument/2006/relationships/image" Target="../media/image110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8.gif"/><Relationship Id="rId5" Type="http://schemas.openxmlformats.org/officeDocument/2006/relationships/image" Target="../media/image112.gif"/><Relationship Id="rId4" Type="http://schemas.openxmlformats.org/officeDocument/2006/relationships/image" Target="../media/image111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gif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7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gif"/><Relationship Id="rId7" Type="http://schemas.openxmlformats.org/officeDocument/2006/relationships/image" Target="../media/image123.gif"/><Relationship Id="rId2" Type="http://schemas.openxmlformats.org/officeDocument/2006/relationships/image" Target="../media/image118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2.gif"/><Relationship Id="rId5" Type="http://schemas.openxmlformats.org/officeDocument/2006/relationships/image" Target="../media/image121.gif"/><Relationship Id="rId4" Type="http://schemas.openxmlformats.org/officeDocument/2006/relationships/image" Target="../media/image120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gif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5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gif"/><Relationship Id="rId2" Type="http://schemas.openxmlformats.org/officeDocument/2006/relationships/image" Target="../media/image103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7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gif"/><Relationship Id="rId2" Type="http://schemas.openxmlformats.org/officeDocument/2006/relationships/image" Target="../media/image127.gif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gif"/><Relationship Id="rId2" Type="http://schemas.openxmlformats.org/officeDocument/2006/relationships/image" Target="../media/image134.gif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gif"/><Relationship Id="rId2" Type="http://schemas.openxmlformats.org/officeDocument/2006/relationships/image" Target="../media/image135.gif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gif"/><Relationship Id="rId2" Type="http://schemas.openxmlformats.org/officeDocument/2006/relationships/image" Target="../media/image137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gif"/><Relationship Id="rId2" Type="http://schemas.openxmlformats.org/officeDocument/2006/relationships/image" Target="../media/image117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9.gif"/><Relationship Id="rId4" Type="http://schemas.openxmlformats.org/officeDocument/2006/relationships/image" Target="../media/image138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gif"/><Relationship Id="rId2" Type="http://schemas.openxmlformats.org/officeDocument/2006/relationships/image" Target="../media/image140.gif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gif"/><Relationship Id="rId2" Type="http://schemas.openxmlformats.org/officeDocument/2006/relationships/image" Target="../media/image142.gi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5.gif"/><Relationship Id="rId4" Type="http://schemas.openxmlformats.org/officeDocument/2006/relationships/image" Target="../media/image144.g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8.jpeg"/><Relationship Id="rId4" Type="http://schemas.openxmlformats.org/officeDocument/2006/relationships/image" Target="../media/image14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0.png"/><Relationship Id="rId7" Type="http://schemas.openxmlformats.org/officeDocument/2006/relationships/image" Target="../media/image1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6470" y="1124680"/>
            <a:ext cx="6048840" cy="9361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5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state detectors</a:t>
            </a:r>
            <a:endParaRPr lang="en-US" sz="5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6470" y="1988800"/>
            <a:ext cx="6048840" cy="4680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a </a:t>
            </a:r>
            <a:r>
              <a:rPr lang="en-US" sz="3200" dirty="0" smtClean="0">
                <a:solidFill>
                  <a:schemeClr val="accent2"/>
                </a:solidFill>
              </a:rPr>
              <a:t>brief working principles overview</a:t>
            </a:r>
            <a:endParaRPr lang="en-US" sz="320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8861"/>
            <a:ext cx="9906000" cy="328110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299590" y="2708900"/>
            <a:ext cx="5741700" cy="3024420"/>
            <a:chOff x="1299590" y="2708900"/>
            <a:chExt cx="5741700" cy="3024420"/>
          </a:xfrm>
        </p:grpSpPr>
        <p:sp>
          <p:nvSpPr>
            <p:cNvPr id="7" name="Oval 6"/>
            <p:cNvSpPr/>
            <p:nvPr/>
          </p:nvSpPr>
          <p:spPr>
            <a:xfrm>
              <a:off x="5529080" y="5445280"/>
              <a:ext cx="288040" cy="288040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9" name="Straight Connector 8"/>
            <p:cNvCxnSpPr>
              <a:stCxn id="7" idx="0"/>
            </p:cNvCxnSpPr>
            <p:nvPr/>
          </p:nvCxnSpPr>
          <p:spPr>
            <a:xfrm flipV="1">
              <a:off x="5673100" y="2708900"/>
              <a:ext cx="0" cy="273638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99590" y="2708900"/>
              <a:ext cx="5741700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016870" y="6516148"/>
            <a:ext cx="5892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accent2"/>
                </a:solidFill>
              </a:rPr>
              <a:t>Piero Giubilato  – V Scuola </a:t>
            </a:r>
            <a:r>
              <a:rPr lang="en-US" sz="1800" dirty="0" err="1" smtClean="0">
                <a:solidFill>
                  <a:schemeClr val="accent2"/>
                </a:solidFill>
              </a:rPr>
              <a:t>Nazionale</a:t>
            </a:r>
            <a:r>
              <a:rPr lang="en-US" sz="1800" dirty="0" smtClean="0">
                <a:solidFill>
                  <a:schemeClr val="accent2"/>
                </a:solidFill>
              </a:rPr>
              <a:t> Legnaro </a:t>
            </a:r>
            <a:r>
              <a:rPr lang="en-US" sz="1800" dirty="0">
                <a:solidFill>
                  <a:schemeClr val="accent2"/>
                </a:solidFill>
              </a:rPr>
              <a:t>–</a:t>
            </a:r>
            <a:r>
              <a:rPr lang="en-US" sz="1800" dirty="0" smtClean="0">
                <a:solidFill>
                  <a:schemeClr val="accent2"/>
                </a:solidFill>
              </a:rPr>
              <a:t>  15 Apr 2013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Basics</a:t>
            </a:r>
            <a:r>
              <a:rPr lang="en-US" sz="2800" dirty="0" smtClean="0">
                <a:solidFill>
                  <a:schemeClr val="accent2"/>
                </a:solidFill>
              </a:rPr>
              <a:t> – Fermi-Dirac distribution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8459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5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47" name="Picture 46" descr="FD_e_m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6930" y="1160670"/>
            <a:ext cx="5220740" cy="522074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257169" y="4365130"/>
            <a:ext cx="2482884" cy="87631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l"/>
            <a:r>
              <a:rPr lang="en-US" sz="1800" dirty="0" smtClean="0">
                <a:solidFill>
                  <a:schemeClr val="accent2"/>
                </a:solidFill>
              </a:rPr>
              <a:t>E</a:t>
            </a:r>
            <a:r>
              <a:rPr lang="en-US" sz="1800" baseline="-25000" dirty="0" smtClean="0">
                <a:solidFill>
                  <a:schemeClr val="accent2"/>
                </a:solidFill>
              </a:rPr>
              <a:t>F</a:t>
            </a:r>
            <a:r>
              <a:rPr lang="en-US" sz="1800" dirty="0" smtClean="0">
                <a:solidFill>
                  <a:schemeClr val="accent2"/>
                </a:solidFill>
              </a:rPr>
              <a:t> = Fermi level (µ)</a:t>
            </a:r>
          </a:p>
          <a:p>
            <a:pPr algn="l"/>
            <a:r>
              <a:rPr lang="en-US" sz="1800" dirty="0" smtClean="0">
                <a:solidFill>
                  <a:schemeClr val="accent2"/>
                </a:solidFill>
              </a:rPr>
              <a:t>K = Boltzmann constant</a:t>
            </a:r>
          </a:p>
          <a:p>
            <a:pPr algn="l"/>
            <a:r>
              <a:rPr lang="en-US" sz="1800" dirty="0" smtClean="0">
                <a:solidFill>
                  <a:schemeClr val="accent2"/>
                </a:solidFill>
              </a:rPr>
              <a:t>T = temperature (kelvin)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64379" y="2996940"/>
                <a:ext cx="2608471" cy="972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it-IT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it-IT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</a:rPr>
                                        <m:t>𝐹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379" y="2996940"/>
                <a:ext cx="2608471" cy="9723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128330" y="548601"/>
            <a:ext cx="9643879" cy="864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Clr>
                <a:schemeClr val="accent5"/>
              </a:buClr>
            </a:pPr>
            <a:r>
              <a:rPr lang="en-US" sz="2400" dirty="0" smtClean="0">
                <a:solidFill>
                  <a:schemeClr val="accent2"/>
                </a:solidFill>
              </a:rPr>
              <a:t>Fermi-Dirac statistics describes semi-integer spin particles (which obey to Pauli exclusion principle) distribution in a system respect to their energy.</a:t>
            </a:r>
            <a:endParaRPr lang="en-US" sz="2400" baseline="30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1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Basics</a:t>
            </a:r>
            <a:r>
              <a:rPr lang="en-US" sz="2800" dirty="0" smtClean="0">
                <a:solidFill>
                  <a:schemeClr val="accent2"/>
                </a:solidFill>
              </a:rPr>
              <a:t> – semiconductor outlook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7260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6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65419" y="5583267"/>
            <a:ext cx="2811501" cy="72613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800" i="1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f(E)</a:t>
            </a:r>
            <a:r>
              <a:rPr lang="en-US" sz="1800" dirty="0" smtClean="0">
                <a:solidFill>
                  <a:schemeClr val="accent2"/>
                </a:solidFill>
              </a:rPr>
              <a:t> gives the probability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</a:rPr>
              <a:t>that a state is occupied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0340" y="776779"/>
            <a:ext cx="2945927" cy="3444331"/>
            <a:chOff x="827031" y="836577"/>
            <a:chExt cx="2463256" cy="2880000"/>
          </a:xfrm>
        </p:grpSpPr>
        <p:pic>
          <p:nvPicPr>
            <p:cNvPr id="48" name="Picture 47" descr="Ef-zero-temp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031" y="836577"/>
              <a:ext cx="2463256" cy="2880000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2178012" y="980660"/>
              <a:ext cx="693747" cy="255591"/>
            </a:xfrm>
            <a:prstGeom prst="roundRect">
              <a:avLst/>
            </a:prstGeom>
            <a:noFill/>
            <a:ln/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400" b="1" dirty="0" smtClean="0">
                  <a:solidFill>
                    <a:schemeClr val="accent2"/>
                  </a:solidFill>
                </a:rPr>
                <a:t>T = 0</a:t>
              </a:r>
              <a:endParaRPr lang="en-US" sz="1400" b="1" dirty="0" smtClean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80527" y="778819"/>
            <a:ext cx="2936593" cy="3442291"/>
            <a:chOff x="3200376" y="836640"/>
            <a:chExt cx="2456907" cy="2880000"/>
          </a:xfrm>
        </p:grpSpPr>
        <p:pic>
          <p:nvPicPr>
            <p:cNvPr id="49" name="Picture 48" descr="Ef-positive-temp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376" y="836640"/>
              <a:ext cx="2456907" cy="2880000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4514844" y="980660"/>
              <a:ext cx="693747" cy="255591"/>
            </a:xfrm>
            <a:prstGeom prst="roundRect">
              <a:avLst/>
            </a:prstGeom>
            <a:noFill/>
            <a:ln/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400" b="1" dirty="0" smtClean="0">
                  <a:solidFill>
                    <a:schemeClr val="accent2"/>
                  </a:solidFill>
                </a:rPr>
                <a:t>T &gt; 0</a:t>
              </a:r>
              <a:endParaRPr lang="en-US" sz="1400" b="1" dirty="0" smtClean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517853" y="836640"/>
            <a:ext cx="3187807" cy="3397992"/>
            <a:chOff x="6231061" y="873090"/>
            <a:chExt cx="2701856" cy="2880000"/>
          </a:xfrm>
        </p:grpSpPr>
        <p:pic>
          <p:nvPicPr>
            <p:cNvPr id="46" name="Picture 45" descr="Fermi-semi-electrons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31061" y="873090"/>
              <a:ext cx="2701856" cy="2880000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7545423" y="980660"/>
              <a:ext cx="693747" cy="255591"/>
            </a:xfrm>
            <a:prstGeom prst="roundRect">
              <a:avLst/>
            </a:prstGeom>
            <a:noFill/>
            <a:ln/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400" b="1" dirty="0" smtClean="0">
                  <a:solidFill>
                    <a:schemeClr val="accent2"/>
                  </a:solidFill>
                </a:rPr>
                <a:t>T &gt; 0</a:t>
              </a:r>
              <a:endParaRPr lang="en-US" sz="1400" b="1" dirty="0" smtClean="0">
                <a:solidFill>
                  <a:schemeClr val="accent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477298" y="4509150"/>
                <a:ext cx="2608471" cy="972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it-IT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it-IT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</a:rPr>
                                        <m:t>𝐹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298" y="4509150"/>
                <a:ext cx="2608471" cy="9723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4448930" y="949094"/>
            <a:ext cx="4732641" cy="5363539"/>
            <a:chOff x="4448930" y="949094"/>
            <a:chExt cx="4732641" cy="5363539"/>
          </a:xfrm>
        </p:grpSpPr>
        <p:grpSp>
          <p:nvGrpSpPr>
            <p:cNvPr id="11" name="Group 10"/>
            <p:cNvGrpSpPr/>
            <p:nvPr/>
          </p:nvGrpSpPr>
          <p:grpSpPr>
            <a:xfrm>
              <a:off x="5667067" y="949094"/>
              <a:ext cx="2382363" cy="5363539"/>
              <a:chOff x="5667067" y="949094"/>
              <a:chExt cx="2382363" cy="5363539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6124401" y="5586500"/>
                <a:ext cx="1925029" cy="726133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Autofit/>
              </a:bodyPr>
              <a:lstStyle/>
              <a:p>
                <a:pPr algn="ctr"/>
                <a:r>
                  <a:rPr lang="en-US" sz="1800" i="1" dirty="0" smtClean="0">
                    <a:solidFill>
                      <a:schemeClr val="accent2"/>
                    </a:solidFill>
                    <a:latin typeface="Cambria Math" pitchFamily="18" charset="0"/>
                    <a:ea typeface="Cambria Math" pitchFamily="18" charset="0"/>
                  </a:rPr>
                  <a:t>N(E)</a:t>
                </a:r>
                <a:r>
                  <a:rPr lang="en-US" sz="1800" dirty="0" smtClean="0">
                    <a:solidFill>
                      <a:schemeClr val="accent2"/>
                    </a:solidFill>
                  </a:rPr>
                  <a:t> gives where</a:t>
                </a:r>
              </a:p>
              <a:p>
                <a:pPr algn="ctr"/>
                <a:r>
                  <a:rPr lang="en-US" sz="1800" dirty="0" smtClean="0">
                    <a:solidFill>
                      <a:schemeClr val="accent2"/>
                    </a:solidFill>
                  </a:rPr>
                  <a:t>Available states</a:t>
                </a:r>
                <a:r>
                  <a:rPr lang="it-IT" sz="1800" dirty="0" smtClean="0">
                    <a:solidFill>
                      <a:schemeClr val="accent2"/>
                    </a:solidFill>
                  </a:rPr>
                  <a:t> are</a:t>
                </a:r>
                <a:endParaRPr lang="en-US" sz="1800" dirty="0" smtClean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 rot="16200000">
                <a:off x="4430131" y="2186030"/>
                <a:ext cx="3200005" cy="726133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accent2"/>
                    </a:solidFill>
                    <a:ea typeface="Cambria Math" pitchFamily="18" charset="0"/>
                  </a:rPr>
                  <a:t>Electrons live inside the lattice</a:t>
                </a:r>
                <a:endParaRPr lang="en-US" sz="1800" dirty="0" smtClean="0">
                  <a:solidFill>
                    <a:schemeClr val="accent2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4448930" y="4386138"/>
                  <a:ext cx="4732641" cy="91512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0" i="1" smtClean="0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it-IT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sz="2400" b="0" i="1" smtClean="0">
                                <a:latin typeface="Cambria Math"/>
                              </a:rPr>
                              <m:t>𝐸</m:t>
                            </m:r>
                          </m:e>
                        </m:d>
                        <m:r>
                          <a:rPr lang="it-IT" sz="24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it-IT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f>
                          <m:fPr>
                            <m:ctrlPr>
                              <a:rPr lang="it-IT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f>
                                  <m:fPr>
                                    <m:type m:val="skw"/>
                                    <m:ctrlPr>
                                      <a:rPr lang="it-IT" sz="2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sSup>
                              <m:sSupPr>
                                <m:ctrlPr>
                                  <a:rPr lang="it-IT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it-IT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𝑑𝑒</m:t>
                                    </m:r>
                                  </m:sub>
                                </m:sSub>
                              </m:e>
                              <m:sup>
                                <m:f>
                                  <m:fPr>
                                    <m:type m:val="skw"/>
                                    <m:ctrlPr>
                                      <a:rPr lang="it-IT" sz="2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sSup>
                              <m:sSupPr>
                                <m:ctrlPr>
                                  <a:rPr lang="it-IT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t-IT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4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b="0" i="1" smtClean="0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it-IT" sz="2400" b="0" i="1" smtClean="0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f>
                                  <m:fPr>
                                    <m:type m:val="skw"/>
                                    <m:ctrlPr>
                                      <a:rPr lang="it-IT" sz="2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it-IT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2400" b="0" i="1" smtClean="0">
                                    <a:latin typeface="Cambria Math"/>
                                    <a:ea typeface="Cambria Math"/>
                                  </a:rPr>
                                  <m:t>ℏ</m:t>
                                </m:r>
                              </m:e>
                              <m:sup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8930" y="4386138"/>
                  <a:ext cx="4732641" cy="91512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7396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Semiconductors</a:t>
            </a:r>
            <a:r>
              <a:rPr lang="en-US" sz="2800" dirty="0" smtClean="0">
                <a:solidFill>
                  <a:schemeClr val="accent2"/>
                </a:solidFill>
              </a:rPr>
              <a:t> – some naming conventions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0440" y="3212970"/>
            <a:ext cx="7273010" cy="432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400" i="1" dirty="0" err="1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400" i="1" baseline="-25000" dirty="0" err="1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effective </a:t>
            </a:r>
            <a:r>
              <a:rPr lang="en-US" sz="2400" dirty="0" smtClean="0">
                <a:solidFill>
                  <a:schemeClr val="accent2"/>
                </a:solidFill>
              </a:rPr>
              <a:t>conduction states density [1/cm</a:t>
            </a:r>
            <a:r>
              <a:rPr lang="en-US" sz="2400" baseline="30000" dirty="0" smtClean="0">
                <a:solidFill>
                  <a:schemeClr val="accent2"/>
                </a:solidFill>
              </a:rPr>
              <a:t>3</a:t>
            </a:r>
            <a:r>
              <a:rPr lang="en-US" sz="2400" dirty="0" smtClean="0">
                <a:solidFill>
                  <a:schemeClr val="accent2"/>
                </a:solidFill>
              </a:rPr>
              <a:t>]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40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0440" y="3933070"/>
            <a:ext cx="6480900" cy="432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400" i="1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400" i="1" baseline="-250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2400" dirty="0" smtClean="0">
                <a:solidFill>
                  <a:schemeClr val="accent2"/>
                </a:solidFill>
              </a:rPr>
              <a:t> negative carriers densities </a:t>
            </a:r>
            <a:r>
              <a:rPr lang="en-US" sz="2400" dirty="0">
                <a:solidFill>
                  <a:schemeClr val="accent2"/>
                </a:solidFill>
              </a:rPr>
              <a:t>[1/cm</a:t>
            </a:r>
            <a:r>
              <a:rPr lang="en-US" sz="2400" baseline="30000" dirty="0">
                <a:solidFill>
                  <a:schemeClr val="accent2"/>
                </a:solidFill>
              </a:rPr>
              <a:t>3</a:t>
            </a:r>
            <a:r>
              <a:rPr lang="en-US" sz="2400" dirty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0440" y="2492870"/>
            <a:ext cx="6480900" cy="432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400" i="1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sz="2400" i="1" baseline="-250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sz="2400" dirty="0" smtClean="0">
                <a:solidFill>
                  <a:schemeClr val="accent2"/>
                </a:solidFill>
              </a:rPr>
              <a:t> energy levels in eV</a:t>
            </a:r>
            <a:endParaRPr lang="en-US" sz="2400" baseline="30000" dirty="0">
              <a:solidFill>
                <a:schemeClr val="accent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0440" y="1032593"/>
            <a:ext cx="6480900" cy="432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400" i="1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f</a:t>
            </a:r>
            <a:r>
              <a:rPr lang="en-US" sz="2400" i="1" baseline="-250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F</a:t>
            </a:r>
            <a:r>
              <a:rPr lang="en-US" sz="2400" dirty="0" smtClean="0">
                <a:solidFill>
                  <a:schemeClr val="accent2"/>
                </a:solidFill>
              </a:rPr>
              <a:t>  is the Fermi-Dirac probability distribution</a:t>
            </a:r>
            <a:endParaRPr lang="en-US" sz="2400" baseline="30000" dirty="0">
              <a:solidFill>
                <a:schemeClr val="accent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20440" y="1772770"/>
            <a:ext cx="6480900" cy="432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400" i="1" dirty="0" err="1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sz="2400" i="1" baseline="-25000" dirty="0" err="1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sz="2400" i="1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(E)</a:t>
            </a:r>
            <a:r>
              <a:rPr lang="en-US" sz="2400" dirty="0" smtClean="0">
                <a:solidFill>
                  <a:schemeClr val="accent2"/>
                </a:solidFill>
              </a:rPr>
              <a:t> is the density of states</a:t>
            </a:r>
            <a:endParaRPr lang="en-US" sz="2400" baseline="30000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0440" y="4653170"/>
            <a:ext cx="7273010" cy="432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400" i="1" dirty="0" err="1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400" i="1" baseline="-25000" dirty="0" err="1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effective </a:t>
            </a:r>
            <a:r>
              <a:rPr lang="en-US" sz="2400" dirty="0" smtClean="0">
                <a:solidFill>
                  <a:schemeClr val="accent2"/>
                </a:solidFill>
              </a:rPr>
              <a:t>valence states density </a:t>
            </a:r>
            <a:r>
              <a:rPr lang="en-US" sz="2400" dirty="0">
                <a:solidFill>
                  <a:schemeClr val="accent2"/>
                </a:solidFill>
              </a:rPr>
              <a:t>[1/cm</a:t>
            </a:r>
            <a:r>
              <a:rPr lang="en-US" sz="2400" baseline="30000" dirty="0">
                <a:solidFill>
                  <a:schemeClr val="accent2"/>
                </a:solidFill>
              </a:rPr>
              <a:t>3</a:t>
            </a:r>
            <a:r>
              <a:rPr lang="en-US" sz="2400" dirty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0440" y="5373330"/>
            <a:ext cx="6480900" cy="432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400" i="1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sz="2400" i="1" baseline="-250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2400" dirty="0" smtClean="0">
                <a:solidFill>
                  <a:schemeClr val="accent2"/>
                </a:solidFill>
              </a:rPr>
              <a:t> positive carriers densities </a:t>
            </a:r>
            <a:r>
              <a:rPr lang="en-US" sz="2400" dirty="0">
                <a:solidFill>
                  <a:schemeClr val="accent2"/>
                </a:solidFill>
              </a:rPr>
              <a:t>[1/cm</a:t>
            </a:r>
            <a:r>
              <a:rPr lang="en-US" sz="2400" baseline="30000" dirty="0">
                <a:solidFill>
                  <a:schemeClr val="accent2"/>
                </a:solidFill>
              </a:rPr>
              <a:t>3</a:t>
            </a:r>
            <a:r>
              <a:rPr lang="en-US" sz="2400" dirty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11" name="Oval 10"/>
          <p:cNvSpPr/>
          <p:nvPr/>
        </p:nvSpPr>
        <p:spPr>
          <a:xfrm>
            <a:off x="488380" y="5517290"/>
            <a:ext cx="180000" cy="180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8380" y="4761210"/>
            <a:ext cx="180000" cy="180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8380" y="4041110"/>
            <a:ext cx="180000" cy="180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8380" y="3321010"/>
            <a:ext cx="180000" cy="180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8380" y="2600910"/>
            <a:ext cx="180000" cy="180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88380" y="1880810"/>
            <a:ext cx="180000" cy="180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8380" y="1160710"/>
            <a:ext cx="180000" cy="180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381965" y="1484730"/>
            <a:ext cx="2412000" cy="4051124"/>
            <a:chOff x="6733875" y="2330286"/>
            <a:chExt cx="2412000" cy="4051124"/>
          </a:xfrm>
        </p:grpSpPr>
        <p:grpSp>
          <p:nvGrpSpPr>
            <p:cNvPr id="8" name="Group 7"/>
            <p:cNvGrpSpPr/>
            <p:nvPr/>
          </p:nvGrpSpPr>
          <p:grpSpPr>
            <a:xfrm>
              <a:off x="6733875" y="2330286"/>
              <a:ext cx="2412000" cy="4051124"/>
              <a:chOff x="6733875" y="2330286"/>
              <a:chExt cx="2412000" cy="4051124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6733875" y="2983418"/>
                <a:ext cx="2412000" cy="3397992"/>
                <a:chOff x="6214646" y="873090"/>
                <a:chExt cx="2044316" cy="2880000"/>
              </a:xfrm>
            </p:grpSpPr>
            <p:pic>
              <p:nvPicPr>
                <p:cNvPr id="23" name="Picture 22" descr="Fermi-semi-electrons.gif"/>
                <p:cNvPicPr>
                  <a:picLocks noChangeAspect="1"/>
                </p:cNvPicPr>
                <p:nvPr/>
              </p:nvPicPr>
              <p:blipFill rotWithShape="1">
                <a:blip r:embed="rId2" cstate="print"/>
                <a:srcRect l="-2" r="24340"/>
                <a:stretch/>
              </p:blipFill>
              <p:spPr>
                <a:xfrm>
                  <a:off x="6214646" y="873090"/>
                  <a:ext cx="2044316" cy="2880000"/>
                </a:xfrm>
                <a:prstGeom prst="rect">
                  <a:avLst/>
                </a:prstGeom>
              </p:spPr>
            </p:pic>
            <p:sp>
              <p:nvSpPr>
                <p:cNvPr id="25" name="TextBox 24"/>
                <p:cNvSpPr txBox="1"/>
                <p:nvPr/>
              </p:nvSpPr>
              <p:spPr>
                <a:xfrm>
                  <a:off x="7545423" y="980660"/>
                  <a:ext cx="693747" cy="255591"/>
                </a:xfrm>
                <a:prstGeom prst="roundRect">
                  <a:avLst/>
                </a:prstGeom>
                <a:noFill/>
                <a:ln/>
                <a:effectLst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rtlCol="0" anchor="ctr" anchorCtr="0">
                  <a:noAutofit/>
                </a:bodyPr>
                <a:lstStyle/>
                <a:p>
                  <a:pPr algn="ctr"/>
                  <a:r>
                    <a:rPr lang="it-IT" sz="1400" b="1" dirty="0" smtClean="0">
                      <a:solidFill>
                        <a:schemeClr val="accent2"/>
                      </a:solidFill>
                    </a:rPr>
                    <a:t>T &gt; 0</a:t>
                  </a:r>
                  <a:endParaRPr lang="en-US" sz="1400" b="1" dirty="0" smtClean="0">
                    <a:solidFill>
                      <a:schemeClr val="accent2"/>
                    </a:solidFill>
                  </a:endParaRPr>
                </a:p>
              </p:txBody>
            </p:sp>
          </p:grpSp>
          <p:cxnSp>
            <p:nvCxnSpPr>
              <p:cNvPr id="4" name="Straight Connector 3"/>
              <p:cNvCxnSpPr>
                <a:stCxn id="2" idx="0"/>
              </p:cNvCxnSpPr>
              <p:nvPr/>
            </p:nvCxnSpPr>
            <p:spPr>
              <a:xfrm flipV="1">
                <a:off x="8045907" y="2699588"/>
                <a:ext cx="3523" cy="1233482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V="1">
                <a:off x="7545360" y="2699588"/>
                <a:ext cx="1008140" cy="3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7401340" y="2330286"/>
                <a:ext cx="1291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accent2"/>
                    </a:solidFill>
                  </a:rPr>
                  <a:t>How many?</a:t>
                </a:r>
                <a:endParaRPr lang="en-US" sz="1800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6969280" y="3933070"/>
              <a:ext cx="2153254" cy="749344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099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40" y="1090465"/>
            <a:ext cx="3657600" cy="54349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8330" y="3890"/>
                <a:ext cx="9433010" cy="54471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r>
                  <a:rPr lang="en-US" sz="2800" dirty="0" smtClean="0">
                    <a:solidFill>
                      <a:schemeClr val="accent5"/>
                    </a:solidFill>
                  </a:rPr>
                  <a:t>Intrinsic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 –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it-IT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it-IT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</a:rPr>
                  <a:t> quantities</a:t>
                </a:r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0" y="3890"/>
                <a:ext cx="9433010" cy="544710"/>
              </a:xfrm>
              <a:prstGeom prst="rect">
                <a:avLst/>
              </a:prstGeom>
              <a:blipFill rotWithShape="1">
                <a:blip r:embed="rId3"/>
                <a:stretch>
                  <a:fillRect l="-1293" t="-10112" b="-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92044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2</a:t>
            </a:r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5690" y="2053017"/>
            <a:ext cx="3397450" cy="3879810"/>
            <a:chOff x="-15690" y="2053017"/>
            <a:chExt cx="3397450" cy="38798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13320" y="2053017"/>
                  <a:ext cx="28763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it-IT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</m:d>
                            <m:r>
                              <a:rPr lang="it-IT" sz="24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it-IT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it-IT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</m:d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it-IT" sz="24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𝐸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20" y="2053017"/>
                  <a:ext cx="287636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>
              <a:off x="1941560" y="4924827"/>
              <a:ext cx="1440200" cy="1008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Fermi-Dirac</a:t>
              </a:r>
            </a:p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probability</a:t>
              </a:r>
            </a:p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function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61409" y="3772667"/>
              <a:ext cx="1728000" cy="1008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Density of quantum states in conduction band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15690" y="2836537"/>
              <a:ext cx="1440000" cy="1008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Electrons in</a:t>
              </a:r>
            </a:p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conduction</a:t>
              </a:r>
            </a:p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band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57467" y="2548357"/>
              <a:ext cx="647964" cy="288040"/>
              <a:chOff x="357467" y="2204830"/>
              <a:chExt cx="647964" cy="288040"/>
            </a:xfrm>
            <a:effectLst/>
          </p:grpSpPr>
          <p:cxnSp>
            <p:nvCxnSpPr>
              <p:cNvPr id="39" name="Straight Connector 38"/>
              <p:cNvCxnSpPr/>
              <p:nvPr/>
            </p:nvCxnSpPr>
            <p:spPr>
              <a:xfrm flipH="1">
                <a:off x="357467" y="2204830"/>
                <a:ext cx="647964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81449" y="2204830"/>
                <a:ext cx="0" cy="28804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1424310" y="2548357"/>
              <a:ext cx="647964" cy="1116155"/>
              <a:chOff x="1424310" y="2204830"/>
              <a:chExt cx="647964" cy="1116155"/>
            </a:xfrm>
            <a:effectLst/>
          </p:grpSpPr>
          <p:cxnSp>
            <p:nvCxnSpPr>
              <p:cNvPr id="41" name="Straight Connector 40"/>
              <p:cNvCxnSpPr/>
              <p:nvPr/>
            </p:nvCxnSpPr>
            <p:spPr>
              <a:xfrm flipH="1">
                <a:off x="1424310" y="2204830"/>
                <a:ext cx="647964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1748292" y="2204830"/>
                <a:ext cx="1" cy="1116155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2288756" y="2548357"/>
              <a:ext cx="647964" cy="2232310"/>
              <a:chOff x="2288756" y="2204830"/>
              <a:chExt cx="647964" cy="2232310"/>
            </a:xfrm>
            <a:effectLst/>
          </p:grpSpPr>
          <p:cxnSp>
            <p:nvCxnSpPr>
              <p:cNvPr id="46" name="Straight Connector 45"/>
              <p:cNvCxnSpPr/>
              <p:nvPr/>
            </p:nvCxnSpPr>
            <p:spPr>
              <a:xfrm flipH="1">
                <a:off x="2288756" y="2204830"/>
                <a:ext cx="647964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612738" y="2204830"/>
                <a:ext cx="0" cy="223231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>
            <a:off x="6105160" y="1749187"/>
            <a:ext cx="3920958" cy="3696093"/>
            <a:chOff x="6105160" y="1749187"/>
            <a:chExt cx="3920958" cy="3696093"/>
          </a:xfrm>
        </p:grpSpPr>
        <p:grpSp>
          <p:nvGrpSpPr>
            <p:cNvPr id="62" name="Group 61"/>
            <p:cNvGrpSpPr/>
            <p:nvPr/>
          </p:nvGrpSpPr>
          <p:grpSpPr>
            <a:xfrm rot="10800000">
              <a:off x="6484905" y="4645028"/>
              <a:ext cx="647964" cy="288040"/>
              <a:chOff x="357467" y="2204830"/>
              <a:chExt cx="647964" cy="28804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flipH="1">
                <a:off x="357467" y="2204830"/>
                <a:ext cx="647964" cy="0"/>
              </a:xfrm>
              <a:prstGeom prst="line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81449" y="2204830"/>
                <a:ext cx="0" cy="288040"/>
              </a:xfrm>
              <a:prstGeom prst="line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6393200" y="4983615"/>
                  <a:ext cx="36329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it-IT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</m:d>
                            <m:r>
                              <a:rPr lang="it-IT" sz="24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it-IT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it-IT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d>
                          <m:d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/>
                                  </a:rPr>
                                  <m:t> 1−</m:t>
                                </m:r>
                                <m:r>
                                  <a:rPr lang="it-IT" sz="24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/>
                                  </a:rPr>
                                  <m:t>𝐹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it-IT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3200" y="4983615"/>
                  <a:ext cx="3632918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/>
            <p:cNvSpPr txBox="1"/>
            <p:nvPr/>
          </p:nvSpPr>
          <p:spPr>
            <a:xfrm>
              <a:off x="8337413" y="1749187"/>
              <a:ext cx="1440000" cy="10152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Fermi-Dirac</a:t>
              </a:r>
            </a:p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probability</a:t>
              </a:r>
            </a:p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function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105160" y="3700517"/>
              <a:ext cx="1404000" cy="1008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Holes in</a:t>
              </a:r>
            </a:p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valence</a:t>
              </a:r>
            </a:p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band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113540" y="2692377"/>
              <a:ext cx="1728000" cy="1008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Density of</a:t>
              </a:r>
            </a:p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quantum states</a:t>
              </a:r>
            </a:p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in valence</a:t>
              </a:r>
            </a:p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band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 rot="10800000">
              <a:off x="7617496" y="3808532"/>
              <a:ext cx="647964" cy="1116155"/>
              <a:chOff x="1424310" y="2204830"/>
              <a:chExt cx="647964" cy="111615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>
                <a:off x="1748292" y="2204830"/>
                <a:ext cx="1" cy="1116155"/>
              </a:xfrm>
              <a:prstGeom prst="line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>
                <a:off x="1424310" y="2204830"/>
                <a:ext cx="647964" cy="0"/>
              </a:xfrm>
              <a:prstGeom prst="line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 rot="10800000">
              <a:off x="8337412" y="2692377"/>
              <a:ext cx="1439999" cy="2232310"/>
              <a:chOff x="2288756" y="2204830"/>
              <a:chExt cx="647964" cy="2232310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>
                <a:off x="2612738" y="2204830"/>
                <a:ext cx="0" cy="2232310"/>
              </a:xfrm>
              <a:prstGeom prst="line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2288756" y="2204830"/>
                <a:ext cx="647964" cy="0"/>
              </a:xfrm>
              <a:prstGeom prst="line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Box 30"/>
          <p:cNvSpPr txBox="1"/>
          <p:nvPr/>
        </p:nvSpPr>
        <p:spPr>
          <a:xfrm>
            <a:off x="128330" y="548600"/>
            <a:ext cx="9643879" cy="120058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Clr>
                <a:schemeClr val="accent5"/>
              </a:buClr>
            </a:pPr>
            <a:r>
              <a:rPr lang="en-US" sz="2400" dirty="0" smtClean="0">
                <a:solidFill>
                  <a:schemeClr val="accent2"/>
                </a:solidFill>
              </a:rPr>
              <a:t>The lattice structure defines the density of quantum states function </a:t>
            </a:r>
            <a:r>
              <a:rPr lang="en-US" sz="2400" i="1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g(E)</a:t>
            </a:r>
            <a:r>
              <a:rPr lang="en-US" sz="2400" dirty="0" smtClean="0">
                <a:solidFill>
                  <a:schemeClr val="accent2"/>
                </a:solidFill>
              </a:rPr>
              <a:t>, which describes the bands structure, while Fermi-Dirac statistics describes the states occupation. </a:t>
            </a:r>
            <a:endParaRPr lang="en-US" sz="2400" baseline="30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3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8330" y="3890"/>
                <a:ext cx="9433010" cy="54471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r>
                  <a:rPr lang="en-US" sz="2800" dirty="0">
                    <a:solidFill>
                      <a:schemeClr val="accent5"/>
                    </a:solidFill>
                  </a:rPr>
                  <a:t>Intrinsic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 – carrier densities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</a:rPr>
                  <a:t> and</a:t>
                </a:r>
                <a14:m>
                  <m:oMath xmlns:m="http://schemas.openxmlformats.org/officeDocument/2006/math">
                    <m:r>
                      <a:rPr lang="it-IT" sz="2800" b="0" i="0" dirty="0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sz="28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</a:rPr>
                  <a:t> at equilibrium</a:t>
                </a:r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0" y="3890"/>
                <a:ext cx="9433010" cy="544710"/>
              </a:xfrm>
              <a:prstGeom prst="rect">
                <a:avLst/>
              </a:prstGeom>
              <a:blipFill rotWithShape="1">
                <a:blip r:embed="rId2"/>
                <a:stretch>
                  <a:fillRect l="-1293" t="-10112" b="-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120851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3</a:t>
            </a:r>
            <a:endParaRPr lang="en-US" sz="9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72600" y="1455045"/>
                <a:ext cx="2876365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d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600" y="1455045"/>
                <a:ext cx="2876365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4" y="908650"/>
            <a:ext cx="1744596" cy="2592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072600" y="2319246"/>
                <a:ext cx="3632918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d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1−</m:t>
                              </m:r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600" y="2319246"/>
                <a:ext cx="363291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457327" y="1412720"/>
            <a:ext cx="4320343" cy="57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>
              <a:buClr>
                <a:schemeClr val="accent5"/>
              </a:buClr>
            </a:pPr>
            <a:r>
              <a:rPr lang="en-US" sz="2400" dirty="0" smtClean="0">
                <a:solidFill>
                  <a:schemeClr val="accent2"/>
                </a:solidFill>
              </a:rPr>
              <a:t>Electrons/</a:t>
            </a:r>
            <a:r>
              <a:rPr lang="en-US" sz="2400" dirty="0" err="1" smtClean="0">
                <a:solidFill>
                  <a:schemeClr val="accent2"/>
                </a:solidFill>
              </a:rPr>
              <a:t>dE</a:t>
            </a:r>
            <a:r>
              <a:rPr lang="en-US" sz="2400" dirty="0" smtClean="0">
                <a:solidFill>
                  <a:schemeClr val="accent2"/>
                </a:solidFill>
              </a:rPr>
              <a:t> in conduction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band</a:t>
            </a:r>
            <a:endParaRPr lang="en-US" sz="2400" baseline="30000" dirty="0">
              <a:solidFill>
                <a:schemeClr val="accent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33864" y="2276841"/>
            <a:ext cx="3743804" cy="5760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>
              <a:buClr>
                <a:schemeClr val="accent5"/>
              </a:buClr>
            </a:pPr>
            <a:r>
              <a:rPr lang="en-US" sz="2400" dirty="0" smtClean="0">
                <a:solidFill>
                  <a:schemeClr val="accent2"/>
                </a:solidFill>
              </a:rPr>
              <a:t>Holes/</a:t>
            </a:r>
            <a:r>
              <a:rPr lang="en-US" sz="2400" dirty="0" err="1" smtClean="0">
                <a:solidFill>
                  <a:schemeClr val="accent2"/>
                </a:solidFill>
              </a:rPr>
              <a:t>dE</a:t>
            </a:r>
            <a:r>
              <a:rPr lang="en-US" sz="2400" dirty="0" smtClean="0">
                <a:solidFill>
                  <a:schemeClr val="accent2"/>
                </a:solidFill>
              </a:rPr>
              <a:t> in valence band</a:t>
            </a:r>
            <a:endParaRPr lang="en-US" sz="2400" baseline="30000" dirty="0">
              <a:solidFill>
                <a:schemeClr val="accent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3532" y="3573020"/>
            <a:ext cx="9643879" cy="2720887"/>
            <a:chOff x="133532" y="3573020"/>
            <a:chExt cx="9643879" cy="2720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33532" y="3573020"/>
                  <a:ext cx="9643879" cy="86400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lstStyle/>
                <a:p>
                  <a:pPr>
                    <a:buClr>
                      <a:schemeClr val="accent5"/>
                    </a:buClr>
                  </a:pPr>
                  <a:r>
                    <a:rPr lang="en-US" sz="2400" dirty="0" smtClean="0">
                      <a:solidFill>
                        <a:schemeClr val="accent2"/>
                      </a:solidFill>
                    </a:rPr>
                    <a:t>Integrating </a:t>
                  </a:r>
                  <a14:m>
                    <m:oMath xmlns:m="http://schemas.openxmlformats.org/officeDocument/2006/math">
                      <m:r>
                        <a:rPr lang="it-IT" sz="240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it-IT" sz="240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d>
                    </m:oMath>
                  </a14:m>
                  <a:r>
                    <a:rPr lang="en-US" sz="2400" dirty="0" smtClean="0">
                      <a:solidFill>
                        <a:schemeClr val="accent2"/>
                      </a:solidFill>
                    </a:rPr>
                    <a:t> a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24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nd</m:t>
                      </m:r>
                      <m:r>
                        <a:rPr lang="it-IT" sz="2400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 </m:t>
                      </m:r>
                      <m:r>
                        <a:rPr lang="it-IT" sz="240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it-IT" sz="240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it-IT" sz="2400" i="1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2400" dirty="0" smtClean="0">
                      <a:solidFill>
                        <a:schemeClr val="accent2"/>
                      </a:solidFill>
                    </a:rPr>
                    <a:t>over the respective energy bands returns the total number of electron/holes in the conduction/valence band respectively.</a:t>
                  </a:r>
                  <a:endParaRPr lang="en-US" sz="2400" baseline="30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32" y="3573020"/>
                  <a:ext cx="9643879" cy="8640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011" t="-5634" r="-569" b="-112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32400" y="4437280"/>
                  <a:ext cx="3323923" cy="100800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it-IT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2400" i="1">
                            <a:latin typeface="Cambria Math"/>
                          </a:rPr>
                          <m:t>=</m:t>
                        </m:r>
                        <m:nary>
                          <m:naryPr>
                            <m:ctrlPr>
                              <a:rPr lang="it-IT" sz="2400" i="1"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it-IT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sub>
                          <m:sup>
                            <m:r>
                              <a:rPr lang="it-IT" sz="2400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it-IT" sz="2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400" b="0" i="1" smtClean="0"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it-IT" sz="2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it-IT" sz="2400" b="0" i="1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/>
                                  </a:rPr>
                                  <m:t>𝐹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it-IT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</m:d>
                            <m:r>
                              <a:rPr lang="it-IT" sz="2400" b="0" i="1" smtClean="0">
                                <a:latin typeface="Cambria Math"/>
                              </a:rPr>
                              <m:t>𝑑𝐸</m:t>
                            </m:r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00" y="4437280"/>
                  <a:ext cx="3323923" cy="10080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32400" y="5373270"/>
                  <a:ext cx="4126514" cy="920637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it-IT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2400" i="1">
                            <a:latin typeface="Cambria Math"/>
                          </a:rPr>
                          <m:t>=</m:t>
                        </m:r>
                        <m:nary>
                          <m:naryPr>
                            <m:ctrlPr>
                              <a:rPr lang="it-IT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it-IT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it-IT" sz="2400" b="0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  <m:sup>
                            <m:sSub>
                              <m:sSubPr>
                                <m:ctrlPr>
                                  <a:rPr lang="it-IT" sz="2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𝑣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it-IT" sz="2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400" b="0" i="1" smtClean="0"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it-IT" sz="2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it-IT" sz="2400" b="0" i="1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</m:d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it-IT" sz="2400" i="1">
                                    <a:latin typeface="Cambria Math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it-IT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it-IT" sz="2400" i="1">
                                        <a:latin typeface="Cambria Math"/>
                                      </a:rPr>
                                      <m:t>𝐸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40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</m:d>
                              </m:e>
                            </m:d>
                            <m:r>
                              <a:rPr lang="it-IT" sz="2400" b="0" i="1" smtClean="0">
                                <a:latin typeface="Cambria Math"/>
                              </a:rPr>
                              <m:t>𝑑𝐸</m:t>
                            </m:r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00" y="5373270"/>
                  <a:ext cx="4126514" cy="92063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/>
          <p:cNvSpPr txBox="1"/>
          <p:nvPr/>
        </p:nvSpPr>
        <p:spPr>
          <a:xfrm>
            <a:off x="128330" y="548601"/>
            <a:ext cx="9643879" cy="4320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Clr>
                <a:schemeClr val="accent5"/>
              </a:buClr>
            </a:pPr>
            <a:r>
              <a:rPr lang="en-US" sz="2400" dirty="0" smtClean="0">
                <a:solidFill>
                  <a:schemeClr val="accent2"/>
                </a:solidFill>
              </a:rPr>
              <a:t>Permitted energy levels overlaps forming bands</a:t>
            </a:r>
            <a:endParaRPr lang="en-US" sz="2400" baseline="30000" dirty="0">
              <a:solidFill>
                <a:schemeClr val="accent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96520" y="4653280"/>
            <a:ext cx="8280892" cy="1446822"/>
            <a:chOff x="1496520" y="4653280"/>
            <a:chExt cx="8280892" cy="1446822"/>
          </a:xfrm>
        </p:grpSpPr>
        <p:sp>
          <p:nvSpPr>
            <p:cNvPr id="38" name="TextBox 37"/>
            <p:cNvSpPr txBox="1"/>
            <p:nvPr/>
          </p:nvSpPr>
          <p:spPr>
            <a:xfrm>
              <a:off x="4953457" y="4653280"/>
              <a:ext cx="4823954" cy="576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>
                <a:buClr>
                  <a:schemeClr val="accent5"/>
                </a:buClr>
              </a:pPr>
              <a:r>
                <a:rPr lang="en-US" sz="2400" dirty="0" smtClean="0">
                  <a:solidFill>
                    <a:schemeClr val="accent2"/>
                  </a:solidFill>
                </a:rPr>
                <a:t>Total electrons in conduction</a:t>
              </a:r>
              <a:r>
                <a:rPr lang="en-US" sz="2400" dirty="0">
                  <a:solidFill>
                    <a:schemeClr val="accent2"/>
                  </a:solidFill>
                </a:rPr>
                <a:t> </a:t>
              </a:r>
              <a:r>
                <a:rPr lang="en-US" sz="2400" dirty="0" smtClean="0">
                  <a:solidFill>
                    <a:schemeClr val="accent2"/>
                  </a:solidFill>
                </a:rPr>
                <a:t>band</a:t>
              </a:r>
              <a:endParaRPr lang="en-US" sz="2400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52999" y="5524022"/>
              <a:ext cx="4824413" cy="57608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>
                <a:buClr>
                  <a:schemeClr val="accent5"/>
                </a:buClr>
              </a:pPr>
              <a:r>
                <a:rPr lang="en-US" sz="2400" dirty="0" smtClean="0">
                  <a:solidFill>
                    <a:schemeClr val="accent2"/>
                  </a:solidFill>
                </a:rPr>
                <a:t>Total holes in valence band</a:t>
              </a:r>
              <a:endParaRPr lang="en-US" sz="2400" baseline="30000" dirty="0">
                <a:solidFill>
                  <a:schemeClr val="accent2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496520" y="5085230"/>
              <a:ext cx="576080" cy="648090"/>
              <a:chOff x="1496520" y="5085230"/>
              <a:chExt cx="576080" cy="64809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1496520" y="5085230"/>
                <a:ext cx="576080" cy="360050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496520" y="5373270"/>
                <a:ext cx="576080" cy="360050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443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8330" y="3890"/>
                <a:ext cx="9433010" cy="54471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r>
                  <a:rPr lang="en-US" sz="2800" dirty="0">
                    <a:solidFill>
                      <a:schemeClr val="accent5"/>
                    </a:solidFill>
                  </a:rPr>
                  <a:t>Intrinsic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 – expression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it-IT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</a:rPr>
                  <a:t> and</a:t>
                </a:r>
                <a14:m>
                  <m:oMath xmlns:m="http://schemas.openxmlformats.org/officeDocument/2006/math">
                    <m:r>
                      <a:rPr lang="it-IT" sz="2800" b="0" i="0" dirty="0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it-IT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0" y="3890"/>
                <a:ext cx="9433010" cy="544710"/>
              </a:xfrm>
              <a:prstGeom prst="rect">
                <a:avLst/>
              </a:prstGeom>
              <a:blipFill rotWithShape="1">
                <a:blip r:embed="rId2"/>
                <a:stretch>
                  <a:fillRect l="-1293" t="-10112" b="-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149652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4</a:t>
            </a:r>
            <a:endParaRPr lang="en-US" sz="9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953000" y="1700728"/>
                <a:ext cx="4320600" cy="576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>
                  <a:buClr>
                    <a:schemeClr val="accent5"/>
                  </a:buClr>
                </a:pPr>
                <a:r>
                  <a:rPr lang="en-US" sz="1800" dirty="0" smtClean="0">
                    <a:solidFill>
                      <a:schemeClr val="accent2"/>
                    </a:solidFill>
                  </a:rPr>
                  <a:t>Within 5% as long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18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it-IT" sz="18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it-IT" sz="18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18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8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8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lang="it-IT" sz="1800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≥3</m:t>
                    </m:r>
                    <m:r>
                      <a:rPr lang="it-IT" sz="1800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𝑘𝑇</m:t>
                    </m:r>
                    <m:r>
                      <a:rPr lang="it-IT" sz="1800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1800" baseline="30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700728"/>
                <a:ext cx="4320600" cy="576000"/>
              </a:xfrm>
              <a:prstGeom prst="rect">
                <a:avLst/>
              </a:prstGeom>
              <a:blipFill rotWithShape="1">
                <a:blip r:embed="rId3"/>
                <a:stretch>
                  <a:fillRect l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8330" y="836640"/>
                <a:ext cx="7037184" cy="43206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>
                  <a:buClr>
                    <a:schemeClr val="accent5"/>
                  </a:buClr>
                </a:pPr>
                <a:r>
                  <a:rPr lang="en-US" sz="2400" dirty="0" smtClean="0">
                    <a:solidFill>
                      <a:schemeClr val="accent2"/>
                    </a:solidFill>
                  </a:rPr>
                  <a:t>Let use Boltzmann approximation to express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it-IT" sz="24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endParaRPr lang="en-US" sz="2400" baseline="30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0" y="836640"/>
                <a:ext cx="7037184" cy="432060"/>
              </a:xfrm>
              <a:prstGeom prst="rect">
                <a:avLst/>
              </a:prstGeom>
              <a:blipFill rotWithShape="1">
                <a:blip r:embed="rId4"/>
                <a:stretch>
                  <a:fillRect l="-1300" t="-14085" b="-35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 flipH="1">
            <a:off x="1215865" y="1271405"/>
            <a:ext cx="3089045" cy="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16370" y="1271405"/>
            <a:ext cx="4242893" cy="1208580"/>
            <a:chOff x="638097" y="1271405"/>
            <a:chExt cx="4242893" cy="12085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38097" y="1497472"/>
                  <a:ext cx="4242893" cy="982513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it-IT" sz="2400" i="1"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𝐸</m:t>
                            </m:r>
                          </m:e>
                        </m:d>
                        <m:r>
                          <a:rPr lang="it-IT" sz="24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it-IT" sz="2400" b="0" i="1" smtClean="0">
                                <a:latin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it-IT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it-IT" sz="2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4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b="0" i="1" smtClean="0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it-IT" sz="2400" b="0" i="1" smtClean="0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𝑘𝑇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≅</m:t>
                        </m:r>
                        <m:sSup>
                          <m:sSupPr>
                            <m:ctrlPr>
                              <a:rPr lang="it-IT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it-IT" sz="24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it-IT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it-IT" sz="24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it-IT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400" b="0" i="1" smtClean="0">
                                        <a:latin typeface="Cambria Math"/>
                                        <a:ea typeface="Cambria Math"/>
                                      </a:rPr>
                                      <m:t>𝐸</m:t>
                                    </m:r>
                                    <m:r>
                                      <a:rPr lang="it-IT" sz="2400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it-IT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it-IT" sz="2400" b="0" i="1" smtClean="0">
                                    <a:latin typeface="Cambria Math"/>
                                    <a:ea typeface="Cambria Math"/>
                                  </a:rPr>
                                  <m:t>𝑘𝑇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097" y="1497472"/>
                  <a:ext cx="4242893" cy="98251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3276000" y="1271405"/>
              <a:ext cx="288040" cy="838119"/>
              <a:chOff x="3276000" y="1271405"/>
              <a:chExt cx="288040" cy="838119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3440790" y="1271405"/>
                <a:ext cx="0" cy="550079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3276000" y="1821484"/>
                <a:ext cx="288040" cy="288040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28330" y="3429000"/>
            <a:ext cx="6264870" cy="2638816"/>
            <a:chOff x="128330" y="3429000"/>
            <a:chExt cx="6264870" cy="26388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16370" y="3954078"/>
                  <a:ext cx="4296496" cy="91512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sz="2400" b="0" i="1" smtClean="0">
                                <a:latin typeface="Cambria Math"/>
                              </a:rPr>
                              <m:t>𝐸</m:t>
                            </m:r>
                          </m:e>
                        </m:d>
                        <m:r>
                          <a:rPr lang="it-IT" sz="24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sz="2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it-IT" sz="2400" i="1">
                                <a:latin typeface="Cambria Math"/>
                                <a:ea typeface="Cambria Math"/>
                              </a:rPr>
                              <m:t>4</m:t>
                            </m:r>
                            <m:r>
                              <a:rPr lang="it-IT" sz="24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it-IT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it-IT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it-IT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it-IT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it-IT" sz="2400" i="1">
                                            <a:latin typeface="Cambria Math"/>
                                            <a:ea typeface="Cambria Math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f>
                                  <m:fPr>
                                    <m:type m:val="skw"/>
                                    <m:ctrlP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it-IT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2400" i="1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it-IT" sz="2400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ad>
                          <m:radPr>
                            <m:degHide m:val="on"/>
                            <m:ctrlPr>
                              <a:rPr lang="it-IT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it-IT" sz="2400" i="1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it-IT" sz="2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sub>
                            </m:sSub>
                          </m:e>
                        </m:ra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70" y="3954078"/>
                  <a:ext cx="4296496" cy="91512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16370" y="5059783"/>
                  <a:ext cx="4309257" cy="1008033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d>
                          <m:d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sz="2400" b="0" i="1" smtClean="0">
                                <a:latin typeface="Cambria Math"/>
                              </a:rPr>
                              <m:t>𝐸</m:t>
                            </m:r>
                          </m:e>
                        </m:d>
                        <m:r>
                          <a:rPr lang="it-IT" sz="24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sz="24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it-IT" sz="2400" i="1">
                                <a:latin typeface="Cambria Math"/>
                                <a:ea typeface="Cambria Math"/>
                              </a:rPr>
                              <m:t>4</m:t>
                            </m:r>
                            <m:r>
                              <a:rPr lang="it-IT" sz="24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it-IT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it-IT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it-IT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it-IT" sz="2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it-IT" sz="2400" i="1">
                                            <a:latin typeface="Cambria Math"/>
                                            <a:ea typeface="Cambria Math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f>
                                  <m:fPr>
                                    <m:type m:val="skw"/>
                                    <m:ctrlP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it-IT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2400" i="1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it-IT" sz="2400" i="1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ad>
                          <m:radPr>
                            <m:degHide m:val="on"/>
                            <m:ctrlPr>
                              <a:rPr lang="it-IT" sz="24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it-IT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it-IT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it-IT" sz="24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</m:ra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370" y="5059783"/>
                  <a:ext cx="4309257" cy="100803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28330" y="3429000"/>
                  <a:ext cx="6264870" cy="43206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>
                    <a:buClr>
                      <a:schemeClr val="accent5"/>
                    </a:buClr>
                  </a:pPr>
                  <a:r>
                    <a:rPr lang="en-US" sz="2400" dirty="0" smtClean="0">
                      <a:solidFill>
                        <a:schemeClr val="accent2"/>
                      </a:solidFill>
                    </a:rPr>
                    <a:t>Let also recall the form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d>
                    </m:oMath>
                  </a14:m>
                  <a:r>
                    <a:rPr lang="en-US" sz="2400" dirty="0" smtClean="0">
                      <a:solidFill>
                        <a:schemeClr val="accent2"/>
                      </a:solidFill>
                    </a:rPr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it-IT" sz="2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d>
                    </m:oMath>
                  </a14:m>
                  <a:endParaRPr lang="en-US" sz="2400" baseline="30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330" y="3429000"/>
                  <a:ext cx="6264870" cy="43206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459" t="-15714" b="-3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2360640" y="4077160"/>
            <a:ext cx="7416772" cy="1656160"/>
            <a:chOff x="2360640" y="4077160"/>
            <a:chExt cx="7416772" cy="1656160"/>
          </a:xfrm>
        </p:grpSpPr>
        <p:cxnSp>
          <p:nvCxnSpPr>
            <p:cNvPr id="35" name="Straight Connector 34"/>
            <p:cNvCxnSpPr/>
            <p:nvPr/>
          </p:nvCxnSpPr>
          <p:spPr>
            <a:xfrm flipH="1" flipV="1">
              <a:off x="2612710" y="5013160"/>
              <a:ext cx="2340290" cy="6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2360640" y="4077160"/>
              <a:ext cx="504070" cy="1656160"/>
              <a:chOff x="2360640" y="4077160"/>
              <a:chExt cx="504070" cy="1656160"/>
            </a:xfrm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Oval 27"/>
              <p:cNvSpPr/>
              <p:nvPr/>
            </p:nvSpPr>
            <p:spPr>
              <a:xfrm>
                <a:off x="2360710" y="4077160"/>
                <a:ext cx="504000" cy="504000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360640" y="5229320"/>
                <a:ext cx="504000" cy="504000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  <p:cxnSp>
            <p:nvCxnSpPr>
              <p:cNvPr id="30" name="Straight Connector 29"/>
              <p:cNvCxnSpPr>
                <a:stCxn id="29" idx="0"/>
                <a:endCxn id="28" idx="4"/>
              </p:cNvCxnSpPr>
              <p:nvPr/>
            </p:nvCxnSpPr>
            <p:spPr>
              <a:xfrm flipV="1">
                <a:off x="2612640" y="4581160"/>
                <a:ext cx="70" cy="64816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4952999" y="4581160"/>
              <a:ext cx="4824413" cy="864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Effective electron/hole mass. Accounts for interactions inside the lattice, both with ions and with other carriers.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4953000" y="4581160"/>
              <a:ext cx="0" cy="86400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424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6370" y="1015075"/>
                <a:ext cx="5930726" cy="104573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24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it-IT" sz="24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sub>
                        <m:sup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it-IT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sz="24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it-IT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rad>
                          <m:sSup>
                            <m:sSup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𝐹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it-IT" sz="2400" b="0" i="1" smtClean="0">
                              <a:latin typeface="Cambria Math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70" y="1015075"/>
                <a:ext cx="5930726" cy="10457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8330" y="3890"/>
                <a:ext cx="9433010" cy="54471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r>
                  <a:rPr lang="en-US" sz="2800" dirty="0">
                    <a:solidFill>
                      <a:schemeClr val="accent5"/>
                    </a:solidFill>
                  </a:rPr>
                  <a:t>Intrinsic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 – calculating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0" y="3890"/>
                <a:ext cx="9433010" cy="544710"/>
              </a:xfrm>
              <a:prstGeom prst="rect">
                <a:avLst/>
              </a:prstGeom>
              <a:blipFill rotWithShape="1">
                <a:blip r:embed="rId3"/>
                <a:stretch>
                  <a:fillRect l="-1293" t="-10112" b="-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178456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5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84563" y="1988850"/>
            <a:ext cx="2808388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5"/>
              </a:buClr>
            </a:pPr>
            <a:r>
              <a:rPr lang="en-US" sz="1800" dirty="0" smtClean="0">
                <a:solidFill>
                  <a:schemeClr val="accent2"/>
                </a:solidFill>
              </a:rPr>
              <a:t>States density in band</a:t>
            </a:r>
            <a:endParaRPr lang="en-US" sz="1800" baseline="30000" dirty="0">
              <a:solidFill>
                <a:schemeClr val="accent2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1784562" y="1986360"/>
            <a:ext cx="2808388" cy="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736971" y="1986360"/>
            <a:ext cx="1440198" cy="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36970" y="1986360"/>
            <a:ext cx="1440199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5"/>
              </a:buClr>
            </a:pPr>
            <a:r>
              <a:rPr lang="en-US" sz="1800" dirty="0" smtClean="0">
                <a:solidFill>
                  <a:schemeClr val="accent2"/>
                </a:solidFill>
              </a:rPr>
              <a:t>Fermi dist.</a:t>
            </a:r>
            <a:endParaRPr lang="en-US" sz="1800" baseline="30000" dirty="0">
              <a:solidFill>
                <a:schemeClr val="accent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6370" y="1196690"/>
            <a:ext cx="8716316" cy="2232310"/>
            <a:chOff x="416370" y="1196690"/>
            <a:chExt cx="8716316" cy="2232310"/>
          </a:xfrm>
        </p:grpSpPr>
        <p:grpSp>
          <p:nvGrpSpPr>
            <p:cNvPr id="9" name="Group 8"/>
            <p:cNvGrpSpPr/>
            <p:nvPr/>
          </p:nvGrpSpPr>
          <p:grpSpPr>
            <a:xfrm>
              <a:off x="7113300" y="1196690"/>
              <a:ext cx="2019386" cy="629852"/>
              <a:chOff x="7113300" y="1196690"/>
              <a:chExt cx="2019386" cy="629852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7113300" y="1340710"/>
                <a:ext cx="723206" cy="43206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>
                  <a:buClr>
                    <a:schemeClr val="accent5"/>
                  </a:buClr>
                </a:pPr>
                <a:r>
                  <a:rPr lang="it-IT" sz="1800" dirty="0" smtClean="0">
                    <a:solidFill>
                      <a:schemeClr val="accent2"/>
                    </a:solidFill>
                  </a:rPr>
                  <a:t>Set</a:t>
                </a:r>
                <a:endParaRPr lang="en-US" sz="1800" baseline="30000" dirty="0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7439723" y="1196690"/>
                <a:ext cx="1692963" cy="629852"/>
                <a:chOff x="7350642" y="1196690"/>
                <a:chExt cx="1692963" cy="62985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7350642" y="1196690"/>
                      <a:ext cx="1692963" cy="62985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ctr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it-IT" sz="1800" i="1" smtClean="0">
                                <a:latin typeface="Cambria Math"/>
                                <a:ea typeface="Cambria Math"/>
                              </a:rPr>
                              <m:t>𝜂</m:t>
                            </m:r>
                            <m:r>
                              <a:rPr lang="it-IT" sz="18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it-IT" sz="18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it-IT" sz="18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it-IT" sz="1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800" i="1">
                                        <a:latin typeface="Cambria Math"/>
                                        <a:ea typeface="Cambria Math"/>
                                      </a:rPr>
                                      <m:t>𝐸</m:t>
                                    </m:r>
                                    <m:r>
                                      <a:rPr lang="it-IT" sz="1800" i="1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18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latin typeface="Cambria Math"/>
                                            <a:ea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it-IT" sz="18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it-IT" sz="1800" i="1">
                                    <a:latin typeface="Cambria Math"/>
                                    <a:ea typeface="Cambria Math"/>
                                  </a:rPr>
                                  <m:t>𝑘𝑇</m:t>
                                </m:r>
                              </m:den>
                            </m:f>
                          </m:oMath>
                        </m:oMathPara>
                      </a14:m>
                      <a:endParaRPr lang="en-US" sz="1800" dirty="0"/>
                    </a:p>
                  </p:txBody>
                </p:sp>
              </mc:Choice>
              <mc:Fallback xmlns="">
                <p:sp>
                  <p:nvSpPr>
                    <p:cNvPr id="25" name="TextBox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0642" y="1196690"/>
                      <a:ext cx="1692963" cy="62985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8" name="Oval 27"/>
                <p:cNvSpPr/>
                <p:nvPr/>
              </p:nvSpPr>
              <p:spPr>
                <a:xfrm>
                  <a:off x="8680469" y="1368000"/>
                  <a:ext cx="144000" cy="144000"/>
                </a:xfrm>
                <a:prstGeom prst="ellipse">
                  <a:avLst/>
                </a:prstGeom>
                <a:no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" name="Group 1"/>
            <p:cNvGrpSpPr/>
            <p:nvPr/>
          </p:nvGrpSpPr>
          <p:grpSpPr>
            <a:xfrm>
              <a:off x="416370" y="1844780"/>
              <a:ext cx="6010748" cy="1584220"/>
              <a:chOff x="416370" y="1844780"/>
              <a:chExt cx="6010748" cy="1584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416370" y="2428662"/>
                    <a:ext cx="6010748" cy="1000338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2400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𝑘𝑇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it-IT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it-IT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𝐹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nary>
                            <m:nary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it-IT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it-IT" sz="24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i="1" smtClean="0">
                                      <a:latin typeface="Cambria Math"/>
                                      <a:ea typeface="Cambria Math"/>
                                    </a:rPr>
                                    <m:t>𝜂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it-IT" sz="240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sSup>
                                <m:sSupPr>
                                  <m:ctrlPr>
                                    <a:rPr lang="it-IT" sz="24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𝜂</m:t>
                                  </m:r>
                                </m:sup>
                              </m:sSup>
                              <m:r>
                                <a:rPr lang="it-IT" sz="24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</m:e>
                          </m:nary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70" y="2428662"/>
                    <a:ext cx="6010748" cy="1000338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/>
              <p:cNvCxnSpPr/>
              <p:nvPr/>
            </p:nvCxnSpPr>
            <p:spPr>
              <a:xfrm flipV="1">
                <a:off x="704410" y="1844780"/>
                <a:ext cx="0" cy="93613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420991" y="3212970"/>
            <a:ext cx="4453207" cy="1572439"/>
            <a:chOff x="420991" y="3212970"/>
            <a:chExt cx="4453207" cy="1572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420991" y="3717040"/>
                  <a:ext cx="4453207" cy="1068369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it-IT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2400" i="1">
                            <a:latin typeface="Cambria Math"/>
                          </a:rPr>
                          <m:t>=</m:t>
                        </m:r>
                        <m:r>
                          <a:rPr lang="it-IT" sz="2400" b="0" i="1" smtClean="0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it-IT" sz="24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sz="2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  <m:sSup>
                                      <m:sSupPr>
                                        <m:ctrlPr>
                                          <a:rPr lang="it-IT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it-IT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4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it-IT" sz="2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it-IT" sz="2400" i="1">
                                            <a:latin typeface="Cambria Math"/>
                                            <a:ea typeface="Cambria Math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  <m:t>𝑘𝑇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2400" i="1">
                                            <a:latin typeface="Cambria Math"/>
                                            <a:ea typeface="Cambria Math"/>
                                          </a:rPr>
                                          <m:t>h</m:t>
                                        </m:r>
                                      </m:e>
                                      <m:sup>
                                        <m:r>
                                          <a:rPr lang="it-IT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it-IT" sz="2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it-IT" sz="24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it-IT" sz="2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it-IT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it-IT" sz="2400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it-IT" sz="24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it-IT" sz="24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it-IT" sz="24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/>
                                            <a:ea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it-IT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/>
                                            <a:ea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it-IT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it-IT" sz="2400" i="1">
                                    <a:latin typeface="Cambria Math"/>
                                    <a:ea typeface="Cambria Math"/>
                                  </a:rPr>
                                  <m:t>𝑘𝑇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991" y="3717040"/>
                  <a:ext cx="4453207" cy="106836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Connector 36"/>
            <p:cNvCxnSpPr/>
            <p:nvPr/>
          </p:nvCxnSpPr>
          <p:spPr>
            <a:xfrm flipV="1">
              <a:off x="704410" y="3212970"/>
              <a:ext cx="0" cy="936130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1212188" y="4785409"/>
            <a:ext cx="2444631" cy="1163165"/>
            <a:chOff x="1212188" y="4785409"/>
            <a:chExt cx="2444631" cy="1163165"/>
          </a:xfrm>
        </p:grpSpPr>
        <p:cxnSp>
          <p:nvCxnSpPr>
            <p:cNvPr id="42" name="Straight Connector 41"/>
            <p:cNvCxnSpPr/>
            <p:nvPr/>
          </p:nvCxnSpPr>
          <p:spPr>
            <a:xfrm flipH="1">
              <a:off x="1320189" y="4785409"/>
              <a:ext cx="2192611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1212188" y="5511413"/>
              <a:ext cx="437161" cy="437161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45" idx="0"/>
            </p:cNvCxnSpPr>
            <p:nvPr/>
          </p:nvCxnSpPr>
          <p:spPr>
            <a:xfrm flipH="1" flipV="1">
              <a:off x="1430768" y="4785409"/>
              <a:ext cx="1" cy="726004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212188" y="4785409"/>
              <a:ext cx="2444631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Effective states density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92949" y="2492875"/>
            <a:ext cx="4730487" cy="1728235"/>
            <a:chOff x="4592949" y="2492875"/>
            <a:chExt cx="4730487" cy="1728235"/>
          </a:xfrm>
        </p:grpSpPr>
        <p:sp>
          <p:nvSpPr>
            <p:cNvPr id="33" name="TextBox 32"/>
            <p:cNvSpPr txBox="1"/>
            <p:nvPr/>
          </p:nvSpPr>
          <p:spPr>
            <a:xfrm>
              <a:off x="7204317" y="3244872"/>
              <a:ext cx="1944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Gamma function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 rot="5400000">
              <a:off x="5457129" y="1628695"/>
              <a:ext cx="864000" cy="2592360"/>
              <a:chOff x="2830554" y="1399229"/>
              <a:chExt cx="864000" cy="1544985"/>
            </a:xfrm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7" name="Straight Connector 16"/>
              <p:cNvCxnSpPr/>
              <p:nvPr/>
            </p:nvCxnSpPr>
            <p:spPr>
              <a:xfrm rot="16200000">
                <a:off x="3042556" y="1608856"/>
                <a:ext cx="433582" cy="14327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2830554" y="1821484"/>
                <a:ext cx="864000" cy="1122730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204317" y="3610174"/>
                  <a:ext cx="1941423" cy="61093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800" i="1" smtClean="0">
                            <a:latin typeface="Cambria Math"/>
                            <a:ea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l-GR" sz="18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l-GR" sz="18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it-IT" sz="18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it-IT" sz="18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it-IT" sz="18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sz="18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it-IT" sz="1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it-IT" sz="1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it-IT" sz="1800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it-IT" sz="18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rad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4317" y="3610174"/>
                  <a:ext cx="1941423" cy="61093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/>
                <p:cNvSpPr/>
                <p:nvPr/>
              </p:nvSpPr>
              <p:spPr>
                <a:xfrm>
                  <a:off x="7223053" y="2564880"/>
                  <a:ext cx="2100383" cy="6916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800" i="1" smtClean="0">
                            <a:latin typeface="Cambria Math"/>
                            <a:ea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l-GR" sz="18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it-IT" sz="18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</m:d>
                        <m:nary>
                          <m:naryPr>
                            <m:ctrlPr>
                              <a:rPr lang="it-IT" sz="18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it-IT" sz="1800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it-IT" sz="1800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it-IT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18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it-IT" sz="1800" b="0" i="1" smtClean="0"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  <m:r>
                                  <a:rPr lang="it-IT" sz="1800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it-IT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18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it-IT" sz="18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it-IT" sz="18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it-IT" sz="1800" i="1">
                                <a:latin typeface="Cambria Math"/>
                              </a:rPr>
                              <m:t>𝑑</m:t>
                            </m:r>
                            <m:r>
                              <a:rPr lang="it-IT" sz="18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nary>
                      </m:oMath>
                    </m:oMathPara>
                  </a14:m>
                  <a:endParaRPr lang="en-US" sz="1800" dirty="0"/>
                </a:p>
              </p:txBody>
            </p:sp>
          </mc:Choice>
          <mc:Fallback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3053" y="2564880"/>
                  <a:ext cx="2100383" cy="69166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Connector 47"/>
            <p:cNvCxnSpPr/>
            <p:nvPr/>
          </p:nvCxnSpPr>
          <p:spPr>
            <a:xfrm>
              <a:off x="7185310" y="2636890"/>
              <a:ext cx="18737" cy="151221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27783" y="4581160"/>
            <a:ext cx="6986913" cy="1368190"/>
            <a:chOff x="427783" y="4581160"/>
            <a:chExt cx="6986913" cy="1368190"/>
          </a:xfrm>
        </p:grpSpPr>
        <p:grpSp>
          <p:nvGrpSpPr>
            <p:cNvPr id="4" name="Group 3"/>
            <p:cNvGrpSpPr/>
            <p:nvPr/>
          </p:nvGrpSpPr>
          <p:grpSpPr>
            <a:xfrm>
              <a:off x="427783" y="4581160"/>
              <a:ext cx="2644250" cy="1366453"/>
              <a:chOff x="427783" y="4581160"/>
              <a:chExt cx="2644250" cy="136645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427783" y="5291215"/>
                    <a:ext cx="2644250" cy="656398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2400" i="1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it-IT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it-IT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it-IT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𝐹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783" y="5291215"/>
                    <a:ext cx="2644250" cy="656398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Straight Connector 40"/>
              <p:cNvCxnSpPr/>
              <p:nvPr/>
            </p:nvCxnSpPr>
            <p:spPr>
              <a:xfrm flipV="1">
                <a:off x="704410" y="4581160"/>
                <a:ext cx="0" cy="93613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3368780" y="5487685"/>
                  <a:ext cx="4045916" cy="46166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it-IT" sz="2400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it-IT" sz="2400" b="0" i="1" smtClean="0">
                          <a:latin typeface="Cambria Math"/>
                          <a:ea typeface="Cambria Math"/>
                        </a:rPr>
                        <m:t>3.2×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/>
                              <a:ea typeface="Cambria Math"/>
                            </a:rPr>
                            <m:t>19</m:t>
                          </m:r>
                        </m:sup>
                      </m:sSup>
                      <m:sSup>
                        <m:sSupPr>
                          <m:ctrlPr>
                            <a:rPr lang="it-IT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it-IT" sz="2400" b="0" i="1" smtClean="0">
                              <a:latin typeface="Cambria Math"/>
                              <a:ea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/>
                              <a:ea typeface="Cambria Math"/>
                            </a:rPr>
                            <m:t>−3</m:t>
                          </m:r>
                        </m:sup>
                      </m:sSup>
                    </m:oMath>
                  </a14:m>
                  <a:r>
                    <a:rPr lang="en-US" sz="2400" dirty="0" smtClean="0"/>
                    <a:t> at 300k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8780" y="5487685"/>
                  <a:ext cx="4045916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452" t="-9211" r="-1357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8857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>
            <a:stCxn id="45" idx="0"/>
          </p:cNvCxnSpPr>
          <p:nvPr/>
        </p:nvCxnSpPr>
        <p:spPr>
          <a:xfrm flipH="1" flipV="1">
            <a:off x="1421959" y="4785409"/>
            <a:ext cx="1" cy="726004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6370" y="980660"/>
                <a:ext cx="5955541" cy="99803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24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it-IT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it-IT" sz="2400" i="1" smtClean="0">
                              <a:latin typeface="Cambria Math"/>
                            </a:rPr>
                            <m:t>−</m:t>
                          </m:r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sSub>
                            <m:sSub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it-IT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skw"/>
                                      <m:ctrlP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sz="24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it-IT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rad>
                          <m:sSup>
                            <m:sSup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𝐹</m:t>
                                          </m:r>
                                        </m:sub>
                                      </m:sSub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it-IT" sz="2400" b="0" i="1" smtClean="0">
                              <a:latin typeface="Cambria Math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70" y="980660"/>
                <a:ext cx="5955541" cy="9980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8330" y="3890"/>
                <a:ext cx="9433010" cy="54471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r>
                  <a:rPr lang="en-US" sz="2800" dirty="0">
                    <a:solidFill>
                      <a:schemeClr val="accent5"/>
                    </a:solidFill>
                  </a:rPr>
                  <a:t>Intrinsic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 – calculating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0" y="3890"/>
                <a:ext cx="9433010" cy="544710"/>
              </a:xfrm>
              <a:prstGeom prst="rect">
                <a:avLst/>
              </a:prstGeom>
              <a:blipFill rotWithShape="1">
                <a:blip r:embed="rId3"/>
                <a:stretch>
                  <a:fillRect l="-1293" t="-10112" b="-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207260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6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84563" y="1916840"/>
            <a:ext cx="2808388" cy="360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5"/>
              </a:buClr>
            </a:pPr>
            <a:r>
              <a:rPr lang="en-US" sz="1800" dirty="0" smtClean="0">
                <a:solidFill>
                  <a:schemeClr val="accent2"/>
                </a:solidFill>
              </a:rPr>
              <a:t>States density in band</a:t>
            </a:r>
            <a:endParaRPr lang="en-US" sz="1800" baseline="30000" dirty="0">
              <a:solidFill>
                <a:schemeClr val="accent2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1784562" y="1914350"/>
            <a:ext cx="2808388" cy="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736971" y="1914350"/>
            <a:ext cx="1440198" cy="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36970" y="1914350"/>
            <a:ext cx="1440199" cy="360000"/>
          </a:xfrm>
          <a:prstGeom prst="rect">
            <a:avLst/>
          </a:prstGeom>
          <a:noFill/>
          <a:effectLst/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5"/>
              </a:buClr>
            </a:pPr>
            <a:r>
              <a:rPr lang="en-US" sz="1800" dirty="0" smtClean="0">
                <a:solidFill>
                  <a:schemeClr val="accent2"/>
                </a:solidFill>
              </a:rPr>
              <a:t>Fermi dist.</a:t>
            </a:r>
            <a:endParaRPr lang="en-US" sz="1800" baseline="300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6370" y="2325094"/>
                <a:ext cx="6116803" cy="109094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it-IT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  <m:t>𝑘𝑇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it-IT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  <m:nary>
                        <m:naryPr>
                          <m:ctrlPr>
                            <a:rPr lang="it-IT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  <m:e>
                          <m:sSup>
                            <m:sSupPr>
                              <m:ctrlPr>
                                <a:rPr lang="it-IT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it-IT" sz="2400" i="1" smtClean="0"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it-IT" sz="24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it-IT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</m:sup>
                          </m:sSup>
                          <m:r>
                            <a:rPr lang="it-IT" sz="2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70" y="2325094"/>
                <a:ext cx="6116803" cy="10909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113300" y="1196690"/>
            <a:ext cx="2027979" cy="629852"/>
            <a:chOff x="7830294" y="1196690"/>
            <a:chExt cx="2027979" cy="629852"/>
          </a:xfrm>
        </p:grpSpPr>
        <p:sp>
          <p:nvSpPr>
            <p:cNvPr id="26" name="TextBox 25"/>
            <p:cNvSpPr txBox="1"/>
            <p:nvPr/>
          </p:nvSpPr>
          <p:spPr>
            <a:xfrm>
              <a:off x="7830294" y="1340710"/>
              <a:ext cx="723206" cy="43206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it-IT" sz="1800" dirty="0" smtClean="0">
                  <a:solidFill>
                    <a:schemeClr val="accent2"/>
                  </a:solidFill>
                </a:rPr>
                <a:t>Set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8156717" y="1196690"/>
              <a:ext cx="1701556" cy="629852"/>
              <a:chOff x="8067636" y="1196690"/>
              <a:chExt cx="1701556" cy="62985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8067636" y="1196690"/>
                    <a:ext cx="1701556" cy="62985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180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  <m:r>
                            <a:rPr lang="it-IT" sz="1800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it-IT" sz="18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sz="1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it-IT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180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8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1800" b="0" i="1" smtClean="0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it-IT" sz="18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it-IT" sz="18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</m:d>
                            </m:num>
                            <m:den>
                              <m:r>
                                <a:rPr lang="it-IT" sz="1800" i="1">
                                  <a:latin typeface="Cambria Math"/>
                                  <a:ea typeface="Cambria Math"/>
                                </a:rPr>
                                <m:t>𝑘𝑇</m:t>
                              </m:r>
                            </m:den>
                          </m:f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67636" y="1196690"/>
                    <a:ext cx="1701556" cy="62985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Oval 27"/>
              <p:cNvSpPr/>
              <p:nvPr/>
            </p:nvSpPr>
            <p:spPr>
              <a:xfrm>
                <a:off x="8982919" y="1368000"/>
                <a:ext cx="144000" cy="144000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16370" y="3717040"/>
                <a:ext cx="4453207" cy="106836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2400" i="1">
                          <a:latin typeface="Cambria Math"/>
                        </a:rPr>
                        <m:t>=</m:t>
                      </m:r>
                      <m:r>
                        <a:rPr lang="it-IT" sz="2400" b="0" i="1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it-IT" sz="24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it-IT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𝑘𝑇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it-IT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it-IT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70" y="3717040"/>
                <a:ext cx="4453207" cy="106836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 flipV="1">
            <a:off x="704410" y="1844780"/>
            <a:ext cx="0" cy="93613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04410" y="3212970"/>
            <a:ext cx="0" cy="93613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6370" y="5290446"/>
                <a:ext cx="2595198" cy="657937"/>
              </a:xfrm>
              <a:prstGeom prst="rect">
                <a:avLst/>
              </a:prstGeom>
              <a:noFill/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sSup>
                        <m:sSupPr>
                          <m:ctrlPr>
                            <a:rPr lang="it-IT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70" y="5290446"/>
                <a:ext cx="2595198" cy="65793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 flipV="1">
            <a:off x="704410" y="4581160"/>
            <a:ext cx="0" cy="93613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248179" y="4785409"/>
            <a:ext cx="2192611" cy="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203379" y="5511413"/>
            <a:ext cx="437161" cy="437161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212188" y="4785409"/>
            <a:ext cx="2444631" cy="360000"/>
          </a:xfrm>
          <a:prstGeom prst="rect">
            <a:avLst/>
          </a:prstGeom>
          <a:noFill/>
          <a:effectLst/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5"/>
              </a:buClr>
            </a:pPr>
            <a:r>
              <a:rPr lang="en-US" sz="1800" dirty="0" smtClean="0">
                <a:solidFill>
                  <a:schemeClr val="accent2"/>
                </a:solidFill>
              </a:rPr>
              <a:t>Effective states density</a:t>
            </a:r>
            <a:endParaRPr lang="en-US" sz="1800" baseline="30000" dirty="0">
              <a:solidFill>
                <a:schemeClr val="accent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92950" y="2492875"/>
            <a:ext cx="4896680" cy="1728235"/>
            <a:chOff x="4592950" y="2492875"/>
            <a:chExt cx="4896680" cy="1728235"/>
          </a:xfrm>
        </p:grpSpPr>
        <p:sp>
          <p:nvSpPr>
            <p:cNvPr id="33" name="TextBox 32"/>
            <p:cNvSpPr txBox="1"/>
            <p:nvPr/>
          </p:nvSpPr>
          <p:spPr>
            <a:xfrm>
              <a:off x="7401610" y="3244872"/>
              <a:ext cx="1944000" cy="36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Gamma function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 rot="5400000">
              <a:off x="5574648" y="1511177"/>
              <a:ext cx="864000" cy="2827396"/>
              <a:chOff x="2830554" y="1259153"/>
              <a:chExt cx="864000" cy="1685061"/>
            </a:xfrm>
          </p:grpSpPr>
          <p:cxnSp>
            <p:nvCxnSpPr>
              <p:cNvPr id="17" name="Straight Connector 16"/>
              <p:cNvCxnSpPr>
                <a:endCxn id="10" idx="1"/>
              </p:cNvCxnSpPr>
              <p:nvPr/>
            </p:nvCxnSpPr>
            <p:spPr>
              <a:xfrm rot="16200000" flipV="1">
                <a:off x="2963459" y="1544086"/>
                <a:ext cx="573658" cy="3792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2830554" y="1821484"/>
                <a:ext cx="864000" cy="1122730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401610" y="3610174"/>
                  <a:ext cx="1941423" cy="61093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800" i="1" smtClean="0">
                            <a:latin typeface="Cambria Math"/>
                            <a:ea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l-GR" sz="18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l-GR" sz="18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it-IT" sz="18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it-IT" sz="18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it-IT" sz="18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sz="18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it-IT" sz="1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it-IT" sz="1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it-IT" sz="1800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it-IT" sz="18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rad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1610" y="3610174"/>
                  <a:ext cx="1941423" cy="61093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7420346" y="2564880"/>
                  <a:ext cx="2069284" cy="6916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800" i="1" smtClean="0">
                            <a:latin typeface="Cambria Math"/>
                            <a:ea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l-GR" sz="180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it-IT" sz="18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</m:d>
                        <m:nary>
                          <m:naryPr>
                            <m:ctrlPr>
                              <a:rPr lang="it-IT" sz="18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it-IT" sz="1800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it-IT" sz="1800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it-IT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18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it-IT" sz="1800" b="0" i="1" smtClean="0"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  <m:r>
                                  <a:rPr lang="it-IT" sz="1800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it-IT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18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it-IT" sz="18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it-IT" sz="1800" i="1">
                                    <a:latin typeface="Cambria Math"/>
                                    <a:ea typeface="Cambria Math"/>
                                  </a:rPr>
                                  <m:t>𝜂</m:t>
                                </m:r>
                              </m:sup>
                            </m:sSup>
                            <m:r>
                              <a:rPr lang="it-IT" sz="1800" i="1">
                                <a:latin typeface="Cambria Math"/>
                              </a:rPr>
                              <m:t>𝑑</m:t>
                            </m:r>
                            <m:r>
                              <a:rPr lang="it-IT" sz="18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nary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0346" y="2564880"/>
                  <a:ext cx="2069284" cy="69166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Connector 47"/>
            <p:cNvCxnSpPr/>
            <p:nvPr/>
          </p:nvCxnSpPr>
          <p:spPr>
            <a:xfrm>
              <a:off x="7382603" y="2636890"/>
              <a:ext cx="18737" cy="151221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368780" y="5487685"/>
                <a:ext cx="4057329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it-IT" sz="2400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it-IT" sz="2400" i="1" smtClean="0">
                        <a:latin typeface="Cambria Math"/>
                        <a:ea typeface="Cambria Math"/>
                      </a:rPr>
                      <m:t>≅</m:t>
                    </m:r>
                    <m:r>
                      <a:rPr lang="it-IT" sz="2400" b="0" i="1" smtClean="0">
                        <a:latin typeface="Cambria Math"/>
                        <a:ea typeface="Cambria Math"/>
                      </a:rPr>
                      <m:t>1.8×</m:t>
                    </m:r>
                    <m:sSup>
                      <m:sSupPr>
                        <m:ctrlPr>
                          <a:rPr lang="it-IT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19</m:t>
                        </m:r>
                      </m:sup>
                    </m:sSup>
                    <m:sSup>
                      <m:sSupPr>
                        <m:ctrlPr>
                          <a:rPr lang="it-IT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sz="24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𝑐𝑚</m:t>
                        </m:r>
                      </m:e>
                      <m:sup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400" dirty="0" smtClean="0"/>
                  <a:t> at 300k</a:t>
                </a:r>
                <a:endParaRPr lang="en-US" sz="2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780" y="5487685"/>
                <a:ext cx="4057329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451" t="-9211" r="-135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2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Intrinsic</a:t>
            </a:r>
            <a:r>
              <a:rPr lang="en-US" sz="2800" dirty="0" smtClean="0">
                <a:solidFill>
                  <a:schemeClr val="accent2"/>
                </a:solidFill>
              </a:rPr>
              <a:t> – </a:t>
            </a:r>
            <a:r>
              <a:rPr lang="it-IT" sz="2800" dirty="0" smtClean="0">
                <a:solidFill>
                  <a:schemeClr val="accent2"/>
                </a:solidFill>
              </a:rPr>
              <a:t>some</a:t>
            </a:r>
            <a:r>
              <a:rPr lang="en-US" sz="2800" dirty="0" smtClean="0">
                <a:solidFill>
                  <a:schemeClr val="accent2"/>
                </a:solidFill>
              </a:rPr>
              <a:t> material dependent values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6064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7</a:t>
            </a:r>
            <a:endParaRPr lang="en-US" sz="9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8850948"/>
                  </p:ext>
                </p:extLst>
              </p:nvPr>
            </p:nvGraphicFramePr>
            <p:xfrm>
              <a:off x="675055" y="2348850"/>
              <a:ext cx="8526535" cy="2088000"/>
            </p:xfrm>
            <a:graphic>
              <a:graphicData uri="http://schemas.openxmlformats.org/drawingml/2006/table">
                <a:tbl>
                  <a:tblPr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1614535"/>
                    <a:gridCol w="2160000"/>
                    <a:gridCol w="2160000"/>
                    <a:gridCol w="1296000"/>
                    <a:gridCol w="1296000"/>
                  </a:tblGrid>
                  <a:tr h="57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 smtClean="0">
                              <a:latin typeface="+mj-lt"/>
                              <a:ea typeface="Cambria Math" pitchFamily="18" charset="0"/>
                            </a:rPr>
                            <a:t>Material</a:t>
                          </a:r>
                          <a:endParaRPr lang="en-US" i="0" dirty="0">
                            <a:latin typeface="+mj-lt"/>
                            <a:ea typeface="Cambria Math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 err="1" smtClean="0">
                              <a:latin typeface="Cambria Math" pitchFamily="18" charset="0"/>
                              <a:ea typeface="Cambria Math" pitchFamily="18" charset="0"/>
                            </a:rPr>
                            <a:t>N</a:t>
                          </a:r>
                          <a:r>
                            <a:rPr lang="en-US" i="1" baseline="-25000" dirty="0" err="1" smtClean="0">
                              <a:latin typeface="Cambria Math" pitchFamily="18" charset="0"/>
                              <a:ea typeface="Cambria Math" pitchFamily="18" charset="0"/>
                            </a:rPr>
                            <a:t>c</a:t>
                          </a:r>
                          <a:endParaRPr lang="en-US" i="0" baseline="-250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 err="1" smtClean="0">
                              <a:latin typeface="Cambria Math" pitchFamily="18" charset="0"/>
                              <a:ea typeface="Cambria Math" pitchFamily="18" charset="0"/>
                            </a:rPr>
                            <a:t>N</a:t>
                          </a:r>
                          <a:r>
                            <a:rPr lang="en-US" i="1" baseline="-25000" dirty="0" err="1" smtClean="0">
                              <a:latin typeface="Cambria Math" pitchFamily="18" charset="0"/>
                              <a:ea typeface="Cambria Math" pitchFamily="18" charset="0"/>
                            </a:rPr>
                            <a:t>v</a:t>
                          </a:r>
                          <a:endParaRPr lang="en-US" i="1" baseline="-250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i="1" baseline="0" dirty="0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baseline="0" dirty="0" smtClean="0">
                                            <a:latin typeface="Cambria Math"/>
                                            <a:ea typeface="Cambria Math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i="1" baseline="0" dirty="0" smtClean="0">
                                                <a:latin typeface="Cambria Math"/>
                                                <a:ea typeface="Cambria Math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b="0" i="1" baseline="0" dirty="0" smtClean="0">
                                                <a:latin typeface="Cambria Math"/>
                                                <a:ea typeface="Cambria Math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it-IT" b="0" i="1" baseline="0" dirty="0" smtClean="0">
                                                <a:latin typeface="Cambria Math"/>
                                                <a:ea typeface="Cambria Math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it-IT" b="0" i="1" baseline="0" dirty="0" smtClean="0">
                                            <a:latin typeface="Cambria Math"/>
                                            <a:ea typeface="Cambria Math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 baseline="0" dirty="0" smtClean="0">
                                            <a:latin typeface="Cambria Math"/>
                                            <a:ea typeface="Cambria Math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baseline="0" dirty="0" smtClean="0">
                                            <a:latin typeface="Cambria Math"/>
                                            <a:ea typeface="Cambria Math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it-IT" b="0" i="1" baseline="0" dirty="0" smtClean="0">
                                            <a:latin typeface="Cambria Math"/>
                                            <a:ea typeface="Cambria Math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i="1" baseline="-250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i="1" baseline="0" dirty="0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 baseline="0" dirty="0" smtClean="0">
                                            <a:latin typeface="Cambria Math"/>
                                            <a:ea typeface="Cambria Math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i="1" baseline="0" dirty="0" smtClean="0">
                                                <a:latin typeface="Cambria Math"/>
                                                <a:ea typeface="Cambria Math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b="0" i="1" baseline="0" dirty="0" smtClean="0">
                                                <a:latin typeface="Cambria Math"/>
                                                <a:ea typeface="Cambria Math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it-IT" b="0" i="1" baseline="0" dirty="0" smtClean="0">
                                                <a:latin typeface="Cambria Math"/>
                                                <a:ea typeface="Cambria Math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it-IT" b="0" i="1" baseline="0" dirty="0" smtClean="0">
                                            <a:latin typeface="Cambria Math"/>
                                            <a:ea typeface="Cambria Math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 baseline="0" dirty="0" smtClean="0">
                                            <a:latin typeface="Cambria Math"/>
                                            <a:ea typeface="Cambria Math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baseline="0" dirty="0" smtClean="0">
                                            <a:latin typeface="Cambria Math"/>
                                            <a:ea typeface="Cambria Math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it-IT" b="0" i="1" baseline="0" dirty="0" smtClean="0">
                                            <a:latin typeface="Cambria Math"/>
                                            <a:ea typeface="Cambria Math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i="1" baseline="-250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Si</a:t>
                          </a:r>
                          <a:endParaRPr lang="en-US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2.8 </a:t>
                          </a:r>
                          <a:r>
                            <a:rPr lang="en-US" dirty="0" smtClean="0">
                              <a:latin typeface="+mn-lt"/>
                              <a:cs typeface="Calibri"/>
                            </a:rPr>
                            <a:t>×</a:t>
                          </a:r>
                          <a:r>
                            <a:rPr lang="en-US" dirty="0" smtClean="0"/>
                            <a:t> 10</a:t>
                          </a:r>
                          <a:r>
                            <a:rPr lang="en-US" baseline="30000" dirty="0" smtClean="0"/>
                            <a:t>19 </a:t>
                          </a:r>
                          <a:r>
                            <a:rPr lang="en-US" baseline="0" dirty="0" smtClean="0"/>
                            <a:t>cm</a:t>
                          </a:r>
                          <a:r>
                            <a:rPr lang="en-US" baseline="30000" dirty="0" smtClean="0"/>
                            <a:t>-3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1.04</a:t>
                          </a:r>
                          <a:r>
                            <a:rPr lang="en-US" dirty="0" smtClean="0">
                              <a:latin typeface="+mn-lt"/>
                              <a:cs typeface="Calibri"/>
                            </a:rPr>
                            <a:t>×</a:t>
                          </a:r>
                          <a:r>
                            <a:rPr lang="en-US" dirty="0" smtClean="0"/>
                            <a:t> 10</a:t>
                          </a:r>
                          <a:r>
                            <a:rPr lang="en-US" baseline="30000" dirty="0" smtClean="0"/>
                            <a:t>19 </a:t>
                          </a:r>
                          <a:r>
                            <a:rPr lang="en-US" baseline="0" dirty="0" smtClean="0"/>
                            <a:t>cm</a:t>
                          </a:r>
                          <a:r>
                            <a:rPr lang="en-US" baseline="30000" dirty="0" smtClean="0"/>
                            <a:t>-3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1.08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0.56</a:t>
                          </a:r>
                          <a:endParaRPr lang="en-US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GaAs</a:t>
                          </a:r>
                          <a:endParaRPr lang="en-US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4.7 </a:t>
                          </a:r>
                          <a:r>
                            <a:rPr lang="en-US" dirty="0" smtClean="0">
                              <a:latin typeface="+mn-lt"/>
                              <a:cs typeface="Calibri"/>
                            </a:rPr>
                            <a:t>×</a:t>
                          </a:r>
                          <a:r>
                            <a:rPr lang="en-US" dirty="0" smtClean="0"/>
                            <a:t> 10</a:t>
                          </a:r>
                          <a:r>
                            <a:rPr lang="en-US" baseline="30000" dirty="0" smtClean="0"/>
                            <a:t>17 </a:t>
                          </a:r>
                          <a:r>
                            <a:rPr lang="en-US" baseline="0" dirty="0" smtClean="0"/>
                            <a:t>cm</a:t>
                          </a:r>
                          <a:r>
                            <a:rPr lang="en-US" baseline="30000" dirty="0" smtClean="0"/>
                            <a:t>-3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7.0 </a:t>
                          </a:r>
                          <a:r>
                            <a:rPr lang="en-US" dirty="0" smtClean="0">
                              <a:latin typeface="+mn-lt"/>
                              <a:cs typeface="Calibri"/>
                            </a:rPr>
                            <a:t>×</a:t>
                          </a:r>
                          <a:r>
                            <a:rPr lang="en-US" dirty="0" smtClean="0"/>
                            <a:t> 10</a:t>
                          </a:r>
                          <a:r>
                            <a:rPr lang="en-US" baseline="30000" dirty="0" smtClean="0"/>
                            <a:t>18 </a:t>
                          </a:r>
                          <a:r>
                            <a:rPr lang="en-US" baseline="0" dirty="0" smtClean="0"/>
                            <a:t>cm</a:t>
                          </a:r>
                          <a:r>
                            <a:rPr lang="en-US" baseline="30000" dirty="0" smtClean="0"/>
                            <a:t>-3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0.067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0.48</a:t>
                          </a:r>
                          <a:endParaRPr lang="en-US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Ge</a:t>
                          </a:r>
                          <a:endParaRPr lang="en-US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1.04 </a:t>
                          </a:r>
                          <a:r>
                            <a:rPr lang="en-US" dirty="0" smtClean="0">
                              <a:latin typeface="Calibri"/>
                              <a:cs typeface="Calibri"/>
                            </a:rPr>
                            <a:t>×</a:t>
                          </a:r>
                          <a:r>
                            <a:rPr lang="en-US" dirty="0" smtClean="0"/>
                            <a:t> 10</a:t>
                          </a:r>
                          <a:r>
                            <a:rPr lang="en-US" baseline="30000" dirty="0" smtClean="0"/>
                            <a:t>19 </a:t>
                          </a:r>
                          <a:r>
                            <a:rPr lang="en-US" baseline="0" dirty="0" smtClean="0"/>
                            <a:t>cm</a:t>
                          </a:r>
                          <a:r>
                            <a:rPr lang="en-US" baseline="30000" dirty="0" smtClean="0"/>
                            <a:t>-3</a:t>
                          </a:r>
                          <a:endParaRPr lang="en-US" baseline="30000" dirty="0"/>
                        </a:p>
                      </a:txBody>
                      <a:tcPr anchor="ctr">
                        <a:lnB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6.0 </a:t>
                          </a:r>
                          <a:r>
                            <a:rPr lang="en-US" dirty="0" smtClean="0">
                              <a:latin typeface="Calibri"/>
                              <a:cs typeface="Calibri"/>
                            </a:rPr>
                            <a:t>×</a:t>
                          </a:r>
                          <a:r>
                            <a:rPr lang="en-US" dirty="0" smtClean="0"/>
                            <a:t> 10</a:t>
                          </a:r>
                          <a:r>
                            <a:rPr lang="en-US" baseline="30000" dirty="0" smtClean="0"/>
                            <a:t>18 </a:t>
                          </a:r>
                          <a:r>
                            <a:rPr lang="en-US" baseline="0" dirty="0" smtClean="0"/>
                            <a:t>cm</a:t>
                          </a:r>
                          <a:r>
                            <a:rPr lang="en-US" baseline="30000" dirty="0" smtClean="0"/>
                            <a:t>-3</a:t>
                          </a:r>
                          <a:endParaRPr lang="en-US" baseline="30000" dirty="0"/>
                        </a:p>
                      </a:txBody>
                      <a:tcPr anchor="ctr">
                        <a:lnB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0.55</a:t>
                          </a:r>
                          <a:endParaRPr lang="en-US" dirty="0"/>
                        </a:p>
                      </a:txBody>
                      <a:tcPr anchor="ctr">
                        <a:lnB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0.37</a:t>
                          </a:r>
                          <a:endParaRPr lang="en-US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8850948"/>
                  </p:ext>
                </p:extLst>
              </p:nvPr>
            </p:nvGraphicFramePr>
            <p:xfrm>
              <a:off x="675055" y="2348850"/>
              <a:ext cx="8526535" cy="2088000"/>
            </p:xfrm>
            <a:graphic>
              <a:graphicData uri="http://schemas.openxmlformats.org/drawingml/2006/table">
                <a:tbl>
                  <a:tblPr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1614535"/>
                    <a:gridCol w="2160000"/>
                    <a:gridCol w="2160000"/>
                    <a:gridCol w="1296000"/>
                    <a:gridCol w="1296000"/>
                  </a:tblGrid>
                  <a:tr h="57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 smtClean="0">
                              <a:latin typeface="+mj-lt"/>
                              <a:ea typeface="Cambria Math" pitchFamily="18" charset="0"/>
                            </a:rPr>
                            <a:t>Material</a:t>
                          </a:r>
                          <a:endParaRPr lang="en-US" i="0" dirty="0">
                            <a:latin typeface="+mj-lt"/>
                            <a:ea typeface="Cambria Math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 err="1" smtClean="0">
                              <a:latin typeface="Cambria Math" pitchFamily="18" charset="0"/>
                              <a:ea typeface="Cambria Math" pitchFamily="18" charset="0"/>
                            </a:rPr>
                            <a:t>N</a:t>
                          </a:r>
                          <a:r>
                            <a:rPr lang="en-US" i="1" baseline="-25000" dirty="0" err="1" smtClean="0">
                              <a:latin typeface="Cambria Math" pitchFamily="18" charset="0"/>
                              <a:ea typeface="Cambria Math" pitchFamily="18" charset="0"/>
                            </a:rPr>
                            <a:t>c</a:t>
                          </a:r>
                          <a:endParaRPr lang="en-US" i="0" baseline="-250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 err="1" smtClean="0">
                              <a:latin typeface="Cambria Math" pitchFamily="18" charset="0"/>
                              <a:ea typeface="Cambria Math" pitchFamily="18" charset="0"/>
                            </a:rPr>
                            <a:t>N</a:t>
                          </a:r>
                          <a:r>
                            <a:rPr lang="en-US" i="1" baseline="-25000" dirty="0" err="1" smtClean="0">
                              <a:latin typeface="Cambria Math" pitchFamily="18" charset="0"/>
                              <a:ea typeface="Cambria Math" pitchFamily="18" charset="0"/>
                            </a:rPr>
                            <a:t>v</a:t>
                          </a:r>
                          <a:endParaRPr lang="en-US" i="1" baseline="-25000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l="-459155" t="-71579" r="-106103" b="-27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l="-561792" t="-71579" r="-6604" b="-274737"/>
                          </a:stretch>
                        </a:blipFill>
                      </a:tcPr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Si</a:t>
                          </a:r>
                          <a:endParaRPr lang="en-US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2.8 </a:t>
                          </a:r>
                          <a:r>
                            <a:rPr lang="en-US" dirty="0" smtClean="0">
                              <a:latin typeface="+mn-lt"/>
                              <a:cs typeface="Calibri"/>
                            </a:rPr>
                            <a:t>×</a:t>
                          </a:r>
                          <a:r>
                            <a:rPr lang="en-US" dirty="0" smtClean="0"/>
                            <a:t> 10</a:t>
                          </a:r>
                          <a:r>
                            <a:rPr lang="en-US" baseline="30000" dirty="0" smtClean="0"/>
                            <a:t>19 </a:t>
                          </a:r>
                          <a:r>
                            <a:rPr lang="en-US" baseline="0" dirty="0" smtClean="0"/>
                            <a:t>cm</a:t>
                          </a:r>
                          <a:r>
                            <a:rPr lang="en-US" baseline="30000" dirty="0" smtClean="0"/>
                            <a:t>-3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1.04</a:t>
                          </a:r>
                          <a:r>
                            <a:rPr lang="en-US" dirty="0" smtClean="0">
                              <a:latin typeface="+mn-lt"/>
                              <a:cs typeface="Calibri"/>
                            </a:rPr>
                            <a:t>×</a:t>
                          </a:r>
                          <a:r>
                            <a:rPr lang="en-US" dirty="0" smtClean="0"/>
                            <a:t> 10</a:t>
                          </a:r>
                          <a:r>
                            <a:rPr lang="en-US" baseline="30000" dirty="0" smtClean="0"/>
                            <a:t>19 </a:t>
                          </a:r>
                          <a:r>
                            <a:rPr lang="en-US" baseline="0" dirty="0" smtClean="0"/>
                            <a:t>cm</a:t>
                          </a:r>
                          <a:r>
                            <a:rPr lang="en-US" baseline="30000" dirty="0" smtClean="0"/>
                            <a:t>-3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1.08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0.56</a:t>
                          </a:r>
                          <a:endParaRPr lang="en-US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GaAs</a:t>
                          </a:r>
                          <a:endParaRPr lang="en-US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4.7 </a:t>
                          </a:r>
                          <a:r>
                            <a:rPr lang="en-US" dirty="0" smtClean="0">
                              <a:latin typeface="+mn-lt"/>
                              <a:cs typeface="Calibri"/>
                            </a:rPr>
                            <a:t>×</a:t>
                          </a:r>
                          <a:r>
                            <a:rPr lang="en-US" dirty="0" smtClean="0"/>
                            <a:t> 10</a:t>
                          </a:r>
                          <a:r>
                            <a:rPr lang="en-US" baseline="30000" dirty="0" smtClean="0"/>
                            <a:t>17 </a:t>
                          </a:r>
                          <a:r>
                            <a:rPr lang="en-US" baseline="0" dirty="0" smtClean="0"/>
                            <a:t>cm</a:t>
                          </a:r>
                          <a:r>
                            <a:rPr lang="en-US" baseline="30000" dirty="0" smtClean="0"/>
                            <a:t>-3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7.0 </a:t>
                          </a:r>
                          <a:r>
                            <a:rPr lang="en-US" dirty="0" smtClean="0">
                              <a:latin typeface="+mn-lt"/>
                              <a:cs typeface="Calibri"/>
                            </a:rPr>
                            <a:t>×</a:t>
                          </a:r>
                          <a:r>
                            <a:rPr lang="en-US" dirty="0" smtClean="0"/>
                            <a:t> 10</a:t>
                          </a:r>
                          <a:r>
                            <a:rPr lang="en-US" baseline="30000" dirty="0" smtClean="0"/>
                            <a:t>18 </a:t>
                          </a:r>
                          <a:r>
                            <a:rPr lang="en-US" baseline="0" dirty="0" smtClean="0"/>
                            <a:t>cm</a:t>
                          </a:r>
                          <a:r>
                            <a:rPr lang="en-US" baseline="30000" dirty="0" smtClean="0"/>
                            <a:t>-3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0.067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0.48</a:t>
                          </a:r>
                          <a:endParaRPr lang="en-US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Ge</a:t>
                          </a:r>
                          <a:endParaRPr lang="en-US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1.04 </a:t>
                          </a:r>
                          <a:r>
                            <a:rPr lang="en-US" dirty="0" smtClean="0">
                              <a:latin typeface="Calibri"/>
                              <a:cs typeface="Calibri"/>
                            </a:rPr>
                            <a:t>×</a:t>
                          </a:r>
                          <a:r>
                            <a:rPr lang="en-US" dirty="0" smtClean="0"/>
                            <a:t> 10</a:t>
                          </a:r>
                          <a:r>
                            <a:rPr lang="en-US" baseline="30000" dirty="0" smtClean="0"/>
                            <a:t>19 </a:t>
                          </a:r>
                          <a:r>
                            <a:rPr lang="en-US" baseline="0" dirty="0" smtClean="0"/>
                            <a:t>cm</a:t>
                          </a:r>
                          <a:r>
                            <a:rPr lang="en-US" baseline="30000" dirty="0" smtClean="0"/>
                            <a:t>-3</a:t>
                          </a:r>
                          <a:endParaRPr lang="en-US" baseline="30000" dirty="0"/>
                        </a:p>
                      </a:txBody>
                      <a:tcPr anchor="ctr">
                        <a:lnB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6.0 </a:t>
                          </a:r>
                          <a:r>
                            <a:rPr lang="en-US" dirty="0" smtClean="0">
                              <a:latin typeface="Calibri"/>
                              <a:cs typeface="Calibri"/>
                            </a:rPr>
                            <a:t>×</a:t>
                          </a:r>
                          <a:r>
                            <a:rPr lang="en-US" dirty="0" smtClean="0"/>
                            <a:t> 10</a:t>
                          </a:r>
                          <a:r>
                            <a:rPr lang="en-US" baseline="30000" dirty="0" smtClean="0"/>
                            <a:t>18 </a:t>
                          </a:r>
                          <a:r>
                            <a:rPr lang="en-US" baseline="0" dirty="0" smtClean="0"/>
                            <a:t>cm</a:t>
                          </a:r>
                          <a:r>
                            <a:rPr lang="en-US" baseline="30000" dirty="0" smtClean="0"/>
                            <a:t>-3</a:t>
                          </a:r>
                          <a:endParaRPr lang="en-US" baseline="30000" dirty="0"/>
                        </a:p>
                      </a:txBody>
                      <a:tcPr anchor="ctr">
                        <a:lnB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0.55</a:t>
                          </a:r>
                          <a:endParaRPr lang="en-US" dirty="0"/>
                        </a:p>
                      </a:txBody>
                      <a:tcPr anchor="ctr">
                        <a:lnB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0.37</a:t>
                          </a:r>
                          <a:endParaRPr lang="en-US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384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8330" y="3890"/>
                <a:ext cx="9433010" cy="54471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r>
                  <a:rPr lang="en-US" sz="2800" dirty="0">
                    <a:solidFill>
                      <a:schemeClr val="accent5"/>
                    </a:solidFill>
                  </a:rPr>
                  <a:t>Intrinsic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 –</a:t>
                </a:r>
                <a14:m>
                  <m:oMath xmlns:m="http://schemas.openxmlformats.org/officeDocument/2006/math">
                    <m:r>
                      <a:rPr lang="it-IT" sz="2800" b="0" i="0" dirty="0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</a:rPr>
                  <a:t> in intrinsic semiconductors</a:t>
                </a:r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0" y="3890"/>
                <a:ext cx="9433010" cy="544710"/>
              </a:xfrm>
              <a:prstGeom prst="rect">
                <a:avLst/>
              </a:prstGeom>
              <a:blipFill rotWithShape="1">
                <a:blip r:embed="rId2"/>
                <a:stretch>
                  <a:fillRect l="-1293" t="-10112" b="-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264868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8</a:t>
            </a:r>
            <a:endParaRPr lang="en-US" sz="9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43813" y="1692452"/>
                <a:ext cx="2632836" cy="656398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sSup>
                        <m:sSupPr>
                          <m:ctrlPr>
                            <a:rPr lang="it-IT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𝐹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13" y="1692452"/>
                <a:ext cx="2632836" cy="6563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058156" y="1496511"/>
                <a:ext cx="5719514" cy="106836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it-IT" sz="2400" b="0" i="1" smtClean="0">
                          <a:latin typeface="Cambria Math"/>
                        </a:rPr>
                        <m:t>=</m:t>
                      </m:r>
                      <m:r>
                        <a:rPr lang="it-IT" sz="2400" i="1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it-IT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𝑘𝑇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it-IT" sz="2400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it-IT" sz="2400" b="0" i="1" smtClean="0">
                          <a:latin typeface="Cambria Math"/>
                          <a:ea typeface="Cambria Math"/>
                        </a:rPr>
                        <m:t>3.2×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/>
                              <a:ea typeface="Cambria Math"/>
                            </a:rPr>
                            <m:t>19</m:t>
                          </m:r>
                        </m:sup>
                      </m:sSup>
                      <m:sSup>
                        <m:sSupPr>
                          <m:ctrlPr>
                            <a:rPr lang="it-IT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it-IT" sz="2400" b="0" i="1" smtClean="0">
                              <a:latin typeface="Cambria Math"/>
                              <a:ea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/>
                              <a:ea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56" y="1496511"/>
                <a:ext cx="5719514" cy="10683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32400" y="2614295"/>
                <a:ext cx="2595198" cy="65793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sSup>
                        <m:sSupPr>
                          <m:ctrlPr>
                            <a:rPr lang="it-IT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00" y="2614295"/>
                <a:ext cx="2595198" cy="65793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33532" y="548600"/>
                <a:ext cx="9643879" cy="79200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>
                  <a:buClr>
                    <a:schemeClr val="accent5"/>
                  </a:buClr>
                </a:pPr>
                <a:r>
                  <a:rPr lang="en-US" sz="2400" dirty="0" smtClean="0">
                    <a:solidFill>
                      <a:schemeClr val="accent2"/>
                    </a:solidFill>
                  </a:rPr>
                  <a:t>These expressions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</a:rPr>
                  <a:t> 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 b="0" i="0" smtClean="0">
                        <a:solidFill>
                          <a:schemeClr val="accent2"/>
                        </a:solidFill>
                        <a:latin typeface="Cambria Math"/>
                      </a:rPr>
                      <m:t>nd</m:t>
                    </m:r>
                    <m:r>
                      <a:rPr lang="it-IT" sz="2400" b="0" i="0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t-IT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sz="24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</a:rPr>
                  <a:t>are valid for an intrinsic semiconductor at thermal and electric equilibrium.</a:t>
                </a:r>
                <a:endParaRPr lang="en-US" sz="2400" baseline="30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32" y="548600"/>
                <a:ext cx="9643879" cy="792000"/>
              </a:xfrm>
              <a:prstGeom prst="rect">
                <a:avLst/>
              </a:prstGeom>
              <a:blipFill rotWithShape="1">
                <a:blip r:embed="rId6"/>
                <a:stretch>
                  <a:fillRect l="-1011" t="-6154" b="-2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 flipH="1">
            <a:off x="2828706" y="1340710"/>
            <a:ext cx="1404194" cy="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058156" y="2348850"/>
                <a:ext cx="5719514" cy="106836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it-IT" sz="2400" b="0" i="1" smtClean="0">
                          <a:latin typeface="Cambria Math"/>
                        </a:rPr>
                        <m:t>=</m:t>
                      </m:r>
                      <m:r>
                        <a:rPr lang="it-IT" sz="2400" i="1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it-IT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it-IT" sz="2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𝑘𝑇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it-IT" sz="2400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it-IT" sz="2400" b="0" i="1" smtClean="0">
                          <a:latin typeface="Cambria Math"/>
                          <a:ea typeface="Cambria Math"/>
                        </a:rPr>
                        <m:t>1.8×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/>
                              <a:ea typeface="Cambria Math"/>
                            </a:rPr>
                            <m:t>19</m:t>
                          </m:r>
                        </m:sup>
                      </m:sSup>
                      <m:sSup>
                        <m:sSupPr>
                          <m:ctrlPr>
                            <a:rPr lang="it-IT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it-IT" sz="2400" b="0" i="1" smtClean="0">
                              <a:latin typeface="Cambria Math"/>
                              <a:ea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/>
                              <a:ea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56" y="2348850"/>
                <a:ext cx="5719514" cy="106836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407799"/>
              </p:ext>
            </p:extLst>
          </p:nvPr>
        </p:nvGraphicFramePr>
        <p:xfrm>
          <a:off x="2448340" y="4735490"/>
          <a:ext cx="5385060" cy="164592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51000"/>
                <a:gridCol w="1949500"/>
                <a:gridCol w="17845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latin typeface="+mn-lt"/>
                          <a:ea typeface="Cambria Math" pitchFamily="18" charset="0"/>
                        </a:rPr>
                        <a:t>Material</a:t>
                      </a:r>
                      <a:endParaRPr lang="en-US" i="0" dirty="0">
                        <a:latin typeface="+mn-lt"/>
                        <a:ea typeface="Cambria Math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n</a:t>
                      </a:r>
                      <a:r>
                        <a:rPr lang="en-US" i="1" baseline="-25000" dirty="0" smtClean="0">
                          <a:latin typeface="Cambria Math" pitchFamily="18" charset="0"/>
                          <a:ea typeface="Cambria Math" pitchFamily="18" charset="0"/>
                        </a:rPr>
                        <a:t>i</a:t>
                      </a:r>
                      <a:endParaRPr lang="en-US" i="1" baseline="-25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ambria Math" pitchFamily="18" charset="0"/>
                          <a:ea typeface="Cambria Math" pitchFamily="18" charset="0"/>
                        </a:rPr>
                        <a:t>E</a:t>
                      </a:r>
                      <a:r>
                        <a:rPr lang="en-US" i="1" baseline="-25000" dirty="0" smtClean="0">
                          <a:latin typeface="Cambria Math" pitchFamily="18" charset="0"/>
                          <a:ea typeface="Cambria Math" pitchFamily="18" charset="0"/>
                        </a:rPr>
                        <a:t>g</a:t>
                      </a:r>
                      <a:endParaRPr lang="en-US" i="1" baseline="-25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Si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 </a:t>
                      </a:r>
                      <a:r>
                        <a:rPr lang="en-US" dirty="0" smtClean="0">
                          <a:latin typeface="+mn-lt"/>
                          <a:cs typeface="Calibri"/>
                        </a:rPr>
                        <a:t>×</a:t>
                      </a:r>
                      <a:r>
                        <a:rPr lang="en-US" dirty="0" smtClean="0"/>
                        <a:t> 10</a:t>
                      </a:r>
                      <a:r>
                        <a:rPr lang="en-US" baseline="30000" dirty="0" smtClean="0"/>
                        <a:t>10 </a:t>
                      </a:r>
                      <a:r>
                        <a:rPr lang="en-US" baseline="0" dirty="0" smtClean="0"/>
                        <a:t>cm</a:t>
                      </a:r>
                      <a:r>
                        <a:rPr lang="en-US" baseline="30000" dirty="0" smtClean="0"/>
                        <a:t>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1.12 eV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smtClean="0"/>
                        <a:t>GaAs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 </a:t>
                      </a:r>
                      <a:r>
                        <a:rPr lang="en-US" dirty="0" smtClean="0">
                          <a:latin typeface="+mn-lt"/>
                          <a:cs typeface="Calibri"/>
                        </a:rPr>
                        <a:t>×</a:t>
                      </a:r>
                      <a:r>
                        <a:rPr lang="en-US" dirty="0" smtClean="0"/>
                        <a:t> 10</a:t>
                      </a:r>
                      <a:r>
                        <a:rPr lang="en-US" baseline="30000" dirty="0" smtClean="0"/>
                        <a:t>6 </a:t>
                      </a:r>
                      <a:r>
                        <a:rPr lang="en-US" baseline="0" dirty="0" smtClean="0"/>
                        <a:t>cm</a:t>
                      </a:r>
                      <a:r>
                        <a:rPr lang="en-US" baseline="30000" dirty="0" smtClean="0"/>
                        <a:t>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1.43 eV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 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×</a:t>
                      </a:r>
                      <a:r>
                        <a:rPr lang="en-US" dirty="0" smtClean="0"/>
                        <a:t> 10</a:t>
                      </a:r>
                      <a:r>
                        <a:rPr lang="en-US" baseline="30000" dirty="0" smtClean="0"/>
                        <a:t>13 </a:t>
                      </a:r>
                      <a:r>
                        <a:rPr lang="en-US" baseline="0" dirty="0" smtClean="0"/>
                        <a:t>cm</a:t>
                      </a:r>
                      <a:r>
                        <a:rPr lang="en-US" baseline="30000" dirty="0" smtClean="0"/>
                        <a:t>-3</a:t>
                      </a:r>
                      <a:endParaRPr lang="en-US" baseline="30000" dirty="0"/>
                    </a:p>
                  </a:txBody>
                  <a:tcPr>
                    <a:lnB w="2857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0.67 eV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28331" y="3573020"/>
            <a:ext cx="9849679" cy="792110"/>
            <a:chOff x="128331" y="3501010"/>
            <a:chExt cx="9849679" cy="792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128331" y="3789050"/>
                  <a:ext cx="4824670" cy="50407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>
                    <a:buClr>
                      <a:schemeClr val="accent5"/>
                    </a:buClr>
                  </a:pPr>
                  <a:r>
                    <a:rPr lang="en-US" sz="2400" dirty="0" smtClean="0">
                      <a:solidFill>
                        <a:schemeClr val="accent2"/>
                      </a:solidFill>
                    </a:rPr>
                    <a:t>At equilibrium,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2400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2400" b="0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it-IT" sz="2400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sz="2400" baseline="30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331" y="3789050"/>
                  <a:ext cx="4824670" cy="50407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894" t="-6098" b="-231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/>
            <p:cNvGrpSpPr/>
            <p:nvPr/>
          </p:nvGrpSpPr>
          <p:grpSpPr>
            <a:xfrm>
              <a:off x="3224760" y="3501010"/>
              <a:ext cx="6753250" cy="755688"/>
              <a:chOff x="3584810" y="4133199"/>
              <a:chExt cx="6753250" cy="7556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3584810" y="4209727"/>
                    <a:ext cx="5118965" cy="679160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it-IT" sz="2400" b="0" i="1" smtClean="0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it-IT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it-IT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400" b="0" i="1" smtClean="0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</a:rPr>
                                        <m:t>𝑔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4810" y="4209727"/>
                    <a:ext cx="5118965" cy="67916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2" name="Oval 51"/>
              <p:cNvSpPr/>
              <p:nvPr/>
            </p:nvSpPr>
            <p:spPr>
              <a:xfrm>
                <a:off x="8177550" y="4133199"/>
                <a:ext cx="432000" cy="432000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625510" y="4205259"/>
                <a:ext cx="1712550" cy="36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>
                  <a:buClr>
                    <a:schemeClr val="accent5"/>
                  </a:buClr>
                </a:pPr>
                <a:r>
                  <a:rPr lang="en-US" sz="1800" dirty="0" err="1" smtClean="0">
                    <a:solidFill>
                      <a:schemeClr val="accent2"/>
                    </a:solidFill>
                  </a:rPr>
                  <a:t>Bandgap</a:t>
                </a:r>
                <a:r>
                  <a:rPr lang="en-US" sz="1800" dirty="0" smtClean="0">
                    <a:solidFill>
                      <a:schemeClr val="accent2"/>
                    </a:solidFill>
                  </a:rPr>
                  <a:t> energy</a:t>
                </a:r>
                <a:endParaRPr lang="en-US" sz="1800" baseline="30000" dirty="0">
                  <a:solidFill>
                    <a:schemeClr val="accent2"/>
                  </a:solidFill>
                </a:endParaRP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 flipH="1">
              <a:off x="3440790" y="4256698"/>
              <a:ext cx="4680650" cy="36422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146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16670" y="1412720"/>
            <a:ext cx="432060" cy="432060"/>
          </a:xfrm>
          <a:prstGeom prst="ellipse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Solid state detectors</a:t>
            </a:r>
            <a:r>
              <a:rPr lang="en-US" sz="2800" dirty="0" smtClean="0">
                <a:solidFill>
                  <a:schemeClr val="accent2"/>
                </a:solidFill>
              </a:rPr>
              <a:t> – overview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4460" y="1412780"/>
            <a:ext cx="3168440" cy="432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A bit of history</a:t>
            </a:r>
            <a:endParaRPr lang="en-US" sz="2400" dirty="0">
              <a:solidFill>
                <a:schemeClr val="accent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6370" y="4509150"/>
            <a:ext cx="8857230" cy="1656230"/>
            <a:chOff x="416370" y="4509150"/>
            <a:chExt cx="8857230" cy="1656230"/>
          </a:xfrm>
        </p:grpSpPr>
        <p:sp>
          <p:nvSpPr>
            <p:cNvPr id="28" name="TextBox 27"/>
            <p:cNvSpPr txBox="1"/>
            <p:nvPr/>
          </p:nvSpPr>
          <p:spPr>
            <a:xfrm>
              <a:off x="1064460" y="5013220"/>
              <a:ext cx="4608940" cy="432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ea typeface="Cambria Math" pitchFamily="18" charset="0"/>
                </a:rPr>
                <a:t>CCDs, CMOs practical detectors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64460" y="5733380"/>
              <a:ext cx="3600500" cy="432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</a:rPr>
                <a:t>Some detector properties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416370" y="5733320"/>
              <a:ext cx="432060" cy="43206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7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16370" y="5013220"/>
              <a:ext cx="432060" cy="43206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6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632400" y="4509150"/>
              <a:ext cx="8641200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416370" y="2348850"/>
            <a:ext cx="9289290" cy="1656230"/>
            <a:chOff x="416370" y="2348850"/>
            <a:chExt cx="9289290" cy="1656230"/>
          </a:xfrm>
        </p:grpSpPr>
        <p:sp>
          <p:nvSpPr>
            <p:cNvPr id="24" name="TextBox 23"/>
            <p:cNvSpPr txBox="1"/>
            <p:nvPr/>
          </p:nvSpPr>
          <p:spPr>
            <a:xfrm>
              <a:off x="1064460" y="2852920"/>
              <a:ext cx="3168440" cy="432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</a:rPr>
                <a:t>Basic solid state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05160" y="2852980"/>
              <a:ext cx="3600500" cy="432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</a:rPr>
                <a:t>Extrinsic semiconductors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416370" y="2852920"/>
              <a:ext cx="432060" cy="43206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457070" y="2852920"/>
              <a:ext cx="432060" cy="43206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4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05160" y="3542215"/>
              <a:ext cx="3168440" cy="432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</a:rPr>
                <a:t>PN junction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5457070" y="3573020"/>
              <a:ext cx="432060" cy="43206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5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16370" y="3573020"/>
              <a:ext cx="432060" cy="43206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3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632400" y="2348850"/>
              <a:ext cx="8641200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064460" y="3573080"/>
              <a:ext cx="3888540" cy="432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</a:rPr>
                <a:t>Intrinsic semiconductors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39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8330" y="3890"/>
                <a:ext cx="9433010" cy="54471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r>
                  <a:rPr lang="en-US" sz="2800" dirty="0">
                    <a:solidFill>
                      <a:schemeClr val="accent5"/>
                    </a:solidFill>
                  </a:rPr>
                  <a:t>Intrinsic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 –</a:t>
                </a:r>
                <a14:m>
                  <m:oMath xmlns:m="http://schemas.openxmlformats.org/officeDocument/2006/math">
                    <m:r>
                      <a:rPr lang="it-IT" sz="2800" b="0" i="0" dirty="0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</a:rPr>
                  <a:t> in intrinsic semiconductors</a:t>
                </a:r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0" y="3890"/>
                <a:ext cx="9433010" cy="544710"/>
              </a:xfrm>
              <a:prstGeom prst="rect">
                <a:avLst/>
              </a:prstGeom>
              <a:blipFill rotWithShape="1">
                <a:blip r:embed="rId2"/>
                <a:stretch>
                  <a:fillRect l="-1293" t="-10112" b="-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293672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9</a:t>
            </a:r>
            <a:endParaRPr lang="en-US" sz="9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33532" y="908650"/>
                <a:ext cx="9643879" cy="57602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algn="ctr">
                  <a:buClr>
                    <a:schemeClr val="accent5"/>
                  </a:buClr>
                </a:pPr>
                <a:r>
                  <a:rPr lang="en-US" sz="2400" dirty="0" smtClean="0">
                    <a:solidFill>
                      <a:schemeClr val="accent2"/>
                    </a:solidFill>
                  </a:rPr>
                  <a:t>Plot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</a:rPr>
                  <a:t> versus temperature for different semiconductors.</a:t>
                </a:r>
                <a:endParaRPr lang="en-US" sz="2400" baseline="30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32" y="908650"/>
                <a:ext cx="9643879" cy="576020"/>
              </a:xfrm>
              <a:prstGeom prst="rect">
                <a:avLst/>
              </a:prstGeom>
              <a:blipFill rotWithShape="1">
                <a:blip r:embed="rId3"/>
                <a:stretch>
                  <a:fillRect t="-8421"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9" t="5885" r="8040" b="4688"/>
          <a:stretch/>
        </p:blipFill>
        <p:spPr>
          <a:xfrm rot="16200000" flipH="1" flipV="1">
            <a:off x="3565245" y="-700765"/>
            <a:ext cx="3744000" cy="845753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flipH="1">
            <a:off x="1640540" y="5373270"/>
            <a:ext cx="8286927" cy="360050"/>
            <a:chOff x="1103235" y="5841335"/>
            <a:chExt cx="8818455" cy="360050"/>
          </a:xfrm>
        </p:grpSpPr>
        <p:sp>
          <p:nvSpPr>
            <p:cNvPr id="9" name="TextBox 8"/>
            <p:cNvSpPr txBox="1"/>
            <p:nvPr/>
          </p:nvSpPr>
          <p:spPr>
            <a:xfrm>
              <a:off x="1103235" y="5841335"/>
              <a:ext cx="686864" cy="3600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10</a:t>
              </a:r>
              <a:r>
                <a:rPr lang="en-US" sz="1800" baseline="30000" dirty="0" smtClean="0">
                  <a:solidFill>
                    <a:schemeClr val="accent2"/>
                  </a:solidFill>
                </a:rPr>
                <a:t>18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90100" y="5841335"/>
              <a:ext cx="686865" cy="3600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10</a:t>
              </a:r>
              <a:r>
                <a:rPr lang="en-US" sz="1800" baseline="30000" dirty="0" smtClean="0">
                  <a:solidFill>
                    <a:schemeClr val="accent2"/>
                  </a:solidFill>
                </a:rPr>
                <a:t>17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76965" y="5841335"/>
              <a:ext cx="686864" cy="3600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10</a:t>
              </a:r>
              <a:r>
                <a:rPr lang="en-US" sz="1800" baseline="30000" dirty="0" smtClean="0">
                  <a:solidFill>
                    <a:schemeClr val="accent2"/>
                  </a:solidFill>
                </a:rPr>
                <a:t>16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63830" y="5841335"/>
              <a:ext cx="686865" cy="3600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10</a:t>
              </a:r>
              <a:r>
                <a:rPr lang="en-US" sz="1800" baseline="30000" dirty="0" smtClean="0">
                  <a:solidFill>
                    <a:schemeClr val="accent2"/>
                  </a:solidFill>
                </a:rPr>
                <a:t>15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50695" y="5841335"/>
              <a:ext cx="686865" cy="3600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10</a:t>
              </a:r>
              <a:r>
                <a:rPr lang="en-US" sz="1800" baseline="30000" dirty="0" smtClean="0">
                  <a:solidFill>
                    <a:schemeClr val="accent2"/>
                  </a:solidFill>
                </a:rPr>
                <a:t>14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37561" y="5841335"/>
              <a:ext cx="686864" cy="3600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10</a:t>
              </a:r>
              <a:r>
                <a:rPr lang="en-US" sz="1800" baseline="30000" dirty="0" smtClean="0">
                  <a:solidFill>
                    <a:schemeClr val="accent2"/>
                  </a:solidFill>
                </a:rPr>
                <a:t>13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24425" y="5841335"/>
              <a:ext cx="686865" cy="3600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10</a:t>
              </a:r>
              <a:r>
                <a:rPr lang="en-US" sz="1800" baseline="30000" dirty="0" smtClean="0">
                  <a:solidFill>
                    <a:schemeClr val="accent2"/>
                  </a:solidFill>
                </a:rPr>
                <a:t>12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11290" y="5841335"/>
              <a:ext cx="686864" cy="3600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10</a:t>
              </a:r>
              <a:r>
                <a:rPr lang="en-US" sz="1800" baseline="30000" dirty="0" smtClean="0">
                  <a:solidFill>
                    <a:schemeClr val="accent2"/>
                  </a:solidFill>
                </a:rPr>
                <a:t>11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98155" y="5841335"/>
              <a:ext cx="686865" cy="3600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10</a:t>
              </a:r>
              <a:r>
                <a:rPr lang="en-US" sz="1800" baseline="30000" dirty="0" smtClean="0">
                  <a:solidFill>
                    <a:schemeClr val="accent2"/>
                  </a:solidFill>
                </a:rPr>
                <a:t>10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85020" y="5841335"/>
              <a:ext cx="576080" cy="3600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10</a:t>
              </a:r>
              <a:r>
                <a:rPr lang="en-US" sz="1800" baseline="30000" dirty="0" smtClean="0">
                  <a:solidFill>
                    <a:schemeClr val="accent2"/>
                  </a:solidFill>
                </a:rPr>
                <a:t>9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971885" y="5841335"/>
              <a:ext cx="576080" cy="3600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10</a:t>
              </a:r>
              <a:r>
                <a:rPr lang="en-US" sz="1800" baseline="30000" dirty="0" smtClean="0">
                  <a:solidFill>
                    <a:schemeClr val="accent2"/>
                  </a:solidFill>
                </a:rPr>
                <a:t>8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58750" y="5841335"/>
              <a:ext cx="576080" cy="3600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10</a:t>
              </a:r>
              <a:r>
                <a:rPr lang="en-US" sz="1800" baseline="30000" dirty="0" smtClean="0">
                  <a:solidFill>
                    <a:schemeClr val="accent2"/>
                  </a:solidFill>
                </a:rPr>
                <a:t>7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345610" y="5841335"/>
              <a:ext cx="576080" cy="3600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10</a:t>
              </a:r>
              <a:r>
                <a:rPr lang="en-US" sz="1800" baseline="30000" dirty="0" smtClean="0">
                  <a:solidFill>
                    <a:schemeClr val="accent2"/>
                  </a:solidFill>
                </a:rPr>
                <a:t>6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8380" y="1484730"/>
            <a:ext cx="698188" cy="4032560"/>
            <a:chOff x="6222" y="1484730"/>
            <a:chExt cx="698188" cy="4032560"/>
          </a:xfrm>
        </p:grpSpPr>
        <p:sp>
          <p:nvSpPr>
            <p:cNvPr id="24" name="TextBox 23"/>
            <p:cNvSpPr txBox="1"/>
            <p:nvPr/>
          </p:nvSpPr>
          <p:spPr>
            <a:xfrm>
              <a:off x="128330" y="5157240"/>
              <a:ext cx="576080" cy="3600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-20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8330" y="4149100"/>
              <a:ext cx="576080" cy="3600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27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8330" y="3645030"/>
              <a:ext cx="576080" cy="3600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100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8330" y="3068950"/>
              <a:ext cx="576080" cy="3600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200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8330" y="2564880"/>
              <a:ext cx="576080" cy="3600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500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22" y="2060810"/>
              <a:ext cx="698188" cy="3600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1000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9562" y="4725180"/>
              <a:ext cx="354848" cy="3600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0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22" y="1484730"/>
              <a:ext cx="698188" cy="36005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1500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601090" y="4149100"/>
            <a:ext cx="459755" cy="3600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5"/>
              </a:buClr>
            </a:pPr>
            <a:r>
              <a:rPr lang="en-US" sz="1800" dirty="0" err="1" smtClean="0"/>
              <a:t>Ge</a:t>
            </a:r>
            <a:endParaRPr lang="en-US" sz="1800" baseline="30000" dirty="0"/>
          </a:p>
        </p:txBody>
      </p:sp>
      <p:sp>
        <p:nvSpPr>
          <p:cNvPr id="33" name="TextBox 32"/>
          <p:cNvSpPr txBox="1"/>
          <p:nvPr/>
        </p:nvSpPr>
        <p:spPr>
          <a:xfrm>
            <a:off x="3577444" y="4149100"/>
            <a:ext cx="459755" cy="3600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5"/>
              </a:buClr>
            </a:pPr>
            <a:r>
              <a:rPr lang="en-US" sz="1800" dirty="0" smtClean="0"/>
              <a:t>Si</a:t>
            </a:r>
            <a:endParaRPr lang="en-US" sz="1800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1151148" y="4149100"/>
            <a:ext cx="678681" cy="3600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5"/>
              </a:buClr>
            </a:pPr>
            <a:r>
              <a:rPr lang="en-US" sz="1800" dirty="0" smtClean="0"/>
              <a:t>GaAs</a:t>
            </a:r>
            <a:endParaRPr lang="en-US" sz="1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88880" y="5805390"/>
                <a:ext cx="2232311" cy="57602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algn="ctr">
                  <a:buClr>
                    <a:schemeClr val="accent5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[1/cm</a:t>
                </a:r>
                <a:r>
                  <a:rPr lang="en-US" sz="2400" baseline="30000" dirty="0" smtClean="0">
                    <a:solidFill>
                      <a:schemeClr val="tx1"/>
                    </a:solidFill>
                  </a:rPr>
                  <a:t>3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]</a:t>
                </a:r>
                <a:endParaRPr lang="en-US" sz="2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880" y="5805390"/>
                <a:ext cx="2232311" cy="576020"/>
              </a:xfrm>
              <a:prstGeom prst="rect">
                <a:avLst/>
              </a:prstGeom>
              <a:blipFill rotWithShape="1">
                <a:blip r:embed="rId5"/>
                <a:stretch>
                  <a:fillRect t="-8421"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 rot="16200000">
                <a:off x="-393772" y="3339017"/>
                <a:ext cx="1764246" cy="57602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algn="ctr">
                  <a:buClr>
                    <a:schemeClr val="accent5"/>
                  </a:buClr>
                </a:pPr>
                <a14:m>
                  <m:oMath xmlns:m="http://schemas.openxmlformats.org/officeDocument/2006/math">
                    <m:r>
                      <a:rPr lang="it-IT" sz="240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[Celsius]</a:t>
                </a:r>
                <a:endParaRPr lang="en-US" sz="2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93772" y="3339017"/>
                <a:ext cx="1764246" cy="576020"/>
              </a:xfrm>
              <a:prstGeom prst="rect">
                <a:avLst/>
              </a:prstGeom>
              <a:blipFill rotWithShape="1">
                <a:blip r:embed="rId6"/>
                <a:stretch>
                  <a:fillRect l="-8511" r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5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Intrinsic</a:t>
            </a:r>
            <a:r>
              <a:rPr lang="en-US" sz="2800" dirty="0" smtClean="0">
                <a:solidFill>
                  <a:schemeClr val="accent2"/>
                </a:solidFill>
              </a:rPr>
              <a:t> – validity range of calculations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24760" y="652543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10</a:t>
            </a:r>
            <a:endParaRPr lang="en-US" sz="9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33532" y="548600"/>
                <a:ext cx="9643879" cy="93613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>
                  <a:buClr>
                    <a:schemeClr val="accent5"/>
                  </a:buClr>
                </a:pPr>
                <a:r>
                  <a:rPr lang="en-US" sz="2400" dirty="0" smtClean="0">
                    <a:solidFill>
                      <a:schemeClr val="accent2"/>
                    </a:solidFill>
                  </a:rPr>
                  <a:t>The range of validity of the Boltzmann approximation we used sets the limits within the derived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sz="24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sz="24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</a:rPr>
                  <a:t> are valid.</a:t>
                </a:r>
                <a:endParaRPr lang="en-US" sz="2400" baseline="30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32" y="548600"/>
                <a:ext cx="9643879" cy="936130"/>
              </a:xfrm>
              <a:prstGeom prst="rect">
                <a:avLst/>
              </a:prstGeom>
              <a:blipFill rotWithShape="1">
                <a:blip r:embed="rId2"/>
                <a:stretch>
                  <a:fillRect l="-1011" t="-5195" r="-1643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83435" y="1709148"/>
                <a:ext cx="3096430" cy="576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>
                  <a:buClr>
                    <a:schemeClr val="accent5"/>
                  </a:buClr>
                </a:pPr>
                <a:r>
                  <a:rPr lang="en-US" sz="1800" dirty="0" smtClean="0">
                    <a:solidFill>
                      <a:schemeClr val="accent2"/>
                    </a:solidFill>
                  </a:rPr>
                  <a:t>Within 5%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sz="18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it-IT" sz="18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it-IT" sz="18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t-IT" sz="18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8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8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lang="it-IT" sz="1800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≥3</m:t>
                    </m:r>
                    <m:r>
                      <a:rPr lang="it-IT" sz="1800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𝑘𝑇</m:t>
                    </m:r>
                    <m:r>
                      <a:rPr lang="it-IT" sz="1800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1800" baseline="30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435" y="1709148"/>
                <a:ext cx="3096430" cy="576000"/>
              </a:xfrm>
              <a:prstGeom prst="rect">
                <a:avLst/>
              </a:prstGeom>
              <a:blipFill rotWithShape="1">
                <a:blip r:embed="rId3"/>
                <a:stretch>
                  <a:fillRect l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2400" y="1556740"/>
                <a:ext cx="2526846" cy="656398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𝐹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it-IT" sz="2400" b="0" i="1" smtClean="0">
                          <a:latin typeface="Cambria Math"/>
                          <a:ea typeface="Cambria Math"/>
                        </a:rPr>
                        <m:t>≅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  <m: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𝐹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00" y="1556740"/>
                <a:ext cx="2526846" cy="6563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28329" y="2204830"/>
                <a:ext cx="9649081" cy="7201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>
                  <a:buClr>
                    <a:schemeClr val="accent5"/>
                  </a:buClr>
                </a:pPr>
                <a:r>
                  <a:rPr lang="en-US" sz="2400" dirty="0" smtClean="0">
                    <a:solidFill>
                      <a:schemeClr val="accent2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3</m:t>
                    </m:r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𝑘𝑇</m:t>
                    </m:r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</a:rPr>
                  <a:t> value (≈ 1.24x10</a:t>
                </a:r>
                <a:r>
                  <a:rPr lang="en-US" sz="2400" baseline="30000" dirty="0" smtClean="0">
                    <a:solidFill>
                      <a:schemeClr val="accent2"/>
                    </a:solidFill>
                  </a:rPr>
                  <a:t>-20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 J/K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= ≈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0.074 eV at 300K) means that:</a:t>
                </a:r>
                <a:endParaRPr lang="en-US" sz="2400" baseline="30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9" y="2204830"/>
                <a:ext cx="9649081" cy="720100"/>
              </a:xfrm>
              <a:prstGeom prst="rect">
                <a:avLst/>
              </a:prstGeom>
              <a:blipFill rotWithShape="1">
                <a:blip r:embed="rId5"/>
                <a:stretch>
                  <a:fillRect l="-948" b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321190" y="1556740"/>
                <a:ext cx="3062826" cy="656398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it-IT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𝐹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it-IT" sz="2400" b="0" i="1" smtClean="0">
                          <a:latin typeface="Cambria Math"/>
                          <a:ea typeface="Cambria Math"/>
                        </a:rPr>
                        <m:t>≅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</m:d>
                            </m:num>
                            <m:den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190" y="1556740"/>
                <a:ext cx="3062826" cy="6563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88380" y="2996940"/>
            <a:ext cx="9433310" cy="3338794"/>
            <a:chOff x="488380" y="2996940"/>
            <a:chExt cx="9433310" cy="3338794"/>
          </a:xfrm>
        </p:grpSpPr>
        <p:grpSp>
          <p:nvGrpSpPr>
            <p:cNvPr id="64" name="Group 63"/>
            <p:cNvGrpSpPr/>
            <p:nvPr/>
          </p:nvGrpSpPr>
          <p:grpSpPr>
            <a:xfrm>
              <a:off x="488380" y="2996940"/>
              <a:ext cx="6512326" cy="3338794"/>
              <a:chOff x="477534" y="2996940"/>
              <a:chExt cx="6512326" cy="333879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64710" y="2996940"/>
                <a:ext cx="4125150" cy="3338794"/>
              </a:xfrm>
              <a:prstGeom prst="rect">
                <a:avLst/>
              </a:prstGeom>
            </p:spPr>
          </p:pic>
          <p:grpSp>
            <p:nvGrpSpPr>
              <p:cNvPr id="5" name="Group 4"/>
              <p:cNvGrpSpPr/>
              <p:nvPr/>
            </p:nvGrpSpPr>
            <p:grpSpPr>
              <a:xfrm>
                <a:off x="3512800" y="3573020"/>
                <a:ext cx="0" cy="648090"/>
                <a:chOff x="3656820" y="4005080"/>
                <a:chExt cx="0" cy="648090"/>
              </a:xfrm>
            </p:grpSpPr>
            <p:cxnSp>
              <p:nvCxnSpPr>
                <p:cNvPr id="4" name="Straight Arrow Connector 3"/>
                <p:cNvCxnSpPr/>
                <p:nvPr/>
              </p:nvCxnSpPr>
              <p:spPr>
                <a:xfrm>
                  <a:off x="3656820" y="4005080"/>
                  <a:ext cx="0" cy="216030"/>
                </a:xfrm>
                <a:prstGeom prst="straightConnector1">
                  <a:avLst/>
                </a:prstGeom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  <a:tailEnd type="arrow"/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/>
                <p:nvPr/>
              </p:nvCxnSpPr>
              <p:spPr>
                <a:xfrm flipV="1">
                  <a:off x="3656820" y="4437140"/>
                  <a:ext cx="0" cy="216030"/>
                </a:xfrm>
                <a:prstGeom prst="straightConnector1">
                  <a:avLst/>
                </a:prstGeom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  <a:tailEnd type="arrow"/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/>
              <p:cNvGrpSpPr/>
              <p:nvPr/>
            </p:nvGrpSpPr>
            <p:grpSpPr>
              <a:xfrm>
                <a:off x="3563690" y="5085230"/>
                <a:ext cx="0" cy="648090"/>
                <a:chOff x="3656820" y="3933070"/>
                <a:chExt cx="0" cy="648090"/>
              </a:xfrm>
            </p:grpSpPr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3656820" y="3933070"/>
                  <a:ext cx="0" cy="216030"/>
                </a:xfrm>
                <a:prstGeom prst="straightConnector1">
                  <a:avLst/>
                </a:prstGeom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  <a:tailEnd type="arrow"/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 flipV="1">
                  <a:off x="3656820" y="4365130"/>
                  <a:ext cx="0" cy="216030"/>
                </a:xfrm>
                <a:prstGeom prst="straightConnector1">
                  <a:avLst/>
                </a:prstGeom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  <a:tailEnd type="arrow"/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TextBox 5"/>
              <p:cNvSpPr txBox="1"/>
              <p:nvPr/>
            </p:nvSpPr>
            <p:spPr>
              <a:xfrm>
                <a:off x="3224760" y="3212970"/>
                <a:ext cx="5709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i="1" dirty="0" smtClean="0">
                    <a:solidFill>
                      <a:schemeClr val="accent5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  <a:ea typeface="Cambria Math" pitchFamily="18" charset="0"/>
                  </a:rPr>
                  <a:t>3kT</a:t>
                </a:r>
                <a:endParaRPr lang="en-US" sz="1800" i="1" dirty="0">
                  <a:solidFill>
                    <a:schemeClr val="accent5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 Math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296770" y="5733320"/>
                <a:ext cx="554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i="1" dirty="0" smtClean="0">
                    <a:solidFill>
                      <a:schemeClr val="accent5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  <a:ea typeface="Cambria Math" pitchFamily="18" charset="0"/>
                  </a:rPr>
                  <a:t>3kT</a:t>
                </a:r>
                <a:endParaRPr lang="en-US" sz="1800" i="1" dirty="0">
                  <a:solidFill>
                    <a:schemeClr val="accent5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Cambria Math" pitchFamily="18" charset="0"/>
                </a:endParaRPr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2556160" y="4005080"/>
                <a:ext cx="524580" cy="1296180"/>
                <a:chOff x="2432650" y="4365130"/>
                <a:chExt cx="524580" cy="1296180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2453230" y="4365130"/>
                  <a:ext cx="504000" cy="0"/>
                </a:xfrm>
                <a:prstGeom prst="line">
                  <a:avLst/>
                </a:prstGeom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432650" y="5661310"/>
                  <a:ext cx="504070" cy="0"/>
                </a:xfrm>
                <a:prstGeom prst="line">
                  <a:avLst/>
                </a:prstGeom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 flipV="1">
                  <a:off x="2648680" y="4437140"/>
                  <a:ext cx="0" cy="1152000"/>
                </a:xfrm>
                <a:prstGeom prst="straightConnector1">
                  <a:avLst/>
                </a:prstGeom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  <a:headEnd type="arrow" w="med" len="med"/>
                  <a:tailEnd type="arrow" w="med" len="med"/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TextBox 55"/>
              <p:cNvSpPr txBox="1"/>
              <p:nvPr/>
            </p:nvSpPr>
            <p:spPr>
              <a:xfrm>
                <a:off x="477534" y="4221190"/>
                <a:ext cx="2221464" cy="93605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>
                  <a:buClr>
                    <a:schemeClr val="accent5"/>
                  </a:buClr>
                </a:pPr>
                <a:r>
                  <a:rPr lang="en-US" sz="1800" dirty="0">
                    <a:solidFill>
                      <a:schemeClr val="accent2"/>
                    </a:solidFill>
                    <a:latin typeface="+mj-lt"/>
                  </a:rPr>
                  <a:t>V</a:t>
                </a:r>
                <a:r>
                  <a:rPr lang="en-US" sz="1800" dirty="0" smtClean="0">
                    <a:solidFill>
                      <a:schemeClr val="accent2"/>
                    </a:solidFill>
                    <a:latin typeface="+mj-lt"/>
                  </a:rPr>
                  <a:t>alidity range for E</a:t>
                </a:r>
                <a:r>
                  <a:rPr lang="en-US" sz="1800" baseline="-25000" dirty="0" smtClean="0">
                    <a:solidFill>
                      <a:schemeClr val="accent2"/>
                    </a:solidFill>
                    <a:latin typeface="+mj-lt"/>
                  </a:rPr>
                  <a:t>F</a:t>
                </a:r>
              </a:p>
              <a:p>
                <a:pPr>
                  <a:buClr>
                    <a:schemeClr val="accent5"/>
                  </a:buClr>
                </a:pPr>
                <a:r>
                  <a:rPr lang="en-US" sz="1800" dirty="0" smtClean="0">
                    <a:solidFill>
                      <a:schemeClr val="accent2"/>
                    </a:solidFill>
                    <a:latin typeface="+mj-lt"/>
                  </a:rPr>
                  <a:t>being not to close (3kT) to </a:t>
                </a:r>
                <a:r>
                  <a:rPr lang="en-US" sz="1800" dirty="0" err="1" smtClean="0">
                    <a:solidFill>
                      <a:schemeClr val="accent2"/>
                    </a:solidFill>
                    <a:latin typeface="+mj-lt"/>
                  </a:rPr>
                  <a:t>E</a:t>
                </a:r>
                <a:r>
                  <a:rPr lang="en-US" sz="1800" baseline="-25000" dirty="0" err="1" smtClean="0">
                    <a:solidFill>
                      <a:schemeClr val="accent2"/>
                    </a:solidFill>
                    <a:latin typeface="+mj-lt"/>
                  </a:rPr>
                  <a:t>c</a:t>
                </a:r>
                <a:r>
                  <a:rPr lang="en-US" sz="1800" dirty="0" smtClean="0">
                    <a:solidFill>
                      <a:schemeClr val="accent2"/>
                    </a:solidFill>
                    <a:latin typeface="+mj-lt"/>
                  </a:rPr>
                  <a:t> or </a:t>
                </a:r>
                <a:r>
                  <a:rPr lang="en-US" sz="1800" dirty="0" err="1" smtClean="0">
                    <a:solidFill>
                      <a:schemeClr val="accent2"/>
                    </a:solidFill>
                    <a:latin typeface="+mj-lt"/>
                  </a:rPr>
                  <a:t>E</a:t>
                </a:r>
                <a:r>
                  <a:rPr lang="en-US" sz="1800" baseline="-25000" dirty="0" err="1" smtClean="0">
                    <a:solidFill>
                      <a:schemeClr val="accent2"/>
                    </a:solidFill>
                    <a:latin typeface="+mj-lt"/>
                  </a:rPr>
                  <a:t>v</a:t>
                </a:r>
                <a:endParaRPr lang="en-US" sz="1800" baseline="-25000" dirty="0">
                  <a:solidFill>
                    <a:schemeClr val="accent2"/>
                  </a:solidFill>
                  <a:latin typeface="+mj-lt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6486134" y="4211828"/>
              <a:ext cx="3435556" cy="810674"/>
              <a:chOff x="6486134" y="4211828"/>
              <a:chExt cx="3435556" cy="810674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486134" y="4211828"/>
                <a:ext cx="34355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i="1" kern="0" dirty="0" err="1" smtClean="0">
                    <a:solidFill>
                      <a:schemeClr val="accent2"/>
                    </a:solidFill>
                    <a:latin typeface="Cambria" pitchFamily="18" charset="0"/>
                  </a:rPr>
                  <a:t>E</a:t>
                </a:r>
                <a:r>
                  <a:rPr lang="en-US" sz="1800" kern="0" baseline="-25000" dirty="0" err="1" smtClean="0">
                    <a:solidFill>
                      <a:schemeClr val="accent2"/>
                    </a:solidFill>
                    <a:latin typeface="Cambria" pitchFamily="18" charset="0"/>
                  </a:rPr>
                  <a:t>c</a:t>
                </a:r>
                <a:r>
                  <a:rPr lang="en-US" sz="1800" kern="0" dirty="0" smtClean="0">
                    <a:solidFill>
                      <a:schemeClr val="accent2"/>
                    </a:solidFill>
                    <a:latin typeface="Cambria" pitchFamily="18" charset="0"/>
                  </a:rPr>
                  <a:t>-</a:t>
                </a:r>
                <a:r>
                  <a:rPr lang="en-US" sz="1800" i="1" kern="0" dirty="0" smtClean="0">
                    <a:solidFill>
                      <a:schemeClr val="accent2"/>
                    </a:solidFill>
                    <a:latin typeface="Cambria" pitchFamily="18" charset="0"/>
                  </a:rPr>
                  <a:t>E</a:t>
                </a:r>
                <a:r>
                  <a:rPr lang="en-US" sz="1800" kern="0" baseline="-25000" dirty="0" smtClean="0">
                    <a:solidFill>
                      <a:schemeClr val="accent2"/>
                    </a:solidFill>
                    <a:latin typeface="Cambria" pitchFamily="18" charset="0"/>
                  </a:rPr>
                  <a:t>F</a:t>
                </a:r>
                <a:r>
                  <a:rPr lang="en-US" sz="1800" kern="0" dirty="0" smtClean="0">
                    <a:solidFill>
                      <a:schemeClr val="accent2"/>
                    </a:solidFill>
                    <a:latin typeface="Cambria" pitchFamily="18" charset="0"/>
                  </a:rPr>
                  <a:t> &gt; </a:t>
                </a:r>
                <a:r>
                  <a:rPr lang="en-US" sz="1800" kern="0" dirty="0">
                    <a:solidFill>
                      <a:schemeClr val="accent2"/>
                    </a:solidFill>
                    <a:latin typeface="Cambria" pitchFamily="18" charset="0"/>
                  </a:rPr>
                  <a:t>3</a:t>
                </a:r>
                <a:r>
                  <a:rPr lang="en-US" sz="1800" i="1" kern="0" dirty="0">
                    <a:solidFill>
                      <a:schemeClr val="accent2"/>
                    </a:solidFill>
                    <a:latin typeface="Cambria" pitchFamily="18" charset="0"/>
                  </a:rPr>
                  <a:t>kT</a:t>
                </a:r>
                <a:r>
                  <a:rPr lang="en-US" sz="1800" kern="0" dirty="0">
                    <a:solidFill>
                      <a:schemeClr val="accent2"/>
                    </a:solidFill>
                    <a:latin typeface="Cambria" pitchFamily="18" charset="0"/>
                  </a:rPr>
                  <a:t> </a:t>
                </a:r>
                <a:r>
                  <a:rPr lang="en-US" sz="1800" kern="0" dirty="0" smtClean="0">
                    <a:solidFill>
                      <a:schemeClr val="accent2"/>
                    </a:solidFill>
                    <a:latin typeface="Cambria" pitchFamily="18" charset="0"/>
                  </a:rPr>
                  <a:t>:  </a:t>
                </a:r>
                <a:r>
                  <a:rPr lang="en-US" sz="1800" i="1" kern="0" dirty="0">
                    <a:solidFill>
                      <a:schemeClr val="accent2"/>
                    </a:solidFill>
                    <a:latin typeface="Cambria" pitchFamily="18" charset="0"/>
                  </a:rPr>
                  <a:t>N</a:t>
                </a:r>
                <a:r>
                  <a:rPr lang="en-US" sz="1800" kern="0" baseline="-25000" dirty="0">
                    <a:solidFill>
                      <a:schemeClr val="accent2"/>
                    </a:solidFill>
                    <a:latin typeface="Cambria" pitchFamily="18" charset="0"/>
                  </a:rPr>
                  <a:t>D </a:t>
                </a:r>
                <a:r>
                  <a:rPr lang="en-US" sz="1800" kern="0" dirty="0" smtClean="0">
                    <a:solidFill>
                      <a:schemeClr val="accent2"/>
                    </a:solidFill>
                    <a:latin typeface="Cambria" pitchFamily="18" charset="0"/>
                  </a:rPr>
                  <a:t>&lt; </a:t>
                </a:r>
                <a:r>
                  <a:rPr lang="en-US" sz="1800" kern="0" dirty="0">
                    <a:solidFill>
                      <a:schemeClr val="accent2"/>
                    </a:solidFill>
                    <a:latin typeface="Cambria" pitchFamily="18" charset="0"/>
                  </a:rPr>
                  <a:t>1.6</a:t>
                </a:r>
                <a:r>
                  <a:rPr lang="en-US" sz="1800" b="1" dirty="0">
                    <a:solidFill>
                      <a:schemeClr val="accent2"/>
                    </a:solidFill>
                    <a:latin typeface="Cambria" pitchFamily="18" charset="0"/>
                    <a:sym typeface="Symbol" pitchFamily="18" charset="2"/>
                  </a:rPr>
                  <a:t>  </a:t>
                </a:r>
                <a:r>
                  <a:rPr lang="en-US" sz="1800" kern="0" dirty="0">
                    <a:solidFill>
                      <a:schemeClr val="accent2"/>
                    </a:solidFill>
                    <a:latin typeface="Cambria" pitchFamily="18" charset="0"/>
                  </a:rPr>
                  <a:t>10</a:t>
                </a:r>
                <a:r>
                  <a:rPr lang="en-US" sz="1800" kern="0" baseline="30000" dirty="0">
                    <a:solidFill>
                      <a:schemeClr val="accent2"/>
                    </a:solidFill>
                    <a:latin typeface="Cambria" pitchFamily="18" charset="0"/>
                  </a:rPr>
                  <a:t>18</a:t>
                </a:r>
                <a:r>
                  <a:rPr lang="en-US" sz="1800" kern="0" dirty="0">
                    <a:solidFill>
                      <a:schemeClr val="accent2"/>
                    </a:solidFill>
                    <a:latin typeface="Cambria" pitchFamily="18" charset="0"/>
                  </a:rPr>
                  <a:t> cm</a:t>
                </a:r>
                <a:r>
                  <a:rPr lang="en-US" sz="1800" kern="0" baseline="30000" dirty="0">
                    <a:solidFill>
                      <a:schemeClr val="accent2"/>
                    </a:solidFill>
                    <a:latin typeface="Cambria" pitchFamily="18" charset="0"/>
                  </a:rPr>
                  <a:t>–3</a:t>
                </a:r>
                <a:endParaRPr lang="en-US" sz="1800" dirty="0">
                  <a:solidFill>
                    <a:schemeClr val="accent2"/>
                  </a:solidFill>
                  <a:latin typeface="Cambria" pitchFamily="18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486134" y="4653170"/>
                <a:ext cx="33922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i="1" kern="0" dirty="0" smtClean="0">
                    <a:solidFill>
                      <a:schemeClr val="accent2"/>
                    </a:solidFill>
                    <a:latin typeface="Cambria" pitchFamily="18" charset="0"/>
                  </a:rPr>
                  <a:t>E</a:t>
                </a:r>
                <a:r>
                  <a:rPr lang="en-US" sz="1800" kern="0" baseline="-25000" dirty="0" smtClean="0">
                    <a:solidFill>
                      <a:schemeClr val="accent2"/>
                    </a:solidFill>
                    <a:latin typeface="Cambria" pitchFamily="18" charset="0"/>
                  </a:rPr>
                  <a:t>F</a:t>
                </a:r>
                <a:r>
                  <a:rPr lang="en-US" sz="1800" kern="0" dirty="0" smtClean="0">
                    <a:solidFill>
                      <a:schemeClr val="accent2"/>
                    </a:solidFill>
                    <a:latin typeface="Cambria" pitchFamily="18" charset="0"/>
                  </a:rPr>
                  <a:t>-</a:t>
                </a:r>
                <a:r>
                  <a:rPr lang="en-US" sz="1800" i="1" kern="0" dirty="0" err="1" smtClean="0">
                    <a:solidFill>
                      <a:schemeClr val="accent2"/>
                    </a:solidFill>
                    <a:latin typeface="Cambria" pitchFamily="18" charset="0"/>
                  </a:rPr>
                  <a:t>E</a:t>
                </a:r>
                <a:r>
                  <a:rPr lang="en-US" sz="1800" kern="0" baseline="-25000" dirty="0" err="1" smtClean="0">
                    <a:solidFill>
                      <a:schemeClr val="accent2"/>
                    </a:solidFill>
                    <a:latin typeface="Cambria" pitchFamily="18" charset="0"/>
                  </a:rPr>
                  <a:t>v</a:t>
                </a:r>
                <a:r>
                  <a:rPr lang="en-US" sz="1800" kern="0" dirty="0" smtClean="0">
                    <a:solidFill>
                      <a:schemeClr val="accent2"/>
                    </a:solidFill>
                    <a:latin typeface="Cambria" pitchFamily="18" charset="0"/>
                  </a:rPr>
                  <a:t> &gt; 3</a:t>
                </a:r>
                <a:r>
                  <a:rPr lang="en-US" sz="1800" i="1" kern="0" dirty="0" smtClean="0">
                    <a:solidFill>
                      <a:schemeClr val="accent2"/>
                    </a:solidFill>
                    <a:latin typeface="Cambria" pitchFamily="18" charset="0"/>
                  </a:rPr>
                  <a:t>kT</a:t>
                </a:r>
                <a:r>
                  <a:rPr lang="en-US" sz="1800" kern="0" dirty="0" smtClean="0">
                    <a:solidFill>
                      <a:schemeClr val="accent2"/>
                    </a:solidFill>
                    <a:latin typeface="Cambria" pitchFamily="18" charset="0"/>
                  </a:rPr>
                  <a:t>.  </a:t>
                </a:r>
                <a:r>
                  <a:rPr lang="en-US" sz="1800" i="1" kern="0" dirty="0">
                    <a:solidFill>
                      <a:schemeClr val="accent2"/>
                    </a:solidFill>
                    <a:latin typeface="Cambria" pitchFamily="18" charset="0"/>
                  </a:rPr>
                  <a:t>N</a:t>
                </a:r>
                <a:r>
                  <a:rPr lang="en-US" sz="1800" kern="0" baseline="-25000" dirty="0">
                    <a:solidFill>
                      <a:schemeClr val="accent2"/>
                    </a:solidFill>
                    <a:latin typeface="Cambria" pitchFamily="18" charset="0"/>
                  </a:rPr>
                  <a:t>A</a:t>
                </a:r>
                <a:r>
                  <a:rPr lang="en-US" sz="1800" kern="0" dirty="0">
                    <a:solidFill>
                      <a:schemeClr val="accent2"/>
                    </a:solidFill>
                    <a:latin typeface="Cambria" pitchFamily="18" charset="0"/>
                  </a:rPr>
                  <a:t> </a:t>
                </a:r>
                <a:r>
                  <a:rPr lang="en-US" sz="1800" kern="0" dirty="0" smtClean="0">
                    <a:solidFill>
                      <a:schemeClr val="accent2"/>
                    </a:solidFill>
                    <a:latin typeface="Cambria" pitchFamily="18" charset="0"/>
                  </a:rPr>
                  <a:t>&lt; </a:t>
                </a:r>
                <a:r>
                  <a:rPr lang="en-US" sz="1800" kern="0" dirty="0">
                    <a:solidFill>
                      <a:schemeClr val="accent2"/>
                    </a:solidFill>
                    <a:latin typeface="Cambria" pitchFamily="18" charset="0"/>
                  </a:rPr>
                  <a:t>9.1</a:t>
                </a:r>
                <a:r>
                  <a:rPr lang="en-US" sz="1800" b="1" dirty="0">
                    <a:solidFill>
                      <a:schemeClr val="accent2"/>
                    </a:solidFill>
                    <a:latin typeface="Cambria" pitchFamily="18" charset="0"/>
                    <a:sym typeface="Symbol" pitchFamily="18" charset="2"/>
                  </a:rPr>
                  <a:t>  </a:t>
                </a:r>
                <a:r>
                  <a:rPr lang="en-US" sz="1800" kern="0" dirty="0">
                    <a:solidFill>
                      <a:schemeClr val="accent2"/>
                    </a:solidFill>
                    <a:latin typeface="Cambria" pitchFamily="18" charset="0"/>
                  </a:rPr>
                  <a:t>10</a:t>
                </a:r>
                <a:r>
                  <a:rPr lang="en-US" sz="1800" kern="0" baseline="30000" dirty="0">
                    <a:solidFill>
                      <a:schemeClr val="accent2"/>
                    </a:solidFill>
                    <a:latin typeface="Cambria" pitchFamily="18" charset="0"/>
                  </a:rPr>
                  <a:t>17</a:t>
                </a:r>
                <a:r>
                  <a:rPr lang="en-US" sz="1800" kern="0" dirty="0">
                    <a:solidFill>
                      <a:schemeClr val="accent2"/>
                    </a:solidFill>
                    <a:latin typeface="Cambria" pitchFamily="18" charset="0"/>
                  </a:rPr>
                  <a:t> cm</a:t>
                </a:r>
                <a:r>
                  <a:rPr lang="en-US" sz="1800" kern="0" baseline="30000" dirty="0">
                    <a:solidFill>
                      <a:schemeClr val="accent2"/>
                    </a:solidFill>
                    <a:latin typeface="Cambria" pitchFamily="18" charset="0"/>
                  </a:rPr>
                  <a:t>–3</a:t>
                </a:r>
                <a:endParaRPr lang="en-US" sz="1800" dirty="0">
                  <a:solidFill>
                    <a:schemeClr val="accent2"/>
                  </a:solidFill>
                  <a:latin typeface="Cambria" pitchFamily="18" charset="0"/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8337470" y="4581160"/>
                <a:ext cx="936130" cy="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8337470" y="5013220"/>
                <a:ext cx="936130" cy="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863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Intrinsic</a:t>
            </a:r>
            <a:r>
              <a:rPr lang="en-US" sz="2800" dirty="0" smtClean="0">
                <a:solidFill>
                  <a:schemeClr val="accent2"/>
                </a:solidFill>
              </a:rPr>
              <a:t> – position of </a:t>
            </a:r>
            <a:r>
              <a:rPr lang="en-US" sz="2800" i="1" dirty="0" smtClean="0">
                <a:solidFill>
                  <a:schemeClr val="accent2"/>
                </a:solidFill>
                <a:latin typeface="Cambria" pitchFamily="18" charset="0"/>
              </a:rPr>
              <a:t>E</a:t>
            </a:r>
            <a:r>
              <a:rPr lang="en-US" sz="2800" i="1" baseline="-25000" dirty="0" smtClean="0">
                <a:solidFill>
                  <a:schemeClr val="accent2"/>
                </a:solidFill>
                <a:latin typeface="Cambria" pitchFamily="18" charset="0"/>
              </a:rPr>
              <a:t>F</a:t>
            </a:r>
            <a:r>
              <a:rPr lang="en-US" sz="2800" dirty="0" smtClean="0">
                <a:solidFill>
                  <a:schemeClr val="accent2"/>
                </a:solidFill>
              </a:rPr>
              <a:t> in intrinsic semiconductors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1280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11</a:t>
            </a:r>
            <a:endParaRPr lang="en-US" sz="9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33791" y="548600"/>
                <a:ext cx="9643879" cy="79200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>
                  <a:buClr>
                    <a:schemeClr val="accent5"/>
                  </a:buClr>
                </a:pPr>
                <a:r>
                  <a:rPr lang="en-US" sz="2400" dirty="0" smtClean="0">
                    <a:solidFill>
                      <a:schemeClr val="accent2"/>
                    </a:solidFill>
                  </a:rPr>
                  <a:t>To calculate the position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it-IT" sz="24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</a:rPr>
                  <a:t> within the </a:t>
                </a:r>
                <a:r>
                  <a:rPr lang="en-US" sz="2400" dirty="0" err="1" smtClean="0">
                    <a:solidFill>
                      <a:schemeClr val="accent2"/>
                    </a:solidFill>
                  </a:rPr>
                  <a:t>bandgap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, let 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sz="24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sz="24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</a:rPr>
                  <a:t> in an intrinsic semiconductor at equilibrium:</a:t>
                </a:r>
                <a:endParaRPr lang="en-US" sz="2400" baseline="30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91" y="548600"/>
                <a:ext cx="9643879" cy="792000"/>
              </a:xfrm>
              <a:prstGeom prst="rect">
                <a:avLst/>
              </a:prstGeom>
              <a:blipFill rotWithShape="1">
                <a:blip r:embed="rId2"/>
                <a:stretch>
                  <a:fillRect l="-1011" t="-6154" r="-253" b="-2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11222" y="1340710"/>
                <a:ext cx="5577424" cy="65832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sSup>
                        <m:sSupPr>
                          <m:ctrlPr>
                            <a:rPr lang="it-IT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𝐹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  <m:sSub>
                        <m:sSubPr>
                          <m:ctrlPr>
                            <a:rPr lang="it-IT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,  </m:t>
                          </m:r>
                          <m:r>
                            <a:rPr lang="it-IT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sSup>
                        <m:sSupPr>
                          <m:ctrlPr>
                            <a:rPr lang="it-IT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22" y="1340710"/>
                <a:ext cx="5577424" cy="6583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/>
          <p:cNvGrpSpPr/>
          <p:nvPr/>
        </p:nvGrpSpPr>
        <p:grpSpPr>
          <a:xfrm>
            <a:off x="272350" y="1999032"/>
            <a:ext cx="4143442" cy="1296180"/>
            <a:chOff x="272350" y="1999032"/>
            <a:chExt cx="4143442" cy="12961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272350" y="2446582"/>
                  <a:ext cx="4143442" cy="84863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it-IT" sz="2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it-IT" sz="24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it-IT" sz="2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it-IT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it-IT" sz="240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it-IT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𝑣</m:t>
                                </m:r>
                              </m:sub>
                            </m:sSub>
                          </m:e>
                        </m:d>
                        <m:r>
                          <a:rPr lang="it-IT" sz="24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it-IT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it-IT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it-IT" sz="2400" b="0" i="1" smtClean="0">
                            <a:latin typeface="Cambria Math"/>
                          </a:rPr>
                          <m:t>𝑘𝑡</m:t>
                        </m:r>
                        <m:func>
                          <m:funcPr>
                            <m:ctrlPr>
                              <a:rPr lang="it-IT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 sz="2400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it-IT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it-IT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350" y="2446582"/>
                  <a:ext cx="4143442" cy="84863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/>
            <p:cNvCxnSpPr/>
            <p:nvPr/>
          </p:nvCxnSpPr>
          <p:spPr>
            <a:xfrm flipV="1">
              <a:off x="594938" y="1999032"/>
              <a:ext cx="0" cy="648090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3800840" y="2060810"/>
            <a:ext cx="2334124" cy="1455586"/>
            <a:chOff x="3800840" y="2060810"/>
            <a:chExt cx="2334124" cy="14555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955730" y="2070983"/>
                  <a:ext cx="1179234" cy="62786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sz="18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it-IT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it-IT" sz="18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it-IT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it-IT" sz="1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it-IT" sz="1800" i="1"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it-IT" sz="1800" i="1"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it-IT" sz="1800" i="1">
                                <a:latin typeface="Cambria Math"/>
                                <a:ea typeface="Cambria Math"/>
                              </a:rPr>
                              <m:t>𝑘𝑇</m:t>
                            </m:r>
                          </m:num>
                          <m:den>
                            <m:sSup>
                              <m:sSupPr>
                                <m:ctrlPr>
                                  <a:rPr lang="it-IT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1800" i="1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it-IT" sz="18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730" y="2070983"/>
                  <a:ext cx="1179234" cy="62786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955730" y="2888532"/>
                  <a:ext cx="1179234" cy="62786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it-IT" sz="18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it-IT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it-IT" sz="18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it-IT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it-IT" sz="1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800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it-IT" sz="1800" b="0" i="1" smtClean="0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it-IT" sz="1800" i="1"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it-IT" sz="1800" i="1">
                                <a:latin typeface="Cambria Math"/>
                                <a:ea typeface="Cambria Math"/>
                              </a:rPr>
                              <m:t>𝑘𝑇</m:t>
                            </m:r>
                          </m:num>
                          <m:den>
                            <m:sSup>
                              <m:sSupPr>
                                <m:ctrlPr>
                                  <a:rPr lang="it-IT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1800" i="1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it-IT" sz="18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730" y="2888532"/>
                  <a:ext cx="1179234" cy="62786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/>
            <p:cNvGrpSpPr/>
            <p:nvPr/>
          </p:nvGrpSpPr>
          <p:grpSpPr>
            <a:xfrm>
              <a:off x="3800840" y="2060810"/>
              <a:ext cx="1154890" cy="864120"/>
              <a:chOff x="3800840" y="2266608"/>
              <a:chExt cx="1154890" cy="86412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800840" y="2626728"/>
                <a:ext cx="504000" cy="504000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>
                <a:stCxn id="17" idx="1"/>
                <a:endCxn id="20" idx="6"/>
              </p:cNvCxnSpPr>
              <p:nvPr/>
            </p:nvCxnSpPr>
            <p:spPr>
              <a:xfrm flipH="1">
                <a:off x="4304840" y="2590713"/>
                <a:ext cx="650890" cy="288015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4953000" y="2266608"/>
                <a:ext cx="0" cy="64821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3800840" y="2852990"/>
              <a:ext cx="1154890" cy="622248"/>
              <a:chOff x="3800840" y="2554648"/>
              <a:chExt cx="1154890" cy="622248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800840" y="2554648"/>
                <a:ext cx="504000" cy="504000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>
                <a:endCxn id="35" idx="6"/>
              </p:cNvCxnSpPr>
              <p:nvPr/>
            </p:nvCxnSpPr>
            <p:spPr>
              <a:xfrm flipH="1" flipV="1">
                <a:off x="4304840" y="2806648"/>
                <a:ext cx="648160" cy="41044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 flipV="1">
                <a:off x="4953000" y="2554648"/>
                <a:ext cx="2730" cy="622248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272350" y="4365295"/>
            <a:ext cx="3897414" cy="1306247"/>
            <a:chOff x="272350" y="4365295"/>
            <a:chExt cx="3897414" cy="13062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72350" y="4802778"/>
                  <a:ext cx="3897414" cy="86876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it-IT" sz="2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it-IT" sz="24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it-IT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/>
                              </a:rPr>
                              <m:t>𝑚𝑖𝑑𝑔𝑎𝑝</m:t>
                            </m:r>
                          </m:sub>
                        </m:sSub>
                        <m:r>
                          <a:rPr lang="it-IT" sz="24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it-IT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sz="24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it-IT" sz="24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it-IT" sz="2400" b="0" i="1" smtClean="0">
                            <a:latin typeface="Cambria Math"/>
                          </a:rPr>
                          <m:t>𝑘𝑡</m:t>
                        </m:r>
                        <m:func>
                          <m:funcPr>
                            <m:ctrlPr>
                              <a:rPr lang="it-IT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 sz="2400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it-IT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t-IT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it-IT" sz="24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it-IT" sz="2400" b="0" i="1" smtClean="0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it-IT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it-IT" sz="24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it-IT" sz="2400" i="1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350" y="4802778"/>
                  <a:ext cx="3897414" cy="86876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/>
            <p:cNvCxnSpPr/>
            <p:nvPr/>
          </p:nvCxnSpPr>
          <p:spPr>
            <a:xfrm flipV="1">
              <a:off x="594938" y="4365295"/>
              <a:ext cx="0" cy="648090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272350" y="3151192"/>
            <a:ext cx="4315219" cy="1656170"/>
            <a:chOff x="272350" y="3151192"/>
            <a:chExt cx="4315219" cy="16561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72350" y="3588675"/>
                  <a:ext cx="4315219" cy="86876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it-IT" sz="24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it-IT" sz="24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it-IT" sz="2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it-IT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it-IT" sz="240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it-IT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𝑣</m:t>
                                </m:r>
                              </m:sub>
                            </m:sSub>
                          </m:e>
                        </m:d>
                        <m:r>
                          <a:rPr lang="it-IT" sz="24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it-IT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it-IT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it-IT" sz="2400" b="0" i="1" smtClean="0">
                            <a:latin typeface="Cambria Math"/>
                          </a:rPr>
                          <m:t>𝑘𝑡</m:t>
                        </m:r>
                        <m:func>
                          <m:funcPr>
                            <m:ctrlPr>
                              <a:rPr lang="it-IT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 sz="2400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it-IT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it-IT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it-IT" sz="24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it-IT" sz="2400" b="0" i="1" smtClean="0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it-IT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it-IT" sz="24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it-IT" sz="2400" i="1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350" y="3588675"/>
                  <a:ext cx="4315219" cy="86876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/>
            <p:cNvCxnSpPr/>
            <p:nvPr/>
          </p:nvCxnSpPr>
          <p:spPr>
            <a:xfrm flipV="1">
              <a:off x="594938" y="3151192"/>
              <a:ext cx="0" cy="648090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1136470" y="4375362"/>
              <a:ext cx="1656000" cy="432000"/>
              <a:chOff x="1136470" y="4375362"/>
              <a:chExt cx="1656000" cy="432000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1136470" y="4375362"/>
                <a:ext cx="1656000" cy="432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>
                  <a:buClr>
                    <a:schemeClr val="accent5"/>
                  </a:buClr>
                </a:pPr>
                <a:r>
                  <a:rPr lang="en-US" sz="1800" dirty="0" err="1" smtClean="0">
                    <a:solidFill>
                      <a:schemeClr val="accent2"/>
                    </a:solidFill>
                  </a:rPr>
                  <a:t>Midgap</a:t>
                </a:r>
                <a:r>
                  <a:rPr lang="en-US" sz="1800" dirty="0" smtClean="0">
                    <a:solidFill>
                      <a:schemeClr val="accent2"/>
                    </a:solidFill>
                  </a:rPr>
                  <a:t> energy</a:t>
                </a:r>
                <a:endParaRPr lang="en-US" sz="1800" baseline="30000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1208637" y="4447372"/>
                <a:ext cx="1440043" cy="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6" name="Group 95"/>
          <p:cNvGrpSpPr/>
          <p:nvPr/>
        </p:nvGrpSpPr>
        <p:grpSpPr>
          <a:xfrm>
            <a:off x="488380" y="4519382"/>
            <a:ext cx="9417620" cy="1790018"/>
            <a:chOff x="488380" y="4519382"/>
            <a:chExt cx="9417620" cy="17900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415793" y="4519382"/>
                  <a:ext cx="5490207" cy="179001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>
                    <a:buClr>
                      <a:schemeClr val="accent5"/>
                    </a:buClr>
                  </a:pPr>
                  <a:r>
                    <a:rPr lang="en-US" sz="2400" dirty="0" smtClean="0">
                      <a:solidFill>
                        <a:schemeClr val="accent2"/>
                      </a:solidFill>
                      <a:latin typeface="+mj-lt"/>
                      <a:ea typeface="Cambria Math" pitchFamily="18" charset="0"/>
                    </a:rPr>
                    <a:t>In words: </a:t>
                  </a:r>
                  <a:r>
                    <a:rPr lang="en-US" sz="2400" i="1" dirty="0" smtClean="0">
                      <a:solidFill>
                        <a:schemeClr val="accent2"/>
                      </a:solidFill>
                      <a:latin typeface="Cambria Math" pitchFamily="18" charset="0"/>
                      <a:ea typeface="Cambria Math" pitchFamily="18" charset="0"/>
                    </a:rPr>
                    <a:t>E</a:t>
                  </a:r>
                  <a:r>
                    <a:rPr lang="en-US" sz="2400" i="1" baseline="-25000" dirty="0" smtClean="0">
                      <a:solidFill>
                        <a:schemeClr val="accent2"/>
                      </a:solidFill>
                      <a:latin typeface="Cambria Math" pitchFamily="18" charset="0"/>
                      <a:ea typeface="Cambria Math" pitchFamily="18" charset="0"/>
                    </a:rPr>
                    <a:t>F</a:t>
                  </a:r>
                  <a:r>
                    <a:rPr lang="en-US" sz="2400" dirty="0" smtClean="0">
                      <a:solidFill>
                        <a:schemeClr val="accent2"/>
                      </a:solidFill>
                    </a:rPr>
                    <a:t> shifts respect the </a:t>
                  </a:r>
                  <a:r>
                    <a:rPr lang="en-US" sz="2400" dirty="0" err="1" smtClean="0">
                      <a:solidFill>
                        <a:schemeClr val="accent2"/>
                      </a:solidFill>
                    </a:rPr>
                    <a:t>bandgap</a:t>
                  </a:r>
                  <a:r>
                    <a:rPr lang="en-US" sz="2400" dirty="0" smtClean="0">
                      <a:solidFill>
                        <a:schemeClr val="accent2"/>
                      </a:solidFill>
                    </a:rPr>
                    <a:t> middle in order to maintain  the number of electrons and holes balanced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240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t-IT" sz="24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sz="24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  <m:sup>
                          <m:r>
                            <a:rPr lang="it-IT" sz="2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sz="2400" dirty="0" smtClean="0">
                      <a:solidFill>
                        <a:schemeClr val="accent2"/>
                      </a:solidFill>
                    </a:rPr>
                    <a:t> and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2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t-IT" sz="24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  <m:sup>
                          <m:r>
                            <a:rPr lang="it-IT" sz="2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sz="2400" dirty="0" smtClean="0">
                      <a:solidFill>
                        <a:schemeClr val="accent2"/>
                      </a:solidFill>
                    </a:rPr>
                    <a:t> both depend on the density of respective state function!)</a:t>
                  </a:r>
                  <a:endParaRPr lang="en-US" sz="2400" baseline="-25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5793" y="4519382"/>
                  <a:ext cx="5490207" cy="179001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665" t="-7823" r="-111"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Connector 54"/>
            <p:cNvCxnSpPr/>
            <p:nvPr/>
          </p:nvCxnSpPr>
          <p:spPr>
            <a:xfrm>
              <a:off x="488380" y="5671542"/>
              <a:ext cx="3888540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376920" y="4581160"/>
              <a:ext cx="0" cy="165623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5313050" y="980660"/>
            <a:ext cx="3672510" cy="3400993"/>
            <a:chOff x="5313050" y="980660"/>
            <a:chExt cx="3672510" cy="3400993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773" y="980660"/>
              <a:ext cx="2288787" cy="3400993"/>
            </a:xfrm>
            <a:prstGeom prst="rect">
              <a:avLst/>
            </a:prstGeom>
          </p:spPr>
        </p:pic>
        <p:grpSp>
          <p:nvGrpSpPr>
            <p:cNvPr id="90" name="Group 89"/>
            <p:cNvGrpSpPr/>
            <p:nvPr/>
          </p:nvGrpSpPr>
          <p:grpSpPr>
            <a:xfrm>
              <a:off x="5313110" y="2060870"/>
              <a:ext cx="2592300" cy="1800190"/>
              <a:chOff x="5313110" y="2060870"/>
              <a:chExt cx="2592300" cy="180019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H="1">
                <a:off x="7545360" y="3861060"/>
                <a:ext cx="360050" cy="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83" name="Oval 82"/>
              <p:cNvSpPr/>
              <p:nvPr/>
            </p:nvSpPr>
            <p:spPr>
              <a:xfrm>
                <a:off x="5313110" y="2060870"/>
                <a:ext cx="432000" cy="432000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6" name="Straight Connector 85"/>
              <p:cNvCxnSpPr>
                <a:stCxn id="83" idx="5"/>
              </p:cNvCxnSpPr>
              <p:nvPr/>
            </p:nvCxnSpPr>
            <p:spPr>
              <a:xfrm>
                <a:off x="5681845" y="2429605"/>
                <a:ext cx="1863515" cy="1431455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/>
            <p:cNvGrpSpPr/>
            <p:nvPr/>
          </p:nvGrpSpPr>
          <p:grpSpPr>
            <a:xfrm>
              <a:off x="5313050" y="1772770"/>
              <a:ext cx="2592360" cy="1512150"/>
              <a:chOff x="5313050" y="1772770"/>
              <a:chExt cx="2592360" cy="1512150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H="1">
                <a:off x="7545360" y="1772770"/>
                <a:ext cx="360050" cy="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5313050" y="2852920"/>
                <a:ext cx="432000" cy="432000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Connector 87"/>
              <p:cNvCxnSpPr>
                <a:stCxn id="84" idx="7"/>
              </p:cNvCxnSpPr>
              <p:nvPr/>
            </p:nvCxnSpPr>
            <p:spPr>
              <a:xfrm flipV="1">
                <a:off x="5681785" y="1772770"/>
                <a:ext cx="1863575" cy="1143415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4833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Intrinsic</a:t>
            </a:r>
            <a:r>
              <a:rPr lang="en-US" sz="2800" dirty="0" smtClean="0">
                <a:solidFill>
                  <a:schemeClr val="accent2"/>
                </a:solidFill>
              </a:rPr>
              <a:t> – position of </a:t>
            </a:r>
            <a:r>
              <a:rPr lang="en-US" sz="2800" i="1" dirty="0" smtClean="0">
                <a:solidFill>
                  <a:schemeClr val="accent2"/>
                </a:solidFill>
                <a:latin typeface="Cambria" pitchFamily="18" charset="0"/>
              </a:rPr>
              <a:t>E</a:t>
            </a:r>
            <a:r>
              <a:rPr lang="en-US" sz="2800" i="1" baseline="-25000" dirty="0" smtClean="0">
                <a:solidFill>
                  <a:schemeClr val="accent2"/>
                </a:solidFill>
                <a:latin typeface="Cambria" pitchFamily="18" charset="0"/>
              </a:rPr>
              <a:t>F</a:t>
            </a:r>
            <a:r>
              <a:rPr lang="en-US" sz="2800" dirty="0" smtClean="0">
                <a:solidFill>
                  <a:schemeClr val="accent2"/>
                </a:solidFill>
              </a:rPr>
              <a:t> in intrinsic silicon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0084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12</a:t>
            </a:r>
            <a:endParaRPr lang="en-US" sz="9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28330" y="548600"/>
                <a:ext cx="9643879" cy="86412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>
                  <a:buClr>
                    <a:schemeClr val="accent5"/>
                  </a:buClr>
                </a:pPr>
                <a:r>
                  <a:rPr lang="en-US" sz="2400" dirty="0" smtClean="0">
                    <a:solidFill>
                      <a:schemeClr val="accent2"/>
                    </a:solidFill>
                  </a:rPr>
                  <a:t>As an example, we calculate the position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it-IT" sz="24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it-IT" sz="2400" dirty="0" smtClean="0">
                    <a:solidFill>
                      <a:schemeClr val="accent2"/>
                    </a:solidFill>
                  </a:rPr>
                  <a:t>i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n silicon at 300 K. Effective carriers masses in silicon are:</a:t>
                </a:r>
                <a:endParaRPr lang="en-US" sz="2400" baseline="30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0" y="548600"/>
                <a:ext cx="9643879" cy="864120"/>
              </a:xfrm>
              <a:prstGeom prst="rect">
                <a:avLst/>
              </a:prstGeom>
              <a:blipFill rotWithShape="1">
                <a:blip r:embed="rId2"/>
                <a:stretch>
                  <a:fillRect l="-948" t="-5634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4938" y="1412720"/>
                <a:ext cx="2232000" cy="43200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  <m:sup>
                          <m:r>
                            <a:rPr lang="it-IT" sz="24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it-IT" sz="2400" b="0" i="1" smtClean="0">
                          <a:latin typeface="Cambria Math"/>
                        </a:rPr>
                        <m:t>=1.08 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38" y="1412720"/>
                <a:ext cx="2232000" cy="432000"/>
              </a:xfrm>
              <a:prstGeom prst="rect">
                <a:avLst/>
              </a:prstGeom>
              <a:blipFill rotWithShape="1">
                <a:blip r:embed="rId3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22133" y="2492870"/>
            <a:ext cx="9643879" cy="2376230"/>
            <a:chOff x="122133" y="2492870"/>
            <a:chExt cx="9643879" cy="2376230"/>
          </a:xfrm>
        </p:grpSpPr>
        <p:grpSp>
          <p:nvGrpSpPr>
            <p:cNvPr id="2" name="Group 1"/>
            <p:cNvGrpSpPr/>
            <p:nvPr/>
          </p:nvGrpSpPr>
          <p:grpSpPr>
            <a:xfrm>
              <a:off x="122133" y="2492870"/>
              <a:ext cx="9643879" cy="2376230"/>
              <a:chOff x="122133" y="2492870"/>
              <a:chExt cx="9643879" cy="23762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79184" y="2995371"/>
                    <a:ext cx="8306376" cy="793679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it-IT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</a:rPr>
                                <m:t>𝑚𝑖𝑑𝑔𝑎𝑝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t-IT" sz="24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sz="24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it-IT" sz="2400" b="0" i="1" smtClean="0">
                              <a:latin typeface="Cambria Math"/>
                            </a:rPr>
                            <m:t>0.026</m:t>
                          </m:r>
                          <m:func>
                            <m:func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24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it-IT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0.56</m:t>
                                  </m:r>
                                </m:num>
                                <m:den>
                                  <m:r>
                                    <a:rPr lang="it-IT" sz="240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.08</m:t>
                                  </m:r>
                                </m:den>
                              </m:f>
                              <m:r>
                                <a:rPr lang="it-IT" sz="2400" b="0" i="1" smtClean="0">
                                  <a:latin typeface="Cambria Math"/>
                                </a:rPr>
                                <m:t>=−0.0128 </m:t>
                              </m:r>
                              <m:r>
                                <a:rPr lang="it-IT" sz="2400" b="0" i="1" smtClean="0">
                                  <a:latin typeface="Cambria Math"/>
                                </a:rPr>
                                <m:t>𝑒𝑉</m:t>
                              </m:r>
                              <m:r>
                                <a:rPr lang="it-IT" sz="2400" b="0" i="1" smtClean="0">
                                  <a:latin typeface="Cambria Math"/>
                                </a:rPr>
                                <m:t>=12.8 </m:t>
                              </m:r>
                              <m:r>
                                <a:rPr lang="it-IT" sz="2400" b="0" i="1" smtClean="0">
                                  <a:latin typeface="Cambria Math"/>
                                </a:rPr>
                                <m:t>𝑚𝑒𝑉</m:t>
                              </m:r>
                            </m:e>
                          </m:func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9184" y="2995371"/>
                    <a:ext cx="8306376" cy="793679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" name="TextBox 38"/>
              <p:cNvSpPr txBox="1"/>
              <p:nvPr/>
            </p:nvSpPr>
            <p:spPr>
              <a:xfrm>
                <a:off x="122133" y="4149100"/>
                <a:ext cx="9643879" cy="720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>
                  <a:buClr>
                    <a:schemeClr val="accent5"/>
                  </a:buClr>
                </a:pPr>
                <a:r>
                  <a:rPr lang="en-US" sz="2400" dirty="0" smtClean="0">
                    <a:solidFill>
                      <a:schemeClr val="accent2"/>
                    </a:solidFill>
                  </a:rPr>
                  <a:t>Silicon </a:t>
                </a:r>
                <a:r>
                  <a:rPr lang="en-US" sz="2400" dirty="0" err="1" smtClean="0">
                    <a:solidFill>
                      <a:schemeClr val="accent2"/>
                    </a:solidFill>
                  </a:rPr>
                  <a:t>bandgap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 is about 1.12 eV: in many cases we can therefore approximate EF for silicon (at room temperature) being at 560 </a:t>
                </a:r>
                <a:r>
                  <a:rPr lang="en-US" sz="2400" dirty="0" err="1" smtClean="0">
                    <a:solidFill>
                      <a:schemeClr val="accent2"/>
                    </a:solidFill>
                  </a:rPr>
                  <a:t>meV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 </a:t>
                </a:r>
                <a:endParaRPr lang="en-US" sz="2400" baseline="30000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V="1">
                <a:off x="920440" y="2492870"/>
                <a:ext cx="0" cy="64809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/>
            <p:nvPr/>
          </p:nvCxnSpPr>
          <p:spPr>
            <a:xfrm>
              <a:off x="7257320" y="3645030"/>
              <a:ext cx="1152160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94938" y="2012080"/>
                <a:ext cx="2230482" cy="43200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  <m:sup>
                          <m:r>
                            <a:rPr lang="it-IT" sz="24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it-IT" sz="2400" b="0" i="1" smtClean="0">
                          <a:latin typeface="Cambria Math"/>
                        </a:rPr>
                        <m:t>=0.56 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38" y="2012080"/>
                <a:ext cx="2230482" cy="432000"/>
              </a:xfrm>
              <a:prstGeom prst="rect">
                <a:avLst/>
              </a:prstGeom>
              <a:blipFill rotWithShape="1">
                <a:blip r:embed="rId5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/>
          <p:cNvSpPr/>
          <p:nvPr/>
        </p:nvSpPr>
        <p:spPr>
          <a:xfrm rot="10800000">
            <a:off x="2864710" y="1484730"/>
            <a:ext cx="288040" cy="95935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52750" y="1748405"/>
            <a:ext cx="828000" cy="432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buClr>
                <a:schemeClr val="accent5"/>
              </a:buClr>
            </a:pPr>
            <a:r>
              <a:rPr lang="en-US" sz="1800" dirty="0" smtClean="0">
                <a:solidFill>
                  <a:schemeClr val="accent2"/>
                </a:solidFill>
              </a:rPr>
              <a:t>silicon</a:t>
            </a:r>
            <a:endParaRPr lang="en-US" sz="1800" baseline="30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1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Extrinsic</a:t>
            </a:r>
            <a:r>
              <a:rPr lang="en-US" sz="2800" dirty="0" smtClean="0">
                <a:solidFill>
                  <a:schemeClr val="accent2"/>
                </a:solidFill>
              </a:rPr>
              <a:t> – material doping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40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28330" y="548600"/>
            <a:ext cx="9643879" cy="12241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Clr>
                <a:schemeClr val="accent5"/>
              </a:buClr>
            </a:pPr>
            <a:r>
              <a:rPr lang="en-US" sz="2400" dirty="0" smtClean="0">
                <a:solidFill>
                  <a:schemeClr val="accent2"/>
                </a:solidFill>
              </a:rPr>
              <a:t>After discussing the properties of an intrinsic semiconductor, we now consider the effect of adding impurities of different materials to the semiconductor lattice</a:t>
            </a:r>
            <a:endParaRPr lang="en-US" sz="2400" baseline="30000" dirty="0">
              <a:solidFill>
                <a:schemeClr val="accent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80490" y="2492870"/>
            <a:ext cx="6552910" cy="2592360"/>
            <a:chOff x="1280490" y="2492870"/>
            <a:chExt cx="6552910" cy="2592360"/>
          </a:xfrm>
        </p:grpSpPr>
        <p:sp>
          <p:nvSpPr>
            <p:cNvPr id="7" name="TextBox 6"/>
            <p:cNvSpPr txBox="1"/>
            <p:nvPr/>
          </p:nvSpPr>
          <p:spPr>
            <a:xfrm>
              <a:off x="1712550" y="2492870"/>
              <a:ext cx="6120850" cy="432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2400" i="1" dirty="0" err="1" smtClean="0">
                  <a:solidFill>
                    <a:schemeClr val="accent2"/>
                  </a:solidFill>
                  <a:latin typeface="Cambria Math" pitchFamily="18" charset="0"/>
                  <a:ea typeface="Cambria Math" pitchFamily="18" charset="0"/>
                </a:rPr>
                <a:t>N</a:t>
              </a:r>
              <a:r>
                <a:rPr lang="en-US" sz="2400" i="1" baseline="-25000" dirty="0" err="1" smtClean="0">
                  <a:solidFill>
                    <a:schemeClr val="accent2"/>
                  </a:solidFill>
                  <a:latin typeface="Cambria Math" pitchFamily="18" charset="0"/>
                  <a:ea typeface="Cambria Math" pitchFamily="18" charset="0"/>
                </a:rPr>
                <a:t>d</a:t>
              </a:r>
              <a:r>
                <a:rPr lang="en-US" sz="2400" dirty="0" smtClean="0">
                  <a:solidFill>
                    <a:schemeClr val="accent2"/>
                  </a:solidFill>
                </a:rPr>
                <a:t> Donor impurities density [1/cm</a:t>
              </a:r>
              <a:r>
                <a:rPr lang="en-US" sz="2400" baseline="30000" dirty="0" smtClean="0">
                  <a:solidFill>
                    <a:schemeClr val="accent2"/>
                  </a:solidFill>
                </a:rPr>
                <a:t>3</a:t>
              </a:r>
              <a:r>
                <a:rPr lang="en-US" sz="2400" dirty="0" smtClean="0">
                  <a:solidFill>
                    <a:schemeClr val="accent2"/>
                  </a:solidFill>
                </a:rPr>
                <a:t>]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12550" y="3213030"/>
              <a:ext cx="6120850" cy="432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2400" i="1" dirty="0" err="1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n</a:t>
              </a:r>
              <a:r>
                <a:rPr lang="en-US" sz="2400" i="1" baseline="-25000" dirty="0" err="1" smtClean="0">
                  <a:solidFill>
                    <a:srgbClr val="0000FF"/>
                  </a:solidFill>
                  <a:latin typeface="Cambria Math" pitchFamily="18" charset="0"/>
                  <a:ea typeface="Cambria Math" pitchFamily="18" charset="0"/>
                </a:rPr>
                <a:t>d</a:t>
              </a:r>
              <a:r>
                <a:rPr lang="en-US" sz="2400" dirty="0" smtClean="0">
                  <a:solidFill>
                    <a:schemeClr val="accent2"/>
                  </a:solidFill>
                </a:rPr>
                <a:t> extrinsic negative carriers densities </a:t>
              </a:r>
              <a:r>
                <a:rPr lang="en-US" sz="2400" dirty="0">
                  <a:solidFill>
                    <a:schemeClr val="accent2"/>
                  </a:solidFill>
                </a:rPr>
                <a:t>[1/cm</a:t>
              </a:r>
              <a:r>
                <a:rPr lang="en-US" sz="2400" baseline="30000" dirty="0">
                  <a:solidFill>
                    <a:schemeClr val="accent2"/>
                  </a:solidFill>
                </a:rPr>
                <a:t>3</a:t>
              </a:r>
              <a:r>
                <a:rPr lang="en-US" sz="2400" dirty="0">
                  <a:solidFill>
                    <a:schemeClr val="accent2"/>
                  </a:solidFill>
                </a:rPr>
                <a:t>]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12550" y="3933070"/>
              <a:ext cx="6120850" cy="432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2400" i="1" dirty="0" smtClean="0">
                  <a:solidFill>
                    <a:schemeClr val="accent2"/>
                  </a:solidFill>
                  <a:latin typeface="Cambria Math" pitchFamily="18" charset="0"/>
                  <a:ea typeface="Cambria Math" pitchFamily="18" charset="0"/>
                </a:rPr>
                <a:t>N</a:t>
              </a:r>
              <a:r>
                <a:rPr lang="en-US" sz="2400" i="1" baseline="-25000" dirty="0" smtClean="0">
                  <a:solidFill>
                    <a:schemeClr val="accent2"/>
                  </a:solidFill>
                  <a:latin typeface="Cambria Math" pitchFamily="18" charset="0"/>
                  <a:ea typeface="Cambria Math" pitchFamily="18" charset="0"/>
                </a:rPr>
                <a:t>a</a:t>
              </a:r>
              <a:r>
                <a:rPr lang="en-US" sz="2400" dirty="0" smtClean="0">
                  <a:solidFill>
                    <a:schemeClr val="accent2"/>
                  </a:solidFill>
                </a:rPr>
                <a:t> acceptor impurities </a:t>
              </a:r>
              <a:r>
                <a:rPr lang="en-US" sz="2400" dirty="0">
                  <a:solidFill>
                    <a:schemeClr val="accent2"/>
                  </a:solidFill>
                </a:rPr>
                <a:t>density [1/cm</a:t>
              </a:r>
              <a:r>
                <a:rPr lang="en-US" sz="2400" baseline="30000" dirty="0">
                  <a:solidFill>
                    <a:schemeClr val="accent2"/>
                  </a:solidFill>
                </a:rPr>
                <a:t>3</a:t>
              </a:r>
              <a:r>
                <a:rPr lang="en-US" sz="2400" dirty="0">
                  <a:solidFill>
                    <a:schemeClr val="accent2"/>
                  </a:solidFill>
                </a:rPr>
                <a:t>]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12550" y="4653230"/>
              <a:ext cx="6120850" cy="432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2400" i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p</a:t>
              </a:r>
              <a:r>
                <a:rPr lang="en-US" sz="2400" i="1" baseline="-25000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a</a:t>
              </a:r>
              <a:r>
                <a:rPr lang="en-US" sz="2400" dirty="0" smtClean="0">
                  <a:solidFill>
                    <a:schemeClr val="accent2"/>
                  </a:solidFill>
                </a:rPr>
                <a:t> extrinsic positive carriers density </a:t>
              </a:r>
              <a:r>
                <a:rPr lang="en-US" sz="2400" dirty="0">
                  <a:solidFill>
                    <a:schemeClr val="accent2"/>
                  </a:solidFill>
                </a:rPr>
                <a:t>[1/cm</a:t>
              </a:r>
              <a:r>
                <a:rPr lang="en-US" sz="2400" baseline="30000" dirty="0">
                  <a:solidFill>
                    <a:schemeClr val="accent2"/>
                  </a:solidFill>
                </a:rPr>
                <a:t>3</a:t>
              </a:r>
              <a:r>
                <a:rPr lang="en-US" sz="2400" dirty="0">
                  <a:solidFill>
                    <a:schemeClr val="accent2"/>
                  </a:solidFill>
                </a:rPr>
                <a:t>]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280490" y="4797190"/>
              <a:ext cx="180000" cy="1800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280490" y="4041110"/>
              <a:ext cx="180000" cy="1800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280490" y="3321010"/>
              <a:ext cx="180000" cy="1800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280490" y="2600910"/>
              <a:ext cx="180000" cy="1800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754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28588" y="548600"/>
            <a:ext cx="9777412" cy="1152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Clr>
                <a:schemeClr val="accent5"/>
              </a:buClr>
            </a:pPr>
            <a:r>
              <a:rPr lang="en-US" sz="2400" dirty="0" smtClean="0">
                <a:solidFill>
                  <a:schemeClr val="accent2"/>
                </a:solidFill>
              </a:rPr>
              <a:t>Let focus on two classes of materials: material with 5 electrons in the outermost shell (group V elements) and materials with 3 electrons in the outermost shell (group III elements).</a:t>
            </a:r>
            <a:endParaRPr lang="en-US" sz="2400" baseline="30000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Extrinsic</a:t>
            </a:r>
            <a:r>
              <a:rPr lang="en-US" sz="2800" dirty="0" smtClean="0">
                <a:solidFill>
                  <a:schemeClr val="accent2"/>
                </a:solidFill>
              </a:rPr>
              <a:t> – silicon lattice with added impurities (doping)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2044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2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360" y="1722307"/>
            <a:ext cx="1219200" cy="1328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90" y="1794317"/>
            <a:ext cx="1219200" cy="1385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70" y="1722307"/>
            <a:ext cx="1219200" cy="1490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40088" b="17480"/>
          <a:stretch/>
        </p:blipFill>
        <p:spPr>
          <a:xfrm>
            <a:off x="6681240" y="3537420"/>
            <a:ext cx="2916000" cy="291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06" b="17482"/>
          <a:stretch/>
        </p:blipFill>
        <p:spPr>
          <a:xfrm>
            <a:off x="3477200" y="3537420"/>
            <a:ext cx="2916000" cy="291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90" b="17482"/>
          <a:stretch/>
        </p:blipFill>
        <p:spPr>
          <a:xfrm>
            <a:off x="308760" y="3537420"/>
            <a:ext cx="2916000" cy="291600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986000" y="4381409"/>
            <a:ext cx="487791" cy="487791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62000" y="4824020"/>
            <a:ext cx="243896" cy="243896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193450" y="4365130"/>
            <a:ext cx="584460" cy="487791"/>
            <a:chOff x="8193450" y="4365130"/>
            <a:chExt cx="584460" cy="487791"/>
          </a:xfrm>
        </p:grpSpPr>
        <p:sp>
          <p:nvSpPr>
            <p:cNvPr id="38" name="Oval 37"/>
            <p:cNvSpPr/>
            <p:nvPr/>
          </p:nvSpPr>
          <p:spPr>
            <a:xfrm>
              <a:off x="8193450" y="4365130"/>
              <a:ext cx="487791" cy="487791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5510" y="4554020"/>
              <a:ext cx="152400" cy="15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479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7265812" y="2106120"/>
            <a:ext cx="2511857" cy="3915150"/>
            <a:chOff x="7265812" y="2106120"/>
            <a:chExt cx="2511857" cy="391515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206" b="17482"/>
            <a:stretch/>
          </p:blipFill>
          <p:spPr>
            <a:xfrm>
              <a:off x="7446624" y="2106120"/>
              <a:ext cx="2187026" cy="21870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265812" y="4581160"/>
              <a:ext cx="2511857" cy="1440110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Doped silicon at T &gt; 0</a:t>
              </a:r>
            </a:p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Both thermally generated and dopant introduced carriers are available for conduction </a:t>
              </a:r>
              <a:endParaRPr lang="en-US" sz="18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504660" y="2034020"/>
            <a:ext cx="2160300" cy="3987250"/>
            <a:chOff x="2504660" y="2034020"/>
            <a:chExt cx="2160300" cy="39872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37" t="-3523" r="25256" b="16639"/>
            <a:stretch/>
          </p:blipFill>
          <p:spPr>
            <a:xfrm>
              <a:off x="2531882" y="2034020"/>
              <a:ext cx="2133078" cy="21599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504660" y="4581502"/>
              <a:ext cx="2151807" cy="143976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Pure silicon at T &gt; 0</a:t>
              </a:r>
            </a:p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Appearance of thermally generated electrons and holes carriers</a:t>
              </a:r>
              <a:endParaRPr lang="en-US" sz="18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Extrinsic</a:t>
            </a:r>
            <a:r>
              <a:rPr lang="en-US" sz="2800" dirty="0" smtClean="0">
                <a:solidFill>
                  <a:schemeClr val="accent2"/>
                </a:solidFill>
              </a:rPr>
              <a:t> – qualitative impurities and temperature effect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0848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3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" r="39367" b="17458"/>
          <a:stretch/>
        </p:blipFill>
        <p:spPr>
          <a:xfrm>
            <a:off x="200340" y="2142355"/>
            <a:ext cx="2079174" cy="20519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588" y="548600"/>
            <a:ext cx="9777412" cy="12241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Clr>
                <a:schemeClr val="accent5"/>
              </a:buClr>
            </a:pPr>
            <a:r>
              <a:rPr lang="en-US" sz="2400" dirty="0" smtClean="0">
                <a:solidFill>
                  <a:schemeClr val="accent2"/>
                </a:solidFill>
              </a:rPr>
              <a:t>Two major effects have to be considered at first: the change of the lattice properties due to the impurities introduction and the effect of temperature on the introduced electron/holes. At T = 0 nothing so exciting happens!</a:t>
            </a:r>
            <a:endParaRPr lang="en-US" sz="2400" baseline="30000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330" y="4581502"/>
            <a:ext cx="2151807" cy="143976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buClr>
                <a:schemeClr val="accent5"/>
              </a:buClr>
            </a:pPr>
            <a:r>
              <a:rPr lang="en-US" sz="1800" dirty="0" smtClean="0">
                <a:solidFill>
                  <a:schemeClr val="accent2"/>
                </a:solidFill>
              </a:rPr>
              <a:t>Pure silicon at T = 0</a:t>
            </a:r>
          </a:p>
          <a:p>
            <a:pPr algn="ctr">
              <a:buClr>
                <a:schemeClr val="accent5"/>
              </a:buClr>
            </a:pPr>
            <a:r>
              <a:rPr lang="en-US" sz="1800" dirty="0" smtClean="0">
                <a:solidFill>
                  <a:schemeClr val="accent2"/>
                </a:solidFill>
              </a:rPr>
              <a:t>No free carriers (in an ideal lattice)</a:t>
            </a:r>
            <a:endParaRPr lang="en-US" sz="1800" dirty="0">
              <a:solidFill>
                <a:schemeClr val="accent2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819922" y="2529210"/>
            <a:ext cx="1764220" cy="1206130"/>
            <a:chOff x="2819922" y="2529210"/>
            <a:chExt cx="1764220" cy="1206130"/>
          </a:xfrm>
        </p:grpSpPr>
        <p:grpSp>
          <p:nvGrpSpPr>
            <p:cNvPr id="6" name="Group 5"/>
            <p:cNvGrpSpPr/>
            <p:nvPr/>
          </p:nvGrpSpPr>
          <p:grpSpPr>
            <a:xfrm>
              <a:off x="2819922" y="2573840"/>
              <a:ext cx="1671160" cy="1152150"/>
              <a:chOff x="3800840" y="2852920"/>
              <a:chExt cx="1671160" cy="115215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2000" y="2852920"/>
                <a:ext cx="72000" cy="7200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0000" y="3600000"/>
                <a:ext cx="72000" cy="7200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0840" y="3933070"/>
                <a:ext cx="72000" cy="72000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2943082" y="2529210"/>
              <a:ext cx="1641060" cy="1206130"/>
              <a:chOff x="3924000" y="2798920"/>
              <a:chExt cx="1641060" cy="120613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3924000" y="3825050"/>
                <a:ext cx="180000" cy="180000"/>
              </a:xfrm>
              <a:prstGeom prst="ellipse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536000" y="2798920"/>
                <a:ext cx="180000" cy="180000"/>
              </a:xfrm>
              <a:prstGeom prst="ellipse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385060" y="3393020"/>
                <a:ext cx="180000" cy="180000"/>
              </a:xfrm>
              <a:prstGeom prst="ellipse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686000" y="2529210"/>
            <a:ext cx="1188000" cy="1286780"/>
            <a:chOff x="7686000" y="2556000"/>
            <a:chExt cx="1188000" cy="1286780"/>
          </a:xfrm>
        </p:grpSpPr>
        <p:grpSp>
          <p:nvGrpSpPr>
            <p:cNvPr id="43" name="Group 42"/>
            <p:cNvGrpSpPr/>
            <p:nvPr/>
          </p:nvGrpSpPr>
          <p:grpSpPr>
            <a:xfrm>
              <a:off x="7740000" y="2628000"/>
              <a:ext cx="1080000" cy="1161125"/>
              <a:chOff x="7740000" y="2628000"/>
              <a:chExt cx="1080000" cy="1161125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0000" y="3717125"/>
                <a:ext cx="72000" cy="7200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48000" y="2628000"/>
                <a:ext cx="72000" cy="7200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4000" y="2628000"/>
                <a:ext cx="72000" cy="72000"/>
              </a:xfrm>
              <a:prstGeom prst="rect">
                <a:avLst/>
              </a:prstGeom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7686000" y="2556000"/>
              <a:ext cx="1188000" cy="1286780"/>
              <a:chOff x="7686000" y="2556000"/>
              <a:chExt cx="1188000" cy="128678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7686000" y="3662780"/>
                <a:ext cx="180000" cy="180000"/>
              </a:xfrm>
              <a:prstGeom prst="ellipse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8190000" y="2556000"/>
                <a:ext cx="180000" cy="180000"/>
              </a:xfrm>
              <a:prstGeom prst="ellipse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8694000" y="2556000"/>
                <a:ext cx="180000" cy="180000"/>
              </a:xfrm>
              <a:prstGeom prst="ellipse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7848000" y="2565210"/>
            <a:ext cx="684000" cy="1260000"/>
            <a:chOff x="7848000" y="2592000"/>
            <a:chExt cx="684000" cy="1260000"/>
          </a:xfrm>
        </p:grpSpPr>
        <p:grpSp>
          <p:nvGrpSpPr>
            <p:cNvPr id="49" name="Group 48"/>
            <p:cNvGrpSpPr/>
            <p:nvPr/>
          </p:nvGrpSpPr>
          <p:grpSpPr>
            <a:xfrm>
              <a:off x="7905410" y="2636890"/>
              <a:ext cx="576070" cy="1152150"/>
              <a:chOff x="7905410" y="2636890"/>
              <a:chExt cx="576070" cy="1152150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9480" y="3140960"/>
                <a:ext cx="72000" cy="7200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05410" y="2636890"/>
                <a:ext cx="72000" cy="72000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9430" y="3717040"/>
                <a:ext cx="72000" cy="72000"/>
              </a:xfrm>
              <a:prstGeom prst="rect">
                <a:avLst/>
              </a:prstGeom>
            </p:spPr>
          </p:pic>
        </p:grpSp>
        <p:grpSp>
          <p:nvGrpSpPr>
            <p:cNvPr id="53" name="Group 52"/>
            <p:cNvGrpSpPr/>
            <p:nvPr/>
          </p:nvGrpSpPr>
          <p:grpSpPr>
            <a:xfrm>
              <a:off x="7848000" y="2592000"/>
              <a:ext cx="684000" cy="1260000"/>
              <a:chOff x="7848000" y="2592000"/>
              <a:chExt cx="684000" cy="126000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7992000" y="3672000"/>
                <a:ext cx="180000" cy="180000"/>
              </a:xfrm>
              <a:prstGeom prst="ellipse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8352000" y="3096000"/>
                <a:ext cx="180000" cy="180000"/>
              </a:xfrm>
              <a:prstGeom prst="ellipse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7848000" y="2592000"/>
                <a:ext cx="180000" cy="180000"/>
              </a:xfrm>
              <a:prstGeom prst="ellipse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736970" y="2106120"/>
            <a:ext cx="2709653" cy="3915150"/>
            <a:chOff x="4736970" y="2106120"/>
            <a:chExt cx="2709653" cy="3915150"/>
          </a:xfrm>
        </p:grpSpPr>
        <p:grpSp>
          <p:nvGrpSpPr>
            <p:cNvPr id="58" name="Group 57"/>
            <p:cNvGrpSpPr/>
            <p:nvPr/>
          </p:nvGrpSpPr>
          <p:grpSpPr>
            <a:xfrm>
              <a:off x="4736970" y="2106120"/>
              <a:ext cx="2709653" cy="3915150"/>
              <a:chOff x="4736970" y="2106120"/>
              <a:chExt cx="2709653" cy="391515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736970" y="4581160"/>
                <a:ext cx="2709653" cy="144011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algn="ctr">
                  <a:buClr>
                    <a:schemeClr val="accent5"/>
                  </a:buClr>
                </a:pPr>
                <a:r>
                  <a:rPr lang="en-US" sz="1800" dirty="0" smtClean="0">
                    <a:solidFill>
                      <a:schemeClr val="accent2"/>
                    </a:solidFill>
                  </a:rPr>
                  <a:t>Doped silicon at T = 0</a:t>
                </a:r>
              </a:p>
              <a:p>
                <a:pPr algn="ctr">
                  <a:buClr>
                    <a:schemeClr val="accent5"/>
                  </a:buClr>
                </a:pPr>
                <a:r>
                  <a:rPr lang="en-US" sz="1800" dirty="0" smtClean="0">
                    <a:solidFill>
                      <a:schemeClr val="accent2"/>
                    </a:solidFill>
                  </a:rPr>
                  <a:t>Impurities electrons/holes are bound to their atom, and cannot contribute to conduction.</a:t>
                </a:r>
                <a:endParaRPr lang="en-US" sz="1800" dirty="0">
                  <a:solidFill>
                    <a:schemeClr val="accent2"/>
                  </a:solidFill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206" b="17482"/>
              <a:stretch/>
            </p:blipFill>
            <p:spPr>
              <a:xfrm>
                <a:off x="4998284" y="2106120"/>
                <a:ext cx="2187026" cy="2187000"/>
              </a:xfrm>
              <a:prstGeom prst="rect">
                <a:avLst/>
              </a:prstGeom>
            </p:spPr>
          </p:pic>
        </p:grp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782" y="2898140"/>
              <a:ext cx="72000" cy="7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731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Extrinsic</a:t>
            </a:r>
            <a:r>
              <a:rPr lang="en-US" sz="2800" dirty="0" smtClean="0">
                <a:solidFill>
                  <a:schemeClr val="accent2"/>
                </a:solidFill>
              </a:rPr>
              <a:t> – impurities intrinsic energy levels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9655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4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8330" y="548600"/>
            <a:ext cx="9648000" cy="18007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Clr>
                <a:schemeClr val="accent5"/>
              </a:buClr>
            </a:pPr>
            <a:r>
              <a:rPr lang="en-US" sz="2400" dirty="0" smtClean="0">
                <a:solidFill>
                  <a:schemeClr val="accent2"/>
                </a:solidFill>
              </a:rPr>
              <a:t>Both electrons from donor materials and holes from acceptor materials  sits in well defined energy levels, </a:t>
            </a:r>
            <a:r>
              <a:rPr lang="en-US" sz="2400" i="1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sz="2400" i="1" baseline="-250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sz="2400" dirty="0" smtClean="0">
                <a:solidFill>
                  <a:schemeClr val="accent2"/>
                </a:solidFill>
              </a:rPr>
              <a:t> and </a:t>
            </a:r>
            <a:r>
              <a:rPr lang="en-US" sz="2400" i="1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sz="2400" i="1" baseline="-250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sz="2400" dirty="0" smtClean="0">
                <a:solidFill>
                  <a:schemeClr val="accent2"/>
                </a:solidFill>
              </a:rPr>
              <a:t>. IMPORTANT: </a:t>
            </a:r>
            <a:r>
              <a:rPr lang="en-US" sz="2400" i="1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sz="2400" i="1" baseline="-250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sz="2400" i="1" dirty="0" smtClean="0">
                <a:solidFill>
                  <a:schemeClr val="accent2"/>
                </a:solidFill>
                <a:ea typeface="Cambria Math" pitchFamily="18" charset="0"/>
              </a:rPr>
              <a:t> and </a:t>
            </a:r>
            <a:r>
              <a:rPr lang="en-US" sz="2400" i="1" dirty="0" err="1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sz="2400" i="1" baseline="-25000" dirty="0" err="1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sz="2400" dirty="0" smtClean="0">
                <a:solidFill>
                  <a:schemeClr val="accent2"/>
                </a:solidFill>
              </a:rPr>
              <a:t> are single, well defined levels as long as the densities of impurities </a:t>
            </a:r>
            <a:r>
              <a:rPr lang="en-US" sz="2400" i="1" dirty="0" err="1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400" i="1" baseline="-25000" dirty="0" err="1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sz="2400" dirty="0" smtClean="0">
                <a:solidFill>
                  <a:schemeClr val="accent2"/>
                </a:solidFill>
              </a:rPr>
              <a:t> and </a:t>
            </a:r>
            <a:r>
              <a:rPr lang="en-US" sz="2400" i="1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2400" i="1" baseline="-250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sz="2400" dirty="0" smtClean="0">
                <a:solidFill>
                  <a:schemeClr val="accent2"/>
                </a:solidFill>
              </a:rPr>
              <a:t> are small enough such that there is no interaction between the impurities carriers themselves </a:t>
            </a:r>
            <a:endParaRPr lang="en-US" sz="2400" baseline="30000" dirty="0">
              <a:solidFill>
                <a:schemeClr val="accent2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79" y="2397885"/>
            <a:ext cx="4832761" cy="391151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370385" y="3478034"/>
            <a:ext cx="3097262" cy="671066"/>
            <a:chOff x="2936720" y="3284980"/>
            <a:chExt cx="3528490" cy="764498"/>
          </a:xfrm>
        </p:grpSpPr>
        <p:grpSp>
          <p:nvGrpSpPr>
            <p:cNvPr id="71" name="Group 70"/>
            <p:cNvGrpSpPr/>
            <p:nvPr/>
          </p:nvGrpSpPr>
          <p:grpSpPr>
            <a:xfrm>
              <a:off x="3008760" y="3284980"/>
              <a:ext cx="3456450" cy="216030"/>
              <a:chOff x="3008760" y="3284980"/>
              <a:chExt cx="3456450" cy="216030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9210" y="328501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913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908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903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01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8959" y="328501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888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83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878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8760" y="3284980"/>
                <a:ext cx="216000" cy="216000"/>
              </a:xfrm>
              <a:prstGeom prst="rect">
                <a:avLst/>
              </a:prstGeom>
            </p:spPr>
          </p:pic>
        </p:grpSp>
        <p:sp>
          <p:nvSpPr>
            <p:cNvPr id="72" name="TextBox 71"/>
            <p:cNvSpPr txBox="1"/>
            <p:nvPr/>
          </p:nvSpPr>
          <p:spPr>
            <a:xfrm>
              <a:off x="2936720" y="3653408"/>
              <a:ext cx="3168411" cy="39607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i="1" dirty="0" err="1" smtClean="0">
                  <a:solidFill>
                    <a:schemeClr val="accent2"/>
                  </a:solidFill>
                  <a:latin typeface="Cambria" pitchFamily="18" charset="0"/>
                </a:rPr>
                <a:t>n</a:t>
              </a:r>
              <a:r>
                <a:rPr lang="en-US" sz="1800" i="1" baseline="-25000" dirty="0" err="1" smtClean="0">
                  <a:solidFill>
                    <a:schemeClr val="accent2"/>
                  </a:solidFill>
                  <a:latin typeface="Cambria" pitchFamily="18" charset="0"/>
                </a:rPr>
                <a:t>d</a:t>
              </a:r>
              <a:r>
                <a:rPr lang="en-US" sz="1800" dirty="0" smtClean="0">
                  <a:solidFill>
                    <a:schemeClr val="accent2"/>
                  </a:solidFill>
                </a:rPr>
                <a:t> </a:t>
              </a:r>
              <a:r>
                <a:rPr lang="en-US" sz="1800" dirty="0" smtClean="0">
                  <a:solidFill>
                    <a:schemeClr val="accent2"/>
                  </a:solidFill>
                </a:rPr>
                <a:t>electrons = </a:t>
              </a:r>
              <a:r>
                <a:rPr lang="en-US" sz="1800" i="1" dirty="0" err="1" smtClean="0">
                  <a:solidFill>
                    <a:schemeClr val="accent2"/>
                  </a:solidFill>
                  <a:latin typeface="Cambria" pitchFamily="18" charset="0"/>
                </a:rPr>
                <a:t>N</a:t>
              </a:r>
              <a:r>
                <a:rPr lang="en-US" sz="1800" i="1" baseline="-25000" dirty="0" err="1" smtClean="0">
                  <a:solidFill>
                    <a:schemeClr val="accent2"/>
                  </a:solidFill>
                  <a:latin typeface="Cambria" pitchFamily="18" charset="0"/>
                </a:rPr>
                <a:t>d</a:t>
              </a:r>
              <a:r>
                <a:rPr lang="en-US" sz="1800" dirty="0" smtClean="0">
                  <a:solidFill>
                    <a:schemeClr val="accent2"/>
                  </a:solidFill>
                </a:rPr>
                <a:t> @ T = 0</a:t>
              </a:r>
              <a:endParaRPr lang="en-US" sz="1800" dirty="0">
                <a:solidFill>
                  <a:schemeClr val="accent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23271" y="5475125"/>
                <a:ext cx="489781" cy="405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271" y="5475125"/>
                <a:ext cx="489781" cy="405243"/>
              </a:xfrm>
              <a:prstGeom prst="rect">
                <a:avLst/>
              </a:prstGeom>
              <a:blipFill rotWithShape="1">
                <a:blip r:embed="rId4"/>
                <a:stretch>
                  <a:fillRect l="-2469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738481" y="2613913"/>
                <a:ext cx="502558" cy="405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481" y="2613913"/>
                <a:ext cx="502558" cy="405243"/>
              </a:xfrm>
              <a:prstGeom prst="rect">
                <a:avLst/>
              </a:prstGeom>
              <a:blipFill rotWithShape="1"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3368780" y="4509149"/>
            <a:ext cx="3097262" cy="724940"/>
            <a:chOff x="2936720" y="2675137"/>
            <a:chExt cx="3528490" cy="825873"/>
          </a:xfrm>
        </p:grpSpPr>
        <p:grpSp>
          <p:nvGrpSpPr>
            <p:cNvPr id="60" name="Group 59"/>
            <p:cNvGrpSpPr/>
            <p:nvPr/>
          </p:nvGrpSpPr>
          <p:grpSpPr>
            <a:xfrm>
              <a:off x="3008760" y="3284980"/>
              <a:ext cx="3456450" cy="216030"/>
              <a:chOff x="3008760" y="3284980"/>
              <a:chExt cx="3456450" cy="216030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9210" y="328501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913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908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903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01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8959" y="328501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888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83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878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8760" y="3284980"/>
                <a:ext cx="216000" cy="216000"/>
              </a:xfrm>
              <a:prstGeom prst="rect">
                <a:avLst/>
              </a:prstGeom>
            </p:spPr>
          </p:pic>
        </p:grpSp>
        <p:sp>
          <p:nvSpPr>
            <p:cNvPr id="61" name="TextBox 60"/>
            <p:cNvSpPr txBox="1"/>
            <p:nvPr/>
          </p:nvSpPr>
          <p:spPr>
            <a:xfrm>
              <a:off x="2936720" y="2675137"/>
              <a:ext cx="3312490" cy="39607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  <a:latin typeface="Cambria" pitchFamily="18" charset="0"/>
                </a:rPr>
                <a:t>p</a:t>
              </a:r>
              <a:r>
                <a:rPr lang="en-US" sz="1800" baseline="-25000" dirty="0" smtClean="0">
                  <a:solidFill>
                    <a:schemeClr val="accent2"/>
                  </a:solidFill>
                  <a:latin typeface="Cambria" pitchFamily="18" charset="0"/>
                </a:rPr>
                <a:t>a</a:t>
              </a:r>
              <a:r>
                <a:rPr lang="en-US" sz="1800" dirty="0" smtClean="0">
                  <a:solidFill>
                    <a:schemeClr val="accent2"/>
                  </a:solidFill>
                </a:rPr>
                <a:t> </a:t>
              </a:r>
              <a:r>
                <a:rPr lang="en-US" sz="1800" dirty="0">
                  <a:solidFill>
                    <a:schemeClr val="accent2"/>
                  </a:solidFill>
                </a:rPr>
                <a:t>holes = </a:t>
              </a:r>
              <a:r>
                <a:rPr lang="en-US" sz="1800" i="1" dirty="0" smtClean="0">
                  <a:solidFill>
                    <a:schemeClr val="accent2"/>
                  </a:solidFill>
                  <a:latin typeface="Cambria" pitchFamily="18" charset="0"/>
                </a:rPr>
                <a:t>N</a:t>
              </a:r>
              <a:r>
                <a:rPr lang="en-US" sz="1800" i="1" baseline="-25000" dirty="0" smtClean="0">
                  <a:solidFill>
                    <a:schemeClr val="accent2"/>
                  </a:solidFill>
                  <a:latin typeface="Cambria" pitchFamily="18" charset="0"/>
                </a:rPr>
                <a:t>a</a:t>
              </a:r>
              <a:r>
                <a:rPr lang="en-US" sz="1800" dirty="0" smtClean="0">
                  <a:solidFill>
                    <a:schemeClr val="accent2"/>
                  </a:solidFill>
                </a:rPr>
                <a:t> </a:t>
              </a:r>
              <a:r>
                <a:rPr lang="en-US" sz="1800" dirty="0">
                  <a:solidFill>
                    <a:schemeClr val="accent2"/>
                  </a:solidFill>
                </a:rPr>
                <a:t>@ T = 0</a:t>
              </a:r>
              <a:endParaRPr lang="en-US" sz="18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8330" y="3284980"/>
            <a:ext cx="6552910" cy="2736380"/>
            <a:chOff x="128330" y="3284980"/>
            <a:chExt cx="6552910" cy="2736380"/>
          </a:xfrm>
        </p:grpSpPr>
        <p:sp>
          <p:nvSpPr>
            <p:cNvPr id="84" name="TextBox 83"/>
            <p:cNvSpPr txBox="1"/>
            <p:nvPr/>
          </p:nvSpPr>
          <p:spPr>
            <a:xfrm>
              <a:off x="128330" y="3428844"/>
              <a:ext cx="2088290" cy="259243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Electrons are rendered in gray as they are in electrical equilibrium as long as they sit on their original energy level </a:t>
              </a:r>
              <a:r>
                <a:rPr lang="en-US" sz="1800" i="1" dirty="0" smtClean="0">
                  <a:solidFill>
                    <a:schemeClr val="accent2"/>
                  </a:solidFill>
                  <a:latin typeface="Cambria Math" pitchFamily="18" charset="0"/>
                  <a:ea typeface="Cambria Math" pitchFamily="18" charset="0"/>
                </a:rPr>
                <a:t>E</a:t>
              </a:r>
              <a:r>
                <a:rPr lang="en-US" sz="1800" i="1" baseline="-25000" dirty="0" smtClean="0">
                  <a:solidFill>
                    <a:schemeClr val="accent2"/>
                  </a:solidFill>
                  <a:latin typeface="Cambria Math" pitchFamily="18" charset="0"/>
                  <a:ea typeface="Cambria Math" pitchFamily="18" charset="0"/>
                </a:rPr>
                <a:t>d</a:t>
              </a:r>
              <a:r>
                <a:rPr lang="en-US" sz="1800" dirty="0" smtClean="0">
                  <a:solidFill>
                    <a:schemeClr val="accent2"/>
                  </a:solidFill>
                  <a:ea typeface="Cambria Math" pitchFamily="18" charset="0"/>
                </a:rPr>
                <a:t>. They CANNOT act as carriers in this condition.</a:t>
              </a:r>
              <a:endParaRPr lang="en-US" sz="1800" dirty="0">
                <a:solidFill>
                  <a:schemeClr val="accent2"/>
                </a:solidFill>
                <a:ea typeface="Cambria Math" pitchFamily="18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3152750" y="3284980"/>
              <a:ext cx="3528490" cy="533915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16620" y="3451138"/>
              <a:ext cx="0" cy="2570222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endCxn id="86" idx="2"/>
            </p:cNvCxnSpPr>
            <p:nvPr/>
          </p:nvCxnSpPr>
          <p:spPr>
            <a:xfrm>
              <a:off x="2216620" y="3551937"/>
              <a:ext cx="936130" cy="1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152750" y="3428922"/>
            <a:ext cx="6624920" cy="2592438"/>
            <a:chOff x="3152750" y="3428922"/>
            <a:chExt cx="6624920" cy="2592438"/>
          </a:xfrm>
        </p:grpSpPr>
        <p:sp>
          <p:nvSpPr>
            <p:cNvPr id="85" name="TextBox 84"/>
            <p:cNvSpPr txBox="1"/>
            <p:nvPr/>
          </p:nvSpPr>
          <p:spPr>
            <a:xfrm>
              <a:off x="7689380" y="3428922"/>
              <a:ext cx="2088290" cy="2592438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Holes are rendered in gray as they are in electrical equilibrium as long as they sit on their original energy level </a:t>
              </a:r>
              <a:r>
                <a:rPr lang="en-US" sz="1800" i="1" dirty="0" smtClean="0">
                  <a:solidFill>
                    <a:schemeClr val="accent2"/>
                  </a:solidFill>
                  <a:latin typeface="Cambria Math" pitchFamily="18" charset="0"/>
                  <a:ea typeface="Cambria Math" pitchFamily="18" charset="0"/>
                </a:rPr>
                <a:t>E</a:t>
              </a:r>
              <a:r>
                <a:rPr lang="en-US" sz="1800" i="1" baseline="-25000" dirty="0" smtClean="0">
                  <a:solidFill>
                    <a:schemeClr val="accent2"/>
                  </a:solidFill>
                  <a:latin typeface="Cambria Math" pitchFamily="18" charset="0"/>
                  <a:ea typeface="Cambria Math" pitchFamily="18" charset="0"/>
                </a:rPr>
                <a:t>a</a:t>
              </a:r>
              <a:r>
                <a:rPr lang="en-US" sz="1800" dirty="0" smtClean="0">
                  <a:solidFill>
                    <a:schemeClr val="accent2"/>
                  </a:solidFill>
                  <a:ea typeface="Cambria Math" pitchFamily="18" charset="0"/>
                </a:rPr>
                <a:t>. They CANNOT act as carriers in this condition.</a:t>
              </a:r>
              <a:endParaRPr lang="en-US" sz="1800" dirty="0">
                <a:solidFill>
                  <a:schemeClr val="accent2"/>
                </a:solidFill>
                <a:ea typeface="Cambria Math" pitchFamily="18" charset="0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3152750" y="4869200"/>
              <a:ext cx="3528490" cy="533915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7617370" y="3451060"/>
              <a:ext cx="0" cy="2570222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681240" y="5139291"/>
              <a:ext cx="936130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920560" y="2446874"/>
            <a:ext cx="1484311" cy="982126"/>
            <a:chOff x="920560" y="2446874"/>
            <a:chExt cx="1484311" cy="982126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60" y="2446874"/>
              <a:ext cx="864000" cy="98212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842089" y="2730188"/>
                  <a:ext cx="562782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2089" y="2730188"/>
                  <a:ext cx="562782" cy="41549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7630668" y="2343356"/>
            <a:ext cx="1426902" cy="941624"/>
            <a:chOff x="7630668" y="2343356"/>
            <a:chExt cx="1426902" cy="941624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3570" y="2343356"/>
              <a:ext cx="864000" cy="94162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7630668" y="2725462"/>
                  <a:ext cx="562782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0668" y="2725462"/>
                  <a:ext cx="562782" cy="41549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2051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470" y="2420861"/>
            <a:ext cx="4267200" cy="345376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Extrinsic</a:t>
            </a:r>
            <a:r>
              <a:rPr lang="en-US" sz="2800" dirty="0" smtClean="0">
                <a:solidFill>
                  <a:schemeClr val="accent2"/>
                </a:solidFill>
              </a:rPr>
              <a:t> – impurities ionization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90387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5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8330" y="548600"/>
            <a:ext cx="9648000" cy="11521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Clr>
                <a:schemeClr val="accent5"/>
              </a:buClr>
            </a:pPr>
            <a:r>
              <a:rPr lang="en-US" sz="2400" dirty="0" smtClean="0">
                <a:solidFill>
                  <a:schemeClr val="accent2"/>
                </a:solidFill>
              </a:rPr>
              <a:t>Electrons in excess from donor materials and holes from acceptor materials have a binding energy which must be overridden before the become available carriers.</a:t>
            </a:r>
            <a:endParaRPr lang="en-US" sz="2400" baseline="30000" dirty="0">
              <a:solidFill>
                <a:schemeClr val="accent2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0" y="2420861"/>
            <a:ext cx="4267200" cy="345376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057291" y="3356990"/>
            <a:ext cx="3066833" cy="563695"/>
            <a:chOff x="3008760" y="3284980"/>
            <a:chExt cx="3493825" cy="642178"/>
          </a:xfrm>
        </p:grpSpPr>
        <p:grpSp>
          <p:nvGrpSpPr>
            <p:cNvPr id="71" name="Group 70"/>
            <p:cNvGrpSpPr/>
            <p:nvPr/>
          </p:nvGrpSpPr>
          <p:grpSpPr>
            <a:xfrm>
              <a:off x="3008760" y="3284980"/>
              <a:ext cx="3456450" cy="216030"/>
              <a:chOff x="3008760" y="3284980"/>
              <a:chExt cx="3456450" cy="216030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9210" y="328501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913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908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903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01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8959" y="328501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888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83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878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8760" y="3284980"/>
                <a:ext cx="216000" cy="216000"/>
              </a:xfrm>
              <a:prstGeom prst="rect">
                <a:avLst/>
              </a:prstGeom>
            </p:spPr>
          </p:pic>
        </p:grpSp>
        <p:sp>
          <p:nvSpPr>
            <p:cNvPr id="72" name="TextBox 71"/>
            <p:cNvSpPr txBox="1"/>
            <p:nvPr/>
          </p:nvSpPr>
          <p:spPr>
            <a:xfrm>
              <a:off x="4985788" y="3531088"/>
              <a:ext cx="1516797" cy="39607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dirty="0" err="1" smtClean="0">
                  <a:solidFill>
                    <a:schemeClr val="accent2"/>
                  </a:solidFill>
                </a:rPr>
                <a:t>n</a:t>
              </a:r>
              <a:r>
                <a:rPr lang="en-US" sz="1800" baseline="-25000" dirty="0" err="1" smtClean="0">
                  <a:solidFill>
                    <a:schemeClr val="accent2"/>
                  </a:solidFill>
                </a:rPr>
                <a:t>d</a:t>
              </a:r>
              <a:r>
                <a:rPr lang="en-US" sz="1800" dirty="0" smtClean="0">
                  <a:solidFill>
                    <a:schemeClr val="accent2"/>
                  </a:solidFill>
                </a:rPr>
                <a:t> electrons</a:t>
              </a:r>
              <a:endParaRPr lang="en-US" sz="18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62129" y="2060811"/>
            <a:ext cx="1742531" cy="1492113"/>
            <a:chOff x="4835589" y="1801151"/>
            <a:chExt cx="1985141" cy="1699859"/>
          </a:xfrm>
        </p:grpSpPr>
        <p:grpSp>
          <p:nvGrpSpPr>
            <p:cNvPr id="44" name="Group 43"/>
            <p:cNvGrpSpPr/>
            <p:nvPr/>
          </p:nvGrpSpPr>
          <p:grpSpPr>
            <a:xfrm>
              <a:off x="5169030" y="2492870"/>
              <a:ext cx="1296150" cy="1008140"/>
              <a:chOff x="5169030" y="2492870"/>
              <a:chExt cx="1296150" cy="1008140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9130" y="249290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9180" y="249287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9030" y="249290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9080" y="249287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913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9180" y="328501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903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9080" y="3285010"/>
                <a:ext cx="216000" cy="216000"/>
              </a:xfrm>
              <a:prstGeom prst="rect">
                <a:avLst/>
              </a:prstGeom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4835589" y="1801151"/>
              <a:ext cx="1985141" cy="648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Ionized donors</a:t>
              </a:r>
              <a:endParaRPr lang="en-US" sz="1800" dirty="0">
                <a:solidFill>
                  <a:schemeClr val="accent2"/>
                </a:solidFill>
              </a:endParaRPr>
            </a:p>
            <a:p>
              <a:pPr algn="ctr">
                <a:buClr>
                  <a:schemeClr val="accent5"/>
                </a:buClr>
              </a:pPr>
              <a:r>
                <a:rPr lang="en-US" sz="1800" dirty="0" err="1" smtClean="0">
                  <a:solidFill>
                    <a:schemeClr val="accent2"/>
                  </a:solidFill>
                </a:rPr>
                <a:t>N</a:t>
              </a:r>
              <a:r>
                <a:rPr lang="en-US" sz="1800" baseline="-25000" dirty="0" err="1" smtClean="0">
                  <a:solidFill>
                    <a:schemeClr val="accent2"/>
                  </a:solidFill>
                </a:rPr>
                <a:t>d</a:t>
              </a:r>
              <a:r>
                <a:rPr lang="en-US" sz="1800" baseline="30000" dirty="0" smtClean="0">
                  <a:solidFill>
                    <a:schemeClr val="accent2"/>
                  </a:solidFill>
                </a:rPr>
                <a:t>+ </a:t>
              </a:r>
              <a:r>
                <a:rPr lang="en-US" sz="1800" dirty="0" smtClean="0">
                  <a:solidFill>
                    <a:schemeClr val="accent2"/>
                  </a:solidFill>
                </a:rPr>
                <a:t>= </a:t>
              </a:r>
              <a:r>
                <a:rPr lang="en-US" sz="1800" dirty="0" err="1" smtClean="0">
                  <a:solidFill>
                    <a:schemeClr val="accent2"/>
                  </a:solidFill>
                </a:rPr>
                <a:t>N</a:t>
              </a:r>
              <a:r>
                <a:rPr lang="en-US" sz="1800" baseline="-25000" dirty="0" err="1" smtClean="0">
                  <a:solidFill>
                    <a:schemeClr val="accent2"/>
                  </a:solidFill>
                </a:rPr>
                <a:t>d</a:t>
              </a:r>
              <a:r>
                <a:rPr lang="en-US" sz="1800" baseline="-25000" dirty="0" smtClean="0">
                  <a:solidFill>
                    <a:schemeClr val="accent2"/>
                  </a:solidFill>
                </a:rPr>
                <a:t> </a:t>
              </a:r>
              <a:r>
                <a:rPr lang="en-US" sz="1800" dirty="0" smtClean="0">
                  <a:solidFill>
                    <a:schemeClr val="accent2"/>
                  </a:solidFill>
                </a:rPr>
                <a:t>- </a:t>
              </a:r>
              <a:r>
                <a:rPr lang="en-US" sz="1800" dirty="0" err="1" smtClean="0">
                  <a:solidFill>
                    <a:schemeClr val="accent2"/>
                  </a:solidFill>
                </a:rPr>
                <a:t>n</a:t>
              </a:r>
              <a:r>
                <a:rPr lang="en-US" sz="1800" baseline="-25000" dirty="0" err="1" smtClean="0">
                  <a:solidFill>
                    <a:schemeClr val="accent2"/>
                  </a:solidFill>
                </a:rPr>
                <a:t>d</a:t>
              </a:r>
              <a:endParaRPr lang="en-US" sz="1800" baseline="-25000" dirty="0">
                <a:solidFill>
                  <a:schemeClr val="accent2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277030" y="2780910"/>
              <a:ext cx="1094970" cy="396550"/>
              <a:chOff x="5277030" y="2780910"/>
              <a:chExt cx="1094970" cy="396550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V="1">
                <a:off x="5277030" y="2780910"/>
                <a:ext cx="0" cy="3965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V="1">
                <a:off x="5642020" y="2780910"/>
                <a:ext cx="0" cy="3965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V="1">
                <a:off x="6007010" y="2780910"/>
                <a:ext cx="0" cy="3965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6372000" y="2780910"/>
                <a:ext cx="0" cy="3965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92412" y="5256067"/>
                <a:ext cx="489781" cy="405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412" y="5256067"/>
                <a:ext cx="489781" cy="405243"/>
              </a:xfrm>
              <a:prstGeom prst="rect">
                <a:avLst/>
              </a:prstGeom>
              <a:blipFill rotWithShape="1">
                <a:blip r:embed="rId6"/>
                <a:stretch>
                  <a:fillRect l="-3750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288630" y="2591697"/>
                <a:ext cx="502558" cy="405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630" y="2591697"/>
                <a:ext cx="502558" cy="405243"/>
              </a:xfrm>
              <a:prstGeom prst="rect">
                <a:avLst/>
              </a:prstGeom>
              <a:blipFill rotWithShape="1">
                <a:blip r:embed="rId7"/>
                <a:stretch>
                  <a:fillRect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2860794" y="2636891"/>
            <a:ext cx="4252506" cy="3096429"/>
            <a:chOff x="2860794" y="2420860"/>
            <a:chExt cx="4252506" cy="3096429"/>
          </a:xfrm>
        </p:grpSpPr>
        <p:sp>
          <p:nvSpPr>
            <p:cNvPr id="95" name="TextBox 94"/>
            <p:cNvSpPr txBox="1"/>
            <p:nvPr/>
          </p:nvSpPr>
          <p:spPr>
            <a:xfrm rot="16200000">
              <a:off x="3905566" y="3828345"/>
              <a:ext cx="2119992" cy="60120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Thermally generated electrons and holes</a:t>
              </a:r>
              <a:endParaRPr lang="en-US" sz="1800" dirty="0">
                <a:solidFill>
                  <a:schemeClr val="accent2"/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860794" y="2420860"/>
              <a:ext cx="1662291" cy="3096429"/>
              <a:chOff x="2860794" y="2420860"/>
              <a:chExt cx="1662291" cy="3096429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3076854" y="2564880"/>
                <a:ext cx="792050" cy="216030"/>
                <a:chOff x="2936750" y="2420860"/>
                <a:chExt cx="792050" cy="216030"/>
              </a:xfrm>
            </p:grpSpPr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36750" y="242086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790" y="242089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106" name="Picture 10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12800" y="2420860"/>
                  <a:ext cx="216000" cy="216000"/>
                </a:xfrm>
                <a:prstGeom prst="rect">
                  <a:avLst/>
                </a:prstGeom>
              </p:spPr>
            </p:pic>
          </p:grpSp>
          <p:sp>
            <p:nvSpPr>
              <p:cNvPr id="93" name="Oval 92"/>
              <p:cNvSpPr/>
              <p:nvPr/>
            </p:nvSpPr>
            <p:spPr>
              <a:xfrm>
                <a:off x="2860794" y="2420860"/>
                <a:ext cx="1230291" cy="504070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" name="Straight Connector 93"/>
              <p:cNvCxnSpPr>
                <a:endCxn id="93" idx="6"/>
              </p:cNvCxnSpPr>
              <p:nvPr/>
            </p:nvCxnSpPr>
            <p:spPr>
              <a:xfrm flipH="1" flipV="1">
                <a:off x="4091085" y="2672895"/>
                <a:ext cx="432000" cy="15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grpSp>
            <p:nvGrpSpPr>
              <p:cNvPr id="96" name="Group 95"/>
              <p:cNvGrpSpPr/>
              <p:nvPr/>
            </p:nvGrpSpPr>
            <p:grpSpPr>
              <a:xfrm>
                <a:off x="3076854" y="5157239"/>
                <a:ext cx="792080" cy="216000"/>
                <a:chOff x="2936750" y="5085229"/>
                <a:chExt cx="792080" cy="216000"/>
              </a:xfrm>
            </p:grpSpPr>
            <p:pic>
              <p:nvPicPr>
                <p:cNvPr id="101" name="Picture 100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36750" y="5085229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102" name="Picture 101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7835" y="5085229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103" name="Picture 102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12830" y="5085229"/>
                  <a:ext cx="216000" cy="216000"/>
                </a:xfrm>
                <a:prstGeom prst="rect">
                  <a:avLst/>
                </a:prstGeom>
              </p:spPr>
            </p:pic>
          </p:grpSp>
          <p:sp>
            <p:nvSpPr>
              <p:cNvPr id="97" name="Oval 96"/>
              <p:cNvSpPr/>
              <p:nvPr/>
            </p:nvSpPr>
            <p:spPr>
              <a:xfrm>
                <a:off x="2860794" y="5013299"/>
                <a:ext cx="1230291" cy="503990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8" name="Straight Connector 97"/>
              <p:cNvCxnSpPr>
                <a:endCxn id="97" idx="6"/>
              </p:cNvCxnSpPr>
              <p:nvPr/>
            </p:nvCxnSpPr>
            <p:spPr>
              <a:xfrm flipH="1">
                <a:off x="4091085" y="5265294"/>
                <a:ext cx="432000" cy="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520940" y="2672910"/>
                <a:ext cx="2145" cy="2592384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5451009" y="2420860"/>
              <a:ext cx="1662291" cy="3096349"/>
              <a:chOff x="5451009" y="2420860"/>
              <a:chExt cx="1662291" cy="3096349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9069" y="25648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7109" y="256491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5119" y="2564880"/>
                <a:ext cx="216000" cy="216000"/>
              </a:xfrm>
              <a:prstGeom prst="rect">
                <a:avLst/>
              </a:prstGeom>
            </p:spPr>
          </p:pic>
          <p:sp>
            <p:nvSpPr>
              <p:cNvPr id="69" name="Oval 68"/>
              <p:cNvSpPr/>
              <p:nvPr/>
            </p:nvSpPr>
            <p:spPr>
              <a:xfrm>
                <a:off x="5883009" y="2420860"/>
                <a:ext cx="1230291" cy="504070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9069" y="5157159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0154" y="5157159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75149" y="5157159"/>
                <a:ext cx="216000" cy="216000"/>
              </a:xfrm>
              <a:prstGeom prst="rect">
                <a:avLst/>
              </a:prstGeom>
            </p:spPr>
          </p:pic>
          <p:sp>
            <p:nvSpPr>
              <p:cNvPr id="85" name="Oval 84"/>
              <p:cNvSpPr/>
              <p:nvPr/>
            </p:nvSpPr>
            <p:spPr>
              <a:xfrm>
                <a:off x="5883009" y="5013219"/>
                <a:ext cx="1230291" cy="503990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 flipV="1">
                <a:off x="5451009" y="2704803"/>
                <a:ext cx="0" cy="2596376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5451009" y="2681875"/>
                <a:ext cx="432000" cy="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H="1">
                <a:off x="5451009" y="5301179"/>
                <a:ext cx="432000" cy="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" name="Group 106"/>
          <p:cNvGrpSpPr/>
          <p:nvPr/>
        </p:nvGrpSpPr>
        <p:grpSpPr>
          <a:xfrm>
            <a:off x="6063074" y="4377516"/>
            <a:ext cx="3098009" cy="537294"/>
            <a:chOff x="2935868" y="2888909"/>
            <a:chExt cx="3529342" cy="612101"/>
          </a:xfrm>
        </p:grpSpPr>
        <p:grpSp>
          <p:nvGrpSpPr>
            <p:cNvPr id="108" name="Group 107"/>
            <p:cNvGrpSpPr/>
            <p:nvPr/>
          </p:nvGrpSpPr>
          <p:grpSpPr>
            <a:xfrm>
              <a:off x="3008760" y="3284980"/>
              <a:ext cx="3456450" cy="216030"/>
              <a:chOff x="3008760" y="3284980"/>
              <a:chExt cx="3456450" cy="216030"/>
            </a:xfrm>
          </p:grpSpPr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9210" y="328501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913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908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903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01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8959" y="328501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888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83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878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8760" y="3284980"/>
                <a:ext cx="216000" cy="216000"/>
              </a:xfrm>
              <a:prstGeom prst="rect">
                <a:avLst/>
              </a:prstGeom>
            </p:spPr>
          </p:pic>
        </p:grpSp>
        <p:sp>
          <p:nvSpPr>
            <p:cNvPr id="109" name="TextBox 108"/>
            <p:cNvSpPr txBox="1"/>
            <p:nvPr/>
          </p:nvSpPr>
          <p:spPr>
            <a:xfrm>
              <a:off x="2935868" y="2888909"/>
              <a:ext cx="1114412" cy="39607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p</a:t>
              </a:r>
              <a:r>
                <a:rPr lang="en-US" sz="1800" baseline="-25000" dirty="0" smtClean="0">
                  <a:solidFill>
                    <a:schemeClr val="accent2"/>
                  </a:solidFill>
                </a:rPr>
                <a:t>a</a:t>
              </a:r>
              <a:r>
                <a:rPr lang="en-US" sz="1800" dirty="0" smtClean="0">
                  <a:solidFill>
                    <a:schemeClr val="accent2"/>
                  </a:solidFill>
                </a:rPr>
                <a:t> holes</a:t>
              </a:r>
              <a:endParaRPr lang="en-US" sz="18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7644370" y="4725181"/>
            <a:ext cx="1917270" cy="1440199"/>
            <a:chOff x="4738959" y="2492870"/>
            <a:chExt cx="2184209" cy="1640716"/>
          </a:xfrm>
        </p:grpSpPr>
        <p:grpSp>
          <p:nvGrpSpPr>
            <p:cNvPr id="133" name="Group 132"/>
            <p:cNvGrpSpPr/>
            <p:nvPr/>
          </p:nvGrpSpPr>
          <p:grpSpPr>
            <a:xfrm>
              <a:off x="5169030" y="2492870"/>
              <a:ext cx="1296150" cy="1008140"/>
              <a:chOff x="5169030" y="2492870"/>
              <a:chExt cx="1296150" cy="1008140"/>
            </a:xfrm>
          </p:grpSpPr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9130" y="249290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9180" y="249287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9030" y="249290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9080" y="249287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913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9180" y="328501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903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9080" y="3285010"/>
                <a:ext cx="216000" cy="216000"/>
              </a:xfrm>
              <a:prstGeom prst="rect">
                <a:avLst/>
              </a:prstGeom>
            </p:spPr>
          </p:pic>
        </p:grpSp>
        <p:sp>
          <p:nvSpPr>
            <p:cNvPr id="134" name="TextBox 133"/>
            <p:cNvSpPr txBox="1"/>
            <p:nvPr/>
          </p:nvSpPr>
          <p:spPr>
            <a:xfrm>
              <a:off x="4738959" y="3485586"/>
              <a:ext cx="2184209" cy="648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Ionized acceptors</a:t>
              </a:r>
              <a:endParaRPr lang="en-US" sz="1800" dirty="0">
                <a:solidFill>
                  <a:schemeClr val="accent2"/>
                </a:solidFill>
              </a:endParaRPr>
            </a:p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N</a:t>
              </a:r>
              <a:r>
                <a:rPr lang="en-US" sz="1800" baseline="-25000" dirty="0" smtClean="0">
                  <a:solidFill>
                    <a:schemeClr val="accent2"/>
                  </a:solidFill>
                </a:rPr>
                <a:t>a</a:t>
              </a:r>
              <a:r>
                <a:rPr lang="en-US" sz="1800" baseline="30000" dirty="0" smtClean="0">
                  <a:solidFill>
                    <a:schemeClr val="accent2"/>
                  </a:solidFill>
                </a:rPr>
                <a:t>+ </a:t>
              </a:r>
              <a:r>
                <a:rPr lang="en-US" sz="1800" dirty="0" smtClean="0">
                  <a:solidFill>
                    <a:schemeClr val="accent2"/>
                  </a:solidFill>
                </a:rPr>
                <a:t>= N</a:t>
              </a:r>
              <a:r>
                <a:rPr lang="en-US" sz="1800" baseline="-25000" dirty="0" smtClean="0">
                  <a:solidFill>
                    <a:schemeClr val="accent2"/>
                  </a:solidFill>
                </a:rPr>
                <a:t>a </a:t>
              </a:r>
              <a:r>
                <a:rPr lang="en-US" sz="1800" dirty="0" smtClean="0">
                  <a:solidFill>
                    <a:schemeClr val="accent2"/>
                  </a:solidFill>
                </a:rPr>
                <a:t>- p</a:t>
              </a:r>
              <a:r>
                <a:rPr lang="en-US" sz="1800" baseline="-25000" dirty="0" smtClean="0">
                  <a:solidFill>
                    <a:schemeClr val="accent2"/>
                  </a:solidFill>
                </a:rPr>
                <a:t>a</a:t>
              </a:r>
              <a:endParaRPr lang="en-US" sz="1800" baseline="-25000" dirty="0">
                <a:solidFill>
                  <a:schemeClr val="accent2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5277030" y="2780910"/>
              <a:ext cx="1094970" cy="396550"/>
              <a:chOff x="5277030" y="2780910"/>
              <a:chExt cx="1094970" cy="396550"/>
            </a:xfrm>
          </p:grpSpPr>
          <p:cxnSp>
            <p:nvCxnSpPr>
              <p:cNvPr id="136" name="Straight Arrow Connector 135"/>
              <p:cNvCxnSpPr/>
              <p:nvPr/>
            </p:nvCxnSpPr>
            <p:spPr>
              <a:xfrm flipV="1">
                <a:off x="5277030" y="2780910"/>
                <a:ext cx="0" cy="3965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/>
              <p:nvPr/>
            </p:nvCxnSpPr>
            <p:spPr>
              <a:xfrm flipV="1">
                <a:off x="5642020" y="2780910"/>
                <a:ext cx="0" cy="3965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/>
              <p:nvPr/>
            </p:nvCxnSpPr>
            <p:spPr>
              <a:xfrm flipV="1">
                <a:off x="6007010" y="2780910"/>
                <a:ext cx="0" cy="3965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/>
              <p:cNvCxnSpPr/>
              <p:nvPr/>
            </p:nvCxnSpPr>
            <p:spPr>
              <a:xfrm flipV="1">
                <a:off x="6372000" y="2780910"/>
                <a:ext cx="0" cy="3965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7241155" y="5278568"/>
                <a:ext cx="489781" cy="405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155" y="5278568"/>
                <a:ext cx="489781" cy="405243"/>
              </a:xfrm>
              <a:prstGeom prst="rect">
                <a:avLst/>
              </a:prstGeom>
              <a:blipFill rotWithShape="1">
                <a:blip r:embed="rId8"/>
                <a:stretch>
                  <a:fillRect l="-3750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7579051" y="2686319"/>
                <a:ext cx="502558" cy="405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051" y="2686319"/>
                <a:ext cx="502558" cy="405243"/>
              </a:xfrm>
              <a:prstGeom prst="rect">
                <a:avLst/>
              </a:prstGeom>
              <a:blipFill rotWithShape="1">
                <a:blip r:embed="rId9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16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Extrinsic</a:t>
            </a:r>
            <a:r>
              <a:rPr lang="en-US" sz="2800" dirty="0" smtClean="0">
                <a:solidFill>
                  <a:schemeClr val="accent2"/>
                </a:solidFill>
              </a:rPr>
              <a:t> – impurities ionization energy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68901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6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8330" y="548600"/>
            <a:ext cx="9648000" cy="7925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Clr>
                <a:schemeClr val="accent5"/>
              </a:buClr>
            </a:pPr>
            <a:r>
              <a:rPr lang="en-US" sz="2400" dirty="0" smtClean="0">
                <a:solidFill>
                  <a:schemeClr val="accent2"/>
                </a:solidFill>
              </a:rPr>
              <a:t>Applying first quantization rules (Bohr’s atom model) it is possible to derive with good precision the ionization energy for the electrons.</a:t>
            </a:r>
            <a:endParaRPr lang="en-US" sz="2400" baseline="30000" dirty="0">
              <a:solidFill>
                <a:schemeClr val="accent2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547459"/>
              </p:ext>
            </p:extLst>
          </p:nvPr>
        </p:nvGraphicFramePr>
        <p:xfrm>
          <a:off x="5024751" y="2996940"/>
          <a:ext cx="4536889" cy="3420435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28909"/>
                <a:gridCol w="1296000"/>
                <a:gridCol w="1511980"/>
              </a:tblGrid>
              <a:tr h="540075"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latin typeface="+mj-lt"/>
                          <a:ea typeface="Cambria Math" pitchFamily="18" charset="0"/>
                        </a:rPr>
                        <a:t>Dopant</a:t>
                      </a:r>
                      <a:endParaRPr lang="en-US" i="0" dirty="0">
                        <a:latin typeface="+mj-lt"/>
                        <a:ea typeface="Cambria Math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i="0" dirty="0" smtClean="0">
                          <a:latin typeface="+mn-lt"/>
                          <a:ea typeface="Cambria Math" pitchFamily="18" charset="0"/>
                        </a:rPr>
                        <a:t>Ionization Energy [eV]</a:t>
                      </a:r>
                      <a:endParaRPr lang="en-US" i="0" baseline="-25000" dirty="0">
                        <a:latin typeface="+mn-lt"/>
                        <a:ea typeface="Cambria Math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i="1" baseline="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/>
                      <a:endParaRPr lang="en-US" i="0" dirty="0">
                        <a:latin typeface="+mj-lt"/>
                        <a:ea typeface="Cambria Math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baseline="0" dirty="0" smtClean="0">
                          <a:latin typeface="+mn-lt"/>
                          <a:ea typeface="Cambria Math" pitchFamily="18" charset="0"/>
                        </a:rPr>
                        <a:t>In Si</a:t>
                      </a:r>
                      <a:endParaRPr lang="en-US" i="0" baseline="0" dirty="0">
                        <a:latin typeface="+mn-lt"/>
                        <a:ea typeface="Cambria Math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baseline="0" dirty="0" smtClean="0">
                          <a:latin typeface="+mn-lt"/>
                          <a:ea typeface="Cambria Math" pitchFamily="18" charset="0"/>
                        </a:rPr>
                        <a:t>In </a:t>
                      </a:r>
                      <a:r>
                        <a:rPr lang="en-US" i="0" baseline="0" dirty="0" err="1" smtClean="0">
                          <a:latin typeface="+mn-lt"/>
                          <a:ea typeface="Cambria Math" pitchFamily="18" charset="0"/>
                        </a:rPr>
                        <a:t>Ge</a:t>
                      </a:r>
                      <a:endParaRPr lang="en-US" i="0" baseline="0" dirty="0">
                        <a:latin typeface="+mn-lt"/>
                        <a:ea typeface="Cambria Math" pitchFamily="18" charset="0"/>
                      </a:endParaRPr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l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i="0" kern="1200" dirty="0" smtClean="0">
                          <a:solidFill>
                            <a:schemeClr val="dk1"/>
                          </a:solidFill>
                          <a:latin typeface="+mn-lt"/>
                          <a:ea typeface="Cambria Math" pitchFamily="18" charset="0"/>
                          <a:cs typeface="+mn-cs"/>
                        </a:rPr>
                        <a:t>Intrinsic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1.12</a:t>
                      </a:r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0.67</a:t>
                      </a:r>
                      <a:endParaRPr lang="en-US" baseline="0" dirty="0"/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Phosphorous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0.0120</a:t>
                      </a:r>
                      <a:endParaRPr lang="en-US" dirty="0"/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Arsenic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0.0127</a:t>
                      </a:r>
                      <a:endParaRPr lang="en-US" dirty="0"/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Boron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0.045</a:t>
                      </a:r>
                      <a:endParaRPr 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0.0104</a:t>
                      </a:r>
                      <a:endParaRPr lang="en-US" baseline="30000" dirty="0"/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Aluminum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0.060</a:t>
                      </a:r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0.0102</a:t>
                      </a:r>
                      <a:endParaRPr lang="en-US" baseline="0" dirty="0"/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Gallium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0.065</a:t>
                      </a:r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0.0110</a:t>
                      </a:r>
                      <a:endParaRPr lang="en-US" baseline="0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8330" y="1596984"/>
                <a:ext cx="2271199" cy="895886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2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it-IT" sz="2400" b="0" i="1" smtClean="0">
                              <a:latin typeface="Cambria Math"/>
                              <a:ea typeface="Cambria Math"/>
                            </a:rPr>
                            <m:t>𝜋𝜖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4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0" y="1596984"/>
                <a:ext cx="2271199" cy="895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28330" y="2420860"/>
            <a:ext cx="1621299" cy="4320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buClr>
                <a:schemeClr val="accent5"/>
              </a:buClr>
            </a:pPr>
            <a:r>
              <a:rPr lang="en-US" sz="1800" dirty="0" smtClean="0">
                <a:solidFill>
                  <a:schemeClr val="accent2"/>
                </a:solidFill>
              </a:rPr>
              <a:t>Forces balance</a:t>
            </a:r>
            <a:endParaRPr lang="en-US" sz="1800" dirty="0">
              <a:solidFill>
                <a:schemeClr val="accent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8330" y="2852920"/>
            <a:ext cx="4085090" cy="1224170"/>
            <a:chOff x="128330" y="2852920"/>
            <a:chExt cx="4085090" cy="12241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40382" y="2852920"/>
                  <a:ext cx="4073038" cy="892488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it-IT" sz="2400" i="1">
                                <a:latin typeface="Cambria Math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it-IT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it-IT" sz="24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it-IT" sz="2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it-IT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24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it-IT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sz="240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sz="2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it-IT" sz="2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2400" b="0" i="1" smtClean="0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it-IT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it-IT" sz="2400" b="0" i="1" smtClean="0">
                                    <a:latin typeface="Cambria Math"/>
                                    <a:ea typeface="Cambria Math"/>
                                  </a:rPr>
                                  <m:t>2 </m:t>
                                </m:r>
                                <m:d>
                                  <m:dPr>
                                    <m:ctrlP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400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  <m:t>ℏ</m:t>
                                    </m:r>
                                  </m:e>
                                </m:d>
                              </m:e>
                              <m:sub/>
                              <m:sup>
                                <m:r>
                                  <a:rPr lang="it-IT" sz="2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  <m: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  <m:t>𝜋𝜖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it-IT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382" y="2852920"/>
                  <a:ext cx="4073038" cy="89248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>
              <a:off x="128330" y="3645030"/>
              <a:ext cx="1559235" cy="43206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Kinetic energy</a:t>
              </a:r>
              <a:endParaRPr lang="en-US" sz="18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8330" y="4149100"/>
            <a:ext cx="3957558" cy="1224170"/>
            <a:chOff x="128330" y="4149100"/>
            <a:chExt cx="3957558" cy="12241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28330" y="4149100"/>
                  <a:ext cx="3957558" cy="894347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i="1" smtClean="0">
                            <a:latin typeface="Cambria Math"/>
                            <a:ea typeface="Cambria Math"/>
                          </a:rPr>
                          <m:t>𝑉</m:t>
                        </m:r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it-IT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sz="2400" b="0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it-IT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24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it-IT" sz="2400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it-IT" sz="2400" i="1">
                                <a:latin typeface="Cambria Math"/>
                                <a:ea typeface="Cambria Math"/>
                              </a:rPr>
                              <m:t>4</m:t>
                            </m:r>
                            <m:r>
                              <a:rPr lang="it-IT" sz="2400" i="1">
                                <a:latin typeface="Cambria Math"/>
                                <a:ea typeface="Cambria Math"/>
                              </a:rPr>
                              <m:t>𝜋𝜖</m:t>
                            </m:r>
                            <m:sSub>
                              <m:sSubPr>
                                <m:ctrlPr>
                                  <a:rPr lang="it-IT" sz="2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400" b="0" i="1" smtClean="0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it-IT" sz="2400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sz="240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sz="2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it-IT" sz="2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2400" b="0" i="1" smtClean="0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it-IT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ctrlP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400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  <m:t>ℏ</m:t>
                                    </m:r>
                                  </m:e>
                                </m:d>
                              </m:e>
                              <m:sub/>
                              <m:sup>
                                <m:r>
                                  <a:rPr lang="it-IT" sz="2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  <m: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  <m:t>𝜋𝜖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it-IT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330" y="4149100"/>
                  <a:ext cx="3957558" cy="89434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/>
            <p:cNvSpPr txBox="1"/>
            <p:nvPr/>
          </p:nvSpPr>
          <p:spPr>
            <a:xfrm>
              <a:off x="128330" y="4941210"/>
              <a:ext cx="1728240" cy="43206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Potential energy</a:t>
              </a:r>
              <a:endParaRPr lang="en-US" sz="18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8330" y="5301260"/>
            <a:ext cx="3674659" cy="1080150"/>
            <a:chOff x="128330" y="5301260"/>
            <a:chExt cx="3674659" cy="10801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28330" y="5301260"/>
                  <a:ext cx="3674659" cy="892488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i="1" smtClean="0"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it-IT" sz="240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it-IT" sz="2400" i="1" smtClean="0"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it-IT" sz="240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it-IT" sz="2400" i="1" smtClean="0">
                            <a:latin typeface="Cambria Math"/>
                            <a:ea typeface="Cambria Math"/>
                          </a:rPr>
                          <m:t>𝑉</m:t>
                        </m:r>
                        <m:r>
                          <a:rPr lang="it-IT" sz="24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sz="240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sz="2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it-IT" sz="2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2400" b="0" i="1" smtClean="0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it-IT" sz="2400" b="0" i="1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sSubSup>
                              <m:sSubSupPr>
                                <m:ctrlPr>
                                  <a:rPr lang="it-IT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ctrlP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400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  <m:t>ℏ</m:t>
                                    </m:r>
                                  </m:e>
                                </m:d>
                              </m:e>
                              <m:sub/>
                              <m:sup>
                                <m:r>
                                  <a:rPr lang="it-IT" sz="2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  <m:r>
                                      <a:rPr lang="it-IT" sz="2400" i="1">
                                        <a:latin typeface="Cambria Math"/>
                                        <a:ea typeface="Cambria Math"/>
                                      </a:rPr>
                                      <m:t>𝜋𝜖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it-IT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330" y="5301260"/>
                  <a:ext cx="3674659" cy="89248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128330" y="5949350"/>
              <a:ext cx="1728240" cy="43206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Total energy</a:t>
              </a:r>
              <a:endParaRPr lang="en-US" sz="18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96150" y="1547458"/>
            <a:ext cx="1708760" cy="1161442"/>
            <a:chOff x="2504660" y="1547458"/>
            <a:chExt cx="1708760" cy="11614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576512" y="1628750"/>
                  <a:ext cx="1636907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1800" i="1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it-IT" sz="1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sSub>
                          <m:sSubPr>
                            <m:ctrlPr>
                              <a:rPr lang="it-IT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it-IT" sz="18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it-IT" sz="1800" i="1">
                            <a:latin typeface="Cambria Math"/>
                          </a:rPr>
                          <m:t>𝑣</m:t>
                        </m:r>
                        <m:r>
                          <a:rPr lang="it-IT" sz="1800" b="0" i="1" smtClean="0">
                            <a:latin typeface="Cambria Math"/>
                          </a:rPr>
                          <m:t>=</m:t>
                        </m:r>
                        <m:r>
                          <a:rPr lang="it-IT" sz="1800" b="0" i="1" smtClean="0">
                            <a:latin typeface="Cambria Math"/>
                          </a:rPr>
                          <m:t>𝑛</m:t>
                        </m:r>
                        <m:r>
                          <a:rPr lang="it-IT" sz="1800" b="0" i="1" smtClean="0">
                            <a:latin typeface="Cambria Math"/>
                          </a:rPr>
                          <m:t> ℏ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6512" y="1628750"/>
                  <a:ext cx="1636907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2504660" y="2044927"/>
              <a:ext cx="1708760" cy="59196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Momentum</a:t>
              </a:r>
            </a:p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quantization</a:t>
              </a:r>
              <a:endParaRPr lang="en-US" sz="1800" dirty="0">
                <a:solidFill>
                  <a:schemeClr val="accent2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576512" y="1547458"/>
              <a:ext cx="1636908" cy="1161442"/>
            </a:xfrm>
            <a:prstGeom prst="rect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  <a:prstDash val="dash"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64960" y="1484730"/>
            <a:ext cx="1728240" cy="1296180"/>
            <a:chOff x="4520940" y="1556740"/>
            <a:chExt cx="1728240" cy="12961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520940" y="1596984"/>
                  <a:ext cx="1635768" cy="64812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it-IT" sz="18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it-IT" sz="18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sz="180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sz="18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1800" i="1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it-IT" sz="1800" i="1">
                                    <a:latin typeface="Cambria Math"/>
                                    <a:ea typeface="Cambria Math"/>
                                  </a:rPr>
                                  <m:t>𝜋𝜖</m:t>
                                </m:r>
                                <m:r>
                                  <a:rPr lang="it-IT" sz="18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it-IT" sz="1800" b="0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it-IT" sz="18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1800" i="1">
                                    <a:latin typeface="Cambria Math"/>
                                    <a:ea typeface="Cambria Math"/>
                                  </a:rPr>
                                  <m:t>ℏ</m:t>
                                </m:r>
                              </m:e>
                              <m:sup>
                                <m:r>
                                  <a:rPr lang="it-IT" sz="18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it-IT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18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it-IT" sz="18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18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it-IT" sz="1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0940" y="1596984"/>
                  <a:ext cx="1635768" cy="64812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>
              <a:off x="4520940" y="2215596"/>
              <a:ext cx="1728240" cy="6373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Radius</a:t>
              </a:r>
            </a:p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quantization</a:t>
              </a:r>
              <a:endParaRPr lang="en-US" sz="1800" dirty="0">
                <a:solidFill>
                  <a:schemeClr val="accent2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40262" y="1556740"/>
              <a:ext cx="1636908" cy="1296180"/>
            </a:xfrm>
            <a:prstGeom prst="rect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  <a:prstDash val="dash"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81240" y="1547458"/>
            <a:ext cx="2664370" cy="1161442"/>
            <a:chOff x="6609230" y="1547458"/>
            <a:chExt cx="2664370" cy="11614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609230" y="1628750"/>
                  <a:ext cx="2664370" cy="69519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18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it-IT" sz="18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18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sz="180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sz="18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1800" i="1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it-IT" sz="1800" i="1">
                                    <a:latin typeface="Cambria Math"/>
                                    <a:ea typeface="Cambria Math"/>
                                  </a:rPr>
                                  <m:t>𝜋𝜖</m:t>
                                </m:r>
                                <m:r>
                                  <a:rPr lang="it-IT" sz="18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it-IT" sz="1800" b="0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it-IT" sz="18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1800" i="1">
                                    <a:latin typeface="Cambria Math"/>
                                    <a:ea typeface="Cambria Math"/>
                                  </a:rPr>
                                  <m:t>ℏ</m:t>
                                </m:r>
                              </m:e>
                              <m:sup>
                                <m:r>
                                  <a:rPr lang="it-IT" sz="18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it-IT" sz="18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18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it-IT" sz="18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18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it-IT" sz="1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it-IT" sz="1800" b="0" i="1" smtClean="0">
                            <a:latin typeface="Cambria Math"/>
                          </a:rPr>
                          <m:t>=0.53</m:t>
                        </m:r>
                        <m:r>
                          <a:rPr lang="it-IT" sz="1800" b="0" i="1" smtClean="0">
                            <a:latin typeface="Cambria Math"/>
                            <a:ea typeface="Cambria Math"/>
                          </a:rPr>
                          <m:t>Å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9230" y="1628750"/>
                  <a:ext cx="2664370" cy="69519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6609230" y="2282223"/>
              <a:ext cx="2664370" cy="42667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Bohr radius</a:t>
              </a:r>
              <a:endParaRPr lang="en-US" sz="1800" dirty="0">
                <a:solidFill>
                  <a:schemeClr val="accent2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609230" y="1547458"/>
              <a:ext cx="2664370" cy="1161442"/>
            </a:xfrm>
            <a:prstGeom prst="rect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  <a:prstDash val="dash"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514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Solid state detectors</a:t>
            </a:r>
            <a:r>
              <a:rPr lang="en-US" sz="2800" dirty="0" smtClean="0">
                <a:solidFill>
                  <a:schemeClr val="accent2"/>
                </a:solidFill>
              </a:rPr>
              <a:t> – history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43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2430" y="2971461"/>
            <a:ext cx="3908652" cy="457539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it-IT" sz="2000" dirty="0" smtClean="0">
                <a:solidFill>
                  <a:schemeClr val="accent2"/>
                </a:solidFill>
              </a:rPr>
              <a:t>Actually, film is a solid state detector</a:t>
            </a:r>
            <a:endParaRPr lang="en-US" sz="2000" dirty="0" smtClean="0">
              <a:solidFill>
                <a:schemeClr val="accent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20440" y="3802403"/>
            <a:ext cx="3187025" cy="2362977"/>
            <a:chOff x="1064460" y="3398966"/>
            <a:chExt cx="3187025" cy="2362977"/>
          </a:xfrm>
        </p:grpSpPr>
        <p:pic>
          <p:nvPicPr>
            <p:cNvPr id="48" name="tgrainSEM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5746"/>
            <a:stretch/>
          </p:blipFill>
          <p:spPr>
            <a:xfrm>
              <a:off x="1064460" y="3398966"/>
              <a:ext cx="3187025" cy="2362977"/>
            </a:xfrm>
            <a:prstGeom prst="rect">
              <a:avLst/>
            </a:prstGeom>
            <a:ln w="25400">
              <a:solidFill>
                <a:schemeClr val="accent5">
                  <a:lumMod val="40000"/>
                  <a:lumOff val="60000"/>
                </a:schemeClr>
              </a:solidFill>
            </a:ln>
            <a:effectLst/>
          </p:spPr>
        </p:pic>
        <p:sp>
          <p:nvSpPr>
            <p:cNvPr id="43" name="TextBox 42"/>
            <p:cNvSpPr txBox="1"/>
            <p:nvPr/>
          </p:nvSpPr>
          <p:spPr>
            <a:xfrm>
              <a:off x="1739856" y="3429000"/>
              <a:ext cx="2008215" cy="584208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l"/>
              <a:r>
                <a:rPr lang="it-IT" sz="24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Silver Halides</a:t>
              </a:r>
              <a:endPara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808881" y="4180533"/>
              <a:ext cx="839799" cy="1289425"/>
              <a:chOff x="1808881" y="4180533"/>
              <a:chExt cx="839799" cy="1289425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H="1" flipV="1">
                <a:off x="1833267" y="4630165"/>
                <a:ext cx="7171" cy="818748"/>
              </a:xfrm>
              <a:prstGeom prst="line">
                <a:avLst/>
              </a:prstGeom>
              <a:ln w="28575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2150731" y="5050061"/>
                <a:ext cx="839792" cy="1"/>
              </a:xfrm>
              <a:prstGeom prst="line">
                <a:avLst/>
              </a:prstGeom>
              <a:ln w="28575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1833265" y="4773039"/>
                <a:ext cx="730260" cy="1589"/>
              </a:xfrm>
              <a:prstGeom prst="straightConnector1">
                <a:avLst/>
              </a:prstGeom>
              <a:ln w="28575">
                <a:solidFill>
                  <a:schemeClr val="accent5">
                    <a:lumMod val="40000"/>
                    <a:lumOff val="60000"/>
                  </a:schemeClr>
                </a:solidFill>
                <a:headEnd type="arrow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1808881" y="4180533"/>
                <a:ext cx="839799" cy="328617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 anchorCtr="0">
                <a:noAutofit/>
              </a:bodyPr>
              <a:lstStyle/>
              <a:p>
                <a:pPr algn="ctr"/>
                <a:r>
                  <a:rPr lang="it-IT" sz="1400" b="1" dirty="0" smtClean="0">
                    <a:solidFill>
                      <a:schemeClr val="tx1"/>
                    </a:solidFill>
                  </a:rPr>
                  <a:t>Pixel</a:t>
                </a:r>
                <a:endParaRPr lang="en-US" sz="1400" b="1" dirty="0" smtClean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6201428" y="548600"/>
            <a:ext cx="3432222" cy="2701962"/>
            <a:chOff x="6201428" y="548600"/>
            <a:chExt cx="3432222" cy="2701962"/>
          </a:xfrm>
        </p:grpSpPr>
        <p:grpSp>
          <p:nvGrpSpPr>
            <p:cNvPr id="5" name="Group 4"/>
            <p:cNvGrpSpPr/>
            <p:nvPr/>
          </p:nvGrpSpPr>
          <p:grpSpPr>
            <a:xfrm>
              <a:off x="6201428" y="548600"/>
              <a:ext cx="3432222" cy="2701962"/>
              <a:chOff x="5683260" y="69804"/>
              <a:chExt cx="3432222" cy="2701962"/>
            </a:xfrm>
          </p:grpSpPr>
          <p:pic>
            <p:nvPicPr>
              <p:cNvPr id="52" name="160vc1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3807" y="164368"/>
                <a:ext cx="3331675" cy="2607398"/>
              </a:xfrm>
              <a:prstGeom prst="rect">
                <a:avLst/>
              </a:prstGeom>
              <a:ln w="2857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5683260" y="69804"/>
                <a:ext cx="839799" cy="328617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 anchorCtr="0">
                <a:noAutofit/>
              </a:bodyPr>
              <a:lstStyle/>
              <a:p>
                <a:pPr algn="ctr"/>
                <a:r>
                  <a:rPr lang="it-IT" sz="1400" b="1" dirty="0" smtClean="0">
                    <a:solidFill>
                      <a:schemeClr val="tx1"/>
                    </a:solidFill>
                  </a:rPr>
                  <a:t>50 ISO</a:t>
                </a:r>
                <a:endParaRPr lang="en-US" sz="1400" b="1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8000725" y="1196690"/>
              <a:ext cx="1058880" cy="504069"/>
              <a:chOff x="5919484" y="5142465"/>
              <a:chExt cx="1058880" cy="504069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 rot="16200000" flipV="1">
                <a:off x="6668001" y="5482224"/>
                <a:ext cx="328619" cy="2"/>
              </a:xfrm>
              <a:prstGeom prst="line">
                <a:avLst/>
              </a:prstGeom>
              <a:ln w="28575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V="1">
                <a:off x="6814057" y="5482219"/>
                <a:ext cx="328612" cy="3"/>
              </a:xfrm>
              <a:prstGeom prst="line">
                <a:avLst/>
              </a:prstGeom>
              <a:ln w="28575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flipV="1">
                <a:off x="6016831" y="5399645"/>
                <a:ext cx="766773" cy="782"/>
              </a:xfrm>
              <a:prstGeom prst="straightConnector1">
                <a:avLst/>
              </a:prstGeom>
              <a:ln w="28575">
                <a:solidFill>
                  <a:schemeClr val="accent5">
                    <a:lumMod val="40000"/>
                    <a:lumOff val="60000"/>
                  </a:schemeClr>
                </a:solidFill>
                <a:headEnd type="none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5919484" y="5142465"/>
                <a:ext cx="912825" cy="294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0">
                <a:noAutofit/>
              </a:bodyPr>
              <a:lstStyle/>
              <a:p>
                <a:pPr algn="ctr"/>
                <a:r>
                  <a:rPr lang="it-IT" sz="1600" b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0.5 um</a:t>
                </a:r>
                <a:endParaRPr lang="en-US" sz="16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pic>
        <p:nvPicPr>
          <p:cNvPr id="75" name="Picture 74" descr="2044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0440" y="908650"/>
            <a:ext cx="3249627" cy="211225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400326" y="2060810"/>
            <a:ext cx="3441214" cy="2701962"/>
            <a:chOff x="5400326" y="1735178"/>
            <a:chExt cx="3441214" cy="2701962"/>
          </a:xfrm>
        </p:grpSpPr>
        <p:grpSp>
          <p:nvGrpSpPr>
            <p:cNvPr id="6" name="Group 5"/>
            <p:cNvGrpSpPr/>
            <p:nvPr/>
          </p:nvGrpSpPr>
          <p:grpSpPr>
            <a:xfrm>
              <a:off x="5400326" y="1735178"/>
              <a:ext cx="3441214" cy="2701962"/>
              <a:chOff x="5391156" y="1457298"/>
              <a:chExt cx="3441214" cy="2701962"/>
            </a:xfrm>
          </p:grpSpPr>
          <p:pic>
            <p:nvPicPr>
              <p:cNvPr id="53" name="superia2_resize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0695" y="1551862"/>
                <a:ext cx="3331675" cy="2607398"/>
              </a:xfrm>
              <a:prstGeom prst="rect">
                <a:avLst/>
              </a:prstGeom>
              <a:ln w="2857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5391156" y="1457298"/>
                <a:ext cx="839799" cy="328617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 anchorCtr="0">
                <a:noAutofit/>
              </a:bodyPr>
              <a:lstStyle/>
              <a:p>
                <a:pPr algn="ctr"/>
                <a:r>
                  <a:rPr lang="it-IT" sz="1400" b="1" dirty="0" smtClean="0">
                    <a:solidFill>
                      <a:schemeClr val="tx1"/>
                    </a:solidFill>
                  </a:rPr>
                  <a:t>100 ISO</a:t>
                </a:r>
                <a:endParaRPr lang="en-US" sz="1400" b="1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6997728" y="1982007"/>
              <a:ext cx="949338" cy="1045350"/>
              <a:chOff x="5537208" y="4633929"/>
              <a:chExt cx="949338" cy="1045350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rot="16200000" flipV="1">
                <a:off x="5208590" y="5247478"/>
                <a:ext cx="803287" cy="1"/>
              </a:xfrm>
              <a:prstGeom prst="line">
                <a:avLst/>
              </a:prstGeom>
              <a:ln w="28575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6030138" y="5259382"/>
                <a:ext cx="839792" cy="1"/>
              </a:xfrm>
              <a:prstGeom prst="line">
                <a:avLst/>
              </a:prstGeom>
              <a:ln w="28575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5610234" y="4875993"/>
                <a:ext cx="839799" cy="1588"/>
              </a:xfrm>
              <a:prstGeom prst="straightConnector1">
                <a:avLst/>
              </a:prstGeom>
              <a:ln w="28575">
                <a:solidFill>
                  <a:schemeClr val="accent5">
                    <a:lumMod val="40000"/>
                    <a:lumOff val="60000"/>
                  </a:schemeClr>
                </a:solidFill>
                <a:headEnd type="arrow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5537208" y="4633929"/>
                <a:ext cx="949338" cy="288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0">
                <a:noAutofit/>
              </a:bodyPr>
              <a:lstStyle/>
              <a:p>
                <a:pPr algn="ctr"/>
                <a:r>
                  <a:rPr lang="it-IT" sz="1600" b="1" dirty="0" smtClean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rPr>
                  <a:t>1 um</a:t>
                </a:r>
                <a:endParaRPr lang="en-US" sz="1600" b="1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4808980" y="3607438"/>
            <a:ext cx="3441214" cy="2701962"/>
            <a:chOff x="4953000" y="3209922"/>
            <a:chExt cx="3441214" cy="2701962"/>
          </a:xfrm>
        </p:grpSpPr>
        <p:grpSp>
          <p:nvGrpSpPr>
            <p:cNvPr id="7" name="Group 6"/>
            <p:cNvGrpSpPr/>
            <p:nvPr/>
          </p:nvGrpSpPr>
          <p:grpSpPr>
            <a:xfrm>
              <a:off x="4953000" y="3209922"/>
              <a:ext cx="3441214" cy="2701962"/>
              <a:chOff x="5026026" y="3209922"/>
              <a:chExt cx="3441214" cy="2701962"/>
            </a:xfrm>
          </p:grpSpPr>
          <p:pic>
            <p:nvPicPr>
              <p:cNvPr id="54" name="tmax1_resize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5565" y="3304486"/>
                <a:ext cx="3331675" cy="2607398"/>
              </a:xfrm>
              <a:prstGeom prst="rect">
                <a:avLst/>
              </a:prstGeom>
              <a:ln w="25400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p:spPr>
          </p:pic>
          <p:sp>
            <p:nvSpPr>
              <p:cNvPr id="56" name="TextBox 55"/>
              <p:cNvSpPr txBox="1"/>
              <p:nvPr/>
            </p:nvSpPr>
            <p:spPr>
              <a:xfrm>
                <a:off x="5026026" y="3209922"/>
                <a:ext cx="839799" cy="328617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 anchorCtr="0">
                <a:noAutofit/>
              </a:bodyPr>
              <a:lstStyle/>
              <a:p>
                <a:pPr algn="ctr"/>
                <a:r>
                  <a:rPr lang="it-IT" sz="1400" b="1" dirty="0" smtClean="0">
                    <a:solidFill>
                      <a:schemeClr val="tx1"/>
                    </a:solidFill>
                  </a:rPr>
                  <a:t>200 ISO</a:t>
                </a:r>
                <a:endParaRPr lang="en-US" sz="1400" b="1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457070" y="4088605"/>
              <a:ext cx="949339" cy="839792"/>
              <a:chOff x="5457070" y="4088605"/>
              <a:chExt cx="949339" cy="839792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rot="16200000" flipV="1">
                <a:off x="5091939" y="4524391"/>
                <a:ext cx="803287" cy="1"/>
              </a:xfrm>
              <a:prstGeom prst="line">
                <a:avLst/>
              </a:prstGeom>
              <a:ln w="28575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86513" y="4508500"/>
                <a:ext cx="839792" cy="1"/>
              </a:xfrm>
              <a:prstGeom prst="line">
                <a:avLst/>
              </a:prstGeom>
              <a:ln w="28575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5480375" y="4889520"/>
                <a:ext cx="912825" cy="1588"/>
              </a:xfrm>
              <a:prstGeom prst="straightConnector1">
                <a:avLst/>
              </a:prstGeom>
              <a:ln w="28575">
                <a:solidFill>
                  <a:schemeClr val="accent5">
                    <a:lumMod val="40000"/>
                    <a:lumOff val="60000"/>
                  </a:schemeClr>
                </a:solidFill>
                <a:headEnd type="arrow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>
                <a:off x="5457070" y="4633929"/>
                <a:ext cx="949338" cy="288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 anchorCtr="0">
                <a:noAutofit/>
              </a:bodyPr>
              <a:lstStyle/>
              <a:p>
                <a:pPr algn="ctr"/>
                <a:r>
                  <a:rPr lang="it-IT" sz="1600" b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3 um</a:t>
                </a:r>
                <a:endParaRPr lang="en-US" sz="16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46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Extrinsic</a:t>
            </a:r>
            <a:r>
              <a:rPr lang="en-US" sz="2800" dirty="0" smtClean="0">
                <a:solidFill>
                  <a:schemeClr val="accent2"/>
                </a:solidFill>
              </a:rPr>
              <a:t> – donors/acceptors probability function</a:t>
            </a:r>
            <a:endParaRPr lang="en-US" sz="2800" dirty="0">
              <a:solidFill>
                <a:schemeClr val="accent2"/>
              </a:solidFill>
              <a:latin typeface="Cambria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6064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7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3791" y="548600"/>
            <a:ext cx="9643879" cy="8641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Clr>
                <a:schemeClr val="accent5"/>
              </a:buClr>
            </a:pPr>
            <a:r>
              <a:rPr lang="en-US" sz="2400" dirty="0" smtClean="0">
                <a:solidFill>
                  <a:schemeClr val="accent2"/>
                </a:solidFill>
              </a:rPr>
              <a:t>Donors and acceptors from dopant impurities densities are described by the very same Fermi-Dirac probability distribution.</a:t>
            </a:r>
            <a:endParaRPr lang="en-US" sz="2400" baseline="300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0429" y="2310039"/>
                <a:ext cx="4344716" cy="111896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it-IT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it-IT" sz="2400" i="1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t-IT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𝐹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it-IT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it-IT" sz="2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it-IT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e>
                        <m:sup>
                          <m:r>
                            <a:rPr lang="it-IT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29" y="2310039"/>
                <a:ext cx="4344716" cy="11189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0429" y="4475151"/>
                <a:ext cx="4345933" cy="118615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it-IT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it-IT" sz="2400" i="1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t-IT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400" b="0" i="1" smtClean="0">
                                  <a:latin typeface="Cambria Math"/>
                                </a:rPr>
                                <m:t>𝑔</m:t>
                              </m:r>
                            </m:den>
                          </m:f>
                          <m:sSup>
                            <m:sSup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it-IT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it-IT" sz="2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it-IT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  <m:sup>
                          <m:r>
                            <a:rPr lang="it-IT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29" y="4475151"/>
                <a:ext cx="4345933" cy="11861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4232900" y="1772770"/>
            <a:ext cx="1368190" cy="3960550"/>
            <a:chOff x="4232900" y="1643654"/>
            <a:chExt cx="1368190" cy="3960550"/>
          </a:xfrm>
        </p:grpSpPr>
        <p:sp>
          <p:nvSpPr>
            <p:cNvPr id="9" name="TextBox 8"/>
            <p:cNvSpPr txBox="1"/>
            <p:nvPr/>
          </p:nvSpPr>
          <p:spPr>
            <a:xfrm>
              <a:off x="4232900" y="1643654"/>
              <a:ext cx="1224170" cy="576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rgbClr val="0000FF"/>
                  </a:solidFill>
                </a:rPr>
                <a:t>Ionized donors</a:t>
              </a:r>
              <a:endParaRPr lang="en-US" sz="1800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76920" y="5028204"/>
              <a:ext cx="1224170" cy="576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rgbClr val="FF0000"/>
                  </a:solidFill>
                </a:rPr>
                <a:t>Ionized acceptors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80098" y="1844780"/>
            <a:ext cx="1676472" cy="70519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5"/>
              </a:buClr>
            </a:pPr>
            <a:r>
              <a:rPr lang="en-US" sz="1800" dirty="0" smtClean="0">
                <a:solidFill>
                  <a:schemeClr val="accent2"/>
                </a:solidFill>
              </a:rPr>
              <a:t>Electrons in the energy level </a:t>
            </a:r>
            <a:r>
              <a:rPr lang="en-US" sz="1800" i="1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sz="1800" i="1" baseline="-250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d</a:t>
            </a:r>
            <a:endParaRPr lang="en-US" sz="1800" i="1" baseline="-25000" dirty="0">
              <a:solidFill>
                <a:schemeClr val="accent2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4470" y="2564940"/>
            <a:ext cx="432000" cy="432000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04410" y="4725240"/>
            <a:ext cx="432000" cy="432000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0098" y="4019984"/>
            <a:ext cx="1676472" cy="70519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5"/>
              </a:buClr>
            </a:pPr>
            <a:r>
              <a:rPr lang="en-US" sz="1800" dirty="0" smtClean="0">
                <a:solidFill>
                  <a:schemeClr val="accent2"/>
                </a:solidFill>
              </a:rPr>
              <a:t>Holes in the energy level </a:t>
            </a:r>
            <a:r>
              <a:rPr lang="en-US" sz="1800" i="1" dirty="0" err="1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sz="1800" i="1" baseline="-25000" dirty="0" err="1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a</a:t>
            </a:r>
            <a:endParaRPr lang="en-US" sz="1800" i="1" baseline="-25000" dirty="0">
              <a:solidFill>
                <a:schemeClr val="accent2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52750" y="1916790"/>
            <a:ext cx="1075573" cy="70519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5"/>
              </a:buClr>
            </a:pPr>
            <a:r>
              <a:rPr lang="en-US" sz="1800" dirty="0" smtClean="0">
                <a:solidFill>
                  <a:schemeClr val="accent2"/>
                </a:solidFill>
              </a:rPr>
              <a:t>Donors</a:t>
            </a:r>
          </a:p>
          <a:p>
            <a:pPr algn="ctr">
              <a:buClr>
                <a:schemeClr val="accent5"/>
              </a:buClr>
            </a:pPr>
            <a:r>
              <a:rPr lang="en-US" sz="1800" dirty="0" smtClean="0">
                <a:solidFill>
                  <a:schemeClr val="accent2"/>
                </a:solidFill>
              </a:rPr>
              <a:t>density</a:t>
            </a:r>
            <a:endParaRPr lang="en-US" sz="1800" i="1" baseline="-25000" dirty="0">
              <a:solidFill>
                <a:schemeClr val="accent2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80740" y="4005080"/>
            <a:ext cx="1209106" cy="70519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5"/>
              </a:buClr>
            </a:pPr>
            <a:r>
              <a:rPr lang="en-US" sz="1800" dirty="0" smtClean="0">
                <a:solidFill>
                  <a:schemeClr val="accent2"/>
                </a:solidFill>
              </a:rPr>
              <a:t>Acceptors</a:t>
            </a:r>
          </a:p>
          <a:p>
            <a:pPr algn="ctr">
              <a:buClr>
                <a:schemeClr val="accent5"/>
              </a:buClr>
            </a:pPr>
            <a:r>
              <a:rPr lang="en-US" sz="1800" dirty="0" smtClean="0">
                <a:solidFill>
                  <a:schemeClr val="accent2"/>
                </a:solidFill>
              </a:rPr>
              <a:t>density</a:t>
            </a:r>
            <a:endParaRPr lang="en-US" sz="1800" i="1" baseline="-25000" dirty="0">
              <a:solidFill>
                <a:schemeClr val="accent2"/>
              </a:solidFill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232900" y="1700759"/>
            <a:ext cx="5544513" cy="4320601"/>
            <a:chOff x="4232900" y="1988799"/>
            <a:chExt cx="5544513" cy="4320601"/>
          </a:xfrm>
        </p:grpSpPr>
        <p:grpSp>
          <p:nvGrpSpPr>
            <p:cNvPr id="35" name="Group 34"/>
            <p:cNvGrpSpPr/>
            <p:nvPr/>
          </p:nvGrpSpPr>
          <p:grpSpPr>
            <a:xfrm>
              <a:off x="4232900" y="2691288"/>
              <a:ext cx="1440200" cy="2753992"/>
              <a:chOff x="4232900" y="2274132"/>
              <a:chExt cx="1440200" cy="2753992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4266048" y="2274132"/>
                <a:ext cx="578787" cy="578787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232900" y="4449337"/>
                <a:ext cx="578787" cy="578787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  <p:cxnSp>
            <p:nvCxnSpPr>
              <p:cNvPr id="4" name="Straight Connector 3"/>
              <p:cNvCxnSpPr>
                <a:stCxn id="2" idx="6"/>
              </p:cNvCxnSpPr>
              <p:nvPr/>
            </p:nvCxnSpPr>
            <p:spPr>
              <a:xfrm flipV="1">
                <a:off x="4844835" y="2563525"/>
                <a:ext cx="828265" cy="1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844835" y="4738730"/>
                <a:ext cx="828265" cy="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673100" y="2563526"/>
                <a:ext cx="0" cy="2175204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5673100" y="1988799"/>
              <a:ext cx="4104313" cy="4320601"/>
              <a:chOff x="5673100" y="1988799"/>
              <a:chExt cx="4104313" cy="4320601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6393201" y="1988799"/>
                <a:ext cx="3384212" cy="1152161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5"/>
                  </a:buClr>
                </a:pPr>
                <a:r>
                  <a:rPr lang="en-US" sz="1800" dirty="0" smtClean="0">
                    <a:solidFill>
                      <a:schemeClr val="accent2"/>
                    </a:solidFill>
                  </a:rPr>
                  <a:t>We are actually interested in the ionized donors/acceptors, as they are carriers which become available for conduction</a:t>
                </a:r>
                <a:endParaRPr lang="en-US" sz="1800" i="1" baseline="-25000" dirty="0">
                  <a:solidFill>
                    <a:schemeClr val="accent2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206" b="17482"/>
              <a:stretch/>
            </p:blipFill>
            <p:spPr>
              <a:xfrm>
                <a:off x="6717650" y="3356990"/>
                <a:ext cx="2916000" cy="2916000"/>
              </a:xfrm>
              <a:prstGeom prst="rect">
                <a:avLst/>
              </a:prstGeom>
            </p:spPr>
          </p:pic>
          <p:cxnSp>
            <p:nvCxnSpPr>
              <p:cNvPr id="25" name="Straight Connector 24"/>
              <p:cNvCxnSpPr/>
              <p:nvPr/>
            </p:nvCxnSpPr>
            <p:spPr>
              <a:xfrm>
                <a:off x="6360826" y="2003704"/>
                <a:ext cx="0" cy="4305696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673100" y="4077090"/>
                <a:ext cx="687726" cy="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8784000" y="4608000"/>
                <a:ext cx="288000" cy="288000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175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72350" y="3794861"/>
                <a:ext cx="7265386" cy="140621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it-IT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it-IT" sz="2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it-IT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400" i="1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it-IT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50" y="3794861"/>
                <a:ext cx="7265386" cy="140621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Extrinsic</a:t>
            </a:r>
            <a:r>
              <a:rPr lang="en-US" sz="2800" dirty="0" smtClean="0">
                <a:solidFill>
                  <a:schemeClr val="accent2"/>
                </a:solidFill>
              </a:rPr>
              <a:t> – ionized donors/acceptors at room temperature</a:t>
            </a:r>
            <a:endParaRPr lang="en-US" sz="2800" dirty="0">
              <a:solidFill>
                <a:schemeClr val="accent2"/>
              </a:solidFill>
              <a:latin typeface="Cambria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4868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8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3791" y="548600"/>
            <a:ext cx="9643879" cy="9361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buClr>
                <a:schemeClr val="accent5"/>
              </a:buClr>
            </a:pPr>
            <a:r>
              <a:rPr lang="en-US" sz="2400" dirty="0" smtClean="0">
                <a:solidFill>
                  <a:schemeClr val="accent2"/>
                </a:solidFill>
              </a:rPr>
              <a:t>At room temperature (T = 300) acceptor/donors are mostly ionized, i.e. actually available as free carriers populating the valence/conduction band.</a:t>
            </a:r>
            <a:endParaRPr lang="en-US" sz="2400" baseline="300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4360" y="2094009"/>
                <a:ext cx="6120073" cy="111896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it-IT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it-IT" sz="2400" i="1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t-IT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𝐹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it-IT" sz="2400" b="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it-IT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t-IT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𝐹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it-IT" sz="2400" b="0" i="1" smtClean="0">
                          <a:latin typeface="Cambria Math"/>
                          <a:ea typeface="Cambria Math"/>
                        </a:rPr>
                        <m:t>=2</m:t>
                      </m:r>
                      <m:sSub>
                        <m:sSubPr>
                          <m:ctrlPr>
                            <a:rPr lang="it-IT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𝑑</m:t>
                          </m:r>
                        </m:sub>
                      </m:sSub>
                      <m:sSup>
                        <m:sSupPr>
                          <m:ctrlPr>
                            <a:rPr lang="it-IT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4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60" y="2094009"/>
                <a:ext cx="6120073" cy="11189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25260" y="2132820"/>
                <a:ext cx="2241959" cy="63241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sSup>
                        <m:sSupPr>
                          <m:ctrlPr>
                            <a:rPr lang="it-IT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260" y="2132820"/>
                <a:ext cx="2241959" cy="6324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288630" y="1556740"/>
            <a:ext cx="3695822" cy="792110"/>
            <a:chOff x="2288630" y="1556740"/>
            <a:chExt cx="3695822" cy="792110"/>
          </a:xfrm>
        </p:grpSpPr>
        <p:sp>
          <p:nvSpPr>
            <p:cNvPr id="36" name="TextBox 35"/>
            <p:cNvSpPr txBox="1"/>
            <p:nvPr/>
          </p:nvSpPr>
          <p:spPr>
            <a:xfrm>
              <a:off x="3824152" y="1556740"/>
              <a:ext cx="2160300" cy="3882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Boltzmann approx.</a:t>
              </a:r>
              <a:endParaRPr lang="en-US" sz="1800" i="1" baseline="-25000" dirty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288630" y="1628750"/>
              <a:ext cx="1676472" cy="720100"/>
              <a:chOff x="2628438" y="1772770"/>
              <a:chExt cx="1676472" cy="7201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628438" y="1772770"/>
                    <a:ext cx="1676472" cy="247389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>
                      <a:buClr>
                        <a:schemeClr val="accent5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dirty="0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1800" b="0" i="1" dirty="0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800" b="0" i="1" dirty="0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it-IT" sz="1800" b="0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 dirty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1800" i="1" dirty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1800" b="0" i="1" dirty="0" smtClean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it-IT" sz="1800" i="1" dirty="0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≫</m:t>
                          </m:r>
                          <m:r>
                            <a:rPr lang="it-IT" sz="1800" b="0" i="1" dirty="0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it-IT" sz="1800" b="0" i="1" dirty="0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it-IT" sz="1800" b="0" i="1" dirty="0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oMath>
                      </m:oMathPara>
                    </a14:m>
                    <a:endParaRPr lang="en-US" sz="1800" i="1" baseline="-25000" dirty="0">
                      <a:solidFill>
                        <a:schemeClr val="accent2"/>
                      </a:solidFill>
                      <a:latin typeface="Cambria Math" pitchFamily="18" charset="0"/>
                      <a:ea typeface="Cambria Math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8438" y="1772770"/>
                    <a:ext cx="1676472" cy="24738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2439" b="-439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Straight Connector 14"/>
              <p:cNvCxnSpPr/>
              <p:nvPr/>
            </p:nvCxnSpPr>
            <p:spPr>
              <a:xfrm>
                <a:off x="2773105" y="2132820"/>
                <a:ext cx="1387785" cy="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440790" y="2132820"/>
                <a:ext cx="0" cy="36005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4895901" y="3284980"/>
            <a:ext cx="4741375" cy="2711306"/>
            <a:chOff x="4895901" y="3284980"/>
            <a:chExt cx="4741375" cy="2711306"/>
          </a:xfrm>
        </p:grpSpPr>
        <p:grpSp>
          <p:nvGrpSpPr>
            <p:cNvPr id="68" name="Group 67"/>
            <p:cNvGrpSpPr/>
            <p:nvPr/>
          </p:nvGrpSpPr>
          <p:grpSpPr>
            <a:xfrm>
              <a:off x="4895901" y="3284980"/>
              <a:ext cx="4741375" cy="2711306"/>
              <a:chOff x="4975535" y="3573020"/>
              <a:chExt cx="4741375" cy="2711306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4975535" y="3838885"/>
                <a:ext cx="1488898" cy="1275902"/>
                <a:chOff x="4975535" y="3838885"/>
                <a:chExt cx="1488898" cy="1275902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4975535" y="3838885"/>
                  <a:ext cx="1488898" cy="38822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buClr>
                      <a:schemeClr val="accent5"/>
                    </a:buClr>
                  </a:pPr>
                  <a:r>
                    <a:rPr lang="en-US" sz="1800" dirty="0" smtClean="0">
                      <a:solidFill>
                        <a:schemeClr val="accent2"/>
                      </a:solidFill>
                    </a:rPr>
                    <a:t>2.8</a:t>
                  </a:r>
                  <a:r>
                    <a:rPr lang="en-US" sz="1800" dirty="0" smtClean="0">
                      <a:solidFill>
                        <a:schemeClr val="accent2"/>
                      </a:solidFill>
                      <a:latin typeface="Calibri"/>
                      <a:cs typeface="Calibri"/>
                    </a:rPr>
                    <a:t>×</a:t>
                  </a:r>
                  <a:r>
                    <a:rPr lang="en-US" sz="1800" dirty="0" smtClean="0">
                      <a:solidFill>
                        <a:schemeClr val="accent2"/>
                      </a:solidFill>
                    </a:rPr>
                    <a:t>10</a:t>
                  </a:r>
                  <a:r>
                    <a:rPr lang="en-US" sz="1800" baseline="30000" dirty="0" smtClean="0">
                      <a:solidFill>
                        <a:schemeClr val="accent2"/>
                      </a:solidFill>
                    </a:rPr>
                    <a:t>19</a:t>
                  </a:r>
                  <a:r>
                    <a:rPr lang="en-US" sz="1800" dirty="0" smtClean="0">
                      <a:solidFill>
                        <a:schemeClr val="accent2"/>
                      </a:solidFill>
                    </a:rPr>
                    <a:t> cm</a:t>
                  </a:r>
                  <a:r>
                    <a:rPr lang="en-US" sz="1800" baseline="30000" dirty="0" smtClean="0">
                      <a:solidFill>
                        <a:schemeClr val="accent2"/>
                      </a:solidFill>
                    </a:rPr>
                    <a:t>3</a:t>
                  </a:r>
                  <a:endParaRPr lang="en-US" sz="1800" i="1" baseline="30000" dirty="0">
                    <a:solidFill>
                      <a:schemeClr val="accent2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6033150" y="4697010"/>
                  <a:ext cx="417777" cy="417777"/>
                </a:xfrm>
                <a:prstGeom prst="ellipse">
                  <a:avLst/>
                </a:prstGeom>
                <a:no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5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5097021" y="4227105"/>
                  <a:ext cx="1145017" cy="0"/>
                </a:xfrm>
                <a:prstGeom prst="line">
                  <a:avLst/>
                </a:prstGeom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>
                  <a:endCxn id="8" idx="1"/>
                </p:cNvCxnSpPr>
                <p:nvPr/>
              </p:nvCxnSpPr>
              <p:spPr>
                <a:xfrm>
                  <a:off x="5719984" y="4236780"/>
                  <a:ext cx="374348" cy="521412"/>
                </a:xfrm>
                <a:prstGeom prst="line">
                  <a:avLst/>
                </a:prstGeom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63"/>
              <p:cNvGrpSpPr/>
              <p:nvPr/>
            </p:nvGrpSpPr>
            <p:grpSpPr>
              <a:xfrm>
                <a:off x="5097020" y="5071343"/>
                <a:ext cx="1440200" cy="1212983"/>
                <a:chOff x="5097020" y="5071343"/>
                <a:chExt cx="1440200" cy="1212983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5097020" y="5896106"/>
                  <a:ext cx="1288218" cy="38822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buClr>
                      <a:schemeClr val="accent5"/>
                    </a:buClr>
                  </a:pPr>
                  <a:r>
                    <a:rPr lang="en-US" sz="1800" dirty="0" smtClean="0">
                      <a:solidFill>
                        <a:schemeClr val="accent2"/>
                      </a:solidFill>
                    </a:rPr>
                    <a:t>2</a:t>
                  </a:r>
                  <a:r>
                    <a:rPr lang="en-US" sz="1800" dirty="0" smtClean="0">
                      <a:solidFill>
                        <a:schemeClr val="accent2"/>
                      </a:solidFill>
                      <a:latin typeface="Calibri"/>
                      <a:cs typeface="Calibri"/>
                    </a:rPr>
                    <a:t>×</a:t>
                  </a:r>
                  <a:r>
                    <a:rPr lang="en-US" sz="1800" dirty="0" smtClean="0">
                      <a:solidFill>
                        <a:schemeClr val="accent2"/>
                      </a:solidFill>
                    </a:rPr>
                    <a:t>10</a:t>
                  </a:r>
                  <a:r>
                    <a:rPr lang="en-US" sz="1800" baseline="30000" dirty="0" smtClean="0">
                      <a:solidFill>
                        <a:schemeClr val="accent2"/>
                      </a:solidFill>
                    </a:rPr>
                    <a:t>16</a:t>
                  </a:r>
                  <a:r>
                    <a:rPr lang="en-US" sz="1800" dirty="0" smtClean="0">
                      <a:solidFill>
                        <a:schemeClr val="accent2"/>
                      </a:solidFill>
                    </a:rPr>
                    <a:t> cm</a:t>
                  </a:r>
                  <a:r>
                    <a:rPr lang="en-US" sz="1800" baseline="30000" dirty="0" smtClean="0">
                      <a:solidFill>
                        <a:schemeClr val="accent2"/>
                      </a:solidFill>
                    </a:rPr>
                    <a:t>3</a:t>
                  </a:r>
                  <a:endParaRPr lang="en-US" sz="1800" i="1" baseline="30000" dirty="0">
                    <a:solidFill>
                      <a:schemeClr val="accent2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6119443" y="5071343"/>
                  <a:ext cx="417777" cy="417777"/>
                </a:xfrm>
                <a:prstGeom prst="ellipse">
                  <a:avLst/>
                </a:prstGeom>
                <a:no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5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cxnSp>
              <p:nvCxnSpPr>
                <p:cNvPr id="43" name="Straight Connector 42"/>
                <p:cNvCxnSpPr>
                  <a:endCxn id="35" idx="3"/>
                </p:cNvCxnSpPr>
                <p:nvPr/>
              </p:nvCxnSpPr>
              <p:spPr>
                <a:xfrm flipV="1">
                  <a:off x="5719984" y="5427938"/>
                  <a:ext cx="460641" cy="468168"/>
                </a:xfrm>
                <a:prstGeom prst="line">
                  <a:avLst/>
                </a:prstGeom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5241040" y="5896106"/>
                  <a:ext cx="1000998" cy="0"/>
                </a:xfrm>
                <a:prstGeom prst="line">
                  <a:avLst/>
                </a:prstGeom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/>
                  <p:cNvSpPr/>
                  <p:nvPr/>
                </p:nvSpPr>
                <p:spPr>
                  <a:xfrm>
                    <a:off x="7401340" y="4541100"/>
                    <a:ext cx="2315570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000" i="1" smtClean="0">
                              <a:latin typeface="Cambria Math"/>
                            </a:rPr>
                            <m:t>=</m:t>
                          </m:r>
                          <m:r>
                            <a:rPr lang="it-IT" sz="2000" b="0" i="1" smtClean="0">
                              <a:latin typeface="Cambria Math"/>
                            </a:rPr>
                            <m:t>0.0041=0.41%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1340" y="4541100"/>
                    <a:ext cx="2315570" cy="40011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6" name="Group 65"/>
              <p:cNvGrpSpPr/>
              <p:nvPr/>
            </p:nvGrpSpPr>
            <p:grpSpPr>
              <a:xfrm>
                <a:off x="6609230" y="3573020"/>
                <a:ext cx="1640077" cy="1484040"/>
                <a:chOff x="6609230" y="3573020"/>
                <a:chExt cx="1640077" cy="1484040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7136005" y="3573020"/>
                  <a:ext cx="1113302" cy="38822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buClr>
                      <a:schemeClr val="accent5"/>
                    </a:buClr>
                  </a:pPr>
                  <a:r>
                    <a:rPr lang="en-US" sz="1800" dirty="0" smtClean="0">
                      <a:solidFill>
                        <a:schemeClr val="accent2"/>
                      </a:solidFill>
                    </a:rPr>
                    <a:t>-0.045 eV</a:t>
                  </a:r>
                  <a:endParaRPr lang="en-US" sz="1800" i="1" baseline="-25000" dirty="0">
                    <a:solidFill>
                      <a:schemeClr val="accent2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>
                <a:xfrm flipV="1">
                  <a:off x="7257320" y="3949720"/>
                  <a:ext cx="864120" cy="11520"/>
                </a:xfrm>
                <a:prstGeom prst="line">
                  <a:avLst/>
                </a:prstGeom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>
                  <a:stCxn id="31" idx="2"/>
                  <a:endCxn id="2" idx="0"/>
                </p:cNvCxnSpPr>
                <p:nvPr/>
              </p:nvCxnSpPr>
              <p:spPr>
                <a:xfrm flipH="1">
                  <a:off x="7077295" y="3961240"/>
                  <a:ext cx="615361" cy="663760"/>
                </a:xfrm>
                <a:prstGeom prst="line">
                  <a:avLst/>
                </a:prstGeom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2" name="Oval 1"/>
                <p:cNvSpPr/>
                <p:nvPr/>
              </p:nvSpPr>
              <p:spPr>
                <a:xfrm>
                  <a:off x="6609230" y="4625000"/>
                  <a:ext cx="936130" cy="432060"/>
                </a:xfrm>
                <a:prstGeom prst="ellipse">
                  <a:avLst/>
                </a:prstGeom>
                <a:noFill/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5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70" name="Straight Connector 69"/>
            <p:cNvCxnSpPr/>
            <p:nvPr/>
          </p:nvCxnSpPr>
          <p:spPr>
            <a:xfrm>
              <a:off x="7753766" y="4653170"/>
              <a:ext cx="1727940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7329330" y="4670728"/>
            <a:ext cx="2527974" cy="17106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5"/>
              </a:buClr>
            </a:pPr>
            <a:r>
              <a:rPr lang="en-US" sz="1800" dirty="0" smtClean="0">
                <a:solidFill>
                  <a:schemeClr val="accent2"/>
                </a:solidFill>
              </a:rPr>
              <a:t>At room temperature 99.6% of the donors electrons are ionized, and therefore contribute to conduction. The same happens for holes.</a:t>
            </a:r>
            <a:endParaRPr lang="en-US" sz="1800" i="1" baseline="-25000" dirty="0">
              <a:solidFill>
                <a:schemeClr val="accent2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2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8330" y="3890"/>
                <a:ext cx="9433010" cy="54471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r>
                  <a:rPr lang="en-US" sz="2800" dirty="0" smtClean="0">
                    <a:solidFill>
                      <a:schemeClr val="accent5"/>
                    </a:solidFill>
                  </a:rPr>
                  <a:t>Extrinsic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 – deriving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</a:rPr>
                  <a:t> from doping levels</a:t>
                </a:r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0" y="3890"/>
                <a:ext cx="9433010" cy="544710"/>
              </a:xfrm>
              <a:prstGeom prst="rect">
                <a:avLst/>
              </a:prstGeom>
              <a:blipFill rotWithShape="1">
                <a:blip r:embed="rId2"/>
                <a:stretch>
                  <a:fillRect l="-1293" t="-10112" b="-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293675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9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57320" y="660322"/>
            <a:ext cx="2520350" cy="1544508"/>
          </a:xfrm>
          <a:prstGeom prst="rect">
            <a:avLst/>
          </a:prstGeom>
          <a:noFill/>
          <a:ln w="28575">
            <a:solidFill>
              <a:schemeClr val="accent3"/>
            </a:solidFill>
            <a:prstDash val="dash"/>
          </a:ln>
        </p:spPr>
        <p:txBody>
          <a:bodyPr wrap="square" rtlCol="0" anchor="ctr">
            <a:noAutofit/>
          </a:bodyPr>
          <a:lstStyle/>
          <a:p>
            <a:pPr>
              <a:buClr>
                <a:schemeClr val="accent5"/>
              </a:buClr>
            </a:pPr>
            <a:r>
              <a:rPr lang="it-IT" sz="24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T = 300 k</a:t>
            </a:r>
          </a:p>
          <a:p>
            <a:pPr>
              <a:buClr>
                <a:schemeClr val="accent5"/>
              </a:buClr>
            </a:pPr>
            <a:r>
              <a:rPr lang="it-IT" sz="24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it-IT" sz="2400" baseline="-250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d </a:t>
            </a:r>
            <a:r>
              <a:rPr lang="it-IT" sz="24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= 10</a:t>
            </a:r>
            <a:r>
              <a:rPr lang="it-IT" sz="2400" baseline="300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16</a:t>
            </a:r>
            <a:r>
              <a:rPr lang="it-IT" sz="24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 cm</a:t>
            </a:r>
            <a:r>
              <a:rPr lang="it-IT" sz="2400" baseline="300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-3</a:t>
            </a:r>
          </a:p>
          <a:p>
            <a:pPr>
              <a:buClr>
                <a:schemeClr val="accent5"/>
              </a:buClr>
            </a:pPr>
            <a:r>
              <a:rPr lang="it-IT" sz="24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it-IT" sz="2400" baseline="-250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a</a:t>
            </a:r>
            <a:r>
              <a:rPr lang="it-IT" sz="24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=0 cm</a:t>
            </a:r>
            <a:r>
              <a:rPr lang="it-IT" sz="2400" baseline="300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-3</a:t>
            </a:r>
          </a:p>
          <a:p>
            <a:pPr>
              <a:buClr>
                <a:schemeClr val="accent5"/>
              </a:buClr>
            </a:pPr>
            <a:r>
              <a:rPr lang="it-IT" sz="24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it-IT" sz="2400" baseline="-250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it-IT" sz="24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=1.5</a:t>
            </a:r>
            <a:r>
              <a:rPr lang="it-IT" sz="2400" dirty="0" smtClean="0">
                <a:solidFill>
                  <a:schemeClr val="accent2"/>
                </a:solidFill>
                <a:latin typeface="Calibri"/>
                <a:ea typeface="Cambria Math" pitchFamily="18" charset="0"/>
                <a:cs typeface="Calibri"/>
              </a:rPr>
              <a:t>×</a:t>
            </a:r>
            <a:r>
              <a:rPr lang="it-IT" sz="24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10</a:t>
            </a:r>
            <a:r>
              <a:rPr lang="it-IT" sz="2400" baseline="300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10</a:t>
            </a:r>
            <a:r>
              <a:rPr lang="it-IT" sz="24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 cm</a:t>
            </a:r>
            <a:r>
              <a:rPr lang="it-IT" sz="2400" baseline="30000" dirty="0" smtClean="0">
                <a:solidFill>
                  <a:schemeClr val="accent2"/>
                </a:solidFill>
                <a:latin typeface="Cambria Math" pitchFamily="18" charset="0"/>
                <a:ea typeface="Cambria Math" pitchFamily="18" charset="0"/>
              </a:rPr>
              <a:t>-3</a:t>
            </a:r>
            <a:endParaRPr lang="en-US" sz="2400" baseline="30000" dirty="0">
              <a:solidFill>
                <a:schemeClr val="accent2"/>
              </a:solidFill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58994" y="908650"/>
                <a:ext cx="3313856" cy="89620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it-IT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</m:sSubSup>
                        </m:e>
                        <m:sup>
                          <m:r>
                            <a:rPr lang="it-IT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it-IT" sz="2400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it-IT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4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it-IT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</m:sSubSup>
                            </m:e>
                            <m:sup>
                              <m:r>
                                <a:rPr lang="it-IT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94" y="908650"/>
                <a:ext cx="3313856" cy="8962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28330" y="548600"/>
            <a:ext cx="9648000" cy="576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Clr>
                <a:schemeClr val="accent5"/>
              </a:buClr>
            </a:pPr>
            <a:r>
              <a:rPr lang="en-US" sz="2400" dirty="0" smtClean="0">
                <a:solidFill>
                  <a:schemeClr val="accent2"/>
                </a:solidFill>
              </a:rPr>
              <a:t>Calculate carriers densities at thermal equilibrium with:</a:t>
            </a:r>
            <a:endParaRPr lang="en-US" sz="2400" baseline="30000" dirty="0">
              <a:solidFill>
                <a:schemeClr val="accent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8380" y="2497565"/>
            <a:ext cx="4100160" cy="864120"/>
            <a:chOff x="488380" y="2497565"/>
            <a:chExt cx="4100160" cy="8641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488380" y="2900020"/>
                  <a:ext cx="410016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Clr>
                      <a:schemeClr val="accent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sz="24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400" b="0" i="1" dirty="0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it-IT" sz="2400" i="1" dirty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it-IT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t-IT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it-IT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400" i="1" dirty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it-IT" sz="2400" i="1" dirty="0">
                                    <a:latin typeface="Cambria Math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it-IT" sz="2400" i="1" dirty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400" i="1" dirty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it-IT" sz="2400" i="1" dirty="0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it-IT" sz="2400" i="1" dirty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2400" b="0" i="1" dirty="0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it-IT" sz="2400" i="1" dirty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400" i="1" dirty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it-IT" sz="2400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it-IT" sz="24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t-IT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it-IT" sz="240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380" y="2900020"/>
                  <a:ext cx="4100160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 flipV="1">
              <a:off x="776420" y="2497565"/>
              <a:ext cx="0" cy="474465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88380" y="3402326"/>
            <a:ext cx="4985852" cy="1183529"/>
            <a:chOff x="488380" y="3402326"/>
            <a:chExt cx="4985852" cy="11835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488380" y="3402326"/>
                  <a:ext cx="4985852" cy="11835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Clr>
                      <a:schemeClr val="accent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it-IT" sz="2400" b="0" i="1" dirty="0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2400" b="0" i="1" dirty="0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sz="2400" i="1" dirty="0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400" i="1" dirty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it-IT" sz="2400" i="1" dirty="0">
                                    <a:latin typeface="Cambria Math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it-IT" sz="2400" i="1" dirty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400" i="1" dirty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it-IT" sz="2400" i="1" dirty="0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num>
                          <m:den>
                            <m:r>
                              <a:rPr lang="it-IT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it-IT" sz="2400" b="0" i="1" dirty="0" smtClean="0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it-IT" sz="2400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it-IT" sz="24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t-IT" sz="2400" i="1" dirty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it-IT" sz="2400" i="1" dirty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400" i="1" dirty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400" i="1" dirty="0">
                                                <a:latin typeface="Cambria Math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it-IT" sz="2400" i="1" dirty="0">
                                                <a:latin typeface="Cambria Math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  <m:r>
                                          <a:rPr lang="it-IT" sz="2400" i="1" dirty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 dirty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400" i="1" dirty="0">
                                                <a:latin typeface="Cambria Math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it-IT" sz="2400" i="1" dirty="0">
                                                <a:latin typeface="Cambria Math"/>
                                              </a:rPr>
                                              <m:t>𝑎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it-IT" sz="2400" i="1" dirty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it-IT" sz="2400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sz="2400" i="1" dirty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it-IT" sz="24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 dirty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2400" i="1" dirty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it-IT" sz="2400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380" y="3402326"/>
                  <a:ext cx="4985852" cy="118352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/>
            <p:cNvCxnSpPr/>
            <p:nvPr/>
          </p:nvCxnSpPr>
          <p:spPr>
            <a:xfrm flipV="1">
              <a:off x="776420" y="3433695"/>
              <a:ext cx="0" cy="474465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85140" y="4365130"/>
            <a:ext cx="7376250" cy="1224170"/>
            <a:chOff x="385140" y="4365130"/>
            <a:chExt cx="7376250" cy="12241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385140" y="4405771"/>
                  <a:ext cx="7376250" cy="11835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Clr>
                      <a:schemeClr val="accent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it-IT" sz="2400" b="0" i="1" dirty="0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2400" b="0" i="1" dirty="0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sz="2400" i="1" dirty="0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sz="240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2400" b="0" i="1" dirty="0" smtClean="0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it-IT" sz="2400" b="0" i="1" dirty="0" smtClean="0">
                                    <a:latin typeface="Cambria Math"/>
                                  </a:rPr>
                                  <m:t>16</m:t>
                                </m:r>
                              </m:sup>
                            </m:sSup>
                          </m:num>
                          <m:den>
                            <m:r>
                              <a:rPr lang="it-IT" sz="2400" i="1" dirty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it-IT" sz="2400" b="0" i="1" dirty="0" smtClean="0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it-IT" sz="2400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it-IT" sz="24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t-IT" sz="2400" i="1" dirty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it-IT" sz="2400" i="1" dirty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it-IT" sz="2400" i="1" dirty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it-IT" sz="2400" i="1" dirty="0">
                                                <a:latin typeface="Cambria Math"/>
                                              </a:rPr>
                                              <m:t>10</m:t>
                                            </m:r>
                                          </m:e>
                                          <m:sup>
                                            <m:r>
                                              <a:rPr lang="it-IT" sz="2400" i="1" dirty="0">
                                                <a:latin typeface="Cambria Math"/>
                                              </a:rPr>
                                              <m:t>16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it-IT" sz="2400" i="1" dirty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it-IT" sz="2400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sz="2400" i="1" dirty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it-IT" sz="24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t-IT" sz="240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it-IT" sz="2400" i="1" dirty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2400" i="1" dirty="0">
                                            <a:latin typeface="Cambria Math"/>
                                          </a:rPr>
                                          <m:t>1.5</m:t>
                                        </m:r>
                                        <m:r>
                                          <a:rPr lang="it-IT" sz="2400" i="1" dirty="0">
                                            <a:latin typeface="Cambria Math"/>
                                            <a:ea typeface="Cambria Math"/>
                                          </a:rPr>
                                          <m:t>×</m:t>
                                        </m:r>
                                        <m:r>
                                          <a:rPr lang="it-IT" sz="2400" i="1" dirty="0">
                                            <a:latin typeface="Cambria Math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it-IT" sz="2400" i="1" dirty="0">
                                            <a:latin typeface="Cambria Math"/>
                                          </a:rPr>
                                          <m:t>10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it-IT" sz="2400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it-IT" sz="2400" i="1" dirty="0" smtClean="0">
                            <a:latin typeface="Cambria Math"/>
                            <a:ea typeface="Cambria Math"/>
                          </a:rPr>
                          <m:t>≅</m:t>
                        </m:r>
                        <m:sSup>
                          <m:sSupPr>
                            <m:ctrlPr>
                              <a:rPr lang="it-IT" sz="24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2400" i="1" dirty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it-IT" sz="2400" i="1" dirty="0">
                                <a:latin typeface="Cambria Math"/>
                              </a:rPr>
                              <m:t>16</m:t>
                            </m:r>
                          </m:sup>
                        </m:sSup>
                        <m:r>
                          <a:rPr lang="it-IT" sz="2400" b="0" i="1" dirty="0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it-IT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2400" b="0" i="1" dirty="0" smtClean="0">
                                <a:latin typeface="Cambria Math"/>
                              </a:rPr>
                              <m:t>𝑐𝑚</m:t>
                            </m:r>
                          </m:e>
                          <m:sup>
                            <m:r>
                              <a:rPr lang="it-IT" sz="2400" b="0" i="1" dirty="0" smtClean="0">
                                <a:latin typeface="Cambria Math"/>
                              </a:rPr>
                              <m:t>−3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140" y="4405771"/>
                  <a:ext cx="7376250" cy="118352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Connector 40"/>
            <p:cNvCxnSpPr/>
            <p:nvPr/>
          </p:nvCxnSpPr>
          <p:spPr>
            <a:xfrm flipV="1">
              <a:off x="776420" y="4365130"/>
              <a:ext cx="0" cy="474465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30042" y="5330865"/>
            <a:ext cx="6251198" cy="1122555"/>
            <a:chOff x="430042" y="5330865"/>
            <a:chExt cx="6251198" cy="11225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430042" y="5557213"/>
                  <a:ext cx="6251198" cy="89620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Clr>
                      <a:schemeClr val="accent5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dirty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it-IT" sz="2400" b="0" i="1" dirty="0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2400" b="0" i="1" dirty="0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sz="2400" i="1" dirty="0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sz="240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it-IT" sz="24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2400" b="0" i="1" dirty="0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it-IT" sz="2400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it-IT" sz="240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400" b="0" i="1" dirty="0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it-IT" sz="2400" b="0" i="1" dirty="0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it-IT" sz="2400" b="0" i="1" dirty="0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sz="24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sz="2400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it-IT" sz="2400" i="1" dirty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400" i="1" dirty="0">
                                        <a:latin typeface="Cambria Math"/>
                                      </a:rPr>
                                      <m:t>1.5</m:t>
                                    </m:r>
                                    <m:sSup>
                                      <m:sSupPr>
                                        <m:ctrlPr>
                                          <a:rPr lang="it-IT" sz="2400" i="1" dirty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2400" i="1" dirty="0">
                                            <a:latin typeface="Cambria Math"/>
                                            <a:ea typeface="Cambria Math"/>
                                          </a:rPr>
                                          <m:t>×</m:t>
                                        </m:r>
                                        <m:r>
                                          <a:rPr lang="it-IT" sz="2400" i="1" dirty="0">
                                            <a:latin typeface="Cambria Math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it-IT" sz="2400" i="1" dirty="0">
                                            <a:latin typeface="Cambria Math"/>
                                          </a:rPr>
                                          <m:t>10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it-IT" sz="2400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it-IT" sz="2400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sz="2400" b="0" i="1" dirty="0" smtClean="0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it-IT" sz="2400" b="0" i="1" dirty="0" smtClean="0">
                                    <a:latin typeface="Cambria Math"/>
                                  </a:rPr>
                                  <m:t>16</m:t>
                                </m:r>
                              </m:sup>
                            </m:sSup>
                          </m:den>
                        </m:f>
                        <m:r>
                          <a:rPr lang="it-IT" sz="2400" i="1" dirty="0" smtClean="0">
                            <a:latin typeface="Cambria Math"/>
                            <a:ea typeface="Cambria Math"/>
                          </a:rPr>
                          <m:t>≅</m:t>
                        </m:r>
                        <m:sSup>
                          <m:sSupPr>
                            <m:ctrlPr>
                              <a:rPr lang="it-IT" sz="24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2400" b="0" i="1" dirty="0" smtClean="0">
                                <a:latin typeface="Cambria Math"/>
                              </a:rPr>
                              <m:t>2.25</m:t>
                            </m:r>
                            <m:r>
                              <a:rPr lang="it-IT" sz="2400" b="0" i="1" dirty="0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it-IT" sz="2400" i="1" dirty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it-IT" sz="2400" b="0" i="1" dirty="0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it-IT" sz="2400" b="0" i="1" dirty="0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it-IT" sz="24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t-IT" sz="2400" b="0" i="1" dirty="0" smtClean="0">
                                <a:latin typeface="Cambria Math"/>
                              </a:rPr>
                              <m:t>𝑐𝑚</m:t>
                            </m:r>
                          </m:e>
                          <m:sup>
                            <m:r>
                              <a:rPr lang="it-IT" sz="2400" b="0" i="1" dirty="0" smtClean="0">
                                <a:latin typeface="Cambria Math"/>
                              </a:rPr>
                              <m:t>−3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042" y="5557213"/>
                  <a:ext cx="6251198" cy="89620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Connector 46"/>
            <p:cNvCxnSpPr/>
            <p:nvPr/>
          </p:nvCxnSpPr>
          <p:spPr>
            <a:xfrm flipV="1">
              <a:off x="776420" y="5330865"/>
              <a:ext cx="0" cy="474465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4232900" y="5301260"/>
            <a:ext cx="5616780" cy="1008140"/>
            <a:chOff x="4232900" y="5301260"/>
            <a:chExt cx="5616780" cy="1008140"/>
          </a:xfrm>
        </p:grpSpPr>
        <p:sp>
          <p:nvSpPr>
            <p:cNvPr id="21" name="Oval 20"/>
            <p:cNvSpPr/>
            <p:nvPr/>
          </p:nvSpPr>
          <p:spPr>
            <a:xfrm>
              <a:off x="4232900" y="5733320"/>
              <a:ext cx="1440000" cy="576080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46700" y="5301400"/>
              <a:ext cx="2302980" cy="1008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Minority carriers decrease! Electrons redistribution among energy bands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cxnSp>
          <p:nvCxnSpPr>
            <p:cNvPr id="37" name="Straight Connector 36"/>
            <p:cNvCxnSpPr>
              <a:stCxn id="21" idx="0"/>
            </p:cNvCxnSpPr>
            <p:nvPr/>
          </p:nvCxnSpPr>
          <p:spPr>
            <a:xfrm flipH="1" flipV="1">
              <a:off x="4952332" y="5589300"/>
              <a:ext cx="568" cy="14402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953000" y="5578698"/>
              <a:ext cx="2593700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545360" y="5301260"/>
              <a:ext cx="0" cy="100800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88380" y="1196750"/>
            <a:ext cx="5184721" cy="1296120"/>
            <a:chOff x="488380" y="1196750"/>
            <a:chExt cx="5184721" cy="12961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488380" y="1988800"/>
                  <a:ext cx="272876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Clr>
                      <a:schemeClr val="accent5"/>
                    </a:buClr>
                  </a:pPr>
                  <a:r>
                    <a:rPr lang="en-US" sz="2400" dirty="0" smtClean="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it-IT" sz="2400" i="1" dirty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sz="2400" i="1" dirty="0">
                              <a:solidFill>
                                <a:schemeClr val="tx1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2400" b="0" i="1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it-IT" sz="2400" i="1" dirty="0">
                              <a:latin typeface="Cambria Math" pitchFamily="18" charset="0"/>
                              <a:ea typeface="Cambria Math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it-IT" sz="2400" i="1" dirty="0">
                              <a:latin typeface="Cambria Math" pitchFamily="18" charset="0"/>
                              <a:ea typeface="Cambria Math" pitchFamily="18" charset="0"/>
                            </a:rPr>
                            <m:t>𝑎</m:t>
                          </m:r>
                        </m:sub>
                      </m:sSub>
                      <m:r>
                        <a:rPr lang="it-IT" sz="2400" i="1" dirty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it-IT" sz="2400" b="0" i="1" dirty="0" smtClean="0">
                              <a:latin typeface="Cambria Math" pitchFamily="18" charset="0"/>
                              <a:ea typeface="Cambria Math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2400" i="1" dirty="0">
                              <a:latin typeface="Cambria Math" pitchFamily="18" charset="0"/>
                              <a:ea typeface="Cambria Math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2400" b="0" i="1" dirty="0" smtClean="0"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dirty="0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it-IT" sz="2400" i="1" dirty="0">
                              <a:latin typeface="Cambria Math" pitchFamily="18" charset="0"/>
                              <a:ea typeface="Cambria Math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it-IT" sz="2400" b="0" i="1" dirty="0" smtClean="0">
                              <a:latin typeface="Cambria Math" pitchFamily="18" charset="0"/>
                              <a:ea typeface="Cambria Math" pitchFamily="18" charset="0"/>
                            </a:rPr>
                            <m:t>𝑑</m:t>
                          </m:r>
                        </m:sub>
                      </m:sSub>
                    </m:oMath>
                  </a14:m>
                  <a:endParaRPr lang="en-US" sz="2400" dirty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380" y="1988800"/>
                  <a:ext cx="272876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/>
            <p:cNvGrpSpPr/>
            <p:nvPr/>
          </p:nvGrpSpPr>
          <p:grpSpPr>
            <a:xfrm>
              <a:off x="2000590" y="1196750"/>
              <a:ext cx="936130" cy="1271210"/>
              <a:chOff x="2000590" y="1196750"/>
              <a:chExt cx="936130" cy="1271210"/>
            </a:xfrm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40" name="Straight Connector 39"/>
              <p:cNvCxnSpPr/>
              <p:nvPr/>
            </p:nvCxnSpPr>
            <p:spPr>
              <a:xfrm flipH="1">
                <a:off x="2216621" y="1819870"/>
                <a:ext cx="482925" cy="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2000590" y="2021098"/>
                <a:ext cx="446862" cy="446862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504720" y="1196750"/>
                <a:ext cx="432000" cy="432000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cxnSp>
            <p:nvCxnSpPr>
              <p:cNvPr id="24" name="Straight Connector 23"/>
              <p:cNvCxnSpPr>
                <a:endCxn id="18" idx="0"/>
              </p:cNvCxnSpPr>
              <p:nvPr/>
            </p:nvCxnSpPr>
            <p:spPr>
              <a:xfrm>
                <a:off x="2216621" y="1819870"/>
                <a:ext cx="7400" cy="201228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9" idx="4"/>
              </p:cNvCxnSpPr>
              <p:nvPr/>
            </p:nvCxnSpPr>
            <p:spPr>
              <a:xfrm>
                <a:off x="2720720" y="1628750"/>
                <a:ext cx="0" cy="209806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/>
            <p:cNvSpPr txBox="1"/>
            <p:nvPr/>
          </p:nvSpPr>
          <p:spPr>
            <a:xfrm>
              <a:off x="3512801" y="1988800"/>
              <a:ext cx="2160300" cy="50407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Complete ionization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776420" y="1586345"/>
              <a:ext cx="0" cy="474465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700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Extrinsic</a:t>
            </a:r>
            <a:r>
              <a:rPr lang="en-US" sz="2800" dirty="0" smtClean="0">
                <a:solidFill>
                  <a:schemeClr val="accent2"/>
                </a:solidFill>
              </a:rPr>
              <a:t> – balance visualized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2479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10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8330" y="692620"/>
            <a:ext cx="9648000" cy="7201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buClr>
                <a:schemeClr val="accent5"/>
              </a:buClr>
            </a:pPr>
            <a:r>
              <a:rPr lang="en-US" sz="2400" dirty="0" smtClean="0">
                <a:solidFill>
                  <a:schemeClr val="accent2"/>
                </a:solidFill>
              </a:rPr>
              <a:t>Visualizing previous example: in such a case we are “adding” only donors, so we will have electrons at the donors energy level, but no acceptors.</a:t>
            </a:r>
            <a:endParaRPr lang="en-US" sz="2400" baseline="30000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40" y="1627485"/>
            <a:ext cx="5161816" cy="4177845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136421" y="1843516"/>
            <a:ext cx="3814560" cy="3744520"/>
            <a:chOff x="136421" y="2348850"/>
            <a:chExt cx="3814560" cy="3744520"/>
          </a:xfrm>
        </p:grpSpPr>
        <p:grpSp>
          <p:nvGrpSpPr>
            <p:cNvPr id="6" name="Group 5"/>
            <p:cNvGrpSpPr/>
            <p:nvPr/>
          </p:nvGrpSpPr>
          <p:grpSpPr>
            <a:xfrm>
              <a:off x="2936750" y="2492870"/>
              <a:ext cx="792050" cy="216030"/>
              <a:chOff x="2936750" y="2420860"/>
              <a:chExt cx="792050" cy="2160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6750" y="242086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4790" y="242089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2800" y="2420860"/>
                <a:ext cx="216000" cy="216000"/>
              </a:xfrm>
              <a:prstGeom prst="rect">
                <a:avLst/>
              </a:prstGeom>
            </p:spPr>
          </p:pic>
        </p:grpSp>
        <p:sp>
          <p:nvSpPr>
            <p:cNvPr id="25" name="Oval 24"/>
            <p:cNvSpPr/>
            <p:nvPr/>
          </p:nvSpPr>
          <p:spPr>
            <a:xfrm>
              <a:off x="2720690" y="2348850"/>
              <a:ext cx="1230291" cy="504070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25" idx="2"/>
            </p:cNvCxnSpPr>
            <p:nvPr/>
          </p:nvCxnSpPr>
          <p:spPr>
            <a:xfrm flipH="1">
              <a:off x="1784560" y="2600885"/>
              <a:ext cx="936130" cy="15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36421" y="3573020"/>
              <a:ext cx="1223912" cy="1152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Thermally</a:t>
              </a:r>
            </a:p>
            <a:p>
              <a:pPr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generated electrons and holes</a:t>
              </a:r>
              <a:endParaRPr lang="en-US" sz="1800" dirty="0">
                <a:solidFill>
                  <a:schemeClr val="accent2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36750" y="5733320"/>
              <a:ext cx="792080" cy="216000"/>
              <a:chOff x="2936750" y="5733320"/>
              <a:chExt cx="792080" cy="2160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6750" y="573332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7835" y="573332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2830" y="5733320"/>
                <a:ext cx="216000" cy="216000"/>
              </a:xfrm>
              <a:prstGeom prst="rect">
                <a:avLst/>
              </a:prstGeom>
            </p:spPr>
          </p:pic>
        </p:grpSp>
        <p:sp>
          <p:nvSpPr>
            <p:cNvPr id="58" name="Oval 57"/>
            <p:cNvSpPr/>
            <p:nvPr/>
          </p:nvSpPr>
          <p:spPr>
            <a:xfrm>
              <a:off x="2720690" y="5589380"/>
              <a:ext cx="1230291" cy="503990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>
              <a:stCxn id="58" idx="2"/>
            </p:cNvCxnSpPr>
            <p:nvPr/>
          </p:nvCxnSpPr>
          <p:spPr>
            <a:xfrm flipH="1">
              <a:off x="1784560" y="5841375"/>
              <a:ext cx="936130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84560" y="2600900"/>
              <a:ext cx="0" cy="3240475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7" idx="3"/>
            </p:cNvCxnSpPr>
            <p:nvPr/>
          </p:nvCxnSpPr>
          <p:spPr>
            <a:xfrm flipH="1">
              <a:off x="1360333" y="4149020"/>
              <a:ext cx="424227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3008760" y="2779646"/>
            <a:ext cx="3456450" cy="620694"/>
            <a:chOff x="3008760" y="3284980"/>
            <a:chExt cx="3456450" cy="620694"/>
          </a:xfrm>
        </p:grpSpPr>
        <p:grpSp>
          <p:nvGrpSpPr>
            <p:cNvPr id="62" name="Group 61"/>
            <p:cNvGrpSpPr/>
            <p:nvPr/>
          </p:nvGrpSpPr>
          <p:grpSpPr>
            <a:xfrm>
              <a:off x="3008760" y="3284980"/>
              <a:ext cx="3456450" cy="216030"/>
              <a:chOff x="3008760" y="3284980"/>
              <a:chExt cx="3456450" cy="21603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9210" y="328501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913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908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903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01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8960" y="328501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888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83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878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8760" y="3284980"/>
                <a:ext cx="216000" cy="216000"/>
              </a:xfrm>
              <a:prstGeom prst="rect">
                <a:avLst/>
              </a:prstGeom>
            </p:spPr>
          </p:pic>
        </p:grpSp>
        <p:sp>
          <p:nvSpPr>
            <p:cNvPr id="64" name="TextBox 63"/>
            <p:cNvSpPr txBox="1"/>
            <p:nvPr/>
          </p:nvSpPr>
          <p:spPr>
            <a:xfrm>
              <a:off x="3801097" y="3509604"/>
              <a:ext cx="1655973" cy="39607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dirty="0" err="1" smtClean="0">
                  <a:solidFill>
                    <a:schemeClr val="accent2"/>
                  </a:solidFill>
                </a:rPr>
                <a:t>n</a:t>
              </a:r>
              <a:r>
                <a:rPr lang="en-US" sz="1800" baseline="-25000" dirty="0" err="1" smtClean="0">
                  <a:solidFill>
                    <a:schemeClr val="accent2"/>
                  </a:solidFill>
                </a:rPr>
                <a:t>d</a:t>
              </a:r>
              <a:r>
                <a:rPr lang="en-US" sz="1800" dirty="0" smtClean="0">
                  <a:solidFill>
                    <a:schemeClr val="accent2"/>
                  </a:solidFill>
                </a:rPr>
                <a:t> electrons</a:t>
              </a:r>
              <a:endParaRPr lang="en-US" sz="18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025298" y="1867116"/>
            <a:ext cx="4752372" cy="1224000"/>
            <a:chOff x="5025298" y="2372450"/>
            <a:chExt cx="4752372" cy="1224000"/>
          </a:xfrm>
        </p:grpSpPr>
        <p:cxnSp>
          <p:nvCxnSpPr>
            <p:cNvPr id="66" name="Straight Connector 65"/>
            <p:cNvCxnSpPr>
              <a:stCxn id="81" idx="1"/>
              <a:endCxn id="79" idx="3"/>
            </p:cNvCxnSpPr>
            <p:nvPr/>
          </p:nvCxnSpPr>
          <p:spPr>
            <a:xfrm flipH="1" flipV="1">
              <a:off x="6609230" y="2984450"/>
              <a:ext cx="1224470" cy="625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169030" y="2492870"/>
              <a:ext cx="1296150" cy="1008140"/>
              <a:chOff x="5169030" y="2492870"/>
              <a:chExt cx="1296150" cy="1008140"/>
            </a:xfrm>
          </p:grpSpPr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9130" y="249290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9180" y="249287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9030" y="249290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9080" y="249287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913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9180" y="328501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903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9080" y="3285010"/>
                <a:ext cx="216000" cy="216000"/>
              </a:xfrm>
              <a:prstGeom prst="rect">
                <a:avLst/>
              </a:prstGeom>
            </p:spPr>
          </p:pic>
        </p:grpSp>
        <p:sp>
          <p:nvSpPr>
            <p:cNvPr id="79" name="Rounded Rectangle 78"/>
            <p:cNvSpPr/>
            <p:nvPr/>
          </p:nvSpPr>
          <p:spPr>
            <a:xfrm>
              <a:off x="5025298" y="2372450"/>
              <a:ext cx="1583932" cy="1224000"/>
            </a:xfrm>
            <a:prstGeom prst="roundRect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833700" y="2666700"/>
              <a:ext cx="1943970" cy="648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Ionized donors</a:t>
              </a:r>
              <a:endParaRPr lang="en-US" sz="1800" dirty="0">
                <a:solidFill>
                  <a:schemeClr val="accent2"/>
                </a:solidFill>
              </a:endParaRPr>
            </a:p>
            <a:p>
              <a:pPr algn="ctr">
                <a:buClr>
                  <a:schemeClr val="accent5"/>
                </a:buClr>
              </a:pPr>
              <a:r>
                <a:rPr lang="en-US" sz="1800" dirty="0" err="1" smtClean="0">
                  <a:solidFill>
                    <a:schemeClr val="accent2"/>
                  </a:solidFill>
                </a:rPr>
                <a:t>N</a:t>
              </a:r>
              <a:r>
                <a:rPr lang="en-US" sz="1800" baseline="-25000" dirty="0" err="1" smtClean="0">
                  <a:solidFill>
                    <a:schemeClr val="accent2"/>
                  </a:solidFill>
                </a:rPr>
                <a:t>d</a:t>
              </a:r>
              <a:r>
                <a:rPr lang="en-US" sz="1800" baseline="30000" dirty="0" smtClean="0">
                  <a:solidFill>
                    <a:schemeClr val="accent2"/>
                  </a:solidFill>
                </a:rPr>
                <a:t>+ </a:t>
              </a:r>
              <a:r>
                <a:rPr lang="en-US" sz="1800" dirty="0" smtClean="0">
                  <a:solidFill>
                    <a:schemeClr val="accent2"/>
                  </a:solidFill>
                </a:rPr>
                <a:t>= </a:t>
              </a:r>
              <a:r>
                <a:rPr lang="en-US" sz="1800" dirty="0" err="1" smtClean="0">
                  <a:solidFill>
                    <a:schemeClr val="accent2"/>
                  </a:solidFill>
                </a:rPr>
                <a:t>N</a:t>
              </a:r>
              <a:r>
                <a:rPr lang="en-US" sz="1800" baseline="-25000" dirty="0" err="1" smtClean="0">
                  <a:solidFill>
                    <a:schemeClr val="accent2"/>
                  </a:solidFill>
                </a:rPr>
                <a:t>d</a:t>
              </a:r>
              <a:r>
                <a:rPr lang="en-US" sz="1800" baseline="-25000" dirty="0" smtClean="0">
                  <a:solidFill>
                    <a:schemeClr val="accent2"/>
                  </a:solidFill>
                </a:rPr>
                <a:t> </a:t>
              </a:r>
              <a:r>
                <a:rPr lang="en-US" sz="1800" dirty="0" smtClean="0">
                  <a:solidFill>
                    <a:schemeClr val="accent2"/>
                  </a:solidFill>
                </a:rPr>
                <a:t>- </a:t>
              </a:r>
              <a:r>
                <a:rPr lang="en-US" sz="1800" dirty="0" err="1" smtClean="0">
                  <a:solidFill>
                    <a:schemeClr val="accent2"/>
                  </a:solidFill>
                </a:rPr>
                <a:t>n</a:t>
              </a:r>
              <a:r>
                <a:rPr lang="en-US" sz="1800" baseline="-25000" dirty="0" err="1" smtClean="0">
                  <a:solidFill>
                    <a:schemeClr val="accent2"/>
                  </a:solidFill>
                </a:rPr>
                <a:t>d</a:t>
              </a:r>
              <a:endParaRPr lang="en-US" sz="1800" baseline="-25000" dirty="0">
                <a:solidFill>
                  <a:schemeClr val="accent2"/>
                </a:solidFill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5277030" y="2780910"/>
              <a:ext cx="1094970" cy="396550"/>
              <a:chOff x="5277030" y="2780910"/>
              <a:chExt cx="1094970" cy="396550"/>
            </a:xfrm>
          </p:grpSpPr>
          <p:cxnSp>
            <p:nvCxnSpPr>
              <p:cNvPr id="83" name="Straight Arrow Connector 82"/>
              <p:cNvCxnSpPr/>
              <p:nvPr/>
            </p:nvCxnSpPr>
            <p:spPr>
              <a:xfrm flipV="1">
                <a:off x="5277030" y="2780910"/>
                <a:ext cx="0" cy="3965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 flipV="1">
                <a:off x="5642020" y="2780910"/>
                <a:ext cx="0" cy="3965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flipV="1">
                <a:off x="6007010" y="2780910"/>
                <a:ext cx="0" cy="3965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 flipV="1">
                <a:off x="6372000" y="2780910"/>
                <a:ext cx="0" cy="3965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4683067" y="5055625"/>
                <a:ext cx="5579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067" y="5055625"/>
                <a:ext cx="55797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4164442" y="1815175"/>
                <a:ext cx="572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42" y="1815175"/>
                <a:ext cx="572528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Group 128"/>
          <p:cNvGrpSpPr/>
          <p:nvPr/>
        </p:nvGrpSpPr>
        <p:grpSpPr>
          <a:xfrm>
            <a:off x="6699654" y="2563616"/>
            <a:ext cx="2471944" cy="889964"/>
            <a:chOff x="6699654" y="3068950"/>
            <a:chExt cx="2471944" cy="889964"/>
          </a:xfrm>
        </p:grpSpPr>
        <p:sp>
          <p:nvSpPr>
            <p:cNvPr id="115" name="TextBox 114"/>
            <p:cNvSpPr txBox="1"/>
            <p:nvPr/>
          </p:nvSpPr>
          <p:spPr>
            <a:xfrm>
              <a:off x="6699654" y="3068950"/>
              <a:ext cx="26962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}</a:t>
              </a:r>
              <a:endParaRPr lang="en-US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049670" y="3589582"/>
              <a:ext cx="21219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accent2"/>
                  </a:solidFill>
                </a:rPr>
                <a:t>donors E</a:t>
              </a:r>
              <a:r>
                <a:rPr lang="en-US" sz="1800" baseline="-25000" dirty="0" smtClean="0">
                  <a:solidFill>
                    <a:schemeClr val="accent2"/>
                  </a:solidFill>
                </a:rPr>
                <a:t>g</a:t>
              </a:r>
              <a:r>
                <a:rPr lang="en-US" sz="1800" dirty="0" smtClean="0">
                  <a:solidFill>
                    <a:schemeClr val="accent2"/>
                  </a:solidFill>
                </a:rPr>
                <a:t> ≈ 0.045 eV</a:t>
              </a:r>
              <a:endParaRPr lang="en-US" sz="1800" baseline="-25000" dirty="0">
                <a:solidFill>
                  <a:schemeClr val="accent2"/>
                </a:solidFill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6816053" y="3484448"/>
              <a:ext cx="0" cy="28980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  <a:headEnd type="triangle" w="med" len="med"/>
              <a:tailEnd type="none" w="med" len="med"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endCxn id="117" idx="1"/>
            </p:cNvCxnSpPr>
            <p:nvPr/>
          </p:nvCxnSpPr>
          <p:spPr>
            <a:xfrm>
              <a:off x="6816053" y="3774248"/>
              <a:ext cx="233617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2648680" y="2780910"/>
            <a:ext cx="3024420" cy="3509696"/>
            <a:chOff x="2648680" y="2780910"/>
            <a:chExt cx="3024420" cy="3509696"/>
          </a:xfrm>
        </p:grpSpPr>
        <p:sp>
          <p:nvSpPr>
            <p:cNvPr id="150" name="Arc 149"/>
            <p:cNvSpPr/>
            <p:nvPr/>
          </p:nvSpPr>
          <p:spPr>
            <a:xfrm>
              <a:off x="2971701" y="2924930"/>
              <a:ext cx="469089" cy="2418620"/>
            </a:xfrm>
            <a:prstGeom prst="arc">
              <a:avLst>
                <a:gd name="adj1" fmla="val 16525119"/>
                <a:gd name="adj2" fmla="val 4926737"/>
              </a:avLst>
            </a:prstGeom>
            <a:ln>
              <a:solidFill>
                <a:schemeClr val="tx2"/>
              </a:solidFill>
              <a:headEnd type="none" w="med" len="med"/>
              <a:tailEnd type="arrow" w="med" len="med"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2648680" y="2780910"/>
              <a:ext cx="3024420" cy="3509696"/>
              <a:chOff x="2648680" y="2780910"/>
              <a:chExt cx="3024420" cy="3509696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3008760" y="2780910"/>
                <a:ext cx="2664340" cy="2664370"/>
                <a:chOff x="3008760" y="2780910"/>
                <a:chExt cx="2664340" cy="2664370"/>
              </a:xfrm>
            </p:grpSpPr>
            <p:grpSp>
              <p:nvGrpSpPr>
                <p:cNvPr id="151" name="Group 150"/>
                <p:cNvGrpSpPr/>
                <p:nvPr/>
              </p:nvGrpSpPr>
              <p:grpSpPr>
                <a:xfrm>
                  <a:off x="3008760" y="2780910"/>
                  <a:ext cx="755946" cy="2664370"/>
                  <a:chOff x="3008760" y="2780910"/>
                  <a:chExt cx="755946" cy="2664370"/>
                </a:xfrm>
              </p:grpSpPr>
              <p:pic>
                <p:nvPicPr>
                  <p:cNvPr id="145" name="Picture 144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12800" y="5229280"/>
                    <a:ext cx="216000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146" name="Picture 145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24760" y="5229280"/>
                    <a:ext cx="216000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147" name="Picture 146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08760" y="2780910"/>
                    <a:ext cx="216000" cy="216000"/>
                  </a:xfrm>
                  <a:prstGeom prst="rect">
                    <a:avLst/>
                  </a:prstGeom>
                </p:spPr>
              </p:pic>
              <p:pic>
                <p:nvPicPr>
                  <p:cNvPr id="148" name="Picture 147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68810" y="2780940"/>
                    <a:ext cx="216000" cy="216000"/>
                  </a:xfrm>
                  <a:prstGeom prst="rect">
                    <a:avLst/>
                  </a:prstGeom>
                </p:spPr>
              </p:pic>
              <p:sp>
                <p:nvSpPr>
                  <p:cNvPr id="149" name="Arc 148"/>
                  <p:cNvSpPr/>
                  <p:nvPr/>
                </p:nvSpPr>
                <p:spPr>
                  <a:xfrm>
                    <a:off x="3295617" y="2924930"/>
                    <a:ext cx="469089" cy="2418620"/>
                  </a:xfrm>
                  <a:prstGeom prst="arc">
                    <a:avLst>
                      <a:gd name="adj1" fmla="val 16525119"/>
                      <a:gd name="adj2" fmla="val 4926737"/>
                    </a:avLst>
                  </a:prstGeom>
                  <a:ln>
                    <a:solidFill>
                      <a:schemeClr val="tx2"/>
                    </a:solidFill>
                    <a:headEnd type="none" w="med" len="med"/>
                    <a:tailEnd type="arrow" w="med" len="med"/>
                  </a:ln>
                  <a:effectLst>
                    <a:outerShdw blurRad="508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5"/>
                  </a:lnRef>
                  <a:fillRef idx="0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2" name="TextBox 151"/>
                <p:cNvSpPr txBox="1"/>
                <p:nvPr/>
              </p:nvSpPr>
              <p:spPr>
                <a:xfrm>
                  <a:off x="3944860" y="3647573"/>
                  <a:ext cx="1728240" cy="97333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>
                    <a:buClr>
                      <a:schemeClr val="accent5"/>
                    </a:buClr>
                  </a:pPr>
                  <a:r>
                    <a:rPr lang="en-US" sz="1800" dirty="0" smtClean="0">
                      <a:solidFill>
                        <a:schemeClr val="accent2"/>
                      </a:solidFill>
                    </a:rPr>
                    <a:t>A few donor annihilate some intrinsic holes</a:t>
                  </a:r>
                  <a:endParaRPr lang="en-US" sz="1800" dirty="0">
                    <a:solidFill>
                      <a:schemeClr val="accent2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4" name="TextBox 153"/>
                  <p:cNvSpPr txBox="1"/>
                  <p:nvPr/>
                </p:nvSpPr>
                <p:spPr>
                  <a:xfrm>
                    <a:off x="2648680" y="5803939"/>
                    <a:ext cx="1728240" cy="48666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noAutofit/>
                  </a:bodyPr>
                  <a:lstStyle/>
                  <a:p>
                    <a:pPr>
                      <a:buClr>
                        <a:schemeClr val="accent5"/>
                      </a:buClr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8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it-IT" sz="1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en-US" sz="1800" dirty="0" smtClean="0">
                        <a:solidFill>
                          <a:schemeClr val="accent2"/>
                        </a:solidFill>
                      </a:rPr>
                      <a:t> decreases!</a:t>
                    </a:r>
                    <a:endParaRPr lang="en-US" sz="18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4" name="TextBox 1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8680" y="5803939"/>
                    <a:ext cx="1728240" cy="486667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b="-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69679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Extrinsic</a:t>
            </a:r>
            <a:r>
              <a:rPr lang="en-US" sz="2800" dirty="0" smtClean="0">
                <a:solidFill>
                  <a:schemeClr val="accent2"/>
                </a:solidFill>
              </a:rPr>
              <a:t> – doping moves the Fermi energy level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1283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11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8330" y="692620"/>
            <a:ext cx="9648000" cy="7921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buClr>
                <a:schemeClr val="accent5"/>
              </a:buClr>
            </a:pPr>
            <a:r>
              <a:rPr lang="en-US" sz="2400" dirty="0" smtClean="0">
                <a:solidFill>
                  <a:schemeClr val="accent2"/>
                </a:solidFill>
              </a:rPr>
              <a:t>Added impurities change the lattice properties, shifting the Fermi energy level respect its position in a pure semiconductor.</a:t>
            </a:r>
            <a:endParaRPr lang="en-US" sz="2400" baseline="30000" dirty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0" y="1556740"/>
            <a:ext cx="3384470" cy="48299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705922" y="2412963"/>
                <a:ext cx="502558" cy="405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22" y="2412963"/>
                <a:ext cx="502558" cy="405243"/>
              </a:xfrm>
              <a:prstGeom prst="rect">
                <a:avLst/>
              </a:prstGeom>
              <a:blipFill rotWithShape="1"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4212000" y="2177472"/>
                <a:ext cx="4320029" cy="69531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sSup>
                        <m:sSupPr>
                          <m:ctrlPr>
                            <a:rPr lang="it-IT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𝐹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  <m:r>
                        <a:rPr lang="it-IT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it-IT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2177472"/>
                <a:ext cx="4320029" cy="69531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4212000" y="3560351"/>
                <a:ext cx="3903312" cy="86889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it-IT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it-IT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𝑚𝑖𝑑𝑔𝑎𝑝</m:t>
                          </m:r>
                        </m:sub>
                      </m:sSub>
                      <m:r>
                        <a:rPr lang="it-IT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it-IT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it-IT" sz="2400" b="0" i="1" smtClean="0">
                          <a:latin typeface="Cambria Math"/>
                        </a:rPr>
                        <m:t>𝑘𝑡</m:t>
                      </m:r>
                      <m:func>
                        <m:func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24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3560351"/>
                <a:ext cx="3903312" cy="8688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4212000" y="4827222"/>
                <a:ext cx="4371838" cy="69531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sSup>
                        <m:sSupPr>
                          <m:ctrlPr>
                            <a:rPr lang="it-IT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  <m:r>
                        <a:rPr lang="it-IT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it-IT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4827222"/>
                <a:ext cx="4371838" cy="6953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68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0" y="1556740"/>
            <a:ext cx="3520440" cy="494328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Extrinsic</a:t>
            </a:r>
            <a:r>
              <a:rPr lang="en-US" sz="2800" dirty="0" smtClean="0">
                <a:solidFill>
                  <a:schemeClr val="accent2"/>
                </a:solidFill>
              </a:rPr>
              <a:t> – doping moves the Fermi energy level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00870" y="652543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12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8330" y="692620"/>
            <a:ext cx="9648000" cy="7921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buClr>
                <a:schemeClr val="accent5"/>
              </a:buClr>
            </a:pPr>
            <a:r>
              <a:rPr lang="en-US" sz="2400" dirty="0" smtClean="0">
                <a:solidFill>
                  <a:schemeClr val="accent2"/>
                </a:solidFill>
              </a:rPr>
              <a:t>Added impurities change the lattice properties, shifting the Fermi energy level respect its position in a pure semiconductor.</a:t>
            </a:r>
            <a:endParaRPr lang="en-US" sz="2400" baseline="300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632400" y="2375667"/>
                <a:ext cx="502558" cy="405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00" y="2375667"/>
                <a:ext cx="502558" cy="405243"/>
              </a:xfrm>
              <a:prstGeom prst="rect">
                <a:avLst/>
              </a:prstGeom>
              <a:blipFill rotWithShape="1"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4212000" y="2185369"/>
                <a:ext cx="4320029" cy="69531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sSup>
                        <m:sSupPr>
                          <m:ctrlPr>
                            <a:rPr lang="it-IT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𝐹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  <m:r>
                        <a:rPr lang="it-IT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it-IT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2185369"/>
                <a:ext cx="4320029" cy="69531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4212000" y="3568248"/>
                <a:ext cx="3903312" cy="86889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it-IT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it-IT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𝑚𝑖𝑑𝑔𝑎𝑝</m:t>
                          </m:r>
                        </m:sub>
                      </m:sSub>
                      <m:r>
                        <a:rPr lang="it-IT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it-IT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it-IT" sz="2400" b="0" i="1" smtClean="0">
                          <a:latin typeface="Cambria Math"/>
                        </a:rPr>
                        <m:t>𝑘𝑡</m:t>
                      </m:r>
                      <m:func>
                        <m:func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24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3568248"/>
                <a:ext cx="3903312" cy="8688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4212000" y="4835119"/>
                <a:ext cx="4371838" cy="69531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sSup>
                        <m:sSupPr>
                          <m:ctrlPr>
                            <a:rPr lang="it-IT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  <m:r>
                        <a:rPr lang="it-IT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it-IT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it-IT" sz="2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it-IT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it-IT" sz="24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400" i="1">
                                  <a:latin typeface="Cambria Math"/>
                                  <a:ea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4835119"/>
                <a:ext cx="4371838" cy="6953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81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Extrinsic</a:t>
            </a:r>
            <a:r>
              <a:rPr lang="en-US" sz="2800" dirty="0" smtClean="0">
                <a:solidFill>
                  <a:schemeClr val="accent2"/>
                </a:solidFill>
              </a:rPr>
              <a:t> – position of </a:t>
            </a:r>
            <a:r>
              <a:rPr lang="en-US" sz="2800" i="1" dirty="0" smtClean="0">
                <a:solidFill>
                  <a:schemeClr val="accent2"/>
                </a:solidFill>
                <a:latin typeface="Cambria" pitchFamily="18" charset="0"/>
              </a:rPr>
              <a:t>E</a:t>
            </a:r>
            <a:r>
              <a:rPr lang="en-US" sz="2800" i="1" baseline="-25000" dirty="0" smtClean="0">
                <a:solidFill>
                  <a:schemeClr val="accent2"/>
                </a:solidFill>
                <a:latin typeface="Cambria" pitchFamily="18" charset="0"/>
              </a:rPr>
              <a:t>F</a:t>
            </a:r>
            <a:r>
              <a:rPr lang="en-US" sz="2800" dirty="0" smtClean="0">
                <a:solidFill>
                  <a:schemeClr val="accent2"/>
                </a:solidFill>
                <a:latin typeface="Cambria" pitchFamily="18" charset="0"/>
              </a:rPr>
              <a:t> in doped semiconductors</a:t>
            </a:r>
            <a:endParaRPr lang="en-US" sz="2800" dirty="0">
              <a:solidFill>
                <a:schemeClr val="accent2"/>
              </a:solidFill>
              <a:latin typeface="Cambria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88910" y="652543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13</a:t>
            </a:r>
            <a:endParaRPr lang="en-US" sz="9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33791" y="548600"/>
                <a:ext cx="9643879" cy="86412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>
                  <a:buClr>
                    <a:schemeClr val="accent5"/>
                  </a:buClr>
                </a:pPr>
                <a:r>
                  <a:rPr lang="en-US" sz="2400" dirty="0" smtClean="0">
                    <a:solidFill>
                      <a:schemeClr val="accent2"/>
                    </a:solidFill>
                  </a:rPr>
                  <a:t>The position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it-IT" sz="24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</a:rPr>
                  <a:t> within the </a:t>
                </a:r>
                <a:r>
                  <a:rPr lang="en-US" sz="2400" dirty="0" err="1" smtClean="0">
                    <a:solidFill>
                      <a:schemeClr val="accent2"/>
                    </a:solidFill>
                  </a:rPr>
                  <a:t>bandgap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 changes with doping. Calling back equations derived for carriers concentration at thermal equilibrium:</a:t>
                </a:r>
                <a:endParaRPr lang="en-US" sz="2400" baseline="30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91" y="548600"/>
                <a:ext cx="9643879" cy="864120"/>
              </a:xfrm>
              <a:prstGeom prst="rect">
                <a:avLst/>
              </a:prstGeom>
              <a:blipFill rotWithShape="1">
                <a:blip r:embed="rId2"/>
                <a:stretch>
                  <a:fillRect l="-1011" t="-5634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3108028" y="1484730"/>
                <a:ext cx="3789242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chemeClr val="accent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1800" b="0" i="1" dirty="0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1800" b="0" i="1" dirty="0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1800" i="1" dirty="0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1800" i="1" dirty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1800" i="1" dirty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it-IT" sz="1800" i="1" dirty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1800" i="1" dirty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1800" i="1" dirty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it-IT" sz="18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it-IT" sz="1800" b="0" i="1" dirty="0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it-IT" sz="1800" i="1" dirty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it-IT" sz="18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1800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1800" i="1" dirty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8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800" i="1" dirty="0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it-IT" sz="1800" i="1" dirty="0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  <m:r>
                                        <a:rPr lang="it-IT" sz="1800" i="1" dirty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800" i="1" dirty="0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it-IT" sz="1800" i="1" dirty="0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it-IT" sz="1800" i="1" dirty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it-IT" sz="1800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800" i="1" dirty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18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8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i="1" dirty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it-IT" sz="1800" i="1" dirty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1800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028" y="1484730"/>
                <a:ext cx="3789242" cy="910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4953000" y="2396240"/>
            <a:ext cx="0" cy="3960552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451791" y="3836440"/>
            <a:ext cx="7029699" cy="1566614"/>
            <a:chOff x="1451791" y="3836440"/>
            <a:chExt cx="7029699" cy="15666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1451791" y="3836440"/>
                  <a:ext cx="3429199" cy="50407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buClr>
                      <a:schemeClr val="accent5"/>
                    </a:buClr>
                  </a:pPr>
                  <a:r>
                    <a:rPr lang="en-US" sz="2400" dirty="0" smtClean="0">
                      <a:solidFill>
                        <a:schemeClr val="accent2"/>
                      </a:solidFill>
                    </a:rPr>
                    <a:t>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2400" b="0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it-IT" sz="2400" b="0" i="1" dirty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≫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2400" b="0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400" dirty="0" smtClean="0">
                      <a:solidFill>
                        <a:schemeClr val="accent2"/>
                      </a:solidFill>
                    </a:rPr>
                    <a:t> 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2400" b="0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2400" b="0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a14:m>
                  <a:endParaRPr lang="en-US" sz="2400" baseline="-25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1791" y="3836440"/>
                  <a:ext cx="3429199" cy="50407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4819" b="-228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1808234" y="4556540"/>
                  <a:ext cx="2688044" cy="84619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it-IT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  <m:r>
                          <a:rPr lang="it-IT" sz="2400" b="0" i="1" smtClean="0">
                            <a:latin typeface="Cambria Math"/>
                          </a:rPr>
                          <m:t>=</m:t>
                        </m:r>
                        <m:r>
                          <a:rPr lang="it-IT" sz="2400" b="0" i="1" smtClean="0">
                            <a:latin typeface="Cambria Math"/>
                          </a:rPr>
                          <m:t>𝑘𝑡</m:t>
                        </m:r>
                        <m:func>
                          <m:funcPr>
                            <m:ctrlPr>
                              <a:rPr lang="it-IT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 sz="2400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it-IT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it-IT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it-IT" sz="2400" i="1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8234" y="4556540"/>
                  <a:ext cx="2688044" cy="84619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401837" y="4556540"/>
                  <a:ext cx="2685415" cy="84651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  <m:r>
                          <a:rPr lang="it-IT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r>
                          <a:rPr lang="it-IT" sz="2400" b="0" i="1" smtClean="0">
                            <a:latin typeface="Cambria Math"/>
                          </a:rPr>
                          <m:t>=</m:t>
                        </m:r>
                        <m:r>
                          <a:rPr lang="it-IT" sz="2400" b="0" i="1" smtClean="0">
                            <a:latin typeface="Cambria Math"/>
                          </a:rPr>
                          <m:t>𝑘𝑡</m:t>
                        </m:r>
                        <m:func>
                          <m:funcPr>
                            <m:ctrlPr>
                              <a:rPr lang="it-IT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 sz="2400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it-IT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it-IT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1837" y="4556540"/>
                  <a:ext cx="2685415" cy="84651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052291" y="3836440"/>
                  <a:ext cx="3429199" cy="50407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>
                    <a:buClr>
                      <a:schemeClr val="accent5"/>
                    </a:buClr>
                  </a:pPr>
                  <a:r>
                    <a:rPr lang="en-US" sz="2400" dirty="0" smtClean="0">
                      <a:solidFill>
                        <a:schemeClr val="accent2"/>
                      </a:solidFill>
                    </a:rPr>
                    <a:t>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2400" b="0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it-IT" sz="2400" b="0" i="1" dirty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≫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2400" b="0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400" dirty="0" smtClean="0">
                      <a:solidFill>
                        <a:schemeClr val="accent2"/>
                      </a:solidFill>
                    </a:rPr>
                    <a:t> 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2400" b="0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2400" b="0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a14:m>
                  <a:endParaRPr lang="en-US" sz="2400" baseline="-25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2291" y="3836440"/>
                  <a:ext cx="3429199" cy="50407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4819" b="-228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1784560" y="2900310"/>
            <a:ext cx="6280914" cy="846514"/>
            <a:chOff x="1784560" y="2900310"/>
            <a:chExt cx="6280914" cy="8465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784560" y="2900310"/>
                  <a:ext cx="2657586" cy="846514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it-IT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  <m:r>
                          <a:rPr lang="it-IT" sz="2400" b="0" i="1" smtClean="0">
                            <a:latin typeface="Cambria Math"/>
                          </a:rPr>
                          <m:t>=</m:t>
                        </m:r>
                        <m:r>
                          <a:rPr lang="it-IT" sz="2400" b="0" i="1" smtClean="0">
                            <a:latin typeface="Cambria Math"/>
                          </a:rPr>
                          <m:t>𝑘𝑡</m:t>
                        </m:r>
                        <m:func>
                          <m:funcPr>
                            <m:ctrlPr>
                              <a:rPr lang="it-IT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 sz="2400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it-IT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it-IT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4560" y="2900310"/>
                  <a:ext cx="2657586" cy="84651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385060" y="2900534"/>
                  <a:ext cx="2680414" cy="84606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  <m:r>
                          <a:rPr lang="it-IT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r>
                          <a:rPr lang="it-IT" sz="2400" b="0" i="1" smtClean="0">
                            <a:latin typeface="Cambria Math"/>
                          </a:rPr>
                          <m:t>=</m:t>
                        </m:r>
                        <m:r>
                          <a:rPr lang="it-IT" sz="2400" b="0" i="1" smtClean="0">
                            <a:latin typeface="Cambria Math"/>
                          </a:rPr>
                          <m:t>𝑘𝑡</m:t>
                        </m:r>
                        <m:func>
                          <m:funcPr>
                            <m:ctrlPr>
                              <a:rPr lang="it-IT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 sz="2400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it-IT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it-IT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sz="24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5060" y="2900534"/>
                  <a:ext cx="2680414" cy="8460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8"/>
          <p:cNvSpPr txBox="1"/>
          <p:nvPr/>
        </p:nvSpPr>
        <p:spPr>
          <a:xfrm>
            <a:off x="2957492" y="2324230"/>
            <a:ext cx="440540" cy="3600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5"/>
              </a:buClr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sz="2400" baseline="300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28740" y="2324230"/>
            <a:ext cx="440540" cy="3600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5"/>
              </a:buClr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2400" baseline="300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712550" y="2756290"/>
            <a:ext cx="6480900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784560" y="5522133"/>
            <a:ext cx="6336880" cy="859277"/>
            <a:chOff x="1784560" y="5522133"/>
            <a:chExt cx="6336880" cy="859277"/>
          </a:xfrm>
        </p:grpSpPr>
        <p:grpSp>
          <p:nvGrpSpPr>
            <p:cNvPr id="26" name="Group 25"/>
            <p:cNvGrpSpPr/>
            <p:nvPr/>
          </p:nvGrpSpPr>
          <p:grpSpPr>
            <a:xfrm>
              <a:off x="1784560" y="5522133"/>
              <a:ext cx="6336880" cy="859277"/>
              <a:chOff x="1784560" y="5522133"/>
              <a:chExt cx="6336880" cy="8592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784560" y="5594143"/>
                    <a:ext cx="2786404" cy="787267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it-IT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it-IT" sz="2400" b="0" i="1" smtClean="0">
                              <a:latin typeface="Cambria Math"/>
                            </a:rPr>
                            <m:t>𝑘𝑡</m:t>
                          </m:r>
                          <m:func>
                            <m:func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24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it-IT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84560" y="5594143"/>
                    <a:ext cx="2786404" cy="787267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5395053" y="5522133"/>
                    <a:ext cx="2726387" cy="787588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it-IT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it-IT" sz="2400" b="0" i="1" smtClean="0">
                              <a:latin typeface="Cambria Math"/>
                            </a:rPr>
                            <m:t>𝑘𝑡</m:t>
                          </m:r>
                          <m:func>
                            <m:func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24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it-IT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95053" y="5522133"/>
                    <a:ext cx="2726387" cy="787588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/>
            <p:cNvGrpSpPr/>
            <p:nvPr/>
          </p:nvGrpSpPr>
          <p:grpSpPr>
            <a:xfrm>
              <a:off x="1856570" y="6381410"/>
              <a:ext cx="6208904" cy="0"/>
              <a:chOff x="1856570" y="6381410"/>
              <a:chExt cx="6208904" cy="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1856570" y="6381410"/>
                <a:ext cx="2639708" cy="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5553742" y="6381410"/>
                <a:ext cx="2511732" cy="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0" y="1435973"/>
            <a:ext cx="1800250" cy="256910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420" y="1447996"/>
            <a:ext cx="1863446" cy="261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9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Extrinsic</a:t>
            </a:r>
            <a:r>
              <a:rPr lang="en-US" sz="2800" dirty="0" smtClean="0">
                <a:solidFill>
                  <a:schemeClr val="accent2"/>
                </a:solidFill>
              </a:rPr>
              <a:t> – assumption behind our model</a:t>
            </a:r>
            <a:endParaRPr lang="en-US" sz="2800" dirty="0">
              <a:solidFill>
                <a:schemeClr val="accent2"/>
              </a:solidFill>
              <a:latin typeface="Cambria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7695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14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3791" y="548600"/>
            <a:ext cx="9643879" cy="15842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Clr>
                <a:schemeClr val="accent5"/>
              </a:buClr>
            </a:pPr>
            <a:r>
              <a:rPr lang="en-US" sz="2400" dirty="0" smtClean="0">
                <a:solidFill>
                  <a:schemeClr val="accent2"/>
                </a:solidFill>
              </a:rPr>
              <a:t>Degenerate semiconductors: if the donors/acceptors density is too large, there is interaction between donor carriers, which hence distribute themselves indo band levels. The approximation of a single energy level for impurities is therefore no valid anymore.</a:t>
            </a:r>
            <a:endParaRPr lang="en-US" sz="2400" baseline="300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80" y="2492870"/>
            <a:ext cx="4572000" cy="37052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523646" y="3212970"/>
            <a:ext cx="0" cy="21603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523646" y="3789050"/>
            <a:ext cx="0" cy="21603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74536" y="4653170"/>
            <a:ext cx="0" cy="21603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574536" y="5291978"/>
            <a:ext cx="0" cy="21603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35607" y="2564880"/>
            <a:ext cx="315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  <a:latin typeface="+mj-lt"/>
                <a:ea typeface="Cambria Math" pitchFamily="18" charset="0"/>
              </a:rPr>
              <a:t>No more one single level, but a bands filled semi-continuum</a:t>
            </a:r>
            <a:endParaRPr lang="en-US" sz="1800" dirty="0">
              <a:solidFill>
                <a:schemeClr val="accent2"/>
              </a:solidFill>
              <a:latin typeface="+mj-lt"/>
              <a:ea typeface="Cambria Math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96770" y="5517290"/>
            <a:ext cx="315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  <a:latin typeface="+mj-lt"/>
                <a:ea typeface="Cambria Math" pitchFamily="18" charset="0"/>
              </a:rPr>
              <a:t>No more one single level, but a bands filled semi-continuum</a:t>
            </a:r>
            <a:endParaRPr lang="en-US" sz="1800" dirty="0">
              <a:solidFill>
                <a:schemeClr val="accent2"/>
              </a:solidFill>
              <a:latin typeface="+mj-lt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5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Extrinsic</a:t>
            </a:r>
            <a:r>
              <a:rPr lang="en-US" sz="2800" dirty="0" smtClean="0">
                <a:solidFill>
                  <a:schemeClr val="accent2"/>
                </a:solidFill>
              </a:rPr>
              <a:t> – material doping overview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6499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15</a:t>
            </a:r>
            <a:endParaRPr lang="en-US" sz="9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28330" y="692620"/>
                <a:ext cx="9648000" cy="122417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>
                  <a:buClr>
                    <a:schemeClr val="accent5"/>
                  </a:buClr>
                </a:pPr>
                <a:r>
                  <a:rPr lang="en-US" sz="2400" dirty="0" smtClean="0">
                    <a:solidFill>
                      <a:schemeClr val="accent2"/>
                    </a:solidFill>
                  </a:rPr>
                  <a:t>By doping the material by adding donors (electrons with V group material) and/or acceptors (holes with III group materials) the carriers densities will change,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</a:rPr>
                  <a:t>, but at equilibrium it will hold: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it-IT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sz="24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it-I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it-IT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it-IT" sz="24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it-IT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it-IT" sz="2400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</m:sSubSup>
                      </m:e>
                      <m:sup>
                        <m:r>
                          <a:rPr lang="it-IT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it-IT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it-IT" sz="24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t-IT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it-IT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  <m:r>
                          <a:rPr lang="it-IT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it-IT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it-IT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</m:num>
                          <m:den>
                            <m:r>
                              <a:rPr lang="it-IT" sz="2400" i="1">
                                <a:latin typeface="Cambria Math"/>
                              </a:rPr>
                              <m:t>𝑘𝑇</m:t>
                            </m:r>
                          </m:den>
                        </m:f>
                      </m:sup>
                    </m:sSup>
                  </m:oMath>
                </a14:m>
                <a:endParaRPr lang="en-US" sz="2400" baseline="30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0" y="692620"/>
                <a:ext cx="9648000" cy="1224170"/>
              </a:xfrm>
              <a:prstGeom prst="rect">
                <a:avLst/>
              </a:prstGeom>
              <a:blipFill rotWithShape="1">
                <a:blip r:embed="rId2"/>
                <a:stretch>
                  <a:fillRect l="-948" t="-105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40" y="2132819"/>
            <a:ext cx="5161816" cy="4177845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136421" y="2348850"/>
            <a:ext cx="3814560" cy="3744520"/>
            <a:chOff x="136421" y="2348850"/>
            <a:chExt cx="3814560" cy="3744520"/>
          </a:xfrm>
        </p:grpSpPr>
        <p:grpSp>
          <p:nvGrpSpPr>
            <p:cNvPr id="6" name="Group 5"/>
            <p:cNvGrpSpPr/>
            <p:nvPr/>
          </p:nvGrpSpPr>
          <p:grpSpPr>
            <a:xfrm>
              <a:off x="2936750" y="2492870"/>
              <a:ext cx="792050" cy="216030"/>
              <a:chOff x="2936750" y="2420860"/>
              <a:chExt cx="792050" cy="2160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6750" y="242086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4790" y="242089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2800" y="2420860"/>
                <a:ext cx="216000" cy="216000"/>
              </a:xfrm>
              <a:prstGeom prst="rect">
                <a:avLst/>
              </a:prstGeom>
            </p:spPr>
          </p:pic>
        </p:grpSp>
        <p:sp>
          <p:nvSpPr>
            <p:cNvPr id="25" name="Oval 24"/>
            <p:cNvSpPr/>
            <p:nvPr/>
          </p:nvSpPr>
          <p:spPr>
            <a:xfrm>
              <a:off x="2720690" y="2348850"/>
              <a:ext cx="1230291" cy="504070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25" idx="2"/>
            </p:cNvCxnSpPr>
            <p:nvPr/>
          </p:nvCxnSpPr>
          <p:spPr>
            <a:xfrm flipH="1">
              <a:off x="1784560" y="2600885"/>
              <a:ext cx="936130" cy="15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36421" y="3573020"/>
              <a:ext cx="1223912" cy="1152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Thermally</a:t>
              </a:r>
            </a:p>
            <a:p>
              <a:pPr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generated electrons and holes</a:t>
              </a:r>
              <a:endParaRPr lang="en-US" sz="1800" dirty="0">
                <a:solidFill>
                  <a:schemeClr val="accent2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36750" y="5733320"/>
              <a:ext cx="792080" cy="216000"/>
              <a:chOff x="2936750" y="5733320"/>
              <a:chExt cx="792080" cy="2160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6750" y="573332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7835" y="573332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2830" y="5733320"/>
                <a:ext cx="216000" cy="216000"/>
              </a:xfrm>
              <a:prstGeom prst="rect">
                <a:avLst/>
              </a:prstGeom>
            </p:spPr>
          </p:pic>
        </p:grpSp>
        <p:sp>
          <p:nvSpPr>
            <p:cNvPr id="58" name="Oval 57"/>
            <p:cNvSpPr/>
            <p:nvPr/>
          </p:nvSpPr>
          <p:spPr>
            <a:xfrm>
              <a:off x="2720690" y="5589380"/>
              <a:ext cx="1230291" cy="503990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>
              <a:stCxn id="58" idx="2"/>
            </p:cNvCxnSpPr>
            <p:nvPr/>
          </p:nvCxnSpPr>
          <p:spPr>
            <a:xfrm flipH="1">
              <a:off x="1784560" y="5841375"/>
              <a:ext cx="936130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84560" y="2600900"/>
              <a:ext cx="0" cy="3240475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endCxn id="27" idx="3"/>
            </p:cNvCxnSpPr>
            <p:nvPr/>
          </p:nvCxnSpPr>
          <p:spPr>
            <a:xfrm flipH="1">
              <a:off x="1360333" y="4149020"/>
              <a:ext cx="424227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2936720" y="3284980"/>
            <a:ext cx="3528490" cy="620694"/>
            <a:chOff x="2936720" y="3284980"/>
            <a:chExt cx="3528490" cy="620694"/>
          </a:xfrm>
        </p:grpSpPr>
        <p:grpSp>
          <p:nvGrpSpPr>
            <p:cNvPr id="62" name="Group 61"/>
            <p:cNvGrpSpPr/>
            <p:nvPr/>
          </p:nvGrpSpPr>
          <p:grpSpPr>
            <a:xfrm>
              <a:off x="3008760" y="3284980"/>
              <a:ext cx="3456450" cy="216030"/>
              <a:chOff x="3008760" y="3284980"/>
              <a:chExt cx="3456450" cy="21603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9210" y="328501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913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908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903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01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8960" y="328501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888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83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878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8760" y="3284980"/>
                <a:ext cx="216000" cy="216000"/>
              </a:xfrm>
              <a:prstGeom prst="rect">
                <a:avLst/>
              </a:prstGeom>
            </p:spPr>
          </p:pic>
        </p:grpSp>
        <p:sp>
          <p:nvSpPr>
            <p:cNvPr id="64" name="TextBox 63"/>
            <p:cNvSpPr txBox="1"/>
            <p:nvPr/>
          </p:nvSpPr>
          <p:spPr>
            <a:xfrm>
              <a:off x="2936720" y="3509604"/>
              <a:ext cx="1655973" cy="39607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dirty="0" err="1" smtClean="0">
                  <a:solidFill>
                    <a:schemeClr val="accent2"/>
                  </a:solidFill>
                </a:rPr>
                <a:t>n</a:t>
              </a:r>
              <a:r>
                <a:rPr lang="en-US" sz="1800" baseline="-25000" dirty="0" err="1" smtClean="0">
                  <a:solidFill>
                    <a:schemeClr val="accent2"/>
                  </a:solidFill>
                </a:rPr>
                <a:t>d</a:t>
              </a:r>
              <a:r>
                <a:rPr lang="en-US" sz="1800" dirty="0" smtClean="0">
                  <a:solidFill>
                    <a:schemeClr val="accent2"/>
                  </a:solidFill>
                </a:rPr>
                <a:t> electrons</a:t>
              </a:r>
              <a:endParaRPr lang="en-US" sz="18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936720" y="4526985"/>
            <a:ext cx="3528490" cy="630255"/>
            <a:chOff x="2936720" y="4526985"/>
            <a:chExt cx="3528490" cy="630255"/>
          </a:xfrm>
        </p:grpSpPr>
        <p:grpSp>
          <p:nvGrpSpPr>
            <p:cNvPr id="63" name="Group 62"/>
            <p:cNvGrpSpPr/>
            <p:nvPr/>
          </p:nvGrpSpPr>
          <p:grpSpPr>
            <a:xfrm>
              <a:off x="3008730" y="4941210"/>
              <a:ext cx="3456480" cy="216030"/>
              <a:chOff x="3008730" y="4941210"/>
              <a:chExt cx="3456480" cy="216030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9210" y="494124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9130" y="494121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9080" y="494121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9030" y="494121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010" y="494121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8930" y="494124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8850" y="494121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800" y="494121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8750" y="494121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8730" y="4941210"/>
                <a:ext cx="216000" cy="216000"/>
              </a:xfrm>
              <a:prstGeom prst="rect">
                <a:avLst/>
              </a:prstGeom>
            </p:spPr>
          </p:pic>
        </p:grpSp>
        <p:sp>
          <p:nvSpPr>
            <p:cNvPr id="65" name="TextBox 64"/>
            <p:cNvSpPr txBox="1"/>
            <p:nvPr/>
          </p:nvSpPr>
          <p:spPr>
            <a:xfrm>
              <a:off x="2936720" y="4526985"/>
              <a:ext cx="1008140" cy="39607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p</a:t>
              </a:r>
              <a:r>
                <a:rPr lang="en-US" sz="1800" baseline="-25000" dirty="0" smtClean="0">
                  <a:solidFill>
                    <a:schemeClr val="accent2"/>
                  </a:solidFill>
                </a:rPr>
                <a:t>a</a:t>
              </a:r>
              <a:r>
                <a:rPr lang="en-US" sz="1800" dirty="0" smtClean="0">
                  <a:solidFill>
                    <a:schemeClr val="accent2"/>
                  </a:solidFill>
                </a:rPr>
                <a:t> holes</a:t>
              </a:r>
              <a:endParaRPr lang="en-US" sz="18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025298" y="2372450"/>
            <a:ext cx="4752372" cy="1224000"/>
            <a:chOff x="5025298" y="2372450"/>
            <a:chExt cx="4752372" cy="1224000"/>
          </a:xfrm>
        </p:grpSpPr>
        <p:cxnSp>
          <p:nvCxnSpPr>
            <p:cNvPr id="66" name="Straight Connector 65"/>
            <p:cNvCxnSpPr>
              <a:stCxn id="81" idx="1"/>
              <a:endCxn id="79" idx="3"/>
            </p:cNvCxnSpPr>
            <p:nvPr/>
          </p:nvCxnSpPr>
          <p:spPr>
            <a:xfrm flipH="1" flipV="1">
              <a:off x="6609230" y="2984450"/>
              <a:ext cx="1224470" cy="625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5169030" y="2492870"/>
              <a:ext cx="1296150" cy="1008140"/>
              <a:chOff x="5169030" y="2492870"/>
              <a:chExt cx="1296150" cy="1008140"/>
            </a:xfrm>
          </p:grpSpPr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9130" y="249290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9180" y="249287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9030" y="249290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9080" y="249287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913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9180" y="328501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9030" y="32849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9080" y="3285010"/>
                <a:ext cx="216000" cy="216000"/>
              </a:xfrm>
              <a:prstGeom prst="rect">
                <a:avLst/>
              </a:prstGeom>
            </p:spPr>
          </p:pic>
        </p:grpSp>
        <p:sp>
          <p:nvSpPr>
            <p:cNvPr id="79" name="Rounded Rectangle 78"/>
            <p:cNvSpPr/>
            <p:nvPr/>
          </p:nvSpPr>
          <p:spPr>
            <a:xfrm>
              <a:off x="5025298" y="2372450"/>
              <a:ext cx="1583932" cy="1224000"/>
            </a:xfrm>
            <a:prstGeom prst="roundRect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833700" y="2666700"/>
              <a:ext cx="1943970" cy="648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Ionized donors</a:t>
              </a:r>
              <a:endParaRPr lang="en-US" sz="1800" dirty="0">
                <a:solidFill>
                  <a:schemeClr val="accent2"/>
                </a:solidFill>
              </a:endParaRPr>
            </a:p>
            <a:p>
              <a:pPr algn="ctr">
                <a:buClr>
                  <a:schemeClr val="accent5"/>
                </a:buClr>
              </a:pPr>
              <a:r>
                <a:rPr lang="en-US" sz="1800" dirty="0" err="1" smtClean="0">
                  <a:solidFill>
                    <a:schemeClr val="accent2"/>
                  </a:solidFill>
                </a:rPr>
                <a:t>N</a:t>
              </a:r>
              <a:r>
                <a:rPr lang="en-US" sz="1800" baseline="-25000" dirty="0" err="1" smtClean="0">
                  <a:solidFill>
                    <a:schemeClr val="accent2"/>
                  </a:solidFill>
                </a:rPr>
                <a:t>d</a:t>
              </a:r>
              <a:r>
                <a:rPr lang="en-US" sz="1800" baseline="30000" dirty="0" smtClean="0">
                  <a:solidFill>
                    <a:schemeClr val="accent2"/>
                  </a:solidFill>
                </a:rPr>
                <a:t>+ </a:t>
              </a:r>
              <a:r>
                <a:rPr lang="en-US" sz="1800" dirty="0" smtClean="0">
                  <a:solidFill>
                    <a:schemeClr val="accent2"/>
                  </a:solidFill>
                </a:rPr>
                <a:t>= </a:t>
              </a:r>
              <a:r>
                <a:rPr lang="en-US" sz="1800" dirty="0" err="1" smtClean="0">
                  <a:solidFill>
                    <a:schemeClr val="accent2"/>
                  </a:solidFill>
                </a:rPr>
                <a:t>N</a:t>
              </a:r>
              <a:r>
                <a:rPr lang="en-US" sz="1800" baseline="-25000" dirty="0" err="1" smtClean="0">
                  <a:solidFill>
                    <a:schemeClr val="accent2"/>
                  </a:solidFill>
                </a:rPr>
                <a:t>d</a:t>
              </a:r>
              <a:r>
                <a:rPr lang="en-US" sz="1800" baseline="-25000" dirty="0" smtClean="0">
                  <a:solidFill>
                    <a:schemeClr val="accent2"/>
                  </a:solidFill>
                </a:rPr>
                <a:t> </a:t>
              </a:r>
              <a:r>
                <a:rPr lang="en-US" sz="1800" dirty="0" smtClean="0">
                  <a:solidFill>
                    <a:schemeClr val="accent2"/>
                  </a:solidFill>
                </a:rPr>
                <a:t>- </a:t>
              </a:r>
              <a:r>
                <a:rPr lang="en-US" sz="1800" dirty="0" err="1" smtClean="0">
                  <a:solidFill>
                    <a:schemeClr val="accent2"/>
                  </a:solidFill>
                </a:rPr>
                <a:t>n</a:t>
              </a:r>
              <a:r>
                <a:rPr lang="en-US" sz="1800" baseline="-25000" dirty="0" err="1" smtClean="0">
                  <a:solidFill>
                    <a:schemeClr val="accent2"/>
                  </a:solidFill>
                </a:rPr>
                <a:t>d</a:t>
              </a:r>
              <a:endParaRPr lang="en-US" sz="1800" baseline="-25000" dirty="0">
                <a:solidFill>
                  <a:schemeClr val="accent2"/>
                </a:solidFill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5277030" y="2780910"/>
              <a:ext cx="1094970" cy="396550"/>
              <a:chOff x="5277030" y="2780910"/>
              <a:chExt cx="1094970" cy="396550"/>
            </a:xfrm>
          </p:grpSpPr>
          <p:cxnSp>
            <p:nvCxnSpPr>
              <p:cNvPr id="83" name="Straight Arrow Connector 82"/>
              <p:cNvCxnSpPr/>
              <p:nvPr/>
            </p:nvCxnSpPr>
            <p:spPr>
              <a:xfrm flipV="1">
                <a:off x="5277030" y="2780910"/>
                <a:ext cx="0" cy="3965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 flipV="1">
                <a:off x="5642020" y="2780910"/>
                <a:ext cx="0" cy="3965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flipV="1">
                <a:off x="6007010" y="2780910"/>
                <a:ext cx="0" cy="3965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 flipV="1">
                <a:off x="6372000" y="2780910"/>
                <a:ext cx="0" cy="3965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Group 94"/>
          <p:cNvGrpSpPr/>
          <p:nvPr/>
        </p:nvGrpSpPr>
        <p:grpSpPr>
          <a:xfrm>
            <a:off x="5025010" y="4797190"/>
            <a:ext cx="4752372" cy="1224000"/>
            <a:chOff x="5025298" y="2372450"/>
            <a:chExt cx="4752372" cy="1224000"/>
          </a:xfrm>
        </p:grpSpPr>
        <p:cxnSp>
          <p:nvCxnSpPr>
            <p:cNvPr id="96" name="Straight Connector 95"/>
            <p:cNvCxnSpPr>
              <a:stCxn id="99" idx="1"/>
              <a:endCxn id="98" idx="3"/>
            </p:cNvCxnSpPr>
            <p:nvPr/>
          </p:nvCxnSpPr>
          <p:spPr>
            <a:xfrm flipH="1" flipV="1">
              <a:off x="6609230" y="2984450"/>
              <a:ext cx="1224470" cy="625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>
              <a:off x="5169030" y="2516470"/>
              <a:ext cx="1296150" cy="1008140"/>
              <a:chOff x="5169030" y="2516470"/>
              <a:chExt cx="1296150" cy="1008140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9130" y="251650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9180" y="251647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9030" y="251650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9080" y="251647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9130" y="33085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9180" y="330861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9030" y="33085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9080" y="3308610"/>
                <a:ext cx="216000" cy="216000"/>
              </a:xfrm>
              <a:prstGeom prst="rect">
                <a:avLst/>
              </a:prstGeom>
            </p:spPr>
          </p:pic>
        </p:grpSp>
        <p:sp>
          <p:nvSpPr>
            <p:cNvPr id="98" name="Rounded Rectangle 97"/>
            <p:cNvSpPr/>
            <p:nvPr/>
          </p:nvSpPr>
          <p:spPr>
            <a:xfrm>
              <a:off x="5025298" y="2372450"/>
              <a:ext cx="1583932" cy="1224000"/>
            </a:xfrm>
            <a:prstGeom prst="roundRect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833700" y="2666700"/>
              <a:ext cx="1943970" cy="648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Ionized acceptors</a:t>
              </a:r>
              <a:endParaRPr lang="en-US" sz="1800" dirty="0">
                <a:solidFill>
                  <a:schemeClr val="accent2"/>
                </a:solidFill>
              </a:endParaRPr>
            </a:p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N</a:t>
              </a:r>
              <a:r>
                <a:rPr lang="en-US" sz="1800" baseline="-25000" dirty="0" smtClean="0">
                  <a:solidFill>
                    <a:schemeClr val="accent2"/>
                  </a:solidFill>
                </a:rPr>
                <a:t>a</a:t>
              </a:r>
              <a:r>
                <a:rPr lang="en-US" sz="1800" baseline="30000" dirty="0" smtClean="0">
                  <a:solidFill>
                    <a:schemeClr val="accent2"/>
                  </a:solidFill>
                </a:rPr>
                <a:t>+ </a:t>
              </a:r>
              <a:r>
                <a:rPr lang="en-US" sz="1800" dirty="0" smtClean="0">
                  <a:solidFill>
                    <a:schemeClr val="accent2"/>
                  </a:solidFill>
                </a:rPr>
                <a:t>= N</a:t>
              </a:r>
              <a:r>
                <a:rPr lang="en-US" sz="1800" baseline="-25000" dirty="0" smtClean="0">
                  <a:solidFill>
                    <a:schemeClr val="accent2"/>
                  </a:solidFill>
                </a:rPr>
                <a:t>a </a:t>
              </a:r>
              <a:r>
                <a:rPr lang="en-US" sz="1800" dirty="0" smtClean="0">
                  <a:solidFill>
                    <a:schemeClr val="accent2"/>
                  </a:solidFill>
                </a:rPr>
                <a:t>- p</a:t>
              </a:r>
              <a:r>
                <a:rPr lang="en-US" sz="1800" baseline="-25000" dirty="0" smtClean="0">
                  <a:solidFill>
                    <a:schemeClr val="accent2"/>
                  </a:solidFill>
                </a:rPr>
                <a:t>a</a:t>
              </a:r>
              <a:endParaRPr lang="en-US" sz="1800" baseline="-25000" dirty="0">
                <a:solidFill>
                  <a:schemeClr val="accent2"/>
                </a:solidFill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5277030" y="2804510"/>
              <a:ext cx="1094970" cy="396550"/>
              <a:chOff x="5277030" y="2804510"/>
              <a:chExt cx="1094970" cy="396550"/>
            </a:xfrm>
          </p:grpSpPr>
          <p:cxnSp>
            <p:nvCxnSpPr>
              <p:cNvPr id="101" name="Straight Arrow Connector 100"/>
              <p:cNvCxnSpPr/>
              <p:nvPr/>
            </p:nvCxnSpPr>
            <p:spPr>
              <a:xfrm flipV="1">
                <a:off x="5277030" y="2804510"/>
                <a:ext cx="0" cy="3965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 flipV="1">
                <a:off x="5642020" y="2804510"/>
                <a:ext cx="0" cy="3965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 flipV="1">
                <a:off x="6007010" y="2804510"/>
                <a:ext cx="0" cy="3965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/>
            </p:nvCxnSpPr>
            <p:spPr>
              <a:xfrm flipV="1">
                <a:off x="6372000" y="2804510"/>
                <a:ext cx="0" cy="3965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4662561" y="5805330"/>
                <a:ext cx="5579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561" y="5805330"/>
                <a:ext cx="557973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4664960" y="2031205"/>
                <a:ext cx="572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60" y="2031205"/>
                <a:ext cx="57252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Group 128"/>
          <p:cNvGrpSpPr/>
          <p:nvPr/>
        </p:nvGrpSpPr>
        <p:grpSpPr>
          <a:xfrm>
            <a:off x="6699654" y="3068950"/>
            <a:ext cx="2911166" cy="889964"/>
            <a:chOff x="6699654" y="3068950"/>
            <a:chExt cx="2911166" cy="889964"/>
          </a:xfrm>
        </p:grpSpPr>
        <p:sp>
          <p:nvSpPr>
            <p:cNvPr id="115" name="TextBox 114"/>
            <p:cNvSpPr txBox="1"/>
            <p:nvPr/>
          </p:nvSpPr>
          <p:spPr>
            <a:xfrm>
              <a:off x="6699654" y="3068950"/>
              <a:ext cx="26962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}</a:t>
              </a:r>
              <a:endParaRPr lang="en-US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049670" y="3589582"/>
              <a:ext cx="2561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accent2"/>
                  </a:solidFill>
                </a:rPr>
                <a:t>donors E</a:t>
              </a:r>
              <a:r>
                <a:rPr lang="en-US" sz="1800" baseline="-25000" dirty="0" smtClean="0">
                  <a:solidFill>
                    <a:schemeClr val="accent2"/>
                  </a:solidFill>
                </a:rPr>
                <a:t>g</a:t>
              </a:r>
              <a:r>
                <a:rPr lang="en-US" sz="1800" dirty="0" smtClean="0">
                  <a:solidFill>
                    <a:schemeClr val="accent2"/>
                  </a:solidFill>
                </a:rPr>
                <a:t> ≈ 0.045 eV in Si</a:t>
              </a:r>
              <a:endParaRPr lang="en-US" sz="1800" baseline="-25000" dirty="0">
                <a:solidFill>
                  <a:schemeClr val="accent2"/>
                </a:solidFill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6816053" y="3484448"/>
              <a:ext cx="0" cy="28980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  <a:headEnd type="triangle" w="med" len="med"/>
              <a:tailEnd type="none" w="med" len="med"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endCxn id="117" idx="1"/>
            </p:cNvCxnSpPr>
            <p:nvPr/>
          </p:nvCxnSpPr>
          <p:spPr>
            <a:xfrm>
              <a:off x="6816053" y="3774248"/>
              <a:ext cx="233617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6681240" y="4439880"/>
            <a:ext cx="3172808" cy="898673"/>
            <a:chOff x="6681240" y="4439880"/>
            <a:chExt cx="3172808" cy="898673"/>
          </a:xfrm>
        </p:grpSpPr>
        <p:sp>
          <p:nvSpPr>
            <p:cNvPr id="116" name="TextBox 115"/>
            <p:cNvSpPr txBox="1"/>
            <p:nvPr/>
          </p:nvSpPr>
          <p:spPr>
            <a:xfrm>
              <a:off x="6681240" y="4923055"/>
              <a:ext cx="26962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}</a:t>
              </a:r>
              <a:endParaRPr lang="en-US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041290" y="4439880"/>
              <a:ext cx="2812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accent2"/>
                  </a:solidFill>
                </a:rPr>
                <a:t>acceptors E</a:t>
              </a:r>
              <a:r>
                <a:rPr lang="en-US" sz="1800" baseline="-25000" dirty="0" smtClean="0">
                  <a:solidFill>
                    <a:schemeClr val="accent2"/>
                  </a:solidFill>
                </a:rPr>
                <a:t>g</a:t>
              </a:r>
              <a:r>
                <a:rPr lang="en-US" sz="1800" dirty="0" smtClean="0">
                  <a:solidFill>
                    <a:schemeClr val="accent2"/>
                  </a:solidFill>
                </a:rPr>
                <a:t> ≈ 0.045 eV in Si</a:t>
              </a:r>
              <a:endParaRPr lang="en-US" sz="1800" baseline="-25000" dirty="0">
                <a:solidFill>
                  <a:schemeClr val="accent2"/>
                </a:solidFill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6792461" y="4653170"/>
              <a:ext cx="0" cy="28807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6807673" y="4653170"/>
              <a:ext cx="233617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2971701" y="3284980"/>
            <a:ext cx="3349489" cy="2664370"/>
            <a:chOff x="2971701" y="2780910"/>
            <a:chExt cx="3349489" cy="2664370"/>
          </a:xfrm>
        </p:grpSpPr>
        <p:sp>
          <p:nvSpPr>
            <p:cNvPr id="119" name="Arc 118"/>
            <p:cNvSpPr/>
            <p:nvPr/>
          </p:nvSpPr>
          <p:spPr>
            <a:xfrm>
              <a:off x="2971701" y="2924930"/>
              <a:ext cx="469089" cy="2418620"/>
            </a:xfrm>
            <a:prstGeom prst="arc">
              <a:avLst>
                <a:gd name="adj1" fmla="val 16525119"/>
                <a:gd name="adj2" fmla="val 4926737"/>
              </a:avLst>
            </a:prstGeom>
            <a:ln>
              <a:solidFill>
                <a:schemeClr val="tx2"/>
              </a:solidFill>
              <a:headEnd type="none" w="med" len="med"/>
              <a:tailEnd type="arrow" w="med" len="med"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3008760" y="2780910"/>
              <a:ext cx="3312430" cy="2664370"/>
              <a:chOff x="3008760" y="2780910"/>
              <a:chExt cx="3312430" cy="2664370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3008760" y="2780910"/>
                <a:ext cx="755946" cy="2664370"/>
                <a:chOff x="3008760" y="2780910"/>
                <a:chExt cx="755946" cy="2664370"/>
              </a:xfrm>
            </p:grpSpPr>
            <p:pic>
              <p:nvPicPr>
                <p:cNvPr id="132" name="Picture 131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12800" y="522928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133" name="Picture 132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760" y="522928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134" name="Picture 13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08760" y="278091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135" name="Picture 134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68810" y="2780940"/>
                  <a:ext cx="216000" cy="216000"/>
                </a:xfrm>
                <a:prstGeom prst="rect">
                  <a:avLst/>
                </a:prstGeom>
              </p:spPr>
            </p:pic>
            <p:sp>
              <p:nvSpPr>
                <p:cNvPr id="136" name="Arc 135"/>
                <p:cNvSpPr/>
                <p:nvPr/>
              </p:nvSpPr>
              <p:spPr>
                <a:xfrm>
                  <a:off x="3295617" y="2924930"/>
                  <a:ext cx="469089" cy="2418620"/>
                </a:xfrm>
                <a:prstGeom prst="arc">
                  <a:avLst>
                    <a:gd name="adj1" fmla="val 16525119"/>
                    <a:gd name="adj2" fmla="val 4926737"/>
                  </a:avLst>
                </a:prstGeom>
                <a:ln>
                  <a:solidFill>
                    <a:schemeClr val="tx2"/>
                  </a:solidFill>
                  <a:headEnd type="none" w="med" len="med"/>
                  <a:tailEnd type="arrow" w="med" len="med"/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1" name="TextBox 130"/>
              <p:cNvSpPr txBox="1"/>
              <p:nvPr/>
            </p:nvSpPr>
            <p:spPr>
              <a:xfrm>
                <a:off x="4592950" y="3212970"/>
                <a:ext cx="1728240" cy="973334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>
                  <a:buClr>
                    <a:schemeClr val="accent5"/>
                  </a:buClr>
                </a:pPr>
                <a:r>
                  <a:rPr lang="en-US" sz="1800" dirty="0" smtClean="0">
                    <a:solidFill>
                      <a:schemeClr val="accent2"/>
                    </a:solidFill>
                  </a:rPr>
                  <a:t>A few donor annihilate some intrinsic carriers</a:t>
                </a:r>
                <a:endParaRPr lang="en-US" sz="1800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 rot="10800000">
            <a:off x="3224761" y="2349121"/>
            <a:ext cx="1440170" cy="2824849"/>
            <a:chOff x="3008760" y="2764179"/>
            <a:chExt cx="1440170" cy="2824849"/>
          </a:xfrm>
        </p:grpSpPr>
        <p:sp>
          <p:nvSpPr>
            <p:cNvPr id="138" name="Arc 137"/>
            <p:cNvSpPr/>
            <p:nvPr/>
          </p:nvSpPr>
          <p:spPr>
            <a:xfrm rot="20216171" flipH="1">
              <a:off x="3446859" y="2764179"/>
              <a:ext cx="465332" cy="2699304"/>
            </a:xfrm>
            <a:prstGeom prst="arc">
              <a:avLst>
                <a:gd name="adj1" fmla="val 16525119"/>
                <a:gd name="adj2" fmla="val 4926737"/>
              </a:avLst>
            </a:prstGeom>
            <a:ln>
              <a:solidFill>
                <a:schemeClr val="tx2"/>
              </a:solidFill>
              <a:headEnd type="none" w="med" len="med"/>
              <a:tailEnd type="arrow" w="med" len="med"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3008760" y="2780910"/>
              <a:ext cx="1440170" cy="2808118"/>
              <a:chOff x="3008760" y="2780910"/>
              <a:chExt cx="1440170" cy="2808118"/>
            </a:xfrm>
          </p:grpSpPr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2930" y="52292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4890" y="52292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46" name="Picture 14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8760" y="278091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8810" y="2780940"/>
                <a:ext cx="216000" cy="216000"/>
              </a:xfrm>
              <a:prstGeom prst="rect">
                <a:avLst/>
              </a:prstGeom>
            </p:spPr>
          </p:pic>
          <p:sp>
            <p:nvSpPr>
              <p:cNvPr id="148" name="Arc 147"/>
              <p:cNvSpPr/>
              <p:nvPr/>
            </p:nvSpPr>
            <p:spPr>
              <a:xfrm rot="20212251" flipH="1">
                <a:off x="3808146" y="2893424"/>
                <a:ext cx="373478" cy="2695604"/>
              </a:xfrm>
              <a:prstGeom prst="arc">
                <a:avLst>
                  <a:gd name="adj1" fmla="val 16360107"/>
                  <a:gd name="adj2" fmla="val 4926737"/>
                </a:avLst>
              </a:prstGeom>
              <a:ln>
                <a:solidFill>
                  <a:schemeClr val="tx2"/>
                </a:solidFill>
                <a:headEnd type="none" w="med" len="med"/>
                <a:tailEnd type="arrow" w="med" len="med"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78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Extrinsic</a:t>
            </a:r>
            <a:r>
              <a:rPr lang="en-US" sz="2800" dirty="0" smtClean="0">
                <a:solidFill>
                  <a:schemeClr val="accent2"/>
                </a:solidFill>
              </a:rPr>
              <a:t> – balance at equilibrium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5303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16</a:t>
            </a:r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0340" y="836640"/>
            <a:ext cx="4530974" cy="5233483"/>
            <a:chOff x="2360640" y="1254062"/>
            <a:chExt cx="5161816" cy="5962136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0640" y="2132819"/>
              <a:ext cx="5161816" cy="4177845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2936750" y="2492870"/>
              <a:ext cx="792080" cy="3456450"/>
              <a:chOff x="2936750" y="2492870"/>
              <a:chExt cx="792080" cy="3456450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2936750" y="2492870"/>
                <a:ext cx="792050" cy="216030"/>
                <a:chOff x="2936750" y="2420860"/>
                <a:chExt cx="792050" cy="216030"/>
              </a:xfrm>
            </p:grpSpPr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36750" y="242086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790" y="242089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12800" y="2420860"/>
                  <a:ext cx="216000" cy="216000"/>
                </a:xfrm>
                <a:prstGeom prst="rect">
                  <a:avLst/>
                </a:prstGeom>
              </p:spPr>
            </p:pic>
          </p:grpSp>
          <p:grpSp>
            <p:nvGrpSpPr>
              <p:cNvPr id="44" name="Group 43"/>
              <p:cNvGrpSpPr/>
              <p:nvPr/>
            </p:nvGrpSpPr>
            <p:grpSpPr>
              <a:xfrm>
                <a:off x="2936750" y="5733320"/>
                <a:ext cx="792080" cy="216000"/>
                <a:chOff x="2936750" y="5733320"/>
                <a:chExt cx="792080" cy="216000"/>
              </a:xfrm>
            </p:grpSpPr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36750" y="573332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7835" y="573332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12830" y="5733320"/>
                  <a:ext cx="216000" cy="216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2" name="Group 61"/>
            <p:cNvGrpSpPr/>
            <p:nvPr/>
          </p:nvGrpSpPr>
          <p:grpSpPr>
            <a:xfrm>
              <a:off x="2936720" y="3284980"/>
              <a:ext cx="3528490" cy="620694"/>
              <a:chOff x="2936720" y="3284980"/>
              <a:chExt cx="3528490" cy="620694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3008760" y="3284980"/>
                <a:ext cx="3456450" cy="216030"/>
                <a:chOff x="3008760" y="3284980"/>
                <a:chExt cx="3456450" cy="216030"/>
              </a:xfrm>
            </p:grpSpPr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49210" y="328501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66" name="Picture 65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89130" y="328498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29080" y="328498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69030" y="328498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09010" y="328498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8960" y="328501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88880" y="328498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28830" y="328498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68780" y="328498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08760" y="3284980"/>
                  <a:ext cx="216000" cy="216000"/>
                </a:xfrm>
                <a:prstGeom prst="rect">
                  <a:avLst/>
                </a:prstGeom>
              </p:spPr>
            </p:pic>
          </p:grpSp>
          <p:sp>
            <p:nvSpPr>
              <p:cNvPr id="64" name="TextBox 63"/>
              <p:cNvSpPr txBox="1"/>
              <p:nvPr/>
            </p:nvSpPr>
            <p:spPr>
              <a:xfrm>
                <a:off x="2936720" y="3509604"/>
                <a:ext cx="2088290" cy="39607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>
                  <a:buClr>
                    <a:schemeClr val="accent5"/>
                  </a:buClr>
                </a:pPr>
                <a:r>
                  <a:rPr lang="en-US" sz="1800" dirty="0" err="1" smtClean="0">
                    <a:solidFill>
                      <a:schemeClr val="accent2"/>
                    </a:solidFill>
                  </a:rPr>
                  <a:t>n</a:t>
                </a:r>
                <a:r>
                  <a:rPr lang="en-US" sz="1800" baseline="-25000" dirty="0" err="1" smtClean="0">
                    <a:solidFill>
                      <a:schemeClr val="accent2"/>
                    </a:solidFill>
                  </a:rPr>
                  <a:t>d</a:t>
                </a:r>
                <a:r>
                  <a:rPr lang="en-US" sz="1800" dirty="0" smtClean="0">
                    <a:solidFill>
                      <a:schemeClr val="accent2"/>
                    </a:solidFill>
                  </a:rPr>
                  <a:t> electrons</a:t>
                </a:r>
                <a:endParaRPr lang="en-US" sz="1800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2936720" y="4526985"/>
              <a:ext cx="3528490" cy="630255"/>
              <a:chOff x="2936720" y="4526985"/>
              <a:chExt cx="3528490" cy="630255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3008730" y="4941210"/>
                <a:ext cx="3456480" cy="216030"/>
                <a:chOff x="3008730" y="4941210"/>
                <a:chExt cx="3456480" cy="216030"/>
              </a:xfrm>
            </p:grpSpPr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49210" y="494124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89130" y="494121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80" name="Picture 7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29080" y="494121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81" name="Picture 80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69030" y="494121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09010" y="494121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8930" y="494124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88850" y="494121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28800" y="494121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86" name="Picture 85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68750" y="494121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08730" y="4941210"/>
                  <a:ext cx="216000" cy="216000"/>
                </a:xfrm>
                <a:prstGeom prst="rect">
                  <a:avLst/>
                </a:prstGeom>
              </p:spPr>
            </p:pic>
          </p:grpSp>
          <p:sp>
            <p:nvSpPr>
              <p:cNvPr id="77" name="TextBox 76"/>
              <p:cNvSpPr txBox="1"/>
              <p:nvPr/>
            </p:nvSpPr>
            <p:spPr>
              <a:xfrm>
                <a:off x="2936720" y="4526985"/>
                <a:ext cx="2088290" cy="39607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>
                  <a:buClr>
                    <a:schemeClr val="accent5"/>
                  </a:buClr>
                </a:pPr>
                <a:r>
                  <a:rPr lang="en-US" sz="1800" dirty="0" smtClean="0">
                    <a:solidFill>
                      <a:schemeClr val="accent2"/>
                    </a:solidFill>
                  </a:rPr>
                  <a:t>p</a:t>
                </a:r>
                <a:r>
                  <a:rPr lang="en-US" sz="1800" baseline="-25000" dirty="0" smtClean="0">
                    <a:solidFill>
                      <a:schemeClr val="accent2"/>
                    </a:solidFill>
                  </a:rPr>
                  <a:t>a</a:t>
                </a:r>
                <a:r>
                  <a:rPr lang="en-US" sz="1800" dirty="0" smtClean="0">
                    <a:solidFill>
                      <a:schemeClr val="accent2"/>
                    </a:solidFill>
                  </a:rPr>
                  <a:t> holes</a:t>
                </a:r>
                <a:endParaRPr lang="en-US" sz="1800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4425280" y="1254062"/>
              <a:ext cx="2903935" cy="2246948"/>
              <a:chOff x="4425280" y="1254062"/>
              <a:chExt cx="2903935" cy="2246948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5169030" y="2492870"/>
                <a:ext cx="1296150" cy="1008140"/>
                <a:chOff x="5169030" y="2492870"/>
                <a:chExt cx="1296150" cy="1008140"/>
              </a:xfrm>
            </p:grpSpPr>
            <p:pic>
              <p:nvPicPr>
                <p:cNvPr id="98" name="Picture 9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89130" y="249290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49180" y="249287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69030" y="249290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101" name="Picture 10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29080" y="249287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102" name="Picture 10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89130" y="328498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103" name="Picture 10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49180" y="328501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69030" y="328498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29080" y="3285010"/>
                  <a:ext cx="216000" cy="216000"/>
                </a:xfrm>
                <a:prstGeom prst="rect">
                  <a:avLst/>
                </a:prstGeom>
              </p:spPr>
            </p:pic>
          </p:grpSp>
          <p:sp>
            <p:nvSpPr>
              <p:cNvPr id="92" name="TextBox 91"/>
              <p:cNvSpPr txBox="1"/>
              <p:nvPr/>
            </p:nvSpPr>
            <p:spPr>
              <a:xfrm>
                <a:off x="4425280" y="1254062"/>
                <a:ext cx="2903935" cy="648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5"/>
                  </a:buClr>
                </a:pPr>
                <a:r>
                  <a:rPr lang="en-US" sz="1800" dirty="0" smtClean="0">
                    <a:solidFill>
                      <a:schemeClr val="accent2"/>
                    </a:solidFill>
                  </a:rPr>
                  <a:t>Ionized donors</a:t>
                </a:r>
                <a:endParaRPr lang="en-US" sz="1800" dirty="0">
                  <a:solidFill>
                    <a:schemeClr val="accent2"/>
                  </a:solidFill>
                </a:endParaRPr>
              </a:p>
              <a:p>
                <a:pPr algn="ctr">
                  <a:buClr>
                    <a:schemeClr val="accent5"/>
                  </a:buClr>
                </a:pPr>
                <a:r>
                  <a:rPr lang="en-US" sz="1800" dirty="0" err="1" smtClean="0">
                    <a:solidFill>
                      <a:schemeClr val="accent2"/>
                    </a:solidFill>
                  </a:rPr>
                  <a:t>N</a:t>
                </a:r>
                <a:r>
                  <a:rPr lang="en-US" sz="1800" baseline="-25000" dirty="0" err="1" smtClean="0">
                    <a:solidFill>
                      <a:schemeClr val="accent2"/>
                    </a:solidFill>
                  </a:rPr>
                  <a:t>d</a:t>
                </a:r>
                <a:r>
                  <a:rPr lang="en-US" sz="1800" baseline="30000" dirty="0" smtClean="0">
                    <a:solidFill>
                      <a:schemeClr val="accent2"/>
                    </a:solidFill>
                  </a:rPr>
                  <a:t>+ </a:t>
                </a:r>
                <a:r>
                  <a:rPr lang="en-US" sz="1800" dirty="0" smtClean="0">
                    <a:solidFill>
                      <a:schemeClr val="accent2"/>
                    </a:solidFill>
                  </a:rPr>
                  <a:t>= </a:t>
                </a:r>
                <a:r>
                  <a:rPr lang="en-US" sz="1800" dirty="0" err="1" smtClean="0">
                    <a:solidFill>
                      <a:schemeClr val="accent2"/>
                    </a:solidFill>
                  </a:rPr>
                  <a:t>N</a:t>
                </a:r>
                <a:r>
                  <a:rPr lang="en-US" sz="1800" baseline="-25000" dirty="0" err="1" smtClean="0">
                    <a:solidFill>
                      <a:schemeClr val="accent2"/>
                    </a:solidFill>
                  </a:rPr>
                  <a:t>d</a:t>
                </a:r>
                <a:r>
                  <a:rPr lang="en-US" sz="1800" baseline="-25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accent2"/>
                    </a:solidFill>
                  </a:rPr>
                  <a:t>- </a:t>
                </a:r>
                <a:r>
                  <a:rPr lang="en-US" sz="1800" dirty="0" err="1" smtClean="0">
                    <a:solidFill>
                      <a:schemeClr val="accent2"/>
                    </a:solidFill>
                  </a:rPr>
                  <a:t>n</a:t>
                </a:r>
                <a:r>
                  <a:rPr lang="en-US" sz="1800" baseline="-25000" dirty="0" err="1" smtClean="0">
                    <a:solidFill>
                      <a:schemeClr val="accent2"/>
                    </a:solidFill>
                  </a:rPr>
                  <a:t>d</a:t>
                </a:r>
                <a:endParaRPr lang="en-US" sz="1800" baseline="-25000" dirty="0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93" name="Group 92"/>
              <p:cNvGrpSpPr/>
              <p:nvPr/>
            </p:nvGrpSpPr>
            <p:grpSpPr>
              <a:xfrm>
                <a:off x="5277030" y="2780910"/>
                <a:ext cx="1094970" cy="396550"/>
                <a:chOff x="5277030" y="2780910"/>
                <a:chExt cx="1094970" cy="396550"/>
              </a:xfrm>
            </p:grpSpPr>
            <p:cxnSp>
              <p:nvCxnSpPr>
                <p:cNvPr id="94" name="Straight Arrow Connector 93"/>
                <p:cNvCxnSpPr/>
                <p:nvPr/>
              </p:nvCxnSpPr>
              <p:spPr>
                <a:xfrm flipV="1">
                  <a:off x="5277030" y="2780910"/>
                  <a:ext cx="0" cy="39655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Arrow Connector 94"/>
                <p:cNvCxnSpPr/>
                <p:nvPr/>
              </p:nvCxnSpPr>
              <p:spPr>
                <a:xfrm flipV="1">
                  <a:off x="5642020" y="2780910"/>
                  <a:ext cx="0" cy="39655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Arrow Connector 95"/>
                <p:cNvCxnSpPr/>
                <p:nvPr/>
              </p:nvCxnSpPr>
              <p:spPr>
                <a:xfrm flipV="1">
                  <a:off x="6007010" y="2780910"/>
                  <a:ext cx="0" cy="39655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Arrow Connector 96"/>
                <p:cNvCxnSpPr/>
                <p:nvPr/>
              </p:nvCxnSpPr>
              <p:spPr>
                <a:xfrm flipV="1">
                  <a:off x="6372000" y="2780910"/>
                  <a:ext cx="0" cy="39655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6" name="Group 105"/>
            <p:cNvGrpSpPr/>
            <p:nvPr/>
          </p:nvGrpSpPr>
          <p:grpSpPr>
            <a:xfrm>
              <a:off x="4424991" y="4941210"/>
              <a:ext cx="2904224" cy="2274988"/>
              <a:chOff x="4425279" y="2516470"/>
              <a:chExt cx="2904224" cy="2274988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5169030" y="2516470"/>
                <a:ext cx="1296150" cy="1008140"/>
                <a:chOff x="5169030" y="2516470"/>
                <a:chExt cx="1296150" cy="1008140"/>
              </a:xfrm>
            </p:grpSpPr>
            <p:pic>
              <p:nvPicPr>
                <p:cNvPr id="116" name="Picture 11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89130" y="251650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117" name="Picture 11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49180" y="251647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118" name="Picture 11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69030" y="251650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119" name="Picture 11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29080" y="251647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120" name="Picture 11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89130" y="330858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49180" y="330861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69030" y="3308580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123" name="Picture 12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29080" y="3308610"/>
                  <a:ext cx="216000" cy="216000"/>
                </a:xfrm>
                <a:prstGeom prst="rect">
                  <a:avLst/>
                </a:prstGeom>
              </p:spPr>
            </p:pic>
          </p:grpSp>
          <p:sp>
            <p:nvSpPr>
              <p:cNvPr id="110" name="TextBox 109"/>
              <p:cNvSpPr txBox="1"/>
              <p:nvPr/>
            </p:nvSpPr>
            <p:spPr>
              <a:xfrm>
                <a:off x="4425279" y="4143458"/>
                <a:ext cx="2904224" cy="648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5"/>
                  </a:buClr>
                </a:pPr>
                <a:r>
                  <a:rPr lang="en-US" sz="1800" dirty="0" smtClean="0">
                    <a:solidFill>
                      <a:schemeClr val="accent2"/>
                    </a:solidFill>
                  </a:rPr>
                  <a:t>Ionized acceptors</a:t>
                </a:r>
                <a:endParaRPr lang="en-US" sz="1800" dirty="0">
                  <a:solidFill>
                    <a:schemeClr val="accent2"/>
                  </a:solidFill>
                </a:endParaRPr>
              </a:p>
              <a:p>
                <a:pPr algn="ctr">
                  <a:buClr>
                    <a:schemeClr val="accent5"/>
                  </a:buClr>
                </a:pPr>
                <a:r>
                  <a:rPr lang="en-US" sz="1800" dirty="0" smtClean="0">
                    <a:solidFill>
                      <a:schemeClr val="accent2"/>
                    </a:solidFill>
                  </a:rPr>
                  <a:t>N</a:t>
                </a:r>
                <a:r>
                  <a:rPr lang="en-US" sz="1800" baseline="-25000" dirty="0" smtClean="0">
                    <a:solidFill>
                      <a:schemeClr val="accent2"/>
                    </a:solidFill>
                  </a:rPr>
                  <a:t>a</a:t>
                </a:r>
                <a:r>
                  <a:rPr lang="en-US" sz="1800" baseline="30000" dirty="0" smtClean="0">
                    <a:solidFill>
                      <a:schemeClr val="accent2"/>
                    </a:solidFill>
                  </a:rPr>
                  <a:t>- </a:t>
                </a:r>
                <a:r>
                  <a:rPr lang="en-US" sz="1800" dirty="0" smtClean="0">
                    <a:solidFill>
                      <a:schemeClr val="accent2"/>
                    </a:solidFill>
                  </a:rPr>
                  <a:t>= N</a:t>
                </a:r>
                <a:r>
                  <a:rPr lang="en-US" sz="1800" baseline="-25000" dirty="0" smtClean="0">
                    <a:solidFill>
                      <a:schemeClr val="accent2"/>
                    </a:solidFill>
                  </a:rPr>
                  <a:t>a </a:t>
                </a:r>
                <a:r>
                  <a:rPr lang="en-US" sz="1800" dirty="0" smtClean="0">
                    <a:solidFill>
                      <a:schemeClr val="accent2"/>
                    </a:solidFill>
                  </a:rPr>
                  <a:t>- p</a:t>
                </a:r>
                <a:r>
                  <a:rPr lang="en-US" sz="1800" baseline="-25000" dirty="0" smtClean="0">
                    <a:solidFill>
                      <a:schemeClr val="accent2"/>
                    </a:solidFill>
                  </a:rPr>
                  <a:t>a</a:t>
                </a:r>
                <a:endParaRPr lang="en-US" sz="1800" baseline="-25000" dirty="0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>
                <a:off x="5277030" y="2804510"/>
                <a:ext cx="1094970" cy="396550"/>
                <a:chOff x="5277030" y="2804510"/>
                <a:chExt cx="1094970" cy="396550"/>
              </a:xfrm>
            </p:grpSpPr>
            <p:cxnSp>
              <p:nvCxnSpPr>
                <p:cNvPr id="112" name="Straight Arrow Connector 111"/>
                <p:cNvCxnSpPr/>
                <p:nvPr/>
              </p:nvCxnSpPr>
              <p:spPr>
                <a:xfrm flipV="1">
                  <a:off x="5277030" y="2804510"/>
                  <a:ext cx="0" cy="39655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Arrow Connector 112"/>
                <p:cNvCxnSpPr/>
                <p:nvPr/>
              </p:nvCxnSpPr>
              <p:spPr>
                <a:xfrm flipV="1">
                  <a:off x="5642020" y="2804510"/>
                  <a:ext cx="0" cy="39655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Arrow Connector 113"/>
                <p:cNvCxnSpPr/>
                <p:nvPr/>
              </p:nvCxnSpPr>
              <p:spPr>
                <a:xfrm flipV="1">
                  <a:off x="6007010" y="2804510"/>
                  <a:ext cx="0" cy="39655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Arrow Connector 114"/>
                <p:cNvCxnSpPr/>
                <p:nvPr/>
              </p:nvCxnSpPr>
              <p:spPr>
                <a:xfrm flipV="1">
                  <a:off x="6372000" y="2804510"/>
                  <a:ext cx="0" cy="39655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4208226" y="5550479"/>
                  <a:ext cx="55797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8226" y="5550479"/>
                  <a:ext cx="557973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750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/>
                <p:cNvSpPr txBox="1"/>
                <p:nvPr/>
              </p:nvSpPr>
              <p:spPr>
                <a:xfrm>
                  <a:off x="4208226" y="2156457"/>
                  <a:ext cx="5725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8226" y="2156457"/>
                  <a:ext cx="572529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3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4628711" y="2751305"/>
            <a:ext cx="5318476" cy="522079"/>
            <a:chOff x="4628711" y="2751305"/>
            <a:chExt cx="5318476" cy="522079"/>
          </a:xfrm>
        </p:grpSpPr>
        <p:sp>
          <p:nvSpPr>
            <p:cNvPr id="107" name="TextBox 106"/>
            <p:cNvSpPr txBox="1"/>
            <p:nvPr/>
          </p:nvSpPr>
          <p:spPr>
            <a:xfrm>
              <a:off x="4628711" y="2751305"/>
              <a:ext cx="2628379" cy="50407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2400" dirty="0" smtClean="0">
                  <a:solidFill>
                    <a:schemeClr val="accent2"/>
                  </a:solidFill>
                </a:rPr>
                <a:t>Charge neutrality:</a:t>
              </a:r>
              <a:endParaRPr lang="en-US" sz="2400" baseline="30000" dirty="0">
                <a:solidFill>
                  <a:schemeClr val="accent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/>
                <p:cNvSpPr/>
                <p:nvPr/>
              </p:nvSpPr>
              <p:spPr>
                <a:xfrm>
                  <a:off x="6861021" y="2756576"/>
                  <a:ext cx="3086166" cy="5168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Clr>
                      <a:schemeClr val="accent5"/>
                    </a:buClr>
                  </a:pPr>
                  <a:r>
                    <a:rPr lang="en-US" sz="2400" dirty="0" smtClean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 dirty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400" i="1" dirty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it-IT" sz="2400" i="1" dirty="0">
                              <a:latin typeface="Cambria Math"/>
                            </a:rPr>
                            <m:t>−</m:t>
                          </m:r>
                        </m:sup>
                      </m:sSubSup>
                      <m:r>
                        <a:rPr lang="it-IT" sz="2400" i="1" dirty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dirty="0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it-IT" sz="2400" i="1" dirty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24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400" i="1" dirty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400" b="0" i="1" dirty="0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it-IT" sz="2400" b="0" i="1" dirty="0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</m:oMath>
                  </a14:m>
                  <a:endParaRPr lang="en-US" sz="2400" baseline="30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1021" y="2756576"/>
                  <a:ext cx="3086166" cy="51680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4592950" y="3831455"/>
            <a:ext cx="4644401" cy="504070"/>
            <a:chOff x="4592950" y="3831455"/>
            <a:chExt cx="4644401" cy="504070"/>
          </a:xfrm>
        </p:grpSpPr>
        <p:sp>
          <p:nvSpPr>
            <p:cNvPr id="132" name="TextBox 131"/>
            <p:cNvSpPr txBox="1"/>
            <p:nvPr/>
          </p:nvSpPr>
          <p:spPr>
            <a:xfrm>
              <a:off x="4592950" y="3831455"/>
              <a:ext cx="3060181" cy="50407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2400" dirty="0" smtClean="0">
                  <a:solidFill>
                    <a:schemeClr val="accent2"/>
                  </a:solidFill>
                </a:rPr>
                <a:t>Complete ionization:</a:t>
              </a:r>
              <a:endParaRPr lang="en-US" sz="2400" baseline="30000" dirty="0">
                <a:solidFill>
                  <a:schemeClr val="accent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/>
                <p:cNvSpPr/>
                <p:nvPr/>
              </p:nvSpPr>
              <p:spPr>
                <a:xfrm>
                  <a:off x="7354207" y="3831455"/>
                  <a:ext cx="188314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Clr>
                      <a:schemeClr val="accent5"/>
                    </a:buClr>
                  </a:pPr>
                  <a:r>
                    <a:rPr lang="en-US" sz="2400" dirty="0" smtClean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it-IT" sz="2400" i="1" dirty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it-IT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0=</m:t>
                      </m:r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dirty="0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it-IT" sz="2400" b="0" i="1" dirty="0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a14:m>
                  <a:endParaRPr lang="en-US" sz="2400" baseline="30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4" name="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4207" y="3831455"/>
                  <a:ext cx="1883144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4592950" y="4839595"/>
            <a:ext cx="5007715" cy="533675"/>
            <a:chOff x="4592950" y="4839595"/>
            <a:chExt cx="5007715" cy="533675"/>
          </a:xfrm>
        </p:grpSpPr>
        <p:cxnSp>
          <p:nvCxnSpPr>
            <p:cNvPr id="91" name="Straight Connector 90"/>
            <p:cNvCxnSpPr/>
            <p:nvPr/>
          </p:nvCxnSpPr>
          <p:spPr>
            <a:xfrm flipH="1">
              <a:off x="7015925" y="5373270"/>
              <a:ext cx="2376330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/>
                <p:cNvSpPr/>
                <p:nvPr/>
              </p:nvSpPr>
              <p:spPr>
                <a:xfrm>
                  <a:off x="6871905" y="4839595"/>
                  <a:ext cx="272876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buClr>
                      <a:schemeClr val="accent5"/>
                    </a:buClr>
                  </a:pPr>
                  <a:r>
                    <a:rPr lang="en-US" sz="2400" dirty="0" smtClean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24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24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 dirty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2400" i="1" dirty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it-IT" sz="2400" i="1" dirty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dirty="0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it-IT" sz="2400" i="1" dirty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2400" b="0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 dirty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it-IT" sz="2400" b="0" i="1" dirty="0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6" name="Rectangle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1905" y="4839595"/>
                  <a:ext cx="2728760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7" name="TextBox 136"/>
            <p:cNvSpPr txBox="1"/>
            <p:nvPr/>
          </p:nvSpPr>
          <p:spPr>
            <a:xfrm>
              <a:off x="4592950" y="4839595"/>
              <a:ext cx="3060181" cy="50407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2400" dirty="0" smtClean="0">
                  <a:solidFill>
                    <a:schemeClr val="accent2"/>
                  </a:solidFill>
                </a:rPr>
                <a:t>Carriers balance:</a:t>
              </a:r>
              <a:endParaRPr lang="en-US" sz="24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64960" y="1455235"/>
            <a:ext cx="5184720" cy="1872150"/>
            <a:chOff x="4664960" y="1455235"/>
            <a:chExt cx="5184720" cy="1872150"/>
          </a:xfrm>
        </p:grpSpPr>
        <p:sp>
          <p:nvSpPr>
            <p:cNvPr id="129" name="TextBox 128"/>
            <p:cNvSpPr txBox="1"/>
            <p:nvPr/>
          </p:nvSpPr>
          <p:spPr>
            <a:xfrm>
              <a:off x="4664960" y="1599145"/>
              <a:ext cx="2880399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Holes left by ionized donors</a:t>
              </a:r>
              <a:r>
                <a:rPr lang="en-US" sz="1800" dirty="0">
                  <a:solidFill>
                    <a:schemeClr val="accent2"/>
                  </a:solidFill>
                </a:rPr>
                <a:t> </a:t>
              </a:r>
              <a:r>
                <a:rPr lang="en-US" sz="1800" dirty="0" smtClean="0">
                  <a:solidFill>
                    <a:schemeClr val="accent2"/>
                  </a:solidFill>
                </a:rPr>
                <a:t>(e</a:t>
              </a:r>
              <a:r>
                <a:rPr lang="en-US" sz="1800" baseline="30000" dirty="0" smtClean="0">
                  <a:solidFill>
                    <a:schemeClr val="accent2"/>
                  </a:solidFill>
                </a:rPr>
                <a:t>-</a:t>
              </a:r>
              <a:r>
                <a:rPr lang="en-US" sz="1800" dirty="0" smtClean="0">
                  <a:solidFill>
                    <a:schemeClr val="accent2"/>
                  </a:solidFill>
                </a:rPr>
                <a:t> promoted in c-band) 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689380" y="1455235"/>
              <a:ext cx="2160300" cy="792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chemeClr val="accent5"/>
                </a:buClr>
              </a:pPr>
              <a:r>
                <a:rPr lang="en-US" sz="1800" dirty="0" smtClean="0">
                  <a:solidFill>
                    <a:schemeClr val="accent2"/>
                  </a:solidFill>
                </a:rPr>
                <a:t>e</a:t>
              </a:r>
              <a:r>
                <a:rPr lang="en-US" sz="1800" baseline="30000" dirty="0" smtClean="0">
                  <a:solidFill>
                    <a:schemeClr val="accent2"/>
                  </a:solidFill>
                </a:rPr>
                <a:t>-</a:t>
              </a:r>
              <a:r>
                <a:rPr lang="en-US" sz="1800" dirty="0" smtClean="0">
                  <a:solidFill>
                    <a:schemeClr val="accent2"/>
                  </a:solidFill>
                </a:rPr>
                <a:t> left by ionized acceptors (holes promoted in v-band) </a:t>
              </a:r>
              <a:endParaRPr lang="en-US" sz="1800" baseline="30000" dirty="0">
                <a:solidFill>
                  <a:schemeClr val="accent2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790984" y="2319245"/>
              <a:ext cx="3402386" cy="1008140"/>
              <a:chOff x="4790984" y="1628750"/>
              <a:chExt cx="3402386" cy="1008140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7617370" y="2060890"/>
                <a:ext cx="576000" cy="576000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1" name="Straight Connector 130"/>
              <p:cNvCxnSpPr>
                <a:stCxn id="129" idx="2"/>
                <a:endCxn id="126" idx="1"/>
              </p:cNvCxnSpPr>
              <p:nvPr/>
            </p:nvCxnSpPr>
            <p:spPr>
              <a:xfrm>
                <a:off x="6105160" y="1671165"/>
                <a:ext cx="1596563" cy="474078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H="1" flipV="1">
                <a:off x="4790984" y="1628750"/>
                <a:ext cx="2682446" cy="1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7833400" y="2319145"/>
              <a:ext cx="2016280" cy="997456"/>
              <a:chOff x="7833400" y="1628650"/>
              <a:chExt cx="2016280" cy="997456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9273680" y="2050106"/>
                <a:ext cx="576000" cy="576000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3" name="Straight Connector 132"/>
              <p:cNvCxnSpPr>
                <a:endCxn id="127" idx="1"/>
              </p:cNvCxnSpPr>
              <p:nvPr/>
            </p:nvCxnSpPr>
            <p:spPr>
              <a:xfrm>
                <a:off x="8940376" y="1628753"/>
                <a:ext cx="417657" cy="505706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H="1" flipV="1">
                <a:off x="7833400" y="1628650"/>
                <a:ext cx="1962346" cy="103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1228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Solid state detectors</a:t>
            </a:r>
            <a:r>
              <a:rPr lang="en-US" sz="2800" dirty="0" smtClean="0">
                <a:solidFill>
                  <a:schemeClr val="accent2"/>
                </a:solidFill>
              </a:rPr>
              <a:t> – history: silver halides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2047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2</a:t>
            </a:r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43" name="Group 34"/>
          <p:cNvGrpSpPr/>
          <p:nvPr/>
        </p:nvGrpSpPr>
        <p:grpSpPr>
          <a:xfrm rot="390887">
            <a:off x="5421200" y="2603540"/>
            <a:ext cx="1054690" cy="308209"/>
            <a:chOff x="5683261" y="4159259"/>
            <a:chExt cx="2446370" cy="714895"/>
          </a:xfrm>
        </p:grpSpPr>
        <p:sp>
          <p:nvSpPr>
            <p:cNvPr id="44" name="Freeform 43"/>
            <p:cNvSpPr/>
            <p:nvPr/>
          </p:nvSpPr>
          <p:spPr>
            <a:xfrm>
              <a:off x="5683261" y="4159259"/>
              <a:ext cx="2409858" cy="714895"/>
            </a:xfrm>
            <a:custGeom>
              <a:avLst/>
              <a:gdLst>
                <a:gd name="connsiteX0" fmla="*/ 0 w 2428875"/>
                <a:gd name="connsiteY0" fmla="*/ 485775 h 1828800"/>
                <a:gd name="connsiteX1" fmla="*/ 523875 w 2428875"/>
                <a:gd name="connsiteY1" fmla="*/ 733425 h 1828800"/>
                <a:gd name="connsiteX2" fmla="*/ 1057275 w 2428875"/>
                <a:gd name="connsiteY2" fmla="*/ 619125 h 1828800"/>
                <a:gd name="connsiteX3" fmla="*/ 1857375 w 2428875"/>
                <a:gd name="connsiteY3" fmla="*/ 0 h 1828800"/>
                <a:gd name="connsiteX4" fmla="*/ 1971675 w 2428875"/>
                <a:gd name="connsiteY4" fmla="*/ 19050 h 1828800"/>
                <a:gd name="connsiteX5" fmla="*/ 2428875 w 2428875"/>
                <a:gd name="connsiteY5" fmla="*/ 590550 h 1828800"/>
                <a:gd name="connsiteX6" fmla="*/ 2028825 w 2428875"/>
                <a:gd name="connsiteY6" fmla="*/ 1133475 h 1828800"/>
                <a:gd name="connsiteX7" fmla="*/ 1933575 w 2428875"/>
                <a:gd name="connsiteY7" fmla="*/ 1181100 h 1828800"/>
                <a:gd name="connsiteX8" fmla="*/ 2028825 w 2428875"/>
                <a:gd name="connsiteY8" fmla="*/ 1485900 h 1828800"/>
                <a:gd name="connsiteX9" fmla="*/ 2028825 w 2428875"/>
                <a:gd name="connsiteY9" fmla="*/ 1485900 h 1828800"/>
                <a:gd name="connsiteX10" fmla="*/ 2343150 w 2428875"/>
                <a:gd name="connsiteY10" fmla="*/ 1828800 h 1828800"/>
                <a:gd name="connsiteX0" fmla="*/ 219078 w 2647953"/>
                <a:gd name="connsiteY0" fmla="*/ 485775 h 1828800"/>
                <a:gd name="connsiteX1" fmla="*/ 0 w 2647953"/>
                <a:gd name="connsiteY1" fmla="*/ 1095390 h 1828800"/>
                <a:gd name="connsiteX2" fmla="*/ 742953 w 2647953"/>
                <a:gd name="connsiteY2" fmla="*/ 733425 h 1828800"/>
                <a:gd name="connsiteX3" fmla="*/ 1276353 w 2647953"/>
                <a:gd name="connsiteY3" fmla="*/ 619125 h 1828800"/>
                <a:gd name="connsiteX4" fmla="*/ 2076453 w 2647953"/>
                <a:gd name="connsiteY4" fmla="*/ 0 h 1828800"/>
                <a:gd name="connsiteX5" fmla="*/ 2190753 w 2647953"/>
                <a:gd name="connsiteY5" fmla="*/ 19050 h 1828800"/>
                <a:gd name="connsiteX6" fmla="*/ 2647953 w 2647953"/>
                <a:gd name="connsiteY6" fmla="*/ 590550 h 1828800"/>
                <a:gd name="connsiteX7" fmla="*/ 2247903 w 2647953"/>
                <a:gd name="connsiteY7" fmla="*/ 1133475 h 1828800"/>
                <a:gd name="connsiteX8" fmla="*/ 2152653 w 2647953"/>
                <a:gd name="connsiteY8" fmla="*/ 1181100 h 1828800"/>
                <a:gd name="connsiteX9" fmla="*/ 2247903 w 2647953"/>
                <a:gd name="connsiteY9" fmla="*/ 1485900 h 1828800"/>
                <a:gd name="connsiteX10" fmla="*/ 2247903 w 2647953"/>
                <a:gd name="connsiteY10" fmla="*/ 1485900 h 1828800"/>
                <a:gd name="connsiteX11" fmla="*/ 2562228 w 2647953"/>
                <a:gd name="connsiteY11" fmla="*/ 1828800 h 1828800"/>
                <a:gd name="connsiteX0" fmla="*/ 219078 w 2647953"/>
                <a:gd name="connsiteY0" fmla="*/ 485775 h 1828800"/>
                <a:gd name="connsiteX1" fmla="*/ 0 w 2647953"/>
                <a:gd name="connsiteY1" fmla="*/ 1095390 h 1828800"/>
                <a:gd name="connsiteX2" fmla="*/ 693747 w 2647953"/>
                <a:gd name="connsiteY2" fmla="*/ 1058877 h 1828800"/>
                <a:gd name="connsiteX3" fmla="*/ 1276353 w 2647953"/>
                <a:gd name="connsiteY3" fmla="*/ 619125 h 1828800"/>
                <a:gd name="connsiteX4" fmla="*/ 2076453 w 2647953"/>
                <a:gd name="connsiteY4" fmla="*/ 0 h 1828800"/>
                <a:gd name="connsiteX5" fmla="*/ 2190753 w 2647953"/>
                <a:gd name="connsiteY5" fmla="*/ 19050 h 1828800"/>
                <a:gd name="connsiteX6" fmla="*/ 2647953 w 2647953"/>
                <a:gd name="connsiteY6" fmla="*/ 590550 h 1828800"/>
                <a:gd name="connsiteX7" fmla="*/ 2247903 w 2647953"/>
                <a:gd name="connsiteY7" fmla="*/ 1133475 h 1828800"/>
                <a:gd name="connsiteX8" fmla="*/ 2152653 w 2647953"/>
                <a:gd name="connsiteY8" fmla="*/ 1181100 h 1828800"/>
                <a:gd name="connsiteX9" fmla="*/ 2247903 w 2647953"/>
                <a:gd name="connsiteY9" fmla="*/ 1485900 h 1828800"/>
                <a:gd name="connsiteX10" fmla="*/ 2247903 w 2647953"/>
                <a:gd name="connsiteY10" fmla="*/ 1485900 h 1828800"/>
                <a:gd name="connsiteX11" fmla="*/ 2562228 w 2647953"/>
                <a:gd name="connsiteY11" fmla="*/ 1828800 h 1828800"/>
                <a:gd name="connsiteX0" fmla="*/ 0 w 3378213"/>
                <a:gd name="connsiteY0" fmla="*/ 1058877 h 1828800"/>
                <a:gd name="connsiteX1" fmla="*/ 730260 w 3378213"/>
                <a:gd name="connsiteY1" fmla="*/ 1095390 h 1828800"/>
                <a:gd name="connsiteX2" fmla="*/ 1424007 w 3378213"/>
                <a:gd name="connsiteY2" fmla="*/ 1058877 h 1828800"/>
                <a:gd name="connsiteX3" fmla="*/ 2006613 w 3378213"/>
                <a:gd name="connsiteY3" fmla="*/ 619125 h 1828800"/>
                <a:gd name="connsiteX4" fmla="*/ 2806713 w 3378213"/>
                <a:gd name="connsiteY4" fmla="*/ 0 h 1828800"/>
                <a:gd name="connsiteX5" fmla="*/ 2921013 w 3378213"/>
                <a:gd name="connsiteY5" fmla="*/ 19050 h 1828800"/>
                <a:gd name="connsiteX6" fmla="*/ 3378213 w 3378213"/>
                <a:gd name="connsiteY6" fmla="*/ 590550 h 1828800"/>
                <a:gd name="connsiteX7" fmla="*/ 2978163 w 3378213"/>
                <a:gd name="connsiteY7" fmla="*/ 1133475 h 1828800"/>
                <a:gd name="connsiteX8" fmla="*/ 2882913 w 3378213"/>
                <a:gd name="connsiteY8" fmla="*/ 1181100 h 1828800"/>
                <a:gd name="connsiteX9" fmla="*/ 2978163 w 3378213"/>
                <a:gd name="connsiteY9" fmla="*/ 1485900 h 1828800"/>
                <a:gd name="connsiteX10" fmla="*/ 2978163 w 3378213"/>
                <a:gd name="connsiteY10" fmla="*/ 1485900 h 1828800"/>
                <a:gd name="connsiteX11" fmla="*/ 3292488 w 3378213"/>
                <a:gd name="connsiteY11" fmla="*/ 1828800 h 1828800"/>
                <a:gd name="connsiteX0" fmla="*/ 0 w 3378213"/>
                <a:gd name="connsiteY0" fmla="*/ 1058877 h 1828800"/>
                <a:gd name="connsiteX1" fmla="*/ 730260 w 3378213"/>
                <a:gd name="connsiteY1" fmla="*/ 365130 h 1828800"/>
                <a:gd name="connsiteX2" fmla="*/ 1424007 w 3378213"/>
                <a:gd name="connsiteY2" fmla="*/ 1058877 h 1828800"/>
                <a:gd name="connsiteX3" fmla="*/ 2006613 w 3378213"/>
                <a:gd name="connsiteY3" fmla="*/ 619125 h 1828800"/>
                <a:gd name="connsiteX4" fmla="*/ 2806713 w 3378213"/>
                <a:gd name="connsiteY4" fmla="*/ 0 h 1828800"/>
                <a:gd name="connsiteX5" fmla="*/ 2921013 w 3378213"/>
                <a:gd name="connsiteY5" fmla="*/ 19050 h 1828800"/>
                <a:gd name="connsiteX6" fmla="*/ 3378213 w 3378213"/>
                <a:gd name="connsiteY6" fmla="*/ 590550 h 1828800"/>
                <a:gd name="connsiteX7" fmla="*/ 2978163 w 3378213"/>
                <a:gd name="connsiteY7" fmla="*/ 1133475 h 1828800"/>
                <a:gd name="connsiteX8" fmla="*/ 2882913 w 3378213"/>
                <a:gd name="connsiteY8" fmla="*/ 1181100 h 1828800"/>
                <a:gd name="connsiteX9" fmla="*/ 2978163 w 3378213"/>
                <a:gd name="connsiteY9" fmla="*/ 1485900 h 1828800"/>
                <a:gd name="connsiteX10" fmla="*/ 2978163 w 3378213"/>
                <a:gd name="connsiteY10" fmla="*/ 1485900 h 1828800"/>
                <a:gd name="connsiteX11" fmla="*/ 3292488 w 3378213"/>
                <a:gd name="connsiteY11" fmla="*/ 1828800 h 1828800"/>
                <a:gd name="connsiteX0" fmla="*/ 0 w 3378213"/>
                <a:gd name="connsiteY0" fmla="*/ 1058877 h 1828800"/>
                <a:gd name="connsiteX1" fmla="*/ 730260 w 3378213"/>
                <a:gd name="connsiteY1" fmla="*/ 365130 h 1828800"/>
                <a:gd name="connsiteX2" fmla="*/ 1424007 w 3378213"/>
                <a:gd name="connsiteY2" fmla="*/ 1058877 h 1828800"/>
                <a:gd name="connsiteX3" fmla="*/ 2190780 w 3378213"/>
                <a:gd name="connsiteY3" fmla="*/ 365130 h 1828800"/>
                <a:gd name="connsiteX4" fmla="*/ 2806713 w 3378213"/>
                <a:gd name="connsiteY4" fmla="*/ 0 h 1828800"/>
                <a:gd name="connsiteX5" fmla="*/ 2921013 w 3378213"/>
                <a:gd name="connsiteY5" fmla="*/ 19050 h 1828800"/>
                <a:gd name="connsiteX6" fmla="*/ 3378213 w 3378213"/>
                <a:gd name="connsiteY6" fmla="*/ 590550 h 1828800"/>
                <a:gd name="connsiteX7" fmla="*/ 2978163 w 3378213"/>
                <a:gd name="connsiteY7" fmla="*/ 1133475 h 1828800"/>
                <a:gd name="connsiteX8" fmla="*/ 2882913 w 3378213"/>
                <a:gd name="connsiteY8" fmla="*/ 1181100 h 1828800"/>
                <a:gd name="connsiteX9" fmla="*/ 2978163 w 3378213"/>
                <a:gd name="connsiteY9" fmla="*/ 1485900 h 1828800"/>
                <a:gd name="connsiteX10" fmla="*/ 2978163 w 3378213"/>
                <a:gd name="connsiteY10" fmla="*/ 1485900 h 1828800"/>
                <a:gd name="connsiteX11" fmla="*/ 3292488 w 3378213"/>
                <a:gd name="connsiteY11" fmla="*/ 1828800 h 1828800"/>
                <a:gd name="connsiteX0" fmla="*/ 0 w 3378213"/>
                <a:gd name="connsiteY0" fmla="*/ 1039827 h 1809750"/>
                <a:gd name="connsiteX1" fmla="*/ 730260 w 3378213"/>
                <a:gd name="connsiteY1" fmla="*/ 346080 h 1809750"/>
                <a:gd name="connsiteX2" fmla="*/ 1424007 w 3378213"/>
                <a:gd name="connsiteY2" fmla="*/ 1039827 h 1809750"/>
                <a:gd name="connsiteX3" fmla="*/ 2190780 w 3378213"/>
                <a:gd name="connsiteY3" fmla="*/ 346080 h 1809750"/>
                <a:gd name="connsiteX4" fmla="*/ 2884527 w 3378213"/>
                <a:gd name="connsiteY4" fmla="*/ 1039827 h 1809750"/>
                <a:gd name="connsiteX5" fmla="*/ 2921013 w 3378213"/>
                <a:gd name="connsiteY5" fmla="*/ 0 h 1809750"/>
                <a:gd name="connsiteX6" fmla="*/ 3378213 w 3378213"/>
                <a:gd name="connsiteY6" fmla="*/ 571500 h 1809750"/>
                <a:gd name="connsiteX7" fmla="*/ 2978163 w 3378213"/>
                <a:gd name="connsiteY7" fmla="*/ 1114425 h 1809750"/>
                <a:gd name="connsiteX8" fmla="*/ 2882913 w 3378213"/>
                <a:gd name="connsiteY8" fmla="*/ 1162050 h 1809750"/>
                <a:gd name="connsiteX9" fmla="*/ 2978163 w 3378213"/>
                <a:gd name="connsiteY9" fmla="*/ 1466850 h 1809750"/>
                <a:gd name="connsiteX10" fmla="*/ 2978163 w 3378213"/>
                <a:gd name="connsiteY10" fmla="*/ 1466850 h 1809750"/>
                <a:gd name="connsiteX11" fmla="*/ 3292488 w 3378213"/>
                <a:gd name="connsiteY11" fmla="*/ 1809750 h 1809750"/>
                <a:gd name="connsiteX0" fmla="*/ 0 w 3292488"/>
                <a:gd name="connsiteY0" fmla="*/ 1039827 h 1809750"/>
                <a:gd name="connsiteX1" fmla="*/ 730260 w 3292488"/>
                <a:gd name="connsiteY1" fmla="*/ 346080 h 1809750"/>
                <a:gd name="connsiteX2" fmla="*/ 1424007 w 3292488"/>
                <a:gd name="connsiteY2" fmla="*/ 1039827 h 1809750"/>
                <a:gd name="connsiteX3" fmla="*/ 2190780 w 3292488"/>
                <a:gd name="connsiteY3" fmla="*/ 346080 h 1809750"/>
                <a:gd name="connsiteX4" fmla="*/ 2884527 w 3292488"/>
                <a:gd name="connsiteY4" fmla="*/ 1039827 h 1809750"/>
                <a:gd name="connsiteX5" fmla="*/ 2921013 w 3292488"/>
                <a:gd name="connsiteY5" fmla="*/ 0 h 1809750"/>
                <a:gd name="connsiteX6" fmla="*/ 2978163 w 3292488"/>
                <a:gd name="connsiteY6" fmla="*/ 1114425 h 1809750"/>
                <a:gd name="connsiteX7" fmla="*/ 2882913 w 3292488"/>
                <a:gd name="connsiteY7" fmla="*/ 1162050 h 1809750"/>
                <a:gd name="connsiteX8" fmla="*/ 2978163 w 3292488"/>
                <a:gd name="connsiteY8" fmla="*/ 1466850 h 1809750"/>
                <a:gd name="connsiteX9" fmla="*/ 2978163 w 3292488"/>
                <a:gd name="connsiteY9" fmla="*/ 1466850 h 1809750"/>
                <a:gd name="connsiteX10" fmla="*/ 3292488 w 3292488"/>
                <a:gd name="connsiteY10" fmla="*/ 1809750 h 1809750"/>
                <a:gd name="connsiteX0" fmla="*/ 0 w 2986004"/>
                <a:gd name="connsiteY0" fmla="*/ 1039827 h 1466850"/>
                <a:gd name="connsiteX1" fmla="*/ 730260 w 2986004"/>
                <a:gd name="connsiteY1" fmla="*/ 346080 h 1466850"/>
                <a:gd name="connsiteX2" fmla="*/ 1424007 w 2986004"/>
                <a:gd name="connsiteY2" fmla="*/ 1039827 h 1466850"/>
                <a:gd name="connsiteX3" fmla="*/ 2190780 w 2986004"/>
                <a:gd name="connsiteY3" fmla="*/ 346080 h 1466850"/>
                <a:gd name="connsiteX4" fmla="*/ 2884527 w 2986004"/>
                <a:gd name="connsiteY4" fmla="*/ 1039827 h 1466850"/>
                <a:gd name="connsiteX5" fmla="*/ 2921013 w 2986004"/>
                <a:gd name="connsiteY5" fmla="*/ 0 h 1466850"/>
                <a:gd name="connsiteX6" fmla="*/ 2978163 w 2986004"/>
                <a:gd name="connsiteY6" fmla="*/ 1114425 h 1466850"/>
                <a:gd name="connsiteX7" fmla="*/ 2882913 w 2986004"/>
                <a:gd name="connsiteY7" fmla="*/ 1162050 h 1466850"/>
                <a:gd name="connsiteX8" fmla="*/ 2978163 w 2986004"/>
                <a:gd name="connsiteY8" fmla="*/ 1466850 h 1466850"/>
                <a:gd name="connsiteX9" fmla="*/ 2978163 w 2986004"/>
                <a:gd name="connsiteY9" fmla="*/ 1466850 h 1466850"/>
                <a:gd name="connsiteX0" fmla="*/ 0 w 2986004"/>
                <a:gd name="connsiteY0" fmla="*/ 1039827 h 1466850"/>
                <a:gd name="connsiteX1" fmla="*/ 730260 w 2986004"/>
                <a:gd name="connsiteY1" fmla="*/ 346080 h 1466850"/>
                <a:gd name="connsiteX2" fmla="*/ 1424007 w 2986004"/>
                <a:gd name="connsiteY2" fmla="*/ 1039827 h 1466850"/>
                <a:gd name="connsiteX3" fmla="*/ 2190780 w 2986004"/>
                <a:gd name="connsiteY3" fmla="*/ 346080 h 1466850"/>
                <a:gd name="connsiteX4" fmla="*/ 2884527 w 2986004"/>
                <a:gd name="connsiteY4" fmla="*/ 1039827 h 1466850"/>
                <a:gd name="connsiteX5" fmla="*/ 2921013 w 2986004"/>
                <a:gd name="connsiteY5" fmla="*/ 0 h 1466850"/>
                <a:gd name="connsiteX6" fmla="*/ 2978163 w 2986004"/>
                <a:gd name="connsiteY6" fmla="*/ 1114425 h 1466850"/>
                <a:gd name="connsiteX7" fmla="*/ 2882913 w 2986004"/>
                <a:gd name="connsiteY7" fmla="*/ 1162050 h 1466850"/>
                <a:gd name="connsiteX8" fmla="*/ 2978163 w 2986004"/>
                <a:gd name="connsiteY8" fmla="*/ 1466850 h 1466850"/>
                <a:gd name="connsiteX0" fmla="*/ 0 w 4345047"/>
                <a:gd name="connsiteY0" fmla="*/ 1039827 h 1162050"/>
                <a:gd name="connsiteX1" fmla="*/ 730260 w 4345047"/>
                <a:gd name="connsiteY1" fmla="*/ 346080 h 1162050"/>
                <a:gd name="connsiteX2" fmla="*/ 1424007 w 4345047"/>
                <a:gd name="connsiteY2" fmla="*/ 1039827 h 1162050"/>
                <a:gd name="connsiteX3" fmla="*/ 2190780 w 4345047"/>
                <a:gd name="connsiteY3" fmla="*/ 346080 h 1162050"/>
                <a:gd name="connsiteX4" fmla="*/ 2884527 w 4345047"/>
                <a:gd name="connsiteY4" fmla="*/ 1039827 h 1162050"/>
                <a:gd name="connsiteX5" fmla="*/ 2921013 w 4345047"/>
                <a:gd name="connsiteY5" fmla="*/ 0 h 1162050"/>
                <a:gd name="connsiteX6" fmla="*/ 2978163 w 4345047"/>
                <a:gd name="connsiteY6" fmla="*/ 1114425 h 1162050"/>
                <a:gd name="connsiteX7" fmla="*/ 2882913 w 4345047"/>
                <a:gd name="connsiteY7" fmla="*/ 1162050 h 1162050"/>
                <a:gd name="connsiteX8" fmla="*/ 4345047 w 4345047"/>
                <a:gd name="connsiteY8" fmla="*/ 893775 h 1162050"/>
                <a:gd name="connsiteX0" fmla="*/ 0 w 4345047"/>
                <a:gd name="connsiteY0" fmla="*/ 1039827 h 1114425"/>
                <a:gd name="connsiteX1" fmla="*/ 730260 w 4345047"/>
                <a:gd name="connsiteY1" fmla="*/ 346080 h 1114425"/>
                <a:gd name="connsiteX2" fmla="*/ 1424007 w 4345047"/>
                <a:gd name="connsiteY2" fmla="*/ 1039827 h 1114425"/>
                <a:gd name="connsiteX3" fmla="*/ 2190780 w 4345047"/>
                <a:gd name="connsiteY3" fmla="*/ 346080 h 1114425"/>
                <a:gd name="connsiteX4" fmla="*/ 2884527 w 4345047"/>
                <a:gd name="connsiteY4" fmla="*/ 1039827 h 1114425"/>
                <a:gd name="connsiteX5" fmla="*/ 2921013 w 4345047"/>
                <a:gd name="connsiteY5" fmla="*/ 0 h 1114425"/>
                <a:gd name="connsiteX6" fmla="*/ 2978163 w 4345047"/>
                <a:gd name="connsiteY6" fmla="*/ 1114425 h 1114425"/>
                <a:gd name="connsiteX7" fmla="*/ 3979917 w 4345047"/>
                <a:gd name="connsiteY7" fmla="*/ 638184 h 1114425"/>
                <a:gd name="connsiteX8" fmla="*/ 4345047 w 4345047"/>
                <a:gd name="connsiteY8" fmla="*/ 893775 h 1114425"/>
                <a:gd name="connsiteX0" fmla="*/ 0 w 4345047"/>
                <a:gd name="connsiteY0" fmla="*/ 1039827 h 1114425"/>
                <a:gd name="connsiteX1" fmla="*/ 730260 w 4345047"/>
                <a:gd name="connsiteY1" fmla="*/ 346080 h 1114425"/>
                <a:gd name="connsiteX2" fmla="*/ 1424007 w 4345047"/>
                <a:gd name="connsiteY2" fmla="*/ 1039827 h 1114425"/>
                <a:gd name="connsiteX3" fmla="*/ 2190780 w 4345047"/>
                <a:gd name="connsiteY3" fmla="*/ 346080 h 1114425"/>
                <a:gd name="connsiteX4" fmla="*/ 2884527 w 4345047"/>
                <a:gd name="connsiteY4" fmla="*/ 1039827 h 1114425"/>
                <a:gd name="connsiteX5" fmla="*/ 2921013 w 4345047"/>
                <a:gd name="connsiteY5" fmla="*/ 0 h 1114425"/>
                <a:gd name="connsiteX6" fmla="*/ 2978163 w 4345047"/>
                <a:gd name="connsiteY6" fmla="*/ 1114425 h 1114425"/>
                <a:gd name="connsiteX7" fmla="*/ 4345047 w 4345047"/>
                <a:gd name="connsiteY7" fmla="*/ 893775 h 1114425"/>
                <a:gd name="connsiteX0" fmla="*/ 0 w 4345047"/>
                <a:gd name="connsiteY0" fmla="*/ 1039827 h 1060122"/>
                <a:gd name="connsiteX1" fmla="*/ 730260 w 4345047"/>
                <a:gd name="connsiteY1" fmla="*/ 346080 h 1060122"/>
                <a:gd name="connsiteX2" fmla="*/ 1424007 w 4345047"/>
                <a:gd name="connsiteY2" fmla="*/ 1039827 h 1060122"/>
                <a:gd name="connsiteX3" fmla="*/ 2190780 w 4345047"/>
                <a:gd name="connsiteY3" fmla="*/ 346080 h 1060122"/>
                <a:gd name="connsiteX4" fmla="*/ 2884527 w 4345047"/>
                <a:gd name="connsiteY4" fmla="*/ 1039827 h 1060122"/>
                <a:gd name="connsiteX5" fmla="*/ 2921013 w 4345047"/>
                <a:gd name="connsiteY5" fmla="*/ 0 h 1060122"/>
                <a:gd name="connsiteX6" fmla="*/ 3578274 w 4345047"/>
                <a:gd name="connsiteY6" fmla="*/ 747724 h 1060122"/>
                <a:gd name="connsiteX7" fmla="*/ 4345047 w 4345047"/>
                <a:gd name="connsiteY7" fmla="*/ 893775 h 1060122"/>
                <a:gd name="connsiteX0" fmla="*/ 0 w 4345047"/>
                <a:gd name="connsiteY0" fmla="*/ 1039827 h 1060122"/>
                <a:gd name="connsiteX1" fmla="*/ 730260 w 4345047"/>
                <a:gd name="connsiteY1" fmla="*/ 346080 h 1060122"/>
                <a:gd name="connsiteX2" fmla="*/ 1424007 w 4345047"/>
                <a:gd name="connsiteY2" fmla="*/ 1039827 h 1060122"/>
                <a:gd name="connsiteX3" fmla="*/ 2190780 w 4345047"/>
                <a:gd name="connsiteY3" fmla="*/ 346080 h 1060122"/>
                <a:gd name="connsiteX4" fmla="*/ 2884527 w 4345047"/>
                <a:gd name="connsiteY4" fmla="*/ 1039827 h 1060122"/>
                <a:gd name="connsiteX5" fmla="*/ 2921013 w 4345047"/>
                <a:gd name="connsiteY5" fmla="*/ 0 h 1060122"/>
                <a:gd name="connsiteX6" fmla="*/ 4345047 w 4345047"/>
                <a:gd name="connsiteY6" fmla="*/ 893775 h 1060122"/>
                <a:gd name="connsiteX0" fmla="*/ 0 w 4345047"/>
                <a:gd name="connsiteY0" fmla="*/ 693747 h 714042"/>
                <a:gd name="connsiteX1" fmla="*/ 730260 w 4345047"/>
                <a:gd name="connsiteY1" fmla="*/ 0 h 714042"/>
                <a:gd name="connsiteX2" fmla="*/ 1424007 w 4345047"/>
                <a:gd name="connsiteY2" fmla="*/ 693747 h 714042"/>
                <a:gd name="connsiteX3" fmla="*/ 2190780 w 4345047"/>
                <a:gd name="connsiteY3" fmla="*/ 0 h 714042"/>
                <a:gd name="connsiteX4" fmla="*/ 2884527 w 4345047"/>
                <a:gd name="connsiteY4" fmla="*/ 693747 h 714042"/>
                <a:gd name="connsiteX5" fmla="*/ 3286170 w 4345047"/>
                <a:gd name="connsiteY5" fmla="*/ 365131 h 714042"/>
                <a:gd name="connsiteX6" fmla="*/ 4345047 w 4345047"/>
                <a:gd name="connsiteY6" fmla="*/ 547695 h 714042"/>
                <a:gd name="connsiteX0" fmla="*/ 0 w 3614787"/>
                <a:gd name="connsiteY0" fmla="*/ 693747 h 714042"/>
                <a:gd name="connsiteX1" fmla="*/ 730260 w 3614787"/>
                <a:gd name="connsiteY1" fmla="*/ 0 h 714042"/>
                <a:gd name="connsiteX2" fmla="*/ 1424007 w 3614787"/>
                <a:gd name="connsiteY2" fmla="*/ 693747 h 714042"/>
                <a:gd name="connsiteX3" fmla="*/ 2190780 w 3614787"/>
                <a:gd name="connsiteY3" fmla="*/ 0 h 714042"/>
                <a:gd name="connsiteX4" fmla="*/ 2884527 w 3614787"/>
                <a:gd name="connsiteY4" fmla="*/ 693747 h 714042"/>
                <a:gd name="connsiteX5" fmla="*/ 3286170 w 3614787"/>
                <a:gd name="connsiteY5" fmla="*/ 365131 h 714042"/>
                <a:gd name="connsiteX6" fmla="*/ 3614787 w 3614787"/>
                <a:gd name="connsiteY6" fmla="*/ 365131 h 714042"/>
                <a:gd name="connsiteX0" fmla="*/ 0 w 3614787"/>
                <a:gd name="connsiteY0" fmla="*/ 693747 h 714042"/>
                <a:gd name="connsiteX1" fmla="*/ 730260 w 3614787"/>
                <a:gd name="connsiteY1" fmla="*/ 0 h 714042"/>
                <a:gd name="connsiteX2" fmla="*/ 1424007 w 3614787"/>
                <a:gd name="connsiteY2" fmla="*/ 693747 h 714042"/>
                <a:gd name="connsiteX3" fmla="*/ 2190780 w 3614787"/>
                <a:gd name="connsiteY3" fmla="*/ 0 h 714042"/>
                <a:gd name="connsiteX4" fmla="*/ 2884527 w 3614787"/>
                <a:gd name="connsiteY4" fmla="*/ 693747 h 714042"/>
                <a:gd name="connsiteX5" fmla="*/ 3286170 w 3614787"/>
                <a:gd name="connsiteY5" fmla="*/ 365131 h 714042"/>
                <a:gd name="connsiteX6" fmla="*/ 3614787 w 3614787"/>
                <a:gd name="connsiteY6" fmla="*/ 365131 h 714042"/>
                <a:gd name="connsiteX0" fmla="*/ 0 w 3614787"/>
                <a:gd name="connsiteY0" fmla="*/ 693747 h 714042"/>
                <a:gd name="connsiteX1" fmla="*/ 730260 w 3614787"/>
                <a:gd name="connsiteY1" fmla="*/ 0 h 714042"/>
                <a:gd name="connsiteX2" fmla="*/ 1424007 w 3614787"/>
                <a:gd name="connsiteY2" fmla="*/ 693747 h 714042"/>
                <a:gd name="connsiteX3" fmla="*/ 2190780 w 3614787"/>
                <a:gd name="connsiteY3" fmla="*/ 0 h 714042"/>
                <a:gd name="connsiteX4" fmla="*/ 2884527 w 3614787"/>
                <a:gd name="connsiteY4" fmla="*/ 693747 h 714042"/>
                <a:gd name="connsiteX5" fmla="*/ 3286170 w 3614787"/>
                <a:gd name="connsiteY5" fmla="*/ 365131 h 714042"/>
                <a:gd name="connsiteX6" fmla="*/ 3614787 w 3614787"/>
                <a:gd name="connsiteY6" fmla="*/ 365131 h 714042"/>
                <a:gd name="connsiteX0" fmla="*/ 0 w 3614787"/>
                <a:gd name="connsiteY0" fmla="*/ 693747 h 714894"/>
                <a:gd name="connsiteX1" fmla="*/ 730260 w 3614787"/>
                <a:gd name="connsiteY1" fmla="*/ 0 h 714894"/>
                <a:gd name="connsiteX2" fmla="*/ 1424007 w 3614787"/>
                <a:gd name="connsiteY2" fmla="*/ 693747 h 714894"/>
                <a:gd name="connsiteX3" fmla="*/ 2190780 w 3614787"/>
                <a:gd name="connsiteY3" fmla="*/ 0 h 714894"/>
                <a:gd name="connsiteX4" fmla="*/ 2884527 w 3614787"/>
                <a:gd name="connsiteY4" fmla="*/ 693747 h 714894"/>
                <a:gd name="connsiteX5" fmla="*/ 3286170 w 3614787"/>
                <a:gd name="connsiteY5" fmla="*/ 365131 h 714894"/>
                <a:gd name="connsiteX6" fmla="*/ 3614787 w 3614787"/>
                <a:gd name="connsiteY6" fmla="*/ 365131 h 714894"/>
                <a:gd name="connsiteX0" fmla="*/ 0 w 3614787"/>
                <a:gd name="connsiteY0" fmla="*/ 693747 h 714894"/>
                <a:gd name="connsiteX1" fmla="*/ 730260 w 3614787"/>
                <a:gd name="connsiteY1" fmla="*/ 0 h 714894"/>
                <a:gd name="connsiteX2" fmla="*/ 1424007 w 3614787"/>
                <a:gd name="connsiteY2" fmla="*/ 693747 h 714894"/>
                <a:gd name="connsiteX3" fmla="*/ 2190780 w 3614787"/>
                <a:gd name="connsiteY3" fmla="*/ 0 h 714894"/>
                <a:gd name="connsiteX4" fmla="*/ 2884527 w 3614787"/>
                <a:gd name="connsiteY4" fmla="*/ 693747 h 714894"/>
                <a:gd name="connsiteX5" fmla="*/ 3286170 w 3614787"/>
                <a:gd name="connsiteY5" fmla="*/ 365131 h 714894"/>
                <a:gd name="connsiteX6" fmla="*/ 3614787 w 3614787"/>
                <a:gd name="connsiteY6" fmla="*/ 365131 h 714894"/>
                <a:gd name="connsiteX0" fmla="*/ 0 w 3614787"/>
                <a:gd name="connsiteY0" fmla="*/ 693747 h 714894"/>
                <a:gd name="connsiteX1" fmla="*/ 730260 w 3614787"/>
                <a:gd name="connsiteY1" fmla="*/ 0 h 714894"/>
                <a:gd name="connsiteX2" fmla="*/ 1424007 w 3614787"/>
                <a:gd name="connsiteY2" fmla="*/ 693747 h 714894"/>
                <a:gd name="connsiteX3" fmla="*/ 2190780 w 3614787"/>
                <a:gd name="connsiteY3" fmla="*/ 0 h 714894"/>
                <a:gd name="connsiteX4" fmla="*/ 2884527 w 3614787"/>
                <a:gd name="connsiteY4" fmla="*/ 693747 h 714894"/>
                <a:gd name="connsiteX5" fmla="*/ 3286170 w 3614787"/>
                <a:gd name="connsiteY5" fmla="*/ 365131 h 714894"/>
                <a:gd name="connsiteX6" fmla="*/ 3614787 w 3614787"/>
                <a:gd name="connsiteY6" fmla="*/ 365131 h 714894"/>
                <a:gd name="connsiteX0" fmla="*/ 0 w 3614787"/>
                <a:gd name="connsiteY0" fmla="*/ 693747 h 714894"/>
                <a:gd name="connsiteX1" fmla="*/ 730260 w 3614787"/>
                <a:gd name="connsiteY1" fmla="*/ 0 h 714894"/>
                <a:gd name="connsiteX2" fmla="*/ 1424007 w 3614787"/>
                <a:gd name="connsiteY2" fmla="*/ 693747 h 714894"/>
                <a:gd name="connsiteX3" fmla="*/ 2190780 w 3614787"/>
                <a:gd name="connsiteY3" fmla="*/ 0 h 714894"/>
                <a:gd name="connsiteX4" fmla="*/ 2884527 w 3614787"/>
                <a:gd name="connsiteY4" fmla="*/ 693747 h 714894"/>
                <a:gd name="connsiteX5" fmla="*/ 3286170 w 3614787"/>
                <a:gd name="connsiteY5" fmla="*/ 365131 h 714894"/>
                <a:gd name="connsiteX6" fmla="*/ 3614787 w 3614787"/>
                <a:gd name="connsiteY6" fmla="*/ 365131 h 714894"/>
                <a:gd name="connsiteX0" fmla="*/ 0 w 3614787"/>
                <a:gd name="connsiteY0" fmla="*/ 693747 h 714894"/>
                <a:gd name="connsiteX1" fmla="*/ 730260 w 3614787"/>
                <a:gd name="connsiteY1" fmla="*/ 0 h 714894"/>
                <a:gd name="connsiteX2" fmla="*/ 1424007 w 3614787"/>
                <a:gd name="connsiteY2" fmla="*/ 693747 h 714894"/>
                <a:gd name="connsiteX3" fmla="*/ 2190780 w 3614787"/>
                <a:gd name="connsiteY3" fmla="*/ 0 h 714894"/>
                <a:gd name="connsiteX4" fmla="*/ 2884527 w 3614787"/>
                <a:gd name="connsiteY4" fmla="*/ 693747 h 714894"/>
                <a:gd name="connsiteX5" fmla="*/ 3286170 w 3614787"/>
                <a:gd name="connsiteY5" fmla="*/ 365131 h 714894"/>
                <a:gd name="connsiteX6" fmla="*/ 3614787 w 3614787"/>
                <a:gd name="connsiteY6" fmla="*/ 365131 h 714894"/>
                <a:gd name="connsiteX0" fmla="*/ 0 w 3614787"/>
                <a:gd name="connsiteY0" fmla="*/ 693747 h 714894"/>
                <a:gd name="connsiteX1" fmla="*/ 730260 w 3614787"/>
                <a:gd name="connsiteY1" fmla="*/ 0 h 714894"/>
                <a:gd name="connsiteX2" fmla="*/ 1424007 w 3614787"/>
                <a:gd name="connsiteY2" fmla="*/ 693747 h 714894"/>
                <a:gd name="connsiteX3" fmla="*/ 2190780 w 3614787"/>
                <a:gd name="connsiteY3" fmla="*/ 0 h 714894"/>
                <a:gd name="connsiteX4" fmla="*/ 2884527 w 3614787"/>
                <a:gd name="connsiteY4" fmla="*/ 693747 h 714894"/>
                <a:gd name="connsiteX5" fmla="*/ 3286170 w 3614787"/>
                <a:gd name="connsiteY5" fmla="*/ 365131 h 714894"/>
                <a:gd name="connsiteX6" fmla="*/ 3614787 w 3614787"/>
                <a:gd name="connsiteY6" fmla="*/ 365131 h 714894"/>
                <a:gd name="connsiteX0" fmla="*/ 0 w 3614787"/>
                <a:gd name="connsiteY0" fmla="*/ 693747 h 714894"/>
                <a:gd name="connsiteX1" fmla="*/ 730260 w 3614787"/>
                <a:gd name="connsiteY1" fmla="*/ 0 h 714894"/>
                <a:gd name="connsiteX2" fmla="*/ 1424007 w 3614787"/>
                <a:gd name="connsiteY2" fmla="*/ 693747 h 714894"/>
                <a:gd name="connsiteX3" fmla="*/ 2190780 w 3614787"/>
                <a:gd name="connsiteY3" fmla="*/ 0 h 714894"/>
                <a:gd name="connsiteX4" fmla="*/ 2884527 w 3614787"/>
                <a:gd name="connsiteY4" fmla="*/ 693747 h 714894"/>
                <a:gd name="connsiteX5" fmla="*/ 3286170 w 3614787"/>
                <a:gd name="connsiteY5" fmla="*/ 365131 h 714894"/>
                <a:gd name="connsiteX6" fmla="*/ 3614787 w 3614787"/>
                <a:gd name="connsiteY6" fmla="*/ 365131 h 714894"/>
                <a:gd name="connsiteX0" fmla="*/ 0 w 3614787"/>
                <a:gd name="connsiteY0" fmla="*/ 693747 h 714894"/>
                <a:gd name="connsiteX1" fmla="*/ 730260 w 3614787"/>
                <a:gd name="connsiteY1" fmla="*/ 0 h 714894"/>
                <a:gd name="connsiteX2" fmla="*/ 1424007 w 3614787"/>
                <a:gd name="connsiteY2" fmla="*/ 693747 h 714894"/>
                <a:gd name="connsiteX3" fmla="*/ 2190780 w 3614787"/>
                <a:gd name="connsiteY3" fmla="*/ 0 h 714894"/>
                <a:gd name="connsiteX4" fmla="*/ 2884527 w 3614787"/>
                <a:gd name="connsiteY4" fmla="*/ 693747 h 714894"/>
                <a:gd name="connsiteX5" fmla="*/ 3286170 w 3614787"/>
                <a:gd name="connsiteY5" fmla="*/ 365131 h 714894"/>
                <a:gd name="connsiteX6" fmla="*/ 3614787 w 3614787"/>
                <a:gd name="connsiteY6" fmla="*/ 365131 h 714894"/>
                <a:gd name="connsiteX0" fmla="*/ 0 w 3614787"/>
                <a:gd name="connsiteY0" fmla="*/ 693747 h 714894"/>
                <a:gd name="connsiteX1" fmla="*/ 730260 w 3614787"/>
                <a:gd name="connsiteY1" fmla="*/ 0 h 714894"/>
                <a:gd name="connsiteX2" fmla="*/ 1424007 w 3614787"/>
                <a:gd name="connsiteY2" fmla="*/ 693747 h 714894"/>
                <a:gd name="connsiteX3" fmla="*/ 2190780 w 3614787"/>
                <a:gd name="connsiteY3" fmla="*/ 0 h 714894"/>
                <a:gd name="connsiteX4" fmla="*/ 2884527 w 3614787"/>
                <a:gd name="connsiteY4" fmla="*/ 693747 h 714894"/>
                <a:gd name="connsiteX5" fmla="*/ 3286170 w 3614787"/>
                <a:gd name="connsiteY5" fmla="*/ 365131 h 714894"/>
                <a:gd name="connsiteX6" fmla="*/ 3463935 w 3614787"/>
                <a:gd name="connsiteY6" fmla="*/ 355591 h 714894"/>
                <a:gd name="connsiteX7" fmla="*/ 3614787 w 3614787"/>
                <a:gd name="connsiteY7" fmla="*/ 365131 h 714894"/>
                <a:gd name="connsiteX0" fmla="*/ 0 w 3614787"/>
                <a:gd name="connsiteY0" fmla="*/ 693747 h 714894"/>
                <a:gd name="connsiteX1" fmla="*/ 730260 w 3614787"/>
                <a:gd name="connsiteY1" fmla="*/ 0 h 714894"/>
                <a:gd name="connsiteX2" fmla="*/ 1424007 w 3614787"/>
                <a:gd name="connsiteY2" fmla="*/ 693747 h 714894"/>
                <a:gd name="connsiteX3" fmla="*/ 2190780 w 3614787"/>
                <a:gd name="connsiteY3" fmla="*/ 0 h 714894"/>
                <a:gd name="connsiteX4" fmla="*/ 2884527 w 3614787"/>
                <a:gd name="connsiteY4" fmla="*/ 693747 h 714894"/>
                <a:gd name="connsiteX5" fmla="*/ 3286170 w 3614787"/>
                <a:gd name="connsiteY5" fmla="*/ 365131 h 714894"/>
                <a:gd name="connsiteX6" fmla="*/ 3432222 w 3614787"/>
                <a:gd name="connsiteY6" fmla="*/ 73027 h 714894"/>
                <a:gd name="connsiteX7" fmla="*/ 3614787 w 3614787"/>
                <a:gd name="connsiteY7" fmla="*/ 365131 h 714894"/>
                <a:gd name="connsiteX0" fmla="*/ 0 w 3614787"/>
                <a:gd name="connsiteY0" fmla="*/ 693747 h 714894"/>
                <a:gd name="connsiteX1" fmla="*/ 730260 w 3614787"/>
                <a:gd name="connsiteY1" fmla="*/ 0 h 714894"/>
                <a:gd name="connsiteX2" fmla="*/ 1424007 w 3614787"/>
                <a:gd name="connsiteY2" fmla="*/ 693747 h 714894"/>
                <a:gd name="connsiteX3" fmla="*/ 2190780 w 3614787"/>
                <a:gd name="connsiteY3" fmla="*/ 0 h 714894"/>
                <a:gd name="connsiteX4" fmla="*/ 2884527 w 3614787"/>
                <a:gd name="connsiteY4" fmla="*/ 693747 h 714894"/>
                <a:gd name="connsiteX5" fmla="*/ 3286170 w 3614787"/>
                <a:gd name="connsiteY5" fmla="*/ 365131 h 714894"/>
                <a:gd name="connsiteX6" fmla="*/ 3614787 w 3614787"/>
                <a:gd name="connsiteY6" fmla="*/ 365131 h 714894"/>
                <a:gd name="connsiteX0" fmla="*/ 0 w 3614787"/>
                <a:gd name="connsiteY0" fmla="*/ 693747 h 714894"/>
                <a:gd name="connsiteX1" fmla="*/ 730260 w 3614787"/>
                <a:gd name="connsiteY1" fmla="*/ 0 h 714894"/>
                <a:gd name="connsiteX2" fmla="*/ 1424007 w 3614787"/>
                <a:gd name="connsiteY2" fmla="*/ 693747 h 714894"/>
                <a:gd name="connsiteX3" fmla="*/ 2190780 w 3614787"/>
                <a:gd name="connsiteY3" fmla="*/ 0 h 714894"/>
                <a:gd name="connsiteX4" fmla="*/ 2884527 w 3614787"/>
                <a:gd name="connsiteY4" fmla="*/ 693747 h 714894"/>
                <a:gd name="connsiteX5" fmla="*/ 3286170 w 3614787"/>
                <a:gd name="connsiteY5" fmla="*/ 365131 h 714894"/>
                <a:gd name="connsiteX6" fmla="*/ 3614787 w 3614787"/>
                <a:gd name="connsiteY6" fmla="*/ 328618 h 714894"/>
                <a:gd name="connsiteX0" fmla="*/ 0 w 3614787"/>
                <a:gd name="connsiteY0" fmla="*/ 693747 h 714894"/>
                <a:gd name="connsiteX1" fmla="*/ 730260 w 3614787"/>
                <a:gd name="connsiteY1" fmla="*/ 0 h 714894"/>
                <a:gd name="connsiteX2" fmla="*/ 1424007 w 3614787"/>
                <a:gd name="connsiteY2" fmla="*/ 693747 h 714894"/>
                <a:gd name="connsiteX3" fmla="*/ 2190780 w 3614787"/>
                <a:gd name="connsiteY3" fmla="*/ 0 h 714894"/>
                <a:gd name="connsiteX4" fmla="*/ 2884527 w 3614787"/>
                <a:gd name="connsiteY4" fmla="*/ 693747 h 714894"/>
                <a:gd name="connsiteX5" fmla="*/ 3359196 w 3614787"/>
                <a:gd name="connsiteY5" fmla="*/ 328618 h 714894"/>
                <a:gd name="connsiteX6" fmla="*/ 3614787 w 3614787"/>
                <a:gd name="connsiteY6" fmla="*/ 328618 h 714894"/>
                <a:gd name="connsiteX0" fmla="*/ 0 w 3614787"/>
                <a:gd name="connsiteY0" fmla="*/ 693747 h 714894"/>
                <a:gd name="connsiteX1" fmla="*/ 730260 w 3614787"/>
                <a:gd name="connsiteY1" fmla="*/ 0 h 714894"/>
                <a:gd name="connsiteX2" fmla="*/ 1424007 w 3614787"/>
                <a:gd name="connsiteY2" fmla="*/ 693747 h 714894"/>
                <a:gd name="connsiteX3" fmla="*/ 2190780 w 3614787"/>
                <a:gd name="connsiteY3" fmla="*/ 0 h 714894"/>
                <a:gd name="connsiteX4" fmla="*/ 2884527 w 3614787"/>
                <a:gd name="connsiteY4" fmla="*/ 584209 h 714894"/>
                <a:gd name="connsiteX5" fmla="*/ 3359196 w 3614787"/>
                <a:gd name="connsiteY5" fmla="*/ 328618 h 714894"/>
                <a:gd name="connsiteX6" fmla="*/ 3614787 w 3614787"/>
                <a:gd name="connsiteY6" fmla="*/ 328618 h 714894"/>
                <a:gd name="connsiteX0" fmla="*/ 0 w 3614787"/>
                <a:gd name="connsiteY0" fmla="*/ 693747 h 714894"/>
                <a:gd name="connsiteX1" fmla="*/ 730260 w 3614787"/>
                <a:gd name="connsiteY1" fmla="*/ 0 h 714894"/>
                <a:gd name="connsiteX2" fmla="*/ 1424007 w 3614787"/>
                <a:gd name="connsiteY2" fmla="*/ 693747 h 714894"/>
                <a:gd name="connsiteX3" fmla="*/ 2190780 w 3614787"/>
                <a:gd name="connsiteY3" fmla="*/ 0 h 714894"/>
                <a:gd name="connsiteX4" fmla="*/ 2884527 w 3614787"/>
                <a:gd name="connsiteY4" fmla="*/ 584209 h 714894"/>
                <a:gd name="connsiteX5" fmla="*/ 3359196 w 3614787"/>
                <a:gd name="connsiteY5" fmla="*/ 365131 h 714894"/>
                <a:gd name="connsiteX6" fmla="*/ 3614787 w 3614787"/>
                <a:gd name="connsiteY6" fmla="*/ 328618 h 714894"/>
                <a:gd name="connsiteX0" fmla="*/ 0 w 3614787"/>
                <a:gd name="connsiteY0" fmla="*/ 693747 h 714895"/>
                <a:gd name="connsiteX1" fmla="*/ 730260 w 3614787"/>
                <a:gd name="connsiteY1" fmla="*/ 0 h 714895"/>
                <a:gd name="connsiteX2" fmla="*/ 1424007 w 3614787"/>
                <a:gd name="connsiteY2" fmla="*/ 693747 h 714895"/>
                <a:gd name="connsiteX3" fmla="*/ 2190780 w 3614787"/>
                <a:gd name="connsiteY3" fmla="*/ 0 h 714895"/>
                <a:gd name="connsiteX4" fmla="*/ 2884527 w 3614787"/>
                <a:gd name="connsiteY4" fmla="*/ 693748 h 714895"/>
                <a:gd name="connsiteX5" fmla="*/ 3359196 w 3614787"/>
                <a:gd name="connsiteY5" fmla="*/ 365131 h 714895"/>
                <a:gd name="connsiteX6" fmla="*/ 3614787 w 3614787"/>
                <a:gd name="connsiteY6" fmla="*/ 328618 h 714895"/>
                <a:gd name="connsiteX0" fmla="*/ 0 w 3614787"/>
                <a:gd name="connsiteY0" fmla="*/ 693747 h 714895"/>
                <a:gd name="connsiteX1" fmla="*/ 730260 w 3614787"/>
                <a:gd name="connsiteY1" fmla="*/ 0 h 714895"/>
                <a:gd name="connsiteX2" fmla="*/ 1424007 w 3614787"/>
                <a:gd name="connsiteY2" fmla="*/ 693747 h 714895"/>
                <a:gd name="connsiteX3" fmla="*/ 2190780 w 3614787"/>
                <a:gd name="connsiteY3" fmla="*/ 0 h 714895"/>
                <a:gd name="connsiteX4" fmla="*/ 2884527 w 3614787"/>
                <a:gd name="connsiteY4" fmla="*/ 693748 h 714895"/>
                <a:gd name="connsiteX5" fmla="*/ 3359196 w 3614787"/>
                <a:gd name="connsiteY5" fmla="*/ 365131 h 714895"/>
                <a:gd name="connsiteX6" fmla="*/ 3614787 w 3614787"/>
                <a:gd name="connsiteY6" fmla="*/ 328618 h 714895"/>
                <a:gd name="connsiteX0" fmla="*/ 0 w 3614787"/>
                <a:gd name="connsiteY0" fmla="*/ 693747 h 714895"/>
                <a:gd name="connsiteX1" fmla="*/ 730260 w 3614787"/>
                <a:gd name="connsiteY1" fmla="*/ 0 h 714895"/>
                <a:gd name="connsiteX2" fmla="*/ 1424007 w 3614787"/>
                <a:gd name="connsiteY2" fmla="*/ 693747 h 714895"/>
                <a:gd name="connsiteX3" fmla="*/ 2190780 w 3614787"/>
                <a:gd name="connsiteY3" fmla="*/ 0 h 714895"/>
                <a:gd name="connsiteX4" fmla="*/ 2884527 w 3614787"/>
                <a:gd name="connsiteY4" fmla="*/ 693748 h 714895"/>
                <a:gd name="connsiteX5" fmla="*/ 3359196 w 3614787"/>
                <a:gd name="connsiteY5" fmla="*/ 328618 h 714895"/>
                <a:gd name="connsiteX6" fmla="*/ 3614787 w 3614787"/>
                <a:gd name="connsiteY6" fmla="*/ 328618 h 714895"/>
                <a:gd name="connsiteX0" fmla="*/ 0 w 4043660"/>
                <a:gd name="connsiteY0" fmla="*/ 693747 h 714895"/>
                <a:gd name="connsiteX1" fmla="*/ 730260 w 4043660"/>
                <a:gd name="connsiteY1" fmla="*/ 0 h 714895"/>
                <a:gd name="connsiteX2" fmla="*/ 1424007 w 4043660"/>
                <a:gd name="connsiteY2" fmla="*/ 693747 h 714895"/>
                <a:gd name="connsiteX3" fmla="*/ 2190780 w 4043660"/>
                <a:gd name="connsiteY3" fmla="*/ 0 h 714895"/>
                <a:gd name="connsiteX4" fmla="*/ 2884527 w 4043660"/>
                <a:gd name="connsiteY4" fmla="*/ 693748 h 714895"/>
                <a:gd name="connsiteX5" fmla="*/ 3359196 w 4043660"/>
                <a:gd name="connsiteY5" fmla="*/ 328618 h 714895"/>
                <a:gd name="connsiteX6" fmla="*/ 4043660 w 4043660"/>
                <a:gd name="connsiteY6" fmla="*/ 328618 h 714895"/>
                <a:gd name="connsiteX0" fmla="*/ 0 w 4043660"/>
                <a:gd name="connsiteY0" fmla="*/ 693747 h 714895"/>
                <a:gd name="connsiteX1" fmla="*/ 730260 w 4043660"/>
                <a:gd name="connsiteY1" fmla="*/ 0 h 714895"/>
                <a:gd name="connsiteX2" fmla="*/ 1424007 w 4043660"/>
                <a:gd name="connsiteY2" fmla="*/ 693747 h 714895"/>
                <a:gd name="connsiteX3" fmla="*/ 2190780 w 4043660"/>
                <a:gd name="connsiteY3" fmla="*/ 0 h 714895"/>
                <a:gd name="connsiteX4" fmla="*/ 2884527 w 4043660"/>
                <a:gd name="connsiteY4" fmla="*/ 693748 h 714895"/>
                <a:gd name="connsiteX5" fmla="*/ 3492250 w 4043660"/>
                <a:gd name="connsiteY5" fmla="*/ 328618 h 714895"/>
                <a:gd name="connsiteX6" fmla="*/ 4043660 w 4043660"/>
                <a:gd name="connsiteY6" fmla="*/ 328618 h 71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43660" h="714895">
                  <a:moveTo>
                    <a:pt x="0" y="693747"/>
                  </a:moveTo>
                  <a:cubicBezTo>
                    <a:pt x="394239" y="705369"/>
                    <a:pt x="324918" y="5811"/>
                    <a:pt x="730260" y="0"/>
                  </a:cubicBezTo>
                  <a:cubicBezTo>
                    <a:pt x="1115493" y="5811"/>
                    <a:pt x="1022889" y="714894"/>
                    <a:pt x="1424007" y="693747"/>
                  </a:cubicBezTo>
                  <a:cubicBezTo>
                    <a:pt x="1854210" y="697431"/>
                    <a:pt x="1824048" y="7398"/>
                    <a:pt x="2190780" y="0"/>
                  </a:cubicBezTo>
                  <a:cubicBezTo>
                    <a:pt x="2599806" y="5811"/>
                    <a:pt x="2554827" y="714895"/>
                    <a:pt x="2884527" y="693748"/>
                  </a:cubicBezTo>
                  <a:cubicBezTo>
                    <a:pt x="3094854" y="707882"/>
                    <a:pt x="3377287" y="311140"/>
                    <a:pt x="3492250" y="328618"/>
                  </a:cubicBezTo>
                  <a:lnTo>
                    <a:pt x="4043660" y="328618"/>
                  </a:ln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H="1" flipV="1">
              <a:off x="7837527" y="4305312"/>
              <a:ext cx="292104" cy="1825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7837527" y="4487877"/>
              <a:ext cx="292104" cy="21907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4992937" y="2313353"/>
            <a:ext cx="328617" cy="51118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l"/>
            <a:r>
              <a:rPr lang="el-GR" sz="4800" dirty="0" smtClean="0">
                <a:solidFill>
                  <a:schemeClr val="tx2"/>
                </a:solidFill>
              </a:rPr>
              <a:t>γ</a:t>
            </a:r>
            <a:endParaRPr lang="en-US" sz="4800" dirty="0" smtClean="0">
              <a:solidFill>
                <a:schemeClr val="tx2"/>
              </a:solidFill>
            </a:endParaRPr>
          </a:p>
        </p:txBody>
      </p:sp>
      <p:sp>
        <p:nvSpPr>
          <p:cNvPr id="52" name="Arc 51"/>
          <p:cNvSpPr/>
          <p:nvPr/>
        </p:nvSpPr>
        <p:spPr>
          <a:xfrm rot="17555171" flipH="1">
            <a:off x="5898685" y="1546131"/>
            <a:ext cx="1547261" cy="779558"/>
          </a:xfrm>
          <a:prstGeom prst="arc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249180" y="1499907"/>
            <a:ext cx="292104" cy="29210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l"/>
            <a:r>
              <a:rPr lang="it-IT" sz="1800" b="1" dirty="0" smtClean="0"/>
              <a:t>e</a:t>
            </a:r>
            <a:r>
              <a:rPr lang="it-IT" sz="1800" b="1" baseline="30000" dirty="0" smtClean="0"/>
              <a:t>-</a:t>
            </a:r>
            <a:endParaRPr lang="en-US" sz="1800" b="1" baseline="30000" dirty="0" smtClean="0"/>
          </a:p>
        </p:txBody>
      </p:sp>
      <p:sp>
        <p:nvSpPr>
          <p:cNvPr id="54" name="TextBox 53"/>
          <p:cNvSpPr txBox="1"/>
          <p:nvPr/>
        </p:nvSpPr>
        <p:spPr>
          <a:xfrm>
            <a:off x="5686684" y="2130788"/>
            <a:ext cx="511182" cy="401643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l"/>
            <a:r>
              <a:rPr lang="it-IT" sz="2400" dirty="0" smtClean="0"/>
              <a:t>h</a:t>
            </a:r>
            <a:r>
              <a:rPr lang="el-GR" sz="2400" dirty="0" smtClean="0"/>
              <a:t>ν</a:t>
            </a:r>
            <a:endParaRPr lang="en-US" sz="2400" dirty="0" smtClean="0"/>
          </a:p>
        </p:txBody>
      </p:sp>
      <p:sp>
        <p:nvSpPr>
          <p:cNvPr id="61" name="TextBox 60"/>
          <p:cNvSpPr txBox="1"/>
          <p:nvPr/>
        </p:nvSpPr>
        <p:spPr>
          <a:xfrm>
            <a:off x="1496520" y="2157141"/>
            <a:ext cx="693747" cy="3651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l"/>
            <a:r>
              <a:rPr lang="it-IT" sz="1600" b="1" dirty="0" smtClean="0"/>
              <a:t>Ag </a:t>
            </a:r>
            <a:r>
              <a:rPr lang="it-IT" sz="1600" b="1" dirty="0" smtClean="0">
                <a:solidFill>
                  <a:srgbClr val="FF0000"/>
                </a:solidFill>
              </a:rPr>
              <a:t>X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774476" y="1682472"/>
            <a:ext cx="693746" cy="3651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l"/>
            <a:r>
              <a:rPr lang="it-IT" sz="1600" b="1" dirty="0" smtClean="0"/>
              <a:t>Ag </a:t>
            </a:r>
            <a:r>
              <a:rPr lang="it-IT" sz="1600" b="1" dirty="0" smtClean="0">
                <a:solidFill>
                  <a:srgbClr val="FF0000"/>
                </a:solidFill>
              </a:rPr>
              <a:t>Br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774476" y="2157141"/>
            <a:ext cx="693746" cy="3651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l"/>
            <a:r>
              <a:rPr lang="it-IT" sz="1600" b="1" dirty="0" smtClean="0"/>
              <a:t>Ag </a:t>
            </a:r>
            <a:r>
              <a:rPr lang="it-IT" sz="1600" b="1" dirty="0" smtClean="0">
                <a:solidFill>
                  <a:srgbClr val="FF0000"/>
                </a:solidFill>
              </a:rPr>
              <a:t>Cl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774476" y="2631810"/>
            <a:ext cx="693746" cy="3651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l"/>
            <a:r>
              <a:rPr lang="it-IT" sz="1600" b="1" dirty="0" smtClean="0"/>
              <a:t>Ag </a:t>
            </a:r>
            <a:r>
              <a:rPr lang="it-IT" sz="1600" b="1" dirty="0" smtClean="0">
                <a:solidFill>
                  <a:srgbClr val="FF0000"/>
                </a:solidFill>
              </a:rPr>
              <a:t>I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65" name="Left Brace 64"/>
          <p:cNvSpPr/>
          <p:nvPr/>
        </p:nvSpPr>
        <p:spPr>
          <a:xfrm>
            <a:off x="2372833" y="1682472"/>
            <a:ext cx="292104" cy="1314468"/>
          </a:xfrm>
          <a:prstGeom prst="leftBrace">
            <a:avLst>
              <a:gd name="adj1" fmla="val 2738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67" name="Picture 66" descr="AgB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2250" y="1143921"/>
            <a:ext cx="3581400" cy="28575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17492" y="3212970"/>
            <a:ext cx="8556108" cy="3100557"/>
            <a:chOff x="717492" y="3212970"/>
            <a:chExt cx="8556108" cy="3100557"/>
          </a:xfrm>
        </p:grpSpPr>
        <p:grpSp>
          <p:nvGrpSpPr>
            <p:cNvPr id="3" name="Group 2"/>
            <p:cNvGrpSpPr/>
            <p:nvPr/>
          </p:nvGrpSpPr>
          <p:grpSpPr>
            <a:xfrm>
              <a:off x="717492" y="3212970"/>
              <a:ext cx="8556108" cy="3100557"/>
              <a:chOff x="717492" y="3212970"/>
              <a:chExt cx="8556108" cy="3100557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6425586" y="4672411"/>
                <a:ext cx="2848014" cy="120492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  <a:alpha val="55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57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48000"/>
                    </a:schemeClr>
                  </a:gs>
                </a:gsLst>
                <a:lin ang="16200000" scaled="1"/>
                <a:tileRect/>
              </a:gradFill>
              <a:ln w="28575">
                <a:solidFill>
                  <a:schemeClr val="accent5">
                    <a:lumMod val="40000"/>
                    <a:lumOff val="60000"/>
                    <a:alpha val="5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 anchorCtr="0">
                <a:noAutofit/>
              </a:bodyPr>
              <a:lstStyle/>
              <a:p>
                <a:pPr defTabSz="1257300"/>
                <a:r>
                  <a:rPr lang="it-IT" sz="2400" dirty="0" smtClean="0"/>
                  <a:t>Ag</a:t>
                </a:r>
                <a:r>
                  <a:rPr lang="it-IT" sz="2400" baseline="-25000" dirty="0" smtClean="0"/>
                  <a:t>V</a:t>
                </a:r>
                <a:r>
                  <a:rPr lang="it-IT" sz="2400" baseline="30000" dirty="0" smtClean="0"/>
                  <a:t>-</a:t>
                </a:r>
                <a:r>
                  <a:rPr lang="it-IT" sz="2400" dirty="0" smtClean="0"/>
                  <a:t> + </a:t>
                </a:r>
                <a:r>
                  <a:rPr lang="it-IT" sz="2400" i="1" dirty="0" smtClean="0">
                    <a:solidFill>
                      <a:srgbClr val="FF0000"/>
                    </a:solidFill>
                  </a:rPr>
                  <a:t>h</a:t>
                </a:r>
                <a:r>
                  <a:rPr lang="el-GR" sz="2400" i="1" dirty="0" smtClean="0">
                    <a:solidFill>
                      <a:srgbClr val="FF0000"/>
                    </a:solidFill>
                  </a:rPr>
                  <a:t>ν</a:t>
                </a:r>
                <a:r>
                  <a:rPr lang="it-IT" sz="2400" dirty="0" smtClean="0"/>
                  <a:t> 	→ Ag</a:t>
                </a:r>
                <a:r>
                  <a:rPr lang="it-IT" sz="2400" baseline="-25000" dirty="0" smtClean="0"/>
                  <a:t>V </a:t>
                </a:r>
                <a:r>
                  <a:rPr lang="it-IT" sz="2400" dirty="0" smtClean="0"/>
                  <a:t>+ e</a:t>
                </a:r>
                <a:r>
                  <a:rPr lang="it-IT" sz="2400" baseline="30000" dirty="0" smtClean="0"/>
                  <a:t>-</a:t>
                </a:r>
              </a:p>
              <a:p>
                <a:pPr defTabSz="1257300"/>
                <a:r>
                  <a:rPr lang="it-IT" sz="2400" dirty="0" smtClean="0"/>
                  <a:t>Ag</a:t>
                </a:r>
                <a:r>
                  <a:rPr lang="it-IT" sz="2400" baseline="-25000" dirty="0" smtClean="0"/>
                  <a:t>I</a:t>
                </a:r>
                <a:r>
                  <a:rPr lang="it-IT" sz="2400" baseline="30000" dirty="0" smtClean="0"/>
                  <a:t>+</a:t>
                </a:r>
                <a:r>
                  <a:rPr lang="it-IT" sz="2400" dirty="0" smtClean="0"/>
                  <a:t> + e</a:t>
                </a:r>
                <a:r>
                  <a:rPr lang="it-IT" sz="2400" baseline="30000" dirty="0" smtClean="0"/>
                  <a:t>-</a:t>
                </a:r>
                <a:r>
                  <a:rPr lang="it-IT" sz="2400" dirty="0" smtClean="0"/>
                  <a:t> 	→ </a:t>
                </a:r>
                <a:r>
                  <a:rPr lang="it-IT" sz="2400" b="1" i="1" dirty="0" smtClean="0"/>
                  <a:t>Ag</a:t>
                </a:r>
                <a:r>
                  <a:rPr lang="it-IT" sz="2400" b="1" i="1" baseline="-25000" dirty="0" smtClean="0"/>
                  <a:t>I</a:t>
                </a:r>
              </a:p>
            </p:txBody>
          </p:sp>
          <p:pic>
            <p:nvPicPr>
              <p:cNvPr id="55" name="438px-Naclfrenkeldefect.svg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20002"/>
              <a:stretch/>
            </p:blipFill>
            <p:spPr>
              <a:xfrm>
                <a:off x="3199773" y="3212970"/>
                <a:ext cx="2016000" cy="2520000"/>
              </a:xfrm>
              <a:prstGeom prst="rect">
                <a:avLst/>
              </a:prstGeom>
            </p:spPr>
          </p:pic>
          <p:pic>
            <p:nvPicPr>
              <p:cNvPr id="56" name="438px-Nacllattice.svg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7122"/>
              <a:stretch/>
            </p:blipFill>
            <p:spPr>
              <a:xfrm>
                <a:off x="717492" y="3213573"/>
                <a:ext cx="2088000" cy="2519397"/>
              </a:xfrm>
              <a:prstGeom prst="rect">
                <a:avLst/>
              </a:prstGeom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3565506" y="5583267"/>
                <a:ext cx="1387494" cy="328617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 anchorCtr="0">
                <a:noAutofit/>
              </a:bodyPr>
              <a:lstStyle/>
              <a:p>
                <a:pPr algn="ctr"/>
                <a:r>
                  <a:rPr lang="it-IT" sz="1400" b="1" dirty="0" smtClean="0">
                    <a:solidFill>
                      <a:schemeClr val="tx1"/>
                    </a:solidFill>
                  </a:rPr>
                  <a:t>Frenkel defects</a:t>
                </a:r>
                <a:endParaRPr lang="en-US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046109" y="5583267"/>
                <a:ext cx="1387494" cy="328617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 anchorCtr="0">
                <a:noAutofit/>
              </a:bodyPr>
              <a:lstStyle/>
              <a:p>
                <a:pPr algn="ctr"/>
                <a:r>
                  <a:rPr lang="it-IT" sz="1400" b="1" dirty="0" smtClean="0">
                    <a:solidFill>
                      <a:schemeClr val="tx1"/>
                    </a:solidFill>
                  </a:rPr>
                  <a:t>Ideal lattice</a:t>
                </a:r>
                <a:endParaRPr lang="en-US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046109" y="5984910"/>
                <a:ext cx="1387494" cy="328617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 anchorCtr="0">
                <a:noAutofit/>
              </a:bodyPr>
              <a:lstStyle/>
              <a:p>
                <a:pPr algn="ctr"/>
                <a:r>
                  <a:rPr lang="it-IT" sz="1400" b="1" dirty="0" smtClean="0">
                    <a:solidFill>
                      <a:schemeClr val="tx1"/>
                    </a:solidFill>
                  </a:rPr>
                  <a:t>1.16 eV formation</a:t>
                </a:r>
                <a:endParaRPr lang="en-US" sz="1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565506" y="5984910"/>
                <a:ext cx="1387494" cy="328617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 anchorCtr="0">
                <a:noAutofit/>
              </a:bodyPr>
              <a:lstStyle/>
              <a:p>
                <a:pPr algn="ctr"/>
                <a:r>
                  <a:rPr lang="it-IT" sz="1400" b="1" dirty="0" smtClean="0">
                    <a:solidFill>
                      <a:schemeClr val="tx1"/>
                    </a:solidFill>
                  </a:rPr>
                  <a:t>0.05 eV mobility</a:t>
                </a:r>
                <a:endParaRPr lang="en-US" sz="1400" b="1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8081816" y="5274875"/>
              <a:ext cx="648090" cy="458445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28330" y="548601"/>
            <a:ext cx="9643879" cy="864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Clr>
                <a:schemeClr val="accent5"/>
              </a:buClr>
            </a:pPr>
            <a:r>
              <a:rPr lang="en-US" sz="2400" smtClean="0">
                <a:solidFill>
                  <a:schemeClr val="accent2"/>
                </a:solidFill>
              </a:rPr>
              <a:t>Silver halides </a:t>
            </a:r>
            <a:endParaRPr lang="en-US" sz="2400" baseline="30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2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27" y="1394596"/>
            <a:ext cx="6326083" cy="491480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Extrinsic</a:t>
            </a:r>
            <a:r>
              <a:rPr lang="en-US" sz="2800" dirty="0" smtClean="0">
                <a:solidFill>
                  <a:schemeClr val="accent2"/>
                </a:solidFill>
              </a:rPr>
              <a:t> – balance is temperature dependent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4104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17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36753" y="944655"/>
            <a:ext cx="3528233" cy="5040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buClr>
                <a:schemeClr val="accent5"/>
              </a:buClr>
            </a:pPr>
            <a:endParaRPr lang="en-US" sz="2400" baseline="300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 rot="16200000">
                <a:off x="7684208" y="3089421"/>
                <a:ext cx="1697644" cy="67916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it-IT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it-IT" sz="24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</m:sSubSup>
                        </m:e>
                        <m:sup>
                          <m:r>
                            <a:rPr lang="it-IT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it-IT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𝑔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400" b="0" i="1" smtClean="0">
                                  <a:latin typeface="Cambria Math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684208" y="3089421"/>
                <a:ext cx="1697644" cy="6791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/>
              <p:cNvSpPr/>
              <p:nvPr/>
            </p:nvSpPr>
            <p:spPr>
              <a:xfrm rot="16200000">
                <a:off x="-853451" y="3212041"/>
                <a:ext cx="3789242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chemeClr val="accent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18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it-IT" sz="1800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18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1800" i="1" dirty="0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1800" i="1" dirty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1800" i="1" dirty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it-IT" sz="1800" i="1" dirty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1800" i="1" dirty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1800" i="1" dirty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it-IT" sz="18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it-IT" sz="1800" b="0" i="1" dirty="0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it-IT" sz="1800" i="1" dirty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it-IT" sz="18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1800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1800" i="1" dirty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8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800" i="1" dirty="0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it-IT" sz="1800" i="1" dirty="0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  <m:r>
                                        <a:rPr lang="it-IT" sz="1800" i="1" dirty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800" i="1" dirty="0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it-IT" sz="1800" i="1" dirty="0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it-IT" sz="1800" i="1" dirty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it-IT" sz="1800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1800" i="1" dirty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18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8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i="1" dirty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it-IT" sz="1800" i="1" dirty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1800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9" name="Rectangle 1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53451" y="3212041"/>
                <a:ext cx="3789242" cy="9106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TextBox 140"/>
              <p:cNvSpPr txBox="1"/>
              <p:nvPr/>
            </p:nvSpPr>
            <p:spPr>
              <a:xfrm>
                <a:off x="128330" y="548600"/>
                <a:ext cx="9648000" cy="57608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>
                  <a:buClr>
                    <a:schemeClr val="accent5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2400" i="1"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it-IT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it-IT" sz="2400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</m:sSubSup>
                      </m:e>
                      <m:sup>
                        <m:r>
                          <a:rPr lang="it-IT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 strognly depends on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T:</a:t>
                </a:r>
                <a:r>
                  <a:rPr lang="en-US" sz="2400" baseline="300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i.e. using the previous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value for N</a:t>
                </a:r>
                <a:r>
                  <a:rPr lang="en-US" sz="2400" baseline="-25000" dirty="0" smtClean="0">
                    <a:solidFill>
                      <a:schemeClr val="accent2"/>
                    </a:solidFill>
                  </a:rPr>
                  <a:t>D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= 10</a:t>
                </a:r>
                <a:r>
                  <a:rPr lang="en-US" sz="2400" baseline="30000" dirty="0" smtClean="0">
                    <a:solidFill>
                      <a:schemeClr val="accent2"/>
                    </a:solidFill>
                  </a:rPr>
                  <a:t>16</a:t>
                </a:r>
                <a:endParaRPr lang="en-US" sz="2400" baseline="300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0" y="548600"/>
                <a:ext cx="9648000" cy="576080"/>
              </a:xfrm>
              <a:prstGeom prst="rect">
                <a:avLst/>
              </a:prstGeom>
              <a:blipFill rotWithShape="1">
                <a:blip r:embed="rId5"/>
                <a:stretch>
                  <a:fillRect t="-7447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305090" y="2348910"/>
            <a:ext cx="1296000" cy="432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5"/>
              </a:buClr>
            </a:pPr>
            <a:r>
              <a:rPr lang="en-US" sz="1800" dirty="0" smtClean="0">
                <a:solidFill>
                  <a:schemeClr val="accent2"/>
                </a:solidFill>
              </a:rPr>
              <a:t>Extrinsic</a:t>
            </a:r>
            <a:endParaRPr lang="en-US" sz="1800" baseline="-250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1370" y="1340710"/>
            <a:ext cx="1296000" cy="432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5"/>
              </a:buClr>
            </a:pPr>
            <a:r>
              <a:rPr lang="en-US" sz="1800" dirty="0" smtClean="0">
                <a:solidFill>
                  <a:schemeClr val="accent2"/>
                </a:solidFill>
              </a:rPr>
              <a:t>Intrinsic</a:t>
            </a:r>
            <a:endParaRPr lang="en-US" sz="1800" baseline="-25000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2650" y="4653170"/>
            <a:ext cx="1296000" cy="57602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buClr>
                <a:schemeClr val="accent5"/>
              </a:buClr>
            </a:pPr>
            <a:r>
              <a:rPr lang="en-US" sz="1800" dirty="0" smtClean="0">
                <a:solidFill>
                  <a:schemeClr val="accent2"/>
                </a:solidFill>
              </a:rPr>
              <a:t>Partial ionization</a:t>
            </a:r>
            <a:endParaRPr lang="en-US" sz="1800" baseline="-25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53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PN Junction</a:t>
            </a:r>
            <a:r>
              <a:rPr lang="en-US" sz="2800" dirty="0" smtClean="0">
                <a:solidFill>
                  <a:schemeClr val="accent2"/>
                </a:solidFill>
              </a:rPr>
              <a:t> – depletion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0501"/>
          <a:stretch/>
        </p:blipFill>
        <p:spPr>
          <a:xfrm>
            <a:off x="1280490" y="1196690"/>
            <a:ext cx="2268000" cy="17811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0" r="-102"/>
          <a:stretch/>
        </p:blipFill>
        <p:spPr>
          <a:xfrm>
            <a:off x="6321190" y="1196690"/>
            <a:ext cx="2268000" cy="17811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00840" y="1630509"/>
            <a:ext cx="230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2"/>
                </a:solidFill>
              </a:rPr>
              <a:t>Exposed lattice ions due to ionized carriers</a:t>
            </a:r>
            <a:endParaRPr lang="en-US" sz="1800" dirty="0">
              <a:solidFill>
                <a:schemeClr val="accent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64460" y="1554333"/>
            <a:ext cx="2565869" cy="4899087"/>
            <a:chOff x="1064460" y="1340710"/>
            <a:chExt cx="2565869" cy="489908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60" y="2636890"/>
              <a:ext cx="2565869" cy="3602907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424510" y="1340710"/>
              <a:ext cx="2016280" cy="1224170"/>
              <a:chOff x="1424510" y="1340710"/>
              <a:chExt cx="2016280" cy="1224170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4560" y="1583237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6650" y="155674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4640" y="191682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6570" y="206084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2680" y="220486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8680" y="170079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4790" y="177280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0720" y="198883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6750" y="155674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6520" y="177280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8530" y="23488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6750" y="227684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6700" y="134071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4640" y="227687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4510" y="1484730"/>
                <a:ext cx="216000" cy="216000"/>
              </a:xfrm>
              <a:prstGeom prst="rect">
                <a:avLst/>
              </a:prstGeom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6177170" y="1628750"/>
            <a:ext cx="2448339" cy="4718154"/>
            <a:chOff x="6177170" y="1412720"/>
            <a:chExt cx="2448339" cy="471815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7170" y="2636890"/>
              <a:ext cx="2448339" cy="3493984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6681240" y="1412720"/>
              <a:ext cx="1800250" cy="1152160"/>
              <a:chOff x="6681240" y="1412720"/>
              <a:chExt cx="1800250" cy="1152160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55758" y="1924049"/>
                <a:ext cx="189602" cy="189602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43798" y="2087238"/>
                <a:ext cx="189602" cy="189602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9678" y="2375278"/>
                <a:ext cx="189602" cy="189602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7718" y="1628750"/>
                <a:ext cx="189602" cy="189602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39728" y="2159248"/>
                <a:ext cx="189602" cy="189602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1240" y="1700760"/>
                <a:ext cx="189602" cy="189602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23698" y="1943218"/>
                <a:ext cx="189602" cy="189602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43798" y="1700760"/>
                <a:ext cx="189602" cy="189602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1838" y="2375278"/>
                <a:ext cx="189602" cy="189602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19878" y="1700760"/>
                <a:ext cx="189602" cy="189602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1838" y="2015228"/>
                <a:ext cx="189602" cy="189602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55758" y="1412720"/>
                <a:ext cx="189602" cy="189602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91888" y="2087238"/>
                <a:ext cx="189602" cy="189602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9828" y="1556740"/>
                <a:ext cx="189602" cy="189602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1240" y="2087238"/>
                <a:ext cx="189602" cy="189602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3350" y="2303268"/>
                <a:ext cx="189602" cy="189602"/>
              </a:xfrm>
              <a:prstGeom prst="rect">
                <a:avLst/>
              </a:prstGeom>
            </p:spPr>
          </p:pic>
        </p:grpSp>
      </p:grpSp>
      <p:sp>
        <p:nvSpPr>
          <p:cNvPr id="69" name="TextBox 68"/>
          <p:cNvSpPr txBox="1"/>
          <p:nvPr/>
        </p:nvSpPr>
        <p:spPr>
          <a:xfrm>
            <a:off x="128330" y="548600"/>
            <a:ext cx="9648000" cy="5040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Clr>
                <a:schemeClr val="accent5"/>
              </a:buClr>
            </a:pPr>
            <a:r>
              <a:rPr lang="en-US" sz="2400" dirty="0" smtClean="0">
                <a:solidFill>
                  <a:schemeClr val="accent2"/>
                </a:solidFill>
              </a:rPr>
              <a:t>Let start with one </a:t>
            </a:r>
            <a:r>
              <a:rPr lang="en-US" sz="2400" i="1" dirty="0" smtClean="0">
                <a:solidFill>
                  <a:schemeClr val="accent2"/>
                </a:solidFill>
                <a:latin typeface="Cambria" pitchFamily="18" charset="0"/>
              </a:rPr>
              <a:t>p</a:t>
            </a:r>
            <a:r>
              <a:rPr lang="en-US" sz="2400" dirty="0" smtClean="0">
                <a:solidFill>
                  <a:schemeClr val="accent2"/>
                </a:solidFill>
              </a:rPr>
              <a:t> doped and one </a:t>
            </a:r>
            <a:r>
              <a:rPr lang="en-US" sz="2400" i="1" dirty="0" smtClean="0">
                <a:solidFill>
                  <a:schemeClr val="accent2"/>
                </a:solidFill>
                <a:latin typeface="Cambria" pitchFamily="18" charset="0"/>
              </a:rPr>
              <a:t>n</a:t>
            </a:r>
            <a:r>
              <a:rPr lang="en-US" sz="2400" dirty="0" smtClean="0">
                <a:solidFill>
                  <a:schemeClr val="accent2"/>
                </a:solidFill>
              </a:rPr>
              <a:t> doped semiconductor regions.</a:t>
            </a:r>
            <a:endParaRPr lang="en-US" sz="2400" baseline="30000" dirty="0">
              <a:solidFill>
                <a:schemeClr val="accent2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496520" y="3895942"/>
            <a:ext cx="6984970" cy="1621348"/>
            <a:chOff x="1496520" y="3895942"/>
            <a:chExt cx="6984970" cy="1621348"/>
          </a:xfrm>
        </p:grpSpPr>
        <p:sp>
          <p:nvSpPr>
            <p:cNvPr id="68" name="TextBox 67"/>
            <p:cNvSpPr txBox="1"/>
            <p:nvPr/>
          </p:nvSpPr>
          <p:spPr>
            <a:xfrm>
              <a:off x="3800840" y="3895942"/>
              <a:ext cx="230432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accent2"/>
                  </a:solidFill>
                </a:rPr>
                <a:t>Fermi levels are shifted from the intrinsic position accordingly to the doping levels</a:t>
              </a:r>
              <a:endParaRPr lang="en-US" sz="1800" dirty="0">
                <a:solidFill>
                  <a:schemeClr val="accent2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393200" y="4077090"/>
              <a:ext cx="2088290" cy="432060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1496520" y="4797190"/>
              <a:ext cx="2088290" cy="360050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016870" y="4005080"/>
              <a:ext cx="0" cy="151221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889130" y="4005080"/>
              <a:ext cx="0" cy="151221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1" idx="6"/>
            </p:cNvCxnSpPr>
            <p:nvPr/>
          </p:nvCxnSpPr>
          <p:spPr>
            <a:xfrm>
              <a:off x="3584810" y="4977215"/>
              <a:ext cx="432060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3" idx="2"/>
            </p:cNvCxnSpPr>
            <p:nvPr/>
          </p:nvCxnSpPr>
          <p:spPr>
            <a:xfrm flipH="1">
              <a:off x="5889130" y="4293120"/>
              <a:ext cx="504070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60" name="Oval 59"/>
          <p:cNvSpPr/>
          <p:nvPr/>
        </p:nvSpPr>
        <p:spPr>
          <a:xfrm>
            <a:off x="63243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7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53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PN Junction</a:t>
            </a:r>
            <a:r>
              <a:rPr lang="en-US" sz="2800" dirty="0" smtClean="0">
                <a:solidFill>
                  <a:schemeClr val="accent2"/>
                </a:solidFill>
              </a:rPr>
              <a:t> – depletion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0501"/>
          <a:stretch/>
        </p:blipFill>
        <p:spPr>
          <a:xfrm>
            <a:off x="2685000" y="908650"/>
            <a:ext cx="2268000" cy="17811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0" r="-102"/>
          <a:stretch/>
        </p:blipFill>
        <p:spPr>
          <a:xfrm>
            <a:off x="4953000" y="904973"/>
            <a:ext cx="2268000" cy="17811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432650" y="1340710"/>
            <a:ext cx="2565869" cy="4755067"/>
            <a:chOff x="1064460" y="1340710"/>
            <a:chExt cx="2565869" cy="475506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60" y="2492870"/>
              <a:ext cx="2565869" cy="3602907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424510" y="1340710"/>
              <a:ext cx="2016280" cy="1224170"/>
              <a:chOff x="1424510" y="1340710"/>
              <a:chExt cx="2016280" cy="1224170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4560" y="1583237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6650" y="155674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4640" y="191682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6570" y="206084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2680" y="220486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8680" y="170079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4790" y="177280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0720" y="198883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6750" y="155674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6520" y="177280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8530" y="234888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6750" y="227684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6700" y="134071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4640" y="2276870"/>
                <a:ext cx="216000" cy="216000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4510" y="1484730"/>
                <a:ext cx="216000" cy="216000"/>
              </a:xfrm>
              <a:prstGeom prst="rect">
                <a:avLst/>
              </a:prstGeom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4736971" y="1412720"/>
            <a:ext cx="2448339" cy="5184720"/>
            <a:chOff x="6177170" y="1412720"/>
            <a:chExt cx="2448339" cy="518472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7170" y="3103456"/>
              <a:ext cx="2448339" cy="3493984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6681240" y="1412720"/>
              <a:ext cx="1800250" cy="1152160"/>
              <a:chOff x="6681240" y="1412720"/>
              <a:chExt cx="1800250" cy="1152160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55758" y="1924049"/>
                <a:ext cx="189602" cy="189602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43798" y="2087238"/>
                <a:ext cx="189602" cy="189602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9678" y="2375278"/>
                <a:ext cx="189602" cy="189602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7718" y="1628750"/>
                <a:ext cx="189602" cy="189602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39728" y="2159248"/>
                <a:ext cx="189602" cy="189602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1240" y="1700760"/>
                <a:ext cx="189602" cy="189602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23698" y="1943218"/>
                <a:ext cx="189602" cy="189602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43798" y="1700760"/>
                <a:ext cx="189602" cy="189602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1838" y="2375278"/>
                <a:ext cx="189602" cy="189602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19878" y="1700760"/>
                <a:ext cx="189602" cy="189602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1838" y="2015228"/>
                <a:ext cx="189602" cy="189602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55758" y="1412720"/>
                <a:ext cx="189602" cy="189602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91888" y="2087238"/>
                <a:ext cx="189602" cy="189602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9828" y="1556740"/>
                <a:ext cx="189602" cy="189602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1240" y="2087238"/>
                <a:ext cx="189602" cy="189602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3350" y="2303268"/>
                <a:ext cx="189602" cy="189602"/>
              </a:xfrm>
              <a:prstGeom prst="rect">
                <a:avLst/>
              </a:prstGeom>
            </p:spPr>
          </p:pic>
        </p:grpSp>
      </p:grpSp>
      <p:sp>
        <p:nvSpPr>
          <p:cNvPr id="44" name="TextBox 43"/>
          <p:cNvSpPr txBox="1"/>
          <p:nvPr/>
        </p:nvSpPr>
        <p:spPr>
          <a:xfrm>
            <a:off x="128330" y="548600"/>
            <a:ext cx="9648000" cy="5040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Clr>
                <a:schemeClr val="accent5"/>
              </a:buClr>
            </a:pPr>
            <a:r>
              <a:rPr lang="en-US" sz="2400" dirty="0" smtClean="0">
                <a:solidFill>
                  <a:schemeClr val="accent2"/>
                </a:solidFill>
              </a:rPr>
              <a:t>By mating the two regions, the Fermi level uniforms through the material.</a:t>
            </a:r>
            <a:endParaRPr lang="en-US" sz="2400" baseline="30000" dirty="0">
              <a:solidFill>
                <a:schemeClr val="accent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52500" y="4005080"/>
            <a:ext cx="8423830" cy="1200329"/>
            <a:chOff x="1352500" y="4005080"/>
            <a:chExt cx="8423830" cy="1200329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352500" y="4581160"/>
              <a:ext cx="6480900" cy="0"/>
            </a:xfrm>
            <a:prstGeom prst="line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  <a:prstDash val="dash"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7833400" y="4005080"/>
              <a:ext cx="19429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accent2"/>
                  </a:solidFill>
                </a:rPr>
                <a:t>The Fermi level is constant across the whole material</a:t>
              </a:r>
              <a:endParaRPr lang="en-US" sz="1800" dirty="0">
                <a:solidFill>
                  <a:schemeClr val="accent2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833400" y="4149100"/>
              <a:ext cx="0" cy="93613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63" name="Oval 62"/>
          <p:cNvSpPr/>
          <p:nvPr/>
        </p:nvSpPr>
        <p:spPr>
          <a:xfrm>
            <a:off x="92047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2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28330" y="3414198"/>
            <a:ext cx="9648000" cy="2876127"/>
            <a:chOff x="128330" y="3414198"/>
            <a:chExt cx="9648000" cy="28761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795" y="4509150"/>
              <a:ext cx="4581525" cy="1781175"/>
            </a:xfrm>
            <a:prstGeom prst="rect">
              <a:avLst/>
            </a:prstGeom>
          </p:spPr>
        </p:pic>
        <p:sp>
          <p:nvSpPr>
            <p:cNvPr id="99" name="TextBox 98"/>
            <p:cNvSpPr txBox="1"/>
            <p:nvPr/>
          </p:nvSpPr>
          <p:spPr>
            <a:xfrm>
              <a:off x="128330" y="3414198"/>
              <a:ext cx="9648000" cy="116696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2400" dirty="0" smtClean="0">
                  <a:solidFill>
                    <a:schemeClr val="accent2"/>
                  </a:solidFill>
                </a:rPr>
                <a:t>At equilibrium the diffusion due to carrier density is balanced by the electric field due to “uncovered” ions in the </a:t>
              </a:r>
              <a:r>
                <a:rPr lang="en-US" sz="2400" dirty="0" smtClean="0">
                  <a:solidFill>
                    <a:schemeClr val="accent2"/>
                  </a:solidFill>
                </a:rPr>
                <a:t>lattice. Carriers can move, lattice ions cannot!</a:t>
              </a:r>
              <a:endParaRPr lang="en-US" sz="2400" baseline="300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63337" y="5013220"/>
            <a:ext cx="821723" cy="970703"/>
            <a:chOff x="7224597" y="4414323"/>
            <a:chExt cx="821723" cy="970703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5981" y="4987600"/>
              <a:ext cx="189602" cy="18960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199" y="4697740"/>
              <a:ext cx="189602" cy="18960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0272" y="4826795"/>
              <a:ext cx="189602" cy="189602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0865" y="4585301"/>
              <a:ext cx="189602" cy="189602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068" y="5195424"/>
              <a:ext cx="189602" cy="189602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0670" y="4414349"/>
              <a:ext cx="189602" cy="18960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597" y="4414323"/>
              <a:ext cx="189602" cy="18960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718" y="5100623"/>
              <a:ext cx="189602" cy="189602"/>
            </a:xfrm>
            <a:prstGeom prst="rect">
              <a:avLst/>
            </a:prstGeom>
          </p:spPr>
        </p:pic>
      </p:grp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0" r="-102"/>
          <a:stretch/>
        </p:blipFill>
        <p:spPr>
          <a:xfrm>
            <a:off x="5601090" y="1386297"/>
            <a:ext cx="2268000" cy="178117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0501"/>
          <a:stretch/>
        </p:blipFill>
        <p:spPr>
          <a:xfrm>
            <a:off x="2072600" y="1386296"/>
            <a:ext cx="2268000" cy="1781175"/>
          </a:xfrm>
          <a:prstGeom prst="rect">
            <a:avLst/>
          </a:prstGeom>
        </p:spPr>
      </p:pic>
      <p:sp>
        <p:nvSpPr>
          <p:cNvPr id="154" name="TextBox 153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PN Junction</a:t>
            </a:r>
            <a:r>
              <a:rPr lang="en-US" sz="2800" dirty="0" smtClean="0">
                <a:solidFill>
                  <a:schemeClr val="accent2"/>
                </a:solidFill>
              </a:rPr>
              <a:t> – depletion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20848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3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330" y="548600"/>
            <a:ext cx="9648000" cy="5040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Clr>
                <a:schemeClr val="accent5"/>
              </a:buClr>
            </a:pPr>
            <a:r>
              <a:rPr lang="en-US" sz="2400" dirty="0" smtClean="0">
                <a:solidFill>
                  <a:schemeClr val="accent2"/>
                </a:solidFill>
              </a:rPr>
              <a:t>The equilibrium is actually reached through free carriers redistribution</a:t>
            </a:r>
            <a:endParaRPr lang="en-US" sz="2400" baseline="30000" dirty="0">
              <a:solidFill>
                <a:schemeClr val="accent2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256943" y="1736795"/>
            <a:ext cx="2016280" cy="1224170"/>
            <a:chOff x="1424510" y="1340710"/>
            <a:chExt cx="2016280" cy="122417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560" y="1583237"/>
              <a:ext cx="216000" cy="2160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6650" y="1556740"/>
              <a:ext cx="216000" cy="2160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640" y="1916820"/>
              <a:ext cx="216000" cy="2160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6570" y="2060840"/>
              <a:ext cx="216000" cy="21600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680" y="2204860"/>
              <a:ext cx="216000" cy="2160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8680" y="1700790"/>
              <a:ext cx="216000" cy="2160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4790" y="1772800"/>
              <a:ext cx="216000" cy="21600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0720" y="1988830"/>
              <a:ext cx="216000" cy="21600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6750" y="1556740"/>
              <a:ext cx="216000" cy="2160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520" y="1772800"/>
              <a:ext cx="216000" cy="2160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530" y="2348880"/>
              <a:ext cx="216000" cy="2160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6750" y="2276840"/>
              <a:ext cx="216000" cy="21600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700" y="1340710"/>
              <a:ext cx="216000" cy="2160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640" y="2276870"/>
              <a:ext cx="216000" cy="21600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510" y="1484730"/>
              <a:ext cx="216000" cy="216000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5780800" y="1828767"/>
            <a:ext cx="1800250" cy="1152160"/>
            <a:chOff x="6681240" y="1412720"/>
            <a:chExt cx="1800250" cy="115216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758" y="1924049"/>
              <a:ext cx="189602" cy="189602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798" y="2087238"/>
              <a:ext cx="189602" cy="18960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9678" y="2375278"/>
              <a:ext cx="189602" cy="18960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718" y="1628750"/>
              <a:ext cx="189602" cy="18960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9728" y="2159248"/>
              <a:ext cx="189602" cy="189602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1240" y="1700760"/>
              <a:ext cx="189602" cy="18960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698" y="1943218"/>
              <a:ext cx="189602" cy="18960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798" y="1700760"/>
              <a:ext cx="189602" cy="18960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1838" y="2375278"/>
              <a:ext cx="189602" cy="18960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9878" y="1700760"/>
              <a:ext cx="189602" cy="18960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1838" y="2015228"/>
              <a:ext cx="189602" cy="18960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758" y="1412720"/>
              <a:ext cx="189602" cy="18960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1888" y="2087238"/>
              <a:ext cx="189602" cy="189602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828" y="1556740"/>
              <a:ext cx="189602" cy="18960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1240" y="2087238"/>
              <a:ext cx="189602" cy="18960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3350" y="2303268"/>
              <a:ext cx="189602" cy="189602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2879679" y="5013220"/>
            <a:ext cx="1368190" cy="1008140"/>
            <a:chOff x="1424510" y="1484730"/>
            <a:chExt cx="1368190" cy="1008140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641" y="1484730"/>
              <a:ext cx="216000" cy="216000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6650" y="1556740"/>
              <a:ext cx="216000" cy="21600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691" y="1916820"/>
              <a:ext cx="216000" cy="216000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6570" y="1916790"/>
              <a:ext cx="216000" cy="21600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731" y="2276870"/>
              <a:ext cx="216000" cy="21600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520" y="1772800"/>
              <a:ext cx="216000" cy="21600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5601" y="2204830"/>
              <a:ext cx="216000" cy="21600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700" y="1556770"/>
              <a:ext cx="216000" cy="21600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640" y="2132820"/>
              <a:ext cx="216000" cy="21600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510" y="1484730"/>
              <a:ext cx="216000" cy="216000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5673100" y="5039648"/>
            <a:ext cx="1413772" cy="1053722"/>
            <a:chOff x="7067718" y="1511158"/>
            <a:chExt cx="1413772" cy="1053722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9728" y="1916790"/>
              <a:ext cx="189602" cy="189602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1788" y="1988800"/>
              <a:ext cx="189602" cy="189602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718" y="2303268"/>
              <a:ext cx="189602" cy="189602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9778" y="1628750"/>
              <a:ext cx="189602" cy="189602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1838" y="2375278"/>
              <a:ext cx="189602" cy="189602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9878" y="1700760"/>
              <a:ext cx="189602" cy="189602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1838" y="2015228"/>
              <a:ext cx="189602" cy="18960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6156" y="1511158"/>
              <a:ext cx="189602" cy="18960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1888" y="2087238"/>
              <a:ext cx="189602" cy="189602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828" y="1556740"/>
              <a:ext cx="189602" cy="189602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3350" y="2303268"/>
              <a:ext cx="189602" cy="18960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520940" y="4365130"/>
            <a:ext cx="864120" cy="1656230"/>
            <a:chOff x="4520940" y="4365130"/>
            <a:chExt cx="864120" cy="1656230"/>
          </a:xfrm>
        </p:grpSpPr>
        <p:grpSp>
          <p:nvGrpSpPr>
            <p:cNvPr id="8" name="Group 7"/>
            <p:cNvGrpSpPr/>
            <p:nvPr/>
          </p:nvGrpSpPr>
          <p:grpSpPr>
            <a:xfrm>
              <a:off x="4520940" y="5157240"/>
              <a:ext cx="864120" cy="864120"/>
              <a:chOff x="8265460" y="4509150"/>
              <a:chExt cx="864120" cy="86412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H="1">
                <a:off x="8265460" y="4509150"/>
                <a:ext cx="86412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 flipH="1">
                <a:off x="8265460" y="4725180"/>
                <a:ext cx="86412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 flipH="1">
                <a:off x="8265460" y="4941210"/>
                <a:ext cx="86412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/>
            </p:nvCxnSpPr>
            <p:spPr>
              <a:xfrm flipH="1">
                <a:off x="8265460" y="5157240"/>
                <a:ext cx="86412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/>
            </p:nvCxnSpPr>
            <p:spPr>
              <a:xfrm flipH="1">
                <a:off x="8265460" y="5373270"/>
                <a:ext cx="864120" cy="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arrow"/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4790431" y="4365130"/>
              <a:ext cx="360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Cambria" pitchFamily="18" charset="0"/>
                </a:rPr>
                <a:t>E</a:t>
              </a:r>
              <a:endParaRPr lang="en-US" sz="2400" i="1" dirty="0">
                <a:latin typeface="Cambria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302902" y="4627084"/>
            <a:ext cx="2474768" cy="175432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</a:rPr>
              <a:t>Be aware: carriers mutually screen their charge, they DO NOT annihilate physically (holes DO NOT exist as physical particles!)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4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PN Junction</a:t>
            </a:r>
            <a:r>
              <a:rPr lang="en-US" sz="2800" dirty="0" smtClean="0">
                <a:solidFill>
                  <a:schemeClr val="accent2"/>
                </a:solidFill>
              </a:rPr>
              <a:t> – </a:t>
            </a:r>
            <a:r>
              <a:rPr lang="en-US" sz="2800" dirty="0" smtClean="0">
                <a:solidFill>
                  <a:schemeClr val="accent2"/>
                </a:solidFill>
              </a:rPr>
              <a:t>energy levels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20851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4</a:t>
            </a:r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89380" y="3007904"/>
            <a:ext cx="787395" cy="1591922"/>
            <a:chOff x="3600958" y="1780535"/>
            <a:chExt cx="787395" cy="1591922"/>
          </a:xfrm>
        </p:grpSpPr>
        <p:sp>
          <p:nvSpPr>
            <p:cNvPr id="4" name="Oval 3"/>
            <p:cNvSpPr/>
            <p:nvPr/>
          </p:nvSpPr>
          <p:spPr>
            <a:xfrm>
              <a:off x="3728830" y="2524404"/>
              <a:ext cx="531653" cy="848053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00958" y="1780535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accent2"/>
                  </a:solidFill>
                </a:rPr>
                <a:t>25 mV</a:t>
              </a:r>
              <a:endParaRPr lang="en-US" sz="1800" dirty="0">
                <a:solidFill>
                  <a:schemeClr val="accent2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656820" y="2149867"/>
              <a:ext cx="659523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4" idx="0"/>
              <a:endCxn id="5" idx="2"/>
            </p:cNvCxnSpPr>
            <p:nvPr/>
          </p:nvCxnSpPr>
          <p:spPr>
            <a:xfrm flipH="1" flipV="1">
              <a:off x="3994656" y="2149867"/>
              <a:ext cx="1" cy="374537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0" y="2042200"/>
            <a:ext cx="6096000" cy="42672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673100" y="2077416"/>
            <a:ext cx="3943706" cy="2674464"/>
            <a:chOff x="5673100" y="1330616"/>
            <a:chExt cx="3943706" cy="26744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7113300" y="3004973"/>
                  <a:ext cx="2503506" cy="8480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</a:rPr>
                              <m:t>𝑏𝑖</m:t>
                            </m:r>
                          </m:sub>
                        </m:sSub>
                        <m:r>
                          <a:rPr lang="it-IT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/>
                              </a:rPr>
                              <m:t>𝑘𝑇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/>
                              </a:rPr>
                              <m:t>𝑞</m:t>
                            </m:r>
                          </m:den>
                        </m:f>
                        <m:func>
                          <m:func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it-IT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it-IT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it-IT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3300" y="3004973"/>
                  <a:ext cx="2503506" cy="84805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roup 28"/>
            <p:cNvGrpSpPr/>
            <p:nvPr/>
          </p:nvGrpSpPr>
          <p:grpSpPr>
            <a:xfrm>
              <a:off x="5673100" y="1330616"/>
              <a:ext cx="3888240" cy="2674464"/>
              <a:chOff x="5673100" y="1330616"/>
              <a:chExt cx="3888240" cy="2674464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673100" y="1330616"/>
                <a:ext cx="1440200" cy="2674464"/>
                <a:chOff x="5673100" y="1330616"/>
                <a:chExt cx="1440200" cy="2674464"/>
              </a:xfrm>
            </p:grpSpPr>
            <p:cxnSp>
              <p:nvCxnSpPr>
                <p:cNvPr id="14" name="Straight Arrow Connector 13"/>
                <p:cNvCxnSpPr/>
                <p:nvPr/>
              </p:nvCxnSpPr>
              <p:spPr>
                <a:xfrm>
                  <a:off x="5673100" y="1330616"/>
                  <a:ext cx="0" cy="658184"/>
                </a:xfrm>
                <a:prstGeom prst="straightConnector1">
                  <a:avLst/>
                </a:prstGeom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  <a:headEnd type="arrow" w="med" len="med"/>
                  <a:tailEnd type="arrow" w="med" len="med"/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/>
                <p:cNvSpPr txBox="1"/>
                <p:nvPr/>
              </p:nvSpPr>
              <p:spPr>
                <a:xfrm>
                  <a:off x="5796812" y="1475448"/>
                  <a:ext cx="4523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i="1" dirty="0" err="1" smtClean="0">
                      <a:latin typeface="Cambria" pitchFamily="18" charset="0"/>
                    </a:rPr>
                    <a:t>V</a:t>
                  </a:r>
                  <a:r>
                    <a:rPr lang="en-US" sz="1800" i="1" baseline="-25000" dirty="0" err="1" smtClean="0">
                      <a:latin typeface="Cambria" pitchFamily="18" charset="0"/>
                    </a:rPr>
                    <a:t>bi</a:t>
                  </a:r>
                  <a:endParaRPr lang="en-US" sz="1800" i="1" baseline="-25000" dirty="0">
                    <a:latin typeface="Cambria" pitchFamily="18" charset="0"/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5" idx="3"/>
                </p:cNvCxnSpPr>
                <p:nvPr/>
              </p:nvCxnSpPr>
              <p:spPr>
                <a:xfrm flipV="1">
                  <a:off x="6249180" y="1659708"/>
                  <a:ext cx="864120" cy="406"/>
                </a:xfrm>
                <a:prstGeom prst="line">
                  <a:avLst/>
                </a:prstGeom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7113300" y="1659708"/>
                  <a:ext cx="0" cy="2345372"/>
                </a:xfrm>
                <a:prstGeom prst="line">
                  <a:avLst/>
                </a:prstGeom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7113300" y="4005080"/>
                <a:ext cx="2448040" cy="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Box 30"/>
          <p:cNvSpPr txBox="1"/>
          <p:nvPr/>
        </p:nvSpPr>
        <p:spPr>
          <a:xfrm>
            <a:off x="128330" y="548600"/>
            <a:ext cx="9648000" cy="12241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Clr>
                <a:schemeClr val="accent5"/>
              </a:buClr>
            </a:pPr>
            <a:r>
              <a:rPr lang="en-US" sz="2400" dirty="0" smtClean="0">
                <a:solidFill>
                  <a:schemeClr val="accent2"/>
                </a:solidFill>
              </a:rPr>
              <a:t>Mating two differently doped semiconductor regions forces the Fermi energy level to uniform across the resulting body, as the system must stay in thermal equilibrium.</a:t>
            </a:r>
            <a:endParaRPr lang="en-US" sz="2400" baseline="30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PN Junction</a:t>
            </a:r>
            <a:r>
              <a:rPr lang="en-US" sz="2800" dirty="0" smtClean="0">
                <a:solidFill>
                  <a:schemeClr val="accent2"/>
                </a:solidFill>
              </a:rPr>
              <a:t> – carriers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8459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5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058782" y="653733"/>
            <a:ext cx="4010085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In a thermal equilibrium system, </a:t>
            </a:r>
            <a:r>
              <a:rPr lang="en-US" sz="2400" i="1" dirty="0" smtClean="0">
                <a:solidFill>
                  <a:schemeClr val="accent2"/>
                </a:solidFill>
              </a:rPr>
              <a:t>E</a:t>
            </a:r>
            <a:r>
              <a:rPr lang="en-US" sz="2400" i="1" baseline="-25000" dirty="0" smtClean="0">
                <a:solidFill>
                  <a:schemeClr val="accent2"/>
                </a:solidFill>
              </a:rPr>
              <a:t>F</a:t>
            </a:r>
            <a:r>
              <a:rPr lang="en-US" sz="2400" dirty="0" smtClean="0">
                <a:solidFill>
                  <a:schemeClr val="accent2"/>
                </a:solidFill>
              </a:rPr>
              <a:t> is constant</a:t>
            </a:r>
            <a:endParaRPr lang="en-US" sz="2400" dirty="0">
              <a:solidFill>
                <a:schemeClr val="accent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52500" y="3789050"/>
            <a:ext cx="7110765" cy="2709011"/>
            <a:chOff x="1352500" y="3789050"/>
            <a:chExt cx="7110765" cy="2709011"/>
          </a:xfrm>
        </p:grpSpPr>
        <p:sp>
          <p:nvSpPr>
            <p:cNvPr id="43" name="Rectangle 42"/>
            <p:cNvSpPr/>
            <p:nvPr/>
          </p:nvSpPr>
          <p:spPr>
            <a:xfrm>
              <a:off x="7148891" y="4184123"/>
              <a:ext cx="1277955" cy="620721"/>
            </a:xfrm>
            <a:prstGeom prst="rect">
              <a:avLst/>
            </a:prstGeom>
            <a:noFill/>
            <a:ln/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 smtClean="0">
                  <a:solidFill>
                    <a:schemeClr val="accent2"/>
                  </a:solidFill>
                </a:rPr>
                <a:t>Majority carriers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185310" y="5877340"/>
              <a:ext cx="1277955" cy="620721"/>
            </a:xfrm>
            <a:prstGeom prst="rect">
              <a:avLst/>
            </a:prstGeom>
            <a:noFill/>
            <a:ln/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 smtClean="0">
                  <a:solidFill>
                    <a:schemeClr val="accent2"/>
                  </a:solidFill>
                </a:rPr>
                <a:t>Minority</a:t>
              </a:r>
            </a:p>
            <a:p>
              <a:pPr algn="ctr"/>
              <a:r>
                <a:rPr lang="it-IT" sz="1600" b="1" dirty="0" smtClean="0">
                  <a:solidFill>
                    <a:schemeClr val="accent2"/>
                  </a:solidFill>
                </a:rPr>
                <a:t>carriers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496520" y="5517290"/>
              <a:ext cx="1277955" cy="620721"/>
            </a:xfrm>
            <a:prstGeom prst="rect">
              <a:avLst/>
            </a:prstGeom>
            <a:noFill/>
            <a:ln/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 smtClean="0">
                  <a:solidFill>
                    <a:schemeClr val="accent2"/>
                  </a:solidFill>
                </a:rPr>
                <a:t>Majority carriers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352500" y="3789050"/>
              <a:ext cx="1277955" cy="620721"/>
            </a:xfrm>
            <a:prstGeom prst="rect">
              <a:avLst/>
            </a:prstGeom>
            <a:noFill/>
            <a:ln/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 smtClean="0">
                  <a:solidFill>
                    <a:schemeClr val="accent2"/>
                  </a:solidFill>
                </a:rPr>
                <a:t>Minority</a:t>
              </a:r>
            </a:p>
            <a:p>
              <a:pPr algn="ctr"/>
              <a:r>
                <a:rPr lang="it-IT" sz="1600" b="1" dirty="0" smtClean="0">
                  <a:solidFill>
                    <a:schemeClr val="accent2"/>
                  </a:solidFill>
                </a:rPr>
                <a:t>carriers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6320" y="647439"/>
            <a:ext cx="2747450" cy="2013452"/>
            <a:chOff x="200340" y="647439"/>
            <a:chExt cx="2321655" cy="1701411"/>
          </a:xfrm>
        </p:grpSpPr>
        <p:pic>
          <p:nvPicPr>
            <p:cNvPr id="42" name="Picture 41" descr="Fermi-electrons-holes.gif"/>
            <p:cNvPicPr>
              <a:picLocks noChangeAspect="1"/>
            </p:cNvPicPr>
            <p:nvPr/>
          </p:nvPicPr>
          <p:blipFill>
            <a:blip r:embed="rId2" cstate="print"/>
            <a:srcRect t="29223" b="19482"/>
            <a:stretch>
              <a:fillRect/>
            </a:stretch>
          </p:blipFill>
          <p:spPr>
            <a:xfrm>
              <a:off x="406531" y="871575"/>
              <a:ext cx="2115464" cy="1477275"/>
            </a:xfrm>
            <a:prstGeom prst="rect">
              <a:avLst/>
            </a:prstGeom>
          </p:spPr>
        </p:pic>
        <p:grpSp>
          <p:nvGrpSpPr>
            <p:cNvPr id="81" name="Group 80"/>
            <p:cNvGrpSpPr/>
            <p:nvPr/>
          </p:nvGrpSpPr>
          <p:grpSpPr>
            <a:xfrm>
              <a:off x="200340" y="647439"/>
              <a:ext cx="2117754" cy="1317610"/>
              <a:chOff x="1484265" y="1016000"/>
              <a:chExt cx="2117754" cy="1317610"/>
            </a:xfrm>
            <a:solidFill>
              <a:srgbClr val="FF0000"/>
            </a:solidFill>
          </p:grpSpPr>
          <p:grpSp>
            <p:nvGrpSpPr>
              <p:cNvPr id="82" name="Group 81"/>
              <p:cNvGrpSpPr/>
              <p:nvPr/>
            </p:nvGrpSpPr>
            <p:grpSpPr>
              <a:xfrm>
                <a:off x="1922421" y="2187558"/>
                <a:ext cx="1606572" cy="146052"/>
                <a:chOff x="1520778" y="2724673"/>
                <a:chExt cx="1606572" cy="146052"/>
              </a:xfrm>
              <a:grpFill/>
            </p:grpSpPr>
            <p:sp>
              <p:nvSpPr>
                <p:cNvPr id="86" name="Oval 85"/>
                <p:cNvSpPr/>
                <p:nvPr/>
              </p:nvSpPr>
              <p:spPr>
                <a:xfrm>
                  <a:off x="2981298" y="2724673"/>
                  <a:ext cx="146052" cy="146052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2835246" y="2724673"/>
                  <a:ext cx="146052" cy="146052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2579655" y="2724673"/>
                  <a:ext cx="146052" cy="146052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2324064" y="2724673"/>
                  <a:ext cx="146052" cy="146052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1520778" y="2724673"/>
                  <a:ext cx="146052" cy="146052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1739856" y="2724673"/>
                  <a:ext cx="146052" cy="146052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2031960" y="2724673"/>
                  <a:ext cx="146052" cy="146052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3" name="Oval 82"/>
              <p:cNvSpPr/>
              <p:nvPr/>
            </p:nvSpPr>
            <p:spPr>
              <a:xfrm>
                <a:off x="1703343" y="1016000"/>
                <a:ext cx="281579" cy="281579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2000" b="1" dirty="0" smtClean="0">
                    <a:solidFill>
                      <a:schemeClr val="tx1"/>
                    </a:solidFill>
                  </a:rPr>
                  <a:t>p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4" name="Straight Connector 83"/>
              <p:cNvCxnSpPr/>
              <p:nvPr/>
            </p:nvCxnSpPr>
            <p:spPr>
              <a:xfrm>
                <a:off x="1739856" y="2114532"/>
                <a:ext cx="1862163" cy="0"/>
              </a:xfrm>
              <a:prstGeom prst="line">
                <a:avLst/>
              </a:prstGeom>
              <a:grpFill/>
              <a:ln w="28575">
                <a:solidFill>
                  <a:srgbClr val="66FF9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1484265" y="2004993"/>
                <a:ext cx="292104" cy="255591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 anchorCtr="0">
                <a:noAutofit/>
              </a:bodyPr>
              <a:lstStyle/>
              <a:p>
                <a:pPr algn="ctr"/>
                <a:r>
                  <a:rPr lang="it-IT" sz="1200" b="1" dirty="0" smtClean="0">
                    <a:solidFill>
                      <a:schemeClr val="tx1"/>
                    </a:solidFill>
                  </a:rPr>
                  <a:t>E</a:t>
                </a:r>
                <a:r>
                  <a:rPr lang="it-IT" sz="1200" b="1" baseline="-25000" dirty="0" smtClean="0">
                    <a:solidFill>
                      <a:schemeClr val="tx1"/>
                    </a:solidFill>
                  </a:rPr>
                  <a:t>F</a:t>
                </a:r>
                <a:endParaRPr lang="en-US" sz="1200" b="1" baseline="-25000" dirty="0" smtClean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7258621" y="652497"/>
            <a:ext cx="2591059" cy="2008394"/>
            <a:chOff x="7329330" y="652497"/>
            <a:chExt cx="2188490" cy="1696353"/>
          </a:xfrm>
        </p:grpSpPr>
        <p:pic>
          <p:nvPicPr>
            <p:cNvPr id="28" name="Picture 27" descr="Fermi-electrons-holes.gif"/>
            <p:cNvPicPr>
              <a:picLocks noChangeAspect="1"/>
            </p:cNvPicPr>
            <p:nvPr/>
          </p:nvPicPr>
          <p:blipFill>
            <a:blip r:embed="rId2" cstate="print"/>
            <a:srcRect t="29223" b="19482"/>
            <a:stretch>
              <a:fillRect/>
            </a:stretch>
          </p:blipFill>
          <p:spPr>
            <a:xfrm>
              <a:off x="7329330" y="871575"/>
              <a:ext cx="2115464" cy="1477275"/>
            </a:xfrm>
            <a:prstGeom prst="rect">
              <a:avLst/>
            </a:prstGeom>
          </p:spPr>
        </p:pic>
        <p:grpSp>
          <p:nvGrpSpPr>
            <p:cNvPr id="93" name="Group 92"/>
            <p:cNvGrpSpPr/>
            <p:nvPr/>
          </p:nvGrpSpPr>
          <p:grpSpPr>
            <a:xfrm>
              <a:off x="7363553" y="652497"/>
              <a:ext cx="2154267" cy="988993"/>
              <a:chOff x="6230955" y="1016000"/>
              <a:chExt cx="2154267" cy="988993"/>
            </a:xfrm>
            <a:solidFill>
              <a:srgbClr val="00B0F0"/>
            </a:solidFill>
          </p:grpSpPr>
          <p:grpSp>
            <p:nvGrpSpPr>
              <p:cNvPr id="94" name="Group 93"/>
              <p:cNvGrpSpPr/>
              <p:nvPr/>
            </p:nvGrpSpPr>
            <p:grpSpPr>
              <a:xfrm>
                <a:off x="6377007" y="1676376"/>
                <a:ext cx="1606572" cy="146052"/>
                <a:chOff x="6851676" y="2172451"/>
                <a:chExt cx="1606572" cy="146052"/>
              </a:xfrm>
              <a:grpFill/>
            </p:grpSpPr>
            <p:sp>
              <p:nvSpPr>
                <p:cNvPr id="98" name="Oval 97"/>
                <p:cNvSpPr/>
                <p:nvPr/>
              </p:nvSpPr>
              <p:spPr>
                <a:xfrm>
                  <a:off x="8312196" y="2172451"/>
                  <a:ext cx="146052" cy="146052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8166144" y="2172451"/>
                  <a:ext cx="146052" cy="146052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7910553" y="2172451"/>
                  <a:ext cx="146052" cy="146052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7654962" y="2172451"/>
                  <a:ext cx="146052" cy="146052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6851676" y="2172451"/>
                  <a:ext cx="146052" cy="146052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7070754" y="2172451"/>
                  <a:ext cx="146052" cy="146052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7362858" y="2172451"/>
                  <a:ext cx="146052" cy="146052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5" name="Oval 94"/>
              <p:cNvSpPr/>
              <p:nvPr/>
            </p:nvSpPr>
            <p:spPr>
              <a:xfrm>
                <a:off x="7888967" y="1016000"/>
                <a:ext cx="277177" cy="277177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2000" b="1" dirty="0" smtClean="0">
                    <a:solidFill>
                      <a:schemeClr val="tx1"/>
                    </a:solidFill>
                  </a:rPr>
                  <a:t>n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6230955" y="1858941"/>
                <a:ext cx="1862163" cy="0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/>
              <p:cNvSpPr txBox="1"/>
              <p:nvPr/>
            </p:nvSpPr>
            <p:spPr>
              <a:xfrm>
                <a:off x="8093118" y="1749402"/>
                <a:ext cx="292104" cy="25559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 anchorCtr="0">
                <a:noAutofit/>
              </a:bodyPr>
              <a:lstStyle/>
              <a:p>
                <a:pPr algn="ctr"/>
                <a:r>
                  <a:rPr lang="it-IT" sz="1200" b="1" dirty="0" smtClean="0">
                    <a:solidFill>
                      <a:schemeClr val="tx1"/>
                    </a:solidFill>
                  </a:rPr>
                  <a:t>E</a:t>
                </a:r>
                <a:r>
                  <a:rPr lang="it-IT" sz="1200" b="1" baseline="-25000" dirty="0" smtClean="0">
                    <a:solidFill>
                      <a:schemeClr val="tx1"/>
                    </a:solidFill>
                  </a:rPr>
                  <a:t>F</a:t>
                </a:r>
                <a:endParaRPr lang="en-US" sz="1200" b="1" baseline="-25000" dirty="0" smtClean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371371" y="1636120"/>
            <a:ext cx="2869669" cy="2062686"/>
            <a:chOff x="2801031" y="2254301"/>
            <a:chExt cx="2368757" cy="1702636"/>
          </a:xfrm>
        </p:grpSpPr>
        <p:pic>
          <p:nvPicPr>
            <p:cNvPr id="29" name="Picture 28" descr="Fermi-electrons-holes.gif"/>
            <p:cNvPicPr>
              <a:picLocks noChangeAspect="1"/>
            </p:cNvPicPr>
            <p:nvPr/>
          </p:nvPicPr>
          <p:blipFill>
            <a:blip r:embed="rId2" cstate="print"/>
            <a:srcRect t="29223" b="19482"/>
            <a:stretch>
              <a:fillRect/>
            </a:stretch>
          </p:blipFill>
          <p:spPr>
            <a:xfrm>
              <a:off x="3054324" y="2479662"/>
              <a:ext cx="2115464" cy="1477275"/>
            </a:xfrm>
            <a:prstGeom prst="rect">
              <a:avLst/>
            </a:prstGeom>
          </p:spPr>
        </p:pic>
        <p:grpSp>
          <p:nvGrpSpPr>
            <p:cNvPr id="105" name="Group 104"/>
            <p:cNvGrpSpPr/>
            <p:nvPr/>
          </p:nvGrpSpPr>
          <p:grpSpPr>
            <a:xfrm>
              <a:off x="2801031" y="2254301"/>
              <a:ext cx="2117754" cy="1317609"/>
              <a:chOff x="1484265" y="1016001"/>
              <a:chExt cx="2117754" cy="1317609"/>
            </a:xfrm>
            <a:solidFill>
              <a:srgbClr val="FF0000"/>
            </a:solidFill>
          </p:grpSpPr>
          <p:grpSp>
            <p:nvGrpSpPr>
              <p:cNvPr id="106" name="Group 130"/>
              <p:cNvGrpSpPr/>
              <p:nvPr/>
            </p:nvGrpSpPr>
            <p:grpSpPr>
              <a:xfrm>
                <a:off x="1922421" y="2187558"/>
                <a:ext cx="1606572" cy="146052"/>
                <a:chOff x="1520778" y="2724673"/>
                <a:chExt cx="1606572" cy="146052"/>
              </a:xfrm>
              <a:grpFill/>
            </p:grpSpPr>
            <p:sp>
              <p:nvSpPr>
                <p:cNvPr id="110" name="Oval 109"/>
                <p:cNvSpPr/>
                <p:nvPr/>
              </p:nvSpPr>
              <p:spPr>
                <a:xfrm>
                  <a:off x="2981298" y="2724673"/>
                  <a:ext cx="146052" cy="146052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2835246" y="2724673"/>
                  <a:ext cx="146052" cy="146052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2579655" y="2724673"/>
                  <a:ext cx="146052" cy="146052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2324064" y="2724673"/>
                  <a:ext cx="146052" cy="146052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1520778" y="2724673"/>
                  <a:ext cx="146052" cy="146052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1739856" y="2724673"/>
                  <a:ext cx="146052" cy="146052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2031960" y="2724673"/>
                  <a:ext cx="146052" cy="146052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Oval 106"/>
              <p:cNvSpPr/>
              <p:nvPr/>
            </p:nvSpPr>
            <p:spPr>
              <a:xfrm>
                <a:off x="1703344" y="1016001"/>
                <a:ext cx="274814" cy="274814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2000" b="1" dirty="0" smtClean="0">
                    <a:solidFill>
                      <a:schemeClr val="tx1"/>
                    </a:solidFill>
                  </a:rPr>
                  <a:t>p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8" name="Straight Connector 107"/>
              <p:cNvCxnSpPr/>
              <p:nvPr/>
            </p:nvCxnSpPr>
            <p:spPr>
              <a:xfrm>
                <a:off x="1739856" y="2114532"/>
                <a:ext cx="1862163" cy="0"/>
              </a:xfrm>
              <a:prstGeom prst="line">
                <a:avLst/>
              </a:prstGeom>
              <a:grpFill/>
              <a:ln w="28575">
                <a:solidFill>
                  <a:srgbClr val="66FF99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/>
            </p:nvSpPr>
            <p:spPr>
              <a:xfrm>
                <a:off x="1484265" y="2004993"/>
                <a:ext cx="292104" cy="255591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 anchorCtr="0">
                <a:noAutofit/>
              </a:bodyPr>
              <a:lstStyle/>
              <a:p>
                <a:pPr algn="ctr"/>
                <a:r>
                  <a:rPr lang="it-IT" sz="1200" b="1" dirty="0" smtClean="0">
                    <a:solidFill>
                      <a:schemeClr val="tx1"/>
                    </a:solidFill>
                  </a:rPr>
                  <a:t>E</a:t>
                </a:r>
                <a:r>
                  <a:rPr lang="it-IT" sz="1200" b="1" baseline="-25000" dirty="0" smtClean="0">
                    <a:solidFill>
                      <a:schemeClr val="tx1"/>
                    </a:solidFill>
                  </a:rPr>
                  <a:t>F</a:t>
                </a:r>
                <a:endParaRPr lang="en-US" sz="1200" b="1" baseline="-25000" dirty="0" smtClean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880990" y="1924159"/>
            <a:ext cx="2679664" cy="2080921"/>
            <a:chOff x="4918777" y="2513033"/>
            <a:chExt cx="2188490" cy="1699495"/>
          </a:xfrm>
        </p:grpSpPr>
        <p:pic>
          <p:nvPicPr>
            <p:cNvPr id="27" name="Picture 26" descr="Fermi-electrons-holes.gif"/>
            <p:cNvPicPr>
              <a:picLocks noChangeAspect="1"/>
            </p:cNvPicPr>
            <p:nvPr/>
          </p:nvPicPr>
          <p:blipFill>
            <a:blip r:embed="rId2" cstate="print"/>
            <a:srcRect t="29223" b="19482"/>
            <a:stretch>
              <a:fillRect/>
            </a:stretch>
          </p:blipFill>
          <p:spPr>
            <a:xfrm>
              <a:off x="4918777" y="2735253"/>
              <a:ext cx="2115464" cy="1477275"/>
            </a:xfrm>
            <a:prstGeom prst="rect">
              <a:avLst/>
            </a:prstGeom>
          </p:spPr>
        </p:pic>
        <p:grpSp>
          <p:nvGrpSpPr>
            <p:cNvPr id="117" name="Group 116"/>
            <p:cNvGrpSpPr/>
            <p:nvPr/>
          </p:nvGrpSpPr>
          <p:grpSpPr>
            <a:xfrm>
              <a:off x="4953000" y="2513033"/>
              <a:ext cx="2154267" cy="988993"/>
              <a:chOff x="6230955" y="1016000"/>
              <a:chExt cx="2154267" cy="988993"/>
            </a:xfrm>
            <a:solidFill>
              <a:srgbClr val="00B0F0"/>
            </a:solidFill>
          </p:grpSpPr>
          <p:grpSp>
            <p:nvGrpSpPr>
              <p:cNvPr id="118" name="Group 131"/>
              <p:cNvGrpSpPr/>
              <p:nvPr/>
            </p:nvGrpSpPr>
            <p:grpSpPr>
              <a:xfrm>
                <a:off x="6377007" y="1676376"/>
                <a:ext cx="1606572" cy="146052"/>
                <a:chOff x="6851676" y="2172451"/>
                <a:chExt cx="1606572" cy="146052"/>
              </a:xfrm>
              <a:grpFill/>
            </p:grpSpPr>
            <p:sp>
              <p:nvSpPr>
                <p:cNvPr id="122" name="Oval 121"/>
                <p:cNvSpPr/>
                <p:nvPr/>
              </p:nvSpPr>
              <p:spPr>
                <a:xfrm>
                  <a:off x="8312196" y="2172451"/>
                  <a:ext cx="146052" cy="146052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8166144" y="2172451"/>
                  <a:ext cx="146052" cy="146052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7910553" y="2172451"/>
                  <a:ext cx="146052" cy="146052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7654962" y="2172451"/>
                  <a:ext cx="146052" cy="146052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6851676" y="2172451"/>
                  <a:ext cx="146052" cy="146052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7070754" y="2172451"/>
                  <a:ext cx="146052" cy="146052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7362858" y="2172451"/>
                  <a:ext cx="146052" cy="146052"/>
                </a:xfrm>
                <a:prstGeom prst="ellipse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9" name="Oval 118"/>
              <p:cNvSpPr/>
              <p:nvPr/>
            </p:nvSpPr>
            <p:spPr>
              <a:xfrm>
                <a:off x="7824796" y="1016000"/>
                <a:ext cx="292105" cy="292104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2000" b="1" dirty="0" smtClean="0">
                    <a:solidFill>
                      <a:schemeClr val="tx1"/>
                    </a:solidFill>
                  </a:rPr>
                  <a:t>n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0" name="Straight Connector 119"/>
              <p:cNvCxnSpPr/>
              <p:nvPr/>
            </p:nvCxnSpPr>
            <p:spPr>
              <a:xfrm>
                <a:off x="6230955" y="1858941"/>
                <a:ext cx="1862163" cy="0"/>
              </a:xfrm>
              <a:prstGeom prst="line">
                <a:avLst/>
              </a:prstGeom>
              <a:grpFill/>
              <a:ln w="28575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xtBox 120"/>
              <p:cNvSpPr txBox="1"/>
              <p:nvPr/>
            </p:nvSpPr>
            <p:spPr>
              <a:xfrm>
                <a:off x="8093118" y="1749402"/>
                <a:ext cx="292104" cy="25559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 anchor="ctr" anchorCtr="0">
                <a:noAutofit/>
              </a:bodyPr>
              <a:lstStyle/>
              <a:p>
                <a:pPr algn="ctr"/>
                <a:r>
                  <a:rPr lang="it-IT" sz="1200" b="1" dirty="0" smtClean="0">
                    <a:solidFill>
                      <a:schemeClr val="tx1"/>
                    </a:solidFill>
                  </a:rPr>
                  <a:t>E</a:t>
                </a:r>
                <a:r>
                  <a:rPr lang="it-IT" sz="1200" b="1" baseline="-25000" dirty="0" smtClean="0">
                    <a:solidFill>
                      <a:schemeClr val="tx1"/>
                    </a:solidFill>
                  </a:rPr>
                  <a:t>F</a:t>
                </a:r>
                <a:endParaRPr lang="en-US" sz="1200" b="1" baseline="-25000" dirty="0" smtClean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2072600" y="3628873"/>
            <a:ext cx="5737784" cy="3400627"/>
            <a:chOff x="2616168" y="4232286"/>
            <a:chExt cx="4673664" cy="2769952"/>
          </a:xfrm>
        </p:grpSpPr>
        <p:pic>
          <p:nvPicPr>
            <p:cNvPr id="26" name="Picture 25" descr="580px-Pn_junction_equilibrium.svg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8272" y="4232286"/>
              <a:ext cx="4016430" cy="2769952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628946" y="5224738"/>
              <a:ext cx="292104" cy="25559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200" b="1" dirty="0" smtClean="0">
                  <a:solidFill>
                    <a:schemeClr val="tx1"/>
                  </a:solidFill>
                </a:rPr>
                <a:t>E</a:t>
              </a:r>
              <a:r>
                <a:rPr lang="it-IT" sz="1200" b="1" baseline="-25000" dirty="0" smtClean="0">
                  <a:solidFill>
                    <a:schemeClr val="tx1"/>
                  </a:solidFill>
                </a:rPr>
                <a:t>C</a:t>
              </a:r>
              <a:endParaRPr lang="en-US" sz="1200" b="1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28946" y="6210589"/>
              <a:ext cx="292104" cy="25559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200" b="1" dirty="0" smtClean="0">
                  <a:solidFill>
                    <a:schemeClr val="tx1"/>
                  </a:solidFill>
                </a:rPr>
                <a:t>E</a:t>
              </a:r>
              <a:r>
                <a:rPr lang="it-IT" sz="1200" b="1" baseline="-25000" dirty="0" smtClean="0">
                  <a:solidFill>
                    <a:schemeClr val="tx1"/>
                  </a:solidFill>
                </a:rPr>
                <a:t>V</a:t>
              </a:r>
              <a:endParaRPr lang="en-US" sz="1200" b="1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281617" y="4932634"/>
              <a:ext cx="146052" cy="146052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450033" y="5115199"/>
              <a:ext cx="146052" cy="146052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194442" y="5115199"/>
              <a:ext cx="146052" cy="146052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938851" y="5072085"/>
              <a:ext cx="146052" cy="146052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135565" y="5115199"/>
              <a:ext cx="146052" cy="146052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354643" y="5115199"/>
              <a:ext cx="146052" cy="146052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646747" y="5115199"/>
              <a:ext cx="146052" cy="146052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730616" y="4509980"/>
              <a:ext cx="146052" cy="146052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076688" y="4509980"/>
              <a:ext cx="146052" cy="146052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6596085" y="4859608"/>
              <a:ext cx="146052" cy="146052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6340494" y="4889520"/>
              <a:ext cx="146052" cy="146052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537208" y="4889520"/>
              <a:ext cx="146052" cy="146052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5756286" y="4889520"/>
              <a:ext cx="146052" cy="146052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6048390" y="4853007"/>
              <a:ext cx="146052" cy="146052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382941" y="5948397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989424" y="6298376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405305" y="5735920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149714" y="5735920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346428" y="5735920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3565506" y="5735920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3894123" y="5735920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230955" y="6298376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602019" y="5954998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624383" y="5918485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857610" y="5948397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4076688" y="5918485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332279" y="5948397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941133" y="5005660"/>
              <a:ext cx="292104" cy="25559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200" b="1" dirty="0" smtClean="0">
                  <a:solidFill>
                    <a:schemeClr val="tx1"/>
                  </a:solidFill>
                </a:rPr>
                <a:t>E</a:t>
              </a:r>
              <a:r>
                <a:rPr lang="it-IT" sz="1200" b="1" baseline="-25000" dirty="0" smtClean="0">
                  <a:solidFill>
                    <a:schemeClr val="tx1"/>
                  </a:solidFill>
                </a:rPr>
                <a:t>I</a:t>
              </a:r>
              <a:endParaRPr lang="en-US" sz="1200" b="1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941133" y="4494478"/>
              <a:ext cx="292104" cy="25559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200" b="1" dirty="0" smtClean="0">
                  <a:solidFill>
                    <a:schemeClr val="tx1"/>
                  </a:solidFill>
                </a:rPr>
                <a:t>E</a:t>
              </a:r>
              <a:r>
                <a:rPr lang="it-IT" sz="1200" b="1" baseline="-25000" dirty="0" smtClean="0">
                  <a:solidFill>
                    <a:schemeClr val="tx1"/>
                  </a:solidFill>
                </a:rPr>
                <a:t>C</a:t>
              </a:r>
              <a:endParaRPr lang="en-US" sz="1200" b="1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632598" y="5772433"/>
              <a:ext cx="292104" cy="25559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200" b="1" dirty="0" smtClean="0">
                  <a:solidFill>
                    <a:schemeClr val="tx1"/>
                  </a:solidFill>
                </a:rPr>
                <a:t>E</a:t>
              </a:r>
              <a:r>
                <a:rPr lang="it-IT" sz="1200" b="1" baseline="-25000" dirty="0" smtClean="0">
                  <a:solidFill>
                    <a:schemeClr val="tx1"/>
                  </a:solidFill>
                </a:rPr>
                <a:t>I</a:t>
              </a:r>
              <a:endParaRPr lang="en-US" sz="1200" b="1" baseline="-250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2908272" y="5546754"/>
              <a:ext cx="4089456" cy="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2616168" y="5437215"/>
              <a:ext cx="292104" cy="25559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200" b="1" dirty="0" smtClean="0">
                  <a:solidFill>
                    <a:schemeClr val="tx1"/>
                  </a:solidFill>
                </a:rPr>
                <a:t>E</a:t>
              </a:r>
              <a:r>
                <a:rPr lang="it-IT" sz="1200" b="1" baseline="-25000" dirty="0" smtClean="0">
                  <a:solidFill>
                    <a:schemeClr val="tx1"/>
                  </a:solidFill>
                </a:rPr>
                <a:t>F</a:t>
              </a:r>
              <a:endParaRPr lang="en-US" sz="1200" b="1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997728" y="5437215"/>
              <a:ext cx="292104" cy="25559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200" b="1" dirty="0" smtClean="0">
                  <a:solidFill>
                    <a:schemeClr val="tx1"/>
                  </a:solidFill>
                </a:rPr>
                <a:t>E</a:t>
              </a:r>
              <a:r>
                <a:rPr lang="it-IT" sz="1200" b="1" baseline="-25000" dirty="0" smtClean="0">
                  <a:solidFill>
                    <a:schemeClr val="tx1"/>
                  </a:solidFill>
                </a:rPr>
                <a:t>F</a:t>
              </a:r>
              <a:endParaRPr lang="en-US" sz="1200" b="1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41133" y="5516842"/>
              <a:ext cx="292104" cy="25559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200" b="1" dirty="0" smtClean="0">
                  <a:solidFill>
                    <a:schemeClr val="tx1"/>
                  </a:solidFill>
                </a:rPr>
                <a:t>E</a:t>
              </a:r>
              <a:r>
                <a:rPr lang="it-IT" sz="1200" b="1" baseline="-25000" dirty="0" smtClean="0">
                  <a:solidFill>
                    <a:schemeClr val="tx1"/>
                  </a:solidFill>
                </a:rPr>
                <a:t>V</a:t>
              </a:r>
              <a:endParaRPr lang="en-US" sz="1200" b="1" baseline="-25000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894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132" descr="pn_junction.en.gif"/>
          <p:cNvPicPr>
            <a:picLocks noChangeAspect="1"/>
          </p:cNvPicPr>
          <p:nvPr/>
        </p:nvPicPr>
        <p:blipFill>
          <a:blip r:embed="rId2" cstate="print">
            <a:lum bright="-17000" contrast="33000"/>
          </a:blip>
          <a:stretch>
            <a:fillRect/>
          </a:stretch>
        </p:blipFill>
        <p:spPr>
          <a:xfrm>
            <a:off x="920440" y="744579"/>
            <a:ext cx="3228975" cy="5715000"/>
          </a:xfrm>
          <a:prstGeom prst="rect">
            <a:avLst/>
          </a:prstGeom>
        </p:spPr>
      </p:pic>
      <p:sp>
        <p:nvSpPr>
          <p:cNvPr id="137" name="Oval 136"/>
          <p:cNvSpPr/>
          <p:nvPr/>
        </p:nvSpPr>
        <p:spPr>
          <a:xfrm>
            <a:off x="1228674" y="767142"/>
            <a:ext cx="252000" cy="2520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p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4079253" y="767142"/>
            <a:ext cx="252000" cy="2520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856570" y="5441216"/>
            <a:ext cx="1651860" cy="292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Depletion region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68576" y="620610"/>
            <a:ext cx="3261004" cy="2873346"/>
            <a:chOff x="5710287" y="690525"/>
            <a:chExt cx="2857500" cy="2517809"/>
          </a:xfrm>
        </p:grpSpPr>
        <p:sp>
          <p:nvSpPr>
            <p:cNvPr id="139" name="Oval 138"/>
            <p:cNvSpPr/>
            <p:nvPr/>
          </p:nvSpPr>
          <p:spPr>
            <a:xfrm>
              <a:off x="5865518" y="1200568"/>
              <a:ext cx="252000" cy="25200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400" b="1" dirty="0" smtClean="0">
                  <a:solidFill>
                    <a:schemeClr val="tx1"/>
                  </a:solidFill>
                </a:rPr>
                <a:t>p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8206248" y="1200568"/>
              <a:ext cx="252000" cy="25200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400" b="1" dirty="0" smtClean="0">
                  <a:solidFill>
                    <a:schemeClr val="tx1"/>
                  </a:solidFill>
                </a:rPr>
                <a:t>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710287" y="690525"/>
              <a:ext cx="2857500" cy="2517809"/>
              <a:chOff x="5710287" y="690525"/>
              <a:chExt cx="2857500" cy="2517809"/>
            </a:xfrm>
          </p:grpSpPr>
          <p:pic>
            <p:nvPicPr>
              <p:cNvPr id="134" name="Picture 133" descr="vorw_bias.en.gif"/>
              <p:cNvPicPr>
                <a:picLocks noChangeAspect="1"/>
              </p:cNvPicPr>
              <p:nvPr/>
            </p:nvPicPr>
            <p:blipFill>
              <a:blip r:embed="rId3" cstate="print">
                <a:lum bright="-17000" contrast="33000"/>
              </a:blip>
              <a:stretch>
                <a:fillRect/>
              </a:stretch>
            </p:blipFill>
            <p:spPr>
              <a:xfrm>
                <a:off x="5710287" y="1255709"/>
                <a:ext cx="2857500" cy="1952625"/>
              </a:xfrm>
              <a:prstGeom prst="rect">
                <a:avLst/>
              </a:prstGeom>
            </p:spPr>
          </p:pic>
          <p:sp>
            <p:nvSpPr>
              <p:cNvPr id="143" name="TextBox 142"/>
              <p:cNvSpPr txBox="1"/>
              <p:nvPr/>
            </p:nvSpPr>
            <p:spPr>
              <a:xfrm>
                <a:off x="6368232" y="690525"/>
                <a:ext cx="1490712" cy="292104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 anchorCtr="0">
                <a:noAutofit/>
              </a:bodyPr>
              <a:lstStyle/>
              <a:p>
                <a:pPr algn="ctr"/>
                <a:r>
                  <a:rPr lang="it-IT" sz="1600" dirty="0" smtClean="0">
                    <a:solidFill>
                      <a:schemeClr val="tx1"/>
                    </a:solidFill>
                  </a:rPr>
                  <a:t>Direct bias</a:t>
                </a:r>
                <a:endParaRPr lang="en-US" sz="1600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9" name="TextBox 148"/>
            <p:cNvSpPr txBox="1"/>
            <p:nvPr/>
          </p:nvSpPr>
          <p:spPr>
            <a:xfrm>
              <a:off x="6912766" y="1090580"/>
              <a:ext cx="401643" cy="25559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600" b="1" i="1" dirty="0" smtClean="0"/>
                <a:t>E = 0</a:t>
              </a:r>
              <a:endParaRPr lang="en-US" sz="1600" b="1" i="1" dirty="0" smtClean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817120" y="3586452"/>
            <a:ext cx="3456480" cy="3010986"/>
            <a:chOff x="5696000" y="3830644"/>
            <a:chExt cx="2857500" cy="2489207"/>
          </a:xfrm>
        </p:grpSpPr>
        <p:pic>
          <p:nvPicPr>
            <p:cNvPr id="136" name="Picture 135" descr="rev_bias.en.gif"/>
            <p:cNvPicPr>
              <a:picLocks noChangeAspect="1"/>
            </p:cNvPicPr>
            <p:nvPr/>
          </p:nvPicPr>
          <p:blipFill>
            <a:blip r:embed="rId4" cstate="print">
              <a:lum bright="-15000" contrast="33000"/>
            </a:blip>
            <a:stretch>
              <a:fillRect/>
            </a:stretch>
          </p:blipFill>
          <p:spPr>
            <a:xfrm>
              <a:off x="5696000" y="4414851"/>
              <a:ext cx="2857500" cy="1905000"/>
            </a:xfrm>
            <a:prstGeom prst="rect">
              <a:avLst/>
            </a:prstGeom>
          </p:spPr>
        </p:pic>
        <p:sp>
          <p:nvSpPr>
            <p:cNvPr id="141" name="Oval 140"/>
            <p:cNvSpPr/>
            <p:nvPr/>
          </p:nvSpPr>
          <p:spPr>
            <a:xfrm>
              <a:off x="5799981" y="4345416"/>
              <a:ext cx="252000" cy="252000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400" b="1" dirty="0" smtClean="0">
                  <a:solidFill>
                    <a:schemeClr val="tx1"/>
                  </a:solidFill>
                </a:rPr>
                <a:t>p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8206248" y="4345416"/>
              <a:ext cx="252000" cy="25200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400" b="1" dirty="0" smtClean="0">
                  <a:solidFill>
                    <a:schemeClr val="tx1"/>
                  </a:solidFill>
                </a:rPr>
                <a:t>n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6407944" y="3830644"/>
              <a:ext cx="1490712" cy="2921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600" dirty="0" smtClean="0">
                  <a:solidFill>
                    <a:schemeClr val="tx1"/>
                  </a:solidFill>
                </a:rPr>
                <a:t>Reverse bias</a:t>
              </a:r>
              <a:endParaRPr lang="en-US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407944" y="5476956"/>
              <a:ext cx="1490712" cy="24758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600" dirty="0" smtClean="0">
                  <a:solidFill>
                    <a:schemeClr val="tx1"/>
                  </a:solidFill>
                </a:rPr>
                <a:t>Depletion region</a:t>
              </a:r>
              <a:endParaRPr lang="en-US" sz="1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50" name="Straight Arrow Connector 149"/>
            <p:cNvCxnSpPr/>
            <p:nvPr/>
          </p:nvCxnSpPr>
          <p:spPr>
            <a:xfrm rot="10800000">
              <a:off x="6596086" y="4378338"/>
              <a:ext cx="1058876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/>
            <p:cNvSpPr txBox="1"/>
            <p:nvPr/>
          </p:nvSpPr>
          <p:spPr>
            <a:xfrm>
              <a:off x="6924702" y="4122747"/>
              <a:ext cx="401643" cy="25559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600" b="1" i="1" dirty="0" smtClean="0"/>
                <a:t>E</a:t>
              </a:r>
              <a:endParaRPr lang="en-US" sz="1600" b="1" i="1" dirty="0" smtClean="0"/>
            </a:p>
          </p:txBody>
        </p:sp>
      </p:grpSp>
      <p:cxnSp>
        <p:nvCxnSpPr>
          <p:cNvPr id="152" name="Straight Arrow Connector 151"/>
          <p:cNvCxnSpPr/>
          <p:nvPr/>
        </p:nvCxnSpPr>
        <p:spPr>
          <a:xfrm rot="10800000">
            <a:off x="2463796" y="3429000"/>
            <a:ext cx="517503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2579655" y="3173409"/>
            <a:ext cx="401643" cy="255591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it-IT" sz="1600" b="1" i="1" dirty="0" smtClean="0"/>
              <a:t>E</a:t>
            </a:r>
            <a:endParaRPr lang="en-US" sz="1600" b="1" i="1" dirty="0" smtClean="0"/>
          </a:p>
        </p:txBody>
      </p:sp>
      <p:sp>
        <p:nvSpPr>
          <p:cNvPr id="154" name="TextBox 153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PN Junction</a:t>
            </a:r>
            <a:r>
              <a:rPr lang="en-US" sz="2800" dirty="0" smtClean="0">
                <a:solidFill>
                  <a:schemeClr val="accent2"/>
                </a:solidFill>
              </a:rPr>
              <a:t> – depletion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07263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6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4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28330" y="548600"/>
            <a:ext cx="96490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1969 at AT&amp;T Bell Labs by Willard Boyle and George E. Smith. They were working on a semiconductor bubble memory, and called their design 'Charge "Bubble" Devices'.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17" name="3986306545_188228e723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67" y="2534431"/>
            <a:ext cx="3237985" cy="2300319"/>
          </a:xfrm>
          <a:prstGeom prst="rect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boyle_smith_charge-coupled_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70" y="2187558"/>
            <a:ext cx="4261573" cy="2921040"/>
          </a:xfrm>
          <a:prstGeom prst="rect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6" name="Rounded Rectangle 15"/>
          <p:cNvSpPr/>
          <p:nvPr/>
        </p:nvSpPr>
        <p:spPr>
          <a:xfrm>
            <a:off x="1313892" y="2228267"/>
            <a:ext cx="2774988" cy="4086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2009 Physics Nobel prize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Detectors</a:t>
            </a:r>
            <a:r>
              <a:rPr lang="en-US" sz="2800" dirty="0" smtClean="0">
                <a:solidFill>
                  <a:schemeClr val="accent2"/>
                </a:solidFill>
              </a:rPr>
              <a:t> – the </a:t>
            </a:r>
            <a:r>
              <a:rPr lang="en-US" sz="2800" dirty="0" err="1" smtClean="0">
                <a:solidFill>
                  <a:schemeClr val="accent2"/>
                </a:solidFill>
              </a:rPr>
              <a:t>Cahrge</a:t>
            </a:r>
            <a:r>
              <a:rPr lang="en-US" sz="2800" dirty="0" smtClean="0">
                <a:solidFill>
                  <a:schemeClr val="accent2"/>
                </a:solidFill>
              </a:rPr>
              <a:t> Coupled Device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3240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928580" y="1340710"/>
            <a:ext cx="3888540" cy="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69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/>
          <p:cNvGrpSpPr/>
          <p:nvPr/>
        </p:nvGrpSpPr>
        <p:grpSpPr>
          <a:xfrm>
            <a:off x="6321190" y="1791748"/>
            <a:ext cx="2374933" cy="4229612"/>
            <a:chOff x="1776369" y="3575052"/>
            <a:chExt cx="1717699" cy="3059118"/>
          </a:xfrm>
        </p:grpSpPr>
        <p:sp>
          <p:nvSpPr>
            <p:cNvPr id="61" name="TextBox 60"/>
            <p:cNvSpPr txBox="1"/>
            <p:nvPr/>
          </p:nvSpPr>
          <p:spPr>
            <a:xfrm>
              <a:off x="1776369" y="4560903"/>
              <a:ext cx="328617" cy="51118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l"/>
              <a:r>
                <a:rPr lang="el-GR" sz="4800" dirty="0" smtClean="0">
                  <a:solidFill>
                    <a:schemeClr val="tx2"/>
                  </a:solidFill>
                </a:rPr>
                <a:t>γ</a:t>
              </a:r>
              <a:endParaRPr lang="en-US" sz="4800" dirty="0" smtClean="0">
                <a:solidFill>
                  <a:schemeClr val="tx2"/>
                </a:solidFill>
              </a:endParaRPr>
            </a:p>
          </p:txBody>
        </p:sp>
        <p:pic>
          <p:nvPicPr>
            <p:cNvPr id="62" name="Picture 61" descr="rev_bias.en_Light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1465240" y="4752983"/>
              <a:ext cx="2657475" cy="11049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7" name="Group 34"/>
            <p:cNvGrpSpPr/>
            <p:nvPr/>
          </p:nvGrpSpPr>
          <p:grpSpPr>
            <a:xfrm rot="1832694">
              <a:off x="2110125" y="5026601"/>
              <a:ext cx="1054690" cy="308209"/>
              <a:chOff x="5683261" y="4159259"/>
              <a:chExt cx="2446370" cy="714895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5683261" y="4159259"/>
                <a:ext cx="2409858" cy="714895"/>
              </a:xfrm>
              <a:custGeom>
                <a:avLst/>
                <a:gdLst>
                  <a:gd name="connsiteX0" fmla="*/ 0 w 2428875"/>
                  <a:gd name="connsiteY0" fmla="*/ 485775 h 1828800"/>
                  <a:gd name="connsiteX1" fmla="*/ 523875 w 2428875"/>
                  <a:gd name="connsiteY1" fmla="*/ 733425 h 1828800"/>
                  <a:gd name="connsiteX2" fmla="*/ 1057275 w 2428875"/>
                  <a:gd name="connsiteY2" fmla="*/ 619125 h 1828800"/>
                  <a:gd name="connsiteX3" fmla="*/ 1857375 w 2428875"/>
                  <a:gd name="connsiteY3" fmla="*/ 0 h 1828800"/>
                  <a:gd name="connsiteX4" fmla="*/ 1971675 w 2428875"/>
                  <a:gd name="connsiteY4" fmla="*/ 19050 h 1828800"/>
                  <a:gd name="connsiteX5" fmla="*/ 2428875 w 2428875"/>
                  <a:gd name="connsiteY5" fmla="*/ 590550 h 1828800"/>
                  <a:gd name="connsiteX6" fmla="*/ 2028825 w 2428875"/>
                  <a:gd name="connsiteY6" fmla="*/ 1133475 h 1828800"/>
                  <a:gd name="connsiteX7" fmla="*/ 1933575 w 2428875"/>
                  <a:gd name="connsiteY7" fmla="*/ 1181100 h 1828800"/>
                  <a:gd name="connsiteX8" fmla="*/ 2028825 w 2428875"/>
                  <a:gd name="connsiteY8" fmla="*/ 1485900 h 1828800"/>
                  <a:gd name="connsiteX9" fmla="*/ 2028825 w 2428875"/>
                  <a:gd name="connsiteY9" fmla="*/ 1485900 h 1828800"/>
                  <a:gd name="connsiteX10" fmla="*/ 2343150 w 2428875"/>
                  <a:gd name="connsiteY10" fmla="*/ 1828800 h 1828800"/>
                  <a:gd name="connsiteX0" fmla="*/ 219078 w 2647953"/>
                  <a:gd name="connsiteY0" fmla="*/ 485775 h 1828800"/>
                  <a:gd name="connsiteX1" fmla="*/ 0 w 2647953"/>
                  <a:gd name="connsiteY1" fmla="*/ 1095390 h 1828800"/>
                  <a:gd name="connsiteX2" fmla="*/ 742953 w 2647953"/>
                  <a:gd name="connsiteY2" fmla="*/ 733425 h 1828800"/>
                  <a:gd name="connsiteX3" fmla="*/ 1276353 w 2647953"/>
                  <a:gd name="connsiteY3" fmla="*/ 619125 h 1828800"/>
                  <a:gd name="connsiteX4" fmla="*/ 2076453 w 2647953"/>
                  <a:gd name="connsiteY4" fmla="*/ 0 h 1828800"/>
                  <a:gd name="connsiteX5" fmla="*/ 2190753 w 2647953"/>
                  <a:gd name="connsiteY5" fmla="*/ 19050 h 1828800"/>
                  <a:gd name="connsiteX6" fmla="*/ 2647953 w 2647953"/>
                  <a:gd name="connsiteY6" fmla="*/ 590550 h 1828800"/>
                  <a:gd name="connsiteX7" fmla="*/ 2247903 w 2647953"/>
                  <a:gd name="connsiteY7" fmla="*/ 1133475 h 1828800"/>
                  <a:gd name="connsiteX8" fmla="*/ 2152653 w 2647953"/>
                  <a:gd name="connsiteY8" fmla="*/ 1181100 h 1828800"/>
                  <a:gd name="connsiteX9" fmla="*/ 2247903 w 2647953"/>
                  <a:gd name="connsiteY9" fmla="*/ 1485900 h 1828800"/>
                  <a:gd name="connsiteX10" fmla="*/ 2247903 w 2647953"/>
                  <a:gd name="connsiteY10" fmla="*/ 1485900 h 1828800"/>
                  <a:gd name="connsiteX11" fmla="*/ 2562228 w 2647953"/>
                  <a:gd name="connsiteY11" fmla="*/ 1828800 h 1828800"/>
                  <a:gd name="connsiteX0" fmla="*/ 219078 w 2647953"/>
                  <a:gd name="connsiteY0" fmla="*/ 485775 h 1828800"/>
                  <a:gd name="connsiteX1" fmla="*/ 0 w 2647953"/>
                  <a:gd name="connsiteY1" fmla="*/ 1095390 h 1828800"/>
                  <a:gd name="connsiteX2" fmla="*/ 693747 w 2647953"/>
                  <a:gd name="connsiteY2" fmla="*/ 1058877 h 1828800"/>
                  <a:gd name="connsiteX3" fmla="*/ 1276353 w 2647953"/>
                  <a:gd name="connsiteY3" fmla="*/ 619125 h 1828800"/>
                  <a:gd name="connsiteX4" fmla="*/ 2076453 w 2647953"/>
                  <a:gd name="connsiteY4" fmla="*/ 0 h 1828800"/>
                  <a:gd name="connsiteX5" fmla="*/ 2190753 w 2647953"/>
                  <a:gd name="connsiteY5" fmla="*/ 19050 h 1828800"/>
                  <a:gd name="connsiteX6" fmla="*/ 2647953 w 2647953"/>
                  <a:gd name="connsiteY6" fmla="*/ 590550 h 1828800"/>
                  <a:gd name="connsiteX7" fmla="*/ 2247903 w 2647953"/>
                  <a:gd name="connsiteY7" fmla="*/ 1133475 h 1828800"/>
                  <a:gd name="connsiteX8" fmla="*/ 2152653 w 2647953"/>
                  <a:gd name="connsiteY8" fmla="*/ 1181100 h 1828800"/>
                  <a:gd name="connsiteX9" fmla="*/ 2247903 w 2647953"/>
                  <a:gd name="connsiteY9" fmla="*/ 1485900 h 1828800"/>
                  <a:gd name="connsiteX10" fmla="*/ 2247903 w 2647953"/>
                  <a:gd name="connsiteY10" fmla="*/ 1485900 h 1828800"/>
                  <a:gd name="connsiteX11" fmla="*/ 2562228 w 2647953"/>
                  <a:gd name="connsiteY11" fmla="*/ 1828800 h 1828800"/>
                  <a:gd name="connsiteX0" fmla="*/ 0 w 3378213"/>
                  <a:gd name="connsiteY0" fmla="*/ 1058877 h 1828800"/>
                  <a:gd name="connsiteX1" fmla="*/ 730260 w 3378213"/>
                  <a:gd name="connsiteY1" fmla="*/ 1095390 h 1828800"/>
                  <a:gd name="connsiteX2" fmla="*/ 1424007 w 3378213"/>
                  <a:gd name="connsiteY2" fmla="*/ 1058877 h 1828800"/>
                  <a:gd name="connsiteX3" fmla="*/ 2006613 w 3378213"/>
                  <a:gd name="connsiteY3" fmla="*/ 619125 h 1828800"/>
                  <a:gd name="connsiteX4" fmla="*/ 2806713 w 3378213"/>
                  <a:gd name="connsiteY4" fmla="*/ 0 h 1828800"/>
                  <a:gd name="connsiteX5" fmla="*/ 2921013 w 3378213"/>
                  <a:gd name="connsiteY5" fmla="*/ 19050 h 1828800"/>
                  <a:gd name="connsiteX6" fmla="*/ 3378213 w 3378213"/>
                  <a:gd name="connsiteY6" fmla="*/ 590550 h 1828800"/>
                  <a:gd name="connsiteX7" fmla="*/ 2978163 w 3378213"/>
                  <a:gd name="connsiteY7" fmla="*/ 1133475 h 1828800"/>
                  <a:gd name="connsiteX8" fmla="*/ 2882913 w 3378213"/>
                  <a:gd name="connsiteY8" fmla="*/ 1181100 h 1828800"/>
                  <a:gd name="connsiteX9" fmla="*/ 2978163 w 3378213"/>
                  <a:gd name="connsiteY9" fmla="*/ 1485900 h 1828800"/>
                  <a:gd name="connsiteX10" fmla="*/ 2978163 w 3378213"/>
                  <a:gd name="connsiteY10" fmla="*/ 1485900 h 1828800"/>
                  <a:gd name="connsiteX11" fmla="*/ 3292488 w 3378213"/>
                  <a:gd name="connsiteY11" fmla="*/ 1828800 h 1828800"/>
                  <a:gd name="connsiteX0" fmla="*/ 0 w 3378213"/>
                  <a:gd name="connsiteY0" fmla="*/ 1058877 h 1828800"/>
                  <a:gd name="connsiteX1" fmla="*/ 730260 w 3378213"/>
                  <a:gd name="connsiteY1" fmla="*/ 365130 h 1828800"/>
                  <a:gd name="connsiteX2" fmla="*/ 1424007 w 3378213"/>
                  <a:gd name="connsiteY2" fmla="*/ 1058877 h 1828800"/>
                  <a:gd name="connsiteX3" fmla="*/ 2006613 w 3378213"/>
                  <a:gd name="connsiteY3" fmla="*/ 619125 h 1828800"/>
                  <a:gd name="connsiteX4" fmla="*/ 2806713 w 3378213"/>
                  <a:gd name="connsiteY4" fmla="*/ 0 h 1828800"/>
                  <a:gd name="connsiteX5" fmla="*/ 2921013 w 3378213"/>
                  <a:gd name="connsiteY5" fmla="*/ 19050 h 1828800"/>
                  <a:gd name="connsiteX6" fmla="*/ 3378213 w 3378213"/>
                  <a:gd name="connsiteY6" fmla="*/ 590550 h 1828800"/>
                  <a:gd name="connsiteX7" fmla="*/ 2978163 w 3378213"/>
                  <a:gd name="connsiteY7" fmla="*/ 1133475 h 1828800"/>
                  <a:gd name="connsiteX8" fmla="*/ 2882913 w 3378213"/>
                  <a:gd name="connsiteY8" fmla="*/ 1181100 h 1828800"/>
                  <a:gd name="connsiteX9" fmla="*/ 2978163 w 3378213"/>
                  <a:gd name="connsiteY9" fmla="*/ 1485900 h 1828800"/>
                  <a:gd name="connsiteX10" fmla="*/ 2978163 w 3378213"/>
                  <a:gd name="connsiteY10" fmla="*/ 1485900 h 1828800"/>
                  <a:gd name="connsiteX11" fmla="*/ 3292488 w 3378213"/>
                  <a:gd name="connsiteY11" fmla="*/ 1828800 h 1828800"/>
                  <a:gd name="connsiteX0" fmla="*/ 0 w 3378213"/>
                  <a:gd name="connsiteY0" fmla="*/ 1058877 h 1828800"/>
                  <a:gd name="connsiteX1" fmla="*/ 730260 w 3378213"/>
                  <a:gd name="connsiteY1" fmla="*/ 365130 h 1828800"/>
                  <a:gd name="connsiteX2" fmla="*/ 1424007 w 3378213"/>
                  <a:gd name="connsiteY2" fmla="*/ 1058877 h 1828800"/>
                  <a:gd name="connsiteX3" fmla="*/ 2190780 w 3378213"/>
                  <a:gd name="connsiteY3" fmla="*/ 365130 h 1828800"/>
                  <a:gd name="connsiteX4" fmla="*/ 2806713 w 3378213"/>
                  <a:gd name="connsiteY4" fmla="*/ 0 h 1828800"/>
                  <a:gd name="connsiteX5" fmla="*/ 2921013 w 3378213"/>
                  <a:gd name="connsiteY5" fmla="*/ 19050 h 1828800"/>
                  <a:gd name="connsiteX6" fmla="*/ 3378213 w 3378213"/>
                  <a:gd name="connsiteY6" fmla="*/ 590550 h 1828800"/>
                  <a:gd name="connsiteX7" fmla="*/ 2978163 w 3378213"/>
                  <a:gd name="connsiteY7" fmla="*/ 1133475 h 1828800"/>
                  <a:gd name="connsiteX8" fmla="*/ 2882913 w 3378213"/>
                  <a:gd name="connsiteY8" fmla="*/ 1181100 h 1828800"/>
                  <a:gd name="connsiteX9" fmla="*/ 2978163 w 3378213"/>
                  <a:gd name="connsiteY9" fmla="*/ 1485900 h 1828800"/>
                  <a:gd name="connsiteX10" fmla="*/ 2978163 w 3378213"/>
                  <a:gd name="connsiteY10" fmla="*/ 1485900 h 1828800"/>
                  <a:gd name="connsiteX11" fmla="*/ 3292488 w 3378213"/>
                  <a:gd name="connsiteY11" fmla="*/ 1828800 h 1828800"/>
                  <a:gd name="connsiteX0" fmla="*/ 0 w 3378213"/>
                  <a:gd name="connsiteY0" fmla="*/ 1039827 h 1809750"/>
                  <a:gd name="connsiteX1" fmla="*/ 730260 w 3378213"/>
                  <a:gd name="connsiteY1" fmla="*/ 346080 h 1809750"/>
                  <a:gd name="connsiteX2" fmla="*/ 1424007 w 3378213"/>
                  <a:gd name="connsiteY2" fmla="*/ 1039827 h 1809750"/>
                  <a:gd name="connsiteX3" fmla="*/ 2190780 w 3378213"/>
                  <a:gd name="connsiteY3" fmla="*/ 346080 h 1809750"/>
                  <a:gd name="connsiteX4" fmla="*/ 2884527 w 3378213"/>
                  <a:gd name="connsiteY4" fmla="*/ 1039827 h 1809750"/>
                  <a:gd name="connsiteX5" fmla="*/ 2921013 w 3378213"/>
                  <a:gd name="connsiteY5" fmla="*/ 0 h 1809750"/>
                  <a:gd name="connsiteX6" fmla="*/ 3378213 w 3378213"/>
                  <a:gd name="connsiteY6" fmla="*/ 571500 h 1809750"/>
                  <a:gd name="connsiteX7" fmla="*/ 2978163 w 3378213"/>
                  <a:gd name="connsiteY7" fmla="*/ 1114425 h 1809750"/>
                  <a:gd name="connsiteX8" fmla="*/ 2882913 w 3378213"/>
                  <a:gd name="connsiteY8" fmla="*/ 1162050 h 1809750"/>
                  <a:gd name="connsiteX9" fmla="*/ 2978163 w 3378213"/>
                  <a:gd name="connsiteY9" fmla="*/ 1466850 h 1809750"/>
                  <a:gd name="connsiteX10" fmla="*/ 2978163 w 3378213"/>
                  <a:gd name="connsiteY10" fmla="*/ 1466850 h 1809750"/>
                  <a:gd name="connsiteX11" fmla="*/ 3292488 w 3378213"/>
                  <a:gd name="connsiteY11" fmla="*/ 1809750 h 1809750"/>
                  <a:gd name="connsiteX0" fmla="*/ 0 w 3292488"/>
                  <a:gd name="connsiteY0" fmla="*/ 1039827 h 1809750"/>
                  <a:gd name="connsiteX1" fmla="*/ 730260 w 3292488"/>
                  <a:gd name="connsiteY1" fmla="*/ 346080 h 1809750"/>
                  <a:gd name="connsiteX2" fmla="*/ 1424007 w 3292488"/>
                  <a:gd name="connsiteY2" fmla="*/ 1039827 h 1809750"/>
                  <a:gd name="connsiteX3" fmla="*/ 2190780 w 3292488"/>
                  <a:gd name="connsiteY3" fmla="*/ 346080 h 1809750"/>
                  <a:gd name="connsiteX4" fmla="*/ 2884527 w 3292488"/>
                  <a:gd name="connsiteY4" fmla="*/ 1039827 h 1809750"/>
                  <a:gd name="connsiteX5" fmla="*/ 2921013 w 3292488"/>
                  <a:gd name="connsiteY5" fmla="*/ 0 h 1809750"/>
                  <a:gd name="connsiteX6" fmla="*/ 2978163 w 3292488"/>
                  <a:gd name="connsiteY6" fmla="*/ 1114425 h 1809750"/>
                  <a:gd name="connsiteX7" fmla="*/ 2882913 w 3292488"/>
                  <a:gd name="connsiteY7" fmla="*/ 1162050 h 1809750"/>
                  <a:gd name="connsiteX8" fmla="*/ 2978163 w 3292488"/>
                  <a:gd name="connsiteY8" fmla="*/ 1466850 h 1809750"/>
                  <a:gd name="connsiteX9" fmla="*/ 2978163 w 3292488"/>
                  <a:gd name="connsiteY9" fmla="*/ 1466850 h 1809750"/>
                  <a:gd name="connsiteX10" fmla="*/ 3292488 w 3292488"/>
                  <a:gd name="connsiteY10" fmla="*/ 1809750 h 1809750"/>
                  <a:gd name="connsiteX0" fmla="*/ 0 w 2986004"/>
                  <a:gd name="connsiteY0" fmla="*/ 1039827 h 1466850"/>
                  <a:gd name="connsiteX1" fmla="*/ 730260 w 2986004"/>
                  <a:gd name="connsiteY1" fmla="*/ 346080 h 1466850"/>
                  <a:gd name="connsiteX2" fmla="*/ 1424007 w 2986004"/>
                  <a:gd name="connsiteY2" fmla="*/ 1039827 h 1466850"/>
                  <a:gd name="connsiteX3" fmla="*/ 2190780 w 2986004"/>
                  <a:gd name="connsiteY3" fmla="*/ 346080 h 1466850"/>
                  <a:gd name="connsiteX4" fmla="*/ 2884527 w 2986004"/>
                  <a:gd name="connsiteY4" fmla="*/ 1039827 h 1466850"/>
                  <a:gd name="connsiteX5" fmla="*/ 2921013 w 2986004"/>
                  <a:gd name="connsiteY5" fmla="*/ 0 h 1466850"/>
                  <a:gd name="connsiteX6" fmla="*/ 2978163 w 2986004"/>
                  <a:gd name="connsiteY6" fmla="*/ 1114425 h 1466850"/>
                  <a:gd name="connsiteX7" fmla="*/ 2882913 w 2986004"/>
                  <a:gd name="connsiteY7" fmla="*/ 1162050 h 1466850"/>
                  <a:gd name="connsiteX8" fmla="*/ 2978163 w 2986004"/>
                  <a:gd name="connsiteY8" fmla="*/ 1466850 h 1466850"/>
                  <a:gd name="connsiteX9" fmla="*/ 2978163 w 2986004"/>
                  <a:gd name="connsiteY9" fmla="*/ 1466850 h 1466850"/>
                  <a:gd name="connsiteX0" fmla="*/ 0 w 2986004"/>
                  <a:gd name="connsiteY0" fmla="*/ 1039827 h 1466850"/>
                  <a:gd name="connsiteX1" fmla="*/ 730260 w 2986004"/>
                  <a:gd name="connsiteY1" fmla="*/ 346080 h 1466850"/>
                  <a:gd name="connsiteX2" fmla="*/ 1424007 w 2986004"/>
                  <a:gd name="connsiteY2" fmla="*/ 1039827 h 1466850"/>
                  <a:gd name="connsiteX3" fmla="*/ 2190780 w 2986004"/>
                  <a:gd name="connsiteY3" fmla="*/ 346080 h 1466850"/>
                  <a:gd name="connsiteX4" fmla="*/ 2884527 w 2986004"/>
                  <a:gd name="connsiteY4" fmla="*/ 1039827 h 1466850"/>
                  <a:gd name="connsiteX5" fmla="*/ 2921013 w 2986004"/>
                  <a:gd name="connsiteY5" fmla="*/ 0 h 1466850"/>
                  <a:gd name="connsiteX6" fmla="*/ 2978163 w 2986004"/>
                  <a:gd name="connsiteY6" fmla="*/ 1114425 h 1466850"/>
                  <a:gd name="connsiteX7" fmla="*/ 2882913 w 2986004"/>
                  <a:gd name="connsiteY7" fmla="*/ 1162050 h 1466850"/>
                  <a:gd name="connsiteX8" fmla="*/ 2978163 w 2986004"/>
                  <a:gd name="connsiteY8" fmla="*/ 1466850 h 1466850"/>
                  <a:gd name="connsiteX0" fmla="*/ 0 w 4345047"/>
                  <a:gd name="connsiteY0" fmla="*/ 1039827 h 1162050"/>
                  <a:gd name="connsiteX1" fmla="*/ 730260 w 4345047"/>
                  <a:gd name="connsiteY1" fmla="*/ 346080 h 1162050"/>
                  <a:gd name="connsiteX2" fmla="*/ 1424007 w 4345047"/>
                  <a:gd name="connsiteY2" fmla="*/ 1039827 h 1162050"/>
                  <a:gd name="connsiteX3" fmla="*/ 2190780 w 4345047"/>
                  <a:gd name="connsiteY3" fmla="*/ 346080 h 1162050"/>
                  <a:gd name="connsiteX4" fmla="*/ 2884527 w 4345047"/>
                  <a:gd name="connsiteY4" fmla="*/ 1039827 h 1162050"/>
                  <a:gd name="connsiteX5" fmla="*/ 2921013 w 4345047"/>
                  <a:gd name="connsiteY5" fmla="*/ 0 h 1162050"/>
                  <a:gd name="connsiteX6" fmla="*/ 2978163 w 4345047"/>
                  <a:gd name="connsiteY6" fmla="*/ 1114425 h 1162050"/>
                  <a:gd name="connsiteX7" fmla="*/ 2882913 w 4345047"/>
                  <a:gd name="connsiteY7" fmla="*/ 1162050 h 1162050"/>
                  <a:gd name="connsiteX8" fmla="*/ 4345047 w 4345047"/>
                  <a:gd name="connsiteY8" fmla="*/ 893775 h 1162050"/>
                  <a:gd name="connsiteX0" fmla="*/ 0 w 4345047"/>
                  <a:gd name="connsiteY0" fmla="*/ 1039827 h 1114425"/>
                  <a:gd name="connsiteX1" fmla="*/ 730260 w 4345047"/>
                  <a:gd name="connsiteY1" fmla="*/ 346080 h 1114425"/>
                  <a:gd name="connsiteX2" fmla="*/ 1424007 w 4345047"/>
                  <a:gd name="connsiteY2" fmla="*/ 1039827 h 1114425"/>
                  <a:gd name="connsiteX3" fmla="*/ 2190780 w 4345047"/>
                  <a:gd name="connsiteY3" fmla="*/ 346080 h 1114425"/>
                  <a:gd name="connsiteX4" fmla="*/ 2884527 w 4345047"/>
                  <a:gd name="connsiteY4" fmla="*/ 1039827 h 1114425"/>
                  <a:gd name="connsiteX5" fmla="*/ 2921013 w 4345047"/>
                  <a:gd name="connsiteY5" fmla="*/ 0 h 1114425"/>
                  <a:gd name="connsiteX6" fmla="*/ 2978163 w 4345047"/>
                  <a:gd name="connsiteY6" fmla="*/ 1114425 h 1114425"/>
                  <a:gd name="connsiteX7" fmla="*/ 3979917 w 4345047"/>
                  <a:gd name="connsiteY7" fmla="*/ 638184 h 1114425"/>
                  <a:gd name="connsiteX8" fmla="*/ 4345047 w 4345047"/>
                  <a:gd name="connsiteY8" fmla="*/ 893775 h 1114425"/>
                  <a:gd name="connsiteX0" fmla="*/ 0 w 4345047"/>
                  <a:gd name="connsiteY0" fmla="*/ 1039827 h 1114425"/>
                  <a:gd name="connsiteX1" fmla="*/ 730260 w 4345047"/>
                  <a:gd name="connsiteY1" fmla="*/ 346080 h 1114425"/>
                  <a:gd name="connsiteX2" fmla="*/ 1424007 w 4345047"/>
                  <a:gd name="connsiteY2" fmla="*/ 1039827 h 1114425"/>
                  <a:gd name="connsiteX3" fmla="*/ 2190780 w 4345047"/>
                  <a:gd name="connsiteY3" fmla="*/ 346080 h 1114425"/>
                  <a:gd name="connsiteX4" fmla="*/ 2884527 w 4345047"/>
                  <a:gd name="connsiteY4" fmla="*/ 1039827 h 1114425"/>
                  <a:gd name="connsiteX5" fmla="*/ 2921013 w 4345047"/>
                  <a:gd name="connsiteY5" fmla="*/ 0 h 1114425"/>
                  <a:gd name="connsiteX6" fmla="*/ 2978163 w 4345047"/>
                  <a:gd name="connsiteY6" fmla="*/ 1114425 h 1114425"/>
                  <a:gd name="connsiteX7" fmla="*/ 4345047 w 4345047"/>
                  <a:gd name="connsiteY7" fmla="*/ 893775 h 1114425"/>
                  <a:gd name="connsiteX0" fmla="*/ 0 w 4345047"/>
                  <a:gd name="connsiteY0" fmla="*/ 1039827 h 1060122"/>
                  <a:gd name="connsiteX1" fmla="*/ 730260 w 4345047"/>
                  <a:gd name="connsiteY1" fmla="*/ 346080 h 1060122"/>
                  <a:gd name="connsiteX2" fmla="*/ 1424007 w 4345047"/>
                  <a:gd name="connsiteY2" fmla="*/ 1039827 h 1060122"/>
                  <a:gd name="connsiteX3" fmla="*/ 2190780 w 4345047"/>
                  <a:gd name="connsiteY3" fmla="*/ 346080 h 1060122"/>
                  <a:gd name="connsiteX4" fmla="*/ 2884527 w 4345047"/>
                  <a:gd name="connsiteY4" fmla="*/ 1039827 h 1060122"/>
                  <a:gd name="connsiteX5" fmla="*/ 2921013 w 4345047"/>
                  <a:gd name="connsiteY5" fmla="*/ 0 h 1060122"/>
                  <a:gd name="connsiteX6" fmla="*/ 3578274 w 4345047"/>
                  <a:gd name="connsiteY6" fmla="*/ 747724 h 1060122"/>
                  <a:gd name="connsiteX7" fmla="*/ 4345047 w 4345047"/>
                  <a:gd name="connsiteY7" fmla="*/ 893775 h 1060122"/>
                  <a:gd name="connsiteX0" fmla="*/ 0 w 4345047"/>
                  <a:gd name="connsiteY0" fmla="*/ 1039827 h 1060122"/>
                  <a:gd name="connsiteX1" fmla="*/ 730260 w 4345047"/>
                  <a:gd name="connsiteY1" fmla="*/ 346080 h 1060122"/>
                  <a:gd name="connsiteX2" fmla="*/ 1424007 w 4345047"/>
                  <a:gd name="connsiteY2" fmla="*/ 1039827 h 1060122"/>
                  <a:gd name="connsiteX3" fmla="*/ 2190780 w 4345047"/>
                  <a:gd name="connsiteY3" fmla="*/ 346080 h 1060122"/>
                  <a:gd name="connsiteX4" fmla="*/ 2884527 w 4345047"/>
                  <a:gd name="connsiteY4" fmla="*/ 1039827 h 1060122"/>
                  <a:gd name="connsiteX5" fmla="*/ 2921013 w 4345047"/>
                  <a:gd name="connsiteY5" fmla="*/ 0 h 1060122"/>
                  <a:gd name="connsiteX6" fmla="*/ 4345047 w 4345047"/>
                  <a:gd name="connsiteY6" fmla="*/ 893775 h 1060122"/>
                  <a:gd name="connsiteX0" fmla="*/ 0 w 4345047"/>
                  <a:gd name="connsiteY0" fmla="*/ 693747 h 714042"/>
                  <a:gd name="connsiteX1" fmla="*/ 730260 w 4345047"/>
                  <a:gd name="connsiteY1" fmla="*/ 0 h 714042"/>
                  <a:gd name="connsiteX2" fmla="*/ 1424007 w 4345047"/>
                  <a:gd name="connsiteY2" fmla="*/ 693747 h 714042"/>
                  <a:gd name="connsiteX3" fmla="*/ 2190780 w 4345047"/>
                  <a:gd name="connsiteY3" fmla="*/ 0 h 714042"/>
                  <a:gd name="connsiteX4" fmla="*/ 2884527 w 4345047"/>
                  <a:gd name="connsiteY4" fmla="*/ 693747 h 714042"/>
                  <a:gd name="connsiteX5" fmla="*/ 3286170 w 4345047"/>
                  <a:gd name="connsiteY5" fmla="*/ 365131 h 714042"/>
                  <a:gd name="connsiteX6" fmla="*/ 4345047 w 4345047"/>
                  <a:gd name="connsiteY6" fmla="*/ 547695 h 714042"/>
                  <a:gd name="connsiteX0" fmla="*/ 0 w 3614787"/>
                  <a:gd name="connsiteY0" fmla="*/ 693747 h 714042"/>
                  <a:gd name="connsiteX1" fmla="*/ 730260 w 3614787"/>
                  <a:gd name="connsiteY1" fmla="*/ 0 h 714042"/>
                  <a:gd name="connsiteX2" fmla="*/ 1424007 w 3614787"/>
                  <a:gd name="connsiteY2" fmla="*/ 693747 h 714042"/>
                  <a:gd name="connsiteX3" fmla="*/ 2190780 w 3614787"/>
                  <a:gd name="connsiteY3" fmla="*/ 0 h 714042"/>
                  <a:gd name="connsiteX4" fmla="*/ 2884527 w 3614787"/>
                  <a:gd name="connsiteY4" fmla="*/ 693747 h 714042"/>
                  <a:gd name="connsiteX5" fmla="*/ 3286170 w 3614787"/>
                  <a:gd name="connsiteY5" fmla="*/ 365131 h 714042"/>
                  <a:gd name="connsiteX6" fmla="*/ 3614787 w 3614787"/>
                  <a:gd name="connsiteY6" fmla="*/ 365131 h 714042"/>
                  <a:gd name="connsiteX0" fmla="*/ 0 w 3614787"/>
                  <a:gd name="connsiteY0" fmla="*/ 693747 h 714042"/>
                  <a:gd name="connsiteX1" fmla="*/ 730260 w 3614787"/>
                  <a:gd name="connsiteY1" fmla="*/ 0 h 714042"/>
                  <a:gd name="connsiteX2" fmla="*/ 1424007 w 3614787"/>
                  <a:gd name="connsiteY2" fmla="*/ 693747 h 714042"/>
                  <a:gd name="connsiteX3" fmla="*/ 2190780 w 3614787"/>
                  <a:gd name="connsiteY3" fmla="*/ 0 h 714042"/>
                  <a:gd name="connsiteX4" fmla="*/ 2884527 w 3614787"/>
                  <a:gd name="connsiteY4" fmla="*/ 693747 h 714042"/>
                  <a:gd name="connsiteX5" fmla="*/ 3286170 w 3614787"/>
                  <a:gd name="connsiteY5" fmla="*/ 365131 h 714042"/>
                  <a:gd name="connsiteX6" fmla="*/ 3614787 w 3614787"/>
                  <a:gd name="connsiteY6" fmla="*/ 365131 h 714042"/>
                  <a:gd name="connsiteX0" fmla="*/ 0 w 3614787"/>
                  <a:gd name="connsiteY0" fmla="*/ 693747 h 714042"/>
                  <a:gd name="connsiteX1" fmla="*/ 730260 w 3614787"/>
                  <a:gd name="connsiteY1" fmla="*/ 0 h 714042"/>
                  <a:gd name="connsiteX2" fmla="*/ 1424007 w 3614787"/>
                  <a:gd name="connsiteY2" fmla="*/ 693747 h 714042"/>
                  <a:gd name="connsiteX3" fmla="*/ 2190780 w 3614787"/>
                  <a:gd name="connsiteY3" fmla="*/ 0 h 714042"/>
                  <a:gd name="connsiteX4" fmla="*/ 2884527 w 3614787"/>
                  <a:gd name="connsiteY4" fmla="*/ 693747 h 714042"/>
                  <a:gd name="connsiteX5" fmla="*/ 3286170 w 3614787"/>
                  <a:gd name="connsiteY5" fmla="*/ 365131 h 714042"/>
                  <a:gd name="connsiteX6" fmla="*/ 3614787 w 3614787"/>
                  <a:gd name="connsiteY6" fmla="*/ 365131 h 714042"/>
                  <a:gd name="connsiteX0" fmla="*/ 0 w 3614787"/>
                  <a:gd name="connsiteY0" fmla="*/ 693747 h 714894"/>
                  <a:gd name="connsiteX1" fmla="*/ 730260 w 3614787"/>
                  <a:gd name="connsiteY1" fmla="*/ 0 h 714894"/>
                  <a:gd name="connsiteX2" fmla="*/ 1424007 w 3614787"/>
                  <a:gd name="connsiteY2" fmla="*/ 693747 h 714894"/>
                  <a:gd name="connsiteX3" fmla="*/ 2190780 w 3614787"/>
                  <a:gd name="connsiteY3" fmla="*/ 0 h 714894"/>
                  <a:gd name="connsiteX4" fmla="*/ 2884527 w 3614787"/>
                  <a:gd name="connsiteY4" fmla="*/ 693747 h 714894"/>
                  <a:gd name="connsiteX5" fmla="*/ 3286170 w 3614787"/>
                  <a:gd name="connsiteY5" fmla="*/ 365131 h 714894"/>
                  <a:gd name="connsiteX6" fmla="*/ 3614787 w 3614787"/>
                  <a:gd name="connsiteY6" fmla="*/ 365131 h 714894"/>
                  <a:gd name="connsiteX0" fmla="*/ 0 w 3614787"/>
                  <a:gd name="connsiteY0" fmla="*/ 693747 h 714894"/>
                  <a:gd name="connsiteX1" fmla="*/ 730260 w 3614787"/>
                  <a:gd name="connsiteY1" fmla="*/ 0 h 714894"/>
                  <a:gd name="connsiteX2" fmla="*/ 1424007 w 3614787"/>
                  <a:gd name="connsiteY2" fmla="*/ 693747 h 714894"/>
                  <a:gd name="connsiteX3" fmla="*/ 2190780 w 3614787"/>
                  <a:gd name="connsiteY3" fmla="*/ 0 h 714894"/>
                  <a:gd name="connsiteX4" fmla="*/ 2884527 w 3614787"/>
                  <a:gd name="connsiteY4" fmla="*/ 693747 h 714894"/>
                  <a:gd name="connsiteX5" fmla="*/ 3286170 w 3614787"/>
                  <a:gd name="connsiteY5" fmla="*/ 365131 h 714894"/>
                  <a:gd name="connsiteX6" fmla="*/ 3614787 w 3614787"/>
                  <a:gd name="connsiteY6" fmla="*/ 365131 h 714894"/>
                  <a:gd name="connsiteX0" fmla="*/ 0 w 3614787"/>
                  <a:gd name="connsiteY0" fmla="*/ 693747 h 714894"/>
                  <a:gd name="connsiteX1" fmla="*/ 730260 w 3614787"/>
                  <a:gd name="connsiteY1" fmla="*/ 0 h 714894"/>
                  <a:gd name="connsiteX2" fmla="*/ 1424007 w 3614787"/>
                  <a:gd name="connsiteY2" fmla="*/ 693747 h 714894"/>
                  <a:gd name="connsiteX3" fmla="*/ 2190780 w 3614787"/>
                  <a:gd name="connsiteY3" fmla="*/ 0 h 714894"/>
                  <a:gd name="connsiteX4" fmla="*/ 2884527 w 3614787"/>
                  <a:gd name="connsiteY4" fmla="*/ 693747 h 714894"/>
                  <a:gd name="connsiteX5" fmla="*/ 3286170 w 3614787"/>
                  <a:gd name="connsiteY5" fmla="*/ 365131 h 714894"/>
                  <a:gd name="connsiteX6" fmla="*/ 3614787 w 3614787"/>
                  <a:gd name="connsiteY6" fmla="*/ 365131 h 714894"/>
                  <a:gd name="connsiteX0" fmla="*/ 0 w 3614787"/>
                  <a:gd name="connsiteY0" fmla="*/ 693747 h 714894"/>
                  <a:gd name="connsiteX1" fmla="*/ 730260 w 3614787"/>
                  <a:gd name="connsiteY1" fmla="*/ 0 h 714894"/>
                  <a:gd name="connsiteX2" fmla="*/ 1424007 w 3614787"/>
                  <a:gd name="connsiteY2" fmla="*/ 693747 h 714894"/>
                  <a:gd name="connsiteX3" fmla="*/ 2190780 w 3614787"/>
                  <a:gd name="connsiteY3" fmla="*/ 0 h 714894"/>
                  <a:gd name="connsiteX4" fmla="*/ 2884527 w 3614787"/>
                  <a:gd name="connsiteY4" fmla="*/ 693747 h 714894"/>
                  <a:gd name="connsiteX5" fmla="*/ 3286170 w 3614787"/>
                  <a:gd name="connsiteY5" fmla="*/ 365131 h 714894"/>
                  <a:gd name="connsiteX6" fmla="*/ 3614787 w 3614787"/>
                  <a:gd name="connsiteY6" fmla="*/ 365131 h 714894"/>
                  <a:gd name="connsiteX0" fmla="*/ 0 w 3614787"/>
                  <a:gd name="connsiteY0" fmla="*/ 693747 h 714894"/>
                  <a:gd name="connsiteX1" fmla="*/ 730260 w 3614787"/>
                  <a:gd name="connsiteY1" fmla="*/ 0 h 714894"/>
                  <a:gd name="connsiteX2" fmla="*/ 1424007 w 3614787"/>
                  <a:gd name="connsiteY2" fmla="*/ 693747 h 714894"/>
                  <a:gd name="connsiteX3" fmla="*/ 2190780 w 3614787"/>
                  <a:gd name="connsiteY3" fmla="*/ 0 h 714894"/>
                  <a:gd name="connsiteX4" fmla="*/ 2884527 w 3614787"/>
                  <a:gd name="connsiteY4" fmla="*/ 693747 h 714894"/>
                  <a:gd name="connsiteX5" fmla="*/ 3286170 w 3614787"/>
                  <a:gd name="connsiteY5" fmla="*/ 365131 h 714894"/>
                  <a:gd name="connsiteX6" fmla="*/ 3614787 w 3614787"/>
                  <a:gd name="connsiteY6" fmla="*/ 365131 h 714894"/>
                  <a:gd name="connsiteX0" fmla="*/ 0 w 3614787"/>
                  <a:gd name="connsiteY0" fmla="*/ 693747 h 714894"/>
                  <a:gd name="connsiteX1" fmla="*/ 730260 w 3614787"/>
                  <a:gd name="connsiteY1" fmla="*/ 0 h 714894"/>
                  <a:gd name="connsiteX2" fmla="*/ 1424007 w 3614787"/>
                  <a:gd name="connsiteY2" fmla="*/ 693747 h 714894"/>
                  <a:gd name="connsiteX3" fmla="*/ 2190780 w 3614787"/>
                  <a:gd name="connsiteY3" fmla="*/ 0 h 714894"/>
                  <a:gd name="connsiteX4" fmla="*/ 2884527 w 3614787"/>
                  <a:gd name="connsiteY4" fmla="*/ 693747 h 714894"/>
                  <a:gd name="connsiteX5" fmla="*/ 3286170 w 3614787"/>
                  <a:gd name="connsiteY5" fmla="*/ 365131 h 714894"/>
                  <a:gd name="connsiteX6" fmla="*/ 3614787 w 3614787"/>
                  <a:gd name="connsiteY6" fmla="*/ 365131 h 714894"/>
                  <a:gd name="connsiteX0" fmla="*/ 0 w 3614787"/>
                  <a:gd name="connsiteY0" fmla="*/ 693747 h 714894"/>
                  <a:gd name="connsiteX1" fmla="*/ 730260 w 3614787"/>
                  <a:gd name="connsiteY1" fmla="*/ 0 h 714894"/>
                  <a:gd name="connsiteX2" fmla="*/ 1424007 w 3614787"/>
                  <a:gd name="connsiteY2" fmla="*/ 693747 h 714894"/>
                  <a:gd name="connsiteX3" fmla="*/ 2190780 w 3614787"/>
                  <a:gd name="connsiteY3" fmla="*/ 0 h 714894"/>
                  <a:gd name="connsiteX4" fmla="*/ 2884527 w 3614787"/>
                  <a:gd name="connsiteY4" fmla="*/ 693747 h 714894"/>
                  <a:gd name="connsiteX5" fmla="*/ 3286170 w 3614787"/>
                  <a:gd name="connsiteY5" fmla="*/ 365131 h 714894"/>
                  <a:gd name="connsiteX6" fmla="*/ 3614787 w 3614787"/>
                  <a:gd name="connsiteY6" fmla="*/ 365131 h 714894"/>
                  <a:gd name="connsiteX0" fmla="*/ 0 w 3614787"/>
                  <a:gd name="connsiteY0" fmla="*/ 693747 h 714894"/>
                  <a:gd name="connsiteX1" fmla="*/ 730260 w 3614787"/>
                  <a:gd name="connsiteY1" fmla="*/ 0 h 714894"/>
                  <a:gd name="connsiteX2" fmla="*/ 1424007 w 3614787"/>
                  <a:gd name="connsiteY2" fmla="*/ 693747 h 714894"/>
                  <a:gd name="connsiteX3" fmla="*/ 2190780 w 3614787"/>
                  <a:gd name="connsiteY3" fmla="*/ 0 h 714894"/>
                  <a:gd name="connsiteX4" fmla="*/ 2884527 w 3614787"/>
                  <a:gd name="connsiteY4" fmla="*/ 693747 h 714894"/>
                  <a:gd name="connsiteX5" fmla="*/ 3286170 w 3614787"/>
                  <a:gd name="connsiteY5" fmla="*/ 365131 h 714894"/>
                  <a:gd name="connsiteX6" fmla="*/ 3614787 w 3614787"/>
                  <a:gd name="connsiteY6" fmla="*/ 365131 h 714894"/>
                  <a:gd name="connsiteX0" fmla="*/ 0 w 3614787"/>
                  <a:gd name="connsiteY0" fmla="*/ 693747 h 714894"/>
                  <a:gd name="connsiteX1" fmla="*/ 730260 w 3614787"/>
                  <a:gd name="connsiteY1" fmla="*/ 0 h 714894"/>
                  <a:gd name="connsiteX2" fmla="*/ 1424007 w 3614787"/>
                  <a:gd name="connsiteY2" fmla="*/ 693747 h 714894"/>
                  <a:gd name="connsiteX3" fmla="*/ 2190780 w 3614787"/>
                  <a:gd name="connsiteY3" fmla="*/ 0 h 714894"/>
                  <a:gd name="connsiteX4" fmla="*/ 2884527 w 3614787"/>
                  <a:gd name="connsiteY4" fmla="*/ 693747 h 714894"/>
                  <a:gd name="connsiteX5" fmla="*/ 3286170 w 3614787"/>
                  <a:gd name="connsiteY5" fmla="*/ 365131 h 714894"/>
                  <a:gd name="connsiteX6" fmla="*/ 3463935 w 3614787"/>
                  <a:gd name="connsiteY6" fmla="*/ 355591 h 714894"/>
                  <a:gd name="connsiteX7" fmla="*/ 3614787 w 3614787"/>
                  <a:gd name="connsiteY7" fmla="*/ 365131 h 714894"/>
                  <a:gd name="connsiteX0" fmla="*/ 0 w 3614787"/>
                  <a:gd name="connsiteY0" fmla="*/ 693747 h 714894"/>
                  <a:gd name="connsiteX1" fmla="*/ 730260 w 3614787"/>
                  <a:gd name="connsiteY1" fmla="*/ 0 h 714894"/>
                  <a:gd name="connsiteX2" fmla="*/ 1424007 w 3614787"/>
                  <a:gd name="connsiteY2" fmla="*/ 693747 h 714894"/>
                  <a:gd name="connsiteX3" fmla="*/ 2190780 w 3614787"/>
                  <a:gd name="connsiteY3" fmla="*/ 0 h 714894"/>
                  <a:gd name="connsiteX4" fmla="*/ 2884527 w 3614787"/>
                  <a:gd name="connsiteY4" fmla="*/ 693747 h 714894"/>
                  <a:gd name="connsiteX5" fmla="*/ 3286170 w 3614787"/>
                  <a:gd name="connsiteY5" fmla="*/ 365131 h 714894"/>
                  <a:gd name="connsiteX6" fmla="*/ 3432222 w 3614787"/>
                  <a:gd name="connsiteY6" fmla="*/ 73027 h 714894"/>
                  <a:gd name="connsiteX7" fmla="*/ 3614787 w 3614787"/>
                  <a:gd name="connsiteY7" fmla="*/ 365131 h 714894"/>
                  <a:gd name="connsiteX0" fmla="*/ 0 w 3614787"/>
                  <a:gd name="connsiteY0" fmla="*/ 693747 h 714894"/>
                  <a:gd name="connsiteX1" fmla="*/ 730260 w 3614787"/>
                  <a:gd name="connsiteY1" fmla="*/ 0 h 714894"/>
                  <a:gd name="connsiteX2" fmla="*/ 1424007 w 3614787"/>
                  <a:gd name="connsiteY2" fmla="*/ 693747 h 714894"/>
                  <a:gd name="connsiteX3" fmla="*/ 2190780 w 3614787"/>
                  <a:gd name="connsiteY3" fmla="*/ 0 h 714894"/>
                  <a:gd name="connsiteX4" fmla="*/ 2884527 w 3614787"/>
                  <a:gd name="connsiteY4" fmla="*/ 693747 h 714894"/>
                  <a:gd name="connsiteX5" fmla="*/ 3286170 w 3614787"/>
                  <a:gd name="connsiteY5" fmla="*/ 365131 h 714894"/>
                  <a:gd name="connsiteX6" fmla="*/ 3614787 w 3614787"/>
                  <a:gd name="connsiteY6" fmla="*/ 365131 h 714894"/>
                  <a:gd name="connsiteX0" fmla="*/ 0 w 3614787"/>
                  <a:gd name="connsiteY0" fmla="*/ 693747 h 714894"/>
                  <a:gd name="connsiteX1" fmla="*/ 730260 w 3614787"/>
                  <a:gd name="connsiteY1" fmla="*/ 0 h 714894"/>
                  <a:gd name="connsiteX2" fmla="*/ 1424007 w 3614787"/>
                  <a:gd name="connsiteY2" fmla="*/ 693747 h 714894"/>
                  <a:gd name="connsiteX3" fmla="*/ 2190780 w 3614787"/>
                  <a:gd name="connsiteY3" fmla="*/ 0 h 714894"/>
                  <a:gd name="connsiteX4" fmla="*/ 2884527 w 3614787"/>
                  <a:gd name="connsiteY4" fmla="*/ 693747 h 714894"/>
                  <a:gd name="connsiteX5" fmla="*/ 3286170 w 3614787"/>
                  <a:gd name="connsiteY5" fmla="*/ 365131 h 714894"/>
                  <a:gd name="connsiteX6" fmla="*/ 3614787 w 3614787"/>
                  <a:gd name="connsiteY6" fmla="*/ 328618 h 714894"/>
                  <a:gd name="connsiteX0" fmla="*/ 0 w 3614787"/>
                  <a:gd name="connsiteY0" fmla="*/ 693747 h 714894"/>
                  <a:gd name="connsiteX1" fmla="*/ 730260 w 3614787"/>
                  <a:gd name="connsiteY1" fmla="*/ 0 h 714894"/>
                  <a:gd name="connsiteX2" fmla="*/ 1424007 w 3614787"/>
                  <a:gd name="connsiteY2" fmla="*/ 693747 h 714894"/>
                  <a:gd name="connsiteX3" fmla="*/ 2190780 w 3614787"/>
                  <a:gd name="connsiteY3" fmla="*/ 0 h 714894"/>
                  <a:gd name="connsiteX4" fmla="*/ 2884527 w 3614787"/>
                  <a:gd name="connsiteY4" fmla="*/ 693747 h 714894"/>
                  <a:gd name="connsiteX5" fmla="*/ 3359196 w 3614787"/>
                  <a:gd name="connsiteY5" fmla="*/ 328618 h 714894"/>
                  <a:gd name="connsiteX6" fmla="*/ 3614787 w 3614787"/>
                  <a:gd name="connsiteY6" fmla="*/ 328618 h 714894"/>
                  <a:gd name="connsiteX0" fmla="*/ 0 w 3614787"/>
                  <a:gd name="connsiteY0" fmla="*/ 693747 h 714894"/>
                  <a:gd name="connsiteX1" fmla="*/ 730260 w 3614787"/>
                  <a:gd name="connsiteY1" fmla="*/ 0 h 714894"/>
                  <a:gd name="connsiteX2" fmla="*/ 1424007 w 3614787"/>
                  <a:gd name="connsiteY2" fmla="*/ 693747 h 714894"/>
                  <a:gd name="connsiteX3" fmla="*/ 2190780 w 3614787"/>
                  <a:gd name="connsiteY3" fmla="*/ 0 h 714894"/>
                  <a:gd name="connsiteX4" fmla="*/ 2884527 w 3614787"/>
                  <a:gd name="connsiteY4" fmla="*/ 584209 h 714894"/>
                  <a:gd name="connsiteX5" fmla="*/ 3359196 w 3614787"/>
                  <a:gd name="connsiteY5" fmla="*/ 328618 h 714894"/>
                  <a:gd name="connsiteX6" fmla="*/ 3614787 w 3614787"/>
                  <a:gd name="connsiteY6" fmla="*/ 328618 h 714894"/>
                  <a:gd name="connsiteX0" fmla="*/ 0 w 3614787"/>
                  <a:gd name="connsiteY0" fmla="*/ 693747 h 714894"/>
                  <a:gd name="connsiteX1" fmla="*/ 730260 w 3614787"/>
                  <a:gd name="connsiteY1" fmla="*/ 0 h 714894"/>
                  <a:gd name="connsiteX2" fmla="*/ 1424007 w 3614787"/>
                  <a:gd name="connsiteY2" fmla="*/ 693747 h 714894"/>
                  <a:gd name="connsiteX3" fmla="*/ 2190780 w 3614787"/>
                  <a:gd name="connsiteY3" fmla="*/ 0 h 714894"/>
                  <a:gd name="connsiteX4" fmla="*/ 2884527 w 3614787"/>
                  <a:gd name="connsiteY4" fmla="*/ 584209 h 714894"/>
                  <a:gd name="connsiteX5" fmla="*/ 3359196 w 3614787"/>
                  <a:gd name="connsiteY5" fmla="*/ 365131 h 714894"/>
                  <a:gd name="connsiteX6" fmla="*/ 3614787 w 3614787"/>
                  <a:gd name="connsiteY6" fmla="*/ 328618 h 714894"/>
                  <a:gd name="connsiteX0" fmla="*/ 0 w 3614787"/>
                  <a:gd name="connsiteY0" fmla="*/ 693747 h 714895"/>
                  <a:gd name="connsiteX1" fmla="*/ 730260 w 3614787"/>
                  <a:gd name="connsiteY1" fmla="*/ 0 h 714895"/>
                  <a:gd name="connsiteX2" fmla="*/ 1424007 w 3614787"/>
                  <a:gd name="connsiteY2" fmla="*/ 693747 h 714895"/>
                  <a:gd name="connsiteX3" fmla="*/ 2190780 w 3614787"/>
                  <a:gd name="connsiteY3" fmla="*/ 0 h 714895"/>
                  <a:gd name="connsiteX4" fmla="*/ 2884527 w 3614787"/>
                  <a:gd name="connsiteY4" fmla="*/ 693748 h 714895"/>
                  <a:gd name="connsiteX5" fmla="*/ 3359196 w 3614787"/>
                  <a:gd name="connsiteY5" fmla="*/ 365131 h 714895"/>
                  <a:gd name="connsiteX6" fmla="*/ 3614787 w 3614787"/>
                  <a:gd name="connsiteY6" fmla="*/ 328618 h 714895"/>
                  <a:gd name="connsiteX0" fmla="*/ 0 w 3614787"/>
                  <a:gd name="connsiteY0" fmla="*/ 693747 h 714895"/>
                  <a:gd name="connsiteX1" fmla="*/ 730260 w 3614787"/>
                  <a:gd name="connsiteY1" fmla="*/ 0 h 714895"/>
                  <a:gd name="connsiteX2" fmla="*/ 1424007 w 3614787"/>
                  <a:gd name="connsiteY2" fmla="*/ 693747 h 714895"/>
                  <a:gd name="connsiteX3" fmla="*/ 2190780 w 3614787"/>
                  <a:gd name="connsiteY3" fmla="*/ 0 h 714895"/>
                  <a:gd name="connsiteX4" fmla="*/ 2884527 w 3614787"/>
                  <a:gd name="connsiteY4" fmla="*/ 693748 h 714895"/>
                  <a:gd name="connsiteX5" fmla="*/ 3359196 w 3614787"/>
                  <a:gd name="connsiteY5" fmla="*/ 365131 h 714895"/>
                  <a:gd name="connsiteX6" fmla="*/ 3614787 w 3614787"/>
                  <a:gd name="connsiteY6" fmla="*/ 328618 h 714895"/>
                  <a:gd name="connsiteX0" fmla="*/ 0 w 3614787"/>
                  <a:gd name="connsiteY0" fmla="*/ 693747 h 714895"/>
                  <a:gd name="connsiteX1" fmla="*/ 730260 w 3614787"/>
                  <a:gd name="connsiteY1" fmla="*/ 0 h 714895"/>
                  <a:gd name="connsiteX2" fmla="*/ 1424007 w 3614787"/>
                  <a:gd name="connsiteY2" fmla="*/ 693747 h 714895"/>
                  <a:gd name="connsiteX3" fmla="*/ 2190780 w 3614787"/>
                  <a:gd name="connsiteY3" fmla="*/ 0 h 714895"/>
                  <a:gd name="connsiteX4" fmla="*/ 2884527 w 3614787"/>
                  <a:gd name="connsiteY4" fmla="*/ 693748 h 714895"/>
                  <a:gd name="connsiteX5" fmla="*/ 3359196 w 3614787"/>
                  <a:gd name="connsiteY5" fmla="*/ 328618 h 714895"/>
                  <a:gd name="connsiteX6" fmla="*/ 3614787 w 3614787"/>
                  <a:gd name="connsiteY6" fmla="*/ 328618 h 714895"/>
                  <a:gd name="connsiteX0" fmla="*/ 0 w 4043660"/>
                  <a:gd name="connsiteY0" fmla="*/ 693747 h 714895"/>
                  <a:gd name="connsiteX1" fmla="*/ 730260 w 4043660"/>
                  <a:gd name="connsiteY1" fmla="*/ 0 h 714895"/>
                  <a:gd name="connsiteX2" fmla="*/ 1424007 w 4043660"/>
                  <a:gd name="connsiteY2" fmla="*/ 693747 h 714895"/>
                  <a:gd name="connsiteX3" fmla="*/ 2190780 w 4043660"/>
                  <a:gd name="connsiteY3" fmla="*/ 0 h 714895"/>
                  <a:gd name="connsiteX4" fmla="*/ 2884527 w 4043660"/>
                  <a:gd name="connsiteY4" fmla="*/ 693748 h 714895"/>
                  <a:gd name="connsiteX5" fmla="*/ 3359196 w 4043660"/>
                  <a:gd name="connsiteY5" fmla="*/ 328618 h 714895"/>
                  <a:gd name="connsiteX6" fmla="*/ 4043660 w 4043660"/>
                  <a:gd name="connsiteY6" fmla="*/ 328618 h 714895"/>
                  <a:gd name="connsiteX0" fmla="*/ 0 w 4043660"/>
                  <a:gd name="connsiteY0" fmla="*/ 693747 h 714895"/>
                  <a:gd name="connsiteX1" fmla="*/ 730260 w 4043660"/>
                  <a:gd name="connsiteY1" fmla="*/ 0 h 714895"/>
                  <a:gd name="connsiteX2" fmla="*/ 1424007 w 4043660"/>
                  <a:gd name="connsiteY2" fmla="*/ 693747 h 714895"/>
                  <a:gd name="connsiteX3" fmla="*/ 2190780 w 4043660"/>
                  <a:gd name="connsiteY3" fmla="*/ 0 h 714895"/>
                  <a:gd name="connsiteX4" fmla="*/ 2884527 w 4043660"/>
                  <a:gd name="connsiteY4" fmla="*/ 693748 h 714895"/>
                  <a:gd name="connsiteX5" fmla="*/ 3492250 w 4043660"/>
                  <a:gd name="connsiteY5" fmla="*/ 328618 h 714895"/>
                  <a:gd name="connsiteX6" fmla="*/ 4043660 w 4043660"/>
                  <a:gd name="connsiteY6" fmla="*/ 328618 h 714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43660" h="714895">
                    <a:moveTo>
                      <a:pt x="0" y="693747"/>
                    </a:moveTo>
                    <a:cubicBezTo>
                      <a:pt x="394239" y="705369"/>
                      <a:pt x="324918" y="5811"/>
                      <a:pt x="730260" y="0"/>
                    </a:cubicBezTo>
                    <a:cubicBezTo>
                      <a:pt x="1115493" y="5811"/>
                      <a:pt x="1022889" y="714894"/>
                      <a:pt x="1424007" y="693747"/>
                    </a:cubicBezTo>
                    <a:cubicBezTo>
                      <a:pt x="1854210" y="697431"/>
                      <a:pt x="1824048" y="7398"/>
                      <a:pt x="2190780" y="0"/>
                    </a:cubicBezTo>
                    <a:cubicBezTo>
                      <a:pt x="2599806" y="5811"/>
                      <a:pt x="2554827" y="714895"/>
                      <a:pt x="2884527" y="693748"/>
                    </a:cubicBezTo>
                    <a:cubicBezTo>
                      <a:pt x="3094854" y="707882"/>
                      <a:pt x="3377287" y="311140"/>
                      <a:pt x="3492250" y="328618"/>
                    </a:cubicBezTo>
                    <a:lnTo>
                      <a:pt x="4043660" y="32861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 flipH="1" flipV="1">
                <a:off x="7837527" y="4305312"/>
                <a:ext cx="292104" cy="18256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7837527" y="4487877"/>
                <a:ext cx="292104" cy="21907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Rectangle 62"/>
            <p:cNvSpPr/>
            <p:nvPr/>
          </p:nvSpPr>
          <p:spPr>
            <a:xfrm>
              <a:off x="2251038" y="4013208"/>
              <a:ext cx="1058877" cy="109539"/>
            </a:xfrm>
            <a:prstGeom prst="rect">
              <a:avLst/>
            </a:prstGeom>
            <a:solidFill>
              <a:srgbClr val="00B0F0"/>
            </a:solidFill>
            <a:ln w="34925"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254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506629" y="3867156"/>
              <a:ext cx="547696" cy="109539"/>
            </a:xfrm>
            <a:prstGeom prst="rect">
              <a:avLst/>
            </a:prstGeom>
            <a:solidFill>
              <a:srgbClr val="7030A0"/>
            </a:solidFill>
            <a:ln w="34925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rot="5400000">
              <a:off x="2963836" y="5308625"/>
              <a:ext cx="1058876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 rot="16200000">
              <a:off x="3163863" y="5145111"/>
              <a:ext cx="401643" cy="25559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600" b="1" i="1" dirty="0" smtClean="0"/>
                <a:t>E</a:t>
              </a:r>
              <a:endParaRPr lang="en-US" sz="1600" b="1" i="1" dirty="0" smtClean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543142" y="3575052"/>
              <a:ext cx="401643" cy="25559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600" b="1" i="1" dirty="0" smtClean="0"/>
                <a:t>+V</a:t>
              </a:r>
              <a:endParaRPr lang="en-US" sz="1600" b="1" i="1" dirty="0" smtClean="0"/>
            </a:p>
          </p:txBody>
        </p:sp>
        <p:sp>
          <p:nvSpPr>
            <p:cNvPr id="95" name="Oval 94"/>
            <p:cNvSpPr/>
            <p:nvPr/>
          </p:nvSpPr>
          <p:spPr>
            <a:xfrm>
              <a:off x="2798733" y="5364189"/>
              <a:ext cx="179423" cy="179423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it-IT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_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2619310" y="5218137"/>
              <a:ext cx="179423" cy="179423"/>
            </a:xfrm>
            <a:prstGeom prst="ellipse">
              <a:avLst/>
            </a:prstGeom>
            <a:solidFill>
              <a:srgbClr val="66FF9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2762220" y="4149725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2500308" y="4441829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3011490" y="4149725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2762220" y="4405316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2798733" y="6203988"/>
              <a:ext cx="146052" cy="146052"/>
            </a:xfrm>
            <a:prstGeom prst="ellipse">
              <a:avLst/>
            </a:prstGeom>
            <a:solidFill>
              <a:srgbClr val="66FF99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2506629" y="6240501"/>
              <a:ext cx="146052" cy="146052"/>
            </a:xfrm>
            <a:prstGeom prst="ellipse">
              <a:avLst/>
            </a:prstGeom>
            <a:solidFill>
              <a:srgbClr val="66FF99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2543142" y="5984910"/>
              <a:ext cx="146052" cy="146052"/>
            </a:xfrm>
            <a:prstGeom prst="ellipse">
              <a:avLst/>
            </a:prstGeom>
            <a:solidFill>
              <a:srgbClr val="66FF99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2908272" y="5948397"/>
              <a:ext cx="146052" cy="146052"/>
            </a:xfrm>
            <a:prstGeom prst="ellipse">
              <a:avLst/>
            </a:prstGeom>
            <a:solidFill>
              <a:srgbClr val="66FF99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2" name="ccdintrofigur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0" y="1531919"/>
            <a:ext cx="5238502" cy="3625321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128587" y="548600"/>
            <a:ext cx="9648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accent2"/>
                </a:solidFill>
              </a:rPr>
              <a:t>The CCD </a:t>
            </a:r>
            <a:r>
              <a:rPr lang="it-IT" sz="2400" dirty="0" err="1" smtClean="0">
                <a:solidFill>
                  <a:schemeClr val="accent2"/>
                </a:solidFill>
              </a:rPr>
              <a:t>basic</a:t>
            </a:r>
            <a:r>
              <a:rPr lang="it-IT" sz="2400" dirty="0" smtClean="0">
                <a:solidFill>
                  <a:schemeClr val="accent2"/>
                </a:solidFill>
              </a:rPr>
              <a:t> building </a:t>
            </a:r>
            <a:r>
              <a:rPr lang="it-IT" sz="2400" dirty="0" err="1" smtClean="0">
                <a:solidFill>
                  <a:schemeClr val="accent2"/>
                </a:solidFill>
              </a:rPr>
              <a:t>block</a:t>
            </a:r>
            <a:r>
              <a:rPr lang="it-IT" sz="2400" b="1" i="1" dirty="0" smtClean="0">
                <a:solidFill>
                  <a:schemeClr val="accent2"/>
                </a:solidFill>
              </a:rPr>
              <a:t> </a:t>
            </a:r>
            <a:r>
              <a:rPr lang="it-IT" sz="2400" dirty="0" err="1" smtClean="0">
                <a:solidFill>
                  <a:schemeClr val="accent2"/>
                </a:solidFill>
              </a:rPr>
              <a:t>is</a:t>
            </a:r>
            <a:r>
              <a:rPr lang="it-IT" sz="2400" dirty="0" smtClean="0">
                <a:solidFill>
                  <a:schemeClr val="accent2"/>
                </a:solidFill>
              </a:rPr>
              <a:t> a MOS </a:t>
            </a:r>
            <a:r>
              <a:rPr lang="it-IT" sz="2400" dirty="0" err="1" smtClean="0">
                <a:solidFill>
                  <a:schemeClr val="accent2"/>
                </a:solidFill>
              </a:rPr>
              <a:t>capacitor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64" name="Rounded Rectangular Callout 63"/>
          <p:cNvSpPr/>
          <p:nvPr/>
        </p:nvSpPr>
        <p:spPr>
          <a:xfrm>
            <a:off x="5843684" y="2347070"/>
            <a:ext cx="912825" cy="292104"/>
          </a:xfrm>
          <a:prstGeom prst="wedgeRoundRectCallout">
            <a:avLst>
              <a:gd name="adj1" fmla="val 96988"/>
              <a:gd name="adj2" fmla="val -2111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Insulator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6" name="Rounded Rectangular Callout 65"/>
          <p:cNvSpPr/>
          <p:nvPr/>
        </p:nvSpPr>
        <p:spPr>
          <a:xfrm>
            <a:off x="8553500" y="1962932"/>
            <a:ext cx="912825" cy="292104"/>
          </a:xfrm>
          <a:prstGeom prst="wedgeRoundRectCallout">
            <a:avLst>
              <a:gd name="adj1" fmla="val -98632"/>
              <a:gd name="adj2" fmla="val 39234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Gate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31186" y="4750317"/>
            <a:ext cx="555322" cy="353387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it-IT" sz="1600" b="1" i="1" dirty="0" smtClean="0"/>
              <a:t>-V</a:t>
            </a:r>
            <a:endParaRPr lang="en-US" sz="1600" b="1" i="1" dirty="0" smtClean="0"/>
          </a:p>
        </p:txBody>
      </p:sp>
      <p:sp>
        <p:nvSpPr>
          <p:cNvPr id="69" name="Rounded Rectangular Callout 68"/>
          <p:cNvSpPr/>
          <p:nvPr/>
        </p:nvSpPr>
        <p:spPr>
          <a:xfrm>
            <a:off x="4688265" y="3640966"/>
            <a:ext cx="912825" cy="292104"/>
          </a:xfrm>
          <a:prstGeom prst="wedgeRoundRectCallout">
            <a:avLst>
              <a:gd name="adj1" fmla="val -100719"/>
              <a:gd name="adj2" fmla="val 32712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Capacitor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Detectors</a:t>
            </a:r>
            <a:r>
              <a:rPr lang="en-US" sz="2800" dirty="0" smtClean="0">
                <a:solidFill>
                  <a:schemeClr val="accent2"/>
                </a:solidFill>
              </a:rPr>
              <a:t> – CCD detection 1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92044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2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moscapaci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1" y="1089837"/>
            <a:ext cx="5288039" cy="3923383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128587" y="548600"/>
            <a:ext cx="9648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accent2"/>
                </a:solidFill>
              </a:rPr>
              <a:t>By shaping the potential is possible to trap and move the collected charge</a:t>
            </a:r>
            <a:endParaRPr lang="en-US" sz="2400" dirty="0">
              <a:solidFill>
                <a:schemeClr val="accent2"/>
              </a:solidFill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6105160" y="2204830"/>
            <a:ext cx="3338078" cy="3528490"/>
            <a:chOff x="5673750" y="3575052"/>
            <a:chExt cx="2867035" cy="3030578"/>
          </a:xfrm>
        </p:grpSpPr>
        <p:pic>
          <p:nvPicPr>
            <p:cNvPr id="72" name="Picture 71" descr="rev_bias.en_Light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4897462" y="4724443"/>
              <a:ext cx="2657475" cy="11049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3" name="Picture 72" descr="rev_bias.en_Light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5783285" y="4724443"/>
              <a:ext cx="2657475" cy="11049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4" name="Picture 73" descr="rev_bias.en_Light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659597" y="4724443"/>
              <a:ext cx="2657475" cy="11049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5" name="Rectangle 74"/>
            <p:cNvSpPr/>
            <p:nvPr/>
          </p:nvSpPr>
          <p:spPr>
            <a:xfrm>
              <a:off x="5756286" y="4013208"/>
              <a:ext cx="2701962" cy="109539"/>
            </a:xfrm>
            <a:prstGeom prst="rect">
              <a:avLst/>
            </a:prstGeom>
            <a:solidFill>
              <a:srgbClr val="00B0F0"/>
            </a:solidFill>
            <a:ln w="34925"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254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975363" y="3867156"/>
              <a:ext cx="547696" cy="109539"/>
            </a:xfrm>
            <a:prstGeom prst="rect">
              <a:avLst/>
            </a:prstGeom>
            <a:solidFill>
              <a:srgbClr val="7030A0"/>
            </a:solidFill>
            <a:ln w="34925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839740" y="3857621"/>
              <a:ext cx="547696" cy="109539"/>
            </a:xfrm>
            <a:prstGeom prst="rect">
              <a:avLst/>
            </a:prstGeom>
            <a:solidFill>
              <a:srgbClr val="7030A0"/>
            </a:solidFill>
            <a:ln w="34925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691475" y="3857621"/>
              <a:ext cx="547696" cy="109539"/>
            </a:xfrm>
            <a:prstGeom prst="rect">
              <a:avLst/>
            </a:prstGeom>
            <a:solidFill>
              <a:srgbClr val="7030A0"/>
            </a:solidFill>
            <a:ln w="34925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5756286" y="4149725"/>
              <a:ext cx="876312" cy="842986"/>
            </a:xfrm>
            <a:custGeom>
              <a:avLst/>
              <a:gdLst>
                <a:gd name="connsiteX0" fmla="*/ 0 w 701749"/>
                <a:gd name="connsiteY0" fmla="*/ 0 h 691116"/>
                <a:gd name="connsiteX1" fmla="*/ 701749 w 701749"/>
                <a:gd name="connsiteY1" fmla="*/ 0 h 691116"/>
                <a:gd name="connsiteX2" fmla="*/ 350874 w 701749"/>
                <a:gd name="connsiteY2" fmla="*/ 691116 h 691116"/>
                <a:gd name="connsiteX3" fmla="*/ 0 w 701749"/>
                <a:gd name="connsiteY3" fmla="*/ 0 h 691116"/>
                <a:gd name="connsiteX0" fmla="*/ 16689 w 718438"/>
                <a:gd name="connsiteY0" fmla="*/ 0 h 691116"/>
                <a:gd name="connsiteX1" fmla="*/ 718438 w 718438"/>
                <a:gd name="connsiteY1" fmla="*/ 0 h 691116"/>
                <a:gd name="connsiteX2" fmla="*/ 367563 w 718438"/>
                <a:gd name="connsiteY2" fmla="*/ 691116 h 691116"/>
                <a:gd name="connsiteX3" fmla="*/ 16689 w 718438"/>
                <a:gd name="connsiteY3" fmla="*/ 0 h 691116"/>
                <a:gd name="connsiteX0" fmla="*/ 16689 w 718438"/>
                <a:gd name="connsiteY0" fmla="*/ 0 h 691116"/>
                <a:gd name="connsiteX1" fmla="*/ 718438 w 718438"/>
                <a:gd name="connsiteY1" fmla="*/ 0 h 691116"/>
                <a:gd name="connsiteX2" fmla="*/ 367563 w 718438"/>
                <a:gd name="connsiteY2" fmla="*/ 691116 h 691116"/>
                <a:gd name="connsiteX3" fmla="*/ 16689 w 718438"/>
                <a:gd name="connsiteY3" fmla="*/ 0 h 69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8438" h="691116">
                  <a:moveTo>
                    <a:pt x="16689" y="0"/>
                  </a:moveTo>
                  <a:lnTo>
                    <a:pt x="718438" y="0"/>
                  </a:lnTo>
                  <a:cubicBezTo>
                    <a:pt x="601480" y="230372"/>
                    <a:pt x="716586" y="641725"/>
                    <a:pt x="367563" y="691116"/>
                  </a:cubicBezTo>
                  <a:cubicBezTo>
                    <a:pt x="0" y="626478"/>
                    <a:pt x="133647" y="230372"/>
                    <a:pt x="16689" y="0"/>
                  </a:cubicBezTo>
                  <a:close/>
                </a:path>
              </a:pathLst>
            </a:custGeom>
            <a:solidFill>
              <a:srgbClr val="FF0000"/>
            </a:solidFill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7508910" y="4149725"/>
              <a:ext cx="876312" cy="842986"/>
            </a:xfrm>
            <a:custGeom>
              <a:avLst/>
              <a:gdLst>
                <a:gd name="connsiteX0" fmla="*/ 0 w 701749"/>
                <a:gd name="connsiteY0" fmla="*/ 0 h 691116"/>
                <a:gd name="connsiteX1" fmla="*/ 701749 w 701749"/>
                <a:gd name="connsiteY1" fmla="*/ 0 h 691116"/>
                <a:gd name="connsiteX2" fmla="*/ 350874 w 701749"/>
                <a:gd name="connsiteY2" fmla="*/ 691116 h 691116"/>
                <a:gd name="connsiteX3" fmla="*/ 0 w 701749"/>
                <a:gd name="connsiteY3" fmla="*/ 0 h 691116"/>
                <a:gd name="connsiteX0" fmla="*/ 16689 w 718438"/>
                <a:gd name="connsiteY0" fmla="*/ 0 h 691116"/>
                <a:gd name="connsiteX1" fmla="*/ 718438 w 718438"/>
                <a:gd name="connsiteY1" fmla="*/ 0 h 691116"/>
                <a:gd name="connsiteX2" fmla="*/ 367563 w 718438"/>
                <a:gd name="connsiteY2" fmla="*/ 691116 h 691116"/>
                <a:gd name="connsiteX3" fmla="*/ 16689 w 718438"/>
                <a:gd name="connsiteY3" fmla="*/ 0 h 691116"/>
                <a:gd name="connsiteX0" fmla="*/ 16689 w 718438"/>
                <a:gd name="connsiteY0" fmla="*/ 0 h 691116"/>
                <a:gd name="connsiteX1" fmla="*/ 718438 w 718438"/>
                <a:gd name="connsiteY1" fmla="*/ 0 h 691116"/>
                <a:gd name="connsiteX2" fmla="*/ 367563 w 718438"/>
                <a:gd name="connsiteY2" fmla="*/ 691116 h 691116"/>
                <a:gd name="connsiteX3" fmla="*/ 16689 w 718438"/>
                <a:gd name="connsiteY3" fmla="*/ 0 h 69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8438" h="691116">
                  <a:moveTo>
                    <a:pt x="16689" y="0"/>
                  </a:moveTo>
                  <a:lnTo>
                    <a:pt x="718438" y="0"/>
                  </a:lnTo>
                  <a:cubicBezTo>
                    <a:pt x="601480" y="230372"/>
                    <a:pt x="716586" y="641725"/>
                    <a:pt x="367563" y="691116"/>
                  </a:cubicBezTo>
                  <a:cubicBezTo>
                    <a:pt x="0" y="626478"/>
                    <a:pt x="133647" y="230372"/>
                    <a:pt x="16689" y="0"/>
                  </a:cubicBezTo>
                  <a:close/>
                </a:path>
              </a:pathLst>
            </a:custGeom>
            <a:solidFill>
              <a:srgbClr val="FF0000"/>
            </a:solidFill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7113588" y="4451364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6851676" y="4743468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6742137" y="4524390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7362858" y="4451364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7113588" y="4706955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7113588" y="4149725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Arc 86"/>
            <p:cNvSpPr/>
            <p:nvPr/>
          </p:nvSpPr>
          <p:spPr>
            <a:xfrm rot="10278816">
              <a:off x="7353894" y="4515428"/>
              <a:ext cx="803286" cy="803286"/>
            </a:xfrm>
            <a:prstGeom prst="arc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Arc 87"/>
            <p:cNvSpPr/>
            <p:nvPr/>
          </p:nvSpPr>
          <p:spPr>
            <a:xfrm rot="11821564" flipH="1">
              <a:off x="5987108" y="4397166"/>
              <a:ext cx="768619" cy="943462"/>
            </a:xfrm>
            <a:prstGeom prst="arc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11877" y="3575052"/>
              <a:ext cx="401643" cy="25559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600" b="1" i="1" dirty="0" smtClean="0"/>
                <a:t>-V</a:t>
              </a:r>
              <a:endParaRPr lang="en-US" sz="1600" b="1" i="1" dirty="0" smtClean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727988" y="3575052"/>
              <a:ext cx="401643" cy="25559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600" b="1" i="1" dirty="0" smtClean="0"/>
                <a:t>-V</a:t>
              </a:r>
              <a:endParaRPr lang="en-US" sz="1600" b="1" i="1" dirty="0" smtClean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912766" y="3575052"/>
              <a:ext cx="401643" cy="25559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600" b="1" i="1" dirty="0" smtClean="0"/>
                <a:t>+V</a:t>
              </a:r>
              <a:endParaRPr lang="en-US" sz="1600" b="1" i="1" dirty="0" smtClean="0"/>
            </a:p>
          </p:txBody>
        </p:sp>
        <p:sp>
          <p:nvSpPr>
            <p:cNvPr id="93" name="Oval 92"/>
            <p:cNvSpPr/>
            <p:nvPr/>
          </p:nvSpPr>
          <p:spPr>
            <a:xfrm>
              <a:off x="7874040" y="5218137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048390" y="5181624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Detectors</a:t>
            </a:r>
            <a:r>
              <a:rPr lang="en-US" sz="2800" dirty="0" smtClean="0">
                <a:solidFill>
                  <a:schemeClr val="accent2"/>
                </a:solidFill>
              </a:rPr>
              <a:t> – CCD detection 2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108" name="Picture 107" descr="potential.gif"/>
          <p:cNvPicPr>
            <a:picLocks noChangeAspect="1"/>
          </p:cNvPicPr>
          <p:nvPr/>
        </p:nvPicPr>
        <p:blipFill>
          <a:blip r:embed="rId4" cstate="print"/>
          <a:srcRect b="4877"/>
          <a:stretch>
            <a:fillRect/>
          </a:stretch>
        </p:blipFill>
        <p:spPr>
          <a:xfrm>
            <a:off x="103086" y="3927758"/>
            <a:ext cx="2473427" cy="2431222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120851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3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6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Solid state detectors</a:t>
            </a:r>
            <a:r>
              <a:rPr lang="en-US" sz="2800" dirty="0" smtClean="0">
                <a:solidFill>
                  <a:schemeClr val="accent2"/>
                </a:solidFill>
              </a:rPr>
              <a:t> – history: the dark side of the moon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0851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3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43" name="luna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5577" y="1471554"/>
            <a:ext cx="2413031" cy="1719284"/>
          </a:xfrm>
          <a:prstGeom prst="rect">
            <a:avLst/>
          </a:prstGeom>
          <a:ln w="34925">
            <a:solidFill>
              <a:schemeClr val="accent5">
                <a:lumMod val="40000"/>
                <a:lumOff val="60000"/>
              </a:schemeClr>
            </a:solidFill>
          </a:ln>
          <a:effectLst/>
        </p:spPr>
      </p:pic>
      <p:sp>
        <p:nvSpPr>
          <p:cNvPr id="50" name="TextBox 49"/>
          <p:cNvSpPr txBox="1"/>
          <p:nvPr/>
        </p:nvSpPr>
        <p:spPr>
          <a:xfrm>
            <a:off x="1189176" y="3316413"/>
            <a:ext cx="1387494" cy="32861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Luna 3 - 1959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03343" y="1202723"/>
            <a:ext cx="4035734" cy="2154267"/>
            <a:chOff x="1703343" y="1202723"/>
            <a:chExt cx="4035734" cy="2154267"/>
          </a:xfrm>
        </p:grpSpPr>
        <p:sp>
          <p:nvSpPr>
            <p:cNvPr id="52" name="Oval 51"/>
            <p:cNvSpPr/>
            <p:nvPr/>
          </p:nvSpPr>
          <p:spPr>
            <a:xfrm>
              <a:off x="1703343" y="2114532"/>
              <a:ext cx="328617" cy="328617"/>
            </a:xfrm>
            <a:prstGeom prst="ellipse">
              <a:avLst/>
            </a:prstGeom>
            <a:noFill/>
            <a:ln w="3492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584810" y="1202723"/>
              <a:ext cx="2154267" cy="2154267"/>
              <a:chOff x="3584810" y="1202723"/>
              <a:chExt cx="2154267" cy="2154267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3584810" y="1202723"/>
                <a:ext cx="2154267" cy="2154267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4925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4" name="Picture 63" descr="luna3camera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08691" y="1309120"/>
                <a:ext cx="1747821" cy="1747821"/>
              </a:xfrm>
              <a:prstGeom prst="rect">
                <a:avLst/>
              </a:prstGeom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1739858" y="602440"/>
            <a:ext cx="8037555" cy="5887780"/>
            <a:chOff x="1739858" y="602440"/>
            <a:chExt cx="8037555" cy="5887780"/>
          </a:xfrm>
        </p:grpSpPr>
        <p:sp>
          <p:nvSpPr>
            <p:cNvPr id="53" name="TextBox 52"/>
            <p:cNvSpPr txBox="1"/>
            <p:nvPr/>
          </p:nvSpPr>
          <p:spPr>
            <a:xfrm>
              <a:off x="6678129" y="4293120"/>
              <a:ext cx="3099284" cy="2197100"/>
            </a:xfrm>
            <a:prstGeom prst="roundRect">
              <a:avLst>
                <a:gd name="adj" fmla="val 10172"/>
              </a:avLst>
            </a:prstGeom>
            <a:noFill/>
            <a:ln>
              <a:noFill/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l"/>
              <a:r>
                <a:rPr lang="it-IT" sz="1800" dirty="0" smtClean="0">
                  <a:solidFill>
                    <a:schemeClr val="accent2"/>
                  </a:solidFill>
                </a:rPr>
                <a:t>Film main limits:</a:t>
              </a:r>
            </a:p>
            <a:p>
              <a:pPr marL="180975" indent="-180975" algn="l">
                <a:buFont typeface="Arial" pitchFamily="34" charset="0"/>
                <a:buChar char="•"/>
              </a:pPr>
              <a:r>
                <a:rPr lang="it-IT" sz="1800" dirty="0" smtClean="0">
                  <a:solidFill>
                    <a:schemeClr val="accent2"/>
                  </a:solidFill>
                </a:rPr>
                <a:t>It doesn’t generate an electric signal</a:t>
              </a:r>
            </a:p>
            <a:p>
              <a:pPr marL="180975" indent="-180975" algn="l">
                <a:buFont typeface="Arial" pitchFamily="34" charset="0"/>
                <a:buChar char="•"/>
              </a:pPr>
              <a:r>
                <a:rPr lang="it-IT" sz="1800" dirty="0" smtClean="0">
                  <a:solidFill>
                    <a:schemeClr val="accent2"/>
                  </a:solidFill>
                </a:rPr>
                <a:t>It is single use, you need a lot of it!</a:t>
              </a:r>
            </a:p>
            <a:p>
              <a:pPr marL="180975" indent="-180975" algn="l">
                <a:buFont typeface="Arial" pitchFamily="34" charset="0"/>
                <a:buChar char="•"/>
              </a:pPr>
              <a:r>
                <a:rPr lang="it-IT" sz="1800" dirty="0" err="1" smtClean="0">
                  <a:solidFill>
                    <a:schemeClr val="accent2"/>
                  </a:solidFill>
                </a:rPr>
                <a:t>Need</a:t>
              </a:r>
              <a:r>
                <a:rPr lang="it-IT" sz="1800" dirty="0" smtClean="0">
                  <a:solidFill>
                    <a:schemeClr val="accent2"/>
                  </a:solidFill>
                </a:rPr>
                <a:t> </a:t>
              </a:r>
              <a:r>
                <a:rPr lang="it-IT" sz="1800" dirty="0" err="1" smtClean="0">
                  <a:solidFill>
                    <a:schemeClr val="accent2"/>
                  </a:solidFill>
                </a:rPr>
                <a:t>mechanics</a:t>
              </a:r>
              <a:r>
                <a:rPr lang="it-IT" sz="1800" dirty="0" smtClean="0">
                  <a:solidFill>
                    <a:schemeClr val="accent2"/>
                  </a:solidFill>
                </a:rPr>
                <a:t>.</a:t>
              </a:r>
              <a:endParaRPr lang="en-US" sz="1800" dirty="0" smtClean="0">
                <a:solidFill>
                  <a:schemeClr val="accent2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39858" y="602440"/>
              <a:ext cx="8011510" cy="3782979"/>
              <a:chOff x="1739858" y="602440"/>
              <a:chExt cx="8011510" cy="3782979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H="1" flipV="1">
                <a:off x="1776372" y="2406636"/>
                <a:ext cx="4355496" cy="1548604"/>
              </a:xfrm>
              <a:prstGeom prst="line">
                <a:avLst/>
              </a:prstGeom>
              <a:ln w="28575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1739858" y="602440"/>
                <a:ext cx="4392010" cy="1548605"/>
              </a:xfrm>
              <a:prstGeom prst="line">
                <a:avLst/>
              </a:prstGeom>
              <a:ln w="28575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5"/>
              <p:cNvGrpSpPr/>
              <p:nvPr/>
            </p:nvGrpSpPr>
            <p:grpSpPr>
              <a:xfrm>
                <a:off x="6131868" y="602440"/>
                <a:ext cx="3619500" cy="3782979"/>
                <a:chOff x="6131868" y="602440"/>
                <a:chExt cx="3619500" cy="3782979"/>
              </a:xfrm>
            </p:grpSpPr>
            <p:sp>
              <p:nvSpPr>
                <p:cNvPr id="51" name="TextBox 50"/>
                <p:cNvSpPr txBox="1"/>
                <p:nvPr/>
              </p:nvSpPr>
              <p:spPr>
                <a:xfrm>
                  <a:off x="6583991" y="4056802"/>
                  <a:ext cx="2994066" cy="328617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rtlCol="0" anchor="ctr" anchorCtr="0">
                  <a:noAutofit/>
                </a:bodyPr>
                <a:lstStyle/>
                <a:p>
                  <a:pPr algn="ctr"/>
                  <a:r>
                    <a:rPr lang="it-IT" sz="1400" b="1" dirty="0" smtClean="0">
                      <a:solidFill>
                        <a:schemeClr val="tx1"/>
                      </a:solidFill>
                    </a:rPr>
                    <a:t>The dark side of the Moon, first shot</a:t>
                  </a:r>
                  <a:endParaRPr lang="en-US" sz="1400" b="1" dirty="0" smtClean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69" name="Picture 68" descr="nssdc_EM_Luna_3_lu3_2.gif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6131868" y="602440"/>
                  <a:ext cx="3619500" cy="3352800"/>
                </a:xfrm>
                <a:prstGeom prst="rect">
                  <a:avLst/>
                </a:prstGeom>
                <a:ln w="28575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</p:pic>
          </p:grpSp>
        </p:grpSp>
      </p:grpSp>
      <p:grpSp>
        <p:nvGrpSpPr>
          <p:cNvPr id="5" name="Group 4"/>
          <p:cNvGrpSpPr/>
          <p:nvPr/>
        </p:nvGrpSpPr>
        <p:grpSpPr>
          <a:xfrm>
            <a:off x="716967" y="3326200"/>
            <a:ext cx="5513988" cy="2970395"/>
            <a:chOff x="716967" y="3326200"/>
            <a:chExt cx="5513988" cy="2970395"/>
          </a:xfrm>
        </p:grpSpPr>
        <p:sp>
          <p:nvSpPr>
            <p:cNvPr id="34" name="Freeform 33"/>
            <p:cNvSpPr/>
            <p:nvPr/>
          </p:nvSpPr>
          <p:spPr>
            <a:xfrm>
              <a:off x="716967" y="3651027"/>
              <a:ext cx="5513988" cy="2645568"/>
            </a:xfrm>
            <a:custGeom>
              <a:avLst/>
              <a:gdLst>
                <a:gd name="connsiteX0" fmla="*/ 0 w 5443870"/>
                <a:gd name="connsiteY0" fmla="*/ 2583712 h 2838893"/>
                <a:gd name="connsiteX1" fmla="*/ 10633 w 5443870"/>
                <a:gd name="connsiteY1" fmla="*/ 754912 h 2838893"/>
                <a:gd name="connsiteX2" fmla="*/ 2275367 w 5443870"/>
                <a:gd name="connsiteY2" fmla="*/ 0 h 2838893"/>
                <a:gd name="connsiteX3" fmla="*/ 4051005 w 5443870"/>
                <a:gd name="connsiteY3" fmla="*/ 0 h 2838893"/>
                <a:gd name="connsiteX4" fmla="*/ 5443870 w 5443870"/>
                <a:gd name="connsiteY4" fmla="*/ 606056 h 2838893"/>
                <a:gd name="connsiteX5" fmla="*/ 5433237 w 5443870"/>
                <a:gd name="connsiteY5" fmla="*/ 2838893 h 2838893"/>
                <a:gd name="connsiteX6" fmla="*/ 0 w 5443870"/>
                <a:gd name="connsiteY6" fmla="*/ 2583712 h 2838893"/>
                <a:gd name="connsiteX0" fmla="*/ 6260 w 5436781"/>
                <a:gd name="connsiteY0" fmla="*/ 2835349 h 2838893"/>
                <a:gd name="connsiteX1" fmla="*/ 3544 w 5436781"/>
                <a:gd name="connsiteY1" fmla="*/ 754912 h 2838893"/>
                <a:gd name="connsiteX2" fmla="*/ 2268278 w 5436781"/>
                <a:gd name="connsiteY2" fmla="*/ 0 h 2838893"/>
                <a:gd name="connsiteX3" fmla="*/ 4043916 w 5436781"/>
                <a:gd name="connsiteY3" fmla="*/ 0 h 2838893"/>
                <a:gd name="connsiteX4" fmla="*/ 5436781 w 5436781"/>
                <a:gd name="connsiteY4" fmla="*/ 606056 h 2838893"/>
                <a:gd name="connsiteX5" fmla="*/ 5426148 w 5436781"/>
                <a:gd name="connsiteY5" fmla="*/ 2838893 h 2838893"/>
                <a:gd name="connsiteX6" fmla="*/ 6260 w 5436781"/>
                <a:gd name="connsiteY6" fmla="*/ 2835349 h 2838893"/>
                <a:gd name="connsiteX0" fmla="*/ 3544 w 5434065"/>
                <a:gd name="connsiteY0" fmla="*/ 2835349 h 2838893"/>
                <a:gd name="connsiteX1" fmla="*/ 3544 w 5434065"/>
                <a:gd name="connsiteY1" fmla="*/ 638249 h 2838893"/>
                <a:gd name="connsiteX2" fmla="*/ 2265562 w 5434065"/>
                <a:gd name="connsiteY2" fmla="*/ 0 h 2838893"/>
                <a:gd name="connsiteX3" fmla="*/ 4041200 w 5434065"/>
                <a:gd name="connsiteY3" fmla="*/ 0 h 2838893"/>
                <a:gd name="connsiteX4" fmla="*/ 5434065 w 5434065"/>
                <a:gd name="connsiteY4" fmla="*/ 606056 h 2838893"/>
                <a:gd name="connsiteX5" fmla="*/ 5423432 w 5434065"/>
                <a:gd name="connsiteY5" fmla="*/ 2838893 h 2838893"/>
                <a:gd name="connsiteX6" fmla="*/ 3544 w 5434065"/>
                <a:gd name="connsiteY6" fmla="*/ 2835349 h 2838893"/>
                <a:gd name="connsiteX0" fmla="*/ 405187 w 5835708"/>
                <a:gd name="connsiteY0" fmla="*/ 2835349 h 2838893"/>
                <a:gd name="connsiteX1" fmla="*/ 3544 w 5835708"/>
                <a:gd name="connsiteY1" fmla="*/ 638249 h 2838893"/>
                <a:gd name="connsiteX2" fmla="*/ 2667205 w 5835708"/>
                <a:gd name="connsiteY2" fmla="*/ 0 h 2838893"/>
                <a:gd name="connsiteX3" fmla="*/ 4442843 w 5835708"/>
                <a:gd name="connsiteY3" fmla="*/ 0 h 2838893"/>
                <a:gd name="connsiteX4" fmla="*/ 5835708 w 5835708"/>
                <a:gd name="connsiteY4" fmla="*/ 606056 h 2838893"/>
                <a:gd name="connsiteX5" fmla="*/ 5825075 w 5835708"/>
                <a:gd name="connsiteY5" fmla="*/ 2838893 h 2838893"/>
                <a:gd name="connsiteX6" fmla="*/ 405187 w 5835708"/>
                <a:gd name="connsiteY6" fmla="*/ 2835349 h 2838893"/>
                <a:gd name="connsiteX0" fmla="*/ 3544 w 5835708"/>
                <a:gd name="connsiteY0" fmla="*/ 2835349 h 2838893"/>
                <a:gd name="connsiteX1" fmla="*/ 3544 w 5835708"/>
                <a:gd name="connsiteY1" fmla="*/ 638249 h 2838893"/>
                <a:gd name="connsiteX2" fmla="*/ 2667205 w 5835708"/>
                <a:gd name="connsiteY2" fmla="*/ 0 h 2838893"/>
                <a:gd name="connsiteX3" fmla="*/ 4442843 w 5835708"/>
                <a:gd name="connsiteY3" fmla="*/ 0 h 2838893"/>
                <a:gd name="connsiteX4" fmla="*/ 5835708 w 5835708"/>
                <a:gd name="connsiteY4" fmla="*/ 606056 h 2838893"/>
                <a:gd name="connsiteX5" fmla="*/ 5825075 w 5835708"/>
                <a:gd name="connsiteY5" fmla="*/ 2838893 h 2838893"/>
                <a:gd name="connsiteX6" fmla="*/ 3544 w 5835708"/>
                <a:gd name="connsiteY6" fmla="*/ 2835349 h 2838893"/>
                <a:gd name="connsiteX0" fmla="*/ 3544 w 5828619"/>
                <a:gd name="connsiteY0" fmla="*/ 2835349 h 2838893"/>
                <a:gd name="connsiteX1" fmla="*/ 3544 w 5828619"/>
                <a:gd name="connsiteY1" fmla="*/ 638249 h 2838893"/>
                <a:gd name="connsiteX2" fmla="*/ 2667205 w 5828619"/>
                <a:gd name="connsiteY2" fmla="*/ 0 h 2838893"/>
                <a:gd name="connsiteX3" fmla="*/ 4442843 w 5828619"/>
                <a:gd name="connsiteY3" fmla="*/ 0 h 2838893"/>
                <a:gd name="connsiteX4" fmla="*/ 5517007 w 5828619"/>
                <a:gd name="connsiteY4" fmla="*/ 638249 h 2838893"/>
                <a:gd name="connsiteX5" fmla="*/ 5825075 w 5828619"/>
                <a:gd name="connsiteY5" fmla="*/ 2838893 h 2838893"/>
                <a:gd name="connsiteX6" fmla="*/ 3544 w 5828619"/>
                <a:gd name="connsiteY6" fmla="*/ 2835349 h 2838893"/>
                <a:gd name="connsiteX0" fmla="*/ 3544 w 5517007"/>
                <a:gd name="connsiteY0" fmla="*/ 2835349 h 2835349"/>
                <a:gd name="connsiteX1" fmla="*/ 3544 w 5517007"/>
                <a:gd name="connsiteY1" fmla="*/ 638249 h 2835349"/>
                <a:gd name="connsiteX2" fmla="*/ 2667205 w 5517007"/>
                <a:gd name="connsiteY2" fmla="*/ 0 h 2835349"/>
                <a:gd name="connsiteX3" fmla="*/ 4442843 w 5517007"/>
                <a:gd name="connsiteY3" fmla="*/ 0 h 2835349"/>
                <a:gd name="connsiteX4" fmla="*/ 5517007 w 5517007"/>
                <a:gd name="connsiteY4" fmla="*/ 638249 h 2835349"/>
                <a:gd name="connsiteX5" fmla="*/ 5480495 w 5517007"/>
                <a:gd name="connsiteY5" fmla="*/ 2835349 h 2835349"/>
                <a:gd name="connsiteX6" fmla="*/ 3544 w 5517007"/>
                <a:gd name="connsiteY6" fmla="*/ 2835349 h 2835349"/>
                <a:gd name="connsiteX0" fmla="*/ 9152 w 5513988"/>
                <a:gd name="connsiteY0" fmla="*/ 2507545 h 2835349"/>
                <a:gd name="connsiteX1" fmla="*/ 525 w 5513988"/>
                <a:gd name="connsiteY1" fmla="*/ 638249 h 2835349"/>
                <a:gd name="connsiteX2" fmla="*/ 2664186 w 5513988"/>
                <a:gd name="connsiteY2" fmla="*/ 0 h 2835349"/>
                <a:gd name="connsiteX3" fmla="*/ 4439824 w 5513988"/>
                <a:gd name="connsiteY3" fmla="*/ 0 h 2835349"/>
                <a:gd name="connsiteX4" fmla="*/ 5513988 w 5513988"/>
                <a:gd name="connsiteY4" fmla="*/ 638249 h 2835349"/>
                <a:gd name="connsiteX5" fmla="*/ 5477476 w 5513988"/>
                <a:gd name="connsiteY5" fmla="*/ 2835349 h 2835349"/>
                <a:gd name="connsiteX6" fmla="*/ 9152 w 5513988"/>
                <a:gd name="connsiteY6" fmla="*/ 2507545 h 2835349"/>
                <a:gd name="connsiteX0" fmla="*/ 9152 w 5513988"/>
                <a:gd name="connsiteY0" fmla="*/ 2507545 h 2507545"/>
                <a:gd name="connsiteX1" fmla="*/ 525 w 5513988"/>
                <a:gd name="connsiteY1" fmla="*/ 638249 h 2507545"/>
                <a:gd name="connsiteX2" fmla="*/ 2664186 w 5513988"/>
                <a:gd name="connsiteY2" fmla="*/ 0 h 2507545"/>
                <a:gd name="connsiteX3" fmla="*/ 4439824 w 5513988"/>
                <a:gd name="connsiteY3" fmla="*/ 0 h 2507545"/>
                <a:gd name="connsiteX4" fmla="*/ 5513988 w 5513988"/>
                <a:gd name="connsiteY4" fmla="*/ 638249 h 2507545"/>
                <a:gd name="connsiteX5" fmla="*/ 5494729 w 5513988"/>
                <a:gd name="connsiteY5" fmla="*/ 2507545 h 2507545"/>
                <a:gd name="connsiteX6" fmla="*/ 9152 w 5513988"/>
                <a:gd name="connsiteY6" fmla="*/ 2507545 h 2507545"/>
                <a:gd name="connsiteX0" fmla="*/ 9152 w 5513988"/>
                <a:gd name="connsiteY0" fmla="*/ 2645568 h 2645568"/>
                <a:gd name="connsiteX1" fmla="*/ 525 w 5513988"/>
                <a:gd name="connsiteY1" fmla="*/ 776272 h 2645568"/>
                <a:gd name="connsiteX2" fmla="*/ 2664186 w 5513988"/>
                <a:gd name="connsiteY2" fmla="*/ 138023 h 2645568"/>
                <a:gd name="connsiteX3" fmla="*/ 4810760 w 5513988"/>
                <a:gd name="connsiteY3" fmla="*/ 0 h 2645568"/>
                <a:gd name="connsiteX4" fmla="*/ 5513988 w 5513988"/>
                <a:gd name="connsiteY4" fmla="*/ 776272 h 2645568"/>
                <a:gd name="connsiteX5" fmla="*/ 5494729 w 5513988"/>
                <a:gd name="connsiteY5" fmla="*/ 2645568 h 2645568"/>
                <a:gd name="connsiteX6" fmla="*/ 9152 w 5513988"/>
                <a:gd name="connsiteY6" fmla="*/ 2645568 h 2645568"/>
                <a:gd name="connsiteX0" fmla="*/ 9152 w 5513988"/>
                <a:gd name="connsiteY0" fmla="*/ 2645568 h 2645568"/>
                <a:gd name="connsiteX1" fmla="*/ 525 w 5513988"/>
                <a:gd name="connsiteY1" fmla="*/ 776272 h 2645568"/>
                <a:gd name="connsiteX2" fmla="*/ 3147266 w 5513988"/>
                <a:gd name="connsiteY2" fmla="*/ 8626 h 2645568"/>
                <a:gd name="connsiteX3" fmla="*/ 4810760 w 5513988"/>
                <a:gd name="connsiteY3" fmla="*/ 0 h 2645568"/>
                <a:gd name="connsiteX4" fmla="*/ 5513988 w 5513988"/>
                <a:gd name="connsiteY4" fmla="*/ 776272 h 2645568"/>
                <a:gd name="connsiteX5" fmla="*/ 5494729 w 5513988"/>
                <a:gd name="connsiteY5" fmla="*/ 2645568 h 2645568"/>
                <a:gd name="connsiteX6" fmla="*/ 9152 w 5513988"/>
                <a:gd name="connsiteY6" fmla="*/ 2645568 h 264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3988" h="2645568">
                  <a:moveTo>
                    <a:pt x="9152" y="2645568"/>
                  </a:moveTo>
                  <a:cubicBezTo>
                    <a:pt x="12696" y="2035968"/>
                    <a:pt x="-3019" y="1385872"/>
                    <a:pt x="525" y="776272"/>
                  </a:cubicBezTo>
                  <a:lnTo>
                    <a:pt x="3147266" y="8626"/>
                  </a:lnTo>
                  <a:lnTo>
                    <a:pt x="4810760" y="0"/>
                  </a:lnTo>
                  <a:lnTo>
                    <a:pt x="5513988" y="776272"/>
                  </a:lnTo>
                  <a:cubicBezTo>
                    <a:pt x="5510444" y="1520551"/>
                    <a:pt x="5498273" y="1901289"/>
                    <a:pt x="5494729" y="2645568"/>
                  </a:cubicBezTo>
                  <a:lnTo>
                    <a:pt x="9152" y="264556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100000">
                  <a:schemeClr val="accent6">
                    <a:alpha val="0"/>
                  </a:schemeClr>
                </a:gs>
              </a:gsLst>
              <a:lin ang="5400000" scaled="1"/>
              <a:tileRect/>
            </a:gradFill>
            <a:ln w="34925">
              <a:solidFill>
                <a:schemeClr val="accent5">
                  <a:lumMod val="40000"/>
                  <a:lumOff val="60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953941" y="4221110"/>
              <a:ext cx="1935189" cy="1935189"/>
              <a:chOff x="6523059" y="4232286"/>
              <a:chExt cx="1935189" cy="1935189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6523059" y="4232286"/>
                <a:ext cx="1935189" cy="1935189"/>
                <a:chOff x="5427668" y="4378338"/>
                <a:chExt cx="1935189" cy="1935189"/>
              </a:xfrm>
            </p:grpSpPr>
            <p:sp>
              <p:nvSpPr>
                <p:cNvPr id="57" name="Arc 56"/>
                <p:cNvSpPr/>
                <p:nvPr/>
              </p:nvSpPr>
              <p:spPr>
                <a:xfrm>
                  <a:off x="5829312" y="4798237"/>
                  <a:ext cx="1095390" cy="1095390"/>
                </a:xfrm>
                <a:prstGeom prst="arc">
                  <a:avLst>
                    <a:gd name="adj1" fmla="val 16200000"/>
                    <a:gd name="adj2" fmla="val 5357544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Arc 57"/>
                <p:cNvSpPr/>
                <p:nvPr/>
              </p:nvSpPr>
              <p:spPr>
                <a:xfrm>
                  <a:off x="6011877" y="4999059"/>
                  <a:ext cx="693747" cy="693747"/>
                </a:xfrm>
                <a:prstGeom prst="arc">
                  <a:avLst>
                    <a:gd name="adj1" fmla="val 16200000"/>
                    <a:gd name="adj2" fmla="val 5357544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Arc 58"/>
                <p:cNvSpPr/>
                <p:nvPr/>
              </p:nvSpPr>
              <p:spPr>
                <a:xfrm>
                  <a:off x="5646746" y="4597415"/>
                  <a:ext cx="1497034" cy="1497034"/>
                </a:xfrm>
                <a:prstGeom prst="arc">
                  <a:avLst>
                    <a:gd name="adj1" fmla="val 16200000"/>
                    <a:gd name="adj2" fmla="val 5357544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Arc 59"/>
                <p:cNvSpPr/>
                <p:nvPr/>
              </p:nvSpPr>
              <p:spPr>
                <a:xfrm>
                  <a:off x="5427668" y="4378338"/>
                  <a:ext cx="1935189" cy="1935189"/>
                </a:xfrm>
                <a:prstGeom prst="arc">
                  <a:avLst>
                    <a:gd name="adj1" fmla="val 16200000"/>
                    <a:gd name="adj2" fmla="val 5357544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6" name="Straight Connector 55"/>
              <p:cNvCxnSpPr/>
              <p:nvPr/>
            </p:nvCxnSpPr>
            <p:spPr>
              <a:xfrm>
                <a:off x="6632598" y="5181624"/>
                <a:ext cx="8032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>
              <a:off x="3665901" y="3326200"/>
              <a:ext cx="1935189" cy="328617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400" b="1" dirty="0" smtClean="0">
                  <a:solidFill>
                    <a:schemeClr val="tx1"/>
                  </a:solidFill>
                </a:rPr>
                <a:t>Yenisey camera system</a:t>
              </a:r>
              <a:endParaRPr lang="en-US" sz="1400" b="1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63" name="Picture 62" descr="Electr215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6246" y="4586240"/>
              <a:ext cx="895350" cy="1181100"/>
            </a:xfrm>
            <a:prstGeom prst="rect">
              <a:avLst/>
            </a:prstGeom>
          </p:spPr>
        </p:pic>
        <p:pic>
          <p:nvPicPr>
            <p:cNvPr id="65" name="Picture 64" descr="Photogram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6200000">
              <a:off x="1684250" y="4300022"/>
              <a:ext cx="1893865" cy="1736043"/>
            </a:xfrm>
            <a:prstGeom prst="rect">
              <a:avLst/>
            </a:prstGeom>
            <a:scene3d>
              <a:camera prst="orthographicFront">
                <a:rot lat="3600000" lon="0" rev="0"/>
              </a:camera>
              <a:lightRig rig="threePt" dir="t"/>
            </a:scene3d>
          </p:spPr>
        </p:pic>
        <p:grpSp>
          <p:nvGrpSpPr>
            <p:cNvPr id="66" name="Group 65"/>
            <p:cNvGrpSpPr/>
            <p:nvPr/>
          </p:nvGrpSpPr>
          <p:grpSpPr>
            <a:xfrm>
              <a:off x="1288493" y="5170448"/>
              <a:ext cx="2117754" cy="6348"/>
              <a:chOff x="2470116" y="5181624"/>
              <a:chExt cx="2233641" cy="6348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3748071" y="5181624"/>
                <a:ext cx="955686" cy="6348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470116" y="5181624"/>
                <a:ext cx="102236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2079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9"/>
          <p:cNvGrpSpPr/>
          <p:nvPr/>
        </p:nvGrpSpPr>
        <p:grpSpPr>
          <a:xfrm>
            <a:off x="399291" y="2204830"/>
            <a:ext cx="3113509" cy="4124450"/>
            <a:chOff x="1669398" y="836577"/>
            <a:chExt cx="3113509" cy="4124450"/>
          </a:xfrm>
          <a:effectLst/>
        </p:grpSpPr>
        <p:pic>
          <p:nvPicPr>
            <p:cNvPr id="15" name="Picture 14" descr="CCD_charge_transfer_animation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4918" y="3282949"/>
              <a:ext cx="3097989" cy="1678078"/>
            </a:xfrm>
            <a:prstGeom prst="rect">
              <a:avLst/>
            </a:prstGeom>
          </p:spPr>
        </p:pic>
        <p:pic>
          <p:nvPicPr>
            <p:cNvPr id="16" name="3986306545_188228e723_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98" y="836577"/>
              <a:ext cx="2672623" cy="1898675"/>
            </a:xfrm>
            <a:prstGeom prst="rect">
              <a:avLst/>
            </a:prstGeom>
          </p:spPr>
        </p:pic>
        <p:grpSp>
          <p:nvGrpSpPr>
            <p:cNvPr id="4" name="Group 48"/>
            <p:cNvGrpSpPr/>
            <p:nvPr/>
          </p:nvGrpSpPr>
          <p:grpSpPr>
            <a:xfrm>
              <a:off x="2173468" y="2735253"/>
              <a:ext cx="1424007" cy="803286"/>
              <a:chOff x="2173468" y="2735253"/>
              <a:chExt cx="1424007" cy="803286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2173468" y="3063870"/>
                <a:ext cx="142400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3360140" y="3301205"/>
                <a:ext cx="47466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2648137" y="3282948"/>
                <a:ext cx="4381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1990903" y="3246435"/>
                <a:ext cx="36513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447316" y="2899562"/>
                <a:ext cx="32861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4" name="Picture 33" descr="et0201-fig-0003-1-fu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390" y="761850"/>
            <a:ext cx="2399875" cy="11549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Detectors </a:t>
            </a:r>
            <a:r>
              <a:rPr lang="en-US" sz="2800" dirty="0" smtClean="0">
                <a:solidFill>
                  <a:schemeClr val="accent2"/>
                </a:solidFill>
              </a:rPr>
              <a:t>– CCD readout 1D</a:t>
            </a:r>
            <a:endParaRPr lang="en-US" sz="2800" dirty="0">
              <a:solidFill>
                <a:schemeClr val="accent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52750" y="332570"/>
            <a:ext cx="3672510" cy="6142149"/>
            <a:chOff x="3152750" y="332570"/>
            <a:chExt cx="3672510" cy="6142149"/>
          </a:xfrm>
        </p:grpSpPr>
        <p:pic>
          <p:nvPicPr>
            <p:cNvPr id="40" name="Picture 39" descr="ccdintrofigure6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8008" y="2564880"/>
              <a:ext cx="2826390" cy="3909839"/>
            </a:xfrm>
            <a:prstGeom prst="rect">
              <a:avLst/>
            </a:prstGeom>
          </p:spPr>
        </p:pic>
        <p:pic>
          <p:nvPicPr>
            <p:cNvPr id="35" name="Picture 34" descr="moscapacitor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77235" y="332570"/>
              <a:ext cx="3248025" cy="240982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3649245" y="2662227"/>
              <a:ext cx="0" cy="3647173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152750" y="5655534"/>
              <a:ext cx="496495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8" name="Oval 17"/>
          <p:cNvSpPr/>
          <p:nvPr/>
        </p:nvSpPr>
        <p:spPr>
          <a:xfrm>
            <a:off x="149655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4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70" y="620610"/>
            <a:ext cx="2857500" cy="34099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70" y="3670220"/>
            <a:ext cx="2857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9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apteur_cc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2161" y="617499"/>
            <a:ext cx="2628936" cy="1824791"/>
          </a:xfrm>
          <a:prstGeom prst="rect">
            <a:avLst/>
          </a:prstGeom>
        </p:spPr>
      </p:pic>
      <p:pic>
        <p:nvPicPr>
          <p:cNvPr id="19" name="Picture 18" descr="ccdintrofigure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2296" y="764630"/>
            <a:ext cx="4837384" cy="5779582"/>
          </a:xfrm>
          <a:prstGeom prst="rect">
            <a:avLst/>
          </a:prstGeom>
        </p:spPr>
      </p:pic>
      <p:pic>
        <p:nvPicPr>
          <p:cNvPr id="20" name="Picture 19" descr="ccdanatom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630" y="2276840"/>
            <a:ext cx="4968390" cy="4160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Detectors </a:t>
            </a:r>
            <a:r>
              <a:rPr lang="en-US" sz="2800" dirty="0" smtClean="0">
                <a:solidFill>
                  <a:schemeClr val="accent2"/>
                </a:solidFill>
              </a:rPr>
              <a:t>– CCD readout 2D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8459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5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4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ullframecc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634" y="1193882"/>
            <a:ext cx="2880000" cy="178652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350854" y="727038"/>
            <a:ext cx="1350981" cy="292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Full frame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19" name="Picture 18" descr="CCD Camera Shutter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596" y="4062374"/>
            <a:ext cx="2381250" cy="23812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4410" y="3091239"/>
            <a:ext cx="2628935" cy="98585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l"/>
            <a:r>
              <a:rPr lang="it-IT" sz="1800" dirty="0" smtClean="0">
                <a:solidFill>
                  <a:schemeClr val="accent2"/>
                </a:solidFill>
              </a:rPr>
              <a:t>Needs mechanical shutter to shield pixel from light during readout</a:t>
            </a:r>
            <a:endParaRPr lang="en-US" sz="1800" dirty="0" smtClean="0">
              <a:solidFill>
                <a:schemeClr val="accent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38532" y="730180"/>
            <a:ext cx="2897190" cy="5919827"/>
            <a:chOff x="3638532" y="730180"/>
            <a:chExt cx="2897190" cy="5919827"/>
          </a:xfrm>
        </p:grpSpPr>
        <p:pic>
          <p:nvPicPr>
            <p:cNvPr id="21" name="Picture 20" descr="frametransferccd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0712" y="1193882"/>
              <a:ext cx="2520000" cy="1813091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4198868" y="730180"/>
              <a:ext cx="1424007" cy="2921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600" dirty="0" smtClean="0">
                  <a:solidFill>
                    <a:schemeClr val="tx1"/>
                  </a:solidFill>
                </a:rPr>
                <a:t>Frame transfer</a:t>
              </a:r>
              <a:endParaRPr lang="en-US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38532" y="3091239"/>
              <a:ext cx="2592423" cy="985851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it-IT" sz="1800" dirty="0" smtClean="0">
                  <a:solidFill>
                    <a:schemeClr val="accent2"/>
                  </a:solidFill>
                </a:rPr>
                <a:t>It is formed by two CCDs: the shielded is used as a storage frame. Expensive!</a:t>
              </a:r>
              <a:endParaRPr lang="en-US" sz="1800" dirty="0" smtClean="0">
                <a:solidFill>
                  <a:schemeClr val="accent2"/>
                </a:solidFill>
              </a:endParaRPr>
            </a:p>
          </p:txBody>
        </p:sp>
        <p:pic>
          <p:nvPicPr>
            <p:cNvPr id="37" name="Picture 36" descr="CCD_FrameTransfer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21097" y="3925857"/>
              <a:ext cx="2714625" cy="272415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303981" y="730180"/>
            <a:ext cx="2970194" cy="5897639"/>
            <a:chOff x="6303981" y="730180"/>
            <a:chExt cx="2970194" cy="5897639"/>
          </a:xfrm>
        </p:grpSpPr>
        <p:pic>
          <p:nvPicPr>
            <p:cNvPr id="23" name="Picture 22" descr="interlineccd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94175" y="1064465"/>
              <a:ext cx="2880000" cy="186046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089716" y="730180"/>
              <a:ext cx="1417685" cy="2921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600" dirty="0" smtClean="0">
                  <a:solidFill>
                    <a:schemeClr val="tx1"/>
                  </a:solidFill>
                </a:rPr>
                <a:t>Interline</a:t>
              </a:r>
              <a:endParaRPr lang="en-US" sz="16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38" name="Picture 37" descr="CCD_LineTransfer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03981" y="3903669"/>
              <a:ext cx="2886075" cy="272415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6668536" y="3091239"/>
              <a:ext cx="2605064" cy="985851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it-IT" sz="1800" dirty="0" smtClean="0">
                  <a:solidFill>
                    <a:schemeClr val="accent2"/>
                  </a:solidFill>
                </a:rPr>
                <a:t>Sensitive and shielded storage regions alternate by column. Low fill factor</a:t>
              </a:r>
              <a:endParaRPr lang="en-US" sz="1800" dirty="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Detectors </a:t>
            </a:r>
            <a:r>
              <a:rPr lang="en-US" sz="2800" dirty="0" smtClean="0">
                <a:solidFill>
                  <a:schemeClr val="accent2"/>
                </a:solidFill>
              </a:rPr>
              <a:t>– CCD 2D array implementations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7263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6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 rot="10800000">
            <a:off x="3273402" y="1896313"/>
            <a:ext cx="10588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apteur_cc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7820" y="1093027"/>
            <a:ext cx="2260712" cy="15692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35" name="Group 34"/>
          <p:cNvGrpSpPr/>
          <p:nvPr/>
        </p:nvGrpSpPr>
        <p:grpSpPr>
          <a:xfrm>
            <a:off x="4113201" y="1348618"/>
            <a:ext cx="985853" cy="1040622"/>
            <a:chOff x="6851676" y="2388380"/>
            <a:chExt cx="985853" cy="1040622"/>
          </a:xfrm>
        </p:grpSpPr>
        <p:sp>
          <p:nvSpPr>
            <p:cNvPr id="20" name="Isosceles Triangle 19"/>
            <p:cNvSpPr/>
            <p:nvPr/>
          </p:nvSpPr>
          <p:spPr>
            <a:xfrm rot="5400000">
              <a:off x="6833420" y="2424893"/>
              <a:ext cx="1040622" cy="967596"/>
            </a:xfrm>
            <a:prstGeom prst="triangle">
              <a:avLst/>
            </a:prstGeom>
            <a:solidFill>
              <a:srgbClr val="FFCC00"/>
            </a:solidFill>
            <a:ln w="349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27000" h="63500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51676" y="2552688"/>
              <a:ext cx="292104" cy="292104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l"/>
              <a:r>
                <a:rPr lang="it-IT" sz="2400" b="1" dirty="0" smtClean="0"/>
                <a:t>+</a:t>
              </a:r>
              <a:endParaRPr lang="en-US" sz="2400" b="1" dirty="0" smtClean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51676" y="2917818"/>
              <a:ext cx="292104" cy="14605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l"/>
              <a:r>
                <a:rPr lang="it-IT" sz="2400" b="1" dirty="0" smtClean="0"/>
                <a:t>_</a:t>
              </a:r>
              <a:endParaRPr lang="en-US" sz="2400" b="1" dirty="0" smtClean="0"/>
            </a:p>
          </p:txBody>
        </p:sp>
      </p:grpSp>
      <p:pic>
        <p:nvPicPr>
          <p:cNvPr id="42" name="Picture 41" descr="NMOS_Outpu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4096" y="592009"/>
            <a:ext cx="3497494" cy="3053021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913825" y="2926525"/>
            <a:ext cx="3607115" cy="2230715"/>
            <a:chOff x="863543" y="3901436"/>
            <a:chExt cx="2774989" cy="2266039"/>
          </a:xfrm>
        </p:grpSpPr>
        <p:grpSp>
          <p:nvGrpSpPr>
            <p:cNvPr id="55" name="Group 54"/>
            <p:cNvGrpSpPr/>
            <p:nvPr/>
          </p:nvGrpSpPr>
          <p:grpSpPr>
            <a:xfrm>
              <a:off x="863544" y="5673433"/>
              <a:ext cx="2738475" cy="494042"/>
              <a:chOff x="1301700" y="5400702"/>
              <a:chExt cx="3083523" cy="713120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1301700" y="5400702"/>
                <a:ext cx="783204" cy="713120"/>
              </a:xfrm>
              <a:custGeom>
                <a:avLst/>
                <a:gdLst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7" fmla="*/ 1818168 w 2690037"/>
                  <a:gd name="connsiteY7" fmla="*/ 223284 h 754912"/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0" fmla="*/ 0 w 1584251"/>
                  <a:gd name="connsiteY0" fmla="*/ 627321 h 648586"/>
                  <a:gd name="connsiteX1" fmla="*/ 414670 w 1584251"/>
                  <a:gd name="connsiteY1" fmla="*/ 637954 h 648586"/>
                  <a:gd name="connsiteX2" fmla="*/ 414670 w 1584251"/>
                  <a:gd name="connsiteY2" fmla="*/ 0 h 648586"/>
                  <a:gd name="connsiteX3" fmla="*/ 861237 w 1584251"/>
                  <a:gd name="connsiteY3" fmla="*/ 10633 h 648586"/>
                  <a:gd name="connsiteX4" fmla="*/ 861237 w 1584251"/>
                  <a:gd name="connsiteY4" fmla="*/ 627321 h 648586"/>
                  <a:gd name="connsiteX5" fmla="*/ 1584251 w 1584251"/>
                  <a:gd name="connsiteY5" fmla="*/ 648586 h 648586"/>
                  <a:gd name="connsiteX0" fmla="*/ 334485 w 1918736"/>
                  <a:gd name="connsiteY0" fmla="*/ 627321 h 648586"/>
                  <a:gd name="connsiteX1" fmla="*/ 0 w 1918736"/>
                  <a:gd name="connsiteY1" fmla="*/ 628778 h 648586"/>
                  <a:gd name="connsiteX2" fmla="*/ 749155 w 1918736"/>
                  <a:gd name="connsiteY2" fmla="*/ 637954 h 648586"/>
                  <a:gd name="connsiteX3" fmla="*/ 749155 w 1918736"/>
                  <a:gd name="connsiteY3" fmla="*/ 0 h 648586"/>
                  <a:gd name="connsiteX4" fmla="*/ 1195722 w 1918736"/>
                  <a:gd name="connsiteY4" fmla="*/ 10633 h 648586"/>
                  <a:gd name="connsiteX5" fmla="*/ 1195722 w 1918736"/>
                  <a:gd name="connsiteY5" fmla="*/ 627321 h 648586"/>
                  <a:gd name="connsiteX6" fmla="*/ 1918736 w 1918736"/>
                  <a:gd name="connsiteY6" fmla="*/ 648586 h 648586"/>
                  <a:gd name="connsiteX0" fmla="*/ 334485 w 1918736"/>
                  <a:gd name="connsiteY0" fmla="*/ 627321 h 1139960"/>
                  <a:gd name="connsiteX1" fmla="*/ 0 w 1918736"/>
                  <a:gd name="connsiteY1" fmla="*/ 628778 h 1139960"/>
                  <a:gd name="connsiteX2" fmla="*/ 620721 w 1918736"/>
                  <a:gd name="connsiteY2" fmla="*/ 1139960 h 1139960"/>
                  <a:gd name="connsiteX3" fmla="*/ 749155 w 1918736"/>
                  <a:gd name="connsiteY3" fmla="*/ 0 h 1139960"/>
                  <a:gd name="connsiteX4" fmla="*/ 1195722 w 1918736"/>
                  <a:gd name="connsiteY4" fmla="*/ 10633 h 1139960"/>
                  <a:gd name="connsiteX5" fmla="*/ 1195722 w 1918736"/>
                  <a:gd name="connsiteY5" fmla="*/ 627321 h 1139960"/>
                  <a:gd name="connsiteX6" fmla="*/ 1918736 w 1918736"/>
                  <a:gd name="connsiteY6" fmla="*/ 648586 h 1139960"/>
                  <a:gd name="connsiteX0" fmla="*/ 0 w 2210840"/>
                  <a:gd name="connsiteY0" fmla="*/ 738317 h 1139960"/>
                  <a:gd name="connsiteX1" fmla="*/ 292104 w 2210840"/>
                  <a:gd name="connsiteY1" fmla="*/ 628778 h 1139960"/>
                  <a:gd name="connsiteX2" fmla="*/ 912825 w 2210840"/>
                  <a:gd name="connsiteY2" fmla="*/ 1139960 h 1139960"/>
                  <a:gd name="connsiteX3" fmla="*/ 1041259 w 2210840"/>
                  <a:gd name="connsiteY3" fmla="*/ 0 h 1139960"/>
                  <a:gd name="connsiteX4" fmla="*/ 1487826 w 2210840"/>
                  <a:gd name="connsiteY4" fmla="*/ 10633 h 1139960"/>
                  <a:gd name="connsiteX5" fmla="*/ 1487826 w 2210840"/>
                  <a:gd name="connsiteY5" fmla="*/ 627321 h 1139960"/>
                  <a:gd name="connsiteX6" fmla="*/ 2210840 w 2210840"/>
                  <a:gd name="connsiteY6" fmla="*/ 648586 h 1139960"/>
                  <a:gd name="connsiteX0" fmla="*/ 0 w 2210840"/>
                  <a:gd name="connsiteY0" fmla="*/ 738317 h 738317"/>
                  <a:gd name="connsiteX1" fmla="*/ 292104 w 2210840"/>
                  <a:gd name="connsiteY1" fmla="*/ 628778 h 738317"/>
                  <a:gd name="connsiteX2" fmla="*/ 1022364 w 2210840"/>
                  <a:gd name="connsiteY2" fmla="*/ 628778 h 738317"/>
                  <a:gd name="connsiteX3" fmla="*/ 1041259 w 2210840"/>
                  <a:gd name="connsiteY3" fmla="*/ 0 h 738317"/>
                  <a:gd name="connsiteX4" fmla="*/ 1487826 w 2210840"/>
                  <a:gd name="connsiteY4" fmla="*/ 10633 h 738317"/>
                  <a:gd name="connsiteX5" fmla="*/ 1487826 w 2210840"/>
                  <a:gd name="connsiteY5" fmla="*/ 627321 h 738317"/>
                  <a:gd name="connsiteX6" fmla="*/ 2210840 w 2210840"/>
                  <a:gd name="connsiteY6" fmla="*/ 648586 h 738317"/>
                  <a:gd name="connsiteX0" fmla="*/ 0 w 2210840"/>
                  <a:gd name="connsiteY0" fmla="*/ 727684 h 727684"/>
                  <a:gd name="connsiteX1" fmla="*/ 292104 w 2210840"/>
                  <a:gd name="connsiteY1" fmla="*/ 618145 h 727684"/>
                  <a:gd name="connsiteX2" fmla="*/ 1022364 w 2210840"/>
                  <a:gd name="connsiteY2" fmla="*/ 618145 h 727684"/>
                  <a:gd name="connsiteX3" fmla="*/ 876312 w 2210840"/>
                  <a:gd name="connsiteY3" fmla="*/ 216503 h 727684"/>
                  <a:gd name="connsiteX4" fmla="*/ 1487826 w 2210840"/>
                  <a:gd name="connsiteY4" fmla="*/ 0 h 727684"/>
                  <a:gd name="connsiteX5" fmla="*/ 1487826 w 2210840"/>
                  <a:gd name="connsiteY5" fmla="*/ 616688 h 727684"/>
                  <a:gd name="connsiteX6" fmla="*/ 2210840 w 2210840"/>
                  <a:gd name="connsiteY6" fmla="*/ 637953 h 727684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487826 w 2210840"/>
                  <a:gd name="connsiteY4" fmla="*/ 75602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52624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643085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16111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730260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2190780"/>
                  <a:gd name="connsiteY0" fmla="*/ 803286 h 803286"/>
                  <a:gd name="connsiteX1" fmla="*/ 328617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1898676"/>
                  <a:gd name="connsiteY0" fmla="*/ 693747 h 693747"/>
                  <a:gd name="connsiteX1" fmla="*/ 730260 w 1898676"/>
                  <a:gd name="connsiteY1" fmla="*/ 693747 h 693747"/>
                  <a:gd name="connsiteX2" fmla="*/ 730260 w 1898676"/>
                  <a:gd name="connsiteY2" fmla="*/ 0 h 693747"/>
                  <a:gd name="connsiteX3" fmla="*/ 1424007 w 1898676"/>
                  <a:gd name="connsiteY3" fmla="*/ 0 h 693747"/>
                  <a:gd name="connsiteX4" fmla="*/ 1424007 w 1898676"/>
                  <a:gd name="connsiteY4" fmla="*/ 693747 h 693747"/>
                  <a:gd name="connsiteX5" fmla="*/ 1898676 w 1898676"/>
                  <a:gd name="connsiteY5" fmla="*/ 693747 h 693747"/>
                  <a:gd name="connsiteX0" fmla="*/ 0 w 2190780"/>
                  <a:gd name="connsiteY0" fmla="*/ 693747 h 693748"/>
                  <a:gd name="connsiteX1" fmla="*/ 730260 w 2190780"/>
                  <a:gd name="connsiteY1" fmla="*/ 693747 h 693748"/>
                  <a:gd name="connsiteX2" fmla="*/ 730260 w 2190780"/>
                  <a:gd name="connsiteY2" fmla="*/ 0 h 693748"/>
                  <a:gd name="connsiteX3" fmla="*/ 1424007 w 2190780"/>
                  <a:gd name="connsiteY3" fmla="*/ 0 h 693748"/>
                  <a:gd name="connsiteX4" fmla="*/ 1424007 w 2190780"/>
                  <a:gd name="connsiteY4" fmla="*/ 693747 h 693748"/>
                  <a:gd name="connsiteX5" fmla="*/ 2190780 w 2190780"/>
                  <a:gd name="connsiteY5" fmla="*/ 693748 h 693748"/>
                  <a:gd name="connsiteX0" fmla="*/ 0 w 1424007"/>
                  <a:gd name="connsiteY0" fmla="*/ 693747 h 693747"/>
                  <a:gd name="connsiteX1" fmla="*/ 730260 w 1424007"/>
                  <a:gd name="connsiteY1" fmla="*/ 693747 h 693747"/>
                  <a:gd name="connsiteX2" fmla="*/ 730260 w 1424007"/>
                  <a:gd name="connsiteY2" fmla="*/ 0 h 693747"/>
                  <a:gd name="connsiteX3" fmla="*/ 1424007 w 1424007"/>
                  <a:gd name="connsiteY3" fmla="*/ 0 h 693747"/>
                  <a:gd name="connsiteX4" fmla="*/ 1424007 w 1424007"/>
                  <a:gd name="connsiteY4" fmla="*/ 693747 h 69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007" h="693747">
                    <a:moveTo>
                      <a:pt x="0" y="693747"/>
                    </a:moveTo>
                    <a:lnTo>
                      <a:pt x="730260" y="693747"/>
                    </a:lnTo>
                    <a:lnTo>
                      <a:pt x="730260" y="0"/>
                    </a:lnTo>
                    <a:lnTo>
                      <a:pt x="1424007" y="0"/>
                    </a:lnTo>
                    <a:lnTo>
                      <a:pt x="1424007" y="693747"/>
                    </a:lnTo>
                  </a:path>
                </a:pathLst>
              </a:custGeom>
              <a:noFill/>
              <a:ln w="28575"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2068473" y="5400702"/>
                <a:ext cx="783204" cy="713120"/>
              </a:xfrm>
              <a:custGeom>
                <a:avLst/>
                <a:gdLst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7" fmla="*/ 1818168 w 2690037"/>
                  <a:gd name="connsiteY7" fmla="*/ 223284 h 754912"/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0" fmla="*/ 0 w 1584251"/>
                  <a:gd name="connsiteY0" fmla="*/ 627321 h 648586"/>
                  <a:gd name="connsiteX1" fmla="*/ 414670 w 1584251"/>
                  <a:gd name="connsiteY1" fmla="*/ 637954 h 648586"/>
                  <a:gd name="connsiteX2" fmla="*/ 414670 w 1584251"/>
                  <a:gd name="connsiteY2" fmla="*/ 0 h 648586"/>
                  <a:gd name="connsiteX3" fmla="*/ 861237 w 1584251"/>
                  <a:gd name="connsiteY3" fmla="*/ 10633 h 648586"/>
                  <a:gd name="connsiteX4" fmla="*/ 861237 w 1584251"/>
                  <a:gd name="connsiteY4" fmla="*/ 627321 h 648586"/>
                  <a:gd name="connsiteX5" fmla="*/ 1584251 w 1584251"/>
                  <a:gd name="connsiteY5" fmla="*/ 648586 h 648586"/>
                  <a:gd name="connsiteX0" fmla="*/ 334485 w 1918736"/>
                  <a:gd name="connsiteY0" fmla="*/ 627321 h 648586"/>
                  <a:gd name="connsiteX1" fmla="*/ 0 w 1918736"/>
                  <a:gd name="connsiteY1" fmla="*/ 628778 h 648586"/>
                  <a:gd name="connsiteX2" fmla="*/ 749155 w 1918736"/>
                  <a:gd name="connsiteY2" fmla="*/ 637954 h 648586"/>
                  <a:gd name="connsiteX3" fmla="*/ 749155 w 1918736"/>
                  <a:gd name="connsiteY3" fmla="*/ 0 h 648586"/>
                  <a:gd name="connsiteX4" fmla="*/ 1195722 w 1918736"/>
                  <a:gd name="connsiteY4" fmla="*/ 10633 h 648586"/>
                  <a:gd name="connsiteX5" fmla="*/ 1195722 w 1918736"/>
                  <a:gd name="connsiteY5" fmla="*/ 627321 h 648586"/>
                  <a:gd name="connsiteX6" fmla="*/ 1918736 w 1918736"/>
                  <a:gd name="connsiteY6" fmla="*/ 648586 h 648586"/>
                  <a:gd name="connsiteX0" fmla="*/ 334485 w 1918736"/>
                  <a:gd name="connsiteY0" fmla="*/ 627321 h 1139960"/>
                  <a:gd name="connsiteX1" fmla="*/ 0 w 1918736"/>
                  <a:gd name="connsiteY1" fmla="*/ 628778 h 1139960"/>
                  <a:gd name="connsiteX2" fmla="*/ 620721 w 1918736"/>
                  <a:gd name="connsiteY2" fmla="*/ 1139960 h 1139960"/>
                  <a:gd name="connsiteX3" fmla="*/ 749155 w 1918736"/>
                  <a:gd name="connsiteY3" fmla="*/ 0 h 1139960"/>
                  <a:gd name="connsiteX4" fmla="*/ 1195722 w 1918736"/>
                  <a:gd name="connsiteY4" fmla="*/ 10633 h 1139960"/>
                  <a:gd name="connsiteX5" fmla="*/ 1195722 w 1918736"/>
                  <a:gd name="connsiteY5" fmla="*/ 627321 h 1139960"/>
                  <a:gd name="connsiteX6" fmla="*/ 1918736 w 1918736"/>
                  <a:gd name="connsiteY6" fmla="*/ 648586 h 1139960"/>
                  <a:gd name="connsiteX0" fmla="*/ 0 w 2210840"/>
                  <a:gd name="connsiteY0" fmla="*/ 738317 h 1139960"/>
                  <a:gd name="connsiteX1" fmla="*/ 292104 w 2210840"/>
                  <a:gd name="connsiteY1" fmla="*/ 628778 h 1139960"/>
                  <a:gd name="connsiteX2" fmla="*/ 912825 w 2210840"/>
                  <a:gd name="connsiteY2" fmla="*/ 1139960 h 1139960"/>
                  <a:gd name="connsiteX3" fmla="*/ 1041259 w 2210840"/>
                  <a:gd name="connsiteY3" fmla="*/ 0 h 1139960"/>
                  <a:gd name="connsiteX4" fmla="*/ 1487826 w 2210840"/>
                  <a:gd name="connsiteY4" fmla="*/ 10633 h 1139960"/>
                  <a:gd name="connsiteX5" fmla="*/ 1487826 w 2210840"/>
                  <a:gd name="connsiteY5" fmla="*/ 627321 h 1139960"/>
                  <a:gd name="connsiteX6" fmla="*/ 2210840 w 2210840"/>
                  <a:gd name="connsiteY6" fmla="*/ 648586 h 1139960"/>
                  <a:gd name="connsiteX0" fmla="*/ 0 w 2210840"/>
                  <a:gd name="connsiteY0" fmla="*/ 738317 h 738317"/>
                  <a:gd name="connsiteX1" fmla="*/ 292104 w 2210840"/>
                  <a:gd name="connsiteY1" fmla="*/ 628778 h 738317"/>
                  <a:gd name="connsiteX2" fmla="*/ 1022364 w 2210840"/>
                  <a:gd name="connsiteY2" fmla="*/ 628778 h 738317"/>
                  <a:gd name="connsiteX3" fmla="*/ 1041259 w 2210840"/>
                  <a:gd name="connsiteY3" fmla="*/ 0 h 738317"/>
                  <a:gd name="connsiteX4" fmla="*/ 1487826 w 2210840"/>
                  <a:gd name="connsiteY4" fmla="*/ 10633 h 738317"/>
                  <a:gd name="connsiteX5" fmla="*/ 1487826 w 2210840"/>
                  <a:gd name="connsiteY5" fmla="*/ 627321 h 738317"/>
                  <a:gd name="connsiteX6" fmla="*/ 2210840 w 2210840"/>
                  <a:gd name="connsiteY6" fmla="*/ 648586 h 738317"/>
                  <a:gd name="connsiteX0" fmla="*/ 0 w 2210840"/>
                  <a:gd name="connsiteY0" fmla="*/ 727684 h 727684"/>
                  <a:gd name="connsiteX1" fmla="*/ 292104 w 2210840"/>
                  <a:gd name="connsiteY1" fmla="*/ 618145 h 727684"/>
                  <a:gd name="connsiteX2" fmla="*/ 1022364 w 2210840"/>
                  <a:gd name="connsiteY2" fmla="*/ 618145 h 727684"/>
                  <a:gd name="connsiteX3" fmla="*/ 876312 w 2210840"/>
                  <a:gd name="connsiteY3" fmla="*/ 216503 h 727684"/>
                  <a:gd name="connsiteX4" fmla="*/ 1487826 w 2210840"/>
                  <a:gd name="connsiteY4" fmla="*/ 0 h 727684"/>
                  <a:gd name="connsiteX5" fmla="*/ 1487826 w 2210840"/>
                  <a:gd name="connsiteY5" fmla="*/ 616688 h 727684"/>
                  <a:gd name="connsiteX6" fmla="*/ 2210840 w 2210840"/>
                  <a:gd name="connsiteY6" fmla="*/ 637953 h 727684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487826 w 2210840"/>
                  <a:gd name="connsiteY4" fmla="*/ 75602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52624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643085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16111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730260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2190780"/>
                  <a:gd name="connsiteY0" fmla="*/ 803286 h 803286"/>
                  <a:gd name="connsiteX1" fmla="*/ 328617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1898676"/>
                  <a:gd name="connsiteY0" fmla="*/ 693747 h 693747"/>
                  <a:gd name="connsiteX1" fmla="*/ 730260 w 1898676"/>
                  <a:gd name="connsiteY1" fmla="*/ 693747 h 693747"/>
                  <a:gd name="connsiteX2" fmla="*/ 730260 w 1898676"/>
                  <a:gd name="connsiteY2" fmla="*/ 0 h 693747"/>
                  <a:gd name="connsiteX3" fmla="*/ 1424007 w 1898676"/>
                  <a:gd name="connsiteY3" fmla="*/ 0 h 693747"/>
                  <a:gd name="connsiteX4" fmla="*/ 1424007 w 1898676"/>
                  <a:gd name="connsiteY4" fmla="*/ 693747 h 693747"/>
                  <a:gd name="connsiteX5" fmla="*/ 1898676 w 1898676"/>
                  <a:gd name="connsiteY5" fmla="*/ 693747 h 693747"/>
                  <a:gd name="connsiteX0" fmla="*/ 0 w 2190780"/>
                  <a:gd name="connsiteY0" fmla="*/ 693747 h 693748"/>
                  <a:gd name="connsiteX1" fmla="*/ 730260 w 2190780"/>
                  <a:gd name="connsiteY1" fmla="*/ 693747 h 693748"/>
                  <a:gd name="connsiteX2" fmla="*/ 730260 w 2190780"/>
                  <a:gd name="connsiteY2" fmla="*/ 0 h 693748"/>
                  <a:gd name="connsiteX3" fmla="*/ 1424007 w 2190780"/>
                  <a:gd name="connsiteY3" fmla="*/ 0 h 693748"/>
                  <a:gd name="connsiteX4" fmla="*/ 1424007 w 2190780"/>
                  <a:gd name="connsiteY4" fmla="*/ 693747 h 693748"/>
                  <a:gd name="connsiteX5" fmla="*/ 2190780 w 2190780"/>
                  <a:gd name="connsiteY5" fmla="*/ 693748 h 693748"/>
                  <a:gd name="connsiteX0" fmla="*/ 0 w 1424007"/>
                  <a:gd name="connsiteY0" fmla="*/ 693747 h 693747"/>
                  <a:gd name="connsiteX1" fmla="*/ 730260 w 1424007"/>
                  <a:gd name="connsiteY1" fmla="*/ 693747 h 693747"/>
                  <a:gd name="connsiteX2" fmla="*/ 730260 w 1424007"/>
                  <a:gd name="connsiteY2" fmla="*/ 0 h 693747"/>
                  <a:gd name="connsiteX3" fmla="*/ 1424007 w 1424007"/>
                  <a:gd name="connsiteY3" fmla="*/ 0 h 693747"/>
                  <a:gd name="connsiteX4" fmla="*/ 1424007 w 1424007"/>
                  <a:gd name="connsiteY4" fmla="*/ 693747 h 69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007" h="693747">
                    <a:moveTo>
                      <a:pt x="0" y="693747"/>
                    </a:moveTo>
                    <a:lnTo>
                      <a:pt x="730260" y="693747"/>
                    </a:lnTo>
                    <a:lnTo>
                      <a:pt x="730260" y="0"/>
                    </a:lnTo>
                    <a:lnTo>
                      <a:pt x="1424007" y="0"/>
                    </a:lnTo>
                    <a:lnTo>
                      <a:pt x="1424007" y="693747"/>
                    </a:lnTo>
                  </a:path>
                </a:pathLst>
              </a:custGeom>
              <a:noFill/>
              <a:ln w="28575"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2835246" y="5400702"/>
                <a:ext cx="783204" cy="713120"/>
              </a:xfrm>
              <a:custGeom>
                <a:avLst/>
                <a:gdLst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7" fmla="*/ 1818168 w 2690037"/>
                  <a:gd name="connsiteY7" fmla="*/ 223284 h 754912"/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0" fmla="*/ 0 w 1584251"/>
                  <a:gd name="connsiteY0" fmla="*/ 627321 h 648586"/>
                  <a:gd name="connsiteX1" fmla="*/ 414670 w 1584251"/>
                  <a:gd name="connsiteY1" fmla="*/ 637954 h 648586"/>
                  <a:gd name="connsiteX2" fmla="*/ 414670 w 1584251"/>
                  <a:gd name="connsiteY2" fmla="*/ 0 h 648586"/>
                  <a:gd name="connsiteX3" fmla="*/ 861237 w 1584251"/>
                  <a:gd name="connsiteY3" fmla="*/ 10633 h 648586"/>
                  <a:gd name="connsiteX4" fmla="*/ 861237 w 1584251"/>
                  <a:gd name="connsiteY4" fmla="*/ 627321 h 648586"/>
                  <a:gd name="connsiteX5" fmla="*/ 1584251 w 1584251"/>
                  <a:gd name="connsiteY5" fmla="*/ 648586 h 648586"/>
                  <a:gd name="connsiteX0" fmla="*/ 334485 w 1918736"/>
                  <a:gd name="connsiteY0" fmla="*/ 627321 h 648586"/>
                  <a:gd name="connsiteX1" fmla="*/ 0 w 1918736"/>
                  <a:gd name="connsiteY1" fmla="*/ 628778 h 648586"/>
                  <a:gd name="connsiteX2" fmla="*/ 749155 w 1918736"/>
                  <a:gd name="connsiteY2" fmla="*/ 637954 h 648586"/>
                  <a:gd name="connsiteX3" fmla="*/ 749155 w 1918736"/>
                  <a:gd name="connsiteY3" fmla="*/ 0 h 648586"/>
                  <a:gd name="connsiteX4" fmla="*/ 1195722 w 1918736"/>
                  <a:gd name="connsiteY4" fmla="*/ 10633 h 648586"/>
                  <a:gd name="connsiteX5" fmla="*/ 1195722 w 1918736"/>
                  <a:gd name="connsiteY5" fmla="*/ 627321 h 648586"/>
                  <a:gd name="connsiteX6" fmla="*/ 1918736 w 1918736"/>
                  <a:gd name="connsiteY6" fmla="*/ 648586 h 648586"/>
                  <a:gd name="connsiteX0" fmla="*/ 334485 w 1918736"/>
                  <a:gd name="connsiteY0" fmla="*/ 627321 h 1139960"/>
                  <a:gd name="connsiteX1" fmla="*/ 0 w 1918736"/>
                  <a:gd name="connsiteY1" fmla="*/ 628778 h 1139960"/>
                  <a:gd name="connsiteX2" fmla="*/ 620721 w 1918736"/>
                  <a:gd name="connsiteY2" fmla="*/ 1139960 h 1139960"/>
                  <a:gd name="connsiteX3" fmla="*/ 749155 w 1918736"/>
                  <a:gd name="connsiteY3" fmla="*/ 0 h 1139960"/>
                  <a:gd name="connsiteX4" fmla="*/ 1195722 w 1918736"/>
                  <a:gd name="connsiteY4" fmla="*/ 10633 h 1139960"/>
                  <a:gd name="connsiteX5" fmla="*/ 1195722 w 1918736"/>
                  <a:gd name="connsiteY5" fmla="*/ 627321 h 1139960"/>
                  <a:gd name="connsiteX6" fmla="*/ 1918736 w 1918736"/>
                  <a:gd name="connsiteY6" fmla="*/ 648586 h 1139960"/>
                  <a:gd name="connsiteX0" fmla="*/ 0 w 2210840"/>
                  <a:gd name="connsiteY0" fmla="*/ 738317 h 1139960"/>
                  <a:gd name="connsiteX1" fmla="*/ 292104 w 2210840"/>
                  <a:gd name="connsiteY1" fmla="*/ 628778 h 1139960"/>
                  <a:gd name="connsiteX2" fmla="*/ 912825 w 2210840"/>
                  <a:gd name="connsiteY2" fmla="*/ 1139960 h 1139960"/>
                  <a:gd name="connsiteX3" fmla="*/ 1041259 w 2210840"/>
                  <a:gd name="connsiteY3" fmla="*/ 0 h 1139960"/>
                  <a:gd name="connsiteX4" fmla="*/ 1487826 w 2210840"/>
                  <a:gd name="connsiteY4" fmla="*/ 10633 h 1139960"/>
                  <a:gd name="connsiteX5" fmla="*/ 1487826 w 2210840"/>
                  <a:gd name="connsiteY5" fmla="*/ 627321 h 1139960"/>
                  <a:gd name="connsiteX6" fmla="*/ 2210840 w 2210840"/>
                  <a:gd name="connsiteY6" fmla="*/ 648586 h 1139960"/>
                  <a:gd name="connsiteX0" fmla="*/ 0 w 2210840"/>
                  <a:gd name="connsiteY0" fmla="*/ 738317 h 738317"/>
                  <a:gd name="connsiteX1" fmla="*/ 292104 w 2210840"/>
                  <a:gd name="connsiteY1" fmla="*/ 628778 h 738317"/>
                  <a:gd name="connsiteX2" fmla="*/ 1022364 w 2210840"/>
                  <a:gd name="connsiteY2" fmla="*/ 628778 h 738317"/>
                  <a:gd name="connsiteX3" fmla="*/ 1041259 w 2210840"/>
                  <a:gd name="connsiteY3" fmla="*/ 0 h 738317"/>
                  <a:gd name="connsiteX4" fmla="*/ 1487826 w 2210840"/>
                  <a:gd name="connsiteY4" fmla="*/ 10633 h 738317"/>
                  <a:gd name="connsiteX5" fmla="*/ 1487826 w 2210840"/>
                  <a:gd name="connsiteY5" fmla="*/ 627321 h 738317"/>
                  <a:gd name="connsiteX6" fmla="*/ 2210840 w 2210840"/>
                  <a:gd name="connsiteY6" fmla="*/ 648586 h 738317"/>
                  <a:gd name="connsiteX0" fmla="*/ 0 w 2210840"/>
                  <a:gd name="connsiteY0" fmla="*/ 727684 h 727684"/>
                  <a:gd name="connsiteX1" fmla="*/ 292104 w 2210840"/>
                  <a:gd name="connsiteY1" fmla="*/ 618145 h 727684"/>
                  <a:gd name="connsiteX2" fmla="*/ 1022364 w 2210840"/>
                  <a:gd name="connsiteY2" fmla="*/ 618145 h 727684"/>
                  <a:gd name="connsiteX3" fmla="*/ 876312 w 2210840"/>
                  <a:gd name="connsiteY3" fmla="*/ 216503 h 727684"/>
                  <a:gd name="connsiteX4" fmla="*/ 1487826 w 2210840"/>
                  <a:gd name="connsiteY4" fmla="*/ 0 h 727684"/>
                  <a:gd name="connsiteX5" fmla="*/ 1487826 w 2210840"/>
                  <a:gd name="connsiteY5" fmla="*/ 616688 h 727684"/>
                  <a:gd name="connsiteX6" fmla="*/ 2210840 w 2210840"/>
                  <a:gd name="connsiteY6" fmla="*/ 637953 h 727684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487826 w 2210840"/>
                  <a:gd name="connsiteY4" fmla="*/ 75602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52624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643085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16111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730260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2190780"/>
                  <a:gd name="connsiteY0" fmla="*/ 803286 h 803286"/>
                  <a:gd name="connsiteX1" fmla="*/ 328617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1898676"/>
                  <a:gd name="connsiteY0" fmla="*/ 693747 h 693747"/>
                  <a:gd name="connsiteX1" fmla="*/ 730260 w 1898676"/>
                  <a:gd name="connsiteY1" fmla="*/ 693747 h 693747"/>
                  <a:gd name="connsiteX2" fmla="*/ 730260 w 1898676"/>
                  <a:gd name="connsiteY2" fmla="*/ 0 h 693747"/>
                  <a:gd name="connsiteX3" fmla="*/ 1424007 w 1898676"/>
                  <a:gd name="connsiteY3" fmla="*/ 0 h 693747"/>
                  <a:gd name="connsiteX4" fmla="*/ 1424007 w 1898676"/>
                  <a:gd name="connsiteY4" fmla="*/ 693747 h 693747"/>
                  <a:gd name="connsiteX5" fmla="*/ 1898676 w 1898676"/>
                  <a:gd name="connsiteY5" fmla="*/ 693747 h 693747"/>
                  <a:gd name="connsiteX0" fmla="*/ 0 w 2190780"/>
                  <a:gd name="connsiteY0" fmla="*/ 693747 h 693748"/>
                  <a:gd name="connsiteX1" fmla="*/ 730260 w 2190780"/>
                  <a:gd name="connsiteY1" fmla="*/ 693747 h 693748"/>
                  <a:gd name="connsiteX2" fmla="*/ 730260 w 2190780"/>
                  <a:gd name="connsiteY2" fmla="*/ 0 h 693748"/>
                  <a:gd name="connsiteX3" fmla="*/ 1424007 w 2190780"/>
                  <a:gd name="connsiteY3" fmla="*/ 0 h 693748"/>
                  <a:gd name="connsiteX4" fmla="*/ 1424007 w 2190780"/>
                  <a:gd name="connsiteY4" fmla="*/ 693747 h 693748"/>
                  <a:gd name="connsiteX5" fmla="*/ 2190780 w 2190780"/>
                  <a:gd name="connsiteY5" fmla="*/ 693748 h 693748"/>
                  <a:gd name="connsiteX0" fmla="*/ 0 w 1424007"/>
                  <a:gd name="connsiteY0" fmla="*/ 693747 h 693747"/>
                  <a:gd name="connsiteX1" fmla="*/ 730260 w 1424007"/>
                  <a:gd name="connsiteY1" fmla="*/ 693747 h 693747"/>
                  <a:gd name="connsiteX2" fmla="*/ 730260 w 1424007"/>
                  <a:gd name="connsiteY2" fmla="*/ 0 h 693747"/>
                  <a:gd name="connsiteX3" fmla="*/ 1424007 w 1424007"/>
                  <a:gd name="connsiteY3" fmla="*/ 0 h 693747"/>
                  <a:gd name="connsiteX4" fmla="*/ 1424007 w 1424007"/>
                  <a:gd name="connsiteY4" fmla="*/ 693747 h 69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007" h="693747">
                    <a:moveTo>
                      <a:pt x="0" y="693747"/>
                    </a:moveTo>
                    <a:lnTo>
                      <a:pt x="730260" y="693747"/>
                    </a:lnTo>
                    <a:lnTo>
                      <a:pt x="730260" y="0"/>
                    </a:lnTo>
                    <a:lnTo>
                      <a:pt x="1424007" y="0"/>
                    </a:lnTo>
                    <a:lnTo>
                      <a:pt x="1424007" y="693747"/>
                    </a:lnTo>
                  </a:path>
                </a:pathLst>
              </a:custGeom>
              <a:noFill/>
              <a:ln w="28575"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3602019" y="5400702"/>
                <a:ext cx="783204" cy="713120"/>
              </a:xfrm>
              <a:custGeom>
                <a:avLst/>
                <a:gdLst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7" fmla="*/ 1818168 w 2690037"/>
                  <a:gd name="connsiteY7" fmla="*/ 223284 h 754912"/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0" fmla="*/ 0 w 1584251"/>
                  <a:gd name="connsiteY0" fmla="*/ 627321 h 648586"/>
                  <a:gd name="connsiteX1" fmla="*/ 414670 w 1584251"/>
                  <a:gd name="connsiteY1" fmla="*/ 637954 h 648586"/>
                  <a:gd name="connsiteX2" fmla="*/ 414670 w 1584251"/>
                  <a:gd name="connsiteY2" fmla="*/ 0 h 648586"/>
                  <a:gd name="connsiteX3" fmla="*/ 861237 w 1584251"/>
                  <a:gd name="connsiteY3" fmla="*/ 10633 h 648586"/>
                  <a:gd name="connsiteX4" fmla="*/ 861237 w 1584251"/>
                  <a:gd name="connsiteY4" fmla="*/ 627321 h 648586"/>
                  <a:gd name="connsiteX5" fmla="*/ 1584251 w 1584251"/>
                  <a:gd name="connsiteY5" fmla="*/ 648586 h 648586"/>
                  <a:gd name="connsiteX0" fmla="*/ 334485 w 1918736"/>
                  <a:gd name="connsiteY0" fmla="*/ 627321 h 648586"/>
                  <a:gd name="connsiteX1" fmla="*/ 0 w 1918736"/>
                  <a:gd name="connsiteY1" fmla="*/ 628778 h 648586"/>
                  <a:gd name="connsiteX2" fmla="*/ 749155 w 1918736"/>
                  <a:gd name="connsiteY2" fmla="*/ 637954 h 648586"/>
                  <a:gd name="connsiteX3" fmla="*/ 749155 w 1918736"/>
                  <a:gd name="connsiteY3" fmla="*/ 0 h 648586"/>
                  <a:gd name="connsiteX4" fmla="*/ 1195722 w 1918736"/>
                  <a:gd name="connsiteY4" fmla="*/ 10633 h 648586"/>
                  <a:gd name="connsiteX5" fmla="*/ 1195722 w 1918736"/>
                  <a:gd name="connsiteY5" fmla="*/ 627321 h 648586"/>
                  <a:gd name="connsiteX6" fmla="*/ 1918736 w 1918736"/>
                  <a:gd name="connsiteY6" fmla="*/ 648586 h 648586"/>
                  <a:gd name="connsiteX0" fmla="*/ 334485 w 1918736"/>
                  <a:gd name="connsiteY0" fmla="*/ 627321 h 1139960"/>
                  <a:gd name="connsiteX1" fmla="*/ 0 w 1918736"/>
                  <a:gd name="connsiteY1" fmla="*/ 628778 h 1139960"/>
                  <a:gd name="connsiteX2" fmla="*/ 620721 w 1918736"/>
                  <a:gd name="connsiteY2" fmla="*/ 1139960 h 1139960"/>
                  <a:gd name="connsiteX3" fmla="*/ 749155 w 1918736"/>
                  <a:gd name="connsiteY3" fmla="*/ 0 h 1139960"/>
                  <a:gd name="connsiteX4" fmla="*/ 1195722 w 1918736"/>
                  <a:gd name="connsiteY4" fmla="*/ 10633 h 1139960"/>
                  <a:gd name="connsiteX5" fmla="*/ 1195722 w 1918736"/>
                  <a:gd name="connsiteY5" fmla="*/ 627321 h 1139960"/>
                  <a:gd name="connsiteX6" fmla="*/ 1918736 w 1918736"/>
                  <a:gd name="connsiteY6" fmla="*/ 648586 h 1139960"/>
                  <a:gd name="connsiteX0" fmla="*/ 0 w 2210840"/>
                  <a:gd name="connsiteY0" fmla="*/ 738317 h 1139960"/>
                  <a:gd name="connsiteX1" fmla="*/ 292104 w 2210840"/>
                  <a:gd name="connsiteY1" fmla="*/ 628778 h 1139960"/>
                  <a:gd name="connsiteX2" fmla="*/ 912825 w 2210840"/>
                  <a:gd name="connsiteY2" fmla="*/ 1139960 h 1139960"/>
                  <a:gd name="connsiteX3" fmla="*/ 1041259 w 2210840"/>
                  <a:gd name="connsiteY3" fmla="*/ 0 h 1139960"/>
                  <a:gd name="connsiteX4" fmla="*/ 1487826 w 2210840"/>
                  <a:gd name="connsiteY4" fmla="*/ 10633 h 1139960"/>
                  <a:gd name="connsiteX5" fmla="*/ 1487826 w 2210840"/>
                  <a:gd name="connsiteY5" fmla="*/ 627321 h 1139960"/>
                  <a:gd name="connsiteX6" fmla="*/ 2210840 w 2210840"/>
                  <a:gd name="connsiteY6" fmla="*/ 648586 h 1139960"/>
                  <a:gd name="connsiteX0" fmla="*/ 0 w 2210840"/>
                  <a:gd name="connsiteY0" fmla="*/ 738317 h 738317"/>
                  <a:gd name="connsiteX1" fmla="*/ 292104 w 2210840"/>
                  <a:gd name="connsiteY1" fmla="*/ 628778 h 738317"/>
                  <a:gd name="connsiteX2" fmla="*/ 1022364 w 2210840"/>
                  <a:gd name="connsiteY2" fmla="*/ 628778 h 738317"/>
                  <a:gd name="connsiteX3" fmla="*/ 1041259 w 2210840"/>
                  <a:gd name="connsiteY3" fmla="*/ 0 h 738317"/>
                  <a:gd name="connsiteX4" fmla="*/ 1487826 w 2210840"/>
                  <a:gd name="connsiteY4" fmla="*/ 10633 h 738317"/>
                  <a:gd name="connsiteX5" fmla="*/ 1487826 w 2210840"/>
                  <a:gd name="connsiteY5" fmla="*/ 627321 h 738317"/>
                  <a:gd name="connsiteX6" fmla="*/ 2210840 w 2210840"/>
                  <a:gd name="connsiteY6" fmla="*/ 648586 h 738317"/>
                  <a:gd name="connsiteX0" fmla="*/ 0 w 2210840"/>
                  <a:gd name="connsiteY0" fmla="*/ 727684 h 727684"/>
                  <a:gd name="connsiteX1" fmla="*/ 292104 w 2210840"/>
                  <a:gd name="connsiteY1" fmla="*/ 618145 h 727684"/>
                  <a:gd name="connsiteX2" fmla="*/ 1022364 w 2210840"/>
                  <a:gd name="connsiteY2" fmla="*/ 618145 h 727684"/>
                  <a:gd name="connsiteX3" fmla="*/ 876312 w 2210840"/>
                  <a:gd name="connsiteY3" fmla="*/ 216503 h 727684"/>
                  <a:gd name="connsiteX4" fmla="*/ 1487826 w 2210840"/>
                  <a:gd name="connsiteY4" fmla="*/ 0 h 727684"/>
                  <a:gd name="connsiteX5" fmla="*/ 1487826 w 2210840"/>
                  <a:gd name="connsiteY5" fmla="*/ 616688 h 727684"/>
                  <a:gd name="connsiteX6" fmla="*/ 2210840 w 2210840"/>
                  <a:gd name="connsiteY6" fmla="*/ 637953 h 727684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487826 w 2210840"/>
                  <a:gd name="connsiteY4" fmla="*/ 75602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52624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643085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16111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730260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2190780"/>
                  <a:gd name="connsiteY0" fmla="*/ 803286 h 803286"/>
                  <a:gd name="connsiteX1" fmla="*/ 328617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1898676"/>
                  <a:gd name="connsiteY0" fmla="*/ 693747 h 693747"/>
                  <a:gd name="connsiteX1" fmla="*/ 730260 w 1898676"/>
                  <a:gd name="connsiteY1" fmla="*/ 693747 h 693747"/>
                  <a:gd name="connsiteX2" fmla="*/ 730260 w 1898676"/>
                  <a:gd name="connsiteY2" fmla="*/ 0 h 693747"/>
                  <a:gd name="connsiteX3" fmla="*/ 1424007 w 1898676"/>
                  <a:gd name="connsiteY3" fmla="*/ 0 h 693747"/>
                  <a:gd name="connsiteX4" fmla="*/ 1424007 w 1898676"/>
                  <a:gd name="connsiteY4" fmla="*/ 693747 h 693747"/>
                  <a:gd name="connsiteX5" fmla="*/ 1898676 w 1898676"/>
                  <a:gd name="connsiteY5" fmla="*/ 693747 h 693747"/>
                  <a:gd name="connsiteX0" fmla="*/ 0 w 2190780"/>
                  <a:gd name="connsiteY0" fmla="*/ 693747 h 693748"/>
                  <a:gd name="connsiteX1" fmla="*/ 730260 w 2190780"/>
                  <a:gd name="connsiteY1" fmla="*/ 693747 h 693748"/>
                  <a:gd name="connsiteX2" fmla="*/ 730260 w 2190780"/>
                  <a:gd name="connsiteY2" fmla="*/ 0 h 693748"/>
                  <a:gd name="connsiteX3" fmla="*/ 1424007 w 2190780"/>
                  <a:gd name="connsiteY3" fmla="*/ 0 h 693748"/>
                  <a:gd name="connsiteX4" fmla="*/ 1424007 w 2190780"/>
                  <a:gd name="connsiteY4" fmla="*/ 693747 h 693748"/>
                  <a:gd name="connsiteX5" fmla="*/ 2190780 w 2190780"/>
                  <a:gd name="connsiteY5" fmla="*/ 693748 h 693748"/>
                  <a:gd name="connsiteX0" fmla="*/ 0 w 1424007"/>
                  <a:gd name="connsiteY0" fmla="*/ 693747 h 693747"/>
                  <a:gd name="connsiteX1" fmla="*/ 730260 w 1424007"/>
                  <a:gd name="connsiteY1" fmla="*/ 693747 h 693747"/>
                  <a:gd name="connsiteX2" fmla="*/ 730260 w 1424007"/>
                  <a:gd name="connsiteY2" fmla="*/ 0 h 693747"/>
                  <a:gd name="connsiteX3" fmla="*/ 1424007 w 1424007"/>
                  <a:gd name="connsiteY3" fmla="*/ 0 h 693747"/>
                  <a:gd name="connsiteX4" fmla="*/ 1424007 w 1424007"/>
                  <a:gd name="connsiteY4" fmla="*/ 693747 h 69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007" h="693747">
                    <a:moveTo>
                      <a:pt x="0" y="693747"/>
                    </a:moveTo>
                    <a:lnTo>
                      <a:pt x="730260" y="693747"/>
                    </a:lnTo>
                    <a:lnTo>
                      <a:pt x="730260" y="0"/>
                    </a:lnTo>
                    <a:lnTo>
                      <a:pt x="1424007" y="0"/>
                    </a:lnTo>
                    <a:lnTo>
                      <a:pt x="1424007" y="693747"/>
                    </a:lnTo>
                  </a:path>
                </a:pathLst>
              </a:custGeom>
              <a:noFill/>
              <a:ln w="28575"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863543" y="5254650"/>
              <a:ext cx="2738476" cy="264719"/>
              <a:chOff x="973083" y="4560903"/>
              <a:chExt cx="3185759" cy="520310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973083" y="4560903"/>
                <a:ext cx="1068005" cy="520310"/>
              </a:xfrm>
              <a:custGeom>
                <a:avLst/>
                <a:gdLst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7" fmla="*/ 1818168 w 2690037"/>
                  <a:gd name="connsiteY7" fmla="*/ 223284 h 754912"/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0" fmla="*/ 0 w 1584251"/>
                  <a:gd name="connsiteY0" fmla="*/ 627321 h 648586"/>
                  <a:gd name="connsiteX1" fmla="*/ 414670 w 1584251"/>
                  <a:gd name="connsiteY1" fmla="*/ 637954 h 648586"/>
                  <a:gd name="connsiteX2" fmla="*/ 414670 w 1584251"/>
                  <a:gd name="connsiteY2" fmla="*/ 0 h 648586"/>
                  <a:gd name="connsiteX3" fmla="*/ 861237 w 1584251"/>
                  <a:gd name="connsiteY3" fmla="*/ 10633 h 648586"/>
                  <a:gd name="connsiteX4" fmla="*/ 861237 w 1584251"/>
                  <a:gd name="connsiteY4" fmla="*/ 627321 h 648586"/>
                  <a:gd name="connsiteX5" fmla="*/ 1584251 w 1584251"/>
                  <a:gd name="connsiteY5" fmla="*/ 648586 h 648586"/>
                  <a:gd name="connsiteX0" fmla="*/ 334485 w 1918736"/>
                  <a:gd name="connsiteY0" fmla="*/ 627321 h 648586"/>
                  <a:gd name="connsiteX1" fmla="*/ 0 w 1918736"/>
                  <a:gd name="connsiteY1" fmla="*/ 628778 h 648586"/>
                  <a:gd name="connsiteX2" fmla="*/ 749155 w 1918736"/>
                  <a:gd name="connsiteY2" fmla="*/ 637954 h 648586"/>
                  <a:gd name="connsiteX3" fmla="*/ 749155 w 1918736"/>
                  <a:gd name="connsiteY3" fmla="*/ 0 h 648586"/>
                  <a:gd name="connsiteX4" fmla="*/ 1195722 w 1918736"/>
                  <a:gd name="connsiteY4" fmla="*/ 10633 h 648586"/>
                  <a:gd name="connsiteX5" fmla="*/ 1195722 w 1918736"/>
                  <a:gd name="connsiteY5" fmla="*/ 627321 h 648586"/>
                  <a:gd name="connsiteX6" fmla="*/ 1918736 w 1918736"/>
                  <a:gd name="connsiteY6" fmla="*/ 648586 h 648586"/>
                  <a:gd name="connsiteX0" fmla="*/ 334485 w 1918736"/>
                  <a:gd name="connsiteY0" fmla="*/ 627321 h 1139960"/>
                  <a:gd name="connsiteX1" fmla="*/ 0 w 1918736"/>
                  <a:gd name="connsiteY1" fmla="*/ 628778 h 1139960"/>
                  <a:gd name="connsiteX2" fmla="*/ 620721 w 1918736"/>
                  <a:gd name="connsiteY2" fmla="*/ 1139960 h 1139960"/>
                  <a:gd name="connsiteX3" fmla="*/ 749155 w 1918736"/>
                  <a:gd name="connsiteY3" fmla="*/ 0 h 1139960"/>
                  <a:gd name="connsiteX4" fmla="*/ 1195722 w 1918736"/>
                  <a:gd name="connsiteY4" fmla="*/ 10633 h 1139960"/>
                  <a:gd name="connsiteX5" fmla="*/ 1195722 w 1918736"/>
                  <a:gd name="connsiteY5" fmla="*/ 627321 h 1139960"/>
                  <a:gd name="connsiteX6" fmla="*/ 1918736 w 1918736"/>
                  <a:gd name="connsiteY6" fmla="*/ 648586 h 1139960"/>
                  <a:gd name="connsiteX0" fmla="*/ 0 w 2210840"/>
                  <a:gd name="connsiteY0" fmla="*/ 738317 h 1139960"/>
                  <a:gd name="connsiteX1" fmla="*/ 292104 w 2210840"/>
                  <a:gd name="connsiteY1" fmla="*/ 628778 h 1139960"/>
                  <a:gd name="connsiteX2" fmla="*/ 912825 w 2210840"/>
                  <a:gd name="connsiteY2" fmla="*/ 1139960 h 1139960"/>
                  <a:gd name="connsiteX3" fmla="*/ 1041259 w 2210840"/>
                  <a:gd name="connsiteY3" fmla="*/ 0 h 1139960"/>
                  <a:gd name="connsiteX4" fmla="*/ 1487826 w 2210840"/>
                  <a:gd name="connsiteY4" fmla="*/ 10633 h 1139960"/>
                  <a:gd name="connsiteX5" fmla="*/ 1487826 w 2210840"/>
                  <a:gd name="connsiteY5" fmla="*/ 627321 h 1139960"/>
                  <a:gd name="connsiteX6" fmla="*/ 2210840 w 2210840"/>
                  <a:gd name="connsiteY6" fmla="*/ 648586 h 1139960"/>
                  <a:gd name="connsiteX0" fmla="*/ 0 w 2210840"/>
                  <a:gd name="connsiteY0" fmla="*/ 738317 h 738317"/>
                  <a:gd name="connsiteX1" fmla="*/ 292104 w 2210840"/>
                  <a:gd name="connsiteY1" fmla="*/ 628778 h 738317"/>
                  <a:gd name="connsiteX2" fmla="*/ 1022364 w 2210840"/>
                  <a:gd name="connsiteY2" fmla="*/ 628778 h 738317"/>
                  <a:gd name="connsiteX3" fmla="*/ 1041259 w 2210840"/>
                  <a:gd name="connsiteY3" fmla="*/ 0 h 738317"/>
                  <a:gd name="connsiteX4" fmla="*/ 1487826 w 2210840"/>
                  <a:gd name="connsiteY4" fmla="*/ 10633 h 738317"/>
                  <a:gd name="connsiteX5" fmla="*/ 1487826 w 2210840"/>
                  <a:gd name="connsiteY5" fmla="*/ 627321 h 738317"/>
                  <a:gd name="connsiteX6" fmla="*/ 2210840 w 2210840"/>
                  <a:gd name="connsiteY6" fmla="*/ 648586 h 738317"/>
                  <a:gd name="connsiteX0" fmla="*/ 0 w 2210840"/>
                  <a:gd name="connsiteY0" fmla="*/ 727684 h 727684"/>
                  <a:gd name="connsiteX1" fmla="*/ 292104 w 2210840"/>
                  <a:gd name="connsiteY1" fmla="*/ 618145 h 727684"/>
                  <a:gd name="connsiteX2" fmla="*/ 1022364 w 2210840"/>
                  <a:gd name="connsiteY2" fmla="*/ 618145 h 727684"/>
                  <a:gd name="connsiteX3" fmla="*/ 876312 w 2210840"/>
                  <a:gd name="connsiteY3" fmla="*/ 216503 h 727684"/>
                  <a:gd name="connsiteX4" fmla="*/ 1487826 w 2210840"/>
                  <a:gd name="connsiteY4" fmla="*/ 0 h 727684"/>
                  <a:gd name="connsiteX5" fmla="*/ 1487826 w 2210840"/>
                  <a:gd name="connsiteY5" fmla="*/ 616688 h 727684"/>
                  <a:gd name="connsiteX6" fmla="*/ 2210840 w 2210840"/>
                  <a:gd name="connsiteY6" fmla="*/ 637953 h 727684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487826 w 2210840"/>
                  <a:gd name="connsiteY4" fmla="*/ 75602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52624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643085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16111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730260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2190780"/>
                  <a:gd name="connsiteY0" fmla="*/ 803286 h 803286"/>
                  <a:gd name="connsiteX1" fmla="*/ 328617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1898676"/>
                  <a:gd name="connsiteY0" fmla="*/ 693747 h 693747"/>
                  <a:gd name="connsiteX1" fmla="*/ 730260 w 1898676"/>
                  <a:gd name="connsiteY1" fmla="*/ 693747 h 693747"/>
                  <a:gd name="connsiteX2" fmla="*/ 730260 w 1898676"/>
                  <a:gd name="connsiteY2" fmla="*/ 0 h 693747"/>
                  <a:gd name="connsiteX3" fmla="*/ 1424007 w 1898676"/>
                  <a:gd name="connsiteY3" fmla="*/ 0 h 693747"/>
                  <a:gd name="connsiteX4" fmla="*/ 1424007 w 1898676"/>
                  <a:gd name="connsiteY4" fmla="*/ 693747 h 693747"/>
                  <a:gd name="connsiteX5" fmla="*/ 1898676 w 1898676"/>
                  <a:gd name="connsiteY5" fmla="*/ 693747 h 693747"/>
                  <a:gd name="connsiteX0" fmla="*/ 0 w 2190780"/>
                  <a:gd name="connsiteY0" fmla="*/ 693747 h 693748"/>
                  <a:gd name="connsiteX1" fmla="*/ 730260 w 2190780"/>
                  <a:gd name="connsiteY1" fmla="*/ 693747 h 693748"/>
                  <a:gd name="connsiteX2" fmla="*/ 730260 w 2190780"/>
                  <a:gd name="connsiteY2" fmla="*/ 0 h 693748"/>
                  <a:gd name="connsiteX3" fmla="*/ 1424007 w 2190780"/>
                  <a:gd name="connsiteY3" fmla="*/ 0 h 693748"/>
                  <a:gd name="connsiteX4" fmla="*/ 1424007 w 2190780"/>
                  <a:gd name="connsiteY4" fmla="*/ 693747 h 693748"/>
                  <a:gd name="connsiteX5" fmla="*/ 2190780 w 2190780"/>
                  <a:gd name="connsiteY5" fmla="*/ 693748 h 693748"/>
                  <a:gd name="connsiteX0" fmla="*/ 0 w 1424007"/>
                  <a:gd name="connsiteY0" fmla="*/ 693747 h 693747"/>
                  <a:gd name="connsiteX1" fmla="*/ 730260 w 1424007"/>
                  <a:gd name="connsiteY1" fmla="*/ 693747 h 693747"/>
                  <a:gd name="connsiteX2" fmla="*/ 730260 w 1424007"/>
                  <a:gd name="connsiteY2" fmla="*/ 0 h 693747"/>
                  <a:gd name="connsiteX3" fmla="*/ 1424007 w 1424007"/>
                  <a:gd name="connsiteY3" fmla="*/ 0 h 693747"/>
                  <a:gd name="connsiteX4" fmla="*/ 1424007 w 1424007"/>
                  <a:gd name="connsiteY4" fmla="*/ 693747 h 69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007" h="693747">
                    <a:moveTo>
                      <a:pt x="0" y="693747"/>
                    </a:moveTo>
                    <a:lnTo>
                      <a:pt x="730260" y="693747"/>
                    </a:lnTo>
                    <a:lnTo>
                      <a:pt x="730260" y="0"/>
                    </a:lnTo>
                    <a:lnTo>
                      <a:pt x="1424007" y="0"/>
                    </a:lnTo>
                    <a:lnTo>
                      <a:pt x="1424007" y="693747"/>
                    </a:lnTo>
                  </a:path>
                </a:pathLst>
              </a:custGeom>
              <a:ln w="28575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2031960" y="4560903"/>
                <a:ext cx="1068005" cy="520310"/>
              </a:xfrm>
              <a:custGeom>
                <a:avLst/>
                <a:gdLst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7" fmla="*/ 1818168 w 2690037"/>
                  <a:gd name="connsiteY7" fmla="*/ 223284 h 754912"/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0" fmla="*/ 0 w 1584251"/>
                  <a:gd name="connsiteY0" fmla="*/ 627321 h 648586"/>
                  <a:gd name="connsiteX1" fmla="*/ 414670 w 1584251"/>
                  <a:gd name="connsiteY1" fmla="*/ 637954 h 648586"/>
                  <a:gd name="connsiteX2" fmla="*/ 414670 w 1584251"/>
                  <a:gd name="connsiteY2" fmla="*/ 0 h 648586"/>
                  <a:gd name="connsiteX3" fmla="*/ 861237 w 1584251"/>
                  <a:gd name="connsiteY3" fmla="*/ 10633 h 648586"/>
                  <a:gd name="connsiteX4" fmla="*/ 861237 w 1584251"/>
                  <a:gd name="connsiteY4" fmla="*/ 627321 h 648586"/>
                  <a:gd name="connsiteX5" fmla="*/ 1584251 w 1584251"/>
                  <a:gd name="connsiteY5" fmla="*/ 648586 h 648586"/>
                  <a:gd name="connsiteX0" fmla="*/ 334485 w 1918736"/>
                  <a:gd name="connsiteY0" fmla="*/ 627321 h 648586"/>
                  <a:gd name="connsiteX1" fmla="*/ 0 w 1918736"/>
                  <a:gd name="connsiteY1" fmla="*/ 628778 h 648586"/>
                  <a:gd name="connsiteX2" fmla="*/ 749155 w 1918736"/>
                  <a:gd name="connsiteY2" fmla="*/ 637954 h 648586"/>
                  <a:gd name="connsiteX3" fmla="*/ 749155 w 1918736"/>
                  <a:gd name="connsiteY3" fmla="*/ 0 h 648586"/>
                  <a:gd name="connsiteX4" fmla="*/ 1195722 w 1918736"/>
                  <a:gd name="connsiteY4" fmla="*/ 10633 h 648586"/>
                  <a:gd name="connsiteX5" fmla="*/ 1195722 w 1918736"/>
                  <a:gd name="connsiteY5" fmla="*/ 627321 h 648586"/>
                  <a:gd name="connsiteX6" fmla="*/ 1918736 w 1918736"/>
                  <a:gd name="connsiteY6" fmla="*/ 648586 h 648586"/>
                  <a:gd name="connsiteX0" fmla="*/ 334485 w 1918736"/>
                  <a:gd name="connsiteY0" fmla="*/ 627321 h 1139960"/>
                  <a:gd name="connsiteX1" fmla="*/ 0 w 1918736"/>
                  <a:gd name="connsiteY1" fmla="*/ 628778 h 1139960"/>
                  <a:gd name="connsiteX2" fmla="*/ 620721 w 1918736"/>
                  <a:gd name="connsiteY2" fmla="*/ 1139960 h 1139960"/>
                  <a:gd name="connsiteX3" fmla="*/ 749155 w 1918736"/>
                  <a:gd name="connsiteY3" fmla="*/ 0 h 1139960"/>
                  <a:gd name="connsiteX4" fmla="*/ 1195722 w 1918736"/>
                  <a:gd name="connsiteY4" fmla="*/ 10633 h 1139960"/>
                  <a:gd name="connsiteX5" fmla="*/ 1195722 w 1918736"/>
                  <a:gd name="connsiteY5" fmla="*/ 627321 h 1139960"/>
                  <a:gd name="connsiteX6" fmla="*/ 1918736 w 1918736"/>
                  <a:gd name="connsiteY6" fmla="*/ 648586 h 1139960"/>
                  <a:gd name="connsiteX0" fmla="*/ 0 w 2210840"/>
                  <a:gd name="connsiteY0" fmla="*/ 738317 h 1139960"/>
                  <a:gd name="connsiteX1" fmla="*/ 292104 w 2210840"/>
                  <a:gd name="connsiteY1" fmla="*/ 628778 h 1139960"/>
                  <a:gd name="connsiteX2" fmla="*/ 912825 w 2210840"/>
                  <a:gd name="connsiteY2" fmla="*/ 1139960 h 1139960"/>
                  <a:gd name="connsiteX3" fmla="*/ 1041259 w 2210840"/>
                  <a:gd name="connsiteY3" fmla="*/ 0 h 1139960"/>
                  <a:gd name="connsiteX4" fmla="*/ 1487826 w 2210840"/>
                  <a:gd name="connsiteY4" fmla="*/ 10633 h 1139960"/>
                  <a:gd name="connsiteX5" fmla="*/ 1487826 w 2210840"/>
                  <a:gd name="connsiteY5" fmla="*/ 627321 h 1139960"/>
                  <a:gd name="connsiteX6" fmla="*/ 2210840 w 2210840"/>
                  <a:gd name="connsiteY6" fmla="*/ 648586 h 1139960"/>
                  <a:gd name="connsiteX0" fmla="*/ 0 w 2210840"/>
                  <a:gd name="connsiteY0" fmla="*/ 738317 h 738317"/>
                  <a:gd name="connsiteX1" fmla="*/ 292104 w 2210840"/>
                  <a:gd name="connsiteY1" fmla="*/ 628778 h 738317"/>
                  <a:gd name="connsiteX2" fmla="*/ 1022364 w 2210840"/>
                  <a:gd name="connsiteY2" fmla="*/ 628778 h 738317"/>
                  <a:gd name="connsiteX3" fmla="*/ 1041259 w 2210840"/>
                  <a:gd name="connsiteY3" fmla="*/ 0 h 738317"/>
                  <a:gd name="connsiteX4" fmla="*/ 1487826 w 2210840"/>
                  <a:gd name="connsiteY4" fmla="*/ 10633 h 738317"/>
                  <a:gd name="connsiteX5" fmla="*/ 1487826 w 2210840"/>
                  <a:gd name="connsiteY5" fmla="*/ 627321 h 738317"/>
                  <a:gd name="connsiteX6" fmla="*/ 2210840 w 2210840"/>
                  <a:gd name="connsiteY6" fmla="*/ 648586 h 738317"/>
                  <a:gd name="connsiteX0" fmla="*/ 0 w 2210840"/>
                  <a:gd name="connsiteY0" fmla="*/ 727684 h 727684"/>
                  <a:gd name="connsiteX1" fmla="*/ 292104 w 2210840"/>
                  <a:gd name="connsiteY1" fmla="*/ 618145 h 727684"/>
                  <a:gd name="connsiteX2" fmla="*/ 1022364 w 2210840"/>
                  <a:gd name="connsiteY2" fmla="*/ 618145 h 727684"/>
                  <a:gd name="connsiteX3" fmla="*/ 876312 w 2210840"/>
                  <a:gd name="connsiteY3" fmla="*/ 216503 h 727684"/>
                  <a:gd name="connsiteX4" fmla="*/ 1487826 w 2210840"/>
                  <a:gd name="connsiteY4" fmla="*/ 0 h 727684"/>
                  <a:gd name="connsiteX5" fmla="*/ 1487826 w 2210840"/>
                  <a:gd name="connsiteY5" fmla="*/ 616688 h 727684"/>
                  <a:gd name="connsiteX6" fmla="*/ 2210840 w 2210840"/>
                  <a:gd name="connsiteY6" fmla="*/ 637953 h 727684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487826 w 2210840"/>
                  <a:gd name="connsiteY4" fmla="*/ 75602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52624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643085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16111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730260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2190780"/>
                  <a:gd name="connsiteY0" fmla="*/ 803286 h 803286"/>
                  <a:gd name="connsiteX1" fmla="*/ 328617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1898676"/>
                  <a:gd name="connsiteY0" fmla="*/ 693747 h 693747"/>
                  <a:gd name="connsiteX1" fmla="*/ 730260 w 1898676"/>
                  <a:gd name="connsiteY1" fmla="*/ 693747 h 693747"/>
                  <a:gd name="connsiteX2" fmla="*/ 730260 w 1898676"/>
                  <a:gd name="connsiteY2" fmla="*/ 0 h 693747"/>
                  <a:gd name="connsiteX3" fmla="*/ 1424007 w 1898676"/>
                  <a:gd name="connsiteY3" fmla="*/ 0 h 693747"/>
                  <a:gd name="connsiteX4" fmla="*/ 1424007 w 1898676"/>
                  <a:gd name="connsiteY4" fmla="*/ 693747 h 693747"/>
                  <a:gd name="connsiteX5" fmla="*/ 1898676 w 1898676"/>
                  <a:gd name="connsiteY5" fmla="*/ 693747 h 693747"/>
                  <a:gd name="connsiteX0" fmla="*/ 0 w 2190780"/>
                  <a:gd name="connsiteY0" fmla="*/ 693747 h 693748"/>
                  <a:gd name="connsiteX1" fmla="*/ 730260 w 2190780"/>
                  <a:gd name="connsiteY1" fmla="*/ 693747 h 693748"/>
                  <a:gd name="connsiteX2" fmla="*/ 730260 w 2190780"/>
                  <a:gd name="connsiteY2" fmla="*/ 0 h 693748"/>
                  <a:gd name="connsiteX3" fmla="*/ 1424007 w 2190780"/>
                  <a:gd name="connsiteY3" fmla="*/ 0 h 693748"/>
                  <a:gd name="connsiteX4" fmla="*/ 1424007 w 2190780"/>
                  <a:gd name="connsiteY4" fmla="*/ 693747 h 693748"/>
                  <a:gd name="connsiteX5" fmla="*/ 2190780 w 2190780"/>
                  <a:gd name="connsiteY5" fmla="*/ 693748 h 693748"/>
                  <a:gd name="connsiteX0" fmla="*/ 0 w 1424007"/>
                  <a:gd name="connsiteY0" fmla="*/ 693747 h 693747"/>
                  <a:gd name="connsiteX1" fmla="*/ 730260 w 1424007"/>
                  <a:gd name="connsiteY1" fmla="*/ 693747 h 693747"/>
                  <a:gd name="connsiteX2" fmla="*/ 730260 w 1424007"/>
                  <a:gd name="connsiteY2" fmla="*/ 0 h 693747"/>
                  <a:gd name="connsiteX3" fmla="*/ 1424007 w 1424007"/>
                  <a:gd name="connsiteY3" fmla="*/ 0 h 693747"/>
                  <a:gd name="connsiteX4" fmla="*/ 1424007 w 1424007"/>
                  <a:gd name="connsiteY4" fmla="*/ 693747 h 69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007" h="693747">
                    <a:moveTo>
                      <a:pt x="0" y="693747"/>
                    </a:moveTo>
                    <a:lnTo>
                      <a:pt x="730260" y="693747"/>
                    </a:lnTo>
                    <a:lnTo>
                      <a:pt x="730260" y="0"/>
                    </a:lnTo>
                    <a:lnTo>
                      <a:pt x="1424007" y="0"/>
                    </a:lnTo>
                    <a:lnTo>
                      <a:pt x="1424007" y="693747"/>
                    </a:lnTo>
                  </a:path>
                </a:pathLst>
              </a:custGeom>
              <a:ln w="28575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3090837" y="4560903"/>
                <a:ext cx="1068005" cy="520310"/>
              </a:xfrm>
              <a:custGeom>
                <a:avLst/>
                <a:gdLst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7" fmla="*/ 1818168 w 2690037"/>
                  <a:gd name="connsiteY7" fmla="*/ 223284 h 754912"/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0" fmla="*/ 0 w 1584251"/>
                  <a:gd name="connsiteY0" fmla="*/ 627321 h 648586"/>
                  <a:gd name="connsiteX1" fmla="*/ 414670 w 1584251"/>
                  <a:gd name="connsiteY1" fmla="*/ 637954 h 648586"/>
                  <a:gd name="connsiteX2" fmla="*/ 414670 w 1584251"/>
                  <a:gd name="connsiteY2" fmla="*/ 0 h 648586"/>
                  <a:gd name="connsiteX3" fmla="*/ 861237 w 1584251"/>
                  <a:gd name="connsiteY3" fmla="*/ 10633 h 648586"/>
                  <a:gd name="connsiteX4" fmla="*/ 861237 w 1584251"/>
                  <a:gd name="connsiteY4" fmla="*/ 627321 h 648586"/>
                  <a:gd name="connsiteX5" fmla="*/ 1584251 w 1584251"/>
                  <a:gd name="connsiteY5" fmla="*/ 648586 h 648586"/>
                  <a:gd name="connsiteX0" fmla="*/ 334485 w 1918736"/>
                  <a:gd name="connsiteY0" fmla="*/ 627321 h 648586"/>
                  <a:gd name="connsiteX1" fmla="*/ 0 w 1918736"/>
                  <a:gd name="connsiteY1" fmla="*/ 628778 h 648586"/>
                  <a:gd name="connsiteX2" fmla="*/ 749155 w 1918736"/>
                  <a:gd name="connsiteY2" fmla="*/ 637954 h 648586"/>
                  <a:gd name="connsiteX3" fmla="*/ 749155 w 1918736"/>
                  <a:gd name="connsiteY3" fmla="*/ 0 h 648586"/>
                  <a:gd name="connsiteX4" fmla="*/ 1195722 w 1918736"/>
                  <a:gd name="connsiteY4" fmla="*/ 10633 h 648586"/>
                  <a:gd name="connsiteX5" fmla="*/ 1195722 w 1918736"/>
                  <a:gd name="connsiteY5" fmla="*/ 627321 h 648586"/>
                  <a:gd name="connsiteX6" fmla="*/ 1918736 w 1918736"/>
                  <a:gd name="connsiteY6" fmla="*/ 648586 h 648586"/>
                  <a:gd name="connsiteX0" fmla="*/ 334485 w 1918736"/>
                  <a:gd name="connsiteY0" fmla="*/ 627321 h 1139960"/>
                  <a:gd name="connsiteX1" fmla="*/ 0 w 1918736"/>
                  <a:gd name="connsiteY1" fmla="*/ 628778 h 1139960"/>
                  <a:gd name="connsiteX2" fmla="*/ 620721 w 1918736"/>
                  <a:gd name="connsiteY2" fmla="*/ 1139960 h 1139960"/>
                  <a:gd name="connsiteX3" fmla="*/ 749155 w 1918736"/>
                  <a:gd name="connsiteY3" fmla="*/ 0 h 1139960"/>
                  <a:gd name="connsiteX4" fmla="*/ 1195722 w 1918736"/>
                  <a:gd name="connsiteY4" fmla="*/ 10633 h 1139960"/>
                  <a:gd name="connsiteX5" fmla="*/ 1195722 w 1918736"/>
                  <a:gd name="connsiteY5" fmla="*/ 627321 h 1139960"/>
                  <a:gd name="connsiteX6" fmla="*/ 1918736 w 1918736"/>
                  <a:gd name="connsiteY6" fmla="*/ 648586 h 1139960"/>
                  <a:gd name="connsiteX0" fmla="*/ 0 w 2210840"/>
                  <a:gd name="connsiteY0" fmla="*/ 738317 h 1139960"/>
                  <a:gd name="connsiteX1" fmla="*/ 292104 w 2210840"/>
                  <a:gd name="connsiteY1" fmla="*/ 628778 h 1139960"/>
                  <a:gd name="connsiteX2" fmla="*/ 912825 w 2210840"/>
                  <a:gd name="connsiteY2" fmla="*/ 1139960 h 1139960"/>
                  <a:gd name="connsiteX3" fmla="*/ 1041259 w 2210840"/>
                  <a:gd name="connsiteY3" fmla="*/ 0 h 1139960"/>
                  <a:gd name="connsiteX4" fmla="*/ 1487826 w 2210840"/>
                  <a:gd name="connsiteY4" fmla="*/ 10633 h 1139960"/>
                  <a:gd name="connsiteX5" fmla="*/ 1487826 w 2210840"/>
                  <a:gd name="connsiteY5" fmla="*/ 627321 h 1139960"/>
                  <a:gd name="connsiteX6" fmla="*/ 2210840 w 2210840"/>
                  <a:gd name="connsiteY6" fmla="*/ 648586 h 1139960"/>
                  <a:gd name="connsiteX0" fmla="*/ 0 w 2210840"/>
                  <a:gd name="connsiteY0" fmla="*/ 738317 h 738317"/>
                  <a:gd name="connsiteX1" fmla="*/ 292104 w 2210840"/>
                  <a:gd name="connsiteY1" fmla="*/ 628778 h 738317"/>
                  <a:gd name="connsiteX2" fmla="*/ 1022364 w 2210840"/>
                  <a:gd name="connsiteY2" fmla="*/ 628778 h 738317"/>
                  <a:gd name="connsiteX3" fmla="*/ 1041259 w 2210840"/>
                  <a:gd name="connsiteY3" fmla="*/ 0 h 738317"/>
                  <a:gd name="connsiteX4" fmla="*/ 1487826 w 2210840"/>
                  <a:gd name="connsiteY4" fmla="*/ 10633 h 738317"/>
                  <a:gd name="connsiteX5" fmla="*/ 1487826 w 2210840"/>
                  <a:gd name="connsiteY5" fmla="*/ 627321 h 738317"/>
                  <a:gd name="connsiteX6" fmla="*/ 2210840 w 2210840"/>
                  <a:gd name="connsiteY6" fmla="*/ 648586 h 738317"/>
                  <a:gd name="connsiteX0" fmla="*/ 0 w 2210840"/>
                  <a:gd name="connsiteY0" fmla="*/ 727684 h 727684"/>
                  <a:gd name="connsiteX1" fmla="*/ 292104 w 2210840"/>
                  <a:gd name="connsiteY1" fmla="*/ 618145 h 727684"/>
                  <a:gd name="connsiteX2" fmla="*/ 1022364 w 2210840"/>
                  <a:gd name="connsiteY2" fmla="*/ 618145 h 727684"/>
                  <a:gd name="connsiteX3" fmla="*/ 876312 w 2210840"/>
                  <a:gd name="connsiteY3" fmla="*/ 216503 h 727684"/>
                  <a:gd name="connsiteX4" fmla="*/ 1487826 w 2210840"/>
                  <a:gd name="connsiteY4" fmla="*/ 0 h 727684"/>
                  <a:gd name="connsiteX5" fmla="*/ 1487826 w 2210840"/>
                  <a:gd name="connsiteY5" fmla="*/ 616688 h 727684"/>
                  <a:gd name="connsiteX6" fmla="*/ 2210840 w 2210840"/>
                  <a:gd name="connsiteY6" fmla="*/ 637953 h 727684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487826 w 2210840"/>
                  <a:gd name="connsiteY4" fmla="*/ 75602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52624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643085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16111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730260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2190780"/>
                  <a:gd name="connsiteY0" fmla="*/ 803286 h 803286"/>
                  <a:gd name="connsiteX1" fmla="*/ 328617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1898676"/>
                  <a:gd name="connsiteY0" fmla="*/ 693747 h 693747"/>
                  <a:gd name="connsiteX1" fmla="*/ 730260 w 1898676"/>
                  <a:gd name="connsiteY1" fmla="*/ 693747 h 693747"/>
                  <a:gd name="connsiteX2" fmla="*/ 730260 w 1898676"/>
                  <a:gd name="connsiteY2" fmla="*/ 0 h 693747"/>
                  <a:gd name="connsiteX3" fmla="*/ 1424007 w 1898676"/>
                  <a:gd name="connsiteY3" fmla="*/ 0 h 693747"/>
                  <a:gd name="connsiteX4" fmla="*/ 1424007 w 1898676"/>
                  <a:gd name="connsiteY4" fmla="*/ 693747 h 693747"/>
                  <a:gd name="connsiteX5" fmla="*/ 1898676 w 1898676"/>
                  <a:gd name="connsiteY5" fmla="*/ 693747 h 693747"/>
                  <a:gd name="connsiteX0" fmla="*/ 0 w 2190780"/>
                  <a:gd name="connsiteY0" fmla="*/ 693747 h 693748"/>
                  <a:gd name="connsiteX1" fmla="*/ 730260 w 2190780"/>
                  <a:gd name="connsiteY1" fmla="*/ 693747 h 693748"/>
                  <a:gd name="connsiteX2" fmla="*/ 730260 w 2190780"/>
                  <a:gd name="connsiteY2" fmla="*/ 0 h 693748"/>
                  <a:gd name="connsiteX3" fmla="*/ 1424007 w 2190780"/>
                  <a:gd name="connsiteY3" fmla="*/ 0 h 693748"/>
                  <a:gd name="connsiteX4" fmla="*/ 1424007 w 2190780"/>
                  <a:gd name="connsiteY4" fmla="*/ 693747 h 693748"/>
                  <a:gd name="connsiteX5" fmla="*/ 2190780 w 2190780"/>
                  <a:gd name="connsiteY5" fmla="*/ 693748 h 693748"/>
                  <a:gd name="connsiteX0" fmla="*/ 0 w 1424007"/>
                  <a:gd name="connsiteY0" fmla="*/ 693747 h 693747"/>
                  <a:gd name="connsiteX1" fmla="*/ 730260 w 1424007"/>
                  <a:gd name="connsiteY1" fmla="*/ 693747 h 693747"/>
                  <a:gd name="connsiteX2" fmla="*/ 730260 w 1424007"/>
                  <a:gd name="connsiteY2" fmla="*/ 0 h 693747"/>
                  <a:gd name="connsiteX3" fmla="*/ 1424007 w 1424007"/>
                  <a:gd name="connsiteY3" fmla="*/ 0 h 693747"/>
                  <a:gd name="connsiteX4" fmla="*/ 1424007 w 1424007"/>
                  <a:gd name="connsiteY4" fmla="*/ 693747 h 69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007" h="693747">
                    <a:moveTo>
                      <a:pt x="0" y="693747"/>
                    </a:moveTo>
                    <a:lnTo>
                      <a:pt x="730260" y="693747"/>
                    </a:lnTo>
                    <a:lnTo>
                      <a:pt x="730260" y="0"/>
                    </a:lnTo>
                    <a:lnTo>
                      <a:pt x="1424007" y="0"/>
                    </a:lnTo>
                    <a:lnTo>
                      <a:pt x="1424007" y="693747"/>
                    </a:lnTo>
                  </a:path>
                </a:pathLst>
              </a:custGeom>
              <a:ln w="28575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00057" y="4753003"/>
              <a:ext cx="2701963" cy="392108"/>
              <a:chOff x="900056" y="3529004"/>
              <a:chExt cx="5473300" cy="620721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900056" y="3529004"/>
                <a:ext cx="1091739" cy="620720"/>
              </a:xfrm>
              <a:custGeom>
                <a:avLst/>
                <a:gdLst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7" fmla="*/ 1818168 w 2690037"/>
                  <a:gd name="connsiteY7" fmla="*/ 223284 h 754912"/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0" fmla="*/ 0 w 1584251"/>
                  <a:gd name="connsiteY0" fmla="*/ 627321 h 648586"/>
                  <a:gd name="connsiteX1" fmla="*/ 414670 w 1584251"/>
                  <a:gd name="connsiteY1" fmla="*/ 637954 h 648586"/>
                  <a:gd name="connsiteX2" fmla="*/ 414670 w 1584251"/>
                  <a:gd name="connsiteY2" fmla="*/ 0 h 648586"/>
                  <a:gd name="connsiteX3" fmla="*/ 861237 w 1584251"/>
                  <a:gd name="connsiteY3" fmla="*/ 10633 h 648586"/>
                  <a:gd name="connsiteX4" fmla="*/ 861237 w 1584251"/>
                  <a:gd name="connsiteY4" fmla="*/ 627321 h 648586"/>
                  <a:gd name="connsiteX5" fmla="*/ 1584251 w 1584251"/>
                  <a:gd name="connsiteY5" fmla="*/ 648586 h 648586"/>
                  <a:gd name="connsiteX0" fmla="*/ 334485 w 1918736"/>
                  <a:gd name="connsiteY0" fmla="*/ 627321 h 648586"/>
                  <a:gd name="connsiteX1" fmla="*/ 0 w 1918736"/>
                  <a:gd name="connsiteY1" fmla="*/ 628778 h 648586"/>
                  <a:gd name="connsiteX2" fmla="*/ 749155 w 1918736"/>
                  <a:gd name="connsiteY2" fmla="*/ 637954 h 648586"/>
                  <a:gd name="connsiteX3" fmla="*/ 749155 w 1918736"/>
                  <a:gd name="connsiteY3" fmla="*/ 0 h 648586"/>
                  <a:gd name="connsiteX4" fmla="*/ 1195722 w 1918736"/>
                  <a:gd name="connsiteY4" fmla="*/ 10633 h 648586"/>
                  <a:gd name="connsiteX5" fmla="*/ 1195722 w 1918736"/>
                  <a:gd name="connsiteY5" fmla="*/ 627321 h 648586"/>
                  <a:gd name="connsiteX6" fmla="*/ 1918736 w 1918736"/>
                  <a:gd name="connsiteY6" fmla="*/ 648586 h 648586"/>
                  <a:gd name="connsiteX0" fmla="*/ 334485 w 1918736"/>
                  <a:gd name="connsiteY0" fmla="*/ 627321 h 1139960"/>
                  <a:gd name="connsiteX1" fmla="*/ 0 w 1918736"/>
                  <a:gd name="connsiteY1" fmla="*/ 628778 h 1139960"/>
                  <a:gd name="connsiteX2" fmla="*/ 620721 w 1918736"/>
                  <a:gd name="connsiteY2" fmla="*/ 1139960 h 1139960"/>
                  <a:gd name="connsiteX3" fmla="*/ 749155 w 1918736"/>
                  <a:gd name="connsiteY3" fmla="*/ 0 h 1139960"/>
                  <a:gd name="connsiteX4" fmla="*/ 1195722 w 1918736"/>
                  <a:gd name="connsiteY4" fmla="*/ 10633 h 1139960"/>
                  <a:gd name="connsiteX5" fmla="*/ 1195722 w 1918736"/>
                  <a:gd name="connsiteY5" fmla="*/ 627321 h 1139960"/>
                  <a:gd name="connsiteX6" fmla="*/ 1918736 w 1918736"/>
                  <a:gd name="connsiteY6" fmla="*/ 648586 h 1139960"/>
                  <a:gd name="connsiteX0" fmla="*/ 0 w 2210840"/>
                  <a:gd name="connsiteY0" fmla="*/ 738317 h 1139960"/>
                  <a:gd name="connsiteX1" fmla="*/ 292104 w 2210840"/>
                  <a:gd name="connsiteY1" fmla="*/ 628778 h 1139960"/>
                  <a:gd name="connsiteX2" fmla="*/ 912825 w 2210840"/>
                  <a:gd name="connsiteY2" fmla="*/ 1139960 h 1139960"/>
                  <a:gd name="connsiteX3" fmla="*/ 1041259 w 2210840"/>
                  <a:gd name="connsiteY3" fmla="*/ 0 h 1139960"/>
                  <a:gd name="connsiteX4" fmla="*/ 1487826 w 2210840"/>
                  <a:gd name="connsiteY4" fmla="*/ 10633 h 1139960"/>
                  <a:gd name="connsiteX5" fmla="*/ 1487826 w 2210840"/>
                  <a:gd name="connsiteY5" fmla="*/ 627321 h 1139960"/>
                  <a:gd name="connsiteX6" fmla="*/ 2210840 w 2210840"/>
                  <a:gd name="connsiteY6" fmla="*/ 648586 h 1139960"/>
                  <a:gd name="connsiteX0" fmla="*/ 0 w 2210840"/>
                  <a:gd name="connsiteY0" fmla="*/ 738317 h 738317"/>
                  <a:gd name="connsiteX1" fmla="*/ 292104 w 2210840"/>
                  <a:gd name="connsiteY1" fmla="*/ 628778 h 738317"/>
                  <a:gd name="connsiteX2" fmla="*/ 1022364 w 2210840"/>
                  <a:gd name="connsiteY2" fmla="*/ 628778 h 738317"/>
                  <a:gd name="connsiteX3" fmla="*/ 1041259 w 2210840"/>
                  <a:gd name="connsiteY3" fmla="*/ 0 h 738317"/>
                  <a:gd name="connsiteX4" fmla="*/ 1487826 w 2210840"/>
                  <a:gd name="connsiteY4" fmla="*/ 10633 h 738317"/>
                  <a:gd name="connsiteX5" fmla="*/ 1487826 w 2210840"/>
                  <a:gd name="connsiteY5" fmla="*/ 627321 h 738317"/>
                  <a:gd name="connsiteX6" fmla="*/ 2210840 w 2210840"/>
                  <a:gd name="connsiteY6" fmla="*/ 648586 h 738317"/>
                  <a:gd name="connsiteX0" fmla="*/ 0 w 2210840"/>
                  <a:gd name="connsiteY0" fmla="*/ 727684 h 727684"/>
                  <a:gd name="connsiteX1" fmla="*/ 292104 w 2210840"/>
                  <a:gd name="connsiteY1" fmla="*/ 618145 h 727684"/>
                  <a:gd name="connsiteX2" fmla="*/ 1022364 w 2210840"/>
                  <a:gd name="connsiteY2" fmla="*/ 618145 h 727684"/>
                  <a:gd name="connsiteX3" fmla="*/ 876312 w 2210840"/>
                  <a:gd name="connsiteY3" fmla="*/ 216503 h 727684"/>
                  <a:gd name="connsiteX4" fmla="*/ 1487826 w 2210840"/>
                  <a:gd name="connsiteY4" fmla="*/ 0 h 727684"/>
                  <a:gd name="connsiteX5" fmla="*/ 1487826 w 2210840"/>
                  <a:gd name="connsiteY5" fmla="*/ 616688 h 727684"/>
                  <a:gd name="connsiteX6" fmla="*/ 2210840 w 2210840"/>
                  <a:gd name="connsiteY6" fmla="*/ 637953 h 727684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487826 w 2210840"/>
                  <a:gd name="connsiteY4" fmla="*/ 75602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52624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643085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16111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730260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2190780"/>
                  <a:gd name="connsiteY0" fmla="*/ 803286 h 803286"/>
                  <a:gd name="connsiteX1" fmla="*/ 328617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1898676"/>
                  <a:gd name="connsiteY0" fmla="*/ 693747 h 693747"/>
                  <a:gd name="connsiteX1" fmla="*/ 730260 w 1898676"/>
                  <a:gd name="connsiteY1" fmla="*/ 693747 h 693747"/>
                  <a:gd name="connsiteX2" fmla="*/ 730260 w 1898676"/>
                  <a:gd name="connsiteY2" fmla="*/ 0 h 693747"/>
                  <a:gd name="connsiteX3" fmla="*/ 1424007 w 1898676"/>
                  <a:gd name="connsiteY3" fmla="*/ 0 h 693747"/>
                  <a:gd name="connsiteX4" fmla="*/ 1424007 w 1898676"/>
                  <a:gd name="connsiteY4" fmla="*/ 693747 h 693747"/>
                  <a:gd name="connsiteX5" fmla="*/ 1898676 w 1898676"/>
                  <a:gd name="connsiteY5" fmla="*/ 693747 h 693747"/>
                  <a:gd name="connsiteX0" fmla="*/ 0 w 2190780"/>
                  <a:gd name="connsiteY0" fmla="*/ 693747 h 693748"/>
                  <a:gd name="connsiteX1" fmla="*/ 730260 w 2190780"/>
                  <a:gd name="connsiteY1" fmla="*/ 693747 h 693748"/>
                  <a:gd name="connsiteX2" fmla="*/ 730260 w 2190780"/>
                  <a:gd name="connsiteY2" fmla="*/ 0 h 693748"/>
                  <a:gd name="connsiteX3" fmla="*/ 1424007 w 2190780"/>
                  <a:gd name="connsiteY3" fmla="*/ 0 h 693748"/>
                  <a:gd name="connsiteX4" fmla="*/ 1424007 w 2190780"/>
                  <a:gd name="connsiteY4" fmla="*/ 693747 h 693748"/>
                  <a:gd name="connsiteX5" fmla="*/ 2190780 w 2190780"/>
                  <a:gd name="connsiteY5" fmla="*/ 693748 h 693748"/>
                  <a:gd name="connsiteX0" fmla="*/ 0 w 1424007"/>
                  <a:gd name="connsiteY0" fmla="*/ 693747 h 693747"/>
                  <a:gd name="connsiteX1" fmla="*/ 730260 w 1424007"/>
                  <a:gd name="connsiteY1" fmla="*/ 693747 h 693747"/>
                  <a:gd name="connsiteX2" fmla="*/ 730260 w 1424007"/>
                  <a:gd name="connsiteY2" fmla="*/ 0 h 693747"/>
                  <a:gd name="connsiteX3" fmla="*/ 1424007 w 1424007"/>
                  <a:gd name="connsiteY3" fmla="*/ 0 h 693747"/>
                  <a:gd name="connsiteX4" fmla="*/ 1424007 w 1424007"/>
                  <a:gd name="connsiteY4" fmla="*/ 693747 h 69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007" h="693747">
                    <a:moveTo>
                      <a:pt x="0" y="693747"/>
                    </a:moveTo>
                    <a:lnTo>
                      <a:pt x="730260" y="693747"/>
                    </a:lnTo>
                    <a:lnTo>
                      <a:pt x="730260" y="0"/>
                    </a:lnTo>
                    <a:lnTo>
                      <a:pt x="1424007" y="0"/>
                    </a:lnTo>
                    <a:lnTo>
                      <a:pt x="1424007" y="693747"/>
                    </a:lnTo>
                  </a:path>
                </a:pathLst>
              </a:custGeom>
              <a:ln w="285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1995447" y="3529005"/>
                <a:ext cx="1091739" cy="620720"/>
              </a:xfrm>
              <a:custGeom>
                <a:avLst/>
                <a:gdLst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7" fmla="*/ 1818168 w 2690037"/>
                  <a:gd name="connsiteY7" fmla="*/ 223284 h 754912"/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0" fmla="*/ 0 w 1584251"/>
                  <a:gd name="connsiteY0" fmla="*/ 627321 h 648586"/>
                  <a:gd name="connsiteX1" fmla="*/ 414670 w 1584251"/>
                  <a:gd name="connsiteY1" fmla="*/ 637954 h 648586"/>
                  <a:gd name="connsiteX2" fmla="*/ 414670 w 1584251"/>
                  <a:gd name="connsiteY2" fmla="*/ 0 h 648586"/>
                  <a:gd name="connsiteX3" fmla="*/ 861237 w 1584251"/>
                  <a:gd name="connsiteY3" fmla="*/ 10633 h 648586"/>
                  <a:gd name="connsiteX4" fmla="*/ 861237 w 1584251"/>
                  <a:gd name="connsiteY4" fmla="*/ 627321 h 648586"/>
                  <a:gd name="connsiteX5" fmla="*/ 1584251 w 1584251"/>
                  <a:gd name="connsiteY5" fmla="*/ 648586 h 648586"/>
                  <a:gd name="connsiteX0" fmla="*/ 334485 w 1918736"/>
                  <a:gd name="connsiteY0" fmla="*/ 627321 h 648586"/>
                  <a:gd name="connsiteX1" fmla="*/ 0 w 1918736"/>
                  <a:gd name="connsiteY1" fmla="*/ 628778 h 648586"/>
                  <a:gd name="connsiteX2" fmla="*/ 749155 w 1918736"/>
                  <a:gd name="connsiteY2" fmla="*/ 637954 h 648586"/>
                  <a:gd name="connsiteX3" fmla="*/ 749155 w 1918736"/>
                  <a:gd name="connsiteY3" fmla="*/ 0 h 648586"/>
                  <a:gd name="connsiteX4" fmla="*/ 1195722 w 1918736"/>
                  <a:gd name="connsiteY4" fmla="*/ 10633 h 648586"/>
                  <a:gd name="connsiteX5" fmla="*/ 1195722 w 1918736"/>
                  <a:gd name="connsiteY5" fmla="*/ 627321 h 648586"/>
                  <a:gd name="connsiteX6" fmla="*/ 1918736 w 1918736"/>
                  <a:gd name="connsiteY6" fmla="*/ 648586 h 648586"/>
                  <a:gd name="connsiteX0" fmla="*/ 334485 w 1918736"/>
                  <a:gd name="connsiteY0" fmla="*/ 627321 h 1139960"/>
                  <a:gd name="connsiteX1" fmla="*/ 0 w 1918736"/>
                  <a:gd name="connsiteY1" fmla="*/ 628778 h 1139960"/>
                  <a:gd name="connsiteX2" fmla="*/ 620721 w 1918736"/>
                  <a:gd name="connsiteY2" fmla="*/ 1139960 h 1139960"/>
                  <a:gd name="connsiteX3" fmla="*/ 749155 w 1918736"/>
                  <a:gd name="connsiteY3" fmla="*/ 0 h 1139960"/>
                  <a:gd name="connsiteX4" fmla="*/ 1195722 w 1918736"/>
                  <a:gd name="connsiteY4" fmla="*/ 10633 h 1139960"/>
                  <a:gd name="connsiteX5" fmla="*/ 1195722 w 1918736"/>
                  <a:gd name="connsiteY5" fmla="*/ 627321 h 1139960"/>
                  <a:gd name="connsiteX6" fmla="*/ 1918736 w 1918736"/>
                  <a:gd name="connsiteY6" fmla="*/ 648586 h 1139960"/>
                  <a:gd name="connsiteX0" fmla="*/ 0 w 2210840"/>
                  <a:gd name="connsiteY0" fmla="*/ 738317 h 1139960"/>
                  <a:gd name="connsiteX1" fmla="*/ 292104 w 2210840"/>
                  <a:gd name="connsiteY1" fmla="*/ 628778 h 1139960"/>
                  <a:gd name="connsiteX2" fmla="*/ 912825 w 2210840"/>
                  <a:gd name="connsiteY2" fmla="*/ 1139960 h 1139960"/>
                  <a:gd name="connsiteX3" fmla="*/ 1041259 w 2210840"/>
                  <a:gd name="connsiteY3" fmla="*/ 0 h 1139960"/>
                  <a:gd name="connsiteX4" fmla="*/ 1487826 w 2210840"/>
                  <a:gd name="connsiteY4" fmla="*/ 10633 h 1139960"/>
                  <a:gd name="connsiteX5" fmla="*/ 1487826 w 2210840"/>
                  <a:gd name="connsiteY5" fmla="*/ 627321 h 1139960"/>
                  <a:gd name="connsiteX6" fmla="*/ 2210840 w 2210840"/>
                  <a:gd name="connsiteY6" fmla="*/ 648586 h 1139960"/>
                  <a:gd name="connsiteX0" fmla="*/ 0 w 2210840"/>
                  <a:gd name="connsiteY0" fmla="*/ 738317 h 738317"/>
                  <a:gd name="connsiteX1" fmla="*/ 292104 w 2210840"/>
                  <a:gd name="connsiteY1" fmla="*/ 628778 h 738317"/>
                  <a:gd name="connsiteX2" fmla="*/ 1022364 w 2210840"/>
                  <a:gd name="connsiteY2" fmla="*/ 628778 h 738317"/>
                  <a:gd name="connsiteX3" fmla="*/ 1041259 w 2210840"/>
                  <a:gd name="connsiteY3" fmla="*/ 0 h 738317"/>
                  <a:gd name="connsiteX4" fmla="*/ 1487826 w 2210840"/>
                  <a:gd name="connsiteY4" fmla="*/ 10633 h 738317"/>
                  <a:gd name="connsiteX5" fmla="*/ 1487826 w 2210840"/>
                  <a:gd name="connsiteY5" fmla="*/ 627321 h 738317"/>
                  <a:gd name="connsiteX6" fmla="*/ 2210840 w 2210840"/>
                  <a:gd name="connsiteY6" fmla="*/ 648586 h 738317"/>
                  <a:gd name="connsiteX0" fmla="*/ 0 w 2210840"/>
                  <a:gd name="connsiteY0" fmla="*/ 727684 h 727684"/>
                  <a:gd name="connsiteX1" fmla="*/ 292104 w 2210840"/>
                  <a:gd name="connsiteY1" fmla="*/ 618145 h 727684"/>
                  <a:gd name="connsiteX2" fmla="*/ 1022364 w 2210840"/>
                  <a:gd name="connsiteY2" fmla="*/ 618145 h 727684"/>
                  <a:gd name="connsiteX3" fmla="*/ 876312 w 2210840"/>
                  <a:gd name="connsiteY3" fmla="*/ 216503 h 727684"/>
                  <a:gd name="connsiteX4" fmla="*/ 1487826 w 2210840"/>
                  <a:gd name="connsiteY4" fmla="*/ 0 h 727684"/>
                  <a:gd name="connsiteX5" fmla="*/ 1487826 w 2210840"/>
                  <a:gd name="connsiteY5" fmla="*/ 616688 h 727684"/>
                  <a:gd name="connsiteX6" fmla="*/ 2210840 w 2210840"/>
                  <a:gd name="connsiteY6" fmla="*/ 637953 h 727684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487826 w 2210840"/>
                  <a:gd name="connsiteY4" fmla="*/ 75602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52624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643085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16111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730260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2190780"/>
                  <a:gd name="connsiteY0" fmla="*/ 803286 h 803286"/>
                  <a:gd name="connsiteX1" fmla="*/ 328617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1898676"/>
                  <a:gd name="connsiteY0" fmla="*/ 693747 h 693747"/>
                  <a:gd name="connsiteX1" fmla="*/ 730260 w 1898676"/>
                  <a:gd name="connsiteY1" fmla="*/ 693747 h 693747"/>
                  <a:gd name="connsiteX2" fmla="*/ 730260 w 1898676"/>
                  <a:gd name="connsiteY2" fmla="*/ 0 h 693747"/>
                  <a:gd name="connsiteX3" fmla="*/ 1424007 w 1898676"/>
                  <a:gd name="connsiteY3" fmla="*/ 0 h 693747"/>
                  <a:gd name="connsiteX4" fmla="*/ 1424007 w 1898676"/>
                  <a:gd name="connsiteY4" fmla="*/ 693747 h 693747"/>
                  <a:gd name="connsiteX5" fmla="*/ 1898676 w 1898676"/>
                  <a:gd name="connsiteY5" fmla="*/ 693747 h 693747"/>
                  <a:gd name="connsiteX0" fmla="*/ 0 w 2190780"/>
                  <a:gd name="connsiteY0" fmla="*/ 693747 h 693748"/>
                  <a:gd name="connsiteX1" fmla="*/ 730260 w 2190780"/>
                  <a:gd name="connsiteY1" fmla="*/ 693747 h 693748"/>
                  <a:gd name="connsiteX2" fmla="*/ 730260 w 2190780"/>
                  <a:gd name="connsiteY2" fmla="*/ 0 h 693748"/>
                  <a:gd name="connsiteX3" fmla="*/ 1424007 w 2190780"/>
                  <a:gd name="connsiteY3" fmla="*/ 0 h 693748"/>
                  <a:gd name="connsiteX4" fmla="*/ 1424007 w 2190780"/>
                  <a:gd name="connsiteY4" fmla="*/ 693747 h 693748"/>
                  <a:gd name="connsiteX5" fmla="*/ 2190780 w 2190780"/>
                  <a:gd name="connsiteY5" fmla="*/ 693748 h 693748"/>
                  <a:gd name="connsiteX0" fmla="*/ 0 w 1424007"/>
                  <a:gd name="connsiteY0" fmla="*/ 693747 h 693747"/>
                  <a:gd name="connsiteX1" fmla="*/ 730260 w 1424007"/>
                  <a:gd name="connsiteY1" fmla="*/ 693747 h 693747"/>
                  <a:gd name="connsiteX2" fmla="*/ 730260 w 1424007"/>
                  <a:gd name="connsiteY2" fmla="*/ 0 h 693747"/>
                  <a:gd name="connsiteX3" fmla="*/ 1424007 w 1424007"/>
                  <a:gd name="connsiteY3" fmla="*/ 0 h 693747"/>
                  <a:gd name="connsiteX4" fmla="*/ 1424007 w 1424007"/>
                  <a:gd name="connsiteY4" fmla="*/ 693747 h 69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007" h="693747">
                    <a:moveTo>
                      <a:pt x="0" y="693747"/>
                    </a:moveTo>
                    <a:lnTo>
                      <a:pt x="730260" y="693747"/>
                    </a:lnTo>
                    <a:lnTo>
                      <a:pt x="730260" y="0"/>
                    </a:lnTo>
                    <a:lnTo>
                      <a:pt x="1424007" y="0"/>
                    </a:lnTo>
                    <a:lnTo>
                      <a:pt x="1424007" y="693747"/>
                    </a:lnTo>
                  </a:path>
                </a:pathLst>
              </a:custGeom>
              <a:ln w="285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3090837" y="3529005"/>
                <a:ext cx="1091739" cy="620720"/>
              </a:xfrm>
              <a:custGeom>
                <a:avLst/>
                <a:gdLst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7" fmla="*/ 1818168 w 2690037"/>
                  <a:gd name="connsiteY7" fmla="*/ 223284 h 754912"/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0" fmla="*/ 0 w 1584251"/>
                  <a:gd name="connsiteY0" fmla="*/ 627321 h 648586"/>
                  <a:gd name="connsiteX1" fmla="*/ 414670 w 1584251"/>
                  <a:gd name="connsiteY1" fmla="*/ 637954 h 648586"/>
                  <a:gd name="connsiteX2" fmla="*/ 414670 w 1584251"/>
                  <a:gd name="connsiteY2" fmla="*/ 0 h 648586"/>
                  <a:gd name="connsiteX3" fmla="*/ 861237 w 1584251"/>
                  <a:gd name="connsiteY3" fmla="*/ 10633 h 648586"/>
                  <a:gd name="connsiteX4" fmla="*/ 861237 w 1584251"/>
                  <a:gd name="connsiteY4" fmla="*/ 627321 h 648586"/>
                  <a:gd name="connsiteX5" fmla="*/ 1584251 w 1584251"/>
                  <a:gd name="connsiteY5" fmla="*/ 648586 h 648586"/>
                  <a:gd name="connsiteX0" fmla="*/ 334485 w 1918736"/>
                  <a:gd name="connsiteY0" fmla="*/ 627321 h 648586"/>
                  <a:gd name="connsiteX1" fmla="*/ 0 w 1918736"/>
                  <a:gd name="connsiteY1" fmla="*/ 628778 h 648586"/>
                  <a:gd name="connsiteX2" fmla="*/ 749155 w 1918736"/>
                  <a:gd name="connsiteY2" fmla="*/ 637954 h 648586"/>
                  <a:gd name="connsiteX3" fmla="*/ 749155 w 1918736"/>
                  <a:gd name="connsiteY3" fmla="*/ 0 h 648586"/>
                  <a:gd name="connsiteX4" fmla="*/ 1195722 w 1918736"/>
                  <a:gd name="connsiteY4" fmla="*/ 10633 h 648586"/>
                  <a:gd name="connsiteX5" fmla="*/ 1195722 w 1918736"/>
                  <a:gd name="connsiteY5" fmla="*/ 627321 h 648586"/>
                  <a:gd name="connsiteX6" fmla="*/ 1918736 w 1918736"/>
                  <a:gd name="connsiteY6" fmla="*/ 648586 h 648586"/>
                  <a:gd name="connsiteX0" fmla="*/ 334485 w 1918736"/>
                  <a:gd name="connsiteY0" fmla="*/ 627321 h 1139960"/>
                  <a:gd name="connsiteX1" fmla="*/ 0 w 1918736"/>
                  <a:gd name="connsiteY1" fmla="*/ 628778 h 1139960"/>
                  <a:gd name="connsiteX2" fmla="*/ 620721 w 1918736"/>
                  <a:gd name="connsiteY2" fmla="*/ 1139960 h 1139960"/>
                  <a:gd name="connsiteX3" fmla="*/ 749155 w 1918736"/>
                  <a:gd name="connsiteY3" fmla="*/ 0 h 1139960"/>
                  <a:gd name="connsiteX4" fmla="*/ 1195722 w 1918736"/>
                  <a:gd name="connsiteY4" fmla="*/ 10633 h 1139960"/>
                  <a:gd name="connsiteX5" fmla="*/ 1195722 w 1918736"/>
                  <a:gd name="connsiteY5" fmla="*/ 627321 h 1139960"/>
                  <a:gd name="connsiteX6" fmla="*/ 1918736 w 1918736"/>
                  <a:gd name="connsiteY6" fmla="*/ 648586 h 1139960"/>
                  <a:gd name="connsiteX0" fmla="*/ 0 w 2210840"/>
                  <a:gd name="connsiteY0" fmla="*/ 738317 h 1139960"/>
                  <a:gd name="connsiteX1" fmla="*/ 292104 w 2210840"/>
                  <a:gd name="connsiteY1" fmla="*/ 628778 h 1139960"/>
                  <a:gd name="connsiteX2" fmla="*/ 912825 w 2210840"/>
                  <a:gd name="connsiteY2" fmla="*/ 1139960 h 1139960"/>
                  <a:gd name="connsiteX3" fmla="*/ 1041259 w 2210840"/>
                  <a:gd name="connsiteY3" fmla="*/ 0 h 1139960"/>
                  <a:gd name="connsiteX4" fmla="*/ 1487826 w 2210840"/>
                  <a:gd name="connsiteY4" fmla="*/ 10633 h 1139960"/>
                  <a:gd name="connsiteX5" fmla="*/ 1487826 w 2210840"/>
                  <a:gd name="connsiteY5" fmla="*/ 627321 h 1139960"/>
                  <a:gd name="connsiteX6" fmla="*/ 2210840 w 2210840"/>
                  <a:gd name="connsiteY6" fmla="*/ 648586 h 1139960"/>
                  <a:gd name="connsiteX0" fmla="*/ 0 w 2210840"/>
                  <a:gd name="connsiteY0" fmla="*/ 738317 h 738317"/>
                  <a:gd name="connsiteX1" fmla="*/ 292104 w 2210840"/>
                  <a:gd name="connsiteY1" fmla="*/ 628778 h 738317"/>
                  <a:gd name="connsiteX2" fmla="*/ 1022364 w 2210840"/>
                  <a:gd name="connsiteY2" fmla="*/ 628778 h 738317"/>
                  <a:gd name="connsiteX3" fmla="*/ 1041259 w 2210840"/>
                  <a:gd name="connsiteY3" fmla="*/ 0 h 738317"/>
                  <a:gd name="connsiteX4" fmla="*/ 1487826 w 2210840"/>
                  <a:gd name="connsiteY4" fmla="*/ 10633 h 738317"/>
                  <a:gd name="connsiteX5" fmla="*/ 1487826 w 2210840"/>
                  <a:gd name="connsiteY5" fmla="*/ 627321 h 738317"/>
                  <a:gd name="connsiteX6" fmla="*/ 2210840 w 2210840"/>
                  <a:gd name="connsiteY6" fmla="*/ 648586 h 738317"/>
                  <a:gd name="connsiteX0" fmla="*/ 0 w 2210840"/>
                  <a:gd name="connsiteY0" fmla="*/ 727684 h 727684"/>
                  <a:gd name="connsiteX1" fmla="*/ 292104 w 2210840"/>
                  <a:gd name="connsiteY1" fmla="*/ 618145 h 727684"/>
                  <a:gd name="connsiteX2" fmla="*/ 1022364 w 2210840"/>
                  <a:gd name="connsiteY2" fmla="*/ 618145 h 727684"/>
                  <a:gd name="connsiteX3" fmla="*/ 876312 w 2210840"/>
                  <a:gd name="connsiteY3" fmla="*/ 216503 h 727684"/>
                  <a:gd name="connsiteX4" fmla="*/ 1487826 w 2210840"/>
                  <a:gd name="connsiteY4" fmla="*/ 0 h 727684"/>
                  <a:gd name="connsiteX5" fmla="*/ 1487826 w 2210840"/>
                  <a:gd name="connsiteY5" fmla="*/ 616688 h 727684"/>
                  <a:gd name="connsiteX6" fmla="*/ 2210840 w 2210840"/>
                  <a:gd name="connsiteY6" fmla="*/ 637953 h 727684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487826 w 2210840"/>
                  <a:gd name="connsiteY4" fmla="*/ 75602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52624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643085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16111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730260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2190780"/>
                  <a:gd name="connsiteY0" fmla="*/ 803286 h 803286"/>
                  <a:gd name="connsiteX1" fmla="*/ 328617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1898676"/>
                  <a:gd name="connsiteY0" fmla="*/ 693747 h 693747"/>
                  <a:gd name="connsiteX1" fmla="*/ 730260 w 1898676"/>
                  <a:gd name="connsiteY1" fmla="*/ 693747 h 693747"/>
                  <a:gd name="connsiteX2" fmla="*/ 730260 w 1898676"/>
                  <a:gd name="connsiteY2" fmla="*/ 0 h 693747"/>
                  <a:gd name="connsiteX3" fmla="*/ 1424007 w 1898676"/>
                  <a:gd name="connsiteY3" fmla="*/ 0 h 693747"/>
                  <a:gd name="connsiteX4" fmla="*/ 1424007 w 1898676"/>
                  <a:gd name="connsiteY4" fmla="*/ 693747 h 693747"/>
                  <a:gd name="connsiteX5" fmla="*/ 1898676 w 1898676"/>
                  <a:gd name="connsiteY5" fmla="*/ 693747 h 693747"/>
                  <a:gd name="connsiteX0" fmla="*/ 0 w 2190780"/>
                  <a:gd name="connsiteY0" fmla="*/ 693747 h 693748"/>
                  <a:gd name="connsiteX1" fmla="*/ 730260 w 2190780"/>
                  <a:gd name="connsiteY1" fmla="*/ 693747 h 693748"/>
                  <a:gd name="connsiteX2" fmla="*/ 730260 w 2190780"/>
                  <a:gd name="connsiteY2" fmla="*/ 0 h 693748"/>
                  <a:gd name="connsiteX3" fmla="*/ 1424007 w 2190780"/>
                  <a:gd name="connsiteY3" fmla="*/ 0 h 693748"/>
                  <a:gd name="connsiteX4" fmla="*/ 1424007 w 2190780"/>
                  <a:gd name="connsiteY4" fmla="*/ 693747 h 693748"/>
                  <a:gd name="connsiteX5" fmla="*/ 2190780 w 2190780"/>
                  <a:gd name="connsiteY5" fmla="*/ 693748 h 693748"/>
                  <a:gd name="connsiteX0" fmla="*/ 0 w 1424007"/>
                  <a:gd name="connsiteY0" fmla="*/ 693747 h 693747"/>
                  <a:gd name="connsiteX1" fmla="*/ 730260 w 1424007"/>
                  <a:gd name="connsiteY1" fmla="*/ 693747 h 693747"/>
                  <a:gd name="connsiteX2" fmla="*/ 730260 w 1424007"/>
                  <a:gd name="connsiteY2" fmla="*/ 0 h 693747"/>
                  <a:gd name="connsiteX3" fmla="*/ 1424007 w 1424007"/>
                  <a:gd name="connsiteY3" fmla="*/ 0 h 693747"/>
                  <a:gd name="connsiteX4" fmla="*/ 1424007 w 1424007"/>
                  <a:gd name="connsiteY4" fmla="*/ 693747 h 69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007" h="693747">
                    <a:moveTo>
                      <a:pt x="0" y="693747"/>
                    </a:moveTo>
                    <a:lnTo>
                      <a:pt x="730260" y="693747"/>
                    </a:lnTo>
                    <a:lnTo>
                      <a:pt x="730260" y="0"/>
                    </a:lnTo>
                    <a:lnTo>
                      <a:pt x="1424007" y="0"/>
                    </a:lnTo>
                    <a:lnTo>
                      <a:pt x="1424007" y="693747"/>
                    </a:lnTo>
                  </a:path>
                </a:pathLst>
              </a:custGeom>
              <a:ln w="285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4186227" y="3529005"/>
                <a:ext cx="1091739" cy="620720"/>
              </a:xfrm>
              <a:custGeom>
                <a:avLst/>
                <a:gdLst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7" fmla="*/ 1818168 w 2690037"/>
                  <a:gd name="connsiteY7" fmla="*/ 223284 h 754912"/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0" fmla="*/ 0 w 1584251"/>
                  <a:gd name="connsiteY0" fmla="*/ 627321 h 648586"/>
                  <a:gd name="connsiteX1" fmla="*/ 414670 w 1584251"/>
                  <a:gd name="connsiteY1" fmla="*/ 637954 h 648586"/>
                  <a:gd name="connsiteX2" fmla="*/ 414670 w 1584251"/>
                  <a:gd name="connsiteY2" fmla="*/ 0 h 648586"/>
                  <a:gd name="connsiteX3" fmla="*/ 861237 w 1584251"/>
                  <a:gd name="connsiteY3" fmla="*/ 10633 h 648586"/>
                  <a:gd name="connsiteX4" fmla="*/ 861237 w 1584251"/>
                  <a:gd name="connsiteY4" fmla="*/ 627321 h 648586"/>
                  <a:gd name="connsiteX5" fmla="*/ 1584251 w 1584251"/>
                  <a:gd name="connsiteY5" fmla="*/ 648586 h 648586"/>
                  <a:gd name="connsiteX0" fmla="*/ 334485 w 1918736"/>
                  <a:gd name="connsiteY0" fmla="*/ 627321 h 648586"/>
                  <a:gd name="connsiteX1" fmla="*/ 0 w 1918736"/>
                  <a:gd name="connsiteY1" fmla="*/ 628778 h 648586"/>
                  <a:gd name="connsiteX2" fmla="*/ 749155 w 1918736"/>
                  <a:gd name="connsiteY2" fmla="*/ 637954 h 648586"/>
                  <a:gd name="connsiteX3" fmla="*/ 749155 w 1918736"/>
                  <a:gd name="connsiteY3" fmla="*/ 0 h 648586"/>
                  <a:gd name="connsiteX4" fmla="*/ 1195722 w 1918736"/>
                  <a:gd name="connsiteY4" fmla="*/ 10633 h 648586"/>
                  <a:gd name="connsiteX5" fmla="*/ 1195722 w 1918736"/>
                  <a:gd name="connsiteY5" fmla="*/ 627321 h 648586"/>
                  <a:gd name="connsiteX6" fmla="*/ 1918736 w 1918736"/>
                  <a:gd name="connsiteY6" fmla="*/ 648586 h 648586"/>
                  <a:gd name="connsiteX0" fmla="*/ 334485 w 1918736"/>
                  <a:gd name="connsiteY0" fmla="*/ 627321 h 1139960"/>
                  <a:gd name="connsiteX1" fmla="*/ 0 w 1918736"/>
                  <a:gd name="connsiteY1" fmla="*/ 628778 h 1139960"/>
                  <a:gd name="connsiteX2" fmla="*/ 620721 w 1918736"/>
                  <a:gd name="connsiteY2" fmla="*/ 1139960 h 1139960"/>
                  <a:gd name="connsiteX3" fmla="*/ 749155 w 1918736"/>
                  <a:gd name="connsiteY3" fmla="*/ 0 h 1139960"/>
                  <a:gd name="connsiteX4" fmla="*/ 1195722 w 1918736"/>
                  <a:gd name="connsiteY4" fmla="*/ 10633 h 1139960"/>
                  <a:gd name="connsiteX5" fmla="*/ 1195722 w 1918736"/>
                  <a:gd name="connsiteY5" fmla="*/ 627321 h 1139960"/>
                  <a:gd name="connsiteX6" fmla="*/ 1918736 w 1918736"/>
                  <a:gd name="connsiteY6" fmla="*/ 648586 h 1139960"/>
                  <a:gd name="connsiteX0" fmla="*/ 0 w 2210840"/>
                  <a:gd name="connsiteY0" fmla="*/ 738317 h 1139960"/>
                  <a:gd name="connsiteX1" fmla="*/ 292104 w 2210840"/>
                  <a:gd name="connsiteY1" fmla="*/ 628778 h 1139960"/>
                  <a:gd name="connsiteX2" fmla="*/ 912825 w 2210840"/>
                  <a:gd name="connsiteY2" fmla="*/ 1139960 h 1139960"/>
                  <a:gd name="connsiteX3" fmla="*/ 1041259 w 2210840"/>
                  <a:gd name="connsiteY3" fmla="*/ 0 h 1139960"/>
                  <a:gd name="connsiteX4" fmla="*/ 1487826 w 2210840"/>
                  <a:gd name="connsiteY4" fmla="*/ 10633 h 1139960"/>
                  <a:gd name="connsiteX5" fmla="*/ 1487826 w 2210840"/>
                  <a:gd name="connsiteY5" fmla="*/ 627321 h 1139960"/>
                  <a:gd name="connsiteX6" fmla="*/ 2210840 w 2210840"/>
                  <a:gd name="connsiteY6" fmla="*/ 648586 h 1139960"/>
                  <a:gd name="connsiteX0" fmla="*/ 0 w 2210840"/>
                  <a:gd name="connsiteY0" fmla="*/ 738317 h 738317"/>
                  <a:gd name="connsiteX1" fmla="*/ 292104 w 2210840"/>
                  <a:gd name="connsiteY1" fmla="*/ 628778 h 738317"/>
                  <a:gd name="connsiteX2" fmla="*/ 1022364 w 2210840"/>
                  <a:gd name="connsiteY2" fmla="*/ 628778 h 738317"/>
                  <a:gd name="connsiteX3" fmla="*/ 1041259 w 2210840"/>
                  <a:gd name="connsiteY3" fmla="*/ 0 h 738317"/>
                  <a:gd name="connsiteX4" fmla="*/ 1487826 w 2210840"/>
                  <a:gd name="connsiteY4" fmla="*/ 10633 h 738317"/>
                  <a:gd name="connsiteX5" fmla="*/ 1487826 w 2210840"/>
                  <a:gd name="connsiteY5" fmla="*/ 627321 h 738317"/>
                  <a:gd name="connsiteX6" fmla="*/ 2210840 w 2210840"/>
                  <a:gd name="connsiteY6" fmla="*/ 648586 h 738317"/>
                  <a:gd name="connsiteX0" fmla="*/ 0 w 2210840"/>
                  <a:gd name="connsiteY0" fmla="*/ 727684 h 727684"/>
                  <a:gd name="connsiteX1" fmla="*/ 292104 w 2210840"/>
                  <a:gd name="connsiteY1" fmla="*/ 618145 h 727684"/>
                  <a:gd name="connsiteX2" fmla="*/ 1022364 w 2210840"/>
                  <a:gd name="connsiteY2" fmla="*/ 618145 h 727684"/>
                  <a:gd name="connsiteX3" fmla="*/ 876312 w 2210840"/>
                  <a:gd name="connsiteY3" fmla="*/ 216503 h 727684"/>
                  <a:gd name="connsiteX4" fmla="*/ 1487826 w 2210840"/>
                  <a:gd name="connsiteY4" fmla="*/ 0 h 727684"/>
                  <a:gd name="connsiteX5" fmla="*/ 1487826 w 2210840"/>
                  <a:gd name="connsiteY5" fmla="*/ 616688 h 727684"/>
                  <a:gd name="connsiteX6" fmla="*/ 2210840 w 2210840"/>
                  <a:gd name="connsiteY6" fmla="*/ 637953 h 727684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487826 w 2210840"/>
                  <a:gd name="connsiteY4" fmla="*/ 75602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52624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643085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16111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730260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2190780"/>
                  <a:gd name="connsiteY0" fmla="*/ 803286 h 803286"/>
                  <a:gd name="connsiteX1" fmla="*/ 328617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1898676"/>
                  <a:gd name="connsiteY0" fmla="*/ 693747 h 693747"/>
                  <a:gd name="connsiteX1" fmla="*/ 730260 w 1898676"/>
                  <a:gd name="connsiteY1" fmla="*/ 693747 h 693747"/>
                  <a:gd name="connsiteX2" fmla="*/ 730260 w 1898676"/>
                  <a:gd name="connsiteY2" fmla="*/ 0 h 693747"/>
                  <a:gd name="connsiteX3" fmla="*/ 1424007 w 1898676"/>
                  <a:gd name="connsiteY3" fmla="*/ 0 h 693747"/>
                  <a:gd name="connsiteX4" fmla="*/ 1424007 w 1898676"/>
                  <a:gd name="connsiteY4" fmla="*/ 693747 h 693747"/>
                  <a:gd name="connsiteX5" fmla="*/ 1898676 w 1898676"/>
                  <a:gd name="connsiteY5" fmla="*/ 693747 h 693747"/>
                  <a:gd name="connsiteX0" fmla="*/ 0 w 2190780"/>
                  <a:gd name="connsiteY0" fmla="*/ 693747 h 693748"/>
                  <a:gd name="connsiteX1" fmla="*/ 730260 w 2190780"/>
                  <a:gd name="connsiteY1" fmla="*/ 693747 h 693748"/>
                  <a:gd name="connsiteX2" fmla="*/ 730260 w 2190780"/>
                  <a:gd name="connsiteY2" fmla="*/ 0 h 693748"/>
                  <a:gd name="connsiteX3" fmla="*/ 1424007 w 2190780"/>
                  <a:gd name="connsiteY3" fmla="*/ 0 h 693748"/>
                  <a:gd name="connsiteX4" fmla="*/ 1424007 w 2190780"/>
                  <a:gd name="connsiteY4" fmla="*/ 693747 h 693748"/>
                  <a:gd name="connsiteX5" fmla="*/ 2190780 w 2190780"/>
                  <a:gd name="connsiteY5" fmla="*/ 693748 h 693748"/>
                  <a:gd name="connsiteX0" fmla="*/ 0 w 1424007"/>
                  <a:gd name="connsiteY0" fmla="*/ 693747 h 693747"/>
                  <a:gd name="connsiteX1" fmla="*/ 730260 w 1424007"/>
                  <a:gd name="connsiteY1" fmla="*/ 693747 h 693747"/>
                  <a:gd name="connsiteX2" fmla="*/ 730260 w 1424007"/>
                  <a:gd name="connsiteY2" fmla="*/ 0 h 693747"/>
                  <a:gd name="connsiteX3" fmla="*/ 1424007 w 1424007"/>
                  <a:gd name="connsiteY3" fmla="*/ 0 h 693747"/>
                  <a:gd name="connsiteX4" fmla="*/ 1424007 w 1424007"/>
                  <a:gd name="connsiteY4" fmla="*/ 693747 h 69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007" h="693747">
                    <a:moveTo>
                      <a:pt x="0" y="693747"/>
                    </a:moveTo>
                    <a:lnTo>
                      <a:pt x="730260" y="693747"/>
                    </a:lnTo>
                    <a:lnTo>
                      <a:pt x="730260" y="0"/>
                    </a:lnTo>
                    <a:lnTo>
                      <a:pt x="1424007" y="0"/>
                    </a:lnTo>
                    <a:lnTo>
                      <a:pt x="1424007" y="693747"/>
                    </a:lnTo>
                  </a:path>
                </a:pathLst>
              </a:custGeom>
              <a:ln w="285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5281617" y="3529005"/>
                <a:ext cx="1091739" cy="620720"/>
              </a:xfrm>
              <a:custGeom>
                <a:avLst/>
                <a:gdLst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7" fmla="*/ 1818168 w 2690037"/>
                  <a:gd name="connsiteY7" fmla="*/ 223284 h 754912"/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0" fmla="*/ 0 w 1584251"/>
                  <a:gd name="connsiteY0" fmla="*/ 627321 h 648586"/>
                  <a:gd name="connsiteX1" fmla="*/ 414670 w 1584251"/>
                  <a:gd name="connsiteY1" fmla="*/ 637954 h 648586"/>
                  <a:gd name="connsiteX2" fmla="*/ 414670 w 1584251"/>
                  <a:gd name="connsiteY2" fmla="*/ 0 h 648586"/>
                  <a:gd name="connsiteX3" fmla="*/ 861237 w 1584251"/>
                  <a:gd name="connsiteY3" fmla="*/ 10633 h 648586"/>
                  <a:gd name="connsiteX4" fmla="*/ 861237 w 1584251"/>
                  <a:gd name="connsiteY4" fmla="*/ 627321 h 648586"/>
                  <a:gd name="connsiteX5" fmla="*/ 1584251 w 1584251"/>
                  <a:gd name="connsiteY5" fmla="*/ 648586 h 648586"/>
                  <a:gd name="connsiteX0" fmla="*/ 334485 w 1918736"/>
                  <a:gd name="connsiteY0" fmla="*/ 627321 h 648586"/>
                  <a:gd name="connsiteX1" fmla="*/ 0 w 1918736"/>
                  <a:gd name="connsiteY1" fmla="*/ 628778 h 648586"/>
                  <a:gd name="connsiteX2" fmla="*/ 749155 w 1918736"/>
                  <a:gd name="connsiteY2" fmla="*/ 637954 h 648586"/>
                  <a:gd name="connsiteX3" fmla="*/ 749155 w 1918736"/>
                  <a:gd name="connsiteY3" fmla="*/ 0 h 648586"/>
                  <a:gd name="connsiteX4" fmla="*/ 1195722 w 1918736"/>
                  <a:gd name="connsiteY4" fmla="*/ 10633 h 648586"/>
                  <a:gd name="connsiteX5" fmla="*/ 1195722 w 1918736"/>
                  <a:gd name="connsiteY5" fmla="*/ 627321 h 648586"/>
                  <a:gd name="connsiteX6" fmla="*/ 1918736 w 1918736"/>
                  <a:gd name="connsiteY6" fmla="*/ 648586 h 648586"/>
                  <a:gd name="connsiteX0" fmla="*/ 334485 w 1918736"/>
                  <a:gd name="connsiteY0" fmla="*/ 627321 h 1139960"/>
                  <a:gd name="connsiteX1" fmla="*/ 0 w 1918736"/>
                  <a:gd name="connsiteY1" fmla="*/ 628778 h 1139960"/>
                  <a:gd name="connsiteX2" fmla="*/ 620721 w 1918736"/>
                  <a:gd name="connsiteY2" fmla="*/ 1139960 h 1139960"/>
                  <a:gd name="connsiteX3" fmla="*/ 749155 w 1918736"/>
                  <a:gd name="connsiteY3" fmla="*/ 0 h 1139960"/>
                  <a:gd name="connsiteX4" fmla="*/ 1195722 w 1918736"/>
                  <a:gd name="connsiteY4" fmla="*/ 10633 h 1139960"/>
                  <a:gd name="connsiteX5" fmla="*/ 1195722 w 1918736"/>
                  <a:gd name="connsiteY5" fmla="*/ 627321 h 1139960"/>
                  <a:gd name="connsiteX6" fmla="*/ 1918736 w 1918736"/>
                  <a:gd name="connsiteY6" fmla="*/ 648586 h 1139960"/>
                  <a:gd name="connsiteX0" fmla="*/ 0 w 2210840"/>
                  <a:gd name="connsiteY0" fmla="*/ 738317 h 1139960"/>
                  <a:gd name="connsiteX1" fmla="*/ 292104 w 2210840"/>
                  <a:gd name="connsiteY1" fmla="*/ 628778 h 1139960"/>
                  <a:gd name="connsiteX2" fmla="*/ 912825 w 2210840"/>
                  <a:gd name="connsiteY2" fmla="*/ 1139960 h 1139960"/>
                  <a:gd name="connsiteX3" fmla="*/ 1041259 w 2210840"/>
                  <a:gd name="connsiteY3" fmla="*/ 0 h 1139960"/>
                  <a:gd name="connsiteX4" fmla="*/ 1487826 w 2210840"/>
                  <a:gd name="connsiteY4" fmla="*/ 10633 h 1139960"/>
                  <a:gd name="connsiteX5" fmla="*/ 1487826 w 2210840"/>
                  <a:gd name="connsiteY5" fmla="*/ 627321 h 1139960"/>
                  <a:gd name="connsiteX6" fmla="*/ 2210840 w 2210840"/>
                  <a:gd name="connsiteY6" fmla="*/ 648586 h 1139960"/>
                  <a:gd name="connsiteX0" fmla="*/ 0 w 2210840"/>
                  <a:gd name="connsiteY0" fmla="*/ 738317 h 738317"/>
                  <a:gd name="connsiteX1" fmla="*/ 292104 w 2210840"/>
                  <a:gd name="connsiteY1" fmla="*/ 628778 h 738317"/>
                  <a:gd name="connsiteX2" fmla="*/ 1022364 w 2210840"/>
                  <a:gd name="connsiteY2" fmla="*/ 628778 h 738317"/>
                  <a:gd name="connsiteX3" fmla="*/ 1041259 w 2210840"/>
                  <a:gd name="connsiteY3" fmla="*/ 0 h 738317"/>
                  <a:gd name="connsiteX4" fmla="*/ 1487826 w 2210840"/>
                  <a:gd name="connsiteY4" fmla="*/ 10633 h 738317"/>
                  <a:gd name="connsiteX5" fmla="*/ 1487826 w 2210840"/>
                  <a:gd name="connsiteY5" fmla="*/ 627321 h 738317"/>
                  <a:gd name="connsiteX6" fmla="*/ 2210840 w 2210840"/>
                  <a:gd name="connsiteY6" fmla="*/ 648586 h 738317"/>
                  <a:gd name="connsiteX0" fmla="*/ 0 w 2210840"/>
                  <a:gd name="connsiteY0" fmla="*/ 727684 h 727684"/>
                  <a:gd name="connsiteX1" fmla="*/ 292104 w 2210840"/>
                  <a:gd name="connsiteY1" fmla="*/ 618145 h 727684"/>
                  <a:gd name="connsiteX2" fmla="*/ 1022364 w 2210840"/>
                  <a:gd name="connsiteY2" fmla="*/ 618145 h 727684"/>
                  <a:gd name="connsiteX3" fmla="*/ 876312 w 2210840"/>
                  <a:gd name="connsiteY3" fmla="*/ 216503 h 727684"/>
                  <a:gd name="connsiteX4" fmla="*/ 1487826 w 2210840"/>
                  <a:gd name="connsiteY4" fmla="*/ 0 h 727684"/>
                  <a:gd name="connsiteX5" fmla="*/ 1487826 w 2210840"/>
                  <a:gd name="connsiteY5" fmla="*/ 616688 h 727684"/>
                  <a:gd name="connsiteX6" fmla="*/ 2210840 w 2210840"/>
                  <a:gd name="connsiteY6" fmla="*/ 637953 h 727684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487826 w 2210840"/>
                  <a:gd name="connsiteY4" fmla="*/ 75602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52624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643085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16111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730260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2190780"/>
                  <a:gd name="connsiteY0" fmla="*/ 803286 h 803286"/>
                  <a:gd name="connsiteX1" fmla="*/ 328617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1898676"/>
                  <a:gd name="connsiteY0" fmla="*/ 693747 h 693747"/>
                  <a:gd name="connsiteX1" fmla="*/ 730260 w 1898676"/>
                  <a:gd name="connsiteY1" fmla="*/ 693747 h 693747"/>
                  <a:gd name="connsiteX2" fmla="*/ 730260 w 1898676"/>
                  <a:gd name="connsiteY2" fmla="*/ 0 h 693747"/>
                  <a:gd name="connsiteX3" fmla="*/ 1424007 w 1898676"/>
                  <a:gd name="connsiteY3" fmla="*/ 0 h 693747"/>
                  <a:gd name="connsiteX4" fmla="*/ 1424007 w 1898676"/>
                  <a:gd name="connsiteY4" fmla="*/ 693747 h 693747"/>
                  <a:gd name="connsiteX5" fmla="*/ 1898676 w 1898676"/>
                  <a:gd name="connsiteY5" fmla="*/ 693747 h 693747"/>
                  <a:gd name="connsiteX0" fmla="*/ 0 w 2190780"/>
                  <a:gd name="connsiteY0" fmla="*/ 693747 h 693748"/>
                  <a:gd name="connsiteX1" fmla="*/ 730260 w 2190780"/>
                  <a:gd name="connsiteY1" fmla="*/ 693747 h 693748"/>
                  <a:gd name="connsiteX2" fmla="*/ 730260 w 2190780"/>
                  <a:gd name="connsiteY2" fmla="*/ 0 h 693748"/>
                  <a:gd name="connsiteX3" fmla="*/ 1424007 w 2190780"/>
                  <a:gd name="connsiteY3" fmla="*/ 0 h 693748"/>
                  <a:gd name="connsiteX4" fmla="*/ 1424007 w 2190780"/>
                  <a:gd name="connsiteY4" fmla="*/ 693747 h 693748"/>
                  <a:gd name="connsiteX5" fmla="*/ 2190780 w 2190780"/>
                  <a:gd name="connsiteY5" fmla="*/ 693748 h 693748"/>
                  <a:gd name="connsiteX0" fmla="*/ 0 w 1424007"/>
                  <a:gd name="connsiteY0" fmla="*/ 693747 h 693747"/>
                  <a:gd name="connsiteX1" fmla="*/ 730260 w 1424007"/>
                  <a:gd name="connsiteY1" fmla="*/ 693747 h 693747"/>
                  <a:gd name="connsiteX2" fmla="*/ 730260 w 1424007"/>
                  <a:gd name="connsiteY2" fmla="*/ 0 h 693747"/>
                  <a:gd name="connsiteX3" fmla="*/ 1424007 w 1424007"/>
                  <a:gd name="connsiteY3" fmla="*/ 0 h 693747"/>
                  <a:gd name="connsiteX4" fmla="*/ 1424007 w 1424007"/>
                  <a:gd name="connsiteY4" fmla="*/ 693747 h 69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007" h="693747">
                    <a:moveTo>
                      <a:pt x="0" y="693747"/>
                    </a:moveTo>
                    <a:lnTo>
                      <a:pt x="730260" y="693747"/>
                    </a:lnTo>
                    <a:lnTo>
                      <a:pt x="730260" y="0"/>
                    </a:lnTo>
                    <a:lnTo>
                      <a:pt x="1424007" y="0"/>
                    </a:lnTo>
                    <a:lnTo>
                      <a:pt x="1424007" y="693747"/>
                    </a:lnTo>
                  </a:path>
                </a:pathLst>
              </a:custGeom>
              <a:ln w="285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900057" y="3901436"/>
              <a:ext cx="2738475" cy="732493"/>
              <a:chOff x="1082622" y="2350750"/>
              <a:chExt cx="3923322" cy="732493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1082622" y="2370123"/>
                <a:ext cx="783204" cy="713120"/>
              </a:xfrm>
              <a:custGeom>
                <a:avLst/>
                <a:gdLst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7" fmla="*/ 1818168 w 2690037"/>
                  <a:gd name="connsiteY7" fmla="*/ 223284 h 754912"/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0" fmla="*/ 0 w 1584251"/>
                  <a:gd name="connsiteY0" fmla="*/ 627321 h 648586"/>
                  <a:gd name="connsiteX1" fmla="*/ 414670 w 1584251"/>
                  <a:gd name="connsiteY1" fmla="*/ 637954 h 648586"/>
                  <a:gd name="connsiteX2" fmla="*/ 414670 w 1584251"/>
                  <a:gd name="connsiteY2" fmla="*/ 0 h 648586"/>
                  <a:gd name="connsiteX3" fmla="*/ 861237 w 1584251"/>
                  <a:gd name="connsiteY3" fmla="*/ 10633 h 648586"/>
                  <a:gd name="connsiteX4" fmla="*/ 861237 w 1584251"/>
                  <a:gd name="connsiteY4" fmla="*/ 627321 h 648586"/>
                  <a:gd name="connsiteX5" fmla="*/ 1584251 w 1584251"/>
                  <a:gd name="connsiteY5" fmla="*/ 648586 h 648586"/>
                  <a:gd name="connsiteX0" fmla="*/ 334485 w 1918736"/>
                  <a:gd name="connsiteY0" fmla="*/ 627321 h 648586"/>
                  <a:gd name="connsiteX1" fmla="*/ 0 w 1918736"/>
                  <a:gd name="connsiteY1" fmla="*/ 628778 h 648586"/>
                  <a:gd name="connsiteX2" fmla="*/ 749155 w 1918736"/>
                  <a:gd name="connsiteY2" fmla="*/ 637954 h 648586"/>
                  <a:gd name="connsiteX3" fmla="*/ 749155 w 1918736"/>
                  <a:gd name="connsiteY3" fmla="*/ 0 h 648586"/>
                  <a:gd name="connsiteX4" fmla="*/ 1195722 w 1918736"/>
                  <a:gd name="connsiteY4" fmla="*/ 10633 h 648586"/>
                  <a:gd name="connsiteX5" fmla="*/ 1195722 w 1918736"/>
                  <a:gd name="connsiteY5" fmla="*/ 627321 h 648586"/>
                  <a:gd name="connsiteX6" fmla="*/ 1918736 w 1918736"/>
                  <a:gd name="connsiteY6" fmla="*/ 648586 h 648586"/>
                  <a:gd name="connsiteX0" fmla="*/ 334485 w 1918736"/>
                  <a:gd name="connsiteY0" fmla="*/ 627321 h 1139960"/>
                  <a:gd name="connsiteX1" fmla="*/ 0 w 1918736"/>
                  <a:gd name="connsiteY1" fmla="*/ 628778 h 1139960"/>
                  <a:gd name="connsiteX2" fmla="*/ 620721 w 1918736"/>
                  <a:gd name="connsiteY2" fmla="*/ 1139960 h 1139960"/>
                  <a:gd name="connsiteX3" fmla="*/ 749155 w 1918736"/>
                  <a:gd name="connsiteY3" fmla="*/ 0 h 1139960"/>
                  <a:gd name="connsiteX4" fmla="*/ 1195722 w 1918736"/>
                  <a:gd name="connsiteY4" fmla="*/ 10633 h 1139960"/>
                  <a:gd name="connsiteX5" fmla="*/ 1195722 w 1918736"/>
                  <a:gd name="connsiteY5" fmla="*/ 627321 h 1139960"/>
                  <a:gd name="connsiteX6" fmla="*/ 1918736 w 1918736"/>
                  <a:gd name="connsiteY6" fmla="*/ 648586 h 1139960"/>
                  <a:gd name="connsiteX0" fmla="*/ 0 w 2210840"/>
                  <a:gd name="connsiteY0" fmla="*/ 738317 h 1139960"/>
                  <a:gd name="connsiteX1" fmla="*/ 292104 w 2210840"/>
                  <a:gd name="connsiteY1" fmla="*/ 628778 h 1139960"/>
                  <a:gd name="connsiteX2" fmla="*/ 912825 w 2210840"/>
                  <a:gd name="connsiteY2" fmla="*/ 1139960 h 1139960"/>
                  <a:gd name="connsiteX3" fmla="*/ 1041259 w 2210840"/>
                  <a:gd name="connsiteY3" fmla="*/ 0 h 1139960"/>
                  <a:gd name="connsiteX4" fmla="*/ 1487826 w 2210840"/>
                  <a:gd name="connsiteY4" fmla="*/ 10633 h 1139960"/>
                  <a:gd name="connsiteX5" fmla="*/ 1487826 w 2210840"/>
                  <a:gd name="connsiteY5" fmla="*/ 627321 h 1139960"/>
                  <a:gd name="connsiteX6" fmla="*/ 2210840 w 2210840"/>
                  <a:gd name="connsiteY6" fmla="*/ 648586 h 1139960"/>
                  <a:gd name="connsiteX0" fmla="*/ 0 w 2210840"/>
                  <a:gd name="connsiteY0" fmla="*/ 738317 h 738317"/>
                  <a:gd name="connsiteX1" fmla="*/ 292104 w 2210840"/>
                  <a:gd name="connsiteY1" fmla="*/ 628778 h 738317"/>
                  <a:gd name="connsiteX2" fmla="*/ 1022364 w 2210840"/>
                  <a:gd name="connsiteY2" fmla="*/ 628778 h 738317"/>
                  <a:gd name="connsiteX3" fmla="*/ 1041259 w 2210840"/>
                  <a:gd name="connsiteY3" fmla="*/ 0 h 738317"/>
                  <a:gd name="connsiteX4" fmla="*/ 1487826 w 2210840"/>
                  <a:gd name="connsiteY4" fmla="*/ 10633 h 738317"/>
                  <a:gd name="connsiteX5" fmla="*/ 1487826 w 2210840"/>
                  <a:gd name="connsiteY5" fmla="*/ 627321 h 738317"/>
                  <a:gd name="connsiteX6" fmla="*/ 2210840 w 2210840"/>
                  <a:gd name="connsiteY6" fmla="*/ 648586 h 738317"/>
                  <a:gd name="connsiteX0" fmla="*/ 0 w 2210840"/>
                  <a:gd name="connsiteY0" fmla="*/ 727684 h 727684"/>
                  <a:gd name="connsiteX1" fmla="*/ 292104 w 2210840"/>
                  <a:gd name="connsiteY1" fmla="*/ 618145 h 727684"/>
                  <a:gd name="connsiteX2" fmla="*/ 1022364 w 2210840"/>
                  <a:gd name="connsiteY2" fmla="*/ 618145 h 727684"/>
                  <a:gd name="connsiteX3" fmla="*/ 876312 w 2210840"/>
                  <a:gd name="connsiteY3" fmla="*/ 216503 h 727684"/>
                  <a:gd name="connsiteX4" fmla="*/ 1487826 w 2210840"/>
                  <a:gd name="connsiteY4" fmla="*/ 0 h 727684"/>
                  <a:gd name="connsiteX5" fmla="*/ 1487826 w 2210840"/>
                  <a:gd name="connsiteY5" fmla="*/ 616688 h 727684"/>
                  <a:gd name="connsiteX6" fmla="*/ 2210840 w 2210840"/>
                  <a:gd name="connsiteY6" fmla="*/ 637953 h 727684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487826 w 2210840"/>
                  <a:gd name="connsiteY4" fmla="*/ 75602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52624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643085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16111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730260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2190780"/>
                  <a:gd name="connsiteY0" fmla="*/ 803286 h 803286"/>
                  <a:gd name="connsiteX1" fmla="*/ 328617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1898676"/>
                  <a:gd name="connsiteY0" fmla="*/ 693747 h 693747"/>
                  <a:gd name="connsiteX1" fmla="*/ 730260 w 1898676"/>
                  <a:gd name="connsiteY1" fmla="*/ 693747 h 693747"/>
                  <a:gd name="connsiteX2" fmla="*/ 730260 w 1898676"/>
                  <a:gd name="connsiteY2" fmla="*/ 0 h 693747"/>
                  <a:gd name="connsiteX3" fmla="*/ 1424007 w 1898676"/>
                  <a:gd name="connsiteY3" fmla="*/ 0 h 693747"/>
                  <a:gd name="connsiteX4" fmla="*/ 1424007 w 1898676"/>
                  <a:gd name="connsiteY4" fmla="*/ 693747 h 693747"/>
                  <a:gd name="connsiteX5" fmla="*/ 1898676 w 1898676"/>
                  <a:gd name="connsiteY5" fmla="*/ 693747 h 693747"/>
                  <a:gd name="connsiteX0" fmla="*/ 0 w 2190780"/>
                  <a:gd name="connsiteY0" fmla="*/ 693747 h 693748"/>
                  <a:gd name="connsiteX1" fmla="*/ 730260 w 2190780"/>
                  <a:gd name="connsiteY1" fmla="*/ 693747 h 693748"/>
                  <a:gd name="connsiteX2" fmla="*/ 730260 w 2190780"/>
                  <a:gd name="connsiteY2" fmla="*/ 0 h 693748"/>
                  <a:gd name="connsiteX3" fmla="*/ 1424007 w 2190780"/>
                  <a:gd name="connsiteY3" fmla="*/ 0 h 693748"/>
                  <a:gd name="connsiteX4" fmla="*/ 1424007 w 2190780"/>
                  <a:gd name="connsiteY4" fmla="*/ 693747 h 693748"/>
                  <a:gd name="connsiteX5" fmla="*/ 2190780 w 2190780"/>
                  <a:gd name="connsiteY5" fmla="*/ 693748 h 693748"/>
                  <a:gd name="connsiteX0" fmla="*/ 0 w 1424007"/>
                  <a:gd name="connsiteY0" fmla="*/ 693747 h 693747"/>
                  <a:gd name="connsiteX1" fmla="*/ 730260 w 1424007"/>
                  <a:gd name="connsiteY1" fmla="*/ 693747 h 693747"/>
                  <a:gd name="connsiteX2" fmla="*/ 730260 w 1424007"/>
                  <a:gd name="connsiteY2" fmla="*/ 0 h 693747"/>
                  <a:gd name="connsiteX3" fmla="*/ 1424007 w 1424007"/>
                  <a:gd name="connsiteY3" fmla="*/ 0 h 693747"/>
                  <a:gd name="connsiteX4" fmla="*/ 1424007 w 1424007"/>
                  <a:gd name="connsiteY4" fmla="*/ 693747 h 69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007" h="693747">
                    <a:moveTo>
                      <a:pt x="0" y="693747"/>
                    </a:moveTo>
                    <a:lnTo>
                      <a:pt x="730260" y="693747"/>
                    </a:lnTo>
                    <a:lnTo>
                      <a:pt x="730260" y="0"/>
                    </a:lnTo>
                    <a:lnTo>
                      <a:pt x="1424007" y="0"/>
                    </a:lnTo>
                    <a:lnTo>
                      <a:pt x="1424007" y="693747"/>
                    </a:lnTo>
                  </a:path>
                </a:pathLst>
              </a:custGeom>
              <a:ln w="28575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1885908" y="2370123"/>
                <a:ext cx="783204" cy="713120"/>
              </a:xfrm>
              <a:custGeom>
                <a:avLst/>
                <a:gdLst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7" fmla="*/ 1818168 w 2690037"/>
                  <a:gd name="connsiteY7" fmla="*/ 223284 h 754912"/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0" fmla="*/ 0 w 1584251"/>
                  <a:gd name="connsiteY0" fmla="*/ 627321 h 648586"/>
                  <a:gd name="connsiteX1" fmla="*/ 414670 w 1584251"/>
                  <a:gd name="connsiteY1" fmla="*/ 637954 h 648586"/>
                  <a:gd name="connsiteX2" fmla="*/ 414670 w 1584251"/>
                  <a:gd name="connsiteY2" fmla="*/ 0 h 648586"/>
                  <a:gd name="connsiteX3" fmla="*/ 861237 w 1584251"/>
                  <a:gd name="connsiteY3" fmla="*/ 10633 h 648586"/>
                  <a:gd name="connsiteX4" fmla="*/ 861237 w 1584251"/>
                  <a:gd name="connsiteY4" fmla="*/ 627321 h 648586"/>
                  <a:gd name="connsiteX5" fmla="*/ 1584251 w 1584251"/>
                  <a:gd name="connsiteY5" fmla="*/ 648586 h 648586"/>
                  <a:gd name="connsiteX0" fmla="*/ 334485 w 1918736"/>
                  <a:gd name="connsiteY0" fmla="*/ 627321 h 648586"/>
                  <a:gd name="connsiteX1" fmla="*/ 0 w 1918736"/>
                  <a:gd name="connsiteY1" fmla="*/ 628778 h 648586"/>
                  <a:gd name="connsiteX2" fmla="*/ 749155 w 1918736"/>
                  <a:gd name="connsiteY2" fmla="*/ 637954 h 648586"/>
                  <a:gd name="connsiteX3" fmla="*/ 749155 w 1918736"/>
                  <a:gd name="connsiteY3" fmla="*/ 0 h 648586"/>
                  <a:gd name="connsiteX4" fmla="*/ 1195722 w 1918736"/>
                  <a:gd name="connsiteY4" fmla="*/ 10633 h 648586"/>
                  <a:gd name="connsiteX5" fmla="*/ 1195722 w 1918736"/>
                  <a:gd name="connsiteY5" fmla="*/ 627321 h 648586"/>
                  <a:gd name="connsiteX6" fmla="*/ 1918736 w 1918736"/>
                  <a:gd name="connsiteY6" fmla="*/ 648586 h 648586"/>
                  <a:gd name="connsiteX0" fmla="*/ 334485 w 1918736"/>
                  <a:gd name="connsiteY0" fmla="*/ 627321 h 1139960"/>
                  <a:gd name="connsiteX1" fmla="*/ 0 w 1918736"/>
                  <a:gd name="connsiteY1" fmla="*/ 628778 h 1139960"/>
                  <a:gd name="connsiteX2" fmla="*/ 620721 w 1918736"/>
                  <a:gd name="connsiteY2" fmla="*/ 1139960 h 1139960"/>
                  <a:gd name="connsiteX3" fmla="*/ 749155 w 1918736"/>
                  <a:gd name="connsiteY3" fmla="*/ 0 h 1139960"/>
                  <a:gd name="connsiteX4" fmla="*/ 1195722 w 1918736"/>
                  <a:gd name="connsiteY4" fmla="*/ 10633 h 1139960"/>
                  <a:gd name="connsiteX5" fmla="*/ 1195722 w 1918736"/>
                  <a:gd name="connsiteY5" fmla="*/ 627321 h 1139960"/>
                  <a:gd name="connsiteX6" fmla="*/ 1918736 w 1918736"/>
                  <a:gd name="connsiteY6" fmla="*/ 648586 h 1139960"/>
                  <a:gd name="connsiteX0" fmla="*/ 0 w 2210840"/>
                  <a:gd name="connsiteY0" fmla="*/ 738317 h 1139960"/>
                  <a:gd name="connsiteX1" fmla="*/ 292104 w 2210840"/>
                  <a:gd name="connsiteY1" fmla="*/ 628778 h 1139960"/>
                  <a:gd name="connsiteX2" fmla="*/ 912825 w 2210840"/>
                  <a:gd name="connsiteY2" fmla="*/ 1139960 h 1139960"/>
                  <a:gd name="connsiteX3" fmla="*/ 1041259 w 2210840"/>
                  <a:gd name="connsiteY3" fmla="*/ 0 h 1139960"/>
                  <a:gd name="connsiteX4" fmla="*/ 1487826 w 2210840"/>
                  <a:gd name="connsiteY4" fmla="*/ 10633 h 1139960"/>
                  <a:gd name="connsiteX5" fmla="*/ 1487826 w 2210840"/>
                  <a:gd name="connsiteY5" fmla="*/ 627321 h 1139960"/>
                  <a:gd name="connsiteX6" fmla="*/ 2210840 w 2210840"/>
                  <a:gd name="connsiteY6" fmla="*/ 648586 h 1139960"/>
                  <a:gd name="connsiteX0" fmla="*/ 0 w 2210840"/>
                  <a:gd name="connsiteY0" fmla="*/ 738317 h 738317"/>
                  <a:gd name="connsiteX1" fmla="*/ 292104 w 2210840"/>
                  <a:gd name="connsiteY1" fmla="*/ 628778 h 738317"/>
                  <a:gd name="connsiteX2" fmla="*/ 1022364 w 2210840"/>
                  <a:gd name="connsiteY2" fmla="*/ 628778 h 738317"/>
                  <a:gd name="connsiteX3" fmla="*/ 1041259 w 2210840"/>
                  <a:gd name="connsiteY3" fmla="*/ 0 h 738317"/>
                  <a:gd name="connsiteX4" fmla="*/ 1487826 w 2210840"/>
                  <a:gd name="connsiteY4" fmla="*/ 10633 h 738317"/>
                  <a:gd name="connsiteX5" fmla="*/ 1487826 w 2210840"/>
                  <a:gd name="connsiteY5" fmla="*/ 627321 h 738317"/>
                  <a:gd name="connsiteX6" fmla="*/ 2210840 w 2210840"/>
                  <a:gd name="connsiteY6" fmla="*/ 648586 h 738317"/>
                  <a:gd name="connsiteX0" fmla="*/ 0 w 2210840"/>
                  <a:gd name="connsiteY0" fmla="*/ 727684 h 727684"/>
                  <a:gd name="connsiteX1" fmla="*/ 292104 w 2210840"/>
                  <a:gd name="connsiteY1" fmla="*/ 618145 h 727684"/>
                  <a:gd name="connsiteX2" fmla="*/ 1022364 w 2210840"/>
                  <a:gd name="connsiteY2" fmla="*/ 618145 h 727684"/>
                  <a:gd name="connsiteX3" fmla="*/ 876312 w 2210840"/>
                  <a:gd name="connsiteY3" fmla="*/ 216503 h 727684"/>
                  <a:gd name="connsiteX4" fmla="*/ 1487826 w 2210840"/>
                  <a:gd name="connsiteY4" fmla="*/ 0 h 727684"/>
                  <a:gd name="connsiteX5" fmla="*/ 1487826 w 2210840"/>
                  <a:gd name="connsiteY5" fmla="*/ 616688 h 727684"/>
                  <a:gd name="connsiteX6" fmla="*/ 2210840 w 2210840"/>
                  <a:gd name="connsiteY6" fmla="*/ 637953 h 727684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487826 w 2210840"/>
                  <a:gd name="connsiteY4" fmla="*/ 75602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52624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643085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16111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730260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2190780"/>
                  <a:gd name="connsiteY0" fmla="*/ 803286 h 803286"/>
                  <a:gd name="connsiteX1" fmla="*/ 328617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1898676"/>
                  <a:gd name="connsiteY0" fmla="*/ 693747 h 693747"/>
                  <a:gd name="connsiteX1" fmla="*/ 730260 w 1898676"/>
                  <a:gd name="connsiteY1" fmla="*/ 693747 h 693747"/>
                  <a:gd name="connsiteX2" fmla="*/ 730260 w 1898676"/>
                  <a:gd name="connsiteY2" fmla="*/ 0 h 693747"/>
                  <a:gd name="connsiteX3" fmla="*/ 1424007 w 1898676"/>
                  <a:gd name="connsiteY3" fmla="*/ 0 h 693747"/>
                  <a:gd name="connsiteX4" fmla="*/ 1424007 w 1898676"/>
                  <a:gd name="connsiteY4" fmla="*/ 693747 h 693747"/>
                  <a:gd name="connsiteX5" fmla="*/ 1898676 w 1898676"/>
                  <a:gd name="connsiteY5" fmla="*/ 693747 h 693747"/>
                  <a:gd name="connsiteX0" fmla="*/ 0 w 2190780"/>
                  <a:gd name="connsiteY0" fmla="*/ 693747 h 693748"/>
                  <a:gd name="connsiteX1" fmla="*/ 730260 w 2190780"/>
                  <a:gd name="connsiteY1" fmla="*/ 693747 h 693748"/>
                  <a:gd name="connsiteX2" fmla="*/ 730260 w 2190780"/>
                  <a:gd name="connsiteY2" fmla="*/ 0 h 693748"/>
                  <a:gd name="connsiteX3" fmla="*/ 1424007 w 2190780"/>
                  <a:gd name="connsiteY3" fmla="*/ 0 h 693748"/>
                  <a:gd name="connsiteX4" fmla="*/ 1424007 w 2190780"/>
                  <a:gd name="connsiteY4" fmla="*/ 693747 h 693748"/>
                  <a:gd name="connsiteX5" fmla="*/ 2190780 w 2190780"/>
                  <a:gd name="connsiteY5" fmla="*/ 693748 h 693748"/>
                  <a:gd name="connsiteX0" fmla="*/ 0 w 1424007"/>
                  <a:gd name="connsiteY0" fmla="*/ 693747 h 693747"/>
                  <a:gd name="connsiteX1" fmla="*/ 730260 w 1424007"/>
                  <a:gd name="connsiteY1" fmla="*/ 693747 h 693747"/>
                  <a:gd name="connsiteX2" fmla="*/ 730260 w 1424007"/>
                  <a:gd name="connsiteY2" fmla="*/ 0 h 693747"/>
                  <a:gd name="connsiteX3" fmla="*/ 1424007 w 1424007"/>
                  <a:gd name="connsiteY3" fmla="*/ 0 h 693747"/>
                  <a:gd name="connsiteX4" fmla="*/ 1424007 w 1424007"/>
                  <a:gd name="connsiteY4" fmla="*/ 693747 h 69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007" h="693747">
                    <a:moveTo>
                      <a:pt x="0" y="693747"/>
                    </a:moveTo>
                    <a:lnTo>
                      <a:pt x="730260" y="693747"/>
                    </a:lnTo>
                    <a:lnTo>
                      <a:pt x="730260" y="0"/>
                    </a:lnTo>
                    <a:lnTo>
                      <a:pt x="1424007" y="0"/>
                    </a:lnTo>
                    <a:lnTo>
                      <a:pt x="1424007" y="693747"/>
                    </a:lnTo>
                  </a:path>
                </a:pathLst>
              </a:custGeom>
              <a:ln w="28575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2689194" y="2370123"/>
                <a:ext cx="783204" cy="713120"/>
              </a:xfrm>
              <a:custGeom>
                <a:avLst/>
                <a:gdLst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7" fmla="*/ 1818168 w 2690037"/>
                  <a:gd name="connsiteY7" fmla="*/ 223284 h 754912"/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0" fmla="*/ 0 w 1584251"/>
                  <a:gd name="connsiteY0" fmla="*/ 627321 h 648586"/>
                  <a:gd name="connsiteX1" fmla="*/ 414670 w 1584251"/>
                  <a:gd name="connsiteY1" fmla="*/ 637954 h 648586"/>
                  <a:gd name="connsiteX2" fmla="*/ 414670 w 1584251"/>
                  <a:gd name="connsiteY2" fmla="*/ 0 h 648586"/>
                  <a:gd name="connsiteX3" fmla="*/ 861237 w 1584251"/>
                  <a:gd name="connsiteY3" fmla="*/ 10633 h 648586"/>
                  <a:gd name="connsiteX4" fmla="*/ 861237 w 1584251"/>
                  <a:gd name="connsiteY4" fmla="*/ 627321 h 648586"/>
                  <a:gd name="connsiteX5" fmla="*/ 1584251 w 1584251"/>
                  <a:gd name="connsiteY5" fmla="*/ 648586 h 648586"/>
                  <a:gd name="connsiteX0" fmla="*/ 334485 w 1918736"/>
                  <a:gd name="connsiteY0" fmla="*/ 627321 h 648586"/>
                  <a:gd name="connsiteX1" fmla="*/ 0 w 1918736"/>
                  <a:gd name="connsiteY1" fmla="*/ 628778 h 648586"/>
                  <a:gd name="connsiteX2" fmla="*/ 749155 w 1918736"/>
                  <a:gd name="connsiteY2" fmla="*/ 637954 h 648586"/>
                  <a:gd name="connsiteX3" fmla="*/ 749155 w 1918736"/>
                  <a:gd name="connsiteY3" fmla="*/ 0 h 648586"/>
                  <a:gd name="connsiteX4" fmla="*/ 1195722 w 1918736"/>
                  <a:gd name="connsiteY4" fmla="*/ 10633 h 648586"/>
                  <a:gd name="connsiteX5" fmla="*/ 1195722 w 1918736"/>
                  <a:gd name="connsiteY5" fmla="*/ 627321 h 648586"/>
                  <a:gd name="connsiteX6" fmla="*/ 1918736 w 1918736"/>
                  <a:gd name="connsiteY6" fmla="*/ 648586 h 648586"/>
                  <a:gd name="connsiteX0" fmla="*/ 334485 w 1918736"/>
                  <a:gd name="connsiteY0" fmla="*/ 627321 h 1139960"/>
                  <a:gd name="connsiteX1" fmla="*/ 0 w 1918736"/>
                  <a:gd name="connsiteY1" fmla="*/ 628778 h 1139960"/>
                  <a:gd name="connsiteX2" fmla="*/ 620721 w 1918736"/>
                  <a:gd name="connsiteY2" fmla="*/ 1139960 h 1139960"/>
                  <a:gd name="connsiteX3" fmla="*/ 749155 w 1918736"/>
                  <a:gd name="connsiteY3" fmla="*/ 0 h 1139960"/>
                  <a:gd name="connsiteX4" fmla="*/ 1195722 w 1918736"/>
                  <a:gd name="connsiteY4" fmla="*/ 10633 h 1139960"/>
                  <a:gd name="connsiteX5" fmla="*/ 1195722 w 1918736"/>
                  <a:gd name="connsiteY5" fmla="*/ 627321 h 1139960"/>
                  <a:gd name="connsiteX6" fmla="*/ 1918736 w 1918736"/>
                  <a:gd name="connsiteY6" fmla="*/ 648586 h 1139960"/>
                  <a:gd name="connsiteX0" fmla="*/ 0 w 2210840"/>
                  <a:gd name="connsiteY0" fmla="*/ 738317 h 1139960"/>
                  <a:gd name="connsiteX1" fmla="*/ 292104 w 2210840"/>
                  <a:gd name="connsiteY1" fmla="*/ 628778 h 1139960"/>
                  <a:gd name="connsiteX2" fmla="*/ 912825 w 2210840"/>
                  <a:gd name="connsiteY2" fmla="*/ 1139960 h 1139960"/>
                  <a:gd name="connsiteX3" fmla="*/ 1041259 w 2210840"/>
                  <a:gd name="connsiteY3" fmla="*/ 0 h 1139960"/>
                  <a:gd name="connsiteX4" fmla="*/ 1487826 w 2210840"/>
                  <a:gd name="connsiteY4" fmla="*/ 10633 h 1139960"/>
                  <a:gd name="connsiteX5" fmla="*/ 1487826 w 2210840"/>
                  <a:gd name="connsiteY5" fmla="*/ 627321 h 1139960"/>
                  <a:gd name="connsiteX6" fmla="*/ 2210840 w 2210840"/>
                  <a:gd name="connsiteY6" fmla="*/ 648586 h 1139960"/>
                  <a:gd name="connsiteX0" fmla="*/ 0 w 2210840"/>
                  <a:gd name="connsiteY0" fmla="*/ 738317 h 738317"/>
                  <a:gd name="connsiteX1" fmla="*/ 292104 w 2210840"/>
                  <a:gd name="connsiteY1" fmla="*/ 628778 h 738317"/>
                  <a:gd name="connsiteX2" fmla="*/ 1022364 w 2210840"/>
                  <a:gd name="connsiteY2" fmla="*/ 628778 h 738317"/>
                  <a:gd name="connsiteX3" fmla="*/ 1041259 w 2210840"/>
                  <a:gd name="connsiteY3" fmla="*/ 0 h 738317"/>
                  <a:gd name="connsiteX4" fmla="*/ 1487826 w 2210840"/>
                  <a:gd name="connsiteY4" fmla="*/ 10633 h 738317"/>
                  <a:gd name="connsiteX5" fmla="*/ 1487826 w 2210840"/>
                  <a:gd name="connsiteY5" fmla="*/ 627321 h 738317"/>
                  <a:gd name="connsiteX6" fmla="*/ 2210840 w 2210840"/>
                  <a:gd name="connsiteY6" fmla="*/ 648586 h 738317"/>
                  <a:gd name="connsiteX0" fmla="*/ 0 w 2210840"/>
                  <a:gd name="connsiteY0" fmla="*/ 727684 h 727684"/>
                  <a:gd name="connsiteX1" fmla="*/ 292104 w 2210840"/>
                  <a:gd name="connsiteY1" fmla="*/ 618145 h 727684"/>
                  <a:gd name="connsiteX2" fmla="*/ 1022364 w 2210840"/>
                  <a:gd name="connsiteY2" fmla="*/ 618145 h 727684"/>
                  <a:gd name="connsiteX3" fmla="*/ 876312 w 2210840"/>
                  <a:gd name="connsiteY3" fmla="*/ 216503 h 727684"/>
                  <a:gd name="connsiteX4" fmla="*/ 1487826 w 2210840"/>
                  <a:gd name="connsiteY4" fmla="*/ 0 h 727684"/>
                  <a:gd name="connsiteX5" fmla="*/ 1487826 w 2210840"/>
                  <a:gd name="connsiteY5" fmla="*/ 616688 h 727684"/>
                  <a:gd name="connsiteX6" fmla="*/ 2210840 w 2210840"/>
                  <a:gd name="connsiteY6" fmla="*/ 637953 h 727684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487826 w 2210840"/>
                  <a:gd name="connsiteY4" fmla="*/ 75602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52624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643085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16111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730260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2190780"/>
                  <a:gd name="connsiteY0" fmla="*/ 803286 h 803286"/>
                  <a:gd name="connsiteX1" fmla="*/ 328617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1898676"/>
                  <a:gd name="connsiteY0" fmla="*/ 693747 h 693747"/>
                  <a:gd name="connsiteX1" fmla="*/ 730260 w 1898676"/>
                  <a:gd name="connsiteY1" fmla="*/ 693747 h 693747"/>
                  <a:gd name="connsiteX2" fmla="*/ 730260 w 1898676"/>
                  <a:gd name="connsiteY2" fmla="*/ 0 h 693747"/>
                  <a:gd name="connsiteX3" fmla="*/ 1424007 w 1898676"/>
                  <a:gd name="connsiteY3" fmla="*/ 0 h 693747"/>
                  <a:gd name="connsiteX4" fmla="*/ 1424007 w 1898676"/>
                  <a:gd name="connsiteY4" fmla="*/ 693747 h 693747"/>
                  <a:gd name="connsiteX5" fmla="*/ 1898676 w 1898676"/>
                  <a:gd name="connsiteY5" fmla="*/ 693747 h 693747"/>
                  <a:gd name="connsiteX0" fmla="*/ 0 w 2190780"/>
                  <a:gd name="connsiteY0" fmla="*/ 693747 h 693748"/>
                  <a:gd name="connsiteX1" fmla="*/ 730260 w 2190780"/>
                  <a:gd name="connsiteY1" fmla="*/ 693747 h 693748"/>
                  <a:gd name="connsiteX2" fmla="*/ 730260 w 2190780"/>
                  <a:gd name="connsiteY2" fmla="*/ 0 h 693748"/>
                  <a:gd name="connsiteX3" fmla="*/ 1424007 w 2190780"/>
                  <a:gd name="connsiteY3" fmla="*/ 0 h 693748"/>
                  <a:gd name="connsiteX4" fmla="*/ 1424007 w 2190780"/>
                  <a:gd name="connsiteY4" fmla="*/ 693747 h 693748"/>
                  <a:gd name="connsiteX5" fmla="*/ 2190780 w 2190780"/>
                  <a:gd name="connsiteY5" fmla="*/ 693748 h 693748"/>
                  <a:gd name="connsiteX0" fmla="*/ 0 w 1424007"/>
                  <a:gd name="connsiteY0" fmla="*/ 693747 h 693747"/>
                  <a:gd name="connsiteX1" fmla="*/ 730260 w 1424007"/>
                  <a:gd name="connsiteY1" fmla="*/ 693747 h 693747"/>
                  <a:gd name="connsiteX2" fmla="*/ 730260 w 1424007"/>
                  <a:gd name="connsiteY2" fmla="*/ 0 h 693747"/>
                  <a:gd name="connsiteX3" fmla="*/ 1424007 w 1424007"/>
                  <a:gd name="connsiteY3" fmla="*/ 0 h 693747"/>
                  <a:gd name="connsiteX4" fmla="*/ 1424007 w 1424007"/>
                  <a:gd name="connsiteY4" fmla="*/ 693747 h 69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007" h="693747">
                    <a:moveTo>
                      <a:pt x="0" y="693747"/>
                    </a:moveTo>
                    <a:lnTo>
                      <a:pt x="730260" y="693747"/>
                    </a:lnTo>
                    <a:lnTo>
                      <a:pt x="730260" y="0"/>
                    </a:lnTo>
                    <a:lnTo>
                      <a:pt x="1424007" y="0"/>
                    </a:lnTo>
                    <a:lnTo>
                      <a:pt x="1424007" y="693747"/>
                    </a:lnTo>
                  </a:path>
                </a:pathLst>
              </a:custGeom>
              <a:ln w="28575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3455967" y="2370123"/>
                <a:ext cx="783204" cy="713120"/>
              </a:xfrm>
              <a:custGeom>
                <a:avLst/>
                <a:gdLst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7" fmla="*/ 1818168 w 2690037"/>
                  <a:gd name="connsiteY7" fmla="*/ 223284 h 754912"/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0" fmla="*/ 0 w 1584251"/>
                  <a:gd name="connsiteY0" fmla="*/ 627321 h 648586"/>
                  <a:gd name="connsiteX1" fmla="*/ 414670 w 1584251"/>
                  <a:gd name="connsiteY1" fmla="*/ 637954 h 648586"/>
                  <a:gd name="connsiteX2" fmla="*/ 414670 w 1584251"/>
                  <a:gd name="connsiteY2" fmla="*/ 0 h 648586"/>
                  <a:gd name="connsiteX3" fmla="*/ 861237 w 1584251"/>
                  <a:gd name="connsiteY3" fmla="*/ 10633 h 648586"/>
                  <a:gd name="connsiteX4" fmla="*/ 861237 w 1584251"/>
                  <a:gd name="connsiteY4" fmla="*/ 627321 h 648586"/>
                  <a:gd name="connsiteX5" fmla="*/ 1584251 w 1584251"/>
                  <a:gd name="connsiteY5" fmla="*/ 648586 h 648586"/>
                  <a:gd name="connsiteX0" fmla="*/ 334485 w 1918736"/>
                  <a:gd name="connsiteY0" fmla="*/ 627321 h 648586"/>
                  <a:gd name="connsiteX1" fmla="*/ 0 w 1918736"/>
                  <a:gd name="connsiteY1" fmla="*/ 628778 h 648586"/>
                  <a:gd name="connsiteX2" fmla="*/ 749155 w 1918736"/>
                  <a:gd name="connsiteY2" fmla="*/ 637954 h 648586"/>
                  <a:gd name="connsiteX3" fmla="*/ 749155 w 1918736"/>
                  <a:gd name="connsiteY3" fmla="*/ 0 h 648586"/>
                  <a:gd name="connsiteX4" fmla="*/ 1195722 w 1918736"/>
                  <a:gd name="connsiteY4" fmla="*/ 10633 h 648586"/>
                  <a:gd name="connsiteX5" fmla="*/ 1195722 w 1918736"/>
                  <a:gd name="connsiteY5" fmla="*/ 627321 h 648586"/>
                  <a:gd name="connsiteX6" fmla="*/ 1918736 w 1918736"/>
                  <a:gd name="connsiteY6" fmla="*/ 648586 h 648586"/>
                  <a:gd name="connsiteX0" fmla="*/ 334485 w 1918736"/>
                  <a:gd name="connsiteY0" fmla="*/ 627321 h 1139960"/>
                  <a:gd name="connsiteX1" fmla="*/ 0 w 1918736"/>
                  <a:gd name="connsiteY1" fmla="*/ 628778 h 1139960"/>
                  <a:gd name="connsiteX2" fmla="*/ 620721 w 1918736"/>
                  <a:gd name="connsiteY2" fmla="*/ 1139960 h 1139960"/>
                  <a:gd name="connsiteX3" fmla="*/ 749155 w 1918736"/>
                  <a:gd name="connsiteY3" fmla="*/ 0 h 1139960"/>
                  <a:gd name="connsiteX4" fmla="*/ 1195722 w 1918736"/>
                  <a:gd name="connsiteY4" fmla="*/ 10633 h 1139960"/>
                  <a:gd name="connsiteX5" fmla="*/ 1195722 w 1918736"/>
                  <a:gd name="connsiteY5" fmla="*/ 627321 h 1139960"/>
                  <a:gd name="connsiteX6" fmla="*/ 1918736 w 1918736"/>
                  <a:gd name="connsiteY6" fmla="*/ 648586 h 1139960"/>
                  <a:gd name="connsiteX0" fmla="*/ 0 w 2210840"/>
                  <a:gd name="connsiteY0" fmla="*/ 738317 h 1139960"/>
                  <a:gd name="connsiteX1" fmla="*/ 292104 w 2210840"/>
                  <a:gd name="connsiteY1" fmla="*/ 628778 h 1139960"/>
                  <a:gd name="connsiteX2" fmla="*/ 912825 w 2210840"/>
                  <a:gd name="connsiteY2" fmla="*/ 1139960 h 1139960"/>
                  <a:gd name="connsiteX3" fmla="*/ 1041259 w 2210840"/>
                  <a:gd name="connsiteY3" fmla="*/ 0 h 1139960"/>
                  <a:gd name="connsiteX4" fmla="*/ 1487826 w 2210840"/>
                  <a:gd name="connsiteY4" fmla="*/ 10633 h 1139960"/>
                  <a:gd name="connsiteX5" fmla="*/ 1487826 w 2210840"/>
                  <a:gd name="connsiteY5" fmla="*/ 627321 h 1139960"/>
                  <a:gd name="connsiteX6" fmla="*/ 2210840 w 2210840"/>
                  <a:gd name="connsiteY6" fmla="*/ 648586 h 1139960"/>
                  <a:gd name="connsiteX0" fmla="*/ 0 w 2210840"/>
                  <a:gd name="connsiteY0" fmla="*/ 738317 h 738317"/>
                  <a:gd name="connsiteX1" fmla="*/ 292104 w 2210840"/>
                  <a:gd name="connsiteY1" fmla="*/ 628778 h 738317"/>
                  <a:gd name="connsiteX2" fmla="*/ 1022364 w 2210840"/>
                  <a:gd name="connsiteY2" fmla="*/ 628778 h 738317"/>
                  <a:gd name="connsiteX3" fmla="*/ 1041259 w 2210840"/>
                  <a:gd name="connsiteY3" fmla="*/ 0 h 738317"/>
                  <a:gd name="connsiteX4" fmla="*/ 1487826 w 2210840"/>
                  <a:gd name="connsiteY4" fmla="*/ 10633 h 738317"/>
                  <a:gd name="connsiteX5" fmla="*/ 1487826 w 2210840"/>
                  <a:gd name="connsiteY5" fmla="*/ 627321 h 738317"/>
                  <a:gd name="connsiteX6" fmla="*/ 2210840 w 2210840"/>
                  <a:gd name="connsiteY6" fmla="*/ 648586 h 738317"/>
                  <a:gd name="connsiteX0" fmla="*/ 0 w 2210840"/>
                  <a:gd name="connsiteY0" fmla="*/ 727684 h 727684"/>
                  <a:gd name="connsiteX1" fmla="*/ 292104 w 2210840"/>
                  <a:gd name="connsiteY1" fmla="*/ 618145 h 727684"/>
                  <a:gd name="connsiteX2" fmla="*/ 1022364 w 2210840"/>
                  <a:gd name="connsiteY2" fmla="*/ 618145 h 727684"/>
                  <a:gd name="connsiteX3" fmla="*/ 876312 w 2210840"/>
                  <a:gd name="connsiteY3" fmla="*/ 216503 h 727684"/>
                  <a:gd name="connsiteX4" fmla="*/ 1487826 w 2210840"/>
                  <a:gd name="connsiteY4" fmla="*/ 0 h 727684"/>
                  <a:gd name="connsiteX5" fmla="*/ 1487826 w 2210840"/>
                  <a:gd name="connsiteY5" fmla="*/ 616688 h 727684"/>
                  <a:gd name="connsiteX6" fmla="*/ 2210840 w 2210840"/>
                  <a:gd name="connsiteY6" fmla="*/ 637953 h 727684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487826 w 2210840"/>
                  <a:gd name="connsiteY4" fmla="*/ 75602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52624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643085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16111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730260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2190780"/>
                  <a:gd name="connsiteY0" fmla="*/ 803286 h 803286"/>
                  <a:gd name="connsiteX1" fmla="*/ 328617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1898676"/>
                  <a:gd name="connsiteY0" fmla="*/ 693747 h 693747"/>
                  <a:gd name="connsiteX1" fmla="*/ 730260 w 1898676"/>
                  <a:gd name="connsiteY1" fmla="*/ 693747 h 693747"/>
                  <a:gd name="connsiteX2" fmla="*/ 730260 w 1898676"/>
                  <a:gd name="connsiteY2" fmla="*/ 0 h 693747"/>
                  <a:gd name="connsiteX3" fmla="*/ 1424007 w 1898676"/>
                  <a:gd name="connsiteY3" fmla="*/ 0 h 693747"/>
                  <a:gd name="connsiteX4" fmla="*/ 1424007 w 1898676"/>
                  <a:gd name="connsiteY4" fmla="*/ 693747 h 693747"/>
                  <a:gd name="connsiteX5" fmla="*/ 1898676 w 1898676"/>
                  <a:gd name="connsiteY5" fmla="*/ 693747 h 693747"/>
                  <a:gd name="connsiteX0" fmla="*/ 0 w 2190780"/>
                  <a:gd name="connsiteY0" fmla="*/ 693747 h 693748"/>
                  <a:gd name="connsiteX1" fmla="*/ 730260 w 2190780"/>
                  <a:gd name="connsiteY1" fmla="*/ 693747 h 693748"/>
                  <a:gd name="connsiteX2" fmla="*/ 730260 w 2190780"/>
                  <a:gd name="connsiteY2" fmla="*/ 0 h 693748"/>
                  <a:gd name="connsiteX3" fmla="*/ 1424007 w 2190780"/>
                  <a:gd name="connsiteY3" fmla="*/ 0 h 693748"/>
                  <a:gd name="connsiteX4" fmla="*/ 1424007 w 2190780"/>
                  <a:gd name="connsiteY4" fmla="*/ 693747 h 693748"/>
                  <a:gd name="connsiteX5" fmla="*/ 2190780 w 2190780"/>
                  <a:gd name="connsiteY5" fmla="*/ 693748 h 693748"/>
                  <a:gd name="connsiteX0" fmla="*/ 0 w 1424007"/>
                  <a:gd name="connsiteY0" fmla="*/ 693747 h 693747"/>
                  <a:gd name="connsiteX1" fmla="*/ 730260 w 1424007"/>
                  <a:gd name="connsiteY1" fmla="*/ 693747 h 693747"/>
                  <a:gd name="connsiteX2" fmla="*/ 730260 w 1424007"/>
                  <a:gd name="connsiteY2" fmla="*/ 0 h 693747"/>
                  <a:gd name="connsiteX3" fmla="*/ 1424007 w 1424007"/>
                  <a:gd name="connsiteY3" fmla="*/ 0 h 693747"/>
                  <a:gd name="connsiteX4" fmla="*/ 1424007 w 1424007"/>
                  <a:gd name="connsiteY4" fmla="*/ 693747 h 69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007" h="693747">
                    <a:moveTo>
                      <a:pt x="0" y="693747"/>
                    </a:moveTo>
                    <a:lnTo>
                      <a:pt x="730260" y="693747"/>
                    </a:lnTo>
                    <a:lnTo>
                      <a:pt x="730260" y="0"/>
                    </a:lnTo>
                    <a:lnTo>
                      <a:pt x="1424007" y="0"/>
                    </a:lnTo>
                    <a:lnTo>
                      <a:pt x="1424007" y="693747"/>
                    </a:lnTo>
                  </a:path>
                </a:pathLst>
              </a:custGeom>
              <a:ln w="28575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 58"/>
              <p:cNvSpPr/>
              <p:nvPr/>
            </p:nvSpPr>
            <p:spPr>
              <a:xfrm>
                <a:off x="4222740" y="2350750"/>
                <a:ext cx="783204" cy="713120"/>
              </a:xfrm>
              <a:custGeom>
                <a:avLst/>
                <a:gdLst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7" fmla="*/ 1818168 w 2690037"/>
                  <a:gd name="connsiteY7" fmla="*/ 223284 h 754912"/>
                  <a:gd name="connsiteX0" fmla="*/ 0 w 2690037"/>
                  <a:gd name="connsiteY0" fmla="*/ 627321 h 754912"/>
                  <a:gd name="connsiteX1" fmla="*/ 414670 w 2690037"/>
                  <a:gd name="connsiteY1" fmla="*/ 637954 h 754912"/>
                  <a:gd name="connsiteX2" fmla="*/ 414670 w 2690037"/>
                  <a:gd name="connsiteY2" fmla="*/ 0 h 754912"/>
                  <a:gd name="connsiteX3" fmla="*/ 861237 w 2690037"/>
                  <a:gd name="connsiteY3" fmla="*/ 10633 h 754912"/>
                  <a:gd name="connsiteX4" fmla="*/ 861237 w 2690037"/>
                  <a:gd name="connsiteY4" fmla="*/ 627321 h 754912"/>
                  <a:gd name="connsiteX5" fmla="*/ 1584251 w 2690037"/>
                  <a:gd name="connsiteY5" fmla="*/ 648586 h 754912"/>
                  <a:gd name="connsiteX6" fmla="*/ 2690037 w 2690037"/>
                  <a:gd name="connsiteY6" fmla="*/ 754912 h 754912"/>
                  <a:gd name="connsiteX0" fmla="*/ 0 w 1584251"/>
                  <a:gd name="connsiteY0" fmla="*/ 627321 h 648586"/>
                  <a:gd name="connsiteX1" fmla="*/ 414670 w 1584251"/>
                  <a:gd name="connsiteY1" fmla="*/ 637954 h 648586"/>
                  <a:gd name="connsiteX2" fmla="*/ 414670 w 1584251"/>
                  <a:gd name="connsiteY2" fmla="*/ 0 h 648586"/>
                  <a:gd name="connsiteX3" fmla="*/ 861237 w 1584251"/>
                  <a:gd name="connsiteY3" fmla="*/ 10633 h 648586"/>
                  <a:gd name="connsiteX4" fmla="*/ 861237 w 1584251"/>
                  <a:gd name="connsiteY4" fmla="*/ 627321 h 648586"/>
                  <a:gd name="connsiteX5" fmla="*/ 1584251 w 1584251"/>
                  <a:gd name="connsiteY5" fmla="*/ 648586 h 648586"/>
                  <a:gd name="connsiteX0" fmla="*/ 334485 w 1918736"/>
                  <a:gd name="connsiteY0" fmla="*/ 627321 h 648586"/>
                  <a:gd name="connsiteX1" fmla="*/ 0 w 1918736"/>
                  <a:gd name="connsiteY1" fmla="*/ 628778 h 648586"/>
                  <a:gd name="connsiteX2" fmla="*/ 749155 w 1918736"/>
                  <a:gd name="connsiteY2" fmla="*/ 637954 h 648586"/>
                  <a:gd name="connsiteX3" fmla="*/ 749155 w 1918736"/>
                  <a:gd name="connsiteY3" fmla="*/ 0 h 648586"/>
                  <a:gd name="connsiteX4" fmla="*/ 1195722 w 1918736"/>
                  <a:gd name="connsiteY4" fmla="*/ 10633 h 648586"/>
                  <a:gd name="connsiteX5" fmla="*/ 1195722 w 1918736"/>
                  <a:gd name="connsiteY5" fmla="*/ 627321 h 648586"/>
                  <a:gd name="connsiteX6" fmla="*/ 1918736 w 1918736"/>
                  <a:gd name="connsiteY6" fmla="*/ 648586 h 648586"/>
                  <a:gd name="connsiteX0" fmla="*/ 334485 w 1918736"/>
                  <a:gd name="connsiteY0" fmla="*/ 627321 h 1139960"/>
                  <a:gd name="connsiteX1" fmla="*/ 0 w 1918736"/>
                  <a:gd name="connsiteY1" fmla="*/ 628778 h 1139960"/>
                  <a:gd name="connsiteX2" fmla="*/ 620721 w 1918736"/>
                  <a:gd name="connsiteY2" fmla="*/ 1139960 h 1139960"/>
                  <a:gd name="connsiteX3" fmla="*/ 749155 w 1918736"/>
                  <a:gd name="connsiteY3" fmla="*/ 0 h 1139960"/>
                  <a:gd name="connsiteX4" fmla="*/ 1195722 w 1918736"/>
                  <a:gd name="connsiteY4" fmla="*/ 10633 h 1139960"/>
                  <a:gd name="connsiteX5" fmla="*/ 1195722 w 1918736"/>
                  <a:gd name="connsiteY5" fmla="*/ 627321 h 1139960"/>
                  <a:gd name="connsiteX6" fmla="*/ 1918736 w 1918736"/>
                  <a:gd name="connsiteY6" fmla="*/ 648586 h 1139960"/>
                  <a:gd name="connsiteX0" fmla="*/ 0 w 2210840"/>
                  <a:gd name="connsiteY0" fmla="*/ 738317 h 1139960"/>
                  <a:gd name="connsiteX1" fmla="*/ 292104 w 2210840"/>
                  <a:gd name="connsiteY1" fmla="*/ 628778 h 1139960"/>
                  <a:gd name="connsiteX2" fmla="*/ 912825 w 2210840"/>
                  <a:gd name="connsiteY2" fmla="*/ 1139960 h 1139960"/>
                  <a:gd name="connsiteX3" fmla="*/ 1041259 w 2210840"/>
                  <a:gd name="connsiteY3" fmla="*/ 0 h 1139960"/>
                  <a:gd name="connsiteX4" fmla="*/ 1487826 w 2210840"/>
                  <a:gd name="connsiteY4" fmla="*/ 10633 h 1139960"/>
                  <a:gd name="connsiteX5" fmla="*/ 1487826 w 2210840"/>
                  <a:gd name="connsiteY5" fmla="*/ 627321 h 1139960"/>
                  <a:gd name="connsiteX6" fmla="*/ 2210840 w 2210840"/>
                  <a:gd name="connsiteY6" fmla="*/ 648586 h 1139960"/>
                  <a:gd name="connsiteX0" fmla="*/ 0 w 2210840"/>
                  <a:gd name="connsiteY0" fmla="*/ 738317 h 738317"/>
                  <a:gd name="connsiteX1" fmla="*/ 292104 w 2210840"/>
                  <a:gd name="connsiteY1" fmla="*/ 628778 h 738317"/>
                  <a:gd name="connsiteX2" fmla="*/ 1022364 w 2210840"/>
                  <a:gd name="connsiteY2" fmla="*/ 628778 h 738317"/>
                  <a:gd name="connsiteX3" fmla="*/ 1041259 w 2210840"/>
                  <a:gd name="connsiteY3" fmla="*/ 0 h 738317"/>
                  <a:gd name="connsiteX4" fmla="*/ 1487826 w 2210840"/>
                  <a:gd name="connsiteY4" fmla="*/ 10633 h 738317"/>
                  <a:gd name="connsiteX5" fmla="*/ 1487826 w 2210840"/>
                  <a:gd name="connsiteY5" fmla="*/ 627321 h 738317"/>
                  <a:gd name="connsiteX6" fmla="*/ 2210840 w 2210840"/>
                  <a:gd name="connsiteY6" fmla="*/ 648586 h 738317"/>
                  <a:gd name="connsiteX0" fmla="*/ 0 w 2210840"/>
                  <a:gd name="connsiteY0" fmla="*/ 727684 h 727684"/>
                  <a:gd name="connsiteX1" fmla="*/ 292104 w 2210840"/>
                  <a:gd name="connsiteY1" fmla="*/ 618145 h 727684"/>
                  <a:gd name="connsiteX2" fmla="*/ 1022364 w 2210840"/>
                  <a:gd name="connsiteY2" fmla="*/ 618145 h 727684"/>
                  <a:gd name="connsiteX3" fmla="*/ 876312 w 2210840"/>
                  <a:gd name="connsiteY3" fmla="*/ 216503 h 727684"/>
                  <a:gd name="connsiteX4" fmla="*/ 1487826 w 2210840"/>
                  <a:gd name="connsiteY4" fmla="*/ 0 h 727684"/>
                  <a:gd name="connsiteX5" fmla="*/ 1487826 w 2210840"/>
                  <a:gd name="connsiteY5" fmla="*/ 616688 h 727684"/>
                  <a:gd name="connsiteX6" fmla="*/ 2210840 w 2210840"/>
                  <a:gd name="connsiteY6" fmla="*/ 637953 h 727684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487826 w 2210840"/>
                  <a:gd name="connsiteY4" fmla="*/ 75602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487826 w 2210840"/>
                  <a:gd name="connsiteY5" fmla="*/ 69229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52624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643085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210840"/>
                  <a:gd name="connsiteY0" fmla="*/ 803286 h 803286"/>
                  <a:gd name="connsiteX1" fmla="*/ 292104 w 2210840"/>
                  <a:gd name="connsiteY1" fmla="*/ 693747 h 803286"/>
                  <a:gd name="connsiteX2" fmla="*/ 1022364 w 2210840"/>
                  <a:gd name="connsiteY2" fmla="*/ 693747 h 803286"/>
                  <a:gd name="connsiteX3" fmla="*/ 1022364 w 2210840"/>
                  <a:gd name="connsiteY3" fmla="*/ 0 h 803286"/>
                  <a:gd name="connsiteX4" fmla="*/ 1716111 w 2210840"/>
                  <a:gd name="connsiteY4" fmla="*/ 0 h 803286"/>
                  <a:gd name="connsiteX5" fmla="*/ 1716111 w 2210840"/>
                  <a:gd name="connsiteY5" fmla="*/ 730260 h 803286"/>
                  <a:gd name="connsiteX6" fmla="*/ 2210840 w 2210840"/>
                  <a:gd name="connsiteY6" fmla="*/ 713555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730260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730260 h 803286"/>
                  <a:gd name="connsiteX0" fmla="*/ 0 w 2190780"/>
                  <a:gd name="connsiteY0" fmla="*/ 803286 h 803286"/>
                  <a:gd name="connsiteX1" fmla="*/ 292104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2190780"/>
                  <a:gd name="connsiteY0" fmla="*/ 803286 h 803286"/>
                  <a:gd name="connsiteX1" fmla="*/ 328617 w 2190780"/>
                  <a:gd name="connsiteY1" fmla="*/ 693747 h 803286"/>
                  <a:gd name="connsiteX2" fmla="*/ 1022364 w 2190780"/>
                  <a:gd name="connsiteY2" fmla="*/ 693747 h 803286"/>
                  <a:gd name="connsiteX3" fmla="*/ 1022364 w 2190780"/>
                  <a:gd name="connsiteY3" fmla="*/ 0 h 803286"/>
                  <a:gd name="connsiteX4" fmla="*/ 1716111 w 2190780"/>
                  <a:gd name="connsiteY4" fmla="*/ 0 h 803286"/>
                  <a:gd name="connsiteX5" fmla="*/ 1716111 w 2190780"/>
                  <a:gd name="connsiteY5" fmla="*/ 693747 h 803286"/>
                  <a:gd name="connsiteX6" fmla="*/ 2190780 w 2190780"/>
                  <a:gd name="connsiteY6" fmla="*/ 693747 h 803286"/>
                  <a:gd name="connsiteX0" fmla="*/ 0 w 2190780"/>
                  <a:gd name="connsiteY0" fmla="*/ 803286 h 803286"/>
                  <a:gd name="connsiteX1" fmla="*/ 1022364 w 2190780"/>
                  <a:gd name="connsiteY1" fmla="*/ 693747 h 803286"/>
                  <a:gd name="connsiteX2" fmla="*/ 1022364 w 2190780"/>
                  <a:gd name="connsiteY2" fmla="*/ 0 h 803286"/>
                  <a:gd name="connsiteX3" fmla="*/ 1716111 w 2190780"/>
                  <a:gd name="connsiteY3" fmla="*/ 0 h 803286"/>
                  <a:gd name="connsiteX4" fmla="*/ 1716111 w 2190780"/>
                  <a:gd name="connsiteY4" fmla="*/ 693747 h 803286"/>
                  <a:gd name="connsiteX5" fmla="*/ 2190780 w 2190780"/>
                  <a:gd name="connsiteY5" fmla="*/ 693747 h 803286"/>
                  <a:gd name="connsiteX0" fmla="*/ 0 w 1898676"/>
                  <a:gd name="connsiteY0" fmla="*/ 693747 h 693747"/>
                  <a:gd name="connsiteX1" fmla="*/ 730260 w 1898676"/>
                  <a:gd name="connsiteY1" fmla="*/ 693747 h 693747"/>
                  <a:gd name="connsiteX2" fmla="*/ 730260 w 1898676"/>
                  <a:gd name="connsiteY2" fmla="*/ 0 h 693747"/>
                  <a:gd name="connsiteX3" fmla="*/ 1424007 w 1898676"/>
                  <a:gd name="connsiteY3" fmla="*/ 0 h 693747"/>
                  <a:gd name="connsiteX4" fmla="*/ 1424007 w 1898676"/>
                  <a:gd name="connsiteY4" fmla="*/ 693747 h 693747"/>
                  <a:gd name="connsiteX5" fmla="*/ 1898676 w 1898676"/>
                  <a:gd name="connsiteY5" fmla="*/ 693747 h 693747"/>
                  <a:gd name="connsiteX0" fmla="*/ 0 w 2190780"/>
                  <a:gd name="connsiteY0" fmla="*/ 693747 h 693748"/>
                  <a:gd name="connsiteX1" fmla="*/ 730260 w 2190780"/>
                  <a:gd name="connsiteY1" fmla="*/ 693747 h 693748"/>
                  <a:gd name="connsiteX2" fmla="*/ 730260 w 2190780"/>
                  <a:gd name="connsiteY2" fmla="*/ 0 h 693748"/>
                  <a:gd name="connsiteX3" fmla="*/ 1424007 w 2190780"/>
                  <a:gd name="connsiteY3" fmla="*/ 0 h 693748"/>
                  <a:gd name="connsiteX4" fmla="*/ 1424007 w 2190780"/>
                  <a:gd name="connsiteY4" fmla="*/ 693747 h 693748"/>
                  <a:gd name="connsiteX5" fmla="*/ 2190780 w 2190780"/>
                  <a:gd name="connsiteY5" fmla="*/ 693748 h 693748"/>
                  <a:gd name="connsiteX0" fmla="*/ 0 w 1424007"/>
                  <a:gd name="connsiteY0" fmla="*/ 693747 h 693747"/>
                  <a:gd name="connsiteX1" fmla="*/ 730260 w 1424007"/>
                  <a:gd name="connsiteY1" fmla="*/ 693747 h 693747"/>
                  <a:gd name="connsiteX2" fmla="*/ 730260 w 1424007"/>
                  <a:gd name="connsiteY2" fmla="*/ 0 h 693747"/>
                  <a:gd name="connsiteX3" fmla="*/ 1424007 w 1424007"/>
                  <a:gd name="connsiteY3" fmla="*/ 0 h 693747"/>
                  <a:gd name="connsiteX4" fmla="*/ 1424007 w 1424007"/>
                  <a:gd name="connsiteY4" fmla="*/ 693747 h 69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007" h="693747">
                    <a:moveTo>
                      <a:pt x="0" y="693747"/>
                    </a:moveTo>
                    <a:lnTo>
                      <a:pt x="730260" y="693747"/>
                    </a:lnTo>
                    <a:lnTo>
                      <a:pt x="730260" y="0"/>
                    </a:lnTo>
                    <a:lnTo>
                      <a:pt x="1424007" y="0"/>
                    </a:lnTo>
                    <a:lnTo>
                      <a:pt x="1424007" y="693747"/>
                    </a:lnTo>
                  </a:path>
                </a:pathLst>
              </a:custGeom>
              <a:ln w="28575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3" name="Rectangle 62"/>
          <p:cNvSpPr/>
          <p:nvPr/>
        </p:nvSpPr>
        <p:spPr>
          <a:xfrm>
            <a:off x="913825" y="5546754"/>
            <a:ext cx="3637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 smtClean="0">
                <a:solidFill>
                  <a:schemeClr val="accent2"/>
                </a:solidFill>
              </a:rPr>
              <a:t>All clocks and different voltages have to be </a:t>
            </a:r>
            <a:r>
              <a:rPr lang="it-IT" sz="1800" dirty="0" err="1" smtClean="0">
                <a:solidFill>
                  <a:schemeClr val="accent2"/>
                </a:solidFill>
              </a:rPr>
              <a:t>generated</a:t>
            </a:r>
            <a:r>
              <a:rPr lang="it-IT" sz="1800" dirty="0" smtClean="0">
                <a:solidFill>
                  <a:schemeClr val="accent2"/>
                </a:solidFill>
              </a:rPr>
              <a:t> </a:t>
            </a:r>
            <a:r>
              <a:rPr lang="it-IT" sz="1800" dirty="0" err="1" smtClean="0">
                <a:solidFill>
                  <a:schemeClr val="accent2"/>
                </a:solidFill>
              </a:rPr>
              <a:t>outside</a:t>
            </a:r>
            <a:r>
              <a:rPr lang="it-IT" sz="1800" dirty="0" smtClean="0">
                <a:solidFill>
                  <a:schemeClr val="accent2"/>
                </a:solidFill>
              </a:rPr>
              <a:t> the chip.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65" name="Picture 64" descr="20d43x-FR-BI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1811" y="3645030"/>
            <a:ext cx="2619729" cy="26197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Detectors </a:t>
            </a:r>
            <a:r>
              <a:rPr lang="en-US" sz="2800" dirty="0" smtClean="0">
                <a:solidFill>
                  <a:schemeClr val="accent2"/>
                </a:solidFill>
              </a:rPr>
              <a:t>– CCD feeding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36064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7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0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 rot="16200000">
            <a:off x="331729" y="3530855"/>
            <a:ext cx="2994886" cy="2647156"/>
            <a:chOff x="3524250" y="1162052"/>
            <a:chExt cx="2857500" cy="2525721"/>
          </a:xfrm>
        </p:grpSpPr>
        <p:pic>
          <p:nvPicPr>
            <p:cNvPr id="25" name="Picture 24" descr="rev_bias.en.gif"/>
            <p:cNvPicPr>
              <a:picLocks noChangeAspect="1"/>
            </p:cNvPicPr>
            <p:nvPr/>
          </p:nvPicPr>
          <p:blipFill>
            <a:blip r:embed="rId2" cstate="print">
              <a:lum bright="-15000" contrast="33000"/>
            </a:blip>
            <a:stretch>
              <a:fillRect/>
            </a:stretch>
          </p:blipFill>
          <p:spPr>
            <a:xfrm>
              <a:off x="3524250" y="1782773"/>
              <a:ext cx="2857500" cy="19050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 rot="5400000">
              <a:off x="4574356" y="1070770"/>
              <a:ext cx="328617" cy="511182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l"/>
              <a:r>
                <a:rPr lang="el-GR" sz="3200" dirty="0" smtClean="0">
                  <a:solidFill>
                    <a:schemeClr val="tx2"/>
                  </a:solidFill>
                </a:rPr>
                <a:t>γ</a:t>
              </a:r>
              <a:endParaRPr lang="en-US" sz="32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953000" y="2293955"/>
              <a:ext cx="179423" cy="179423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it-IT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_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73577" y="2147903"/>
              <a:ext cx="179423" cy="179423"/>
            </a:xfrm>
            <a:prstGeom prst="ellipse">
              <a:avLst/>
            </a:prstGeom>
            <a:solidFill>
              <a:srgbClr val="66FF99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10800000">
              <a:off x="4423562" y="3060728"/>
              <a:ext cx="1058876" cy="1588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752178" y="2805137"/>
              <a:ext cx="401643" cy="25559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600" b="1" i="1" dirty="0" smtClean="0"/>
                <a:t>E</a:t>
              </a:r>
              <a:endParaRPr lang="en-US" sz="1600" b="1" i="1" dirty="0" smtClean="0"/>
            </a:p>
          </p:txBody>
        </p:sp>
        <p:grpSp>
          <p:nvGrpSpPr>
            <p:cNvPr id="31" name="Group 34"/>
            <p:cNvGrpSpPr/>
            <p:nvPr/>
          </p:nvGrpSpPr>
          <p:grpSpPr>
            <a:xfrm rot="4680098">
              <a:off x="4562107" y="1774971"/>
              <a:ext cx="670044" cy="195805"/>
              <a:chOff x="5683261" y="4159259"/>
              <a:chExt cx="2446370" cy="714895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5683261" y="4159259"/>
                <a:ext cx="2409858" cy="714895"/>
              </a:xfrm>
              <a:custGeom>
                <a:avLst/>
                <a:gdLst>
                  <a:gd name="connsiteX0" fmla="*/ 0 w 2428875"/>
                  <a:gd name="connsiteY0" fmla="*/ 485775 h 1828800"/>
                  <a:gd name="connsiteX1" fmla="*/ 523875 w 2428875"/>
                  <a:gd name="connsiteY1" fmla="*/ 733425 h 1828800"/>
                  <a:gd name="connsiteX2" fmla="*/ 1057275 w 2428875"/>
                  <a:gd name="connsiteY2" fmla="*/ 619125 h 1828800"/>
                  <a:gd name="connsiteX3" fmla="*/ 1857375 w 2428875"/>
                  <a:gd name="connsiteY3" fmla="*/ 0 h 1828800"/>
                  <a:gd name="connsiteX4" fmla="*/ 1971675 w 2428875"/>
                  <a:gd name="connsiteY4" fmla="*/ 19050 h 1828800"/>
                  <a:gd name="connsiteX5" fmla="*/ 2428875 w 2428875"/>
                  <a:gd name="connsiteY5" fmla="*/ 590550 h 1828800"/>
                  <a:gd name="connsiteX6" fmla="*/ 2028825 w 2428875"/>
                  <a:gd name="connsiteY6" fmla="*/ 1133475 h 1828800"/>
                  <a:gd name="connsiteX7" fmla="*/ 1933575 w 2428875"/>
                  <a:gd name="connsiteY7" fmla="*/ 1181100 h 1828800"/>
                  <a:gd name="connsiteX8" fmla="*/ 2028825 w 2428875"/>
                  <a:gd name="connsiteY8" fmla="*/ 1485900 h 1828800"/>
                  <a:gd name="connsiteX9" fmla="*/ 2028825 w 2428875"/>
                  <a:gd name="connsiteY9" fmla="*/ 1485900 h 1828800"/>
                  <a:gd name="connsiteX10" fmla="*/ 2343150 w 2428875"/>
                  <a:gd name="connsiteY10" fmla="*/ 1828800 h 1828800"/>
                  <a:gd name="connsiteX0" fmla="*/ 219078 w 2647953"/>
                  <a:gd name="connsiteY0" fmla="*/ 485775 h 1828800"/>
                  <a:gd name="connsiteX1" fmla="*/ 0 w 2647953"/>
                  <a:gd name="connsiteY1" fmla="*/ 1095390 h 1828800"/>
                  <a:gd name="connsiteX2" fmla="*/ 742953 w 2647953"/>
                  <a:gd name="connsiteY2" fmla="*/ 733425 h 1828800"/>
                  <a:gd name="connsiteX3" fmla="*/ 1276353 w 2647953"/>
                  <a:gd name="connsiteY3" fmla="*/ 619125 h 1828800"/>
                  <a:gd name="connsiteX4" fmla="*/ 2076453 w 2647953"/>
                  <a:gd name="connsiteY4" fmla="*/ 0 h 1828800"/>
                  <a:gd name="connsiteX5" fmla="*/ 2190753 w 2647953"/>
                  <a:gd name="connsiteY5" fmla="*/ 19050 h 1828800"/>
                  <a:gd name="connsiteX6" fmla="*/ 2647953 w 2647953"/>
                  <a:gd name="connsiteY6" fmla="*/ 590550 h 1828800"/>
                  <a:gd name="connsiteX7" fmla="*/ 2247903 w 2647953"/>
                  <a:gd name="connsiteY7" fmla="*/ 1133475 h 1828800"/>
                  <a:gd name="connsiteX8" fmla="*/ 2152653 w 2647953"/>
                  <a:gd name="connsiteY8" fmla="*/ 1181100 h 1828800"/>
                  <a:gd name="connsiteX9" fmla="*/ 2247903 w 2647953"/>
                  <a:gd name="connsiteY9" fmla="*/ 1485900 h 1828800"/>
                  <a:gd name="connsiteX10" fmla="*/ 2247903 w 2647953"/>
                  <a:gd name="connsiteY10" fmla="*/ 1485900 h 1828800"/>
                  <a:gd name="connsiteX11" fmla="*/ 2562228 w 2647953"/>
                  <a:gd name="connsiteY11" fmla="*/ 1828800 h 1828800"/>
                  <a:gd name="connsiteX0" fmla="*/ 219078 w 2647953"/>
                  <a:gd name="connsiteY0" fmla="*/ 485775 h 1828800"/>
                  <a:gd name="connsiteX1" fmla="*/ 0 w 2647953"/>
                  <a:gd name="connsiteY1" fmla="*/ 1095390 h 1828800"/>
                  <a:gd name="connsiteX2" fmla="*/ 693747 w 2647953"/>
                  <a:gd name="connsiteY2" fmla="*/ 1058877 h 1828800"/>
                  <a:gd name="connsiteX3" fmla="*/ 1276353 w 2647953"/>
                  <a:gd name="connsiteY3" fmla="*/ 619125 h 1828800"/>
                  <a:gd name="connsiteX4" fmla="*/ 2076453 w 2647953"/>
                  <a:gd name="connsiteY4" fmla="*/ 0 h 1828800"/>
                  <a:gd name="connsiteX5" fmla="*/ 2190753 w 2647953"/>
                  <a:gd name="connsiteY5" fmla="*/ 19050 h 1828800"/>
                  <a:gd name="connsiteX6" fmla="*/ 2647953 w 2647953"/>
                  <a:gd name="connsiteY6" fmla="*/ 590550 h 1828800"/>
                  <a:gd name="connsiteX7" fmla="*/ 2247903 w 2647953"/>
                  <a:gd name="connsiteY7" fmla="*/ 1133475 h 1828800"/>
                  <a:gd name="connsiteX8" fmla="*/ 2152653 w 2647953"/>
                  <a:gd name="connsiteY8" fmla="*/ 1181100 h 1828800"/>
                  <a:gd name="connsiteX9" fmla="*/ 2247903 w 2647953"/>
                  <a:gd name="connsiteY9" fmla="*/ 1485900 h 1828800"/>
                  <a:gd name="connsiteX10" fmla="*/ 2247903 w 2647953"/>
                  <a:gd name="connsiteY10" fmla="*/ 1485900 h 1828800"/>
                  <a:gd name="connsiteX11" fmla="*/ 2562228 w 2647953"/>
                  <a:gd name="connsiteY11" fmla="*/ 1828800 h 1828800"/>
                  <a:gd name="connsiteX0" fmla="*/ 0 w 3378213"/>
                  <a:gd name="connsiteY0" fmla="*/ 1058877 h 1828800"/>
                  <a:gd name="connsiteX1" fmla="*/ 730260 w 3378213"/>
                  <a:gd name="connsiteY1" fmla="*/ 1095390 h 1828800"/>
                  <a:gd name="connsiteX2" fmla="*/ 1424007 w 3378213"/>
                  <a:gd name="connsiteY2" fmla="*/ 1058877 h 1828800"/>
                  <a:gd name="connsiteX3" fmla="*/ 2006613 w 3378213"/>
                  <a:gd name="connsiteY3" fmla="*/ 619125 h 1828800"/>
                  <a:gd name="connsiteX4" fmla="*/ 2806713 w 3378213"/>
                  <a:gd name="connsiteY4" fmla="*/ 0 h 1828800"/>
                  <a:gd name="connsiteX5" fmla="*/ 2921013 w 3378213"/>
                  <a:gd name="connsiteY5" fmla="*/ 19050 h 1828800"/>
                  <a:gd name="connsiteX6" fmla="*/ 3378213 w 3378213"/>
                  <a:gd name="connsiteY6" fmla="*/ 590550 h 1828800"/>
                  <a:gd name="connsiteX7" fmla="*/ 2978163 w 3378213"/>
                  <a:gd name="connsiteY7" fmla="*/ 1133475 h 1828800"/>
                  <a:gd name="connsiteX8" fmla="*/ 2882913 w 3378213"/>
                  <a:gd name="connsiteY8" fmla="*/ 1181100 h 1828800"/>
                  <a:gd name="connsiteX9" fmla="*/ 2978163 w 3378213"/>
                  <a:gd name="connsiteY9" fmla="*/ 1485900 h 1828800"/>
                  <a:gd name="connsiteX10" fmla="*/ 2978163 w 3378213"/>
                  <a:gd name="connsiteY10" fmla="*/ 1485900 h 1828800"/>
                  <a:gd name="connsiteX11" fmla="*/ 3292488 w 3378213"/>
                  <a:gd name="connsiteY11" fmla="*/ 1828800 h 1828800"/>
                  <a:gd name="connsiteX0" fmla="*/ 0 w 3378213"/>
                  <a:gd name="connsiteY0" fmla="*/ 1058877 h 1828800"/>
                  <a:gd name="connsiteX1" fmla="*/ 730260 w 3378213"/>
                  <a:gd name="connsiteY1" fmla="*/ 365130 h 1828800"/>
                  <a:gd name="connsiteX2" fmla="*/ 1424007 w 3378213"/>
                  <a:gd name="connsiteY2" fmla="*/ 1058877 h 1828800"/>
                  <a:gd name="connsiteX3" fmla="*/ 2006613 w 3378213"/>
                  <a:gd name="connsiteY3" fmla="*/ 619125 h 1828800"/>
                  <a:gd name="connsiteX4" fmla="*/ 2806713 w 3378213"/>
                  <a:gd name="connsiteY4" fmla="*/ 0 h 1828800"/>
                  <a:gd name="connsiteX5" fmla="*/ 2921013 w 3378213"/>
                  <a:gd name="connsiteY5" fmla="*/ 19050 h 1828800"/>
                  <a:gd name="connsiteX6" fmla="*/ 3378213 w 3378213"/>
                  <a:gd name="connsiteY6" fmla="*/ 590550 h 1828800"/>
                  <a:gd name="connsiteX7" fmla="*/ 2978163 w 3378213"/>
                  <a:gd name="connsiteY7" fmla="*/ 1133475 h 1828800"/>
                  <a:gd name="connsiteX8" fmla="*/ 2882913 w 3378213"/>
                  <a:gd name="connsiteY8" fmla="*/ 1181100 h 1828800"/>
                  <a:gd name="connsiteX9" fmla="*/ 2978163 w 3378213"/>
                  <a:gd name="connsiteY9" fmla="*/ 1485900 h 1828800"/>
                  <a:gd name="connsiteX10" fmla="*/ 2978163 w 3378213"/>
                  <a:gd name="connsiteY10" fmla="*/ 1485900 h 1828800"/>
                  <a:gd name="connsiteX11" fmla="*/ 3292488 w 3378213"/>
                  <a:gd name="connsiteY11" fmla="*/ 1828800 h 1828800"/>
                  <a:gd name="connsiteX0" fmla="*/ 0 w 3378213"/>
                  <a:gd name="connsiteY0" fmla="*/ 1058877 h 1828800"/>
                  <a:gd name="connsiteX1" fmla="*/ 730260 w 3378213"/>
                  <a:gd name="connsiteY1" fmla="*/ 365130 h 1828800"/>
                  <a:gd name="connsiteX2" fmla="*/ 1424007 w 3378213"/>
                  <a:gd name="connsiteY2" fmla="*/ 1058877 h 1828800"/>
                  <a:gd name="connsiteX3" fmla="*/ 2190780 w 3378213"/>
                  <a:gd name="connsiteY3" fmla="*/ 365130 h 1828800"/>
                  <a:gd name="connsiteX4" fmla="*/ 2806713 w 3378213"/>
                  <a:gd name="connsiteY4" fmla="*/ 0 h 1828800"/>
                  <a:gd name="connsiteX5" fmla="*/ 2921013 w 3378213"/>
                  <a:gd name="connsiteY5" fmla="*/ 19050 h 1828800"/>
                  <a:gd name="connsiteX6" fmla="*/ 3378213 w 3378213"/>
                  <a:gd name="connsiteY6" fmla="*/ 590550 h 1828800"/>
                  <a:gd name="connsiteX7" fmla="*/ 2978163 w 3378213"/>
                  <a:gd name="connsiteY7" fmla="*/ 1133475 h 1828800"/>
                  <a:gd name="connsiteX8" fmla="*/ 2882913 w 3378213"/>
                  <a:gd name="connsiteY8" fmla="*/ 1181100 h 1828800"/>
                  <a:gd name="connsiteX9" fmla="*/ 2978163 w 3378213"/>
                  <a:gd name="connsiteY9" fmla="*/ 1485900 h 1828800"/>
                  <a:gd name="connsiteX10" fmla="*/ 2978163 w 3378213"/>
                  <a:gd name="connsiteY10" fmla="*/ 1485900 h 1828800"/>
                  <a:gd name="connsiteX11" fmla="*/ 3292488 w 3378213"/>
                  <a:gd name="connsiteY11" fmla="*/ 1828800 h 1828800"/>
                  <a:gd name="connsiteX0" fmla="*/ 0 w 3378213"/>
                  <a:gd name="connsiteY0" fmla="*/ 1039827 h 1809750"/>
                  <a:gd name="connsiteX1" fmla="*/ 730260 w 3378213"/>
                  <a:gd name="connsiteY1" fmla="*/ 346080 h 1809750"/>
                  <a:gd name="connsiteX2" fmla="*/ 1424007 w 3378213"/>
                  <a:gd name="connsiteY2" fmla="*/ 1039827 h 1809750"/>
                  <a:gd name="connsiteX3" fmla="*/ 2190780 w 3378213"/>
                  <a:gd name="connsiteY3" fmla="*/ 346080 h 1809750"/>
                  <a:gd name="connsiteX4" fmla="*/ 2884527 w 3378213"/>
                  <a:gd name="connsiteY4" fmla="*/ 1039827 h 1809750"/>
                  <a:gd name="connsiteX5" fmla="*/ 2921013 w 3378213"/>
                  <a:gd name="connsiteY5" fmla="*/ 0 h 1809750"/>
                  <a:gd name="connsiteX6" fmla="*/ 3378213 w 3378213"/>
                  <a:gd name="connsiteY6" fmla="*/ 571500 h 1809750"/>
                  <a:gd name="connsiteX7" fmla="*/ 2978163 w 3378213"/>
                  <a:gd name="connsiteY7" fmla="*/ 1114425 h 1809750"/>
                  <a:gd name="connsiteX8" fmla="*/ 2882913 w 3378213"/>
                  <a:gd name="connsiteY8" fmla="*/ 1162050 h 1809750"/>
                  <a:gd name="connsiteX9" fmla="*/ 2978163 w 3378213"/>
                  <a:gd name="connsiteY9" fmla="*/ 1466850 h 1809750"/>
                  <a:gd name="connsiteX10" fmla="*/ 2978163 w 3378213"/>
                  <a:gd name="connsiteY10" fmla="*/ 1466850 h 1809750"/>
                  <a:gd name="connsiteX11" fmla="*/ 3292488 w 3378213"/>
                  <a:gd name="connsiteY11" fmla="*/ 1809750 h 1809750"/>
                  <a:gd name="connsiteX0" fmla="*/ 0 w 3292488"/>
                  <a:gd name="connsiteY0" fmla="*/ 1039827 h 1809750"/>
                  <a:gd name="connsiteX1" fmla="*/ 730260 w 3292488"/>
                  <a:gd name="connsiteY1" fmla="*/ 346080 h 1809750"/>
                  <a:gd name="connsiteX2" fmla="*/ 1424007 w 3292488"/>
                  <a:gd name="connsiteY2" fmla="*/ 1039827 h 1809750"/>
                  <a:gd name="connsiteX3" fmla="*/ 2190780 w 3292488"/>
                  <a:gd name="connsiteY3" fmla="*/ 346080 h 1809750"/>
                  <a:gd name="connsiteX4" fmla="*/ 2884527 w 3292488"/>
                  <a:gd name="connsiteY4" fmla="*/ 1039827 h 1809750"/>
                  <a:gd name="connsiteX5" fmla="*/ 2921013 w 3292488"/>
                  <a:gd name="connsiteY5" fmla="*/ 0 h 1809750"/>
                  <a:gd name="connsiteX6" fmla="*/ 2978163 w 3292488"/>
                  <a:gd name="connsiteY6" fmla="*/ 1114425 h 1809750"/>
                  <a:gd name="connsiteX7" fmla="*/ 2882913 w 3292488"/>
                  <a:gd name="connsiteY7" fmla="*/ 1162050 h 1809750"/>
                  <a:gd name="connsiteX8" fmla="*/ 2978163 w 3292488"/>
                  <a:gd name="connsiteY8" fmla="*/ 1466850 h 1809750"/>
                  <a:gd name="connsiteX9" fmla="*/ 2978163 w 3292488"/>
                  <a:gd name="connsiteY9" fmla="*/ 1466850 h 1809750"/>
                  <a:gd name="connsiteX10" fmla="*/ 3292488 w 3292488"/>
                  <a:gd name="connsiteY10" fmla="*/ 1809750 h 1809750"/>
                  <a:gd name="connsiteX0" fmla="*/ 0 w 2986004"/>
                  <a:gd name="connsiteY0" fmla="*/ 1039827 h 1466850"/>
                  <a:gd name="connsiteX1" fmla="*/ 730260 w 2986004"/>
                  <a:gd name="connsiteY1" fmla="*/ 346080 h 1466850"/>
                  <a:gd name="connsiteX2" fmla="*/ 1424007 w 2986004"/>
                  <a:gd name="connsiteY2" fmla="*/ 1039827 h 1466850"/>
                  <a:gd name="connsiteX3" fmla="*/ 2190780 w 2986004"/>
                  <a:gd name="connsiteY3" fmla="*/ 346080 h 1466850"/>
                  <a:gd name="connsiteX4" fmla="*/ 2884527 w 2986004"/>
                  <a:gd name="connsiteY4" fmla="*/ 1039827 h 1466850"/>
                  <a:gd name="connsiteX5" fmla="*/ 2921013 w 2986004"/>
                  <a:gd name="connsiteY5" fmla="*/ 0 h 1466850"/>
                  <a:gd name="connsiteX6" fmla="*/ 2978163 w 2986004"/>
                  <a:gd name="connsiteY6" fmla="*/ 1114425 h 1466850"/>
                  <a:gd name="connsiteX7" fmla="*/ 2882913 w 2986004"/>
                  <a:gd name="connsiteY7" fmla="*/ 1162050 h 1466850"/>
                  <a:gd name="connsiteX8" fmla="*/ 2978163 w 2986004"/>
                  <a:gd name="connsiteY8" fmla="*/ 1466850 h 1466850"/>
                  <a:gd name="connsiteX9" fmla="*/ 2978163 w 2986004"/>
                  <a:gd name="connsiteY9" fmla="*/ 1466850 h 1466850"/>
                  <a:gd name="connsiteX0" fmla="*/ 0 w 2986004"/>
                  <a:gd name="connsiteY0" fmla="*/ 1039827 h 1466850"/>
                  <a:gd name="connsiteX1" fmla="*/ 730260 w 2986004"/>
                  <a:gd name="connsiteY1" fmla="*/ 346080 h 1466850"/>
                  <a:gd name="connsiteX2" fmla="*/ 1424007 w 2986004"/>
                  <a:gd name="connsiteY2" fmla="*/ 1039827 h 1466850"/>
                  <a:gd name="connsiteX3" fmla="*/ 2190780 w 2986004"/>
                  <a:gd name="connsiteY3" fmla="*/ 346080 h 1466850"/>
                  <a:gd name="connsiteX4" fmla="*/ 2884527 w 2986004"/>
                  <a:gd name="connsiteY4" fmla="*/ 1039827 h 1466850"/>
                  <a:gd name="connsiteX5" fmla="*/ 2921013 w 2986004"/>
                  <a:gd name="connsiteY5" fmla="*/ 0 h 1466850"/>
                  <a:gd name="connsiteX6" fmla="*/ 2978163 w 2986004"/>
                  <a:gd name="connsiteY6" fmla="*/ 1114425 h 1466850"/>
                  <a:gd name="connsiteX7" fmla="*/ 2882913 w 2986004"/>
                  <a:gd name="connsiteY7" fmla="*/ 1162050 h 1466850"/>
                  <a:gd name="connsiteX8" fmla="*/ 2978163 w 2986004"/>
                  <a:gd name="connsiteY8" fmla="*/ 1466850 h 1466850"/>
                  <a:gd name="connsiteX0" fmla="*/ 0 w 4345047"/>
                  <a:gd name="connsiteY0" fmla="*/ 1039827 h 1162050"/>
                  <a:gd name="connsiteX1" fmla="*/ 730260 w 4345047"/>
                  <a:gd name="connsiteY1" fmla="*/ 346080 h 1162050"/>
                  <a:gd name="connsiteX2" fmla="*/ 1424007 w 4345047"/>
                  <a:gd name="connsiteY2" fmla="*/ 1039827 h 1162050"/>
                  <a:gd name="connsiteX3" fmla="*/ 2190780 w 4345047"/>
                  <a:gd name="connsiteY3" fmla="*/ 346080 h 1162050"/>
                  <a:gd name="connsiteX4" fmla="*/ 2884527 w 4345047"/>
                  <a:gd name="connsiteY4" fmla="*/ 1039827 h 1162050"/>
                  <a:gd name="connsiteX5" fmla="*/ 2921013 w 4345047"/>
                  <a:gd name="connsiteY5" fmla="*/ 0 h 1162050"/>
                  <a:gd name="connsiteX6" fmla="*/ 2978163 w 4345047"/>
                  <a:gd name="connsiteY6" fmla="*/ 1114425 h 1162050"/>
                  <a:gd name="connsiteX7" fmla="*/ 2882913 w 4345047"/>
                  <a:gd name="connsiteY7" fmla="*/ 1162050 h 1162050"/>
                  <a:gd name="connsiteX8" fmla="*/ 4345047 w 4345047"/>
                  <a:gd name="connsiteY8" fmla="*/ 893775 h 1162050"/>
                  <a:gd name="connsiteX0" fmla="*/ 0 w 4345047"/>
                  <a:gd name="connsiteY0" fmla="*/ 1039827 h 1114425"/>
                  <a:gd name="connsiteX1" fmla="*/ 730260 w 4345047"/>
                  <a:gd name="connsiteY1" fmla="*/ 346080 h 1114425"/>
                  <a:gd name="connsiteX2" fmla="*/ 1424007 w 4345047"/>
                  <a:gd name="connsiteY2" fmla="*/ 1039827 h 1114425"/>
                  <a:gd name="connsiteX3" fmla="*/ 2190780 w 4345047"/>
                  <a:gd name="connsiteY3" fmla="*/ 346080 h 1114425"/>
                  <a:gd name="connsiteX4" fmla="*/ 2884527 w 4345047"/>
                  <a:gd name="connsiteY4" fmla="*/ 1039827 h 1114425"/>
                  <a:gd name="connsiteX5" fmla="*/ 2921013 w 4345047"/>
                  <a:gd name="connsiteY5" fmla="*/ 0 h 1114425"/>
                  <a:gd name="connsiteX6" fmla="*/ 2978163 w 4345047"/>
                  <a:gd name="connsiteY6" fmla="*/ 1114425 h 1114425"/>
                  <a:gd name="connsiteX7" fmla="*/ 3979917 w 4345047"/>
                  <a:gd name="connsiteY7" fmla="*/ 638184 h 1114425"/>
                  <a:gd name="connsiteX8" fmla="*/ 4345047 w 4345047"/>
                  <a:gd name="connsiteY8" fmla="*/ 893775 h 1114425"/>
                  <a:gd name="connsiteX0" fmla="*/ 0 w 4345047"/>
                  <a:gd name="connsiteY0" fmla="*/ 1039827 h 1114425"/>
                  <a:gd name="connsiteX1" fmla="*/ 730260 w 4345047"/>
                  <a:gd name="connsiteY1" fmla="*/ 346080 h 1114425"/>
                  <a:gd name="connsiteX2" fmla="*/ 1424007 w 4345047"/>
                  <a:gd name="connsiteY2" fmla="*/ 1039827 h 1114425"/>
                  <a:gd name="connsiteX3" fmla="*/ 2190780 w 4345047"/>
                  <a:gd name="connsiteY3" fmla="*/ 346080 h 1114425"/>
                  <a:gd name="connsiteX4" fmla="*/ 2884527 w 4345047"/>
                  <a:gd name="connsiteY4" fmla="*/ 1039827 h 1114425"/>
                  <a:gd name="connsiteX5" fmla="*/ 2921013 w 4345047"/>
                  <a:gd name="connsiteY5" fmla="*/ 0 h 1114425"/>
                  <a:gd name="connsiteX6" fmla="*/ 2978163 w 4345047"/>
                  <a:gd name="connsiteY6" fmla="*/ 1114425 h 1114425"/>
                  <a:gd name="connsiteX7" fmla="*/ 4345047 w 4345047"/>
                  <a:gd name="connsiteY7" fmla="*/ 893775 h 1114425"/>
                  <a:gd name="connsiteX0" fmla="*/ 0 w 4345047"/>
                  <a:gd name="connsiteY0" fmla="*/ 1039827 h 1060122"/>
                  <a:gd name="connsiteX1" fmla="*/ 730260 w 4345047"/>
                  <a:gd name="connsiteY1" fmla="*/ 346080 h 1060122"/>
                  <a:gd name="connsiteX2" fmla="*/ 1424007 w 4345047"/>
                  <a:gd name="connsiteY2" fmla="*/ 1039827 h 1060122"/>
                  <a:gd name="connsiteX3" fmla="*/ 2190780 w 4345047"/>
                  <a:gd name="connsiteY3" fmla="*/ 346080 h 1060122"/>
                  <a:gd name="connsiteX4" fmla="*/ 2884527 w 4345047"/>
                  <a:gd name="connsiteY4" fmla="*/ 1039827 h 1060122"/>
                  <a:gd name="connsiteX5" fmla="*/ 2921013 w 4345047"/>
                  <a:gd name="connsiteY5" fmla="*/ 0 h 1060122"/>
                  <a:gd name="connsiteX6" fmla="*/ 3578274 w 4345047"/>
                  <a:gd name="connsiteY6" fmla="*/ 747724 h 1060122"/>
                  <a:gd name="connsiteX7" fmla="*/ 4345047 w 4345047"/>
                  <a:gd name="connsiteY7" fmla="*/ 893775 h 1060122"/>
                  <a:gd name="connsiteX0" fmla="*/ 0 w 4345047"/>
                  <a:gd name="connsiteY0" fmla="*/ 1039827 h 1060122"/>
                  <a:gd name="connsiteX1" fmla="*/ 730260 w 4345047"/>
                  <a:gd name="connsiteY1" fmla="*/ 346080 h 1060122"/>
                  <a:gd name="connsiteX2" fmla="*/ 1424007 w 4345047"/>
                  <a:gd name="connsiteY2" fmla="*/ 1039827 h 1060122"/>
                  <a:gd name="connsiteX3" fmla="*/ 2190780 w 4345047"/>
                  <a:gd name="connsiteY3" fmla="*/ 346080 h 1060122"/>
                  <a:gd name="connsiteX4" fmla="*/ 2884527 w 4345047"/>
                  <a:gd name="connsiteY4" fmla="*/ 1039827 h 1060122"/>
                  <a:gd name="connsiteX5" fmla="*/ 2921013 w 4345047"/>
                  <a:gd name="connsiteY5" fmla="*/ 0 h 1060122"/>
                  <a:gd name="connsiteX6" fmla="*/ 4345047 w 4345047"/>
                  <a:gd name="connsiteY6" fmla="*/ 893775 h 1060122"/>
                  <a:gd name="connsiteX0" fmla="*/ 0 w 4345047"/>
                  <a:gd name="connsiteY0" fmla="*/ 693747 h 714042"/>
                  <a:gd name="connsiteX1" fmla="*/ 730260 w 4345047"/>
                  <a:gd name="connsiteY1" fmla="*/ 0 h 714042"/>
                  <a:gd name="connsiteX2" fmla="*/ 1424007 w 4345047"/>
                  <a:gd name="connsiteY2" fmla="*/ 693747 h 714042"/>
                  <a:gd name="connsiteX3" fmla="*/ 2190780 w 4345047"/>
                  <a:gd name="connsiteY3" fmla="*/ 0 h 714042"/>
                  <a:gd name="connsiteX4" fmla="*/ 2884527 w 4345047"/>
                  <a:gd name="connsiteY4" fmla="*/ 693747 h 714042"/>
                  <a:gd name="connsiteX5" fmla="*/ 3286170 w 4345047"/>
                  <a:gd name="connsiteY5" fmla="*/ 365131 h 714042"/>
                  <a:gd name="connsiteX6" fmla="*/ 4345047 w 4345047"/>
                  <a:gd name="connsiteY6" fmla="*/ 547695 h 714042"/>
                  <a:gd name="connsiteX0" fmla="*/ 0 w 3614787"/>
                  <a:gd name="connsiteY0" fmla="*/ 693747 h 714042"/>
                  <a:gd name="connsiteX1" fmla="*/ 730260 w 3614787"/>
                  <a:gd name="connsiteY1" fmla="*/ 0 h 714042"/>
                  <a:gd name="connsiteX2" fmla="*/ 1424007 w 3614787"/>
                  <a:gd name="connsiteY2" fmla="*/ 693747 h 714042"/>
                  <a:gd name="connsiteX3" fmla="*/ 2190780 w 3614787"/>
                  <a:gd name="connsiteY3" fmla="*/ 0 h 714042"/>
                  <a:gd name="connsiteX4" fmla="*/ 2884527 w 3614787"/>
                  <a:gd name="connsiteY4" fmla="*/ 693747 h 714042"/>
                  <a:gd name="connsiteX5" fmla="*/ 3286170 w 3614787"/>
                  <a:gd name="connsiteY5" fmla="*/ 365131 h 714042"/>
                  <a:gd name="connsiteX6" fmla="*/ 3614787 w 3614787"/>
                  <a:gd name="connsiteY6" fmla="*/ 365131 h 714042"/>
                  <a:gd name="connsiteX0" fmla="*/ 0 w 3614787"/>
                  <a:gd name="connsiteY0" fmla="*/ 693747 h 714042"/>
                  <a:gd name="connsiteX1" fmla="*/ 730260 w 3614787"/>
                  <a:gd name="connsiteY1" fmla="*/ 0 h 714042"/>
                  <a:gd name="connsiteX2" fmla="*/ 1424007 w 3614787"/>
                  <a:gd name="connsiteY2" fmla="*/ 693747 h 714042"/>
                  <a:gd name="connsiteX3" fmla="*/ 2190780 w 3614787"/>
                  <a:gd name="connsiteY3" fmla="*/ 0 h 714042"/>
                  <a:gd name="connsiteX4" fmla="*/ 2884527 w 3614787"/>
                  <a:gd name="connsiteY4" fmla="*/ 693747 h 714042"/>
                  <a:gd name="connsiteX5" fmla="*/ 3286170 w 3614787"/>
                  <a:gd name="connsiteY5" fmla="*/ 365131 h 714042"/>
                  <a:gd name="connsiteX6" fmla="*/ 3614787 w 3614787"/>
                  <a:gd name="connsiteY6" fmla="*/ 365131 h 714042"/>
                  <a:gd name="connsiteX0" fmla="*/ 0 w 3614787"/>
                  <a:gd name="connsiteY0" fmla="*/ 693747 h 714042"/>
                  <a:gd name="connsiteX1" fmla="*/ 730260 w 3614787"/>
                  <a:gd name="connsiteY1" fmla="*/ 0 h 714042"/>
                  <a:gd name="connsiteX2" fmla="*/ 1424007 w 3614787"/>
                  <a:gd name="connsiteY2" fmla="*/ 693747 h 714042"/>
                  <a:gd name="connsiteX3" fmla="*/ 2190780 w 3614787"/>
                  <a:gd name="connsiteY3" fmla="*/ 0 h 714042"/>
                  <a:gd name="connsiteX4" fmla="*/ 2884527 w 3614787"/>
                  <a:gd name="connsiteY4" fmla="*/ 693747 h 714042"/>
                  <a:gd name="connsiteX5" fmla="*/ 3286170 w 3614787"/>
                  <a:gd name="connsiteY5" fmla="*/ 365131 h 714042"/>
                  <a:gd name="connsiteX6" fmla="*/ 3614787 w 3614787"/>
                  <a:gd name="connsiteY6" fmla="*/ 365131 h 714042"/>
                  <a:gd name="connsiteX0" fmla="*/ 0 w 3614787"/>
                  <a:gd name="connsiteY0" fmla="*/ 693747 h 714894"/>
                  <a:gd name="connsiteX1" fmla="*/ 730260 w 3614787"/>
                  <a:gd name="connsiteY1" fmla="*/ 0 h 714894"/>
                  <a:gd name="connsiteX2" fmla="*/ 1424007 w 3614787"/>
                  <a:gd name="connsiteY2" fmla="*/ 693747 h 714894"/>
                  <a:gd name="connsiteX3" fmla="*/ 2190780 w 3614787"/>
                  <a:gd name="connsiteY3" fmla="*/ 0 h 714894"/>
                  <a:gd name="connsiteX4" fmla="*/ 2884527 w 3614787"/>
                  <a:gd name="connsiteY4" fmla="*/ 693747 h 714894"/>
                  <a:gd name="connsiteX5" fmla="*/ 3286170 w 3614787"/>
                  <a:gd name="connsiteY5" fmla="*/ 365131 h 714894"/>
                  <a:gd name="connsiteX6" fmla="*/ 3614787 w 3614787"/>
                  <a:gd name="connsiteY6" fmla="*/ 365131 h 714894"/>
                  <a:gd name="connsiteX0" fmla="*/ 0 w 3614787"/>
                  <a:gd name="connsiteY0" fmla="*/ 693747 h 714894"/>
                  <a:gd name="connsiteX1" fmla="*/ 730260 w 3614787"/>
                  <a:gd name="connsiteY1" fmla="*/ 0 h 714894"/>
                  <a:gd name="connsiteX2" fmla="*/ 1424007 w 3614787"/>
                  <a:gd name="connsiteY2" fmla="*/ 693747 h 714894"/>
                  <a:gd name="connsiteX3" fmla="*/ 2190780 w 3614787"/>
                  <a:gd name="connsiteY3" fmla="*/ 0 h 714894"/>
                  <a:gd name="connsiteX4" fmla="*/ 2884527 w 3614787"/>
                  <a:gd name="connsiteY4" fmla="*/ 693747 h 714894"/>
                  <a:gd name="connsiteX5" fmla="*/ 3286170 w 3614787"/>
                  <a:gd name="connsiteY5" fmla="*/ 365131 h 714894"/>
                  <a:gd name="connsiteX6" fmla="*/ 3614787 w 3614787"/>
                  <a:gd name="connsiteY6" fmla="*/ 365131 h 714894"/>
                  <a:gd name="connsiteX0" fmla="*/ 0 w 3614787"/>
                  <a:gd name="connsiteY0" fmla="*/ 693747 h 714894"/>
                  <a:gd name="connsiteX1" fmla="*/ 730260 w 3614787"/>
                  <a:gd name="connsiteY1" fmla="*/ 0 h 714894"/>
                  <a:gd name="connsiteX2" fmla="*/ 1424007 w 3614787"/>
                  <a:gd name="connsiteY2" fmla="*/ 693747 h 714894"/>
                  <a:gd name="connsiteX3" fmla="*/ 2190780 w 3614787"/>
                  <a:gd name="connsiteY3" fmla="*/ 0 h 714894"/>
                  <a:gd name="connsiteX4" fmla="*/ 2884527 w 3614787"/>
                  <a:gd name="connsiteY4" fmla="*/ 693747 h 714894"/>
                  <a:gd name="connsiteX5" fmla="*/ 3286170 w 3614787"/>
                  <a:gd name="connsiteY5" fmla="*/ 365131 h 714894"/>
                  <a:gd name="connsiteX6" fmla="*/ 3614787 w 3614787"/>
                  <a:gd name="connsiteY6" fmla="*/ 365131 h 714894"/>
                  <a:gd name="connsiteX0" fmla="*/ 0 w 3614787"/>
                  <a:gd name="connsiteY0" fmla="*/ 693747 h 714894"/>
                  <a:gd name="connsiteX1" fmla="*/ 730260 w 3614787"/>
                  <a:gd name="connsiteY1" fmla="*/ 0 h 714894"/>
                  <a:gd name="connsiteX2" fmla="*/ 1424007 w 3614787"/>
                  <a:gd name="connsiteY2" fmla="*/ 693747 h 714894"/>
                  <a:gd name="connsiteX3" fmla="*/ 2190780 w 3614787"/>
                  <a:gd name="connsiteY3" fmla="*/ 0 h 714894"/>
                  <a:gd name="connsiteX4" fmla="*/ 2884527 w 3614787"/>
                  <a:gd name="connsiteY4" fmla="*/ 693747 h 714894"/>
                  <a:gd name="connsiteX5" fmla="*/ 3286170 w 3614787"/>
                  <a:gd name="connsiteY5" fmla="*/ 365131 h 714894"/>
                  <a:gd name="connsiteX6" fmla="*/ 3614787 w 3614787"/>
                  <a:gd name="connsiteY6" fmla="*/ 365131 h 714894"/>
                  <a:gd name="connsiteX0" fmla="*/ 0 w 3614787"/>
                  <a:gd name="connsiteY0" fmla="*/ 693747 h 714894"/>
                  <a:gd name="connsiteX1" fmla="*/ 730260 w 3614787"/>
                  <a:gd name="connsiteY1" fmla="*/ 0 h 714894"/>
                  <a:gd name="connsiteX2" fmla="*/ 1424007 w 3614787"/>
                  <a:gd name="connsiteY2" fmla="*/ 693747 h 714894"/>
                  <a:gd name="connsiteX3" fmla="*/ 2190780 w 3614787"/>
                  <a:gd name="connsiteY3" fmla="*/ 0 h 714894"/>
                  <a:gd name="connsiteX4" fmla="*/ 2884527 w 3614787"/>
                  <a:gd name="connsiteY4" fmla="*/ 693747 h 714894"/>
                  <a:gd name="connsiteX5" fmla="*/ 3286170 w 3614787"/>
                  <a:gd name="connsiteY5" fmla="*/ 365131 h 714894"/>
                  <a:gd name="connsiteX6" fmla="*/ 3614787 w 3614787"/>
                  <a:gd name="connsiteY6" fmla="*/ 365131 h 714894"/>
                  <a:gd name="connsiteX0" fmla="*/ 0 w 3614787"/>
                  <a:gd name="connsiteY0" fmla="*/ 693747 h 714894"/>
                  <a:gd name="connsiteX1" fmla="*/ 730260 w 3614787"/>
                  <a:gd name="connsiteY1" fmla="*/ 0 h 714894"/>
                  <a:gd name="connsiteX2" fmla="*/ 1424007 w 3614787"/>
                  <a:gd name="connsiteY2" fmla="*/ 693747 h 714894"/>
                  <a:gd name="connsiteX3" fmla="*/ 2190780 w 3614787"/>
                  <a:gd name="connsiteY3" fmla="*/ 0 h 714894"/>
                  <a:gd name="connsiteX4" fmla="*/ 2884527 w 3614787"/>
                  <a:gd name="connsiteY4" fmla="*/ 693747 h 714894"/>
                  <a:gd name="connsiteX5" fmla="*/ 3286170 w 3614787"/>
                  <a:gd name="connsiteY5" fmla="*/ 365131 h 714894"/>
                  <a:gd name="connsiteX6" fmla="*/ 3614787 w 3614787"/>
                  <a:gd name="connsiteY6" fmla="*/ 365131 h 714894"/>
                  <a:gd name="connsiteX0" fmla="*/ 0 w 3614787"/>
                  <a:gd name="connsiteY0" fmla="*/ 693747 h 714894"/>
                  <a:gd name="connsiteX1" fmla="*/ 730260 w 3614787"/>
                  <a:gd name="connsiteY1" fmla="*/ 0 h 714894"/>
                  <a:gd name="connsiteX2" fmla="*/ 1424007 w 3614787"/>
                  <a:gd name="connsiteY2" fmla="*/ 693747 h 714894"/>
                  <a:gd name="connsiteX3" fmla="*/ 2190780 w 3614787"/>
                  <a:gd name="connsiteY3" fmla="*/ 0 h 714894"/>
                  <a:gd name="connsiteX4" fmla="*/ 2884527 w 3614787"/>
                  <a:gd name="connsiteY4" fmla="*/ 693747 h 714894"/>
                  <a:gd name="connsiteX5" fmla="*/ 3286170 w 3614787"/>
                  <a:gd name="connsiteY5" fmla="*/ 365131 h 714894"/>
                  <a:gd name="connsiteX6" fmla="*/ 3614787 w 3614787"/>
                  <a:gd name="connsiteY6" fmla="*/ 365131 h 714894"/>
                  <a:gd name="connsiteX0" fmla="*/ 0 w 3614787"/>
                  <a:gd name="connsiteY0" fmla="*/ 693747 h 714894"/>
                  <a:gd name="connsiteX1" fmla="*/ 730260 w 3614787"/>
                  <a:gd name="connsiteY1" fmla="*/ 0 h 714894"/>
                  <a:gd name="connsiteX2" fmla="*/ 1424007 w 3614787"/>
                  <a:gd name="connsiteY2" fmla="*/ 693747 h 714894"/>
                  <a:gd name="connsiteX3" fmla="*/ 2190780 w 3614787"/>
                  <a:gd name="connsiteY3" fmla="*/ 0 h 714894"/>
                  <a:gd name="connsiteX4" fmla="*/ 2884527 w 3614787"/>
                  <a:gd name="connsiteY4" fmla="*/ 693747 h 714894"/>
                  <a:gd name="connsiteX5" fmla="*/ 3286170 w 3614787"/>
                  <a:gd name="connsiteY5" fmla="*/ 365131 h 714894"/>
                  <a:gd name="connsiteX6" fmla="*/ 3614787 w 3614787"/>
                  <a:gd name="connsiteY6" fmla="*/ 365131 h 714894"/>
                  <a:gd name="connsiteX0" fmla="*/ 0 w 3614787"/>
                  <a:gd name="connsiteY0" fmla="*/ 693747 h 714894"/>
                  <a:gd name="connsiteX1" fmla="*/ 730260 w 3614787"/>
                  <a:gd name="connsiteY1" fmla="*/ 0 h 714894"/>
                  <a:gd name="connsiteX2" fmla="*/ 1424007 w 3614787"/>
                  <a:gd name="connsiteY2" fmla="*/ 693747 h 714894"/>
                  <a:gd name="connsiteX3" fmla="*/ 2190780 w 3614787"/>
                  <a:gd name="connsiteY3" fmla="*/ 0 h 714894"/>
                  <a:gd name="connsiteX4" fmla="*/ 2884527 w 3614787"/>
                  <a:gd name="connsiteY4" fmla="*/ 693747 h 714894"/>
                  <a:gd name="connsiteX5" fmla="*/ 3286170 w 3614787"/>
                  <a:gd name="connsiteY5" fmla="*/ 365131 h 714894"/>
                  <a:gd name="connsiteX6" fmla="*/ 3463935 w 3614787"/>
                  <a:gd name="connsiteY6" fmla="*/ 355591 h 714894"/>
                  <a:gd name="connsiteX7" fmla="*/ 3614787 w 3614787"/>
                  <a:gd name="connsiteY7" fmla="*/ 365131 h 714894"/>
                  <a:gd name="connsiteX0" fmla="*/ 0 w 3614787"/>
                  <a:gd name="connsiteY0" fmla="*/ 693747 h 714894"/>
                  <a:gd name="connsiteX1" fmla="*/ 730260 w 3614787"/>
                  <a:gd name="connsiteY1" fmla="*/ 0 h 714894"/>
                  <a:gd name="connsiteX2" fmla="*/ 1424007 w 3614787"/>
                  <a:gd name="connsiteY2" fmla="*/ 693747 h 714894"/>
                  <a:gd name="connsiteX3" fmla="*/ 2190780 w 3614787"/>
                  <a:gd name="connsiteY3" fmla="*/ 0 h 714894"/>
                  <a:gd name="connsiteX4" fmla="*/ 2884527 w 3614787"/>
                  <a:gd name="connsiteY4" fmla="*/ 693747 h 714894"/>
                  <a:gd name="connsiteX5" fmla="*/ 3286170 w 3614787"/>
                  <a:gd name="connsiteY5" fmla="*/ 365131 h 714894"/>
                  <a:gd name="connsiteX6" fmla="*/ 3432222 w 3614787"/>
                  <a:gd name="connsiteY6" fmla="*/ 73027 h 714894"/>
                  <a:gd name="connsiteX7" fmla="*/ 3614787 w 3614787"/>
                  <a:gd name="connsiteY7" fmla="*/ 365131 h 714894"/>
                  <a:gd name="connsiteX0" fmla="*/ 0 w 3614787"/>
                  <a:gd name="connsiteY0" fmla="*/ 693747 h 714894"/>
                  <a:gd name="connsiteX1" fmla="*/ 730260 w 3614787"/>
                  <a:gd name="connsiteY1" fmla="*/ 0 h 714894"/>
                  <a:gd name="connsiteX2" fmla="*/ 1424007 w 3614787"/>
                  <a:gd name="connsiteY2" fmla="*/ 693747 h 714894"/>
                  <a:gd name="connsiteX3" fmla="*/ 2190780 w 3614787"/>
                  <a:gd name="connsiteY3" fmla="*/ 0 h 714894"/>
                  <a:gd name="connsiteX4" fmla="*/ 2884527 w 3614787"/>
                  <a:gd name="connsiteY4" fmla="*/ 693747 h 714894"/>
                  <a:gd name="connsiteX5" fmla="*/ 3286170 w 3614787"/>
                  <a:gd name="connsiteY5" fmla="*/ 365131 h 714894"/>
                  <a:gd name="connsiteX6" fmla="*/ 3614787 w 3614787"/>
                  <a:gd name="connsiteY6" fmla="*/ 365131 h 714894"/>
                  <a:gd name="connsiteX0" fmla="*/ 0 w 3614787"/>
                  <a:gd name="connsiteY0" fmla="*/ 693747 h 714894"/>
                  <a:gd name="connsiteX1" fmla="*/ 730260 w 3614787"/>
                  <a:gd name="connsiteY1" fmla="*/ 0 h 714894"/>
                  <a:gd name="connsiteX2" fmla="*/ 1424007 w 3614787"/>
                  <a:gd name="connsiteY2" fmla="*/ 693747 h 714894"/>
                  <a:gd name="connsiteX3" fmla="*/ 2190780 w 3614787"/>
                  <a:gd name="connsiteY3" fmla="*/ 0 h 714894"/>
                  <a:gd name="connsiteX4" fmla="*/ 2884527 w 3614787"/>
                  <a:gd name="connsiteY4" fmla="*/ 693747 h 714894"/>
                  <a:gd name="connsiteX5" fmla="*/ 3286170 w 3614787"/>
                  <a:gd name="connsiteY5" fmla="*/ 365131 h 714894"/>
                  <a:gd name="connsiteX6" fmla="*/ 3614787 w 3614787"/>
                  <a:gd name="connsiteY6" fmla="*/ 328618 h 714894"/>
                  <a:gd name="connsiteX0" fmla="*/ 0 w 3614787"/>
                  <a:gd name="connsiteY0" fmla="*/ 693747 h 714894"/>
                  <a:gd name="connsiteX1" fmla="*/ 730260 w 3614787"/>
                  <a:gd name="connsiteY1" fmla="*/ 0 h 714894"/>
                  <a:gd name="connsiteX2" fmla="*/ 1424007 w 3614787"/>
                  <a:gd name="connsiteY2" fmla="*/ 693747 h 714894"/>
                  <a:gd name="connsiteX3" fmla="*/ 2190780 w 3614787"/>
                  <a:gd name="connsiteY3" fmla="*/ 0 h 714894"/>
                  <a:gd name="connsiteX4" fmla="*/ 2884527 w 3614787"/>
                  <a:gd name="connsiteY4" fmla="*/ 693747 h 714894"/>
                  <a:gd name="connsiteX5" fmla="*/ 3359196 w 3614787"/>
                  <a:gd name="connsiteY5" fmla="*/ 328618 h 714894"/>
                  <a:gd name="connsiteX6" fmla="*/ 3614787 w 3614787"/>
                  <a:gd name="connsiteY6" fmla="*/ 328618 h 714894"/>
                  <a:gd name="connsiteX0" fmla="*/ 0 w 3614787"/>
                  <a:gd name="connsiteY0" fmla="*/ 693747 h 714894"/>
                  <a:gd name="connsiteX1" fmla="*/ 730260 w 3614787"/>
                  <a:gd name="connsiteY1" fmla="*/ 0 h 714894"/>
                  <a:gd name="connsiteX2" fmla="*/ 1424007 w 3614787"/>
                  <a:gd name="connsiteY2" fmla="*/ 693747 h 714894"/>
                  <a:gd name="connsiteX3" fmla="*/ 2190780 w 3614787"/>
                  <a:gd name="connsiteY3" fmla="*/ 0 h 714894"/>
                  <a:gd name="connsiteX4" fmla="*/ 2884527 w 3614787"/>
                  <a:gd name="connsiteY4" fmla="*/ 584209 h 714894"/>
                  <a:gd name="connsiteX5" fmla="*/ 3359196 w 3614787"/>
                  <a:gd name="connsiteY5" fmla="*/ 328618 h 714894"/>
                  <a:gd name="connsiteX6" fmla="*/ 3614787 w 3614787"/>
                  <a:gd name="connsiteY6" fmla="*/ 328618 h 714894"/>
                  <a:gd name="connsiteX0" fmla="*/ 0 w 3614787"/>
                  <a:gd name="connsiteY0" fmla="*/ 693747 h 714894"/>
                  <a:gd name="connsiteX1" fmla="*/ 730260 w 3614787"/>
                  <a:gd name="connsiteY1" fmla="*/ 0 h 714894"/>
                  <a:gd name="connsiteX2" fmla="*/ 1424007 w 3614787"/>
                  <a:gd name="connsiteY2" fmla="*/ 693747 h 714894"/>
                  <a:gd name="connsiteX3" fmla="*/ 2190780 w 3614787"/>
                  <a:gd name="connsiteY3" fmla="*/ 0 h 714894"/>
                  <a:gd name="connsiteX4" fmla="*/ 2884527 w 3614787"/>
                  <a:gd name="connsiteY4" fmla="*/ 584209 h 714894"/>
                  <a:gd name="connsiteX5" fmla="*/ 3359196 w 3614787"/>
                  <a:gd name="connsiteY5" fmla="*/ 365131 h 714894"/>
                  <a:gd name="connsiteX6" fmla="*/ 3614787 w 3614787"/>
                  <a:gd name="connsiteY6" fmla="*/ 328618 h 714894"/>
                  <a:gd name="connsiteX0" fmla="*/ 0 w 3614787"/>
                  <a:gd name="connsiteY0" fmla="*/ 693747 h 714895"/>
                  <a:gd name="connsiteX1" fmla="*/ 730260 w 3614787"/>
                  <a:gd name="connsiteY1" fmla="*/ 0 h 714895"/>
                  <a:gd name="connsiteX2" fmla="*/ 1424007 w 3614787"/>
                  <a:gd name="connsiteY2" fmla="*/ 693747 h 714895"/>
                  <a:gd name="connsiteX3" fmla="*/ 2190780 w 3614787"/>
                  <a:gd name="connsiteY3" fmla="*/ 0 h 714895"/>
                  <a:gd name="connsiteX4" fmla="*/ 2884527 w 3614787"/>
                  <a:gd name="connsiteY4" fmla="*/ 693748 h 714895"/>
                  <a:gd name="connsiteX5" fmla="*/ 3359196 w 3614787"/>
                  <a:gd name="connsiteY5" fmla="*/ 365131 h 714895"/>
                  <a:gd name="connsiteX6" fmla="*/ 3614787 w 3614787"/>
                  <a:gd name="connsiteY6" fmla="*/ 328618 h 714895"/>
                  <a:gd name="connsiteX0" fmla="*/ 0 w 3614787"/>
                  <a:gd name="connsiteY0" fmla="*/ 693747 h 714895"/>
                  <a:gd name="connsiteX1" fmla="*/ 730260 w 3614787"/>
                  <a:gd name="connsiteY1" fmla="*/ 0 h 714895"/>
                  <a:gd name="connsiteX2" fmla="*/ 1424007 w 3614787"/>
                  <a:gd name="connsiteY2" fmla="*/ 693747 h 714895"/>
                  <a:gd name="connsiteX3" fmla="*/ 2190780 w 3614787"/>
                  <a:gd name="connsiteY3" fmla="*/ 0 h 714895"/>
                  <a:gd name="connsiteX4" fmla="*/ 2884527 w 3614787"/>
                  <a:gd name="connsiteY4" fmla="*/ 693748 h 714895"/>
                  <a:gd name="connsiteX5" fmla="*/ 3359196 w 3614787"/>
                  <a:gd name="connsiteY5" fmla="*/ 365131 h 714895"/>
                  <a:gd name="connsiteX6" fmla="*/ 3614787 w 3614787"/>
                  <a:gd name="connsiteY6" fmla="*/ 328618 h 714895"/>
                  <a:gd name="connsiteX0" fmla="*/ 0 w 3614787"/>
                  <a:gd name="connsiteY0" fmla="*/ 693747 h 714895"/>
                  <a:gd name="connsiteX1" fmla="*/ 730260 w 3614787"/>
                  <a:gd name="connsiteY1" fmla="*/ 0 h 714895"/>
                  <a:gd name="connsiteX2" fmla="*/ 1424007 w 3614787"/>
                  <a:gd name="connsiteY2" fmla="*/ 693747 h 714895"/>
                  <a:gd name="connsiteX3" fmla="*/ 2190780 w 3614787"/>
                  <a:gd name="connsiteY3" fmla="*/ 0 h 714895"/>
                  <a:gd name="connsiteX4" fmla="*/ 2884527 w 3614787"/>
                  <a:gd name="connsiteY4" fmla="*/ 693748 h 714895"/>
                  <a:gd name="connsiteX5" fmla="*/ 3359196 w 3614787"/>
                  <a:gd name="connsiteY5" fmla="*/ 328618 h 714895"/>
                  <a:gd name="connsiteX6" fmla="*/ 3614787 w 3614787"/>
                  <a:gd name="connsiteY6" fmla="*/ 328618 h 714895"/>
                  <a:gd name="connsiteX0" fmla="*/ 0 w 4043660"/>
                  <a:gd name="connsiteY0" fmla="*/ 693747 h 714895"/>
                  <a:gd name="connsiteX1" fmla="*/ 730260 w 4043660"/>
                  <a:gd name="connsiteY1" fmla="*/ 0 h 714895"/>
                  <a:gd name="connsiteX2" fmla="*/ 1424007 w 4043660"/>
                  <a:gd name="connsiteY2" fmla="*/ 693747 h 714895"/>
                  <a:gd name="connsiteX3" fmla="*/ 2190780 w 4043660"/>
                  <a:gd name="connsiteY3" fmla="*/ 0 h 714895"/>
                  <a:gd name="connsiteX4" fmla="*/ 2884527 w 4043660"/>
                  <a:gd name="connsiteY4" fmla="*/ 693748 h 714895"/>
                  <a:gd name="connsiteX5" fmla="*/ 3359196 w 4043660"/>
                  <a:gd name="connsiteY5" fmla="*/ 328618 h 714895"/>
                  <a:gd name="connsiteX6" fmla="*/ 4043660 w 4043660"/>
                  <a:gd name="connsiteY6" fmla="*/ 328618 h 714895"/>
                  <a:gd name="connsiteX0" fmla="*/ 0 w 4043660"/>
                  <a:gd name="connsiteY0" fmla="*/ 693747 h 714895"/>
                  <a:gd name="connsiteX1" fmla="*/ 730260 w 4043660"/>
                  <a:gd name="connsiteY1" fmla="*/ 0 h 714895"/>
                  <a:gd name="connsiteX2" fmla="*/ 1424007 w 4043660"/>
                  <a:gd name="connsiteY2" fmla="*/ 693747 h 714895"/>
                  <a:gd name="connsiteX3" fmla="*/ 2190780 w 4043660"/>
                  <a:gd name="connsiteY3" fmla="*/ 0 h 714895"/>
                  <a:gd name="connsiteX4" fmla="*/ 2884527 w 4043660"/>
                  <a:gd name="connsiteY4" fmla="*/ 693748 h 714895"/>
                  <a:gd name="connsiteX5" fmla="*/ 3492250 w 4043660"/>
                  <a:gd name="connsiteY5" fmla="*/ 328618 h 714895"/>
                  <a:gd name="connsiteX6" fmla="*/ 4043660 w 4043660"/>
                  <a:gd name="connsiteY6" fmla="*/ 328618 h 714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43660" h="714895">
                    <a:moveTo>
                      <a:pt x="0" y="693747"/>
                    </a:moveTo>
                    <a:cubicBezTo>
                      <a:pt x="394239" y="705369"/>
                      <a:pt x="324918" y="5811"/>
                      <a:pt x="730260" y="0"/>
                    </a:cubicBezTo>
                    <a:cubicBezTo>
                      <a:pt x="1115493" y="5811"/>
                      <a:pt x="1022889" y="714894"/>
                      <a:pt x="1424007" y="693747"/>
                    </a:cubicBezTo>
                    <a:cubicBezTo>
                      <a:pt x="1854210" y="697431"/>
                      <a:pt x="1824048" y="7398"/>
                      <a:pt x="2190780" y="0"/>
                    </a:cubicBezTo>
                    <a:cubicBezTo>
                      <a:pt x="2599806" y="5811"/>
                      <a:pt x="2554827" y="714895"/>
                      <a:pt x="2884527" y="693748"/>
                    </a:cubicBezTo>
                    <a:cubicBezTo>
                      <a:pt x="3094854" y="707882"/>
                      <a:pt x="3377287" y="311140"/>
                      <a:pt x="3492250" y="328618"/>
                    </a:cubicBezTo>
                    <a:lnTo>
                      <a:pt x="4043660" y="32861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flipH="1" flipV="1">
                <a:off x="7837527" y="4305312"/>
                <a:ext cx="292104" cy="18256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7837527" y="4487877"/>
                <a:ext cx="292104" cy="21907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Box 5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Detectors </a:t>
            </a:r>
            <a:r>
              <a:rPr lang="en-US" sz="2800" dirty="0" smtClean="0">
                <a:solidFill>
                  <a:schemeClr val="accent2"/>
                </a:solidFill>
              </a:rPr>
              <a:t>– The CMOS active pixel 1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74" name="Picture 73" descr="Photodiode1.gif"/>
          <p:cNvPicPr>
            <a:picLocks noChangeAspect="1"/>
          </p:cNvPicPr>
          <p:nvPr/>
        </p:nvPicPr>
        <p:blipFill rotWithShape="1">
          <a:blip r:embed="rId3" cstate="print"/>
          <a:srcRect t="26563" b="-3029"/>
          <a:stretch/>
        </p:blipFill>
        <p:spPr>
          <a:xfrm>
            <a:off x="214314" y="836023"/>
            <a:ext cx="5394594" cy="316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208952" y="1902694"/>
            <a:ext cx="3424698" cy="4550726"/>
            <a:chOff x="6208952" y="1902694"/>
            <a:chExt cx="3424698" cy="4550726"/>
          </a:xfrm>
        </p:grpSpPr>
        <p:sp>
          <p:nvSpPr>
            <p:cNvPr id="39" name="Rounded Rectangular Callout 40"/>
            <p:cNvSpPr/>
            <p:nvPr/>
          </p:nvSpPr>
          <p:spPr>
            <a:xfrm>
              <a:off x="6249180" y="2110272"/>
              <a:ext cx="3384470" cy="4343147"/>
            </a:xfrm>
            <a:prstGeom prst="roundRect">
              <a:avLst>
                <a:gd name="adj" fmla="val 852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208952" y="1902694"/>
              <a:ext cx="3424698" cy="4550726"/>
              <a:chOff x="6284709" y="1145097"/>
              <a:chExt cx="3424698" cy="4550726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6284709" y="2312222"/>
                <a:ext cx="3424698" cy="3383601"/>
                <a:chOff x="4529958" y="468674"/>
                <a:chExt cx="2186235" cy="2160000"/>
              </a:xfrm>
            </p:grpSpPr>
            <p:pic>
              <p:nvPicPr>
                <p:cNvPr id="54" name="Picture 53" descr="aps_pd_pixel_schematic.svg.gif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4529958" y="468674"/>
                  <a:ext cx="2186235" cy="2160000"/>
                </a:xfrm>
                <a:prstGeom prst="rect">
                  <a:avLst/>
                </a:prstGeom>
              </p:spPr>
            </p:pic>
            <p:sp>
              <p:nvSpPr>
                <p:cNvPr id="61" name="TextBox 60"/>
                <p:cNvSpPr txBox="1"/>
                <p:nvPr/>
              </p:nvSpPr>
              <p:spPr>
                <a:xfrm>
                  <a:off x="4843461" y="1165194"/>
                  <a:ext cx="547695" cy="219078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algn="l"/>
                  <a:r>
                    <a:rPr lang="it-IT" sz="1600" b="1" i="1" dirty="0" smtClean="0">
                      <a:solidFill>
                        <a:srgbClr val="FF0000"/>
                      </a:solidFill>
                    </a:rPr>
                    <a:t>OFF</a:t>
                  </a:r>
                  <a:endParaRPr lang="en-US" sz="1600" b="1" i="1" dirty="0" smtClean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5837913" y="1324543"/>
                  <a:ext cx="547695" cy="219078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algn="l"/>
                  <a:r>
                    <a:rPr lang="it-IT" sz="1600" b="1" i="1" dirty="0" smtClean="0">
                      <a:solidFill>
                        <a:srgbClr val="FF0000"/>
                      </a:solidFill>
                    </a:rPr>
                    <a:t>OFF</a:t>
                  </a:r>
                  <a:endParaRPr lang="en-US" sz="1600" b="1" i="1" dirty="0" smtClean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5646747" y="2004993"/>
                  <a:ext cx="547695" cy="219078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algn="l"/>
                  <a:r>
                    <a:rPr lang="it-IT" sz="1600" b="1" i="1" dirty="0" smtClean="0">
                      <a:solidFill>
                        <a:srgbClr val="FF0000"/>
                      </a:solidFill>
                    </a:rPr>
                    <a:t>OFF</a:t>
                  </a:r>
                  <a:endParaRPr lang="en-US" sz="1600" b="1" i="1" dirty="0" smtClean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69" name="TextBox 68"/>
              <p:cNvSpPr txBox="1"/>
              <p:nvPr/>
            </p:nvSpPr>
            <p:spPr>
              <a:xfrm>
                <a:off x="6429805" y="1628750"/>
                <a:ext cx="3208668" cy="78235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it-IT" sz="1800" dirty="0" smtClean="0">
                    <a:solidFill>
                      <a:schemeClr val="accent2"/>
                    </a:solidFill>
                  </a:rPr>
                  <a:t>Accumulates the generated charge into the collection node</a:t>
                </a:r>
                <a:endParaRPr lang="en-US" sz="1800" dirty="0" smtClean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572412" y="1145097"/>
                <a:ext cx="912825" cy="292104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 anchorCtr="0">
                <a:noAutofit/>
              </a:bodyPr>
              <a:lstStyle/>
              <a:p>
                <a:pPr algn="ctr"/>
                <a:r>
                  <a:rPr lang="it-IT" sz="1600" dirty="0" smtClean="0">
                    <a:solidFill>
                      <a:schemeClr val="tx1"/>
                    </a:solidFill>
                  </a:rPr>
                  <a:t>Integrate</a:t>
                </a:r>
                <a:endParaRPr lang="en-US" sz="1600" dirty="0" smtClean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992449" y="3068950"/>
            <a:ext cx="6745927" cy="3168440"/>
            <a:chOff x="992449" y="3068950"/>
            <a:chExt cx="6745927" cy="3168440"/>
          </a:xfrm>
        </p:grpSpPr>
        <p:sp>
          <p:nvSpPr>
            <p:cNvPr id="3" name="Oval 2"/>
            <p:cNvSpPr/>
            <p:nvPr/>
          </p:nvSpPr>
          <p:spPr>
            <a:xfrm>
              <a:off x="7231139" y="4856773"/>
              <a:ext cx="507237" cy="588507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5" name="Straight Arrow Connector 4"/>
            <p:cNvCxnSpPr>
              <a:stCxn id="3" idx="2"/>
            </p:cNvCxnSpPr>
            <p:nvPr/>
          </p:nvCxnSpPr>
          <p:spPr>
            <a:xfrm flipH="1" flipV="1">
              <a:off x="3872850" y="3069819"/>
              <a:ext cx="3358289" cy="2081208"/>
            </a:xfrm>
            <a:prstGeom prst="straightConnector1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992449" y="3429000"/>
              <a:ext cx="1369167" cy="2808390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2154454" y="3068950"/>
              <a:ext cx="1646386" cy="755568"/>
            </a:xfrm>
            <a:prstGeom prst="straightConnector1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231192" y="767211"/>
            <a:ext cx="8546478" cy="1693701"/>
            <a:chOff x="1231192" y="767211"/>
            <a:chExt cx="8546478" cy="1693701"/>
          </a:xfrm>
        </p:grpSpPr>
        <p:sp>
          <p:nvSpPr>
            <p:cNvPr id="40" name="Freeform 39"/>
            <p:cNvSpPr/>
            <p:nvPr/>
          </p:nvSpPr>
          <p:spPr>
            <a:xfrm>
              <a:off x="1231192" y="1110016"/>
              <a:ext cx="3505778" cy="1350896"/>
            </a:xfrm>
            <a:custGeom>
              <a:avLst/>
              <a:gdLst>
                <a:gd name="connsiteX0" fmla="*/ 2390775 w 2419350"/>
                <a:gd name="connsiteY0" fmla="*/ 219075 h 942975"/>
                <a:gd name="connsiteX1" fmla="*/ 1095375 w 2419350"/>
                <a:gd name="connsiteY1" fmla="*/ 0 h 942975"/>
                <a:gd name="connsiteX2" fmla="*/ 895350 w 2419350"/>
                <a:gd name="connsiteY2" fmla="*/ 180975 h 942975"/>
                <a:gd name="connsiteX3" fmla="*/ 600075 w 2419350"/>
                <a:gd name="connsiteY3" fmla="*/ 114300 h 942975"/>
                <a:gd name="connsiteX4" fmla="*/ 9525 w 2419350"/>
                <a:gd name="connsiteY4" fmla="*/ 581025 h 942975"/>
                <a:gd name="connsiteX5" fmla="*/ 0 w 2419350"/>
                <a:gd name="connsiteY5" fmla="*/ 771525 h 942975"/>
                <a:gd name="connsiteX6" fmla="*/ 847725 w 2419350"/>
                <a:gd name="connsiteY6" fmla="*/ 942975 h 942975"/>
                <a:gd name="connsiteX7" fmla="*/ 847725 w 2419350"/>
                <a:gd name="connsiteY7" fmla="*/ 809625 h 942975"/>
                <a:gd name="connsiteX8" fmla="*/ 1209675 w 2419350"/>
                <a:gd name="connsiteY8" fmla="*/ 485775 h 942975"/>
                <a:gd name="connsiteX9" fmla="*/ 2200275 w 2419350"/>
                <a:gd name="connsiteY9" fmla="*/ 647700 h 942975"/>
                <a:gd name="connsiteX10" fmla="*/ 2419350 w 2419350"/>
                <a:gd name="connsiteY10" fmla="*/ 390525 h 942975"/>
                <a:gd name="connsiteX11" fmla="*/ 2390775 w 2419350"/>
                <a:gd name="connsiteY11" fmla="*/ 219075 h 942975"/>
                <a:gd name="connsiteX0" fmla="*/ 2409858 w 2419350"/>
                <a:gd name="connsiteY0" fmla="*/ 219078 h 942975"/>
                <a:gd name="connsiteX1" fmla="*/ 1095375 w 2419350"/>
                <a:gd name="connsiteY1" fmla="*/ 0 h 942975"/>
                <a:gd name="connsiteX2" fmla="*/ 895350 w 2419350"/>
                <a:gd name="connsiteY2" fmla="*/ 180975 h 942975"/>
                <a:gd name="connsiteX3" fmla="*/ 600075 w 2419350"/>
                <a:gd name="connsiteY3" fmla="*/ 114300 h 942975"/>
                <a:gd name="connsiteX4" fmla="*/ 9525 w 2419350"/>
                <a:gd name="connsiteY4" fmla="*/ 581025 h 942975"/>
                <a:gd name="connsiteX5" fmla="*/ 0 w 2419350"/>
                <a:gd name="connsiteY5" fmla="*/ 771525 h 942975"/>
                <a:gd name="connsiteX6" fmla="*/ 847725 w 2419350"/>
                <a:gd name="connsiteY6" fmla="*/ 942975 h 942975"/>
                <a:gd name="connsiteX7" fmla="*/ 847725 w 2419350"/>
                <a:gd name="connsiteY7" fmla="*/ 809625 h 942975"/>
                <a:gd name="connsiteX8" fmla="*/ 1209675 w 2419350"/>
                <a:gd name="connsiteY8" fmla="*/ 485775 h 942975"/>
                <a:gd name="connsiteX9" fmla="*/ 2200275 w 2419350"/>
                <a:gd name="connsiteY9" fmla="*/ 647700 h 942975"/>
                <a:gd name="connsiteX10" fmla="*/ 2419350 w 2419350"/>
                <a:gd name="connsiteY10" fmla="*/ 390525 h 942975"/>
                <a:gd name="connsiteX11" fmla="*/ 2409858 w 2419350"/>
                <a:gd name="connsiteY11" fmla="*/ 219078 h 942975"/>
                <a:gd name="connsiteX0" fmla="*/ 2409858 w 2419350"/>
                <a:gd name="connsiteY0" fmla="*/ 219078 h 942975"/>
                <a:gd name="connsiteX1" fmla="*/ 1095375 w 2419350"/>
                <a:gd name="connsiteY1" fmla="*/ 0 h 942975"/>
                <a:gd name="connsiteX2" fmla="*/ 895350 w 2419350"/>
                <a:gd name="connsiteY2" fmla="*/ 180975 h 942975"/>
                <a:gd name="connsiteX3" fmla="*/ 600075 w 2419350"/>
                <a:gd name="connsiteY3" fmla="*/ 114300 h 942975"/>
                <a:gd name="connsiteX4" fmla="*/ 0 w 2419350"/>
                <a:gd name="connsiteY4" fmla="*/ 584208 h 942975"/>
                <a:gd name="connsiteX5" fmla="*/ 0 w 2419350"/>
                <a:gd name="connsiteY5" fmla="*/ 771525 h 942975"/>
                <a:gd name="connsiteX6" fmla="*/ 847725 w 2419350"/>
                <a:gd name="connsiteY6" fmla="*/ 942975 h 942975"/>
                <a:gd name="connsiteX7" fmla="*/ 847725 w 2419350"/>
                <a:gd name="connsiteY7" fmla="*/ 809625 h 942975"/>
                <a:gd name="connsiteX8" fmla="*/ 1209675 w 2419350"/>
                <a:gd name="connsiteY8" fmla="*/ 485775 h 942975"/>
                <a:gd name="connsiteX9" fmla="*/ 2200275 w 2419350"/>
                <a:gd name="connsiteY9" fmla="*/ 647700 h 942975"/>
                <a:gd name="connsiteX10" fmla="*/ 2419350 w 2419350"/>
                <a:gd name="connsiteY10" fmla="*/ 390525 h 942975"/>
                <a:gd name="connsiteX11" fmla="*/ 2409858 w 2419350"/>
                <a:gd name="connsiteY11" fmla="*/ 219078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9350" h="942975">
                  <a:moveTo>
                    <a:pt x="2409858" y="219078"/>
                  </a:moveTo>
                  <a:lnTo>
                    <a:pt x="1095375" y="0"/>
                  </a:lnTo>
                  <a:lnTo>
                    <a:pt x="895350" y="180975"/>
                  </a:lnTo>
                  <a:lnTo>
                    <a:pt x="600075" y="114300"/>
                  </a:lnTo>
                  <a:lnTo>
                    <a:pt x="0" y="584208"/>
                  </a:lnTo>
                  <a:lnTo>
                    <a:pt x="0" y="771525"/>
                  </a:lnTo>
                  <a:lnTo>
                    <a:pt x="847725" y="942975"/>
                  </a:lnTo>
                  <a:lnTo>
                    <a:pt x="847725" y="809625"/>
                  </a:lnTo>
                  <a:lnTo>
                    <a:pt x="1209675" y="485775"/>
                  </a:lnTo>
                  <a:lnTo>
                    <a:pt x="2200275" y="647700"/>
                  </a:lnTo>
                  <a:lnTo>
                    <a:pt x="2419350" y="390525"/>
                  </a:lnTo>
                  <a:lnTo>
                    <a:pt x="2409858" y="219078"/>
                  </a:lnTo>
                  <a:close/>
                </a:path>
              </a:pathLst>
            </a:custGeom>
            <a:noFill/>
            <a:ln w="47625"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40" idx="0"/>
            </p:cNvCxnSpPr>
            <p:nvPr/>
          </p:nvCxnSpPr>
          <p:spPr>
            <a:xfrm>
              <a:off x="4723216" y="1423865"/>
              <a:ext cx="2174054" cy="0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6897270" y="836024"/>
              <a:ext cx="0" cy="713542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6897270" y="767211"/>
              <a:ext cx="2880400" cy="78235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US" sz="1800" dirty="0" smtClean="0">
                  <a:solidFill>
                    <a:schemeClr val="accent2"/>
                  </a:solidFill>
                </a:rPr>
                <a:t>Active electronic elements are embedded into each detection element</a:t>
              </a:r>
            </a:p>
          </p:txBody>
        </p:sp>
      </p:grpSp>
      <p:sp>
        <p:nvSpPr>
          <p:cNvPr id="36" name="Oval 35"/>
          <p:cNvSpPr/>
          <p:nvPr/>
        </p:nvSpPr>
        <p:spPr>
          <a:xfrm>
            <a:off x="264871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8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9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463112" y="1984736"/>
            <a:ext cx="3458578" cy="4573299"/>
            <a:chOff x="6463112" y="1984736"/>
            <a:chExt cx="3458578" cy="4573299"/>
          </a:xfrm>
        </p:grpSpPr>
        <p:sp>
          <p:nvSpPr>
            <p:cNvPr id="26" name="Rounded Rectangular Callout 40"/>
            <p:cNvSpPr/>
            <p:nvPr/>
          </p:nvSpPr>
          <p:spPr>
            <a:xfrm>
              <a:off x="6463112" y="2110272"/>
              <a:ext cx="3314301" cy="4447763"/>
            </a:xfrm>
            <a:prstGeom prst="roundRect">
              <a:avLst>
                <a:gd name="adj" fmla="val 852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463113" y="1984736"/>
              <a:ext cx="3458577" cy="4573299"/>
              <a:chOff x="6463113" y="1984736"/>
              <a:chExt cx="3458577" cy="4573299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6463113" y="1984736"/>
                <a:ext cx="3458577" cy="4573299"/>
                <a:chOff x="3654723" y="2024141"/>
                <a:chExt cx="3458577" cy="4573299"/>
              </a:xfrm>
            </p:grpSpPr>
            <p:grpSp>
              <p:nvGrpSpPr>
                <p:cNvPr id="73" name="Group 72"/>
                <p:cNvGrpSpPr/>
                <p:nvPr/>
              </p:nvGrpSpPr>
              <p:grpSpPr>
                <a:xfrm>
                  <a:off x="3654723" y="3180365"/>
                  <a:ext cx="3458577" cy="3417075"/>
                  <a:chOff x="4000652" y="3936343"/>
                  <a:chExt cx="2627795" cy="2596262"/>
                </a:xfrm>
              </p:grpSpPr>
              <p:pic>
                <p:nvPicPr>
                  <p:cNvPr id="51" name="Picture 50" descr="aps_pd_pixel_schematic.svg.gif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4000652" y="3936343"/>
                    <a:ext cx="2627795" cy="2596262"/>
                  </a:xfrm>
                  <a:prstGeom prst="rect">
                    <a:avLst/>
                  </a:prstGeom>
                </p:spPr>
              </p:pic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4305862" y="4777509"/>
                    <a:ext cx="547695" cy="219078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 anchorCtr="0">
                    <a:noAutofit/>
                  </a:bodyPr>
                  <a:lstStyle/>
                  <a:p>
                    <a:pPr algn="l"/>
                    <a:r>
                      <a:rPr lang="it-IT" sz="1600" b="1" i="1" dirty="0" smtClean="0">
                        <a:solidFill>
                          <a:srgbClr val="FF0000"/>
                        </a:solidFill>
                      </a:rPr>
                      <a:t>ON</a:t>
                    </a:r>
                    <a:endParaRPr lang="en-US" sz="1600" b="1" i="1" dirty="0" smtClean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5439798" y="5058856"/>
                    <a:ext cx="547695" cy="219078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 anchorCtr="0">
                    <a:noAutofit/>
                  </a:bodyPr>
                  <a:lstStyle/>
                  <a:p>
                    <a:pPr algn="l"/>
                    <a:r>
                      <a:rPr lang="it-IT" sz="1600" b="1" i="1" dirty="0" smtClean="0">
                        <a:solidFill>
                          <a:srgbClr val="FF0000"/>
                        </a:solidFill>
                      </a:rPr>
                      <a:t>OFF</a:t>
                    </a:r>
                    <a:endParaRPr lang="en-US" sz="1600" b="1" i="1" dirty="0" smtClean="0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68" name="Straight Arrow Connector 67"/>
                  <p:cNvCxnSpPr/>
                  <p:nvPr/>
                </p:nvCxnSpPr>
                <p:spPr>
                  <a:xfrm rot="16200000" flipH="1">
                    <a:off x="4565659" y="4777496"/>
                    <a:ext cx="738196" cy="27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9" name="TextBox 48"/>
                <p:cNvSpPr txBox="1"/>
                <p:nvPr/>
              </p:nvSpPr>
              <p:spPr>
                <a:xfrm>
                  <a:off x="4808980" y="2024141"/>
                  <a:ext cx="912825" cy="292104"/>
                </a:xfrm>
                <a:prstGeom prst="round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wrap="none" rtlCol="0" anchor="ctr" anchorCtr="0">
                  <a:noAutofit/>
                </a:bodyPr>
                <a:lstStyle/>
                <a:p>
                  <a:pPr algn="ctr"/>
                  <a:r>
                    <a:rPr lang="it-IT" sz="1600" dirty="0" smtClean="0">
                      <a:solidFill>
                        <a:schemeClr val="tx1"/>
                      </a:solidFill>
                    </a:rPr>
                    <a:t>Reset</a:t>
                  </a:r>
                  <a:endParaRPr lang="en-US" sz="16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3872850" y="2392025"/>
                  <a:ext cx="2983857" cy="724081"/>
                </a:xfrm>
                <a:prstGeom prst="rect">
                  <a:avLst/>
                </a:prstGeom>
                <a:noFill/>
              </p:spPr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lang="it-IT" sz="1800" dirty="0" smtClean="0">
                      <a:solidFill>
                        <a:schemeClr val="accent2"/>
                      </a:solidFill>
                    </a:rPr>
                    <a:t>The stored charge is drained through the reset node</a:t>
                  </a:r>
                  <a:endParaRPr lang="en-US" sz="1800" dirty="0" smtClean="0">
                    <a:solidFill>
                      <a:schemeClr val="accent2"/>
                    </a:solidFill>
                  </a:endParaRPr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8768780" y="5085230"/>
                <a:ext cx="720850" cy="28834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Autofit/>
              </a:bodyPr>
              <a:lstStyle/>
              <a:p>
                <a:pPr algn="l"/>
                <a:r>
                  <a:rPr lang="it-IT" sz="1600" b="1" i="1" dirty="0" smtClean="0">
                    <a:solidFill>
                      <a:srgbClr val="FF0000"/>
                    </a:solidFill>
                  </a:rPr>
                  <a:t>OFF</a:t>
                </a:r>
                <a:endParaRPr lang="en-US" sz="1600" b="1" i="1" dirty="0" smtClean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Detectors </a:t>
            </a:r>
            <a:r>
              <a:rPr lang="en-US" sz="2800" dirty="0" smtClean="0">
                <a:solidFill>
                  <a:schemeClr val="accent2"/>
                </a:solidFill>
              </a:rPr>
              <a:t>– The CMOS active pixel 2</a:t>
            </a:r>
            <a:endParaRPr lang="en-US" sz="2800" dirty="0">
              <a:solidFill>
                <a:schemeClr val="accent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0340" y="2996940"/>
            <a:ext cx="5184720" cy="3458851"/>
            <a:chOff x="128331" y="3030946"/>
            <a:chExt cx="5184720" cy="3458851"/>
          </a:xfrm>
        </p:grpSpPr>
        <p:sp>
          <p:nvSpPr>
            <p:cNvPr id="28" name="Rounded Rectangular Callout 40"/>
            <p:cNvSpPr/>
            <p:nvPr/>
          </p:nvSpPr>
          <p:spPr>
            <a:xfrm>
              <a:off x="128331" y="3140960"/>
              <a:ext cx="5184720" cy="3276421"/>
            </a:xfrm>
            <a:prstGeom prst="roundRect">
              <a:avLst>
                <a:gd name="adj" fmla="val 852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51636" y="3030946"/>
              <a:ext cx="5161414" cy="3458851"/>
              <a:chOff x="6780307" y="1122310"/>
              <a:chExt cx="5161414" cy="3458851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6788327" y="1258177"/>
                <a:ext cx="3363345" cy="3322984"/>
                <a:chOff x="6888189" y="2310544"/>
                <a:chExt cx="2692385" cy="2660076"/>
              </a:xfrm>
            </p:grpSpPr>
            <p:pic>
              <p:nvPicPr>
                <p:cNvPr id="36" name="Picture 35" descr="aps_pd_pixel_schematic.svg.gif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6888189" y="2310544"/>
                  <a:ext cx="2692385" cy="2660076"/>
                </a:xfrm>
                <a:prstGeom prst="roundRect">
                  <a:avLst/>
                </a:prstGeom>
              </p:spPr>
            </p:pic>
            <p:cxnSp>
              <p:nvCxnSpPr>
                <p:cNvPr id="45" name="Straight Arrow Connector 44"/>
                <p:cNvCxnSpPr/>
                <p:nvPr/>
              </p:nvCxnSpPr>
              <p:spPr>
                <a:xfrm>
                  <a:off x="8348709" y="4143612"/>
                  <a:ext cx="365130" cy="1588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/>
                <p:nvPr/>
              </p:nvCxnSpPr>
              <p:spPr>
                <a:xfrm rot="16200000" flipH="1">
                  <a:off x="7943111" y="3818950"/>
                  <a:ext cx="738196" cy="27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/>
              </p:nvSpPr>
              <p:spPr>
                <a:xfrm>
                  <a:off x="7468516" y="3166018"/>
                  <a:ext cx="432199" cy="219078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algn="l"/>
                  <a:r>
                    <a:rPr lang="it-IT" sz="1600" b="1" i="1" dirty="0" smtClean="0">
                      <a:solidFill>
                        <a:srgbClr val="FF0000"/>
                      </a:solidFill>
                    </a:rPr>
                    <a:t>OFF</a:t>
                  </a:r>
                  <a:endParaRPr lang="en-US" sz="1600" b="1" i="1" dirty="0" smtClean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7870860" y="3442740"/>
                  <a:ext cx="433367" cy="219078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algn="l"/>
                  <a:r>
                    <a:rPr lang="it-IT" sz="1600" b="1" i="1" dirty="0" smtClean="0">
                      <a:solidFill>
                        <a:srgbClr val="FF0000"/>
                      </a:solidFill>
                    </a:rPr>
                    <a:t>ON</a:t>
                  </a:r>
                  <a:endParaRPr lang="en-US" sz="1600" b="1" i="1" dirty="0" smtClean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8539887" y="3330054"/>
                  <a:ext cx="474668" cy="219078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algn="l"/>
                  <a:r>
                    <a:rPr lang="it-IT" sz="1600" b="1" i="1" dirty="0" smtClean="0">
                      <a:solidFill>
                        <a:srgbClr val="FF0000"/>
                      </a:solidFill>
                    </a:rPr>
                    <a:t>ON</a:t>
                  </a:r>
                  <a:endParaRPr lang="en-US" sz="1600" b="1" i="1" dirty="0" smtClean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9842600" y="2163817"/>
                <a:ext cx="2099121" cy="1372827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it-IT" sz="1800" dirty="0" smtClean="0">
                    <a:solidFill>
                      <a:schemeClr val="accent2"/>
                    </a:solidFill>
                  </a:rPr>
                  <a:t>The stored charge modulates a </a:t>
                </a:r>
                <a:r>
                  <a:rPr lang="en-US" sz="1800" dirty="0" smtClean="0">
                    <a:solidFill>
                      <a:schemeClr val="accent2"/>
                    </a:solidFill>
                  </a:rPr>
                  <a:t>current</a:t>
                </a:r>
                <a:r>
                  <a:rPr lang="it-IT" sz="18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accent2"/>
                    </a:solidFill>
                  </a:rPr>
                  <a:t>into the periphery. Each cell is address by MOS switches.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780307" y="1122310"/>
                <a:ext cx="912825" cy="292104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 anchor="ctr" anchorCtr="0">
                <a:noAutofit/>
              </a:bodyPr>
              <a:lstStyle/>
              <a:p>
                <a:pPr algn="ctr"/>
                <a:r>
                  <a:rPr lang="it-IT" sz="1600" dirty="0" smtClean="0">
                    <a:solidFill>
                      <a:schemeClr val="tx1"/>
                    </a:solidFill>
                  </a:rPr>
                  <a:t>Read</a:t>
                </a:r>
                <a:endParaRPr lang="en-US" sz="1600" dirty="0" smtClean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1566122" y="692620"/>
            <a:ext cx="5763208" cy="3384470"/>
            <a:chOff x="1424510" y="476590"/>
            <a:chExt cx="5394594" cy="3168000"/>
          </a:xfrm>
        </p:grpSpPr>
        <p:pic>
          <p:nvPicPr>
            <p:cNvPr id="41" name="Picture 40" descr="Photodiode1.gif"/>
            <p:cNvPicPr>
              <a:picLocks noChangeAspect="1"/>
            </p:cNvPicPr>
            <p:nvPr/>
          </p:nvPicPr>
          <p:blipFill rotWithShape="1">
            <a:blip r:embed="rId3" cstate="print"/>
            <a:srcRect t="26563" b="-3029"/>
            <a:stretch/>
          </p:blipFill>
          <p:spPr>
            <a:xfrm>
              <a:off x="1424510" y="476590"/>
              <a:ext cx="5394594" cy="3168000"/>
            </a:xfrm>
            <a:prstGeom prst="rect">
              <a:avLst/>
            </a:prstGeom>
          </p:spPr>
        </p:pic>
        <p:sp>
          <p:nvSpPr>
            <p:cNvPr id="42" name="Freeform 41"/>
            <p:cNvSpPr/>
            <p:nvPr/>
          </p:nvSpPr>
          <p:spPr>
            <a:xfrm>
              <a:off x="2432650" y="751023"/>
              <a:ext cx="3505778" cy="1350896"/>
            </a:xfrm>
            <a:custGeom>
              <a:avLst/>
              <a:gdLst>
                <a:gd name="connsiteX0" fmla="*/ 2390775 w 2419350"/>
                <a:gd name="connsiteY0" fmla="*/ 219075 h 942975"/>
                <a:gd name="connsiteX1" fmla="*/ 1095375 w 2419350"/>
                <a:gd name="connsiteY1" fmla="*/ 0 h 942975"/>
                <a:gd name="connsiteX2" fmla="*/ 895350 w 2419350"/>
                <a:gd name="connsiteY2" fmla="*/ 180975 h 942975"/>
                <a:gd name="connsiteX3" fmla="*/ 600075 w 2419350"/>
                <a:gd name="connsiteY3" fmla="*/ 114300 h 942975"/>
                <a:gd name="connsiteX4" fmla="*/ 9525 w 2419350"/>
                <a:gd name="connsiteY4" fmla="*/ 581025 h 942975"/>
                <a:gd name="connsiteX5" fmla="*/ 0 w 2419350"/>
                <a:gd name="connsiteY5" fmla="*/ 771525 h 942975"/>
                <a:gd name="connsiteX6" fmla="*/ 847725 w 2419350"/>
                <a:gd name="connsiteY6" fmla="*/ 942975 h 942975"/>
                <a:gd name="connsiteX7" fmla="*/ 847725 w 2419350"/>
                <a:gd name="connsiteY7" fmla="*/ 809625 h 942975"/>
                <a:gd name="connsiteX8" fmla="*/ 1209675 w 2419350"/>
                <a:gd name="connsiteY8" fmla="*/ 485775 h 942975"/>
                <a:gd name="connsiteX9" fmla="*/ 2200275 w 2419350"/>
                <a:gd name="connsiteY9" fmla="*/ 647700 h 942975"/>
                <a:gd name="connsiteX10" fmla="*/ 2419350 w 2419350"/>
                <a:gd name="connsiteY10" fmla="*/ 390525 h 942975"/>
                <a:gd name="connsiteX11" fmla="*/ 2390775 w 2419350"/>
                <a:gd name="connsiteY11" fmla="*/ 219075 h 942975"/>
                <a:gd name="connsiteX0" fmla="*/ 2409858 w 2419350"/>
                <a:gd name="connsiteY0" fmla="*/ 219078 h 942975"/>
                <a:gd name="connsiteX1" fmla="*/ 1095375 w 2419350"/>
                <a:gd name="connsiteY1" fmla="*/ 0 h 942975"/>
                <a:gd name="connsiteX2" fmla="*/ 895350 w 2419350"/>
                <a:gd name="connsiteY2" fmla="*/ 180975 h 942975"/>
                <a:gd name="connsiteX3" fmla="*/ 600075 w 2419350"/>
                <a:gd name="connsiteY3" fmla="*/ 114300 h 942975"/>
                <a:gd name="connsiteX4" fmla="*/ 9525 w 2419350"/>
                <a:gd name="connsiteY4" fmla="*/ 581025 h 942975"/>
                <a:gd name="connsiteX5" fmla="*/ 0 w 2419350"/>
                <a:gd name="connsiteY5" fmla="*/ 771525 h 942975"/>
                <a:gd name="connsiteX6" fmla="*/ 847725 w 2419350"/>
                <a:gd name="connsiteY6" fmla="*/ 942975 h 942975"/>
                <a:gd name="connsiteX7" fmla="*/ 847725 w 2419350"/>
                <a:gd name="connsiteY7" fmla="*/ 809625 h 942975"/>
                <a:gd name="connsiteX8" fmla="*/ 1209675 w 2419350"/>
                <a:gd name="connsiteY8" fmla="*/ 485775 h 942975"/>
                <a:gd name="connsiteX9" fmla="*/ 2200275 w 2419350"/>
                <a:gd name="connsiteY9" fmla="*/ 647700 h 942975"/>
                <a:gd name="connsiteX10" fmla="*/ 2419350 w 2419350"/>
                <a:gd name="connsiteY10" fmla="*/ 390525 h 942975"/>
                <a:gd name="connsiteX11" fmla="*/ 2409858 w 2419350"/>
                <a:gd name="connsiteY11" fmla="*/ 219078 h 942975"/>
                <a:gd name="connsiteX0" fmla="*/ 2409858 w 2419350"/>
                <a:gd name="connsiteY0" fmla="*/ 219078 h 942975"/>
                <a:gd name="connsiteX1" fmla="*/ 1095375 w 2419350"/>
                <a:gd name="connsiteY1" fmla="*/ 0 h 942975"/>
                <a:gd name="connsiteX2" fmla="*/ 895350 w 2419350"/>
                <a:gd name="connsiteY2" fmla="*/ 180975 h 942975"/>
                <a:gd name="connsiteX3" fmla="*/ 600075 w 2419350"/>
                <a:gd name="connsiteY3" fmla="*/ 114300 h 942975"/>
                <a:gd name="connsiteX4" fmla="*/ 0 w 2419350"/>
                <a:gd name="connsiteY4" fmla="*/ 584208 h 942975"/>
                <a:gd name="connsiteX5" fmla="*/ 0 w 2419350"/>
                <a:gd name="connsiteY5" fmla="*/ 771525 h 942975"/>
                <a:gd name="connsiteX6" fmla="*/ 847725 w 2419350"/>
                <a:gd name="connsiteY6" fmla="*/ 942975 h 942975"/>
                <a:gd name="connsiteX7" fmla="*/ 847725 w 2419350"/>
                <a:gd name="connsiteY7" fmla="*/ 809625 h 942975"/>
                <a:gd name="connsiteX8" fmla="*/ 1209675 w 2419350"/>
                <a:gd name="connsiteY8" fmla="*/ 485775 h 942975"/>
                <a:gd name="connsiteX9" fmla="*/ 2200275 w 2419350"/>
                <a:gd name="connsiteY9" fmla="*/ 647700 h 942975"/>
                <a:gd name="connsiteX10" fmla="*/ 2419350 w 2419350"/>
                <a:gd name="connsiteY10" fmla="*/ 390525 h 942975"/>
                <a:gd name="connsiteX11" fmla="*/ 2409858 w 2419350"/>
                <a:gd name="connsiteY11" fmla="*/ 219078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9350" h="942975">
                  <a:moveTo>
                    <a:pt x="2409858" y="219078"/>
                  </a:moveTo>
                  <a:lnTo>
                    <a:pt x="1095375" y="0"/>
                  </a:lnTo>
                  <a:lnTo>
                    <a:pt x="895350" y="180975"/>
                  </a:lnTo>
                  <a:lnTo>
                    <a:pt x="600075" y="114300"/>
                  </a:lnTo>
                  <a:lnTo>
                    <a:pt x="0" y="584208"/>
                  </a:lnTo>
                  <a:lnTo>
                    <a:pt x="0" y="771525"/>
                  </a:lnTo>
                  <a:lnTo>
                    <a:pt x="847725" y="942975"/>
                  </a:lnTo>
                  <a:lnTo>
                    <a:pt x="847725" y="809625"/>
                  </a:lnTo>
                  <a:lnTo>
                    <a:pt x="1209675" y="485775"/>
                  </a:lnTo>
                  <a:lnTo>
                    <a:pt x="2200275" y="647700"/>
                  </a:lnTo>
                  <a:lnTo>
                    <a:pt x="2419350" y="390525"/>
                  </a:lnTo>
                  <a:lnTo>
                    <a:pt x="2409858" y="219078"/>
                  </a:lnTo>
                  <a:close/>
                </a:path>
              </a:pathLst>
            </a:custGeom>
            <a:noFill/>
            <a:ln w="47625"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293675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9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2670" y="1019142"/>
            <a:ext cx="2212233" cy="216000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27" name="Picture 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5187" y="4121159"/>
            <a:ext cx="2176626" cy="2160000"/>
          </a:xfrm>
          <a:prstGeom prst="rect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570" y="836577"/>
            <a:ext cx="2743200" cy="5175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4650" y="1301711"/>
            <a:ext cx="2199189" cy="18351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7000"/>
                </a:schemeClr>
              </a:gs>
              <a:gs pos="50000">
                <a:schemeClr val="accent1">
                  <a:tint val="44500"/>
                  <a:satMod val="160000"/>
                  <a:alpha val="44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2" name="Straight Arrow Connector 31"/>
          <p:cNvCxnSpPr/>
          <p:nvPr/>
        </p:nvCxnSpPr>
        <p:spPr>
          <a:xfrm>
            <a:off x="1228674" y="6604043"/>
            <a:ext cx="2227293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58934" y="6348452"/>
            <a:ext cx="766773" cy="255591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it-IT" sz="1600" b="1" dirty="0" smtClean="0"/>
              <a:t>20 </a:t>
            </a:r>
            <a:r>
              <a:rPr lang="el-GR" sz="1600" b="1" dirty="0" smtClean="0"/>
              <a:t>μ</a:t>
            </a:r>
            <a:r>
              <a:rPr lang="it-IT" sz="1600" b="1" dirty="0" smtClean="0"/>
              <a:t>m</a:t>
            </a:r>
            <a:endParaRPr lang="en-US" sz="1600" b="1" dirty="0" smtClean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839353" y="3646490"/>
            <a:ext cx="2227293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606126" y="3390899"/>
            <a:ext cx="766773" cy="255591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it-IT" sz="1600" b="1" dirty="0" smtClean="0"/>
              <a:t>20 </a:t>
            </a:r>
            <a:r>
              <a:rPr lang="el-GR" sz="1600" b="1" dirty="0" smtClean="0"/>
              <a:t>μ</a:t>
            </a:r>
            <a:r>
              <a:rPr lang="it-IT" sz="1600" b="1" dirty="0" smtClean="0"/>
              <a:t>m</a:t>
            </a:r>
            <a:endParaRPr lang="en-US" sz="1600" b="1" dirty="0" smtClean="0"/>
          </a:p>
        </p:txBody>
      </p:sp>
      <p:grpSp>
        <p:nvGrpSpPr>
          <p:cNvPr id="39" name="Group 38"/>
          <p:cNvGrpSpPr/>
          <p:nvPr/>
        </p:nvGrpSpPr>
        <p:grpSpPr>
          <a:xfrm>
            <a:off x="4070880" y="4217457"/>
            <a:ext cx="4752498" cy="1986531"/>
            <a:chOff x="3961341" y="3976695"/>
            <a:chExt cx="4752498" cy="19865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6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61341" y="3976695"/>
              <a:ext cx="4752498" cy="19865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7" name="Text Box 61"/>
            <p:cNvSpPr txBox="1">
              <a:spLocks noChangeArrowheads="1"/>
            </p:cNvSpPr>
            <p:nvPr/>
          </p:nvSpPr>
          <p:spPr bwMode="auto">
            <a:xfrm>
              <a:off x="6377007" y="5254650"/>
              <a:ext cx="1960562" cy="5217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>
                <a:tabLst>
                  <a:tab pos="723900" algn="l"/>
                  <a:tab pos="1447800" algn="l"/>
                </a:tabLst>
              </a:pPr>
              <a:r>
                <a:rPr lang="en-GB" sz="1400" dirty="0">
                  <a:solidFill>
                    <a:schemeClr val="accent2"/>
                  </a:solidFill>
                  <a:ea typeface="Lucida Sans Unicode" charset="0"/>
                  <a:cs typeface="Lucida Sans Unicode" charset="0"/>
                </a:rPr>
                <a:t>Clocked comparator with current </a:t>
              </a:r>
              <a:r>
                <a:rPr lang="en-GB" sz="1400" dirty="0" smtClean="0">
                  <a:solidFill>
                    <a:schemeClr val="accent2"/>
                  </a:solidFill>
                  <a:ea typeface="Lucida Sans Unicode" charset="0"/>
                  <a:cs typeface="Lucida Sans Unicode" charset="0"/>
                </a:rPr>
                <a:t>threshold</a:t>
              </a:r>
              <a:endParaRPr lang="en-GB" sz="1400" dirty="0">
                <a:solidFill>
                  <a:schemeClr val="accent2"/>
                </a:solidFill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38" name="Text Box 63"/>
            <p:cNvSpPr txBox="1">
              <a:spLocks noChangeArrowheads="1"/>
            </p:cNvSpPr>
            <p:nvPr/>
          </p:nvSpPr>
          <p:spPr bwMode="auto">
            <a:xfrm>
              <a:off x="4231481" y="5254650"/>
              <a:ext cx="1443037" cy="5217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spAutoFit/>
            </a:bodyPr>
            <a:lstStyle/>
            <a:p>
              <a:pPr>
                <a:tabLst>
                  <a:tab pos="723900" algn="l"/>
                </a:tabLst>
              </a:pPr>
              <a:r>
                <a:rPr lang="en-GB" sz="1400" dirty="0">
                  <a:solidFill>
                    <a:schemeClr val="accent2"/>
                  </a:solidFill>
                  <a:ea typeface="Lucida Sans Unicode" charset="0"/>
                  <a:cs typeface="Lucida Sans Unicode" charset="0"/>
                </a:rPr>
                <a:t>Clocked current amplifier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520778" y="3903669"/>
            <a:ext cx="1679598" cy="292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“Digital” pixel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86227" y="800064"/>
            <a:ext cx="1606572" cy="292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Analog 3T pixel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Detectors </a:t>
            </a:r>
            <a:r>
              <a:rPr lang="en-US" sz="2800" dirty="0" smtClean="0">
                <a:solidFill>
                  <a:schemeClr val="accent2"/>
                </a:solidFill>
              </a:rPr>
              <a:t>– The CMOS active pixel 2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2479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10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2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fig1b_photron.gif"/>
          <p:cNvPicPr>
            <a:picLocks noChangeAspect="1"/>
          </p:cNvPicPr>
          <p:nvPr/>
        </p:nvPicPr>
        <p:blipFill>
          <a:blip r:embed="rId2" cstate="print"/>
          <a:srcRect l="11024" r="13386"/>
          <a:stretch>
            <a:fillRect/>
          </a:stretch>
        </p:blipFill>
        <p:spPr>
          <a:xfrm>
            <a:off x="281368" y="836640"/>
            <a:ext cx="4527612" cy="467966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36570" y="4426199"/>
            <a:ext cx="4016430" cy="1829249"/>
            <a:chOff x="936570" y="4426199"/>
            <a:chExt cx="4016430" cy="1829249"/>
          </a:xfrm>
        </p:grpSpPr>
        <p:sp>
          <p:nvSpPr>
            <p:cNvPr id="65" name="Rounded Rectangle 64"/>
            <p:cNvSpPr/>
            <p:nvPr/>
          </p:nvSpPr>
          <p:spPr>
            <a:xfrm>
              <a:off x="936570" y="4426199"/>
              <a:ext cx="4016430" cy="1058877"/>
            </a:xfrm>
            <a:prstGeom prst="roundRect">
              <a:avLst/>
            </a:prstGeom>
            <a:noFill/>
            <a:ln w="34925">
              <a:solidFill>
                <a:schemeClr val="accent5">
                  <a:lumMod val="40000"/>
                  <a:lumOff val="60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230706" y="5576815"/>
              <a:ext cx="3249657" cy="678633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it-IT" sz="1800" dirty="0" smtClean="0">
                  <a:solidFill>
                    <a:schemeClr val="accent2"/>
                  </a:solidFill>
                </a:rPr>
                <a:t>All this digital electronic is embedded into the chip itself</a:t>
              </a:r>
              <a:endParaRPr lang="en-US" sz="1800" dirty="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Detectors </a:t>
            </a:r>
            <a:r>
              <a:rPr lang="en-US" sz="2800" dirty="0" smtClean="0">
                <a:solidFill>
                  <a:schemeClr val="accent2"/>
                </a:solidFill>
              </a:rPr>
              <a:t>– readout layout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691078" y="2671148"/>
            <a:ext cx="613832" cy="613832"/>
          </a:xfrm>
          <a:prstGeom prst="ellipse">
            <a:avLst/>
          </a:prstGeom>
          <a:solidFill>
            <a:schemeClr val="accent6">
              <a:alpha val="4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215016" y="688556"/>
            <a:ext cx="2969994" cy="2159216"/>
            <a:chOff x="4215016" y="688556"/>
            <a:chExt cx="2969994" cy="2159216"/>
          </a:xfrm>
        </p:grpSpPr>
        <p:grpSp>
          <p:nvGrpSpPr>
            <p:cNvPr id="12" name="Group 11"/>
            <p:cNvGrpSpPr/>
            <p:nvPr/>
          </p:nvGrpSpPr>
          <p:grpSpPr>
            <a:xfrm>
              <a:off x="4215016" y="788197"/>
              <a:ext cx="2969994" cy="2059575"/>
              <a:chOff x="4215016" y="788197"/>
              <a:chExt cx="2969994" cy="2059575"/>
            </a:xfrm>
          </p:grpSpPr>
          <p:cxnSp>
            <p:nvCxnSpPr>
              <p:cNvPr id="5" name="Straight Connector 4"/>
              <p:cNvCxnSpPr>
                <a:stCxn id="3" idx="7"/>
                <a:endCxn id="44" idx="1"/>
              </p:cNvCxnSpPr>
              <p:nvPr/>
            </p:nvCxnSpPr>
            <p:spPr>
              <a:xfrm flipV="1">
                <a:off x="4215016" y="1813513"/>
                <a:ext cx="809994" cy="947529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>
                <a:grpSpLocks noChangeAspect="1"/>
              </p:cNvGrpSpPr>
              <p:nvPr/>
            </p:nvGrpSpPr>
            <p:grpSpPr>
              <a:xfrm>
                <a:off x="5025010" y="788197"/>
                <a:ext cx="2160000" cy="2059575"/>
                <a:chOff x="6815163" y="2516175"/>
                <a:chExt cx="2300319" cy="2193371"/>
              </a:xfrm>
            </p:grpSpPr>
            <p:grpSp>
              <p:nvGrpSpPr>
                <p:cNvPr id="38" name="Group 56"/>
                <p:cNvGrpSpPr/>
                <p:nvPr/>
              </p:nvGrpSpPr>
              <p:grpSpPr>
                <a:xfrm>
                  <a:off x="6815163" y="2516175"/>
                  <a:ext cx="2300319" cy="2193371"/>
                  <a:chOff x="6486546" y="982629"/>
                  <a:chExt cx="2300319" cy="2193371"/>
                </a:xfrm>
              </p:grpSpPr>
              <p:sp>
                <p:nvSpPr>
                  <p:cNvPr id="44" name="Rounded Rectangular Callout 40"/>
                  <p:cNvSpPr/>
                  <p:nvPr/>
                </p:nvSpPr>
                <p:spPr>
                  <a:xfrm>
                    <a:off x="6486546" y="982629"/>
                    <a:ext cx="2300319" cy="2183847"/>
                  </a:xfrm>
                  <a:prstGeom prst="round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28575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45" name="Picture 44" descr="aps_pd_pixel_schematic.svg.gif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6559572" y="1016000"/>
                    <a:ext cx="2186235" cy="2160000"/>
                  </a:xfrm>
                  <a:prstGeom prst="roundRect">
                    <a:avLst/>
                  </a:prstGeom>
                </p:spPr>
              </p:pic>
            </p:grpSp>
            <p:cxnSp>
              <p:nvCxnSpPr>
                <p:cNvPr id="39" name="Straight Arrow Connector 38"/>
                <p:cNvCxnSpPr/>
                <p:nvPr/>
              </p:nvCxnSpPr>
              <p:spPr>
                <a:xfrm>
                  <a:off x="8348709" y="3940182"/>
                  <a:ext cx="365130" cy="1588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 rot="16200000" flipH="1">
                  <a:off x="7943111" y="3615520"/>
                  <a:ext cx="738196" cy="27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/>
                <p:cNvSpPr txBox="1"/>
                <p:nvPr/>
              </p:nvSpPr>
              <p:spPr>
                <a:xfrm>
                  <a:off x="7180293" y="3246435"/>
                  <a:ext cx="547695" cy="219078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algn="l"/>
                  <a:r>
                    <a:rPr lang="it-IT" sz="1200" b="1" i="1" dirty="0" smtClean="0">
                      <a:solidFill>
                        <a:srgbClr val="FF0000"/>
                      </a:solidFill>
                    </a:rPr>
                    <a:t>OFF</a:t>
                  </a:r>
                  <a:endParaRPr lang="en-US" sz="1200" b="1" i="1" dirty="0" smtClean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7801014" y="3319461"/>
                  <a:ext cx="547695" cy="219078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algn="l"/>
                  <a:r>
                    <a:rPr lang="it-IT" sz="1200" b="1" i="1" dirty="0" smtClean="0">
                      <a:solidFill>
                        <a:srgbClr val="FF0000"/>
                      </a:solidFill>
                    </a:rPr>
                    <a:t>ON</a:t>
                  </a:r>
                  <a:endParaRPr lang="en-US" sz="1200" b="1" i="1" dirty="0" smtClean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8056605" y="4086234"/>
                  <a:ext cx="547695" cy="219078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algn="l"/>
                  <a:r>
                    <a:rPr lang="it-IT" sz="1200" b="1" i="1" dirty="0" smtClean="0">
                      <a:solidFill>
                        <a:srgbClr val="FF0000"/>
                      </a:solidFill>
                    </a:rPr>
                    <a:t>ON</a:t>
                  </a:r>
                  <a:endParaRPr lang="en-US" sz="1200" b="1" i="1" dirty="0" smtClean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26" name="TextBox 25"/>
            <p:cNvSpPr txBox="1"/>
            <p:nvPr/>
          </p:nvSpPr>
          <p:spPr>
            <a:xfrm>
              <a:off x="6128465" y="688556"/>
              <a:ext cx="912825" cy="2921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600" dirty="0" smtClean="0">
                  <a:solidFill>
                    <a:schemeClr val="tx1"/>
                  </a:solidFill>
                </a:rPr>
                <a:t>Integrate</a:t>
              </a:r>
              <a:endParaRPr lang="en-US" sz="16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04910" y="2132820"/>
            <a:ext cx="5184420" cy="2283546"/>
            <a:chOff x="4592950" y="2200766"/>
            <a:chExt cx="5184420" cy="2283546"/>
          </a:xfrm>
        </p:grpSpPr>
        <p:grpSp>
          <p:nvGrpSpPr>
            <p:cNvPr id="13" name="Group 12"/>
            <p:cNvGrpSpPr/>
            <p:nvPr/>
          </p:nvGrpSpPr>
          <p:grpSpPr>
            <a:xfrm>
              <a:off x="4592950" y="2380108"/>
              <a:ext cx="5184420" cy="2104204"/>
              <a:chOff x="4592950" y="2380108"/>
              <a:chExt cx="5184420" cy="2104204"/>
            </a:xfrm>
          </p:grpSpPr>
          <p:grpSp>
            <p:nvGrpSpPr>
              <p:cNvPr id="27" name="Group 26"/>
              <p:cNvGrpSpPr>
                <a:grpSpLocks noChangeAspect="1"/>
              </p:cNvGrpSpPr>
              <p:nvPr/>
            </p:nvGrpSpPr>
            <p:grpSpPr>
              <a:xfrm>
                <a:off x="7617370" y="2380108"/>
                <a:ext cx="2160000" cy="2104204"/>
                <a:chOff x="4514844" y="434934"/>
                <a:chExt cx="2274375" cy="2215626"/>
              </a:xfrm>
            </p:grpSpPr>
            <p:grpSp>
              <p:nvGrpSpPr>
                <p:cNvPr id="28" name="Group 55"/>
                <p:cNvGrpSpPr/>
                <p:nvPr/>
              </p:nvGrpSpPr>
              <p:grpSpPr>
                <a:xfrm>
                  <a:off x="4514844" y="434934"/>
                  <a:ext cx="2274375" cy="2215626"/>
                  <a:chOff x="3554937" y="4235059"/>
                  <a:chExt cx="2274375" cy="2215626"/>
                </a:xfrm>
              </p:grpSpPr>
              <p:sp>
                <p:nvSpPr>
                  <p:cNvPr id="35" name="Rounded Rectangle 34"/>
                  <p:cNvSpPr/>
                  <p:nvPr/>
                </p:nvSpPr>
                <p:spPr>
                  <a:xfrm>
                    <a:off x="3554937" y="4235059"/>
                    <a:ext cx="2274375" cy="2188007"/>
                  </a:xfrm>
                  <a:prstGeom prst="round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28575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36" name="Picture 35" descr="aps_pd_pixel_schematic.svg.gif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3579624" y="4290684"/>
                    <a:ext cx="2186235" cy="216000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9" name="TextBox 28"/>
                <p:cNvSpPr txBox="1"/>
                <p:nvPr/>
              </p:nvSpPr>
              <p:spPr>
                <a:xfrm>
                  <a:off x="4843461" y="1165194"/>
                  <a:ext cx="547695" cy="219078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algn="l"/>
                  <a:r>
                    <a:rPr lang="it-IT" sz="1200" b="1" i="1" dirty="0" smtClean="0">
                      <a:solidFill>
                        <a:srgbClr val="FF0000"/>
                      </a:solidFill>
                    </a:rPr>
                    <a:t>OFF</a:t>
                  </a:r>
                  <a:endParaRPr lang="en-US" sz="1200" b="1" i="1" dirty="0" smtClean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829312" y="1457298"/>
                  <a:ext cx="547695" cy="219078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algn="l"/>
                  <a:r>
                    <a:rPr lang="it-IT" sz="1200" b="1" i="1" dirty="0" smtClean="0">
                      <a:solidFill>
                        <a:srgbClr val="FF0000"/>
                      </a:solidFill>
                    </a:rPr>
                    <a:t>OFF</a:t>
                  </a:r>
                  <a:endParaRPr lang="en-US" sz="1200" b="1" i="1" dirty="0" smtClean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5646747" y="2004993"/>
                  <a:ext cx="547695" cy="219078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algn="l"/>
                  <a:r>
                    <a:rPr lang="it-IT" sz="1200" b="1" i="1" dirty="0" smtClean="0">
                      <a:solidFill>
                        <a:srgbClr val="FF0000"/>
                      </a:solidFill>
                    </a:rPr>
                    <a:t>OFF</a:t>
                  </a:r>
                  <a:endParaRPr lang="en-US" sz="1200" b="1" i="1" dirty="0" smtClean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9" name="Straight Connector 8"/>
              <p:cNvCxnSpPr>
                <a:stCxn id="35" idx="1"/>
                <a:endCxn id="3" idx="6"/>
              </p:cNvCxnSpPr>
              <p:nvPr/>
            </p:nvCxnSpPr>
            <p:spPr>
              <a:xfrm flipH="1" flipV="1">
                <a:off x="4592950" y="3046010"/>
                <a:ext cx="3024420" cy="373085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8648815" y="2200766"/>
              <a:ext cx="912825" cy="2921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600" dirty="0" smtClean="0">
                  <a:solidFill>
                    <a:schemeClr val="tx1"/>
                  </a:solidFill>
                </a:rPr>
                <a:t>Read</a:t>
              </a:r>
              <a:endParaRPr lang="en-US" sz="16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15016" y="3195086"/>
            <a:ext cx="3978434" cy="3618385"/>
            <a:chOff x="4215016" y="3195086"/>
            <a:chExt cx="3978434" cy="3618385"/>
          </a:xfrm>
        </p:grpSpPr>
        <p:grpSp>
          <p:nvGrpSpPr>
            <p:cNvPr id="14" name="Group 13"/>
            <p:cNvGrpSpPr/>
            <p:nvPr/>
          </p:nvGrpSpPr>
          <p:grpSpPr>
            <a:xfrm>
              <a:off x="4215016" y="3195086"/>
              <a:ext cx="3978434" cy="3618385"/>
              <a:chOff x="4215016" y="3195086"/>
              <a:chExt cx="3978434" cy="3618385"/>
            </a:xfrm>
          </p:grpSpPr>
          <p:grpSp>
            <p:nvGrpSpPr>
              <p:cNvPr id="46" name="Group 45"/>
              <p:cNvGrpSpPr>
                <a:grpSpLocks noChangeAspect="1"/>
              </p:cNvGrpSpPr>
              <p:nvPr/>
            </p:nvGrpSpPr>
            <p:grpSpPr>
              <a:xfrm>
                <a:off x="6033450" y="4653508"/>
                <a:ext cx="2160000" cy="2159963"/>
                <a:chOff x="4931450" y="4816263"/>
                <a:chExt cx="2239303" cy="2239265"/>
              </a:xfrm>
            </p:grpSpPr>
            <p:grpSp>
              <p:nvGrpSpPr>
                <p:cNvPr id="47" name="Group 54"/>
                <p:cNvGrpSpPr/>
                <p:nvPr/>
              </p:nvGrpSpPr>
              <p:grpSpPr>
                <a:xfrm>
                  <a:off x="4931450" y="4816263"/>
                  <a:ext cx="2239303" cy="2239265"/>
                  <a:chOff x="7110220" y="4706724"/>
                  <a:chExt cx="2239303" cy="2239265"/>
                </a:xfrm>
              </p:grpSpPr>
              <p:sp>
                <p:nvSpPr>
                  <p:cNvPr id="51" name="Rounded Rectangle 50"/>
                  <p:cNvSpPr/>
                  <p:nvPr/>
                </p:nvSpPr>
                <p:spPr>
                  <a:xfrm>
                    <a:off x="7110220" y="4706724"/>
                    <a:ext cx="2239303" cy="2154267"/>
                  </a:xfrm>
                  <a:prstGeom prst="round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28575"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52" name="Picture 51" descr="aps_pd_pixel_schematic.svg.gif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7126775" y="4785989"/>
                    <a:ext cx="2186235" cy="21600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8" name="TextBox 47"/>
                <p:cNvSpPr txBox="1"/>
                <p:nvPr/>
              </p:nvSpPr>
              <p:spPr>
                <a:xfrm>
                  <a:off x="5333093" y="5627308"/>
                  <a:ext cx="547695" cy="219079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algn="l"/>
                  <a:r>
                    <a:rPr lang="it-IT" sz="1200" b="1" i="1" dirty="0" smtClean="0">
                      <a:solidFill>
                        <a:srgbClr val="FF0000"/>
                      </a:solidFill>
                    </a:rPr>
                    <a:t>ON</a:t>
                  </a:r>
                  <a:endParaRPr lang="en-US" sz="1200" b="1" i="1" dirty="0" smtClean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6026840" y="6394080"/>
                  <a:ext cx="547695" cy="219079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noAutofit/>
                </a:bodyPr>
                <a:lstStyle/>
                <a:p>
                  <a:pPr algn="l"/>
                  <a:r>
                    <a:rPr lang="it-IT" sz="1200" b="1" i="1" dirty="0" smtClean="0">
                      <a:solidFill>
                        <a:srgbClr val="FF0000"/>
                      </a:solidFill>
                    </a:rPr>
                    <a:t>OFF</a:t>
                  </a:r>
                  <a:endParaRPr lang="en-US" sz="1200" b="1" i="1" dirty="0" smtClean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50" name="Straight Arrow Connector 49"/>
                <p:cNvCxnSpPr/>
                <p:nvPr/>
              </p:nvCxnSpPr>
              <p:spPr>
                <a:xfrm rot="16200000" flipH="1">
                  <a:off x="5475190" y="5631263"/>
                  <a:ext cx="738196" cy="27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Connector 6"/>
              <p:cNvCxnSpPr>
                <a:stCxn id="3" idx="5"/>
                <a:endCxn id="25" idx="1"/>
              </p:cNvCxnSpPr>
              <p:nvPr/>
            </p:nvCxnSpPr>
            <p:spPr>
              <a:xfrm>
                <a:off x="4215016" y="3195086"/>
                <a:ext cx="2849879" cy="1528395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7064895" y="4577429"/>
              <a:ext cx="912825" cy="2921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600" dirty="0" smtClean="0">
                  <a:solidFill>
                    <a:schemeClr val="tx1"/>
                  </a:solidFill>
                </a:rPr>
                <a:t>Reset</a:t>
              </a:r>
              <a:endParaRPr lang="en-US" sz="16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54" name="Oval 53"/>
          <p:cNvSpPr/>
          <p:nvPr/>
        </p:nvSpPr>
        <p:spPr>
          <a:xfrm>
            <a:off x="351280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11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2"/>
          <p:cNvGrpSpPr/>
          <p:nvPr/>
        </p:nvGrpSpPr>
        <p:grpSpPr>
          <a:xfrm>
            <a:off x="648531" y="3027357"/>
            <a:ext cx="2701964" cy="296950"/>
            <a:chOff x="900056" y="3529004"/>
            <a:chExt cx="5473300" cy="620721"/>
          </a:xfrm>
        </p:grpSpPr>
        <p:sp>
          <p:nvSpPr>
            <p:cNvPr id="61" name="Freeform 60"/>
            <p:cNvSpPr/>
            <p:nvPr/>
          </p:nvSpPr>
          <p:spPr>
            <a:xfrm>
              <a:off x="900056" y="3529004"/>
              <a:ext cx="1091739" cy="620720"/>
            </a:xfrm>
            <a:custGeom>
              <a:avLst/>
              <a:gdLst>
                <a:gd name="connsiteX0" fmla="*/ 0 w 2690037"/>
                <a:gd name="connsiteY0" fmla="*/ 627321 h 754912"/>
                <a:gd name="connsiteX1" fmla="*/ 414670 w 2690037"/>
                <a:gd name="connsiteY1" fmla="*/ 637954 h 754912"/>
                <a:gd name="connsiteX2" fmla="*/ 414670 w 2690037"/>
                <a:gd name="connsiteY2" fmla="*/ 0 h 754912"/>
                <a:gd name="connsiteX3" fmla="*/ 861237 w 2690037"/>
                <a:gd name="connsiteY3" fmla="*/ 10633 h 754912"/>
                <a:gd name="connsiteX4" fmla="*/ 861237 w 2690037"/>
                <a:gd name="connsiteY4" fmla="*/ 627321 h 754912"/>
                <a:gd name="connsiteX5" fmla="*/ 1584251 w 2690037"/>
                <a:gd name="connsiteY5" fmla="*/ 648586 h 754912"/>
                <a:gd name="connsiteX6" fmla="*/ 2690037 w 2690037"/>
                <a:gd name="connsiteY6" fmla="*/ 754912 h 754912"/>
                <a:gd name="connsiteX7" fmla="*/ 1818168 w 2690037"/>
                <a:gd name="connsiteY7" fmla="*/ 223284 h 754912"/>
                <a:gd name="connsiteX0" fmla="*/ 0 w 2690037"/>
                <a:gd name="connsiteY0" fmla="*/ 627321 h 754912"/>
                <a:gd name="connsiteX1" fmla="*/ 414670 w 2690037"/>
                <a:gd name="connsiteY1" fmla="*/ 637954 h 754912"/>
                <a:gd name="connsiteX2" fmla="*/ 414670 w 2690037"/>
                <a:gd name="connsiteY2" fmla="*/ 0 h 754912"/>
                <a:gd name="connsiteX3" fmla="*/ 861237 w 2690037"/>
                <a:gd name="connsiteY3" fmla="*/ 10633 h 754912"/>
                <a:gd name="connsiteX4" fmla="*/ 861237 w 2690037"/>
                <a:gd name="connsiteY4" fmla="*/ 627321 h 754912"/>
                <a:gd name="connsiteX5" fmla="*/ 1584251 w 2690037"/>
                <a:gd name="connsiteY5" fmla="*/ 648586 h 754912"/>
                <a:gd name="connsiteX6" fmla="*/ 2690037 w 2690037"/>
                <a:gd name="connsiteY6" fmla="*/ 754912 h 754912"/>
                <a:gd name="connsiteX0" fmla="*/ 0 w 1584251"/>
                <a:gd name="connsiteY0" fmla="*/ 627321 h 648586"/>
                <a:gd name="connsiteX1" fmla="*/ 414670 w 1584251"/>
                <a:gd name="connsiteY1" fmla="*/ 637954 h 648586"/>
                <a:gd name="connsiteX2" fmla="*/ 414670 w 1584251"/>
                <a:gd name="connsiteY2" fmla="*/ 0 h 648586"/>
                <a:gd name="connsiteX3" fmla="*/ 861237 w 1584251"/>
                <a:gd name="connsiteY3" fmla="*/ 10633 h 648586"/>
                <a:gd name="connsiteX4" fmla="*/ 861237 w 1584251"/>
                <a:gd name="connsiteY4" fmla="*/ 627321 h 648586"/>
                <a:gd name="connsiteX5" fmla="*/ 1584251 w 1584251"/>
                <a:gd name="connsiteY5" fmla="*/ 648586 h 648586"/>
                <a:gd name="connsiteX0" fmla="*/ 334485 w 1918736"/>
                <a:gd name="connsiteY0" fmla="*/ 627321 h 648586"/>
                <a:gd name="connsiteX1" fmla="*/ 0 w 1918736"/>
                <a:gd name="connsiteY1" fmla="*/ 628778 h 648586"/>
                <a:gd name="connsiteX2" fmla="*/ 749155 w 1918736"/>
                <a:gd name="connsiteY2" fmla="*/ 637954 h 648586"/>
                <a:gd name="connsiteX3" fmla="*/ 749155 w 1918736"/>
                <a:gd name="connsiteY3" fmla="*/ 0 h 648586"/>
                <a:gd name="connsiteX4" fmla="*/ 1195722 w 1918736"/>
                <a:gd name="connsiteY4" fmla="*/ 10633 h 648586"/>
                <a:gd name="connsiteX5" fmla="*/ 1195722 w 1918736"/>
                <a:gd name="connsiteY5" fmla="*/ 627321 h 648586"/>
                <a:gd name="connsiteX6" fmla="*/ 1918736 w 1918736"/>
                <a:gd name="connsiteY6" fmla="*/ 648586 h 648586"/>
                <a:gd name="connsiteX0" fmla="*/ 334485 w 1918736"/>
                <a:gd name="connsiteY0" fmla="*/ 627321 h 1139960"/>
                <a:gd name="connsiteX1" fmla="*/ 0 w 1918736"/>
                <a:gd name="connsiteY1" fmla="*/ 628778 h 1139960"/>
                <a:gd name="connsiteX2" fmla="*/ 620721 w 1918736"/>
                <a:gd name="connsiteY2" fmla="*/ 1139960 h 1139960"/>
                <a:gd name="connsiteX3" fmla="*/ 749155 w 1918736"/>
                <a:gd name="connsiteY3" fmla="*/ 0 h 1139960"/>
                <a:gd name="connsiteX4" fmla="*/ 1195722 w 1918736"/>
                <a:gd name="connsiteY4" fmla="*/ 10633 h 1139960"/>
                <a:gd name="connsiteX5" fmla="*/ 1195722 w 1918736"/>
                <a:gd name="connsiteY5" fmla="*/ 627321 h 1139960"/>
                <a:gd name="connsiteX6" fmla="*/ 1918736 w 1918736"/>
                <a:gd name="connsiteY6" fmla="*/ 648586 h 1139960"/>
                <a:gd name="connsiteX0" fmla="*/ 0 w 2210840"/>
                <a:gd name="connsiteY0" fmla="*/ 738317 h 1139960"/>
                <a:gd name="connsiteX1" fmla="*/ 292104 w 2210840"/>
                <a:gd name="connsiteY1" fmla="*/ 628778 h 1139960"/>
                <a:gd name="connsiteX2" fmla="*/ 912825 w 2210840"/>
                <a:gd name="connsiteY2" fmla="*/ 1139960 h 1139960"/>
                <a:gd name="connsiteX3" fmla="*/ 1041259 w 2210840"/>
                <a:gd name="connsiteY3" fmla="*/ 0 h 1139960"/>
                <a:gd name="connsiteX4" fmla="*/ 1487826 w 2210840"/>
                <a:gd name="connsiteY4" fmla="*/ 10633 h 1139960"/>
                <a:gd name="connsiteX5" fmla="*/ 1487826 w 2210840"/>
                <a:gd name="connsiteY5" fmla="*/ 627321 h 1139960"/>
                <a:gd name="connsiteX6" fmla="*/ 2210840 w 2210840"/>
                <a:gd name="connsiteY6" fmla="*/ 648586 h 1139960"/>
                <a:gd name="connsiteX0" fmla="*/ 0 w 2210840"/>
                <a:gd name="connsiteY0" fmla="*/ 738317 h 738317"/>
                <a:gd name="connsiteX1" fmla="*/ 292104 w 2210840"/>
                <a:gd name="connsiteY1" fmla="*/ 628778 h 738317"/>
                <a:gd name="connsiteX2" fmla="*/ 1022364 w 2210840"/>
                <a:gd name="connsiteY2" fmla="*/ 628778 h 738317"/>
                <a:gd name="connsiteX3" fmla="*/ 1041259 w 2210840"/>
                <a:gd name="connsiteY3" fmla="*/ 0 h 738317"/>
                <a:gd name="connsiteX4" fmla="*/ 1487826 w 2210840"/>
                <a:gd name="connsiteY4" fmla="*/ 10633 h 738317"/>
                <a:gd name="connsiteX5" fmla="*/ 1487826 w 2210840"/>
                <a:gd name="connsiteY5" fmla="*/ 627321 h 738317"/>
                <a:gd name="connsiteX6" fmla="*/ 2210840 w 2210840"/>
                <a:gd name="connsiteY6" fmla="*/ 648586 h 738317"/>
                <a:gd name="connsiteX0" fmla="*/ 0 w 2210840"/>
                <a:gd name="connsiteY0" fmla="*/ 727684 h 727684"/>
                <a:gd name="connsiteX1" fmla="*/ 292104 w 2210840"/>
                <a:gd name="connsiteY1" fmla="*/ 618145 h 727684"/>
                <a:gd name="connsiteX2" fmla="*/ 1022364 w 2210840"/>
                <a:gd name="connsiteY2" fmla="*/ 618145 h 727684"/>
                <a:gd name="connsiteX3" fmla="*/ 876312 w 2210840"/>
                <a:gd name="connsiteY3" fmla="*/ 216503 h 727684"/>
                <a:gd name="connsiteX4" fmla="*/ 1487826 w 2210840"/>
                <a:gd name="connsiteY4" fmla="*/ 0 h 727684"/>
                <a:gd name="connsiteX5" fmla="*/ 1487826 w 2210840"/>
                <a:gd name="connsiteY5" fmla="*/ 616688 h 727684"/>
                <a:gd name="connsiteX6" fmla="*/ 2210840 w 2210840"/>
                <a:gd name="connsiteY6" fmla="*/ 637953 h 727684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487826 w 2210840"/>
                <a:gd name="connsiteY4" fmla="*/ 75602 h 803286"/>
                <a:gd name="connsiteX5" fmla="*/ 1487826 w 2210840"/>
                <a:gd name="connsiteY5" fmla="*/ 69229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487826 w 2210840"/>
                <a:gd name="connsiteY5" fmla="*/ 69229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752624 w 2210840"/>
                <a:gd name="connsiteY5" fmla="*/ 73026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643085 w 2210840"/>
                <a:gd name="connsiteY5" fmla="*/ 73026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716111 w 2210840"/>
                <a:gd name="connsiteY5" fmla="*/ 730260 h 803286"/>
                <a:gd name="connsiteX6" fmla="*/ 2210840 w 2210840"/>
                <a:gd name="connsiteY6" fmla="*/ 713555 h 803286"/>
                <a:gd name="connsiteX0" fmla="*/ 0 w 2190780"/>
                <a:gd name="connsiteY0" fmla="*/ 803286 h 803286"/>
                <a:gd name="connsiteX1" fmla="*/ 292104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730260 h 803286"/>
                <a:gd name="connsiteX6" fmla="*/ 2190780 w 2190780"/>
                <a:gd name="connsiteY6" fmla="*/ 730260 h 803286"/>
                <a:gd name="connsiteX0" fmla="*/ 0 w 2190780"/>
                <a:gd name="connsiteY0" fmla="*/ 803286 h 803286"/>
                <a:gd name="connsiteX1" fmla="*/ 292104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693747 h 803286"/>
                <a:gd name="connsiteX6" fmla="*/ 2190780 w 2190780"/>
                <a:gd name="connsiteY6" fmla="*/ 730260 h 803286"/>
                <a:gd name="connsiteX0" fmla="*/ 0 w 2190780"/>
                <a:gd name="connsiteY0" fmla="*/ 803286 h 803286"/>
                <a:gd name="connsiteX1" fmla="*/ 292104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693747 h 803286"/>
                <a:gd name="connsiteX6" fmla="*/ 2190780 w 2190780"/>
                <a:gd name="connsiteY6" fmla="*/ 693747 h 803286"/>
                <a:gd name="connsiteX0" fmla="*/ 0 w 2190780"/>
                <a:gd name="connsiteY0" fmla="*/ 803286 h 803286"/>
                <a:gd name="connsiteX1" fmla="*/ 1022364 w 2190780"/>
                <a:gd name="connsiteY1" fmla="*/ 693747 h 803286"/>
                <a:gd name="connsiteX2" fmla="*/ 1022364 w 2190780"/>
                <a:gd name="connsiteY2" fmla="*/ 0 h 803286"/>
                <a:gd name="connsiteX3" fmla="*/ 1716111 w 2190780"/>
                <a:gd name="connsiteY3" fmla="*/ 0 h 803286"/>
                <a:gd name="connsiteX4" fmla="*/ 1716111 w 2190780"/>
                <a:gd name="connsiteY4" fmla="*/ 693747 h 803286"/>
                <a:gd name="connsiteX5" fmla="*/ 2190780 w 2190780"/>
                <a:gd name="connsiteY5" fmla="*/ 693747 h 803286"/>
                <a:gd name="connsiteX0" fmla="*/ 0 w 2190780"/>
                <a:gd name="connsiteY0" fmla="*/ 803286 h 803286"/>
                <a:gd name="connsiteX1" fmla="*/ 328617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693747 h 803286"/>
                <a:gd name="connsiteX6" fmla="*/ 2190780 w 2190780"/>
                <a:gd name="connsiteY6" fmla="*/ 693747 h 803286"/>
                <a:gd name="connsiteX0" fmla="*/ 0 w 2190780"/>
                <a:gd name="connsiteY0" fmla="*/ 803286 h 803286"/>
                <a:gd name="connsiteX1" fmla="*/ 1022364 w 2190780"/>
                <a:gd name="connsiteY1" fmla="*/ 693747 h 803286"/>
                <a:gd name="connsiteX2" fmla="*/ 1022364 w 2190780"/>
                <a:gd name="connsiteY2" fmla="*/ 0 h 803286"/>
                <a:gd name="connsiteX3" fmla="*/ 1716111 w 2190780"/>
                <a:gd name="connsiteY3" fmla="*/ 0 h 803286"/>
                <a:gd name="connsiteX4" fmla="*/ 1716111 w 2190780"/>
                <a:gd name="connsiteY4" fmla="*/ 693747 h 803286"/>
                <a:gd name="connsiteX5" fmla="*/ 2190780 w 2190780"/>
                <a:gd name="connsiteY5" fmla="*/ 693747 h 803286"/>
                <a:gd name="connsiteX0" fmla="*/ 0 w 1898676"/>
                <a:gd name="connsiteY0" fmla="*/ 693747 h 693747"/>
                <a:gd name="connsiteX1" fmla="*/ 730260 w 1898676"/>
                <a:gd name="connsiteY1" fmla="*/ 693747 h 693747"/>
                <a:gd name="connsiteX2" fmla="*/ 730260 w 1898676"/>
                <a:gd name="connsiteY2" fmla="*/ 0 h 693747"/>
                <a:gd name="connsiteX3" fmla="*/ 1424007 w 1898676"/>
                <a:gd name="connsiteY3" fmla="*/ 0 h 693747"/>
                <a:gd name="connsiteX4" fmla="*/ 1424007 w 1898676"/>
                <a:gd name="connsiteY4" fmla="*/ 693747 h 693747"/>
                <a:gd name="connsiteX5" fmla="*/ 1898676 w 1898676"/>
                <a:gd name="connsiteY5" fmla="*/ 693747 h 693747"/>
                <a:gd name="connsiteX0" fmla="*/ 0 w 2190780"/>
                <a:gd name="connsiteY0" fmla="*/ 693747 h 693748"/>
                <a:gd name="connsiteX1" fmla="*/ 730260 w 2190780"/>
                <a:gd name="connsiteY1" fmla="*/ 693747 h 693748"/>
                <a:gd name="connsiteX2" fmla="*/ 730260 w 2190780"/>
                <a:gd name="connsiteY2" fmla="*/ 0 h 693748"/>
                <a:gd name="connsiteX3" fmla="*/ 1424007 w 2190780"/>
                <a:gd name="connsiteY3" fmla="*/ 0 h 693748"/>
                <a:gd name="connsiteX4" fmla="*/ 1424007 w 2190780"/>
                <a:gd name="connsiteY4" fmla="*/ 693747 h 693748"/>
                <a:gd name="connsiteX5" fmla="*/ 2190780 w 2190780"/>
                <a:gd name="connsiteY5" fmla="*/ 693748 h 693748"/>
                <a:gd name="connsiteX0" fmla="*/ 0 w 1424007"/>
                <a:gd name="connsiteY0" fmla="*/ 693747 h 693747"/>
                <a:gd name="connsiteX1" fmla="*/ 730260 w 1424007"/>
                <a:gd name="connsiteY1" fmla="*/ 693747 h 693747"/>
                <a:gd name="connsiteX2" fmla="*/ 730260 w 1424007"/>
                <a:gd name="connsiteY2" fmla="*/ 0 h 693747"/>
                <a:gd name="connsiteX3" fmla="*/ 1424007 w 1424007"/>
                <a:gd name="connsiteY3" fmla="*/ 0 h 693747"/>
                <a:gd name="connsiteX4" fmla="*/ 1424007 w 1424007"/>
                <a:gd name="connsiteY4" fmla="*/ 693747 h 69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007" h="693747">
                  <a:moveTo>
                    <a:pt x="0" y="693747"/>
                  </a:moveTo>
                  <a:lnTo>
                    <a:pt x="730260" y="693747"/>
                  </a:lnTo>
                  <a:lnTo>
                    <a:pt x="730260" y="0"/>
                  </a:lnTo>
                  <a:lnTo>
                    <a:pt x="1424007" y="0"/>
                  </a:lnTo>
                  <a:lnTo>
                    <a:pt x="1424007" y="693747"/>
                  </a:lnTo>
                </a:path>
              </a:pathLst>
            </a:cu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1995447" y="3529005"/>
              <a:ext cx="1091739" cy="620720"/>
            </a:xfrm>
            <a:custGeom>
              <a:avLst/>
              <a:gdLst>
                <a:gd name="connsiteX0" fmla="*/ 0 w 2690037"/>
                <a:gd name="connsiteY0" fmla="*/ 627321 h 754912"/>
                <a:gd name="connsiteX1" fmla="*/ 414670 w 2690037"/>
                <a:gd name="connsiteY1" fmla="*/ 637954 h 754912"/>
                <a:gd name="connsiteX2" fmla="*/ 414670 w 2690037"/>
                <a:gd name="connsiteY2" fmla="*/ 0 h 754912"/>
                <a:gd name="connsiteX3" fmla="*/ 861237 w 2690037"/>
                <a:gd name="connsiteY3" fmla="*/ 10633 h 754912"/>
                <a:gd name="connsiteX4" fmla="*/ 861237 w 2690037"/>
                <a:gd name="connsiteY4" fmla="*/ 627321 h 754912"/>
                <a:gd name="connsiteX5" fmla="*/ 1584251 w 2690037"/>
                <a:gd name="connsiteY5" fmla="*/ 648586 h 754912"/>
                <a:gd name="connsiteX6" fmla="*/ 2690037 w 2690037"/>
                <a:gd name="connsiteY6" fmla="*/ 754912 h 754912"/>
                <a:gd name="connsiteX7" fmla="*/ 1818168 w 2690037"/>
                <a:gd name="connsiteY7" fmla="*/ 223284 h 754912"/>
                <a:gd name="connsiteX0" fmla="*/ 0 w 2690037"/>
                <a:gd name="connsiteY0" fmla="*/ 627321 h 754912"/>
                <a:gd name="connsiteX1" fmla="*/ 414670 w 2690037"/>
                <a:gd name="connsiteY1" fmla="*/ 637954 h 754912"/>
                <a:gd name="connsiteX2" fmla="*/ 414670 w 2690037"/>
                <a:gd name="connsiteY2" fmla="*/ 0 h 754912"/>
                <a:gd name="connsiteX3" fmla="*/ 861237 w 2690037"/>
                <a:gd name="connsiteY3" fmla="*/ 10633 h 754912"/>
                <a:gd name="connsiteX4" fmla="*/ 861237 w 2690037"/>
                <a:gd name="connsiteY4" fmla="*/ 627321 h 754912"/>
                <a:gd name="connsiteX5" fmla="*/ 1584251 w 2690037"/>
                <a:gd name="connsiteY5" fmla="*/ 648586 h 754912"/>
                <a:gd name="connsiteX6" fmla="*/ 2690037 w 2690037"/>
                <a:gd name="connsiteY6" fmla="*/ 754912 h 754912"/>
                <a:gd name="connsiteX0" fmla="*/ 0 w 1584251"/>
                <a:gd name="connsiteY0" fmla="*/ 627321 h 648586"/>
                <a:gd name="connsiteX1" fmla="*/ 414670 w 1584251"/>
                <a:gd name="connsiteY1" fmla="*/ 637954 h 648586"/>
                <a:gd name="connsiteX2" fmla="*/ 414670 w 1584251"/>
                <a:gd name="connsiteY2" fmla="*/ 0 h 648586"/>
                <a:gd name="connsiteX3" fmla="*/ 861237 w 1584251"/>
                <a:gd name="connsiteY3" fmla="*/ 10633 h 648586"/>
                <a:gd name="connsiteX4" fmla="*/ 861237 w 1584251"/>
                <a:gd name="connsiteY4" fmla="*/ 627321 h 648586"/>
                <a:gd name="connsiteX5" fmla="*/ 1584251 w 1584251"/>
                <a:gd name="connsiteY5" fmla="*/ 648586 h 648586"/>
                <a:gd name="connsiteX0" fmla="*/ 334485 w 1918736"/>
                <a:gd name="connsiteY0" fmla="*/ 627321 h 648586"/>
                <a:gd name="connsiteX1" fmla="*/ 0 w 1918736"/>
                <a:gd name="connsiteY1" fmla="*/ 628778 h 648586"/>
                <a:gd name="connsiteX2" fmla="*/ 749155 w 1918736"/>
                <a:gd name="connsiteY2" fmla="*/ 637954 h 648586"/>
                <a:gd name="connsiteX3" fmla="*/ 749155 w 1918736"/>
                <a:gd name="connsiteY3" fmla="*/ 0 h 648586"/>
                <a:gd name="connsiteX4" fmla="*/ 1195722 w 1918736"/>
                <a:gd name="connsiteY4" fmla="*/ 10633 h 648586"/>
                <a:gd name="connsiteX5" fmla="*/ 1195722 w 1918736"/>
                <a:gd name="connsiteY5" fmla="*/ 627321 h 648586"/>
                <a:gd name="connsiteX6" fmla="*/ 1918736 w 1918736"/>
                <a:gd name="connsiteY6" fmla="*/ 648586 h 648586"/>
                <a:gd name="connsiteX0" fmla="*/ 334485 w 1918736"/>
                <a:gd name="connsiteY0" fmla="*/ 627321 h 1139960"/>
                <a:gd name="connsiteX1" fmla="*/ 0 w 1918736"/>
                <a:gd name="connsiteY1" fmla="*/ 628778 h 1139960"/>
                <a:gd name="connsiteX2" fmla="*/ 620721 w 1918736"/>
                <a:gd name="connsiteY2" fmla="*/ 1139960 h 1139960"/>
                <a:gd name="connsiteX3" fmla="*/ 749155 w 1918736"/>
                <a:gd name="connsiteY3" fmla="*/ 0 h 1139960"/>
                <a:gd name="connsiteX4" fmla="*/ 1195722 w 1918736"/>
                <a:gd name="connsiteY4" fmla="*/ 10633 h 1139960"/>
                <a:gd name="connsiteX5" fmla="*/ 1195722 w 1918736"/>
                <a:gd name="connsiteY5" fmla="*/ 627321 h 1139960"/>
                <a:gd name="connsiteX6" fmla="*/ 1918736 w 1918736"/>
                <a:gd name="connsiteY6" fmla="*/ 648586 h 1139960"/>
                <a:gd name="connsiteX0" fmla="*/ 0 w 2210840"/>
                <a:gd name="connsiteY0" fmla="*/ 738317 h 1139960"/>
                <a:gd name="connsiteX1" fmla="*/ 292104 w 2210840"/>
                <a:gd name="connsiteY1" fmla="*/ 628778 h 1139960"/>
                <a:gd name="connsiteX2" fmla="*/ 912825 w 2210840"/>
                <a:gd name="connsiteY2" fmla="*/ 1139960 h 1139960"/>
                <a:gd name="connsiteX3" fmla="*/ 1041259 w 2210840"/>
                <a:gd name="connsiteY3" fmla="*/ 0 h 1139960"/>
                <a:gd name="connsiteX4" fmla="*/ 1487826 w 2210840"/>
                <a:gd name="connsiteY4" fmla="*/ 10633 h 1139960"/>
                <a:gd name="connsiteX5" fmla="*/ 1487826 w 2210840"/>
                <a:gd name="connsiteY5" fmla="*/ 627321 h 1139960"/>
                <a:gd name="connsiteX6" fmla="*/ 2210840 w 2210840"/>
                <a:gd name="connsiteY6" fmla="*/ 648586 h 1139960"/>
                <a:gd name="connsiteX0" fmla="*/ 0 w 2210840"/>
                <a:gd name="connsiteY0" fmla="*/ 738317 h 738317"/>
                <a:gd name="connsiteX1" fmla="*/ 292104 w 2210840"/>
                <a:gd name="connsiteY1" fmla="*/ 628778 h 738317"/>
                <a:gd name="connsiteX2" fmla="*/ 1022364 w 2210840"/>
                <a:gd name="connsiteY2" fmla="*/ 628778 h 738317"/>
                <a:gd name="connsiteX3" fmla="*/ 1041259 w 2210840"/>
                <a:gd name="connsiteY3" fmla="*/ 0 h 738317"/>
                <a:gd name="connsiteX4" fmla="*/ 1487826 w 2210840"/>
                <a:gd name="connsiteY4" fmla="*/ 10633 h 738317"/>
                <a:gd name="connsiteX5" fmla="*/ 1487826 w 2210840"/>
                <a:gd name="connsiteY5" fmla="*/ 627321 h 738317"/>
                <a:gd name="connsiteX6" fmla="*/ 2210840 w 2210840"/>
                <a:gd name="connsiteY6" fmla="*/ 648586 h 738317"/>
                <a:gd name="connsiteX0" fmla="*/ 0 w 2210840"/>
                <a:gd name="connsiteY0" fmla="*/ 727684 h 727684"/>
                <a:gd name="connsiteX1" fmla="*/ 292104 w 2210840"/>
                <a:gd name="connsiteY1" fmla="*/ 618145 h 727684"/>
                <a:gd name="connsiteX2" fmla="*/ 1022364 w 2210840"/>
                <a:gd name="connsiteY2" fmla="*/ 618145 h 727684"/>
                <a:gd name="connsiteX3" fmla="*/ 876312 w 2210840"/>
                <a:gd name="connsiteY3" fmla="*/ 216503 h 727684"/>
                <a:gd name="connsiteX4" fmla="*/ 1487826 w 2210840"/>
                <a:gd name="connsiteY4" fmla="*/ 0 h 727684"/>
                <a:gd name="connsiteX5" fmla="*/ 1487826 w 2210840"/>
                <a:gd name="connsiteY5" fmla="*/ 616688 h 727684"/>
                <a:gd name="connsiteX6" fmla="*/ 2210840 w 2210840"/>
                <a:gd name="connsiteY6" fmla="*/ 637953 h 727684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487826 w 2210840"/>
                <a:gd name="connsiteY4" fmla="*/ 75602 h 803286"/>
                <a:gd name="connsiteX5" fmla="*/ 1487826 w 2210840"/>
                <a:gd name="connsiteY5" fmla="*/ 69229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487826 w 2210840"/>
                <a:gd name="connsiteY5" fmla="*/ 69229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752624 w 2210840"/>
                <a:gd name="connsiteY5" fmla="*/ 73026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643085 w 2210840"/>
                <a:gd name="connsiteY5" fmla="*/ 73026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716111 w 2210840"/>
                <a:gd name="connsiteY5" fmla="*/ 730260 h 803286"/>
                <a:gd name="connsiteX6" fmla="*/ 2210840 w 2210840"/>
                <a:gd name="connsiteY6" fmla="*/ 713555 h 803286"/>
                <a:gd name="connsiteX0" fmla="*/ 0 w 2190780"/>
                <a:gd name="connsiteY0" fmla="*/ 803286 h 803286"/>
                <a:gd name="connsiteX1" fmla="*/ 292104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730260 h 803286"/>
                <a:gd name="connsiteX6" fmla="*/ 2190780 w 2190780"/>
                <a:gd name="connsiteY6" fmla="*/ 730260 h 803286"/>
                <a:gd name="connsiteX0" fmla="*/ 0 w 2190780"/>
                <a:gd name="connsiteY0" fmla="*/ 803286 h 803286"/>
                <a:gd name="connsiteX1" fmla="*/ 292104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693747 h 803286"/>
                <a:gd name="connsiteX6" fmla="*/ 2190780 w 2190780"/>
                <a:gd name="connsiteY6" fmla="*/ 730260 h 803286"/>
                <a:gd name="connsiteX0" fmla="*/ 0 w 2190780"/>
                <a:gd name="connsiteY0" fmla="*/ 803286 h 803286"/>
                <a:gd name="connsiteX1" fmla="*/ 292104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693747 h 803286"/>
                <a:gd name="connsiteX6" fmla="*/ 2190780 w 2190780"/>
                <a:gd name="connsiteY6" fmla="*/ 693747 h 803286"/>
                <a:gd name="connsiteX0" fmla="*/ 0 w 2190780"/>
                <a:gd name="connsiteY0" fmla="*/ 803286 h 803286"/>
                <a:gd name="connsiteX1" fmla="*/ 1022364 w 2190780"/>
                <a:gd name="connsiteY1" fmla="*/ 693747 h 803286"/>
                <a:gd name="connsiteX2" fmla="*/ 1022364 w 2190780"/>
                <a:gd name="connsiteY2" fmla="*/ 0 h 803286"/>
                <a:gd name="connsiteX3" fmla="*/ 1716111 w 2190780"/>
                <a:gd name="connsiteY3" fmla="*/ 0 h 803286"/>
                <a:gd name="connsiteX4" fmla="*/ 1716111 w 2190780"/>
                <a:gd name="connsiteY4" fmla="*/ 693747 h 803286"/>
                <a:gd name="connsiteX5" fmla="*/ 2190780 w 2190780"/>
                <a:gd name="connsiteY5" fmla="*/ 693747 h 803286"/>
                <a:gd name="connsiteX0" fmla="*/ 0 w 2190780"/>
                <a:gd name="connsiteY0" fmla="*/ 803286 h 803286"/>
                <a:gd name="connsiteX1" fmla="*/ 328617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693747 h 803286"/>
                <a:gd name="connsiteX6" fmla="*/ 2190780 w 2190780"/>
                <a:gd name="connsiteY6" fmla="*/ 693747 h 803286"/>
                <a:gd name="connsiteX0" fmla="*/ 0 w 2190780"/>
                <a:gd name="connsiteY0" fmla="*/ 803286 h 803286"/>
                <a:gd name="connsiteX1" fmla="*/ 1022364 w 2190780"/>
                <a:gd name="connsiteY1" fmla="*/ 693747 h 803286"/>
                <a:gd name="connsiteX2" fmla="*/ 1022364 w 2190780"/>
                <a:gd name="connsiteY2" fmla="*/ 0 h 803286"/>
                <a:gd name="connsiteX3" fmla="*/ 1716111 w 2190780"/>
                <a:gd name="connsiteY3" fmla="*/ 0 h 803286"/>
                <a:gd name="connsiteX4" fmla="*/ 1716111 w 2190780"/>
                <a:gd name="connsiteY4" fmla="*/ 693747 h 803286"/>
                <a:gd name="connsiteX5" fmla="*/ 2190780 w 2190780"/>
                <a:gd name="connsiteY5" fmla="*/ 693747 h 803286"/>
                <a:gd name="connsiteX0" fmla="*/ 0 w 1898676"/>
                <a:gd name="connsiteY0" fmla="*/ 693747 h 693747"/>
                <a:gd name="connsiteX1" fmla="*/ 730260 w 1898676"/>
                <a:gd name="connsiteY1" fmla="*/ 693747 h 693747"/>
                <a:gd name="connsiteX2" fmla="*/ 730260 w 1898676"/>
                <a:gd name="connsiteY2" fmla="*/ 0 h 693747"/>
                <a:gd name="connsiteX3" fmla="*/ 1424007 w 1898676"/>
                <a:gd name="connsiteY3" fmla="*/ 0 h 693747"/>
                <a:gd name="connsiteX4" fmla="*/ 1424007 w 1898676"/>
                <a:gd name="connsiteY4" fmla="*/ 693747 h 693747"/>
                <a:gd name="connsiteX5" fmla="*/ 1898676 w 1898676"/>
                <a:gd name="connsiteY5" fmla="*/ 693747 h 693747"/>
                <a:gd name="connsiteX0" fmla="*/ 0 w 2190780"/>
                <a:gd name="connsiteY0" fmla="*/ 693747 h 693748"/>
                <a:gd name="connsiteX1" fmla="*/ 730260 w 2190780"/>
                <a:gd name="connsiteY1" fmla="*/ 693747 h 693748"/>
                <a:gd name="connsiteX2" fmla="*/ 730260 w 2190780"/>
                <a:gd name="connsiteY2" fmla="*/ 0 h 693748"/>
                <a:gd name="connsiteX3" fmla="*/ 1424007 w 2190780"/>
                <a:gd name="connsiteY3" fmla="*/ 0 h 693748"/>
                <a:gd name="connsiteX4" fmla="*/ 1424007 w 2190780"/>
                <a:gd name="connsiteY4" fmla="*/ 693747 h 693748"/>
                <a:gd name="connsiteX5" fmla="*/ 2190780 w 2190780"/>
                <a:gd name="connsiteY5" fmla="*/ 693748 h 693748"/>
                <a:gd name="connsiteX0" fmla="*/ 0 w 1424007"/>
                <a:gd name="connsiteY0" fmla="*/ 693747 h 693747"/>
                <a:gd name="connsiteX1" fmla="*/ 730260 w 1424007"/>
                <a:gd name="connsiteY1" fmla="*/ 693747 h 693747"/>
                <a:gd name="connsiteX2" fmla="*/ 730260 w 1424007"/>
                <a:gd name="connsiteY2" fmla="*/ 0 h 693747"/>
                <a:gd name="connsiteX3" fmla="*/ 1424007 w 1424007"/>
                <a:gd name="connsiteY3" fmla="*/ 0 h 693747"/>
                <a:gd name="connsiteX4" fmla="*/ 1424007 w 1424007"/>
                <a:gd name="connsiteY4" fmla="*/ 693747 h 69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007" h="693747">
                  <a:moveTo>
                    <a:pt x="0" y="693747"/>
                  </a:moveTo>
                  <a:lnTo>
                    <a:pt x="730260" y="693747"/>
                  </a:lnTo>
                  <a:lnTo>
                    <a:pt x="730260" y="0"/>
                  </a:lnTo>
                  <a:lnTo>
                    <a:pt x="1424007" y="0"/>
                  </a:lnTo>
                  <a:lnTo>
                    <a:pt x="1424007" y="693747"/>
                  </a:lnTo>
                </a:path>
              </a:pathLst>
            </a:cu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090837" y="3529005"/>
              <a:ext cx="1091739" cy="620720"/>
            </a:xfrm>
            <a:custGeom>
              <a:avLst/>
              <a:gdLst>
                <a:gd name="connsiteX0" fmla="*/ 0 w 2690037"/>
                <a:gd name="connsiteY0" fmla="*/ 627321 h 754912"/>
                <a:gd name="connsiteX1" fmla="*/ 414670 w 2690037"/>
                <a:gd name="connsiteY1" fmla="*/ 637954 h 754912"/>
                <a:gd name="connsiteX2" fmla="*/ 414670 w 2690037"/>
                <a:gd name="connsiteY2" fmla="*/ 0 h 754912"/>
                <a:gd name="connsiteX3" fmla="*/ 861237 w 2690037"/>
                <a:gd name="connsiteY3" fmla="*/ 10633 h 754912"/>
                <a:gd name="connsiteX4" fmla="*/ 861237 w 2690037"/>
                <a:gd name="connsiteY4" fmla="*/ 627321 h 754912"/>
                <a:gd name="connsiteX5" fmla="*/ 1584251 w 2690037"/>
                <a:gd name="connsiteY5" fmla="*/ 648586 h 754912"/>
                <a:gd name="connsiteX6" fmla="*/ 2690037 w 2690037"/>
                <a:gd name="connsiteY6" fmla="*/ 754912 h 754912"/>
                <a:gd name="connsiteX7" fmla="*/ 1818168 w 2690037"/>
                <a:gd name="connsiteY7" fmla="*/ 223284 h 754912"/>
                <a:gd name="connsiteX0" fmla="*/ 0 w 2690037"/>
                <a:gd name="connsiteY0" fmla="*/ 627321 h 754912"/>
                <a:gd name="connsiteX1" fmla="*/ 414670 w 2690037"/>
                <a:gd name="connsiteY1" fmla="*/ 637954 h 754912"/>
                <a:gd name="connsiteX2" fmla="*/ 414670 w 2690037"/>
                <a:gd name="connsiteY2" fmla="*/ 0 h 754912"/>
                <a:gd name="connsiteX3" fmla="*/ 861237 w 2690037"/>
                <a:gd name="connsiteY3" fmla="*/ 10633 h 754912"/>
                <a:gd name="connsiteX4" fmla="*/ 861237 w 2690037"/>
                <a:gd name="connsiteY4" fmla="*/ 627321 h 754912"/>
                <a:gd name="connsiteX5" fmla="*/ 1584251 w 2690037"/>
                <a:gd name="connsiteY5" fmla="*/ 648586 h 754912"/>
                <a:gd name="connsiteX6" fmla="*/ 2690037 w 2690037"/>
                <a:gd name="connsiteY6" fmla="*/ 754912 h 754912"/>
                <a:gd name="connsiteX0" fmla="*/ 0 w 1584251"/>
                <a:gd name="connsiteY0" fmla="*/ 627321 h 648586"/>
                <a:gd name="connsiteX1" fmla="*/ 414670 w 1584251"/>
                <a:gd name="connsiteY1" fmla="*/ 637954 h 648586"/>
                <a:gd name="connsiteX2" fmla="*/ 414670 w 1584251"/>
                <a:gd name="connsiteY2" fmla="*/ 0 h 648586"/>
                <a:gd name="connsiteX3" fmla="*/ 861237 w 1584251"/>
                <a:gd name="connsiteY3" fmla="*/ 10633 h 648586"/>
                <a:gd name="connsiteX4" fmla="*/ 861237 w 1584251"/>
                <a:gd name="connsiteY4" fmla="*/ 627321 h 648586"/>
                <a:gd name="connsiteX5" fmla="*/ 1584251 w 1584251"/>
                <a:gd name="connsiteY5" fmla="*/ 648586 h 648586"/>
                <a:gd name="connsiteX0" fmla="*/ 334485 w 1918736"/>
                <a:gd name="connsiteY0" fmla="*/ 627321 h 648586"/>
                <a:gd name="connsiteX1" fmla="*/ 0 w 1918736"/>
                <a:gd name="connsiteY1" fmla="*/ 628778 h 648586"/>
                <a:gd name="connsiteX2" fmla="*/ 749155 w 1918736"/>
                <a:gd name="connsiteY2" fmla="*/ 637954 h 648586"/>
                <a:gd name="connsiteX3" fmla="*/ 749155 w 1918736"/>
                <a:gd name="connsiteY3" fmla="*/ 0 h 648586"/>
                <a:gd name="connsiteX4" fmla="*/ 1195722 w 1918736"/>
                <a:gd name="connsiteY4" fmla="*/ 10633 h 648586"/>
                <a:gd name="connsiteX5" fmla="*/ 1195722 w 1918736"/>
                <a:gd name="connsiteY5" fmla="*/ 627321 h 648586"/>
                <a:gd name="connsiteX6" fmla="*/ 1918736 w 1918736"/>
                <a:gd name="connsiteY6" fmla="*/ 648586 h 648586"/>
                <a:gd name="connsiteX0" fmla="*/ 334485 w 1918736"/>
                <a:gd name="connsiteY0" fmla="*/ 627321 h 1139960"/>
                <a:gd name="connsiteX1" fmla="*/ 0 w 1918736"/>
                <a:gd name="connsiteY1" fmla="*/ 628778 h 1139960"/>
                <a:gd name="connsiteX2" fmla="*/ 620721 w 1918736"/>
                <a:gd name="connsiteY2" fmla="*/ 1139960 h 1139960"/>
                <a:gd name="connsiteX3" fmla="*/ 749155 w 1918736"/>
                <a:gd name="connsiteY3" fmla="*/ 0 h 1139960"/>
                <a:gd name="connsiteX4" fmla="*/ 1195722 w 1918736"/>
                <a:gd name="connsiteY4" fmla="*/ 10633 h 1139960"/>
                <a:gd name="connsiteX5" fmla="*/ 1195722 w 1918736"/>
                <a:gd name="connsiteY5" fmla="*/ 627321 h 1139960"/>
                <a:gd name="connsiteX6" fmla="*/ 1918736 w 1918736"/>
                <a:gd name="connsiteY6" fmla="*/ 648586 h 1139960"/>
                <a:gd name="connsiteX0" fmla="*/ 0 w 2210840"/>
                <a:gd name="connsiteY0" fmla="*/ 738317 h 1139960"/>
                <a:gd name="connsiteX1" fmla="*/ 292104 w 2210840"/>
                <a:gd name="connsiteY1" fmla="*/ 628778 h 1139960"/>
                <a:gd name="connsiteX2" fmla="*/ 912825 w 2210840"/>
                <a:gd name="connsiteY2" fmla="*/ 1139960 h 1139960"/>
                <a:gd name="connsiteX3" fmla="*/ 1041259 w 2210840"/>
                <a:gd name="connsiteY3" fmla="*/ 0 h 1139960"/>
                <a:gd name="connsiteX4" fmla="*/ 1487826 w 2210840"/>
                <a:gd name="connsiteY4" fmla="*/ 10633 h 1139960"/>
                <a:gd name="connsiteX5" fmla="*/ 1487826 w 2210840"/>
                <a:gd name="connsiteY5" fmla="*/ 627321 h 1139960"/>
                <a:gd name="connsiteX6" fmla="*/ 2210840 w 2210840"/>
                <a:gd name="connsiteY6" fmla="*/ 648586 h 1139960"/>
                <a:gd name="connsiteX0" fmla="*/ 0 w 2210840"/>
                <a:gd name="connsiteY0" fmla="*/ 738317 h 738317"/>
                <a:gd name="connsiteX1" fmla="*/ 292104 w 2210840"/>
                <a:gd name="connsiteY1" fmla="*/ 628778 h 738317"/>
                <a:gd name="connsiteX2" fmla="*/ 1022364 w 2210840"/>
                <a:gd name="connsiteY2" fmla="*/ 628778 h 738317"/>
                <a:gd name="connsiteX3" fmla="*/ 1041259 w 2210840"/>
                <a:gd name="connsiteY3" fmla="*/ 0 h 738317"/>
                <a:gd name="connsiteX4" fmla="*/ 1487826 w 2210840"/>
                <a:gd name="connsiteY4" fmla="*/ 10633 h 738317"/>
                <a:gd name="connsiteX5" fmla="*/ 1487826 w 2210840"/>
                <a:gd name="connsiteY5" fmla="*/ 627321 h 738317"/>
                <a:gd name="connsiteX6" fmla="*/ 2210840 w 2210840"/>
                <a:gd name="connsiteY6" fmla="*/ 648586 h 738317"/>
                <a:gd name="connsiteX0" fmla="*/ 0 w 2210840"/>
                <a:gd name="connsiteY0" fmla="*/ 727684 h 727684"/>
                <a:gd name="connsiteX1" fmla="*/ 292104 w 2210840"/>
                <a:gd name="connsiteY1" fmla="*/ 618145 h 727684"/>
                <a:gd name="connsiteX2" fmla="*/ 1022364 w 2210840"/>
                <a:gd name="connsiteY2" fmla="*/ 618145 h 727684"/>
                <a:gd name="connsiteX3" fmla="*/ 876312 w 2210840"/>
                <a:gd name="connsiteY3" fmla="*/ 216503 h 727684"/>
                <a:gd name="connsiteX4" fmla="*/ 1487826 w 2210840"/>
                <a:gd name="connsiteY4" fmla="*/ 0 h 727684"/>
                <a:gd name="connsiteX5" fmla="*/ 1487826 w 2210840"/>
                <a:gd name="connsiteY5" fmla="*/ 616688 h 727684"/>
                <a:gd name="connsiteX6" fmla="*/ 2210840 w 2210840"/>
                <a:gd name="connsiteY6" fmla="*/ 637953 h 727684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487826 w 2210840"/>
                <a:gd name="connsiteY4" fmla="*/ 75602 h 803286"/>
                <a:gd name="connsiteX5" fmla="*/ 1487826 w 2210840"/>
                <a:gd name="connsiteY5" fmla="*/ 69229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487826 w 2210840"/>
                <a:gd name="connsiteY5" fmla="*/ 69229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752624 w 2210840"/>
                <a:gd name="connsiteY5" fmla="*/ 73026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643085 w 2210840"/>
                <a:gd name="connsiteY5" fmla="*/ 73026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716111 w 2210840"/>
                <a:gd name="connsiteY5" fmla="*/ 730260 h 803286"/>
                <a:gd name="connsiteX6" fmla="*/ 2210840 w 2210840"/>
                <a:gd name="connsiteY6" fmla="*/ 713555 h 803286"/>
                <a:gd name="connsiteX0" fmla="*/ 0 w 2190780"/>
                <a:gd name="connsiteY0" fmla="*/ 803286 h 803286"/>
                <a:gd name="connsiteX1" fmla="*/ 292104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730260 h 803286"/>
                <a:gd name="connsiteX6" fmla="*/ 2190780 w 2190780"/>
                <a:gd name="connsiteY6" fmla="*/ 730260 h 803286"/>
                <a:gd name="connsiteX0" fmla="*/ 0 w 2190780"/>
                <a:gd name="connsiteY0" fmla="*/ 803286 h 803286"/>
                <a:gd name="connsiteX1" fmla="*/ 292104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693747 h 803286"/>
                <a:gd name="connsiteX6" fmla="*/ 2190780 w 2190780"/>
                <a:gd name="connsiteY6" fmla="*/ 730260 h 803286"/>
                <a:gd name="connsiteX0" fmla="*/ 0 w 2190780"/>
                <a:gd name="connsiteY0" fmla="*/ 803286 h 803286"/>
                <a:gd name="connsiteX1" fmla="*/ 292104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693747 h 803286"/>
                <a:gd name="connsiteX6" fmla="*/ 2190780 w 2190780"/>
                <a:gd name="connsiteY6" fmla="*/ 693747 h 803286"/>
                <a:gd name="connsiteX0" fmla="*/ 0 w 2190780"/>
                <a:gd name="connsiteY0" fmla="*/ 803286 h 803286"/>
                <a:gd name="connsiteX1" fmla="*/ 1022364 w 2190780"/>
                <a:gd name="connsiteY1" fmla="*/ 693747 h 803286"/>
                <a:gd name="connsiteX2" fmla="*/ 1022364 w 2190780"/>
                <a:gd name="connsiteY2" fmla="*/ 0 h 803286"/>
                <a:gd name="connsiteX3" fmla="*/ 1716111 w 2190780"/>
                <a:gd name="connsiteY3" fmla="*/ 0 h 803286"/>
                <a:gd name="connsiteX4" fmla="*/ 1716111 w 2190780"/>
                <a:gd name="connsiteY4" fmla="*/ 693747 h 803286"/>
                <a:gd name="connsiteX5" fmla="*/ 2190780 w 2190780"/>
                <a:gd name="connsiteY5" fmla="*/ 693747 h 803286"/>
                <a:gd name="connsiteX0" fmla="*/ 0 w 2190780"/>
                <a:gd name="connsiteY0" fmla="*/ 803286 h 803286"/>
                <a:gd name="connsiteX1" fmla="*/ 328617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693747 h 803286"/>
                <a:gd name="connsiteX6" fmla="*/ 2190780 w 2190780"/>
                <a:gd name="connsiteY6" fmla="*/ 693747 h 803286"/>
                <a:gd name="connsiteX0" fmla="*/ 0 w 2190780"/>
                <a:gd name="connsiteY0" fmla="*/ 803286 h 803286"/>
                <a:gd name="connsiteX1" fmla="*/ 1022364 w 2190780"/>
                <a:gd name="connsiteY1" fmla="*/ 693747 h 803286"/>
                <a:gd name="connsiteX2" fmla="*/ 1022364 w 2190780"/>
                <a:gd name="connsiteY2" fmla="*/ 0 h 803286"/>
                <a:gd name="connsiteX3" fmla="*/ 1716111 w 2190780"/>
                <a:gd name="connsiteY3" fmla="*/ 0 h 803286"/>
                <a:gd name="connsiteX4" fmla="*/ 1716111 w 2190780"/>
                <a:gd name="connsiteY4" fmla="*/ 693747 h 803286"/>
                <a:gd name="connsiteX5" fmla="*/ 2190780 w 2190780"/>
                <a:gd name="connsiteY5" fmla="*/ 693747 h 803286"/>
                <a:gd name="connsiteX0" fmla="*/ 0 w 1898676"/>
                <a:gd name="connsiteY0" fmla="*/ 693747 h 693747"/>
                <a:gd name="connsiteX1" fmla="*/ 730260 w 1898676"/>
                <a:gd name="connsiteY1" fmla="*/ 693747 h 693747"/>
                <a:gd name="connsiteX2" fmla="*/ 730260 w 1898676"/>
                <a:gd name="connsiteY2" fmla="*/ 0 h 693747"/>
                <a:gd name="connsiteX3" fmla="*/ 1424007 w 1898676"/>
                <a:gd name="connsiteY3" fmla="*/ 0 h 693747"/>
                <a:gd name="connsiteX4" fmla="*/ 1424007 w 1898676"/>
                <a:gd name="connsiteY4" fmla="*/ 693747 h 693747"/>
                <a:gd name="connsiteX5" fmla="*/ 1898676 w 1898676"/>
                <a:gd name="connsiteY5" fmla="*/ 693747 h 693747"/>
                <a:gd name="connsiteX0" fmla="*/ 0 w 2190780"/>
                <a:gd name="connsiteY0" fmla="*/ 693747 h 693748"/>
                <a:gd name="connsiteX1" fmla="*/ 730260 w 2190780"/>
                <a:gd name="connsiteY1" fmla="*/ 693747 h 693748"/>
                <a:gd name="connsiteX2" fmla="*/ 730260 w 2190780"/>
                <a:gd name="connsiteY2" fmla="*/ 0 h 693748"/>
                <a:gd name="connsiteX3" fmla="*/ 1424007 w 2190780"/>
                <a:gd name="connsiteY3" fmla="*/ 0 h 693748"/>
                <a:gd name="connsiteX4" fmla="*/ 1424007 w 2190780"/>
                <a:gd name="connsiteY4" fmla="*/ 693747 h 693748"/>
                <a:gd name="connsiteX5" fmla="*/ 2190780 w 2190780"/>
                <a:gd name="connsiteY5" fmla="*/ 693748 h 693748"/>
                <a:gd name="connsiteX0" fmla="*/ 0 w 1424007"/>
                <a:gd name="connsiteY0" fmla="*/ 693747 h 693747"/>
                <a:gd name="connsiteX1" fmla="*/ 730260 w 1424007"/>
                <a:gd name="connsiteY1" fmla="*/ 693747 h 693747"/>
                <a:gd name="connsiteX2" fmla="*/ 730260 w 1424007"/>
                <a:gd name="connsiteY2" fmla="*/ 0 h 693747"/>
                <a:gd name="connsiteX3" fmla="*/ 1424007 w 1424007"/>
                <a:gd name="connsiteY3" fmla="*/ 0 h 693747"/>
                <a:gd name="connsiteX4" fmla="*/ 1424007 w 1424007"/>
                <a:gd name="connsiteY4" fmla="*/ 693747 h 69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007" h="693747">
                  <a:moveTo>
                    <a:pt x="0" y="693747"/>
                  </a:moveTo>
                  <a:lnTo>
                    <a:pt x="730260" y="693747"/>
                  </a:lnTo>
                  <a:lnTo>
                    <a:pt x="730260" y="0"/>
                  </a:lnTo>
                  <a:lnTo>
                    <a:pt x="1424007" y="0"/>
                  </a:lnTo>
                  <a:lnTo>
                    <a:pt x="1424007" y="693747"/>
                  </a:lnTo>
                </a:path>
              </a:pathLst>
            </a:cu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186227" y="3529005"/>
              <a:ext cx="1091739" cy="620720"/>
            </a:xfrm>
            <a:custGeom>
              <a:avLst/>
              <a:gdLst>
                <a:gd name="connsiteX0" fmla="*/ 0 w 2690037"/>
                <a:gd name="connsiteY0" fmla="*/ 627321 h 754912"/>
                <a:gd name="connsiteX1" fmla="*/ 414670 w 2690037"/>
                <a:gd name="connsiteY1" fmla="*/ 637954 h 754912"/>
                <a:gd name="connsiteX2" fmla="*/ 414670 w 2690037"/>
                <a:gd name="connsiteY2" fmla="*/ 0 h 754912"/>
                <a:gd name="connsiteX3" fmla="*/ 861237 w 2690037"/>
                <a:gd name="connsiteY3" fmla="*/ 10633 h 754912"/>
                <a:gd name="connsiteX4" fmla="*/ 861237 w 2690037"/>
                <a:gd name="connsiteY4" fmla="*/ 627321 h 754912"/>
                <a:gd name="connsiteX5" fmla="*/ 1584251 w 2690037"/>
                <a:gd name="connsiteY5" fmla="*/ 648586 h 754912"/>
                <a:gd name="connsiteX6" fmla="*/ 2690037 w 2690037"/>
                <a:gd name="connsiteY6" fmla="*/ 754912 h 754912"/>
                <a:gd name="connsiteX7" fmla="*/ 1818168 w 2690037"/>
                <a:gd name="connsiteY7" fmla="*/ 223284 h 754912"/>
                <a:gd name="connsiteX0" fmla="*/ 0 w 2690037"/>
                <a:gd name="connsiteY0" fmla="*/ 627321 h 754912"/>
                <a:gd name="connsiteX1" fmla="*/ 414670 w 2690037"/>
                <a:gd name="connsiteY1" fmla="*/ 637954 h 754912"/>
                <a:gd name="connsiteX2" fmla="*/ 414670 w 2690037"/>
                <a:gd name="connsiteY2" fmla="*/ 0 h 754912"/>
                <a:gd name="connsiteX3" fmla="*/ 861237 w 2690037"/>
                <a:gd name="connsiteY3" fmla="*/ 10633 h 754912"/>
                <a:gd name="connsiteX4" fmla="*/ 861237 w 2690037"/>
                <a:gd name="connsiteY4" fmla="*/ 627321 h 754912"/>
                <a:gd name="connsiteX5" fmla="*/ 1584251 w 2690037"/>
                <a:gd name="connsiteY5" fmla="*/ 648586 h 754912"/>
                <a:gd name="connsiteX6" fmla="*/ 2690037 w 2690037"/>
                <a:gd name="connsiteY6" fmla="*/ 754912 h 754912"/>
                <a:gd name="connsiteX0" fmla="*/ 0 w 1584251"/>
                <a:gd name="connsiteY0" fmla="*/ 627321 h 648586"/>
                <a:gd name="connsiteX1" fmla="*/ 414670 w 1584251"/>
                <a:gd name="connsiteY1" fmla="*/ 637954 h 648586"/>
                <a:gd name="connsiteX2" fmla="*/ 414670 w 1584251"/>
                <a:gd name="connsiteY2" fmla="*/ 0 h 648586"/>
                <a:gd name="connsiteX3" fmla="*/ 861237 w 1584251"/>
                <a:gd name="connsiteY3" fmla="*/ 10633 h 648586"/>
                <a:gd name="connsiteX4" fmla="*/ 861237 w 1584251"/>
                <a:gd name="connsiteY4" fmla="*/ 627321 h 648586"/>
                <a:gd name="connsiteX5" fmla="*/ 1584251 w 1584251"/>
                <a:gd name="connsiteY5" fmla="*/ 648586 h 648586"/>
                <a:gd name="connsiteX0" fmla="*/ 334485 w 1918736"/>
                <a:gd name="connsiteY0" fmla="*/ 627321 h 648586"/>
                <a:gd name="connsiteX1" fmla="*/ 0 w 1918736"/>
                <a:gd name="connsiteY1" fmla="*/ 628778 h 648586"/>
                <a:gd name="connsiteX2" fmla="*/ 749155 w 1918736"/>
                <a:gd name="connsiteY2" fmla="*/ 637954 h 648586"/>
                <a:gd name="connsiteX3" fmla="*/ 749155 w 1918736"/>
                <a:gd name="connsiteY3" fmla="*/ 0 h 648586"/>
                <a:gd name="connsiteX4" fmla="*/ 1195722 w 1918736"/>
                <a:gd name="connsiteY4" fmla="*/ 10633 h 648586"/>
                <a:gd name="connsiteX5" fmla="*/ 1195722 w 1918736"/>
                <a:gd name="connsiteY5" fmla="*/ 627321 h 648586"/>
                <a:gd name="connsiteX6" fmla="*/ 1918736 w 1918736"/>
                <a:gd name="connsiteY6" fmla="*/ 648586 h 648586"/>
                <a:gd name="connsiteX0" fmla="*/ 334485 w 1918736"/>
                <a:gd name="connsiteY0" fmla="*/ 627321 h 1139960"/>
                <a:gd name="connsiteX1" fmla="*/ 0 w 1918736"/>
                <a:gd name="connsiteY1" fmla="*/ 628778 h 1139960"/>
                <a:gd name="connsiteX2" fmla="*/ 620721 w 1918736"/>
                <a:gd name="connsiteY2" fmla="*/ 1139960 h 1139960"/>
                <a:gd name="connsiteX3" fmla="*/ 749155 w 1918736"/>
                <a:gd name="connsiteY3" fmla="*/ 0 h 1139960"/>
                <a:gd name="connsiteX4" fmla="*/ 1195722 w 1918736"/>
                <a:gd name="connsiteY4" fmla="*/ 10633 h 1139960"/>
                <a:gd name="connsiteX5" fmla="*/ 1195722 w 1918736"/>
                <a:gd name="connsiteY5" fmla="*/ 627321 h 1139960"/>
                <a:gd name="connsiteX6" fmla="*/ 1918736 w 1918736"/>
                <a:gd name="connsiteY6" fmla="*/ 648586 h 1139960"/>
                <a:gd name="connsiteX0" fmla="*/ 0 w 2210840"/>
                <a:gd name="connsiteY0" fmla="*/ 738317 h 1139960"/>
                <a:gd name="connsiteX1" fmla="*/ 292104 w 2210840"/>
                <a:gd name="connsiteY1" fmla="*/ 628778 h 1139960"/>
                <a:gd name="connsiteX2" fmla="*/ 912825 w 2210840"/>
                <a:gd name="connsiteY2" fmla="*/ 1139960 h 1139960"/>
                <a:gd name="connsiteX3" fmla="*/ 1041259 w 2210840"/>
                <a:gd name="connsiteY3" fmla="*/ 0 h 1139960"/>
                <a:gd name="connsiteX4" fmla="*/ 1487826 w 2210840"/>
                <a:gd name="connsiteY4" fmla="*/ 10633 h 1139960"/>
                <a:gd name="connsiteX5" fmla="*/ 1487826 w 2210840"/>
                <a:gd name="connsiteY5" fmla="*/ 627321 h 1139960"/>
                <a:gd name="connsiteX6" fmla="*/ 2210840 w 2210840"/>
                <a:gd name="connsiteY6" fmla="*/ 648586 h 1139960"/>
                <a:gd name="connsiteX0" fmla="*/ 0 w 2210840"/>
                <a:gd name="connsiteY0" fmla="*/ 738317 h 738317"/>
                <a:gd name="connsiteX1" fmla="*/ 292104 w 2210840"/>
                <a:gd name="connsiteY1" fmla="*/ 628778 h 738317"/>
                <a:gd name="connsiteX2" fmla="*/ 1022364 w 2210840"/>
                <a:gd name="connsiteY2" fmla="*/ 628778 h 738317"/>
                <a:gd name="connsiteX3" fmla="*/ 1041259 w 2210840"/>
                <a:gd name="connsiteY3" fmla="*/ 0 h 738317"/>
                <a:gd name="connsiteX4" fmla="*/ 1487826 w 2210840"/>
                <a:gd name="connsiteY4" fmla="*/ 10633 h 738317"/>
                <a:gd name="connsiteX5" fmla="*/ 1487826 w 2210840"/>
                <a:gd name="connsiteY5" fmla="*/ 627321 h 738317"/>
                <a:gd name="connsiteX6" fmla="*/ 2210840 w 2210840"/>
                <a:gd name="connsiteY6" fmla="*/ 648586 h 738317"/>
                <a:gd name="connsiteX0" fmla="*/ 0 w 2210840"/>
                <a:gd name="connsiteY0" fmla="*/ 727684 h 727684"/>
                <a:gd name="connsiteX1" fmla="*/ 292104 w 2210840"/>
                <a:gd name="connsiteY1" fmla="*/ 618145 h 727684"/>
                <a:gd name="connsiteX2" fmla="*/ 1022364 w 2210840"/>
                <a:gd name="connsiteY2" fmla="*/ 618145 h 727684"/>
                <a:gd name="connsiteX3" fmla="*/ 876312 w 2210840"/>
                <a:gd name="connsiteY3" fmla="*/ 216503 h 727684"/>
                <a:gd name="connsiteX4" fmla="*/ 1487826 w 2210840"/>
                <a:gd name="connsiteY4" fmla="*/ 0 h 727684"/>
                <a:gd name="connsiteX5" fmla="*/ 1487826 w 2210840"/>
                <a:gd name="connsiteY5" fmla="*/ 616688 h 727684"/>
                <a:gd name="connsiteX6" fmla="*/ 2210840 w 2210840"/>
                <a:gd name="connsiteY6" fmla="*/ 637953 h 727684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487826 w 2210840"/>
                <a:gd name="connsiteY4" fmla="*/ 75602 h 803286"/>
                <a:gd name="connsiteX5" fmla="*/ 1487826 w 2210840"/>
                <a:gd name="connsiteY5" fmla="*/ 69229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487826 w 2210840"/>
                <a:gd name="connsiteY5" fmla="*/ 69229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752624 w 2210840"/>
                <a:gd name="connsiteY5" fmla="*/ 73026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643085 w 2210840"/>
                <a:gd name="connsiteY5" fmla="*/ 73026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716111 w 2210840"/>
                <a:gd name="connsiteY5" fmla="*/ 730260 h 803286"/>
                <a:gd name="connsiteX6" fmla="*/ 2210840 w 2210840"/>
                <a:gd name="connsiteY6" fmla="*/ 713555 h 803286"/>
                <a:gd name="connsiteX0" fmla="*/ 0 w 2190780"/>
                <a:gd name="connsiteY0" fmla="*/ 803286 h 803286"/>
                <a:gd name="connsiteX1" fmla="*/ 292104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730260 h 803286"/>
                <a:gd name="connsiteX6" fmla="*/ 2190780 w 2190780"/>
                <a:gd name="connsiteY6" fmla="*/ 730260 h 803286"/>
                <a:gd name="connsiteX0" fmla="*/ 0 w 2190780"/>
                <a:gd name="connsiteY0" fmla="*/ 803286 h 803286"/>
                <a:gd name="connsiteX1" fmla="*/ 292104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693747 h 803286"/>
                <a:gd name="connsiteX6" fmla="*/ 2190780 w 2190780"/>
                <a:gd name="connsiteY6" fmla="*/ 730260 h 803286"/>
                <a:gd name="connsiteX0" fmla="*/ 0 w 2190780"/>
                <a:gd name="connsiteY0" fmla="*/ 803286 h 803286"/>
                <a:gd name="connsiteX1" fmla="*/ 292104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693747 h 803286"/>
                <a:gd name="connsiteX6" fmla="*/ 2190780 w 2190780"/>
                <a:gd name="connsiteY6" fmla="*/ 693747 h 803286"/>
                <a:gd name="connsiteX0" fmla="*/ 0 w 2190780"/>
                <a:gd name="connsiteY0" fmla="*/ 803286 h 803286"/>
                <a:gd name="connsiteX1" fmla="*/ 1022364 w 2190780"/>
                <a:gd name="connsiteY1" fmla="*/ 693747 h 803286"/>
                <a:gd name="connsiteX2" fmla="*/ 1022364 w 2190780"/>
                <a:gd name="connsiteY2" fmla="*/ 0 h 803286"/>
                <a:gd name="connsiteX3" fmla="*/ 1716111 w 2190780"/>
                <a:gd name="connsiteY3" fmla="*/ 0 h 803286"/>
                <a:gd name="connsiteX4" fmla="*/ 1716111 w 2190780"/>
                <a:gd name="connsiteY4" fmla="*/ 693747 h 803286"/>
                <a:gd name="connsiteX5" fmla="*/ 2190780 w 2190780"/>
                <a:gd name="connsiteY5" fmla="*/ 693747 h 803286"/>
                <a:gd name="connsiteX0" fmla="*/ 0 w 2190780"/>
                <a:gd name="connsiteY0" fmla="*/ 803286 h 803286"/>
                <a:gd name="connsiteX1" fmla="*/ 328617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693747 h 803286"/>
                <a:gd name="connsiteX6" fmla="*/ 2190780 w 2190780"/>
                <a:gd name="connsiteY6" fmla="*/ 693747 h 803286"/>
                <a:gd name="connsiteX0" fmla="*/ 0 w 2190780"/>
                <a:gd name="connsiteY0" fmla="*/ 803286 h 803286"/>
                <a:gd name="connsiteX1" fmla="*/ 1022364 w 2190780"/>
                <a:gd name="connsiteY1" fmla="*/ 693747 h 803286"/>
                <a:gd name="connsiteX2" fmla="*/ 1022364 w 2190780"/>
                <a:gd name="connsiteY2" fmla="*/ 0 h 803286"/>
                <a:gd name="connsiteX3" fmla="*/ 1716111 w 2190780"/>
                <a:gd name="connsiteY3" fmla="*/ 0 h 803286"/>
                <a:gd name="connsiteX4" fmla="*/ 1716111 w 2190780"/>
                <a:gd name="connsiteY4" fmla="*/ 693747 h 803286"/>
                <a:gd name="connsiteX5" fmla="*/ 2190780 w 2190780"/>
                <a:gd name="connsiteY5" fmla="*/ 693747 h 803286"/>
                <a:gd name="connsiteX0" fmla="*/ 0 w 1898676"/>
                <a:gd name="connsiteY0" fmla="*/ 693747 h 693747"/>
                <a:gd name="connsiteX1" fmla="*/ 730260 w 1898676"/>
                <a:gd name="connsiteY1" fmla="*/ 693747 h 693747"/>
                <a:gd name="connsiteX2" fmla="*/ 730260 w 1898676"/>
                <a:gd name="connsiteY2" fmla="*/ 0 h 693747"/>
                <a:gd name="connsiteX3" fmla="*/ 1424007 w 1898676"/>
                <a:gd name="connsiteY3" fmla="*/ 0 h 693747"/>
                <a:gd name="connsiteX4" fmla="*/ 1424007 w 1898676"/>
                <a:gd name="connsiteY4" fmla="*/ 693747 h 693747"/>
                <a:gd name="connsiteX5" fmla="*/ 1898676 w 1898676"/>
                <a:gd name="connsiteY5" fmla="*/ 693747 h 693747"/>
                <a:gd name="connsiteX0" fmla="*/ 0 w 2190780"/>
                <a:gd name="connsiteY0" fmla="*/ 693747 h 693748"/>
                <a:gd name="connsiteX1" fmla="*/ 730260 w 2190780"/>
                <a:gd name="connsiteY1" fmla="*/ 693747 h 693748"/>
                <a:gd name="connsiteX2" fmla="*/ 730260 w 2190780"/>
                <a:gd name="connsiteY2" fmla="*/ 0 h 693748"/>
                <a:gd name="connsiteX3" fmla="*/ 1424007 w 2190780"/>
                <a:gd name="connsiteY3" fmla="*/ 0 h 693748"/>
                <a:gd name="connsiteX4" fmla="*/ 1424007 w 2190780"/>
                <a:gd name="connsiteY4" fmla="*/ 693747 h 693748"/>
                <a:gd name="connsiteX5" fmla="*/ 2190780 w 2190780"/>
                <a:gd name="connsiteY5" fmla="*/ 693748 h 693748"/>
                <a:gd name="connsiteX0" fmla="*/ 0 w 1424007"/>
                <a:gd name="connsiteY0" fmla="*/ 693747 h 693747"/>
                <a:gd name="connsiteX1" fmla="*/ 730260 w 1424007"/>
                <a:gd name="connsiteY1" fmla="*/ 693747 h 693747"/>
                <a:gd name="connsiteX2" fmla="*/ 730260 w 1424007"/>
                <a:gd name="connsiteY2" fmla="*/ 0 h 693747"/>
                <a:gd name="connsiteX3" fmla="*/ 1424007 w 1424007"/>
                <a:gd name="connsiteY3" fmla="*/ 0 h 693747"/>
                <a:gd name="connsiteX4" fmla="*/ 1424007 w 1424007"/>
                <a:gd name="connsiteY4" fmla="*/ 693747 h 69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007" h="693747">
                  <a:moveTo>
                    <a:pt x="0" y="693747"/>
                  </a:moveTo>
                  <a:lnTo>
                    <a:pt x="730260" y="693747"/>
                  </a:lnTo>
                  <a:lnTo>
                    <a:pt x="730260" y="0"/>
                  </a:lnTo>
                  <a:lnTo>
                    <a:pt x="1424007" y="0"/>
                  </a:lnTo>
                  <a:lnTo>
                    <a:pt x="1424007" y="693747"/>
                  </a:lnTo>
                </a:path>
              </a:pathLst>
            </a:cu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281617" y="3529005"/>
              <a:ext cx="1091739" cy="620720"/>
            </a:xfrm>
            <a:custGeom>
              <a:avLst/>
              <a:gdLst>
                <a:gd name="connsiteX0" fmla="*/ 0 w 2690037"/>
                <a:gd name="connsiteY0" fmla="*/ 627321 h 754912"/>
                <a:gd name="connsiteX1" fmla="*/ 414670 w 2690037"/>
                <a:gd name="connsiteY1" fmla="*/ 637954 h 754912"/>
                <a:gd name="connsiteX2" fmla="*/ 414670 w 2690037"/>
                <a:gd name="connsiteY2" fmla="*/ 0 h 754912"/>
                <a:gd name="connsiteX3" fmla="*/ 861237 w 2690037"/>
                <a:gd name="connsiteY3" fmla="*/ 10633 h 754912"/>
                <a:gd name="connsiteX4" fmla="*/ 861237 w 2690037"/>
                <a:gd name="connsiteY4" fmla="*/ 627321 h 754912"/>
                <a:gd name="connsiteX5" fmla="*/ 1584251 w 2690037"/>
                <a:gd name="connsiteY5" fmla="*/ 648586 h 754912"/>
                <a:gd name="connsiteX6" fmla="*/ 2690037 w 2690037"/>
                <a:gd name="connsiteY6" fmla="*/ 754912 h 754912"/>
                <a:gd name="connsiteX7" fmla="*/ 1818168 w 2690037"/>
                <a:gd name="connsiteY7" fmla="*/ 223284 h 754912"/>
                <a:gd name="connsiteX0" fmla="*/ 0 w 2690037"/>
                <a:gd name="connsiteY0" fmla="*/ 627321 h 754912"/>
                <a:gd name="connsiteX1" fmla="*/ 414670 w 2690037"/>
                <a:gd name="connsiteY1" fmla="*/ 637954 h 754912"/>
                <a:gd name="connsiteX2" fmla="*/ 414670 w 2690037"/>
                <a:gd name="connsiteY2" fmla="*/ 0 h 754912"/>
                <a:gd name="connsiteX3" fmla="*/ 861237 w 2690037"/>
                <a:gd name="connsiteY3" fmla="*/ 10633 h 754912"/>
                <a:gd name="connsiteX4" fmla="*/ 861237 w 2690037"/>
                <a:gd name="connsiteY4" fmla="*/ 627321 h 754912"/>
                <a:gd name="connsiteX5" fmla="*/ 1584251 w 2690037"/>
                <a:gd name="connsiteY5" fmla="*/ 648586 h 754912"/>
                <a:gd name="connsiteX6" fmla="*/ 2690037 w 2690037"/>
                <a:gd name="connsiteY6" fmla="*/ 754912 h 754912"/>
                <a:gd name="connsiteX0" fmla="*/ 0 w 1584251"/>
                <a:gd name="connsiteY0" fmla="*/ 627321 h 648586"/>
                <a:gd name="connsiteX1" fmla="*/ 414670 w 1584251"/>
                <a:gd name="connsiteY1" fmla="*/ 637954 h 648586"/>
                <a:gd name="connsiteX2" fmla="*/ 414670 w 1584251"/>
                <a:gd name="connsiteY2" fmla="*/ 0 h 648586"/>
                <a:gd name="connsiteX3" fmla="*/ 861237 w 1584251"/>
                <a:gd name="connsiteY3" fmla="*/ 10633 h 648586"/>
                <a:gd name="connsiteX4" fmla="*/ 861237 w 1584251"/>
                <a:gd name="connsiteY4" fmla="*/ 627321 h 648586"/>
                <a:gd name="connsiteX5" fmla="*/ 1584251 w 1584251"/>
                <a:gd name="connsiteY5" fmla="*/ 648586 h 648586"/>
                <a:gd name="connsiteX0" fmla="*/ 334485 w 1918736"/>
                <a:gd name="connsiteY0" fmla="*/ 627321 h 648586"/>
                <a:gd name="connsiteX1" fmla="*/ 0 w 1918736"/>
                <a:gd name="connsiteY1" fmla="*/ 628778 h 648586"/>
                <a:gd name="connsiteX2" fmla="*/ 749155 w 1918736"/>
                <a:gd name="connsiteY2" fmla="*/ 637954 h 648586"/>
                <a:gd name="connsiteX3" fmla="*/ 749155 w 1918736"/>
                <a:gd name="connsiteY3" fmla="*/ 0 h 648586"/>
                <a:gd name="connsiteX4" fmla="*/ 1195722 w 1918736"/>
                <a:gd name="connsiteY4" fmla="*/ 10633 h 648586"/>
                <a:gd name="connsiteX5" fmla="*/ 1195722 w 1918736"/>
                <a:gd name="connsiteY5" fmla="*/ 627321 h 648586"/>
                <a:gd name="connsiteX6" fmla="*/ 1918736 w 1918736"/>
                <a:gd name="connsiteY6" fmla="*/ 648586 h 648586"/>
                <a:gd name="connsiteX0" fmla="*/ 334485 w 1918736"/>
                <a:gd name="connsiteY0" fmla="*/ 627321 h 1139960"/>
                <a:gd name="connsiteX1" fmla="*/ 0 w 1918736"/>
                <a:gd name="connsiteY1" fmla="*/ 628778 h 1139960"/>
                <a:gd name="connsiteX2" fmla="*/ 620721 w 1918736"/>
                <a:gd name="connsiteY2" fmla="*/ 1139960 h 1139960"/>
                <a:gd name="connsiteX3" fmla="*/ 749155 w 1918736"/>
                <a:gd name="connsiteY3" fmla="*/ 0 h 1139960"/>
                <a:gd name="connsiteX4" fmla="*/ 1195722 w 1918736"/>
                <a:gd name="connsiteY4" fmla="*/ 10633 h 1139960"/>
                <a:gd name="connsiteX5" fmla="*/ 1195722 w 1918736"/>
                <a:gd name="connsiteY5" fmla="*/ 627321 h 1139960"/>
                <a:gd name="connsiteX6" fmla="*/ 1918736 w 1918736"/>
                <a:gd name="connsiteY6" fmla="*/ 648586 h 1139960"/>
                <a:gd name="connsiteX0" fmla="*/ 0 w 2210840"/>
                <a:gd name="connsiteY0" fmla="*/ 738317 h 1139960"/>
                <a:gd name="connsiteX1" fmla="*/ 292104 w 2210840"/>
                <a:gd name="connsiteY1" fmla="*/ 628778 h 1139960"/>
                <a:gd name="connsiteX2" fmla="*/ 912825 w 2210840"/>
                <a:gd name="connsiteY2" fmla="*/ 1139960 h 1139960"/>
                <a:gd name="connsiteX3" fmla="*/ 1041259 w 2210840"/>
                <a:gd name="connsiteY3" fmla="*/ 0 h 1139960"/>
                <a:gd name="connsiteX4" fmla="*/ 1487826 w 2210840"/>
                <a:gd name="connsiteY4" fmla="*/ 10633 h 1139960"/>
                <a:gd name="connsiteX5" fmla="*/ 1487826 w 2210840"/>
                <a:gd name="connsiteY5" fmla="*/ 627321 h 1139960"/>
                <a:gd name="connsiteX6" fmla="*/ 2210840 w 2210840"/>
                <a:gd name="connsiteY6" fmla="*/ 648586 h 1139960"/>
                <a:gd name="connsiteX0" fmla="*/ 0 w 2210840"/>
                <a:gd name="connsiteY0" fmla="*/ 738317 h 738317"/>
                <a:gd name="connsiteX1" fmla="*/ 292104 w 2210840"/>
                <a:gd name="connsiteY1" fmla="*/ 628778 h 738317"/>
                <a:gd name="connsiteX2" fmla="*/ 1022364 w 2210840"/>
                <a:gd name="connsiteY2" fmla="*/ 628778 h 738317"/>
                <a:gd name="connsiteX3" fmla="*/ 1041259 w 2210840"/>
                <a:gd name="connsiteY3" fmla="*/ 0 h 738317"/>
                <a:gd name="connsiteX4" fmla="*/ 1487826 w 2210840"/>
                <a:gd name="connsiteY4" fmla="*/ 10633 h 738317"/>
                <a:gd name="connsiteX5" fmla="*/ 1487826 w 2210840"/>
                <a:gd name="connsiteY5" fmla="*/ 627321 h 738317"/>
                <a:gd name="connsiteX6" fmla="*/ 2210840 w 2210840"/>
                <a:gd name="connsiteY6" fmla="*/ 648586 h 738317"/>
                <a:gd name="connsiteX0" fmla="*/ 0 w 2210840"/>
                <a:gd name="connsiteY0" fmla="*/ 727684 h 727684"/>
                <a:gd name="connsiteX1" fmla="*/ 292104 w 2210840"/>
                <a:gd name="connsiteY1" fmla="*/ 618145 h 727684"/>
                <a:gd name="connsiteX2" fmla="*/ 1022364 w 2210840"/>
                <a:gd name="connsiteY2" fmla="*/ 618145 h 727684"/>
                <a:gd name="connsiteX3" fmla="*/ 876312 w 2210840"/>
                <a:gd name="connsiteY3" fmla="*/ 216503 h 727684"/>
                <a:gd name="connsiteX4" fmla="*/ 1487826 w 2210840"/>
                <a:gd name="connsiteY4" fmla="*/ 0 h 727684"/>
                <a:gd name="connsiteX5" fmla="*/ 1487826 w 2210840"/>
                <a:gd name="connsiteY5" fmla="*/ 616688 h 727684"/>
                <a:gd name="connsiteX6" fmla="*/ 2210840 w 2210840"/>
                <a:gd name="connsiteY6" fmla="*/ 637953 h 727684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487826 w 2210840"/>
                <a:gd name="connsiteY4" fmla="*/ 75602 h 803286"/>
                <a:gd name="connsiteX5" fmla="*/ 1487826 w 2210840"/>
                <a:gd name="connsiteY5" fmla="*/ 69229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487826 w 2210840"/>
                <a:gd name="connsiteY5" fmla="*/ 69229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752624 w 2210840"/>
                <a:gd name="connsiteY5" fmla="*/ 73026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643085 w 2210840"/>
                <a:gd name="connsiteY5" fmla="*/ 73026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716111 w 2210840"/>
                <a:gd name="connsiteY5" fmla="*/ 730260 h 803286"/>
                <a:gd name="connsiteX6" fmla="*/ 2210840 w 2210840"/>
                <a:gd name="connsiteY6" fmla="*/ 713555 h 803286"/>
                <a:gd name="connsiteX0" fmla="*/ 0 w 2190780"/>
                <a:gd name="connsiteY0" fmla="*/ 803286 h 803286"/>
                <a:gd name="connsiteX1" fmla="*/ 292104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730260 h 803286"/>
                <a:gd name="connsiteX6" fmla="*/ 2190780 w 2190780"/>
                <a:gd name="connsiteY6" fmla="*/ 730260 h 803286"/>
                <a:gd name="connsiteX0" fmla="*/ 0 w 2190780"/>
                <a:gd name="connsiteY0" fmla="*/ 803286 h 803286"/>
                <a:gd name="connsiteX1" fmla="*/ 292104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693747 h 803286"/>
                <a:gd name="connsiteX6" fmla="*/ 2190780 w 2190780"/>
                <a:gd name="connsiteY6" fmla="*/ 730260 h 803286"/>
                <a:gd name="connsiteX0" fmla="*/ 0 w 2190780"/>
                <a:gd name="connsiteY0" fmla="*/ 803286 h 803286"/>
                <a:gd name="connsiteX1" fmla="*/ 292104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693747 h 803286"/>
                <a:gd name="connsiteX6" fmla="*/ 2190780 w 2190780"/>
                <a:gd name="connsiteY6" fmla="*/ 693747 h 803286"/>
                <a:gd name="connsiteX0" fmla="*/ 0 w 2190780"/>
                <a:gd name="connsiteY0" fmla="*/ 803286 h 803286"/>
                <a:gd name="connsiteX1" fmla="*/ 1022364 w 2190780"/>
                <a:gd name="connsiteY1" fmla="*/ 693747 h 803286"/>
                <a:gd name="connsiteX2" fmla="*/ 1022364 w 2190780"/>
                <a:gd name="connsiteY2" fmla="*/ 0 h 803286"/>
                <a:gd name="connsiteX3" fmla="*/ 1716111 w 2190780"/>
                <a:gd name="connsiteY3" fmla="*/ 0 h 803286"/>
                <a:gd name="connsiteX4" fmla="*/ 1716111 w 2190780"/>
                <a:gd name="connsiteY4" fmla="*/ 693747 h 803286"/>
                <a:gd name="connsiteX5" fmla="*/ 2190780 w 2190780"/>
                <a:gd name="connsiteY5" fmla="*/ 693747 h 803286"/>
                <a:gd name="connsiteX0" fmla="*/ 0 w 2190780"/>
                <a:gd name="connsiteY0" fmla="*/ 803286 h 803286"/>
                <a:gd name="connsiteX1" fmla="*/ 328617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693747 h 803286"/>
                <a:gd name="connsiteX6" fmla="*/ 2190780 w 2190780"/>
                <a:gd name="connsiteY6" fmla="*/ 693747 h 803286"/>
                <a:gd name="connsiteX0" fmla="*/ 0 w 2190780"/>
                <a:gd name="connsiteY0" fmla="*/ 803286 h 803286"/>
                <a:gd name="connsiteX1" fmla="*/ 1022364 w 2190780"/>
                <a:gd name="connsiteY1" fmla="*/ 693747 h 803286"/>
                <a:gd name="connsiteX2" fmla="*/ 1022364 w 2190780"/>
                <a:gd name="connsiteY2" fmla="*/ 0 h 803286"/>
                <a:gd name="connsiteX3" fmla="*/ 1716111 w 2190780"/>
                <a:gd name="connsiteY3" fmla="*/ 0 h 803286"/>
                <a:gd name="connsiteX4" fmla="*/ 1716111 w 2190780"/>
                <a:gd name="connsiteY4" fmla="*/ 693747 h 803286"/>
                <a:gd name="connsiteX5" fmla="*/ 2190780 w 2190780"/>
                <a:gd name="connsiteY5" fmla="*/ 693747 h 803286"/>
                <a:gd name="connsiteX0" fmla="*/ 0 w 1898676"/>
                <a:gd name="connsiteY0" fmla="*/ 693747 h 693747"/>
                <a:gd name="connsiteX1" fmla="*/ 730260 w 1898676"/>
                <a:gd name="connsiteY1" fmla="*/ 693747 h 693747"/>
                <a:gd name="connsiteX2" fmla="*/ 730260 w 1898676"/>
                <a:gd name="connsiteY2" fmla="*/ 0 h 693747"/>
                <a:gd name="connsiteX3" fmla="*/ 1424007 w 1898676"/>
                <a:gd name="connsiteY3" fmla="*/ 0 h 693747"/>
                <a:gd name="connsiteX4" fmla="*/ 1424007 w 1898676"/>
                <a:gd name="connsiteY4" fmla="*/ 693747 h 693747"/>
                <a:gd name="connsiteX5" fmla="*/ 1898676 w 1898676"/>
                <a:gd name="connsiteY5" fmla="*/ 693747 h 693747"/>
                <a:gd name="connsiteX0" fmla="*/ 0 w 2190780"/>
                <a:gd name="connsiteY0" fmla="*/ 693747 h 693748"/>
                <a:gd name="connsiteX1" fmla="*/ 730260 w 2190780"/>
                <a:gd name="connsiteY1" fmla="*/ 693747 h 693748"/>
                <a:gd name="connsiteX2" fmla="*/ 730260 w 2190780"/>
                <a:gd name="connsiteY2" fmla="*/ 0 h 693748"/>
                <a:gd name="connsiteX3" fmla="*/ 1424007 w 2190780"/>
                <a:gd name="connsiteY3" fmla="*/ 0 h 693748"/>
                <a:gd name="connsiteX4" fmla="*/ 1424007 w 2190780"/>
                <a:gd name="connsiteY4" fmla="*/ 693747 h 693748"/>
                <a:gd name="connsiteX5" fmla="*/ 2190780 w 2190780"/>
                <a:gd name="connsiteY5" fmla="*/ 693748 h 693748"/>
                <a:gd name="connsiteX0" fmla="*/ 0 w 1424007"/>
                <a:gd name="connsiteY0" fmla="*/ 693747 h 693747"/>
                <a:gd name="connsiteX1" fmla="*/ 730260 w 1424007"/>
                <a:gd name="connsiteY1" fmla="*/ 693747 h 693747"/>
                <a:gd name="connsiteX2" fmla="*/ 730260 w 1424007"/>
                <a:gd name="connsiteY2" fmla="*/ 0 h 693747"/>
                <a:gd name="connsiteX3" fmla="*/ 1424007 w 1424007"/>
                <a:gd name="connsiteY3" fmla="*/ 0 h 693747"/>
                <a:gd name="connsiteX4" fmla="*/ 1424007 w 1424007"/>
                <a:gd name="connsiteY4" fmla="*/ 693747 h 69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007" h="693747">
                  <a:moveTo>
                    <a:pt x="0" y="693747"/>
                  </a:moveTo>
                  <a:lnTo>
                    <a:pt x="730260" y="693747"/>
                  </a:lnTo>
                  <a:lnTo>
                    <a:pt x="730260" y="0"/>
                  </a:lnTo>
                  <a:lnTo>
                    <a:pt x="1424007" y="0"/>
                  </a:lnTo>
                  <a:lnTo>
                    <a:pt x="1424007" y="693747"/>
                  </a:lnTo>
                </a:path>
              </a:pathLst>
            </a:cu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6" name="Picture 75" descr="cmo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2929" y="2369200"/>
            <a:ext cx="2628261" cy="21399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7" name="Rectangle 76"/>
          <p:cNvSpPr/>
          <p:nvPr/>
        </p:nvSpPr>
        <p:spPr>
          <a:xfrm>
            <a:off x="538991" y="3889530"/>
            <a:ext cx="2901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800" dirty="0" smtClean="0">
                <a:solidFill>
                  <a:schemeClr val="accent2"/>
                </a:solidFill>
              </a:rPr>
              <a:t>Digital level clocking and power supply.</a:t>
            </a:r>
            <a:endParaRPr lang="en-US" sz="1800" dirty="0">
              <a:solidFill>
                <a:schemeClr val="accent2"/>
              </a:solidFill>
            </a:endParaRPr>
          </a:p>
        </p:txBody>
      </p:sp>
      <p:grpSp>
        <p:nvGrpSpPr>
          <p:cNvPr id="78" name="Group 52"/>
          <p:cNvGrpSpPr/>
          <p:nvPr/>
        </p:nvGrpSpPr>
        <p:grpSpPr>
          <a:xfrm flipH="1">
            <a:off x="648531" y="3499603"/>
            <a:ext cx="2701964" cy="296950"/>
            <a:chOff x="900056" y="3529004"/>
            <a:chExt cx="5473300" cy="620721"/>
          </a:xfrm>
        </p:grpSpPr>
        <p:sp>
          <p:nvSpPr>
            <p:cNvPr id="79" name="Freeform 78"/>
            <p:cNvSpPr/>
            <p:nvPr/>
          </p:nvSpPr>
          <p:spPr>
            <a:xfrm>
              <a:off x="900056" y="3529004"/>
              <a:ext cx="1091739" cy="620720"/>
            </a:xfrm>
            <a:custGeom>
              <a:avLst/>
              <a:gdLst>
                <a:gd name="connsiteX0" fmla="*/ 0 w 2690037"/>
                <a:gd name="connsiteY0" fmla="*/ 627321 h 754912"/>
                <a:gd name="connsiteX1" fmla="*/ 414670 w 2690037"/>
                <a:gd name="connsiteY1" fmla="*/ 637954 h 754912"/>
                <a:gd name="connsiteX2" fmla="*/ 414670 w 2690037"/>
                <a:gd name="connsiteY2" fmla="*/ 0 h 754912"/>
                <a:gd name="connsiteX3" fmla="*/ 861237 w 2690037"/>
                <a:gd name="connsiteY3" fmla="*/ 10633 h 754912"/>
                <a:gd name="connsiteX4" fmla="*/ 861237 w 2690037"/>
                <a:gd name="connsiteY4" fmla="*/ 627321 h 754912"/>
                <a:gd name="connsiteX5" fmla="*/ 1584251 w 2690037"/>
                <a:gd name="connsiteY5" fmla="*/ 648586 h 754912"/>
                <a:gd name="connsiteX6" fmla="*/ 2690037 w 2690037"/>
                <a:gd name="connsiteY6" fmla="*/ 754912 h 754912"/>
                <a:gd name="connsiteX7" fmla="*/ 1818168 w 2690037"/>
                <a:gd name="connsiteY7" fmla="*/ 223284 h 754912"/>
                <a:gd name="connsiteX0" fmla="*/ 0 w 2690037"/>
                <a:gd name="connsiteY0" fmla="*/ 627321 h 754912"/>
                <a:gd name="connsiteX1" fmla="*/ 414670 w 2690037"/>
                <a:gd name="connsiteY1" fmla="*/ 637954 h 754912"/>
                <a:gd name="connsiteX2" fmla="*/ 414670 w 2690037"/>
                <a:gd name="connsiteY2" fmla="*/ 0 h 754912"/>
                <a:gd name="connsiteX3" fmla="*/ 861237 w 2690037"/>
                <a:gd name="connsiteY3" fmla="*/ 10633 h 754912"/>
                <a:gd name="connsiteX4" fmla="*/ 861237 w 2690037"/>
                <a:gd name="connsiteY4" fmla="*/ 627321 h 754912"/>
                <a:gd name="connsiteX5" fmla="*/ 1584251 w 2690037"/>
                <a:gd name="connsiteY5" fmla="*/ 648586 h 754912"/>
                <a:gd name="connsiteX6" fmla="*/ 2690037 w 2690037"/>
                <a:gd name="connsiteY6" fmla="*/ 754912 h 754912"/>
                <a:gd name="connsiteX0" fmla="*/ 0 w 1584251"/>
                <a:gd name="connsiteY0" fmla="*/ 627321 h 648586"/>
                <a:gd name="connsiteX1" fmla="*/ 414670 w 1584251"/>
                <a:gd name="connsiteY1" fmla="*/ 637954 h 648586"/>
                <a:gd name="connsiteX2" fmla="*/ 414670 w 1584251"/>
                <a:gd name="connsiteY2" fmla="*/ 0 h 648586"/>
                <a:gd name="connsiteX3" fmla="*/ 861237 w 1584251"/>
                <a:gd name="connsiteY3" fmla="*/ 10633 h 648586"/>
                <a:gd name="connsiteX4" fmla="*/ 861237 w 1584251"/>
                <a:gd name="connsiteY4" fmla="*/ 627321 h 648586"/>
                <a:gd name="connsiteX5" fmla="*/ 1584251 w 1584251"/>
                <a:gd name="connsiteY5" fmla="*/ 648586 h 648586"/>
                <a:gd name="connsiteX0" fmla="*/ 334485 w 1918736"/>
                <a:gd name="connsiteY0" fmla="*/ 627321 h 648586"/>
                <a:gd name="connsiteX1" fmla="*/ 0 w 1918736"/>
                <a:gd name="connsiteY1" fmla="*/ 628778 h 648586"/>
                <a:gd name="connsiteX2" fmla="*/ 749155 w 1918736"/>
                <a:gd name="connsiteY2" fmla="*/ 637954 h 648586"/>
                <a:gd name="connsiteX3" fmla="*/ 749155 w 1918736"/>
                <a:gd name="connsiteY3" fmla="*/ 0 h 648586"/>
                <a:gd name="connsiteX4" fmla="*/ 1195722 w 1918736"/>
                <a:gd name="connsiteY4" fmla="*/ 10633 h 648586"/>
                <a:gd name="connsiteX5" fmla="*/ 1195722 w 1918736"/>
                <a:gd name="connsiteY5" fmla="*/ 627321 h 648586"/>
                <a:gd name="connsiteX6" fmla="*/ 1918736 w 1918736"/>
                <a:gd name="connsiteY6" fmla="*/ 648586 h 648586"/>
                <a:gd name="connsiteX0" fmla="*/ 334485 w 1918736"/>
                <a:gd name="connsiteY0" fmla="*/ 627321 h 1139960"/>
                <a:gd name="connsiteX1" fmla="*/ 0 w 1918736"/>
                <a:gd name="connsiteY1" fmla="*/ 628778 h 1139960"/>
                <a:gd name="connsiteX2" fmla="*/ 620721 w 1918736"/>
                <a:gd name="connsiteY2" fmla="*/ 1139960 h 1139960"/>
                <a:gd name="connsiteX3" fmla="*/ 749155 w 1918736"/>
                <a:gd name="connsiteY3" fmla="*/ 0 h 1139960"/>
                <a:gd name="connsiteX4" fmla="*/ 1195722 w 1918736"/>
                <a:gd name="connsiteY4" fmla="*/ 10633 h 1139960"/>
                <a:gd name="connsiteX5" fmla="*/ 1195722 w 1918736"/>
                <a:gd name="connsiteY5" fmla="*/ 627321 h 1139960"/>
                <a:gd name="connsiteX6" fmla="*/ 1918736 w 1918736"/>
                <a:gd name="connsiteY6" fmla="*/ 648586 h 1139960"/>
                <a:gd name="connsiteX0" fmla="*/ 0 w 2210840"/>
                <a:gd name="connsiteY0" fmla="*/ 738317 h 1139960"/>
                <a:gd name="connsiteX1" fmla="*/ 292104 w 2210840"/>
                <a:gd name="connsiteY1" fmla="*/ 628778 h 1139960"/>
                <a:gd name="connsiteX2" fmla="*/ 912825 w 2210840"/>
                <a:gd name="connsiteY2" fmla="*/ 1139960 h 1139960"/>
                <a:gd name="connsiteX3" fmla="*/ 1041259 w 2210840"/>
                <a:gd name="connsiteY3" fmla="*/ 0 h 1139960"/>
                <a:gd name="connsiteX4" fmla="*/ 1487826 w 2210840"/>
                <a:gd name="connsiteY4" fmla="*/ 10633 h 1139960"/>
                <a:gd name="connsiteX5" fmla="*/ 1487826 w 2210840"/>
                <a:gd name="connsiteY5" fmla="*/ 627321 h 1139960"/>
                <a:gd name="connsiteX6" fmla="*/ 2210840 w 2210840"/>
                <a:gd name="connsiteY6" fmla="*/ 648586 h 1139960"/>
                <a:gd name="connsiteX0" fmla="*/ 0 w 2210840"/>
                <a:gd name="connsiteY0" fmla="*/ 738317 h 738317"/>
                <a:gd name="connsiteX1" fmla="*/ 292104 w 2210840"/>
                <a:gd name="connsiteY1" fmla="*/ 628778 h 738317"/>
                <a:gd name="connsiteX2" fmla="*/ 1022364 w 2210840"/>
                <a:gd name="connsiteY2" fmla="*/ 628778 h 738317"/>
                <a:gd name="connsiteX3" fmla="*/ 1041259 w 2210840"/>
                <a:gd name="connsiteY3" fmla="*/ 0 h 738317"/>
                <a:gd name="connsiteX4" fmla="*/ 1487826 w 2210840"/>
                <a:gd name="connsiteY4" fmla="*/ 10633 h 738317"/>
                <a:gd name="connsiteX5" fmla="*/ 1487826 w 2210840"/>
                <a:gd name="connsiteY5" fmla="*/ 627321 h 738317"/>
                <a:gd name="connsiteX6" fmla="*/ 2210840 w 2210840"/>
                <a:gd name="connsiteY6" fmla="*/ 648586 h 738317"/>
                <a:gd name="connsiteX0" fmla="*/ 0 w 2210840"/>
                <a:gd name="connsiteY0" fmla="*/ 727684 h 727684"/>
                <a:gd name="connsiteX1" fmla="*/ 292104 w 2210840"/>
                <a:gd name="connsiteY1" fmla="*/ 618145 h 727684"/>
                <a:gd name="connsiteX2" fmla="*/ 1022364 w 2210840"/>
                <a:gd name="connsiteY2" fmla="*/ 618145 h 727684"/>
                <a:gd name="connsiteX3" fmla="*/ 876312 w 2210840"/>
                <a:gd name="connsiteY3" fmla="*/ 216503 h 727684"/>
                <a:gd name="connsiteX4" fmla="*/ 1487826 w 2210840"/>
                <a:gd name="connsiteY4" fmla="*/ 0 h 727684"/>
                <a:gd name="connsiteX5" fmla="*/ 1487826 w 2210840"/>
                <a:gd name="connsiteY5" fmla="*/ 616688 h 727684"/>
                <a:gd name="connsiteX6" fmla="*/ 2210840 w 2210840"/>
                <a:gd name="connsiteY6" fmla="*/ 637953 h 727684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487826 w 2210840"/>
                <a:gd name="connsiteY4" fmla="*/ 75602 h 803286"/>
                <a:gd name="connsiteX5" fmla="*/ 1487826 w 2210840"/>
                <a:gd name="connsiteY5" fmla="*/ 69229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487826 w 2210840"/>
                <a:gd name="connsiteY5" fmla="*/ 69229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752624 w 2210840"/>
                <a:gd name="connsiteY5" fmla="*/ 73026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643085 w 2210840"/>
                <a:gd name="connsiteY5" fmla="*/ 73026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716111 w 2210840"/>
                <a:gd name="connsiteY5" fmla="*/ 730260 h 803286"/>
                <a:gd name="connsiteX6" fmla="*/ 2210840 w 2210840"/>
                <a:gd name="connsiteY6" fmla="*/ 713555 h 803286"/>
                <a:gd name="connsiteX0" fmla="*/ 0 w 2190780"/>
                <a:gd name="connsiteY0" fmla="*/ 803286 h 803286"/>
                <a:gd name="connsiteX1" fmla="*/ 292104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730260 h 803286"/>
                <a:gd name="connsiteX6" fmla="*/ 2190780 w 2190780"/>
                <a:gd name="connsiteY6" fmla="*/ 730260 h 803286"/>
                <a:gd name="connsiteX0" fmla="*/ 0 w 2190780"/>
                <a:gd name="connsiteY0" fmla="*/ 803286 h 803286"/>
                <a:gd name="connsiteX1" fmla="*/ 292104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693747 h 803286"/>
                <a:gd name="connsiteX6" fmla="*/ 2190780 w 2190780"/>
                <a:gd name="connsiteY6" fmla="*/ 730260 h 803286"/>
                <a:gd name="connsiteX0" fmla="*/ 0 w 2190780"/>
                <a:gd name="connsiteY0" fmla="*/ 803286 h 803286"/>
                <a:gd name="connsiteX1" fmla="*/ 292104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693747 h 803286"/>
                <a:gd name="connsiteX6" fmla="*/ 2190780 w 2190780"/>
                <a:gd name="connsiteY6" fmla="*/ 693747 h 803286"/>
                <a:gd name="connsiteX0" fmla="*/ 0 w 2190780"/>
                <a:gd name="connsiteY0" fmla="*/ 803286 h 803286"/>
                <a:gd name="connsiteX1" fmla="*/ 1022364 w 2190780"/>
                <a:gd name="connsiteY1" fmla="*/ 693747 h 803286"/>
                <a:gd name="connsiteX2" fmla="*/ 1022364 w 2190780"/>
                <a:gd name="connsiteY2" fmla="*/ 0 h 803286"/>
                <a:gd name="connsiteX3" fmla="*/ 1716111 w 2190780"/>
                <a:gd name="connsiteY3" fmla="*/ 0 h 803286"/>
                <a:gd name="connsiteX4" fmla="*/ 1716111 w 2190780"/>
                <a:gd name="connsiteY4" fmla="*/ 693747 h 803286"/>
                <a:gd name="connsiteX5" fmla="*/ 2190780 w 2190780"/>
                <a:gd name="connsiteY5" fmla="*/ 693747 h 803286"/>
                <a:gd name="connsiteX0" fmla="*/ 0 w 2190780"/>
                <a:gd name="connsiteY0" fmla="*/ 803286 h 803286"/>
                <a:gd name="connsiteX1" fmla="*/ 328617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693747 h 803286"/>
                <a:gd name="connsiteX6" fmla="*/ 2190780 w 2190780"/>
                <a:gd name="connsiteY6" fmla="*/ 693747 h 803286"/>
                <a:gd name="connsiteX0" fmla="*/ 0 w 2190780"/>
                <a:gd name="connsiteY0" fmla="*/ 803286 h 803286"/>
                <a:gd name="connsiteX1" fmla="*/ 1022364 w 2190780"/>
                <a:gd name="connsiteY1" fmla="*/ 693747 h 803286"/>
                <a:gd name="connsiteX2" fmla="*/ 1022364 w 2190780"/>
                <a:gd name="connsiteY2" fmla="*/ 0 h 803286"/>
                <a:gd name="connsiteX3" fmla="*/ 1716111 w 2190780"/>
                <a:gd name="connsiteY3" fmla="*/ 0 h 803286"/>
                <a:gd name="connsiteX4" fmla="*/ 1716111 w 2190780"/>
                <a:gd name="connsiteY4" fmla="*/ 693747 h 803286"/>
                <a:gd name="connsiteX5" fmla="*/ 2190780 w 2190780"/>
                <a:gd name="connsiteY5" fmla="*/ 693747 h 803286"/>
                <a:gd name="connsiteX0" fmla="*/ 0 w 1898676"/>
                <a:gd name="connsiteY0" fmla="*/ 693747 h 693747"/>
                <a:gd name="connsiteX1" fmla="*/ 730260 w 1898676"/>
                <a:gd name="connsiteY1" fmla="*/ 693747 h 693747"/>
                <a:gd name="connsiteX2" fmla="*/ 730260 w 1898676"/>
                <a:gd name="connsiteY2" fmla="*/ 0 h 693747"/>
                <a:gd name="connsiteX3" fmla="*/ 1424007 w 1898676"/>
                <a:gd name="connsiteY3" fmla="*/ 0 h 693747"/>
                <a:gd name="connsiteX4" fmla="*/ 1424007 w 1898676"/>
                <a:gd name="connsiteY4" fmla="*/ 693747 h 693747"/>
                <a:gd name="connsiteX5" fmla="*/ 1898676 w 1898676"/>
                <a:gd name="connsiteY5" fmla="*/ 693747 h 693747"/>
                <a:gd name="connsiteX0" fmla="*/ 0 w 2190780"/>
                <a:gd name="connsiteY0" fmla="*/ 693747 h 693748"/>
                <a:gd name="connsiteX1" fmla="*/ 730260 w 2190780"/>
                <a:gd name="connsiteY1" fmla="*/ 693747 h 693748"/>
                <a:gd name="connsiteX2" fmla="*/ 730260 w 2190780"/>
                <a:gd name="connsiteY2" fmla="*/ 0 h 693748"/>
                <a:gd name="connsiteX3" fmla="*/ 1424007 w 2190780"/>
                <a:gd name="connsiteY3" fmla="*/ 0 h 693748"/>
                <a:gd name="connsiteX4" fmla="*/ 1424007 w 2190780"/>
                <a:gd name="connsiteY4" fmla="*/ 693747 h 693748"/>
                <a:gd name="connsiteX5" fmla="*/ 2190780 w 2190780"/>
                <a:gd name="connsiteY5" fmla="*/ 693748 h 693748"/>
                <a:gd name="connsiteX0" fmla="*/ 0 w 1424007"/>
                <a:gd name="connsiteY0" fmla="*/ 693747 h 693747"/>
                <a:gd name="connsiteX1" fmla="*/ 730260 w 1424007"/>
                <a:gd name="connsiteY1" fmla="*/ 693747 h 693747"/>
                <a:gd name="connsiteX2" fmla="*/ 730260 w 1424007"/>
                <a:gd name="connsiteY2" fmla="*/ 0 h 693747"/>
                <a:gd name="connsiteX3" fmla="*/ 1424007 w 1424007"/>
                <a:gd name="connsiteY3" fmla="*/ 0 h 693747"/>
                <a:gd name="connsiteX4" fmla="*/ 1424007 w 1424007"/>
                <a:gd name="connsiteY4" fmla="*/ 693747 h 69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007" h="693747">
                  <a:moveTo>
                    <a:pt x="0" y="693747"/>
                  </a:moveTo>
                  <a:lnTo>
                    <a:pt x="730260" y="693747"/>
                  </a:lnTo>
                  <a:lnTo>
                    <a:pt x="730260" y="0"/>
                  </a:lnTo>
                  <a:lnTo>
                    <a:pt x="1424007" y="0"/>
                  </a:lnTo>
                  <a:lnTo>
                    <a:pt x="1424007" y="693747"/>
                  </a:lnTo>
                </a:path>
              </a:pathLst>
            </a:cu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995447" y="3529005"/>
              <a:ext cx="1091739" cy="620720"/>
            </a:xfrm>
            <a:custGeom>
              <a:avLst/>
              <a:gdLst>
                <a:gd name="connsiteX0" fmla="*/ 0 w 2690037"/>
                <a:gd name="connsiteY0" fmla="*/ 627321 h 754912"/>
                <a:gd name="connsiteX1" fmla="*/ 414670 w 2690037"/>
                <a:gd name="connsiteY1" fmla="*/ 637954 h 754912"/>
                <a:gd name="connsiteX2" fmla="*/ 414670 w 2690037"/>
                <a:gd name="connsiteY2" fmla="*/ 0 h 754912"/>
                <a:gd name="connsiteX3" fmla="*/ 861237 w 2690037"/>
                <a:gd name="connsiteY3" fmla="*/ 10633 h 754912"/>
                <a:gd name="connsiteX4" fmla="*/ 861237 w 2690037"/>
                <a:gd name="connsiteY4" fmla="*/ 627321 h 754912"/>
                <a:gd name="connsiteX5" fmla="*/ 1584251 w 2690037"/>
                <a:gd name="connsiteY5" fmla="*/ 648586 h 754912"/>
                <a:gd name="connsiteX6" fmla="*/ 2690037 w 2690037"/>
                <a:gd name="connsiteY6" fmla="*/ 754912 h 754912"/>
                <a:gd name="connsiteX7" fmla="*/ 1818168 w 2690037"/>
                <a:gd name="connsiteY7" fmla="*/ 223284 h 754912"/>
                <a:gd name="connsiteX0" fmla="*/ 0 w 2690037"/>
                <a:gd name="connsiteY0" fmla="*/ 627321 h 754912"/>
                <a:gd name="connsiteX1" fmla="*/ 414670 w 2690037"/>
                <a:gd name="connsiteY1" fmla="*/ 637954 h 754912"/>
                <a:gd name="connsiteX2" fmla="*/ 414670 w 2690037"/>
                <a:gd name="connsiteY2" fmla="*/ 0 h 754912"/>
                <a:gd name="connsiteX3" fmla="*/ 861237 w 2690037"/>
                <a:gd name="connsiteY3" fmla="*/ 10633 h 754912"/>
                <a:gd name="connsiteX4" fmla="*/ 861237 w 2690037"/>
                <a:gd name="connsiteY4" fmla="*/ 627321 h 754912"/>
                <a:gd name="connsiteX5" fmla="*/ 1584251 w 2690037"/>
                <a:gd name="connsiteY5" fmla="*/ 648586 h 754912"/>
                <a:gd name="connsiteX6" fmla="*/ 2690037 w 2690037"/>
                <a:gd name="connsiteY6" fmla="*/ 754912 h 754912"/>
                <a:gd name="connsiteX0" fmla="*/ 0 w 1584251"/>
                <a:gd name="connsiteY0" fmla="*/ 627321 h 648586"/>
                <a:gd name="connsiteX1" fmla="*/ 414670 w 1584251"/>
                <a:gd name="connsiteY1" fmla="*/ 637954 h 648586"/>
                <a:gd name="connsiteX2" fmla="*/ 414670 w 1584251"/>
                <a:gd name="connsiteY2" fmla="*/ 0 h 648586"/>
                <a:gd name="connsiteX3" fmla="*/ 861237 w 1584251"/>
                <a:gd name="connsiteY3" fmla="*/ 10633 h 648586"/>
                <a:gd name="connsiteX4" fmla="*/ 861237 w 1584251"/>
                <a:gd name="connsiteY4" fmla="*/ 627321 h 648586"/>
                <a:gd name="connsiteX5" fmla="*/ 1584251 w 1584251"/>
                <a:gd name="connsiteY5" fmla="*/ 648586 h 648586"/>
                <a:gd name="connsiteX0" fmla="*/ 334485 w 1918736"/>
                <a:gd name="connsiteY0" fmla="*/ 627321 h 648586"/>
                <a:gd name="connsiteX1" fmla="*/ 0 w 1918736"/>
                <a:gd name="connsiteY1" fmla="*/ 628778 h 648586"/>
                <a:gd name="connsiteX2" fmla="*/ 749155 w 1918736"/>
                <a:gd name="connsiteY2" fmla="*/ 637954 h 648586"/>
                <a:gd name="connsiteX3" fmla="*/ 749155 w 1918736"/>
                <a:gd name="connsiteY3" fmla="*/ 0 h 648586"/>
                <a:gd name="connsiteX4" fmla="*/ 1195722 w 1918736"/>
                <a:gd name="connsiteY4" fmla="*/ 10633 h 648586"/>
                <a:gd name="connsiteX5" fmla="*/ 1195722 w 1918736"/>
                <a:gd name="connsiteY5" fmla="*/ 627321 h 648586"/>
                <a:gd name="connsiteX6" fmla="*/ 1918736 w 1918736"/>
                <a:gd name="connsiteY6" fmla="*/ 648586 h 648586"/>
                <a:gd name="connsiteX0" fmla="*/ 334485 w 1918736"/>
                <a:gd name="connsiteY0" fmla="*/ 627321 h 1139960"/>
                <a:gd name="connsiteX1" fmla="*/ 0 w 1918736"/>
                <a:gd name="connsiteY1" fmla="*/ 628778 h 1139960"/>
                <a:gd name="connsiteX2" fmla="*/ 620721 w 1918736"/>
                <a:gd name="connsiteY2" fmla="*/ 1139960 h 1139960"/>
                <a:gd name="connsiteX3" fmla="*/ 749155 w 1918736"/>
                <a:gd name="connsiteY3" fmla="*/ 0 h 1139960"/>
                <a:gd name="connsiteX4" fmla="*/ 1195722 w 1918736"/>
                <a:gd name="connsiteY4" fmla="*/ 10633 h 1139960"/>
                <a:gd name="connsiteX5" fmla="*/ 1195722 w 1918736"/>
                <a:gd name="connsiteY5" fmla="*/ 627321 h 1139960"/>
                <a:gd name="connsiteX6" fmla="*/ 1918736 w 1918736"/>
                <a:gd name="connsiteY6" fmla="*/ 648586 h 1139960"/>
                <a:gd name="connsiteX0" fmla="*/ 0 w 2210840"/>
                <a:gd name="connsiteY0" fmla="*/ 738317 h 1139960"/>
                <a:gd name="connsiteX1" fmla="*/ 292104 w 2210840"/>
                <a:gd name="connsiteY1" fmla="*/ 628778 h 1139960"/>
                <a:gd name="connsiteX2" fmla="*/ 912825 w 2210840"/>
                <a:gd name="connsiteY2" fmla="*/ 1139960 h 1139960"/>
                <a:gd name="connsiteX3" fmla="*/ 1041259 w 2210840"/>
                <a:gd name="connsiteY3" fmla="*/ 0 h 1139960"/>
                <a:gd name="connsiteX4" fmla="*/ 1487826 w 2210840"/>
                <a:gd name="connsiteY4" fmla="*/ 10633 h 1139960"/>
                <a:gd name="connsiteX5" fmla="*/ 1487826 w 2210840"/>
                <a:gd name="connsiteY5" fmla="*/ 627321 h 1139960"/>
                <a:gd name="connsiteX6" fmla="*/ 2210840 w 2210840"/>
                <a:gd name="connsiteY6" fmla="*/ 648586 h 1139960"/>
                <a:gd name="connsiteX0" fmla="*/ 0 w 2210840"/>
                <a:gd name="connsiteY0" fmla="*/ 738317 h 738317"/>
                <a:gd name="connsiteX1" fmla="*/ 292104 w 2210840"/>
                <a:gd name="connsiteY1" fmla="*/ 628778 h 738317"/>
                <a:gd name="connsiteX2" fmla="*/ 1022364 w 2210840"/>
                <a:gd name="connsiteY2" fmla="*/ 628778 h 738317"/>
                <a:gd name="connsiteX3" fmla="*/ 1041259 w 2210840"/>
                <a:gd name="connsiteY3" fmla="*/ 0 h 738317"/>
                <a:gd name="connsiteX4" fmla="*/ 1487826 w 2210840"/>
                <a:gd name="connsiteY4" fmla="*/ 10633 h 738317"/>
                <a:gd name="connsiteX5" fmla="*/ 1487826 w 2210840"/>
                <a:gd name="connsiteY5" fmla="*/ 627321 h 738317"/>
                <a:gd name="connsiteX6" fmla="*/ 2210840 w 2210840"/>
                <a:gd name="connsiteY6" fmla="*/ 648586 h 738317"/>
                <a:gd name="connsiteX0" fmla="*/ 0 w 2210840"/>
                <a:gd name="connsiteY0" fmla="*/ 727684 h 727684"/>
                <a:gd name="connsiteX1" fmla="*/ 292104 w 2210840"/>
                <a:gd name="connsiteY1" fmla="*/ 618145 h 727684"/>
                <a:gd name="connsiteX2" fmla="*/ 1022364 w 2210840"/>
                <a:gd name="connsiteY2" fmla="*/ 618145 h 727684"/>
                <a:gd name="connsiteX3" fmla="*/ 876312 w 2210840"/>
                <a:gd name="connsiteY3" fmla="*/ 216503 h 727684"/>
                <a:gd name="connsiteX4" fmla="*/ 1487826 w 2210840"/>
                <a:gd name="connsiteY4" fmla="*/ 0 h 727684"/>
                <a:gd name="connsiteX5" fmla="*/ 1487826 w 2210840"/>
                <a:gd name="connsiteY5" fmla="*/ 616688 h 727684"/>
                <a:gd name="connsiteX6" fmla="*/ 2210840 w 2210840"/>
                <a:gd name="connsiteY6" fmla="*/ 637953 h 727684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487826 w 2210840"/>
                <a:gd name="connsiteY4" fmla="*/ 75602 h 803286"/>
                <a:gd name="connsiteX5" fmla="*/ 1487826 w 2210840"/>
                <a:gd name="connsiteY5" fmla="*/ 69229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487826 w 2210840"/>
                <a:gd name="connsiteY5" fmla="*/ 69229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752624 w 2210840"/>
                <a:gd name="connsiteY5" fmla="*/ 73026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643085 w 2210840"/>
                <a:gd name="connsiteY5" fmla="*/ 73026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716111 w 2210840"/>
                <a:gd name="connsiteY5" fmla="*/ 730260 h 803286"/>
                <a:gd name="connsiteX6" fmla="*/ 2210840 w 2210840"/>
                <a:gd name="connsiteY6" fmla="*/ 713555 h 803286"/>
                <a:gd name="connsiteX0" fmla="*/ 0 w 2190780"/>
                <a:gd name="connsiteY0" fmla="*/ 803286 h 803286"/>
                <a:gd name="connsiteX1" fmla="*/ 292104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730260 h 803286"/>
                <a:gd name="connsiteX6" fmla="*/ 2190780 w 2190780"/>
                <a:gd name="connsiteY6" fmla="*/ 730260 h 803286"/>
                <a:gd name="connsiteX0" fmla="*/ 0 w 2190780"/>
                <a:gd name="connsiteY0" fmla="*/ 803286 h 803286"/>
                <a:gd name="connsiteX1" fmla="*/ 292104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693747 h 803286"/>
                <a:gd name="connsiteX6" fmla="*/ 2190780 w 2190780"/>
                <a:gd name="connsiteY6" fmla="*/ 730260 h 803286"/>
                <a:gd name="connsiteX0" fmla="*/ 0 w 2190780"/>
                <a:gd name="connsiteY0" fmla="*/ 803286 h 803286"/>
                <a:gd name="connsiteX1" fmla="*/ 292104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693747 h 803286"/>
                <a:gd name="connsiteX6" fmla="*/ 2190780 w 2190780"/>
                <a:gd name="connsiteY6" fmla="*/ 693747 h 803286"/>
                <a:gd name="connsiteX0" fmla="*/ 0 w 2190780"/>
                <a:gd name="connsiteY0" fmla="*/ 803286 h 803286"/>
                <a:gd name="connsiteX1" fmla="*/ 1022364 w 2190780"/>
                <a:gd name="connsiteY1" fmla="*/ 693747 h 803286"/>
                <a:gd name="connsiteX2" fmla="*/ 1022364 w 2190780"/>
                <a:gd name="connsiteY2" fmla="*/ 0 h 803286"/>
                <a:gd name="connsiteX3" fmla="*/ 1716111 w 2190780"/>
                <a:gd name="connsiteY3" fmla="*/ 0 h 803286"/>
                <a:gd name="connsiteX4" fmla="*/ 1716111 w 2190780"/>
                <a:gd name="connsiteY4" fmla="*/ 693747 h 803286"/>
                <a:gd name="connsiteX5" fmla="*/ 2190780 w 2190780"/>
                <a:gd name="connsiteY5" fmla="*/ 693747 h 803286"/>
                <a:gd name="connsiteX0" fmla="*/ 0 w 2190780"/>
                <a:gd name="connsiteY0" fmla="*/ 803286 h 803286"/>
                <a:gd name="connsiteX1" fmla="*/ 328617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693747 h 803286"/>
                <a:gd name="connsiteX6" fmla="*/ 2190780 w 2190780"/>
                <a:gd name="connsiteY6" fmla="*/ 693747 h 803286"/>
                <a:gd name="connsiteX0" fmla="*/ 0 w 2190780"/>
                <a:gd name="connsiteY0" fmla="*/ 803286 h 803286"/>
                <a:gd name="connsiteX1" fmla="*/ 1022364 w 2190780"/>
                <a:gd name="connsiteY1" fmla="*/ 693747 h 803286"/>
                <a:gd name="connsiteX2" fmla="*/ 1022364 w 2190780"/>
                <a:gd name="connsiteY2" fmla="*/ 0 h 803286"/>
                <a:gd name="connsiteX3" fmla="*/ 1716111 w 2190780"/>
                <a:gd name="connsiteY3" fmla="*/ 0 h 803286"/>
                <a:gd name="connsiteX4" fmla="*/ 1716111 w 2190780"/>
                <a:gd name="connsiteY4" fmla="*/ 693747 h 803286"/>
                <a:gd name="connsiteX5" fmla="*/ 2190780 w 2190780"/>
                <a:gd name="connsiteY5" fmla="*/ 693747 h 803286"/>
                <a:gd name="connsiteX0" fmla="*/ 0 w 1898676"/>
                <a:gd name="connsiteY0" fmla="*/ 693747 h 693747"/>
                <a:gd name="connsiteX1" fmla="*/ 730260 w 1898676"/>
                <a:gd name="connsiteY1" fmla="*/ 693747 h 693747"/>
                <a:gd name="connsiteX2" fmla="*/ 730260 w 1898676"/>
                <a:gd name="connsiteY2" fmla="*/ 0 h 693747"/>
                <a:gd name="connsiteX3" fmla="*/ 1424007 w 1898676"/>
                <a:gd name="connsiteY3" fmla="*/ 0 h 693747"/>
                <a:gd name="connsiteX4" fmla="*/ 1424007 w 1898676"/>
                <a:gd name="connsiteY4" fmla="*/ 693747 h 693747"/>
                <a:gd name="connsiteX5" fmla="*/ 1898676 w 1898676"/>
                <a:gd name="connsiteY5" fmla="*/ 693747 h 693747"/>
                <a:gd name="connsiteX0" fmla="*/ 0 w 2190780"/>
                <a:gd name="connsiteY0" fmla="*/ 693747 h 693748"/>
                <a:gd name="connsiteX1" fmla="*/ 730260 w 2190780"/>
                <a:gd name="connsiteY1" fmla="*/ 693747 h 693748"/>
                <a:gd name="connsiteX2" fmla="*/ 730260 w 2190780"/>
                <a:gd name="connsiteY2" fmla="*/ 0 h 693748"/>
                <a:gd name="connsiteX3" fmla="*/ 1424007 w 2190780"/>
                <a:gd name="connsiteY3" fmla="*/ 0 h 693748"/>
                <a:gd name="connsiteX4" fmla="*/ 1424007 w 2190780"/>
                <a:gd name="connsiteY4" fmla="*/ 693747 h 693748"/>
                <a:gd name="connsiteX5" fmla="*/ 2190780 w 2190780"/>
                <a:gd name="connsiteY5" fmla="*/ 693748 h 693748"/>
                <a:gd name="connsiteX0" fmla="*/ 0 w 1424007"/>
                <a:gd name="connsiteY0" fmla="*/ 693747 h 693747"/>
                <a:gd name="connsiteX1" fmla="*/ 730260 w 1424007"/>
                <a:gd name="connsiteY1" fmla="*/ 693747 h 693747"/>
                <a:gd name="connsiteX2" fmla="*/ 730260 w 1424007"/>
                <a:gd name="connsiteY2" fmla="*/ 0 h 693747"/>
                <a:gd name="connsiteX3" fmla="*/ 1424007 w 1424007"/>
                <a:gd name="connsiteY3" fmla="*/ 0 h 693747"/>
                <a:gd name="connsiteX4" fmla="*/ 1424007 w 1424007"/>
                <a:gd name="connsiteY4" fmla="*/ 693747 h 69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007" h="693747">
                  <a:moveTo>
                    <a:pt x="0" y="693747"/>
                  </a:moveTo>
                  <a:lnTo>
                    <a:pt x="730260" y="693747"/>
                  </a:lnTo>
                  <a:lnTo>
                    <a:pt x="730260" y="0"/>
                  </a:lnTo>
                  <a:lnTo>
                    <a:pt x="1424007" y="0"/>
                  </a:lnTo>
                  <a:lnTo>
                    <a:pt x="1424007" y="693747"/>
                  </a:lnTo>
                </a:path>
              </a:pathLst>
            </a:cu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3090837" y="3529005"/>
              <a:ext cx="1091739" cy="620720"/>
            </a:xfrm>
            <a:custGeom>
              <a:avLst/>
              <a:gdLst>
                <a:gd name="connsiteX0" fmla="*/ 0 w 2690037"/>
                <a:gd name="connsiteY0" fmla="*/ 627321 h 754912"/>
                <a:gd name="connsiteX1" fmla="*/ 414670 w 2690037"/>
                <a:gd name="connsiteY1" fmla="*/ 637954 h 754912"/>
                <a:gd name="connsiteX2" fmla="*/ 414670 w 2690037"/>
                <a:gd name="connsiteY2" fmla="*/ 0 h 754912"/>
                <a:gd name="connsiteX3" fmla="*/ 861237 w 2690037"/>
                <a:gd name="connsiteY3" fmla="*/ 10633 h 754912"/>
                <a:gd name="connsiteX4" fmla="*/ 861237 w 2690037"/>
                <a:gd name="connsiteY4" fmla="*/ 627321 h 754912"/>
                <a:gd name="connsiteX5" fmla="*/ 1584251 w 2690037"/>
                <a:gd name="connsiteY5" fmla="*/ 648586 h 754912"/>
                <a:gd name="connsiteX6" fmla="*/ 2690037 w 2690037"/>
                <a:gd name="connsiteY6" fmla="*/ 754912 h 754912"/>
                <a:gd name="connsiteX7" fmla="*/ 1818168 w 2690037"/>
                <a:gd name="connsiteY7" fmla="*/ 223284 h 754912"/>
                <a:gd name="connsiteX0" fmla="*/ 0 w 2690037"/>
                <a:gd name="connsiteY0" fmla="*/ 627321 h 754912"/>
                <a:gd name="connsiteX1" fmla="*/ 414670 w 2690037"/>
                <a:gd name="connsiteY1" fmla="*/ 637954 h 754912"/>
                <a:gd name="connsiteX2" fmla="*/ 414670 w 2690037"/>
                <a:gd name="connsiteY2" fmla="*/ 0 h 754912"/>
                <a:gd name="connsiteX3" fmla="*/ 861237 w 2690037"/>
                <a:gd name="connsiteY3" fmla="*/ 10633 h 754912"/>
                <a:gd name="connsiteX4" fmla="*/ 861237 w 2690037"/>
                <a:gd name="connsiteY4" fmla="*/ 627321 h 754912"/>
                <a:gd name="connsiteX5" fmla="*/ 1584251 w 2690037"/>
                <a:gd name="connsiteY5" fmla="*/ 648586 h 754912"/>
                <a:gd name="connsiteX6" fmla="*/ 2690037 w 2690037"/>
                <a:gd name="connsiteY6" fmla="*/ 754912 h 754912"/>
                <a:gd name="connsiteX0" fmla="*/ 0 w 1584251"/>
                <a:gd name="connsiteY0" fmla="*/ 627321 h 648586"/>
                <a:gd name="connsiteX1" fmla="*/ 414670 w 1584251"/>
                <a:gd name="connsiteY1" fmla="*/ 637954 h 648586"/>
                <a:gd name="connsiteX2" fmla="*/ 414670 w 1584251"/>
                <a:gd name="connsiteY2" fmla="*/ 0 h 648586"/>
                <a:gd name="connsiteX3" fmla="*/ 861237 w 1584251"/>
                <a:gd name="connsiteY3" fmla="*/ 10633 h 648586"/>
                <a:gd name="connsiteX4" fmla="*/ 861237 w 1584251"/>
                <a:gd name="connsiteY4" fmla="*/ 627321 h 648586"/>
                <a:gd name="connsiteX5" fmla="*/ 1584251 w 1584251"/>
                <a:gd name="connsiteY5" fmla="*/ 648586 h 648586"/>
                <a:gd name="connsiteX0" fmla="*/ 334485 w 1918736"/>
                <a:gd name="connsiteY0" fmla="*/ 627321 h 648586"/>
                <a:gd name="connsiteX1" fmla="*/ 0 w 1918736"/>
                <a:gd name="connsiteY1" fmla="*/ 628778 h 648586"/>
                <a:gd name="connsiteX2" fmla="*/ 749155 w 1918736"/>
                <a:gd name="connsiteY2" fmla="*/ 637954 h 648586"/>
                <a:gd name="connsiteX3" fmla="*/ 749155 w 1918736"/>
                <a:gd name="connsiteY3" fmla="*/ 0 h 648586"/>
                <a:gd name="connsiteX4" fmla="*/ 1195722 w 1918736"/>
                <a:gd name="connsiteY4" fmla="*/ 10633 h 648586"/>
                <a:gd name="connsiteX5" fmla="*/ 1195722 w 1918736"/>
                <a:gd name="connsiteY5" fmla="*/ 627321 h 648586"/>
                <a:gd name="connsiteX6" fmla="*/ 1918736 w 1918736"/>
                <a:gd name="connsiteY6" fmla="*/ 648586 h 648586"/>
                <a:gd name="connsiteX0" fmla="*/ 334485 w 1918736"/>
                <a:gd name="connsiteY0" fmla="*/ 627321 h 1139960"/>
                <a:gd name="connsiteX1" fmla="*/ 0 w 1918736"/>
                <a:gd name="connsiteY1" fmla="*/ 628778 h 1139960"/>
                <a:gd name="connsiteX2" fmla="*/ 620721 w 1918736"/>
                <a:gd name="connsiteY2" fmla="*/ 1139960 h 1139960"/>
                <a:gd name="connsiteX3" fmla="*/ 749155 w 1918736"/>
                <a:gd name="connsiteY3" fmla="*/ 0 h 1139960"/>
                <a:gd name="connsiteX4" fmla="*/ 1195722 w 1918736"/>
                <a:gd name="connsiteY4" fmla="*/ 10633 h 1139960"/>
                <a:gd name="connsiteX5" fmla="*/ 1195722 w 1918736"/>
                <a:gd name="connsiteY5" fmla="*/ 627321 h 1139960"/>
                <a:gd name="connsiteX6" fmla="*/ 1918736 w 1918736"/>
                <a:gd name="connsiteY6" fmla="*/ 648586 h 1139960"/>
                <a:gd name="connsiteX0" fmla="*/ 0 w 2210840"/>
                <a:gd name="connsiteY0" fmla="*/ 738317 h 1139960"/>
                <a:gd name="connsiteX1" fmla="*/ 292104 w 2210840"/>
                <a:gd name="connsiteY1" fmla="*/ 628778 h 1139960"/>
                <a:gd name="connsiteX2" fmla="*/ 912825 w 2210840"/>
                <a:gd name="connsiteY2" fmla="*/ 1139960 h 1139960"/>
                <a:gd name="connsiteX3" fmla="*/ 1041259 w 2210840"/>
                <a:gd name="connsiteY3" fmla="*/ 0 h 1139960"/>
                <a:gd name="connsiteX4" fmla="*/ 1487826 w 2210840"/>
                <a:gd name="connsiteY4" fmla="*/ 10633 h 1139960"/>
                <a:gd name="connsiteX5" fmla="*/ 1487826 w 2210840"/>
                <a:gd name="connsiteY5" fmla="*/ 627321 h 1139960"/>
                <a:gd name="connsiteX6" fmla="*/ 2210840 w 2210840"/>
                <a:gd name="connsiteY6" fmla="*/ 648586 h 1139960"/>
                <a:gd name="connsiteX0" fmla="*/ 0 w 2210840"/>
                <a:gd name="connsiteY0" fmla="*/ 738317 h 738317"/>
                <a:gd name="connsiteX1" fmla="*/ 292104 w 2210840"/>
                <a:gd name="connsiteY1" fmla="*/ 628778 h 738317"/>
                <a:gd name="connsiteX2" fmla="*/ 1022364 w 2210840"/>
                <a:gd name="connsiteY2" fmla="*/ 628778 h 738317"/>
                <a:gd name="connsiteX3" fmla="*/ 1041259 w 2210840"/>
                <a:gd name="connsiteY3" fmla="*/ 0 h 738317"/>
                <a:gd name="connsiteX4" fmla="*/ 1487826 w 2210840"/>
                <a:gd name="connsiteY4" fmla="*/ 10633 h 738317"/>
                <a:gd name="connsiteX5" fmla="*/ 1487826 w 2210840"/>
                <a:gd name="connsiteY5" fmla="*/ 627321 h 738317"/>
                <a:gd name="connsiteX6" fmla="*/ 2210840 w 2210840"/>
                <a:gd name="connsiteY6" fmla="*/ 648586 h 738317"/>
                <a:gd name="connsiteX0" fmla="*/ 0 w 2210840"/>
                <a:gd name="connsiteY0" fmla="*/ 727684 h 727684"/>
                <a:gd name="connsiteX1" fmla="*/ 292104 w 2210840"/>
                <a:gd name="connsiteY1" fmla="*/ 618145 h 727684"/>
                <a:gd name="connsiteX2" fmla="*/ 1022364 w 2210840"/>
                <a:gd name="connsiteY2" fmla="*/ 618145 h 727684"/>
                <a:gd name="connsiteX3" fmla="*/ 876312 w 2210840"/>
                <a:gd name="connsiteY3" fmla="*/ 216503 h 727684"/>
                <a:gd name="connsiteX4" fmla="*/ 1487826 w 2210840"/>
                <a:gd name="connsiteY4" fmla="*/ 0 h 727684"/>
                <a:gd name="connsiteX5" fmla="*/ 1487826 w 2210840"/>
                <a:gd name="connsiteY5" fmla="*/ 616688 h 727684"/>
                <a:gd name="connsiteX6" fmla="*/ 2210840 w 2210840"/>
                <a:gd name="connsiteY6" fmla="*/ 637953 h 727684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487826 w 2210840"/>
                <a:gd name="connsiteY4" fmla="*/ 75602 h 803286"/>
                <a:gd name="connsiteX5" fmla="*/ 1487826 w 2210840"/>
                <a:gd name="connsiteY5" fmla="*/ 69229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487826 w 2210840"/>
                <a:gd name="connsiteY5" fmla="*/ 69229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752624 w 2210840"/>
                <a:gd name="connsiteY5" fmla="*/ 73026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643085 w 2210840"/>
                <a:gd name="connsiteY5" fmla="*/ 73026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716111 w 2210840"/>
                <a:gd name="connsiteY5" fmla="*/ 730260 h 803286"/>
                <a:gd name="connsiteX6" fmla="*/ 2210840 w 2210840"/>
                <a:gd name="connsiteY6" fmla="*/ 713555 h 803286"/>
                <a:gd name="connsiteX0" fmla="*/ 0 w 2190780"/>
                <a:gd name="connsiteY0" fmla="*/ 803286 h 803286"/>
                <a:gd name="connsiteX1" fmla="*/ 292104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730260 h 803286"/>
                <a:gd name="connsiteX6" fmla="*/ 2190780 w 2190780"/>
                <a:gd name="connsiteY6" fmla="*/ 730260 h 803286"/>
                <a:gd name="connsiteX0" fmla="*/ 0 w 2190780"/>
                <a:gd name="connsiteY0" fmla="*/ 803286 h 803286"/>
                <a:gd name="connsiteX1" fmla="*/ 292104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693747 h 803286"/>
                <a:gd name="connsiteX6" fmla="*/ 2190780 w 2190780"/>
                <a:gd name="connsiteY6" fmla="*/ 730260 h 803286"/>
                <a:gd name="connsiteX0" fmla="*/ 0 w 2190780"/>
                <a:gd name="connsiteY0" fmla="*/ 803286 h 803286"/>
                <a:gd name="connsiteX1" fmla="*/ 292104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693747 h 803286"/>
                <a:gd name="connsiteX6" fmla="*/ 2190780 w 2190780"/>
                <a:gd name="connsiteY6" fmla="*/ 693747 h 803286"/>
                <a:gd name="connsiteX0" fmla="*/ 0 w 2190780"/>
                <a:gd name="connsiteY0" fmla="*/ 803286 h 803286"/>
                <a:gd name="connsiteX1" fmla="*/ 1022364 w 2190780"/>
                <a:gd name="connsiteY1" fmla="*/ 693747 h 803286"/>
                <a:gd name="connsiteX2" fmla="*/ 1022364 w 2190780"/>
                <a:gd name="connsiteY2" fmla="*/ 0 h 803286"/>
                <a:gd name="connsiteX3" fmla="*/ 1716111 w 2190780"/>
                <a:gd name="connsiteY3" fmla="*/ 0 h 803286"/>
                <a:gd name="connsiteX4" fmla="*/ 1716111 w 2190780"/>
                <a:gd name="connsiteY4" fmla="*/ 693747 h 803286"/>
                <a:gd name="connsiteX5" fmla="*/ 2190780 w 2190780"/>
                <a:gd name="connsiteY5" fmla="*/ 693747 h 803286"/>
                <a:gd name="connsiteX0" fmla="*/ 0 w 2190780"/>
                <a:gd name="connsiteY0" fmla="*/ 803286 h 803286"/>
                <a:gd name="connsiteX1" fmla="*/ 328617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693747 h 803286"/>
                <a:gd name="connsiteX6" fmla="*/ 2190780 w 2190780"/>
                <a:gd name="connsiteY6" fmla="*/ 693747 h 803286"/>
                <a:gd name="connsiteX0" fmla="*/ 0 w 2190780"/>
                <a:gd name="connsiteY0" fmla="*/ 803286 h 803286"/>
                <a:gd name="connsiteX1" fmla="*/ 1022364 w 2190780"/>
                <a:gd name="connsiteY1" fmla="*/ 693747 h 803286"/>
                <a:gd name="connsiteX2" fmla="*/ 1022364 w 2190780"/>
                <a:gd name="connsiteY2" fmla="*/ 0 h 803286"/>
                <a:gd name="connsiteX3" fmla="*/ 1716111 w 2190780"/>
                <a:gd name="connsiteY3" fmla="*/ 0 h 803286"/>
                <a:gd name="connsiteX4" fmla="*/ 1716111 w 2190780"/>
                <a:gd name="connsiteY4" fmla="*/ 693747 h 803286"/>
                <a:gd name="connsiteX5" fmla="*/ 2190780 w 2190780"/>
                <a:gd name="connsiteY5" fmla="*/ 693747 h 803286"/>
                <a:gd name="connsiteX0" fmla="*/ 0 w 1898676"/>
                <a:gd name="connsiteY0" fmla="*/ 693747 h 693747"/>
                <a:gd name="connsiteX1" fmla="*/ 730260 w 1898676"/>
                <a:gd name="connsiteY1" fmla="*/ 693747 h 693747"/>
                <a:gd name="connsiteX2" fmla="*/ 730260 w 1898676"/>
                <a:gd name="connsiteY2" fmla="*/ 0 h 693747"/>
                <a:gd name="connsiteX3" fmla="*/ 1424007 w 1898676"/>
                <a:gd name="connsiteY3" fmla="*/ 0 h 693747"/>
                <a:gd name="connsiteX4" fmla="*/ 1424007 w 1898676"/>
                <a:gd name="connsiteY4" fmla="*/ 693747 h 693747"/>
                <a:gd name="connsiteX5" fmla="*/ 1898676 w 1898676"/>
                <a:gd name="connsiteY5" fmla="*/ 693747 h 693747"/>
                <a:gd name="connsiteX0" fmla="*/ 0 w 2190780"/>
                <a:gd name="connsiteY0" fmla="*/ 693747 h 693748"/>
                <a:gd name="connsiteX1" fmla="*/ 730260 w 2190780"/>
                <a:gd name="connsiteY1" fmla="*/ 693747 h 693748"/>
                <a:gd name="connsiteX2" fmla="*/ 730260 w 2190780"/>
                <a:gd name="connsiteY2" fmla="*/ 0 h 693748"/>
                <a:gd name="connsiteX3" fmla="*/ 1424007 w 2190780"/>
                <a:gd name="connsiteY3" fmla="*/ 0 h 693748"/>
                <a:gd name="connsiteX4" fmla="*/ 1424007 w 2190780"/>
                <a:gd name="connsiteY4" fmla="*/ 693747 h 693748"/>
                <a:gd name="connsiteX5" fmla="*/ 2190780 w 2190780"/>
                <a:gd name="connsiteY5" fmla="*/ 693748 h 693748"/>
                <a:gd name="connsiteX0" fmla="*/ 0 w 1424007"/>
                <a:gd name="connsiteY0" fmla="*/ 693747 h 693747"/>
                <a:gd name="connsiteX1" fmla="*/ 730260 w 1424007"/>
                <a:gd name="connsiteY1" fmla="*/ 693747 h 693747"/>
                <a:gd name="connsiteX2" fmla="*/ 730260 w 1424007"/>
                <a:gd name="connsiteY2" fmla="*/ 0 h 693747"/>
                <a:gd name="connsiteX3" fmla="*/ 1424007 w 1424007"/>
                <a:gd name="connsiteY3" fmla="*/ 0 h 693747"/>
                <a:gd name="connsiteX4" fmla="*/ 1424007 w 1424007"/>
                <a:gd name="connsiteY4" fmla="*/ 693747 h 69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007" h="693747">
                  <a:moveTo>
                    <a:pt x="0" y="693747"/>
                  </a:moveTo>
                  <a:lnTo>
                    <a:pt x="730260" y="693747"/>
                  </a:lnTo>
                  <a:lnTo>
                    <a:pt x="730260" y="0"/>
                  </a:lnTo>
                  <a:lnTo>
                    <a:pt x="1424007" y="0"/>
                  </a:lnTo>
                  <a:lnTo>
                    <a:pt x="1424007" y="693747"/>
                  </a:lnTo>
                </a:path>
              </a:pathLst>
            </a:cu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186227" y="3529005"/>
              <a:ext cx="1091739" cy="620720"/>
            </a:xfrm>
            <a:custGeom>
              <a:avLst/>
              <a:gdLst>
                <a:gd name="connsiteX0" fmla="*/ 0 w 2690037"/>
                <a:gd name="connsiteY0" fmla="*/ 627321 h 754912"/>
                <a:gd name="connsiteX1" fmla="*/ 414670 w 2690037"/>
                <a:gd name="connsiteY1" fmla="*/ 637954 h 754912"/>
                <a:gd name="connsiteX2" fmla="*/ 414670 w 2690037"/>
                <a:gd name="connsiteY2" fmla="*/ 0 h 754912"/>
                <a:gd name="connsiteX3" fmla="*/ 861237 w 2690037"/>
                <a:gd name="connsiteY3" fmla="*/ 10633 h 754912"/>
                <a:gd name="connsiteX4" fmla="*/ 861237 w 2690037"/>
                <a:gd name="connsiteY4" fmla="*/ 627321 h 754912"/>
                <a:gd name="connsiteX5" fmla="*/ 1584251 w 2690037"/>
                <a:gd name="connsiteY5" fmla="*/ 648586 h 754912"/>
                <a:gd name="connsiteX6" fmla="*/ 2690037 w 2690037"/>
                <a:gd name="connsiteY6" fmla="*/ 754912 h 754912"/>
                <a:gd name="connsiteX7" fmla="*/ 1818168 w 2690037"/>
                <a:gd name="connsiteY7" fmla="*/ 223284 h 754912"/>
                <a:gd name="connsiteX0" fmla="*/ 0 w 2690037"/>
                <a:gd name="connsiteY0" fmla="*/ 627321 h 754912"/>
                <a:gd name="connsiteX1" fmla="*/ 414670 w 2690037"/>
                <a:gd name="connsiteY1" fmla="*/ 637954 h 754912"/>
                <a:gd name="connsiteX2" fmla="*/ 414670 w 2690037"/>
                <a:gd name="connsiteY2" fmla="*/ 0 h 754912"/>
                <a:gd name="connsiteX3" fmla="*/ 861237 w 2690037"/>
                <a:gd name="connsiteY3" fmla="*/ 10633 h 754912"/>
                <a:gd name="connsiteX4" fmla="*/ 861237 w 2690037"/>
                <a:gd name="connsiteY4" fmla="*/ 627321 h 754912"/>
                <a:gd name="connsiteX5" fmla="*/ 1584251 w 2690037"/>
                <a:gd name="connsiteY5" fmla="*/ 648586 h 754912"/>
                <a:gd name="connsiteX6" fmla="*/ 2690037 w 2690037"/>
                <a:gd name="connsiteY6" fmla="*/ 754912 h 754912"/>
                <a:gd name="connsiteX0" fmla="*/ 0 w 1584251"/>
                <a:gd name="connsiteY0" fmla="*/ 627321 h 648586"/>
                <a:gd name="connsiteX1" fmla="*/ 414670 w 1584251"/>
                <a:gd name="connsiteY1" fmla="*/ 637954 h 648586"/>
                <a:gd name="connsiteX2" fmla="*/ 414670 w 1584251"/>
                <a:gd name="connsiteY2" fmla="*/ 0 h 648586"/>
                <a:gd name="connsiteX3" fmla="*/ 861237 w 1584251"/>
                <a:gd name="connsiteY3" fmla="*/ 10633 h 648586"/>
                <a:gd name="connsiteX4" fmla="*/ 861237 w 1584251"/>
                <a:gd name="connsiteY4" fmla="*/ 627321 h 648586"/>
                <a:gd name="connsiteX5" fmla="*/ 1584251 w 1584251"/>
                <a:gd name="connsiteY5" fmla="*/ 648586 h 648586"/>
                <a:gd name="connsiteX0" fmla="*/ 334485 w 1918736"/>
                <a:gd name="connsiteY0" fmla="*/ 627321 h 648586"/>
                <a:gd name="connsiteX1" fmla="*/ 0 w 1918736"/>
                <a:gd name="connsiteY1" fmla="*/ 628778 h 648586"/>
                <a:gd name="connsiteX2" fmla="*/ 749155 w 1918736"/>
                <a:gd name="connsiteY2" fmla="*/ 637954 h 648586"/>
                <a:gd name="connsiteX3" fmla="*/ 749155 w 1918736"/>
                <a:gd name="connsiteY3" fmla="*/ 0 h 648586"/>
                <a:gd name="connsiteX4" fmla="*/ 1195722 w 1918736"/>
                <a:gd name="connsiteY4" fmla="*/ 10633 h 648586"/>
                <a:gd name="connsiteX5" fmla="*/ 1195722 w 1918736"/>
                <a:gd name="connsiteY5" fmla="*/ 627321 h 648586"/>
                <a:gd name="connsiteX6" fmla="*/ 1918736 w 1918736"/>
                <a:gd name="connsiteY6" fmla="*/ 648586 h 648586"/>
                <a:gd name="connsiteX0" fmla="*/ 334485 w 1918736"/>
                <a:gd name="connsiteY0" fmla="*/ 627321 h 1139960"/>
                <a:gd name="connsiteX1" fmla="*/ 0 w 1918736"/>
                <a:gd name="connsiteY1" fmla="*/ 628778 h 1139960"/>
                <a:gd name="connsiteX2" fmla="*/ 620721 w 1918736"/>
                <a:gd name="connsiteY2" fmla="*/ 1139960 h 1139960"/>
                <a:gd name="connsiteX3" fmla="*/ 749155 w 1918736"/>
                <a:gd name="connsiteY3" fmla="*/ 0 h 1139960"/>
                <a:gd name="connsiteX4" fmla="*/ 1195722 w 1918736"/>
                <a:gd name="connsiteY4" fmla="*/ 10633 h 1139960"/>
                <a:gd name="connsiteX5" fmla="*/ 1195722 w 1918736"/>
                <a:gd name="connsiteY5" fmla="*/ 627321 h 1139960"/>
                <a:gd name="connsiteX6" fmla="*/ 1918736 w 1918736"/>
                <a:gd name="connsiteY6" fmla="*/ 648586 h 1139960"/>
                <a:gd name="connsiteX0" fmla="*/ 0 w 2210840"/>
                <a:gd name="connsiteY0" fmla="*/ 738317 h 1139960"/>
                <a:gd name="connsiteX1" fmla="*/ 292104 w 2210840"/>
                <a:gd name="connsiteY1" fmla="*/ 628778 h 1139960"/>
                <a:gd name="connsiteX2" fmla="*/ 912825 w 2210840"/>
                <a:gd name="connsiteY2" fmla="*/ 1139960 h 1139960"/>
                <a:gd name="connsiteX3" fmla="*/ 1041259 w 2210840"/>
                <a:gd name="connsiteY3" fmla="*/ 0 h 1139960"/>
                <a:gd name="connsiteX4" fmla="*/ 1487826 w 2210840"/>
                <a:gd name="connsiteY4" fmla="*/ 10633 h 1139960"/>
                <a:gd name="connsiteX5" fmla="*/ 1487826 w 2210840"/>
                <a:gd name="connsiteY5" fmla="*/ 627321 h 1139960"/>
                <a:gd name="connsiteX6" fmla="*/ 2210840 w 2210840"/>
                <a:gd name="connsiteY6" fmla="*/ 648586 h 1139960"/>
                <a:gd name="connsiteX0" fmla="*/ 0 w 2210840"/>
                <a:gd name="connsiteY0" fmla="*/ 738317 h 738317"/>
                <a:gd name="connsiteX1" fmla="*/ 292104 w 2210840"/>
                <a:gd name="connsiteY1" fmla="*/ 628778 h 738317"/>
                <a:gd name="connsiteX2" fmla="*/ 1022364 w 2210840"/>
                <a:gd name="connsiteY2" fmla="*/ 628778 h 738317"/>
                <a:gd name="connsiteX3" fmla="*/ 1041259 w 2210840"/>
                <a:gd name="connsiteY3" fmla="*/ 0 h 738317"/>
                <a:gd name="connsiteX4" fmla="*/ 1487826 w 2210840"/>
                <a:gd name="connsiteY4" fmla="*/ 10633 h 738317"/>
                <a:gd name="connsiteX5" fmla="*/ 1487826 w 2210840"/>
                <a:gd name="connsiteY5" fmla="*/ 627321 h 738317"/>
                <a:gd name="connsiteX6" fmla="*/ 2210840 w 2210840"/>
                <a:gd name="connsiteY6" fmla="*/ 648586 h 738317"/>
                <a:gd name="connsiteX0" fmla="*/ 0 w 2210840"/>
                <a:gd name="connsiteY0" fmla="*/ 727684 h 727684"/>
                <a:gd name="connsiteX1" fmla="*/ 292104 w 2210840"/>
                <a:gd name="connsiteY1" fmla="*/ 618145 h 727684"/>
                <a:gd name="connsiteX2" fmla="*/ 1022364 w 2210840"/>
                <a:gd name="connsiteY2" fmla="*/ 618145 h 727684"/>
                <a:gd name="connsiteX3" fmla="*/ 876312 w 2210840"/>
                <a:gd name="connsiteY3" fmla="*/ 216503 h 727684"/>
                <a:gd name="connsiteX4" fmla="*/ 1487826 w 2210840"/>
                <a:gd name="connsiteY4" fmla="*/ 0 h 727684"/>
                <a:gd name="connsiteX5" fmla="*/ 1487826 w 2210840"/>
                <a:gd name="connsiteY5" fmla="*/ 616688 h 727684"/>
                <a:gd name="connsiteX6" fmla="*/ 2210840 w 2210840"/>
                <a:gd name="connsiteY6" fmla="*/ 637953 h 727684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487826 w 2210840"/>
                <a:gd name="connsiteY4" fmla="*/ 75602 h 803286"/>
                <a:gd name="connsiteX5" fmla="*/ 1487826 w 2210840"/>
                <a:gd name="connsiteY5" fmla="*/ 69229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487826 w 2210840"/>
                <a:gd name="connsiteY5" fmla="*/ 69229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752624 w 2210840"/>
                <a:gd name="connsiteY5" fmla="*/ 73026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643085 w 2210840"/>
                <a:gd name="connsiteY5" fmla="*/ 73026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716111 w 2210840"/>
                <a:gd name="connsiteY5" fmla="*/ 730260 h 803286"/>
                <a:gd name="connsiteX6" fmla="*/ 2210840 w 2210840"/>
                <a:gd name="connsiteY6" fmla="*/ 713555 h 803286"/>
                <a:gd name="connsiteX0" fmla="*/ 0 w 2190780"/>
                <a:gd name="connsiteY0" fmla="*/ 803286 h 803286"/>
                <a:gd name="connsiteX1" fmla="*/ 292104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730260 h 803286"/>
                <a:gd name="connsiteX6" fmla="*/ 2190780 w 2190780"/>
                <a:gd name="connsiteY6" fmla="*/ 730260 h 803286"/>
                <a:gd name="connsiteX0" fmla="*/ 0 w 2190780"/>
                <a:gd name="connsiteY0" fmla="*/ 803286 h 803286"/>
                <a:gd name="connsiteX1" fmla="*/ 292104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693747 h 803286"/>
                <a:gd name="connsiteX6" fmla="*/ 2190780 w 2190780"/>
                <a:gd name="connsiteY6" fmla="*/ 730260 h 803286"/>
                <a:gd name="connsiteX0" fmla="*/ 0 w 2190780"/>
                <a:gd name="connsiteY0" fmla="*/ 803286 h 803286"/>
                <a:gd name="connsiteX1" fmla="*/ 292104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693747 h 803286"/>
                <a:gd name="connsiteX6" fmla="*/ 2190780 w 2190780"/>
                <a:gd name="connsiteY6" fmla="*/ 693747 h 803286"/>
                <a:gd name="connsiteX0" fmla="*/ 0 w 2190780"/>
                <a:gd name="connsiteY0" fmla="*/ 803286 h 803286"/>
                <a:gd name="connsiteX1" fmla="*/ 1022364 w 2190780"/>
                <a:gd name="connsiteY1" fmla="*/ 693747 h 803286"/>
                <a:gd name="connsiteX2" fmla="*/ 1022364 w 2190780"/>
                <a:gd name="connsiteY2" fmla="*/ 0 h 803286"/>
                <a:gd name="connsiteX3" fmla="*/ 1716111 w 2190780"/>
                <a:gd name="connsiteY3" fmla="*/ 0 h 803286"/>
                <a:gd name="connsiteX4" fmla="*/ 1716111 w 2190780"/>
                <a:gd name="connsiteY4" fmla="*/ 693747 h 803286"/>
                <a:gd name="connsiteX5" fmla="*/ 2190780 w 2190780"/>
                <a:gd name="connsiteY5" fmla="*/ 693747 h 803286"/>
                <a:gd name="connsiteX0" fmla="*/ 0 w 2190780"/>
                <a:gd name="connsiteY0" fmla="*/ 803286 h 803286"/>
                <a:gd name="connsiteX1" fmla="*/ 328617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693747 h 803286"/>
                <a:gd name="connsiteX6" fmla="*/ 2190780 w 2190780"/>
                <a:gd name="connsiteY6" fmla="*/ 693747 h 803286"/>
                <a:gd name="connsiteX0" fmla="*/ 0 w 2190780"/>
                <a:gd name="connsiteY0" fmla="*/ 803286 h 803286"/>
                <a:gd name="connsiteX1" fmla="*/ 1022364 w 2190780"/>
                <a:gd name="connsiteY1" fmla="*/ 693747 h 803286"/>
                <a:gd name="connsiteX2" fmla="*/ 1022364 w 2190780"/>
                <a:gd name="connsiteY2" fmla="*/ 0 h 803286"/>
                <a:gd name="connsiteX3" fmla="*/ 1716111 w 2190780"/>
                <a:gd name="connsiteY3" fmla="*/ 0 h 803286"/>
                <a:gd name="connsiteX4" fmla="*/ 1716111 w 2190780"/>
                <a:gd name="connsiteY4" fmla="*/ 693747 h 803286"/>
                <a:gd name="connsiteX5" fmla="*/ 2190780 w 2190780"/>
                <a:gd name="connsiteY5" fmla="*/ 693747 h 803286"/>
                <a:gd name="connsiteX0" fmla="*/ 0 w 1898676"/>
                <a:gd name="connsiteY0" fmla="*/ 693747 h 693747"/>
                <a:gd name="connsiteX1" fmla="*/ 730260 w 1898676"/>
                <a:gd name="connsiteY1" fmla="*/ 693747 h 693747"/>
                <a:gd name="connsiteX2" fmla="*/ 730260 w 1898676"/>
                <a:gd name="connsiteY2" fmla="*/ 0 h 693747"/>
                <a:gd name="connsiteX3" fmla="*/ 1424007 w 1898676"/>
                <a:gd name="connsiteY3" fmla="*/ 0 h 693747"/>
                <a:gd name="connsiteX4" fmla="*/ 1424007 w 1898676"/>
                <a:gd name="connsiteY4" fmla="*/ 693747 h 693747"/>
                <a:gd name="connsiteX5" fmla="*/ 1898676 w 1898676"/>
                <a:gd name="connsiteY5" fmla="*/ 693747 h 693747"/>
                <a:gd name="connsiteX0" fmla="*/ 0 w 2190780"/>
                <a:gd name="connsiteY0" fmla="*/ 693747 h 693748"/>
                <a:gd name="connsiteX1" fmla="*/ 730260 w 2190780"/>
                <a:gd name="connsiteY1" fmla="*/ 693747 h 693748"/>
                <a:gd name="connsiteX2" fmla="*/ 730260 w 2190780"/>
                <a:gd name="connsiteY2" fmla="*/ 0 h 693748"/>
                <a:gd name="connsiteX3" fmla="*/ 1424007 w 2190780"/>
                <a:gd name="connsiteY3" fmla="*/ 0 h 693748"/>
                <a:gd name="connsiteX4" fmla="*/ 1424007 w 2190780"/>
                <a:gd name="connsiteY4" fmla="*/ 693747 h 693748"/>
                <a:gd name="connsiteX5" fmla="*/ 2190780 w 2190780"/>
                <a:gd name="connsiteY5" fmla="*/ 693748 h 693748"/>
                <a:gd name="connsiteX0" fmla="*/ 0 w 1424007"/>
                <a:gd name="connsiteY0" fmla="*/ 693747 h 693747"/>
                <a:gd name="connsiteX1" fmla="*/ 730260 w 1424007"/>
                <a:gd name="connsiteY1" fmla="*/ 693747 h 693747"/>
                <a:gd name="connsiteX2" fmla="*/ 730260 w 1424007"/>
                <a:gd name="connsiteY2" fmla="*/ 0 h 693747"/>
                <a:gd name="connsiteX3" fmla="*/ 1424007 w 1424007"/>
                <a:gd name="connsiteY3" fmla="*/ 0 h 693747"/>
                <a:gd name="connsiteX4" fmla="*/ 1424007 w 1424007"/>
                <a:gd name="connsiteY4" fmla="*/ 693747 h 69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007" h="693747">
                  <a:moveTo>
                    <a:pt x="0" y="693747"/>
                  </a:moveTo>
                  <a:lnTo>
                    <a:pt x="730260" y="693747"/>
                  </a:lnTo>
                  <a:lnTo>
                    <a:pt x="730260" y="0"/>
                  </a:lnTo>
                  <a:lnTo>
                    <a:pt x="1424007" y="0"/>
                  </a:lnTo>
                  <a:lnTo>
                    <a:pt x="1424007" y="693747"/>
                  </a:lnTo>
                </a:path>
              </a:pathLst>
            </a:cu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5281617" y="3529005"/>
              <a:ext cx="1091739" cy="620720"/>
            </a:xfrm>
            <a:custGeom>
              <a:avLst/>
              <a:gdLst>
                <a:gd name="connsiteX0" fmla="*/ 0 w 2690037"/>
                <a:gd name="connsiteY0" fmla="*/ 627321 h 754912"/>
                <a:gd name="connsiteX1" fmla="*/ 414670 w 2690037"/>
                <a:gd name="connsiteY1" fmla="*/ 637954 h 754912"/>
                <a:gd name="connsiteX2" fmla="*/ 414670 w 2690037"/>
                <a:gd name="connsiteY2" fmla="*/ 0 h 754912"/>
                <a:gd name="connsiteX3" fmla="*/ 861237 w 2690037"/>
                <a:gd name="connsiteY3" fmla="*/ 10633 h 754912"/>
                <a:gd name="connsiteX4" fmla="*/ 861237 w 2690037"/>
                <a:gd name="connsiteY4" fmla="*/ 627321 h 754912"/>
                <a:gd name="connsiteX5" fmla="*/ 1584251 w 2690037"/>
                <a:gd name="connsiteY5" fmla="*/ 648586 h 754912"/>
                <a:gd name="connsiteX6" fmla="*/ 2690037 w 2690037"/>
                <a:gd name="connsiteY6" fmla="*/ 754912 h 754912"/>
                <a:gd name="connsiteX7" fmla="*/ 1818168 w 2690037"/>
                <a:gd name="connsiteY7" fmla="*/ 223284 h 754912"/>
                <a:gd name="connsiteX0" fmla="*/ 0 w 2690037"/>
                <a:gd name="connsiteY0" fmla="*/ 627321 h 754912"/>
                <a:gd name="connsiteX1" fmla="*/ 414670 w 2690037"/>
                <a:gd name="connsiteY1" fmla="*/ 637954 h 754912"/>
                <a:gd name="connsiteX2" fmla="*/ 414670 w 2690037"/>
                <a:gd name="connsiteY2" fmla="*/ 0 h 754912"/>
                <a:gd name="connsiteX3" fmla="*/ 861237 w 2690037"/>
                <a:gd name="connsiteY3" fmla="*/ 10633 h 754912"/>
                <a:gd name="connsiteX4" fmla="*/ 861237 w 2690037"/>
                <a:gd name="connsiteY4" fmla="*/ 627321 h 754912"/>
                <a:gd name="connsiteX5" fmla="*/ 1584251 w 2690037"/>
                <a:gd name="connsiteY5" fmla="*/ 648586 h 754912"/>
                <a:gd name="connsiteX6" fmla="*/ 2690037 w 2690037"/>
                <a:gd name="connsiteY6" fmla="*/ 754912 h 754912"/>
                <a:gd name="connsiteX0" fmla="*/ 0 w 1584251"/>
                <a:gd name="connsiteY0" fmla="*/ 627321 h 648586"/>
                <a:gd name="connsiteX1" fmla="*/ 414670 w 1584251"/>
                <a:gd name="connsiteY1" fmla="*/ 637954 h 648586"/>
                <a:gd name="connsiteX2" fmla="*/ 414670 w 1584251"/>
                <a:gd name="connsiteY2" fmla="*/ 0 h 648586"/>
                <a:gd name="connsiteX3" fmla="*/ 861237 w 1584251"/>
                <a:gd name="connsiteY3" fmla="*/ 10633 h 648586"/>
                <a:gd name="connsiteX4" fmla="*/ 861237 w 1584251"/>
                <a:gd name="connsiteY4" fmla="*/ 627321 h 648586"/>
                <a:gd name="connsiteX5" fmla="*/ 1584251 w 1584251"/>
                <a:gd name="connsiteY5" fmla="*/ 648586 h 648586"/>
                <a:gd name="connsiteX0" fmla="*/ 334485 w 1918736"/>
                <a:gd name="connsiteY0" fmla="*/ 627321 h 648586"/>
                <a:gd name="connsiteX1" fmla="*/ 0 w 1918736"/>
                <a:gd name="connsiteY1" fmla="*/ 628778 h 648586"/>
                <a:gd name="connsiteX2" fmla="*/ 749155 w 1918736"/>
                <a:gd name="connsiteY2" fmla="*/ 637954 h 648586"/>
                <a:gd name="connsiteX3" fmla="*/ 749155 w 1918736"/>
                <a:gd name="connsiteY3" fmla="*/ 0 h 648586"/>
                <a:gd name="connsiteX4" fmla="*/ 1195722 w 1918736"/>
                <a:gd name="connsiteY4" fmla="*/ 10633 h 648586"/>
                <a:gd name="connsiteX5" fmla="*/ 1195722 w 1918736"/>
                <a:gd name="connsiteY5" fmla="*/ 627321 h 648586"/>
                <a:gd name="connsiteX6" fmla="*/ 1918736 w 1918736"/>
                <a:gd name="connsiteY6" fmla="*/ 648586 h 648586"/>
                <a:gd name="connsiteX0" fmla="*/ 334485 w 1918736"/>
                <a:gd name="connsiteY0" fmla="*/ 627321 h 1139960"/>
                <a:gd name="connsiteX1" fmla="*/ 0 w 1918736"/>
                <a:gd name="connsiteY1" fmla="*/ 628778 h 1139960"/>
                <a:gd name="connsiteX2" fmla="*/ 620721 w 1918736"/>
                <a:gd name="connsiteY2" fmla="*/ 1139960 h 1139960"/>
                <a:gd name="connsiteX3" fmla="*/ 749155 w 1918736"/>
                <a:gd name="connsiteY3" fmla="*/ 0 h 1139960"/>
                <a:gd name="connsiteX4" fmla="*/ 1195722 w 1918736"/>
                <a:gd name="connsiteY4" fmla="*/ 10633 h 1139960"/>
                <a:gd name="connsiteX5" fmla="*/ 1195722 w 1918736"/>
                <a:gd name="connsiteY5" fmla="*/ 627321 h 1139960"/>
                <a:gd name="connsiteX6" fmla="*/ 1918736 w 1918736"/>
                <a:gd name="connsiteY6" fmla="*/ 648586 h 1139960"/>
                <a:gd name="connsiteX0" fmla="*/ 0 w 2210840"/>
                <a:gd name="connsiteY0" fmla="*/ 738317 h 1139960"/>
                <a:gd name="connsiteX1" fmla="*/ 292104 w 2210840"/>
                <a:gd name="connsiteY1" fmla="*/ 628778 h 1139960"/>
                <a:gd name="connsiteX2" fmla="*/ 912825 w 2210840"/>
                <a:gd name="connsiteY2" fmla="*/ 1139960 h 1139960"/>
                <a:gd name="connsiteX3" fmla="*/ 1041259 w 2210840"/>
                <a:gd name="connsiteY3" fmla="*/ 0 h 1139960"/>
                <a:gd name="connsiteX4" fmla="*/ 1487826 w 2210840"/>
                <a:gd name="connsiteY4" fmla="*/ 10633 h 1139960"/>
                <a:gd name="connsiteX5" fmla="*/ 1487826 w 2210840"/>
                <a:gd name="connsiteY5" fmla="*/ 627321 h 1139960"/>
                <a:gd name="connsiteX6" fmla="*/ 2210840 w 2210840"/>
                <a:gd name="connsiteY6" fmla="*/ 648586 h 1139960"/>
                <a:gd name="connsiteX0" fmla="*/ 0 w 2210840"/>
                <a:gd name="connsiteY0" fmla="*/ 738317 h 738317"/>
                <a:gd name="connsiteX1" fmla="*/ 292104 w 2210840"/>
                <a:gd name="connsiteY1" fmla="*/ 628778 h 738317"/>
                <a:gd name="connsiteX2" fmla="*/ 1022364 w 2210840"/>
                <a:gd name="connsiteY2" fmla="*/ 628778 h 738317"/>
                <a:gd name="connsiteX3" fmla="*/ 1041259 w 2210840"/>
                <a:gd name="connsiteY3" fmla="*/ 0 h 738317"/>
                <a:gd name="connsiteX4" fmla="*/ 1487826 w 2210840"/>
                <a:gd name="connsiteY4" fmla="*/ 10633 h 738317"/>
                <a:gd name="connsiteX5" fmla="*/ 1487826 w 2210840"/>
                <a:gd name="connsiteY5" fmla="*/ 627321 h 738317"/>
                <a:gd name="connsiteX6" fmla="*/ 2210840 w 2210840"/>
                <a:gd name="connsiteY6" fmla="*/ 648586 h 738317"/>
                <a:gd name="connsiteX0" fmla="*/ 0 w 2210840"/>
                <a:gd name="connsiteY0" fmla="*/ 727684 h 727684"/>
                <a:gd name="connsiteX1" fmla="*/ 292104 w 2210840"/>
                <a:gd name="connsiteY1" fmla="*/ 618145 h 727684"/>
                <a:gd name="connsiteX2" fmla="*/ 1022364 w 2210840"/>
                <a:gd name="connsiteY2" fmla="*/ 618145 h 727684"/>
                <a:gd name="connsiteX3" fmla="*/ 876312 w 2210840"/>
                <a:gd name="connsiteY3" fmla="*/ 216503 h 727684"/>
                <a:gd name="connsiteX4" fmla="*/ 1487826 w 2210840"/>
                <a:gd name="connsiteY4" fmla="*/ 0 h 727684"/>
                <a:gd name="connsiteX5" fmla="*/ 1487826 w 2210840"/>
                <a:gd name="connsiteY5" fmla="*/ 616688 h 727684"/>
                <a:gd name="connsiteX6" fmla="*/ 2210840 w 2210840"/>
                <a:gd name="connsiteY6" fmla="*/ 637953 h 727684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487826 w 2210840"/>
                <a:gd name="connsiteY4" fmla="*/ 75602 h 803286"/>
                <a:gd name="connsiteX5" fmla="*/ 1487826 w 2210840"/>
                <a:gd name="connsiteY5" fmla="*/ 69229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487826 w 2210840"/>
                <a:gd name="connsiteY5" fmla="*/ 69229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752624 w 2210840"/>
                <a:gd name="connsiteY5" fmla="*/ 73026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643085 w 2210840"/>
                <a:gd name="connsiteY5" fmla="*/ 730260 h 803286"/>
                <a:gd name="connsiteX6" fmla="*/ 2210840 w 2210840"/>
                <a:gd name="connsiteY6" fmla="*/ 713555 h 803286"/>
                <a:gd name="connsiteX0" fmla="*/ 0 w 2210840"/>
                <a:gd name="connsiteY0" fmla="*/ 803286 h 803286"/>
                <a:gd name="connsiteX1" fmla="*/ 292104 w 2210840"/>
                <a:gd name="connsiteY1" fmla="*/ 693747 h 803286"/>
                <a:gd name="connsiteX2" fmla="*/ 1022364 w 2210840"/>
                <a:gd name="connsiteY2" fmla="*/ 693747 h 803286"/>
                <a:gd name="connsiteX3" fmla="*/ 1022364 w 2210840"/>
                <a:gd name="connsiteY3" fmla="*/ 0 h 803286"/>
                <a:gd name="connsiteX4" fmla="*/ 1716111 w 2210840"/>
                <a:gd name="connsiteY4" fmla="*/ 0 h 803286"/>
                <a:gd name="connsiteX5" fmla="*/ 1716111 w 2210840"/>
                <a:gd name="connsiteY5" fmla="*/ 730260 h 803286"/>
                <a:gd name="connsiteX6" fmla="*/ 2210840 w 2210840"/>
                <a:gd name="connsiteY6" fmla="*/ 713555 h 803286"/>
                <a:gd name="connsiteX0" fmla="*/ 0 w 2190780"/>
                <a:gd name="connsiteY0" fmla="*/ 803286 h 803286"/>
                <a:gd name="connsiteX1" fmla="*/ 292104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730260 h 803286"/>
                <a:gd name="connsiteX6" fmla="*/ 2190780 w 2190780"/>
                <a:gd name="connsiteY6" fmla="*/ 730260 h 803286"/>
                <a:gd name="connsiteX0" fmla="*/ 0 w 2190780"/>
                <a:gd name="connsiteY0" fmla="*/ 803286 h 803286"/>
                <a:gd name="connsiteX1" fmla="*/ 292104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693747 h 803286"/>
                <a:gd name="connsiteX6" fmla="*/ 2190780 w 2190780"/>
                <a:gd name="connsiteY6" fmla="*/ 730260 h 803286"/>
                <a:gd name="connsiteX0" fmla="*/ 0 w 2190780"/>
                <a:gd name="connsiteY0" fmla="*/ 803286 h 803286"/>
                <a:gd name="connsiteX1" fmla="*/ 292104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693747 h 803286"/>
                <a:gd name="connsiteX6" fmla="*/ 2190780 w 2190780"/>
                <a:gd name="connsiteY6" fmla="*/ 693747 h 803286"/>
                <a:gd name="connsiteX0" fmla="*/ 0 w 2190780"/>
                <a:gd name="connsiteY0" fmla="*/ 803286 h 803286"/>
                <a:gd name="connsiteX1" fmla="*/ 1022364 w 2190780"/>
                <a:gd name="connsiteY1" fmla="*/ 693747 h 803286"/>
                <a:gd name="connsiteX2" fmla="*/ 1022364 w 2190780"/>
                <a:gd name="connsiteY2" fmla="*/ 0 h 803286"/>
                <a:gd name="connsiteX3" fmla="*/ 1716111 w 2190780"/>
                <a:gd name="connsiteY3" fmla="*/ 0 h 803286"/>
                <a:gd name="connsiteX4" fmla="*/ 1716111 w 2190780"/>
                <a:gd name="connsiteY4" fmla="*/ 693747 h 803286"/>
                <a:gd name="connsiteX5" fmla="*/ 2190780 w 2190780"/>
                <a:gd name="connsiteY5" fmla="*/ 693747 h 803286"/>
                <a:gd name="connsiteX0" fmla="*/ 0 w 2190780"/>
                <a:gd name="connsiteY0" fmla="*/ 803286 h 803286"/>
                <a:gd name="connsiteX1" fmla="*/ 328617 w 2190780"/>
                <a:gd name="connsiteY1" fmla="*/ 693747 h 803286"/>
                <a:gd name="connsiteX2" fmla="*/ 1022364 w 2190780"/>
                <a:gd name="connsiteY2" fmla="*/ 693747 h 803286"/>
                <a:gd name="connsiteX3" fmla="*/ 1022364 w 2190780"/>
                <a:gd name="connsiteY3" fmla="*/ 0 h 803286"/>
                <a:gd name="connsiteX4" fmla="*/ 1716111 w 2190780"/>
                <a:gd name="connsiteY4" fmla="*/ 0 h 803286"/>
                <a:gd name="connsiteX5" fmla="*/ 1716111 w 2190780"/>
                <a:gd name="connsiteY5" fmla="*/ 693747 h 803286"/>
                <a:gd name="connsiteX6" fmla="*/ 2190780 w 2190780"/>
                <a:gd name="connsiteY6" fmla="*/ 693747 h 803286"/>
                <a:gd name="connsiteX0" fmla="*/ 0 w 2190780"/>
                <a:gd name="connsiteY0" fmla="*/ 803286 h 803286"/>
                <a:gd name="connsiteX1" fmla="*/ 1022364 w 2190780"/>
                <a:gd name="connsiteY1" fmla="*/ 693747 h 803286"/>
                <a:gd name="connsiteX2" fmla="*/ 1022364 w 2190780"/>
                <a:gd name="connsiteY2" fmla="*/ 0 h 803286"/>
                <a:gd name="connsiteX3" fmla="*/ 1716111 w 2190780"/>
                <a:gd name="connsiteY3" fmla="*/ 0 h 803286"/>
                <a:gd name="connsiteX4" fmla="*/ 1716111 w 2190780"/>
                <a:gd name="connsiteY4" fmla="*/ 693747 h 803286"/>
                <a:gd name="connsiteX5" fmla="*/ 2190780 w 2190780"/>
                <a:gd name="connsiteY5" fmla="*/ 693747 h 803286"/>
                <a:gd name="connsiteX0" fmla="*/ 0 w 1898676"/>
                <a:gd name="connsiteY0" fmla="*/ 693747 h 693747"/>
                <a:gd name="connsiteX1" fmla="*/ 730260 w 1898676"/>
                <a:gd name="connsiteY1" fmla="*/ 693747 h 693747"/>
                <a:gd name="connsiteX2" fmla="*/ 730260 w 1898676"/>
                <a:gd name="connsiteY2" fmla="*/ 0 h 693747"/>
                <a:gd name="connsiteX3" fmla="*/ 1424007 w 1898676"/>
                <a:gd name="connsiteY3" fmla="*/ 0 h 693747"/>
                <a:gd name="connsiteX4" fmla="*/ 1424007 w 1898676"/>
                <a:gd name="connsiteY4" fmla="*/ 693747 h 693747"/>
                <a:gd name="connsiteX5" fmla="*/ 1898676 w 1898676"/>
                <a:gd name="connsiteY5" fmla="*/ 693747 h 693747"/>
                <a:gd name="connsiteX0" fmla="*/ 0 w 2190780"/>
                <a:gd name="connsiteY0" fmla="*/ 693747 h 693748"/>
                <a:gd name="connsiteX1" fmla="*/ 730260 w 2190780"/>
                <a:gd name="connsiteY1" fmla="*/ 693747 h 693748"/>
                <a:gd name="connsiteX2" fmla="*/ 730260 w 2190780"/>
                <a:gd name="connsiteY2" fmla="*/ 0 h 693748"/>
                <a:gd name="connsiteX3" fmla="*/ 1424007 w 2190780"/>
                <a:gd name="connsiteY3" fmla="*/ 0 h 693748"/>
                <a:gd name="connsiteX4" fmla="*/ 1424007 w 2190780"/>
                <a:gd name="connsiteY4" fmla="*/ 693747 h 693748"/>
                <a:gd name="connsiteX5" fmla="*/ 2190780 w 2190780"/>
                <a:gd name="connsiteY5" fmla="*/ 693748 h 693748"/>
                <a:gd name="connsiteX0" fmla="*/ 0 w 1424007"/>
                <a:gd name="connsiteY0" fmla="*/ 693747 h 693747"/>
                <a:gd name="connsiteX1" fmla="*/ 730260 w 1424007"/>
                <a:gd name="connsiteY1" fmla="*/ 693747 h 693747"/>
                <a:gd name="connsiteX2" fmla="*/ 730260 w 1424007"/>
                <a:gd name="connsiteY2" fmla="*/ 0 h 693747"/>
                <a:gd name="connsiteX3" fmla="*/ 1424007 w 1424007"/>
                <a:gd name="connsiteY3" fmla="*/ 0 h 693747"/>
                <a:gd name="connsiteX4" fmla="*/ 1424007 w 1424007"/>
                <a:gd name="connsiteY4" fmla="*/ 693747 h 69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4007" h="693747">
                  <a:moveTo>
                    <a:pt x="0" y="693747"/>
                  </a:moveTo>
                  <a:lnTo>
                    <a:pt x="730260" y="693747"/>
                  </a:lnTo>
                  <a:lnTo>
                    <a:pt x="730260" y="0"/>
                  </a:lnTo>
                  <a:lnTo>
                    <a:pt x="1424007" y="0"/>
                  </a:lnTo>
                  <a:lnTo>
                    <a:pt x="1424007" y="693747"/>
                  </a:lnTo>
                </a:path>
              </a:pathLst>
            </a:custGeom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4" name="Picture 83" descr="24B1.3XUSB-FR-B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3243" y="2116399"/>
            <a:ext cx="2546337" cy="260878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Detectors </a:t>
            </a:r>
            <a:r>
              <a:rPr lang="en-US" sz="2800" dirty="0" smtClean="0">
                <a:solidFill>
                  <a:schemeClr val="accent2"/>
                </a:solidFill>
              </a:rPr>
              <a:t>–CMOS feeding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0087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12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4953003" y="692622"/>
            <a:ext cx="18253" cy="5616778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MOS_vs_CCD_150DP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0740" y="1991769"/>
            <a:ext cx="3935420" cy="216749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192161" y="5325581"/>
            <a:ext cx="3213144" cy="10953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l"/>
            <a:r>
              <a:rPr lang="it-IT" sz="1800" dirty="0" smtClean="0">
                <a:solidFill>
                  <a:schemeClr val="accent2"/>
                </a:solidFill>
              </a:rPr>
              <a:t>Requires special process</a:t>
            </a:r>
          </a:p>
          <a:p>
            <a:pPr algn="l"/>
            <a:r>
              <a:rPr lang="it-IT" sz="1800" dirty="0" smtClean="0">
                <a:solidFill>
                  <a:schemeClr val="accent2"/>
                </a:solidFill>
              </a:rPr>
              <a:t>More external components</a:t>
            </a:r>
          </a:p>
          <a:p>
            <a:pPr algn="l"/>
            <a:r>
              <a:rPr lang="it-IT" sz="1800" dirty="0" smtClean="0">
                <a:solidFill>
                  <a:schemeClr val="accent2"/>
                </a:solidFill>
              </a:rPr>
              <a:t>More power hungry</a:t>
            </a:r>
            <a:endParaRPr lang="en-US" sz="1800" dirty="0" smtClean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92161" y="4149100"/>
            <a:ext cx="3213144" cy="10953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l"/>
            <a:r>
              <a:rPr lang="it-IT" sz="1800" dirty="0" smtClean="0">
                <a:solidFill>
                  <a:schemeClr val="accent2"/>
                </a:solidFill>
              </a:rPr>
              <a:t>Low noise (no in-electronic)</a:t>
            </a:r>
          </a:p>
          <a:p>
            <a:pPr algn="l"/>
            <a:r>
              <a:rPr lang="it-IT" sz="1800" dirty="0" smtClean="0">
                <a:solidFill>
                  <a:schemeClr val="accent2"/>
                </a:solidFill>
              </a:rPr>
              <a:t>Higher resolution</a:t>
            </a:r>
          </a:p>
          <a:p>
            <a:pPr algn="l"/>
            <a:r>
              <a:rPr lang="it-IT" sz="1800" dirty="0" smtClean="0">
                <a:solidFill>
                  <a:schemeClr val="accent2"/>
                </a:solidFill>
              </a:rPr>
              <a:t>100% fill-factor for FF</a:t>
            </a:r>
            <a:endParaRPr lang="en-US" sz="1800" dirty="0" smtClean="0">
              <a:solidFill>
                <a:schemeClr val="accent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07016" y="5325581"/>
            <a:ext cx="3213144" cy="10953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l"/>
            <a:r>
              <a:rPr lang="it-IT" sz="1800" dirty="0" smtClean="0">
                <a:solidFill>
                  <a:schemeClr val="accent2"/>
                </a:solidFill>
              </a:rPr>
              <a:t>More noisy</a:t>
            </a:r>
          </a:p>
          <a:p>
            <a:pPr algn="l"/>
            <a:r>
              <a:rPr lang="it-IT" sz="1800" dirty="0" smtClean="0">
                <a:solidFill>
                  <a:schemeClr val="accent2"/>
                </a:solidFill>
              </a:rPr>
              <a:t>Less dynamic range</a:t>
            </a:r>
          </a:p>
          <a:p>
            <a:pPr algn="l"/>
            <a:r>
              <a:rPr lang="it-IT" sz="1800" dirty="0" smtClean="0">
                <a:solidFill>
                  <a:schemeClr val="accent2"/>
                </a:solidFill>
              </a:rPr>
              <a:t>Lower resolution (maybe)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07016" y="4149100"/>
            <a:ext cx="3213144" cy="10953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l"/>
            <a:r>
              <a:rPr lang="it-IT" sz="1800" dirty="0" smtClean="0">
                <a:solidFill>
                  <a:schemeClr val="accent2"/>
                </a:solidFill>
              </a:rPr>
              <a:t>Uses standard CMOS process</a:t>
            </a:r>
          </a:p>
          <a:p>
            <a:pPr algn="l"/>
            <a:r>
              <a:rPr lang="it-IT" sz="1800" dirty="0" smtClean="0">
                <a:solidFill>
                  <a:schemeClr val="accent2"/>
                </a:solidFill>
              </a:rPr>
              <a:t>Camera-on-a-chip capable</a:t>
            </a:r>
          </a:p>
          <a:p>
            <a:pPr algn="l"/>
            <a:r>
              <a:rPr lang="it-IT" sz="1800" dirty="0" smtClean="0">
                <a:solidFill>
                  <a:schemeClr val="accent2"/>
                </a:solidFill>
              </a:rPr>
              <a:t>Low power design available</a:t>
            </a:r>
            <a:endParaRPr lang="en-US" sz="1800" dirty="0" smtClean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75045" y="614514"/>
            <a:ext cx="1022364" cy="4381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it-IT" sz="2000" b="1" i="1" dirty="0" smtClean="0">
                <a:solidFill>
                  <a:schemeClr val="tx1"/>
                </a:solidFill>
              </a:rPr>
              <a:t>CMOS</a:t>
            </a:r>
            <a:endParaRPr lang="en-US" sz="2000" b="1" i="1" dirty="0" smtClean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08591" y="614514"/>
            <a:ext cx="1022364" cy="4381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it-IT" sz="2000" b="1" i="1" dirty="0" smtClean="0">
                <a:solidFill>
                  <a:schemeClr val="tx1"/>
                </a:solidFill>
              </a:rPr>
              <a:t>CMOS</a:t>
            </a:r>
            <a:endParaRPr lang="en-US" sz="2000" b="1" i="1" dirty="0" smtClean="0">
              <a:solidFill>
                <a:schemeClr val="tx1"/>
              </a:solidFill>
            </a:endParaRPr>
          </a:p>
        </p:txBody>
      </p:sp>
      <p:pic>
        <p:nvPicPr>
          <p:cNvPr id="37" name="Picture 36" descr="ccdanatom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360" y="776696"/>
            <a:ext cx="3457575" cy="2895600"/>
          </a:xfrm>
          <a:prstGeom prst="rect">
            <a:avLst/>
          </a:prstGeom>
        </p:spPr>
      </p:pic>
      <p:pic>
        <p:nvPicPr>
          <p:cNvPr id="14" name="Picture 13" descr="Photodiode1.gif"/>
          <p:cNvPicPr>
            <a:picLocks noChangeAspect="1"/>
          </p:cNvPicPr>
          <p:nvPr/>
        </p:nvPicPr>
        <p:blipFill rotWithShape="1">
          <a:blip r:embed="rId4" cstate="print"/>
          <a:srcRect t="31196" b="-4669"/>
          <a:stretch/>
        </p:blipFill>
        <p:spPr>
          <a:xfrm>
            <a:off x="5507016" y="1158435"/>
            <a:ext cx="4295002" cy="24235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Detectors </a:t>
            </a:r>
            <a:r>
              <a:rPr lang="en-US" sz="2800" dirty="0" smtClean="0">
                <a:solidFill>
                  <a:schemeClr val="accent2"/>
                </a:solidFill>
              </a:rPr>
              <a:t>–CMOS and CCD compared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8888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13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Basics</a:t>
            </a:r>
            <a:r>
              <a:rPr lang="en-US" sz="2800" dirty="0" smtClean="0">
                <a:solidFill>
                  <a:schemeClr val="accent2"/>
                </a:solidFill>
              </a:rPr>
              <a:t> – crystals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43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</a:t>
            </a:r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33150" y="1444153"/>
            <a:ext cx="3600000" cy="4145147"/>
            <a:chOff x="6033150" y="1444153"/>
            <a:chExt cx="3600000" cy="4145147"/>
          </a:xfrm>
        </p:grpSpPr>
        <p:pic>
          <p:nvPicPr>
            <p:cNvPr id="42" name="Picture 41" descr="Silicon_05_203_smal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33150" y="1989300"/>
              <a:ext cx="3600000" cy="3600000"/>
            </a:xfrm>
            <a:prstGeom prst="rect">
              <a:avLst/>
            </a:prstGeom>
            <a:ln w="28575"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6393201" y="1444153"/>
              <a:ext cx="2880400" cy="328617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l"/>
              <a:r>
                <a:rPr lang="it-IT" sz="1800" dirty="0" smtClean="0">
                  <a:solidFill>
                    <a:schemeClr val="accent2"/>
                  </a:solidFill>
                </a:rPr>
                <a:t>Si lattice, TEAM microscope</a:t>
              </a:r>
              <a:endParaRPr lang="en-US" sz="1800" dirty="0" smtClean="0">
                <a:solidFill>
                  <a:schemeClr val="accent2"/>
                </a:solidFill>
              </a:endParaRPr>
            </a:p>
          </p:txBody>
        </p:sp>
      </p:grpSp>
      <p:pic>
        <p:nvPicPr>
          <p:cNvPr id="45" name="silic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8" y="2636890"/>
            <a:ext cx="1887062" cy="2233552"/>
          </a:xfrm>
          <a:prstGeom prst="rect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46" name="TextBox 45"/>
          <p:cNvSpPr txBox="1"/>
          <p:nvPr/>
        </p:nvSpPr>
        <p:spPr>
          <a:xfrm>
            <a:off x="982290" y="2020233"/>
            <a:ext cx="730260" cy="32861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l"/>
            <a:r>
              <a:rPr lang="it-IT" sz="1800" dirty="0" smtClean="0">
                <a:solidFill>
                  <a:schemeClr val="accent2"/>
                </a:solidFill>
              </a:rPr>
              <a:t>Si ore</a:t>
            </a:r>
            <a:endParaRPr lang="en-US" sz="1800" dirty="0" smtClean="0">
              <a:solidFill>
                <a:schemeClr val="accent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21511" y="2020233"/>
            <a:ext cx="2607569" cy="2992987"/>
            <a:chOff x="2921511" y="2020233"/>
            <a:chExt cx="2607569" cy="2992987"/>
          </a:xfrm>
        </p:grpSpPr>
        <p:sp>
          <p:nvSpPr>
            <p:cNvPr id="44" name="TextBox 43"/>
            <p:cNvSpPr txBox="1"/>
            <p:nvPr/>
          </p:nvSpPr>
          <p:spPr>
            <a:xfrm>
              <a:off x="2921511" y="2020233"/>
              <a:ext cx="2607569" cy="328617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l"/>
              <a:r>
                <a:rPr lang="it-IT" sz="1800" dirty="0" smtClean="0">
                  <a:solidFill>
                    <a:schemeClr val="accent2"/>
                  </a:solidFill>
                </a:rPr>
                <a:t>Si lattice, diamond cubic</a:t>
              </a:r>
              <a:endParaRPr lang="en-US" sz="1800" dirty="0" smtClean="0">
                <a:solidFill>
                  <a:schemeClr val="accent2"/>
                </a:solidFill>
              </a:endParaRPr>
            </a:p>
          </p:txBody>
        </p:sp>
        <p:pic>
          <p:nvPicPr>
            <p:cNvPr id="48" name="Picture 47" descr="628px-Silicon-unit-cell-3D-balls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36657" y="2542317"/>
              <a:ext cx="2592423" cy="2470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5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cdanatom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261" y="3611759"/>
            <a:ext cx="3393316" cy="2841786"/>
          </a:xfrm>
          <a:prstGeom prst="rect">
            <a:avLst/>
          </a:prstGeom>
        </p:spPr>
      </p:pic>
      <p:pic>
        <p:nvPicPr>
          <p:cNvPr id="22" name="Picture 21" descr="Photodiode1.gif"/>
          <p:cNvPicPr>
            <a:picLocks noChangeAspect="1"/>
          </p:cNvPicPr>
          <p:nvPr/>
        </p:nvPicPr>
        <p:blipFill rotWithShape="1">
          <a:blip r:embed="rId3" cstate="print"/>
          <a:srcRect t="31710" b="-1871"/>
          <a:stretch/>
        </p:blipFill>
        <p:spPr>
          <a:xfrm>
            <a:off x="180227" y="1484730"/>
            <a:ext cx="3808321" cy="20520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277593" y="1988800"/>
            <a:ext cx="3819427" cy="2641723"/>
            <a:chOff x="1277593" y="1988800"/>
            <a:chExt cx="3819427" cy="2641723"/>
          </a:xfrm>
        </p:grpSpPr>
        <p:sp>
          <p:nvSpPr>
            <p:cNvPr id="25" name="Freeform 24"/>
            <p:cNvSpPr/>
            <p:nvPr/>
          </p:nvSpPr>
          <p:spPr>
            <a:xfrm>
              <a:off x="1568530" y="1988800"/>
              <a:ext cx="1594794" cy="716502"/>
            </a:xfrm>
            <a:custGeom>
              <a:avLst/>
              <a:gdLst>
                <a:gd name="connsiteX0" fmla="*/ 1314450 w 1314450"/>
                <a:gd name="connsiteY0" fmla="*/ 180975 h 590550"/>
                <a:gd name="connsiteX1" fmla="*/ 409575 w 1314450"/>
                <a:gd name="connsiteY1" fmla="*/ 0 h 590550"/>
                <a:gd name="connsiteX2" fmla="*/ 0 w 1314450"/>
                <a:gd name="connsiteY2" fmla="*/ 400050 h 590550"/>
                <a:gd name="connsiteX3" fmla="*/ 962025 w 1314450"/>
                <a:gd name="connsiteY3" fmla="*/ 590550 h 590550"/>
                <a:gd name="connsiteX4" fmla="*/ 1314450 w 1314450"/>
                <a:gd name="connsiteY4" fmla="*/ 180975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4450" h="590550">
                  <a:moveTo>
                    <a:pt x="1314450" y="180975"/>
                  </a:moveTo>
                  <a:lnTo>
                    <a:pt x="409575" y="0"/>
                  </a:lnTo>
                  <a:lnTo>
                    <a:pt x="0" y="400050"/>
                  </a:lnTo>
                  <a:lnTo>
                    <a:pt x="962025" y="590550"/>
                  </a:lnTo>
                  <a:lnTo>
                    <a:pt x="1314450" y="180975"/>
                  </a:lnTo>
                  <a:close/>
                </a:path>
              </a:pathLst>
            </a:custGeom>
            <a:solidFill>
              <a:srgbClr val="FF0000">
                <a:alpha val="14000"/>
              </a:srgbClr>
            </a:solidFill>
            <a:ln w="3492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277593" y="4077090"/>
              <a:ext cx="1659127" cy="553433"/>
            </a:xfrm>
            <a:custGeom>
              <a:avLst/>
              <a:gdLst>
                <a:gd name="connsiteX0" fmla="*/ 1314450 w 1314450"/>
                <a:gd name="connsiteY0" fmla="*/ 180975 h 590550"/>
                <a:gd name="connsiteX1" fmla="*/ 409575 w 1314450"/>
                <a:gd name="connsiteY1" fmla="*/ 0 h 590550"/>
                <a:gd name="connsiteX2" fmla="*/ 0 w 1314450"/>
                <a:gd name="connsiteY2" fmla="*/ 400050 h 590550"/>
                <a:gd name="connsiteX3" fmla="*/ 962025 w 1314450"/>
                <a:gd name="connsiteY3" fmla="*/ 590550 h 590550"/>
                <a:gd name="connsiteX4" fmla="*/ 1314450 w 1314450"/>
                <a:gd name="connsiteY4" fmla="*/ 180975 h 590550"/>
                <a:gd name="connsiteX0" fmla="*/ 1350963 w 1350963"/>
                <a:gd name="connsiteY0" fmla="*/ 180975 h 590550"/>
                <a:gd name="connsiteX1" fmla="*/ 446088 w 1350963"/>
                <a:gd name="connsiteY1" fmla="*/ 0 h 590550"/>
                <a:gd name="connsiteX2" fmla="*/ 0 w 1350963"/>
                <a:gd name="connsiteY2" fmla="*/ 374665 h 590550"/>
                <a:gd name="connsiteX3" fmla="*/ 998538 w 1350963"/>
                <a:gd name="connsiteY3" fmla="*/ 590550 h 590550"/>
                <a:gd name="connsiteX4" fmla="*/ 1350963 w 1350963"/>
                <a:gd name="connsiteY4" fmla="*/ 180975 h 590550"/>
                <a:gd name="connsiteX0" fmla="*/ 1350963 w 1350963"/>
                <a:gd name="connsiteY0" fmla="*/ 180975 h 590550"/>
                <a:gd name="connsiteX1" fmla="*/ 547696 w 1350963"/>
                <a:gd name="connsiteY1" fmla="*/ 0 h 590550"/>
                <a:gd name="connsiteX2" fmla="*/ 0 w 1350963"/>
                <a:gd name="connsiteY2" fmla="*/ 374665 h 590550"/>
                <a:gd name="connsiteX3" fmla="*/ 998538 w 1350963"/>
                <a:gd name="connsiteY3" fmla="*/ 590550 h 590550"/>
                <a:gd name="connsiteX4" fmla="*/ 1350963 w 1350963"/>
                <a:gd name="connsiteY4" fmla="*/ 180975 h 590550"/>
                <a:gd name="connsiteX0" fmla="*/ 1460521 w 1460521"/>
                <a:gd name="connsiteY0" fmla="*/ 192100 h 590550"/>
                <a:gd name="connsiteX1" fmla="*/ 547696 w 1460521"/>
                <a:gd name="connsiteY1" fmla="*/ 0 h 590550"/>
                <a:gd name="connsiteX2" fmla="*/ 0 w 1460521"/>
                <a:gd name="connsiteY2" fmla="*/ 374665 h 590550"/>
                <a:gd name="connsiteX3" fmla="*/ 998538 w 1460521"/>
                <a:gd name="connsiteY3" fmla="*/ 590550 h 590550"/>
                <a:gd name="connsiteX4" fmla="*/ 1460521 w 1460521"/>
                <a:gd name="connsiteY4" fmla="*/ 192100 h 590550"/>
                <a:gd name="connsiteX0" fmla="*/ 1460521 w 1460521"/>
                <a:gd name="connsiteY0" fmla="*/ 0 h 398450"/>
                <a:gd name="connsiteX1" fmla="*/ 657235 w 1460521"/>
                <a:gd name="connsiteY1" fmla="*/ 109539 h 398450"/>
                <a:gd name="connsiteX2" fmla="*/ 0 w 1460521"/>
                <a:gd name="connsiteY2" fmla="*/ 182565 h 398450"/>
                <a:gd name="connsiteX3" fmla="*/ 998538 w 1460521"/>
                <a:gd name="connsiteY3" fmla="*/ 398450 h 398450"/>
                <a:gd name="connsiteX4" fmla="*/ 1460521 w 1460521"/>
                <a:gd name="connsiteY4" fmla="*/ 0 h 398450"/>
                <a:gd name="connsiteX0" fmla="*/ 1460521 w 1460521"/>
                <a:gd name="connsiteY0" fmla="*/ 73026 h 471476"/>
                <a:gd name="connsiteX1" fmla="*/ 511183 w 1460521"/>
                <a:gd name="connsiteY1" fmla="*/ 0 h 471476"/>
                <a:gd name="connsiteX2" fmla="*/ 0 w 1460521"/>
                <a:gd name="connsiteY2" fmla="*/ 255591 h 471476"/>
                <a:gd name="connsiteX3" fmla="*/ 998538 w 1460521"/>
                <a:gd name="connsiteY3" fmla="*/ 471476 h 471476"/>
                <a:gd name="connsiteX4" fmla="*/ 1460521 w 1460521"/>
                <a:gd name="connsiteY4" fmla="*/ 73026 h 471476"/>
                <a:gd name="connsiteX0" fmla="*/ 1460521 w 1460521"/>
                <a:gd name="connsiteY0" fmla="*/ 73026 h 401643"/>
                <a:gd name="connsiteX1" fmla="*/ 511183 w 1460521"/>
                <a:gd name="connsiteY1" fmla="*/ 0 h 401643"/>
                <a:gd name="connsiteX2" fmla="*/ 0 w 1460521"/>
                <a:gd name="connsiteY2" fmla="*/ 255591 h 401643"/>
                <a:gd name="connsiteX3" fmla="*/ 1058878 w 1460521"/>
                <a:gd name="connsiteY3" fmla="*/ 401643 h 401643"/>
                <a:gd name="connsiteX4" fmla="*/ 1460521 w 1460521"/>
                <a:gd name="connsiteY4" fmla="*/ 73026 h 401643"/>
                <a:gd name="connsiteX0" fmla="*/ 1460521 w 1460521"/>
                <a:gd name="connsiteY0" fmla="*/ 73026 h 438157"/>
                <a:gd name="connsiteX1" fmla="*/ 511183 w 1460521"/>
                <a:gd name="connsiteY1" fmla="*/ 0 h 438157"/>
                <a:gd name="connsiteX2" fmla="*/ 0 w 1460521"/>
                <a:gd name="connsiteY2" fmla="*/ 255591 h 438157"/>
                <a:gd name="connsiteX3" fmla="*/ 1022365 w 1460521"/>
                <a:gd name="connsiteY3" fmla="*/ 438157 h 438157"/>
                <a:gd name="connsiteX4" fmla="*/ 1460521 w 1460521"/>
                <a:gd name="connsiteY4" fmla="*/ 73026 h 438157"/>
                <a:gd name="connsiteX0" fmla="*/ 1460521 w 1460521"/>
                <a:gd name="connsiteY0" fmla="*/ 109540 h 438157"/>
                <a:gd name="connsiteX1" fmla="*/ 511183 w 1460521"/>
                <a:gd name="connsiteY1" fmla="*/ 0 h 438157"/>
                <a:gd name="connsiteX2" fmla="*/ 0 w 1460521"/>
                <a:gd name="connsiteY2" fmla="*/ 255591 h 438157"/>
                <a:gd name="connsiteX3" fmla="*/ 1022365 w 1460521"/>
                <a:gd name="connsiteY3" fmla="*/ 438157 h 438157"/>
                <a:gd name="connsiteX4" fmla="*/ 1460521 w 1460521"/>
                <a:gd name="connsiteY4" fmla="*/ 109540 h 43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521" h="438157">
                  <a:moveTo>
                    <a:pt x="1460521" y="109540"/>
                  </a:moveTo>
                  <a:lnTo>
                    <a:pt x="511183" y="0"/>
                  </a:lnTo>
                  <a:lnTo>
                    <a:pt x="0" y="255591"/>
                  </a:lnTo>
                  <a:lnTo>
                    <a:pt x="1022365" y="438157"/>
                  </a:lnTo>
                  <a:lnTo>
                    <a:pt x="1460521" y="109540"/>
                  </a:lnTo>
                  <a:close/>
                </a:path>
              </a:pathLst>
            </a:custGeom>
            <a:solidFill>
              <a:srgbClr val="FF0000">
                <a:alpha val="39000"/>
              </a:srgbClr>
            </a:solidFill>
            <a:ln w="3492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26" idx="0"/>
            </p:cNvCxnSpPr>
            <p:nvPr/>
          </p:nvCxnSpPr>
          <p:spPr>
            <a:xfrm flipV="1">
              <a:off x="2936720" y="3684592"/>
              <a:ext cx="1249507" cy="5308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3"/>
              <a:endCxn id="31" idx="1"/>
            </p:cNvCxnSpPr>
            <p:nvPr/>
          </p:nvCxnSpPr>
          <p:spPr>
            <a:xfrm>
              <a:off x="2735734" y="2705302"/>
              <a:ext cx="1448461" cy="9840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184195" y="3402022"/>
              <a:ext cx="912825" cy="57467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600" b="1" dirty="0" smtClean="0">
                  <a:solidFill>
                    <a:schemeClr val="tx1"/>
                  </a:solidFill>
                </a:rPr>
                <a:t>Sensitive</a:t>
              </a:r>
            </a:p>
            <a:p>
              <a:pPr algn="ctr"/>
              <a:r>
                <a:rPr lang="it-IT" sz="1600" b="1" dirty="0" smtClean="0">
                  <a:solidFill>
                    <a:schemeClr val="tx1"/>
                  </a:solidFill>
                </a:rPr>
                <a:t>area</a:t>
              </a:r>
              <a:endParaRPr lang="en-US" sz="16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Detectors </a:t>
            </a:r>
            <a:r>
              <a:rPr lang="en-US" sz="2800" dirty="0" smtClean="0">
                <a:solidFill>
                  <a:schemeClr val="accent2"/>
                </a:solidFill>
              </a:rPr>
              <a:t>– Fill factor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8587" y="548600"/>
            <a:ext cx="9648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Which parts of the device screen the incoming radiation actually depends on the radiation type and energy.</a:t>
            </a:r>
            <a:endParaRPr lang="en-US" sz="2400" dirty="0">
              <a:solidFill>
                <a:schemeClr val="accent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85061" y="908650"/>
            <a:ext cx="4091560" cy="5544895"/>
            <a:chOff x="5385061" y="908650"/>
            <a:chExt cx="4091560" cy="5544895"/>
          </a:xfrm>
        </p:grpSpPr>
        <p:sp>
          <p:nvSpPr>
            <p:cNvPr id="17" name="Rounded Rectangular Callout 40"/>
            <p:cNvSpPr/>
            <p:nvPr/>
          </p:nvSpPr>
          <p:spPr>
            <a:xfrm>
              <a:off x="5385061" y="1052670"/>
              <a:ext cx="4091560" cy="5400875"/>
            </a:xfrm>
            <a:prstGeom prst="roundRect">
              <a:avLst>
                <a:gd name="adj" fmla="val 852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457070" y="908650"/>
              <a:ext cx="4019550" cy="5409349"/>
              <a:chOff x="5457070" y="908650"/>
              <a:chExt cx="4019550" cy="5409349"/>
            </a:xfrm>
          </p:grpSpPr>
          <p:pic>
            <p:nvPicPr>
              <p:cNvPr id="32" name="Picture 31" descr="Photodiode_lens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817120" y="2996940"/>
                <a:ext cx="3400955" cy="2577924"/>
              </a:xfrm>
              <a:prstGeom prst="rect">
                <a:avLst/>
              </a:prstGeom>
            </p:spPr>
          </p:pic>
          <p:pic>
            <p:nvPicPr>
              <p:cNvPr id="33" name="Picture 32" descr="lenslet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57070" y="908650"/>
                <a:ext cx="4019550" cy="205740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5465619" y="5671668"/>
                <a:ext cx="4011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chemeClr val="accent2"/>
                    </a:solidFill>
                  </a:rPr>
                  <a:t>In case of visible photons we can use </a:t>
                </a:r>
                <a:r>
                  <a:rPr lang="en-US" sz="1800" dirty="0" err="1" smtClean="0">
                    <a:solidFill>
                      <a:schemeClr val="accent2"/>
                    </a:solidFill>
                  </a:rPr>
                  <a:t>microlenses</a:t>
                </a:r>
                <a:r>
                  <a:rPr lang="en-US" sz="1800" dirty="0" smtClean="0">
                    <a:solidFill>
                      <a:schemeClr val="accent2"/>
                    </a:solidFill>
                  </a:rPr>
                  <a:t> to increase the fill factor</a:t>
                </a:r>
                <a:endParaRPr lang="en-US" sz="1800" dirty="0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15" name="Oval 14"/>
          <p:cNvSpPr/>
          <p:nvPr/>
        </p:nvSpPr>
        <p:spPr>
          <a:xfrm>
            <a:off x="437692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14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8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evSensitivit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20" y="1052670"/>
            <a:ext cx="6641236" cy="5360349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944821" y="3212970"/>
            <a:ext cx="3760839" cy="3067092"/>
          </a:xfrm>
          <a:prstGeom prst="roundRect">
            <a:avLst>
              <a:gd name="adj" fmla="val 8060"/>
            </a:avLst>
          </a:prstGeom>
          <a:solidFill>
            <a:schemeClr val="bg1"/>
          </a:solidFill>
          <a:ln w="34925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8589" y="544473"/>
            <a:ext cx="9648824" cy="508197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just"/>
            <a:r>
              <a:rPr lang="en-US" sz="2400" dirty="0" smtClean="0">
                <a:solidFill>
                  <a:schemeClr val="accent2"/>
                </a:solidFill>
              </a:rPr>
              <a:t>The global sensitivity is the quantum </a:t>
            </a:r>
            <a:r>
              <a:rPr lang="en-US" sz="2400" dirty="0" err="1" smtClean="0">
                <a:solidFill>
                  <a:schemeClr val="accent2"/>
                </a:solidFill>
              </a:rPr>
              <a:t>efficency</a:t>
            </a:r>
            <a:r>
              <a:rPr lang="en-US" sz="2400" dirty="0" smtClean="0">
                <a:solidFill>
                  <a:schemeClr val="accent2"/>
                </a:solidFill>
              </a:rPr>
              <a:t> multiplied by the fill-factor</a:t>
            </a:r>
          </a:p>
        </p:txBody>
      </p:sp>
      <p:pic>
        <p:nvPicPr>
          <p:cNvPr id="17" name="Picture 16" descr="quantumhea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0874" y="3212970"/>
            <a:ext cx="3542434" cy="30670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Detectors </a:t>
            </a:r>
            <a:r>
              <a:rPr lang="en-US" sz="2800" dirty="0" smtClean="0">
                <a:solidFill>
                  <a:schemeClr val="accent2"/>
                </a:solidFill>
              </a:rPr>
              <a:t>– quantum efficiency in photons detection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66499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15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 descr="frontbackccd.gif"/>
          <p:cNvPicPr>
            <a:picLocks noChangeAspect="1"/>
          </p:cNvPicPr>
          <p:nvPr/>
        </p:nvPicPr>
        <p:blipFill>
          <a:blip r:embed="rId2" cstate="print"/>
          <a:srcRect b="16121"/>
          <a:stretch>
            <a:fillRect/>
          </a:stretch>
        </p:blipFill>
        <p:spPr>
          <a:xfrm>
            <a:off x="1220456" y="1743306"/>
            <a:ext cx="4020584" cy="21177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284" y="548600"/>
            <a:ext cx="9644129" cy="1165194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just"/>
            <a:r>
              <a:rPr lang="en-US" sz="2400" dirty="0" smtClean="0">
                <a:solidFill>
                  <a:schemeClr val="accent2"/>
                </a:solidFill>
              </a:rPr>
              <a:t>To reduce the amount of material incoming radiation pass through before reaching the depleted region, it is possible to thin and illuminate the device from the back.</a:t>
            </a:r>
          </a:p>
        </p:txBody>
      </p:sp>
      <p:pic>
        <p:nvPicPr>
          <p:cNvPr id="39" name="Picture 38" descr="quantumefficienc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5160" y="3501010"/>
            <a:ext cx="3505248" cy="3448344"/>
          </a:xfrm>
          <a:prstGeom prst="rect">
            <a:avLst/>
          </a:prstGeom>
        </p:spPr>
      </p:pic>
      <p:grpSp>
        <p:nvGrpSpPr>
          <p:cNvPr id="181" name="Group 180"/>
          <p:cNvGrpSpPr/>
          <p:nvPr/>
        </p:nvGrpSpPr>
        <p:grpSpPr>
          <a:xfrm>
            <a:off x="5889130" y="1340710"/>
            <a:ext cx="3687813" cy="2487619"/>
            <a:chOff x="5062539" y="1712888"/>
            <a:chExt cx="3687813" cy="2487619"/>
          </a:xfrm>
        </p:grpSpPr>
        <p:pic>
          <p:nvPicPr>
            <p:cNvPr id="23" name="Picture 22" descr="Samsung BSI CMOS image sensor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11802" y="2114532"/>
              <a:ext cx="3638550" cy="2085975"/>
            </a:xfrm>
            <a:prstGeom prst="rect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</p:pic>
        <p:sp>
          <p:nvSpPr>
            <p:cNvPr id="18" name="Rounded Rectangle 17"/>
            <p:cNvSpPr/>
            <p:nvPr/>
          </p:nvSpPr>
          <p:spPr>
            <a:xfrm>
              <a:off x="5062539" y="2087554"/>
              <a:ext cx="1862163" cy="720725"/>
            </a:xfrm>
            <a:prstGeom prst="roundRect">
              <a:avLst/>
            </a:prstGeom>
            <a:noFill/>
            <a:ln w="34925"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961215" y="3246435"/>
              <a:ext cx="1752624" cy="949338"/>
            </a:xfrm>
            <a:prstGeom prst="roundRect">
              <a:avLst/>
            </a:prstGeom>
            <a:noFill/>
            <a:ln w="34925">
              <a:solidFill>
                <a:schemeClr val="accent5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16200000" flipH="1">
              <a:off x="6758786" y="2864657"/>
              <a:ext cx="374664" cy="188884"/>
            </a:xfrm>
            <a:prstGeom prst="straightConnector1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ounded Rectangle 36"/>
            <p:cNvSpPr/>
            <p:nvPr/>
          </p:nvSpPr>
          <p:spPr>
            <a:xfrm>
              <a:off x="5099051" y="3136896"/>
              <a:ext cx="1789137" cy="182565"/>
            </a:xfrm>
            <a:prstGeom prst="roundRect">
              <a:avLst/>
            </a:prstGeom>
            <a:solidFill>
              <a:srgbClr val="66FF99">
                <a:alpha val="27000"/>
              </a:srgb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961215" y="2625714"/>
              <a:ext cx="1789137" cy="182565"/>
            </a:xfrm>
            <a:prstGeom prst="roundRect">
              <a:avLst/>
            </a:prstGeom>
            <a:solidFill>
              <a:srgbClr val="66FF99">
                <a:alpha val="27000"/>
              </a:srgbClr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5537208" y="1712888"/>
              <a:ext cx="913619" cy="1387495"/>
              <a:chOff x="5464181" y="1566837"/>
              <a:chExt cx="913619" cy="365923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rot="5400000">
                <a:off x="5282261" y="1749253"/>
                <a:ext cx="365427" cy="1588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headEnd type="none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5400000">
                <a:off x="5464032" y="1748757"/>
                <a:ext cx="365427" cy="1588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headEnd type="none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5400000">
                <a:off x="5647391" y="1749253"/>
                <a:ext cx="365427" cy="1588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headEnd type="none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5829163" y="1748757"/>
                <a:ext cx="365427" cy="1588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headEnd type="none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rot="5400000">
                <a:off x="6012521" y="1749253"/>
                <a:ext cx="365427" cy="1588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headEnd type="none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5400000">
                <a:off x="6194292" y="1748757"/>
                <a:ext cx="365427" cy="1588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headEnd type="none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/>
          </p:nvGrpSpPr>
          <p:grpSpPr>
            <a:xfrm>
              <a:off x="7362858" y="1712889"/>
              <a:ext cx="913614" cy="876312"/>
              <a:chOff x="7253323" y="1566837"/>
              <a:chExt cx="913614" cy="365924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rot="5400000">
                <a:off x="7070759" y="1749402"/>
                <a:ext cx="365920" cy="792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headEnd type="none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rot="5400000">
                <a:off x="7253174" y="1748757"/>
                <a:ext cx="365426" cy="1586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headEnd type="none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rot="5400000">
                <a:off x="7435884" y="1749402"/>
                <a:ext cx="365924" cy="794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headEnd type="none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rot="5400000">
                <a:off x="7618300" y="1748757"/>
                <a:ext cx="365427" cy="1588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headEnd type="none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rot="5400000">
                <a:off x="7801658" y="1749253"/>
                <a:ext cx="365427" cy="1588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headEnd type="none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rot="5400000">
                <a:off x="7983429" y="1748757"/>
                <a:ext cx="365427" cy="1588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headEnd type="none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Rounded Rectangle 41"/>
          <p:cNvSpPr/>
          <p:nvPr/>
        </p:nvSpPr>
        <p:spPr>
          <a:xfrm>
            <a:off x="790518" y="4221110"/>
            <a:ext cx="4637151" cy="2117753"/>
          </a:xfrm>
          <a:prstGeom prst="roundRect">
            <a:avLst>
              <a:gd name="adj" fmla="val 11031"/>
            </a:avLst>
          </a:prstGeom>
          <a:solidFill>
            <a:schemeClr val="accent5">
              <a:lumMod val="60000"/>
              <a:lumOff val="40000"/>
              <a:alpha val="8000"/>
            </a:schemeClr>
          </a:solidFill>
          <a:ln w="34925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Back_Illuminate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1735" y="4195773"/>
            <a:ext cx="4649421" cy="20907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Detectors </a:t>
            </a:r>
            <a:r>
              <a:rPr lang="en-US" sz="2800" dirty="0" smtClean="0">
                <a:solidFill>
                  <a:schemeClr val="accent2"/>
                </a:solidFill>
              </a:rPr>
              <a:t>– back illumination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95303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16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8587" y="548600"/>
            <a:ext cx="9648825" cy="86412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just"/>
            <a:r>
              <a:rPr lang="en-US" sz="2400" dirty="0" smtClean="0">
                <a:solidFill>
                  <a:schemeClr val="accent2"/>
                </a:solidFill>
              </a:rPr>
              <a:t>Thermal energy is enough to promote carriers into the conduction band, even without external light.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3215" y="1549566"/>
            <a:ext cx="3103605" cy="3103604"/>
            <a:chOff x="416370" y="1340710"/>
            <a:chExt cx="3103605" cy="3103604"/>
          </a:xfrm>
        </p:grpSpPr>
        <p:sp>
          <p:nvSpPr>
            <p:cNvPr id="42" name="Rounded Rectangle 41"/>
            <p:cNvSpPr/>
            <p:nvPr/>
          </p:nvSpPr>
          <p:spPr>
            <a:xfrm>
              <a:off x="416370" y="1340710"/>
              <a:ext cx="3103605" cy="3103604"/>
            </a:xfrm>
            <a:prstGeom prst="roundRect">
              <a:avLst>
                <a:gd name="adj" fmla="val 11031"/>
              </a:avLst>
            </a:prstGeom>
            <a:solidFill>
              <a:schemeClr val="accent5">
                <a:lumMod val="60000"/>
                <a:lumOff val="40000"/>
                <a:alpha val="8000"/>
              </a:schemeClr>
            </a:solidFill>
            <a:ln w="34925"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 descr="FD_e_mu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8380" y="1443074"/>
              <a:ext cx="2994066" cy="2994066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2216620" y="3573020"/>
            <a:ext cx="2151977" cy="2880000"/>
            <a:chOff x="4514844" y="1566837"/>
            <a:chExt cx="2151977" cy="2880000"/>
          </a:xfrm>
        </p:grpSpPr>
        <p:pic>
          <p:nvPicPr>
            <p:cNvPr id="45" name="Picture 44" descr="Fermi-electrons-holes_empty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1357" y="1566837"/>
              <a:ext cx="2115464" cy="2880000"/>
            </a:xfrm>
            <a:prstGeom prst="rect">
              <a:avLst/>
            </a:prstGeom>
          </p:spPr>
        </p:pic>
        <p:sp>
          <p:nvSpPr>
            <p:cNvPr id="46" name="Oval 45"/>
            <p:cNvSpPr/>
            <p:nvPr/>
          </p:nvSpPr>
          <p:spPr>
            <a:xfrm>
              <a:off x="6200763" y="3465513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054711" y="3465513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799120" y="3465513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543529" y="3465513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740243" y="3465513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959321" y="3465513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989513" y="3794130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172078" y="2735253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164250" y="3611565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908659" y="3611565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653068" y="3611565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849782" y="3611565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068860" y="3611565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360964" y="3611565"/>
              <a:ext cx="146052" cy="146052"/>
            </a:xfrm>
            <a:prstGeom prst="ellipse">
              <a:avLst/>
            </a:prstGeom>
            <a:solidFill>
              <a:srgbClr val="FF0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ular Callout 65"/>
            <p:cNvSpPr/>
            <p:nvPr/>
          </p:nvSpPr>
          <p:spPr>
            <a:xfrm>
              <a:off x="4514844" y="1566837"/>
              <a:ext cx="1825650" cy="623862"/>
            </a:xfrm>
            <a:prstGeom prst="wedgeRoundRectCallout">
              <a:avLst>
                <a:gd name="adj1" fmla="val -11800"/>
                <a:gd name="adj2" fmla="val 128758"/>
                <a:gd name="adj3" fmla="val 16667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solidFill>
                    <a:schemeClr val="tx1"/>
                  </a:solidFill>
                </a:rPr>
                <a:t>Thermally promoted electron: noise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Detectors </a:t>
            </a:r>
            <a:r>
              <a:rPr lang="en-US" sz="2800" dirty="0" smtClean="0">
                <a:solidFill>
                  <a:schemeClr val="accent2"/>
                </a:solidFill>
              </a:rPr>
              <a:t>– thermal noise</a:t>
            </a:r>
            <a:endParaRPr lang="en-US" sz="2800" dirty="0">
              <a:solidFill>
                <a:schemeClr val="accent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88880" y="1030677"/>
            <a:ext cx="5608811" cy="3794035"/>
            <a:chOff x="4025414" y="745295"/>
            <a:chExt cx="5248761" cy="3550482"/>
          </a:xfrm>
        </p:grpSpPr>
        <p:sp>
          <p:nvSpPr>
            <p:cNvPr id="69" name="Rounded Rectangle 68"/>
            <p:cNvSpPr/>
            <p:nvPr/>
          </p:nvSpPr>
          <p:spPr>
            <a:xfrm>
              <a:off x="4113201" y="745295"/>
              <a:ext cx="5160974" cy="3340939"/>
            </a:xfrm>
            <a:prstGeom prst="roundRect">
              <a:avLst>
                <a:gd name="adj" fmla="val 7962"/>
              </a:avLst>
            </a:prstGeom>
            <a:solidFill>
              <a:schemeClr val="accent5">
                <a:lumMod val="60000"/>
                <a:lumOff val="40000"/>
                <a:alpha val="8000"/>
              </a:schemeClr>
            </a:solidFill>
            <a:ln w="34925"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66" descr="darkcurrent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5414" y="1000886"/>
              <a:ext cx="5090068" cy="3067092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 rot="16200000">
              <a:off x="3729815" y="2242327"/>
              <a:ext cx="912825" cy="2921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600" dirty="0" smtClean="0">
                  <a:solidFill>
                    <a:schemeClr val="tx1"/>
                  </a:solidFill>
                </a:rPr>
                <a:t>e</a:t>
              </a:r>
              <a:r>
                <a:rPr lang="it-IT" sz="1600" baseline="30000" dirty="0" smtClean="0">
                  <a:solidFill>
                    <a:schemeClr val="tx1"/>
                  </a:solidFill>
                </a:rPr>
                <a:t>-</a:t>
              </a:r>
              <a:r>
                <a:rPr lang="it-IT" sz="1600" dirty="0" smtClean="0">
                  <a:solidFill>
                    <a:schemeClr val="tx1"/>
                  </a:solidFill>
                </a:rPr>
                <a:t>/p/s</a:t>
              </a:r>
              <a:endParaRPr lang="en-US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757122" y="4003673"/>
              <a:ext cx="1357302" cy="2921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600" dirty="0" smtClean="0">
                  <a:solidFill>
                    <a:schemeClr val="tx1"/>
                  </a:solidFill>
                </a:rPr>
                <a:t>Temperature (k)</a:t>
              </a:r>
              <a:endParaRPr lang="en-US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516738" y="1019142"/>
              <a:ext cx="1941510" cy="2921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 anchorCtr="0">
              <a:noAutofit/>
            </a:bodyPr>
            <a:lstStyle/>
            <a:p>
              <a:pPr algn="ctr"/>
              <a:r>
                <a:rPr lang="it-IT" sz="1600" dirty="0" smtClean="0">
                  <a:solidFill>
                    <a:schemeClr val="tx1"/>
                  </a:solidFill>
                </a:rPr>
                <a:t>~ factor 2 every 6k</a:t>
              </a:r>
              <a:endParaRPr lang="en-US" sz="1600" dirty="0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73" name="Picture 72" descr="dar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65210" y="3274193"/>
            <a:ext cx="3117084" cy="3107344"/>
          </a:xfrm>
          <a:prstGeom prst="rect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Oval 30"/>
          <p:cNvSpPr/>
          <p:nvPr/>
        </p:nvSpPr>
        <p:spPr>
          <a:xfrm>
            <a:off x="524107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17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2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Basics</a:t>
            </a:r>
            <a:r>
              <a:rPr lang="en-US" sz="2800" dirty="0" smtClean="0">
                <a:solidFill>
                  <a:schemeClr val="accent2"/>
                </a:solidFill>
              </a:rPr>
              <a:t> – density of states function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2047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2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13300" y="1412720"/>
            <a:ext cx="2658909" cy="119044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l"/>
            <a:r>
              <a:rPr lang="en-US" sz="1800" dirty="0" smtClean="0">
                <a:solidFill>
                  <a:schemeClr val="accent2"/>
                </a:solidFill>
              </a:rPr>
              <a:t>M</a:t>
            </a:r>
            <a:r>
              <a:rPr lang="en-US" sz="1800" baseline="-25000" dirty="0" smtClean="0">
                <a:solidFill>
                  <a:schemeClr val="accent2"/>
                </a:solidFill>
              </a:rPr>
              <a:t>C</a:t>
            </a:r>
            <a:r>
              <a:rPr lang="en-US" sz="1800" dirty="0" smtClean="0">
                <a:solidFill>
                  <a:schemeClr val="accent2"/>
                </a:solidFill>
              </a:rPr>
              <a:t> = equivalent minima</a:t>
            </a:r>
          </a:p>
          <a:p>
            <a:pPr marL="446088" indent="-446088" algn="l"/>
            <a:r>
              <a:rPr lang="en-US" sz="1800" dirty="0" err="1" smtClean="0">
                <a:solidFill>
                  <a:schemeClr val="accent2"/>
                </a:solidFill>
              </a:rPr>
              <a:t>m</a:t>
            </a:r>
            <a:r>
              <a:rPr lang="en-US" sz="1800" baseline="-25000" dirty="0" err="1" smtClean="0">
                <a:solidFill>
                  <a:schemeClr val="accent2"/>
                </a:solidFill>
              </a:rPr>
              <a:t>de</a:t>
            </a:r>
            <a:r>
              <a:rPr lang="en-US" sz="1800" dirty="0" smtClean="0">
                <a:solidFill>
                  <a:schemeClr val="accent2"/>
                </a:solidFill>
              </a:rPr>
              <a:t> = (m</a:t>
            </a:r>
            <a:r>
              <a:rPr lang="en-US" sz="1800" baseline="30000" dirty="0" smtClean="0">
                <a:solidFill>
                  <a:schemeClr val="accent2"/>
                </a:solidFill>
              </a:rPr>
              <a:t>*</a:t>
            </a:r>
            <a:r>
              <a:rPr lang="en-US" sz="1800" baseline="-25000" dirty="0" smtClean="0">
                <a:solidFill>
                  <a:schemeClr val="accent2"/>
                </a:solidFill>
              </a:rPr>
              <a:t>1</a:t>
            </a:r>
            <a:r>
              <a:rPr lang="en-US" sz="1800" dirty="0" smtClean="0">
                <a:solidFill>
                  <a:schemeClr val="accent2"/>
                </a:solidFill>
              </a:rPr>
              <a:t>m</a:t>
            </a:r>
            <a:r>
              <a:rPr lang="en-US" sz="1800" baseline="30000" dirty="0" smtClean="0">
                <a:solidFill>
                  <a:schemeClr val="accent2"/>
                </a:solidFill>
              </a:rPr>
              <a:t>*</a:t>
            </a:r>
            <a:r>
              <a:rPr lang="en-US" sz="1800" baseline="-25000" dirty="0" smtClean="0">
                <a:solidFill>
                  <a:schemeClr val="accent2"/>
                </a:solidFill>
              </a:rPr>
              <a:t>2</a:t>
            </a:r>
            <a:r>
              <a:rPr lang="en-US" sz="1800" dirty="0" smtClean="0">
                <a:solidFill>
                  <a:schemeClr val="accent2"/>
                </a:solidFill>
              </a:rPr>
              <a:t>m</a:t>
            </a:r>
            <a:r>
              <a:rPr lang="en-US" sz="1800" baseline="30000" dirty="0" smtClean="0">
                <a:solidFill>
                  <a:schemeClr val="accent2"/>
                </a:solidFill>
              </a:rPr>
              <a:t>*</a:t>
            </a:r>
            <a:r>
              <a:rPr lang="en-US" sz="1800" baseline="-25000" dirty="0" smtClean="0">
                <a:solidFill>
                  <a:schemeClr val="accent2"/>
                </a:solidFill>
              </a:rPr>
              <a:t>3</a:t>
            </a:r>
            <a:r>
              <a:rPr lang="en-US" sz="1800" dirty="0" smtClean="0">
                <a:solidFill>
                  <a:schemeClr val="accent2"/>
                </a:solidFill>
              </a:rPr>
              <a:t>)</a:t>
            </a:r>
            <a:r>
              <a:rPr lang="en-US" sz="1800" baseline="30000" dirty="0" smtClean="0">
                <a:solidFill>
                  <a:schemeClr val="accent2"/>
                </a:solidFill>
              </a:rPr>
              <a:t>1/3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 marL="446088" indent="-446088" algn="l"/>
            <a:r>
              <a:rPr lang="en-US" sz="1800" dirty="0" smtClean="0">
                <a:solidFill>
                  <a:schemeClr val="accent2"/>
                </a:solidFill>
              </a:rPr>
              <a:t>m*</a:t>
            </a:r>
            <a:r>
              <a:rPr lang="en-US" sz="1800" baseline="-25000" dirty="0" smtClean="0">
                <a:solidFill>
                  <a:schemeClr val="accent2"/>
                </a:solidFill>
              </a:rPr>
              <a:t>x</a:t>
            </a:r>
            <a:r>
              <a:rPr lang="en-US" sz="1800" dirty="0" smtClean="0">
                <a:solidFill>
                  <a:schemeClr val="accent2"/>
                </a:solidFill>
              </a:rPr>
              <a:t> = effective mass</a:t>
            </a:r>
          </a:p>
          <a:p>
            <a:pPr marL="446088" indent="-446088" algn="l"/>
            <a:r>
              <a:rPr lang="en-US" sz="1800" dirty="0" smtClean="0">
                <a:solidFill>
                  <a:schemeClr val="accent2"/>
                </a:solidFill>
              </a:rPr>
              <a:t>h = Planck constant</a:t>
            </a:r>
          </a:p>
        </p:txBody>
      </p:sp>
      <p:pic>
        <p:nvPicPr>
          <p:cNvPr id="68" name="Picture 67" descr="energy_band_gaps_in_material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8897" y="2702370"/>
            <a:ext cx="6210533" cy="36136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8330" y="1505738"/>
                <a:ext cx="4732641" cy="915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it-IT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it-IT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it-IT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𝑑𝑒</m:t>
                                  </m:r>
                                </m:sub>
                              </m:sSub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it-IT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/>
                                        </a:rPr>
                                        <m:t>𝐹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it-IT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0" y="1505738"/>
                <a:ext cx="4732641" cy="9151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97137" y="1556740"/>
                <a:ext cx="1972143" cy="891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it-IT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d>
                          <m:r>
                            <a:rPr lang="it-IT" sz="2400" b="0" i="1" smtClean="0"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137" y="1556740"/>
                <a:ext cx="1972143" cy="8914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128330" y="548601"/>
            <a:ext cx="9643879" cy="864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Clr>
                <a:schemeClr val="accent5"/>
              </a:buClr>
            </a:pPr>
            <a:r>
              <a:rPr lang="en-US" sz="2400" dirty="0" smtClean="0">
                <a:solidFill>
                  <a:schemeClr val="accent2"/>
                </a:solidFill>
              </a:rPr>
              <a:t>The density of states function describes the bands energy levels structure defined by the physical properties of the crystal.</a:t>
            </a:r>
            <a:endParaRPr lang="en-US" sz="2400" baseline="30000" dirty="0">
              <a:solidFill>
                <a:schemeClr val="accent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88630" y="1628750"/>
            <a:ext cx="648090" cy="504070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7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Basics</a:t>
            </a:r>
            <a:r>
              <a:rPr lang="en-US" sz="2800" dirty="0" smtClean="0">
                <a:solidFill>
                  <a:schemeClr val="accent2"/>
                </a:solidFill>
              </a:rPr>
              <a:t> – electron wave equation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0851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3</a:t>
            </a:r>
            <a:endParaRPr lang="en-US" sz="9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2400" y="1196690"/>
                <a:ext cx="5487849" cy="668388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it-IT" sz="24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itchFamily="18" charset="0"/>
                                <a:ea typeface="Cambria Math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it-IT" sz="24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sz="2400" b="0" i="1" smtClean="0">
                            <a:latin typeface="Cambria Math" pitchFamily="18" charset="0"/>
                            <a:ea typeface="Cambria Math" pitchFamily="18" charset="0"/>
                          </a:rPr>
                          <m:t>2</m:t>
                        </m:r>
                        <m:r>
                          <a:rPr lang="it-IT" sz="24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𝑚</m:t>
                        </m:r>
                      </m:den>
                    </m:f>
                    <m:r>
                      <a:rPr lang="en-US" sz="2400" i="1" smtClean="0">
                        <a:latin typeface="Cambria Math" pitchFamily="18" charset="0"/>
                        <a:ea typeface="Cambria Math" pitchFamily="18" charset="0"/>
                      </a:rPr>
                      <m:t>∙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it-IT" sz="2400" b="0" i="1" smtClean="0">
                                <a:latin typeface="Cambria Math"/>
                                <a:ea typeface="Cambria Math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l-GR" sz="2400" i="0" smtClean="0">
                            <a:latin typeface="Cambria Math" pitchFamily="18" charset="0"/>
                            <a:ea typeface="Cambria Math" pitchFamily="18" charset="0"/>
                          </a:rPr>
                          <m:t>Ψ</m:t>
                        </m:r>
                        <m:d>
                          <m:dPr>
                            <m:ctrlPr>
                              <a:rPr lang="el-GR" sz="24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it-IT" sz="24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it-IT" sz="24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,</m:t>
                            </m:r>
                            <m:r>
                              <a:rPr lang="it-IT" sz="24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itchFamily="18" charset="0"/>
                                <a:ea typeface="Cambria Math" pitchFamily="18" charset="0"/>
                              </a:rPr>
                              <m:t>𝜕</m:t>
                            </m:r>
                            <m:r>
                              <a:rPr lang="it-IT" sz="2400" b="0" i="1" smtClean="0">
                                <a:latin typeface="Cambria Math"/>
                                <a:ea typeface="Cambria Math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t-IT" sz="24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t-IT" sz="2400" b="0" i="1" smtClean="0">
                        <a:latin typeface="Cambria Math" pitchFamily="18" charset="0"/>
                        <a:ea typeface="Cambria Math" pitchFamily="18" charset="0"/>
                      </a:rPr>
                      <m:t>+</m:t>
                    </m:r>
                    <m:r>
                      <a:rPr lang="it-IT" sz="2400" b="0" i="1" smtClean="0">
                        <a:latin typeface="Cambria Math" pitchFamily="18" charset="0"/>
                        <a:ea typeface="Cambria Math" pitchFamily="18" charset="0"/>
                      </a:rPr>
                      <m:t>𝑉</m:t>
                    </m:r>
                    <m:d>
                      <m:dPr>
                        <m:ctrlPr>
                          <a:rPr lang="it-IT" sz="2400" b="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l-GR" sz="2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smtClean="0">
                        <a:latin typeface="Cambria Math" pitchFamily="18" charset="0"/>
                        <a:ea typeface="Cambria Math" pitchFamily="18" charset="0"/>
                      </a:rPr>
                      <m:t>Ψ</m:t>
                    </m:r>
                    <m:d>
                      <m:dPr>
                        <m:ctrlPr>
                          <a:rPr lang="el-GR" sz="2400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it-IT" sz="2400" i="1">
                            <a:latin typeface="Cambria Math" pitchFamily="18" charset="0"/>
                            <a:ea typeface="Cambria Math" pitchFamily="18" charset="0"/>
                          </a:rPr>
                          <m:t>𝑥</m:t>
                        </m:r>
                        <m:r>
                          <a:rPr lang="it-IT" sz="2400" i="1">
                            <a:latin typeface="Cambria Math" pitchFamily="18" charset="0"/>
                            <a:ea typeface="Cambria Math" pitchFamily="18" charset="0"/>
                          </a:rPr>
                          <m:t>,</m:t>
                        </m:r>
                        <m:r>
                          <a:rPr lang="it-IT" sz="2400" i="1">
                            <a:latin typeface="Cambria Math" pitchFamily="18" charset="0"/>
                            <a:ea typeface="Cambria Math" pitchFamily="18" charset="0"/>
                          </a:rPr>
                          <m:t>𝑡</m:t>
                        </m:r>
                      </m:e>
                    </m:d>
                    <m:r>
                      <a:rPr lang="it-IT" sz="2400" b="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it-IT" sz="2400" b="0" i="1" smtClean="0">
                        <a:latin typeface="Cambria Math" pitchFamily="18" charset="0"/>
                        <a:ea typeface="Cambria Math" pitchFamily="18" charset="0"/>
                      </a:rPr>
                      <m:t>𝑗</m:t>
                    </m:r>
                    <m:r>
                      <a:rPr lang="en-US" sz="2400" i="1">
                        <a:latin typeface="Cambria Math" pitchFamily="18" charset="0"/>
                        <a:ea typeface="Cambria Math" pitchFamily="18" charset="0"/>
                      </a:rPr>
                      <m:t>ℏ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itchFamily="18" charset="0"/>
                            <a:ea typeface="Cambria Math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sz="2400" i="0">
                            <a:latin typeface="Cambria Math" pitchFamily="18" charset="0"/>
                            <a:ea typeface="Cambria Math" pitchFamily="18" charset="0"/>
                          </a:rPr>
                          <m:t>Ψ</m:t>
                        </m:r>
                        <m:d>
                          <m:dPr>
                            <m:ctrlPr>
                              <a:rPr lang="el-GR" sz="24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it-IT" sz="2400" i="1">
                                <a:latin typeface="Cambria Math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it-IT" sz="2400" i="1">
                                <a:latin typeface="Cambria Math" pitchFamily="18" charset="0"/>
                                <a:ea typeface="Cambria Math" pitchFamily="18" charset="0"/>
                              </a:rPr>
                              <m:t>,</m:t>
                            </m:r>
                            <m:r>
                              <a:rPr lang="it-IT" sz="2400" i="1">
                                <a:latin typeface="Cambria Math" pitchFamily="18" charset="0"/>
                                <a:ea typeface="Cambria Math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itchFamily="18" charset="0"/>
                            <a:ea typeface="Cambria Math" pitchFamily="18" charset="0"/>
                          </a:rPr>
                          <m:t>𝜕</m:t>
                        </m:r>
                        <m:r>
                          <a:rPr lang="it-IT" sz="24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00" y="1196690"/>
                <a:ext cx="5487849" cy="6683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8330" y="548700"/>
            <a:ext cx="9273600" cy="72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buClr>
                <a:schemeClr val="accent5"/>
              </a:buClr>
            </a:pPr>
            <a:r>
              <a:rPr lang="en-US" sz="2400" dirty="0" smtClean="0">
                <a:solidFill>
                  <a:schemeClr val="accent2"/>
                </a:solidFill>
              </a:rPr>
              <a:t>Schrodinger equation in 1D, time-independent potential (non relativistic)</a:t>
            </a:r>
            <a:endParaRPr lang="en-US" sz="2400" baseline="30000" dirty="0">
              <a:solidFill>
                <a:schemeClr val="accent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8330" y="1988800"/>
            <a:ext cx="9649083" cy="3024420"/>
            <a:chOff x="128330" y="1988800"/>
            <a:chExt cx="9649083" cy="30244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618830" y="3789050"/>
                  <a:ext cx="9158583" cy="6948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8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ℏ</m:t>
                                </m:r>
                              </m:e>
                              <m:sup>
                                <m:r>
                                  <a:rPr lang="it-IT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it-IT" sz="1800" i="1">
                                <a:latin typeface="Cambria Math" pitchFamily="18" charset="0"/>
                                <a:ea typeface="Cambria Math" pitchFamily="18" charset="0"/>
                              </a:rPr>
                              <m:t>2</m:t>
                            </m:r>
                            <m:r>
                              <a:rPr lang="it-IT" sz="1800" i="1">
                                <a:latin typeface="Cambria Math" pitchFamily="18" charset="0"/>
                                <a:ea typeface="Cambria Math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it-IT" sz="18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f>
                          <m:fPr>
                            <m:ctrlPr>
                              <a:rPr lang="en-US" sz="18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it-IT" sz="1800" i="1">
                                <a:latin typeface="Cambria Math" pitchFamily="18" charset="0"/>
                                <a:ea typeface="Cambria Math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l-GR" sz="1800" i="1">
                                <a:latin typeface="Cambria Math" pitchFamily="18" charset="0"/>
                                <a:ea typeface="Cambria Math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l-GR" sz="1800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  <m:r>
                          <a:rPr lang="it-IT" sz="18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f>
                          <m:fPr>
                            <m:ctrlPr>
                              <a:rPr lang="en-US" sz="18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 smtClean="0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it-IT" sz="1800" b="0" i="1" smtClean="0">
                                    <a:latin typeface="Cambria Math"/>
                                    <a:ea typeface="Cambria Math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l-GR" sz="1800" i="1">
                                <a:latin typeface="Cambria Math" pitchFamily="18" charset="0"/>
                                <a:ea typeface="Cambria Math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l-GR" sz="1800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1800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𝜕</m:t>
                                </m:r>
                                <m:r>
                                  <a:rPr lang="it-IT" sz="1800" b="0" i="1" smtClean="0">
                                    <a:latin typeface="Cambria Math"/>
                                    <a:ea typeface="Cambria Math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it-IT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it-IT" sz="1800" i="1"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it-IT" sz="1800" i="1">
                            <a:latin typeface="Cambria Math" pitchFamily="18" charset="0"/>
                            <a:ea typeface="Cambria Math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it-IT" sz="18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itchFamily="18" charset="0"/>
                                <a:ea typeface="Cambria Math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it-IT" sz="1800" i="1">
                            <a:latin typeface="Cambria Math" pitchFamily="18" charset="0"/>
                            <a:ea typeface="Cambria Math" pitchFamily="18" charset="0"/>
                          </a:rPr>
                          <m:t>=</m:t>
                        </m:r>
                        <m:r>
                          <a:rPr lang="it-IT" sz="1800" i="1">
                            <a:latin typeface="Cambria Math" pitchFamily="18" charset="0"/>
                            <a:ea typeface="Cambria Math" pitchFamily="18" charset="0"/>
                          </a:rPr>
                          <m:t>𝑗</m:t>
                        </m:r>
                        <m:r>
                          <a:rPr lang="en-US" sz="1800" i="1">
                            <a:latin typeface="Cambria Math" pitchFamily="18" charset="0"/>
                            <a:ea typeface="Cambria Math" pitchFamily="18" charset="0"/>
                          </a:rPr>
                          <m:t>ℏ</m:t>
                        </m:r>
                        <m:f>
                          <m:fPr>
                            <m:ctrlPr>
                              <a:rPr lang="en-US" sz="18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it-IT" sz="1800" i="1">
                                <a:latin typeface="Cambria Math" pitchFamily="18" charset="0"/>
                                <a:ea typeface="Cambria Math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sz="1800" i="1">
                                <a:latin typeface="Cambria Math" pitchFamily="18" charset="0"/>
                                <a:ea typeface="Cambria Math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it-IT" sz="1800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𝑡</m:t>
                                </m:r>
                              </m:e>
                            </m:d>
                          </m:den>
                        </m:f>
                        <m:r>
                          <a:rPr lang="it-IT" sz="18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f>
                          <m:fPr>
                            <m:ctrlPr>
                              <a:rPr lang="en-US" sz="18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itchFamily="18" charset="0"/>
                                <a:ea typeface="Cambria Math" pitchFamily="18" charset="0"/>
                              </a:rPr>
                              <m:t>𝜕</m:t>
                            </m:r>
                            <m:r>
                              <a:rPr lang="el-GR" sz="1800" i="1">
                                <a:latin typeface="Cambria Math" pitchFamily="18" charset="0"/>
                                <a:ea typeface="Cambria Math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l-GR" sz="1800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𝑡</m:t>
                                </m:r>
                              </m:e>
                            </m:d>
                          </m:num>
                          <m:den>
                            <m:r>
                              <a:rPr lang="en-US" sz="1800" i="1">
                                <a:latin typeface="Cambria Math" pitchFamily="18" charset="0"/>
                                <a:ea typeface="Cambria Math" pitchFamily="18" charset="0"/>
                              </a:rPr>
                              <m:t>𝜕</m:t>
                            </m:r>
                            <m:r>
                              <a:rPr lang="it-IT" sz="1800" i="1">
                                <a:latin typeface="Cambria Math" pitchFamily="18" charset="0"/>
                                <a:ea typeface="Cambria Math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en-US" sz="1800" i="1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830" y="3789050"/>
                  <a:ext cx="9158583" cy="69480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128330" y="1988800"/>
              <a:ext cx="9273600" cy="7201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buClr>
                  <a:schemeClr val="accent5"/>
                </a:buClr>
              </a:pPr>
              <a:r>
                <a:rPr lang="en-US" sz="2400" dirty="0" smtClean="0">
                  <a:solidFill>
                    <a:schemeClr val="accent2"/>
                  </a:solidFill>
                </a:rPr>
                <a:t>Variables separation to split space-dependent and time-dependent parts</a:t>
              </a:r>
              <a:endParaRPr lang="en-US" sz="2400" baseline="30000" dirty="0">
                <a:solidFill>
                  <a:schemeClr val="accent2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04410" y="3717040"/>
              <a:ext cx="4421699" cy="1296180"/>
              <a:chOff x="704410" y="3356990"/>
              <a:chExt cx="4421699" cy="129618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224860" y="3356990"/>
                <a:ext cx="720000" cy="360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5"/>
                  </a:buClr>
                </a:pPr>
                <a:r>
                  <a:rPr lang="en-US" sz="1800" b="1" dirty="0" smtClean="0">
                    <a:solidFill>
                      <a:schemeClr val="accent5"/>
                    </a:solidFill>
                  </a:rPr>
                  <a:t>cost</a:t>
                </a:r>
                <a:endParaRPr lang="en-US" sz="1800" b="1" baseline="30000" dirty="0">
                  <a:solidFill>
                    <a:schemeClr val="accent5"/>
                  </a:solidFill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H="1">
                <a:off x="704410" y="4214349"/>
                <a:ext cx="2736380" cy="1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656820" y="4221110"/>
                <a:ext cx="1469289" cy="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712650" y="4293120"/>
                <a:ext cx="720000" cy="360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5"/>
                  </a:buClr>
                </a:pPr>
                <a:r>
                  <a:rPr lang="en-US" sz="1800" b="1" dirty="0" smtClean="0">
                    <a:solidFill>
                      <a:schemeClr val="accent5"/>
                    </a:solidFill>
                  </a:rPr>
                  <a:t>space</a:t>
                </a:r>
                <a:endParaRPr lang="en-US" sz="1800" b="1" baseline="30000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016870" y="4293120"/>
                <a:ext cx="720000" cy="360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buClr>
                    <a:schemeClr val="accent5"/>
                  </a:buClr>
                </a:pPr>
                <a:r>
                  <a:rPr lang="en-US" sz="1800" b="1" dirty="0" smtClean="0">
                    <a:solidFill>
                      <a:schemeClr val="accent5"/>
                    </a:solidFill>
                  </a:rPr>
                  <a:t>time</a:t>
                </a:r>
                <a:endParaRPr lang="en-US" sz="1800" b="1" baseline="30000" dirty="0">
                  <a:solidFill>
                    <a:schemeClr val="accent5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601090" y="3861160"/>
                  <a:ext cx="1967205" cy="720000"/>
                </a:xfrm>
                <a:prstGeom prst="rect">
                  <a:avLst/>
                </a:prstGeom>
              </p:spPr>
              <p:txBody>
                <a:bodyPr wrap="none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it-IT" sz="2000" i="1" smtClean="0">
                            <a:latin typeface="Cambria Math" pitchFamily="18" charset="0"/>
                            <a:ea typeface="Cambria Math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it-IT" sz="20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it-IT" sz="2000" i="1">
                                <a:latin typeface="Cambria Math" pitchFamily="18" charset="0"/>
                                <a:ea typeface="Cambria Math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it-IT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it-IT" sz="20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it-IT" sz="20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sz="20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−</m:t>
                            </m:r>
                            <m:r>
                              <a:rPr lang="it-IT" sz="20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𝑗</m:t>
                            </m:r>
                            <m:f>
                              <m:fPr>
                                <m:ctrlPr>
                                  <a:rPr lang="it-IT" sz="2000" b="0" i="1" smtClean="0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000" b="0" i="1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ℏ</m:t>
                                </m:r>
                              </m:den>
                            </m:f>
                            <m:r>
                              <a:rPr lang="it-IT" sz="20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en-US" sz="2000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1090" y="3861160"/>
                  <a:ext cx="1967205" cy="7200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32400" y="2699128"/>
                  <a:ext cx="7201000" cy="6683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it-IT" sz="24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2400" i="1">
                              <a:latin typeface="Cambria Math" pitchFamily="18" charset="0"/>
                              <a:ea typeface="Cambria Math" pitchFamily="18" charset="0"/>
                            </a:rPr>
                            <m:t>2</m:t>
                          </m:r>
                          <m:r>
                            <a:rPr lang="it-IT" sz="2400" i="1">
                              <a:latin typeface="Cambria Math" pitchFamily="18" charset="0"/>
                              <a:ea typeface="Cambria Math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i="1">
                          <a:latin typeface="Cambria Math" pitchFamily="18" charset="0"/>
                          <a:ea typeface="Cambria Math" pitchFamily="18" charset="0"/>
                        </a:rPr>
                        <m:t>∙</m:t>
                      </m:r>
                      <m:r>
                        <a:rPr lang="it-IT" sz="2400" i="1">
                          <a:latin typeface="Cambria Math" pitchFamily="18" charset="0"/>
                          <a:ea typeface="Cambria Math" pitchFamily="18" charset="0"/>
                        </a:rPr>
                        <m:t>𝜙</m:t>
                      </m:r>
                      <m:d>
                        <m:dPr>
                          <m:ctrlPr>
                            <a:rPr lang="it-IT" sz="2400" i="1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pitchFamily="18" charset="0"/>
                              <a:ea typeface="Cambria Math" pitchFamily="18" charset="0"/>
                            </a:rPr>
                            <m:t>𝑡</m:t>
                          </m:r>
                        </m:e>
                      </m:d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400" i="1">
                              <a:latin typeface="Cambria Math" pitchFamily="18" charset="0"/>
                              <a:ea typeface="Cambria Math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l-GR" sz="2400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𝜕</m:t>
                              </m:r>
                              <m:r>
                                <a:rPr lang="it-IT" sz="2400" b="0" i="1" smtClean="0">
                                  <a:latin typeface="Cambria Math"/>
                                  <a:ea typeface="Cambria Math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t-IT" sz="24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2400" i="1"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r>
                        <a:rPr lang="it-IT" sz="2400" i="1">
                          <a:latin typeface="Cambria Math" pitchFamily="18" charset="0"/>
                          <a:ea typeface="Cambria Math" pitchFamily="18" charset="0"/>
                        </a:rPr>
                        <m:t>𝑉</m:t>
                      </m:r>
                      <m:d>
                        <m:dPr>
                          <m:ctrlPr>
                            <a:rPr lang="it-IT" sz="2400" i="1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pitchFamily="18" charset="0"/>
                              <a:ea typeface="Cambria Math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el-GR" sz="2400" dirty="0">
                      <a:latin typeface="Cambria Math" pitchFamily="18" charset="0"/>
                      <a:ea typeface="Cambria Math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l-GR" sz="2400" i="1">
                          <a:latin typeface="Cambria Math" pitchFamily="18" charset="0"/>
                          <a:ea typeface="Cambria Math" pitchFamily="18" charset="0"/>
                        </a:rPr>
                        <m:t>𝜓</m:t>
                      </m:r>
                      <m:d>
                        <m:dPr>
                          <m:ctrlPr>
                            <a:rPr lang="el-GR" sz="2400" i="1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pitchFamily="18" charset="0"/>
                              <a:ea typeface="Cambria Math" pitchFamily="18" charset="0"/>
                            </a:rPr>
                            <m:t>𝑥</m:t>
                          </m:r>
                        </m:e>
                      </m:d>
                      <m:r>
                        <a:rPr lang="it-IT" sz="2400" i="1">
                          <a:latin typeface="Cambria Math" pitchFamily="18" charset="0"/>
                          <a:ea typeface="Cambria Math" pitchFamily="18" charset="0"/>
                        </a:rPr>
                        <m:t>𝜙</m:t>
                      </m:r>
                      <m:d>
                        <m:dPr>
                          <m:ctrlPr>
                            <a:rPr lang="it-IT" sz="2400" i="1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pitchFamily="18" charset="0"/>
                              <a:ea typeface="Cambria Math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2400" i="1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it-IT" sz="2400" i="1">
                          <a:latin typeface="Cambria Math" pitchFamily="18" charset="0"/>
                          <a:ea typeface="Cambria Math" pitchFamily="18" charset="0"/>
                        </a:rPr>
                        <m:t>𝑗</m:t>
                      </m:r>
                      <m:r>
                        <a:rPr lang="en-US" sz="2400" i="1">
                          <a:latin typeface="Cambria Math" pitchFamily="18" charset="0"/>
                          <a:ea typeface="Cambria Math" pitchFamily="18" charset="0"/>
                        </a:rPr>
                        <m:t>ℏ</m:t>
                      </m:r>
                      <m:r>
                        <a:rPr lang="el-GR" sz="2400" i="1">
                          <a:latin typeface="Cambria Math" pitchFamily="18" charset="0"/>
                          <a:ea typeface="Cambria Math" pitchFamily="18" charset="0"/>
                        </a:rPr>
                        <m:t>𝜓</m:t>
                      </m:r>
                      <m:d>
                        <m:dPr>
                          <m:ctrlPr>
                            <a:rPr lang="el-GR" sz="2400" i="1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pitchFamily="18" charset="0"/>
                              <a:ea typeface="Cambria Math" pitchFamily="18" charset="0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itchFamily="18" charset="0"/>
                              <a:ea typeface="Cambria Math" pitchFamily="18" charset="0"/>
                            </a:rPr>
                            <m:t>𝜕</m:t>
                          </m:r>
                          <m:r>
                            <a:rPr lang="el-GR" sz="2400" i="1">
                              <a:latin typeface="Cambria Math" pitchFamily="18" charset="0"/>
                              <a:ea typeface="Cambria Math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l-GR" sz="2400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itchFamily="18" charset="0"/>
                              <a:ea typeface="Cambria Math" pitchFamily="18" charset="0"/>
                            </a:rPr>
                            <m:t>𝜕</m:t>
                          </m:r>
                          <m:r>
                            <a:rPr lang="it-IT" sz="2400" i="1">
                              <a:latin typeface="Cambria Math" pitchFamily="18" charset="0"/>
                              <a:ea typeface="Cambria Math" pitchFamily="18" charset="0"/>
                            </a:rPr>
                            <m:t>𝑡</m:t>
                          </m:r>
                        </m:den>
                      </m:f>
                    </m:oMath>
                  </a14:m>
                  <a:endParaRPr lang="en-US" sz="2400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00" y="2699128"/>
                  <a:ext cx="7201000" cy="66838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632400" y="5108596"/>
            <a:ext cx="8990005" cy="999709"/>
            <a:chOff x="632400" y="5108596"/>
            <a:chExt cx="8990005" cy="9997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632400" y="5373270"/>
                  <a:ext cx="3399392" cy="6948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8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ℏ</m:t>
                                </m:r>
                              </m:e>
                              <m:sup>
                                <m:r>
                                  <a:rPr lang="it-IT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it-IT" sz="1800" i="1">
                                <a:latin typeface="Cambria Math" pitchFamily="18" charset="0"/>
                                <a:ea typeface="Cambria Math" pitchFamily="18" charset="0"/>
                              </a:rPr>
                              <m:t>2</m:t>
                            </m:r>
                            <m:r>
                              <a:rPr lang="it-IT" sz="1800" i="1">
                                <a:latin typeface="Cambria Math" pitchFamily="18" charset="0"/>
                                <a:ea typeface="Cambria Math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it-IT" sz="18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f>
                          <m:fPr>
                            <m:ctrlPr>
                              <a:rPr lang="en-US" sz="18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it-IT" sz="1800" i="1">
                                <a:latin typeface="Cambria Math"/>
                                <a:ea typeface="Cambria Math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l-GR" sz="1800" i="1">
                                <a:latin typeface="Cambria Math" pitchFamily="18" charset="0"/>
                                <a:ea typeface="Cambria Math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l-GR" sz="1800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  <m:r>
                          <a:rPr lang="it-IT" sz="18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f>
                          <m:fPr>
                            <m:ctrlPr>
                              <a:rPr lang="en-US" sz="18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 smtClean="0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it-IT" sz="1800" b="0" i="1" smtClean="0">
                                    <a:latin typeface="Cambria Math"/>
                                    <a:ea typeface="Cambria Math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l-GR" sz="1800" i="1">
                                <a:latin typeface="Cambria Math" pitchFamily="18" charset="0"/>
                                <a:ea typeface="Cambria Math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l-GR" sz="1800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sz="1800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𝜕</m:t>
                                </m:r>
                                <m:r>
                                  <a:rPr lang="it-IT" sz="1800" b="0" i="1" smtClean="0">
                                    <a:latin typeface="Cambria Math"/>
                                    <a:ea typeface="Cambria Math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it-IT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it-IT" sz="1800" i="1">
                            <a:latin typeface="Cambria Math" pitchFamily="18" charset="0"/>
                            <a:ea typeface="Cambria Math" pitchFamily="18" charset="0"/>
                          </a:rPr>
                          <m:t>+</m:t>
                        </m:r>
                        <m:r>
                          <a:rPr lang="it-IT" sz="1800" i="1">
                            <a:latin typeface="Cambria Math" pitchFamily="18" charset="0"/>
                            <a:ea typeface="Cambria Math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it-IT" sz="18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itchFamily="18" charset="0"/>
                                <a:ea typeface="Cambria Math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it-IT" sz="1800" b="0" i="1" smtClean="0">
                            <a:latin typeface="Cambria Math"/>
                            <a:ea typeface="Cambria Math" pitchFamily="18" charset="0"/>
                          </a:rPr>
                          <m:t>=</m:t>
                        </m:r>
                        <m:r>
                          <a:rPr lang="it-IT" sz="1800" b="0" i="1" smtClean="0">
                            <a:latin typeface="Cambria Math"/>
                            <a:ea typeface="Cambria Math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00" y="5373270"/>
                  <a:ext cx="3399392" cy="69480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Connector 36"/>
            <p:cNvCxnSpPr/>
            <p:nvPr/>
          </p:nvCxnSpPr>
          <p:spPr>
            <a:xfrm flipH="1" flipV="1">
              <a:off x="2072600" y="5108596"/>
              <a:ext cx="50" cy="192664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51" idx="1"/>
            </p:cNvCxnSpPr>
            <p:nvPr/>
          </p:nvCxnSpPr>
          <p:spPr>
            <a:xfrm>
              <a:off x="4086170" y="5733320"/>
              <a:ext cx="2018990" cy="16329"/>
            </a:xfrm>
            <a:prstGeom prst="line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6105160" y="5390993"/>
                  <a:ext cx="3517245" cy="7173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18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it-IT" sz="1800" i="1">
                                        <a:latin typeface="Cambria Math"/>
                                        <a:ea typeface="Cambria Math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𝜕</m:t>
                                    </m:r>
                                    <m:r>
                                      <a:rPr lang="it-IT" sz="1800" i="1">
                                        <a:latin typeface="Cambria Math"/>
                                        <a:ea typeface="Cambria Math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it-IT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it-IT" sz="1800" i="1">
                                <a:latin typeface="Cambria Math"/>
                                <a:ea typeface="Cambria Math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1800" i="1">
                                    <a:latin typeface="Cambria Math"/>
                                    <a:ea typeface="Cambria Math" pitchFamily="18" charset="0"/>
                                  </a:rPr>
                                  <m:t>2</m:t>
                                </m:r>
                                <m:r>
                                  <a:rPr lang="it-IT" sz="1800" i="1">
                                    <a:latin typeface="Cambria Math"/>
                                    <a:ea typeface="Cambria Math" pitchFamily="18" charset="0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it-IT" sz="18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ℏ</m:t>
                                    </m:r>
                                  </m:e>
                                  <m:sup>
                                    <m:r>
                                      <a:rPr lang="it-IT" sz="1800" i="1">
                                        <a:latin typeface="Cambria Math"/>
                                        <a:ea typeface="Cambria Math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d>
                              <m:dPr>
                                <m:ctrlPr>
                                  <a:rPr lang="it-IT" sz="1800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1800" i="1">
                                    <a:latin typeface="Cambria Math"/>
                                    <a:ea typeface="Cambria Math" pitchFamily="18" charset="0"/>
                                  </a:rPr>
                                  <m:t>𝐸</m:t>
                                </m:r>
                                <m:r>
                                  <a:rPr lang="it-IT" sz="1800" i="1">
                                    <a:latin typeface="Cambria Math"/>
                                    <a:ea typeface="Cambria Math" pitchFamily="18" charset="0"/>
                                  </a:rPr>
                                  <m:t>−</m:t>
                                </m:r>
                                <m:r>
                                  <a:rPr lang="it-IT" sz="18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it-IT" sz="18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18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l-GR" sz="1800" i="1">
                            <a:latin typeface="Cambria Math" pitchFamily="18" charset="0"/>
                            <a:ea typeface="Cambria Math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l-GR" sz="18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it-IT" sz="1800" i="1">
                                <a:latin typeface="Cambria Math" pitchFamily="18" charset="0"/>
                                <a:ea typeface="Cambria Math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it-IT" sz="1800" b="0" i="1" smtClean="0">
                            <a:latin typeface="Cambria Math"/>
                            <a:ea typeface="Cambria Math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5160" y="5390993"/>
                  <a:ext cx="3517245" cy="71731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6393457" y="4365130"/>
            <a:ext cx="3456223" cy="1745963"/>
            <a:chOff x="6393457" y="4365130"/>
            <a:chExt cx="3456223" cy="1745963"/>
          </a:xfrm>
        </p:grpSpPr>
        <p:sp>
          <p:nvSpPr>
            <p:cNvPr id="3" name="Oval 2"/>
            <p:cNvSpPr/>
            <p:nvPr/>
          </p:nvSpPr>
          <p:spPr>
            <a:xfrm>
              <a:off x="7833400" y="5390993"/>
              <a:ext cx="720100" cy="720100"/>
            </a:xfrm>
            <a:prstGeom prst="ellipse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93457" y="4365130"/>
              <a:ext cx="3456223" cy="9361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chemeClr val="accent5"/>
                </a:buClr>
              </a:pPr>
              <a:r>
                <a:rPr lang="en-US" sz="1800" b="1" dirty="0" smtClean="0">
                  <a:solidFill>
                    <a:schemeClr val="accent5"/>
                  </a:solidFill>
                </a:rPr>
                <a:t>This depends upon the material lattice properties for an electron moving inside a crystal</a:t>
              </a:r>
              <a:endParaRPr lang="en-US" sz="1800" b="1" baseline="30000" dirty="0">
                <a:solidFill>
                  <a:schemeClr val="accent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62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8330" y="3890"/>
            <a:ext cx="9433010" cy="544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chemeClr val="accent5"/>
                </a:solidFill>
              </a:rPr>
              <a:t>Basics</a:t>
            </a:r>
            <a:r>
              <a:rPr lang="en-US" sz="2800" dirty="0" smtClean="0">
                <a:solidFill>
                  <a:schemeClr val="accent2"/>
                </a:solidFill>
              </a:rPr>
              <a:t> – electron wave equation meaning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96520" y="6525460"/>
            <a:ext cx="216000" cy="21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4</a:t>
            </a:r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8329" y="836840"/>
            <a:ext cx="8209141" cy="1440000"/>
            <a:chOff x="128329" y="692720"/>
            <a:chExt cx="8209141" cy="144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648680" y="1412720"/>
                  <a:ext cx="4577535" cy="720000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2400" i="0" smtClean="0">
                            <a:latin typeface="Cambria Math" pitchFamily="18" charset="0"/>
                            <a:ea typeface="Cambria Math" pitchFamily="18" charset="0"/>
                          </a:rPr>
                          <m:t>Ψ</m:t>
                        </m:r>
                        <m:d>
                          <m:dPr>
                            <m:ctrlPr>
                              <a:rPr lang="el-GR" sz="24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it-IT" sz="2400" i="1">
                                <a:latin typeface="Cambria Math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it-IT" sz="2400" i="1">
                                <a:latin typeface="Cambria Math" pitchFamily="18" charset="0"/>
                                <a:ea typeface="Cambria Math" pitchFamily="18" charset="0"/>
                              </a:rPr>
                              <m:t>,</m:t>
                            </m:r>
                            <m:r>
                              <a:rPr lang="it-IT" sz="2400" i="1">
                                <a:latin typeface="Cambria Math" pitchFamily="18" charset="0"/>
                                <a:ea typeface="Cambria Math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it-IT" sz="2400" b="0" i="1" smtClean="0">
                            <a:latin typeface="Cambria Math" pitchFamily="18" charset="0"/>
                            <a:ea typeface="Cambria Math" pitchFamily="18" charset="0"/>
                          </a:rPr>
                          <m:t>=</m:t>
                        </m:r>
                        <m:r>
                          <a:rPr lang="el-GR" sz="2400" i="1">
                            <a:latin typeface="Cambria Math" pitchFamily="18" charset="0"/>
                            <a:ea typeface="Cambria Math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l-GR" sz="24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it-IT" sz="2400" i="1">
                                <a:latin typeface="Cambria Math" pitchFamily="18" charset="0"/>
                                <a:ea typeface="Cambria Math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it-IT" sz="2400" i="1">
                            <a:latin typeface="Cambria Math" pitchFamily="18" charset="0"/>
                            <a:ea typeface="Cambria Math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it-IT" sz="24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it-IT" sz="2400" i="1">
                                <a:latin typeface="Cambria Math" pitchFamily="18" charset="0"/>
                                <a:ea typeface="Cambria Math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it-IT" sz="2400" b="0" i="1" smtClean="0">
                            <a:latin typeface="Cambria Math"/>
                            <a:ea typeface="Cambria Math" pitchFamily="18" charset="0"/>
                          </a:rPr>
                          <m:t>=</m:t>
                        </m:r>
                        <m:r>
                          <a:rPr lang="el-GR" sz="2400" i="1">
                            <a:latin typeface="Cambria Math" pitchFamily="18" charset="0"/>
                            <a:ea typeface="Cambria Math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l-GR" sz="24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it-IT" sz="2400" i="1">
                                <a:latin typeface="Cambria Math" pitchFamily="18" charset="0"/>
                                <a:ea typeface="Cambria Math" pitchFamily="18" charset="0"/>
                              </a:rPr>
                              <m:t>𝑥</m:t>
                            </m:r>
                          </m:e>
                        </m:d>
                        <m:sSup>
                          <m:sSupPr>
                            <m:ctrlPr>
                              <a:rPr lang="it-IT" sz="24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it-IT" sz="2400" b="0" i="1" smtClean="0">
                                <a:latin typeface="Cambria Math"/>
                                <a:ea typeface="Cambria Math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it-IT" sz="2400" b="0" i="1" smtClean="0">
                                <a:latin typeface="Cambria Math"/>
                                <a:ea typeface="Cambria Math" pitchFamily="18" charset="0"/>
                              </a:rPr>
                              <m:t>−</m:t>
                            </m:r>
                            <m:r>
                              <a:rPr lang="it-IT" sz="2400" b="0" i="1" smtClean="0">
                                <a:latin typeface="Cambria Math"/>
                                <a:ea typeface="Cambria Math" pitchFamily="18" charset="0"/>
                              </a:rPr>
                              <m:t>𝑗</m:t>
                            </m:r>
                            <m:f>
                              <m:fPr>
                                <m:ctrlPr>
                                  <a:rPr lang="it-IT" sz="2400" b="0" i="1" smtClean="0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400" b="0" i="1" smtClean="0">
                                    <a:latin typeface="Cambria Math"/>
                                    <a:ea typeface="Cambria Math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it-IT" sz="2400" b="0" i="1" smtClean="0">
                                    <a:latin typeface="Cambria Math"/>
                                    <a:ea typeface="Cambria Math"/>
                                  </a:rPr>
                                  <m:t>ℏ</m:t>
                                </m:r>
                              </m:den>
                            </m:f>
                            <m:r>
                              <a:rPr lang="it-IT" sz="2400" b="0" i="1" smtClean="0">
                                <a:latin typeface="Cambria Math"/>
                                <a:ea typeface="Cambria Math" pitchFamily="18" charset="0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8680" y="1412720"/>
                  <a:ext cx="4577535" cy="72000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32400" y="692720"/>
                  <a:ext cx="7705070" cy="72000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>
                    <a:buClr>
                      <a:schemeClr val="accent5"/>
                    </a:buClr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sz="2400" i="1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it-IT" sz="2400" i="1">
                              <a:latin typeface="Cambria Math" pitchFamily="18" charset="0"/>
                              <a:ea typeface="Cambria Math" pitchFamily="18" charset="0"/>
                            </a:rPr>
                            <m:t>𝑥</m:t>
                          </m:r>
                          <m:r>
                            <a:rPr lang="it-IT" sz="2400" b="0" i="1" smtClean="0">
                              <a:latin typeface="Cambria Math"/>
                              <a:ea typeface="Cambria Math" pitchFamily="18" charset="0"/>
                            </a:rPr>
                            <m:t>,</m:t>
                          </m:r>
                          <m:r>
                            <a:rPr lang="it-IT" sz="2400" b="0" i="1" smtClean="0">
                              <a:latin typeface="Cambria Math"/>
                              <a:ea typeface="Cambria Math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2400" i="1">
                          <a:latin typeface="Cambria Math"/>
                          <a:ea typeface="Cambria Math" pitchFamily="18" charset="0"/>
                        </a:rPr>
                        <m:t> </m:t>
                      </m:r>
                    </m:oMath>
                  </a14:m>
                  <a:r>
                    <a:rPr lang="en-US" sz="2400" dirty="0" smtClean="0">
                      <a:solidFill>
                        <a:schemeClr val="accent2"/>
                      </a:solidFill>
                    </a:rPr>
                    <a:t>is complex, no direct physical meaning:</a:t>
                  </a:r>
                  <a:endParaRPr lang="en-US" sz="2400" baseline="30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00" y="692720"/>
                  <a:ext cx="7705070" cy="7200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37"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Oval 31"/>
            <p:cNvSpPr/>
            <p:nvPr/>
          </p:nvSpPr>
          <p:spPr>
            <a:xfrm>
              <a:off x="128329" y="836690"/>
              <a:ext cx="432060" cy="43206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8329" y="2636890"/>
            <a:ext cx="9705404" cy="1728240"/>
            <a:chOff x="128329" y="2708900"/>
            <a:chExt cx="9705404" cy="17282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32400" y="2708900"/>
                  <a:ext cx="9201333" cy="72010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>
                    <a:buClr>
                      <a:schemeClr val="accent5"/>
                    </a:buClr>
                  </a:pPr>
                  <a:r>
                    <a:rPr lang="en-US" sz="2400" dirty="0" smtClean="0">
                      <a:solidFill>
                        <a:schemeClr val="accent2"/>
                      </a:solidFill>
                    </a:rPr>
                    <a:t>But the associated probability density function (Bohr) gives the chances of finding an electron at a given position and time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 dirty="0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a14:m>
                  <a:r>
                    <a:rPr lang="en-US" sz="2400" dirty="0" smtClean="0">
                      <a:solidFill>
                        <a:schemeClr val="accent2"/>
                      </a:solidFill>
                    </a:rPr>
                    <a:t>:</a:t>
                  </a:r>
                  <a:endParaRPr lang="en-US" sz="2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00" y="2708900"/>
                  <a:ext cx="9201333" cy="7201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60" t="-14407" b="-262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04410" y="3879803"/>
                  <a:ext cx="8437438" cy="48532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l-GR" sz="24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l-GR" sz="2400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240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Ψ</m:t>
                                </m:r>
                                <m:d>
                                  <m:dPr>
                                    <m:ctrlPr>
                                      <a:rPr lang="el-GR" sz="24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4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𝑥</m:t>
                                    </m:r>
                                    <m:r>
                                      <a:rPr lang="it-IT" sz="24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,</m:t>
                                    </m:r>
                                    <m:r>
                                      <a:rPr lang="it-IT" sz="24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it-IT" sz="2400" b="0" i="1" smtClean="0">
                                <a:latin typeface="Cambria Math"/>
                                <a:ea typeface="Cambria Math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2400" b="0" i="1" smtClean="0">
                            <a:latin typeface="Cambria Math" pitchFamily="18" charset="0"/>
                            <a:ea typeface="Cambria Math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 pitchFamily="18" charset="0"/>
                            <a:ea typeface="Cambria Math" pitchFamily="18" charset="0"/>
                          </a:rPr>
                          <m:t>Ψ</m:t>
                        </m:r>
                        <m:d>
                          <m:dPr>
                            <m:ctrlPr>
                              <a:rPr lang="el-GR" sz="24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it-IT" sz="2400" i="1">
                                <a:latin typeface="Cambria Math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it-IT" sz="2400" i="1">
                                <a:latin typeface="Cambria Math" pitchFamily="18" charset="0"/>
                                <a:ea typeface="Cambria Math" pitchFamily="18" charset="0"/>
                              </a:rPr>
                              <m:t>,</m:t>
                            </m:r>
                            <m:r>
                              <a:rPr lang="it-IT" sz="2400" i="1">
                                <a:latin typeface="Cambria Math" pitchFamily="18" charset="0"/>
                                <a:ea typeface="Cambria Math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it-IT" sz="24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̅"/>
                            <m:ctrlPr>
                              <a:rPr lang="it-IT" sz="240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itchFamily="18" charset="0"/>
                                <a:ea typeface="Cambria Math" pitchFamily="18" charset="0"/>
                              </a:rPr>
                              <m:t>Ψ</m:t>
                            </m:r>
                            <m:d>
                              <m:dPr>
                                <m:ctrlPr>
                                  <a:rPr lang="el-GR" sz="2400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4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𝑥</m:t>
                                </m:r>
                                <m:r>
                                  <a:rPr lang="it-IT" sz="24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,</m:t>
                                </m:r>
                                <m:r>
                                  <a:rPr lang="it-IT" sz="24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acc>
                        <m:r>
                          <a:rPr lang="it-IT" sz="2400" b="0" i="1" smtClean="0">
                            <a:latin typeface="Cambria Math"/>
                            <a:ea typeface="Cambria Math" pitchFamily="18" charset="0"/>
                          </a:rPr>
                          <m:t>=</m:t>
                        </m:r>
                        <m:r>
                          <a:rPr lang="el-GR" sz="2400" i="1">
                            <a:latin typeface="Cambria Math" pitchFamily="18" charset="0"/>
                            <a:ea typeface="Cambria Math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el-GR" sz="24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it-IT" sz="2400" i="1">
                                <a:latin typeface="Cambria Math" pitchFamily="18" charset="0"/>
                                <a:ea typeface="Cambria Math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it-IT" sz="2400" i="1">
                            <a:latin typeface="Cambria Math" pitchFamily="18" charset="0"/>
                            <a:ea typeface="Cambria Math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it-IT" sz="24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it-IT" sz="2400" i="1">
                                <a:latin typeface="Cambria Math" pitchFamily="18" charset="0"/>
                                <a:ea typeface="Cambria Math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it-IT" sz="24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̅"/>
                            <m:ctrlPr>
                              <a:rPr lang="it-IT" sz="24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el-GR" sz="2400" i="1">
                                <a:latin typeface="Cambria Math" pitchFamily="18" charset="0"/>
                                <a:ea typeface="Cambria Math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el-GR" sz="2400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4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acc>
                        <m:acc>
                          <m:accPr>
                            <m:chr m:val="̅"/>
                            <m:ctrlPr>
                              <a:rPr lang="el-GR" sz="24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it-IT" sz="2400" i="1">
                                <a:latin typeface="Cambria Math" pitchFamily="18" charset="0"/>
                                <a:ea typeface="Cambria Math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it-IT" sz="2400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4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acc>
                        <m:r>
                          <a:rPr lang="it-IT" sz="2400" b="0" i="1" smtClean="0">
                            <a:latin typeface="Cambria Math"/>
                            <a:ea typeface="Cambria Math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it-IT" sz="24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it-IT" sz="2400" b="0" i="1" smtClean="0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sz="24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𝜓</m:t>
                                </m:r>
                                <m:d>
                                  <m:dPr>
                                    <m:ctrlPr>
                                      <a:rPr lang="el-GR" sz="24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4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it-IT" sz="2400" b="0" i="1" smtClean="0">
                                <a:latin typeface="Cambria Math"/>
                                <a:ea typeface="Cambria Math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410" y="3879803"/>
                  <a:ext cx="8437438" cy="48532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/>
            <p:cNvGrpSpPr/>
            <p:nvPr/>
          </p:nvGrpSpPr>
          <p:grpSpPr>
            <a:xfrm>
              <a:off x="5413117" y="3475278"/>
              <a:ext cx="2276263" cy="961862"/>
              <a:chOff x="5341107" y="3115228"/>
              <a:chExt cx="2276263" cy="961862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H="1">
                <a:off x="5529082" y="3429000"/>
                <a:ext cx="576078" cy="64809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/>
                  <p:cNvSpPr/>
                  <p:nvPr/>
                </p:nvSpPr>
                <p:spPr>
                  <a:xfrm>
                    <a:off x="5341107" y="3115228"/>
                    <a:ext cx="836063" cy="51693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it-IT" sz="2000" i="1" smtClean="0">
                                  <a:solidFill>
                                    <a:schemeClr val="accent5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solidFill>
                                    <a:schemeClr val="accent5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000" i="1">
                                  <a:solidFill>
                                    <a:schemeClr val="accent5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−</m:t>
                              </m:r>
                              <m:r>
                                <a:rPr lang="it-IT" sz="2000" i="1">
                                  <a:solidFill>
                                    <a:schemeClr val="accent5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𝑗</m:t>
                              </m:r>
                              <m:f>
                                <m:fPr>
                                  <m:ctrlPr>
                                    <a:rPr lang="it-IT" sz="2000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000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it-IT" sz="2000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it-IT" sz="2000" i="1">
                                  <a:solidFill>
                                    <a:schemeClr val="accent5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𝑡</m:t>
                              </m:r>
                            </m:sup>
                          </m:sSup>
                        </m:oMath>
                      </m:oMathPara>
                    </a14:m>
                    <a:endParaRPr lang="en-US" dirty="0">
                      <a:solidFill>
                        <a:schemeClr val="accent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Rectangle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1107" y="3115228"/>
                    <a:ext cx="836063" cy="51693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6781307" y="3128094"/>
                    <a:ext cx="836063" cy="51693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it-IT" sz="2000" i="1" smtClean="0">
                                  <a:solidFill>
                                    <a:schemeClr val="accent5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000" i="1">
                                  <a:solidFill>
                                    <a:schemeClr val="accent5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sz="2000" b="0" i="1" smtClean="0">
                                  <a:solidFill>
                                    <a:schemeClr val="accent5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+</m:t>
                              </m:r>
                              <m:r>
                                <a:rPr lang="it-IT" sz="2000" i="1">
                                  <a:solidFill>
                                    <a:schemeClr val="accent5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𝑗</m:t>
                              </m:r>
                              <m:f>
                                <m:fPr>
                                  <m:ctrlPr>
                                    <a:rPr lang="it-IT" sz="2000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000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it-IT" sz="2000" i="1">
                                      <a:solidFill>
                                        <a:schemeClr val="accent5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it-IT" sz="2000" i="1">
                                  <a:solidFill>
                                    <a:schemeClr val="accent5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𝑡</m:t>
                              </m:r>
                            </m:sup>
                          </m:sSup>
                        </m:oMath>
                      </m:oMathPara>
                    </a14:m>
                    <a:endParaRPr lang="en-US" dirty="0">
                      <a:solidFill>
                        <a:schemeClr val="accent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81307" y="3128094"/>
                    <a:ext cx="836063" cy="516936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Connector 26"/>
              <p:cNvCxnSpPr/>
              <p:nvPr/>
            </p:nvCxnSpPr>
            <p:spPr>
              <a:xfrm flipH="1">
                <a:off x="6897270" y="3429000"/>
                <a:ext cx="576078" cy="648090"/>
              </a:xfrm>
              <a:prstGeom prst="line">
                <a:avLst/>
              </a:prstGeom>
              <a:ln>
                <a:solidFill>
                  <a:schemeClr val="accent5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33" name="Oval 32"/>
            <p:cNvSpPr/>
            <p:nvPr/>
          </p:nvSpPr>
          <p:spPr>
            <a:xfrm>
              <a:off x="128329" y="2852945"/>
              <a:ext cx="432060" cy="43206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2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2590" y="4725180"/>
            <a:ext cx="9717090" cy="1584220"/>
            <a:chOff x="132590" y="4725180"/>
            <a:chExt cx="9717090" cy="1584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32657" y="4725180"/>
                  <a:ext cx="9217023" cy="72010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>
                    <a:buClr>
                      <a:schemeClr val="accent5"/>
                    </a:buClr>
                  </a:pPr>
                  <a:r>
                    <a:rPr lang="en-US" sz="2400" dirty="0" smtClean="0">
                      <a:solidFill>
                        <a:schemeClr val="accent2"/>
                      </a:solidFill>
                    </a:rPr>
                    <a:t>Since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it-IT" sz="2400" i="1">
                              <a:latin typeface="Cambria Math"/>
                              <a:ea typeface="Cambria Math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it-IT" sz="2400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l-GR" sz="2400" i="1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it-IT" sz="2400" i="1"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400" dirty="0" smtClean="0">
                      <a:solidFill>
                        <a:schemeClr val="accent2"/>
                      </a:solidFill>
                    </a:rPr>
                    <a:t> represents the probability density function, for a single particle it musts hold the boundary condition:</a:t>
                  </a:r>
                  <a:endParaRPr lang="en-US" sz="2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657" y="4725180"/>
                  <a:ext cx="9217023" cy="7201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058" t="-13559" b="-271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877816" y="5519825"/>
                  <a:ext cx="2155334" cy="7895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  <m:sup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it-IT" sz="24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24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𝜓</m:t>
                                    </m:r>
                                    <m:d>
                                      <m:dPr>
                                        <m:ctrlPr>
                                          <a:rPr lang="el-GR" sz="2400" i="1">
                                            <a:latin typeface="Cambria Math"/>
                                            <a:ea typeface="Cambria Math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sz="2400" i="1">
                                            <a:latin typeface="Cambria Math" pitchFamily="18" charset="0"/>
                                            <a:ea typeface="Cambria Math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it-IT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b="0" i="1" smtClean="0">
                                <a:latin typeface="Cambria Math"/>
                              </a:rPr>
                              <m:t>=1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7816" y="5519825"/>
                  <a:ext cx="2155334" cy="7895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/>
            <p:cNvSpPr/>
            <p:nvPr/>
          </p:nvSpPr>
          <p:spPr>
            <a:xfrm>
              <a:off x="132590" y="4869200"/>
              <a:ext cx="432060" cy="43206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3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46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ero Medical">
  <a:themeElements>
    <a:clrScheme name="Piero GRAY">
      <a:dk1>
        <a:srgbClr val="000000"/>
      </a:dk1>
      <a:lt1>
        <a:srgbClr val="FFFFFF"/>
      </a:lt1>
      <a:dk2>
        <a:srgbClr val="292929"/>
      </a:dk2>
      <a:lt2>
        <a:srgbClr val="FFFFFF"/>
      </a:lt2>
      <a:accent1>
        <a:srgbClr val="292929"/>
      </a:accent1>
      <a:accent2>
        <a:srgbClr val="777777"/>
      </a:accent2>
      <a:accent3>
        <a:srgbClr val="C0C0C0"/>
      </a:accent3>
      <a:accent4>
        <a:srgbClr val="16D7FE"/>
      </a:accent4>
      <a:accent5>
        <a:srgbClr val="69D200"/>
      </a:accent5>
      <a:accent6>
        <a:srgbClr val="FF9900"/>
      </a:accent6>
      <a:hlink>
        <a:srgbClr val="336699"/>
      </a:hlink>
      <a:folHlink>
        <a:srgbClr val="9A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5">
              <a:lumMod val="40000"/>
              <a:lumOff val="60000"/>
            </a:schemeClr>
          </a:solidFill>
        </a:ln>
        <a:effectLst>
          <a:outerShdw blurRad="50800" dist="127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>
            <a:solidFill>
              <a:schemeClr val="accent5">
                <a:lumMod val="40000"/>
                <a:lumOff val="60000"/>
              </a:schemeClr>
            </a:solidFill>
          </a:defRPr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  <a:lnDef>
      <a:spPr>
        <a:ln>
          <a:solidFill>
            <a:schemeClr val="accent5">
              <a:lumMod val="40000"/>
              <a:lumOff val="60000"/>
            </a:schemeClr>
          </a:solidFill>
        </a:ln>
        <a:effectLst>
          <a:outerShdw blurRad="50800" dist="12700" dir="2700000" algn="tl" rotWithShape="0">
            <a:prstClr val="black">
              <a:alpha val="40000"/>
            </a:prstClr>
          </a:outerShdw>
        </a:effectLst>
      </a:spPr>
      <a:bodyPr/>
      <a:lstStyle/>
      <a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10462</TotalTime>
  <Words>6149</Words>
  <Application>Microsoft Office PowerPoint</Application>
  <PresentationFormat>A4 Paper (210x297 mm)</PresentationFormat>
  <Paragraphs>707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Piero Medical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Piero Giubilato</dc:creator>
  <cp:lastModifiedBy>Piero Giubilato</cp:lastModifiedBy>
  <cp:revision>705</cp:revision>
  <dcterms:created xsi:type="dcterms:W3CDTF">2013-02-18T20:30:24Z</dcterms:created>
  <dcterms:modified xsi:type="dcterms:W3CDTF">2013-04-15T13:43:43Z</dcterms:modified>
</cp:coreProperties>
</file>