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Lst>
  <p:notesMasterIdLst>
    <p:notesMasterId r:id="rId51"/>
  </p:notesMasterIdLst>
  <p:handoutMasterIdLst>
    <p:handoutMasterId r:id="rId52"/>
  </p:handoutMasterIdLst>
  <p:sldIdLst>
    <p:sldId id="768" r:id="rId3"/>
    <p:sldId id="608" r:id="rId4"/>
    <p:sldId id="697" r:id="rId5"/>
    <p:sldId id="638" r:id="rId6"/>
    <p:sldId id="771" r:id="rId7"/>
    <p:sldId id="639" r:id="rId8"/>
    <p:sldId id="682" r:id="rId9"/>
    <p:sldId id="685" r:id="rId10"/>
    <p:sldId id="686" r:id="rId11"/>
    <p:sldId id="703" r:id="rId12"/>
    <p:sldId id="705" r:id="rId13"/>
    <p:sldId id="617" r:id="rId14"/>
    <p:sldId id="619" r:id="rId15"/>
    <p:sldId id="687" r:id="rId16"/>
    <p:sldId id="748" r:id="rId17"/>
    <p:sldId id="747" r:id="rId18"/>
    <p:sldId id="620" r:id="rId19"/>
    <p:sldId id="621" r:id="rId20"/>
    <p:sldId id="622" r:id="rId21"/>
    <p:sldId id="623" r:id="rId22"/>
    <p:sldId id="624" r:id="rId23"/>
    <p:sldId id="774" r:id="rId24"/>
    <p:sldId id="775" r:id="rId25"/>
    <p:sldId id="776" r:id="rId26"/>
    <p:sldId id="777" r:id="rId27"/>
    <p:sldId id="779" r:id="rId28"/>
    <p:sldId id="780" r:id="rId29"/>
    <p:sldId id="781" r:id="rId30"/>
    <p:sldId id="641" r:id="rId31"/>
    <p:sldId id="680" r:id="rId32"/>
    <p:sldId id="695" r:id="rId33"/>
    <p:sldId id="782" r:id="rId34"/>
    <p:sldId id="784" r:id="rId35"/>
    <p:sldId id="701" r:id="rId36"/>
    <p:sldId id="769" r:id="rId37"/>
    <p:sldId id="772" r:id="rId38"/>
    <p:sldId id="770" r:id="rId39"/>
    <p:sldId id="699" r:id="rId40"/>
    <p:sldId id="700" r:id="rId41"/>
    <p:sldId id="691" r:id="rId42"/>
    <p:sldId id="689" r:id="rId43"/>
    <p:sldId id="635" r:id="rId44"/>
    <p:sldId id="692" r:id="rId45"/>
    <p:sldId id="640" r:id="rId46"/>
    <p:sldId id="767" r:id="rId47"/>
    <p:sldId id="696" r:id="rId48"/>
    <p:sldId id="785" r:id="rId49"/>
    <p:sldId id="643" r:id="rId50"/>
  </p:sldIdLst>
  <p:sldSz cx="9144000" cy="6858000" type="screen4x3"/>
  <p:notesSz cx="7099300" cy="10234613"/>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9900"/>
    <a:srgbClr val="003300"/>
    <a:srgbClr val="FF00FF"/>
    <a:srgbClr val="CC3300"/>
    <a:srgbClr val="FF3399"/>
    <a:srgbClr val="FF00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1558" autoAdjust="0"/>
  </p:normalViewPr>
  <p:slideViewPr>
    <p:cSldViewPr>
      <p:cViewPr>
        <p:scale>
          <a:sx n="75" d="100"/>
          <a:sy n="75" d="100"/>
        </p:scale>
        <p:origin x="-1026" y="-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56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63" tIns="47382" rIns="94763" bIns="47382" numCol="1" anchor="t" anchorCtr="0" compatLnSpc="1">
            <a:prstTxWarp prst="textNoShape">
              <a:avLst/>
            </a:prstTxWarp>
          </a:bodyPr>
          <a:lstStyle>
            <a:lvl1pPr defTabSz="947380">
              <a:defRPr sz="1200">
                <a:latin typeface="Times New Roman" pitchFamily="18" charset="0"/>
              </a:defRPr>
            </a:lvl1pPr>
          </a:lstStyle>
          <a:p>
            <a:pPr>
              <a:defRPr/>
            </a:pPr>
            <a:endParaRPr lang="en-US"/>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4763" tIns="47382" rIns="94763" bIns="47382" numCol="1" anchor="t" anchorCtr="0" compatLnSpc="1">
            <a:prstTxWarp prst="textNoShape">
              <a:avLst/>
            </a:prstTxWarp>
          </a:bodyPr>
          <a:lstStyle>
            <a:lvl1pPr algn="r" defTabSz="947380">
              <a:defRPr sz="1200">
                <a:latin typeface="Times New Roman" pitchFamily="18" charset="0"/>
              </a:defRPr>
            </a:lvl1pPr>
          </a:lstStyle>
          <a:p>
            <a:pPr>
              <a:defRPr/>
            </a:pPr>
            <a:endParaRPr lang="en-US"/>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4763" tIns="47382" rIns="94763" bIns="47382" numCol="1" anchor="b" anchorCtr="0" compatLnSpc="1">
            <a:prstTxWarp prst="textNoShape">
              <a:avLst/>
            </a:prstTxWarp>
          </a:bodyPr>
          <a:lstStyle>
            <a:lvl1pPr defTabSz="947380">
              <a:defRPr sz="1200">
                <a:latin typeface="Times New Roman" pitchFamily="18" charset="0"/>
              </a:defRPr>
            </a:lvl1pPr>
          </a:lstStyle>
          <a:p>
            <a:pPr>
              <a:defRPr/>
            </a:pPr>
            <a:endParaRPr lang="en-US"/>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4763" tIns="47382" rIns="94763" bIns="47382" numCol="1" anchor="b" anchorCtr="0" compatLnSpc="1">
            <a:prstTxWarp prst="textNoShape">
              <a:avLst/>
            </a:prstTxWarp>
          </a:bodyPr>
          <a:lstStyle>
            <a:lvl1pPr algn="r" defTabSz="947380">
              <a:defRPr sz="1200">
                <a:latin typeface="Times New Roman" pitchFamily="18" charset="0"/>
              </a:defRPr>
            </a:lvl1pPr>
          </a:lstStyle>
          <a:p>
            <a:pPr>
              <a:defRPr/>
            </a:pPr>
            <a:fld id="{F07AD0C9-525D-4EFA-9C8E-673CBFC9B768}"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1026"/>
          <p:cNvSpPr>
            <a:spLocks noGrp="1" noChangeArrowheads="1"/>
          </p:cNvSpPr>
          <p:nvPr>
            <p:ph type="hdr" sz="quarter"/>
          </p:nvPr>
        </p:nvSpPr>
        <p:spPr bwMode="auto">
          <a:xfrm>
            <a:off x="0" y="0"/>
            <a:ext cx="3103563" cy="549275"/>
          </a:xfrm>
          <a:prstGeom prst="rect">
            <a:avLst/>
          </a:prstGeom>
          <a:noFill/>
          <a:ln w="9525">
            <a:noFill/>
            <a:miter lim="800000"/>
            <a:headEnd/>
            <a:tailEnd/>
          </a:ln>
          <a:effectLst/>
        </p:spPr>
        <p:txBody>
          <a:bodyPr vert="horz" wrap="square" lIns="94763" tIns="47382" rIns="94763" bIns="47382" numCol="1" anchor="t" anchorCtr="0" compatLnSpc="1">
            <a:prstTxWarp prst="textNoShape">
              <a:avLst/>
            </a:prstTxWarp>
          </a:bodyPr>
          <a:lstStyle>
            <a:lvl1pPr defTabSz="947380">
              <a:defRPr sz="1200">
                <a:latin typeface="Times New Roman" pitchFamily="18" charset="0"/>
              </a:defRPr>
            </a:lvl1pPr>
          </a:lstStyle>
          <a:p>
            <a:pPr>
              <a:defRPr/>
            </a:pPr>
            <a:endParaRPr lang="en-US"/>
          </a:p>
        </p:txBody>
      </p:sp>
      <p:sp>
        <p:nvSpPr>
          <p:cNvPr id="59395" name="Rectangle 1027"/>
          <p:cNvSpPr>
            <a:spLocks noGrp="1" noChangeArrowheads="1"/>
          </p:cNvSpPr>
          <p:nvPr>
            <p:ph type="dt" idx="1"/>
          </p:nvPr>
        </p:nvSpPr>
        <p:spPr bwMode="auto">
          <a:xfrm>
            <a:off x="4059238" y="0"/>
            <a:ext cx="3024187" cy="549275"/>
          </a:xfrm>
          <a:prstGeom prst="rect">
            <a:avLst/>
          </a:prstGeom>
          <a:noFill/>
          <a:ln w="9525">
            <a:noFill/>
            <a:miter lim="800000"/>
            <a:headEnd/>
            <a:tailEnd/>
          </a:ln>
          <a:effectLst/>
        </p:spPr>
        <p:txBody>
          <a:bodyPr vert="horz" wrap="square" lIns="94763" tIns="47382" rIns="94763" bIns="47382" numCol="1" anchor="t" anchorCtr="0" compatLnSpc="1">
            <a:prstTxWarp prst="textNoShape">
              <a:avLst/>
            </a:prstTxWarp>
          </a:bodyPr>
          <a:lstStyle>
            <a:lvl1pPr algn="r" defTabSz="947380">
              <a:defRPr sz="1200">
                <a:latin typeface="Times New Roman" pitchFamily="18" charset="0"/>
              </a:defRPr>
            </a:lvl1pPr>
          </a:lstStyle>
          <a:p>
            <a:pPr>
              <a:defRPr/>
            </a:pPr>
            <a:endParaRPr lang="en-US"/>
          </a:p>
        </p:txBody>
      </p:sp>
      <p:sp>
        <p:nvSpPr>
          <p:cNvPr id="45060" name="Rectangle 1028"/>
          <p:cNvSpPr>
            <a:spLocks noGrp="1" noRot="1" noChangeAspect="1" noChangeArrowheads="1" noTextEdit="1"/>
          </p:cNvSpPr>
          <p:nvPr>
            <p:ph type="sldImg" idx="2"/>
          </p:nvPr>
        </p:nvSpPr>
        <p:spPr bwMode="auto">
          <a:xfrm>
            <a:off x="974725" y="785813"/>
            <a:ext cx="5132388" cy="3849687"/>
          </a:xfrm>
          <a:prstGeom prst="rect">
            <a:avLst/>
          </a:prstGeom>
          <a:noFill/>
          <a:ln w="9525">
            <a:solidFill>
              <a:srgbClr val="000000"/>
            </a:solidFill>
            <a:miter lim="800000"/>
            <a:headEnd/>
            <a:tailEnd/>
          </a:ln>
        </p:spPr>
      </p:sp>
      <p:sp>
        <p:nvSpPr>
          <p:cNvPr id="59397" name="Rectangle 1029"/>
          <p:cNvSpPr>
            <a:spLocks noGrp="1" noChangeArrowheads="1"/>
          </p:cNvSpPr>
          <p:nvPr>
            <p:ph type="body" sz="quarter" idx="3"/>
          </p:nvPr>
        </p:nvSpPr>
        <p:spPr bwMode="auto">
          <a:xfrm>
            <a:off x="954088" y="4870450"/>
            <a:ext cx="5173662" cy="4637088"/>
          </a:xfrm>
          <a:prstGeom prst="rect">
            <a:avLst/>
          </a:prstGeom>
          <a:noFill/>
          <a:ln w="9525">
            <a:noFill/>
            <a:miter lim="800000"/>
            <a:headEnd/>
            <a:tailEnd/>
          </a:ln>
          <a:effectLst/>
        </p:spPr>
        <p:txBody>
          <a:bodyPr vert="horz" wrap="square" lIns="94763" tIns="47382" rIns="94763" bIns="47382"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59398" name="Rectangle 1030"/>
          <p:cNvSpPr>
            <a:spLocks noGrp="1" noChangeArrowheads="1"/>
          </p:cNvSpPr>
          <p:nvPr>
            <p:ph type="ftr" sz="quarter" idx="4"/>
          </p:nvPr>
        </p:nvSpPr>
        <p:spPr bwMode="auto">
          <a:xfrm>
            <a:off x="0" y="9742488"/>
            <a:ext cx="3103563" cy="471487"/>
          </a:xfrm>
          <a:prstGeom prst="rect">
            <a:avLst/>
          </a:prstGeom>
          <a:noFill/>
          <a:ln w="9525">
            <a:noFill/>
            <a:miter lim="800000"/>
            <a:headEnd/>
            <a:tailEnd/>
          </a:ln>
          <a:effectLst/>
        </p:spPr>
        <p:txBody>
          <a:bodyPr vert="horz" wrap="square" lIns="94763" tIns="47382" rIns="94763" bIns="47382" numCol="1" anchor="b" anchorCtr="0" compatLnSpc="1">
            <a:prstTxWarp prst="textNoShape">
              <a:avLst/>
            </a:prstTxWarp>
          </a:bodyPr>
          <a:lstStyle>
            <a:lvl1pPr defTabSz="947380">
              <a:defRPr sz="1200">
                <a:latin typeface="Times New Roman" pitchFamily="18" charset="0"/>
              </a:defRPr>
            </a:lvl1pPr>
          </a:lstStyle>
          <a:p>
            <a:pPr>
              <a:defRPr/>
            </a:pPr>
            <a:endParaRPr lang="en-US"/>
          </a:p>
        </p:txBody>
      </p:sp>
      <p:sp>
        <p:nvSpPr>
          <p:cNvPr id="59399" name="Rectangle 1031"/>
          <p:cNvSpPr>
            <a:spLocks noGrp="1" noChangeArrowheads="1"/>
          </p:cNvSpPr>
          <p:nvPr>
            <p:ph type="sldNum" sz="quarter" idx="5"/>
          </p:nvPr>
        </p:nvSpPr>
        <p:spPr bwMode="auto">
          <a:xfrm>
            <a:off x="4059238" y="9742488"/>
            <a:ext cx="3024187" cy="471487"/>
          </a:xfrm>
          <a:prstGeom prst="rect">
            <a:avLst/>
          </a:prstGeom>
          <a:noFill/>
          <a:ln w="9525">
            <a:noFill/>
            <a:miter lim="800000"/>
            <a:headEnd/>
            <a:tailEnd/>
          </a:ln>
          <a:effectLst/>
        </p:spPr>
        <p:txBody>
          <a:bodyPr vert="horz" wrap="square" lIns="94763" tIns="47382" rIns="94763" bIns="47382" numCol="1" anchor="b" anchorCtr="0" compatLnSpc="1">
            <a:prstTxWarp prst="textNoShape">
              <a:avLst/>
            </a:prstTxWarp>
          </a:bodyPr>
          <a:lstStyle>
            <a:lvl1pPr algn="r" defTabSz="947380">
              <a:defRPr sz="1200">
                <a:latin typeface="Times New Roman" pitchFamily="18" charset="0"/>
              </a:defRPr>
            </a:lvl1pPr>
          </a:lstStyle>
          <a:p>
            <a:pPr>
              <a:defRPr/>
            </a:pPr>
            <a:fld id="{1D22F453-FD49-4C89-9231-A70053528FA4}"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58658-71A7-48ED-BB44-1A5F308F1A65}" type="slidenum">
              <a:rPr lang="it-IT">
                <a:solidFill>
                  <a:prstClr val="black"/>
                </a:solidFill>
              </a:rPr>
              <a:pPr/>
              <a:t>1</a:t>
            </a:fld>
            <a:endParaRPr lang="it-IT">
              <a:solidFill>
                <a:prstClr val="black"/>
              </a:solidFill>
            </a:endParaRPr>
          </a:p>
        </p:txBody>
      </p:sp>
      <p:sp>
        <p:nvSpPr>
          <p:cNvPr id="5122" name="Rectangle 2"/>
          <p:cNvSpPr>
            <a:spLocks noGrp="1" noRot="1" noChangeAspect="1" noChangeArrowheads="1" noTextEdit="1"/>
          </p:cNvSpPr>
          <p:nvPr>
            <p:ph type="sldImg"/>
          </p:nvPr>
        </p:nvSpPr>
        <p:spPr>
          <a:xfrm>
            <a:off x="1000125" y="774700"/>
            <a:ext cx="5099050" cy="3824288"/>
          </a:xfrm>
          <a:ln cap="flat"/>
        </p:spPr>
      </p:sp>
      <p:sp>
        <p:nvSpPr>
          <p:cNvPr id="5123"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defTabSz="946150"/>
            <a:fld id="{DA36624D-0227-4FCB-815E-BBEC645EFA7D}" type="slidenum">
              <a:rPr lang="en-US" smtClean="0"/>
              <a:pPr defTabSz="946150"/>
              <a:t>10</a:t>
            </a:fld>
            <a:endParaRPr lang="en-US" smtClean="0"/>
          </a:p>
        </p:txBody>
      </p:sp>
      <p:sp>
        <p:nvSpPr>
          <p:cNvPr id="60419" name="Rectangle 2"/>
          <p:cNvSpPr>
            <a:spLocks noGrp="1" noRot="1" noChangeAspect="1" noChangeArrowheads="1" noTextEdit="1"/>
          </p:cNvSpPr>
          <p:nvPr>
            <p:ph type="sldImg"/>
          </p:nvPr>
        </p:nvSpPr>
        <p:spPr>
          <a:xfrm>
            <a:off x="973138" y="785813"/>
            <a:ext cx="5133975" cy="3849687"/>
          </a:xfrm>
          <a:ln/>
        </p:spPr>
      </p:sp>
      <p:sp>
        <p:nvSpPr>
          <p:cNvPr id="60420" name="Rectangle 3"/>
          <p:cNvSpPr>
            <a:spLocks noGrp="1" noChangeArrowheads="1"/>
          </p:cNvSpPr>
          <p:nvPr>
            <p:ph type="body" idx="1"/>
          </p:nvPr>
        </p:nvSpPr>
        <p:spPr>
          <a:xfrm>
            <a:off x="954088" y="4870450"/>
            <a:ext cx="5173662" cy="4635500"/>
          </a:xfrm>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pPr defTabSz="946150"/>
            <a:fld id="{DDED5AC2-0A37-4591-BD7C-D964481C7264}" type="slidenum">
              <a:rPr lang="en-US" smtClean="0"/>
              <a:pPr defTabSz="946150"/>
              <a:t>11</a:t>
            </a:fld>
            <a:endParaRPr lang="en-US" smtClean="0"/>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xfrm>
            <a:off x="947738" y="4860925"/>
            <a:ext cx="5203825" cy="4605338"/>
          </a:xfrm>
          <a:noFill/>
          <a:ln/>
        </p:spPr>
        <p:txBody>
          <a:bodyPr lIns="97658" tIns="48828" rIns="97658" bIns="48828"/>
          <a:lstStyle/>
          <a:p>
            <a:pPr eaLnBrk="1" hangingPunct="1"/>
            <a:r>
              <a:rPr lang="en-US" smtClean="0"/>
              <a:t>Using current methods, an average track based on LET is calculated and usually a gaussian distribution of energy is fit around that track.  The left picture shows many events in silicon.  If the average is calculated, the energy deposited is approximately 1keV.   The right graph shows a single event in silicon.  It is obvious that this single event is significantly different than the average.  It deposits 7.8 keV and has a very different track and energy deposition than is yielded by a straight line and a gaussian distribution.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pPr defTabSz="946150"/>
            <a:fld id="{A4F627A5-AA9B-4D7F-AA81-12F9F0D98F58}" type="slidenum">
              <a:rPr lang="en-US" smtClean="0"/>
              <a:pPr defTabSz="946150"/>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pPr defTabSz="946150"/>
            <a:fld id="{F60978CE-43C1-46C0-A358-CCFF50D03257}" type="slidenum">
              <a:rPr lang="en-US" smtClean="0"/>
              <a:pPr defTabSz="946150"/>
              <a:t>13</a:t>
            </a:fld>
            <a:endParaRPr lang="en-US" smtClean="0"/>
          </a:p>
        </p:txBody>
      </p:sp>
      <p:sp>
        <p:nvSpPr>
          <p:cNvPr id="63491"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63492" name="Rectangle 3"/>
          <p:cNvSpPr>
            <a:spLocks noGrp="1" noChangeArrowheads="1"/>
          </p:cNvSpPr>
          <p:nvPr>
            <p:ph type="body" idx="1"/>
          </p:nvPr>
        </p:nvSpPr>
        <p:spPr>
          <a:xfrm>
            <a:off x="946150" y="4860925"/>
            <a:ext cx="5207000" cy="4605338"/>
          </a:xfrm>
          <a:solidFill>
            <a:srgbClr val="FFFFFF"/>
          </a:solidFill>
          <a:ln>
            <a:solidFill>
              <a:srgbClr val="000000"/>
            </a:solidFill>
          </a:ln>
        </p:spPr>
        <p:txBody>
          <a:bodyPr lIns="99036" tIns="49518" rIns="99036" bIns="49518"/>
          <a:lstStyle/>
          <a:p>
            <a:pPr eaLnBrk="1" hangingPunct="1"/>
            <a:r>
              <a:rPr lang="en-US" smtClean="0"/>
              <a:t>-P-type material, pos voltage, neg depletion layer</a:t>
            </a:r>
          </a:p>
          <a:p>
            <a:pPr eaLnBrk="1" hangingPunct="1"/>
            <a:r>
              <a:rPr lang="en-US" smtClean="0"/>
              <a:t>-plasma wire collapses depletion region, makes contact with electrode, field extends down along track</a:t>
            </a:r>
          </a:p>
          <a:p>
            <a:pPr eaLnBrk="1" hangingPunct="1"/>
            <a:r>
              <a:rPr lang="en-US" smtClean="0"/>
              <a:t>-column expands until density approaches background doping level, then depletion region reforms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pPr defTabSz="946150"/>
            <a:fld id="{5196EACD-0C75-4EE4-8F00-537E06FE7955}" type="slidenum">
              <a:rPr lang="en-US" smtClean="0"/>
              <a:pPr defTabSz="946150"/>
              <a:t>14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pPr defTabSz="946150"/>
            <a:fld id="{7D8DED51-71D5-4C7B-976E-90704C5AB69E}" type="slidenum">
              <a:rPr lang="en-US" smtClean="0"/>
              <a:pPr defTabSz="946150"/>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pPr defTabSz="946150"/>
            <a:fld id="{40BFC7D8-4408-4B90-A847-BAD89297E304}" type="slidenum">
              <a:rPr lang="en-US" smtClean="0"/>
              <a:pPr defTabSz="946150"/>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pPr defTabSz="946150"/>
            <a:fld id="{D0EF0885-9044-4B5B-8920-1754160EFB3B}" type="slidenum">
              <a:rPr lang="en-US" smtClean="0"/>
              <a:pPr defTabSz="946150"/>
              <a:t>17</a:t>
            </a:fld>
            <a:endParaRPr lang="en-US" smtClean="0"/>
          </a:p>
        </p:txBody>
      </p:sp>
      <p:sp>
        <p:nvSpPr>
          <p:cNvPr id="67587"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67588" name="Rectangle 3"/>
          <p:cNvSpPr>
            <a:spLocks noGrp="1" noChangeArrowheads="1"/>
          </p:cNvSpPr>
          <p:nvPr>
            <p:ph type="body" idx="1"/>
          </p:nvPr>
        </p:nvSpPr>
        <p:spPr>
          <a:xfrm>
            <a:off x="946150" y="4860925"/>
            <a:ext cx="5207000" cy="4605338"/>
          </a:xfrm>
          <a:solidFill>
            <a:srgbClr val="FFFFFF"/>
          </a:solidFill>
          <a:ln>
            <a:solidFill>
              <a:srgbClr val="000000"/>
            </a:solidFill>
          </a:ln>
        </p:spPr>
        <p:txBody>
          <a:bodyPr lIns="99036" tIns="49518" rIns="99036" bIns="49518"/>
          <a:lstStyle/>
          <a:p>
            <a:pPr eaLnBrk="1" hangingPunct="1"/>
            <a:r>
              <a:rPr lang="en-US" smtClean="0"/>
              <a:t>With funneling, enhanced drift collection at stuck node, because fiels extend down into substrate</a:t>
            </a:r>
          </a:p>
          <a:p>
            <a:pPr eaLnBrk="1" hangingPunct="1"/>
            <a:r>
              <a:rPr lang="en-US" smtClean="0"/>
              <a:t>Less charge collected at other nodes by diffusion</a:t>
            </a:r>
          </a:p>
          <a:p>
            <a:pPr eaLnBrk="1" hangingPunct="1"/>
            <a:r>
              <a:rPr lang="en-US" smtClean="0"/>
              <a:t>Originally viewed as problem—struck node more likely to upset</a:t>
            </a:r>
          </a:p>
          <a:p>
            <a:pPr eaLnBrk="1" hangingPunct="1"/>
            <a:r>
              <a:rPr lang="en-US" smtClean="0"/>
              <a:t>Now—rely on error correction to fix struck bit, multiple upsets less likely because of reduced charge collection on most nodes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pPr defTabSz="946150"/>
            <a:fld id="{87D1BE51-EC24-458D-84E7-07B7051D933A}" type="slidenum">
              <a:rPr lang="en-US" smtClean="0"/>
              <a:pPr defTabSz="946150"/>
              <a:t>18</a:t>
            </a:fld>
            <a:endParaRPr lang="en-US" smtClean="0"/>
          </a:p>
        </p:txBody>
      </p:sp>
      <p:sp>
        <p:nvSpPr>
          <p:cNvPr id="68611"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68612" name="Rectangle 3"/>
          <p:cNvSpPr>
            <a:spLocks noGrp="1" noChangeArrowheads="1"/>
          </p:cNvSpPr>
          <p:nvPr>
            <p:ph type="body" idx="1"/>
          </p:nvPr>
        </p:nvSpPr>
        <p:spPr>
          <a:xfrm>
            <a:off x="946150" y="4860925"/>
            <a:ext cx="5207000" cy="4605338"/>
          </a:xfrm>
          <a:solidFill>
            <a:srgbClr val="FFFFFF"/>
          </a:solidFill>
          <a:ln>
            <a:solidFill>
              <a:srgbClr val="000000"/>
            </a:solidFill>
          </a:ln>
        </p:spPr>
        <p:txBody>
          <a:bodyPr lIns="99036" tIns="49518" rIns="99036" bIns="49518"/>
          <a:lstStyle/>
          <a:p>
            <a:pPr eaLnBrk="1" hangingPunct="1"/>
            <a:r>
              <a:rPr lang="en-US" smtClean="0"/>
              <a:t>-Most charge in dense core</a:t>
            </a:r>
          </a:p>
          <a:p>
            <a:pPr eaLnBrk="1" hangingPunct="1"/>
            <a:r>
              <a:rPr lang="en-US" smtClean="0"/>
              <a:t>-Low density tail from delta ray electrons</a:t>
            </a:r>
          </a:p>
          <a:p>
            <a:pPr eaLnBrk="1" hangingPunct="1"/>
            <a:r>
              <a:rPr lang="en-US" smtClean="0"/>
              <a:t>-Deltas from different ions have different ranges, these ion have same LET</a:t>
            </a:r>
          </a:p>
          <a:p>
            <a:pPr eaLnBrk="1" hangingPunct="1"/>
            <a:r>
              <a:rPr lang="en-US" smtClean="0"/>
              <a:t>-In cases where experimental differences observed for ions with same LET, extent of the delta tail is the only real difference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pPr defTabSz="946150"/>
            <a:fld id="{C57567E8-EBBC-4AC1-B72C-A6F391351879}" type="slidenum">
              <a:rPr lang="en-US" smtClean="0"/>
              <a:pPr defTabSz="946150"/>
              <a:t>19</a:t>
            </a:fld>
            <a:endParaRPr lang="en-US" smtClean="0"/>
          </a:p>
        </p:txBody>
      </p:sp>
      <p:sp>
        <p:nvSpPr>
          <p:cNvPr id="69635"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69636"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lIns="96073" tIns="48036" rIns="96073" bIns="48036"/>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pPr defTabSz="946150"/>
            <a:fld id="{C352DCB9-E53E-49F1-80F1-38C83949FB4B}" type="slidenum">
              <a:rPr lang="en-US" smtClean="0"/>
              <a:pPr defTabSz="946150"/>
              <a:t>2</a:t>
            </a:fld>
            <a:endParaRPr lang="en-US" smtClean="0"/>
          </a:p>
        </p:txBody>
      </p:sp>
      <p:sp>
        <p:nvSpPr>
          <p:cNvPr id="48131"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48132"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lIns="96073" tIns="48036" rIns="96073" bIns="48036"/>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pPr defTabSz="946150"/>
            <a:fld id="{874B307D-F616-4EC4-AE6F-ACAEA5273610}" type="slidenum">
              <a:rPr lang="en-US" smtClean="0"/>
              <a:pPr defTabSz="946150"/>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pPr defTabSz="946150"/>
            <a:fld id="{B6985472-4E88-4D61-BA93-EA451554EEAE}" type="slidenum">
              <a:rPr lang="en-US" smtClean="0"/>
              <a:pPr defTabSz="946150"/>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15709A65-2D88-43A5-8B90-75F3D486B92C}" type="slidenum">
              <a:rPr lang="en-US" smtClean="0"/>
              <a:pPr/>
              <a:t>22</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16B9F92B-1AA4-4121-9431-EC36CD4CDCD7}" type="slidenum">
              <a:rPr lang="en-US" smtClean="0"/>
              <a:pPr/>
              <a:t>23</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9D98E6C0-F4FA-43CA-9EFA-9FA1CC815BC7}" type="slidenum">
              <a:rPr lang="en-US" smtClean="0"/>
              <a:pPr/>
              <a:t>24</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5C1C0879-DF8C-47C0-9F80-2A57EE8944FC}" type="slidenum">
              <a:rPr lang="en-US" smtClean="0"/>
              <a:pPr/>
              <a:t>25</a:t>
            </a:fld>
            <a:endParaRPr 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05577FEA-1807-4BB6-BA01-5D595D2A232D}" type="slidenum">
              <a:rPr lang="en-US" smtClean="0"/>
              <a:pPr/>
              <a:t>26</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AD8732B8-28B0-4E45-901E-4443B279D3F9}" type="slidenum">
              <a:rPr lang="en-US" smtClean="0"/>
              <a:pPr/>
              <a:t>27</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48ADA193-A23F-460D-8780-41DBFE55CE1F}" type="slidenum">
              <a:rPr lang="en-US" smtClean="0"/>
              <a:pPr/>
              <a:t>28</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p>
            <a:pPr defTabSz="946150"/>
            <a:fld id="{FD0385CB-694C-46B0-A79E-075998CFF420}" type="slidenum">
              <a:rPr lang="en-US" smtClean="0"/>
              <a:pPr defTabSz="946150"/>
              <a:t>29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pPr defTabSz="946150"/>
            <a:fld id="{6F6827B8-6F83-4EA5-B246-5A4FF21635A5}" type="slidenum">
              <a:rPr lang="en-US" smtClean="0"/>
              <a:pPr defTabSz="946150"/>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pPr defTabSz="946150"/>
            <a:fld id="{6FD38CC3-36BD-4D0B-BC02-AB18EEA5F418}" type="slidenum">
              <a:rPr lang="en-US" smtClean="0"/>
              <a:pPr defTabSz="946150"/>
              <a:t>30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pPr defTabSz="946150"/>
            <a:fld id="{1A01D2EB-B8DC-4680-81C2-44DB8372050D}" type="slidenum">
              <a:rPr lang="en-US" smtClean="0"/>
              <a:pPr defTabSz="946150"/>
              <a:t>31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pPr defTabSz="946150"/>
            <a:fld id="{E2C2A060-350D-4982-98AE-CDC2B70449E4}" type="slidenum">
              <a:rPr lang="en-US" smtClean="0"/>
              <a:pPr defTabSz="946150"/>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pPr defTabSz="946150"/>
            <a:fld id="{1C7F7F84-B987-49EC-B6F8-BFE1CD1FB7B3}" type="slidenum">
              <a:rPr lang="en-US" smtClean="0"/>
              <a:pPr defTabSz="946150"/>
              <a:t>38</a:t>
            </a:fld>
            <a:endParaRPr lang="en-US" smtClean="0"/>
          </a:p>
        </p:txBody>
      </p:sp>
      <p:sp>
        <p:nvSpPr>
          <p:cNvPr id="73731" name="Rectangle 2"/>
          <p:cNvSpPr>
            <a:spLocks noGrp="1" noRot="1" noChangeAspect="1" noChangeArrowheads="1" noTextEdit="1"/>
          </p:cNvSpPr>
          <p:nvPr>
            <p:ph type="sldImg"/>
          </p:nvPr>
        </p:nvSpPr>
        <p:spPr>
          <a:xfrm>
            <a:off x="973138" y="785813"/>
            <a:ext cx="5133975" cy="3849687"/>
          </a:xfrm>
          <a:ln/>
        </p:spPr>
      </p:sp>
      <p:sp>
        <p:nvSpPr>
          <p:cNvPr id="73732" name="Rectangle 3"/>
          <p:cNvSpPr>
            <a:spLocks noGrp="1" noChangeArrowheads="1"/>
          </p:cNvSpPr>
          <p:nvPr>
            <p:ph type="body" idx="1"/>
          </p:nvPr>
        </p:nvSpPr>
        <p:spPr>
          <a:xfrm>
            <a:off x="954088" y="4870450"/>
            <a:ext cx="5173662" cy="4635500"/>
          </a:xfrm>
          <a:noFill/>
          <a:ln/>
        </p:spPr>
        <p:txBody>
          <a:bodyPr/>
          <a:lstStyle/>
          <a:p>
            <a:pPr eaLnBrk="1" hangingPunct="1"/>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pPr defTabSz="946150"/>
            <a:fld id="{E2A2DD01-DAB9-45B1-91B2-077949CFD54A}" type="slidenum">
              <a:rPr lang="en-US" smtClean="0"/>
              <a:pPr defTabSz="946150"/>
              <a:t>39</a:t>
            </a:fld>
            <a:endParaRPr lang="en-US" smtClean="0"/>
          </a:p>
        </p:txBody>
      </p:sp>
      <p:sp>
        <p:nvSpPr>
          <p:cNvPr id="74755" name="Rectangle 2"/>
          <p:cNvSpPr>
            <a:spLocks noGrp="1" noRot="1" noChangeAspect="1" noChangeArrowheads="1" noTextEdit="1"/>
          </p:cNvSpPr>
          <p:nvPr>
            <p:ph type="sldImg"/>
          </p:nvPr>
        </p:nvSpPr>
        <p:spPr>
          <a:xfrm>
            <a:off x="973138" y="785813"/>
            <a:ext cx="5133975" cy="3849687"/>
          </a:xfrm>
          <a:ln/>
        </p:spPr>
      </p:sp>
      <p:sp>
        <p:nvSpPr>
          <p:cNvPr id="74756" name="Rectangle 3"/>
          <p:cNvSpPr>
            <a:spLocks noGrp="1" noChangeArrowheads="1"/>
          </p:cNvSpPr>
          <p:nvPr>
            <p:ph type="body" idx="1"/>
          </p:nvPr>
        </p:nvSpPr>
        <p:spPr>
          <a:xfrm>
            <a:off x="954088" y="4870450"/>
            <a:ext cx="5173662" cy="4635500"/>
          </a:xfrm>
          <a:noFill/>
          <a:ln/>
        </p:spPr>
        <p:txBody>
          <a:bodyPr/>
          <a:lstStyle/>
          <a:p>
            <a:pPr eaLnBrk="1" hangingPunct="1"/>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p:spPr>
        <p:txBody>
          <a:bodyPr/>
          <a:lstStyle/>
          <a:p>
            <a:pPr defTabSz="946150"/>
            <a:fld id="{2F55BB7F-C485-44D5-91ED-14005852314B}" type="slidenum">
              <a:rPr lang="en-US" smtClean="0"/>
              <a:pPr defTabSz="946150"/>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pPr defTabSz="946150"/>
            <a:fld id="{5C97843A-BF32-4771-AF05-1D3640959242}" type="slidenum">
              <a:rPr lang="en-US" smtClean="0"/>
              <a:pPr defTabSz="946150"/>
              <a:t>41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pPr defTabSz="946150"/>
            <a:fld id="{EF92C562-4317-424A-97B7-32AAF00AF833}" type="slidenum">
              <a:rPr lang="en-US" smtClean="0"/>
              <a:pPr defTabSz="946150"/>
              <a:t>42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pPr defTabSz="946150"/>
            <a:fld id="{4F95BC38-8CF9-4E27-B23B-52A316028067}" type="slidenum">
              <a:rPr lang="en-US" smtClean="0"/>
              <a:pPr defTabSz="946150"/>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pPr defTabSz="946150"/>
            <a:fld id="{3CD57BA6-8549-46D5-B039-91CA17425DB6}" type="slidenum">
              <a:rPr lang="en-US" smtClean="0"/>
              <a:pPr defTabSz="946150"/>
              <a:t>43</a:t>
            </a:fld>
            <a:endParaRPr lang="en-US" smtClean="0"/>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xfrm>
            <a:off x="946150" y="4860925"/>
            <a:ext cx="5207000" cy="4605338"/>
          </a:xfrm>
          <a:noFill/>
          <a:ln/>
        </p:spPr>
        <p:txBody>
          <a:bodyPr lIns="99036" tIns="49518" rIns="99036" bIns="49518"/>
          <a:lstStyle/>
          <a:p>
            <a:pPr eaLnBrk="1" hangingPunct="1"/>
            <a:r>
              <a:rPr lang="en-US" smtClean="0"/>
              <a:t>Plastic packaging as radiation hardening technique—alpha activity rate lower for plastic than most other pkg materials</a:t>
            </a:r>
          </a:p>
          <a:p>
            <a:pPr eaLnBrk="1" hangingPunct="1"/>
            <a:r>
              <a:rPr lang="en-US" smtClean="0"/>
              <a:t>Industry looked at plastic to reduce alpha problem, eventually discovered also cheaper—no holding back then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p:spPr>
        <p:txBody>
          <a:bodyPr/>
          <a:lstStyle/>
          <a:p>
            <a:pPr defTabSz="946150"/>
            <a:fld id="{4D4B9305-BDB1-44A0-B2F7-30AFCDCA957A}" type="slidenum">
              <a:rPr lang="en-US" smtClean="0"/>
              <a:pPr defTabSz="946150"/>
              <a:t>44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pPr defTabSz="946150"/>
            <a:fld id="{D78EB407-DA5E-4982-BE8E-5083AA90DF4B}" type="slidenum">
              <a:rPr lang="en-US" smtClean="0"/>
              <a:pPr defTabSz="946150"/>
              <a:t>45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pPr defTabSz="946150"/>
            <a:fld id="{8F1F96DB-39AE-4A54-BE9C-D2AAB65BFDA0}" type="slidenum">
              <a:rPr lang="en-US" smtClean="0"/>
              <a:pPr defTabSz="946150"/>
              <a:t>46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xfrm>
            <a:off x="990600" y="766763"/>
            <a:ext cx="5118100" cy="3838575"/>
          </a:xfrm>
          <a:ln/>
        </p:spPr>
      </p:sp>
      <p:sp>
        <p:nvSpPr>
          <p:cNvPr id="77827" name="Rectangle 3"/>
          <p:cNvSpPr>
            <a:spLocks noGrp="1" noChangeArrowheads="1"/>
          </p:cNvSpPr>
          <p:nvPr>
            <p:ph type="body" idx="1"/>
          </p:nvPr>
        </p:nvSpPr>
        <p:spPr>
          <a:xfrm>
            <a:off x="710239" y="4861781"/>
            <a:ext cx="5678824" cy="4606253"/>
          </a:xfrm>
          <a:noFill/>
          <a:ln/>
        </p:spPr>
        <p:txBody>
          <a:bodyPr/>
          <a:lstStyle/>
          <a:p>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pPr defTabSz="946150"/>
            <a:fld id="{7A73C3DB-4B03-4CFA-BD3C-84FA9C99158A}" type="slidenum">
              <a:rPr lang="en-US" smtClean="0"/>
              <a:pPr defTabSz="946150"/>
              <a:t>48</a:t>
            </a:fld>
            <a:endParaRPr lang="en-US" smtClean="0"/>
          </a:p>
        </p:txBody>
      </p:sp>
      <p:sp>
        <p:nvSpPr>
          <p:cNvPr id="87043"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87044"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lIns="96073" tIns="48036" rIns="96073" bIns="48036"/>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pPr defTabSz="946511"/>
            <a:fld id="{2ECDF2A9-74DF-4FDB-A6DA-5F8259274060}" type="slidenum">
              <a:rPr lang="en-US" smtClean="0"/>
              <a:pPr defTabSz="946511"/>
              <a:t>5</a:t>
            </a:fld>
            <a:endParaRPr lang="en-US" dirty="0" smtClean="0"/>
          </a:p>
        </p:txBody>
      </p:sp>
      <p:sp>
        <p:nvSpPr>
          <p:cNvPr id="37891" name="Rectangle 7"/>
          <p:cNvSpPr txBox="1">
            <a:spLocks noGrp="1" noChangeArrowheads="1"/>
          </p:cNvSpPr>
          <p:nvPr/>
        </p:nvSpPr>
        <p:spPr bwMode="auto">
          <a:xfrm>
            <a:off x="4021529" y="9722134"/>
            <a:ext cx="3076012" cy="510609"/>
          </a:xfrm>
          <a:prstGeom prst="rect">
            <a:avLst/>
          </a:prstGeom>
          <a:noFill/>
          <a:ln w="9525">
            <a:noFill/>
            <a:miter lim="800000"/>
            <a:headEnd/>
            <a:tailEnd/>
          </a:ln>
        </p:spPr>
        <p:txBody>
          <a:bodyPr lIns="99039" tIns="49519" rIns="99039" bIns="49519" anchor="b"/>
          <a:lstStyle/>
          <a:p>
            <a:pPr algn="r" defTabSz="990281"/>
            <a:fld id="{C288FFAA-8791-4EB3-A9A7-0684E0871E23}" type="slidenum">
              <a:rPr lang="it-IT" sz="1300"/>
              <a:pPr algn="r" defTabSz="990281"/>
              <a:t>5</a:t>
            </a:fld>
            <a:endParaRPr lang="it-IT" sz="1300" dirty="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lIns="99039" tIns="49519" rIns="99039" bIns="49519"/>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pPr defTabSz="946150"/>
            <a:fld id="{F8E97C6D-C143-4494-9DA9-B53E1EA70420}" type="slidenum">
              <a:rPr lang="en-US" smtClean="0"/>
              <a:pPr defTabSz="946150"/>
              <a:t>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pPr defTabSz="946150"/>
            <a:fld id="{0CC6003F-17E9-421E-9612-314B206685DA}" type="slidenum">
              <a:rPr lang="en-US" smtClean="0"/>
              <a:pPr defTabSz="946150"/>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pPr defTabSz="946150"/>
            <a:fld id="{37C18D51-32F3-4530-BFED-D63E27A4031C}" type="slidenum">
              <a:rPr lang="en-US" smtClean="0"/>
              <a:pPr defTabSz="946150"/>
              <a:t>8</a:t>
            </a:fld>
            <a:endParaRPr lang="en-US" smtClean="0"/>
          </a:p>
        </p:txBody>
      </p:sp>
      <p:sp>
        <p:nvSpPr>
          <p:cNvPr id="58371" name="Rectangle 2"/>
          <p:cNvSpPr>
            <a:spLocks noGrp="1" noRot="1" noChangeAspect="1" noChangeArrowheads="1" noTextEdit="1"/>
          </p:cNvSpPr>
          <p:nvPr>
            <p:ph type="sldImg"/>
          </p:nvPr>
        </p:nvSpPr>
        <p:spPr>
          <a:xfrm>
            <a:off x="974725" y="785813"/>
            <a:ext cx="5132388" cy="3848100"/>
          </a:xfrm>
          <a:ln/>
        </p:spPr>
      </p:sp>
      <p:sp>
        <p:nvSpPr>
          <p:cNvPr id="58372" name="Rectangle 3"/>
          <p:cNvSpPr>
            <a:spLocks noGrp="1" noChangeArrowheads="1"/>
          </p:cNvSpPr>
          <p:nvPr>
            <p:ph type="body" idx="1"/>
          </p:nvPr>
        </p:nvSpPr>
        <p:spPr>
          <a:xfrm>
            <a:off x="954088" y="4870450"/>
            <a:ext cx="5173662" cy="4635500"/>
          </a:xfrm>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pPr defTabSz="946150"/>
            <a:fld id="{710BCB99-563A-456D-B146-3DAE374B71E0}" type="slidenum">
              <a:rPr lang="en-US" smtClean="0"/>
              <a:pPr defTabSz="946150"/>
              <a:t>9</a:t>
            </a:fld>
            <a:endParaRPr lang="en-US" smtClean="0"/>
          </a:p>
        </p:txBody>
      </p:sp>
      <p:sp>
        <p:nvSpPr>
          <p:cNvPr id="59395" name="Rectangle 2"/>
          <p:cNvSpPr>
            <a:spLocks noGrp="1" noRot="1" noChangeAspect="1" noChangeArrowheads="1" noTextEdit="1"/>
          </p:cNvSpPr>
          <p:nvPr>
            <p:ph type="sldImg"/>
          </p:nvPr>
        </p:nvSpPr>
        <p:spPr>
          <a:xfrm>
            <a:off x="974725" y="785813"/>
            <a:ext cx="5132388" cy="3848100"/>
          </a:xfrm>
          <a:ln/>
        </p:spPr>
      </p:sp>
      <p:sp>
        <p:nvSpPr>
          <p:cNvPr id="59396" name="Rectangle 3"/>
          <p:cNvSpPr>
            <a:spLocks noGrp="1" noChangeArrowheads="1"/>
          </p:cNvSpPr>
          <p:nvPr>
            <p:ph type="body" idx="1"/>
          </p:nvPr>
        </p:nvSpPr>
        <p:spPr>
          <a:xfrm>
            <a:off x="954088" y="4870450"/>
            <a:ext cx="5173662" cy="4635500"/>
          </a:xfrm>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unipd_sfondo"/>
          <p:cNvPicPr>
            <a:picLocks noChangeAspect="1" noChangeArrowheads="1"/>
          </p:cNvPicPr>
          <p:nvPr userDrawn="1"/>
        </p:nvPicPr>
        <p:blipFill>
          <a:blip r:embed="rId2" cstate="print">
            <a:lum bright="12000" contrast="-6000"/>
          </a:blip>
          <a:srcRect/>
          <a:stretch>
            <a:fillRect/>
          </a:stretch>
        </p:blipFill>
        <p:spPr bwMode="auto">
          <a:xfrm>
            <a:off x="1008063" y="0"/>
            <a:ext cx="7129462" cy="6799263"/>
          </a:xfrm>
          <a:prstGeom prst="rect">
            <a:avLst/>
          </a:prstGeom>
          <a:noFill/>
          <a:ln w="9525">
            <a:noFill/>
            <a:miter lim="800000"/>
            <a:headEnd/>
            <a:tailEnd/>
          </a:ln>
        </p:spPr>
      </p:pic>
      <p:grpSp>
        <p:nvGrpSpPr>
          <p:cNvPr id="5" name="Group 10"/>
          <p:cNvGrpSpPr>
            <a:grpSpLocks/>
          </p:cNvGrpSpPr>
          <p:nvPr userDrawn="1"/>
        </p:nvGrpSpPr>
        <p:grpSpPr bwMode="auto">
          <a:xfrm>
            <a:off x="0" y="6237288"/>
            <a:ext cx="9144000" cy="144462"/>
            <a:chOff x="384" y="624"/>
            <a:chExt cx="5040" cy="96"/>
          </a:xfrm>
        </p:grpSpPr>
        <p:sp>
          <p:nvSpPr>
            <p:cNvPr id="6" name="Rectangle 11"/>
            <p:cNvSpPr>
              <a:spLocks noChangeArrowheads="1"/>
            </p:cNvSpPr>
            <p:nvPr/>
          </p:nvSpPr>
          <p:spPr bwMode="auto">
            <a:xfrm>
              <a:off x="384" y="624"/>
              <a:ext cx="4992" cy="49"/>
            </a:xfrm>
            <a:prstGeom prst="rect">
              <a:avLst/>
            </a:prstGeom>
            <a:gradFill rotWithShape="0">
              <a:gsLst>
                <a:gs pos="0">
                  <a:srgbClr val="FF3300"/>
                </a:gs>
                <a:gs pos="50000">
                  <a:srgbClr val="CC0000"/>
                </a:gs>
                <a:gs pos="100000">
                  <a:srgbClr val="FF3300"/>
                </a:gs>
              </a:gsLst>
              <a:lin ang="18900000" scaled="1"/>
            </a:gradFill>
            <a:ln w="9525">
              <a:noFill/>
              <a:miter lim="800000"/>
              <a:headEnd/>
              <a:tailEnd/>
            </a:ln>
            <a:effectLst/>
          </p:spPr>
          <p:txBody>
            <a:bodyPr wrap="none" anchor="ctr"/>
            <a:lstStyle/>
            <a:p>
              <a:pPr>
                <a:defRPr/>
              </a:pPr>
              <a:endParaRPr lang="it-IT"/>
            </a:p>
          </p:txBody>
        </p:sp>
        <p:sp>
          <p:nvSpPr>
            <p:cNvPr id="7" name="Rectangle 12"/>
            <p:cNvSpPr>
              <a:spLocks noChangeArrowheads="1"/>
            </p:cNvSpPr>
            <p:nvPr/>
          </p:nvSpPr>
          <p:spPr bwMode="auto">
            <a:xfrm>
              <a:off x="432" y="673"/>
              <a:ext cx="4992" cy="47"/>
            </a:xfrm>
            <a:prstGeom prst="rect">
              <a:avLst/>
            </a:prstGeom>
            <a:gradFill rotWithShape="0">
              <a:gsLst>
                <a:gs pos="0">
                  <a:schemeClr val="folHlink"/>
                </a:gs>
                <a:gs pos="50000">
                  <a:schemeClr val="bg2"/>
                </a:gs>
                <a:gs pos="100000">
                  <a:schemeClr val="folHlink"/>
                </a:gs>
              </a:gsLst>
              <a:lin ang="18900000" scaled="1"/>
            </a:gradFill>
            <a:ln w="9525">
              <a:noFill/>
              <a:miter lim="800000"/>
              <a:headEnd/>
              <a:tailEnd/>
            </a:ln>
            <a:effectLst/>
          </p:spPr>
          <p:txBody>
            <a:bodyPr wrap="none" anchor="ctr"/>
            <a:lstStyle/>
            <a:p>
              <a:pPr>
                <a:defRPr/>
              </a:pPr>
              <a:endParaRPr lang="it-IT"/>
            </a:p>
          </p:txBody>
        </p:sp>
      </p:grpSp>
      <p:sp>
        <p:nvSpPr>
          <p:cNvPr id="100355" name="Rectangle 3"/>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a:t>Fare clic per modificare lo stile del titolo</a:t>
            </a:r>
          </a:p>
        </p:txBody>
      </p:sp>
      <p:sp>
        <p:nvSpPr>
          <p:cNvPr id="10035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187450" y="0"/>
            <a:ext cx="7956550" cy="4572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29450" y="0"/>
            <a:ext cx="2114550" cy="60960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0"/>
            <a:ext cx="6191250" cy="6096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87450" y="0"/>
            <a:ext cx="7956550" cy="4572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1187450" y="0"/>
            <a:ext cx="7956550" cy="4572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87450" y="0"/>
            <a:ext cx="7956550" cy="4572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6" name="Segnaposto numero diapositiva 5"/>
          <p:cNvSpPr>
            <a:spLocks noGrp="1"/>
          </p:cNvSpPr>
          <p:nvPr>
            <p:ph type="sldNum" sz="quarter" idx="12"/>
          </p:nvPr>
        </p:nvSpPr>
        <p:spPr/>
        <p:txBody>
          <a:bodyPr/>
          <a:lstStyle>
            <a:lvl1pPr>
              <a:defRPr/>
            </a:lvl1pPr>
          </a:lstStyle>
          <a:p>
            <a:fld id="{5DF7D6D6-11B0-46CE-AF34-5693B5AC6AE9}"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r>
              <a:rPr lang="it-IT" sz="2400" dirty="0" smtClean="0">
                <a:solidFill>
                  <a:srgbClr val="000000"/>
                </a:solidFill>
                <a:latin typeface="Times New Roman" pitchFamily="18" charset="0"/>
              </a:rPr>
              <a:t>AFFIDABILITA' </a:t>
            </a:r>
            <a:r>
              <a:rPr lang="it-IT" sz="2400" dirty="0" err="1" smtClean="0">
                <a:solidFill>
                  <a:srgbClr val="000000"/>
                </a:solidFill>
                <a:latin typeface="Times New Roman" pitchFamily="18" charset="0"/>
              </a:rPr>
              <a:t>DI</a:t>
            </a:r>
            <a:r>
              <a:rPr lang="it-IT" sz="2400" dirty="0" smtClean="0">
                <a:solidFill>
                  <a:srgbClr val="000000"/>
                </a:solidFill>
                <a:latin typeface="Times New Roman" pitchFamily="18" charset="0"/>
              </a:rPr>
              <a:t> COMPONENTI E SISTEMI </a:t>
            </a:r>
            <a:r>
              <a:rPr lang="it-IT" sz="2400" dirty="0" err="1" smtClean="0">
                <a:solidFill>
                  <a:srgbClr val="000000"/>
                </a:solidFill>
                <a:latin typeface="Times New Roman" pitchFamily="18" charset="0"/>
              </a:rPr>
              <a:t>ELETTRONICI-sez</a:t>
            </a:r>
            <a:r>
              <a:rPr lang="it-IT" sz="2400" dirty="0" smtClean="0">
                <a:solidFill>
                  <a:srgbClr val="000000"/>
                </a:solidFill>
                <a:latin typeface="Times New Roman" pitchFamily="18" charset="0"/>
              </a:rPr>
              <a:t> 6</a:t>
            </a:r>
            <a:endParaRPr lang="it-IT" sz="2400" dirty="0">
              <a:solidFill>
                <a:srgbClr val="000000"/>
              </a:solidFill>
              <a:latin typeface="Times New Roman" pitchFamily="18" charset="0"/>
            </a:endParaRPr>
          </a:p>
        </p:txBody>
      </p:sp>
      <p:sp>
        <p:nvSpPr>
          <p:cNvPr id="6" name="Segnaposto numero diapositiva 5"/>
          <p:cNvSpPr>
            <a:spLocks noGrp="1"/>
          </p:cNvSpPr>
          <p:nvPr>
            <p:ph type="sldNum" sz="quarter" idx="12"/>
          </p:nvPr>
        </p:nvSpPr>
        <p:spPr/>
        <p:txBody>
          <a:bodyPr/>
          <a:lstStyle>
            <a:lvl1pPr>
              <a:defRPr/>
            </a:lvl1pPr>
          </a:lstStyle>
          <a:p>
            <a:fld id="{A7BF9DAF-18D4-4C90-BC0D-1A88072FF34C}"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6" name="Segnaposto numero diapositiva 5"/>
          <p:cNvSpPr>
            <a:spLocks noGrp="1"/>
          </p:cNvSpPr>
          <p:nvPr>
            <p:ph type="sldNum" sz="quarter" idx="12"/>
          </p:nvPr>
        </p:nvSpPr>
        <p:spPr/>
        <p:txBody>
          <a:bodyPr/>
          <a:lstStyle>
            <a:lvl1pPr>
              <a:defRPr/>
            </a:lvl1pPr>
          </a:lstStyle>
          <a:p>
            <a:fld id="{347B1B16-17F7-432A-B69A-B957B569553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7" name="Segnaposto numero diapositiva 6"/>
          <p:cNvSpPr>
            <a:spLocks noGrp="1"/>
          </p:cNvSpPr>
          <p:nvPr>
            <p:ph type="sldNum" sz="quarter" idx="12"/>
          </p:nvPr>
        </p:nvSpPr>
        <p:spPr/>
        <p:txBody>
          <a:bodyPr/>
          <a:lstStyle>
            <a:lvl1pPr>
              <a:defRPr/>
            </a:lvl1pPr>
          </a:lstStyle>
          <a:p>
            <a:fld id="{3E223182-554B-4236-9415-1BFB2194CD15}"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9" name="Segnaposto numero diapositiva 8"/>
          <p:cNvSpPr>
            <a:spLocks noGrp="1"/>
          </p:cNvSpPr>
          <p:nvPr>
            <p:ph type="sldNum" sz="quarter" idx="12"/>
          </p:nvPr>
        </p:nvSpPr>
        <p:spPr/>
        <p:txBody>
          <a:bodyPr/>
          <a:lstStyle>
            <a:lvl1pPr>
              <a:defRPr/>
            </a:lvl1pPr>
          </a:lstStyle>
          <a:p>
            <a:fld id="{592C6E0A-A8BA-4F27-BD26-8FEEE7AFFE89}"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5" name="Segnaposto numero diapositiva 4"/>
          <p:cNvSpPr>
            <a:spLocks noGrp="1"/>
          </p:cNvSpPr>
          <p:nvPr>
            <p:ph type="sldNum" sz="quarter" idx="12"/>
          </p:nvPr>
        </p:nvSpPr>
        <p:spPr/>
        <p:txBody>
          <a:bodyPr/>
          <a:lstStyle>
            <a:lvl1pPr>
              <a:defRPr/>
            </a:lvl1pPr>
          </a:lstStyle>
          <a:p>
            <a:fld id="{5D8047B0-D80A-4541-891D-B6CDB3C5A37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4" name="Segnaposto numero diapositiva 3"/>
          <p:cNvSpPr>
            <a:spLocks noGrp="1"/>
          </p:cNvSpPr>
          <p:nvPr>
            <p:ph type="sldNum" sz="quarter" idx="12"/>
          </p:nvPr>
        </p:nvSpPr>
        <p:spPr/>
        <p:txBody>
          <a:bodyPr/>
          <a:lstStyle>
            <a:lvl1pPr>
              <a:defRPr/>
            </a:lvl1pPr>
          </a:lstStyle>
          <a:p>
            <a:fld id="{3BA1716F-DA85-47D1-AA7F-97C32F7DB097}"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7" name="Segnaposto numero diapositiva 6"/>
          <p:cNvSpPr>
            <a:spLocks noGrp="1"/>
          </p:cNvSpPr>
          <p:nvPr>
            <p:ph type="sldNum" sz="quarter" idx="12"/>
          </p:nvPr>
        </p:nvSpPr>
        <p:spPr/>
        <p:txBody>
          <a:bodyPr/>
          <a:lstStyle>
            <a:lvl1pPr>
              <a:defRPr/>
            </a:lvl1pPr>
          </a:lstStyle>
          <a:p>
            <a:fld id="{A7A2CD92-978E-4016-91D2-93140AAC49C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7" name="Segnaposto numero diapositiva 6"/>
          <p:cNvSpPr>
            <a:spLocks noGrp="1"/>
          </p:cNvSpPr>
          <p:nvPr>
            <p:ph type="sldNum" sz="quarter" idx="12"/>
          </p:nvPr>
        </p:nvSpPr>
        <p:spPr/>
        <p:txBody>
          <a:bodyPr/>
          <a:lstStyle>
            <a:lvl1pPr>
              <a:defRPr/>
            </a:lvl1pPr>
          </a:lstStyle>
          <a:p>
            <a:fld id="{89720395-0BA6-4B42-B845-999E072513E7}"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6" name="Segnaposto numero diapositiva 5"/>
          <p:cNvSpPr>
            <a:spLocks noGrp="1"/>
          </p:cNvSpPr>
          <p:nvPr>
            <p:ph type="sldNum" sz="quarter" idx="12"/>
          </p:nvPr>
        </p:nvSpPr>
        <p:spPr/>
        <p:txBody>
          <a:bodyPr/>
          <a:lstStyle>
            <a:lvl1pPr>
              <a:defRPr/>
            </a:lvl1pPr>
          </a:lstStyle>
          <a:p>
            <a:fld id="{BC72F4EC-80FE-4285-86B5-2534097F2EA1}"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r>
              <a:rPr lang="it-IT" sz="2400" smtClean="0">
                <a:solidFill>
                  <a:srgbClr val="000000"/>
                </a:solidFill>
                <a:latin typeface="Times New Roman" pitchFamily="18" charset="0"/>
              </a:rPr>
              <a:t>AFFIDABILITA' DI COMPONENTI E SISTEMI ELETTRONICI-sez 6</a:t>
            </a:r>
            <a:endParaRPr lang="it-IT" sz="2400">
              <a:solidFill>
                <a:srgbClr val="000000"/>
              </a:solidFill>
              <a:latin typeface="Times New Roman" pitchFamily="18" charset="0"/>
            </a:endParaRPr>
          </a:p>
        </p:txBody>
      </p:sp>
      <p:sp>
        <p:nvSpPr>
          <p:cNvPr id="6" name="Segnaposto numero diapositiva 5"/>
          <p:cNvSpPr>
            <a:spLocks noGrp="1"/>
          </p:cNvSpPr>
          <p:nvPr>
            <p:ph type="sldNum" sz="quarter" idx="12"/>
          </p:nvPr>
        </p:nvSpPr>
        <p:spPr/>
        <p:txBody>
          <a:bodyPr/>
          <a:lstStyle>
            <a:lvl1pPr>
              <a:defRPr/>
            </a:lvl1pPr>
          </a:lstStyle>
          <a:p>
            <a:fld id="{D677D690-992A-40BA-B7FB-5245CFE40BB0}"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187450" y="0"/>
            <a:ext cx="7956550" cy="4572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187450" y="0"/>
            <a:ext cx="7956550" cy="4572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9" descr="unipd_sfondo"/>
          <p:cNvPicPr>
            <a:picLocks noChangeAspect="1" noChangeArrowheads="1"/>
          </p:cNvPicPr>
          <p:nvPr userDrawn="1"/>
        </p:nvPicPr>
        <p:blipFill>
          <a:blip r:embed="rId16" cstate="print">
            <a:lum bright="12000" contrast="-6000"/>
          </a:blip>
          <a:srcRect/>
          <a:stretch>
            <a:fillRect/>
          </a:stretch>
        </p:blipFill>
        <p:spPr bwMode="auto">
          <a:xfrm>
            <a:off x="1008063" y="0"/>
            <a:ext cx="7129462" cy="6799263"/>
          </a:xfrm>
          <a:prstGeom prst="rect">
            <a:avLst/>
          </a:prstGeom>
          <a:noFill/>
          <a:ln w="9525">
            <a:noFill/>
            <a:miter lim="800000"/>
            <a:headEnd/>
            <a:tailEnd/>
          </a:ln>
        </p:spPr>
      </p:pic>
      <p:sp>
        <p:nvSpPr>
          <p:cNvPr id="3076"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cxnSp>
        <p:nvCxnSpPr>
          <p:cNvPr id="14" name="Connettore 1 13"/>
          <p:cNvCxnSpPr/>
          <p:nvPr userDrawn="1"/>
        </p:nvCxnSpPr>
        <p:spPr>
          <a:xfrm>
            <a:off x="323528" y="620688"/>
            <a:ext cx="8568952"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6" name="Picture 2"/>
          <p:cNvPicPr>
            <a:picLocks noChangeAspect="1" noChangeArrowheads="1"/>
          </p:cNvPicPr>
          <p:nvPr userDrawn="1"/>
        </p:nvPicPr>
        <p:blipFill>
          <a:blip r:embed="rId17" cstate="print"/>
          <a:srcRect/>
          <a:stretch>
            <a:fillRect/>
          </a:stretch>
        </p:blipFill>
        <p:spPr bwMode="auto">
          <a:xfrm>
            <a:off x="35496" y="13007"/>
            <a:ext cx="585787" cy="566737"/>
          </a:xfrm>
          <a:prstGeom prst="rect">
            <a:avLst/>
          </a:prstGeom>
          <a:noFill/>
          <a:ln w="9525">
            <a:noFill/>
            <a:miter lim="800000"/>
            <a:headEnd/>
            <a:tailEnd/>
          </a:ln>
        </p:spPr>
      </p:pic>
      <p:sp>
        <p:nvSpPr>
          <p:cNvPr id="17" name="Rettangolo 16"/>
          <p:cNvSpPr/>
          <p:nvPr userDrawn="1"/>
        </p:nvSpPr>
        <p:spPr>
          <a:xfrm>
            <a:off x="611560" y="6453336"/>
            <a:ext cx="8208912" cy="369332"/>
          </a:xfrm>
          <a:prstGeom prst="rect">
            <a:avLst/>
          </a:prstGeom>
        </p:spPr>
        <p:txBody>
          <a:bodyPr wrap="square">
            <a:spAutoFit/>
            <a:scene3d>
              <a:camera prst="orthographicFront"/>
              <a:lightRig rig="threePt" dir="t"/>
            </a:scene3d>
            <a:sp3d extrusionH="57150" prstMaterial="metal">
              <a:extrusionClr>
                <a:srgbClr val="00B0F0"/>
              </a:extrusionClr>
            </a:sp3d>
          </a:bodyPr>
          <a:lstStyle/>
          <a:p>
            <a:r>
              <a:rPr lang="en-US" sz="1800" i="1" baseline="0" dirty="0" smtClean="0">
                <a:solidFill>
                  <a:srgbClr val="CC00FF"/>
                </a:solidFill>
                <a:latin typeface="Calibri" pitchFamily="34" charset="0"/>
              </a:rPr>
              <a:t>Alessandro </a:t>
            </a:r>
            <a:r>
              <a:rPr lang="en-US" sz="1800" i="1" baseline="0" dirty="0" err="1" smtClean="0">
                <a:solidFill>
                  <a:srgbClr val="CC00FF"/>
                </a:solidFill>
                <a:latin typeface="Calibri" pitchFamily="34" charset="0"/>
              </a:rPr>
              <a:t>Paccagnella</a:t>
            </a:r>
            <a:r>
              <a:rPr lang="en-US" sz="1800" i="1" baseline="0" dirty="0" smtClean="0">
                <a:solidFill>
                  <a:srgbClr val="CC00FF"/>
                </a:solidFill>
                <a:latin typeface="Calibri" pitchFamily="34" charset="0"/>
              </a:rPr>
              <a:t> – DEI, </a:t>
            </a:r>
            <a:r>
              <a:rPr lang="en-US" sz="1800" i="1" baseline="0" dirty="0" err="1" smtClean="0">
                <a:solidFill>
                  <a:srgbClr val="CC00FF"/>
                </a:solidFill>
                <a:latin typeface="Calibri" pitchFamily="34" charset="0"/>
              </a:rPr>
              <a:t>Università</a:t>
            </a:r>
            <a:r>
              <a:rPr lang="en-US" sz="1800" i="1" baseline="0" dirty="0" smtClean="0">
                <a:solidFill>
                  <a:srgbClr val="CC00FF"/>
                </a:solidFill>
                <a:latin typeface="Calibri" pitchFamily="34" charset="0"/>
              </a:rPr>
              <a:t> </a:t>
            </a:r>
            <a:r>
              <a:rPr lang="en-US" sz="1800" i="1" baseline="0" dirty="0" err="1" smtClean="0">
                <a:solidFill>
                  <a:srgbClr val="CC00FF"/>
                </a:solidFill>
                <a:latin typeface="Calibri" pitchFamily="34" charset="0"/>
              </a:rPr>
              <a:t>di</a:t>
            </a:r>
            <a:r>
              <a:rPr lang="en-US" sz="1800" i="1" baseline="0" dirty="0" smtClean="0">
                <a:solidFill>
                  <a:srgbClr val="CC00FF"/>
                </a:solidFill>
                <a:latin typeface="Calibri" pitchFamily="34" charset="0"/>
              </a:rPr>
              <a:t> </a:t>
            </a:r>
            <a:r>
              <a:rPr lang="en-US" sz="1800" i="1" baseline="0" dirty="0" err="1" smtClean="0">
                <a:solidFill>
                  <a:srgbClr val="CC00FF"/>
                </a:solidFill>
                <a:latin typeface="Calibri" pitchFamily="34" charset="0"/>
              </a:rPr>
              <a:t>Padova</a:t>
            </a:r>
            <a:r>
              <a:rPr lang="en-US" sz="1800" i="1" baseline="0" dirty="0" smtClean="0">
                <a:solidFill>
                  <a:srgbClr val="CC00FF"/>
                </a:solidFill>
                <a:latin typeface="Calibri" pitchFamily="34" charset="0"/>
              </a:rPr>
              <a:t>	V </a:t>
            </a:r>
            <a:r>
              <a:rPr lang="en-US" sz="1800" i="1" baseline="0" dirty="0" err="1" smtClean="0">
                <a:solidFill>
                  <a:srgbClr val="CC00FF"/>
                </a:solidFill>
                <a:latin typeface="Calibri" pitchFamily="34" charset="0"/>
              </a:rPr>
              <a:t>Scuola</a:t>
            </a:r>
            <a:r>
              <a:rPr lang="en-US" sz="1800" i="1" baseline="0" dirty="0" smtClean="0">
                <a:solidFill>
                  <a:srgbClr val="CC00FF"/>
                </a:solidFill>
                <a:latin typeface="Calibri" pitchFamily="34" charset="0"/>
              </a:rPr>
              <a:t> </a:t>
            </a:r>
            <a:r>
              <a:rPr lang="en-US" sz="1800" i="1" baseline="0" dirty="0" err="1" smtClean="0">
                <a:solidFill>
                  <a:srgbClr val="CC00FF"/>
                </a:solidFill>
                <a:latin typeface="Calibri" pitchFamily="34" charset="0"/>
              </a:rPr>
              <a:t>di</a:t>
            </a:r>
            <a:r>
              <a:rPr lang="en-US" sz="1800" i="1" baseline="0" dirty="0" smtClean="0">
                <a:solidFill>
                  <a:srgbClr val="CC00FF"/>
                </a:solidFill>
                <a:latin typeface="Calibri" pitchFamily="34" charset="0"/>
              </a:rPr>
              <a:t> </a:t>
            </a:r>
            <a:r>
              <a:rPr lang="en-US" sz="1800" i="1" baseline="0" dirty="0" err="1" smtClean="0">
                <a:solidFill>
                  <a:srgbClr val="CC00FF"/>
                </a:solidFill>
                <a:latin typeface="Calibri" pitchFamily="34" charset="0"/>
              </a:rPr>
              <a:t>Legnaro</a:t>
            </a:r>
            <a:r>
              <a:rPr lang="en-US" sz="1800" i="1" baseline="0" dirty="0" smtClean="0">
                <a:solidFill>
                  <a:srgbClr val="CC00FF"/>
                </a:solidFill>
                <a:latin typeface="Calibri" pitchFamily="34" charset="0"/>
              </a:rPr>
              <a:t>, 2013</a:t>
            </a:r>
            <a:endParaRPr lang="it-IT" sz="1800" i="1" baseline="0" dirty="0">
              <a:solidFill>
                <a:srgbClr val="CC00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30" r:id="rId14"/>
  </p:sldLayoutIdLst>
  <p:timing>
    <p:tnLst>
      <p:par>
        <p:cTn id="1" dur="indefinite" restart="never" nodeType="tmRoot"/>
      </p:par>
    </p:tnLst>
  </p:timing>
  <p:txStyles>
    <p:titleStyle>
      <a:lvl1pPr algn="r" rtl="0" eaLnBrk="0" fontAlgn="base" hangingPunct="0">
        <a:spcBef>
          <a:spcPct val="0"/>
        </a:spcBef>
        <a:spcAft>
          <a:spcPct val="0"/>
        </a:spcAft>
        <a:defRPr sz="2800">
          <a:solidFill>
            <a:schemeClr val="tx2"/>
          </a:solidFill>
          <a:latin typeface="+mj-lt"/>
          <a:ea typeface="+mj-ea"/>
          <a:cs typeface="+mj-cs"/>
        </a:defRPr>
      </a:lvl1pPr>
      <a:lvl2pPr algn="r" rtl="0" eaLnBrk="0" fontAlgn="base" hangingPunct="0">
        <a:spcBef>
          <a:spcPct val="0"/>
        </a:spcBef>
        <a:spcAft>
          <a:spcPct val="0"/>
        </a:spcAft>
        <a:defRPr sz="2800">
          <a:solidFill>
            <a:schemeClr val="tx2"/>
          </a:solidFill>
          <a:latin typeface="Arial" charset="0"/>
        </a:defRPr>
      </a:lvl2pPr>
      <a:lvl3pPr algn="r" rtl="0" eaLnBrk="0" fontAlgn="base" hangingPunct="0">
        <a:spcBef>
          <a:spcPct val="0"/>
        </a:spcBef>
        <a:spcAft>
          <a:spcPct val="0"/>
        </a:spcAft>
        <a:defRPr sz="2800">
          <a:solidFill>
            <a:schemeClr val="tx2"/>
          </a:solidFill>
          <a:latin typeface="Arial" charset="0"/>
        </a:defRPr>
      </a:lvl3pPr>
      <a:lvl4pPr algn="r" rtl="0" eaLnBrk="0" fontAlgn="base" hangingPunct="0">
        <a:spcBef>
          <a:spcPct val="0"/>
        </a:spcBef>
        <a:spcAft>
          <a:spcPct val="0"/>
        </a:spcAft>
        <a:defRPr sz="2800">
          <a:solidFill>
            <a:schemeClr val="tx2"/>
          </a:solidFill>
          <a:latin typeface="Arial" charset="0"/>
        </a:defRPr>
      </a:lvl4pPr>
      <a:lvl5pPr algn="r" rtl="0" eaLnBrk="0" fontAlgn="base" hangingPunct="0">
        <a:spcBef>
          <a:spcPct val="0"/>
        </a:spcBef>
        <a:spcAft>
          <a:spcPct val="0"/>
        </a:spcAft>
        <a:defRPr sz="2800">
          <a:solidFill>
            <a:schemeClr val="tx2"/>
          </a:solidFill>
          <a:latin typeface="Arial" charset="0"/>
        </a:defRPr>
      </a:lvl5pPr>
      <a:lvl6pPr marL="457200" algn="r" rtl="0" fontAlgn="base">
        <a:spcBef>
          <a:spcPct val="0"/>
        </a:spcBef>
        <a:spcAft>
          <a:spcPct val="0"/>
        </a:spcAft>
        <a:defRPr sz="2800">
          <a:solidFill>
            <a:schemeClr val="tx2"/>
          </a:solidFill>
          <a:latin typeface="Arial" charset="0"/>
        </a:defRPr>
      </a:lvl6pPr>
      <a:lvl7pPr marL="914400" algn="r" rtl="0" fontAlgn="base">
        <a:spcBef>
          <a:spcPct val="0"/>
        </a:spcBef>
        <a:spcAft>
          <a:spcPct val="0"/>
        </a:spcAft>
        <a:defRPr sz="2800">
          <a:solidFill>
            <a:schemeClr val="tx2"/>
          </a:solidFill>
          <a:latin typeface="Arial" charset="0"/>
        </a:defRPr>
      </a:lvl7pPr>
      <a:lvl8pPr marL="1371600" algn="r" rtl="0" fontAlgn="base">
        <a:spcBef>
          <a:spcPct val="0"/>
        </a:spcBef>
        <a:spcAft>
          <a:spcPct val="0"/>
        </a:spcAft>
        <a:defRPr sz="2800">
          <a:solidFill>
            <a:schemeClr val="tx2"/>
          </a:solidFill>
          <a:latin typeface="Arial" charset="0"/>
        </a:defRPr>
      </a:lvl8pPr>
      <a:lvl9pPr marL="1828800" algn="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Blip>
          <a:blip r:embed="rId18"/>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9"/>
        </a:buBlip>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endParaRPr lang="it-IT">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7021C9A2-F927-48BE-8FAC-AAB1BB1386FA}" type="slidenum">
              <a:rPr lang="it-IT">
                <a:solidFill>
                  <a:srgbClr val="000000"/>
                </a:solidFill>
                <a:latin typeface="Times New Roman" pitchFamily="18" charset="0"/>
              </a:rPr>
              <a:pPr/>
              <a:t>‹N›</a:t>
            </a:fld>
            <a:endParaRPr lang="it-IT">
              <a:solidFill>
                <a:srgbClr val="000000"/>
              </a:solidFill>
              <a:latin typeface="Times New Roman" pitchFamily="18" charset="0"/>
            </a:endParaRPr>
          </a:p>
        </p:txBody>
      </p:sp>
      <p:cxnSp>
        <p:nvCxnSpPr>
          <p:cNvPr id="7" name="Connettore 1 6"/>
          <p:cNvCxnSpPr/>
          <p:nvPr userDrawn="1"/>
        </p:nvCxnSpPr>
        <p:spPr>
          <a:xfrm>
            <a:off x="323528" y="620688"/>
            <a:ext cx="8568952"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8" name="Picture 2"/>
          <p:cNvPicPr>
            <a:picLocks noChangeAspect="1" noChangeArrowheads="1"/>
          </p:cNvPicPr>
          <p:nvPr userDrawn="1"/>
        </p:nvPicPr>
        <p:blipFill>
          <a:blip r:embed="rId13" cstate="print"/>
          <a:srcRect/>
          <a:stretch>
            <a:fillRect/>
          </a:stretch>
        </p:blipFill>
        <p:spPr bwMode="auto">
          <a:xfrm>
            <a:off x="8550013" y="13007"/>
            <a:ext cx="585787" cy="566737"/>
          </a:xfrm>
          <a:prstGeom prst="rect">
            <a:avLst/>
          </a:prstGeom>
          <a:noFill/>
          <a:ln w="9525">
            <a:noFill/>
            <a:miter lim="800000"/>
            <a:headEnd/>
            <a:tailEnd/>
          </a:ln>
        </p:spPr>
      </p:pic>
      <p:sp>
        <p:nvSpPr>
          <p:cNvPr id="9" name="CasellaDiTesto 8"/>
          <p:cNvSpPr txBox="1"/>
          <p:nvPr userDrawn="1"/>
        </p:nvSpPr>
        <p:spPr>
          <a:xfrm>
            <a:off x="0" y="6396335"/>
            <a:ext cx="1043608" cy="46166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fontAlgn="auto">
              <a:spcBef>
                <a:spcPts val="0"/>
              </a:spcBef>
              <a:spcAft>
                <a:spcPts val="0"/>
              </a:spcAft>
              <a:defRPr/>
            </a:pPr>
            <a:r>
              <a:rPr lang="it-IT" sz="2400" kern="0" dirty="0" err="1">
                <a:solidFill>
                  <a:srgbClr val="FFFF00"/>
                </a:solidFill>
                <a:latin typeface="Calibri"/>
              </a:rPr>
              <a:t>Q&amp;AiE</a:t>
            </a:r>
            <a:endParaRPr lang="it-IT" sz="2400" kern="0" dirty="0">
              <a:solidFill>
                <a:srgbClr val="FFFF00"/>
              </a:solidFill>
              <a:latin typeface="Calibri"/>
            </a:endParaRPr>
          </a:p>
        </p:txBody>
      </p:sp>
      <p:sp>
        <p:nvSpPr>
          <p:cNvPr id="10" name="Rettangolo 9"/>
          <p:cNvSpPr/>
          <p:nvPr userDrawn="1"/>
        </p:nvSpPr>
        <p:spPr>
          <a:xfrm>
            <a:off x="1187624" y="6453336"/>
            <a:ext cx="7308304" cy="369332"/>
          </a:xfrm>
          <a:prstGeom prst="rect">
            <a:avLst/>
          </a:prstGeom>
        </p:spPr>
        <p:txBody>
          <a:bodyPr wrap="square">
            <a:spAutoFit/>
            <a:scene3d>
              <a:camera prst="orthographicFront"/>
              <a:lightRig rig="threePt" dir="t"/>
            </a:scene3d>
            <a:sp3d extrusionH="57150" prstMaterial="metal">
              <a:extrusionClr>
                <a:srgbClr val="00B0F0"/>
              </a:extrusionClr>
            </a:sp3d>
          </a:bodyPr>
          <a:lstStyle/>
          <a:p>
            <a:r>
              <a:rPr lang="en-US" sz="1800" dirty="0">
                <a:solidFill>
                  <a:srgbClr val="00B0F0"/>
                </a:solidFill>
                <a:latin typeface="Calibri" pitchFamily="34" charset="0"/>
              </a:rPr>
              <a:t>Alessandro </a:t>
            </a:r>
            <a:r>
              <a:rPr lang="en-US" sz="1800" dirty="0" err="1">
                <a:solidFill>
                  <a:srgbClr val="00B0F0"/>
                </a:solidFill>
                <a:latin typeface="Calibri" pitchFamily="34" charset="0"/>
              </a:rPr>
              <a:t>Paccagnella</a:t>
            </a:r>
            <a:r>
              <a:rPr lang="en-US" sz="1800" dirty="0">
                <a:solidFill>
                  <a:srgbClr val="00B0F0"/>
                </a:solidFill>
                <a:latin typeface="Calibri" pitchFamily="34" charset="0"/>
              </a:rPr>
              <a:t> – DEI, </a:t>
            </a:r>
            <a:r>
              <a:rPr lang="en-US" sz="1800" dirty="0" err="1">
                <a:solidFill>
                  <a:srgbClr val="00B0F0"/>
                </a:solidFill>
                <a:latin typeface="Calibri" pitchFamily="34" charset="0"/>
              </a:rPr>
              <a:t>Università</a:t>
            </a:r>
            <a:r>
              <a:rPr lang="en-US" sz="1800" dirty="0">
                <a:solidFill>
                  <a:srgbClr val="00B0F0"/>
                </a:solidFill>
                <a:latin typeface="Calibri" pitchFamily="34" charset="0"/>
              </a:rPr>
              <a:t> </a:t>
            </a:r>
            <a:r>
              <a:rPr lang="en-US" sz="1800" dirty="0" err="1">
                <a:solidFill>
                  <a:srgbClr val="00B0F0"/>
                </a:solidFill>
                <a:latin typeface="Calibri" pitchFamily="34" charset="0"/>
              </a:rPr>
              <a:t>di</a:t>
            </a:r>
            <a:r>
              <a:rPr lang="en-US" sz="1800" dirty="0">
                <a:solidFill>
                  <a:srgbClr val="00B0F0"/>
                </a:solidFill>
                <a:latin typeface="Calibri" pitchFamily="34" charset="0"/>
              </a:rPr>
              <a:t> </a:t>
            </a:r>
            <a:r>
              <a:rPr lang="en-US" sz="1800" dirty="0" err="1">
                <a:solidFill>
                  <a:srgbClr val="00B0F0"/>
                </a:solidFill>
                <a:latin typeface="Calibri" pitchFamily="34" charset="0"/>
              </a:rPr>
              <a:t>Padova</a:t>
            </a:r>
            <a:endParaRPr lang="it-IT" sz="1800" dirty="0">
              <a:solidFill>
                <a:srgbClr val="00B0F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26.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wmf"/><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oleObject" Target="../embeddings/Documento_di_Microsoft_Office_Word_97_-_20031.doc"/></Relationships>
</file>

<file path=ppt/slides/_rels/slide27.xml.rels><?xml version="1.0" encoding="UTF-8" standalone="yes"?>
<Relationships xmlns="http://schemas.openxmlformats.org/package/2006/relationships"><Relationship Id="rId8" Type="http://schemas.openxmlformats.org/officeDocument/2006/relationships/oleObject" Target="../embeddings/Documento_di_Microsoft_Office_Word_97_-_20035.doc"/><Relationship Id="rId13" Type="http://schemas.openxmlformats.org/officeDocument/2006/relationships/oleObject" Target="../embeddings/Documento_di_Microsoft_Office_Word_97_-_200310.doc"/><Relationship Id="rId3" Type="http://schemas.openxmlformats.org/officeDocument/2006/relationships/notesSlide" Target="../notesSlides/notesSlide27.xml"/><Relationship Id="rId7" Type="http://schemas.openxmlformats.org/officeDocument/2006/relationships/oleObject" Target="../embeddings/Documento_di_Microsoft_Office_Word_97_-_20034.doc"/><Relationship Id="rId12" Type="http://schemas.openxmlformats.org/officeDocument/2006/relationships/oleObject" Target="../embeddings/Documento_di_Microsoft_Office_Word_97_-_20039.doc"/><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Documento_di_Microsoft_Office_Word_97_-_20033.doc"/><Relationship Id="rId11" Type="http://schemas.openxmlformats.org/officeDocument/2006/relationships/oleObject" Target="../embeddings/Documento_di_Microsoft_Office_Word_97_-_20038.doc"/><Relationship Id="rId5" Type="http://schemas.openxmlformats.org/officeDocument/2006/relationships/oleObject" Target="../embeddings/Documento_di_Microsoft_Office_Word_97_-_20032.doc"/><Relationship Id="rId10" Type="http://schemas.openxmlformats.org/officeDocument/2006/relationships/oleObject" Target="../embeddings/Documento_di_Microsoft_Office_Word_97_-_20037.doc"/><Relationship Id="rId4" Type="http://schemas.openxmlformats.org/officeDocument/2006/relationships/oleObject" Target="../embeddings/oleObject1.bin"/><Relationship Id="rId9" Type="http://schemas.openxmlformats.org/officeDocument/2006/relationships/oleObject" Target="../embeddings/Documento_di_Microsoft_Office_Word_97_-_20036.doc"/></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Documento_di_Microsoft_Office_Word_97_-_20031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3.png"/><Relationship Id="rId4" Type="http://schemas.openxmlformats.org/officeDocument/2006/relationships/oleObject" Target="../embeddings/Foglio_di_lavoro_di_Microsoft_Office_Excel_97-200312.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71.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3550" y="500042"/>
            <a:ext cx="8216900" cy="5702300"/>
          </a:xfrm>
          <a:prstGeom prst="rect">
            <a:avLst/>
          </a:prstGeom>
          <a:solidFill>
            <a:schemeClr val="bg1"/>
          </a:solidFill>
          <a:ln w="12700">
            <a:solidFill>
              <a:schemeClr val="tx1"/>
            </a:solidFill>
            <a:miter lim="800000"/>
            <a:headEnd/>
            <a:tailEnd/>
          </a:ln>
          <a:effectLst/>
        </p:spPr>
        <p:txBody>
          <a:bodyPr wrap="none" anchor="ctr"/>
          <a:lstStyle/>
          <a:p>
            <a:endParaRPr lang="it-IT" sz="2400">
              <a:solidFill>
                <a:srgbClr val="000000"/>
              </a:solidFill>
              <a:latin typeface="Times New Roman" pitchFamily="18" charset="0"/>
            </a:endParaRPr>
          </a:p>
        </p:txBody>
      </p:sp>
      <p:sp>
        <p:nvSpPr>
          <p:cNvPr id="6" name="Rettangolo 5"/>
          <p:cNvSpPr/>
          <p:nvPr/>
        </p:nvSpPr>
        <p:spPr>
          <a:xfrm>
            <a:off x="1115616" y="1052736"/>
            <a:ext cx="7056784" cy="4893647"/>
          </a:xfrm>
          <a:prstGeom prst="rect">
            <a:avLst/>
          </a:prstGeom>
        </p:spPr>
        <p:txBody>
          <a:bodyPr wrap="square">
            <a:spAutoFit/>
          </a:bodyPr>
          <a:lstStyle/>
          <a:p>
            <a:pPr algn="ctr"/>
            <a:r>
              <a:rPr lang="it-IT" sz="2000" dirty="0" smtClean="0">
                <a:solidFill>
                  <a:srgbClr val="0070C0"/>
                </a:solidFill>
              </a:rPr>
              <a:t>V </a:t>
            </a:r>
            <a:r>
              <a:rPr lang="it-IT" sz="2000" dirty="0" smtClean="0">
                <a:solidFill>
                  <a:srgbClr val="0070C0"/>
                </a:solidFill>
              </a:rPr>
              <a:t>Scuola Nazionale "Rivelatori ed Elettronica per Fisica delle Alte Energie, Astrofisica, Applicazioni Spaziali e Fisica Medica"</a:t>
            </a:r>
          </a:p>
          <a:p>
            <a:pPr algn="ctr"/>
            <a:r>
              <a:rPr lang="it-IT" sz="2000" dirty="0" smtClean="0">
                <a:solidFill>
                  <a:srgbClr val="0070C0"/>
                </a:solidFill>
              </a:rPr>
              <a:t>15-19 </a:t>
            </a:r>
            <a:r>
              <a:rPr lang="it-IT" sz="2000" dirty="0" smtClean="0">
                <a:solidFill>
                  <a:srgbClr val="0070C0"/>
                </a:solidFill>
              </a:rPr>
              <a:t>Aprile 2013, </a:t>
            </a:r>
            <a:r>
              <a:rPr lang="it-IT" sz="2000" dirty="0" smtClean="0">
                <a:solidFill>
                  <a:srgbClr val="0070C0"/>
                </a:solidFill>
              </a:rPr>
              <a:t>Laboratori Nazionali di </a:t>
            </a:r>
            <a:r>
              <a:rPr lang="it-IT" sz="2000" dirty="0" err="1" smtClean="0">
                <a:solidFill>
                  <a:srgbClr val="0070C0"/>
                </a:solidFill>
              </a:rPr>
              <a:t>Legnaro</a:t>
            </a:r>
            <a:r>
              <a:rPr lang="it-IT" sz="2000" dirty="0" smtClean="0">
                <a:solidFill>
                  <a:srgbClr val="0070C0"/>
                </a:solidFill>
              </a:rPr>
              <a:t> dell'INFN</a:t>
            </a:r>
          </a:p>
          <a:p>
            <a:pPr algn="ctr"/>
            <a:endParaRPr lang="it-IT" sz="2000" b="1" dirty="0" smtClean="0">
              <a:solidFill>
                <a:srgbClr val="000000"/>
              </a:solidFill>
              <a:latin typeface="Calibri" pitchFamily="34" charset="0"/>
              <a:cs typeface="Calibri" pitchFamily="34" charset="0"/>
            </a:endParaRPr>
          </a:p>
          <a:p>
            <a:pPr algn="ctr"/>
            <a:endParaRPr lang="it-IT" sz="2000" b="1" dirty="0" smtClean="0">
              <a:solidFill>
                <a:srgbClr val="000000"/>
              </a:solidFill>
              <a:latin typeface="Calibri" pitchFamily="34" charset="0"/>
              <a:cs typeface="Calibri" pitchFamily="34" charset="0"/>
            </a:endParaRPr>
          </a:p>
          <a:p>
            <a:pPr algn="ctr"/>
            <a:r>
              <a:rPr lang="it-IT" sz="3600" b="1" dirty="0" smtClean="0">
                <a:solidFill>
                  <a:srgbClr val="C00000"/>
                </a:solidFill>
                <a:latin typeface="Calibri" pitchFamily="34" charset="0"/>
                <a:cs typeface="Calibri" pitchFamily="34" charset="0"/>
              </a:rPr>
              <a:t>EFFETTI DA EVENTO SINGOLO NEI COMPONENTI ELETTRONICI </a:t>
            </a:r>
          </a:p>
          <a:p>
            <a:pPr algn="ctr"/>
            <a:endParaRPr lang="it-IT" sz="2400" dirty="0" smtClean="0">
              <a:solidFill>
                <a:srgbClr val="000000"/>
              </a:solidFill>
              <a:latin typeface="Calibri" pitchFamily="34" charset="0"/>
              <a:cs typeface="Calibri" pitchFamily="34" charset="0"/>
            </a:endParaRPr>
          </a:p>
          <a:p>
            <a:pPr algn="ctr"/>
            <a:r>
              <a:rPr lang="it-IT" sz="2400" i="1" dirty="0" smtClean="0">
                <a:solidFill>
                  <a:srgbClr val="000000"/>
                </a:solidFill>
                <a:latin typeface="Calibri" pitchFamily="34" charset="0"/>
                <a:cs typeface="Calibri" pitchFamily="34" charset="0"/>
              </a:rPr>
              <a:t>Prof</a:t>
            </a:r>
            <a:r>
              <a:rPr lang="it-IT" sz="2400" i="1" dirty="0">
                <a:solidFill>
                  <a:srgbClr val="000000"/>
                </a:solidFill>
                <a:latin typeface="Calibri" pitchFamily="34" charset="0"/>
                <a:cs typeface="Calibri" pitchFamily="34" charset="0"/>
              </a:rPr>
              <a:t>. Alessandro </a:t>
            </a:r>
            <a:r>
              <a:rPr lang="it-IT" sz="2400" i="1" dirty="0" err="1">
                <a:solidFill>
                  <a:srgbClr val="000000"/>
                </a:solidFill>
                <a:latin typeface="Calibri" pitchFamily="34" charset="0"/>
                <a:cs typeface="Calibri" pitchFamily="34" charset="0"/>
              </a:rPr>
              <a:t>Paccagnella</a:t>
            </a:r>
            <a:endParaRPr lang="it-IT" sz="2400" i="1" dirty="0">
              <a:solidFill>
                <a:srgbClr val="000000"/>
              </a:solidFill>
              <a:latin typeface="Calibri" pitchFamily="34" charset="0"/>
              <a:cs typeface="Calibri" pitchFamily="34" charset="0"/>
            </a:endParaRPr>
          </a:p>
          <a:p>
            <a:pPr algn="ctr"/>
            <a:r>
              <a:rPr lang="it-IT" sz="2400" i="1" dirty="0" smtClean="0">
                <a:solidFill>
                  <a:srgbClr val="000000"/>
                </a:solidFill>
                <a:latin typeface="Calibri" pitchFamily="34" charset="0"/>
                <a:cs typeface="Calibri" pitchFamily="34" charset="0"/>
              </a:rPr>
              <a:t>DEI, Università di Padova e INFN, Padova</a:t>
            </a:r>
          </a:p>
          <a:p>
            <a:pPr algn="ctr"/>
            <a:r>
              <a:rPr lang="it-IT" sz="2400" i="1" dirty="0" smtClean="0">
                <a:solidFill>
                  <a:srgbClr val="000000"/>
                </a:solidFill>
                <a:latin typeface="Calibri" pitchFamily="34" charset="0"/>
                <a:cs typeface="Calibri" pitchFamily="34" charset="0"/>
              </a:rPr>
              <a:t>paccag@dei.unipd.it</a:t>
            </a:r>
            <a:endParaRPr lang="it-IT" sz="2400" i="1" dirty="0">
              <a:solidFill>
                <a:srgbClr val="000000"/>
              </a:solidFill>
              <a:latin typeface="Calibri" pitchFamily="34" charset="0"/>
              <a:cs typeface="Calibri" pitchFamily="34" charset="0"/>
            </a:endParaRPr>
          </a:p>
          <a:p>
            <a:pPr algn="ctr"/>
            <a:endParaRPr lang="it-IT" sz="2400" i="1"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RIM Bragg one hundred 100 MeV Oxy in Si 0 degrees"/>
          <p:cNvPicPr>
            <a:picLocks noChangeAspect="1" noChangeArrowheads="1"/>
          </p:cNvPicPr>
          <p:nvPr/>
        </p:nvPicPr>
        <p:blipFill>
          <a:blip r:embed="rId3" cstate="print"/>
          <a:srcRect/>
          <a:stretch>
            <a:fillRect/>
          </a:stretch>
        </p:blipFill>
        <p:spPr bwMode="auto">
          <a:xfrm>
            <a:off x="1331913" y="606425"/>
            <a:ext cx="6335712" cy="5414963"/>
          </a:xfrm>
          <a:prstGeom prst="rect">
            <a:avLst/>
          </a:prstGeom>
          <a:noFill/>
          <a:ln w="9525">
            <a:noFill/>
            <a:miter lim="800000"/>
            <a:headEnd/>
            <a:tailEnd/>
          </a:ln>
        </p:spPr>
      </p:pic>
      <p:sp>
        <p:nvSpPr>
          <p:cNvPr id="19459" name="Text Box 3"/>
          <p:cNvSpPr txBox="1">
            <a:spLocks noChangeArrowheads="1"/>
          </p:cNvSpPr>
          <p:nvPr/>
        </p:nvSpPr>
        <p:spPr bwMode="auto">
          <a:xfrm>
            <a:off x="4427538" y="5876925"/>
            <a:ext cx="4648200" cy="366713"/>
          </a:xfrm>
          <a:prstGeom prst="rect">
            <a:avLst/>
          </a:prstGeom>
          <a:noFill/>
          <a:ln w="38100">
            <a:noFill/>
            <a:miter lim="800000"/>
            <a:headEnd/>
            <a:tailEnd/>
          </a:ln>
        </p:spPr>
        <p:txBody>
          <a:bodyPr>
            <a:spAutoFit/>
          </a:bodyPr>
          <a:lstStyle/>
          <a:p>
            <a:pPr algn="ctr"/>
            <a:r>
              <a:rPr lang="en-US" sz="1800"/>
              <a:t>from SRIM simulation (</a:t>
            </a:r>
            <a:r>
              <a:rPr lang="en-US" sz="1800">
                <a:solidFill>
                  <a:srgbClr val="3333FF"/>
                </a:solidFill>
              </a:rPr>
              <a:t>http://www.srim.org</a:t>
            </a:r>
            <a:r>
              <a:rPr lang="en-US" sz="1800"/>
              <a:t>).</a:t>
            </a:r>
            <a:endParaRPr lang="en-GB" sz="1800">
              <a:sym typeface="Symbol" pitchFamily="18" charset="2"/>
            </a:endParaRPr>
          </a:p>
        </p:txBody>
      </p:sp>
      <p:sp>
        <p:nvSpPr>
          <p:cNvPr id="19460" name="Line 4"/>
          <p:cNvSpPr>
            <a:spLocks noChangeShapeType="1"/>
          </p:cNvSpPr>
          <p:nvPr/>
        </p:nvSpPr>
        <p:spPr bwMode="auto">
          <a:xfrm flipH="1" flipV="1">
            <a:off x="4284663" y="1628775"/>
            <a:ext cx="3167062" cy="0"/>
          </a:xfrm>
          <a:prstGeom prst="line">
            <a:avLst/>
          </a:prstGeom>
          <a:noFill/>
          <a:ln w="38100">
            <a:solidFill>
              <a:srgbClr val="0000FF"/>
            </a:solidFill>
            <a:round/>
            <a:headEnd/>
            <a:tailEnd type="triangle" w="med" len="med"/>
          </a:ln>
        </p:spPr>
        <p:txBody>
          <a:bodyPr/>
          <a:lstStyle/>
          <a:p>
            <a:endParaRPr lang="it-IT"/>
          </a:p>
        </p:txBody>
      </p:sp>
      <p:sp>
        <p:nvSpPr>
          <p:cNvPr id="19461" name="Text Box 5"/>
          <p:cNvSpPr txBox="1">
            <a:spLocks noChangeArrowheads="1"/>
          </p:cNvSpPr>
          <p:nvPr/>
        </p:nvSpPr>
        <p:spPr bwMode="auto">
          <a:xfrm>
            <a:off x="7451725" y="1508125"/>
            <a:ext cx="1597025" cy="647700"/>
          </a:xfrm>
          <a:prstGeom prst="rect">
            <a:avLst/>
          </a:prstGeom>
          <a:noFill/>
          <a:ln w="38100">
            <a:solidFill>
              <a:schemeClr val="accent2"/>
            </a:solidFill>
            <a:miter lim="800000"/>
            <a:headEnd/>
            <a:tailEnd/>
          </a:ln>
        </p:spPr>
        <p:txBody>
          <a:bodyPr wrap="none">
            <a:spAutoFit/>
          </a:bodyPr>
          <a:lstStyle/>
          <a:p>
            <a:r>
              <a:rPr lang="en-US" sz="2000">
                <a:solidFill>
                  <a:schemeClr val="accent2"/>
                </a:solidFill>
              </a:rPr>
              <a:t>Bragg peak</a:t>
            </a:r>
          </a:p>
          <a:p>
            <a:r>
              <a:rPr lang="en-US" sz="1400">
                <a:solidFill>
                  <a:schemeClr val="accent2"/>
                </a:solidFill>
              </a:rPr>
              <a:t>LET</a:t>
            </a:r>
            <a:r>
              <a:rPr lang="en-US" sz="1400" baseline="-25000">
                <a:solidFill>
                  <a:schemeClr val="accent2"/>
                </a:solidFill>
              </a:rPr>
              <a:t>max</a:t>
            </a:r>
            <a:r>
              <a:rPr lang="en-US" sz="1400">
                <a:solidFill>
                  <a:schemeClr val="accent2"/>
                </a:solidFill>
                <a:cs typeface="Arial" charset="0"/>
              </a:rPr>
              <a:t>~</a:t>
            </a:r>
            <a:r>
              <a:rPr lang="en-US" sz="1400">
                <a:solidFill>
                  <a:schemeClr val="accent2"/>
                </a:solidFill>
              </a:rPr>
              <a:t>170 eV/</a:t>
            </a:r>
            <a:r>
              <a:rPr lang="en-US" sz="1400">
                <a:solidFill>
                  <a:schemeClr val="accent2"/>
                </a:solidFill>
                <a:cs typeface="Arial" charset="0"/>
              </a:rPr>
              <a:t>Å</a:t>
            </a:r>
            <a:endParaRPr lang="en-US" sz="1400" baseline="-25000">
              <a:solidFill>
                <a:schemeClr val="accent2"/>
              </a:solidFill>
              <a:cs typeface="Arial" charset="0"/>
            </a:endParaRPr>
          </a:p>
        </p:txBody>
      </p:sp>
      <p:sp>
        <p:nvSpPr>
          <p:cNvPr id="19462" name="Text Box 6"/>
          <p:cNvSpPr txBox="1">
            <a:spLocks noChangeArrowheads="1"/>
          </p:cNvSpPr>
          <p:nvPr/>
        </p:nvSpPr>
        <p:spPr bwMode="auto">
          <a:xfrm>
            <a:off x="7527925" y="3573463"/>
            <a:ext cx="1463675" cy="619125"/>
          </a:xfrm>
          <a:prstGeom prst="rect">
            <a:avLst/>
          </a:prstGeom>
          <a:noFill/>
          <a:ln w="38100" algn="ctr">
            <a:solidFill>
              <a:srgbClr val="009900"/>
            </a:solidFill>
            <a:miter lim="800000"/>
            <a:headEnd/>
            <a:tailEnd/>
          </a:ln>
        </p:spPr>
        <p:txBody>
          <a:bodyPr wrap="none">
            <a:spAutoFit/>
          </a:bodyPr>
          <a:lstStyle/>
          <a:p>
            <a:pPr algn="ctr"/>
            <a:r>
              <a:rPr lang="en-US" sz="1600">
                <a:solidFill>
                  <a:srgbClr val="009900"/>
                </a:solidFill>
              </a:rPr>
              <a:t>Surface value</a:t>
            </a:r>
          </a:p>
          <a:p>
            <a:pPr algn="ctr"/>
            <a:r>
              <a:rPr lang="en-US" sz="1600">
                <a:solidFill>
                  <a:srgbClr val="009900"/>
                </a:solidFill>
              </a:rPr>
              <a:t>LET</a:t>
            </a:r>
            <a:r>
              <a:rPr lang="en-US" sz="1600" baseline="-25000">
                <a:solidFill>
                  <a:srgbClr val="009900"/>
                </a:solidFill>
              </a:rPr>
              <a:t>0</a:t>
            </a:r>
            <a:endParaRPr lang="en-US" sz="1600">
              <a:solidFill>
                <a:srgbClr val="009900"/>
              </a:solidFill>
            </a:endParaRPr>
          </a:p>
        </p:txBody>
      </p:sp>
      <p:sp>
        <p:nvSpPr>
          <p:cNvPr id="19463" name="Line 7"/>
          <p:cNvSpPr>
            <a:spLocks noChangeShapeType="1"/>
          </p:cNvSpPr>
          <p:nvPr/>
        </p:nvSpPr>
        <p:spPr bwMode="auto">
          <a:xfrm flipH="1" flipV="1">
            <a:off x="2143125" y="3733800"/>
            <a:ext cx="5400675" cy="1588"/>
          </a:xfrm>
          <a:prstGeom prst="line">
            <a:avLst/>
          </a:prstGeom>
          <a:noFill/>
          <a:ln w="38100">
            <a:solidFill>
              <a:srgbClr val="009900"/>
            </a:solidFill>
            <a:round/>
            <a:headEnd/>
            <a:tailEnd type="triangle" w="med" len="med"/>
          </a:ln>
        </p:spPr>
        <p:txBody>
          <a:bodyPr/>
          <a:lstStyle/>
          <a:p>
            <a:endParaRPr lang="it-IT"/>
          </a:p>
        </p:txBody>
      </p:sp>
      <p:sp>
        <p:nvSpPr>
          <p:cNvPr id="19464" name="Rectangle 8"/>
          <p:cNvSpPr>
            <a:spLocks noGrp="1" noChangeArrowheads="1"/>
          </p:cNvSpPr>
          <p:nvPr>
            <p:ph type="title" idx="4294967295"/>
          </p:nvPr>
        </p:nvSpPr>
        <p:spPr>
          <a:xfrm>
            <a:off x="1331913" y="44624"/>
            <a:ext cx="7772400" cy="1143000"/>
          </a:xfrm>
          <a:prstGeom prst="rect">
            <a:avLst/>
          </a:prstGeom>
        </p:spPr>
        <p:txBody>
          <a:bodyPr/>
          <a:lstStyle/>
          <a:p>
            <a:pPr eaLnBrk="1" hangingPunct="1"/>
            <a:r>
              <a:rPr lang="en-US" sz="2400" dirty="0" smtClean="0">
                <a:solidFill>
                  <a:schemeClr val="tx1"/>
                </a:solidFill>
              </a:rPr>
              <a:t>LET = (</a:t>
            </a:r>
            <a:r>
              <a:rPr lang="en-US" sz="2400" dirty="0" err="1" smtClean="0">
                <a:solidFill>
                  <a:schemeClr val="tx1"/>
                </a:solidFill>
              </a:rPr>
              <a:t>dE</a:t>
            </a:r>
            <a:r>
              <a:rPr lang="en-US" sz="2400" dirty="0" smtClean="0">
                <a:solidFill>
                  <a:schemeClr val="tx1"/>
                </a:solidFill>
              </a:rPr>
              <a:t>/</a:t>
            </a:r>
            <a:r>
              <a:rPr lang="en-US" sz="2400" dirty="0" err="1" smtClean="0">
                <a:solidFill>
                  <a:schemeClr val="tx1"/>
                </a:solidFill>
              </a:rPr>
              <a:t>dx</a:t>
            </a:r>
            <a:r>
              <a:rPr lang="en-US" sz="2400" dirty="0" smtClean="0">
                <a:solidFill>
                  <a:schemeClr val="tx1"/>
                </a:solidFill>
              </a:rPr>
              <a:t>)</a:t>
            </a:r>
            <a:r>
              <a:rPr lang="en-US" sz="2400" baseline="-25000" dirty="0" smtClean="0">
                <a:solidFill>
                  <a:schemeClr val="tx1"/>
                </a:solidFill>
              </a:rPr>
              <a:t>ionization</a:t>
            </a:r>
            <a:r>
              <a:rPr lang="en-US" sz="2400" dirty="0" smtClean="0">
                <a:solidFill>
                  <a:schemeClr val="tx1"/>
                </a:solidFill>
              </a:rPr>
              <a:t> </a:t>
            </a:r>
            <a:r>
              <a:rPr lang="en-US" sz="2400" dirty="0" err="1" smtClean="0">
                <a:solidFill>
                  <a:schemeClr val="tx1"/>
                </a:solidFill>
              </a:rPr>
              <a:t>vs</a:t>
            </a:r>
            <a:r>
              <a:rPr lang="en-US" sz="2400" dirty="0" smtClean="0">
                <a:solidFill>
                  <a:schemeClr val="tx1"/>
                </a:solidFill>
              </a:rPr>
              <a:t> depth</a:t>
            </a:r>
            <a:endParaRPr lang="it-IT" sz="2400" dirty="0" smtClean="0"/>
          </a:p>
        </p:txBody>
      </p:sp>
      <p:sp>
        <p:nvSpPr>
          <p:cNvPr id="19465" name="Line 9"/>
          <p:cNvSpPr>
            <a:spLocks noChangeShapeType="1"/>
          </p:cNvSpPr>
          <p:nvPr/>
        </p:nvSpPr>
        <p:spPr bwMode="auto">
          <a:xfrm flipH="1">
            <a:off x="4343400" y="5257800"/>
            <a:ext cx="228600" cy="381000"/>
          </a:xfrm>
          <a:prstGeom prst="line">
            <a:avLst/>
          </a:prstGeom>
          <a:noFill/>
          <a:ln w="57150">
            <a:solidFill>
              <a:srgbClr val="FF00FF"/>
            </a:solidFill>
            <a:round/>
            <a:headEnd/>
            <a:tailEnd type="triangle" w="med" len="med"/>
          </a:ln>
        </p:spPr>
        <p:txBody>
          <a:bodyPr wrap="none" anchor="ctr"/>
          <a:lstStyle/>
          <a:p>
            <a:endParaRPr lang="it-IT"/>
          </a:p>
        </p:txBody>
      </p:sp>
      <p:sp>
        <p:nvSpPr>
          <p:cNvPr id="19466" name="Oval 10"/>
          <p:cNvSpPr>
            <a:spLocks noChangeArrowheads="1"/>
          </p:cNvSpPr>
          <p:nvPr/>
        </p:nvSpPr>
        <p:spPr bwMode="auto">
          <a:xfrm>
            <a:off x="1828800" y="3581400"/>
            <a:ext cx="304800" cy="304800"/>
          </a:xfrm>
          <a:prstGeom prst="ellipse">
            <a:avLst/>
          </a:prstGeom>
          <a:noFill/>
          <a:ln w="57150">
            <a:solidFill>
              <a:schemeClr val="accent1"/>
            </a:solidFill>
            <a:round/>
            <a:headEnd/>
            <a:tailEnd/>
          </a:ln>
        </p:spPr>
        <p:txBody>
          <a:bodyPr wrap="none" anchor="ctr"/>
          <a:lstStyle/>
          <a:p>
            <a:endParaRPr lang="it-IT"/>
          </a:p>
        </p:txBody>
      </p:sp>
      <p:sp>
        <p:nvSpPr>
          <p:cNvPr id="19467" name="Line 11"/>
          <p:cNvSpPr>
            <a:spLocks noChangeShapeType="1"/>
          </p:cNvSpPr>
          <p:nvPr/>
        </p:nvSpPr>
        <p:spPr bwMode="auto">
          <a:xfrm>
            <a:off x="4572000" y="5257800"/>
            <a:ext cx="2819400" cy="0"/>
          </a:xfrm>
          <a:prstGeom prst="line">
            <a:avLst/>
          </a:prstGeom>
          <a:noFill/>
          <a:ln w="63500">
            <a:solidFill>
              <a:srgbClr val="FF33CC"/>
            </a:solidFill>
            <a:round/>
            <a:headEnd/>
            <a:tailEnd/>
          </a:ln>
        </p:spPr>
        <p:txBody>
          <a:bodyPr wrap="none" anchor="ctr"/>
          <a:lstStyle/>
          <a:p>
            <a:endParaRPr lang="it-IT"/>
          </a:p>
        </p:txBody>
      </p:sp>
      <p:sp>
        <p:nvSpPr>
          <p:cNvPr id="19468" name="Text Box 12"/>
          <p:cNvSpPr txBox="1">
            <a:spLocks noChangeArrowheads="1"/>
          </p:cNvSpPr>
          <p:nvPr/>
        </p:nvSpPr>
        <p:spPr bwMode="auto">
          <a:xfrm>
            <a:off x="7259638" y="5029200"/>
            <a:ext cx="1744662" cy="374650"/>
          </a:xfrm>
          <a:prstGeom prst="rect">
            <a:avLst/>
          </a:prstGeom>
          <a:solidFill>
            <a:schemeClr val="bg1"/>
          </a:solidFill>
          <a:ln w="38100" algn="ctr">
            <a:solidFill>
              <a:srgbClr val="FF33CC"/>
            </a:solidFill>
            <a:miter lim="800000"/>
            <a:headEnd/>
            <a:tailEnd/>
          </a:ln>
        </p:spPr>
        <p:txBody>
          <a:bodyPr wrap="none">
            <a:spAutoFit/>
          </a:bodyPr>
          <a:lstStyle/>
          <a:p>
            <a:pPr algn="ctr"/>
            <a:r>
              <a:rPr lang="en-US" sz="1600">
                <a:solidFill>
                  <a:srgbClr val="FF33CC"/>
                </a:solidFill>
              </a:rPr>
              <a:t>average </a:t>
            </a:r>
            <a:r>
              <a:rPr lang="en-US" sz="1600" b="1">
                <a:solidFill>
                  <a:srgbClr val="FF33CC"/>
                </a:solidFill>
              </a:rPr>
              <a:t>RANGE</a:t>
            </a:r>
          </a:p>
        </p:txBody>
      </p:sp>
      <p:sp>
        <p:nvSpPr>
          <p:cNvPr id="19469" name="Rectangle 17"/>
          <p:cNvSpPr>
            <a:spLocks noChangeArrowheads="1"/>
          </p:cNvSpPr>
          <p:nvPr/>
        </p:nvSpPr>
        <p:spPr bwMode="auto">
          <a:xfrm>
            <a:off x="4551363" y="2276475"/>
            <a:ext cx="1843087" cy="825500"/>
          </a:xfrm>
          <a:prstGeom prst="rect">
            <a:avLst/>
          </a:prstGeom>
          <a:solidFill>
            <a:srgbClr val="FFFF99"/>
          </a:solidFill>
          <a:ln w="9525" algn="ctr">
            <a:noFill/>
            <a:miter lim="800000"/>
            <a:headEnd/>
            <a:tailEnd/>
          </a:ln>
        </p:spPr>
        <p:txBody>
          <a:bodyPr wrap="none">
            <a:spAutoFit/>
          </a:bodyPr>
          <a:lstStyle/>
          <a:p>
            <a:pPr algn="ctr"/>
            <a:r>
              <a:rPr lang="en-US" sz="1600"/>
              <a:t>one hundred</a:t>
            </a:r>
          </a:p>
          <a:p>
            <a:pPr algn="ctr"/>
            <a:r>
              <a:rPr lang="en-US" sz="1600" b="1">
                <a:solidFill>
                  <a:srgbClr val="FF0000"/>
                </a:solidFill>
              </a:rPr>
              <a:t>100 MeV</a:t>
            </a:r>
            <a:r>
              <a:rPr lang="en-US" sz="1600"/>
              <a:t> </a:t>
            </a:r>
            <a:r>
              <a:rPr lang="en-US" sz="1600" b="1" baseline="30000">
                <a:solidFill>
                  <a:srgbClr val="FF0000"/>
                </a:solidFill>
              </a:rPr>
              <a:t>16</a:t>
            </a:r>
            <a:r>
              <a:rPr lang="en-US" sz="1600" b="1">
                <a:solidFill>
                  <a:srgbClr val="FF0000"/>
                </a:solidFill>
              </a:rPr>
              <a:t>O ions</a:t>
            </a:r>
          </a:p>
          <a:p>
            <a:pPr algn="ctr"/>
            <a:r>
              <a:rPr lang="en-US" sz="1600" b="1">
                <a:solidFill>
                  <a:srgbClr val="FF0000"/>
                </a:solidFill>
              </a:rPr>
              <a:t>in Silicon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152400"/>
            <a:ext cx="7696200" cy="936625"/>
          </a:xfrm>
        </p:spPr>
        <p:txBody>
          <a:bodyPr/>
          <a:lstStyle/>
          <a:p>
            <a:pPr eaLnBrk="1" hangingPunct="1"/>
            <a:r>
              <a:rPr lang="en-US" sz="2400" i="1" dirty="0" smtClean="0">
                <a:sym typeface="Symbol" pitchFamily="18" charset="2"/>
              </a:rPr>
              <a:t>Myth of the Average Event</a:t>
            </a:r>
            <a:endParaRPr lang="en-US" sz="2400" i="1" dirty="0" smtClean="0"/>
          </a:p>
        </p:txBody>
      </p:sp>
      <p:sp>
        <p:nvSpPr>
          <p:cNvPr id="20483" name="Text Box 3"/>
          <p:cNvSpPr txBox="1">
            <a:spLocks noChangeArrowheads="1"/>
          </p:cNvSpPr>
          <p:nvPr/>
        </p:nvSpPr>
        <p:spPr bwMode="auto">
          <a:xfrm>
            <a:off x="609600" y="5105400"/>
            <a:ext cx="3581400" cy="1006475"/>
          </a:xfrm>
          <a:prstGeom prst="rect">
            <a:avLst/>
          </a:prstGeom>
          <a:noFill/>
          <a:ln w="12700">
            <a:noFill/>
            <a:miter lim="800000"/>
            <a:headEnd type="none" w="med" len="lg"/>
            <a:tailEnd type="none" w="med" len="lg"/>
          </a:ln>
        </p:spPr>
        <p:txBody>
          <a:bodyPr>
            <a:spAutoFit/>
          </a:bodyPr>
          <a:lstStyle/>
          <a:p>
            <a:pPr algn="ctr" eaLnBrk="0" hangingPunct="0">
              <a:spcBef>
                <a:spcPct val="50000"/>
              </a:spcBef>
            </a:pPr>
            <a:r>
              <a:rPr lang="en-US" sz="2000">
                <a:latin typeface="Arial Rounded MT Bold" pitchFamily="34" charset="0"/>
              </a:rPr>
              <a:t>Average: Track with apparent radial structure, </a:t>
            </a:r>
            <a:r>
              <a:rPr lang="en-US" sz="2000">
                <a:latin typeface="Arial Rounded MT Bold" pitchFamily="34" charset="0"/>
                <a:sym typeface="Symbol" pitchFamily="18" charset="2"/>
              </a:rPr>
              <a:t>E  1 keV</a:t>
            </a:r>
            <a:endParaRPr lang="en-US" sz="2000">
              <a:solidFill>
                <a:srgbClr val="063DE8"/>
              </a:solidFill>
              <a:latin typeface="Arial Rounded MT Bold" pitchFamily="34" charset="0"/>
            </a:endParaRPr>
          </a:p>
        </p:txBody>
      </p:sp>
      <p:sp>
        <p:nvSpPr>
          <p:cNvPr id="20484" name="Text Box 4"/>
          <p:cNvSpPr txBox="1">
            <a:spLocks noChangeArrowheads="1"/>
          </p:cNvSpPr>
          <p:nvPr/>
        </p:nvSpPr>
        <p:spPr bwMode="auto">
          <a:xfrm>
            <a:off x="4648200" y="5257800"/>
            <a:ext cx="3657600" cy="701675"/>
          </a:xfrm>
          <a:prstGeom prst="rect">
            <a:avLst/>
          </a:prstGeom>
          <a:noFill/>
          <a:ln w="12700">
            <a:noFill/>
            <a:miter lim="800000"/>
            <a:headEnd type="none" w="med" len="lg"/>
            <a:tailEnd type="none" w="med" len="lg"/>
          </a:ln>
        </p:spPr>
        <p:txBody>
          <a:bodyPr>
            <a:spAutoFit/>
          </a:bodyPr>
          <a:lstStyle/>
          <a:p>
            <a:pPr algn="ctr" eaLnBrk="0" hangingPunct="0">
              <a:spcBef>
                <a:spcPct val="50000"/>
              </a:spcBef>
            </a:pPr>
            <a:r>
              <a:rPr lang="en-US" sz="2000">
                <a:latin typeface="Arial Rounded MT Bold" pitchFamily="34" charset="0"/>
              </a:rPr>
              <a:t>Single event: Proton + </a:t>
            </a:r>
            <a:r>
              <a:rPr lang="en-US" sz="2000">
                <a:latin typeface="Arial Rounded MT Bold" pitchFamily="34" charset="0"/>
                <a:sym typeface="Symbol" pitchFamily="18" charset="2"/>
              </a:rPr>
              <a:t>-ray E = 7.8 keV</a:t>
            </a:r>
            <a:endParaRPr lang="en-US" sz="2000">
              <a:solidFill>
                <a:srgbClr val="0000FF"/>
              </a:solidFill>
              <a:latin typeface="Arial Rounded MT Bold" pitchFamily="34" charset="0"/>
              <a:sym typeface="Symbol" pitchFamily="18" charset="2"/>
            </a:endParaRPr>
          </a:p>
        </p:txBody>
      </p:sp>
      <p:grpSp>
        <p:nvGrpSpPr>
          <p:cNvPr id="20485" name="Group 5"/>
          <p:cNvGrpSpPr>
            <a:grpSpLocks/>
          </p:cNvGrpSpPr>
          <p:nvPr/>
        </p:nvGrpSpPr>
        <p:grpSpPr bwMode="auto">
          <a:xfrm>
            <a:off x="762000" y="1524000"/>
            <a:ext cx="7375525" cy="3657600"/>
            <a:chOff x="480" y="960"/>
            <a:chExt cx="4646" cy="2304"/>
          </a:xfrm>
        </p:grpSpPr>
        <p:pic>
          <p:nvPicPr>
            <p:cNvPr id="20488" name="Picture 6"/>
            <p:cNvPicPr>
              <a:picLocks noChangeAspect="1" noChangeArrowheads="1"/>
            </p:cNvPicPr>
            <p:nvPr/>
          </p:nvPicPr>
          <p:blipFill>
            <a:blip r:embed="rId3" cstate="print"/>
            <a:srcRect/>
            <a:stretch>
              <a:fillRect/>
            </a:stretch>
          </p:blipFill>
          <p:spPr bwMode="auto">
            <a:xfrm>
              <a:off x="480" y="1104"/>
              <a:ext cx="2079" cy="2077"/>
            </a:xfrm>
            <a:prstGeom prst="rect">
              <a:avLst/>
            </a:prstGeom>
            <a:noFill/>
            <a:ln w="9525">
              <a:noFill/>
              <a:miter lim="800000"/>
              <a:headEnd/>
              <a:tailEnd/>
            </a:ln>
          </p:spPr>
        </p:pic>
        <p:pic>
          <p:nvPicPr>
            <p:cNvPr id="20489" name="Picture 7"/>
            <p:cNvPicPr>
              <a:picLocks noChangeAspect="1" noChangeArrowheads="1"/>
            </p:cNvPicPr>
            <p:nvPr/>
          </p:nvPicPr>
          <p:blipFill>
            <a:blip r:embed="rId4" cstate="print"/>
            <a:srcRect/>
            <a:stretch>
              <a:fillRect/>
            </a:stretch>
          </p:blipFill>
          <p:spPr bwMode="auto">
            <a:xfrm>
              <a:off x="3024" y="1202"/>
              <a:ext cx="2102" cy="1918"/>
            </a:xfrm>
            <a:prstGeom prst="rect">
              <a:avLst/>
            </a:prstGeom>
            <a:noFill/>
            <a:ln w="9525">
              <a:noFill/>
              <a:miter lim="800000"/>
              <a:headEnd/>
              <a:tailEnd/>
            </a:ln>
          </p:spPr>
        </p:pic>
        <p:sp>
          <p:nvSpPr>
            <p:cNvPr id="20490" name="Text Box 8"/>
            <p:cNvSpPr txBox="1">
              <a:spLocks noChangeArrowheads="1"/>
            </p:cNvSpPr>
            <p:nvPr/>
          </p:nvSpPr>
          <p:spPr bwMode="auto">
            <a:xfrm>
              <a:off x="4128" y="2544"/>
              <a:ext cx="273" cy="288"/>
            </a:xfrm>
            <a:prstGeom prst="rect">
              <a:avLst/>
            </a:prstGeom>
            <a:noFill/>
            <a:ln w="12700">
              <a:noFill/>
              <a:miter lim="800000"/>
              <a:headEnd type="none" w="med" len="lg"/>
              <a:tailEnd type="none" w="med" len="lg"/>
            </a:ln>
          </p:spPr>
          <p:txBody>
            <a:bodyPr wrap="none">
              <a:spAutoFit/>
            </a:bodyPr>
            <a:lstStyle/>
            <a:p>
              <a:pPr algn="ctr" eaLnBrk="0" hangingPunct="0"/>
              <a:r>
                <a:rPr lang="en-US" sz="2400">
                  <a:solidFill>
                    <a:srgbClr val="FF0000"/>
                  </a:solidFill>
                  <a:latin typeface="Arial Rounded MT Bold" pitchFamily="34" charset="0"/>
                </a:rPr>
                <a:t>e</a:t>
              </a:r>
              <a:r>
                <a:rPr lang="en-US" sz="2400" baseline="30000">
                  <a:solidFill>
                    <a:srgbClr val="FF0000"/>
                  </a:solidFill>
                  <a:latin typeface="Arial Rounded MT Bold" pitchFamily="34" charset="0"/>
                </a:rPr>
                <a:t>-</a:t>
              </a:r>
              <a:endParaRPr lang="en-US" sz="2400">
                <a:solidFill>
                  <a:schemeClr val="hlink"/>
                </a:solidFill>
                <a:latin typeface="Arial Rounded MT Bold" pitchFamily="34" charset="0"/>
              </a:endParaRPr>
            </a:p>
          </p:txBody>
        </p:sp>
        <p:sp>
          <p:nvSpPr>
            <p:cNvPr id="20491" name="Text Box 9"/>
            <p:cNvSpPr txBox="1">
              <a:spLocks noChangeArrowheads="1"/>
            </p:cNvSpPr>
            <p:nvPr/>
          </p:nvSpPr>
          <p:spPr bwMode="auto">
            <a:xfrm>
              <a:off x="3112" y="1216"/>
              <a:ext cx="1152" cy="674"/>
            </a:xfrm>
            <a:prstGeom prst="rect">
              <a:avLst/>
            </a:prstGeom>
            <a:noFill/>
            <a:ln w="12700">
              <a:noFill/>
              <a:miter lim="800000"/>
              <a:headEnd type="none" w="med" len="lg"/>
              <a:tailEnd type="none" w="med" len="lg"/>
            </a:ln>
          </p:spPr>
          <p:txBody>
            <a:bodyPr wrap="none">
              <a:spAutoFit/>
            </a:bodyPr>
            <a:lstStyle/>
            <a:p>
              <a:pPr algn="ctr" eaLnBrk="0" hangingPunct="0"/>
              <a:r>
                <a:rPr lang="en-US" sz="1600">
                  <a:latin typeface="Arial Rounded MT Bold" pitchFamily="34" charset="0"/>
                </a:rPr>
                <a:t>Color code:</a:t>
              </a:r>
              <a:endParaRPr lang="en-US" sz="1600">
                <a:solidFill>
                  <a:srgbClr val="9F6F0F"/>
                </a:solidFill>
                <a:latin typeface="Arial Rounded MT Bold" pitchFamily="34" charset="0"/>
              </a:endParaRPr>
            </a:p>
            <a:p>
              <a:pPr algn="ctr" eaLnBrk="0" hangingPunct="0"/>
              <a:r>
                <a:rPr lang="en-US" sz="1600">
                  <a:solidFill>
                    <a:srgbClr val="FF0000"/>
                  </a:solidFill>
                  <a:latin typeface="Arial Rounded MT Bold" pitchFamily="34" charset="0"/>
                </a:rPr>
                <a:t>Red = e</a:t>
              </a:r>
              <a:r>
                <a:rPr lang="en-US" sz="1600" baseline="30000">
                  <a:solidFill>
                    <a:srgbClr val="FF0000"/>
                  </a:solidFill>
                  <a:latin typeface="Arial Rounded MT Bold" pitchFamily="34" charset="0"/>
                </a:rPr>
                <a:t>-</a:t>
              </a:r>
              <a:endParaRPr lang="en-US" sz="1600">
                <a:solidFill>
                  <a:schemeClr val="hlink"/>
                </a:solidFill>
                <a:latin typeface="Arial Rounded MT Bold" pitchFamily="34" charset="0"/>
              </a:endParaRPr>
            </a:p>
            <a:p>
              <a:pPr algn="ctr" eaLnBrk="0" hangingPunct="0"/>
              <a:r>
                <a:rPr lang="en-US" sz="1600">
                  <a:solidFill>
                    <a:srgbClr val="003399"/>
                  </a:solidFill>
                  <a:latin typeface="Arial Rounded MT Bold" pitchFamily="34" charset="0"/>
                </a:rPr>
                <a:t>Blue = + ion</a:t>
              </a:r>
              <a:endParaRPr lang="en-US" sz="1600">
                <a:solidFill>
                  <a:srgbClr val="5C5CFF"/>
                </a:solidFill>
                <a:latin typeface="Arial Rounded MT Bold" pitchFamily="34" charset="0"/>
              </a:endParaRPr>
            </a:p>
            <a:p>
              <a:pPr algn="ctr" eaLnBrk="0" hangingPunct="0"/>
              <a:r>
                <a:rPr lang="en-US" sz="1600">
                  <a:solidFill>
                    <a:srgbClr val="00FF00"/>
                  </a:solidFill>
                  <a:latin typeface="Arial Rounded MT Bold" pitchFamily="34" charset="0"/>
                </a:rPr>
                <a:t>Green = n, </a:t>
              </a:r>
              <a:r>
                <a:rPr lang="en-US" sz="1600">
                  <a:solidFill>
                    <a:srgbClr val="00FF00"/>
                  </a:solidFill>
                  <a:latin typeface="Arial Rounded MT Bold" pitchFamily="34" charset="0"/>
                  <a:sym typeface="Symbol" pitchFamily="18" charset="2"/>
                </a:rPr>
                <a:t>, etc.</a:t>
              </a:r>
              <a:endParaRPr lang="en-US" sz="1600">
                <a:solidFill>
                  <a:srgbClr val="9F6F0F"/>
                </a:solidFill>
                <a:latin typeface="Arial Rounded MT Bold" pitchFamily="34" charset="0"/>
              </a:endParaRPr>
            </a:p>
          </p:txBody>
        </p:sp>
        <p:sp>
          <p:nvSpPr>
            <p:cNvPr id="20492" name="Text Box 10"/>
            <p:cNvSpPr txBox="1">
              <a:spLocks noChangeArrowheads="1"/>
            </p:cNvSpPr>
            <p:nvPr/>
          </p:nvSpPr>
          <p:spPr bwMode="auto">
            <a:xfrm>
              <a:off x="1023" y="1200"/>
              <a:ext cx="273" cy="288"/>
            </a:xfrm>
            <a:prstGeom prst="rect">
              <a:avLst/>
            </a:prstGeom>
            <a:noFill/>
            <a:ln w="12700">
              <a:noFill/>
              <a:miter lim="800000"/>
              <a:headEnd type="none" w="med" len="lg"/>
              <a:tailEnd type="none" w="med" len="lg"/>
            </a:ln>
          </p:spPr>
          <p:txBody>
            <a:bodyPr wrap="none">
              <a:spAutoFit/>
            </a:bodyPr>
            <a:lstStyle/>
            <a:p>
              <a:pPr algn="ctr" eaLnBrk="0" hangingPunct="0"/>
              <a:r>
                <a:rPr lang="en-US" sz="2400">
                  <a:solidFill>
                    <a:srgbClr val="FF0000"/>
                  </a:solidFill>
                  <a:latin typeface="Arial Rounded MT Bold" pitchFamily="34" charset="0"/>
                </a:rPr>
                <a:t>e</a:t>
              </a:r>
              <a:r>
                <a:rPr lang="en-US" sz="2400" baseline="30000">
                  <a:solidFill>
                    <a:srgbClr val="FF0000"/>
                  </a:solidFill>
                  <a:latin typeface="Arial Rounded MT Bold" pitchFamily="34" charset="0"/>
                </a:rPr>
                <a:t>-</a:t>
              </a:r>
              <a:endParaRPr lang="en-US" sz="2400">
                <a:solidFill>
                  <a:srgbClr val="FF0000"/>
                </a:solidFill>
                <a:latin typeface="Arial Rounded MT Bold" pitchFamily="34" charset="0"/>
              </a:endParaRPr>
            </a:p>
          </p:txBody>
        </p:sp>
        <p:sp>
          <p:nvSpPr>
            <p:cNvPr id="20493" name="Text Box 11"/>
            <p:cNvSpPr txBox="1">
              <a:spLocks noChangeArrowheads="1"/>
            </p:cNvSpPr>
            <p:nvPr/>
          </p:nvSpPr>
          <p:spPr bwMode="auto">
            <a:xfrm>
              <a:off x="2544" y="2976"/>
              <a:ext cx="273" cy="288"/>
            </a:xfrm>
            <a:prstGeom prst="rect">
              <a:avLst/>
            </a:prstGeom>
            <a:noFill/>
            <a:ln w="12700">
              <a:noFill/>
              <a:miter lim="800000"/>
              <a:headEnd type="none" w="med" len="lg"/>
              <a:tailEnd type="none" w="med" len="lg"/>
            </a:ln>
          </p:spPr>
          <p:txBody>
            <a:bodyPr wrap="none">
              <a:spAutoFit/>
            </a:bodyPr>
            <a:lstStyle/>
            <a:p>
              <a:pPr algn="ctr" eaLnBrk="0" hangingPunct="0"/>
              <a:r>
                <a:rPr lang="en-US" sz="2400">
                  <a:solidFill>
                    <a:srgbClr val="FF0000"/>
                  </a:solidFill>
                  <a:latin typeface="Arial Rounded MT Bold" pitchFamily="34" charset="0"/>
                </a:rPr>
                <a:t>e</a:t>
              </a:r>
              <a:r>
                <a:rPr lang="en-US" sz="2400" baseline="30000">
                  <a:solidFill>
                    <a:srgbClr val="FF0000"/>
                  </a:solidFill>
                  <a:latin typeface="Arial Rounded MT Bold" pitchFamily="34" charset="0"/>
                </a:rPr>
                <a:t>-</a:t>
              </a:r>
              <a:endParaRPr lang="en-US" sz="2400">
                <a:solidFill>
                  <a:srgbClr val="FF0000"/>
                </a:solidFill>
                <a:latin typeface="Arial Rounded MT Bold" pitchFamily="34" charset="0"/>
              </a:endParaRPr>
            </a:p>
          </p:txBody>
        </p:sp>
        <p:sp>
          <p:nvSpPr>
            <p:cNvPr id="20494" name="Text Box 12"/>
            <p:cNvSpPr txBox="1">
              <a:spLocks noChangeArrowheads="1"/>
            </p:cNvSpPr>
            <p:nvPr/>
          </p:nvSpPr>
          <p:spPr bwMode="auto">
            <a:xfrm>
              <a:off x="2544" y="960"/>
              <a:ext cx="273" cy="288"/>
            </a:xfrm>
            <a:prstGeom prst="rect">
              <a:avLst/>
            </a:prstGeom>
            <a:noFill/>
            <a:ln w="12700">
              <a:noFill/>
              <a:miter lim="800000"/>
              <a:headEnd type="none" w="med" len="lg"/>
              <a:tailEnd type="none" w="med" len="lg"/>
            </a:ln>
          </p:spPr>
          <p:txBody>
            <a:bodyPr wrap="none">
              <a:spAutoFit/>
            </a:bodyPr>
            <a:lstStyle/>
            <a:p>
              <a:pPr algn="ctr" eaLnBrk="0" hangingPunct="0"/>
              <a:r>
                <a:rPr lang="en-US" sz="2400">
                  <a:solidFill>
                    <a:srgbClr val="FF0000"/>
                  </a:solidFill>
                  <a:latin typeface="Arial Rounded MT Bold" pitchFamily="34" charset="0"/>
                </a:rPr>
                <a:t>e</a:t>
              </a:r>
              <a:r>
                <a:rPr lang="en-US" sz="2400" baseline="30000">
                  <a:solidFill>
                    <a:srgbClr val="FF0000"/>
                  </a:solidFill>
                  <a:latin typeface="Arial Rounded MT Bold" pitchFamily="34" charset="0"/>
                </a:rPr>
                <a:t>-</a:t>
              </a:r>
              <a:endParaRPr lang="en-US" sz="2400">
                <a:solidFill>
                  <a:schemeClr val="hlink"/>
                </a:solidFill>
                <a:latin typeface="Arial Rounded MT Bold" pitchFamily="34" charset="0"/>
              </a:endParaRPr>
            </a:p>
          </p:txBody>
        </p:sp>
      </p:grpSp>
      <p:sp>
        <p:nvSpPr>
          <p:cNvPr id="20486" name="Rectangle 13"/>
          <p:cNvSpPr>
            <a:spLocks noChangeArrowheads="1"/>
          </p:cNvSpPr>
          <p:nvPr/>
        </p:nvSpPr>
        <p:spPr bwMode="auto">
          <a:xfrm>
            <a:off x="3187700" y="1066800"/>
            <a:ext cx="2770188" cy="946150"/>
          </a:xfrm>
          <a:prstGeom prst="rect">
            <a:avLst/>
          </a:prstGeom>
          <a:noFill/>
          <a:ln w="9525">
            <a:noFill/>
            <a:miter lim="800000"/>
            <a:headEnd/>
            <a:tailEnd/>
          </a:ln>
        </p:spPr>
        <p:txBody>
          <a:bodyPr wrap="none">
            <a:spAutoFit/>
          </a:bodyPr>
          <a:lstStyle/>
          <a:p>
            <a:r>
              <a:rPr lang="en-US">
                <a:solidFill>
                  <a:schemeClr val="tx2"/>
                </a:solidFill>
              </a:rPr>
              <a:t>100 MeV p </a:t>
            </a:r>
            <a:r>
              <a:rPr lang="en-US">
                <a:solidFill>
                  <a:schemeClr val="tx2"/>
                </a:solidFill>
                <a:sym typeface="Symbol" pitchFamily="18" charset="2"/>
              </a:rPr>
              <a:t>Si </a:t>
            </a:r>
            <a:br>
              <a:rPr lang="en-US">
                <a:solidFill>
                  <a:schemeClr val="tx2"/>
                </a:solidFill>
                <a:sym typeface="Symbol" pitchFamily="18" charset="2"/>
              </a:rPr>
            </a:br>
            <a:endParaRPr lang="it-IT">
              <a:solidFill>
                <a:schemeClr val="tx2"/>
              </a:solidFill>
              <a:sym typeface="Symbol" pitchFamily="18" charset="2"/>
            </a:endParaRPr>
          </a:p>
        </p:txBody>
      </p:sp>
      <p:sp>
        <p:nvSpPr>
          <p:cNvPr id="20487" name="Text Box 14"/>
          <p:cNvSpPr txBox="1">
            <a:spLocks noChangeArrowheads="1"/>
          </p:cNvSpPr>
          <p:nvPr/>
        </p:nvSpPr>
        <p:spPr bwMode="auto">
          <a:xfrm>
            <a:off x="3109913" y="5911850"/>
            <a:ext cx="3232150" cy="396875"/>
          </a:xfrm>
          <a:prstGeom prst="rect">
            <a:avLst/>
          </a:prstGeom>
          <a:noFill/>
          <a:ln w="9525">
            <a:noFill/>
            <a:miter lim="800000"/>
            <a:headEnd/>
            <a:tailEnd/>
          </a:ln>
        </p:spPr>
        <p:txBody>
          <a:bodyPr wrap="none">
            <a:spAutoFit/>
          </a:bodyPr>
          <a:lstStyle/>
          <a:p>
            <a:pPr algn="ctr"/>
            <a:r>
              <a:rPr lang="en-US" sz="2000" i="1">
                <a:solidFill>
                  <a:srgbClr val="FF9900"/>
                </a:solidFill>
              </a:rPr>
              <a:t>R. Schrimpf, EWRHE 2004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6013" y="92075"/>
            <a:ext cx="7956550" cy="457200"/>
          </a:xfrm>
        </p:spPr>
        <p:txBody>
          <a:bodyPr/>
          <a:lstStyle/>
          <a:p>
            <a:pPr eaLnBrk="1" hangingPunct="1"/>
            <a:r>
              <a:rPr lang="en-US" sz="2400" i="1" dirty="0" smtClean="0"/>
              <a:t>Charge collection in a reverse biased p-n junction</a:t>
            </a:r>
          </a:p>
        </p:txBody>
      </p:sp>
      <p:pic>
        <p:nvPicPr>
          <p:cNvPr id="21507" name="Picture 3" descr="page_05"/>
          <p:cNvPicPr>
            <a:picLocks noChangeAspect="1" noChangeArrowheads="1"/>
          </p:cNvPicPr>
          <p:nvPr/>
        </p:nvPicPr>
        <p:blipFill>
          <a:blip r:embed="rId3" cstate="print"/>
          <a:srcRect l="9091" t="21568" r="9091" b="5882"/>
          <a:stretch>
            <a:fillRect/>
          </a:stretch>
        </p:blipFill>
        <p:spPr bwMode="auto">
          <a:xfrm>
            <a:off x="914400" y="904875"/>
            <a:ext cx="7480300" cy="4975225"/>
          </a:xfrm>
          <a:prstGeom prst="rect">
            <a:avLst/>
          </a:prstGeom>
          <a:noFill/>
          <a:ln w="9525">
            <a:noFill/>
            <a:miter lim="800000"/>
            <a:headEnd/>
            <a:tailEnd/>
          </a:ln>
        </p:spPr>
      </p:pic>
      <p:sp>
        <p:nvSpPr>
          <p:cNvPr id="21508" name="Text Box 4"/>
          <p:cNvSpPr txBox="1">
            <a:spLocks noChangeArrowheads="1"/>
          </p:cNvSpPr>
          <p:nvPr/>
        </p:nvSpPr>
        <p:spPr bwMode="auto">
          <a:xfrm>
            <a:off x="4170363" y="838200"/>
            <a:ext cx="1246187" cy="315913"/>
          </a:xfrm>
          <a:prstGeom prst="rect">
            <a:avLst/>
          </a:prstGeom>
          <a:noFill/>
          <a:ln w="9525">
            <a:noFill/>
            <a:miter lim="800000"/>
            <a:headEnd/>
            <a:tailEnd/>
          </a:ln>
        </p:spPr>
        <p:txBody>
          <a:bodyPr lIns="73639" tIns="36819" rIns="73639" bIns="36819">
            <a:spAutoFit/>
          </a:bodyPr>
          <a:lstStyle/>
          <a:p>
            <a:pPr defTabSz="736600">
              <a:spcBef>
                <a:spcPct val="50000"/>
              </a:spcBef>
            </a:pPr>
            <a:r>
              <a:rPr lang="en-US" sz="1600" b="1"/>
              <a:t>Ion Track</a:t>
            </a:r>
          </a:p>
        </p:txBody>
      </p:sp>
      <p:sp>
        <p:nvSpPr>
          <p:cNvPr id="21509" name="Text Box 5"/>
          <p:cNvSpPr txBox="1">
            <a:spLocks noChangeArrowheads="1"/>
          </p:cNvSpPr>
          <p:nvPr/>
        </p:nvSpPr>
        <p:spPr bwMode="auto">
          <a:xfrm>
            <a:off x="6178550" y="838200"/>
            <a:ext cx="554038" cy="315913"/>
          </a:xfrm>
          <a:prstGeom prst="rect">
            <a:avLst/>
          </a:prstGeom>
          <a:noFill/>
          <a:ln w="9525">
            <a:noFill/>
            <a:miter lim="800000"/>
            <a:headEnd/>
            <a:tailEnd/>
          </a:ln>
        </p:spPr>
        <p:txBody>
          <a:bodyPr lIns="73639" tIns="36819" rIns="73639" bIns="36819">
            <a:spAutoFit/>
          </a:bodyPr>
          <a:lstStyle/>
          <a:p>
            <a:pPr defTabSz="736600">
              <a:spcBef>
                <a:spcPct val="50000"/>
              </a:spcBef>
            </a:pPr>
            <a:r>
              <a:rPr lang="en-US" sz="1600" b="1"/>
              <a:t>+V</a:t>
            </a:r>
          </a:p>
        </p:txBody>
      </p:sp>
      <p:sp>
        <p:nvSpPr>
          <p:cNvPr id="21510" name="Text Box 6"/>
          <p:cNvSpPr txBox="1">
            <a:spLocks noChangeArrowheads="1"/>
          </p:cNvSpPr>
          <p:nvPr/>
        </p:nvSpPr>
        <p:spPr bwMode="auto">
          <a:xfrm>
            <a:off x="7772400" y="838200"/>
            <a:ext cx="692150" cy="315913"/>
          </a:xfrm>
          <a:prstGeom prst="rect">
            <a:avLst/>
          </a:prstGeom>
          <a:noFill/>
          <a:ln w="9525">
            <a:noFill/>
            <a:miter lim="800000"/>
            <a:headEnd/>
            <a:tailEnd/>
          </a:ln>
        </p:spPr>
        <p:txBody>
          <a:bodyPr lIns="73639" tIns="36819" rIns="73639" bIns="36819">
            <a:spAutoFit/>
          </a:bodyPr>
          <a:lstStyle/>
          <a:p>
            <a:pPr defTabSz="736600">
              <a:spcBef>
                <a:spcPct val="50000"/>
              </a:spcBef>
            </a:pPr>
            <a:r>
              <a:rPr lang="en-US" sz="1600" b="1"/>
              <a:t>Vss</a:t>
            </a:r>
          </a:p>
        </p:txBody>
      </p:sp>
      <p:sp>
        <p:nvSpPr>
          <p:cNvPr id="21511" name="Text Box 7"/>
          <p:cNvSpPr txBox="1">
            <a:spLocks noChangeArrowheads="1"/>
          </p:cNvSpPr>
          <p:nvPr/>
        </p:nvSpPr>
        <p:spPr bwMode="auto">
          <a:xfrm>
            <a:off x="4792663" y="1644650"/>
            <a:ext cx="1524000" cy="347663"/>
          </a:xfrm>
          <a:prstGeom prst="rect">
            <a:avLst/>
          </a:prstGeom>
          <a:noFill/>
          <a:ln w="9525">
            <a:noFill/>
            <a:miter lim="800000"/>
            <a:headEnd/>
            <a:tailEnd/>
          </a:ln>
        </p:spPr>
        <p:txBody>
          <a:bodyPr lIns="73639" tIns="36819" rIns="73639" bIns="36819">
            <a:spAutoFit/>
          </a:bodyPr>
          <a:lstStyle/>
          <a:p>
            <a:pPr algn="ctr" defTabSz="736600">
              <a:spcBef>
                <a:spcPct val="50000"/>
              </a:spcBef>
            </a:pPr>
            <a:r>
              <a:rPr lang="en-US" sz="1800" b="1">
                <a:solidFill>
                  <a:srgbClr val="006600"/>
                </a:solidFill>
              </a:rPr>
              <a:t>n+ Si</a:t>
            </a:r>
          </a:p>
        </p:txBody>
      </p:sp>
      <p:sp>
        <p:nvSpPr>
          <p:cNvPr id="21512" name="Text Box 8"/>
          <p:cNvSpPr txBox="1">
            <a:spLocks noChangeArrowheads="1"/>
          </p:cNvSpPr>
          <p:nvPr/>
        </p:nvSpPr>
        <p:spPr bwMode="auto">
          <a:xfrm>
            <a:off x="7494588" y="1644650"/>
            <a:ext cx="831850" cy="315913"/>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1600" b="1">
                <a:solidFill>
                  <a:srgbClr val="800000"/>
                </a:solidFill>
              </a:rPr>
              <a:t>p-Si</a:t>
            </a:r>
          </a:p>
        </p:txBody>
      </p:sp>
      <p:sp>
        <p:nvSpPr>
          <p:cNvPr id="21513" name="Text Box 9"/>
          <p:cNvSpPr txBox="1">
            <a:spLocks noChangeArrowheads="1"/>
          </p:cNvSpPr>
          <p:nvPr/>
        </p:nvSpPr>
        <p:spPr bwMode="auto">
          <a:xfrm>
            <a:off x="6664325" y="4400550"/>
            <a:ext cx="1662113" cy="315913"/>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1600" b="1">
                <a:solidFill>
                  <a:srgbClr val="800000"/>
                </a:solidFill>
              </a:rPr>
              <a:t>p+ substrate</a:t>
            </a:r>
          </a:p>
        </p:txBody>
      </p:sp>
      <p:sp>
        <p:nvSpPr>
          <p:cNvPr id="21514" name="Text Box 10"/>
          <p:cNvSpPr txBox="1">
            <a:spLocks noChangeArrowheads="1"/>
          </p:cNvSpPr>
          <p:nvPr/>
        </p:nvSpPr>
        <p:spPr bwMode="auto">
          <a:xfrm>
            <a:off x="2882900" y="2519363"/>
            <a:ext cx="1038225" cy="561975"/>
          </a:xfrm>
          <a:prstGeom prst="rect">
            <a:avLst/>
          </a:prstGeom>
          <a:noFill/>
          <a:ln w="9525">
            <a:noFill/>
            <a:miter lim="800000"/>
            <a:headEnd/>
            <a:tailEnd/>
          </a:ln>
        </p:spPr>
        <p:txBody>
          <a:bodyPr lIns="73639" tIns="36819" rIns="73639" bIns="36819">
            <a:spAutoFit/>
          </a:bodyPr>
          <a:lstStyle/>
          <a:p>
            <a:pPr algn="ctr" defTabSz="736600">
              <a:spcBef>
                <a:spcPct val="50000"/>
              </a:spcBef>
            </a:pPr>
            <a:r>
              <a:rPr lang="en-US" sz="1600" b="1">
                <a:solidFill>
                  <a:srgbClr val="000000"/>
                </a:solidFill>
              </a:rPr>
              <a:t>Electric Field</a:t>
            </a:r>
          </a:p>
        </p:txBody>
      </p:sp>
      <p:sp>
        <p:nvSpPr>
          <p:cNvPr id="478219" name="Text Box 11"/>
          <p:cNvSpPr txBox="1">
            <a:spLocks noChangeArrowheads="1"/>
          </p:cNvSpPr>
          <p:nvPr/>
        </p:nvSpPr>
        <p:spPr bwMode="auto">
          <a:xfrm>
            <a:off x="2438400" y="4495800"/>
            <a:ext cx="2452688" cy="682625"/>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2000" b="1">
                <a:solidFill>
                  <a:schemeClr val="accent1"/>
                </a:solidFill>
              </a:rPr>
              <a:t>Recombination of excess carriers</a:t>
            </a:r>
          </a:p>
        </p:txBody>
      </p:sp>
      <p:sp>
        <p:nvSpPr>
          <p:cNvPr id="478220" name="Text Box 12"/>
          <p:cNvSpPr txBox="1">
            <a:spLocks noChangeArrowheads="1"/>
          </p:cNvSpPr>
          <p:nvPr/>
        </p:nvSpPr>
        <p:spPr bwMode="auto">
          <a:xfrm>
            <a:off x="1392238" y="3581400"/>
            <a:ext cx="3179762" cy="682625"/>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2000" b="1">
                <a:solidFill>
                  <a:srgbClr val="006600"/>
                </a:solidFill>
              </a:rPr>
              <a:t>Collection by  diffusion from the neutral region</a:t>
            </a:r>
          </a:p>
        </p:txBody>
      </p:sp>
      <p:sp>
        <p:nvSpPr>
          <p:cNvPr id="478221" name="Text Box 13"/>
          <p:cNvSpPr txBox="1">
            <a:spLocks noChangeArrowheads="1"/>
          </p:cNvSpPr>
          <p:nvPr/>
        </p:nvSpPr>
        <p:spPr bwMode="auto">
          <a:xfrm>
            <a:off x="1219200" y="3284538"/>
            <a:ext cx="2743200" cy="377825"/>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2000" b="1">
                <a:solidFill>
                  <a:srgbClr val="800080"/>
                </a:solidFill>
              </a:rPr>
              <a:t>Funnel</a:t>
            </a:r>
          </a:p>
        </p:txBody>
      </p:sp>
      <p:sp>
        <p:nvSpPr>
          <p:cNvPr id="478222" name="Text Box 14"/>
          <p:cNvSpPr txBox="1">
            <a:spLocks noChangeArrowheads="1"/>
          </p:cNvSpPr>
          <p:nvPr/>
        </p:nvSpPr>
        <p:spPr bwMode="auto">
          <a:xfrm>
            <a:off x="990600" y="2286000"/>
            <a:ext cx="1544638" cy="987425"/>
          </a:xfrm>
          <a:prstGeom prst="rect">
            <a:avLst/>
          </a:prstGeom>
          <a:noFill/>
          <a:ln w="9525">
            <a:noFill/>
            <a:miter lim="800000"/>
            <a:headEnd/>
            <a:tailEnd/>
          </a:ln>
        </p:spPr>
        <p:txBody>
          <a:bodyPr lIns="73639" tIns="36819" rIns="73639" bIns="36819">
            <a:spAutoFit/>
          </a:bodyPr>
          <a:lstStyle/>
          <a:p>
            <a:pPr algn="r" defTabSz="736600">
              <a:spcBef>
                <a:spcPct val="50000"/>
              </a:spcBef>
            </a:pPr>
            <a:r>
              <a:rPr lang="en-US" sz="2000" b="1">
                <a:solidFill>
                  <a:srgbClr val="800000"/>
                </a:solidFill>
              </a:rPr>
              <a:t>Collection by Drift in the SCR</a:t>
            </a:r>
          </a:p>
        </p:txBody>
      </p:sp>
      <p:sp>
        <p:nvSpPr>
          <p:cNvPr id="478223" name="Text Box 15"/>
          <p:cNvSpPr txBox="1">
            <a:spLocks noChangeArrowheads="1"/>
          </p:cNvSpPr>
          <p:nvPr/>
        </p:nvSpPr>
        <p:spPr bwMode="auto">
          <a:xfrm>
            <a:off x="5994400" y="2720975"/>
            <a:ext cx="2387600" cy="682625"/>
          </a:xfrm>
          <a:prstGeom prst="rect">
            <a:avLst/>
          </a:prstGeom>
          <a:noFill/>
          <a:ln w="9525">
            <a:noFill/>
            <a:miter lim="800000"/>
            <a:headEnd/>
            <a:tailEnd/>
          </a:ln>
        </p:spPr>
        <p:txBody>
          <a:bodyPr lIns="73639" tIns="36819" rIns="73639" bIns="36819">
            <a:spAutoFit/>
          </a:bodyPr>
          <a:lstStyle/>
          <a:p>
            <a:pPr defTabSz="736600">
              <a:spcBef>
                <a:spcPct val="50000"/>
              </a:spcBef>
            </a:pPr>
            <a:r>
              <a:rPr lang="en-US" sz="2000" b="1">
                <a:solidFill>
                  <a:srgbClr val="800080"/>
                </a:solidFill>
              </a:rPr>
              <a:t>Potential Deformation</a:t>
            </a:r>
          </a:p>
        </p:txBody>
      </p:sp>
      <p:sp>
        <p:nvSpPr>
          <p:cNvPr id="478224" name="Text Box 16"/>
          <p:cNvSpPr txBox="1">
            <a:spLocks noChangeArrowheads="1"/>
          </p:cNvSpPr>
          <p:nvPr/>
        </p:nvSpPr>
        <p:spPr bwMode="auto">
          <a:xfrm>
            <a:off x="6219825" y="3581400"/>
            <a:ext cx="2286000" cy="682625"/>
          </a:xfrm>
          <a:prstGeom prst="rect">
            <a:avLst/>
          </a:prstGeom>
          <a:noFill/>
          <a:ln w="9525">
            <a:noFill/>
            <a:miter lim="800000"/>
            <a:headEnd/>
            <a:tailEnd/>
          </a:ln>
        </p:spPr>
        <p:txBody>
          <a:bodyPr lIns="73639" tIns="36819" rIns="73639" bIns="36819">
            <a:spAutoFit/>
          </a:bodyPr>
          <a:lstStyle/>
          <a:p>
            <a:pPr defTabSz="736600">
              <a:spcBef>
                <a:spcPct val="50000"/>
              </a:spcBef>
            </a:pPr>
            <a:r>
              <a:rPr lang="en-US" sz="2000" b="1">
                <a:solidFill>
                  <a:srgbClr val="000000"/>
                </a:solidFill>
              </a:rPr>
              <a:t>Electron-Hole Pairs Generation</a:t>
            </a:r>
          </a:p>
        </p:txBody>
      </p:sp>
      <p:sp>
        <p:nvSpPr>
          <p:cNvPr id="478225" name="AutoShape 17"/>
          <p:cNvSpPr>
            <a:spLocks/>
          </p:cNvSpPr>
          <p:nvPr/>
        </p:nvSpPr>
        <p:spPr bwMode="auto">
          <a:xfrm rot="-5400000">
            <a:off x="4276725" y="-238125"/>
            <a:ext cx="781050" cy="4152900"/>
          </a:xfrm>
          <a:prstGeom prst="leftBracket">
            <a:avLst>
              <a:gd name="adj" fmla="val 44309"/>
            </a:avLst>
          </a:prstGeom>
          <a:noFill/>
          <a:ln w="203200">
            <a:solidFill>
              <a:srgbClr val="800000"/>
            </a:solidFill>
            <a:round/>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8224"/>
                                        </p:tgtEl>
                                        <p:attrNameLst>
                                          <p:attrName>style.visibility</p:attrName>
                                        </p:attrNameLst>
                                      </p:cBhvr>
                                      <p:to>
                                        <p:strVal val="visible"/>
                                      </p:to>
                                    </p:set>
                                    <p:anim calcmode="lin" valueType="num">
                                      <p:cBhvr additive="base">
                                        <p:cTn id="7" dur="500" fill="hold"/>
                                        <p:tgtEl>
                                          <p:spTgt spid="478224"/>
                                        </p:tgtEl>
                                        <p:attrNameLst>
                                          <p:attrName>ppt_x</p:attrName>
                                        </p:attrNameLst>
                                      </p:cBhvr>
                                      <p:tavLst>
                                        <p:tav tm="0">
                                          <p:val>
                                            <p:strVal val="1+#ppt_w/2"/>
                                          </p:val>
                                        </p:tav>
                                        <p:tav tm="100000">
                                          <p:val>
                                            <p:strVal val="#ppt_x"/>
                                          </p:val>
                                        </p:tav>
                                      </p:tavLst>
                                    </p:anim>
                                    <p:anim calcmode="lin" valueType="num">
                                      <p:cBhvr additive="base">
                                        <p:cTn id="8" dur="500" fill="hold"/>
                                        <p:tgtEl>
                                          <p:spTgt spid="478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22"/>
                                        </p:tgtEl>
                                        <p:attrNameLst>
                                          <p:attrName>style.visibility</p:attrName>
                                        </p:attrNameLst>
                                      </p:cBhvr>
                                      <p:to>
                                        <p:strVal val="visible"/>
                                      </p:to>
                                    </p:set>
                                    <p:anim calcmode="lin" valueType="num">
                                      <p:cBhvr additive="base">
                                        <p:cTn id="13" dur="500" fill="hold"/>
                                        <p:tgtEl>
                                          <p:spTgt spid="478222"/>
                                        </p:tgtEl>
                                        <p:attrNameLst>
                                          <p:attrName>ppt_x</p:attrName>
                                        </p:attrNameLst>
                                      </p:cBhvr>
                                      <p:tavLst>
                                        <p:tav tm="0">
                                          <p:val>
                                            <p:strVal val="0-#ppt_w/2"/>
                                          </p:val>
                                        </p:tav>
                                        <p:tav tm="100000">
                                          <p:val>
                                            <p:strVal val="#ppt_x"/>
                                          </p:val>
                                        </p:tav>
                                      </p:tavLst>
                                    </p:anim>
                                    <p:anim calcmode="lin" valueType="num">
                                      <p:cBhvr additive="base">
                                        <p:cTn id="14" dur="500" fill="hold"/>
                                        <p:tgtEl>
                                          <p:spTgt spid="4782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78225"/>
                                        </p:tgtEl>
                                        <p:attrNameLst>
                                          <p:attrName>style.visibility</p:attrName>
                                        </p:attrNameLst>
                                      </p:cBhvr>
                                      <p:to>
                                        <p:strVal val="visible"/>
                                      </p:to>
                                    </p:set>
                                    <p:animEffect transition="in" filter="dissolve">
                                      <p:cBhvr>
                                        <p:cTn id="19" dur="500"/>
                                        <p:tgtEl>
                                          <p:spTgt spid="4782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78221"/>
                                        </p:tgtEl>
                                        <p:attrNameLst>
                                          <p:attrName>style.visibility</p:attrName>
                                        </p:attrNameLst>
                                      </p:cBhvr>
                                      <p:to>
                                        <p:strVal val="visible"/>
                                      </p:to>
                                    </p:set>
                                    <p:anim calcmode="lin" valueType="num">
                                      <p:cBhvr additive="base">
                                        <p:cTn id="24" dur="500" fill="hold"/>
                                        <p:tgtEl>
                                          <p:spTgt spid="478221"/>
                                        </p:tgtEl>
                                        <p:attrNameLst>
                                          <p:attrName>ppt_x</p:attrName>
                                        </p:attrNameLst>
                                      </p:cBhvr>
                                      <p:tavLst>
                                        <p:tav tm="0">
                                          <p:val>
                                            <p:strVal val="0-#ppt_w/2"/>
                                          </p:val>
                                        </p:tav>
                                        <p:tav tm="100000">
                                          <p:val>
                                            <p:strVal val="#ppt_x"/>
                                          </p:val>
                                        </p:tav>
                                      </p:tavLst>
                                    </p:anim>
                                    <p:anim calcmode="lin" valueType="num">
                                      <p:cBhvr additive="base">
                                        <p:cTn id="25" dur="500" fill="hold"/>
                                        <p:tgtEl>
                                          <p:spTgt spid="47822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78223"/>
                                        </p:tgtEl>
                                        <p:attrNameLst>
                                          <p:attrName>style.visibility</p:attrName>
                                        </p:attrNameLst>
                                      </p:cBhvr>
                                      <p:to>
                                        <p:strVal val="visible"/>
                                      </p:to>
                                    </p:set>
                                    <p:anim calcmode="lin" valueType="num">
                                      <p:cBhvr additive="base">
                                        <p:cTn id="30" dur="500" fill="hold"/>
                                        <p:tgtEl>
                                          <p:spTgt spid="478223"/>
                                        </p:tgtEl>
                                        <p:attrNameLst>
                                          <p:attrName>ppt_x</p:attrName>
                                        </p:attrNameLst>
                                      </p:cBhvr>
                                      <p:tavLst>
                                        <p:tav tm="0">
                                          <p:val>
                                            <p:strVal val="1+#ppt_w/2"/>
                                          </p:val>
                                        </p:tav>
                                        <p:tav tm="100000">
                                          <p:val>
                                            <p:strVal val="#ppt_x"/>
                                          </p:val>
                                        </p:tav>
                                      </p:tavLst>
                                    </p:anim>
                                    <p:anim calcmode="lin" valueType="num">
                                      <p:cBhvr additive="base">
                                        <p:cTn id="31" dur="500" fill="hold"/>
                                        <p:tgtEl>
                                          <p:spTgt spid="47822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78220"/>
                                        </p:tgtEl>
                                        <p:attrNameLst>
                                          <p:attrName>style.visibility</p:attrName>
                                        </p:attrNameLst>
                                      </p:cBhvr>
                                      <p:to>
                                        <p:strVal val="visible"/>
                                      </p:to>
                                    </p:set>
                                    <p:anim calcmode="lin" valueType="num">
                                      <p:cBhvr additive="base">
                                        <p:cTn id="36" dur="500" fill="hold"/>
                                        <p:tgtEl>
                                          <p:spTgt spid="478220"/>
                                        </p:tgtEl>
                                        <p:attrNameLst>
                                          <p:attrName>ppt_x</p:attrName>
                                        </p:attrNameLst>
                                      </p:cBhvr>
                                      <p:tavLst>
                                        <p:tav tm="0">
                                          <p:val>
                                            <p:strVal val="0-#ppt_w/2"/>
                                          </p:val>
                                        </p:tav>
                                        <p:tav tm="100000">
                                          <p:val>
                                            <p:strVal val="#ppt_x"/>
                                          </p:val>
                                        </p:tav>
                                      </p:tavLst>
                                    </p:anim>
                                    <p:anim calcmode="lin" valueType="num">
                                      <p:cBhvr additive="base">
                                        <p:cTn id="37" dur="500" fill="hold"/>
                                        <p:tgtEl>
                                          <p:spTgt spid="47822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8219"/>
                                        </p:tgtEl>
                                        <p:attrNameLst>
                                          <p:attrName>style.visibility</p:attrName>
                                        </p:attrNameLst>
                                      </p:cBhvr>
                                      <p:to>
                                        <p:strVal val="visible"/>
                                      </p:to>
                                    </p:set>
                                    <p:animEffect transition="in" filter="dissolve">
                                      <p:cBhvr>
                                        <p:cTn id="42" dur="500"/>
                                        <p:tgtEl>
                                          <p:spTgt spid="47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9" grpId="0" autoUpdateAnimBg="0"/>
      <p:bldP spid="478220" grpId="0" autoUpdateAnimBg="0"/>
      <p:bldP spid="478221" grpId="0" autoUpdateAnimBg="0"/>
      <p:bldP spid="478222" grpId="0" autoUpdateAnimBg="0"/>
      <p:bldP spid="478223" grpId="0" autoUpdateAnimBg="0"/>
      <p:bldP spid="478224" grpId="0" autoUpdateAnimBg="0"/>
      <p:bldP spid="4782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rge Funneling Mechanism"/>
          <p:cNvPicPr>
            <a:picLocks noChangeAspect="1" noChangeArrowheads="1"/>
          </p:cNvPicPr>
          <p:nvPr/>
        </p:nvPicPr>
        <p:blipFill>
          <a:blip r:embed="rId3" cstate="print"/>
          <a:srcRect t="21605"/>
          <a:stretch>
            <a:fillRect/>
          </a:stretch>
        </p:blipFill>
        <p:spPr bwMode="auto">
          <a:xfrm>
            <a:off x="685800" y="1306513"/>
            <a:ext cx="8001000" cy="4498975"/>
          </a:xfrm>
          <a:prstGeom prst="rect">
            <a:avLst/>
          </a:prstGeom>
          <a:noFill/>
          <a:ln w="9525">
            <a:noFill/>
            <a:miter lim="800000"/>
            <a:headEnd/>
            <a:tailEnd/>
          </a:ln>
        </p:spPr>
      </p:pic>
      <p:sp>
        <p:nvSpPr>
          <p:cNvPr id="22531" name="Text Box 3"/>
          <p:cNvSpPr txBox="1">
            <a:spLocks noChangeArrowheads="1"/>
          </p:cNvSpPr>
          <p:nvPr/>
        </p:nvSpPr>
        <p:spPr bwMode="auto">
          <a:xfrm>
            <a:off x="1600200" y="5791200"/>
            <a:ext cx="5924550" cy="396875"/>
          </a:xfrm>
          <a:prstGeom prst="rect">
            <a:avLst/>
          </a:prstGeom>
          <a:noFill/>
          <a:ln w="9525">
            <a:noFill/>
            <a:miter lim="800000"/>
            <a:headEnd/>
            <a:tailEnd/>
          </a:ln>
        </p:spPr>
        <p:txBody>
          <a:bodyPr wrap="none">
            <a:spAutoFit/>
          </a:bodyPr>
          <a:lstStyle/>
          <a:p>
            <a:pPr algn="ctr"/>
            <a:r>
              <a:rPr lang="en-US" sz="2000" i="1">
                <a:solidFill>
                  <a:srgbClr val="FF9900"/>
                </a:solidFill>
              </a:rPr>
              <a:t>F.B. McLean and T.R. Oldham, IEEE-TNS29, 1982</a:t>
            </a:r>
          </a:p>
        </p:txBody>
      </p:sp>
      <p:sp>
        <p:nvSpPr>
          <p:cNvPr id="22532" name="Rectangle 4"/>
          <p:cNvSpPr>
            <a:spLocks noChangeArrowheads="1"/>
          </p:cNvSpPr>
          <p:nvPr/>
        </p:nvSpPr>
        <p:spPr bwMode="auto">
          <a:xfrm>
            <a:off x="349250" y="-242888"/>
            <a:ext cx="8686800" cy="1143001"/>
          </a:xfrm>
          <a:prstGeom prst="rect">
            <a:avLst/>
          </a:prstGeom>
          <a:noFill/>
          <a:ln w="9525">
            <a:noFill/>
            <a:miter lim="800000"/>
            <a:headEnd/>
            <a:tailEnd/>
          </a:ln>
        </p:spPr>
        <p:txBody>
          <a:bodyPr anchor="ctr"/>
          <a:lstStyle/>
          <a:p>
            <a:pPr algn="r"/>
            <a:r>
              <a:rPr lang="en-US" sz="2400" i="1" dirty="0">
                <a:solidFill>
                  <a:schemeClr val="tx2"/>
                </a:solidFill>
              </a:rPr>
              <a:t>Charge funneling mechanism</a:t>
            </a:r>
          </a:p>
        </p:txBody>
      </p:sp>
      <p:sp>
        <p:nvSpPr>
          <p:cNvPr id="22533" name="Text Box 5"/>
          <p:cNvSpPr txBox="1">
            <a:spLocks noChangeArrowheads="1"/>
          </p:cNvSpPr>
          <p:nvPr/>
        </p:nvSpPr>
        <p:spPr bwMode="auto">
          <a:xfrm>
            <a:off x="755650" y="739775"/>
            <a:ext cx="7632700" cy="457200"/>
          </a:xfrm>
          <a:prstGeom prst="rect">
            <a:avLst/>
          </a:prstGeom>
          <a:noFill/>
          <a:ln w="9525">
            <a:noFill/>
            <a:miter lim="800000"/>
            <a:headEnd/>
            <a:tailEnd/>
          </a:ln>
        </p:spPr>
        <p:txBody>
          <a:bodyPr>
            <a:spAutoFit/>
          </a:bodyPr>
          <a:lstStyle/>
          <a:p>
            <a:pPr>
              <a:spcBef>
                <a:spcPct val="50000"/>
              </a:spcBef>
              <a:buFontTx/>
              <a:buChar char="•"/>
            </a:pPr>
            <a:r>
              <a:rPr lang="it-IT" sz="2400"/>
              <a:t> </a:t>
            </a:r>
            <a:r>
              <a:rPr lang="it-IT" sz="2400" i="1">
                <a:solidFill>
                  <a:srgbClr val="FF0000"/>
                </a:solidFill>
              </a:rPr>
              <a:t>Funneling</a:t>
            </a:r>
            <a:r>
              <a:rPr lang="it-IT" sz="2400"/>
              <a:t> on a Schottky diode (IBM, 1981):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52525" y="92075"/>
            <a:ext cx="7956550" cy="457200"/>
          </a:xfrm>
          <a:prstGeom prst="rect">
            <a:avLst/>
          </a:prstGeom>
        </p:spPr>
        <p:txBody>
          <a:bodyPr/>
          <a:lstStyle/>
          <a:p>
            <a:pPr eaLnBrk="1" hangingPunct="1"/>
            <a:r>
              <a:rPr lang="it-IT" sz="2400" i="1" dirty="0" err="1" smtClean="0"/>
              <a:t>Time</a:t>
            </a:r>
            <a:r>
              <a:rPr lang="it-IT" sz="2400" i="1" dirty="0" smtClean="0"/>
              <a:t> </a:t>
            </a:r>
            <a:r>
              <a:rPr lang="it-IT" sz="2400" i="1" dirty="0" err="1" smtClean="0"/>
              <a:t>evolution</a:t>
            </a:r>
            <a:r>
              <a:rPr lang="it-IT" sz="2400" i="1" dirty="0" smtClean="0"/>
              <a:t> </a:t>
            </a:r>
            <a:r>
              <a:rPr lang="it-IT" sz="2400" i="1" dirty="0" err="1" smtClean="0"/>
              <a:t>of</a:t>
            </a:r>
            <a:r>
              <a:rPr lang="it-IT" sz="2400" i="1" dirty="0" smtClean="0"/>
              <a:t> </a:t>
            </a:r>
            <a:r>
              <a:rPr lang="it-IT" sz="2400" i="1" dirty="0" err="1" smtClean="0"/>
              <a:t>charge</a:t>
            </a:r>
            <a:r>
              <a:rPr lang="it-IT" sz="2400" i="1" dirty="0" smtClean="0"/>
              <a:t> </a:t>
            </a:r>
            <a:r>
              <a:rPr lang="it-IT" sz="2400" i="1" dirty="0" err="1" smtClean="0"/>
              <a:t>collection</a:t>
            </a:r>
            <a:r>
              <a:rPr lang="it-IT" sz="2400" i="1" dirty="0" smtClean="0"/>
              <a:t> </a:t>
            </a:r>
          </a:p>
        </p:txBody>
      </p:sp>
      <p:sp>
        <p:nvSpPr>
          <p:cNvPr id="23555" name="Text Box 3"/>
          <p:cNvSpPr txBox="1">
            <a:spLocks noChangeArrowheads="1"/>
          </p:cNvSpPr>
          <p:nvPr/>
        </p:nvSpPr>
        <p:spPr bwMode="auto">
          <a:xfrm>
            <a:off x="2894013" y="5876925"/>
            <a:ext cx="3838575" cy="396875"/>
          </a:xfrm>
          <a:prstGeom prst="rect">
            <a:avLst/>
          </a:prstGeom>
          <a:noFill/>
          <a:ln w="9525">
            <a:noFill/>
            <a:miter lim="800000"/>
            <a:headEnd/>
            <a:tailEnd/>
          </a:ln>
        </p:spPr>
        <p:txBody>
          <a:bodyPr wrap="none">
            <a:spAutoFit/>
          </a:bodyPr>
          <a:lstStyle/>
          <a:p>
            <a:r>
              <a:rPr lang="en-US" sz="2000" i="1">
                <a:solidFill>
                  <a:srgbClr val="FF9900"/>
                </a:solidFill>
              </a:rPr>
              <a:t>R. Baumann, IEEE-TDMR, 2005</a:t>
            </a:r>
          </a:p>
        </p:txBody>
      </p:sp>
      <p:pic>
        <p:nvPicPr>
          <p:cNvPr id="23556" name="Picture 4"/>
          <p:cNvPicPr>
            <a:picLocks noChangeAspect="1" noChangeArrowheads="1"/>
          </p:cNvPicPr>
          <p:nvPr/>
        </p:nvPicPr>
        <p:blipFill>
          <a:blip r:embed="rId3" cstate="print"/>
          <a:srcRect/>
          <a:stretch>
            <a:fillRect/>
          </a:stretch>
        </p:blipFill>
        <p:spPr bwMode="auto">
          <a:xfrm>
            <a:off x="1976438" y="969963"/>
            <a:ext cx="5332412" cy="490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571500" y="857250"/>
            <a:ext cx="3571875" cy="2306638"/>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28625" y="3625850"/>
            <a:ext cx="3482975" cy="2660650"/>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a:stretch>
            <a:fillRect/>
          </a:stretch>
        </p:blipFill>
        <p:spPr bwMode="auto">
          <a:xfrm>
            <a:off x="4529138" y="3571875"/>
            <a:ext cx="3686175" cy="2733675"/>
          </a:xfrm>
          <a:prstGeom prst="rect">
            <a:avLst/>
          </a:prstGeom>
          <a:noFill/>
          <a:ln w="9525">
            <a:noFill/>
            <a:miter lim="800000"/>
            <a:headEnd/>
            <a:tailEnd/>
          </a:ln>
        </p:spPr>
      </p:pic>
      <p:sp>
        <p:nvSpPr>
          <p:cNvPr id="24581" name="CasellaDiTesto 6"/>
          <p:cNvSpPr txBox="1">
            <a:spLocks noChangeArrowheads="1"/>
          </p:cNvSpPr>
          <p:nvPr/>
        </p:nvSpPr>
        <p:spPr bwMode="auto">
          <a:xfrm>
            <a:off x="4211638" y="2774950"/>
            <a:ext cx="4608512" cy="366713"/>
          </a:xfrm>
          <a:prstGeom prst="rect">
            <a:avLst/>
          </a:prstGeom>
          <a:noFill/>
          <a:ln w="9525">
            <a:noFill/>
            <a:miter lim="800000"/>
            <a:headEnd/>
            <a:tailEnd/>
          </a:ln>
        </p:spPr>
        <p:txBody>
          <a:bodyPr>
            <a:spAutoFit/>
          </a:bodyPr>
          <a:lstStyle/>
          <a:p>
            <a:pPr algn="r"/>
            <a:r>
              <a:rPr lang="it-IT" sz="1800">
                <a:solidFill>
                  <a:srgbClr val="FF9900"/>
                </a:solidFill>
              </a:rPr>
              <a:t>V. Ferlet-Cavrois </a:t>
            </a:r>
            <a:r>
              <a:rPr lang="it-IT" sz="1800" i="1">
                <a:solidFill>
                  <a:srgbClr val="FF9900"/>
                </a:solidFill>
              </a:rPr>
              <a:t>et al.</a:t>
            </a:r>
            <a:r>
              <a:rPr lang="it-IT" sz="1800">
                <a:solidFill>
                  <a:srgbClr val="FF9900"/>
                </a:solidFill>
              </a:rPr>
              <a:t>, IEEE-TNS, 2006</a:t>
            </a:r>
          </a:p>
        </p:txBody>
      </p:sp>
      <p:sp>
        <p:nvSpPr>
          <p:cNvPr id="24582" name="CasellaDiTesto 7"/>
          <p:cNvSpPr txBox="1">
            <a:spLocks noChangeArrowheads="1"/>
          </p:cNvSpPr>
          <p:nvPr/>
        </p:nvSpPr>
        <p:spPr bwMode="auto">
          <a:xfrm>
            <a:off x="107950" y="3286125"/>
            <a:ext cx="8929688" cy="396875"/>
          </a:xfrm>
          <a:prstGeom prst="rect">
            <a:avLst/>
          </a:prstGeom>
          <a:noFill/>
          <a:ln w="9525">
            <a:noFill/>
            <a:miter lim="800000"/>
            <a:headEnd/>
            <a:tailEnd/>
          </a:ln>
        </p:spPr>
        <p:txBody>
          <a:bodyPr>
            <a:spAutoFit/>
          </a:bodyPr>
          <a:lstStyle/>
          <a:p>
            <a:pPr algn="ctr"/>
            <a:r>
              <a:rPr lang="it-IT" sz="2000"/>
              <a:t>Bulk/SOI NMOSFETs, </a:t>
            </a:r>
            <a:r>
              <a:rPr lang="it-IT" sz="2000" baseline="30000"/>
              <a:t>48</a:t>
            </a:r>
            <a:r>
              <a:rPr lang="it-IT" sz="2000"/>
              <a:t>Ca ions (LET </a:t>
            </a:r>
            <a:r>
              <a:rPr lang="it-IT" sz="2000">
                <a:sym typeface="Symbol" pitchFamily="18" charset="2"/>
              </a:rPr>
              <a:t> 15 MeVcm</a:t>
            </a:r>
            <a:r>
              <a:rPr lang="it-IT" sz="2000" baseline="30000">
                <a:sym typeface="Symbol" pitchFamily="18" charset="2"/>
              </a:rPr>
              <a:t>2</a:t>
            </a:r>
            <a:r>
              <a:rPr lang="it-IT" sz="2000">
                <a:sym typeface="Symbol" pitchFamily="18" charset="2"/>
              </a:rPr>
              <a:t>/mg)</a:t>
            </a:r>
            <a:endParaRPr lang="it-IT" sz="2000" baseline="30000"/>
          </a:p>
        </p:txBody>
      </p:sp>
      <p:sp>
        <p:nvSpPr>
          <p:cNvPr id="24583" name="CasellaDiTesto 9"/>
          <p:cNvSpPr txBox="1">
            <a:spLocks noChangeArrowheads="1"/>
          </p:cNvSpPr>
          <p:nvPr/>
        </p:nvSpPr>
        <p:spPr bwMode="auto">
          <a:xfrm>
            <a:off x="4857750" y="1708150"/>
            <a:ext cx="3929063" cy="641350"/>
          </a:xfrm>
          <a:prstGeom prst="rect">
            <a:avLst/>
          </a:prstGeom>
          <a:noFill/>
          <a:ln w="9525">
            <a:noFill/>
            <a:miter lim="800000"/>
            <a:headEnd/>
            <a:tailEnd/>
          </a:ln>
        </p:spPr>
        <p:txBody>
          <a:bodyPr>
            <a:spAutoFit/>
          </a:bodyPr>
          <a:lstStyle/>
          <a:p>
            <a:r>
              <a:rPr lang="it-IT" sz="1800">
                <a:latin typeface="Calibri" pitchFamily="34" charset="0"/>
              </a:rPr>
              <a:t>Tektronix TDS6124C, </a:t>
            </a:r>
          </a:p>
          <a:p>
            <a:r>
              <a:rPr lang="it-IT" sz="1800">
                <a:latin typeface="Calibri" pitchFamily="34" charset="0"/>
              </a:rPr>
              <a:t>40 Gsamples/s      </a:t>
            </a:r>
          </a:p>
        </p:txBody>
      </p:sp>
      <p:cxnSp>
        <p:nvCxnSpPr>
          <p:cNvPr id="12" name="Connettore 2 11"/>
          <p:cNvCxnSpPr/>
          <p:nvPr/>
        </p:nvCxnSpPr>
        <p:spPr>
          <a:xfrm>
            <a:off x="4000500" y="2000250"/>
            <a:ext cx="785813" cy="158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85" name="Rectangle 10"/>
          <p:cNvSpPr>
            <a:spLocks noChangeArrowheads="1"/>
          </p:cNvSpPr>
          <p:nvPr/>
        </p:nvSpPr>
        <p:spPr bwMode="auto">
          <a:xfrm>
            <a:off x="3681413" y="115888"/>
            <a:ext cx="5354637" cy="457200"/>
          </a:xfrm>
          <a:prstGeom prst="rect">
            <a:avLst/>
          </a:prstGeom>
          <a:noFill/>
          <a:ln w="9525">
            <a:noFill/>
            <a:miter lim="800000"/>
            <a:headEnd/>
            <a:tailEnd/>
          </a:ln>
        </p:spPr>
        <p:txBody>
          <a:bodyPr wrap="none">
            <a:spAutoFit/>
          </a:bodyPr>
          <a:lstStyle/>
          <a:p>
            <a:r>
              <a:rPr lang="it-IT" sz="2400" i="1" dirty="0" err="1">
                <a:solidFill>
                  <a:schemeClr val="tx2"/>
                </a:solidFill>
              </a:rPr>
              <a:t>Measurements</a:t>
            </a:r>
            <a:r>
              <a:rPr lang="it-IT" sz="2400" i="1" dirty="0">
                <a:solidFill>
                  <a:schemeClr val="tx2"/>
                </a:solidFill>
              </a:rPr>
              <a:t> </a:t>
            </a:r>
            <a:r>
              <a:rPr lang="it-IT" sz="2400" i="1" dirty="0" err="1">
                <a:solidFill>
                  <a:schemeClr val="tx2"/>
                </a:solidFill>
              </a:rPr>
              <a:t>of</a:t>
            </a:r>
            <a:r>
              <a:rPr lang="it-IT" sz="2400" i="1" dirty="0">
                <a:solidFill>
                  <a:schemeClr val="tx2"/>
                </a:solidFill>
              </a:rPr>
              <a:t> SEE </a:t>
            </a:r>
            <a:r>
              <a:rPr lang="it-IT" sz="2400" i="1" dirty="0" err="1">
                <a:solidFill>
                  <a:schemeClr val="tx2"/>
                </a:solidFill>
              </a:rPr>
              <a:t>induced</a:t>
            </a:r>
            <a:r>
              <a:rPr lang="it-IT" sz="2400" i="1" dirty="0">
                <a:solidFill>
                  <a:schemeClr val="tx2"/>
                </a:solidFill>
              </a:rPr>
              <a:t> </a:t>
            </a:r>
            <a:r>
              <a:rPr lang="it-IT" sz="2400" i="1" dirty="0" err="1">
                <a:solidFill>
                  <a:schemeClr val="tx2"/>
                </a:solidFill>
              </a:rPr>
              <a:t>pulses</a:t>
            </a:r>
            <a:endParaRPr lang="it-IT" sz="2400" i="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187450" y="0"/>
            <a:ext cx="7956550" cy="457200"/>
          </a:xfrm>
          <a:prstGeom prst="rect">
            <a:avLst/>
          </a:prstGeom>
        </p:spPr>
        <p:txBody>
          <a:bodyPr/>
          <a:lstStyle/>
          <a:p>
            <a:pPr eaLnBrk="1" hangingPunct="1"/>
            <a:endParaRPr lang="it-IT" sz="2400" dirty="0" smtClean="0"/>
          </a:p>
        </p:txBody>
      </p:sp>
      <p:pic>
        <p:nvPicPr>
          <p:cNvPr id="25603" name="Picture 5"/>
          <p:cNvPicPr>
            <a:picLocks noChangeAspect="1" noChangeArrowheads="1"/>
          </p:cNvPicPr>
          <p:nvPr/>
        </p:nvPicPr>
        <p:blipFill>
          <a:blip r:embed="rId3" cstate="print"/>
          <a:srcRect/>
          <a:stretch>
            <a:fillRect/>
          </a:stretch>
        </p:blipFill>
        <p:spPr bwMode="auto">
          <a:xfrm>
            <a:off x="36513" y="765175"/>
            <a:ext cx="7343775" cy="5478463"/>
          </a:xfrm>
          <a:prstGeom prst="rect">
            <a:avLst/>
          </a:prstGeom>
          <a:noFill/>
          <a:ln w="9525">
            <a:noFill/>
            <a:miter lim="800000"/>
            <a:headEnd/>
            <a:tailEnd/>
          </a:ln>
        </p:spPr>
      </p:pic>
      <p:sp>
        <p:nvSpPr>
          <p:cNvPr id="25604" name="Text Box 6"/>
          <p:cNvSpPr txBox="1">
            <a:spLocks noChangeArrowheads="1"/>
          </p:cNvSpPr>
          <p:nvPr/>
        </p:nvSpPr>
        <p:spPr bwMode="auto">
          <a:xfrm>
            <a:off x="7137400" y="5157788"/>
            <a:ext cx="1827213" cy="1006475"/>
          </a:xfrm>
          <a:prstGeom prst="rect">
            <a:avLst/>
          </a:prstGeom>
          <a:noFill/>
          <a:ln w="9525">
            <a:noFill/>
            <a:miter lim="800000"/>
            <a:headEnd/>
            <a:tailEnd/>
          </a:ln>
        </p:spPr>
        <p:txBody>
          <a:bodyPr>
            <a:spAutoFit/>
          </a:bodyPr>
          <a:lstStyle/>
          <a:p>
            <a:r>
              <a:rPr lang="en-US" sz="2000" i="1">
                <a:solidFill>
                  <a:srgbClr val="FF9900"/>
                </a:solidFill>
              </a:rPr>
              <a:t>P. Dodd, IEEE-TDMR 5, 2005</a:t>
            </a:r>
          </a:p>
        </p:txBody>
      </p:sp>
      <p:sp>
        <p:nvSpPr>
          <p:cNvPr id="5" name="Rettangolo 4"/>
          <p:cNvSpPr/>
          <p:nvPr/>
        </p:nvSpPr>
        <p:spPr>
          <a:xfrm>
            <a:off x="7020272" y="25460"/>
            <a:ext cx="2094676" cy="461665"/>
          </a:xfrm>
          <a:prstGeom prst="rect">
            <a:avLst/>
          </a:prstGeom>
        </p:spPr>
        <p:txBody>
          <a:bodyPr wrap="none">
            <a:spAutoFit/>
          </a:bodyPr>
          <a:lstStyle/>
          <a:p>
            <a:r>
              <a:rPr lang="it-IT" sz="2400" i="1" dirty="0" smtClean="0"/>
              <a:t>SEL in CMOS</a:t>
            </a:r>
            <a:endParaRPr lang="it-IT" sz="2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26504" y="-242888"/>
            <a:ext cx="8382000" cy="1143001"/>
          </a:xfrm>
        </p:spPr>
        <p:txBody>
          <a:bodyPr/>
          <a:lstStyle/>
          <a:p>
            <a:pPr eaLnBrk="1" hangingPunct="1"/>
            <a:r>
              <a:rPr lang="en-US" sz="2400" i="1" dirty="0" smtClean="0"/>
              <a:t>Charge collection across circuits</a:t>
            </a:r>
            <a:endParaRPr lang="en-US" sz="2400" i="1" dirty="0" smtClean="0"/>
          </a:p>
        </p:txBody>
      </p:sp>
      <p:pic>
        <p:nvPicPr>
          <p:cNvPr id="26627" name="Picture 3" descr="Charge Collection on Array"/>
          <p:cNvPicPr>
            <a:picLocks noChangeAspect="1" noChangeArrowheads="1"/>
          </p:cNvPicPr>
          <p:nvPr/>
        </p:nvPicPr>
        <p:blipFill>
          <a:blip r:embed="rId3" cstate="print"/>
          <a:srcRect/>
          <a:stretch>
            <a:fillRect/>
          </a:stretch>
        </p:blipFill>
        <p:spPr bwMode="auto">
          <a:xfrm>
            <a:off x="457200" y="1143000"/>
            <a:ext cx="5867400" cy="4479925"/>
          </a:xfrm>
          <a:prstGeom prst="rect">
            <a:avLst/>
          </a:prstGeom>
          <a:noFill/>
          <a:ln w="9525">
            <a:noFill/>
            <a:miter lim="800000"/>
            <a:headEnd/>
            <a:tailEnd/>
          </a:ln>
        </p:spPr>
      </p:pic>
      <p:sp>
        <p:nvSpPr>
          <p:cNvPr id="26628" name="Text Box 4"/>
          <p:cNvSpPr txBox="1">
            <a:spLocks noChangeArrowheads="1"/>
          </p:cNvSpPr>
          <p:nvPr/>
        </p:nvSpPr>
        <p:spPr bwMode="auto">
          <a:xfrm>
            <a:off x="6629400" y="1295400"/>
            <a:ext cx="2362200" cy="4267200"/>
          </a:xfrm>
          <a:prstGeom prst="rect">
            <a:avLst/>
          </a:prstGeom>
          <a:noFill/>
          <a:ln w="9525">
            <a:noFill/>
            <a:miter lim="800000"/>
            <a:headEnd/>
            <a:tailEnd/>
          </a:ln>
        </p:spPr>
        <p:txBody>
          <a:bodyPr>
            <a:spAutoFit/>
          </a:bodyPr>
          <a:lstStyle/>
          <a:p>
            <a:pPr>
              <a:spcBef>
                <a:spcPct val="50000"/>
              </a:spcBef>
              <a:buFontTx/>
              <a:buChar char="•"/>
            </a:pPr>
            <a:r>
              <a:rPr lang="it-IT" sz="2000"/>
              <a:t> “Traditional” view of charge collection </a:t>
            </a:r>
            <a:br>
              <a:rPr lang="it-IT" sz="2000"/>
            </a:br>
            <a:r>
              <a:rPr lang="it-IT" sz="2000"/>
              <a:t>in Si circuits fabricated with relaxed CMOS technologies</a:t>
            </a:r>
          </a:p>
          <a:p>
            <a:pPr>
              <a:spcBef>
                <a:spcPct val="50000"/>
              </a:spcBef>
              <a:buFontTx/>
              <a:buChar char="•"/>
            </a:pPr>
            <a:r>
              <a:rPr lang="it-IT" sz="2000"/>
              <a:t> Only particles at low impact angles may affect different devices, if diffusion charge collection is excluded</a:t>
            </a:r>
            <a:r>
              <a:rPr lang="it-IT" sz="2400"/>
              <a:t> </a:t>
            </a:r>
          </a:p>
        </p:txBody>
      </p:sp>
      <p:sp>
        <p:nvSpPr>
          <p:cNvPr id="26629" name="Text Box 5"/>
          <p:cNvSpPr txBox="1">
            <a:spLocks noChangeArrowheads="1"/>
          </p:cNvSpPr>
          <p:nvPr/>
        </p:nvSpPr>
        <p:spPr bwMode="auto">
          <a:xfrm>
            <a:off x="1066800" y="5791200"/>
            <a:ext cx="4670425" cy="396875"/>
          </a:xfrm>
          <a:prstGeom prst="rect">
            <a:avLst/>
          </a:prstGeom>
          <a:noFill/>
          <a:ln w="9525">
            <a:noFill/>
            <a:miter lim="800000"/>
            <a:headEnd/>
            <a:tailEnd/>
          </a:ln>
        </p:spPr>
        <p:txBody>
          <a:bodyPr wrap="none">
            <a:spAutoFit/>
          </a:bodyPr>
          <a:lstStyle/>
          <a:p>
            <a:r>
              <a:rPr lang="en-US" sz="2000" i="1">
                <a:solidFill>
                  <a:srgbClr val="FF9900"/>
                </a:solidFill>
              </a:rPr>
              <a:t>T. Oldham, NSREC Short Course, 2003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26504" y="-242888"/>
            <a:ext cx="8382000" cy="1143001"/>
          </a:xfrm>
        </p:spPr>
        <p:txBody>
          <a:bodyPr/>
          <a:lstStyle/>
          <a:p>
            <a:pPr eaLnBrk="1" hangingPunct="1"/>
            <a:r>
              <a:rPr lang="en-US" sz="2400" i="1" dirty="0" smtClean="0"/>
              <a:t>Simulated e-h track structure in Si</a:t>
            </a:r>
          </a:p>
        </p:txBody>
      </p:sp>
      <p:sp>
        <p:nvSpPr>
          <p:cNvPr id="27651" name="Text Box 3"/>
          <p:cNvSpPr txBox="1">
            <a:spLocks noChangeArrowheads="1"/>
          </p:cNvSpPr>
          <p:nvPr/>
        </p:nvSpPr>
        <p:spPr bwMode="auto">
          <a:xfrm>
            <a:off x="2895600" y="5867400"/>
            <a:ext cx="4090988" cy="396875"/>
          </a:xfrm>
          <a:prstGeom prst="rect">
            <a:avLst/>
          </a:prstGeom>
          <a:noFill/>
          <a:ln w="9525">
            <a:noFill/>
            <a:miter lim="800000"/>
            <a:headEnd/>
            <a:tailEnd/>
          </a:ln>
        </p:spPr>
        <p:txBody>
          <a:bodyPr wrap="none">
            <a:spAutoFit/>
          </a:bodyPr>
          <a:lstStyle/>
          <a:p>
            <a:pPr algn="ctr"/>
            <a:r>
              <a:rPr lang="en-US" sz="2000" i="1">
                <a:solidFill>
                  <a:srgbClr val="FF9900"/>
                </a:solidFill>
              </a:rPr>
              <a:t>P. Dodd, et al., IEEE-TNS45, 1998</a:t>
            </a:r>
          </a:p>
        </p:txBody>
      </p:sp>
      <p:pic>
        <p:nvPicPr>
          <p:cNvPr id="27652" name="Picture 4" descr="Charge Density vs Radial Distance"/>
          <p:cNvPicPr>
            <a:picLocks noChangeAspect="1" noChangeArrowheads="1"/>
          </p:cNvPicPr>
          <p:nvPr/>
        </p:nvPicPr>
        <p:blipFill>
          <a:blip r:embed="rId3" cstate="print"/>
          <a:srcRect/>
          <a:stretch>
            <a:fillRect/>
          </a:stretch>
        </p:blipFill>
        <p:spPr bwMode="auto">
          <a:xfrm>
            <a:off x="1752600" y="914400"/>
            <a:ext cx="5638800" cy="4929188"/>
          </a:xfrm>
          <a:prstGeom prst="rect">
            <a:avLst/>
          </a:prstGeom>
          <a:noFill/>
          <a:ln w="9525">
            <a:noFill/>
            <a:miter lim="800000"/>
            <a:headEnd/>
            <a:tailEnd/>
          </a:ln>
        </p:spPr>
      </p:pic>
      <p:sp>
        <p:nvSpPr>
          <p:cNvPr id="484357" name="AutoShape 5"/>
          <p:cNvSpPr>
            <a:spLocks noChangeArrowheads="1"/>
          </p:cNvSpPr>
          <p:nvPr/>
        </p:nvSpPr>
        <p:spPr bwMode="auto">
          <a:xfrm>
            <a:off x="3779838" y="3581400"/>
            <a:ext cx="228600" cy="1295400"/>
          </a:xfrm>
          <a:prstGeom prst="downArrow">
            <a:avLst>
              <a:gd name="adj1" fmla="val 50000"/>
              <a:gd name="adj2" fmla="val 141667"/>
            </a:avLst>
          </a:prstGeom>
          <a:solidFill>
            <a:srgbClr val="FF3300"/>
          </a:solidFill>
          <a:ln w="9525">
            <a:solidFill>
              <a:schemeClr val="bg1"/>
            </a:solidFill>
            <a:miter lim="800000"/>
            <a:headEnd/>
            <a:tailEnd/>
          </a:ln>
        </p:spPr>
        <p:txBody>
          <a:bodyPr wrap="none" anchor="ctr"/>
          <a:lstStyle/>
          <a:p>
            <a:endParaRPr lang="it-IT"/>
          </a:p>
        </p:txBody>
      </p:sp>
      <p:sp>
        <p:nvSpPr>
          <p:cNvPr id="484358" name="Text Box 6"/>
          <p:cNvSpPr txBox="1">
            <a:spLocks noChangeArrowheads="1"/>
          </p:cNvSpPr>
          <p:nvPr/>
        </p:nvSpPr>
        <p:spPr bwMode="auto">
          <a:xfrm>
            <a:off x="2843213" y="2349500"/>
            <a:ext cx="1905000" cy="1465263"/>
          </a:xfrm>
          <a:prstGeom prst="rect">
            <a:avLst/>
          </a:prstGeom>
          <a:noFill/>
          <a:ln w="9525">
            <a:noFill/>
            <a:miter lim="800000"/>
            <a:headEnd/>
            <a:tailEnd/>
          </a:ln>
        </p:spPr>
        <p:txBody>
          <a:bodyPr>
            <a:spAutoFit/>
          </a:bodyPr>
          <a:lstStyle/>
          <a:p>
            <a:pPr>
              <a:spcBef>
                <a:spcPct val="50000"/>
              </a:spcBef>
            </a:pPr>
            <a:r>
              <a:rPr lang="it-IT" sz="1800">
                <a:solidFill>
                  <a:schemeClr val="bg1"/>
                </a:solidFill>
              </a:rPr>
              <a:t> </a:t>
            </a:r>
            <a:r>
              <a:rPr lang="it-IT" sz="1800">
                <a:solidFill>
                  <a:srgbClr val="FF3300"/>
                </a:solidFill>
              </a:rPr>
              <a:t>Minimum feature size </a:t>
            </a:r>
            <a:br>
              <a:rPr lang="it-IT" sz="1800">
                <a:solidFill>
                  <a:srgbClr val="FF3300"/>
                </a:solidFill>
              </a:rPr>
            </a:br>
            <a:r>
              <a:rPr lang="it-IT" sz="1800">
                <a:solidFill>
                  <a:srgbClr val="FF3300"/>
                </a:solidFill>
              </a:rPr>
              <a:t>(</a:t>
            </a:r>
            <a:r>
              <a:rPr lang="it-IT" sz="1800">
                <a:solidFill>
                  <a:srgbClr val="FF3300"/>
                </a:solidFill>
                <a:sym typeface="Symbol" pitchFamily="18" charset="2"/>
              </a:rPr>
              <a:t></a:t>
            </a:r>
            <a:r>
              <a:rPr lang="it-IT" sz="1800">
                <a:solidFill>
                  <a:srgbClr val="FF3300"/>
                </a:solidFill>
              </a:rPr>
              <a:t>20 nm) - commercial CMOS</a:t>
            </a:r>
          </a:p>
        </p:txBody>
      </p:sp>
      <p:sp>
        <p:nvSpPr>
          <p:cNvPr id="27655" name="Rectangle 7"/>
          <p:cNvSpPr>
            <a:spLocks noChangeArrowheads="1"/>
          </p:cNvSpPr>
          <p:nvPr/>
        </p:nvSpPr>
        <p:spPr bwMode="auto">
          <a:xfrm>
            <a:off x="6781800" y="1692275"/>
            <a:ext cx="2438400" cy="290513"/>
          </a:xfrm>
          <a:prstGeom prst="rect">
            <a:avLst/>
          </a:prstGeom>
          <a:noFill/>
          <a:ln w="9525">
            <a:noFill/>
            <a:miter lim="800000"/>
            <a:headEnd/>
            <a:tailEnd/>
          </a:ln>
        </p:spPr>
        <p:txBody>
          <a:bodyPr>
            <a:spAutoFit/>
          </a:bodyPr>
          <a:lstStyle/>
          <a:p>
            <a:pPr>
              <a:spcBef>
                <a:spcPct val="20000"/>
              </a:spcBef>
            </a:pPr>
            <a:endParaRPr lang="it-IT" sz="20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4357"/>
                                        </p:tgtEl>
                                        <p:attrNameLst>
                                          <p:attrName>style.visibility</p:attrName>
                                        </p:attrNameLst>
                                      </p:cBhvr>
                                      <p:to>
                                        <p:strVal val="visible"/>
                                      </p:to>
                                    </p:set>
                                    <p:anim calcmode="lin" valueType="num">
                                      <p:cBhvr additive="base">
                                        <p:cTn id="7" dur="500" fill="hold"/>
                                        <p:tgtEl>
                                          <p:spTgt spid="484357"/>
                                        </p:tgtEl>
                                        <p:attrNameLst>
                                          <p:attrName>ppt_x</p:attrName>
                                        </p:attrNameLst>
                                      </p:cBhvr>
                                      <p:tavLst>
                                        <p:tav tm="0">
                                          <p:val>
                                            <p:strVal val="#ppt_x"/>
                                          </p:val>
                                        </p:tav>
                                        <p:tav tm="100000">
                                          <p:val>
                                            <p:strVal val="#ppt_x"/>
                                          </p:val>
                                        </p:tav>
                                      </p:tavLst>
                                    </p:anim>
                                    <p:anim calcmode="lin" valueType="num">
                                      <p:cBhvr additive="base">
                                        <p:cTn id="8" dur="500" fill="hold"/>
                                        <p:tgtEl>
                                          <p:spTgt spid="4843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84358"/>
                                        </p:tgtEl>
                                        <p:attrNameLst>
                                          <p:attrName>style.visibility</p:attrName>
                                        </p:attrNameLst>
                                      </p:cBhvr>
                                      <p:to>
                                        <p:strVal val="visible"/>
                                      </p:to>
                                    </p:set>
                                    <p:anim calcmode="lin" valueType="num">
                                      <p:cBhvr additive="base">
                                        <p:cTn id="13" dur="500" fill="hold"/>
                                        <p:tgtEl>
                                          <p:spTgt spid="484358"/>
                                        </p:tgtEl>
                                        <p:attrNameLst>
                                          <p:attrName>ppt_x</p:attrName>
                                        </p:attrNameLst>
                                      </p:cBhvr>
                                      <p:tavLst>
                                        <p:tav tm="0">
                                          <p:val>
                                            <p:strVal val="#ppt_x"/>
                                          </p:val>
                                        </p:tav>
                                        <p:tav tm="100000">
                                          <p:val>
                                            <p:strVal val="#ppt_x"/>
                                          </p:val>
                                        </p:tav>
                                      </p:tavLst>
                                    </p:anim>
                                    <p:anim calcmode="lin" valueType="num">
                                      <p:cBhvr additive="base">
                                        <p:cTn id="14" dur="500" fill="hold"/>
                                        <p:tgtEl>
                                          <p:spTgt spid="4843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7" grpId="0" animBg="1"/>
      <p:bldP spid="48435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15616" y="91480"/>
            <a:ext cx="7956550" cy="457200"/>
          </a:xfrm>
        </p:spPr>
        <p:txBody>
          <a:bodyPr/>
          <a:lstStyle/>
          <a:p>
            <a:pPr eaLnBrk="1" hangingPunct="1"/>
            <a:r>
              <a:rPr lang="en-US" sz="2400" i="1" dirty="0" smtClean="0"/>
              <a:t>Moore’s Law</a:t>
            </a:r>
            <a:endParaRPr lang="it-IT" sz="2400" i="1" dirty="0" smtClean="0"/>
          </a:p>
        </p:txBody>
      </p:sp>
      <p:sp>
        <p:nvSpPr>
          <p:cNvPr id="28675" name="Rectangle 3"/>
          <p:cNvSpPr>
            <a:spLocks noGrp="1" noChangeArrowheads="1"/>
          </p:cNvSpPr>
          <p:nvPr>
            <p:ph type="body" sz="half" idx="1"/>
          </p:nvPr>
        </p:nvSpPr>
        <p:spPr>
          <a:xfrm>
            <a:off x="76200" y="981075"/>
            <a:ext cx="8758238" cy="1655763"/>
          </a:xfrm>
        </p:spPr>
        <p:txBody>
          <a:bodyPr/>
          <a:lstStyle/>
          <a:p>
            <a:pPr eaLnBrk="1" hangingPunct="1">
              <a:buFontTx/>
              <a:buNone/>
            </a:pPr>
            <a:r>
              <a:rPr lang="en-US" sz="2400" smtClean="0"/>
              <a:t>	Moore’s law is (self-)validated by reducing the device dimension over the years, by scaling down the </a:t>
            </a:r>
            <a:r>
              <a:rPr lang="en-US" sz="2400" smtClean="0">
                <a:solidFill>
                  <a:schemeClr val="accent2"/>
                </a:solidFill>
              </a:rPr>
              <a:t>minimum feature size </a:t>
            </a:r>
            <a:r>
              <a:rPr lang="en-US" sz="2400" smtClean="0"/>
              <a:t>of the CMOS </a:t>
            </a:r>
            <a:r>
              <a:rPr lang="en-US" sz="2400" smtClean="0">
                <a:solidFill>
                  <a:srgbClr val="CC3399"/>
                </a:solidFill>
              </a:rPr>
              <a:t>technology node</a:t>
            </a:r>
            <a:endParaRPr lang="it-IT" sz="2400" smtClean="0">
              <a:solidFill>
                <a:srgbClr val="CC3399"/>
              </a:solidFill>
            </a:endParaRPr>
          </a:p>
        </p:txBody>
      </p:sp>
      <p:pic>
        <p:nvPicPr>
          <p:cNvPr id="28676" name="Picture 4"/>
          <p:cNvPicPr>
            <a:picLocks noGrp="1" noChangeAspect="1" noChangeArrowheads="1"/>
          </p:cNvPicPr>
          <p:nvPr>
            <p:ph sz="half" idx="2"/>
          </p:nvPr>
        </p:nvPicPr>
        <p:blipFill>
          <a:blip r:embed="rId3" cstate="print"/>
          <a:srcRect/>
          <a:stretch>
            <a:fillRect/>
          </a:stretch>
        </p:blipFill>
        <p:spPr>
          <a:xfrm>
            <a:off x="1646238" y="2633663"/>
            <a:ext cx="5645150" cy="3135312"/>
          </a:xfrm>
          <a:noFill/>
        </p:spPr>
      </p:pic>
      <p:sp>
        <p:nvSpPr>
          <p:cNvPr id="28677" name="Rectangle 5"/>
          <p:cNvSpPr>
            <a:spLocks noChangeArrowheads="1"/>
          </p:cNvSpPr>
          <p:nvPr/>
        </p:nvSpPr>
        <p:spPr bwMode="auto">
          <a:xfrm>
            <a:off x="3132138" y="5949950"/>
            <a:ext cx="2808287" cy="503238"/>
          </a:xfrm>
          <a:prstGeom prst="rect">
            <a:avLst/>
          </a:prstGeom>
          <a:noFill/>
          <a:ln w="9525">
            <a:noFill/>
            <a:miter lim="800000"/>
            <a:headEnd/>
            <a:tailEnd/>
          </a:ln>
        </p:spPr>
        <p:txBody>
          <a:bodyPr/>
          <a:lstStyle/>
          <a:p>
            <a:pPr marL="342900" indent="-342900" algn="ctr">
              <a:spcBef>
                <a:spcPct val="20000"/>
              </a:spcBef>
            </a:pPr>
            <a:r>
              <a:rPr lang="en-US" sz="1800" i="1"/>
              <a:t>Source: INTEL</a:t>
            </a:r>
            <a:endParaRPr lang="it-IT" sz="18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39552" y="1066800"/>
            <a:ext cx="8280919" cy="4581525"/>
          </a:xfrm>
          <a:noFill/>
        </p:spPr>
        <p:txBody>
          <a:bodyPr/>
          <a:lstStyle/>
          <a:p>
            <a:pPr eaLnBrk="1" hangingPunct="1"/>
            <a:r>
              <a:rPr lang="en-US" sz="2400" dirty="0" smtClean="0"/>
              <a:t>Introduction</a:t>
            </a:r>
          </a:p>
          <a:p>
            <a:pPr eaLnBrk="1" hangingPunct="1"/>
            <a:r>
              <a:rPr lang="en-US" sz="2400" dirty="0" smtClean="0"/>
              <a:t>Classification of </a:t>
            </a:r>
            <a:r>
              <a:rPr lang="en-US" sz="2400" dirty="0" smtClean="0"/>
              <a:t>SEE</a:t>
            </a:r>
          </a:p>
          <a:p>
            <a:pPr eaLnBrk="1" hangingPunct="1"/>
            <a:r>
              <a:rPr lang="en-US" sz="2400" dirty="0" smtClean="0"/>
              <a:t>SEE: a fundamental reliability issue in ICs</a:t>
            </a:r>
            <a:endParaRPr lang="en-US" sz="2400" dirty="0" smtClean="0"/>
          </a:p>
          <a:p>
            <a:pPr eaLnBrk="1" hangingPunct="1"/>
            <a:r>
              <a:rPr lang="en-US" sz="2400" dirty="0" smtClean="0"/>
              <a:t>Charge </a:t>
            </a:r>
            <a:r>
              <a:rPr lang="en-US" sz="2400" dirty="0" smtClean="0"/>
              <a:t>generation by an ionizing particle in Si (and SiO</a:t>
            </a:r>
            <a:r>
              <a:rPr lang="en-US" sz="2400" baseline="-25000" dirty="0" smtClean="0"/>
              <a:t>2</a:t>
            </a:r>
            <a:r>
              <a:rPr lang="en-US" sz="2400" dirty="0" smtClean="0"/>
              <a:t>)</a:t>
            </a:r>
          </a:p>
          <a:p>
            <a:pPr lvl="1" eaLnBrk="1" hangingPunct="1"/>
            <a:r>
              <a:rPr lang="en-US" sz="2000" dirty="0" smtClean="0"/>
              <a:t>Collection mechanisms</a:t>
            </a:r>
          </a:p>
          <a:p>
            <a:pPr lvl="1" eaLnBrk="1" hangingPunct="1"/>
            <a:r>
              <a:rPr lang="en-US" sz="2000" dirty="0" smtClean="0"/>
              <a:t>Evolution with Moore’s </a:t>
            </a:r>
            <a:r>
              <a:rPr lang="en-US" sz="2000" dirty="0" smtClean="0"/>
              <a:t>law</a:t>
            </a:r>
          </a:p>
          <a:p>
            <a:pPr lvl="1" eaLnBrk="1" hangingPunct="1"/>
            <a:r>
              <a:rPr lang="en-US" sz="2000" dirty="0" smtClean="0"/>
              <a:t>SRAMs</a:t>
            </a:r>
          </a:p>
          <a:p>
            <a:pPr lvl="1" eaLnBrk="1" hangingPunct="1"/>
            <a:r>
              <a:rPr lang="en-US" sz="2000" dirty="0" smtClean="0"/>
              <a:t>Metrics: cross section, threshold LET</a:t>
            </a:r>
            <a:endParaRPr lang="en-US" sz="2000" dirty="0" smtClean="0"/>
          </a:p>
          <a:p>
            <a:pPr eaLnBrk="1" hangingPunct="1"/>
            <a:r>
              <a:rPr lang="en-US" sz="2400" dirty="0" smtClean="0"/>
              <a:t>Single Event Effects</a:t>
            </a:r>
          </a:p>
          <a:p>
            <a:pPr lvl="1" eaLnBrk="1" hangingPunct="1"/>
            <a:r>
              <a:rPr lang="en-US" sz="2000" dirty="0" smtClean="0"/>
              <a:t>Sources</a:t>
            </a:r>
          </a:p>
          <a:p>
            <a:pPr lvl="1" eaLnBrk="1" hangingPunct="1"/>
            <a:r>
              <a:rPr lang="en-US" sz="2000" dirty="0" smtClean="0"/>
              <a:t>Testing methods</a:t>
            </a:r>
          </a:p>
          <a:p>
            <a:pPr eaLnBrk="1" hangingPunct="1"/>
            <a:r>
              <a:rPr lang="en-US" sz="2400" dirty="0" smtClean="0"/>
              <a:t>Summary</a:t>
            </a:r>
            <a:endParaRPr lang="en-US" sz="2400" dirty="0" smtClean="0"/>
          </a:p>
          <a:p>
            <a:pPr lvl="1" eaLnBrk="1" hangingPunct="1"/>
            <a:endParaRPr lang="en-US" sz="2000" dirty="0" smtClean="0"/>
          </a:p>
        </p:txBody>
      </p:sp>
      <p:sp>
        <p:nvSpPr>
          <p:cNvPr id="7171" name="Rectangle 4"/>
          <p:cNvSpPr>
            <a:spLocks noGrp="1" noChangeArrowheads="1"/>
          </p:cNvSpPr>
          <p:nvPr>
            <p:ph type="title" idx="4294967295"/>
          </p:nvPr>
        </p:nvSpPr>
        <p:spPr>
          <a:xfrm>
            <a:off x="1187450" y="0"/>
            <a:ext cx="7956550" cy="457200"/>
          </a:xfrm>
          <a:prstGeom prst="rect">
            <a:avLst/>
          </a:prstGeom>
        </p:spPr>
        <p:txBody>
          <a:bodyPr/>
          <a:lstStyle/>
          <a:p>
            <a:pPr eaLnBrk="1" hangingPunct="1"/>
            <a:endParaRPr lang="it-IT" dirty="0" smtClean="0"/>
          </a:p>
        </p:txBody>
      </p:sp>
      <p:sp>
        <p:nvSpPr>
          <p:cNvPr id="4" name="Rectangle 8"/>
          <p:cNvSpPr>
            <a:spLocks noChangeArrowheads="1"/>
          </p:cNvSpPr>
          <p:nvPr/>
        </p:nvSpPr>
        <p:spPr bwMode="auto">
          <a:xfrm>
            <a:off x="755650" y="74613"/>
            <a:ext cx="8353425" cy="461665"/>
          </a:xfrm>
          <a:prstGeom prst="rect">
            <a:avLst/>
          </a:prstGeom>
          <a:noFill/>
          <a:ln w="9525">
            <a:noFill/>
            <a:miter lim="800000"/>
            <a:headEnd/>
            <a:tailEnd/>
          </a:ln>
        </p:spPr>
        <p:txBody>
          <a:bodyPr>
            <a:spAutoFit/>
          </a:bodyPr>
          <a:lstStyle/>
          <a:p>
            <a:pPr algn="r">
              <a:spcBef>
                <a:spcPct val="50000"/>
              </a:spcBef>
              <a:buClr>
                <a:schemeClr val="bg2"/>
              </a:buClr>
              <a:buFont typeface="Wingdings" pitchFamily="2" charset="2"/>
              <a:buNone/>
            </a:pPr>
            <a:r>
              <a:rPr lang="en-GB" sz="2400" i="1" dirty="0" smtClean="0">
                <a:latin typeface="+mj-lt"/>
                <a:cs typeface="Calibri" pitchFamily="34" charset="0"/>
              </a:rPr>
              <a:t>Outline</a:t>
            </a:r>
            <a:endParaRPr lang="en-GB" sz="2400" i="1" dirty="0">
              <a:latin typeface="+mj-lt"/>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15616" y="91480"/>
            <a:ext cx="7956550" cy="457200"/>
          </a:xfrm>
        </p:spPr>
        <p:txBody>
          <a:bodyPr/>
          <a:lstStyle/>
          <a:p>
            <a:pPr eaLnBrk="1" hangingPunct="1"/>
            <a:r>
              <a:rPr lang="fr-FR" sz="2400" i="1" dirty="0" err="1" smtClean="0"/>
              <a:t>Simulated</a:t>
            </a:r>
            <a:r>
              <a:rPr lang="fr-FR" sz="2400" i="1" dirty="0" smtClean="0"/>
              <a:t> </a:t>
            </a:r>
            <a:r>
              <a:rPr lang="fr-FR" sz="2400" i="1" dirty="0" err="1" smtClean="0"/>
              <a:t>heavy</a:t>
            </a:r>
            <a:r>
              <a:rPr lang="fr-FR" sz="2400" i="1" dirty="0" smtClean="0"/>
              <a:t> ion e-h </a:t>
            </a:r>
            <a:r>
              <a:rPr lang="fr-FR" sz="2400" i="1" dirty="0" err="1" smtClean="0"/>
              <a:t>track</a:t>
            </a:r>
            <a:r>
              <a:rPr lang="fr-FR" sz="2400" i="1" dirty="0" smtClean="0"/>
              <a:t> in Si</a:t>
            </a:r>
          </a:p>
        </p:txBody>
      </p:sp>
      <p:sp>
        <p:nvSpPr>
          <p:cNvPr id="29699" name="Text Box 3"/>
          <p:cNvSpPr txBox="1">
            <a:spLocks noChangeArrowheads="1"/>
          </p:cNvSpPr>
          <p:nvPr/>
        </p:nvSpPr>
        <p:spPr bwMode="auto">
          <a:xfrm>
            <a:off x="1066800" y="5562600"/>
            <a:ext cx="5105400" cy="519113"/>
          </a:xfrm>
          <a:prstGeom prst="rect">
            <a:avLst/>
          </a:prstGeom>
          <a:solidFill>
            <a:schemeClr val="bg1"/>
          </a:solidFill>
          <a:ln w="38100">
            <a:noFill/>
            <a:miter lim="800000"/>
            <a:headEnd/>
            <a:tailEnd/>
          </a:ln>
        </p:spPr>
        <p:txBody>
          <a:bodyPr>
            <a:spAutoFit/>
          </a:bodyPr>
          <a:lstStyle/>
          <a:p>
            <a:pPr algn="ctr"/>
            <a:r>
              <a:rPr lang="fr-FR">
                <a:sym typeface="Symbol" pitchFamily="18" charset="2"/>
              </a:rPr>
              <a:t>Electron-Hole density (cm</a:t>
            </a:r>
            <a:r>
              <a:rPr lang="fr-FR" baseline="30000">
                <a:sym typeface="Symbol" pitchFamily="18" charset="2"/>
              </a:rPr>
              <a:t>-3</a:t>
            </a:r>
            <a:r>
              <a:rPr lang="fr-FR">
                <a:sym typeface="Symbol" pitchFamily="18" charset="2"/>
              </a:rPr>
              <a:t>)</a:t>
            </a:r>
          </a:p>
        </p:txBody>
      </p:sp>
      <p:pic>
        <p:nvPicPr>
          <p:cNvPr id="29700" name="Picture 4" descr="Fe275"/>
          <p:cNvPicPr>
            <a:picLocks noChangeAspect="1" noChangeArrowheads="1"/>
          </p:cNvPicPr>
          <p:nvPr/>
        </p:nvPicPr>
        <p:blipFill>
          <a:blip r:embed="rId3" cstate="print"/>
          <a:srcRect l="3943" r="3271"/>
          <a:stretch>
            <a:fillRect/>
          </a:stretch>
        </p:blipFill>
        <p:spPr bwMode="auto">
          <a:xfrm>
            <a:off x="304800" y="1036638"/>
            <a:ext cx="5486400" cy="4449762"/>
          </a:xfrm>
          <a:prstGeom prst="rect">
            <a:avLst/>
          </a:prstGeom>
          <a:noFill/>
          <a:ln w="9525">
            <a:noFill/>
            <a:miter lim="800000"/>
            <a:headEnd/>
            <a:tailEnd/>
          </a:ln>
        </p:spPr>
      </p:pic>
      <p:sp>
        <p:nvSpPr>
          <p:cNvPr id="29701" name="Text Box 5"/>
          <p:cNvSpPr txBox="1">
            <a:spLocks noChangeArrowheads="1"/>
          </p:cNvSpPr>
          <p:nvPr/>
        </p:nvSpPr>
        <p:spPr bwMode="auto">
          <a:xfrm>
            <a:off x="5943600" y="1431925"/>
            <a:ext cx="3048000" cy="4054475"/>
          </a:xfrm>
          <a:prstGeom prst="rect">
            <a:avLst/>
          </a:prstGeom>
          <a:solidFill>
            <a:schemeClr val="bg1"/>
          </a:solidFill>
          <a:ln w="12700">
            <a:noFill/>
            <a:miter lim="800000"/>
            <a:headEnd type="none" w="sm" len="sm"/>
            <a:tailEnd type="none" w="sm" len="sm"/>
          </a:ln>
        </p:spPr>
        <p:txBody>
          <a:bodyPr>
            <a:spAutoFit/>
          </a:bodyPr>
          <a:lstStyle/>
          <a:p>
            <a:pPr eaLnBrk="0" hangingPunct="0"/>
            <a:r>
              <a:rPr lang="fr-FR" sz="2000">
                <a:solidFill>
                  <a:srgbClr val="FF3300"/>
                </a:solidFill>
              </a:rPr>
              <a:t>Fe ions 275 MeV</a:t>
            </a:r>
          </a:p>
          <a:p>
            <a:pPr eaLnBrk="0" hangingPunct="0"/>
            <a:r>
              <a:rPr lang="fr-FR" sz="2000">
                <a:solidFill>
                  <a:srgbClr val="FF3300"/>
                </a:solidFill>
              </a:rPr>
              <a:t>LET=24 MeVcm</a:t>
            </a:r>
            <a:r>
              <a:rPr lang="fr-FR" sz="2000" baseline="30000">
                <a:solidFill>
                  <a:srgbClr val="FF3300"/>
                </a:solidFill>
              </a:rPr>
              <a:t>2</a:t>
            </a:r>
            <a:r>
              <a:rPr lang="fr-FR" sz="2000">
                <a:solidFill>
                  <a:srgbClr val="FF3300"/>
                </a:solidFill>
              </a:rPr>
              <a:t>/mg</a:t>
            </a:r>
          </a:p>
          <a:p>
            <a:pPr eaLnBrk="0" hangingPunct="0"/>
            <a:endParaRPr lang="fr-FR" sz="2000">
              <a:solidFill>
                <a:srgbClr val="FF3300"/>
              </a:solidFill>
            </a:endParaRPr>
          </a:p>
          <a:p>
            <a:pPr eaLnBrk="0" hangingPunct="0"/>
            <a:r>
              <a:rPr lang="fr-FR" sz="2000"/>
              <a:t>LET metrics in Si:</a:t>
            </a:r>
          </a:p>
          <a:p>
            <a:pPr eaLnBrk="0" hangingPunct="0"/>
            <a:endParaRPr lang="fr-FR" sz="2000"/>
          </a:p>
          <a:p>
            <a:pPr algn="ctr" eaLnBrk="0" hangingPunct="0"/>
            <a:r>
              <a:rPr lang="fr-FR" sz="2000"/>
              <a:t>1 MeVcm</a:t>
            </a:r>
            <a:r>
              <a:rPr lang="fr-FR" sz="2000" baseline="30000"/>
              <a:t>2</a:t>
            </a:r>
            <a:r>
              <a:rPr lang="fr-FR" sz="2000"/>
              <a:t>/mg</a:t>
            </a:r>
          </a:p>
          <a:p>
            <a:pPr algn="ctr" eaLnBrk="0" hangingPunct="0"/>
            <a:endParaRPr lang="fr-FR" sz="2000"/>
          </a:p>
          <a:p>
            <a:pPr algn="ctr" eaLnBrk="0" hangingPunct="0"/>
            <a:endParaRPr lang="fr-FR" sz="2000"/>
          </a:p>
          <a:p>
            <a:pPr algn="ctr" eaLnBrk="0" hangingPunct="0"/>
            <a:r>
              <a:rPr lang="fr-FR" sz="2000"/>
              <a:t>6.4</a:t>
            </a:r>
            <a:r>
              <a:rPr lang="fr-FR" sz="2000" baseline="30000"/>
              <a:t>.</a:t>
            </a:r>
            <a:r>
              <a:rPr lang="fr-FR" sz="2000"/>
              <a:t>10</a:t>
            </a:r>
            <a:r>
              <a:rPr lang="fr-FR" sz="2000" baseline="30000"/>
              <a:t>4</a:t>
            </a:r>
            <a:r>
              <a:rPr lang="fr-FR" sz="2000"/>
              <a:t> e-h pairs/</a:t>
            </a:r>
            <a:r>
              <a:rPr lang="fr-FR" sz="2000">
                <a:cs typeface="Arial" charset="0"/>
              </a:rPr>
              <a:t>μ</a:t>
            </a:r>
            <a:r>
              <a:rPr lang="fr-FR" sz="2000"/>
              <a:t>m</a:t>
            </a:r>
          </a:p>
          <a:p>
            <a:pPr algn="ctr" eaLnBrk="0" hangingPunct="0"/>
            <a:endParaRPr lang="fr-FR" sz="2000"/>
          </a:p>
          <a:p>
            <a:pPr algn="ctr" eaLnBrk="0" hangingPunct="0"/>
            <a:endParaRPr lang="fr-FR" sz="2000"/>
          </a:p>
          <a:p>
            <a:pPr algn="ctr" eaLnBrk="0" hangingPunct="0"/>
            <a:r>
              <a:rPr lang="fr-FR" sz="2000"/>
              <a:t>10 fC/</a:t>
            </a:r>
            <a:r>
              <a:rPr lang="fr-FR" sz="2000">
                <a:cs typeface="Arial" charset="0"/>
              </a:rPr>
              <a:t>μ</a:t>
            </a:r>
            <a:r>
              <a:rPr lang="fr-FR" sz="2000"/>
              <a:t>m</a:t>
            </a:r>
          </a:p>
          <a:p>
            <a:pPr eaLnBrk="0" hangingPunct="0"/>
            <a:endParaRPr lang="fr-FR" sz="2000"/>
          </a:p>
        </p:txBody>
      </p:sp>
      <p:sp>
        <p:nvSpPr>
          <p:cNvPr id="29702" name="Text Box 6"/>
          <p:cNvSpPr txBox="1">
            <a:spLocks noChangeArrowheads="1"/>
          </p:cNvSpPr>
          <p:nvPr/>
        </p:nvSpPr>
        <p:spPr bwMode="auto">
          <a:xfrm>
            <a:off x="6107113" y="5791200"/>
            <a:ext cx="3036887" cy="396875"/>
          </a:xfrm>
          <a:prstGeom prst="rect">
            <a:avLst/>
          </a:prstGeom>
          <a:noFill/>
          <a:ln w="9525">
            <a:noFill/>
            <a:miter lim="800000"/>
            <a:headEnd/>
            <a:tailEnd/>
          </a:ln>
        </p:spPr>
        <p:txBody>
          <a:bodyPr wrap="none">
            <a:spAutoFit/>
          </a:bodyPr>
          <a:lstStyle/>
          <a:p>
            <a:pPr algn="ctr"/>
            <a:r>
              <a:rPr lang="en-US" sz="2000" i="1">
                <a:solidFill>
                  <a:srgbClr val="FF9900"/>
                </a:solidFill>
              </a:rPr>
              <a:t>P. Foulliat, EWRHE 2004</a:t>
            </a:r>
          </a:p>
        </p:txBody>
      </p:sp>
      <p:sp>
        <p:nvSpPr>
          <p:cNvPr id="29703" name="AutoShape 7"/>
          <p:cNvSpPr>
            <a:spLocks noChangeArrowheads="1"/>
          </p:cNvSpPr>
          <p:nvPr/>
        </p:nvSpPr>
        <p:spPr bwMode="auto">
          <a:xfrm>
            <a:off x="7239000" y="3352800"/>
            <a:ext cx="228600" cy="533400"/>
          </a:xfrm>
          <a:prstGeom prst="downArrow">
            <a:avLst>
              <a:gd name="adj1" fmla="val 50000"/>
              <a:gd name="adj2" fmla="val 58333"/>
            </a:avLst>
          </a:prstGeom>
          <a:solidFill>
            <a:srgbClr val="00FFFF"/>
          </a:solidFill>
          <a:ln w="9525">
            <a:solidFill>
              <a:schemeClr val="accent1"/>
            </a:solidFill>
            <a:miter lim="800000"/>
            <a:headEnd/>
            <a:tailEnd/>
          </a:ln>
        </p:spPr>
        <p:txBody>
          <a:bodyPr wrap="none" anchor="ctr"/>
          <a:lstStyle/>
          <a:p>
            <a:endParaRPr lang="it-IT"/>
          </a:p>
        </p:txBody>
      </p:sp>
      <p:sp>
        <p:nvSpPr>
          <p:cNvPr id="29704" name="AutoShape 8"/>
          <p:cNvSpPr>
            <a:spLocks noChangeArrowheads="1"/>
          </p:cNvSpPr>
          <p:nvPr/>
        </p:nvSpPr>
        <p:spPr bwMode="auto">
          <a:xfrm>
            <a:off x="7239000" y="4267200"/>
            <a:ext cx="228600" cy="533400"/>
          </a:xfrm>
          <a:prstGeom prst="downArrow">
            <a:avLst>
              <a:gd name="adj1" fmla="val 50000"/>
              <a:gd name="adj2" fmla="val 58333"/>
            </a:avLst>
          </a:prstGeom>
          <a:solidFill>
            <a:srgbClr val="00FFFF"/>
          </a:solidFill>
          <a:ln w="9525">
            <a:solidFill>
              <a:schemeClr val="accent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87450" y="91480"/>
            <a:ext cx="7956550" cy="457200"/>
          </a:xfrm>
        </p:spPr>
        <p:txBody>
          <a:bodyPr/>
          <a:lstStyle/>
          <a:p>
            <a:pPr eaLnBrk="1" hangingPunct="1"/>
            <a:r>
              <a:rPr lang="fr-FR" sz="2400" i="1" dirty="0" err="1" smtClean="0"/>
              <a:t>Heavy</a:t>
            </a:r>
            <a:r>
              <a:rPr lang="fr-FR" sz="2400" i="1" dirty="0" smtClean="0"/>
              <a:t> ion e-h </a:t>
            </a:r>
            <a:r>
              <a:rPr lang="fr-FR" sz="2400" i="1" dirty="0" err="1" smtClean="0"/>
              <a:t>track</a:t>
            </a:r>
            <a:r>
              <a:rPr lang="fr-FR" sz="2400" i="1" dirty="0" smtClean="0"/>
              <a:t> in Si vs. CMOS minimum size</a:t>
            </a:r>
          </a:p>
        </p:txBody>
      </p:sp>
      <p:pic>
        <p:nvPicPr>
          <p:cNvPr id="489475" name="Picture 3" descr="Fe275"/>
          <p:cNvPicPr>
            <a:picLocks noChangeAspect="1" noChangeArrowheads="1"/>
          </p:cNvPicPr>
          <p:nvPr/>
        </p:nvPicPr>
        <p:blipFill>
          <a:blip r:embed="rId3" cstate="print"/>
          <a:srcRect l="3943" r="3271"/>
          <a:stretch>
            <a:fillRect/>
          </a:stretch>
        </p:blipFill>
        <p:spPr bwMode="auto">
          <a:xfrm>
            <a:off x="76200" y="914400"/>
            <a:ext cx="16611600" cy="13473113"/>
          </a:xfrm>
          <a:prstGeom prst="rect">
            <a:avLst/>
          </a:prstGeom>
          <a:noFill/>
          <a:ln w="9525">
            <a:noFill/>
            <a:miter lim="800000"/>
            <a:headEnd/>
            <a:tailEnd/>
          </a:ln>
        </p:spPr>
      </p:pic>
      <p:sp>
        <p:nvSpPr>
          <p:cNvPr id="489476" name="Text Box 4"/>
          <p:cNvSpPr txBox="1">
            <a:spLocks noChangeArrowheads="1"/>
          </p:cNvSpPr>
          <p:nvPr/>
        </p:nvSpPr>
        <p:spPr bwMode="auto">
          <a:xfrm>
            <a:off x="1828800" y="1143000"/>
            <a:ext cx="2514600" cy="6076950"/>
          </a:xfrm>
          <a:prstGeom prst="rect">
            <a:avLst/>
          </a:prstGeom>
          <a:noFill/>
          <a:ln w="9525">
            <a:noFill/>
            <a:miter lim="800000"/>
            <a:headEnd/>
            <a:tailEnd/>
          </a:ln>
        </p:spPr>
        <p:txBody>
          <a:bodyPr>
            <a:spAutoFit/>
          </a:bodyPr>
          <a:lstStyle/>
          <a:p>
            <a:pPr algn="r">
              <a:spcBef>
                <a:spcPct val="50000"/>
              </a:spcBef>
            </a:pPr>
            <a:r>
              <a:rPr lang="it-IT" b="1">
                <a:solidFill>
                  <a:srgbClr val="FF3300"/>
                </a:solidFill>
              </a:rPr>
              <a:t>CMOS generation</a:t>
            </a:r>
          </a:p>
          <a:p>
            <a:pPr algn="r">
              <a:spcBef>
                <a:spcPct val="50000"/>
              </a:spcBef>
            </a:pPr>
            <a:r>
              <a:rPr lang="it-IT" b="1">
                <a:solidFill>
                  <a:srgbClr val="FF3300"/>
                </a:solidFill>
              </a:rPr>
              <a:t>0.35 </a:t>
            </a:r>
            <a:r>
              <a:rPr lang="it-IT" b="1">
                <a:solidFill>
                  <a:srgbClr val="FF3300"/>
                </a:solidFill>
                <a:cs typeface="Arial" charset="0"/>
              </a:rPr>
              <a:t>μ</a:t>
            </a:r>
            <a:r>
              <a:rPr lang="it-IT" b="1">
                <a:solidFill>
                  <a:srgbClr val="FF3300"/>
                </a:solidFill>
              </a:rPr>
              <a:t>m</a:t>
            </a:r>
          </a:p>
          <a:p>
            <a:pPr algn="r">
              <a:spcBef>
                <a:spcPct val="50000"/>
              </a:spcBef>
            </a:pPr>
            <a:r>
              <a:rPr lang="it-IT" b="1">
                <a:solidFill>
                  <a:srgbClr val="FF3300"/>
                </a:solidFill>
              </a:rPr>
              <a:t>0.25 </a:t>
            </a:r>
            <a:r>
              <a:rPr lang="it-IT" b="1">
                <a:solidFill>
                  <a:srgbClr val="FF3300"/>
                </a:solidFill>
                <a:cs typeface="Arial" charset="0"/>
              </a:rPr>
              <a:t>μ</a:t>
            </a:r>
            <a:r>
              <a:rPr lang="it-IT" b="1">
                <a:solidFill>
                  <a:srgbClr val="FF3300"/>
                </a:solidFill>
              </a:rPr>
              <a:t>m</a:t>
            </a:r>
          </a:p>
          <a:p>
            <a:pPr algn="r">
              <a:spcBef>
                <a:spcPct val="50000"/>
              </a:spcBef>
            </a:pPr>
            <a:r>
              <a:rPr lang="it-IT" b="1">
                <a:solidFill>
                  <a:srgbClr val="FF3300"/>
                </a:solidFill>
              </a:rPr>
              <a:t>0.18 </a:t>
            </a:r>
            <a:r>
              <a:rPr lang="it-IT" b="1">
                <a:solidFill>
                  <a:srgbClr val="FF3300"/>
                </a:solidFill>
                <a:cs typeface="Arial" charset="0"/>
              </a:rPr>
              <a:t>μ</a:t>
            </a:r>
            <a:r>
              <a:rPr lang="it-IT" b="1">
                <a:solidFill>
                  <a:srgbClr val="FF3300"/>
                </a:solidFill>
              </a:rPr>
              <a:t>m </a:t>
            </a:r>
          </a:p>
          <a:p>
            <a:pPr algn="r">
              <a:spcBef>
                <a:spcPct val="50000"/>
              </a:spcBef>
            </a:pPr>
            <a:r>
              <a:rPr lang="it-IT" b="1">
                <a:solidFill>
                  <a:srgbClr val="FF3300"/>
                </a:solidFill>
              </a:rPr>
              <a:t>0.13 </a:t>
            </a:r>
            <a:r>
              <a:rPr lang="it-IT" b="1">
                <a:solidFill>
                  <a:srgbClr val="FF3300"/>
                </a:solidFill>
                <a:cs typeface="Arial" charset="0"/>
              </a:rPr>
              <a:t>μ</a:t>
            </a:r>
            <a:r>
              <a:rPr lang="it-IT" b="1">
                <a:solidFill>
                  <a:srgbClr val="FF3300"/>
                </a:solidFill>
              </a:rPr>
              <a:t>m</a:t>
            </a:r>
          </a:p>
          <a:p>
            <a:pPr algn="r">
              <a:spcBef>
                <a:spcPct val="50000"/>
              </a:spcBef>
            </a:pPr>
            <a:r>
              <a:rPr lang="it-IT" b="1">
                <a:solidFill>
                  <a:srgbClr val="FF3300"/>
                </a:solidFill>
              </a:rPr>
              <a:t>90 nm</a:t>
            </a:r>
          </a:p>
          <a:p>
            <a:pPr algn="r">
              <a:spcBef>
                <a:spcPct val="50000"/>
              </a:spcBef>
            </a:pPr>
            <a:r>
              <a:rPr lang="it-IT" b="1">
                <a:solidFill>
                  <a:srgbClr val="FF3300"/>
                </a:solidFill>
              </a:rPr>
              <a:t>…</a:t>
            </a:r>
          </a:p>
          <a:p>
            <a:pPr algn="r">
              <a:spcBef>
                <a:spcPct val="50000"/>
              </a:spcBef>
            </a:pPr>
            <a:r>
              <a:rPr lang="it-IT" b="1">
                <a:solidFill>
                  <a:srgbClr val="FF3300"/>
                </a:solidFill>
              </a:rPr>
              <a:t>32 nm</a:t>
            </a:r>
          </a:p>
          <a:p>
            <a:pPr algn="r">
              <a:spcBef>
                <a:spcPct val="50000"/>
              </a:spcBef>
            </a:pPr>
            <a:endParaRPr lang="it-IT" b="1">
              <a:solidFill>
                <a:srgbClr val="FF3300"/>
              </a:solidFill>
            </a:endParaRPr>
          </a:p>
        </p:txBody>
      </p:sp>
      <p:sp>
        <p:nvSpPr>
          <p:cNvPr id="489477" name="Line 5"/>
          <p:cNvSpPr>
            <a:spLocks noChangeShapeType="1"/>
          </p:cNvSpPr>
          <p:nvPr/>
        </p:nvSpPr>
        <p:spPr bwMode="auto">
          <a:xfrm>
            <a:off x="4749800" y="2514600"/>
            <a:ext cx="685800" cy="0"/>
          </a:xfrm>
          <a:prstGeom prst="line">
            <a:avLst/>
          </a:prstGeom>
          <a:noFill/>
          <a:ln w="76200">
            <a:solidFill>
              <a:srgbClr val="0000FF"/>
            </a:solidFill>
            <a:round/>
            <a:headEnd/>
            <a:tailEnd/>
          </a:ln>
        </p:spPr>
        <p:txBody>
          <a:bodyPr/>
          <a:lstStyle/>
          <a:p>
            <a:endParaRPr lang="it-IT"/>
          </a:p>
        </p:txBody>
      </p:sp>
      <p:sp>
        <p:nvSpPr>
          <p:cNvPr id="30726" name="Line 6"/>
          <p:cNvSpPr>
            <a:spLocks noChangeShapeType="1"/>
          </p:cNvSpPr>
          <p:nvPr/>
        </p:nvSpPr>
        <p:spPr bwMode="auto">
          <a:xfrm>
            <a:off x="4572000" y="3200400"/>
            <a:ext cx="304800" cy="0"/>
          </a:xfrm>
          <a:prstGeom prst="line">
            <a:avLst/>
          </a:prstGeom>
          <a:noFill/>
          <a:ln w="9525">
            <a:noFill/>
            <a:round/>
            <a:headEnd/>
            <a:tailEnd/>
          </a:ln>
        </p:spPr>
        <p:txBody>
          <a:bodyPr/>
          <a:lstStyle/>
          <a:p>
            <a:endParaRPr lang="it-IT"/>
          </a:p>
        </p:txBody>
      </p:sp>
      <p:sp>
        <p:nvSpPr>
          <p:cNvPr id="489479" name="Line 7"/>
          <p:cNvSpPr>
            <a:spLocks noChangeShapeType="1"/>
          </p:cNvSpPr>
          <p:nvPr/>
        </p:nvSpPr>
        <p:spPr bwMode="auto">
          <a:xfrm>
            <a:off x="4953000" y="3200400"/>
            <a:ext cx="457200" cy="0"/>
          </a:xfrm>
          <a:prstGeom prst="line">
            <a:avLst/>
          </a:prstGeom>
          <a:noFill/>
          <a:ln w="76200">
            <a:solidFill>
              <a:srgbClr val="0000FF"/>
            </a:solidFill>
            <a:round/>
            <a:headEnd/>
            <a:tailEnd/>
          </a:ln>
        </p:spPr>
        <p:txBody>
          <a:bodyPr/>
          <a:lstStyle/>
          <a:p>
            <a:endParaRPr lang="it-IT"/>
          </a:p>
        </p:txBody>
      </p:sp>
      <p:sp>
        <p:nvSpPr>
          <p:cNvPr id="489480" name="Line 8"/>
          <p:cNvSpPr>
            <a:spLocks noChangeShapeType="1"/>
          </p:cNvSpPr>
          <p:nvPr/>
        </p:nvSpPr>
        <p:spPr bwMode="auto">
          <a:xfrm>
            <a:off x="5181600" y="4419600"/>
            <a:ext cx="228600" cy="0"/>
          </a:xfrm>
          <a:prstGeom prst="line">
            <a:avLst/>
          </a:prstGeom>
          <a:noFill/>
          <a:ln w="76200">
            <a:solidFill>
              <a:srgbClr val="0000FF"/>
            </a:solidFill>
            <a:round/>
            <a:headEnd/>
            <a:tailEnd/>
          </a:ln>
        </p:spPr>
        <p:txBody>
          <a:bodyPr/>
          <a:lstStyle/>
          <a:p>
            <a:endParaRPr lang="it-IT"/>
          </a:p>
        </p:txBody>
      </p:sp>
      <p:sp>
        <p:nvSpPr>
          <p:cNvPr id="489481" name="Line 9"/>
          <p:cNvSpPr>
            <a:spLocks noChangeShapeType="1"/>
          </p:cNvSpPr>
          <p:nvPr/>
        </p:nvSpPr>
        <p:spPr bwMode="auto">
          <a:xfrm>
            <a:off x="5257800" y="5029200"/>
            <a:ext cx="152400" cy="0"/>
          </a:xfrm>
          <a:prstGeom prst="line">
            <a:avLst/>
          </a:prstGeom>
          <a:noFill/>
          <a:ln w="76200">
            <a:solidFill>
              <a:srgbClr val="0000FF"/>
            </a:solidFill>
            <a:round/>
            <a:headEnd/>
            <a:tailEnd/>
          </a:ln>
        </p:spPr>
        <p:txBody>
          <a:bodyPr/>
          <a:lstStyle/>
          <a:p>
            <a:endParaRPr lang="it-IT"/>
          </a:p>
        </p:txBody>
      </p:sp>
      <p:sp>
        <p:nvSpPr>
          <p:cNvPr id="489482" name="Line 10"/>
          <p:cNvSpPr>
            <a:spLocks noChangeShapeType="1"/>
          </p:cNvSpPr>
          <p:nvPr/>
        </p:nvSpPr>
        <p:spPr bwMode="auto">
          <a:xfrm>
            <a:off x="5334000" y="6400800"/>
            <a:ext cx="76200" cy="0"/>
          </a:xfrm>
          <a:prstGeom prst="line">
            <a:avLst/>
          </a:prstGeom>
          <a:noFill/>
          <a:ln w="76200">
            <a:solidFill>
              <a:srgbClr val="0000FF"/>
            </a:solidFill>
            <a:round/>
            <a:headEnd/>
            <a:tailEnd/>
          </a:ln>
        </p:spPr>
        <p:txBody>
          <a:bodyPr/>
          <a:lstStyle/>
          <a:p>
            <a:endParaRPr lang="it-IT"/>
          </a:p>
        </p:txBody>
      </p:sp>
      <p:sp>
        <p:nvSpPr>
          <p:cNvPr id="489483" name="Line 11"/>
          <p:cNvSpPr>
            <a:spLocks noChangeShapeType="1"/>
          </p:cNvSpPr>
          <p:nvPr/>
        </p:nvSpPr>
        <p:spPr bwMode="auto">
          <a:xfrm>
            <a:off x="5105400" y="3790950"/>
            <a:ext cx="304800" cy="0"/>
          </a:xfrm>
          <a:prstGeom prst="line">
            <a:avLst/>
          </a:prstGeom>
          <a:noFill/>
          <a:ln w="76200">
            <a:solidFill>
              <a:srgbClr val="0000FF"/>
            </a:solidFill>
            <a:round/>
            <a:headEnd/>
            <a:tailEnd/>
          </a:ln>
        </p:spPr>
        <p:txBody>
          <a:bodyPr/>
          <a:lstStyle/>
          <a:p>
            <a:endParaRPr lang="it-IT"/>
          </a:p>
        </p:txBody>
      </p:sp>
      <p:sp>
        <p:nvSpPr>
          <p:cNvPr id="489484" name="Line 12"/>
          <p:cNvSpPr>
            <a:spLocks noChangeShapeType="1"/>
          </p:cNvSpPr>
          <p:nvPr/>
        </p:nvSpPr>
        <p:spPr bwMode="auto">
          <a:xfrm>
            <a:off x="7499350" y="5029200"/>
            <a:ext cx="152400" cy="0"/>
          </a:xfrm>
          <a:prstGeom prst="line">
            <a:avLst/>
          </a:prstGeom>
          <a:noFill/>
          <a:ln w="76200">
            <a:solidFill>
              <a:srgbClr val="0000FF"/>
            </a:solidFill>
            <a:round/>
            <a:headEnd/>
            <a:tailEnd/>
          </a:ln>
        </p:spPr>
        <p:txBody>
          <a:bodyPr/>
          <a:lstStyle/>
          <a:p>
            <a:endParaRPr lang="it-IT"/>
          </a:p>
        </p:txBody>
      </p:sp>
      <p:sp>
        <p:nvSpPr>
          <p:cNvPr id="489485" name="Line 13"/>
          <p:cNvSpPr>
            <a:spLocks noChangeShapeType="1"/>
          </p:cNvSpPr>
          <p:nvPr/>
        </p:nvSpPr>
        <p:spPr bwMode="auto">
          <a:xfrm>
            <a:off x="7454900" y="4419600"/>
            <a:ext cx="228600" cy="0"/>
          </a:xfrm>
          <a:prstGeom prst="line">
            <a:avLst/>
          </a:prstGeom>
          <a:noFill/>
          <a:ln w="76200">
            <a:solidFill>
              <a:srgbClr val="0000FF"/>
            </a:solidFill>
            <a:round/>
            <a:headEnd/>
            <a:tailEnd/>
          </a:ln>
        </p:spPr>
        <p:txBody>
          <a:bodyPr/>
          <a:lstStyle/>
          <a:p>
            <a:endParaRPr lang="it-IT"/>
          </a:p>
        </p:txBody>
      </p:sp>
      <p:sp>
        <p:nvSpPr>
          <p:cNvPr id="489486" name="Line 14"/>
          <p:cNvSpPr>
            <a:spLocks noChangeShapeType="1"/>
          </p:cNvSpPr>
          <p:nvPr/>
        </p:nvSpPr>
        <p:spPr bwMode="auto">
          <a:xfrm>
            <a:off x="7410450" y="3790950"/>
            <a:ext cx="304800" cy="0"/>
          </a:xfrm>
          <a:prstGeom prst="line">
            <a:avLst/>
          </a:prstGeom>
          <a:noFill/>
          <a:ln w="76200">
            <a:solidFill>
              <a:srgbClr val="0000FF"/>
            </a:solidFill>
            <a:round/>
            <a:headEnd/>
            <a:tailEnd/>
          </a:ln>
        </p:spPr>
        <p:txBody>
          <a:bodyPr/>
          <a:lstStyle/>
          <a:p>
            <a:endParaRPr lang="it-IT"/>
          </a:p>
        </p:txBody>
      </p:sp>
      <p:sp>
        <p:nvSpPr>
          <p:cNvPr id="489487" name="Line 15"/>
          <p:cNvSpPr>
            <a:spLocks noChangeShapeType="1"/>
          </p:cNvSpPr>
          <p:nvPr/>
        </p:nvSpPr>
        <p:spPr bwMode="auto">
          <a:xfrm>
            <a:off x="7346950" y="3200400"/>
            <a:ext cx="457200" cy="0"/>
          </a:xfrm>
          <a:prstGeom prst="line">
            <a:avLst/>
          </a:prstGeom>
          <a:noFill/>
          <a:ln w="76200">
            <a:solidFill>
              <a:srgbClr val="0000FF"/>
            </a:solidFill>
            <a:round/>
            <a:headEnd/>
            <a:tailEnd/>
          </a:ln>
        </p:spPr>
        <p:txBody>
          <a:bodyPr/>
          <a:lstStyle/>
          <a:p>
            <a:endParaRPr lang="it-IT"/>
          </a:p>
        </p:txBody>
      </p:sp>
      <p:sp>
        <p:nvSpPr>
          <p:cNvPr id="489488" name="Line 16"/>
          <p:cNvSpPr>
            <a:spLocks noChangeShapeType="1"/>
          </p:cNvSpPr>
          <p:nvPr/>
        </p:nvSpPr>
        <p:spPr bwMode="auto">
          <a:xfrm>
            <a:off x="7232650" y="2514600"/>
            <a:ext cx="685800" cy="0"/>
          </a:xfrm>
          <a:prstGeom prst="line">
            <a:avLst/>
          </a:prstGeom>
          <a:noFill/>
          <a:ln w="76200">
            <a:solidFill>
              <a:srgbClr val="0000FF"/>
            </a:solidFill>
            <a:round/>
            <a:headEnd/>
            <a:tailEnd/>
          </a:ln>
        </p:spPr>
        <p:txBody>
          <a:bodyPr/>
          <a:lstStyle/>
          <a:p>
            <a:endParaRPr lang="it-IT"/>
          </a:p>
        </p:txBody>
      </p:sp>
      <p:sp>
        <p:nvSpPr>
          <p:cNvPr id="489489" name="Line 17"/>
          <p:cNvSpPr>
            <a:spLocks noChangeShapeType="1"/>
          </p:cNvSpPr>
          <p:nvPr/>
        </p:nvSpPr>
        <p:spPr bwMode="auto">
          <a:xfrm>
            <a:off x="7537450" y="6400800"/>
            <a:ext cx="76200" cy="0"/>
          </a:xfrm>
          <a:prstGeom prst="line">
            <a:avLst/>
          </a:prstGeom>
          <a:noFill/>
          <a:ln w="76200">
            <a:solidFill>
              <a:srgbClr val="0000FF"/>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89475"/>
                                        </p:tgtEl>
                                        <p:attrNameLst>
                                          <p:attrName>style.visibility</p:attrName>
                                        </p:attrNameLst>
                                      </p:cBhvr>
                                      <p:to>
                                        <p:strVal val="visible"/>
                                      </p:to>
                                    </p:set>
                                    <p:anim calcmode="lin" valueType="num">
                                      <p:cBhvr>
                                        <p:cTn id="7" dur="500" fill="hold"/>
                                        <p:tgtEl>
                                          <p:spTgt spid="489475"/>
                                        </p:tgtEl>
                                        <p:attrNameLst>
                                          <p:attrName>ppt_w</p:attrName>
                                        </p:attrNameLst>
                                      </p:cBhvr>
                                      <p:tavLst>
                                        <p:tav tm="0">
                                          <p:val>
                                            <p:fltVal val="0"/>
                                          </p:val>
                                        </p:tav>
                                        <p:tav tm="100000">
                                          <p:val>
                                            <p:strVal val="#ppt_w"/>
                                          </p:val>
                                        </p:tav>
                                      </p:tavLst>
                                    </p:anim>
                                    <p:anim calcmode="lin" valueType="num">
                                      <p:cBhvr>
                                        <p:cTn id="8" dur="500" fill="hold"/>
                                        <p:tgtEl>
                                          <p:spTgt spid="489475"/>
                                        </p:tgtEl>
                                        <p:attrNameLst>
                                          <p:attrName>ppt_h</p:attrName>
                                        </p:attrNameLst>
                                      </p:cBhvr>
                                      <p:tavLst>
                                        <p:tav tm="0">
                                          <p:val>
                                            <p:fltVal val="0"/>
                                          </p:val>
                                        </p:tav>
                                        <p:tav tm="100000">
                                          <p:val>
                                            <p:strVal val="#ppt_h"/>
                                          </p:val>
                                        </p:tav>
                                      </p:tavLst>
                                    </p:anim>
                                    <p:anim calcmode="lin" valueType="num">
                                      <p:cBhvr>
                                        <p:cTn id="9" dur="500" fill="hold"/>
                                        <p:tgtEl>
                                          <p:spTgt spid="489475"/>
                                        </p:tgtEl>
                                        <p:attrNameLst>
                                          <p:attrName>ppt_x</p:attrName>
                                        </p:attrNameLst>
                                      </p:cBhvr>
                                      <p:tavLst>
                                        <p:tav tm="0">
                                          <p:val>
                                            <p:fltVal val="0.5"/>
                                          </p:val>
                                        </p:tav>
                                        <p:tav tm="100000">
                                          <p:val>
                                            <p:strVal val="#ppt_x"/>
                                          </p:val>
                                        </p:tav>
                                      </p:tavLst>
                                    </p:anim>
                                    <p:anim calcmode="lin" valueType="num">
                                      <p:cBhvr>
                                        <p:cTn id="10" dur="500" fill="hold"/>
                                        <p:tgtEl>
                                          <p:spTgt spid="48947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89476"/>
                                        </p:tgtEl>
                                        <p:attrNameLst>
                                          <p:attrName>style.visibility</p:attrName>
                                        </p:attrNameLst>
                                      </p:cBhvr>
                                      <p:to>
                                        <p:strVal val="visible"/>
                                      </p:to>
                                    </p:set>
                                    <p:anim calcmode="lin" valueType="num">
                                      <p:cBhvr additive="base">
                                        <p:cTn id="15" dur="500" fill="hold"/>
                                        <p:tgtEl>
                                          <p:spTgt spid="489476"/>
                                        </p:tgtEl>
                                        <p:attrNameLst>
                                          <p:attrName>ppt_x</p:attrName>
                                        </p:attrNameLst>
                                      </p:cBhvr>
                                      <p:tavLst>
                                        <p:tav tm="0">
                                          <p:val>
                                            <p:strVal val="0-#ppt_w/2"/>
                                          </p:val>
                                        </p:tav>
                                        <p:tav tm="100000">
                                          <p:val>
                                            <p:strVal val="#ppt_x"/>
                                          </p:val>
                                        </p:tav>
                                      </p:tavLst>
                                    </p:anim>
                                    <p:anim calcmode="lin" valueType="num">
                                      <p:cBhvr additive="base">
                                        <p:cTn id="16" dur="500" fill="hold"/>
                                        <p:tgtEl>
                                          <p:spTgt spid="48947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89477"/>
                                        </p:tgtEl>
                                        <p:attrNameLst>
                                          <p:attrName>style.visibility</p:attrName>
                                        </p:attrNameLst>
                                      </p:cBhvr>
                                      <p:to>
                                        <p:strVal val="visible"/>
                                      </p:to>
                                    </p:set>
                                    <p:anim calcmode="lin" valueType="num">
                                      <p:cBhvr additive="base">
                                        <p:cTn id="21" dur="500" fill="hold"/>
                                        <p:tgtEl>
                                          <p:spTgt spid="489477"/>
                                        </p:tgtEl>
                                        <p:attrNameLst>
                                          <p:attrName>ppt_x</p:attrName>
                                        </p:attrNameLst>
                                      </p:cBhvr>
                                      <p:tavLst>
                                        <p:tav tm="0">
                                          <p:val>
                                            <p:strVal val="0-#ppt_w/2"/>
                                          </p:val>
                                        </p:tav>
                                        <p:tav tm="100000">
                                          <p:val>
                                            <p:strVal val="#ppt_x"/>
                                          </p:val>
                                        </p:tav>
                                      </p:tavLst>
                                    </p:anim>
                                    <p:anim calcmode="lin" valueType="num">
                                      <p:cBhvr additive="base">
                                        <p:cTn id="22" dur="500" fill="hold"/>
                                        <p:tgtEl>
                                          <p:spTgt spid="48947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489488"/>
                                        </p:tgtEl>
                                        <p:attrNameLst>
                                          <p:attrName>style.visibility</p:attrName>
                                        </p:attrNameLst>
                                      </p:cBhvr>
                                      <p:to>
                                        <p:strVal val="visible"/>
                                      </p:to>
                                    </p:set>
                                    <p:anim calcmode="lin" valueType="num">
                                      <p:cBhvr additive="base">
                                        <p:cTn id="26" dur="500" fill="hold"/>
                                        <p:tgtEl>
                                          <p:spTgt spid="489488"/>
                                        </p:tgtEl>
                                        <p:attrNameLst>
                                          <p:attrName>ppt_x</p:attrName>
                                        </p:attrNameLst>
                                      </p:cBhvr>
                                      <p:tavLst>
                                        <p:tav tm="0">
                                          <p:val>
                                            <p:strVal val="1+#ppt_w/2"/>
                                          </p:val>
                                        </p:tav>
                                        <p:tav tm="100000">
                                          <p:val>
                                            <p:strVal val="#ppt_x"/>
                                          </p:val>
                                        </p:tav>
                                      </p:tavLst>
                                    </p:anim>
                                    <p:anim calcmode="lin" valueType="num">
                                      <p:cBhvr additive="base">
                                        <p:cTn id="27" dur="500" fill="hold"/>
                                        <p:tgtEl>
                                          <p:spTgt spid="48948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89479"/>
                                        </p:tgtEl>
                                        <p:attrNameLst>
                                          <p:attrName>style.visibility</p:attrName>
                                        </p:attrNameLst>
                                      </p:cBhvr>
                                      <p:to>
                                        <p:strVal val="visible"/>
                                      </p:to>
                                    </p:set>
                                    <p:anim calcmode="lin" valueType="num">
                                      <p:cBhvr additive="base">
                                        <p:cTn id="32" dur="500" fill="hold"/>
                                        <p:tgtEl>
                                          <p:spTgt spid="489479"/>
                                        </p:tgtEl>
                                        <p:attrNameLst>
                                          <p:attrName>ppt_x</p:attrName>
                                        </p:attrNameLst>
                                      </p:cBhvr>
                                      <p:tavLst>
                                        <p:tav tm="0">
                                          <p:val>
                                            <p:strVal val="0-#ppt_w/2"/>
                                          </p:val>
                                        </p:tav>
                                        <p:tav tm="100000">
                                          <p:val>
                                            <p:strVal val="#ppt_x"/>
                                          </p:val>
                                        </p:tav>
                                      </p:tavLst>
                                    </p:anim>
                                    <p:anim calcmode="lin" valueType="num">
                                      <p:cBhvr additive="base">
                                        <p:cTn id="33" dur="500" fill="hold"/>
                                        <p:tgtEl>
                                          <p:spTgt spid="489479"/>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489487"/>
                                        </p:tgtEl>
                                        <p:attrNameLst>
                                          <p:attrName>style.visibility</p:attrName>
                                        </p:attrNameLst>
                                      </p:cBhvr>
                                      <p:to>
                                        <p:strVal val="visible"/>
                                      </p:to>
                                    </p:set>
                                    <p:anim calcmode="lin" valueType="num">
                                      <p:cBhvr additive="base">
                                        <p:cTn id="37" dur="500" fill="hold"/>
                                        <p:tgtEl>
                                          <p:spTgt spid="489487"/>
                                        </p:tgtEl>
                                        <p:attrNameLst>
                                          <p:attrName>ppt_x</p:attrName>
                                        </p:attrNameLst>
                                      </p:cBhvr>
                                      <p:tavLst>
                                        <p:tav tm="0">
                                          <p:val>
                                            <p:strVal val="1+#ppt_w/2"/>
                                          </p:val>
                                        </p:tav>
                                        <p:tav tm="100000">
                                          <p:val>
                                            <p:strVal val="#ppt_x"/>
                                          </p:val>
                                        </p:tav>
                                      </p:tavLst>
                                    </p:anim>
                                    <p:anim calcmode="lin" valueType="num">
                                      <p:cBhvr additive="base">
                                        <p:cTn id="38" dur="500" fill="hold"/>
                                        <p:tgtEl>
                                          <p:spTgt spid="4894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9483"/>
                                        </p:tgtEl>
                                        <p:attrNameLst>
                                          <p:attrName>style.visibility</p:attrName>
                                        </p:attrNameLst>
                                      </p:cBhvr>
                                      <p:to>
                                        <p:strVal val="visible"/>
                                      </p:to>
                                    </p:set>
                                    <p:anim calcmode="lin" valueType="num">
                                      <p:cBhvr additive="base">
                                        <p:cTn id="43" dur="500" fill="hold"/>
                                        <p:tgtEl>
                                          <p:spTgt spid="489483"/>
                                        </p:tgtEl>
                                        <p:attrNameLst>
                                          <p:attrName>ppt_x</p:attrName>
                                        </p:attrNameLst>
                                      </p:cBhvr>
                                      <p:tavLst>
                                        <p:tav tm="0">
                                          <p:val>
                                            <p:strVal val="0-#ppt_w/2"/>
                                          </p:val>
                                        </p:tav>
                                        <p:tav tm="100000">
                                          <p:val>
                                            <p:strVal val="#ppt_x"/>
                                          </p:val>
                                        </p:tav>
                                      </p:tavLst>
                                    </p:anim>
                                    <p:anim calcmode="lin" valueType="num">
                                      <p:cBhvr additive="base">
                                        <p:cTn id="44" dur="500" fill="hold"/>
                                        <p:tgtEl>
                                          <p:spTgt spid="489483"/>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fill="hold" grpId="0" nodeType="afterEffect">
                                  <p:stCondLst>
                                    <p:cond delay="0"/>
                                  </p:stCondLst>
                                  <p:childTnLst>
                                    <p:set>
                                      <p:cBhvr>
                                        <p:cTn id="47" dur="1" fill="hold">
                                          <p:stCondLst>
                                            <p:cond delay="0"/>
                                          </p:stCondLst>
                                        </p:cTn>
                                        <p:tgtEl>
                                          <p:spTgt spid="489486"/>
                                        </p:tgtEl>
                                        <p:attrNameLst>
                                          <p:attrName>style.visibility</p:attrName>
                                        </p:attrNameLst>
                                      </p:cBhvr>
                                      <p:to>
                                        <p:strVal val="visible"/>
                                      </p:to>
                                    </p:set>
                                    <p:anim calcmode="lin" valueType="num">
                                      <p:cBhvr additive="base">
                                        <p:cTn id="48" dur="500" fill="hold"/>
                                        <p:tgtEl>
                                          <p:spTgt spid="489486"/>
                                        </p:tgtEl>
                                        <p:attrNameLst>
                                          <p:attrName>ppt_x</p:attrName>
                                        </p:attrNameLst>
                                      </p:cBhvr>
                                      <p:tavLst>
                                        <p:tav tm="0">
                                          <p:val>
                                            <p:strVal val="1+#ppt_w/2"/>
                                          </p:val>
                                        </p:tav>
                                        <p:tav tm="100000">
                                          <p:val>
                                            <p:strVal val="#ppt_x"/>
                                          </p:val>
                                        </p:tav>
                                      </p:tavLst>
                                    </p:anim>
                                    <p:anim calcmode="lin" valueType="num">
                                      <p:cBhvr additive="base">
                                        <p:cTn id="49" dur="500" fill="hold"/>
                                        <p:tgtEl>
                                          <p:spTgt spid="48948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89480"/>
                                        </p:tgtEl>
                                        <p:attrNameLst>
                                          <p:attrName>style.visibility</p:attrName>
                                        </p:attrNameLst>
                                      </p:cBhvr>
                                      <p:to>
                                        <p:strVal val="visible"/>
                                      </p:to>
                                    </p:set>
                                    <p:anim calcmode="lin" valueType="num">
                                      <p:cBhvr additive="base">
                                        <p:cTn id="54" dur="500" fill="hold"/>
                                        <p:tgtEl>
                                          <p:spTgt spid="489480"/>
                                        </p:tgtEl>
                                        <p:attrNameLst>
                                          <p:attrName>ppt_x</p:attrName>
                                        </p:attrNameLst>
                                      </p:cBhvr>
                                      <p:tavLst>
                                        <p:tav tm="0">
                                          <p:val>
                                            <p:strVal val="0-#ppt_w/2"/>
                                          </p:val>
                                        </p:tav>
                                        <p:tav tm="100000">
                                          <p:val>
                                            <p:strVal val="#ppt_x"/>
                                          </p:val>
                                        </p:tav>
                                      </p:tavLst>
                                    </p:anim>
                                    <p:anim calcmode="lin" valueType="num">
                                      <p:cBhvr additive="base">
                                        <p:cTn id="55" dur="500" fill="hold"/>
                                        <p:tgtEl>
                                          <p:spTgt spid="489480"/>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2" fill="hold" grpId="0" nodeType="afterEffect">
                                  <p:stCondLst>
                                    <p:cond delay="0"/>
                                  </p:stCondLst>
                                  <p:childTnLst>
                                    <p:set>
                                      <p:cBhvr>
                                        <p:cTn id="58" dur="1" fill="hold">
                                          <p:stCondLst>
                                            <p:cond delay="0"/>
                                          </p:stCondLst>
                                        </p:cTn>
                                        <p:tgtEl>
                                          <p:spTgt spid="489485"/>
                                        </p:tgtEl>
                                        <p:attrNameLst>
                                          <p:attrName>style.visibility</p:attrName>
                                        </p:attrNameLst>
                                      </p:cBhvr>
                                      <p:to>
                                        <p:strVal val="visible"/>
                                      </p:to>
                                    </p:set>
                                    <p:anim calcmode="lin" valueType="num">
                                      <p:cBhvr additive="base">
                                        <p:cTn id="59" dur="500" fill="hold"/>
                                        <p:tgtEl>
                                          <p:spTgt spid="489485"/>
                                        </p:tgtEl>
                                        <p:attrNameLst>
                                          <p:attrName>ppt_x</p:attrName>
                                        </p:attrNameLst>
                                      </p:cBhvr>
                                      <p:tavLst>
                                        <p:tav tm="0">
                                          <p:val>
                                            <p:strVal val="1+#ppt_w/2"/>
                                          </p:val>
                                        </p:tav>
                                        <p:tav tm="100000">
                                          <p:val>
                                            <p:strVal val="#ppt_x"/>
                                          </p:val>
                                        </p:tav>
                                      </p:tavLst>
                                    </p:anim>
                                    <p:anim calcmode="lin" valueType="num">
                                      <p:cBhvr additive="base">
                                        <p:cTn id="60" dur="500" fill="hold"/>
                                        <p:tgtEl>
                                          <p:spTgt spid="48948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89481"/>
                                        </p:tgtEl>
                                        <p:attrNameLst>
                                          <p:attrName>style.visibility</p:attrName>
                                        </p:attrNameLst>
                                      </p:cBhvr>
                                      <p:to>
                                        <p:strVal val="visible"/>
                                      </p:to>
                                    </p:set>
                                    <p:anim calcmode="lin" valueType="num">
                                      <p:cBhvr additive="base">
                                        <p:cTn id="65" dur="500" fill="hold"/>
                                        <p:tgtEl>
                                          <p:spTgt spid="489481"/>
                                        </p:tgtEl>
                                        <p:attrNameLst>
                                          <p:attrName>ppt_x</p:attrName>
                                        </p:attrNameLst>
                                      </p:cBhvr>
                                      <p:tavLst>
                                        <p:tav tm="0">
                                          <p:val>
                                            <p:strVal val="0-#ppt_w/2"/>
                                          </p:val>
                                        </p:tav>
                                        <p:tav tm="100000">
                                          <p:val>
                                            <p:strVal val="#ppt_x"/>
                                          </p:val>
                                        </p:tav>
                                      </p:tavLst>
                                    </p:anim>
                                    <p:anim calcmode="lin" valueType="num">
                                      <p:cBhvr additive="base">
                                        <p:cTn id="66" dur="500" fill="hold"/>
                                        <p:tgtEl>
                                          <p:spTgt spid="489481"/>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489484"/>
                                        </p:tgtEl>
                                        <p:attrNameLst>
                                          <p:attrName>style.visibility</p:attrName>
                                        </p:attrNameLst>
                                      </p:cBhvr>
                                      <p:to>
                                        <p:strVal val="visible"/>
                                      </p:to>
                                    </p:set>
                                    <p:anim calcmode="lin" valueType="num">
                                      <p:cBhvr additive="base">
                                        <p:cTn id="70" dur="500" fill="hold"/>
                                        <p:tgtEl>
                                          <p:spTgt spid="489484"/>
                                        </p:tgtEl>
                                        <p:attrNameLst>
                                          <p:attrName>ppt_x</p:attrName>
                                        </p:attrNameLst>
                                      </p:cBhvr>
                                      <p:tavLst>
                                        <p:tav tm="0">
                                          <p:val>
                                            <p:strVal val="1+#ppt_w/2"/>
                                          </p:val>
                                        </p:tav>
                                        <p:tav tm="100000">
                                          <p:val>
                                            <p:strVal val="#ppt_x"/>
                                          </p:val>
                                        </p:tav>
                                      </p:tavLst>
                                    </p:anim>
                                    <p:anim calcmode="lin" valueType="num">
                                      <p:cBhvr additive="base">
                                        <p:cTn id="71" dur="500" fill="hold"/>
                                        <p:tgtEl>
                                          <p:spTgt spid="48948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89482"/>
                                        </p:tgtEl>
                                        <p:attrNameLst>
                                          <p:attrName>style.visibility</p:attrName>
                                        </p:attrNameLst>
                                      </p:cBhvr>
                                      <p:to>
                                        <p:strVal val="visible"/>
                                      </p:to>
                                    </p:set>
                                    <p:anim calcmode="lin" valueType="num">
                                      <p:cBhvr additive="base">
                                        <p:cTn id="76" dur="500" fill="hold"/>
                                        <p:tgtEl>
                                          <p:spTgt spid="489482"/>
                                        </p:tgtEl>
                                        <p:attrNameLst>
                                          <p:attrName>ppt_x</p:attrName>
                                        </p:attrNameLst>
                                      </p:cBhvr>
                                      <p:tavLst>
                                        <p:tav tm="0">
                                          <p:val>
                                            <p:strVal val="0-#ppt_w/2"/>
                                          </p:val>
                                        </p:tav>
                                        <p:tav tm="100000">
                                          <p:val>
                                            <p:strVal val="#ppt_x"/>
                                          </p:val>
                                        </p:tav>
                                      </p:tavLst>
                                    </p:anim>
                                    <p:anim calcmode="lin" valueType="num">
                                      <p:cBhvr additive="base">
                                        <p:cTn id="77" dur="500" fill="hold"/>
                                        <p:tgtEl>
                                          <p:spTgt spid="489482"/>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2" presetClass="entr" presetSubtype="2" fill="hold" grpId="0" nodeType="afterEffect">
                                  <p:stCondLst>
                                    <p:cond delay="0"/>
                                  </p:stCondLst>
                                  <p:childTnLst>
                                    <p:set>
                                      <p:cBhvr>
                                        <p:cTn id="80" dur="1" fill="hold">
                                          <p:stCondLst>
                                            <p:cond delay="0"/>
                                          </p:stCondLst>
                                        </p:cTn>
                                        <p:tgtEl>
                                          <p:spTgt spid="489489"/>
                                        </p:tgtEl>
                                        <p:attrNameLst>
                                          <p:attrName>style.visibility</p:attrName>
                                        </p:attrNameLst>
                                      </p:cBhvr>
                                      <p:to>
                                        <p:strVal val="visible"/>
                                      </p:to>
                                    </p:set>
                                    <p:anim calcmode="lin" valueType="num">
                                      <p:cBhvr additive="base">
                                        <p:cTn id="81" dur="500" fill="hold"/>
                                        <p:tgtEl>
                                          <p:spTgt spid="489489"/>
                                        </p:tgtEl>
                                        <p:attrNameLst>
                                          <p:attrName>ppt_x</p:attrName>
                                        </p:attrNameLst>
                                      </p:cBhvr>
                                      <p:tavLst>
                                        <p:tav tm="0">
                                          <p:val>
                                            <p:strVal val="1+#ppt_w/2"/>
                                          </p:val>
                                        </p:tav>
                                        <p:tav tm="100000">
                                          <p:val>
                                            <p:strVal val="#ppt_x"/>
                                          </p:val>
                                        </p:tav>
                                      </p:tavLst>
                                    </p:anim>
                                    <p:anim calcmode="lin" valueType="num">
                                      <p:cBhvr additive="base">
                                        <p:cTn id="82" dur="500" fill="hold"/>
                                        <p:tgtEl>
                                          <p:spTgt spid="489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autoUpdateAnimBg="0"/>
      <p:bldP spid="489477" grpId="0" animBg="1"/>
      <p:bldP spid="489479" grpId="0" animBg="1"/>
      <p:bldP spid="489480" grpId="0" animBg="1"/>
      <p:bldP spid="489481" grpId="0" animBg="1"/>
      <p:bldP spid="489482" grpId="0" animBg="1"/>
      <p:bldP spid="489483" grpId="0" animBg="1"/>
      <p:bldP spid="489484" grpId="0" animBg="1"/>
      <p:bldP spid="489485" grpId="0" animBg="1"/>
      <p:bldP spid="489486" grpId="0" animBg="1"/>
      <p:bldP spid="489487" grpId="0" animBg="1"/>
      <p:bldP spid="489488" grpId="0" animBg="1"/>
      <p:bldP spid="4894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7450" y="92075"/>
            <a:ext cx="7956550" cy="273050"/>
          </a:xfrm>
        </p:spPr>
        <p:txBody>
          <a:bodyPr/>
          <a:lstStyle/>
          <a:p>
            <a:pPr eaLnBrk="1" hangingPunct="1"/>
            <a:r>
              <a:rPr lang="en-US" sz="2400" i="1" dirty="0" smtClean="0"/>
              <a:t>6-Transistor (6T) CMOS SRAM Cell </a:t>
            </a:r>
          </a:p>
        </p:txBody>
      </p:sp>
      <p:sp>
        <p:nvSpPr>
          <p:cNvPr id="16387" name="Line 3"/>
          <p:cNvSpPr>
            <a:spLocks noChangeShapeType="1"/>
          </p:cNvSpPr>
          <p:nvPr/>
        </p:nvSpPr>
        <p:spPr bwMode="auto">
          <a:xfrm flipH="1">
            <a:off x="3851275" y="4324350"/>
            <a:ext cx="360363" cy="1588"/>
          </a:xfrm>
          <a:prstGeom prst="line">
            <a:avLst/>
          </a:prstGeom>
          <a:noFill/>
          <a:ln w="19050">
            <a:solidFill>
              <a:srgbClr val="000000"/>
            </a:solidFill>
            <a:miter lim="800000"/>
            <a:headEnd/>
            <a:tailEnd/>
          </a:ln>
        </p:spPr>
        <p:txBody>
          <a:bodyPr/>
          <a:lstStyle/>
          <a:p>
            <a:endParaRPr lang="it-IT"/>
          </a:p>
        </p:txBody>
      </p:sp>
      <p:sp>
        <p:nvSpPr>
          <p:cNvPr id="16388" name="Freeform 4"/>
          <p:cNvSpPr>
            <a:spLocks/>
          </p:cNvSpPr>
          <p:nvPr/>
        </p:nvSpPr>
        <p:spPr bwMode="auto">
          <a:xfrm>
            <a:off x="3332163" y="3735388"/>
            <a:ext cx="346075" cy="266700"/>
          </a:xfrm>
          <a:custGeom>
            <a:avLst/>
            <a:gdLst>
              <a:gd name="T0" fmla="*/ 549394107 w 218"/>
              <a:gd name="T1" fmla="*/ 423386295 h 168"/>
              <a:gd name="T2" fmla="*/ 0 w 218"/>
              <a:gd name="T3" fmla="*/ 423386295 h 168"/>
              <a:gd name="T4" fmla="*/ 0 w 218"/>
              <a:gd name="T5" fmla="*/ 0 h 168"/>
              <a:gd name="T6" fmla="*/ 0 60000 65536"/>
              <a:gd name="T7" fmla="*/ 0 60000 65536"/>
              <a:gd name="T8" fmla="*/ 0 60000 65536"/>
              <a:gd name="T9" fmla="*/ 0 w 218"/>
              <a:gd name="T10" fmla="*/ 0 h 168"/>
              <a:gd name="T11" fmla="*/ 218 w 218"/>
              <a:gd name="T12" fmla="*/ 168 h 168"/>
            </a:gdLst>
            <a:ahLst/>
            <a:cxnLst>
              <a:cxn ang="T6">
                <a:pos x="T0" y="T1"/>
              </a:cxn>
              <a:cxn ang="T7">
                <a:pos x="T2" y="T3"/>
              </a:cxn>
              <a:cxn ang="T8">
                <a:pos x="T4" y="T5"/>
              </a:cxn>
            </a:cxnLst>
            <a:rect l="T9" t="T10" r="T11" b="T12"/>
            <a:pathLst>
              <a:path w="218" h="168">
                <a:moveTo>
                  <a:pt x="218" y="168"/>
                </a:moveTo>
                <a:lnTo>
                  <a:pt x="0" y="168"/>
                </a:lnTo>
                <a:lnTo>
                  <a:pt x="0" y="0"/>
                </a:lnTo>
              </a:path>
            </a:pathLst>
          </a:custGeom>
          <a:noFill/>
          <a:ln w="19050" cap="flat" cmpd="sng">
            <a:solidFill>
              <a:srgbClr val="000000"/>
            </a:solidFill>
            <a:prstDash val="solid"/>
            <a:miter lim="800000"/>
            <a:headEnd/>
            <a:tailEnd/>
          </a:ln>
        </p:spPr>
        <p:txBody>
          <a:bodyPr/>
          <a:lstStyle/>
          <a:p>
            <a:endParaRPr lang="it-IT"/>
          </a:p>
        </p:txBody>
      </p:sp>
      <p:sp>
        <p:nvSpPr>
          <p:cNvPr id="16389" name="Freeform 5"/>
          <p:cNvSpPr>
            <a:spLocks/>
          </p:cNvSpPr>
          <p:nvPr/>
        </p:nvSpPr>
        <p:spPr bwMode="auto">
          <a:xfrm>
            <a:off x="3332163" y="4646613"/>
            <a:ext cx="346075" cy="274637"/>
          </a:xfrm>
          <a:custGeom>
            <a:avLst/>
            <a:gdLst>
              <a:gd name="T0" fmla="*/ 0 w 218"/>
              <a:gd name="T1" fmla="*/ 435985488 h 173"/>
              <a:gd name="T2" fmla="*/ 0 w 218"/>
              <a:gd name="T3" fmla="*/ 0 h 173"/>
              <a:gd name="T4" fmla="*/ 549394107 w 218"/>
              <a:gd name="T5" fmla="*/ 0 h 173"/>
              <a:gd name="T6" fmla="*/ 0 60000 65536"/>
              <a:gd name="T7" fmla="*/ 0 60000 65536"/>
              <a:gd name="T8" fmla="*/ 0 60000 65536"/>
              <a:gd name="T9" fmla="*/ 0 w 218"/>
              <a:gd name="T10" fmla="*/ 0 h 173"/>
              <a:gd name="T11" fmla="*/ 218 w 218"/>
              <a:gd name="T12" fmla="*/ 173 h 173"/>
            </a:gdLst>
            <a:ahLst/>
            <a:cxnLst>
              <a:cxn ang="T6">
                <a:pos x="T0" y="T1"/>
              </a:cxn>
              <a:cxn ang="T7">
                <a:pos x="T2" y="T3"/>
              </a:cxn>
              <a:cxn ang="T8">
                <a:pos x="T4" y="T5"/>
              </a:cxn>
            </a:cxnLst>
            <a:rect l="T9" t="T10" r="T11" b="T12"/>
            <a:pathLst>
              <a:path w="218" h="173">
                <a:moveTo>
                  <a:pt x="0" y="173"/>
                </a:moveTo>
                <a:lnTo>
                  <a:pt x="0" y="0"/>
                </a:lnTo>
                <a:lnTo>
                  <a:pt x="218" y="0"/>
                </a:lnTo>
              </a:path>
            </a:pathLst>
          </a:custGeom>
          <a:noFill/>
          <a:ln w="19050" cap="flat" cmpd="sng">
            <a:solidFill>
              <a:srgbClr val="000000"/>
            </a:solidFill>
            <a:prstDash val="solid"/>
            <a:miter lim="800000"/>
            <a:headEnd/>
            <a:tailEnd/>
          </a:ln>
        </p:spPr>
        <p:txBody>
          <a:bodyPr/>
          <a:lstStyle/>
          <a:p>
            <a:endParaRPr lang="it-IT"/>
          </a:p>
        </p:txBody>
      </p:sp>
      <p:sp>
        <p:nvSpPr>
          <p:cNvPr id="16390" name="Line 6"/>
          <p:cNvSpPr>
            <a:spLocks noChangeShapeType="1"/>
          </p:cNvSpPr>
          <p:nvPr/>
        </p:nvSpPr>
        <p:spPr bwMode="auto">
          <a:xfrm flipV="1">
            <a:off x="3678238" y="3908425"/>
            <a:ext cx="1587" cy="839788"/>
          </a:xfrm>
          <a:prstGeom prst="line">
            <a:avLst/>
          </a:prstGeom>
          <a:noFill/>
          <a:ln w="19050">
            <a:solidFill>
              <a:srgbClr val="000000"/>
            </a:solidFill>
            <a:miter lim="800000"/>
            <a:headEnd/>
            <a:tailEnd/>
          </a:ln>
        </p:spPr>
        <p:txBody>
          <a:bodyPr/>
          <a:lstStyle/>
          <a:p>
            <a:endParaRPr lang="it-IT"/>
          </a:p>
        </p:txBody>
      </p:sp>
      <p:sp>
        <p:nvSpPr>
          <p:cNvPr id="16391" name="Line 7"/>
          <p:cNvSpPr>
            <a:spLocks noChangeShapeType="1"/>
          </p:cNvSpPr>
          <p:nvPr/>
        </p:nvSpPr>
        <p:spPr bwMode="auto">
          <a:xfrm flipV="1">
            <a:off x="3843338" y="4113213"/>
            <a:ext cx="1587" cy="423862"/>
          </a:xfrm>
          <a:prstGeom prst="line">
            <a:avLst/>
          </a:prstGeom>
          <a:noFill/>
          <a:ln w="19050">
            <a:solidFill>
              <a:srgbClr val="000000"/>
            </a:solidFill>
            <a:miter lim="800000"/>
            <a:headEnd/>
            <a:tailEnd/>
          </a:ln>
        </p:spPr>
        <p:txBody>
          <a:bodyPr/>
          <a:lstStyle/>
          <a:p>
            <a:endParaRPr lang="it-IT"/>
          </a:p>
        </p:txBody>
      </p:sp>
      <p:sp>
        <p:nvSpPr>
          <p:cNvPr id="16392" name="Line 8"/>
          <p:cNvSpPr>
            <a:spLocks noChangeShapeType="1"/>
          </p:cNvSpPr>
          <p:nvPr/>
        </p:nvSpPr>
        <p:spPr bwMode="auto">
          <a:xfrm>
            <a:off x="4768850" y="4324350"/>
            <a:ext cx="361950" cy="1588"/>
          </a:xfrm>
          <a:prstGeom prst="line">
            <a:avLst/>
          </a:prstGeom>
          <a:noFill/>
          <a:ln w="19050">
            <a:solidFill>
              <a:srgbClr val="000000"/>
            </a:solidFill>
            <a:miter lim="800000"/>
            <a:headEnd/>
            <a:tailEnd/>
          </a:ln>
        </p:spPr>
        <p:txBody>
          <a:bodyPr/>
          <a:lstStyle/>
          <a:p>
            <a:endParaRPr lang="it-IT"/>
          </a:p>
        </p:txBody>
      </p:sp>
      <p:sp>
        <p:nvSpPr>
          <p:cNvPr id="16393" name="Freeform 9"/>
          <p:cNvSpPr>
            <a:spLocks/>
          </p:cNvSpPr>
          <p:nvPr/>
        </p:nvSpPr>
        <p:spPr bwMode="auto">
          <a:xfrm>
            <a:off x="5303838" y="3735388"/>
            <a:ext cx="344487" cy="266700"/>
          </a:xfrm>
          <a:custGeom>
            <a:avLst/>
            <a:gdLst>
              <a:gd name="T0" fmla="*/ 0 w 217"/>
              <a:gd name="T1" fmla="*/ 423386295 h 168"/>
              <a:gd name="T2" fmla="*/ 546872363 w 217"/>
              <a:gd name="T3" fmla="*/ 423386295 h 168"/>
              <a:gd name="T4" fmla="*/ 546872363 w 217"/>
              <a:gd name="T5" fmla="*/ 0 h 168"/>
              <a:gd name="T6" fmla="*/ 0 60000 65536"/>
              <a:gd name="T7" fmla="*/ 0 60000 65536"/>
              <a:gd name="T8" fmla="*/ 0 60000 65536"/>
              <a:gd name="T9" fmla="*/ 0 w 217"/>
              <a:gd name="T10" fmla="*/ 0 h 168"/>
              <a:gd name="T11" fmla="*/ 217 w 217"/>
              <a:gd name="T12" fmla="*/ 168 h 168"/>
            </a:gdLst>
            <a:ahLst/>
            <a:cxnLst>
              <a:cxn ang="T6">
                <a:pos x="T0" y="T1"/>
              </a:cxn>
              <a:cxn ang="T7">
                <a:pos x="T2" y="T3"/>
              </a:cxn>
              <a:cxn ang="T8">
                <a:pos x="T4" y="T5"/>
              </a:cxn>
            </a:cxnLst>
            <a:rect l="T9" t="T10" r="T11" b="T12"/>
            <a:pathLst>
              <a:path w="217" h="168">
                <a:moveTo>
                  <a:pt x="0" y="168"/>
                </a:moveTo>
                <a:lnTo>
                  <a:pt x="217" y="168"/>
                </a:lnTo>
                <a:lnTo>
                  <a:pt x="217" y="0"/>
                </a:lnTo>
              </a:path>
            </a:pathLst>
          </a:custGeom>
          <a:noFill/>
          <a:ln w="19050" cap="flat" cmpd="sng">
            <a:solidFill>
              <a:srgbClr val="000000"/>
            </a:solidFill>
            <a:prstDash val="solid"/>
            <a:miter lim="800000"/>
            <a:headEnd/>
            <a:tailEnd/>
          </a:ln>
        </p:spPr>
        <p:txBody>
          <a:bodyPr/>
          <a:lstStyle/>
          <a:p>
            <a:endParaRPr lang="it-IT"/>
          </a:p>
        </p:txBody>
      </p:sp>
      <p:sp>
        <p:nvSpPr>
          <p:cNvPr id="16394" name="Freeform 10"/>
          <p:cNvSpPr>
            <a:spLocks/>
          </p:cNvSpPr>
          <p:nvPr/>
        </p:nvSpPr>
        <p:spPr bwMode="auto">
          <a:xfrm>
            <a:off x="5303838" y="4646613"/>
            <a:ext cx="344487" cy="274637"/>
          </a:xfrm>
          <a:custGeom>
            <a:avLst/>
            <a:gdLst>
              <a:gd name="T0" fmla="*/ 546872363 w 217"/>
              <a:gd name="T1" fmla="*/ 435985488 h 173"/>
              <a:gd name="T2" fmla="*/ 546872363 w 217"/>
              <a:gd name="T3" fmla="*/ 0 h 173"/>
              <a:gd name="T4" fmla="*/ 0 w 217"/>
              <a:gd name="T5" fmla="*/ 0 h 173"/>
              <a:gd name="T6" fmla="*/ 0 60000 65536"/>
              <a:gd name="T7" fmla="*/ 0 60000 65536"/>
              <a:gd name="T8" fmla="*/ 0 60000 65536"/>
              <a:gd name="T9" fmla="*/ 0 w 217"/>
              <a:gd name="T10" fmla="*/ 0 h 173"/>
              <a:gd name="T11" fmla="*/ 217 w 217"/>
              <a:gd name="T12" fmla="*/ 173 h 173"/>
            </a:gdLst>
            <a:ahLst/>
            <a:cxnLst>
              <a:cxn ang="T6">
                <a:pos x="T0" y="T1"/>
              </a:cxn>
              <a:cxn ang="T7">
                <a:pos x="T2" y="T3"/>
              </a:cxn>
              <a:cxn ang="T8">
                <a:pos x="T4" y="T5"/>
              </a:cxn>
            </a:cxnLst>
            <a:rect l="T9" t="T10" r="T11" b="T12"/>
            <a:pathLst>
              <a:path w="217" h="173">
                <a:moveTo>
                  <a:pt x="217" y="173"/>
                </a:moveTo>
                <a:lnTo>
                  <a:pt x="217" y="0"/>
                </a:lnTo>
                <a:lnTo>
                  <a:pt x="0" y="0"/>
                </a:lnTo>
              </a:path>
            </a:pathLst>
          </a:custGeom>
          <a:noFill/>
          <a:ln w="19050" cap="flat" cmpd="sng">
            <a:solidFill>
              <a:srgbClr val="000000"/>
            </a:solidFill>
            <a:prstDash val="solid"/>
            <a:miter lim="800000"/>
            <a:headEnd/>
            <a:tailEnd/>
          </a:ln>
        </p:spPr>
        <p:txBody>
          <a:bodyPr/>
          <a:lstStyle/>
          <a:p>
            <a:endParaRPr lang="it-IT"/>
          </a:p>
        </p:txBody>
      </p:sp>
      <p:sp>
        <p:nvSpPr>
          <p:cNvPr id="16395" name="Line 11"/>
          <p:cNvSpPr>
            <a:spLocks noChangeShapeType="1"/>
          </p:cNvSpPr>
          <p:nvPr/>
        </p:nvSpPr>
        <p:spPr bwMode="auto">
          <a:xfrm flipV="1">
            <a:off x="5303838" y="3908425"/>
            <a:ext cx="1587" cy="839788"/>
          </a:xfrm>
          <a:prstGeom prst="line">
            <a:avLst/>
          </a:prstGeom>
          <a:noFill/>
          <a:ln w="19050">
            <a:solidFill>
              <a:srgbClr val="000000"/>
            </a:solidFill>
            <a:miter lim="800000"/>
            <a:headEnd/>
            <a:tailEnd/>
          </a:ln>
        </p:spPr>
        <p:txBody>
          <a:bodyPr/>
          <a:lstStyle/>
          <a:p>
            <a:endParaRPr lang="it-IT"/>
          </a:p>
        </p:txBody>
      </p:sp>
      <p:sp>
        <p:nvSpPr>
          <p:cNvPr id="16396" name="Line 12"/>
          <p:cNvSpPr>
            <a:spLocks noChangeShapeType="1"/>
          </p:cNvSpPr>
          <p:nvPr/>
        </p:nvSpPr>
        <p:spPr bwMode="auto">
          <a:xfrm flipV="1">
            <a:off x="5130800" y="4113213"/>
            <a:ext cx="1588" cy="423862"/>
          </a:xfrm>
          <a:prstGeom prst="line">
            <a:avLst/>
          </a:prstGeom>
          <a:noFill/>
          <a:ln w="19050">
            <a:solidFill>
              <a:srgbClr val="000000"/>
            </a:solidFill>
            <a:miter lim="800000"/>
            <a:headEnd/>
            <a:tailEnd/>
          </a:ln>
        </p:spPr>
        <p:txBody>
          <a:bodyPr/>
          <a:lstStyle/>
          <a:p>
            <a:endParaRPr lang="it-IT"/>
          </a:p>
        </p:txBody>
      </p:sp>
      <p:sp>
        <p:nvSpPr>
          <p:cNvPr id="16397" name="Line 13"/>
          <p:cNvSpPr>
            <a:spLocks noChangeShapeType="1"/>
          </p:cNvSpPr>
          <p:nvPr/>
        </p:nvSpPr>
        <p:spPr bwMode="auto">
          <a:xfrm>
            <a:off x="2532063" y="2855913"/>
            <a:ext cx="1587" cy="354012"/>
          </a:xfrm>
          <a:prstGeom prst="line">
            <a:avLst/>
          </a:prstGeom>
          <a:noFill/>
          <a:ln w="19050">
            <a:solidFill>
              <a:srgbClr val="000000"/>
            </a:solidFill>
            <a:miter lim="800000"/>
            <a:headEnd/>
            <a:tailEnd/>
          </a:ln>
        </p:spPr>
        <p:txBody>
          <a:bodyPr/>
          <a:lstStyle/>
          <a:p>
            <a:endParaRPr lang="it-IT"/>
          </a:p>
        </p:txBody>
      </p:sp>
      <p:sp>
        <p:nvSpPr>
          <p:cNvPr id="16398" name="Freeform 14"/>
          <p:cNvSpPr>
            <a:spLocks/>
          </p:cNvSpPr>
          <p:nvPr/>
        </p:nvSpPr>
        <p:spPr bwMode="auto">
          <a:xfrm>
            <a:off x="1943100" y="3389313"/>
            <a:ext cx="266700" cy="338137"/>
          </a:xfrm>
          <a:custGeom>
            <a:avLst/>
            <a:gdLst>
              <a:gd name="T0" fmla="*/ 423386295 w 168"/>
              <a:gd name="T1" fmla="*/ 0 h 213"/>
              <a:gd name="T2" fmla="*/ 423386295 w 168"/>
              <a:gd name="T3" fmla="*/ 536791738 h 213"/>
              <a:gd name="T4" fmla="*/ 0 w 168"/>
              <a:gd name="T5" fmla="*/ 536791738 h 213"/>
              <a:gd name="T6" fmla="*/ 0 60000 65536"/>
              <a:gd name="T7" fmla="*/ 0 60000 65536"/>
              <a:gd name="T8" fmla="*/ 0 60000 65536"/>
              <a:gd name="T9" fmla="*/ 0 w 168"/>
              <a:gd name="T10" fmla="*/ 0 h 213"/>
              <a:gd name="T11" fmla="*/ 168 w 168"/>
              <a:gd name="T12" fmla="*/ 213 h 213"/>
            </a:gdLst>
            <a:ahLst/>
            <a:cxnLst>
              <a:cxn ang="T6">
                <a:pos x="T0" y="T1"/>
              </a:cxn>
              <a:cxn ang="T7">
                <a:pos x="T2" y="T3"/>
              </a:cxn>
              <a:cxn ang="T8">
                <a:pos x="T4" y="T5"/>
              </a:cxn>
            </a:cxnLst>
            <a:rect l="T9" t="T10" r="T11" b="T12"/>
            <a:pathLst>
              <a:path w="168" h="213">
                <a:moveTo>
                  <a:pt x="168" y="0"/>
                </a:moveTo>
                <a:lnTo>
                  <a:pt x="168" y="213"/>
                </a:lnTo>
                <a:lnTo>
                  <a:pt x="0" y="213"/>
                </a:lnTo>
              </a:path>
            </a:pathLst>
          </a:custGeom>
          <a:noFill/>
          <a:ln w="19050" cap="flat" cmpd="sng">
            <a:solidFill>
              <a:srgbClr val="000000"/>
            </a:solidFill>
            <a:prstDash val="solid"/>
            <a:miter lim="800000"/>
            <a:headEnd/>
            <a:tailEnd/>
          </a:ln>
        </p:spPr>
        <p:txBody>
          <a:bodyPr/>
          <a:lstStyle/>
          <a:p>
            <a:endParaRPr lang="it-IT"/>
          </a:p>
        </p:txBody>
      </p:sp>
      <p:sp>
        <p:nvSpPr>
          <p:cNvPr id="16399" name="Freeform 15"/>
          <p:cNvSpPr>
            <a:spLocks/>
          </p:cNvSpPr>
          <p:nvPr/>
        </p:nvSpPr>
        <p:spPr bwMode="auto">
          <a:xfrm>
            <a:off x="2852738" y="3389313"/>
            <a:ext cx="268287" cy="338137"/>
          </a:xfrm>
          <a:custGeom>
            <a:avLst/>
            <a:gdLst>
              <a:gd name="T0" fmla="*/ 425904863 w 169"/>
              <a:gd name="T1" fmla="*/ 536791738 h 213"/>
              <a:gd name="T2" fmla="*/ 0 w 169"/>
              <a:gd name="T3" fmla="*/ 536791738 h 213"/>
              <a:gd name="T4" fmla="*/ 0 w 169"/>
              <a:gd name="T5" fmla="*/ 0 h 213"/>
              <a:gd name="T6" fmla="*/ 0 60000 65536"/>
              <a:gd name="T7" fmla="*/ 0 60000 65536"/>
              <a:gd name="T8" fmla="*/ 0 60000 65536"/>
              <a:gd name="T9" fmla="*/ 0 w 169"/>
              <a:gd name="T10" fmla="*/ 0 h 213"/>
              <a:gd name="T11" fmla="*/ 169 w 169"/>
              <a:gd name="T12" fmla="*/ 213 h 213"/>
            </a:gdLst>
            <a:ahLst/>
            <a:cxnLst>
              <a:cxn ang="T6">
                <a:pos x="T0" y="T1"/>
              </a:cxn>
              <a:cxn ang="T7">
                <a:pos x="T2" y="T3"/>
              </a:cxn>
              <a:cxn ang="T8">
                <a:pos x="T4" y="T5"/>
              </a:cxn>
            </a:cxnLst>
            <a:rect l="T9" t="T10" r="T11" b="T12"/>
            <a:pathLst>
              <a:path w="169" h="213">
                <a:moveTo>
                  <a:pt x="169" y="213"/>
                </a:moveTo>
                <a:lnTo>
                  <a:pt x="0" y="213"/>
                </a:lnTo>
                <a:lnTo>
                  <a:pt x="0" y="0"/>
                </a:lnTo>
              </a:path>
            </a:pathLst>
          </a:custGeom>
          <a:noFill/>
          <a:ln w="19050" cap="flat" cmpd="sng">
            <a:solidFill>
              <a:srgbClr val="000000"/>
            </a:solidFill>
            <a:prstDash val="solid"/>
            <a:miter lim="800000"/>
            <a:headEnd/>
            <a:tailEnd/>
          </a:ln>
        </p:spPr>
        <p:txBody>
          <a:bodyPr/>
          <a:lstStyle/>
          <a:p>
            <a:endParaRPr lang="it-IT"/>
          </a:p>
        </p:txBody>
      </p:sp>
      <p:sp>
        <p:nvSpPr>
          <p:cNvPr id="16400" name="Line 16"/>
          <p:cNvSpPr>
            <a:spLocks noChangeShapeType="1"/>
          </p:cNvSpPr>
          <p:nvPr/>
        </p:nvSpPr>
        <p:spPr bwMode="auto">
          <a:xfrm flipH="1">
            <a:off x="2114550" y="3389313"/>
            <a:ext cx="841375" cy="1587"/>
          </a:xfrm>
          <a:prstGeom prst="line">
            <a:avLst/>
          </a:prstGeom>
          <a:noFill/>
          <a:ln w="19050">
            <a:solidFill>
              <a:srgbClr val="000000"/>
            </a:solidFill>
            <a:miter lim="800000"/>
            <a:headEnd/>
            <a:tailEnd/>
          </a:ln>
        </p:spPr>
        <p:txBody>
          <a:bodyPr/>
          <a:lstStyle/>
          <a:p>
            <a:endParaRPr lang="it-IT"/>
          </a:p>
        </p:txBody>
      </p:sp>
      <p:sp>
        <p:nvSpPr>
          <p:cNvPr id="16401" name="Line 17"/>
          <p:cNvSpPr>
            <a:spLocks noChangeShapeType="1"/>
          </p:cNvSpPr>
          <p:nvPr/>
        </p:nvSpPr>
        <p:spPr bwMode="auto">
          <a:xfrm flipH="1">
            <a:off x="2319338" y="3217863"/>
            <a:ext cx="423862" cy="1587"/>
          </a:xfrm>
          <a:prstGeom prst="line">
            <a:avLst/>
          </a:prstGeom>
          <a:noFill/>
          <a:ln w="19050">
            <a:solidFill>
              <a:srgbClr val="000000"/>
            </a:solidFill>
            <a:miter lim="800000"/>
            <a:headEnd/>
            <a:tailEnd/>
          </a:ln>
        </p:spPr>
        <p:txBody>
          <a:bodyPr/>
          <a:lstStyle/>
          <a:p>
            <a:endParaRPr lang="it-IT"/>
          </a:p>
        </p:txBody>
      </p:sp>
      <p:sp>
        <p:nvSpPr>
          <p:cNvPr id="16402" name="Line 18"/>
          <p:cNvSpPr>
            <a:spLocks noChangeShapeType="1"/>
          </p:cNvSpPr>
          <p:nvPr/>
        </p:nvSpPr>
        <p:spPr bwMode="auto">
          <a:xfrm>
            <a:off x="2532063" y="2016125"/>
            <a:ext cx="1587" cy="839788"/>
          </a:xfrm>
          <a:prstGeom prst="line">
            <a:avLst/>
          </a:prstGeom>
          <a:noFill/>
          <a:ln w="19050">
            <a:solidFill>
              <a:srgbClr val="000000"/>
            </a:solidFill>
            <a:miter lim="800000"/>
            <a:headEnd/>
            <a:tailEnd/>
          </a:ln>
        </p:spPr>
        <p:txBody>
          <a:bodyPr/>
          <a:lstStyle/>
          <a:p>
            <a:endParaRPr lang="it-IT"/>
          </a:p>
        </p:txBody>
      </p:sp>
      <p:sp>
        <p:nvSpPr>
          <p:cNvPr id="16403" name="Line 19"/>
          <p:cNvSpPr>
            <a:spLocks noChangeShapeType="1"/>
          </p:cNvSpPr>
          <p:nvPr/>
        </p:nvSpPr>
        <p:spPr bwMode="auto">
          <a:xfrm>
            <a:off x="3332163" y="3476625"/>
            <a:ext cx="1587" cy="250825"/>
          </a:xfrm>
          <a:prstGeom prst="line">
            <a:avLst/>
          </a:prstGeom>
          <a:noFill/>
          <a:ln w="19050">
            <a:solidFill>
              <a:srgbClr val="000000"/>
            </a:solidFill>
            <a:miter lim="800000"/>
            <a:headEnd/>
            <a:tailEnd/>
          </a:ln>
        </p:spPr>
        <p:txBody>
          <a:bodyPr/>
          <a:lstStyle/>
          <a:p>
            <a:endParaRPr lang="it-IT"/>
          </a:p>
        </p:txBody>
      </p:sp>
      <p:sp>
        <p:nvSpPr>
          <p:cNvPr id="16404" name="Line 20"/>
          <p:cNvSpPr>
            <a:spLocks noChangeShapeType="1"/>
          </p:cNvSpPr>
          <p:nvPr/>
        </p:nvSpPr>
        <p:spPr bwMode="auto">
          <a:xfrm>
            <a:off x="5648325" y="3484563"/>
            <a:ext cx="1588" cy="250825"/>
          </a:xfrm>
          <a:prstGeom prst="line">
            <a:avLst/>
          </a:prstGeom>
          <a:noFill/>
          <a:ln w="19050">
            <a:solidFill>
              <a:srgbClr val="000000"/>
            </a:solidFill>
            <a:miter lim="800000"/>
            <a:headEnd/>
            <a:tailEnd/>
          </a:ln>
        </p:spPr>
        <p:txBody>
          <a:bodyPr/>
          <a:lstStyle/>
          <a:p>
            <a:endParaRPr lang="it-IT"/>
          </a:p>
        </p:txBody>
      </p:sp>
      <p:sp>
        <p:nvSpPr>
          <p:cNvPr id="16405" name="Line 21"/>
          <p:cNvSpPr>
            <a:spLocks noChangeShapeType="1"/>
          </p:cNvSpPr>
          <p:nvPr/>
        </p:nvSpPr>
        <p:spPr bwMode="auto">
          <a:xfrm>
            <a:off x="3332163" y="4921250"/>
            <a:ext cx="1587" cy="549275"/>
          </a:xfrm>
          <a:prstGeom prst="line">
            <a:avLst/>
          </a:prstGeom>
          <a:noFill/>
          <a:ln w="19050">
            <a:solidFill>
              <a:srgbClr val="000000"/>
            </a:solidFill>
            <a:miter lim="800000"/>
            <a:headEnd/>
            <a:tailEnd/>
          </a:ln>
        </p:spPr>
        <p:txBody>
          <a:bodyPr/>
          <a:lstStyle/>
          <a:p>
            <a:endParaRPr lang="it-IT"/>
          </a:p>
        </p:txBody>
      </p:sp>
      <p:sp>
        <p:nvSpPr>
          <p:cNvPr id="16406" name="Line 22"/>
          <p:cNvSpPr>
            <a:spLocks noChangeShapeType="1"/>
          </p:cNvSpPr>
          <p:nvPr/>
        </p:nvSpPr>
        <p:spPr bwMode="auto">
          <a:xfrm>
            <a:off x="5648325" y="4921250"/>
            <a:ext cx="1588" cy="549275"/>
          </a:xfrm>
          <a:prstGeom prst="line">
            <a:avLst/>
          </a:prstGeom>
          <a:noFill/>
          <a:ln w="19050">
            <a:solidFill>
              <a:srgbClr val="000000"/>
            </a:solidFill>
            <a:miter lim="800000"/>
            <a:headEnd/>
            <a:tailEnd/>
          </a:ln>
        </p:spPr>
        <p:txBody>
          <a:bodyPr/>
          <a:lstStyle/>
          <a:p>
            <a:endParaRPr lang="it-IT"/>
          </a:p>
        </p:txBody>
      </p:sp>
      <p:sp>
        <p:nvSpPr>
          <p:cNvPr id="16407" name="Line 23"/>
          <p:cNvSpPr>
            <a:spLocks noChangeShapeType="1"/>
          </p:cNvSpPr>
          <p:nvPr/>
        </p:nvSpPr>
        <p:spPr bwMode="auto">
          <a:xfrm>
            <a:off x="4211638" y="2887663"/>
            <a:ext cx="1587" cy="1436687"/>
          </a:xfrm>
          <a:prstGeom prst="line">
            <a:avLst/>
          </a:prstGeom>
          <a:noFill/>
          <a:ln w="19050">
            <a:solidFill>
              <a:srgbClr val="000000"/>
            </a:solidFill>
            <a:miter lim="800000"/>
            <a:headEnd/>
            <a:tailEnd/>
          </a:ln>
        </p:spPr>
        <p:txBody>
          <a:bodyPr/>
          <a:lstStyle/>
          <a:p>
            <a:endParaRPr lang="it-IT"/>
          </a:p>
        </p:txBody>
      </p:sp>
      <p:sp>
        <p:nvSpPr>
          <p:cNvPr id="16408" name="Line 24"/>
          <p:cNvSpPr>
            <a:spLocks noChangeShapeType="1"/>
          </p:cNvSpPr>
          <p:nvPr/>
        </p:nvSpPr>
        <p:spPr bwMode="auto">
          <a:xfrm>
            <a:off x="4768850" y="2887663"/>
            <a:ext cx="1588" cy="1436687"/>
          </a:xfrm>
          <a:prstGeom prst="line">
            <a:avLst/>
          </a:prstGeom>
          <a:noFill/>
          <a:ln w="19050">
            <a:solidFill>
              <a:srgbClr val="000000"/>
            </a:solidFill>
            <a:miter lim="800000"/>
            <a:headEnd/>
            <a:tailEnd/>
          </a:ln>
        </p:spPr>
        <p:txBody>
          <a:bodyPr/>
          <a:lstStyle/>
          <a:p>
            <a:endParaRPr lang="it-IT"/>
          </a:p>
        </p:txBody>
      </p:sp>
      <p:sp>
        <p:nvSpPr>
          <p:cNvPr id="16409" name="Line 25"/>
          <p:cNvSpPr>
            <a:spLocks noChangeShapeType="1"/>
          </p:cNvSpPr>
          <p:nvPr/>
        </p:nvSpPr>
        <p:spPr bwMode="auto">
          <a:xfrm>
            <a:off x="1471613" y="2016125"/>
            <a:ext cx="6132512" cy="1588"/>
          </a:xfrm>
          <a:prstGeom prst="line">
            <a:avLst/>
          </a:prstGeom>
          <a:noFill/>
          <a:ln w="19050">
            <a:solidFill>
              <a:srgbClr val="FF0000"/>
            </a:solidFill>
            <a:miter lim="800000"/>
            <a:headEnd/>
            <a:tailEnd/>
          </a:ln>
        </p:spPr>
        <p:txBody>
          <a:bodyPr/>
          <a:lstStyle/>
          <a:p>
            <a:endParaRPr lang="it-IT"/>
          </a:p>
        </p:txBody>
      </p:sp>
      <p:sp>
        <p:nvSpPr>
          <p:cNvPr id="16410" name="Line 26"/>
          <p:cNvSpPr>
            <a:spLocks noChangeShapeType="1"/>
          </p:cNvSpPr>
          <p:nvPr/>
        </p:nvSpPr>
        <p:spPr bwMode="auto">
          <a:xfrm>
            <a:off x="2986088" y="5470525"/>
            <a:ext cx="3000375" cy="1588"/>
          </a:xfrm>
          <a:prstGeom prst="line">
            <a:avLst/>
          </a:prstGeom>
          <a:noFill/>
          <a:ln w="19050">
            <a:solidFill>
              <a:srgbClr val="000000"/>
            </a:solidFill>
            <a:miter lim="800000"/>
            <a:headEnd/>
            <a:tailEnd/>
          </a:ln>
        </p:spPr>
        <p:txBody>
          <a:bodyPr/>
          <a:lstStyle/>
          <a:p>
            <a:endParaRPr lang="it-IT"/>
          </a:p>
        </p:txBody>
      </p:sp>
      <p:sp>
        <p:nvSpPr>
          <p:cNvPr id="16411" name="Line 27"/>
          <p:cNvSpPr>
            <a:spLocks noChangeShapeType="1"/>
          </p:cNvSpPr>
          <p:nvPr/>
        </p:nvSpPr>
        <p:spPr bwMode="auto">
          <a:xfrm>
            <a:off x="3175000" y="2306638"/>
            <a:ext cx="2622550" cy="1587"/>
          </a:xfrm>
          <a:prstGeom prst="line">
            <a:avLst/>
          </a:prstGeom>
          <a:noFill/>
          <a:ln w="19050">
            <a:solidFill>
              <a:srgbClr val="000000"/>
            </a:solidFill>
            <a:miter lim="800000"/>
            <a:headEnd/>
            <a:tailEnd/>
          </a:ln>
        </p:spPr>
        <p:txBody>
          <a:bodyPr/>
          <a:lstStyle/>
          <a:p>
            <a:endParaRPr lang="it-IT"/>
          </a:p>
        </p:txBody>
      </p:sp>
      <p:sp>
        <p:nvSpPr>
          <p:cNvPr id="16412" name="Line 28"/>
          <p:cNvSpPr>
            <a:spLocks noChangeShapeType="1"/>
          </p:cNvSpPr>
          <p:nvPr/>
        </p:nvSpPr>
        <p:spPr bwMode="auto">
          <a:xfrm>
            <a:off x="4211638" y="3476625"/>
            <a:ext cx="1436687" cy="1588"/>
          </a:xfrm>
          <a:prstGeom prst="line">
            <a:avLst/>
          </a:prstGeom>
          <a:noFill/>
          <a:ln w="19050">
            <a:solidFill>
              <a:srgbClr val="000000"/>
            </a:solidFill>
            <a:miter lim="800000"/>
            <a:headEnd/>
            <a:tailEnd/>
          </a:ln>
        </p:spPr>
        <p:txBody>
          <a:bodyPr/>
          <a:lstStyle/>
          <a:p>
            <a:endParaRPr lang="it-IT"/>
          </a:p>
        </p:txBody>
      </p:sp>
      <p:sp>
        <p:nvSpPr>
          <p:cNvPr id="16413" name="Line 29"/>
          <p:cNvSpPr>
            <a:spLocks noChangeShapeType="1"/>
          </p:cNvSpPr>
          <p:nvPr/>
        </p:nvSpPr>
        <p:spPr bwMode="auto">
          <a:xfrm>
            <a:off x="3332163" y="3727450"/>
            <a:ext cx="1436687" cy="1588"/>
          </a:xfrm>
          <a:prstGeom prst="line">
            <a:avLst/>
          </a:prstGeom>
          <a:noFill/>
          <a:ln w="19050">
            <a:solidFill>
              <a:srgbClr val="000000"/>
            </a:solidFill>
            <a:miter lim="800000"/>
            <a:headEnd/>
            <a:tailEnd/>
          </a:ln>
        </p:spPr>
        <p:txBody>
          <a:bodyPr/>
          <a:lstStyle/>
          <a:p>
            <a:endParaRPr lang="it-IT"/>
          </a:p>
        </p:txBody>
      </p:sp>
      <p:sp>
        <p:nvSpPr>
          <p:cNvPr id="16414" name="Line 30"/>
          <p:cNvSpPr>
            <a:spLocks noChangeShapeType="1"/>
          </p:cNvSpPr>
          <p:nvPr/>
        </p:nvSpPr>
        <p:spPr bwMode="auto">
          <a:xfrm>
            <a:off x="1943100" y="1427163"/>
            <a:ext cx="1588" cy="4264025"/>
          </a:xfrm>
          <a:prstGeom prst="line">
            <a:avLst/>
          </a:prstGeom>
          <a:noFill/>
          <a:ln w="19050">
            <a:solidFill>
              <a:srgbClr val="0000CC"/>
            </a:solidFill>
            <a:miter lim="800000"/>
            <a:headEnd/>
            <a:tailEnd/>
          </a:ln>
        </p:spPr>
        <p:txBody>
          <a:bodyPr/>
          <a:lstStyle/>
          <a:p>
            <a:endParaRPr lang="it-IT"/>
          </a:p>
        </p:txBody>
      </p:sp>
      <p:sp>
        <p:nvSpPr>
          <p:cNvPr id="16415" name="Line 31"/>
          <p:cNvSpPr>
            <a:spLocks noChangeShapeType="1"/>
          </p:cNvSpPr>
          <p:nvPr/>
        </p:nvSpPr>
        <p:spPr bwMode="auto">
          <a:xfrm>
            <a:off x="3121025" y="3727450"/>
            <a:ext cx="211138" cy="1588"/>
          </a:xfrm>
          <a:prstGeom prst="line">
            <a:avLst/>
          </a:prstGeom>
          <a:noFill/>
          <a:ln w="19050">
            <a:solidFill>
              <a:srgbClr val="000000"/>
            </a:solidFill>
            <a:miter lim="800000"/>
            <a:headEnd/>
            <a:tailEnd/>
          </a:ln>
        </p:spPr>
        <p:txBody>
          <a:bodyPr/>
          <a:lstStyle/>
          <a:p>
            <a:endParaRPr lang="it-IT"/>
          </a:p>
        </p:txBody>
      </p:sp>
      <p:sp>
        <p:nvSpPr>
          <p:cNvPr id="16416" name="Line 32"/>
          <p:cNvSpPr>
            <a:spLocks noChangeShapeType="1"/>
          </p:cNvSpPr>
          <p:nvPr/>
        </p:nvSpPr>
        <p:spPr bwMode="auto">
          <a:xfrm>
            <a:off x="5648325" y="3476625"/>
            <a:ext cx="306388" cy="1588"/>
          </a:xfrm>
          <a:prstGeom prst="line">
            <a:avLst/>
          </a:prstGeom>
          <a:noFill/>
          <a:ln w="19050">
            <a:solidFill>
              <a:srgbClr val="000000"/>
            </a:solidFill>
            <a:miter lim="800000"/>
            <a:headEnd/>
            <a:tailEnd/>
          </a:ln>
        </p:spPr>
        <p:txBody>
          <a:bodyPr/>
          <a:lstStyle/>
          <a:p>
            <a:endParaRPr lang="it-IT"/>
          </a:p>
        </p:txBody>
      </p:sp>
      <p:sp>
        <p:nvSpPr>
          <p:cNvPr id="16417" name="Oval 33"/>
          <p:cNvSpPr>
            <a:spLocks noChangeArrowheads="1"/>
          </p:cNvSpPr>
          <p:nvPr/>
        </p:nvSpPr>
        <p:spPr bwMode="auto">
          <a:xfrm>
            <a:off x="3284538" y="3679825"/>
            <a:ext cx="95250" cy="95250"/>
          </a:xfrm>
          <a:prstGeom prst="ellipse">
            <a:avLst/>
          </a:prstGeom>
          <a:solidFill>
            <a:srgbClr val="000000"/>
          </a:solidFill>
          <a:ln w="19050">
            <a:solidFill>
              <a:srgbClr val="000000"/>
            </a:solidFill>
            <a:round/>
            <a:headEnd/>
            <a:tailEnd/>
          </a:ln>
        </p:spPr>
        <p:txBody>
          <a:bodyPr/>
          <a:lstStyle/>
          <a:p>
            <a:endParaRPr lang="it-IT"/>
          </a:p>
        </p:txBody>
      </p:sp>
      <p:sp>
        <p:nvSpPr>
          <p:cNvPr id="16418" name="Oval 34"/>
          <p:cNvSpPr>
            <a:spLocks noChangeArrowheads="1"/>
          </p:cNvSpPr>
          <p:nvPr/>
        </p:nvSpPr>
        <p:spPr bwMode="auto">
          <a:xfrm>
            <a:off x="5602288" y="3429000"/>
            <a:ext cx="93662" cy="95250"/>
          </a:xfrm>
          <a:prstGeom prst="ellipse">
            <a:avLst/>
          </a:prstGeom>
          <a:solidFill>
            <a:srgbClr val="000000"/>
          </a:solidFill>
          <a:ln w="19050">
            <a:solidFill>
              <a:srgbClr val="000000"/>
            </a:solidFill>
            <a:round/>
            <a:headEnd/>
            <a:tailEnd/>
          </a:ln>
        </p:spPr>
        <p:txBody>
          <a:bodyPr/>
          <a:lstStyle/>
          <a:p>
            <a:endParaRPr lang="it-IT"/>
          </a:p>
        </p:txBody>
      </p:sp>
      <p:sp>
        <p:nvSpPr>
          <p:cNvPr id="16419" name="Oval 35"/>
          <p:cNvSpPr>
            <a:spLocks noChangeArrowheads="1"/>
          </p:cNvSpPr>
          <p:nvPr/>
        </p:nvSpPr>
        <p:spPr bwMode="auto">
          <a:xfrm>
            <a:off x="1895475" y="3679825"/>
            <a:ext cx="93663" cy="95250"/>
          </a:xfrm>
          <a:prstGeom prst="ellipse">
            <a:avLst/>
          </a:prstGeom>
          <a:solidFill>
            <a:srgbClr val="000000"/>
          </a:solidFill>
          <a:ln w="19050">
            <a:solidFill>
              <a:srgbClr val="000000"/>
            </a:solidFill>
            <a:round/>
            <a:headEnd/>
            <a:tailEnd/>
          </a:ln>
        </p:spPr>
        <p:txBody>
          <a:bodyPr/>
          <a:lstStyle/>
          <a:p>
            <a:endParaRPr lang="it-IT"/>
          </a:p>
        </p:txBody>
      </p:sp>
      <p:sp>
        <p:nvSpPr>
          <p:cNvPr id="16420" name="Oval 36"/>
          <p:cNvSpPr>
            <a:spLocks noChangeArrowheads="1"/>
          </p:cNvSpPr>
          <p:nvPr/>
        </p:nvSpPr>
        <p:spPr bwMode="auto">
          <a:xfrm>
            <a:off x="2484438" y="1968500"/>
            <a:ext cx="93662" cy="93663"/>
          </a:xfrm>
          <a:prstGeom prst="ellipse">
            <a:avLst/>
          </a:prstGeom>
          <a:solidFill>
            <a:srgbClr val="000000"/>
          </a:solidFill>
          <a:ln w="19050">
            <a:solidFill>
              <a:srgbClr val="000000"/>
            </a:solidFill>
            <a:round/>
            <a:headEnd/>
            <a:tailEnd/>
          </a:ln>
        </p:spPr>
        <p:txBody>
          <a:bodyPr/>
          <a:lstStyle/>
          <a:p>
            <a:endParaRPr lang="it-IT"/>
          </a:p>
        </p:txBody>
      </p:sp>
      <p:sp>
        <p:nvSpPr>
          <p:cNvPr id="16421" name="Oval 37"/>
          <p:cNvSpPr>
            <a:spLocks noChangeArrowheads="1"/>
          </p:cNvSpPr>
          <p:nvPr/>
        </p:nvSpPr>
        <p:spPr bwMode="auto">
          <a:xfrm>
            <a:off x="4164013" y="3429000"/>
            <a:ext cx="95250" cy="95250"/>
          </a:xfrm>
          <a:prstGeom prst="ellipse">
            <a:avLst/>
          </a:prstGeom>
          <a:solidFill>
            <a:srgbClr val="000000"/>
          </a:solidFill>
          <a:ln w="19050">
            <a:solidFill>
              <a:srgbClr val="000000"/>
            </a:solidFill>
            <a:round/>
            <a:headEnd/>
            <a:tailEnd/>
          </a:ln>
        </p:spPr>
        <p:txBody>
          <a:bodyPr/>
          <a:lstStyle/>
          <a:p>
            <a:endParaRPr lang="it-IT"/>
          </a:p>
        </p:txBody>
      </p:sp>
      <p:sp>
        <p:nvSpPr>
          <p:cNvPr id="16422" name="Oval 38"/>
          <p:cNvSpPr>
            <a:spLocks noChangeArrowheads="1"/>
          </p:cNvSpPr>
          <p:nvPr/>
        </p:nvSpPr>
        <p:spPr bwMode="auto">
          <a:xfrm>
            <a:off x="4722813" y="3679825"/>
            <a:ext cx="93662" cy="95250"/>
          </a:xfrm>
          <a:prstGeom prst="ellipse">
            <a:avLst/>
          </a:prstGeom>
          <a:solidFill>
            <a:srgbClr val="000000"/>
          </a:solidFill>
          <a:ln w="19050">
            <a:solidFill>
              <a:srgbClr val="000000"/>
            </a:solidFill>
            <a:round/>
            <a:headEnd/>
            <a:tailEnd/>
          </a:ln>
        </p:spPr>
        <p:txBody>
          <a:bodyPr/>
          <a:lstStyle/>
          <a:p>
            <a:endParaRPr lang="it-IT"/>
          </a:p>
        </p:txBody>
      </p:sp>
      <p:sp>
        <p:nvSpPr>
          <p:cNvPr id="16423" name="Oval 39"/>
          <p:cNvSpPr>
            <a:spLocks noChangeArrowheads="1"/>
          </p:cNvSpPr>
          <p:nvPr/>
        </p:nvSpPr>
        <p:spPr bwMode="auto">
          <a:xfrm>
            <a:off x="6497638" y="1968500"/>
            <a:ext cx="93662" cy="93663"/>
          </a:xfrm>
          <a:prstGeom prst="ellipse">
            <a:avLst/>
          </a:prstGeom>
          <a:solidFill>
            <a:srgbClr val="000000"/>
          </a:solidFill>
          <a:ln w="19050">
            <a:solidFill>
              <a:srgbClr val="000000"/>
            </a:solidFill>
            <a:round/>
            <a:headEnd/>
            <a:tailEnd/>
          </a:ln>
        </p:spPr>
        <p:txBody>
          <a:bodyPr/>
          <a:lstStyle/>
          <a:p>
            <a:endParaRPr lang="it-IT"/>
          </a:p>
        </p:txBody>
      </p:sp>
      <p:sp>
        <p:nvSpPr>
          <p:cNvPr id="16424" name="Line 40"/>
          <p:cNvSpPr>
            <a:spLocks noChangeShapeType="1"/>
          </p:cNvSpPr>
          <p:nvPr/>
        </p:nvSpPr>
        <p:spPr bwMode="auto">
          <a:xfrm>
            <a:off x="6543675" y="2597150"/>
            <a:ext cx="1588" cy="360363"/>
          </a:xfrm>
          <a:prstGeom prst="line">
            <a:avLst/>
          </a:prstGeom>
          <a:noFill/>
          <a:ln w="19050">
            <a:solidFill>
              <a:srgbClr val="000000"/>
            </a:solidFill>
            <a:miter lim="800000"/>
            <a:headEnd/>
            <a:tailEnd/>
          </a:ln>
        </p:spPr>
        <p:txBody>
          <a:bodyPr/>
          <a:lstStyle/>
          <a:p>
            <a:endParaRPr lang="it-IT"/>
          </a:p>
        </p:txBody>
      </p:sp>
      <p:sp>
        <p:nvSpPr>
          <p:cNvPr id="16425" name="Freeform 41"/>
          <p:cNvSpPr>
            <a:spLocks/>
          </p:cNvSpPr>
          <p:nvPr/>
        </p:nvSpPr>
        <p:spPr bwMode="auto">
          <a:xfrm>
            <a:off x="6865938" y="3130550"/>
            <a:ext cx="266700" cy="346075"/>
          </a:xfrm>
          <a:custGeom>
            <a:avLst/>
            <a:gdLst>
              <a:gd name="T0" fmla="*/ 0 w 168"/>
              <a:gd name="T1" fmla="*/ 0 h 218"/>
              <a:gd name="T2" fmla="*/ 0 w 168"/>
              <a:gd name="T3" fmla="*/ 549394107 h 218"/>
              <a:gd name="T4" fmla="*/ 423386295 w 168"/>
              <a:gd name="T5" fmla="*/ 549394107 h 218"/>
              <a:gd name="T6" fmla="*/ 0 60000 65536"/>
              <a:gd name="T7" fmla="*/ 0 60000 65536"/>
              <a:gd name="T8" fmla="*/ 0 60000 65536"/>
              <a:gd name="T9" fmla="*/ 0 w 168"/>
              <a:gd name="T10" fmla="*/ 0 h 218"/>
              <a:gd name="T11" fmla="*/ 168 w 168"/>
              <a:gd name="T12" fmla="*/ 218 h 218"/>
            </a:gdLst>
            <a:ahLst/>
            <a:cxnLst>
              <a:cxn ang="T6">
                <a:pos x="T0" y="T1"/>
              </a:cxn>
              <a:cxn ang="T7">
                <a:pos x="T2" y="T3"/>
              </a:cxn>
              <a:cxn ang="T8">
                <a:pos x="T4" y="T5"/>
              </a:cxn>
            </a:cxnLst>
            <a:rect l="T9" t="T10" r="T11" b="T12"/>
            <a:pathLst>
              <a:path w="168" h="218">
                <a:moveTo>
                  <a:pt x="0" y="0"/>
                </a:moveTo>
                <a:lnTo>
                  <a:pt x="0" y="218"/>
                </a:lnTo>
                <a:lnTo>
                  <a:pt x="168" y="218"/>
                </a:lnTo>
              </a:path>
            </a:pathLst>
          </a:custGeom>
          <a:noFill/>
          <a:ln w="19050" cap="flat" cmpd="sng">
            <a:solidFill>
              <a:srgbClr val="000000"/>
            </a:solidFill>
            <a:prstDash val="solid"/>
            <a:miter lim="800000"/>
            <a:headEnd/>
            <a:tailEnd/>
          </a:ln>
        </p:spPr>
        <p:txBody>
          <a:bodyPr/>
          <a:lstStyle/>
          <a:p>
            <a:endParaRPr lang="it-IT"/>
          </a:p>
        </p:txBody>
      </p:sp>
      <p:sp>
        <p:nvSpPr>
          <p:cNvPr id="16426" name="Freeform 42"/>
          <p:cNvSpPr>
            <a:spLocks/>
          </p:cNvSpPr>
          <p:nvPr/>
        </p:nvSpPr>
        <p:spPr bwMode="auto">
          <a:xfrm>
            <a:off x="5954713" y="3130550"/>
            <a:ext cx="268287" cy="346075"/>
          </a:xfrm>
          <a:custGeom>
            <a:avLst/>
            <a:gdLst>
              <a:gd name="T0" fmla="*/ 0 w 169"/>
              <a:gd name="T1" fmla="*/ 549394107 h 218"/>
              <a:gd name="T2" fmla="*/ 425904863 w 169"/>
              <a:gd name="T3" fmla="*/ 549394107 h 218"/>
              <a:gd name="T4" fmla="*/ 425904863 w 169"/>
              <a:gd name="T5" fmla="*/ 0 h 218"/>
              <a:gd name="T6" fmla="*/ 0 60000 65536"/>
              <a:gd name="T7" fmla="*/ 0 60000 65536"/>
              <a:gd name="T8" fmla="*/ 0 60000 65536"/>
              <a:gd name="T9" fmla="*/ 0 w 169"/>
              <a:gd name="T10" fmla="*/ 0 h 218"/>
              <a:gd name="T11" fmla="*/ 169 w 169"/>
              <a:gd name="T12" fmla="*/ 218 h 218"/>
            </a:gdLst>
            <a:ahLst/>
            <a:cxnLst>
              <a:cxn ang="T6">
                <a:pos x="T0" y="T1"/>
              </a:cxn>
              <a:cxn ang="T7">
                <a:pos x="T2" y="T3"/>
              </a:cxn>
              <a:cxn ang="T8">
                <a:pos x="T4" y="T5"/>
              </a:cxn>
            </a:cxnLst>
            <a:rect l="T9" t="T10" r="T11" b="T12"/>
            <a:pathLst>
              <a:path w="169" h="218">
                <a:moveTo>
                  <a:pt x="0" y="218"/>
                </a:moveTo>
                <a:lnTo>
                  <a:pt x="169" y="218"/>
                </a:lnTo>
                <a:lnTo>
                  <a:pt x="169" y="0"/>
                </a:lnTo>
              </a:path>
            </a:pathLst>
          </a:custGeom>
          <a:noFill/>
          <a:ln w="19050" cap="flat" cmpd="sng">
            <a:solidFill>
              <a:srgbClr val="000000"/>
            </a:solidFill>
            <a:prstDash val="solid"/>
            <a:miter lim="800000"/>
            <a:headEnd/>
            <a:tailEnd/>
          </a:ln>
        </p:spPr>
        <p:txBody>
          <a:bodyPr/>
          <a:lstStyle/>
          <a:p>
            <a:endParaRPr lang="it-IT"/>
          </a:p>
        </p:txBody>
      </p:sp>
      <p:sp>
        <p:nvSpPr>
          <p:cNvPr id="16427" name="Line 43"/>
          <p:cNvSpPr>
            <a:spLocks noChangeShapeType="1"/>
          </p:cNvSpPr>
          <p:nvPr/>
        </p:nvSpPr>
        <p:spPr bwMode="auto">
          <a:xfrm>
            <a:off x="6127750" y="3130550"/>
            <a:ext cx="833438" cy="1588"/>
          </a:xfrm>
          <a:prstGeom prst="line">
            <a:avLst/>
          </a:prstGeom>
          <a:noFill/>
          <a:ln w="19050">
            <a:solidFill>
              <a:srgbClr val="000000"/>
            </a:solidFill>
            <a:miter lim="800000"/>
            <a:headEnd/>
            <a:tailEnd/>
          </a:ln>
        </p:spPr>
        <p:txBody>
          <a:bodyPr/>
          <a:lstStyle/>
          <a:p>
            <a:endParaRPr lang="it-IT"/>
          </a:p>
        </p:txBody>
      </p:sp>
      <p:sp>
        <p:nvSpPr>
          <p:cNvPr id="16428" name="Line 44"/>
          <p:cNvSpPr>
            <a:spLocks noChangeShapeType="1"/>
          </p:cNvSpPr>
          <p:nvPr/>
        </p:nvSpPr>
        <p:spPr bwMode="auto">
          <a:xfrm>
            <a:off x="6332538" y="2957513"/>
            <a:ext cx="423862" cy="1587"/>
          </a:xfrm>
          <a:prstGeom prst="line">
            <a:avLst/>
          </a:prstGeom>
          <a:noFill/>
          <a:ln w="19050">
            <a:solidFill>
              <a:srgbClr val="000000"/>
            </a:solidFill>
            <a:miter lim="800000"/>
            <a:headEnd/>
            <a:tailEnd/>
          </a:ln>
        </p:spPr>
        <p:txBody>
          <a:bodyPr/>
          <a:lstStyle/>
          <a:p>
            <a:endParaRPr lang="it-IT"/>
          </a:p>
        </p:txBody>
      </p:sp>
      <p:sp>
        <p:nvSpPr>
          <p:cNvPr id="16429" name="Line 45"/>
          <p:cNvSpPr>
            <a:spLocks noChangeShapeType="1"/>
          </p:cNvSpPr>
          <p:nvPr/>
        </p:nvSpPr>
        <p:spPr bwMode="auto">
          <a:xfrm>
            <a:off x="6543675" y="2016125"/>
            <a:ext cx="1588" cy="581025"/>
          </a:xfrm>
          <a:prstGeom prst="line">
            <a:avLst/>
          </a:prstGeom>
          <a:noFill/>
          <a:ln w="19050">
            <a:solidFill>
              <a:srgbClr val="000000"/>
            </a:solidFill>
            <a:miter lim="800000"/>
            <a:headEnd/>
            <a:tailEnd/>
          </a:ln>
        </p:spPr>
        <p:txBody>
          <a:bodyPr/>
          <a:lstStyle/>
          <a:p>
            <a:endParaRPr lang="it-IT"/>
          </a:p>
        </p:txBody>
      </p:sp>
      <p:sp>
        <p:nvSpPr>
          <p:cNvPr id="16430" name="Line 46"/>
          <p:cNvSpPr>
            <a:spLocks noChangeShapeType="1"/>
          </p:cNvSpPr>
          <p:nvPr/>
        </p:nvSpPr>
        <p:spPr bwMode="auto">
          <a:xfrm>
            <a:off x="7132638" y="1427163"/>
            <a:ext cx="1587" cy="4264025"/>
          </a:xfrm>
          <a:prstGeom prst="line">
            <a:avLst/>
          </a:prstGeom>
          <a:noFill/>
          <a:ln w="19050">
            <a:solidFill>
              <a:srgbClr val="0000CC"/>
            </a:solidFill>
            <a:miter lim="800000"/>
            <a:headEnd/>
            <a:tailEnd/>
          </a:ln>
        </p:spPr>
        <p:txBody>
          <a:bodyPr/>
          <a:lstStyle/>
          <a:p>
            <a:endParaRPr lang="it-IT"/>
          </a:p>
        </p:txBody>
      </p:sp>
      <p:sp>
        <p:nvSpPr>
          <p:cNvPr id="16431" name="Oval 47"/>
          <p:cNvSpPr>
            <a:spLocks noChangeArrowheads="1"/>
          </p:cNvSpPr>
          <p:nvPr/>
        </p:nvSpPr>
        <p:spPr bwMode="auto">
          <a:xfrm>
            <a:off x="7086600" y="3429000"/>
            <a:ext cx="93663" cy="95250"/>
          </a:xfrm>
          <a:prstGeom prst="ellipse">
            <a:avLst/>
          </a:prstGeom>
          <a:solidFill>
            <a:srgbClr val="000000"/>
          </a:solidFill>
          <a:ln w="19050">
            <a:solidFill>
              <a:srgbClr val="000000"/>
            </a:solidFill>
            <a:round/>
            <a:headEnd/>
            <a:tailEnd/>
          </a:ln>
        </p:spPr>
        <p:txBody>
          <a:bodyPr/>
          <a:lstStyle/>
          <a:p>
            <a:endParaRPr lang="it-IT"/>
          </a:p>
        </p:txBody>
      </p:sp>
      <p:sp>
        <p:nvSpPr>
          <p:cNvPr id="16432" name="Rectangle 48"/>
          <p:cNvSpPr>
            <a:spLocks noChangeArrowheads="1"/>
          </p:cNvSpPr>
          <p:nvPr/>
        </p:nvSpPr>
        <p:spPr bwMode="auto">
          <a:xfrm>
            <a:off x="4295775" y="1725613"/>
            <a:ext cx="381000"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WL</a:t>
            </a:r>
            <a:endParaRPr lang="en-US" sz="2400" b="1" i="1"/>
          </a:p>
        </p:txBody>
      </p:sp>
      <p:sp>
        <p:nvSpPr>
          <p:cNvPr id="16433" name="Rectangle 49"/>
          <p:cNvSpPr>
            <a:spLocks noChangeArrowheads="1"/>
          </p:cNvSpPr>
          <p:nvPr/>
        </p:nvSpPr>
        <p:spPr bwMode="auto">
          <a:xfrm>
            <a:off x="6684963" y="4959350"/>
            <a:ext cx="311150"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BL</a:t>
            </a:r>
            <a:endParaRPr lang="en-US" sz="2400" b="1" i="1"/>
          </a:p>
        </p:txBody>
      </p:sp>
      <p:sp>
        <p:nvSpPr>
          <p:cNvPr id="16434" name="Rectangle 50"/>
          <p:cNvSpPr>
            <a:spLocks noChangeArrowheads="1"/>
          </p:cNvSpPr>
          <p:nvPr/>
        </p:nvSpPr>
        <p:spPr bwMode="auto">
          <a:xfrm>
            <a:off x="4257675" y="2298700"/>
            <a:ext cx="169863"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V</a:t>
            </a:r>
            <a:endParaRPr lang="en-US" sz="2400" b="1" i="1"/>
          </a:p>
        </p:txBody>
      </p:sp>
      <p:sp>
        <p:nvSpPr>
          <p:cNvPr id="16435" name="Rectangle 51"/>
          <p:cNvSpPr>
            <a:spLocks noChangeArrowheads="1"/>
          </p:cNvSpPr>
          <p:nvPr/>
        </p:nvSpPr>
        <p:spPr bwMode="auto">
          <a:xfrm>
            <a:off x="4438650" y="2422525"/>
            <a:ext cx="276225" cy="228600"/>
          </a:xfrm>
          <a:prstGeom prst="rect">
            <a:avLst/>
          </a:prstGeom>
          <a:noFill/>
          <a:ln w="19050">
            <a:noFill/>
            <a:miter lim="800000"/>
            <a:headEnd/>
            <a:tailEnd/>
          </a:ln>
        </p:spPr>
        <p:txBody>
          <a:bodyPr wrap="none" lIns="0" tIns="0" rIns="0" bIns="0">
            <a:spAutoFit/>
          </a:bodyPr>
          <a:lstStyle/>
          <a:p>
            <a:pPr eaLnBrk="0" hangingPunct="0"/>
            <a:r>
              <a:rPr lang="en-US" sz="1500" i="1">
                <a:solidFill>
                  <a:srgbClr val="000000"/>
                </a:solidFill>
              </a:rPr>
              <a:t>DD</a:t>
            </a:r>
            <a:endParaRPr lang="en-US" sz="2400" b="1" i="1"/>
          </a:p>
        </p:txBody>
      </p:sp>
      <p:sp>
        <p:nvSpPr>
          <p:cNvPr id="16436" name="Rectangle 52"/>
          <p:cNvSpPr>
            <a:spLocks noChangeArrowheads="1"/>
          </p:cNvSpPr>
          <p:nvPr/>
        </p:nvSpPr>
        <p:spPr bwMode="auto">
          <a:xfrm>
            <a:off x="2379663" y="3430588"/>
            <a:ext cx="211137"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37" name="Rectangle 53"/>
          <p:cNvSpPr>
            <a:spLocks noChangeArrowheads="1"/>
          </p:cNvSpPr>
          <p:nvPr/>
        </p:nvSpPr>
        <p:spPr bwMode="auto">
          <a:xfrm>
            <a:off x="2616200" y="3554413"/>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5</a:t>
            </a:r>
            <a:endParaRPr lang="en-US" sz="2400" b="1" i="1"/>
          </a:p>
        </p:txBody>
      </p:sp>
      <p:sp>
        <p:nvSpPr>
          <p:cNvPr id="16438" name="Rectangle 54"/>
          <p:cNvSpPr>
            <a:spLocks noChangeArrowheads="1"/>
          </p:cNvSpPr>
          <p:nvPr/>
        </p:nvSpPr>
        <p:spPr bwMode="auto">
          <a:xfrm>
            <a:off x="6354763" y="3344863"/>
            <a:ext cx="211137"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39" name="Rectangle 55"/>
          <p:cNvSpPr>
            <a:spLocks noChangeArrowheads="1"/>
          </p:cNvSpPr>
          <p:nvPr/>
        </p:nvSpPr>
        <p:spPr bwMode="auto">
          <a:xfrm>
            <a:off x="6591300" y="3468688"/>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6</a:t>
            </a:r>
            <a:endParaRPr lang="en-US" sz="2400" b="1" i="1"/>
          </a:p>
        </p:txBody>
      </p:sp>
      <p:sp>
        <p:nvSpPr>
          <p:cNvPr id="16440" name="Rectangle 56"/>
          <p:cNvSpPr>
            <a:spLocks noChangeArrowheads="1"/>
          </p:cNvSpPr>
          <p:nvPr/>
        </p:nvSpPr>
        <p:spPr bwMode="auto">
          <a:xfrm>
            <a:off x="5441950" y="2655888"/>
            <a:ext cx="211138"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41" name="Rectangle 57"/>
          <p:cNvSpPr>
            <a:spLocks noChangeArrowheads="1"/>
          </p:cNvSpPr>
          <p:nvPr/>
        </p:nvSpPr>
        <p:spPr bwMode="auto">
          <a:xfrm>
            <a:off x="5680075" y="2782888"/>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4</a:t>
            </a:r>
            <a:endParaRPr lang="en-US" sz="2400" b="1" i="1"/>
          </a:p>
        </p:txBody>
      </p:sp>
      <p:sp>
        <p:nvSpPr>
          <p:cNvPr id="16442" name="Rectangle 58"/>
          <p:cNvSpPr>
            <a:spLocks noChangeArrowheads="1"/>
          </p:cNvSpPr>
          <p:nvPr/>
        </p:nvSpPr>
        <p:spPr bwMode="auto">
          <a:xfrm>
            <a:off x="3224213" y="4162425"/>
            <a:ext cx="211137"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43" name="Rectangle 59"/>
          <p:cNvSpPr>
            <a:spLocks noChangeArrowheads="1"/>
          </p:cNvSpPr>
          <p:nvPr/>
        </p:nvSpPr>
        <p:spPr bwMode="auto">
          <a:xfrm>
            <a:off x="3460750" y="4286250"/>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1</a:t>
            </a:r>
            <a:endParaRPr lang="en-US" sz="2400" b="1" i="1"/>
          </a:p>
        </p:txBody>
      </p:sp>
      <p:sp>
        <p:nvSpPr>
          <p:cNvPr id="16444" name="Rectangle 60"/>
          <p:cNvSpPr>
            <a:spLocks noChangeArrowheads="1"/>
          </p:cNvSpPr>
          <p:nvPr/>
        </p:nvSpPr>
        <p:spPr bwMode="auto">
          <a:xfrm>
            <a:off x="3224213" y="2655888"/>
            <a:ext cx="211137"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45" name="Rectangle 61"/>
          <p:cNvSpPr>
            <a:spLocks noChangeArrowheads="1"/>
          </p:cNvSpPr>
          <p:nvPr/>
        </p:nvSpPr>
        <p:spPr bwMode="auto">
          <a:xfrm>
            <a:off x="3460750" y="2782888"/>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2</a:t>
            </a:r>
            <a:endParaRPr lang="en-US" sz="2400" b="1" i="1"/>
          </a:p>
        </p:txBody>
      </p:sp>
      <p:sp>
        <p:nvSpPr>
          <p:cNvPr id="16446" name="Rectangle 62"/>
          <p:cNvSpPr>
            <a:spLocks noChangeArrowheads="1"/>
          </p:cNvSpPr>
          <p:nvPr/>
        </p:nvSpPr>
        <p:spPr bwMode="auto">
          <a:xfrm>
            <a:off x="5441950" y="4162425"/>
            <a:ext cx="211138"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M</a:t>
            </a:r>
            <a:endParaRPr lang="en-US" sz="2400" b="1" i="1"/>
          </a:p>
        </p:txBody>
      </p:sp>
      <p:sp>
        <p:nvSpPr>
          <p:cNvPr id="16447" name="Rectangle 63"/>
          <p:cNvSpPr>
            <a:spLocks noChangeArrowheads="1"/>
          </p:cNvSpPr>
          <p:nvPr/>
        </p:nvSpPr>
        <p:spPr bwMode="auto">
          <a:xfrm>
            <a:off x="5680075" y="4286250"/>
            <a:ext cx="106363" cy="228600"/>
          </a:xfrm>
          <a:prstGeom prst="rect">
            <a:avLst/>
          </a:prstGeom>
          <a:noFill/>
          <a:ln w="19050">
            <a:noFill/>
            <a:miter lim="800000"/>
            <a:headEnd/>
            <a:tailEnd/>
          </a:ln>
        </p:spPr>
        <p:txBody>
          <a:bodyPr wrap="none" lIns="0" tIns="0" rIns="0" bIns="0">
            <a:spAutoFit/>
          </a:bodyPr>
          <a:lstStyle/>
          <a:p>
            <a:pPr eaLnBrk="0" hangingPunct="0"/>
            <a:r>
              <a:rPr lang="en-US" sz="1500">
                <a:solidFill>
                  <a:srgbClr val="000000"/>
                </a:solidFill>
              </a:rPr>
              <a:t>3</a:t>
            </a:r>
            <a:endParaRPr lang="en-US" sz="2400" b="1" i="1"/>
          </a:p>
        </p:txBody>
      </p:sp>
      <p:sp>
        <p:nvSpPr>
          <p:cNvPr id="16448" name="Line 64"/>
          <p:cNvSpPr>
            <a:spLocks noChangeShapeType="1"/>
          </p:cNvSpPr>
          <p:nvPr/>
        </p:nvSpPr>
        <p:spPr bwMode="auto">
          <a:xfrm flipH="1">
            <a:off x="4313238" y="5651500"/>
            <a:ext cx="354012" cy="1588"/>
          </a:xfrm>
          <a:prstGeom prst="line">
            <a:avLst/>
          </a:prstGeom>
          <a:noFill/>
          <a:ln w="19050">
            <a:solidFill>
              <a:srgbClr val="000000"/>
            </a:solidFill>
            <a:miter lim="800000"/>
            <a:headEnd/>
            <a:tailEnd/>
          </a:ln>
        </p:spPr>
        <p:txBody>
          <a:bodyPr/>
          <a:lstStyle/>
          <a:p>
            <a:endParaRPr lang="it-IT"/>
          </a:p>
        </p:txBody>
      </p:sp>
      <p:sp>
        <p:nvSpPr>
          <p:cNvPr id="16449" name="Line 65"/>
          <p:cNvSpPr>
            <a:spLocks noChangeShapeType="1"/>
          </p:cNvSpPr>
          <p:nvPr/>
        </p:nvSpPr>
        <p:spPr bwMode="auto">
          <a:xfrm flipH="1">
            <a:off x="4376738" y="5730875"/>
            <a:ext cx="228600" cy="1588"/>
          </a:xfrm>
          <a:prstGeom prst="line">
            <a:avLst/>
          </a:prstGeom>
          <a:noFill/>
          <a:ln w="19050">
            <a:solidFill>
              <a:srgbClr val="000000"/>
            </a:solidFill>
            <a:miter lim="800000"/>
            <a:headEnd/>
            <a:tailEnd/>
          </a:ln>
        </p:spPr>
        <p:txBody>
          <a:bodyPr/>
          <a:lstStyle/>
          <a:p>
            <a:endParaRPr lang="it-IT"/>
          </a:p>
        </p:txBody>
      </p:sp>
      <p:sp>
        <p:nvSpPr>
          <p:cNvPr id="16450" name="Line 66"/>
          <p:cNvSpPr>
            <a:spLocks noChangeShapeType="1"/>
          </p:cNvSpPr>
          <p:nvPr/>
        </p:nvSpPr>
        <p:spPr bwMode="auto">
          <a:xfrm flipH="1">
            <a:off x="4440238" y="5800725"/>
            <a:ext cx="101600" cy="1588"/>
          </a:xfrm>
          <a:prstGeom prst="line">
            <a:avLst/>
          </a:prstGeom>
          <a:noFill/>
          <a:ln w="19050">
            <a:solidFill>
              <a:srgbClr val="000000"/>
            </a:solidFill>
            <a:miter lim="800000"/>
            <a:headEnd/>
            <a:tailEnd/>
          </a:ln>
        </p:spPr>
        <p:txBody>
          <a:bodyPr/>
          <a:lstStyle/>
          <a:p>
            <a:endParaRPr lang="it-IT"/>
          </a:p>
        </p:txBody>
      </p:sp>
      <p:sp>
        <p:nvSpPr>
          <p:cNvPr id="16451" name="Line 67"/>
          <p:cNvSpPr>
            <a:spLocks noChangeShapeType="1"/>
          </p:cNvSpPr>
          <p:nvPr/>
        </p:nvSpPr>
        <p:spPr bwMode="auto">
          <a:xfrm>
            <a:off x="4486275" y="5470525"/>
            <a:ext cx="1588" cy="180975"/>
          </a:xfrm>
          <a:prstGeom prst="line">
            <a:avLst/>
          </a:prstGeom>
          <a:noFill/>
          <a:ln w="19050">
            <a:solidFill>
              <a:srgbClr val="000000"/>
            </a:solidFill>
            <a:miter lim="800000"/>
            <a:headEnd/>
            <a:tailEnd/>
          </a:ln>
        </p:spPr>
        <p:txBody>
          <a:bodyPr/>
          <a:lstStyle/>
          <a:p>
            <a:endParaRPr lang="it-IT"/>
          </a:p>
        </p:txBody>
      </p:sp>
      <p:sp>
        <p:nvSpPr>
          <p:cNvPr id="16452" name="Rectangle 68"/>
          <p:cNvSpPr>
            <a:spLocks noChangeArrowheads="1"/>
          </p:cNvSpPr>
          <p:nvPr/>
        </p:nvSpPr>
        <p:spPr bwMode="auto">
          <a:xfrm>
            <a:off x="2033588" y="4959350"/>
            <a:ext cx="311150"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BL</a:t>
            </a:r>
            <a:endParaRPr lang="en-US" sz="2400" b="1" i="1"/>
          </a:p>
        </p:txBody>
      </p:sp>
      <p:sp>
        <p:nvSpPr>
          <p:cNvPr id="16453" name="Line 69"/>
          <p:cNvSpPr>
            <a:spLocks noChangeShapeType="1"/>
          </p:cNvSpPr>
          <p:nvPr/>
        </p:nvSpPr>
        <p:spPr bwMode="auto">
          <a:xfrm>
            <a:off x="2044700" y="4960938"/>
            <a:ext cx="338138" cy="1587"/>
          </a:xfrm>
          <a:prstGeom prst="line">
            <a:avLst/>
          </a:prstGeom>
          <a:noFill/>
          <a:ln w="19050">
            <a:solidFill>
              <a:srgbClr val="000000"/>
            </a:solidFill>
            <a:miter lim="800000"/>
            <a:headEnd/>
            <a:tailEnd/>
          </a:ln>
        </p:spPr>
        <p:txBody>
          <a:bodyPr/>
          <a:lstStyle/>
          <a:p>
            <a:endParaRPr lang="it-IT"/>
          </a:p>
        </p:txBody>
      </p:sp>
      <p:sp>
        <p:nvSpPr>
          <p:cNvPr id="16454" name="Line 70"/>
          <p:cNvSpPr>
            <a:spLocks noChangeShapeType="1"/>
          </p:cNvSpPr>
          <p:nvPr/>
        </p:nvSpPr>
        <p:spPr bwMode="auto">
          <a:xfrm>
            <a:off x="4768850" y="2887663"/>
            <a:ext cx="361950" cy="1587"/>
          </a:xfrm>
          <a:prstGeom prst="line">
            <a:avLst/>
          </a:prstGeom>
          <a:noFill/>
          <a:ln w="19050">
            <a:solidFill>
              <a:srgbClr val="000000"/>
            </a:solidFill>
            <a:miter lim="800000"/>
            <a:headEnd/>
            <a:tailEnd/>
          </a:ln>
        </p:spPr>
        <p:txBody>
          <a:bodyPr/>
          <a:lstStyle/>
          <a:p>
            <a:endParaRPr lang="it-IT"/>
          </a:p>
        </p:txBody>
      </p:sp>
      <p:sp>
        <p:nvSpPr>
          <p:cNvPr id="16455" name="Freeform 71"/>
          <p:cNvSpPr>
            <a:spLocks/>
          </p:cNvSpPr>
          <p:nvPr/>
        </p:nvSpPr>
        <p:spPr bwMode="auto">
          <a:xfrm>
            <a:off x="5303838" y="2298700"/>
            <a:ext cx="344487" cy="266700"/>
          </a:xfrm>
          <a:custGeom>
            <a:avLst/>
            <a:gdLst>
              <a:gd name="T0" fmla="*/ 0 w 217"/>
              <a:gd name="T1" fmla="*/ 423386295 h 168"/>
              <a:gd name="T2" fmla="*/ 546872363 w 217"/>
              <a:gd name="T3" fmla="*/ 423386295 h 168"/>
              <a:gd name="T4" fmla="*/ 546872363 w 217"/>
              <a:gd name="T5" fmla="*/ 0 h 168"/>
              <a:gd name="T6" fmla="*/ 0 60000 65536"/>
              <a:gd name="T7" fmla="*/ 0 60000 65536"/>
              <a:gd name="T8" fmla="*/ 0 60000 65536"/>
              <a:gd name="T9" fmla="*/ 0 w 217"/>
              <a:gd name="T10" fmla="*/ 0 h 168"/>
              <a:gd name="T11" fmla="*/ 217 w 217"/>
              <a:gd name="T12" fmla="*/ 168 h 168"/>
            </a:gdLst>
            <a:ahLst/>
            <a:cxnLst>
              <a:cxn ang="T6">
                <a:pos x="T0" y="T1"/>
              </a:cxn>
              <a:cxn ang="T7">
                <a:pos x="T2" y="T3"/>
              </a:cxn>
              <a:cxn ang="T8">
                <a:pos x="T4" y="T5"/>
              </a:cxn>
            </a:cxnLst>
            <a:rect l="T9" t="T10" r="T11" b="T12"/>
            <a:pathLst>
              <a:path w="217" h="168">
                <a:moveTo>
                  <a:pt x="0" y="168"/>
                </a:moveTo>
                <a:lnTo>
                  <a:pt x="217" y="168"/>
                </a:lnTo>
                <a:lnTo>
                  <a:pt x="217" y="0"/>
                </a:lnTo>
              </a:path>
            </a:pathLst>
          </a:custGeom>
          <a:noFill/>
          <a:ln w="19050" cap="flat" cmpd="sng">
            <a:solidFill>
              <a:srgbClr val="000000"/>
            </a:solidFill>
            <a:prstDash val="solid"/>
            <a:miter lim="800000"/>
            <a:headEnd/>
            <a:tailEnd/>
          </a:ln>
        </p:spPr>
        <p:txBody>
          <a:bodyPr/>
          <a:lstStyle/>
          <a:p>
            <a:endParaRPr lang="it-IT"/>
          </a:p>
        </p:txBody>
      </p:sp>
      <p:sp>
        <p:nvSpPr>
          <p:cNvPr id="16456" name="Freeform 72"/>
          <p:cNvSpPr>
            <a:spLocks/>
          </p:cNvSpPr>
          <p:nvPr/>
        </p:nvSpPr>
        <p:spPr bwMode="auto">
          <a:xfrm>
            <a:off x="5303838" y="3209925"/>
            <a:ext cx="344487" cy="266700"/>
          </a:xfrm>
          <a:custGeom>
            <a:avLst/>
            <a:gdLst>
              <a:gd name="T0" fmla="*/ 546872363 w 217"/>
              <a:gd name="T1" fmla="*/ 423386295 h 168"/>
              <a:gd name="T2" fmla="*/ 546872363 w 217"/>
              <a:gd name="T3" fmla="*/ 0 h 168"/>
              <a:gd name="T4" fmla="*/ 0 w 217"/>
              <a:gd name="T5" fmla="*/ 0 h 168"/>
              <a:gd name="T6" fmla="*/ 0 60000 65536"/>
              <a:gd name="T7" fmla="*/ 0 60000 65536"/>
              <a:gd name="T8" fmla="*/ 0 60000 65536"/>
              <a:gd name="T9" fmla="*/ 0 w 217"/>
              <a:gd name="T10" fmla="*/ 0 h 168"/>
              <a:gd name="T11" fmla="*/ 217 w 217"/>
              <a:gd name="T12" fmla="*/ 168 h 168"/>
            </a:gdLst>
            <a:ahLst/>
            <a:cxnLst>
              <a:cxn ang="T6">
                <a:pos x="T0" y="T1"/>
              </a:cxn>
              <a:cxn ang="T7">
                <a:pos x="T2" y="T3"/>
              </a:cxn>
              <a:cxn ang="T8">
                <a:pos x="T4" y="T5"/>
              </a:cxn>
            </a:cxnLst>
            <a:rect l="T9" t="T10" r="T11" b="T12"/>
            <a:pathLst>
              <a:path w="217" h="168">
                <a:moveTo>
                  <a:pt x="217" y="168"/>
                </a:moveTo>
                <a:lnTo>
                  <a:pt x="217" y="0"/>
                </a:lnTo>
                <a:lnTo>
                  <a:pt x="0" y="0"/>
                </a:lnTo>
              </a:path>
            </a:pathLst>
          </a:custGeom>
          <a:noFill/>
          <a:ln w="19050" cap="flat" cmpd="sng">
            <a:solidFill>
              <a:srgbClr val="000000"/>
            </a:solidFill>
            <a:prstDash val="solid"/>
            <a:miter lim="800000"/>
            <a:headEnd/>
            <a:tailEnd/>
          </a:ln>
        </p:spPr>
        <p:txBody>
          <a:bodyPr/>
          <a:lstStyle/>
          <a:p>
            <a:endParaRPr lang="it-IT"/>
          </a:p>
        </p:txBody>
      </p:sp>
      <p:sp>
        <p:nvSpPr>
          <p:cNvPr id="16457" name="Line 73"/>
          <p:cNvSpPr>
            <a:spLocks noChangeShapeType="1"/>
          </p:cNvSpPr>
          <p:nvPr/>
        </p:nvSpPr>
        <p:spPr bwMode="auto">
          <a:xfrm flipV="1">
            <a:off x="5303838" y="2471738"/>
            <a:ext cx="1587" cy="831850"/>
          </a:xfrm>
          <a:prstGeom prst="line">
            <a:avLst/>
          </a:prstGeom>
          <a:noFill/>
          <a:ln w="19050">
            <a:solidFill>
              <a:srgbClr val="000000"/>
            </a:solidFill>
            <a:miter lim="800000"/>
            <a:headEnd/>
            <a:tailEnd/>
          </a:ln>
        </p:spPr>
        <p:txBody>
          <a:bodyPr/>
          <a:lstStyle/>
          <a:p>
            <a:endParaRPr lang="it-IT"/>
          </a:p>
        </p:txBody>
      </p:sp>
      <p:sp>
        <p:nvSpPr>
          <p:cNvPr id="16458" name="Line 74"/>
          <p:cNvSpPr>
            <a:spLocks noChangeShapeType="1"/>
          </p:cNvSpPr>
          <p:nvPr/>
        </p:nvSpPr>
        <p:spPr bwMode="auto">
          <a:xfrm flipV="1">
            <a:off x="5130800" y="2674938"/>
            <a:ext cx="1588" cy="423862"/>
          </a:xfrm>
          <a:prstGeom prst="line">
            <a:avLst/>
          </a:prstGeom>
          <a:noFill/>
          <a:ln w="19050">
            <a:solidFill>
              <a:srgbClr val="000000"/>
            </a:solidFill>
            <a:miter lim="800000"/>
            <a:headEnd/>
            <a:tailEnd/>
          </a:ln>
        </p:spPr>
        <p:txBody>
          <a:bodyPr/>
          <a:lstStyle/>
          <a:p>
            <a:endParaRPr lang="it-IT"/>
          </a:p>
        </p:txBody>
      </p:sp>
      <p:sp>
        <p:nvSpPr>
          <p:cNvPr id="16459" name="Oval 75"/>
          <p:cNvSpPr>
            <a:spLocks noChangeArrowheads="1"/>
          </p:cNvSpPr>
          <p:nvPr/>
        </p:nvSpPr>
        <p:spPr bwMode="auto">
          <a:xfrm>
            <a:off x="5021263" y="2832100"/>
            <a:ext cx="109537" cy="109538"/>
          </a:xfrm>
          <a:prstGeom prst="ellipse">
            <a:avLst/>
          </a:prstGeom>
          <a:solidFill>
            <a:srgbClr val="FFFFFF"/>
          </a:solidFill>
          <a:ln w="19050">
            <a:solidFill>
              <a:srgbClr val="000000"/>
            </a:solidFill>
            <a:miter lim="800000"/>
            <a:headEnd/>
            <a:tailEnd/>
          </a:ln>
        </p:spPr>
        <p:txBody>
          <a:bodyPr/>
          <a:lstStyle/>
          <a:p>
            <a:endParaRPr lang="it-IT"/>
          </a:p>
        </p:txBody>
      </p:sp>
      <p:sp>
        <p:nvSpPr>
          <p:cNvPr id="16460" name="Line 76"/>
          <p:cNvSpPr>
            <a:spLocks noChangeShapeType="1"/>
          </p:cNvSpPr>
          <p:nvPr/>
        </p:nvSpPr>
        <p:spPr bwMode="auto">
          <a:xfrm flipH="1">
            <a:off x="3851275" y="2887663"/>
            <a:ext cx="360363" cy="1587"/>
          </a:xfrm>
          <a:prstGeom prst="line">
            <a:avLst/>
          </a:prstGeom>
          <a:noFill/>
          <a:ln w="19050">
            <a:solidFill>
              <a:srgbClr val="000000"/>
            </a:solidFill>
            <a:miter lim="800000"/>
            <a:headEnd/>
            <a:tailEnd/>
          </a:ln>
        </p:spPr>
        <p:txBody>
          <a:bodyPr/>
          <a:lstStyle/>
          <a:p>
            <a:endParaRPr lang="it-IT"/>
          </a:p>
        </p:txBody>
      </p:sp>
      <p:sp>
        <p:nvSpPr>
          <p:cNvPr id="16461" name="Freeform 77"/>
          <p:cNvSpPr>
            <a:spLocks/>
          </p:cNvSpPr>
          <p:nvPr/>
        </p:nvSpPr>
        <p:spPr bwMode="auto">
          <a:xfrm>
            <a:off x="3332163" y="2298700"/>
            <a:ext cx="346075" cy="266700"/>
          </a:xfrm>
          <a:custGeom>
            <a:avLst/>
            <a:gdLst>
              <a:gd name="T0" fmla="*/ 549394107 w 218"/>
              <a:gd name="T1" fmla="*/ 423386295 h 168"/>
              <a:gd name="T2" fmla="*/ 0 w 218"/>
              <a:gd name="T3" fmla="*/ 423386295 h 168"/>
              <a:gd name="T4" fmla="*/ 0 w 218"/>
              <a:gd name="T5" fmla="*/ 0 h 168"/>
              <a:gd name="T6" fmla="*/ 0 60000 65536"/>
              <a:gd name="T7" fmla="*/ 0 60000 65536"/>
              <a:gd name="T8" fmla="*/ 0 60000 65536"/>
              <a:gd name="T9" fmla="*/ 0 w 218"/>
              <a:gd name="T10" fmla="*/ 0 h 168"/>
              <a:gd name="T11" fmla="*/ 218 w 218"/>
              <a:gd name="T12" fmla="*/ 168 h 168"/>
            </a:gdLst>
            <a:ahLst/>
            <a:cxnLst>
              <a:cxn ang="T6">
                <a:pos x="T0" y="T1"/>
              </a:cxn>
              <a:cxn ang="T7">
                <a:pos x="T2" y="T3"/>
              </a:cxn>
              <a:cxn ang="T8">
                <a:pos x="T4" y="T5"/>
              </a:cxn>
            </a:cxnLst>
            <a:rect l="T9" t="T10" r="T11" b="T12"/>
            <a:pathLst>
              <a:path w="218" h="168">
                <a:moveTo>
                  <a:pt x="218" y="168"/>
                </a:moveTo>
                <a:lnTo>
                  <a:pt x="0" y="168"/>
                </a:lnTo>
                <a:lnTo>
                  <a:pt x="0" y="0"/>
                </a:lnTo>
              </a:path>
            </a:pathLst>
          </a:custGeom>
          <a:noFill/>
          <a:ln w="19050" cap="flat" cmpd="sng">
            <a:solidFill>
              <a:srgbClr val="000000"/>
            </a:solidFill>
            <a:prstDash val="solid"/>
            <a:miter lim="800000"/>
            <a:headEnd/>
            <a:tailEnd/>
          </a:ln>
        </p:spPr>
        <p:txBody>
          <a:bodyPr/>
          <a:lstStyle/>
          <a:p>
            <a:endParaRPr lang="it-IT"/>
          </a:p>
        </p:txBody>
      </p:sp>
      <p:sp>
        <p:nvSpPr>
          <p:cNvPr id="16462" name="Freeform 78"/>
          <p:cNvSpPr>
            <a:spLocks/>
          </p:cNvSpPr>
          <p:nvPr/>
        </p:nvSpPr>
        <p:spPr bwMode="auto">
          <a:xfrm>
            <a:off x="3332163" y="3209925"/>
            <a:ext cx="346075" cy="266700"/>
          </a:xfrm>
          <a:custGeom>
            <a:avLst/>
            <a:gdLst>
              <a:gd name="T0" fmla="*/ 0 w 218"/>
              <a:gd name="T1" fmla="*/ 423386295 h 168"/>
              <a:gd name="T2" fmla="*/ 0 w 218"/>
              <a:gd name="T3" fmla="*/ 0 h 168"/>
              <a:gd name="T4" fmla="*/ 549394107 w 218"/>
              <a:gd name="T5" fmla="*/ 0 h 168"/>
              <a:gd name="T6" fmla="*/ 0 60000 65536"/>
              <a:gd name="T7" fmla="*/ 0 60000 65536"/>
              <a:gd name="T8" fmla="*/ 0 60000 65536"/>
              <a:gd name="T9" fmla="*/ 0 w 218"/>
              <a:gd name="T10" fmla="*/ 0 h 168"/>
              <a:gd name="T11" fmla="*/ 218 w 218"/>
              <a:gd name="T12" fmla="*/ 168 h 168"/>
            </a:gdLst>
            <a:ahLst/>
            <a:cxnLst>
              <a:cxn ang="T6">
                <a:pos x="T0" y="T1"/>
              </a:cxn>
              <a:cxn ang="T7">
                <a:pos x="T2" y="T3"/>
              </a:cxn>
              <a:cxn ang="T8">
                <a:pos x="T4" y="T5"/>
              </a:cxn>
            </a:cxnLst>
            <a:rect l="T9" t="T10" r="T11" b="T12"/>
            <a:pathLst>
              <a:path w="218" h="168">
                <a:moveTo>
                  <a:pt x="0" y="168"/>
                </a:moveTo>
                <a:lnTo>
                  <a:pt x="0" y="0"/>
                </a:lnTo>
                <a:lnTo>
                  <a:pt x="218" y="0"/>
                </a:lnTo>
              </a:path>
            </a:pathLst>
          </a:custGeom>
          <a:noFill/>
          <a:ln w="19050" cap="flat" cmpd="sng">
            <a:solidFill>
              <a:srgbClr val="000000"/>
            </a:solidFill>
            <a:prstDash val="solid"/>
            <a:miter lim="800000"/>
            <a:headEnd/>
            <a:tailEnd/>
          </a:ln>
        </p:spPr>
        <p:txBody>
          <a:bodyPr/>
          <a:lstStyle/>
          <a:p>
            <a:endParaRPr lang="it-IT"/>
          </a:p>
        </p:txBody>
      </p:sp>
      <p:sp>
        <p:nvSpPr>
          <p:cNvPr id="16463" name="Line 79"/>
          <p:cNvSpPr>
            <a:spLocks noChangeShapeType="1"/>
          </p:cNvSpPr>
          <p:nvPr/>
        </p:nvSpPr>
        <p:spPr bwMode="auto">
          <a:xfrm flipV="1">
            <a:off x="3678238" y="2471738"/>
            <a:ext cx="1587" cy="831850"/>
          </a:xfrm>
          <a:prstGeom prst="line">
            <a:avLst/>
          </a:prstGeom>
          <a:noFill/>
          <a:ln w="19050">
            <a:solidFill>
              <a:srgbClr val="000000"/>
            </a:solidFill>
            <a:miter lim="800000"/>
            <a:headEnd/>
            <a:tailEnd/>
          </a:ln>
        </p:spPr>
        <p:txBody>
          <a:bodyPr/>
          <a:lstStyle/>
          <a:p>
            <a:endParaRPr lang="it-IT"/>
          </a:p>
        </p:txBody>
      </p:sp>
      <p:sp>
        <p:nvSpPr>
          <p:cNvPr id="16464" name="Line 80"/>
          <p:cNvSpPr>
            <a:spLocks noChangeShapeType="1"/>
          </p:cNvSpPr>
          <p:nvPr/>
        </p:nvSpPr>
        <p:spPr bwMode="auto">
          <a:xfrm flipV="1">
            <a:off x="3843338" y="2674938"/>
            <a:ext cx="1587" cy="423862"/>
          </a:xfrm>
          <a:prstGeom prst="line">
            <a:avLst/>
          </a:prstGeom>
          <a:noFill/>
          <a:ln w="19050">
            <a:solidFill>
              <a:srgbClr val="000000"/>
            </a:solidFill>
            <a:miter lim="800000"/>
            <a:headEnd/>
            <a:tailEnd/>
          </a:ln>
        </p:spPr>
        <p:txBody>
          <a:bodyPr/>
          <a:lstStyle/>
          <a:p>
            <a:endParaRPr lang="it-IT"/>
          </a:p>
        </p:txBody>
      </p:sp>
      <p:sp>
        <p:nvSpPr>
          <p:cNvPr id="16465" name="Oval 81"/>
          <p:cNvSpPr>
            <a:spLocks noChangeArrowheads="1"/>
          </p:cNvSpPr>
          <p:nvPr/>
        </p:nvSpPr>
        <p:spPr bwMode="auto">
          <a:xfrm>
            <a:off x="3851275" y="2832100"/>
            <a:ext cx="109538" cy="109538"/>
          </a:xfrm>
          <a:prstGeom prst="ellipse">
            <a:avLst/>
          </a:prstGeom>
          <a:solidFill>
            <a:srgbClr val="FFFFFF"/>
          </a:solidFill>
          <a:ln w="19050">
            <a:solidFill>
              <a:srgbClr val="000000"/>
            </a:solidFill>
            <a:miter lim="800000"/>
            <a:headEnd/>
            <a:tailEnd/>
          </a:ln>
        </p:spPr>
        <p:txBody>
          <a:bodyPr/>
          <a:lstStyle/>
          <a:p>
            <a:endParaRPr lang="it-IT"/>
          </a:p>
        </p:txBody>
      </p:sp>
      <p:sp>
        <p:nvSpPr>
          <p:cNvPr id="16466" name="Rectangle 82"/>
          <p:cNvSpPr>
            <a:spLocks noChangeArrowheads="1"/>
          </p:cNvSpPr>
          <p:nvPr/>
        </p:nvSpPr>
        <p:spPr bwMode="auto">
          <a:xfrm>
            <a:off x="5734050" y="3124200"/>
            <a:ext cx="196850" cy="304800"/>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Q</a:t>
            </a:r>
            <a:endParaRPr lang="en-US" sz="2400" b="1" i="1"/>
          </a:p>
        </p:txBody>
      </p:sp>
      <p:grpSp>
        <p:nvGrpSpPr>
          <p:cNvPr id="2" name="Group 83"/>
          <p:cNvGrpSpPr>
            <a:grpSpLocks/>
          </p:cNvGrpSpPr>
          <p:nvPr/>
        </p:nvGrpSpPr>
        <p:grpSpPr bwMode="auto">
          <a:xfrm>
            <a:off x="3429000" y="3352800"/>
            <a:ext cx="223838" cy="304800"/>
            <a:chOff x="1884" y="1966"/>
            <a:chExt cx="141" cy="192"/>
          </a:xfrm>
        </p:grpSpPr>
        <p:sp>
          <p:nvSpPr>
            <p:cNvPr id="16469" name="Rectangle 84"/>
            <p:cNvSpPr>
              <a:spLocks noChangeArrowheads="1"/>
            </p:cNvSpPr>
            <p:nvPr/>
          </p:nvSpPr>
          <p:spPr bwMode="auto">
            <a:xfrm>
              <a:off x="1884" y="1966"/>
              <a:ext cx="124" cy="192"/>
            </a:xfrm>
            <a:prstGeom prst="rect">
              <a:avLst/>
            </a:prstGeom>
            <a:noFill/>
            <a:ln w="19050">
              <a:noFill/>
              <a:miter lim="800000"/>
              <a:headEnd/>
              <a:tailEnd/>
            </a:ln>
          </p:spPr>
          <p:txBody>
            <a:bodyPr wrap="none" lIns="0" tIns="0" rIns="0" bIns="0">
              <a:spAutoFit/>
            </a:bodyPr>
            <a:lstStyle/>
            <a:p>
              <a:pPr eaLnBrk="0" hangingPunct="0"/>
              <a:r>
                <a:rPr lang="en-US" sz="2000" i="1">
                  <a:solidFill>
                    <a:srgbClr val="000000"/>
                  </a:solidFill>
                </a:rPr>
                <a:t>Q</a:t>
              </a:r>
              <a:endParaRPr lang="en-US" sz="2400" b="1" i="1"/>
            </a:p>
          </p:txBody>
        </p:sp>
        <p:sp>
          <p:nvSpPr>
            <p:cNvPr id="16470" name="Line 85"/>
            <p:cNvSpPr>
              <a:spLocks noChangeShapeType="1"/>
            </p:cNvSpPr>
            <p:nvPr/>
          </p:nvSpPr>
          <p:spPr bwMode="auto">
            <a:xfrm>
              <a:off x="1891" y="1972"/>
              <a:ext cx="134" cy="1"/>
            </a:xfrm>
            <a:prstGeom prst="line">
              <a:avLst/>
            </a:prstGeom>
            <a:noFill/>
            <a:ln w="19050">
              <a:solidFill>
                <a:srgbClr val="000000"/>
              </a:solidFill>
              <a:miter lim="800000"/>
              <a:headEnd/>
              <a:tailEnd/>
            </a:ln>
          </p:spPr>
          <p:txBody>
            <a:bodyPr/>
            <a:lstStyle/>
            <a:p>
              <a:endParaRPr lang="it-IT"/>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5791200" y="1073150"/>
            <a:ext cx="0" cy="914400"/>
          </a:xfrm>
          <a:prstGeom prst="line">
            <a:avLst/>
          </a:prstGeom>
          <a:noFill/>
          <a:ln w="9525">
            <a:solidFill>
              <a:schemeClr val="tx1"/>
            </a:solidFill>
            <a:round/>
            <a:headEnd/>
            <a:tailEnd/>
          </a:ln>
        </p:spPr>
        <p:txBody>
          <a:bodyPr/>
          <a:lstStyle/>
          <a:p>
            <a:endParaRPr lang="it-IT"/>
          </a:p>
        </p:txBody>
      </p:sp>
      <p:sp>
        <p:nvSpPr>
          <p:cNvPr id="17411" name="Line 3"/>
          <p:cNvSpPr>
            <a:spLocks noChangeShapeType="1"/>
          </p:cNvSpPr>
          <p:nvPr/>
        </p:nvSpPr>
        <p:spPr bwMode="auto">
          <a:xfrm>
            <a:off x="3048000" y="2590800"/>
            <a:ext cx="685800" cy="0"/>
          </a:xfrm>
          <a:prstGeom prst="line">
            <a:avLst/>
          </a:prstGeom>
          <a:noFill/>
          <a:ln w="76200" cap="sq">
            <a:solidFill>
              <a:schemeClr val="tx1"/>
            </a:solidFill>
            <a:round/>
            <a:headEnd/>
            <a:tailEnd type="triangle" w="med" len="med"/>
          </a:ln>
        </p:spPr>
        <p:txBody>
          <a:bodyPr wrap="none"/>
          <a:lstStyle/>
          <a:p>
            <a:endParaRPr lang="it-IT"/>
          </a:p>
        </p:txBody>
      </p:sp>
      <p:grpSp>
        <p:nvGrpSpPr>
          <p:cNvPr id="2" name="Group 4"/>
          <p:cNvGrpSpPr>
            <a:grpSpLocks/>
          </p:cNvGrpSpPr>
          <p:nvPr/>
        </p:nvGrpSpPr>
        <p:grpSpPr bwMode="auto">
          <a:xfrm>
            <a:off x="5486400" y="1225550"/>
            <a:ext cx="609600" cy="609600"/>
            <a:chOff x="3456" y="772"/>
            <a:chExt cx="384" cy="384"/>
          </a:xfrm>
        </p:grpSpPr>
        <p:sp>
          <p:nvSpPr>
            <p:cNvPr id="17469" name="Oval 5"/>
            <p:cNvSpPr>
              <a:spLocks noChangeArrowheads="1"/>
            </p:cNvSpPr>
            <p:nvPr/>
          </p:nvSpPr>
          <p:spPr bwMode="auto">
            <a:xfrm>
              <a:off x="3456" y="772"/>
              <a:ext cx="384" cy="384"/>
            </a:xfrm>
            <a:prstGeom prst="ellipse">
              <a:avLst/>
            </a:prstGeom>
            <a:solidFill>
              <a:schemeClr val="bg1"/>
            </a:solidFill>
            <a:ln w="9525">
              <a:solidFill>
                <a:schemeClr val="tx1"/>
              </a:solidFill>
              <a:round/>
              <a:headEnd/>
              <a:tailEnd/>
            </a:ln>
          </p:spPr>
          <p:txBody>
            <a:bodyPr wrap="none" anchor="ctr"/>
            <a:lstStyle/>
            <a:p>
              <a:endParaRPr lang="it-IT"/>
            </a:p>
          </p:txBody>
        </p:sp>
        <p:sp>
          <p:nvSpPr>
            <p:cNvPr id="17470" name="Line 6"/>
            <p:cNvSpPr>
              <a:spLocks noChangeShapeType="1"/>
            </p:cNvSpPr>
            <p:nvPr/>
          </p:nvSpPr>
          <p:spPr bwMode="auto">
            <a:xfrm flipH="1" flipV="1">
              <a:off x="3648" y="772"/>
              <a:ext cx="0" cy="192"/>
            </a:xfrm>
            <a:prstGeom prst="line">
              <a:avLst/>
            </a:prstGeom>
            <a:noFill/>
            <a:ln w="38100">
              <a:solidFill>
                <a:srgbClr val="FF0000"/>
              </a:solidFill>
              <a:round/>
              <a:headEnd/>
              <a:tailEnd type="triangle" w="med" len="med"/>
            </a:ln>
          </p:spPr>
          <p:txBody>
            <a:bodyPr/>
            <a:lstStyle/>
            <a:p>
              <a:endParaRPr lang="it-IT"/>
            </a:p>
          </p:txBody>
        </p:sp>
      </p:grpSp>
      <p:sp>
        <p:nvSpPr>
          <p:cNvPr id="17413" name="Rectangle 7"/>
          <p:cNvSpPr>
            <a:spLocks noGrp="1" noChangeArrowheads="1"/>
          </p:cNvSpPr>
          <p:nvPr>
            <p:ph type="title"/>
          </p:nvPr>
        </p:nvSpPr>
        <p:spPr/>
        <p:txBody>
          <a:bodyPr/>
          <a:lstStyle/>
          <a:p>
            <a:pPr eaLnBrk="1" hangingPunct="1"/>
            <a:r>
              <a:rPr lang="fr-FR" sz="2400" i="1" dirty="0" smtClean="0"/>
              <a:t>SE in CMOS </a:t>
            </a:r>
            <a:r>
              <a:rPr lang="fr-FR" sz="2400" i="1" dirty="0" err="1" smtClean="0"/>
              <a:t>inverter</a:t>
            </a:r>
            <a:r>
              <a:rPr lang="fr-FR" sz="2400" i="1" dirty="0" smtClean="0"/>
              <a:t>: OUT = 1</a:t>
            </a:r>
          </a:p>
        </p:txBody>
      </p:sp>
      <p:sp>
        <p:nvSpPr>
          <p:cNvPr id="17414" name="Rectangle 8"/>
          <p:cNvSpPr>
            <a:spLocks noChangeArrowheads="1"/>
          </p:cNvSpPr>
          <p:nvPr/>
        </p:nvSpPr>
        <p:spPr bwMode="auto">
          <a:xfrm>
            <a:off x="1295400" y="4197350"/>
            <a:ext cx="5562600" cy="14478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it-IT"/>
          </a:p>
        </p:txBody>
      </p:sp>
      <p:sp>
        <p:nvSpPr>
          <p:cNvPr id="17415" name="Rectangle 9"/>
          <p:cNvSpPr>
            <a:spLocks noChangeArrowheads="1"/>
          </p:cNvSpPr>
          <p:nvPr/>
        </p:nvSpPr>
        <p:spPr bwMode="auto">
          <a:xfrm>
            <a:off x="1752600" y="4197350"/>
            <a:ext cx="762000" cy="4572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a:p>
        </p:txBody>
      </p:sp>
      <p:sp>
        <p:nvSpPr>
          <p:cNvPr id="17416" name="Rectangle 10"/>
          <p:cNvSpPr>
            <a:spLocks noChangeArrowheads="1"/>
          </p:cNvSpPr>
          <p:nvPr/>
        </p:nvSpPr>
        <p:spPr bwMode="auto">
          <a:xfrm>
            <a:off x="5029200" y="4197350"/>
            <a:ext cx="1447800" cy="45720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sp3d>
        </p:spPr>
        <p:txBody>
          <a:bodyPr wrap="none" anchor="ctr">
            <a:flatTx/>
          </a:bodyPr>
          <a:lstStyle/>
          <a:p>
            <a:pPr algn="ctr"/>
            <a:r>
              <a:rPr kumimoji="1" lang="fr-FR" sz="2400">
                <a:latin typeface="Tahoma" pitchFamily="34" charset="0"/>
              </a:rPr>
              <a:t>N+</a:t>
            </a:r>
            <a:endParaRPr kumimoji="1" lang="en-US" sz="2400">
              <a:latin typeface="Tahoma" pitchFamily="34" charset="0"/>
            </a:endParaRPr>
          </a:p>
        </p:txBody>
      </p:sp>
      <p:sp>
        <p:nvSpPr>
          <p:cNvPr id="17417" name="Line 11"/>
          <p:cNvSpPr>
            <a:spLocks noChangeShapeType="1"/>
          </p:cNvSpPr>
          <p:nvPr/>
        </p:nvSpPr>
        <p:spPr bwMode="auto">
          <a:xfrm flipV="1">
            <a:off x="5791200" y="2673350"/>
            <a:ext cx="0" cy="1447800"/>
          </a:xfrm>
          <a:prstGeom prst="line">
            <a:avLst/>
          </a:prstGeom>
          <a:noFill/>
          <a:ln w="9525">
            <a:solidFill>
              <a:schemeClr val="tx1"/>
            </a:solidFill>
            <a:round/>
            <a:headEnd/>
            <a:tailEnd/>
          </a:ln>
        </p:spPr>
        <p:txBody>
          <a:bodyPr/>
          <a:lstStyle/>
          <a:p>
            <a:endParaRPr lang="it-IT"/>
          </a:p>
        </p:txBody>
      </p:sp>
      <p:sp>
        <p:nvSpPr>
          <p:cNvPr id="17418" name="Line 12"/>
          <p:cNvSpPr>
            <a:spLocks noChangeShapeType="1"/>
          </p:cNvSpPr>
          <p:nvPr/>
        </p:nvSpPr>
        <p:spPr bwMode="auto">
          <a:xfrm flipH="1">
            <a:off x="5257800" y="1987550"/>
            <a:ext cx="533400" cy="0"/>
          </a:xfrm>
          <a:prstGeom prst="line">
            <a:avLst/>
          </a:prstGeom>
          <a:noFill/>
          <a:ln w="9525">
            <a:solidFill>
              <a:schemeClr val="tx1"/>
            </a:solidFill>
            <a:round/>
            <a:headEnd/>
            <a:tailEnd type="triangle" w="med" len="med"/>
          </a:ln>
        </p:spPr>
        <p:txBody>
          <a:bodyPr/>
          <a:lstStyle/>
          <a:p>
            <a:endParaRPr lang="it-IT"/>
          </a:p>
        </p:txBody>
      </p:sp>
      <p:sp>
        <p:nvSpPr>
          <p:cNvPr id="17419" name="Line 13"/>
          <p:cNvSpPr>
            <a:spLocks noChangeShapeType="1"/>
          </p:cNvSpPr>
          <p:nvPr/>
        </p:nvSpPr>
        <p:spPr bwMode="auto">
          <a:xfrm flipH="1">
            <a:off x="5257800" y="2673350"/>
            <a:ext cx="533400" cy="0"/>
          </a:xfrm>
          <a:prstGeom prst="line">
            <a:avLst/>
          </a:prstGeom>
          <a:noFill/>
          <a:ln w="9525">
            <a:solidFill>
              <a:schemeClr val="tx1"/>
            </a:solidFill>
            <a:round/>
            <a:headEnd/>
            <a:tailEnd/>
          </a:ln>
        </p:spPr>
        <p:txBody>
          <a:bodyPr/>
          <a:lstStyle/>
          <a:p>
            <a:endParaRPr lang="it-IT"/>
          </a:p>
        </p:txBody>
      </p:sp>
      <p:sp>
        <p:nvSpPr>
          <p:cNvPr id="17420" name="Line 14"/>
          <p:cNvSpPr>
            <a:spLocks noChangeShapeType="1"/>
          </p:cNvSpPr>
          <p:nvPr/>
        </p:nvSpPr>
        <p:spPr bwMode="auto">
          <a:xfrm flipV="1">
            <a:off x="5257800" y="1987550"/>
            <a:ext cx="0" cy="685800"/>
          </a:xfrm>
          <a:prstGeom prst="line">
            <a:avLst/>
          </a:prstGeom>
          <a:noFill/>
          <a:ln w="9525">
            <a:solidFill>
              <a:schemeClr val="tx1"/>
            </a:solidFill>
            <a:round/>
            <a:headEnd/>
            <a:tailEnd/>
          </a:ln>
        </p:spPr>
        <p:txBody>
          <a:bodyPr/>
          <a:lstStyle/>
          <a:p>
            <a:endParaRPr lang="it-IT"/>
          </a:p>
        </p:txBody>
      </p:sp>
      <p:sp>
        <p:nvSpPr>
          <p:cNvPr id="17421" name="Line 15"/>
          <p:cNvSpPr>
            <a:spLocks noChangeShapeType="1"/>
          </p:cNvSpPr>
          <p:nvPr/>
        </p:nvSpPr>
        <p:spPr bwMode="auto">
          <a:xfrm flipV="1">
            <a:off x="5105400" y="1987550"/>
            <a:ext cx="0" cy="685800"/>
          </a:xfrm>
          <a:prstGeom prst="line">
            <a:avLst/>
          </a:prstGeom>
          <a:noFill/>
          <a:ln w="38100">
            <a:solidFill>
              <a:schemeClr val="tx1"/>
            </a:solidFill>
            <a:round/>
            <a:headEnd/>
            <a:tailEnd/>
          </a:ln>
        </p:spPr>
        <p:txBody>
          <a:bodyPr/>
          <a:lstStyle/>
          <a:p>
            <a:endParaRPr lang="it-IT"/>
          </a:p>
        </p:txBody>
      </p:sp>
      <p:sp>
        <p:nvSpPr>
          <p:cNvPr id="17422" name="Rectangle 16"/>
          <p:cNvSpPr>
            <a:spLocks noChangeArrowheads="1"/>
          </p:cNvSpPr>
          <p:nvPr/>
        </p:nvSpPr>
        <p:spPr bwMode="auto">
          <a:xfrm>
            <a:off x="2895600" y="4197350"/>
            <a:ext cx="1447800" cy="45720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sp3d>
        </p:spPr>
        <p:txBody>
          <a:bodyPr wrap="none" anchor="ctr">
            <a:flatTx/>
          </a:bodyPr>
          <a:lstStyle/>
          <a:p>
            <a:pPr algn="ctr"/>
            <a:r>
              <a:rPr kumimoji="1" lang="fr-FR" sz="2400">
                <a:latin typeface="Tahoma" pitchFamily="34" charset="0"/>
              </a:rPr>
              <a:t>N+</a:t>
            </a:r>
            <a:endParaRPr kumimoji="1" lang="en-US" sz="2400">
              <a:latin typeface="Tahoma" pitchFamily="34" charset="0"/>
            </a:endParaRPr>
          </a:p>
        </p:txBody>
      </p:sp>
      <p:sp>
        <p:nvSpPr>
          <p:cNvPr id="17423" name="Rectangle 17"/>
          <p:cNvSpPr>
            <a:spLocks noChangeArrowheads="1"/>
          </p:cNvSpPr>
          <p:nvPr/>
        </p:nvSpPr>
        <p:spPr bwMode="auto">
          <a:xfrm>
            <a:off x="4267200" y="4044950"/>
            <a:ext cx="838200" cy="1524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it-IT"/>
          </a:p>
        </p:txBody>
      </p:sp>
      <p:sp>
        <p:nvSpPr>
          <p:cNvPr id="17424" name="Rectangle 18"/>
          <p:cNvSpPr>
            <a:spLocks noChangeArrowheads="1"/>
          </p:cNvSpPr>
          <p:nvPr/>
        </p:nvSpPr>
        <p:spPr bwMode="auto">
          <a:xfrm>
            <a:off x="4267200" y="3892550"/>
            <a:ext cx="838200" cy="152400"/>
          </a:xfrm>
          <a:prstGeom prst="rect">
            <a:avLst/>
          </a:prstGeom>
          <a:solidFill>
            <a:srgbClr val="FF00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66"/>
            </a:extrusionClr>
          </a:sp3d>
        </p:spPr>
        <p:txBody>
          <a:bodyPr wrap="none" anchor="ctr">
            <a:flatTx/>
          </a:bodyPr>
          <a:lstStyle/>
          <a:p>
            <a:endParaRPr lang="it-IT"/>
          </a:p>
        </p:txBody>
      </p:sp>
      <p:sp>
        <p:nvSpPr>
          <p:cNvPr id="17425" name="Line 19"/>
          <p:cNvSpPr>
            <a:spLocks noChangeShapeType="1"/>
          </p:cNvSpPr>
          <p:nvPr/>
        </p:nvSpPr>
        <p:spPr bwMode="auto">
          <a:xfrm flipV="1">
            <a:off x="4724400" y="2368550"/>
            <a:ext cx="0" cy="1447800"/>
          </a:xfrm>
          <a:prstGeom prst="line">
            <a:avLst/>
          </a:prstGeom>
          <a:noFill/>
          <a:ln w="9525">
            <a:solidFill>
              <a:schemeClr val="tx1"/>
            </a:solidFill>
            <a:round/>
            <a:headEnd/>
            <a:tailEnd/>
          </a:ln>
        </p:spPr>
        <p:txBody>
          <a:bodyPr/>
          <a:lstStyle/>
          <a:p>
            <a:endParaRPr lang="it-IT"/>
          </a:p>
        </p:txBody>
      </p:sp>
      <p:sp>
        <p:nvSpPr>
          <p:cNvPr id="17426" name="Line 20"/>
          <p:cNvSpPr>
            <a:spLocks noChangeShapeType="1"/>
          </p:cNvSpPr>
          <p:nvPr/>
        </p:nvSpPr>
        <p:spPr bwMode="auto">
          <a:xfrm>
            <a:off x="4114800" y="2368550"/>
            <a:ext cx="990600" cy="0"/>
          </a:xfrm>
          <a:prstGeom prst="line">
            <a:avLst/>
          </a:prstGeom>
          <a:noFill/>
          <a:ln w="9525">
            <a:solidFill>
              <a:schemeClr val="tx1"/>
            </a:solidFill>
            <a:round/>
            <a:headEnd/>
            <a:tailEnd/>
          </a:ln>
        </p:spPr>
        <p:txBody>
          <a:bodyPr/>
          <a:lstStyle/>
          <a:p>
            <a:endParaRPr lang="it-IT"/>
          </a:p>
        </p:txBody>
      </p:sp>
      <p:sp>
        <p:nvSpPr>
          <p:cNvPr id="17427" name="Line 21"/>
          <p:cNvSpPr>
            <a:spLocks noChangeShapeType="1"/>
          </p:cNvSpPr>
          <p:nvPr/>
        </p:nvSpPr>
        <p:spPr bwMode="auto">
          <a:xfrm flipV="1">
            <a:off x="3657600" y="3892550"/>
            <a:ext cx="0" cy="228600"/>
          </a:xfrm>
          <a:prstGeom prst="line">
            <a:avLst/>
          </a:prstGeom>
          <a:noFill/>
          <a:ln w="9525">
            <a:solidFill>
              <a:schemeClr val="tx1"/>
            </a:solidFill>
            <a:round/>
            <a:headEnd/>
            <a:tailEnd/>
          </a:ln>
        </p:spPr>
        <p:txBody>
          <a:bodyPr/>
          <a:lstStyle/>
          <a:p>
            <a:endParaRPr lang="it-IT"/>
          </a:p>
        </p:txBody>
      </p:sp>
      <p:sp>
        <p:nvSpPr>
          <p:cNvPr id="17428" name="Line 22"/>
          <p:cNvSpPr>
            <a:spLocks noChangeShapeType="1"/>
          </p:cNvSpPr>
          <p:nvPr/>
        </p:nvSpPr>
        <p:spPr bwMode="auto">
          <a:xfrm flipV="1">
            <a:off x="2209800" y="3892550"/>
            <a:ext cx="0" cy="228600"/>
          </a:xfrm>
          <a:prstGeom prst="line">
            <a:avLst/>
          </a:prstGeom>
          <a:noFill/>
          <a:ln w="9525">
            <a:solidFill>
              <a:schemeClr val="tx1"/>
            </a:solidFill>
            <a:round/>
            <a:headEnd/>
            <a:tailEnd/>
          </a:ln>
        </p:spPr>
        <p:txBody>
          <a:bodyPr/>
          <a:lstStyle/>
          <a:p>
            <a:endParaRPr lang="it-IT"/>
          </a:p>
        </p:txBody>
      </p:sp>
      <p:sp>
        <p:nvSpPr>
          <p:cNvPr id="17429" name="Line 23"/>
          <p:cNvSpPr>
            <a:spLocks noChangeShapeType="1"/>
          </p:cNvSpPr>
          <p:nvPr/>
        </p:nvSpPr>
        <p:spPr bwMode="auto">
          <a:xfrm flipH="1">
            <a:off x="1143000" y="3892550"/>
            <a:ext cx="2514600" cy="0"/>
          </a:xfrm>
          <a:prstGeom prst="line">
            <a:avLst/>
          </a:prstGeom>
          <a:noFill/>
          <a:ln w="9525">
            <a:solidFill>
              <a:schemeClr val="tx1"/>
            </a:solidFill>
            <a:round/>
            <a:headEnd/>
            <a:tailEnd/>
          </a:ln>
        </p:spPr>
        <p:txBody>
          <a:bodyPr/>
          <a:lstStyle/>
          <a:p>
            <a:endParaRPr lang="it-IT"/>
          </a:p>
        </p:txBody>
      </p:sp>
      <p:sp>
        <p:nvSpPr>
          <p:cNvPr id="17430" name="Line 24"/>
          <p:cNvSpPr>
            <a:spLocks noChangeShapeType="1"/>
          </p:cNvSpPr>
          <p:nvPr/>
        </p:nvSpPr>
        <p:spPr bwMode="auto">
          <a:xfrm>
            <a:off x="1143000" y="3740150"/>
            <a:ext cx="0" cy="304800"/>
          </a:xfrm>
          <a:prstGeom prst="line">
            <a:avLst/>
          </a:prstGeom>
          <a:noFill/>
          <a:ln w="38100">
            <a:solidFill>
              <a:schemeClr val="tx1"/>
            </a:solidFill>
            <a:round/>
            <a:headEnd/>
            <a:tailEnd/>
          </a:ln>
        </p:spPr>
        <p:txBody>
          <a:bodyPr/>
          <a:lstStyle/>
          <a:p>
            <a:endParaRPr lang="it-IT"/>
          </a:p>
        </p:txBody>
      </p:sp>
      <p:sp>
        <p:nvSpPr>
          <p:cNvPr id="17431" name="Text Box 25"/>
          <p:cNvSpPr txBox="1">
            <a:spLocks noChangeArrowheads="1"/>
          </p:cNvSpPr>
          <p:nvPr/>
        </p:nvSpPr>
        <p:spPr bwMode="auto">
          <a:xfrm>
            <a:off x="990600" y="3316288"/>
            <a:ext cx="592138" cy="457200"/>
          </a:xfrm>
          <a:prstGeom prst="rect">
            <a:avLst/>
          </a:prstGeom>
          <a:noFill/>
          <a:ln w="9525">
            <a:noFill/>
            <a:miter lim="800000"/>
            <a:headEnd/>
            <a:tailEnd/>
          </a:ln>
        </p:spPr>
        <p:txBody>
          <a:bodyPr wrap="none">
            <a:spAutoFit/>
          </a:bodyPr>
          <a:lstStyle/>
          <a:p>
            <a:r>
              <a:rPr kumimoji="1" lang="fr-FR" sz="2400" i="1">
                <a:latin typeface="Tahoma" pitchFamily="34" charset="0"/>
              </a:rPr>
              <a:t>V</a:t>
            </a:r>
            <a:r>
              <a:rPr kumimoji="1" lang="fr-FR" sz="2400" i="1" baseline="-25000">
                <a:latin typeface="Tahoma" pitchFamily="34" charset="0"/>
              </a:rPr>
              <a:t>SS</a:t>
            </a:r>
            <a:endParaRPr kumimoji="1" lang="en-US" sz="2400" i="1" baseline="-25000">
              <a:latin typeface="Tahoma" pitchFamily="34" charset="0"/>
            </a:endParaRPr>
          </a:p>
        </p:txBody>
      </p:sp>
      <p:sp>
        <p:nvSpPr>
          <p:cNvPr id="17432" name="Text Box 26"/>
          <p:cNvSpPr txBox="1">
            <a:spLocks noChangeArrowheads="1"/>
          </p:cNvSpPr>
          <p:nvPr/>
        </p:nvSpPr>
        <p:spPr bwMode="auto">
          <a:xfrm>
            <a:off x="4905375" y="914400"/>
            <a:ext cx="642938" cy="457200"/>
          </a:xfrm>
          <a:prstGeom prst="rect">
            <a:avLst/>
          </a:prstGeom>
          <a:noFill/>
          <a:ln w="9525">
            <a:noFill/>
            <a:miter lim="800000"/>
            <a:headEnd/>
            <a:tailEnd/>
          </a:ln>
        </p:spPr>
        <p:txBody>
          <a:bodyPr wrap="none">
            <a:spAutoFit/>
          </a:bodyPr>
          <a:lstStyle/>
          <a:p>
            <a:r>
              <a:rPr kumimoji="1" lang="fr-FR" sz="2400" i="1">
                <a:latin typeface="Tahoma" pitchFamily="34" charset="0"/>
              </a:rPr>
              <a:t>V</a:t>
            </a:r>
            <a:r>
              <a:rPr kumimoji="1" lang="fr-FR" sz="2400" i="1" baseline="-25000">
                <a:latin typeface="Tahoma" pitchFamily="34" charset="0"/>
              </a:rPr>
              <a:t>DD</a:t>
            </a:r>
            <a:endParaRPr kumimoji="1" lang="en-US" sz="2400" i="1" baseline="-25000">
              <a:latin typeface="Tahoma" pitchFamily="34" charset="0"/>
            </a:endParaRPr>
          </a:p>
        </p:txBody>
      </p:sp>
      <p:sp>
        <p:nvSpPr>
          <p:cNvPr id="17433" name="Line 27"/>
          <p:cNvSpPr>
            <a:spLocks noChangeShapeType="1"/>
          </p:cNvSpPr>
          <p:nvPr/>
        </p:nvSpPr>
        <p:spPr bwMode="auto">
          <a:xfrm>
            <a:off x="5638800" y="1073150"/>
            <a:ext cx="304800" cy="0"/>
          </a:xfrm>
          <a:prstGeom prst="line">
            <a:avLst/>
          </a:prstGeom>
          <a:noFill/>
          <a:ln w="38100">
            <a:solidFill>
              <a:schemeClr val="tx1"/>
            </a:solidFill>
            <a:round/>
            <a:headEnd/>
            <a:tailEnd/>
          </a:ln>
        </p:spPr>
        <p:txBody>
          <a:bodyPr/>
          <a:lstStyle/>
          <a:p>
            <a:endParaRPr lang="it-IT"/>
          </a:p>
        </p:txBody>
      </p:sp>
      <p:sp>
        <p:nvSpPr>
          <p:cNvPr id="17434" name="Text Box 28"/>
          <p:cNvSpPr txBox="1">
            <a:spLocks noChangeArrowheads="1"/>
          </p:cNvSpPr>
          <p:nvPr/>
        </p:nvSpPr>
        <p:spPr bwMode="auto">
          <a:xfrm>
            <a:off x="5334000" y="2057400"/>
            <a:ext cx="973138" cy="457200"/>
          </a:xfrm>
          <a:prstGeom prst="rect">
            <a:avLst/>
          </a:prstGeom>
          <a:noFill/>
          <a:ln w="9525">
            <a:noFill/>
            <a:miter lim="800000"/>
            <a:headEnd/>
            <a:tailEnd/>
          </a:ln>
        </p:spPr>
        <p:txBody>
          <a:bodyPr wrap="none">
            <a:spAutoFit/>
          </a:bodyPr>
          <a:lstStyle/>
          <a:p>
            <a:r>
              <a:rPr kumimoji="1" lang="fr-FR" sz="2400">
                <a:latin typeface="Tahoma" pitchFamily="34" charset="0"/>
              </a:rPr>
              <a:t>PMOS</a:t>
            </a:r>
            <a:endParaRPr kumimoji="1" lang="en-US" sz="2400">
              <a:latin typeface="Tahoma" pitchFamily="34" charset="0"/>
            </a:endParaRPr>
          </a:p>
        </p:txBody>
      </p:sp>
      <p:sp>
        <p:nvSpPr>
          <p:cNvPr id="17435" name="Text Box 29"/>
          <p:cNvSpPr txBox="1">
            <a:spLocks noChangeArrowheads="1"/>
          </p:cNvSpPr>
          <p:nvPr/>
        </p:nvSpPr>
        <p:spPr bwMode="auto">
          <a:xfrm>
            <a:off x="4251325" y="1790700"/>
            <a:ext cx="433388" cy="641350"/>
          </a:xfrm>
          <a:prstGeom prst="rect">
            <a:avLst/>
          </a:prstGeom>
          <a:noFill/>
          <a:ln w="9525">
            <a:noFill/>
            <a:miter lim="800000"/>
            <a:headEnd/>
            <a:tailEnd/>
          </a:ln>
        </p:spPr>
        <p:txBody>
          <a:bodyPr wrap="none">
            <a:spAutoFit/>
          </a:bodyPr>
          <a:lstStyle/>
          <a:p>
            <a:r>
              <a:rPr kumimoji="1" lang="fr-FR" sz="3600">
                <a:latin typeface="Tahoma" pitchFamily="34" charset="0"/>
              </a:rPr>
              <a:t>0</a:t>
            </a:r>
            <a:endParaRPr kumimoji="1" lang="en-US" sz="3600">
              <a:latin typeface="Tahoma" pitchFamily="34" charset="0"/>
            </a:endParaRPr>
          </a:p>
        </p:txBody>
      </p:sp>
      <p:grpSp>
        <p:nvGrpSpPr>
          <p:cNvPr id="3" name="Group 30"/>
          <p:cNvGrpSpPr>
            <a:grpSpLocks/>
          </p:cNvGrpSpPr>
          <p:nvPr/>
        </p:nvGrpSpPr>
        <p:grpSpPr bwMode="auto">
          <a:xfrm>
            <a:off x="1524000" y="1112838"/>
            <a:ext cx="6858000" cy="4303712"/>
            <a:chOff x="960" y="701"/>
            <a:chExt cx="4320" cy="2711"/>
          </a:xfrm>
        </p:grpSpPr>
        <p:sp>
          <p:nvSpPr>
            <p:cNvPr id="17450" name="Oval 31"/>
            <p:cNvSpPr>
              <a:spLocks noChangeArrowheads="1"/>
            </p:cNvSpPr>
            <p:nvPr/>
          </p:nvSpPr>
          <p:spPr bwMode="auto">
            <a:xfrm>
              <a:off x="3600" y="2836"/>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7451" name="Oval 32"/>
            <p:cNvSpPr>
              <a:spLocks noChangeArrowheads="1"/>
            </p:cNvSpPr>
            <p:nvPr/>
          </p:nvSpPr>
          <p:spPr bwMode="auto">
            <a:xfrm>
              <a:off x="2976" y="3124"/>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7452" name="Oval 33"/>
            <p:cNvSpPr>
              <a:spLocks noChangeArrowheads="1"/>
            </p:cNvSpPr>
            <p:nvPr/>
          </p:nvSpPr>
          <p:spPr bwMode="auto">
            <a:xfrm>
              <a:off x="2256" y="3268"/>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7453" name="Oval 34"/>
            <p:cNvSpPr>
              <a:spLocks noChangeArrowheads="1"/>
            </p:cNvSpPr>
            <p:nvPr/>
          </p:nvSpPr>
          <p:spPr bwMode="auto">
            <a:xfrm>
              <a:off x="1584" y="3124"/>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7454" name="Line 35"/>
            <p:cNvSpPr>
              <a:spLocks noChangeShapeType="1"/>
            </p:cNvSpPr>
            <p:nvPr/>
          </p:nvSpPr>
          <p:spPr bwMode="auto">
            <a:xfrm flipH="1">
              <a:off x="3216" y="3028"/>
              <a:ext cx="288" cy="192"/>
            </a:xfrm>
            <a:prstGeom prst="line">
              <a:avLst/>
            </a:prstGeom>
            <a:noFill/>
            <a:ln w="38100">
              <a:solidFill>
                <a:srgbClr val="2303C3"/>
              </a:solidFill>
              <a:round/>
              <a:headEnd/>
              <a:tailEnd type="triangle" w="med" len="med"/>
            </a:ln>
          </p:spPr>
          <p:txBody>
            <a:bodyPr/>
            <a:lstStyle/>
            <a:p>
              <a:endParaRPr lang="it-IT"/>
            </a:p>
          </p:txBody>
        </p:sp>
        <p:sp>
          <p:nvSpPr>
            <p:cNvPr id="17455" name="Line 36"/>
            <p:cNvSpPr>
              <a:spLocks noChangeShapeType="1"/>
            </p:cNvSpPr>
            <p:nvPr/>
          </p:nvSpPr>
          <p:spPr bwMode="auto">
            <a:xfrm flipH="1">
              <a:off x="2496" y="3268"/>
              <a:ext cx="384" cy="48"/>
            </a:xfrm>
            <a:prstGeom prst="line">
              <a:avLst/>
            </a:prstGeom>
            <a:noFill/>
            <a:ln w="38100">
              <a:solidFill>
                <a:srgbClr val="2303C3"/>
              </a:solidFill>
              <a:round/>
              <a:headEnd/>
              <a:tailEnd type="triangle" w="med" len="med"/>
            </a:ln>
          </p:spPr>
          <p:txBody>
            <a:bodyPr/>
            <a:lstStyle/>
            <a:p>
              <a:endParaRPr lang="it-IT"/>
            </a:p>
          </p:txBody>
        </p:sp>
        <p:sp>
          <p:nvSpPr>
            <p:cNvPr id="17456" name="Line 37"/>
            <p:cNvSpPr>
              <a:spLocks noChangeShapeType="1"/>
            </p:cNvSpPr>
            <p:nvPr/>
          </p:nvSpPr>
          <p:spPr bwMode="auto">
            <a:xfrm flipH="1" flipV="1">
              <a:off x="1776" y="3268"/>
              <a:ext cx="384" cy="96"/>
            </a:xfrm>
            <a:prstGeom prst="line">
              <a:avLst/>
            </a:prstGeom>
            <a:noFill/>
            <a:ln w="38100">
              <a:solidFill>
                <a:srgbClr val="2303C3"/>
              </a:solidFill>
              <a:round/>
              <a:headEnd/>
              <a:tailEnd type="triangle" w="med" len="med"/>
            </a:ln>
          </p:spPr>
          <p:txBody>
            <a:bodyPr/>
            <a:lstStyle/>
            <a:p>
              <a:endParaRPr lang="it-IT"/>
            </a:p>
          </p:txBody>
        </p:sp>
        <p:sp>
          <p:nvSpPr>
            <p:cNvPr id="17457" name="Line 38"/>
            <p:cNvSpPr>
              <a:spLocks noChangeShapeType="1"/>
            </p:cNvSpPr>
            <p:nvPr/>
          </p:nvSpPr>
          <p:spPr bwMode="auto">
            <a:xfrm flipH="1" flipV="1">
              <a:off x="960" y="2404"/>
              <a:ext cx="384" cy="0"/>
            </a:xfrm>
            <a:prstGeom prst="line">
              <a:avLst/>
            </a:prstGeom>
            <a:noFill/>
            <a:ln w="38100">
              <a:solidFill>
                <a:srgbClr val="FF0066"/>
              </a:solidFill>
              <a:round/>
              <a:headEnd/>
              <a:tailEnd type="triangle" w="med" len="med"/>
            </a:ln>
          </p:spPr>
          <p:txBody>
            <a:bodyPr/>
            <a:lstStyle/>
            <a:p>
              <a:endParaRPr lang="it-IT"/>
            </a:p>
          </p:txBody>
        </p:sp>
        <p:sp>
          <p:nvSpPr>
            <p:cNvPr id="17458" name="Oval 39"/>
            <p:cNvSpPr>
              <a:spLocks noChangeArrowheads="1"/>
            </p:cNvSpPr>
            <p:nvPr/>
          </p:nvSpPr>
          <p:spPr bwMode="auto">
            <a:xfrm>
              <a:off x="3456" y="772"/>
              <a:ext cx="384" cy="384"/>
            </a:xfrm>
            <a:prstGeom prst="ellipse">
              <a:avLst/>
            </a:prstGeom>
            <a:solidFill>
              <a:schemeClr val="bg1"/>
            </a:solidFill>
            <a:ln w="9525">
              <a:solidFill>
                <a:schemeClr val="tx1"/>
              </a:solidFill>
              <a:round/>
              <a:headEnd/>
              <a:tailEnd/>
            </a:ln>
          </p:spPr>
          <p:txBody>
            <a:bodyPr wrap="none" anchor="ctr"/>
            <a:lstStyle/>
            <a:p>
              <a:endParaRPr lang="it-IT"/>
            </a:p>
          </p:txBody>
        </p:sp>
        <p:sp>
          <p:nvSpPr>
            <p:cNvPr id="17459" name="Line 40"/>
            <p:cNvSpPr>
              <a:spLocks noChangeShapeType="1"/>
            </p:cNvSpPr>
            <p:nvPr/>
          </p:nvSpPr>
          <p:spPr bwMode="auto">
            <a:xfrm flipH="1">
              <a:off x="3504" y="964"/>
              <a:ext cx="144" cy="96"/>
            </a:xfrm>
            <a:prstGeom prst="line">
              <a:avLst/>
            </a:prstGeom>
            <a:noFill/>
            <a:ln w="38100">
              <a:solidFill>
                <a:srgbClr val="FF0000"/>
              </a:solidFill>
              <a:round/>
              <a:headEnd/>
              <a:tailEnd type="triangle" w="med" len="med"/>
            </a:ln>
          </p:spPr>
          <p:txBody>
            <a:bodyPr/>
            <a:lstStyle/>
            <a:p>
              <a:endParaRPr lang="it-IT"/>
            </a:p>
          </p:txBody>
        </p:sp>
        <p:sp>
          <p:nvSpPr>
            <p:cNvPr id="17460" name="Oval 41"/>
            <p:cNvSpPr>
              <a:spLocks noChangeArrowheads="1"/>
            </p:cNvSpPr>
            <p:nvPr/>
          </p:nvSpPr>
          <p:spPr bwMode="auto">
            <a:xfrm>
              <a:off x="3360" y="2836"/>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7461" name="Oval 42"/>
            <p:cNvSpPr>
              <a:spLocks noChangeArrowheads="1"/>
            </p:cNvSpPr>
            <p:nvPr/>
          </p:nvSpPr>
          <p:spPr bwMode="auto">
            <a:xfrm>
              <a:off x="3456" y="2308"/>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7462" name="Oval 43"/>
            <p:cNvSpPr>
              <a:spLocks noChangeArrowheads="1"/>
            </p:cNvSpPr>
            <p:nvPr/>
          </p:nvSpPr>
          <p:spPr bwMode="auto">
            <a:xfrm>
              <a:off x="3456" y="1780"/>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7463" name="Line 44"/>
            <p:cNvSpPr>
              <a:spLocks noChangeShapeType="1"/>
            </p:cNvSpPr>
            <p:nvPr/>
          </p:nvSpPr>
          <p:spPr bwMode="auto">
            <a:xfrm flipV="1">
              <a:off x="3456" y="2500"/>
              <a:ext cx="96" cy="288"/>
            </a:xfrm>
            <a:prstGeom prst="line">
              <a:avLst/>
            </a:prstGeom>
            <a:noFill/>
            <a:ln w="38100">
              <a:solidFill>
                <a:srgbClr val="000000"/>
              </a:solidFill>
              <a:round/>
              <a:headEnd/>
              <a:tailEnd type="triangle" w="med" len="med"/>
            </a:ln>
          </p:spPr>
          <p:txBody>
            <a:bodyPr/>
            <a:lstStyle/>
            <a:p>
              <a:endParaRPr lang="it-IT"/>
            </a:p>
          </p:txBody>
        </p:sp>
        <p:sp>
          <p:nvSpPr>
            <p:cNvPr id="17464" name="Line 45"/>
            <p:cNvSpPr>
              <a:spLocks noChangeShapeType="1"/>
            </p:cNvSpPr>
            <p:nvPr/>
          </p:nvSpPr>
          <p:spPr bwMode="auto">
            <a:xfrm flipV="1">
              <a:off x="3552" y="1972"/>
              <a:ext cx="0" cy="288"/>
            </a:xfrm>
            <a:prstGeom prst="line">
              <a:avLst/>
            </a:prstGeom>
            <a:noFill/>
            <a:ln w="38100">
              <a:solidFill>
                <a:srgbClr val="000000"/>
              </a:solidFill>
              <a:round/>
              <a:headEnd/>
              <a:tailEnd type="triangle" w="med" len="med"/>
            </a:ln>
          </p:spPr>
          <p:txBody>
            <a:bodyPr/>
            <a:lstStyle/>
            <a:p>
              <a:endParaRPr lang="it-IT"/>
            </a:p>
          </p:txBody>
        </p:sp>
        <p:sp>
          <p:nvSpPr>
            <p:cNvPr id="17465" name="Line 46"/>
            <p:cNvSpPr>
              <a:spLocks noChangeShapeType="1"/>
            </p:cNvSpPr>
            <p:nvPr/>
          </p:nvSpPr>
          <p:spPr bwMode="auto">
            <a:xfrm>
              <a:off x="3984" y="724"/>
              <a:ext cx="0" cy="480"/>
            </a:xfrm>
            <a:prstGeom prst="line">
              <a:avLst/>
            </a:prstGeom>
            <a:noFill/>
            <a:ln w="38100">
              <a:solidFill>
                <a:srgbClr val="FF0000"/>
              </a:solidFill>
              <a:round/>
              <a:headEnd/>
              <a:tailEnd type="triangle" w="med" len="med"/>
            </a:ln>
          </p:spPr>
          <p:txBody>
            <a:bodyPr/>
            <a:lstStyle/>
            <a:p>
              <a:endParaRPr lang="it-IT"/>
            </a:p>
          </p:txBody>
        </p:sp>
        <p:sp>
          <p:nvSpPr>
            <p:cNvPr id="17466" name="Text Box 47"/>
            <p:cNvSpPr txBox="1">
              <a:spLocks noChangeArrowheads="1"/>
            </p:cNvSpPr>
            <p:nvPr/>
          </p:nvSpPr>
          <p:spPr bwMode="auto">
            <a:xfrm>
              <a:off x="4032" y="701"/>
              <a:ext cx="1248" cy="518"/>
            </a:xfrm>
            <a:prstGeom prst="rect">
              <a:avLst/>
            </a:prstGeom>
            <a:noFill/>
            <a:ln w="9525">
              <a:noFill/>
              <a:miter lim="800000"/>
              <a:headEnd/>
              <a:tailEnd/>
            </a:ln>
          </p:spPr>
          <p:txBody>
            <a:bodyPr>
              <a:spAutoFit/>
            </a:bodyPr>
            <a:lstStyle/>
            <a:p>
              <a:pPr algn="ctr"/>
              <a:r>
                <a:rPr kumimoji="1" lang="fr-FR" sz="2400" i="1">
                  <a:latin typeface="Tahoma" pitchFamily="34" charset="0"/>
                </a:rPr>
                <a:t>A current is observed</a:t>
              </a:r>
              <a:endParaRPr kumimoji="1" lang="en-US" sz="2400" i="1" baseline="-25000">
                <a:latin typeface="Tahoma" pitchFamily="34" charset="0"/>
              </a:endParaRPr>
            </a:p>
          </p:txBody>
        </p:sp>
        <p:sp>
          <p:nvSpPr>
            <p:cNvPr id="17467" name="Oval 48"/>
            <p:cNvSpPr>
              <a:spLocks noChangeArrowheads="1"/>
            </p:cNvSpPr>
            <p:nvPr/>
          </p:nvSpPr>
          <p:spPr bwMode="auto">
            <a:xfrm>
              <a:off x="1344" y="2692"/>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7468" name="Line 49"/>
            <p:cNvSpPr>
              <a:spLocks noChangeShapeType="1"/>
            </p:cNvSpPr>
            <p:nvPr/>
          </p:nvSpPr>
          <p:spPr bwMode="auto">
            <a:xfrm flipH="1" flipV="1">
              <a:off x="1392" y="2884"/>
              <a:ext cx="192" cy="240"/>
            </a:xfrm>
            <a:prstGeom prst="line">
              <a:avLst/>
            </a:prstGeom>
            <a:noFill/>
            <a:ln w="38100">
              <a:solidFill>
                <a:srgbClr val="2303C3"/>
              </a:solidFill>
              <a:round/>
              <a:headEnd/>
              <a:tailEnd type="triangle" w="med" len="med"/>
            </a:ln>
          </p:spPr>
          <p:txBody>
            <a:bodyPr/>
            <a:lstStyle/>
            <a:p>
              <a:endParaRPr lang="it-IT"/>
            </a:p>
          </p:txBody>
        </p:sp>
      </p:grpSp>
      <p:grpSp>
        <p:nvGrpSpPr>
          <p:cNvPr id="4" name="Group 50"/>
          <p:cNvGrpSpPr>
            <a:grpSpLocks/>
          </p:cNvGrpSpPr>
          <p:nvPr/>
        </p:nvGrpSpPr>
        <p:grpSpPr bwMode="auto">
          <a:xfrm>
            <a:off x="6096000" y="2971800"/>
            <a:ext cx="1250950" cy="2597150"/>
            <a:chOff x="3840" y="1872"/>
            <a:chExt cx="788" cy="1636"/>
          </a:xfrm>
        </p:grpSpPr>
        <p:sp>
          <p:nvSpPr>
            <p:cNvPr id="17448" name="Text Box 51"/>
            <p:cNvSpPr txBox="1">
              <a:spLocks noChangeArrowheads="1"/>
            </p:cNvSpPr>
            <p:nvPr/>
          </p:nvSpPr>
          <p:spPr bwMode="auto">
            <a:xfrm>
              <a:off x="4176" y="1872"/>
              <a:ext cx="452" cy="288"/>
            </a:xfrm>
            <a:prstGeom prst="rect">
              <a:avLst/>
            </a:prstGeom>
            <a:noFill/>
            <a:ln w="9525">
              <a:noFill/>
              <a:miter lim="800000"/>
              <a:headEnd/>
              <a:tailEnd/>
            </a:ln>
          </p:spPr>
          <p:txBody>
            <a:bodyPr wrap="none">
              <a:spAutoFit/>
            </a:bodyPr>
            <a:lstStyle/>
            <a:p>
              <a:r>
                <a:rPr kumimoji="1" lang="fr-FR" sz="2400">
                  <a:solidFill>
                    <a:srgbClr val="FF0000"/>
                  </a:solidFill>
                  <a:latin typeface="Tahoma" pitchFamily="34" charset="0"/>
                </a:rPr>
                <a:t>ION</a:t>
              </a:r>
              <a:endParaRPr kumimoji="1" lang="en-US" sz="2400">
                <a:solidFill>
                  <a:srgbClr val="FF0000"/>
                </a:solidFill>
                <a:latin typeface="Tahoma" pitchFamily="34" charset="0"/>
              </a:endParaRPr>
            </a:p>
          </p:txBody>
        </p:sp>
        <p:sp>
          <p:nvSpPr>
            <p:cNvPr id="661556" name="AutoShape 52"/>
            <p:cNvSpPr>
              <a:spLocks noChangeArrowheads="1"/>
            </p:cNvSpPr>
            <p:nvPr/>
          </p:nvSpPr>
          <p:spPr bwMode="auto">
            <a:xfrm rot="595455">
              <a:off x="3840" y="2020"/>
              <a:ext cx="192" cy="1488"/>
            </a:xfrm>
            <a:prstGeom prst="downArrow">
              <a:avLst>
                <a:gd name="adj1" fmla="val 68750"/>
                <a:gd name="adj2" fmla="val 81770"/>
              </a:avLst>
            </a:prstGeom>
            <a:gradFill rotWithShape="0">
              <a:gsLst>
                <a:gs pos="0">
                  <a:srgbClr val="FF0F0F"/>
                </a:gs>
                <a:gs pos="100000">
                  <a:srgbClr val="FF0F0F">
                    <a:gamma/>
                    <a:shade val="46275"/>
                    <a:invGamma/>
                  </a:srgbClr>
                </a:gs>
              </a:gsLst>
              <a:lin ang="5400000" scaled="1"/>
            </a:gradFill>
            <a:ln w="9525">
              <a:solidFill>
                <a:schemeClr val="tx1"/>
              </a:solidFill>
              <a:miter lim="800000"/>
              <a:headEnd/>
              <a:tailEnd/>
            </a:ln>
            <a:effectLst>
              <a:outerShdw dist="107763" dir="18900000" algn="ctr" rotWithShape="0">
                <a:schemeClr val="bg2"/>
              </a:outerShdw>
            </a:effectLst>
          </p:spPr>
          <p:txBody>
            <a:bodyPr wrap="none" anchor="ctr"/>
            <a:lstStyle/>
            <a:p>
              <a:pPr>
                <a:defRPr/>
              </a:pPr>
              <a:endParaRPr lang="it-IT"/>
            </a:p>
          </p:txBody>
        </p:sp>
      </p:grpSp>
      <p:sp>
        <p:nvSpPr>
          <p:cNvPr id="17438" name="Text Box 53"/>
          <p:cNvSpPr txBox="1">
            <a:spLocks noChangeArrowheads="1"/>
          </p:cNvSpPr>
          <p:nvPr/>
        </p:nvSpPr>
        <p:spPr bwMode="auto">
          <a:xfrm>
            <a:off x="1371600" y="5257800"/>
            <a:ext cx="1692275" cy="457200"/>
          </a:xfrm>
          <a:prstGeom prst="rect">
            <a:avLst/>
          </a:prstGeom>
          <a:noFill/>
          <a:ln w="9525">
            <a:noFill/>
            <a:miter lim="800000"/>
            <a:headEnd/>
            <a:tailEnd/>
          </a:ln>
        </p:spPr>
        <p:txBody>
          <a:bodyPr wrap="none">
            <a:spAutoFit/>
          </a:bodyPr>
          <a:lstStyle/>
          <a:p>
            <a:r>
              <a:rPr kumimoji="1" lang="fr-FR" sz="2400">
                <a:solidFill>
                  <a:schemeClr val="tx2"/>
                </a:solidFill>
                <a:latin typeface="Tahoma" pitchFamily="34" charset="0"/>
              </a:rPr>
              <a:t>P substrate</a:t>
            </a:r>
            <a:endParaRPr kumimoji="1" lang="en-US" sz="2400">
              <a:solidFill>
                <a:schemeClr val="tx2"/>
              </a:solidFill>
              <a:latin typeface="Tahoma" pitchFamily="34" charset="0"/>
            </a:endParaRPr>
          </a:p>
        </p:txBody>
      </p:sp>
      <p:sp>
        <p:nvSpPr>
          <p:cNvPr id="661558" name="AutoShape 54"/>
          <p:cNvSpPr>
            <a:spLocks noChangeArrowheads="1"/>
          </p:cNvSpPr>
          <p:nvPr/>
        </p:nvSpPr>
        <p:spPr bwMode="auto">
          <a:xfrm rot="5400000">
            <a:off x="2133600" y="2057400"/>
            <a:ext cx="914400" cy="1066800"/>
          </a:xfrm>
          <a:prstGeom prst="flowChartExtract">
            <a:avLst/>
          </a:prstGeom>
          <a:solidFill>
            <a:srgbClr val="FFFFFF"/>
          </a:solidFill>
          <a:ln w="9525" cap="sq">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p>
        </p:txBody>
      </p:sp>
      <p:sp>
        <p:nvSpPr>
          <p:cNvPr id="17440" name="Line 55"/>
          <p:cNvSpPr>
            <a:spLocks noChangeShapeType="1"/>
          </p:cNvSpPr>
          <p:nvPr/>
        </p:nvSpPr>
        <p:spPr bwMode="auto">
          <a:xfrm>
            <a:off x="1371600" y="2590800"/>
            <a:ext cx="685800" cy="0"/>
          </a:xfrm>
          <a:prstGeom prst="line">
            <a:avLst/>
          </a:prstGeom>
          <a:noFill/>
          <a:ln w="76200" cap="sq">
            <a:solidFill>
              <a:schemeClr val="tx1"/>
            </a:solidFill>
            <a:round/>
            <a:headEnd/>
            <a:tailEnd type="triangle" w="med" len="med"/>
          </a:ln>
        </p:spPr>
        <p:txBody>
          <a:bodyPr wrap="none"/>
          <a:lstStyle/>
          <a:p>
            <a:endParaRPr lang="it-IT"/>
          </a:p>
        </p:txBody>
      </p:sp>
      <p:sp>
        <p:nvSpPr>
          <p:cNvPr id="17441" name="Oval 56"/>
          <p:cNvSpPr>
            <a:spLocks noChangeArrowheads="1"/>
          </p:cNvSpPr>
          <p:nvPr/>
        </p:nvSpPr>
        <p:spPr bwMode="auto">
          <a:xfrm>
            <a:off x="3048000" y="2514600"/>
            <a:ext cx="152400" cy="152400"/>
          </a:xfrm>
          <a:prstGeom prst="ellipse">
            <a:avLst/>
          </a:prstGeom>
          <a:solidFill>
            <a:schemeClr val="bg1"/>
          </a:solidFill>
          <a:ln w="9525" cap="sq">
            <a:solidFill>
              <a:schemeClr val="tx1"/>
            </a:solidFill>
            <a:round/>
            <a:headEnd/>
            <a:tailEnd/>
          </a:ln>
        </p:spPr>
        <p:txBody>
          <a:bodyPr wrap="none" anchor="ctr"/>
          <a:lstStyle/>
          <a:p>
            <a:endParaRPr lang="it-IT"/>
          </a:p>
        </p:txBody>
      </p:sp>
      <p:sp>
        <p:nvSpPr>
          <p:cNvPr id="17442" name="Text Box 57"/>
          <p:cNvSpPr txBox="1">
            <a:spLocks noChangeArrowheads="1"/>
          </p:cNvSpPr>
          <p:nvPr/>
        </p:nvSpPr>
        <p:spPr bwMode="auto">
          <a:xfrm>
            <a:off x="1292225" y="2063750"/>
            <a:ext cx="384175" cy="396875"/>
          </a:xfrm>
          <a:prstGeom prst="rect">
            <a:avLst/>
          </a:prstGeom>
          <a:noFill/>
          <a:ln w="9525" cap="sq">
            <a:noFill/>
            <a:miter lim="800000"/>
            <a:headEnd/>
            <a:tailEnd/>
          </a:ln>
        </p:spPr>
        <p:txBody>
          <a:bodyPr wrap="none">
            <a:spAutoFit/>
          </a:bodyPr>
          <a:lstStyle/>
          <a:p>
            <a:pPr algn="ctr"/>
            <a:r>
              <a:rPr kumimoji="1" lang="en-US" sz="2000">
                <a:latin typeface="Tahoma" pitchFamily="34" charset="0"/>
              </a:rPr>
              <a:t>in</a:t>
            </a:r>
          </a:p>
        </p:txBody>
      </p:sp>
      <p:sp>
        <p:nvSpPr>
          <p:cNvPr id="17443" name="Text Box 58"/>
          <p:cNvSpPr txBox="1">
            <a:spLocks noChangeArrowheads="1"/>
          </p:cNvSpPr>
          <p:nvPr/>
        </p:nvSpPr>
        <p:spPr bwMode="auto">
          <a:xfrm>
            <a:off x="3038475" y="2057400"/>
            <a:ext cx="549275" cy="396875"/>
          </a:xfrm>
          <a:prstGeom prst="rect">
            <a:avLst/>
          </a:prstGeom>
          <a:noFill/>
          <a:ln w="9525" cap="sq">
            <a:noFill/>
            <a:miter lim="800000"/>
            <a:headEnd/>
            <a:tailEnd/>
          </a:ln>
        </p:spPr>
        <p:txBody>
          <a:bodyPr wrap="none">
            <a:spAutoFit/>
          </a:bodyPr>
          <a:lstStyle/>
          <a:p>
            <a:pPr algn="ctr"/>
            <a:r>
              <a:rPr kumimoji="1" lang="en-US" sz="2000">
                <a:latin typeface="Tahoma" pitchFamily="34" charset="0"/>
              </a:rPr>
              <a:t>out</a:t>
            </a:r>
          </a:p>
        </p:txBody>
      </p:sp>
      <p:sp>
        <p:nvSpPr>
          <p:cNvPr id="17444" name="Text Box 59"/>
          <p:cNvSpPr txBox="1">
            <a:spLocks noChangeArrowheads="1"/>
          </p:cNvSpPr>
          <p:nvPr/>
        </p:nvSpPr>
        <p:spPr bwMode="auto">
          <a:xfrm>
            <a:off x="1325563" y="2651125"/>
            <a:ext cx="322262" cy="396875"/>
          </a:xfrm>
          <a:prstGeom prst="rect">
            <a:avLst/>
          </a:prstGeom>
          <a:noFill/>
          <a:ln w="9525" cap="sq">
            <a:noFill/>
            <a:miter lim="800000"/>
            <a:headEnd/>
            <a:tailEnd/>
          </a:ln>
        </p:spPr>
        <p:txBody>
          <a:bodyPr wrap="none">
            <a:spAutoFit/>
          </a:bodyPr>
          <a:lstStyle/>
          <a:p>
            <a:pPr algn="ctr"/>
            <a:r>
              <a:rPr kumimoji="1" lang="en-US" sz="2000" i="1">
                <a:latin typeface="Tahoma" pitchFamily="34" charset="0"/>
              </a:rPr>
              <a:t>0</a:t>
            </a:r>
          </a:p>
        </p:txBody>
      </p:sp>
      <p:sp>
        <p:nvSpPr>
          <p:cNvPr id="17445" name="Text Box 60"/>
          <p:cNvSpPr txBox="1">
            <a:spLocks noChangeArrowheads="1"/>
          </p:cNvSpPr>
          <p:nvPr/>
        </p:nvSpPr>
        <p:spPr bwMode="auto">
          <a:xfrm>
            <a:off x="3154363" y="2644775"/>
            <a:ext cx="322262" cy="396875"/>
          </a:xfrm>
          <a:prstGeom prst="rect">
            <a:avLst/>
          </a:prstGeom>
          <a:noFill/>
          <a:ln w="9525" cap="sq">
            <a:noFill/>
            <a:miter lim="800000"/>
            <a:headEnd/>
            <a:tailEnd/>
          </a:ln>
        </p:spPr>
        <p:txBody>
          <a:bodyPr wrap="none">
            <a:spAutoFit/>
          </a:bodyPr>
          <a:lstStyle/>
          <a:p>
            <a:pPr algn="ctr"/>
            <a:r>
              <a:rPr kumimoji="1" lang="en-US" sz="2000" i="1">
                <a:latin typeface="Tahoma" pitchFamily="34" charset="0"/>
              </a:rPr>
              <a:t>1</a:t>
            </a:r>
          </a:p>
        </p:txBody>
      </p:sp>
      <p:sp>
        <p:nvSpPr>
          <p:cNvPr id="661565" name="Rectangle 61"/>
          <p:cNvSpPr>
            <a:spLocks noChangeArrowheads="1"/>
          </p:cNvSpPr>
          <p:nvPr/>
        </p:nvSpPr>
        <p:spPr bwMode="auto">
          <a:xfrm>
            <a:off x="7315200" y="2438400"/>
            <a:ext cx="1828800" cy="3749675"/>
          </a:xfrm>
          <a:prstGeom prst="rect">
            <a:avLst/>
          </a:prstGeom>
          <a:noFill/>
          <a:ln w="9525">
            <a:noFill/>
            <a:miter lim="800000"/>
            <a:headEnd/>
            <a:tailEnd/>
          </a:ln>
        </p:spPr>
        <p:txBody>
          <a:bodyPr>
            <a:spAutoFit/>
          </a:bodyPr>
          <a:lstStyle/>
          <a:p>
            <a:pPr>
              <a:spcBef>
                <a:spcPct val="20000"/>
              </a:spcBef>
              <a:buFontTx/>
              <a:buChar char="•"/>
            </a:pPr>
            <a:r>
              <a:rPr lang="fr-FR" sz="2000"/>
              <a:t>The output node </a:t>
            </a:r>
            <a:r>
              <a:rPr lang="fr-FR" sz="2000" b="1">
                <a:solidFill>
                  <a:schemeClr val="accent1"/>
                </a:solidFill>
              </a:rPr>
              <a:t>out</a:t>
            </a:r>
            <a:r>
              <a:rPr lang="fr-FR" sz="2000"/>
              <a:t> is discharged</a:t>
            </a:r>
          </a:p>
          <a:p>
            <a:pPr>
              <a:buFontTx/>
              <a:buChar char="•"/>
            </a:pPr>
            <a:r>
              <a:rPr lang="fr-FR" sz="2000"/>
              <a:t>A current is injected by the PMOSFET into the </a:t>
            </a:r>
            <a:r>
              <a:rPr lang="fr-FR" sz="2000" b="1">
                <a:solidFill>
                  <a:schemeClr val="accent1"/>
                </a:solidFill>
              </a:rPr>
              <a:t>out</a:t>
            </a:r>
            <a:r>
              <a:rPr lang="fr-FR" sz="2000"/>
              <a:t> node to </a:t>
            </a:r>
            <a:r>
              <a:rPr lang="fr-FR" sz="2000" b="1">
                <a:solidFill>
                  <a:srgbClr val="FF3300"/>
                </a:solidFill>
              </a:rPr>
              <a:t>restore</a:t>
            </a:r>
            <a:r>
              <a:rPr lang="fr-FR" sz="2000"/>
              <a:t> the initial charge and logic value</a:t>
            </a:r>
            <a:endParaRPr lang="en-US" sz="2000"/>
          </a:p>
        </p:txBody>
      </p:sp>
      <p:sp>
        <p:nvSpPr>
          <p:cNvPr id="17447" name="Text Box 62"/>
          <p:cNvSpPr txBox="1">
            <a:spLocks noChangeArrowheads="1"/>
          </p:cNvSpPr>
          <p:nvPr/>
        </p:nvSpPr>
        <p:spPr bwMode="auto">
          <a:xfrm>
            <a:off x="3030538" y="5867400"/>
            <a:ext cx="3036887" cy="396875"/>
          </a:xfrm>
          <a:prstGeom prst="rect">
            <a:avLst/>
          </a:prstGeom>
          <a:noFill/>
          <a:ln w="9525">
            <a:noFill/>
            <a:miter lim="800000"/>
            <a:headEnd/>
            <a:tailEnd/>
          </a:ln>
        </p:spPr>
        <p:txBody>
          <a:bodyPr wrap="none">
            <a:spAutoFit/>
          </a:bodyPr>
          <a:lstStyle/>
          <a:p>
            <a:pPr algn="ctr"/>
            <a:r>
              <a:rPr lang="en-US" sz="2000" i="1">
                <a:solidFill>
                  <a:srgbClr val="CC6600"/>
                </a:solidFill>
              </a:rPr>
              <a:t>P. Fouillat, EWRHE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61565"/>
                                        </p:tgtEl>
                                        <p:attrNameLst>
                                          <p:attrName>style.visibility</p:attrName>
                                        </p:attrNameLst>
                                      </p:cBhvr>
                                      <p:to>
                                        <p:strVal val="visible"/>
                                      </p:to>
                                    </p:set>
                                    <p:anim calcmode="lin" valueType="num">
                                      <p:cBhvr additive="base">
                                        <p:cTn id="15" dur="500" fill="hold"/>
                                        <p:tgtEl>
                                          <p:spTgt spid="661565"/>
                                        </p:tgtEl>
                                        <p:attrNameLst>
                                          <p:attrName>ppt_x</p:attrName>
                                        </p:attrNameLst>
                                      </p:cBhvr>
                                      <p:tavLst>
                                        <p:tav tm="0">
                                          <p:val>
                                            <p:strVal val="1+#ppt_w/2"/>
                                          </p:val>
                                        </p:tav>
                                        <p:tav tm="100000">
                                          <p:val>
                                            <p:strVal val="#ppt_x"/>
                                          </p:val>
                                        </p:tav>
                                      </p:tavLst>
                                    </p:anim>
                                    <p:anim calcmode="lin" valueType="num">
                                      <p:cBhvr additive="base">
                                        <p:cTn id="16" dur="500" fill="hold"/>
                                        <p:tgtEl>
                                          <p:spTgt spid="661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6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3048000" y="2590800"/>
            <a:ext cx="685800" cy="0"/>
          </a:xfrm>
          <a:prstGeom prst="line">
            <a:avLst/>
          </a:prstGeom>
          <a:noFill/>
          <a:ln w="76200" cap="sq">
            <a:solidFill>
              <a:schemeClr val="tx1"/>
            </a:solidFill>
            <a:round/>
            <a:headEnd/>
            <a:tailEnd type="triangle" w="med" len="med"/>
          </a:ln>
        </p:spPr>
        <p:txBody>
          <a:bodyPr wrap="none"/>
          <a:lstStyle/>
          <a:p>
            <a:endParaRPr lang="it-IT"/>
          </a:p>
        </p:txBody>
      </p:sp>
      <p:sp>
        <p:nvSpPr>
          <p:cNvPr id="18435" name="Rectangle 3"/>
          <p:cNvSpPr>
            <a:spLocks noGrp="1" noChangeArrowheads="1"/>
          </p:cNvSpPr>
          <p:nvPr>
            <p:ph type="title"/>
          </p:nvPr>
        </p:nvSpPr>
        <p:spPr/>
        <p:txBody>
          <a:bodyPr/>
          <a:lstStyle/>
          <a:p>
            <a:pPr eaLnBrk="1" hangingPunct="1"/>
            <a:r>
              <a:rPr lang="fr-FR" sz="2400" i="1" dirty="0" smtClean="0"/>
              <a:t>SE in CMOS </a:t>
            </a:r>
            <a:r>
              <a:rPr lang="fr-FR" sz="2400" i="1" dirty="0" err="1" smtClean="0"/>
              <a:t>inverter</a:t>
            </a:r>
            <a:r>
              <a:rPr lang="fr-FR" sz="2400" i="1" dirty="0" smtClean="0"/>
              <a:t>: OUT = 0</a:t>
            </a:r>
          </a:p>
        </p:txBody>
      </p:sp>
      <p:sp>
        <p:nvSpPr>
          <p:cNvPr id="18436" name="Rectangle 4"/>
          <p:cNvSpPr>
            <a:spLocks noChangeArrowheads="1"/>
          </p:cNvSpPr>
          <p:nvPr/>
        </p:nvSpPr>
        <p:spPr bwMode="auto">
          <a:xfrm>
            <a:off x="1295400" y="4197350"/>
            <a:ext cx="5562600" cy="14478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it-IT"/>
          </a:p>
        </p:txBody>
      </p:sp>
      <p:sp>
        <p:nvSpPr>
          <p:cNvPr id="18437" name="Rectangle 5"/>
          <p:cNvSpPr>
            <a:spLocks noChangeArrowheads="1"/>
          </p:cNvSpPr>
          <p:nvPr/>
        </p:nvSpPr>
        <p:spPr bwMode="auto">
          <a:xfrm>
            <a:off x="2895600" y="4197350"/>
            <a:ext cx="1447800" cy="45720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sp3d>
        </p:spPr>
        <p:txBody>
          <a:bodyPr wrap="none" anchor="ctr">
            <a:flatTx/>
          </a:bodyPr>
          <a:lstStyle/>
          <a:p>
            <a:pPr algn="ctr"/>
            <a:r>
              <a:rPr kumimoji="1" lang="fr-FR" sz="2400">
                <a:latin typeface="Tahoma" pitchFamily="34" charset="0"/>
              </a:rPr>
              <a:t>N+</a:t>
            </a:r>
            <a:endParaRPr kumimoji="1" lang="en-US" sz="2400">
              <a:latin typeface="Tahoma" pitchFamily="34" charset="0"/>
            </a:endParaRPr>
          </a:p>
        </p:txBody>
      </p:sp>
      <p:sp>
        <p:nvSpPr>
          <p:cNvPr id="18438" name="Rectangle 6"/>
          <p:cNvSpPr>
            <a:spLocks noChangeArrowheads="1"/>
          </p:cNvSpPr>
          <p:nvPr/>
        </p:nvSpPr>
        <p:spPr bwMode="auto">
          <a:xfrm>
            <a:off x="4343400" y="4197350"/>
            <a:ext cx="685800" cy="30480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sp3d>
        </p:spPr>
        <p:txBody>
          <a:bodyPr wrap="none" anchor="ctr">
            <a:flatTx/>
          </a:bodyPr>
          <a:lstStyle/>
          <a:p>
            <a:pPr algn="ctr"/>
            <a:endParaRPr kumimoji="1" lang="it-IT" sz="2400">
              <a:latin typeface="Tahoma" pitchFamily="34" charset="0"/>
            </a:endParaRPr>
          </a:p>
        </p:txBody>
      </p:sp>
      <p:sp>
        <p:nvSpPr>
          <p:cNvPr id="18439" name="Rectangle 7"/>
          <p:cNvSpPr>
            <a:spLocks noChangeArrowheads="1"/>
          </p:cNvSpPr>
          <p:nvPr/>
        </p:nvSpPr>
        <p:spPr bwMode="auto">
          <a:xfrm>
            <a:off x="1752600" y="4197350"/>
            <a:ext cx="762000" cy="4572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it-IT"/>
          </a:p>
        </p:txBody>
      </p:sp>
      <p:sp>
        <p:nvSpPr>
          <p:cNvPr id="18440" name="Rectangle 8"/>
          <p:cNvSpPr>
            <a:spLocks noChangeArrowheads="1"/>
          </p:cNvSpPr>
          <p:nvPr/>
        </p:nvSpPr>
        <p:spPr bwMode="auto">
          <a:xfrm>
            <a:off x="5029200" y="4197350"/>
            <a:ext cx="1447800" cy="457200"/>
          </a:xfrm>
          <a:prstGeom prst="rect">
            <a:avLst/>
          </a:prstGeom>
          <a:solidFill>
            <a:srgbClr val="99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33"/>
            </a:extrusionClr>
          </a:sp3d>
        </p:spPr>
        <p:txBody>
          <a:bodyPr wrap="none" anchor="ctr">
            <a:flatTx/>
          </a:bodyPr>
          <a:lstStyle/>
          <a:p>
            <a:pPr algn="ctr"/>
            <a:r>
              <a:rPr kumimoji="1" lang="fr-FR" sz="2400">
                <a:latin typeface="Tahoma" pitchFamily="34" charset="0"/>
              </a:rPr>
              <a:t>N+</a:t>
            </a:r>
            <a:endParaRPr kumimoji="1" lang="en-US" sz="2400">
              <a:latin typeface="Tahoma" pitchFamily="34" charset="0"/>
            </a:endParaRPr>
          </a:p>
        </p:txBody>
      </p:sp>
      <p:sp>
        <p:nvSpPr>
          <p:cNvPr id="18441" name="Line 9"/>
          <p:cNvSpPr>
            <a:spLocks noChangeShapeType="1"/>
          </p:cNvSpPr>
          <p:nvPr/>
        </p:nvSpPr>
        <p:spPr bwMode="auto">
          <a:xfrm flipV="1">
            <a:off x="5791200" y="2673350"/>
            <a:ext cx="0" cy="1447800"/>
          </a:xfrm>
          <a:prstGeom prst="line">
            <a:avLst/>
          </a:prstGeom>
          <a:noFill/>
          <a:ln w="9525">
            <a:solidFill>
              <a:schemeClr val="tx1"/>
            </a:solidFill>
            <a:round/>
            <a:headEnd/>
            <a:tailEnd/>
          </a:ln>
        </p:spPr>
        <p:txBody>
          <a:bodyPr/>
          <a:lstStyle/>
          <a:p>
            <a:endParaRPr lang="it-IT"/>
          </a:p>
        </p:txBody>
      </p:sp>
      <p:sp>
        <p:nvSpPr>
          <p:cNvPr id="18442" name="Line 10"/>
          <p:cNvSpPr>
            <a:spLocks noChangeShapeType="1"/>
          </p:cNvSpPr>
          <p:nvPr/>
        </p:nvSpPr>
        <p:spPr bwMode="auto">
          <a:xfrm flipH="1">
            <a:off x="5257800" y="1987550"/>
            <a:ext cx="533400" cy="0"/>
          </a:xfrm>
          <a:prstGeom prst="line">
            <a:avLst/>
          </a:prstGeom>
          <a:noFill/>
          <a:ln w="9525">
            <a:solidFill>
              <a:schemeClr val="tx1"/>
            </a:solidFill>
            <a:round/>
            <a:headEnd/>
            <a:tailEnd type="triangle" w="med" len="med"/>
          </a:ln>
        </p:spPr>
        <p:txBody>
          <a:bodyPr/>
          <a:lstStyle/>
          <a:p>
            <a:endParaRPr lang="it-IT"/>
          </a:p>
        </p:txBody>
      </p:sp>
      <p:sp>
        <p:nvSpPr>
          <p:cNvPr id="18443" name="Line 11"/>
          <p:cNvSpPr>
            <a:spLocks noChangeShapeType="1"/>
          </p:cNvSpPr>
          <p:nvPr/>
        </p:nvSpPr>
        <p:spPr bwMode="auto">
          <a:xfrm flipH="1">
            <a:off x="5257800" y="2673350"/>
            <a:ext cx="533400" cy="0"/>
          </a:xfrm>
          <a:prstGeom prst="line">
            <a:avLst/>
          </a:prstGeom>
          <a:noFill/>
          <a:ln w="9525">
            <a:solidFill>
              <a:schemeClr val="tx1"/>
            </a:solidFill>
            <a:round/>
            <a:headEnd/>
            <a:tailEnd/>
          </a:ln>
        </p:spPr>
        <p:txBody>
          <a:bodyPr/>
          <a:lstStyle/>
          <a:p>
            <a:endParaRPr lang="it-IT"/>
          </a:p>
        </p:txBody>
      </p:sp>
      <p:sp>
        <p:nvSpPr>
          <p:cNvPr id="18444" name="Line 12"/>
          <p:cNvSpPr>
            <a:spLocks noChangeShapeType="1"/>
          </p:cNvSpPr>
          <p:nvPr/>
        </p:nvSpPr>
        <p:spPr bwMode="auto">
          <a:xfrm flipV="1">
            <a:off x="5791200" y="1073150"/>
            <a:ext cx="0" cy="914400"/>
          </a:xfrm>
          <a:prstGeom prst="line">
            <a:avLst/>
          </a:prstGeom>
          <a:noFill/>
          <a:ln w="9525">
            <a:solidFill>
              <a:schemeClr val="tx1"/>
            </a:solidFill>
            <a:round/>
            <a:headEnd/>
            <a:tailEnd/>
          </a:ln>
        </p:spPr>
        <p:txBody>
          <a:bodyPr/>
          <a:lstStyle/>
          <a:p>
            <a:endParaRPr lang="it-IT"/>
          </a:p>
        </p:txBody>
      </p:sp>
      <p:sp>
        <p:nvSpPr>
          <p:cNvPr id="18445" name="Line 13"/>
          <p:cNvSpPr>
            <a:spLocks noChangeShapeType="1"/>
          </p:cNvSpPr>
          <p:nvPr/>
        </p:nvSpPr>
        <p:spPr bwMode="auto">
          <a:xfrm flipV="1">
            <a:off x="5257800" y="1987550"/>
            <a:ext cx="0" cy="685800"/>
          </a:xfrm>
          <a:prstGeom prst="line">
            <a:avLst/>
          </a:prstGeom>
          <a:noFill/>
          <a:ln w="9525">
            <a:solidFill>
              <a:schemeClr val="tx1"/>
            </a:solidFill>
            <a:round/>
            <a:headEnd/>
            <a:tailEnd/>
          </a:ln>
        </p:spPr>
        <p:txBody>
          <a:bodyPr/>
          <a:lstStyle/>
          <a:p>
            <a:endParaRPr lang="it-IT"/>
          </a:p>
        </p:txBody>
      </p:sp>
      <p:sp>
        <p:nvSpPr>
          <p:cNvPr id="18446" name="Line 14"/>
          <p:cNvSpPr>
            <a:spLocks noChangeShapeType="1"/>
          </p:cNvSpPr>
          <p:nvPr/>
        </p:nvSpPr>
        <p:spPr bwMode="auto">
          <a:xfrm flipV="1">
            <a:off x="5105400" y="1987550"/>
            <a:ext cx="0" cy="685800"/>
          </a:xfrm>
          <a:prstGeom prst="line">
            <a:avLst/>
          </a:prstGeom>
          <a:noFill/>
          <a:ln w="38100">
            <a:solidFill>
              <a:schemeClr val="tx1"/>
            </a:solidFill>
            <a:round/>
            <a:headEnd/>
            <a:tailEnd/>
          </a:ln>
        </p:spPr>
        <p:txBody>
          <a:bodyPr/>
          <a:lstStyle/>
          <a:p>
            <a:endParaRPr lang="it-IT"/>
          </a:p>
        </p:txBody>
      </p:sp>
      <p:sp>
        <p:nvSpPr>
          <p:cNvPr id="18447" name="Rectangle 15"/>
          <p:cNvSpPr>
            <a:spLocks noChangeArrowheads="1"/>
          </p:cNvSpPr>
          <p:nvPr/>
        </p:nvSpPr>
        <p:spPr bwMode="auto">
          <a:xfrm>
            <a:off x="4267200" y="4044950"/>
            <a:ext cx="838200" cy="1524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it-IT"/>
          </a:p>
        </p:txBody>
      </p:sp>
      <p:sp>
        <p:nvSpPr>
          <p:cNvPr id="18448" name="Rectangle 16"/>
          <p:cNvSpPr>
            <a:spLocks noChangeArrowheads="1"/>
          </p:cNvSpPr>
          <p:nvPr/>
        </p:nvSpPr>
        <p:spPr bwMode="auto">
          <a:xfrm>
            <a:off x="4267200" y="3892550"/>
            <a:ext cx="838200" cy="152400"/>
          </a:xfrm>
          <a:prstGeom prst="rect">
            <a:avLst/>
          </a:prstGeom>
          <a:solidFill>
            <a:srgbClr val="FF00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66"/>
            </a:extrusionClr>
          </a:sp3d>
        </p:spPr>
        <p:txBody>
          <a:bodyPr wrap="none" anchor="ctr">
            <a:flatTx/>
          </a:bodyPr>
          <a:lstStyle/>
          <a:p>
            <a:endParaRPr lang="it-IT"/>
          </a:p>
        </p:txBody>
      </p:sp>
      <p:sp>
        <p:nvSpPr>
          <p:cNvPr id="18449" name="Line 17"/>
          <p:cNvSpPr>
            <a:spLocks noChangeShapeType="1"/>
          </p:cNvSpPr>
          <p:nvPr/>
        </p:nvSpPr>
        <p:spPr bwMode="auto">
          <a:xfrm flipV="1">
            <a:off x="4724400" y="2368550"/>
            <a:ext cx="0" cy="1447800"/>
          </a:xfrm>
          <a:prstGeom prst="line">
            <a:avLst/>
          </a:prstGeom>
          <a:noFill/>
          <a:ln w="9525">
            <a:solidFill>
              <a:schemeClr val="tx1"/>
            </a:solidFill>
            <a:round/>
            <a:headEnd/>
            <a:tailEnd/>
          </a:ln>
        </p:spPr>
        <p:txBody>
          <a:bodyPr/>
          <a:lstStyle/>
          <a:p>
            <a:endParaRPr lang="it-IT"/>
          </a:p>
        </p:txBody>
      </p:sp>
      <p:sp>
        <p:nvSpPr>
          <p:cNvPr id="18450" name="Line 18"/>
          <p:cNvSpPr>
            <a:spLocks noChangeShapeType="1"/>
          </p:cNvSpPr>
          <p:nvPr/>
        </p:nvSpPr>
        <p:spPr bwMode="auto">
          <a:xfrm>
            <a:off x="4114800" y="2368550"/>
            <a:ext cx="990600" cy="0"/>
          </a:xfrm>
          <a:prstGeom prst="line">
            <a:avLst/>
          </a:prstGeom>
          <a:noFill/>
          <a:ln w="9525">
            <a:solidFill>
              <a:schemeClr val="tx1"/>
            </a:solidFill>
            <a:round/>
            <a:headEnd/>
            <a:tailEnd/>
          </a:ln>
        </p:spPr>
        <p:txBody>
          <a:bodyPr/>
          <a:lstStyle/>
          <a:p>
            <a:endParaRPr lang="it-IT"/>
          </a:p>
        </p:txBody>
      </p:sp>
      <p:sp>
        <p:nvSpPr>
          <p:cNvPr id="18451" name="Line 19"/>
          <p:cNvSpPr>
            <a:spLocks noChangeShapeType="1"/>
          </p:cNvSpPr>
          <p:nvPr/>
        </p:nvSpPr>
        <p:spPr bwMode="auto">
          <a:xfrm flipV="1">
            <a:off x="3657600" y="3892550"/>
            <a:ext cx="0" cy="228600"/>
          </a:xfrm>
          <a:prstGeom prst="line">
            <a:avLst/>
          </a:prstGeom>
          <a:noFill/>
          <a:ln w="9525">
            <a:solidFill>
              <a:schemeClr val="tx1"/>
            </a:solidFill>
            <a:round/>
            <a:headEnd/>
            <a:tailEnd/>
          </a:ln>
        </p:spPr>
        <p:txBody>
          <a:bodyPr/>
          <a:lstStyle/>
          <a:p>
            <a:endParaRPr lang="it-IT"/>
          </a:p>
        </p:txBody>
      </p:sp>
      <p:sp>
        <p:nvSpPr>
          <p:cNvPr id="18452" name="Line 20"/>
          <p:cNvSpPr>
            <a:spLocks noChangeShapeType="1"/>
          </p:cNvSpPr>
          <p:nvPr/>
        </p:nvSpPr>
        <p:spPr bwMode="auto">
          <a:xfrm flipV="1">
            <a:off x="2209800" y="3892550"/>
            <a:ext cx="0" cy="228600"/>
          </a:xfrm>
          <a:prstGeom prst="line">
            <a:avLst/>
          </a:prstGeom>
          <a:noFill/>
          <a:ln w="9525">
            <a:solidFill>
              <a:schemeClr val="tx1"/>
            </a:solidFill>
            <a:round/>
            <a:headEnd/>
            <a:tailEnd/>
          </a:ln>
        </p:spPr>
        <p:txBody>
          <a:bodyPr/>
          <a:lstStyle/>
          <a:p>
            <a:endParaRPr lang="it-IT"/>
          </a:p>
        </p:txBody>
      </p:sp>
      <p:sp>
        <p:nvSpPr>
          <p:cNvPr id="18453" name="Line 21"/>
          <p:cNvSpPr>
            <a:spLocks noChangeShapeType="1"/>
          </p:cNvSpPr>
          <p:nvPr/>
        </p:nvSpPr>
        <p:spPr bwMode="auto">
          <a:xfrm flipH="1">
            <a:off x="1143000" y="3892550"/>
            <a:ext cx="2514600" cy="0"/>
          </a:xfrm>
          <a:prstGeom prst="line">
            <a:avLst/>
          </a:prstGeom>
          <a:noFill/>
          <a:ln w="9525">
            <a:solidFill>
              <a:schemeClr val="tx1"/>
            </a:solidFill>
            <a:round/>
            <a:headEnd/>
            <a:tailEnd/>
          </a:ln>
        </p:spPr>
        <p:txBody>
          <a:bodyPr/>
          <a:lstStyle/>
          <a:p>
            <a:endParaRPr lang="it-IT"/>
          </a:p>
        </p:txBody>
      </p:sp>
      <p:sp>
        <p:nvSpPr>
          <p:cNvPr id="18454" name="Line 22"/>
          <p:cNvSpPr>
            <a:spLocks noChangeShapeType="1"/>
          </p:cNvSpPr>
          <p:nvPr/>
        </p:nvSpPr>
        <p:spPr bwMode="auto">
          <a:xfrm>
            <a:off x="1143000" y="3740150"/>
            <a:ext cx="0" cy="304800"/>
          </a:xfrm>
          <a:prstGeom prst="line">
            <a:avLst/>
          </a:prstGeom>
          <a:noFill/>
          <a:ln w="38100">
            <a:solidFill>
              <a:schemeClr val="tx1"/>
            </a:solidFill>
            <a:round/>
            <a:headEnd/>
            <a:tailEnd/>
          </a:ln>
        </p:spPr>
        <p:txBody>
          <a:bodyPr/>
          <a:lstStyle/>
          <a:p>
            <a:endParaRPr lang="it-IT"/>
          </a:p>
        </p:txBody>
      </p:sp>
      <p:sp>
        <p:nvSpPr>
          <p:cNvPr id="18455" name="Text Box 23"/>
          <p:cNvSpPr txBox="1">
            <a:spLocks noChangeArrowheads="1"/>
          </p:cNvSpPr>
          <p:nvPr/>
        </p:nvSpPr>
        <p:spPr bwMode="auto">
          <a:xfrm>
            <a:off x="990600" y="3316288"/>
            <a:ext cx="592138" cy="457200"/>
          </a:xfrm>
          <a:prstGeom prst="rect">
            <a:avLst/>
          </a:prstGeom>
          <a:noFill/>
          <a:ln w="9525">
            <a:noFill/>
            <a:miter lim="800000"/>
            <a:headEnd/>
            <a:tailEnd/>
          </a:ln>
        </p:spPr>
        <p:txBody>
          <a:bodyPr wrap="none">
            <a:spAutoFit/>
          </a:bodyPr>
          <a:lstStyle/>
          <a:p>
            <a:r>
              <a:rPr kumimoji="1" lang="fr-FR" sz="2400" i="1">
                <a:latin typeface="Tahoma" pitchFamily="34" charset="0"/>
              </a:rPr>
              <a:t>V</a:t>
            </a:r>
            <a:r>
              <a:rPr kumimoji="1" lang="fr-FR" sz="2400" i="1" baseline="-25000">
                <a:latin typeface="Tahoma" pitchFamily="34" charset="0"/>
              </a:rPr>
              <a:t>SS</a:t>
            </a:r>
            <a:endParaRPr kumimoji="1" lang="en-US" sz="2400" i="1" baseline="-25000">
              <a:latin typeface="Tahoma" pitchFamily="34" charset="0"/>
            </a:endParaRPr>
          </a:p>
        </p:txBody>
      </p:sp>
      <p:sp>
        <p:nvSpPr>
          <p:cNvPr id="18456" name="Text Box 24"/>
          <p:cNvSpPr txBox="1">
            <a:spLocks noChangeArrowheads="1"/>
          </p:cNvSpPr>
          <p:nvPr/>
        </p:nvSpPr>
        <p:spPr bwMode="auto">
          <a:xfrm>
            <a:off x="4905375" y="914400"/>
            <a:ext cx="642938" cy="457200"/>
          </a:xfrm>
          <a:prstGeom prst="rect">
            <a:avLst/>
          </a:prstGeom>
          <a:noFill/>
          <a:ln w="9525">
            <a:noFill/>
            <a:miter lim="800000"/>
            <a:headEnd/>
            <a:tailEnd/>
          </a:ln>
        </p:spPr>
        <p:txBody>
          <a:bodyPr wrap="none">
            <a:spAutoFit/>
          </a:bodyPr>
          <a:lstStyle/>
          <a:p>
            <a:r>
              <a:rPr kumimoji="1" lang="fr-FR" sz="2400" i="1">
                <a:latin typeface="Tahoma" pitchFamily="34" charset="0"/>
              </a:rPr>
              <a:t>V</a:t>
            </a:r>
            <a:r>
              <a:rPr kumimoji="1" lang="fr-FR" sz="2400" i="1" baseline="-25000">
                <a:latin typeface="Tahoma" pitchFamily="34" charset="0"/>
              </a:rPr>
              <a:t>DD</a:t>
            </a:r>
            <a:endParaRPr kumimoji="1" lang="en-US" sz="2400" i="1" baseline="-25000">
              <a:latin typeface="Tahoma" pitchFamily="34" charset="0"/>
            </a:endParaRPr>
          </a:p>
        </p:txBody>
      </p:sp>
      <p:sp>
        <p:nvSpPr>
          <p:cNvPr id="18457" name="Line 25"/>
          <p:cNvSpPr>
            <a:spLocks noChangeShapeType="1"/>
          </p:cNvSpPr>
          <p:nvPr/>
        </p:nvSpPr>
        <p:spPr bwMode="auto">
          <a:xfrm>
            <a:off x="5638800" y="1073150"/>
            <a:ext cx="304800" cy="0"/>
          </a:xfrm>
          <a:prstGeom prst="line">
            <a:avLst/>
          </a:prstGeom>
          <a:noFill/>
          <a:ln w="38100">
            <a:solidFill>
              <a:schemeClr val="tx1"/>
            </a:solidFill>
            <a:round/>
            <a:headEnd/>
            <a:tailEnd/>
          </a:ln>
        </p:spPr>
        <p:txBody>
          <a:bodyPr/>
          <a:lstStyle/>
          <a:p>
            <a:endParaRPr lang="it-IT"/>
          </a:p>
        </p:txBody>
      </p:sp>
      <p:sp>
        <p:nvSpPr>
          <p:cNvPr id="18458" name="Text Box 26"/>
          <p:cNvSpPr txBox="1">
            <a:spLocks noChangeArrowheads="1"/>
          </p:cNvSpPr>
          <p:nvPr/>
        </p:nvSpPr>
        <p:spPr bwMode="auto">
          <a:xfrm>
            <a:off x="5334000" y="2057400"/>
            <a:ext cx="973138" cy="457200"/>
          </a:xfrm>
          <a:prstGeom prst="rect">
            <a:avLst/>
          </a:prstGeom>
          <a:noFill/>
          <a:ln w="9525">
            <a:noFill/>
            <a:miter lim="800000"/>
            <a:headEnd/>
            <a:tailEnd/>
          </a:ln>
        </p:spPr>
        <p:txBody>
          <a:bodyPr wrap="none">
            <a:spAutoFit/>
          </a:bodyPr>
          <a:lstStyle/>
          <a:p>
            <a:r>
              <a:rPr kumimoji="1" lang="fr-FR" sz="2400">
                <a:latin typeface="Tahoma" pitchFamily="34" charset="0"/>
              </a:rPr>
              <a:t>PMOS</a:t>
            </a:r>
            <a:endParaRPr kumimoji="1" lang="en-US" sz="2400">
              <a:latin typeface="Tahoma" pitchFamily="34" charset="0"/>
            </a:endParaRPr>
          </a:p>
        </p:txBody>
      </p:sp>
      <p:grpSp>
        <p:nvGrpSpPr>
          <p:cNvPr id="2" name="Group 27"/>
          <p:cNvGrpSpPr>
            <a:grpSpLocks/>
          </p:cNvGrpSpPr>
          <p:nvPr/>
        </p:nvGrpSpPr>
        <p:grpSpPr bwMode="auto">
          <a:xfrm>
            <a:off x="5486400" y="1225550"/>
            <a:ext cx="609600" cy="609600"/>
            <a:chOff x="3456" y="772"/>
            <a:chExt cx="384" cy="384"/>
          </a:xfrm>
        </p:grpSpPr>
        <p:sp>
          <p:nvSpPr>
            <p:cNvPr id="18494" name="Oval 28"/>
            <p:cNvSpPr>
              <a:spLocks noChangeArrowheads="1"/>
            </p:cNvSpPr>
            <p:nvPr/>
          </p:nvSpPr>
          <p:spPr bwMode="auto">
            <a:xfrm>
              <a:off x="3456" y="772"/>
              <a:ext cx="384" cy="384"/>
            </a:xfrm>
            <a:prstGeom prst="ellipse">
              <a:avLst/>
            </a:prstGeom>
            <a:solidFill>
              <a:schemeClr val="bg1"/>
            </a:solidFill>
            <a:ln w="9525">
              <a:solidFill>
                <a:schemeClr val="tx1"/>
              </a:solidFill>
              <a:round/>
              <a:headEnd/>
              <a:tailEnd/>
            </a:ln>
          </p:spPr>
          <p:txBody>
            <a:bodyPr wrap="none" anchor="ctr"/>
            <a:lstStyle/>
            <a:p>
              <a:endParaRPr lang="it-IT"/>
            </a:p>
          </p:txBody>
        </p:sp>
        <p:sp>
          <p:nvSpPr>
            <p:cNvPr id="18495" name="Line 29"/>
            <p:cNvSpPr>
              <a:spLocks noChangeShapeType="1"/>
            </p:cNvSpPr>
            <p:nvPr/>
          </p:nvSpPr>
          <p:spPr bwMode="auto">
            <a:xfrm flipH="1" flipV="1">
              <a:off x="3648" y="772"/>
              <a:ext cx="0" cy="192"/>
            </a:xfrm>
            <a:prstGeom prst="line">
              <a:avLst/>
            </a:prstGeom>
            <a:noFill/>
            <a:ln w="38100">
              <a:solidFill>
                <a:srgbClr val="FF0000"/>
              </a:solidFill>
              <a:round/>
              <a:headEnd/>
              <a:tailEnd type="triangle" w="med" len="med"/>
            </a:ln>
          </p:spPr>
          <p:txBody>
            <a:bodyPr/>
            <a:lstStyle/>
            <a:p>
              <a:endParaRPr lang="it-IT"/>
            </a:p>
          </p:txBody>
        </p:sp>
      </p:grpSp>
      <p:sp>
        <p:nvSpPr>
          <p:cNvPr id="18460" name="Text Box 30"/>
          <p:cNvSpPr txBox="1">
            <a:spLocks noChangeArrowheads="1"/>
          </p:cNvSpPr>
          <p:nvPr/>
        </p:nvSpPr>
        <p:spPr bwMode="auto">
          <a:xfrm>
            <a:off x="4251325" y="1790700"/>
            <a:ext cx="433388" cy="641350"/>
          </a:xfrm>
          <a:prstGeom prst="rect">
            <a:avLst/>
          </a:prstGeom>
          <a:noFill/>
          <a:ln w="9525">
            <a:noFill/>
            <a:miter lim="800000"/>
            <a:headEnd/>
            <a:tailEnd/>
          </a:ln>
        </p:spPr>
        <p:txBody>
          <a:bodyPr wrap="none">
            <a:spAutoFit/>
          </a:bodyPr>
          <a:lstStyle/>
          <a:p>
            <a:r>
              <a:rPr kumimoji="1" lang="fr-FR" sz="3600">
                <a:latin typeface="Tahoma" pitchFamily="34" charset="0"/>
              </a:rPr>
              <a:t>1</a:t>
            </a:r>
            <a:endParaRPr kumimoji="1" lang="en-US" sz="3600">
              <a:latin typeface="Tahoma" pitchFamily="34" charset="0"/>
            </a:endParaRPr>
          </a:p>
        </p:txBody>
      </p:sp>
      <p:sp>
        <p:nvSpPr>
          <p:cNvPr id="18461" name="Text Box 31"/>
          <p:cNvSpPr txBox="1">
            <a:spLocks noChangeArrowheads="1"/>
          </p:cNvSpPr>
          <p:nvPr/>
        </p:nvSpPr>
        <p:spPr bwMode="auto">
          <a:xfrm>
            <a:off x="1371600" y="5257800"/>
            <a:ext cx="1692275" cy="457200"/>
          </a:xfrm>
          <a:prstGeom prst="rect">
            <a:avLst/>
          </a:prstGeom>
          <a:noFill/>
          <a:ln w="9525">
            <a:noFill/>
            <a:miter lim="800000"/>
            <a:headEnd/>
            <a:tailEnd/>
          </a:ln>
        </p:spPr>
        <p:txBody>
          <a:bodyPr wrap="none">
            <a:spAutoFit/>
          </a:bodyPr>
          <a:lstStyle/>
          <a:p>
            <a:r>
              <a:rPr kumimoji="1" lang="fr-FR" sz="2400">
                <a:solidFill>
                  <a:schemeClr val="tx2"/>
                </a:solidFill>
                <a:latin typeface="Tahoma" pitchFamily="34" charset="0"/>
              </a:rPr>
              <a:t>P substrate</a:t>
            </a:r>
            <a:endParaRPr kumimoji="1" lang="en-US" sz="2400">
              <a:solidFill>
                <a:schemeClr val="tx2"/>
              </a:solidFill>
              <a:latin typeface="Tahoma" pitchFamily="34" charset="0"/>
            </a:endParaRPr>
          </a:p>
        </p:txBody>
      </p:sp>
      <p:grpSp>
        <p:nvGrpSpPr>
          <p:cNvPr id="3" name="Group 32"/>
          <p:cNvGrpSpPr>
            <a:grpSpLocks/>
          </p:cNvGrpSpPr>
          <p:nvPr/>
        </p:nvGrpSpPr>
        <p:grpSpPr bwMode="auto">
          <a:xfrm>
            <a:off x="2133600" y="1112838"/>
            <a:ext cx="6400800" cy="4303712"/>
            <a:chOff x="1344" y="701"/>
            <a:chExt cx="4032" cy="2711"/>
          </a:xfrm>
        </p:grpSpPr>
        <p:sp>
          <p:nvSpPr>
            <p:cNvPr id="18475" name="Oval 33"/>
            <p:cNvSpPr>
              <a:spLocks noChangeArrowheads="1"/>
            </p:cNvSpPr>
            <p:nvPr/>
          </p:nvSpPr>
          <p:spPr bwMode="auto">
            <a:xfrm>
              <a:off x="3600" y="2836"/>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8476" name="Oval 34"/>
            <p:cNvSpPr>
              <a:spLocks noChangeArrowheads="1"/>
            </p:cNvSpPr>
            <p:nvPr/>
          </p:nvSpPr>
          <p:spPr bwMode="auto">
            <a:xfrm>
              <a:off x="2976" y="3124"/>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8477" name="Oval 35"/>
            <p:cNvSpPr>
              <a:spLocks noChangeArrowheads="1"/>
            </p:cNvSpPr>
            <p:nvPr/>
          </p:nvSpPr>
          <p:spPr bwMode="auto">
            <a:xfrm>
              <a:off x="2256" y="3268"/>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8478" name="Oval 36"/>
            <p:cNvSpPr>
              <a:spLocks noChangeArrowheads="1"/>
            </p:cNvSpPr>
            <p:nvPr/>
          </p:nvSpPr>
          <p:spPr bwMode="auto">
            <a:xfrm>
              <a:off x="1584" y="3124"/>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8479" name="Line 37"/>
            <p:cNvSpPr>
              <a:spLocks noChangeShapeType="1"/>
            </p:cNvSpPr>
            <p:nvPr/>
          </p:nvSpPr>
          <p:spPr bwMode="auto">
            <a:xfrm flipH="1">
              <a:off x="3216" y="3028"/>
              <a:ext cx="288" cy="192"/>
            </a:xfrm>
            <a:prstGeom prst="line">
              <a:avLst/>
            </a:prstGeom>
            <a:noFill/>
            <a:ln w="38100">
              <a:solidFill>
                <a:srgbClr val="2303C3"/>
              </a:solidFill>
              <a:round/>
              <a:headEnd/>
              <a:tailEnd type="triangle" w="med" len="med"/>
            </a:ln>
          </p:spPr>
          <p:txBody>
            <a:bodyPr/>
            <a:lstStyle/>
            <a:p>
              <a:endParaRPr lang="it-IT"/>
            </a:p>
          </p:txBody>
        </p:sp>
        <p:sp>
          <p:nvSpPr>
            <p:cNvPr id="18480" name="Line 38"/>
            <p:cNvSpPr>
              <a:spLocks noChangeShapeType="1"/>
            </p:cNvSpPr>
            <p:nvPr/>
          </p:nvSpPr>
          <p:spPr bwMode="auto">
            <a:xfrm flipH="1">
              <a:off x="2496" y="3268"/>
              <a:ext cx="384" cy="48"/>
            </a:xfrm>
            <a:prstGeom prst="line">
              <a:avLst/>
            </a:prstGeom>
            <a:noFill/>
            <a:ln w="38100">
              <a:solidFill>
                <a:srgbClr val="2303C3"/>
              </a:solidFill>
              <a:round/>
              <a:headEnd/>
              <a:tailEnd type="triangle" w="med" len="med"/>
            </a:ln>
          </p:spPr>
          <p:txBody>
            <a:bodyPr/>
            <a:lstStyle/>
            <a:p>
              <a:endParaRPr lang="it-IT"/>
            </a:p>
          </p:txBody>
        </p:sp>
        <p:sp>
          <p:nvSpPr>
            <p:cNvPr id="18481" name="Line 39"/>
            <p:cNvSpPr>
              <a:spLocks noChangeShapeType="1"/>
            </p:cNvSpPr>
            <p:nvPr/>
          </p:nvSpPr>
          <p:spPr bwMode="auto">
            <a:xfrm flipH="1" flipV="1">
              <a:off x="1776" y="3268"/>
              <a:ext cx="384" cy="96"/>
            </a:xfrm>
            <a:prstGeom prst="line">
              <a:avLst/>
            </a:prstGeom>
            <a:noFill/>
            <a:ln w="38100">
              <a:solidFill>
                <a:srgbClr val="2303C3"/>
              </a:solidFill>
              <a:round/>
              <a:headEnd/>
              <a:tailEnd type="triangle" w="med" len="med"/>
            </a:ln>
          </p:spPr>
          <p:txBody>
            <a:bodyPr/>
            <a:lstStyle/>
            <a:p>
              <a:endParaRPr lang="it-IT"/>
            </a:p>
          </p:txBody>
        </p:sp>
        <p:sp>
          <p:nvSpPr>
            <p:cNvPr id="18482" name="Line 40"/>
            <p:cNvSpPr>
              <a:spLocks noChangeShapeType="1"/>
            </p:cNvSpPr>
            <p:nvPr/>
          </p:nvSpPr>
          <p:spPr bwMode="auto">
            <a:xfrm flipH="1" flipV="1">
              <a:off x="1872" y="2404"/>
              <a:ext cx="384" cy="0"/>
            </a:xfrm>
            <a:prstGeom prst="line">
              <a:avLst/>
            </a:prstGeom>
            <a:noFill/>
            <a:ln w="38100">
              <a:solidFill>
                <a:srgbClr val="000000"/>
              </a:solidFill>
              <a:round/>
              <a:headEnd/>
              <a:tailEnd type="triangle" w="med" len="med"/>
            </a:ln>
          </p:spPr>
          <p:txBody>
            <a:bodyPr/>
            <a:lstStyle/>
            <a:p>
              <a:endParaRPr lang="it-IT"/>
            </a:p>
          </p:txBody>
        </p:sp>
        <p:sp>
          <p:nvSpPr>
            <p:cNvPr id="18483" name="Text Box 41"/>
            <p:cNvSpPr txBox="1">
              <a:spLocks noChangeArrowheads="1"/>
            </p:cNvSpPr>
            <p:nvPr/>
          </p:nvSpPr>
          <p:spPr bwMode="auto">
            <a:xfrm>
              <a:off x="3936" y="701"/>
              <a:ext cx="1440" cy="518"/>
            </a:xfrm>
            <a:prstGeom prst="rect">
              <a:avLst/>
            </a:prstGeom>
            <a:noFill/>
            <a:ln w="9525">
              <a:noFill/>
              <a:miter lim="800000"/>
              <a:headEnd/>
              <a:tailEnd/>
            </a:ln>
          </p:spPr>
          <p:txBody>
            <a:bodyPr>
              <a:spAutoFit/>
            </a:bodyPr>
            <a:lstStyle/>
            <a:p>
              <a:pPr algn="ctr"/>
              <a:r>
                <a:rPr kumimoji="1" lang="fr-FR" sz="2400" i="1">
                  <a:latin typeface="Tahoma" pitchFamily="34" charset="0"/>
                </a:rPr>
                <a:t>No current is observed</a:t>
              </a:r>
              <a:endParaRPr kumimoji="1" lang="en-US" sz="2400" i="1" baseline="-25000">
                <a:latin typeface="Tahoma" pitchFamily="34" charset="0"/>
              </a:endParaRPr>
            </a:p>
          </p:txBody>
        </p:sp>
        <p:sp>
          <p:nvSpPr>
            <p:cNvPr id="18484" name="Oval 42"/>
            <p:cNvSpPr>
              <a:spLocks noChangeArrowheads="1"/>
            </p:cNvSpPr>
            <p:nvPr/>
          </p:nvSpPr>
          <p:spPr bwMode="auto">
            <a:xfrm>
              <a:off x="1344" y="2692"/>
              <a:ext cx="144" cy="144"/>
            </a:xfrm>
            <a:prstGeom prst="ellipse">
              <a:avLst/>
            </a:prstGeom>
            <a:solidFill>
              <a:srgbClr val="0066CC"/>
            </a:solidFill>
            <a:ln w="9525">
              <a:solidFill>
                <a:schemeClr val="tx1"/>
              </a:solidFill>
              <a:round/>
              <a:headEnd/>
              <a:tailEnd/>
            </a:ln>
          </p:spPr>
          <p:txBody>
            <a:bodyPr wrap="none" anchor="ctr"/>
            <a:lstStyle/>
            <a:p>
              <a:endParaRPr lang="it-IT"/>
            </a:p>
          </p:txBody>
        </p:sp>
        <p:sp>
          <p:nvSpPr>
            <p:cNvPr id="18485" name="Line 43"/>
            <p:cNvSpPr>
              <a:spLocks noChangeShapeType="1"/>
            </p:cNvSpPr>
            <p:nvPr/>
          </p:nvSpPr>
          <p:spPr bwMode="auto">
            <a:xfrm flipH="1" flipV="1">
              <a:off x="1392" y="2884"/>
              <a:ext cx="192" cy="240"/>
            </a:xfrm>
            <a:prstGeom prst="line">
              <a:avLst/>
            </a:prstGeom>
            <a:noFill/>
            <a:ln w="38100">
              <a:solidFill>
                <a:srgbClr val="2303C3"/>
              </a:solidFill>
              <a:round/>
              <a:headEnd/>
              <a:tailEnd type="triangle" w="med" len="med"/>
            </a:ln>
          </p:spPr>
          <p:txBody>
            <a:bodyPr/>
            <a:lstStyle/>
            <a:p>
              <a:endParaRPr lang="it-IT"/>
            </a:p>
          </p:txBody>
        </p:sp>
        <p:sp>
          <p:nvSpPr>
            <p:cNvPr id="18486" name="Oval 44"/>
            <p:cNvSpPr>
              <a:spLocks noChangeArrowheads="1"/>
            </p:cNvSpPr>
            <p:nvPr/>
          </p:nvSpPr>
          <p:spPr bwMode="auto">
            <a:xfrm>
              <a:off x="3360" y="2884"/>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8487" name="Oval 45"/>
            <p:cNvSpPr>
              <a:spLocks noChangeArrowheads="1"/>
            </p:cNvSpPr>
            <p:nvPr/>
          </p:nvSpPr>
          <p:spPr bwMode="auto">
            <a:xfrm>
              <a:off x="3216" y="2692"/>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8488" name="Oval 46"/>
            <p:cNvSpPr>
              <a:spLocks noChangeArrowheads="1"/>
            </p:cNvSpPr>
            <p:nvPr/>
          </p:nvSpPr>
          <p:spPr bwMode="auto">
            <a:xfrm>
              <a:off x="2784" y="2692"/>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8489" name="Line 47"/>
            <p:cNvSpPr>
              <a:spLocks noChangeShapeType="1"/>
            </p:cNvSpPr>
            <p:nvPr/>
          </p:nvSpPr>
          <p:spPr bwMode="auto">
            <a:xfrm flipH="1" flipV="1">
              <a:off x="3408" y="2740"/>
              <a:ext cx="96" cy="144"/>
            </a:xfrm>
            <a:prstGeom prst="line">
              <a:avLst/>
            </a:prstGeom>
            <a:noFill/>
            <a:ln w="38100">
              <a:solidFill>
                <a:srgbClr val="000000"/>
              </a:solidFill>
              <a:round/>
              <a:headEnd/>
              <a:tailEnd type="triangle" w="med" len="med"/>
            </a:ln>
          </p:spPr>
          <p:txBody>
            <a:bodyPr/>
            <a:lstStyle/>
            <a:p>
              <a:endParaRPr lang="it-IT"/>
            </a:p>
          </p:txBody>
        </p:sp>
        <p:sp>
          <p:nvSpPr>
            <p:cNvPr id="18490" name="Line 48"/>
            <p:cNvSpPr>
              <a:spLocks noChangeShapeType="1"/>
            </p:cNvSpPr>
            <p:nvPr/>
          </p:nvSpPr>
          <p:spPr bwMode="auto">
            <a:xfrm flipH="1" flipV="1">
              <a:off x="2928" y="2740"/>
              <a:ext cx="240" cy="0"/>
            </a:xfrm>
            <a:prstGeom prst="line">
              <a:avLst/>
            </a:prstGeom>
            <a:noFill/>
            <a:ln w="38100">
              <a:solidFill>
                <a:srgbClr val="000000"/>
              </a:solidFill>
              <a:round/>
              <a:headEnd/>
              <a:tailEnd type="triangle" w="med" len="med"/>
            </a:ln>
          </p:spPr>
          <p:txBody>
            <a:bodyPr/>
            <a:lstStyle/>
            <a:p>
              <a:endParaRPr lang="it-IT"/>
            </a:p>
          </p:txBody>
        </p:sp>
        <p:sp>
          <p:nvSpPr>
            <p:cNvPr id="18491" name="Oval 49"/>
            <p:cNvSpPr>
              <a:spLocks noChangeArrowheads="1"/>
            </p:cNvSpPr>
            <p:nvPr/>
          </p:nvSpPr>
          <p:spPr bwMode="auto">
            <a:xfrm>
              <a:off x="2368" y="2632"/>
              <a:ext cx="144" cy="144"/>
            </a:xfrm>
            <a:prstGeom prst="ellipse">
              <a:avLst/>
            </a:prstGeom>
            <a:solidFill>
              <a:srgbClr val="000000"/>
            </a:solidFill>
            <a:ln w="9525">
              <a:solidFill>
                <a:schemeClr val="tx1"/>
              </a:solidFill>
              <a:round/>
              <a:headEnd/>
              <a:tailEnd/>
            </a:ln>
          </p:spPr>
          <p:txBody>
            <a:bodyPr wrap="none" anchor="ctr"/>
            <a:lstStyle/>
            <a:p>
              <a:endParaRPr lang="it-IT"/>
            </a:p>
          </p:txBody>
        </p:sp>
        <p:sp>
          <p:nvSpPr>
            <p:cNvPr id="18492" name="Line 50"/>
            <p:cNvSpPr>
              <a:spLocks noChangeShapeType="1"/>
            </p:cNvSpPr>
            <p:nvPr/>
          </p:nvSpPr>
          <p:spPr bwMode="auto">
            <a:xfrm flipH="1" flipV="1">
              <a:off x="2496" y="2788"/>
              <a:ext cx="240" cy="0"/>
            </a:xfrm>
            <a:prstGeom prst="line">
              <a:avLst/>
            </a:prstGeom>
            <a:noFill/>
            <a:ln w="38100">
              <a:solidFill>
                <a:srgbClr val="000000"/>
              </a:solidFill>
              <a:round/>
              <a:headEnd/>
              <a:tailEnd type="triangle" w="med" len="med"/>
            </a:ln>
          </p:spPr>
          <p:txBody>
            <a:bodyPr/>
            <a:lstStyle/>
            <a:p>
              <a:endParaRPr lang="it-IT"/>
            </a:p>
          </p:txBody>
        </p:sp>
        <p:sp>
          <p:nvSpPr>
            <p:cNvPr id="18493" name="Line 51"/>
            <p:cNvSpPr>
              <a:spLocks noChangeShapeType="1"/>
            </p:cNvSpPr>
            <p:nvPr/>
          </p:nvSpPr>
          <p:spPr bwMode="auto">
            <a:xfrm flipV="1">
              <a:off x="1440" y="2404"/>
              <a:ext cx="384" cy="0"/>
            </a:xfrm>
            <a:prstGeom prst="line">
              <a:avLst/>
            </a:prstGeom>
            <a:noFill/>
            <a:ln w="38100">
              <a:solidFill>
                <a:srgbClr val="0000CC"/>
              </a:solidFill>
              <a:round/>
              <a:headEnd/>
              <a:tailEnd type="triangle" w="med" len="med"/>
            </a:ln>
          </p:spPr>
          <p:txBody>
            <a:bodyPr/>
            <a:lstStyle/>
            <a:p>
              <a:endParaRPr lang="it-IT"/>
            </a:p>
          </p:txBody>
        </p:sp>
      </p:grpSp>
      <p:grpSp>
        <p:nvGrpSpPr>
          <p:cNvPr id="4" name="Group 52"/>
          <p:cNvGrpSpPr>
            <a:grpSpLocks/>
          </p:cNvGrpSpPr>
          <p:nvPr/>
        </p:nvGrpSpPr>
        <p:grpSpPr bwMode="auto">
          <a:xfrm>
            <a:off x="6096000" y="2971800"/>
            <a:ext cx="1250950" cy="2597150"/>
            <a:chOff x="3840" y="1872"/>
            <a:chExt cx="788" cy="1636"/>
          </a:xfrm>
        </p:grpSpPr>
        <p:sp>
          <p:nvSpPr>
            <p:cNvPr id="18473" name="Text Box 53"/>
            <p:cNvSpPr txBox="1">
              <a:spLocks noChangeArrowheads="1"/>
            </p:cNvSpPr>
            <p:nvPr/>
          </p:nvSpPr>
          <p:spPr bwMode="auto">
            <a:xfrm>
              <a:off x="4176" y="1872"/>
              <a:ext cx="452" cy="288"/>
            </a:xfrm>
            <a:prstGeom prst="rect">
              <a:avLst/>
            </a:prstGeom>
            <a:noFill/>
            <a:ln w="9525">
              <a:noFill/>
              <a:miter lim="800000"/>
              <a:headEnd/>
              <a:tailEnd/>
            </a:ln>
          </p:spPr>
          <p:txBody>
            <a:bodyPr wrap="none">
              <a:spAutoFit/>
            </a:bodyPr>
            <a:lstStyle/>
            <a:p>
              <a:r>
                <a:rPr kumimoji="1" lang="fr-FR" sz="2400">
                  <a:solidFill>
                    <a:srgbClr val="FF0000"/>
                  </a:solidFill>
                  <a:latin typeface="Tahoma" pitchFamily="34" charset="0"/>
                </a:rPr>
                <a:t>ION</a:t>
              </a:r>
              <a:endParaRPr kumimoji="1" lang="en-US" sz="2400">
                <a:solidFill>
                  <a:srgbClr val="FF0000"/>
                </a:solidFill>
                <a:latin typeface="Tahoma" pitchFamily="34" charset="0"/>
              </a:endParaRPr>
            </a:p>
          </p:txBody>
        </p:sp>
        <p:sp>
          <p:nvSpPr>
            <p:cNvPr id="663606" name="AutoShape 54"/>
            <p:cNvSpPr>
              <a:spLocks noChangeArrowheads="1"/>
            </p:cNvSpPr>
            <p:nvPr/>
          </p:nvSpPr>
          <p:spPr bwMode="auto">
            <a:xfrm rot="595455">
              <a:off x="3840" y="2020"/>
              <a:ext cx="192" cy="1488"/>
            </a:xfrm>
            <a:prstGeom prst="downArrow">
              <a:avLst>
                <a:gd name="adj1" fmla="val 68750"/>
                <a:gd name="adj2" fmla="val 81770"/>
              </a:avLst>
            </a:prstGeom>
            <a:gradFill rotWithShape="0">
              <a:gsLst>
                <a:gs pos="0">
                  <a:srgbClr val="FF0F0F"/>
                </a:gs>
                <a:gs pos="100000">
                  <a:srgbClr val="FF0F0F">
                    <a:gamma/>
                    <a:shade val="46275"/>
                    <a:invGamma/>
                  </a:srgbClr>
                </a:gs>
              </a:gsLst>
              <a:lin ang="5400000" scaled="1"/>
            </a:gradFill>
            <a:ln w="9525">
              <a:solidFill>
                <a:schemeClr val="tx1"/>
              </a:solidFill>
              <a:miter lim="800000"/>
              <a:headEnd/>
              <a:tailEnd/>
            </a:ln>
            <a:effectLst>
              <a:outerShdw dist="107763" dir="18900000" algn="ctr" rotWithShape="0">
                <a:schemeClr val="bg2"/>
              </a:outerShdw>
            </a:effectLst>
          </p:spPr>
          <p:txBody>
            <a:bodyPr wrap="none" anchor="ctr"/>
            <a:lstStyle/>
            <a:p>
              <a:pPr>
                <a:defRPr/>
              </a:pPr>
              <a:endParaRPr lang="it-IT"/>
            </a:p>
          </p:txBody>
        </p:sp>
      </p:grpSp>
      <p:sp>
        <p:nvSpPr>
          <p:cNvPr id="663607" name="AutoShape 55"/>
          <p:cNvSpPr>
            <a:spLocks noChangeArrowheads="1"/>
          </p:cNvSpPr>
          <p:nvPr/>
        </p:nvSpPr>
        <p:spPr bwMode="auto">
          <a:xfrm rot="5400000">
            <a:off x="2133600" y="2057400"/>
            <a:ext cx="914400" cy="1066800"/>
          </a:xfrm>
          <a:prstGeom prst="flowChartExtract">
            <a:avLst/>
          </a:prstGeom>
          <a:solidFill>
            <a:srgbClr val="FFFFFF"/>
          </a:solidFill>
          <a:ln w="9525" cap="sq">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p>
        </p:txBody>
      </p:sp>
      <p:sp>
        <p:nvSpPr>
          <p:cNvPr id="18465" name="Line 56"/>
          <p:cNvSpPr>
            <a:spLocks noChangeShapeType="1"/>
          </p:cNvSpPr>
          <p:nvPr/>
        </p:nvSpPr>
        <p:spPr bwMode="auto">
          <a:xfrm>
            <a:off x="1371600" y="2590800"/>
            <a:ext cx="685800" cy="0"/>
          </a:xfrm>
          <a:prstGeom prst="line">
            <a:avLst/>
          </a:prstGeom>
          <a:noFill/>
          <a:ln w="76200" cap="sq">
            <a:solidFill>
              <a:schemeClr val="tx1"/>
            </a:solidFill>
            <a:round/>
            <a:headEnd/>
            <a:tailEnd type="triangle" w="med" len="med"/>
          </a:ln>
        </p:spPr>
        <p:txBody>
          <a:bodyPr wrap="none"/>
          <a:lstStyle/>
          <a:p>
            <a:endParaRPr lang="it-IT"/>
          </a:p>
        </p:txBody>
      </p:sp>
      <p:sp>
        <p:nvSpPr>
          <p:cNvPr id="18466" name="Oval 57"/>
          <p:cNvSpPr>
            <a:spLocks noChangeArrowheads="1"/>
          </p:cNvSpPr>
          <p:nvPr/>
        </p:nvSpPr>
        <p:spPr bwMode="auto">
          <a:xfrm>
            <a:off x="3048000" y="2514600"/>
            <a:ext cx="152400" cy="152400"/>
          </a:xfrm>
          <a:prstGeom prst="ellipse">
            <a:avLst/>
          </a:prstGeom>
          <a:solidFill>
            <a:schemeClr val="bg1"/>
          </a:solidFill>
          <a:ln w="9525" cap="sq">
            <a:solidFill>
              <a:schemeClr val="tx1"/>
            </a:solidFill>
            <a:round/>
            <a:headEnd/>
            <a:tailEnd/>
          </a:ln>
        </p:spPr>
        <p:txBody>
          <a:bodyPr wrap="none" anchor="ctr"/>
          <a:lstStyle/>
          <a:p>
            <a:endParaRPr lang="it-IT"/>
          </a:p>
        </p:txBody>
      </p:sp>
      <p:sp>
        <p:nvSpPr>
          <p:cNvPr id="18467" name="Text Box 58"/>
          <p:cNvSpPr txBox="1">
            <a:spLocks noChangeArrowheads="1"/>
          </p:cNvSpPr>
          <p:nvPr/>
        </p:nvSpPr>
        <p:spPr bwMode="auto">
          <a:xfrm>
            <a:off x="1292225" y="2063750"/>
            <a:ext cx="384175" cy="396875"/>
          </a:xfrm>
          <a:prstGeom prst="rect">
            <a:avLst/>
          </a:prstGeom>
          <a:noFill/>
          <a:ln w="9525" cap="sq">
            <a:noFill/>
            <a:miter lim="800000"/>
            <a:headEnd/>
            <a:tailEnd/>
          </a:ln>
        </p:spPr>
        <p:txBody>
          <a:bodyPr wrap="none">
            <a:spAutoFit/>
          </a:bodyPr>
          <a:lstStyle/>
          <a:p>
            <a:pPr algn="ctr"/>
            <a:r>
              <a:rPr kumimoji="1" lang="en-US" sz="2000">
                <a:latin typeface="Tahoma" pitchFamily="34" charset="0"/>
              </a:rPr>
              <a:t>in</a:t>
            </a:r>
          </a:p>
        </p:txBody>
      </p:sp>
      <p:sp>
        <p:nvSpPr>
          <p:cNvPr id="18468" name="Text Box 59"/>
          <p:cNvSpPr txBox="1">
            <a:spLocks noChangeArrowheads="1"/>
          </p:cNvSpPr>
          <p:nvPr/>
        </p:nvSpPr>
        <p:spPr bwMode="auto">
          <a:xfrm>
            <a:off x="3038475" y="2057400"/>
            <a:ext cx="549275" cy="396875"/>
          </a:xfrm>
          <a:prstGeom prst="rect">
            <a:avLst/>
          </a:prstGeom>
          <a:noFill/>
          <a:ln w="9525" cap="sq">
            <a:noFill/>
            <a:miter lim="800000"/>
            <a:headEnd/>
            <a:tailEnd/>
          </a:ln>
        </p:spPr>
        <p:txBody>
          <a:bodyPr wrap="none">
            <a:spAutoFit/>
          </a:bodyPr>
          <a:lstStyle/>
          <a:p>
            <a:pPr algn="ctr"/>
            <a:r>
              <a:rPr kumimoji="1" lang="en-US" sz="2000">
                <a:latin typeface="Tahoma" pitchFamily="34" charset="0"/>
              </a:rPr>
              <a:t>out</a:t>
            </a:r>
          </a:p>
        </p:txBody>
      </p:sp>
      <p:sp>
        <p:nvSpPr>
          <p:cNvPr id="18469" name="Text Box 60"/>
          <p:cNvSpPr txBox="1">
            <a:spLocks noChangeArrowheads="1"/>
          </p:cNvSpPr>
          <p:nvPr/>
        </p:nvSpPr>
        <p:spPr bwMode="auto">
          <a:xfrm>
            <a:off x="1325563" y="2651125"/>
            <a:ext cx="322262" cy="396875"/>
          </a:xfrm>
          <a:prstGeom prst="rect">
            <a:avLst/>
          </a:prstGeom>
          <a:noFill/>
          <a:ln w="9525" cap="sq">
            <a:noFill/>
            <a:miter lim="800000"/>
            <a:headEnd/>
            <a:tailEnd/>
          </a:ln>
        </p:spPr>
        <p:txBody>
          <a:bodyPr wrap="none">
            <a:spAutoFit/>
          </a:bodyPr>
          <a:lstStyle/>
          <a:p>
            <a:pPr algn="ctr"/>
            <a:r>
              <a:rPr kumimoji="1" lang="en-US" sz="2000" i="1">
                <a:latin typeface="Tahoma" pitchFamily="34" charset="0"/>
              </a:rPr>
              <a:t>1</a:t>
            </a:r>
          </a:p>
        </p:txBody>
      </p:sp>
      <p:sp>
        <p:nvSpPr>
          <p:cNvPr id="18470" name="Text Box 61"/>
          <p:cNvSpPr txBox="1">
            <a:spLocks noChangeArrowheads="1"/>
          </p:cNvSpPr>
          <p:nvPr/>
        </p:nvSpPr>
        <p:spPr bwMode="auto">
          <a:xfrm>
            <a:off x="3154363" y="2644775"/>
            <a:ext cx="322262" cy="396875"/>
          </a:xfrm>
          <a:prstGeom prst="rect">
            <a:avLst/>
          </a:prstGeom>
          <a:noFill/>
          <a:ln w="9525" cap="sq">
            <a:noFill/>
            <a:miter lim="800000"/>
            <a:headEnd/>
            <a:tailEnd/>
          </a:ln>
        </p:spPr>
        <p:txBody>
          <a:bodyPr wrap="none">
            <a:spAutoFit/>
          </a:bodyPr>
          <a:lstStyle/>
          <a:p>
            <a:pPr algn="ctr"/>
            <a:r>
              <a:rPr kumimoji="1" lang="en-US" sz="2000" i="1">
                <a:latin typeface="Tahoma" pitchFamily="34" charset="0"/>
              </a:rPr>
              <a:t>0</a:t>
            </a:r>
          </a:p>
        </p:txBody>
      </p:sp>
      <p:sp>
        <p:nvSpPr>
          <p:cNvPr id="18471" name="Text Box 62"/>
          <p:cNvSpPr txBox="1">
            <a:spLocks noChangeArrowheads="1"/>
          </p:cNvSpPr>
          <p:nvPr/>
        </p:nvSpPr>
        <p:spPr bwMode="auto">
          <a:xfrm>
            <a:off x="3030538" y="5867400"/>
            <a:ext cx="3036887" cy="396875"/>
          </a:xfrm>
          <a:prstGeom prst="rect">
            <a:avLst/>
          </a:prstGeom>
          <a:noFill/>
          <a:ln w="9525">
            <a:noFill/>
            <a:miter lim="800000"/>
            <a:headEnd/>
            <a:tailEnd/>
          </a:ln>
        </p:spPr>
        <p:txBody>
          <a:bodyPr wrap="none">
            <a:spAutoFit/>
          </a:bodyPr>
          <a:lstStyle/>
          <a:p>
            <a:pPr algn="ctr"/>
            <a:r>
              <a:rPr lang="en-US" sz="2000" i="1">
                <a:solidFill>
                  <a:srgbClr val="CC6600"/>
                </a:solidFill>
              </a:rPr>
              <a:t>P. Fouillat, EWRHE 2004</a:t>
            </a:r>
          </a:p>
        </p:txBody>
      </p:sp>
      <p:sp>
        <p:nvSpPr>
          <p:cNvPr id="663615" name="Rectangle 63"/>
          <p:cNvSpPr>
            <a:spLocks noChangeArrowheads="1"/>
          </p:cNvSpPr>
          <p:nvPr/>
        </p:nvSpPr>
        <p:spPr bwMode="auto">
          <a:xfrm>
            <a:off x="7019925" y="2360613"/>
            <a:ext cx="2233613" cy="3444875"/>
          </a:xfrm>
          <a:prstGeom prst="rect">
            <a:avLst/>
          </a:prstGeom>
          <a:noFill/>
          <a:ln w="9525" algn="ctr">
            <a:noFill/>
            <a:miter lim="800000"/>
            <a:headEnd/>
            <a:tailEnd/>
          </a:ln>
        </p:spPr>
        <p:txBody>
          <a:bodyPr>
            <a:spAutoFit/>
          </a:bodyPr>
          <a:lstStyle/>
          <a:p>
            <a:pPr marL="342900" indent="-342900">
              <a:spcBef>
                <a:spcPct val="20000"/>
              </a:spcBef>
            </a:pPr>
            <a:r>
              <a:rPr lang="en-US" sz="2000"/>
              <a:t>	Only reversed biased junctions of off-state MOSFET drains may effectively collect charge and affect the </a:t>
            </a:r>
            <a:r>
              <a:rPr lang="fr-FR" sz="2000" b="1">
                <a:solidFill>
                  <a:schemeClr val="accent1"/>
                </a:solidFill>
              </a:rPr>
              <a:t>out</a:t>
            </a:r>
            <a:r>
              <a:rPr lang="en-US" sz="2000"/>
              <a:t> node voltage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63615"/>
                                        </p:tgtEl>
                                        <p:attrNameLst>
                                          <p:attrName>style.visibility</p:attrName>
                                        </p:attrNameLst>
                                      </p:cBhvr>
                                      <p:to>
                                        <p:strVal val="visible"/>
                                      </p:to>
                                    </p:set>
                                    <p:anim calcmode="lin" valueType="num">
                                      <p:cBhvr additive="base">
                                        <p:cTn id="15" dur="500" fill="hold"/>
                                        <p:tgtEl>
                                          <p:spTgt spid="663615"/>
                                        </p:tgtEl>
                                        <p:attrNameLst>
                                          <p:attrName>ppt_x</p:attrName>
                                        </p:attrNameLst>
                                      </p:cBhvr>
                                      <p:tavLst>
                                        <p:tav tm="0">
                                          <p:val>
                                            <p:strVal val="#ppt_x"/>
                                          </p:val>
                                        </p:tav>
                                        <p:tav tm="100000">
                                          <p:val>
                                            <p:strVal val="#ppt_x"/>
                                          </p:val>
                                        </p:tav>
                                      </p:tavLst>
                                    </p:anim>
                                    <p:anim calcmode="lin" valueType="num">
                                      <p:cBhvr additive="base">
                                        <p:cTn id="16" dur="500" fill="hold"/>
                                        <p:tgtEl>
                                          <p:spTgt spid="663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6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sz="2400" i="1" dirty="0" smtClean="0"/>
              <a:t>SEU in SRAM </a:t>
            </a:r>
            <a:r>
              <a:rPr lang="fr-FR" sz="2400" i="1" dirty="0" err="1" smtClean="0"/>
              <a:t>cell</a:t>
            </a:r>
            <a:endParaRPr lang="fr-FR" sz="2400" i="1" dirty="0" smtClean="0"/>
          </a:p>
        </p:txBody>
      </p:sp>
      <p:grpSp>
        <p:nvGrpSpPr>
          <p:cNvPr id="2" name="Group 3"/>
          <p:cNvGrpSpPr>
            <a:grpSpLocks/>
          </p:cNvGrpSpPr>
          <p:nvPr/>
        </p:nvGrpSpPr>
        <p:grpSpPr bwMode="auto">
          <a:xfrm>
            <a:off x="3200400" y="2225675"/>
            <a:ext cx="2362200" cy="914400"/>
            <a:chOff x="2256" y="1632"/>
            <a:chExt cx="1488" cy="576"/>
          </a:xfrm>
        </p:grpSpPr>
        <p:sp>
          <p:nvSpPr>
            <p:cNvPr id="19501" name="Line 4"/>
            <p:cNvSpPr>
              <a:spLocks noChangeShapeType="1"/>
            </p:cNvSpPr>
            <p:nvPr/>
          </p:nvSpPr>
          <p:spPr bwMode="auto">
            <a:xfrm>
              <a:off x="2256" y="1920"/>
              <a:ext cx="432" cy="0"/>
            </a:xfrm>
            <a:prstGeom prst="line">
              <a:avLst/>
            </a:prstGeom>
            <a:noFill/>
            <a:ln w="76200" cap="sq">
              <a:solidFill>
                <a:schemeClr val="tx1"/>
              </a:solidFill>
              <a:round/>
              <a:headEnd/>
              <a:tailEnd type="triangle" w="med" len="med"/>
            </a:ln>
          </p:spPr>
          <p:txBody>
            <a:bodyPr wrap="none"/>
            <a:lstStyle/>
            <a:p>
              <a:endParaRPr lang="it-IT"/>
            </a:p>
          </p:txBody>
        </p:sp>
        <p:sp>
          <p:nvSpPr>
            <p:cNvPr id="19502" name="Line 5"/>
            <p:cNvSpPr>
              <a:spLocks noChangeShapeType="1"/>
            </p:cNvSpPr>
            <p:nvPr/>
          </p:nvSpPr>
          <p:spPr bwMode="auto">
            <a:xfrm>
              <a:off x="3312" y="1920"/>
              <a:ext cx="432" cy="0"/>
            </a:xfrm>
            <a:prstGeom prst="line">
              <a:avLst/>
            </a:prstGeom>
            <a:noFill/>
            <a:ln w="76200" cap="sq">
              <a:solidFill>
                <a:schemeClr val="tx1"/>
              </a:solidFill>
              <a:round/>
              <a:headEnd/>
              <a:tailEnd type="triangle" w="med" len="med"/>
            </a:ln>
          </p:spPr>
          <p:txBody>
            <a:bodyPr wrap="none"/>
            <a:lstStyle/>
            <a:p>
              <a:endParaRPr lang="it-IT"/>
            </a:p>
          </p:txBody>
        </p:sp>
        <p:grpSp>
          <p:nvGrpSpPr>
            <p:cNvPr id="3" name="Group 6"/>
            <p:cNvGrpSpPr>
              <a:grpSpLocks/>
            </p:cNvGrpSpPr>
            <p:nvPr/>
          </p:nvGrpSpPr>
          <p:grpSpPr bwMode="auto">
            <a:xfrm>
              <a:off x="2688" y="1632"/>
              <a:ext cx="720" cy="576"/>
              <a:chOff x="2496" y="1728"/>
              <a:chExt cx="720" cy="576"/>
            </a:xfrm>
          </p:grpSpPr>
          <p:sp>
            <p:nvSpPr>
              <p:cNvPr id="665607" name="AutoShape 7"/>
              <p:cNvSpPr>
                <a:spLocks noChangeArrowheads="1"/>
              </p:cNvSpPr>
              <p:nvPr/>
            </p:nvSpPr>
            <p:spPr bwMode="auto">
              <a:xfrm rot="5400000">
                <a:off x="2544" y="1680"/>
                <a:ext cx="576" cy="672"/>
              </a:xfrm>
              <a:prstGeom prst="flowChartExtract">
                <a:avLst/>
              </a:prstGeom>
              <a:solidFill>
                <a:schemeClr val="bg1"/>
              </a:solidFill>
              <a:ln w="9525" cap="sq">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p>
            </p:txBody>
          </p:sp>
          <p:sp>
            <p:nvSpPr>
              <p:cNvPr id="19505" name="Oval 8"/>
              <p:cNvSpPr>
                <a:spLocks noChangeArrowheads="1"/>
              </p:cNvSpPr>
              <p:nvPr/>
            </p:nvSpPr>
            <p:spPr bwMode="auto">
              <a:xfrm>
                <a:off x="3120" y="1968"/>
                <a:ext cx="96" cy="96"/>
              </a:xfrm>
              <a:prstGeom prst="ellipse">
                <a:avLst/>
              </a:prstGeom>
              <a:solidFill>
                <a:schemeClr val="bg1"/>
              </a:solidFill>
              <a:ln w="9525" cap="sq">
                <a:solidFill>
                  <a:schemeClr val="tx1"/>
                </a:solidFill>
                <a:round/>
                <a:headEnd/>
                <a:tailEnd/>
              </a:ln>
            </p:spPr>
            <p:txBody>
              <a:bodyPr wrap="none" anchor="ctr"/>
              <a:lstStyle/>
              <a:p>
                <a:endParaRPr lang="it-IT"/>
              </a:p>
            </p:txBody>
          </p:sp>
        </p:grpSp>
      </p:grpSp>
      <p:grpSp>
        <p:nvGrpSpPr>
          <p:cNvPr id="4" name="Group 9"/>
          <p:cNvGrpSpPr>
            <a:grpSpLocks/>
          </p:cNvGrpSpPr>
          <p:nvPr/>
        </p:nvGrpSpPr>
        <p:grpSpPr bwMode="auto">
          <a:xfrm>
            <a:off x="2513013" y="2992438"/>
            <a:ext cx="3660775" cy="396875"/>
            <a:chOff x="1823" y="2115"/>
            <a:chExt cx="2306" cy="250"/>
          </a:xfrm>
        </p:grpSpPr>
        <p:sp>
          <p:nvSpPr>
            <p:cNvPr id="19499" name="Text Box 10"/>
            <p:cNvSpPr txBox="1">
              <a:spLocks noChangeArrowheads="1"/>
            </p:cNvSpPr>
            <p:nvPr/>
          </p:nvSpPr>
          <p:spPr bwMode="auto">
            <a:xfrm>
              <a:off x="1823" y="2115"/>
              <a:ext cx="205" cy="250"/>
            </a:xfrm>
            <a:prstGeom prst="rect">
              <a:avLst/>
            </a:prstGeom>
            <a:solidFill>
              <a:srgbClr val="FFFFFF"/>
            </a:solidFill>
            <a:ln w="9525" cap="sq">
              <a:noFill/>
              <a:miter lim="800000"/>
              <a:headEnd/>
              <a:tailEnd/>
            </a:ln>
          </p:spPr>
          <p:txBody>
            <a:bodyPr wrap="none">
              <a:spAutoFit/>
            </a:bodyPr>
            <a:lstStyle/>
            <a:p>
              <a:pPr algn="ctr"/>
              <a:r>
                <a:rPr kumimoji="1" lang="en-US" sz="2000" i="1">
                  <a:solidFill>
                    <a:schemeClr val="bg2"/>
                  </a:solidFill>
                </a:rPr>
                <a:t>0</a:t>
              </a:r>
            </a:p>
          </p:txBody>
        </p:sp>
        <p:sp>
          <p:nvSpPr>
            <p:cNvPr id="19500" name="Text Box 11"/>
            <p:cNvSpPr txBox="1">
              <a:spLocks noChangeArrowheads="1"/>
            </p:cNvSpPr>
            <p:nvPr/>
          </p:nvSpPr>
          <p:spPr bwMode="auto">
            <a:xfrm>
              <a:off x="3924" y="2115"/>
              <a:ext cx="205" cy="250"/>
            </a:xfrm>
            <a:prstGeom prst="rect">
              <a:avLst/>
            </a:prstGeom>
            <a:solidFill>
              <a:srgbClr val="FFFFFF"/>
            </a:solidFill>
            <a:ln w="9525" cap="sq">
              <a:noFill/>
              <a:miter lim="800000"/>
              <a:headEnd/>
              <a:tailEnd/>
            </a:ln>
          </p:spPr>
          <p:txBody>
            <a:bodyPr wrap="none">
              <a:spAutoFit/>
            </a:bodyPr>
            <a:lstStyle/>
            <a:p>
              <a:pPr algn="ctr"/>
              <a:r>
                <a:rPr kumimoji="1" lang="en-US" sz="2000" i="1">
                  <a:solidFill>
                    <a:schemeClr val="bg2"/>
                  </a:solidFill>
                </a:rPr>
                <a:t>1</a:t>
              </a:r>
            </a:p>
          </p:txBody>
        </p:sp>
      </p:grpSp>
      <p:grpSp>
        <p:nvGrpSpPr>
          <p:cNvPr id="5" name="Group 12"/>
          <p:cNvGrpSpPr>
            <a:grpSpLocks/>
          </p:cNvGrpSpPr>
          <p:nvPr/>
        </p:nvGrpSpPr>
        <p:grpSpPr bwMode="auto">
          <a:xfrm>
            <a:off x="2286000" y="2682875"/>
            <a:ext cx="4114800" cy="1676400"/>
            <a:chOff x="1680" y="1920"/>
            <a:chExt cx="2592" cy="1056"/>
          </a:xfrm>
        </p:grpSpPr>
        <p:sp>
          <p:nvSpPr>
            <p:cNvPr id="19495" name="Line 13"/>
            <p:cNvSpPr>
              <a:spLocks noChangeShapeType="1"/>
            </p:cNvSpPr>
            <p:nvPr/>
          </p:nvSpPr>
          <p:spPr bwMode="auto">
            <a:xfrm>
              <a:off x="2208" y="1920"/>
              <a:ext cx="0" cy="1056"/>
            </a:xfrm>
            <a:prstGeom prst="line">
              <a:avLst/>
            </a:prstGeom>
            <a:noFill/>
            <a:ln w="76200" cap="sq">
              <a:solidFill>
                <a:schemeClr val="tx1"/>
              </a:solidFill>
              <a:round/>
              <a:headEnd/>
              <a:tailEnd/>
            </a:ln>
          </p:spPr>
          <p:txBody>
            <a:bodyPr wrap="none"/>
            <a:lstStyle/>
            <a:p>
              <a:endParaRPr lang="it-IT"/>
            </a:p>
          </p:txBody>
        </p:sp>
        <p:sp>
          <p:nvSpPr>
            <p:cNvPr id="19496" name="Line 14"/>
            <p:cNvSpPr>
              <a:spLocks noChangeShapeType="1"/>
            </p:cNvSpPr>
            <p:nvPr/>
          </p:nvSpPr>
          <p:spPr bwMode="auto">
            <a:xfrm>
              <a:off x="3744" y="1920"/>
              <a:ext cx="0" cy="1056"/>
            </a:xfrm>
            <a:prstGeom prst="line">
              <a:avLst/>
            </a:prstGeom>
            <a:noFill/>
            <a:ln w="76200" cap="sq">
              <a:solidFill>
                <a:schemeClr val="tx1"/>
              </a:solidFill>
              <a:round/>
              <a:headEnd/>
              <a:tailEnd/>
            </a:ln>
          </p:spPr>
          <p:txBody>
            <a:bodyPr wrap="none"/>
            <a:lstStyle/>
            <a:p>
              <a:endParaRPr lang="it-IT"/>
            </a:p>
          </p:txBody>
        </p:sp>
        <p:sp>
          <p:nvSpPr>
            <p:cNvPr id="19497" name="Line 15"/>
            <p:cNvSpPr>
              <a:spLocks noChangeShapeType="1"/>
            </p:cNvSpPr>
            <p:nvPr/>
          </p:nvSpPr>
          <p:spPr bwMode="auto">
            <a:xfrm>
              <a:off x="1680" y="2448"/>
              <a:ext cx="528" cy="0"/>
            </a:xfrm>
            <a:prstGeom prst="line">
              <a:avLst/>
            </a:prstGeom>
            <a:noFill/>
            <a:ln w="76200" cap="sq">
              <a:solidFill>
                <a:schemeClr val="tx1"/>
              </a:solidFill>
              <a:round/>
              <a:headEnd/>
              <a:tailEnd/>
            </a:ln>
          </p:spPr>
          <p:txBody>
            <a:bodyPr wrap="none"/>
            <a:lstStyle/>
            <a:p>
              <a:endParaRPr lang="it-IT"/>
            </a:p>
          </p:txBody>
        </p:sp>
        <p:sp>
          <p:nvSpPr>
            <p:cNvPr id="19498" name="Line 16"/>
            <p:cNvSpPr>
              <a:spLocks noChangeShapeType="1"/>
            </p:cNvSpPr>
            <p:nvPr/>
          </p:nvSpPr>
          <p:spPr bwMode="auto">
            <a:xfrm>
              <a:off x="3744" y="2448"/>
              <a:ext cx="528" cy="0"/>
            </a:xfrm>
            <a:prstGeom prst="line">
              <a:avLst/>
            </a:prstGeom>
            <a:noFill/>
            <a:ln w="76200" cap="sq">
              <a:solidFill>
                <a:schemeClr val="tx1"/>
              </a:solidFill>
              <a:round/>
              <a:headEnd/>
              <a:tailEnd/>
            </a:ln>
          </p:spPr>
          <p:txBody>
            <a:bodyPr wrap="none"/>
            <a:lstStyle/>
            <a:p>
              <a:endParaRPr lang="it-IT"/>
            </a:p>
          </p:txBody>
        </p:sp>
      </p:grpSp>
      <p:grpSp>
        <p:nvGrpSpPr>
          <p:cNvPr id="6" name="Group 17"/>
          <p:cNvGrpSpPr>
            <a:grpSpLocks/>
          </p:cNvGrpSpPr>
          <p:nvPr/>
        </p:nvGrpSpPr>
        <p:grpSpPr bwMode="auto">
          <a:xfrm>
            <a:off x="1981200" y="3063875"/>
            <a:ext cx="4648200" cy="1071563"/>
            <a:chOff x="1488" y="2160"/>
            <a:chExt cx="2928" cy="675"/>
          </a:xfrm>
        </p:grpSpPr>
        <p:grpSp>
          <p:nvGrpSpPr>
            <p:cNvPr id="7" name="Group 18"/>
            <p:cNvGrpSpPr>
              <a:grpSpLocks/>
            </p:cNvGrpSpPr>
            <p:nvPr/>
          </p:nvGrpSpPr>
          <p:grpSpPr bwMode="auto">
            <a:xfrm>
              <a:off x="1823" y="2585"/>
              <a:ext cx="2306" cy="250"/>
              <a:chOff x="1823" y="2115"/>
              <a:chExt cx="2306" cy="250"/>
            </a:xfrm>
          </p:grpSpPr>
          <p:sp>
            <p:nvSpPr>
              <p:cNvPr id="19493" name="Text Box 19"/>
              <p:cNvSpPr txBox="1">
                <a:spLocks noChangeArrowheads="1"/>
              </p:cNvSpPr>
              <p:nvPr/>
            </p:nvSpPr>
            <p:spPr bwMode="auto">
              <a:xfrm>
                <a:off x="1823" y="2115"/>
                <a:ext cx="205" cy="250"/>
              </a:xfrm>
              <a:prstGeom prst="rect">
                <a:avLst/>
              </a:prstGeom>
              <a:solidFill>
                <a:srgbClr val="FFFFFF"/>
              </a:solidFill>
              <a:ln w="9525" cap="sq">
                <a:noFill/>
                <a:miter lim="800000"/>
                <a:headEnd/>
                <a:tailEnd/>
              </a:ln>
            </p:spPr>
            <p:txBody>
              <a:bodyPr wrap="none">
                <a:spAutoFit/>
              </a:bodyPr>
              <a:lstStyle/>
              <a:p>
                <a:pPr algn="ctr"/>
                <a:r>
                  <a:rPr kumimoji="1" lang="en-US" sz="2000" i="1">
                    <a:solidFill>
                      <a:srgbClr val="FF0000"/>
                    </a:solidFill>
                  </a:rPr>
                  <a:t>1</a:t>
                </a:r>
              </a:p>
            </p:txBody>
          </p:sp>
          <p:sp>
            <p:nvSpPr>
              <p:cNvPr id="19494" name="Text Box 20"/>
              <p:cNvSpPr txBox="1">
                <a:spLocks noChangeArrowheads="1"/>
              </p:cNvSpPr>
              <p:nvPr/>
            </p:nvSpPr>
            <p:spPr bwMode="auto">
              <a:xfrm>
                <a:off x="3924" y="2115"/>
                <a:ext cx="205" cy="250"/>
              </a:xfrm>
              <a:prstGeom prst="rect">
                <a:avLst/>
              </a:prstGeom>
              <a:solidFill>
                <a:srgbClr val="FFFFFF"/>
              </a:solidFill>
              <a:ln w="9525" cap="sq">
                <a:noFill/>
                <a:miter lim="800000"/>
                <a:headEnd/>
                <a:tailEnd/>
              </a:ln>
            </p:spPr>
            <p:txBody>
              <a:bodyPr wrap="none">
                <a:spAutoFit/>
              </a:bodyPr>
              <a:lstStyle/>
              <a:p>
                <a:pPr algn="ctr"/>
                <a:r>
                  <a:rPr kumimoji="1" lang="en-US" sz="2000" i="1">
                    <a:solidFill>
                      <a:srgbClr val="FF0000"/>
                    </a:solidFill>
                  </a:rPr>
                  <a:t>0</a:t>
                </a:r>
              </a:p>
            </p:txBody>
          </p:sp>
        </p:grpSp>
        <p:sp>
          <p:nvSpPr>
            <p:cNvPr id="19491" name="AutoShape 21"/>
            <p:cNvSpPr>
              <a:spLocks noChangeArrowheads="1"/>
            </p:cNvSpPr>
            <p:nvPr/>
          </p:nvSpPr>
          <p:spPr bwMode="auto">
            <a:xfrm>
              <a:off x="1488" y="2160"/>
              <a:ext cx="240" cy="624"/>
            </a:xfrm>
            <a:prstGeom prst="curvedRightArrow">
              <a:avLst>
                <a:gd name="adj1" fmla="val 52000"/>
                <a:gd name="adj2" fmla="val 104000"/>
                <a:gd name="adj3" fmla="val 33333"/>
              </a:avLst>
            </a:prstGeom>
            <a:gradFill rotWithShape="0">
              <a:gsLst>
                <a:gs pos="0">
                  <a:srgbClr val="FFFF00"/>
                </a:gs>
                <a:gs pos="100000">
                  <a:srgbClr val="FF0000"/>
                </a:gs>
              </a:gsLst>
              <a:lin ang="5400000" scaled="1"/>
            </a:gradFill>
            <a:ln w="9525" cap="sq">
              <a:solidFill>
                <a:schemeClr val="tx1"/>
              </a:solidFill>
              <a:miter lim="800000"/>
              <a:headEnd/>
              <a:tailEnd/>
            </a:ln>
          </p:spPr>
          <p:txBody>
            <a:bodyPr wrap="none" anchor="ctr"/>
            <a:lstStyle/>
            <a:p>
              <a:endParaRPr lang="it-IT"/>
            </a:p>
          </p:txBody>
        </p:sp>
        <p:sp>
          <p:nvSpPr>
            <p:cNvPr id="19492" name="AutoShape 22"/>
            <p:cNvSpPr>
              <a:spLocks noChangeArrowheads="1"/>
            </p:cNvSpPr>
            <p:nvPr/>
          </p:nvSpPr>
          <p:spPr bwMode="auto">
            <a:xfrm flipH="1">
              <a:off x="4176" y="2160"/>
              <a:ext cx="240" cy="624"/>
            </a:xfrm>
            <a:prstGeom prst="curvedRightArrow">
              <a:avLst>
                <a:gd name="adj1" fmla="val 52000"/>
                <a:gd name="adj2" fmla="val 104000"/>
                <a:gd name="adj3" fmla="val 33333"/>
              </a:avLst>
            </a:prstGeom>
            <a:gradFill rotWithShape="0">
              <a:gsLst>
                <a:gs pos="0">
                  <a:srgbClr val="FFFF00"/>
                </a:gs>
                <a:gs pos="100000">
                  <a:srgbClr val="FF0000"/>
                </a:gs>
              </a:gsLst>
              <a:lin ang="5400000" scaled="1"/>
            </a:gradFill>
            <a:ln w="9525" cap="sq">
              <a:solidFill>
                <a:schemeClr val="tx1"/>
              </a:solidFill>
              <a:miter lim="800000"/>
              <a:headEnd/>
              <a:tailEnd/>
            </a:ln>
          </p:spPr>
          <p:txBody>
            <a:bodyPr wrap="none" anchor="ctr"/>
            <a:lstStyle/>
            <a:p>
              <a:endParaRPr lang="it-IT"/>
            </a:p>
          </p:txBody>
        </p:sp>
      </p:grpSp>
      <p:grpSp>
        <p:nvGrpSpPr>
          <p:cNvPr id="8" name="Group 23"/>
          <p:cNvGrpSpPr>
            <a:grpSpLocks/>
          </p:cNvGrpSpPr>
          <p:nvPr/>
        </p:nvGrpSpPr>
        <p:grpSpPr bwMode="auto">
          <a:xfrm>
            <a:off x="3124200" y="3902075"/>
            <a:ext cx="2362200" cy="914400"/>
            <a:chOff x="2208" y="2688"/>
            <a:chExt cx="1488" cy="576"/>
          </a:xfrm>
        </p:grpSpPr>
        <p:sp>
          <p:nvSpPr>
            <p:cNvPr id="19485" name="Line 24"/>
            <p:cNvSpPr>
              <a:spLocks noChangeShapeType="1"/>
            </p:cNvSpPr>
            <p:nvPr/>
          </p:nvSpPr>
          <p:spPr bwMode="auto">
            <a:xfrm flipH="1">
              <a:off x="2208" y="2976"/>
              <a:ext cx="432" cy="0"/>
            </a:xfrm>
            <a:prstGeom prst="line">
              <a:avLst/>
            </a:prstGeom>
            <a:noFill/>
            <a:ln w="76200" cap="sq">
              <a:solidFill>
                <a:schemeClr val="tx1"/>
              </a:solidFill>
              <a:round/>
              <a:headEnd/>
              <a:tailEnd type="triangle" w="med" len="med"/>
            </a:ln>
          </p:spPr>
          <p:txBody>
            <a:bodyPr wrap="none"/>
            <a:lstStyle/>
            <a:p>
              <a:endParaRPr lang="it-IT"/>
            </a:p>
          </p:txBody>
        </p:sp>
        <p:grpSp>
          <p:nvGrpSpPr>
            <p:cNvPr id="9" name="Group 25"/>
            <p:cNvGrpSpPr>
              <a:grpSpLocks/>
            </p:cNvGrpSpPr>
            <p:nvPr/>
          </p:nvGrpSpPr>
          <p:grpSpPr bwMode="auto">
            <a:xfrm flipH="1">
              <a:off x="2544" y="2688"/>
              <a:ext cx="720" cy="576"/>
              <a:chOff x="2496" y="1728"/>
              <a:chExt cx="720" cy="576"/>
            </a:xfrm>
          </p:grpSpPr>
          <p:sp>
            <p:nvSpPr>
              <p:cNvPr id="665626" name="AutoShape 26"/>
              <p:cNvSpPr>
                <a:spLocks noChangeArrowheads="1"/>
              </p:cNvSpPr>
              <p:nvPr/>
            </p:nvSpPr>
            <p:spPr bwMode="auto">
              <a:xfrm rot="5400000">
                <a:off x="2544" y="1680"/>
                <a:ext cx="576" cy="672"/>
              </a:xfrm>
              <a:prstGeom prst="flowChartExtract">
                <a:avLst/>
              </a:prstGeom>
              <a:solidFill>
                <a:schemeClr val="bg1"/>
              </a:solidFill>
              <a:ln w="9525" cap="sq">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p>
            </p:txBody>
          </p:sp>
          <p:sp>
            <p:nvSpPr>
              <p:cNvPr id="19489" name="Oval 27"/>
              <p:cNvSpPr>
                <a:spLocks noChangeArrowheads="1"/>
              </p:cNvSpPr>
              <p:nvPr/>
            </p:nvSpPr>
            <p:spPr bwMode="auto">
              <a:xfrm>
                <a:off x="3120" y="1968"/>
                <a:ext cx="96" cy="96"/>
              </a:xfrm>
              <a:prstGeom prst="ellipse">
                <a:avLst/>
              </a:prstGeom>
              <a:solidFill>
                <a:schemeClr val="bg1"/>
              </a:solidFill>
              <a:ln w="9525" cap="sq">
                <a:solidFill>
                  <a:schemeClr val="tx1"/>
                </a:solidFill>
                <a:round/>
                <a:headEnd/>
                <a:tailEnd/>
              </a:ln>
            </p:spPr>
            <p:txBody>
              <a:bodyPr wrap="none" anchor="ctr"/>
              <a:lstStyle/>
              <a:p>
                <a:endParaRPr lang="it-IT"/>
              </a:p>
            </p:txBody>
          </p:sp>
        </p:grpSp>
        <p:sp>
          <p:nvSpPr>
            <p:cNvPr id="19487" name="Line 28"/>
            <p:cNvSpPr>
              <a:spLocks noChangeShapeType="1"/>
            </p:cNvSpPr>
            <p:nvPr/>
          </p:nvSpPr>
          <p:spPr bwMode="auto">
            <a:xfrm flipH="1">
              <a:off x="3264" y="2976"/>
              <a:ext cx="432" cy="0"/>
            </a:xfrm>
            <a:prstGeom prst="line">
              <a:avLst/>
            </a:prstGeom>
            <a:noFill/>
            <a:ln w="76200" cap="sq">
              <a:solidFill>
                <a:schemeClr val="tx1"/>
              </a:solidFill>
              <a:round/>
              <a:headEnd/>
              <a:tailEnd type="triangle" w="med" len="med"/>
            </a:ln>
          </p:spPr>
          <p:txBody>
            <a:bodyPr wrap="none"/>
            <a:lstStyle/>
            <a:p>
              <a:endParaRPr lang="it-IT"/>
            </a:p>
          </p:txBody>
        </p:sp>
      </p:grpSp>
      <p:grpSp>
        <p:nvGrpSpPr>
          <p:cNvPr id="10" name="Group 29"/>
          <p:cNvGrpSpPr>
            <a:grpSpLocks/>
          </p:cNvGrpSpPr>
          <p:nvPr/>
        </p:nvGrpSpPr>
        <p:grpSpPr bwMode="auto">
          <a:xfrm>
            <a:off x="355600" y="2682875"/>
            <a:ext cx="7645400" cy="1147763"/>
            <a:chOff x="464" y="1920"/>
            <a:chExt cx="4816" cy="723"/>
          </a:xfrm>
        </p:grpSpPr>
        <p:grpSp>
          <p:nvGrpSpPr>
            <p:cNvPr id="11" name="Group 30"/>
            <p:cNvGrpSpPr>
              <a:grpSpLocks/>
            </p:cNvGrpSpPr>
            <p:nvPr/>
          </p:nvGrpSpPr>
          <p:grpSpPr bwMode="auto">
            <a:xfrm>
              <a:off x="4315" y="1920"/>
              <a:ext cx="965" cy="723"/>
              <a:chOff x="4315" y="1920"/>
              <a:chExt cx="965" cy="723"/>
            </a:xfrm>
          </p:grpSpPr>
          <p:sp>
            <p:nvSpPr>
              <p:cNvPr id="19481" name="Line 31"/>
              <p:cNvSpPr>
                <a:spLocks noChangeShapeType="1"/>
              </p:cNvSpPr>
              <p:nvPr/>
            </p:nvSpPr>
            <p:spPr bwMode="auto">
              <a:xfrm flipV="1">
                <a:off x="4656" y="1920"/>
                <a:ext cx="0" cy="720"/>
              </a:xfrm>
              <a:prstGeom prst="line">
                <a:avLst/>
              </a:prstGeom>
              <a:noFill/>
              <a:ln w="9525" cap="sq">
                <a:solidFill>
                  <a:schemeClr val="tx1"/>
                </a:solidFill>
                <a:round/>
                <a:headEnd/>
                <a:tailEnd type="triangle" w="med" len="med"/>
              </a:ln>
            </p:spPr>
            <p:txBody>
              <a:bodyPr wrap="none"/>
              <a:lstStyle/>
              <a:p>
                <a:endParaRPr lang="it-IT"/>
              </a:p>
            </p:txBody>
          </p:sp>
          <p:sp>
            <p:nvSpPr>
              <p:cNvPr id="19482" name="Line 32"/>
              <p:cNvSpPr>
                <a:spLocks noChangeShapeType="1"/>
              </p:cNvSpPr>
              <p:nvPr/>
            </p:nvSpPr>
            <p:spPr bwMode="auto">
              <a:xfrm rot="5400000" flipV="1">
                <a:off x="4920" y="2184"/>
                <a:ext cx="0" cy="720"/>
              </a:xfrm>
              <a:prstGeom prst="line">
                <a:avLst/>
              </a:prstGeom>
              <a:noFill/>
              <a:ln w="9525" cap="sq">
                <a:solidFill>
                  <a:schemeClr val="tx1"/>
                </a:solidFill>
                <a:round/>
                <a:headEnd/>
                <a:tailEnd type="triangle" w="med" len="med"/>
              </a:ln>
            </p:spPr>
            <p:txBody>
              <a:bodyPr wrap="none"/>
              <a:lstStyle/>
              <a:p>
                <a:endParaRPr lang="it-IT"/>
              </a:p>
            </p:txBody>
          </p:sp>
          <p:sp>
            <p:nvSpPr>
              <p:cNvPr id="19483" name="Text Box 33"/>
              <p:cNvSpPr txBox="1">
                <a:spLocks noChangeArrowheads="1"/>
              </p:cNvSpPr>
              <p:nvPr/>
            </p:nvSpPr>
            <p:spPr bwMode="auto">
              <a:xfrm>
                <a:off x="4321" y="1923"/>
                <a:ext cx="373" cy="250"/>
              </a:xfrm>
              <a:prstGeom prst="rect">
                <a:avLst/>
              </a:prstGeom>
              <a:noFill/>
              <a:ln w="9525" cap="sq">
                <a:noFill/>
                <a:miter lim="800000"/>
                <a:headEnd/>
                <a:tailEnd/>
              </a:ln>
            </p:spPr>
            <p:txBody>
              <a:bodyPr wrap="none">
                <a:spAutoFit/>
              </a:bodyPr>
              <a:lstStyle/>
              <a:p>
                <a:pPr algn="ctr"/>
                <a:r>
                  <a:rPr kumimoji="1" lang="en-US" sz="2000" i="1"/>
                  <a:t>V</a:t>
                </a:r>
                <a:r>
                  <a:rPr kumimoji="1" lang="en-US" sz="2000" i="1" baseline="-25000"/>
                  <a:t>DD</a:t>
                </a:r>
              </a:p>
            </p:txBody>
          </p:sp>
          <p:sp>
            <p:nvSpPr>
              <p:cNvPr id="19484" name="Text Box 34"/>
              <p:cNvSpPr txBox="1">
                <a:spLocks noChangeArrowheads="1"/>
              </p:cNvSpPr>
              <p:nvPr/>
            </p:nvSpPr>
            <p:spPr bwMode="auto">
              <a:xfrm>
                <a:off x="4315" y="2393"/>
                <a:ext cx="361" cy="250"/>
              </a:xfrm>
              <a:prstGeom prst="rect">
                <a:avLst/>
              </a:prstGeom>
              <a:noFill/>
              <a:ln w="9525" cap="sq">
                <a:noFill/>
                <a:miter lim="800000"/>
                <a:headEnd/>
                <a:tailEnd/>
              </a:ln>
            </p:spPr>
            <p:txBody>
              <a:bodyPr wrap="none">
                <a:spAutoFit/>
              </a:bodyPr>
              <a:lstStyle/>
              <a:p>
                <a:pPr algn="ctr"/>
                <a:r>
                  <a:rPr kumimoji="1" lang="en-US" sz="2000" i="1"/>
                  <a:t>V</a:t>
                </a:r>
                <a:r>
                  <a:rPr kumimoji="1" lang="en-US" sz="2000" i="1" baseline="-25000"/>
                  <a:t>SS</a:t>
                </a:r>
              </a:p>
            </p:txBody>
          </p:sp>
        </p:grpSp>
        <p:grpSp>
          <p:nvGrpSpPr>
            <p:cNvPr id="12" name="Group 35"/>
            <p:cNvGrpSpPr>
              <a:grpSpLocks/>
            </p:cNvGrpSpPr>
            <p:nvPr/>
          </p:nvGrpSpPr>
          <p:grpSpPr bwMode="auto">
            <a:xfrm>
              <a:off x="464" y="1920"/>
              <a:ext cx="965" cy="723"/>
              <a:chOff x="4315" y="1920"/>
              <a:chExt cx="965" cy="723"/>
            </a:xfrm>
          </p:grpSpPr>
          <p:sp>
            <p:nvSpPr>
              <p:cNvPr id="19477" name="Line 36"/>
              <p:cNvSpPr>
                <a:spLocks noChangeShapeType="1"/>
              </p:cNvSpPr>
              <p:nvPr/>
            </p:nvSpPr>
            <p:spPr bwMode="auto">
              <a:xfrm flipV="1">
                <a:off x="4656" y="1920"/>
                <a:ext cx="0" cy="720"/>
              </a:xfrm>
              <a:prstGeom prst="line">
                <a:avLst/>
              </a:prstGeom>
              <a:noFill/>
              <a:ln w="9525" cap="sq">
                <a:solidFill>
                  <a:schemeClr val="tx1"/>
                </a:solidFill>
                <a:round/>
                <a:headEnd/>
                <a:tailEnd type="triangle" w="med" len="med"/>
              </a:ln>
            </p:spPr>
            <p:txBody>
              <a:bodyPr wrap="none"/>
              <a:lstStyle/>
              <a:p>
                <a:endParaRPr lang="it-IT"/>
              </a:p>
            </p:txBody>
          </p:sp>
          <p:sp>
            <p:nvSpPr>
              <p:cNvPr id="19478" name="Line 37"/>
              <p:cNvSpPr>
                <a:spLocks noChangeShapeType="1"/>
              </p:cNvSpPr>
              <p:nvPr/>
            </p:nvSpPr>
            <p:spPr bwMode="auto">
              <a:xfrm rot="5400000" flipV="1">
                <a:off x="4920" y="2184"/>
                <a:ext cx="0" cy="720"/>
              </a:xfrm>
              <a:prstGeom prst="line">
                <a:avLst/>
              </a:prstGeom>
              <a:noFill/>
              <a:ln w="9525" cap="sq">
                <a:solidFill>
                  <a:schemeClr val="tx1"/>
                </a:solidFill>
                <a:round/>
                <a:headEnd/>
                <a:tailEnd type="triangle" w="med" len="med"/>
              </a:ln>
            </p:spPr>
            <p:txBody>
              <a:bodyPr wrap="none"/>
              <a:lstStyle/>
              <a:p>
                <a:endParaRPr lang="it-IT"/>
              </a:p>
            </p:txBody>
          </p:sp>
          <p:sp>
            <p:nvSpPr>
              <p:cNvPr id="19479" name="Text Box 38"/>
              <p:cNvSpPr txBox="1">
                <a:spLocks noChangeArrowheads="1"/>
              </p:cNvSpPr>
              <p:nvPr/>
            </p:nvSpPr>
            <p:spPr bwMode="auto">
              <a:xfrm>
                <a:off x="4321" y="1923"/>
                <a:ext cx="373" cy="250"/>
              </a:xfrm>
              <a:prstGeom prst="rect">
                <a:avLst/>
              </a:prstGeom>
              <a:noFill/>
              <a:ln w="9525" cap="sq">
                <a:noFill/>
                <a:miter lim="800000"/>
                <a:headEnd/>
                <a:tailEnd/>
              </a:ln>
            </p:spPr>
            <p:txBody>
              <a:bodyPr wrap="none">
                <a:spAutoFit/>
              </a:bodyPr>
              <a:lstStyle/>
              <a:p>
                <a:pPr algn="ctr"/>
                <a:r>
                  <a:rPr kumimoji="1" lang="en-US" sz="2000" i="1"/>
                  <a:t>V</a:t>
                </a:r>
                <a:r>
                  <a:rPr kumimoji="1" lang="en-US" sz="2000" i="1" baseline="-25000"/>
                  <a:t>DD</a:t>
                </a:r>
              </a:p>
            </p:txBody>
          </p:sp>
          <p:sp>
            <p:nvSpPr>
              <p:cNvPr id="19480" name="Text Box 39"/>
              <p:cNvSpPr txBox="1">
                <a:spLocks noChangeArrowheads="1"/>
              </p:cNvSpPr>
              <p:nvPr/>
            </p:nvSpPr>
            <p:spPr bwMode="auto">
              <a:xfrm>
                <a:off x="4315" y="2393"/>
                <a:ext cx="361" cy="250"/>
              </a:xfrm>
              <a:prstGeom prst="rect">
                <a:avLst/>
              </a:prstGeom>
              <a:noFill/>
              <a:ln w="9525" cap="sq">
                <a:noFill/>
                <a:miter lim="800000"/>
                <a:headEnd/>
                <a:tailEnd/>
              </a:ln>
            </p:spPr>
            <p:txBody>
              <a:bodyPr wrap="none">
                <a:spAutoFit/>
              </a:bodyPr>
              <a:lstStyle/>
              <a:p>
                <a:pPr algn="ctr"/>
                <a:r>
                  <a:rPr kumimoji="1" lang="en-US" sz="2000" i="1"/>
                  <a:t>V</a:t>
                </a:r>
                <a:r>
                  <a:rPr kumimoji="1" lang="en-US" sz="2000" i="1" baseline="-25000"/>
                  <a:t>SS</a:t>
                </a:r>
              </a:p>
            </p:txBody>
          </p:sp>
        </p:grpSp>
        <p:sp>
          <p:nvSpPr>
            <p:cNvPr id="19475" name="Line 40"/>
            <p:cNvSpPr>
              <a:spLocks noChangeShapeType="1"/>
            </p:cNvSpPr>
            <p:nvPr/>
          </p:nvSpPr>
          <p:spPr bwMode="auto">
            <a:xfrm>
              <a:off x="4656" y="2088"/>
              <a:ext cx="192" cy="0"/>
            </a:xfrm>
            <a:prstGeom prst="line">
              <a:avLst/>
            </a:prstGeom>
            <a:noFill/>
            <a:ln w="38100" cap="sq">
              <a:solidFill>
                <a:srgbClr val="FFFF00"/>
              </a:solidFill>
              <a:round/>
              <a:headEnd/>
              <a:tailEnd/>
            </a:ln>
          </p:spPr>
          <p:txBody>
            <a:bodyPr wrap="none"/>
            <a:lstStyle/>
            <a:p>
              <a:endParaRPr lang="it-IT"/>
            </a:p>
          </p:txBody>
        </p:sp>
        <p:sp>
          <p:nvSpPr>
            <p:cNvPr id="19476" name="Line 41"/>
            <p:cNvSpPr>
              <a:spLocks noChangeShapeType="1"/>
            </p:cNvSpPr>
            <p:nvPr/>
          </p:nvSpPr>
          <p:spPr bwMode="auto">
            <a:xfrm>
              <a:off x="816" y="2544"/>
              <a:ext cx="192" cy="0"/>
            </a:xfrm>
            <a:prstGeom prst="line">
              <a:avLst/>
            </a:prstGeom>
            <a:noFill/>
            <a:ln w="38100" cap="sq">
              <a:solidFill>
                <a:srgbClr val="FFFF00"/>
              </a:solidFill>
              <a:round/>
              <a:headEnd/>
              <a:tailEnd/>
            </a:ln>
          </p:spPr>
          <p:txBody>
            <a:bodyPr wrap="none"/>
            <a:lstStyle/>
            <a:p>
              <a:endParaRPr lang="it-IT"/>
            </a:p>
          </p:txBody>
        </p:sp>
      </p:grpSp>
      <p:grpSp>
        <p:nvGrpSpPr>
          <p:cNvPr id="13" name="Group 42"/>
          <p:cNvGrpSpPr>
            <a:grpSpLocks/>
          </p:cNvGrpSpPr>
          <p:nvPr/>
        </p:nvGrpSpPr>
        <p:grpSpPr bwMode="auto">
          <a:xfrm>
            <a:off x="985838" y="2940050"/>
            <a:ext cx="6938962" cy="735013"/>
            <a:chOff x="861" y="2082"/>
            <a:chExt cx="4371" cy="463"/>
          </a:xfrm>
        </p:grpSpPr>
        <p:sp>
          <p:nvSpPr>
            <p:cNvPr id="19471" name="Freeform 43"/>
            <p:cNvSpPr>
              <a:spLocks/>
            </p:cNvSpPr>
            <p:nvPr/>
          </p:nvSpPr>
          <p:spPr bwMode="auto">
            <a:xfrm>
              <a:off x="4716" y="2082"/>
              <a:ext cx="516" cy="456"/>
            </a:xfrm>
            <a:custGeom>
              <a:avLst/>
              <a:gdLst>
                <a:gd name="T0" fmla="*/ 0 w 516"/>
                <a:gd name="T1" fmla="*/ 6 h 456"/>
                <a:gd name="T2" fmla="*/ 108 w 516"/>
                <a:gd name="T3" fmla="*/ 6 h 456"/>
                <a:gd name="T4" fmla="*/ 240 w 516"/>
                <a:gd name="T5" fmla="*/ 22 h 456"/>
                <a:gd name="T6" fmla="*/ 280 w 516"/>
                <a:gd name="T7" fmla="*/ 138 h 456"/>
                <a:gd name="T8" fmla="*/ 328 w 516"/>
                <a:gd name="T9" fmla="*/ 338 h 456"/>
                <a:gd name="T10" fmla="*/ 384 w 516"/>
                <a:gd name="T11" fmla="*/ 430 h 456"/>
                <a:gd name="T12" fmla="*/ 516 w 516"/>
                <a:gd name="T13" fmla="*/ 456 h 456"/>
                <a:gd name="T14" fmla="*/ 0 60000 65536"/>
                <a:gd name="T15" fmla="*/ 0 60000 65536"/>
                <a:gd name="T16" fmla="*/ 0 60000 65536"/>
                <a:gd name="T17" fmla="*/ 0 60000 65536"/>
                <a:gd name="T18" fmla="*/ 0 60000 65536"/>
                <a:gd name="T19" fmla="*/ 0 60000 65536"/>
                <a:gd name="T20" fmla="*/ 0 60000 65536"/>
                <a:gd name="T21" fmla="*/ 0 w 516"/>
                <a:gd name="T22" fmla="*/ 0 h 456"/>
                <a:gd name="T23" fmla="*/ 516 w 516"/>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6" h="456">
                  <a:moveTo>
                    <a:pt x="0" y="6"/>
                  </a:moveTo>
                  <a:cubicBezTo>
                    <a:pt x="18" y="6"/>
                    <a:pt x="68" y="3"/>
                    <a:pt x="108" y="6"/>
                  </a:cubicBezTo>
                  <a:cubicBezTo>
                    <a:pt x="148" y="9"/>
                    <a:pt x="211" y="0"/>
                    <a:pt x="240" y="22"/>
                  </a:cubicBezTo>
                  <a:cubicBezTo>
                    <a:pt x="269" y="44"/>
                    <a:pt x="265" y="85"/>
                    <a:pt x="280" y="138"/>
                  </a:cubicBezTo>
                  <a:cubicBezTo>
                    <a:pt x="295" y="191"/>
                    <a:pt x="311" y="289"/>
                    <a:pt x="328" y="338"/>
                  </a:cubicBezTo>
                  <a:cubicBezTo>
                    <a:pt x="345" y="387"/>
                    <a:pt x="353" y="410"/>
                    <a:pt x="384" y="430"/>
                  </a:cubicBezTo>
                  <a:cubicBezTo>
                    <a:pt x="415" y="450"/>
                    <a:pt x="489" y="451"/>
                    <a:pt x="516" y="456"/>
                  </a:cubicBezTo>
                </a:path>
              </a:pathLst>
            </a:custGeom>
            <a:noFill/>
            <a:ln w="38100" cap="sq" cmpd="sng">
              <a:solidFill>
                <a:srgbClr val="FF0066"/>
              </a:solidFill>
              <a:prstDash val="solid"/>
              <a:round/>
              <a:headEnd/>
              <a:tailEnd/>
            </a:ln>
          </p:spPr>
          <p:txBody>
            <a:bodyPr wrap="none"/>
            <a:lstStyle/>
            <a:p>
              <a:endParaRPr lang="it-IT"/>
            </a:p>
          </p:txBody>
        </p:sp>
        <p:sp>
          <p:nvSpPr>
            <p:cNvPr id="19472" name="Freeform 44"/>
            <p:cNvSpPr>
              <a:spLocks/>
            </p:cNvSpPr>
            <p:nvPr/>
          </p:nvSpPr>
          <p:spPr bwMode="auto">
            <a:xfrm>
              <a:off x="861" y="2100"/>
              <a:ext cx="531" cy="445"/>
            </a:xfrm>
            <a:custGeom>
              <a:avLst/>
              <a:gdLst>
                <a:gd name="T0" fmla="*/ 0 w 531"/>
                <a:gd name="T1" fmla="*/ 441 h 445"/>
                <a:gd name="T2" fmla="*/ 123 w 531"/>
                <a:gd name="T3" fmla="*/ 442 h 445"/>
                <a:gd name="T4" fmla="*/ 270 w 531"/>
                <a:gd name="T5" fmla="*/ 424 h 445"/>
                <a:gd name="T6" fmla="*/ 295 w 531"/>
                <a:gd name="T7" fmla="*/ 318 h 445"/>
                <a:gd name="T8" fmla="*/ 343 w 531"/>
                <a:gd name="T9" fmla="*/ 118 h 445"/>
                <a:gd name="T10" fmla="*/ 399 w 531"/>
                <a:gd name="T11" fmla="*/ 26 h 445"/>
                <a:gd name="T12" fmla="*/ 531 w 531"/>
                <a:gd name="T13" fmla="*/ 0 h 445"/>
                <a:gd name="T14" fmla="*/ 0 60000 65536"/>
                <a:gd name="T15" fmla="*/ 0 60000 65536"/>
                <a:gd name="T16" fmla="*/ 0 60000 65536"/>
                <a:gd name="T17" fmla="*/ 0 60000 65536"/>
                <a:gd name="T18" fmla="*/ 0 60000 65536"/>
                <a:gd name="T19" fmla="*/ 0 60000 65536"/>
                <a:gd name="T20" fmla="*/ 0 60000 65536"/>
                <a:gd name="T21" fmla="*/ 0 w 531"/>
                <a:gd name="T22" fmla="*/ 0 h 445"/>
                <a:gd name="T23" fmla="*/ 531 w 531"/>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445">
                  <a:moveTo>
                    <a:pt x="0" y="441"/>
                  </a:moveTo>
                  <a:cubicBezTo>
                    <a:pt x="20" y="441"/>
                    <a:pt x="78" y="445"/>
                    <a:pt x="123" y="442"/>
                  </a:cubicBezTo>
                  <a:cubicBezTo>
                    <a:pt x="168" y="439"/>
                    <a:pt x="241" y="445"/>
                    <a:pt x="270" y="424"/>
                  </a:cubicBezTo>
                  <a:cubicBezTo>
                    <a:pt x="299" y="403"/>
                    <a:pt x="283" y="369"/>
                    <a:pt x="295" y="318"/>
                  </a:cubicBezTo>
                  <a:cubicBezTo>
                    <a:pt x="307" y="267"/>
                    <a:pt x="326" y="167"/>
                    <a:pt x="343" y="118"/>
                  </a:cubicBezTo>
                  <a:cubicBezTo>
                    <a:pt x="360" y="69"/>
                    <a:pt x="368" y="46"/>
                    <a:pt x="399" y="26"/>
                  </a:cubicBezTo>
                  <a:cubicBezTo>
                    <a:pt x="430" y="6"/>
                    <a:pt x="504" y="5"/>
                    <a:pt x="531" y="0"/>
                  </a:cubicBezTo>
                </a:path>
              </a:pathLst>
            </a:custGeom>
            <a:noFill/>
            <a:ln w="38100" cap="sq" cmpd="sng">
              <a:solidFill>
                <a:srgbClr val="FF0066"/>
              </a:solidFill>
              <a:prstDash val="solid"/>
              <a:round/>
              <a:headEnd/>
              <a:tailEnd/>
            </a:ln>
          </p:spPr>
          <p:txBody>
            <a:bodyPr wrap="none"/>
            <a:lstStyle/>
            <a:p>
              <a:endParaRPr lang="it-IT"/>
            </a:p>
          </p:txBody>
        </p:sp>
      </p:grpSp>
      <p:grpSp>
        <p:nvGrpSpPr>
          <p:cNvPr id="14" name="Group 45"/>
          <p:cNvGrpSpPr>
            <a:grpSpLocks/>
          </p:cNvGrpSpPr>
          <p:nvPr/>
        </p:nvGrpSpPr>
        <p:grpSpPr bwMode="auto">
          <a:xfrm>
            <a:off x="4114800" y="1528763"/>
            <a:ext cx="1035050" cy="1154112"/>
            <a:chOff x="2832" y="1193"/>
            <a:chExt cx="652" cy="727"/>
          </a:xfrm>
        </p:grpSpPr>
        <p:sp>
          <p:nvSpPr>
            <p:cNvPr id="19469" name="AutoShape 46"/>
            <p:cNvSpPr>
              <a:spLocks noChangeArrowheads="1"/>
            </p:cNvSpPr>
            <p:nvPr/>
          </p:nvSpPr>
          <p:spPr bwMode="auto">
            <a:xfrm>
              <a:off x="2832" y="1200"/>
              <a:ext cx="336" cy="720"/>
            </a:xfrm>
            <a:prstGeom prst="lightningBolt">
              <a:avLst/>
            </a:prstGeom>
            <a:gradFill rotWithShape="0">
              <a:gsLst>
                <a:gs pos="0">
                  <a:srgbClr val="FFFF00"/>
                </a:gs>
                <a:gs pos="100000">
                  <a:srgbClr val="FF0000"/>
                </a:gs>
              </a:gsLst>
              <a:lin ang="5400000" scaled="1"/>
            </a:gradFill>
            <a:ln w="9525" cap="sq">
              <a:solidFill>
                <a:schemeClr val="tx1"/>
              </a:solidFill>
              <a:miter lim="800000"/>
              <a:headEnd/>
              <a:tailEnd/>
            </a:ln>
          </p:spPr>
          <p:txBody>
            <a:bodyPr wrap="none" anchor="ctr"/>
            <a:lstStyle/>
            <a:p>
              <a:endParaRPr lang="it-IT"/>
            </a:p>
          </p:txBody>
        </p:sp>
        <p:sp>
          <p:nvSpPr>
            <p:cNvPr id="19470" name="Text Box 47"/>
            <p:cNvSpPr txBox="1">
              <a:spLocks noChangeArrowheads="1"/>
            </p:cNvSpPr>
            <p:nvPr/>
          </p:nvSpPr>
          <p:spPr bwMode="auto">
            <a:xfrm>
              <a:off x="3084" y="1193"/>
              <a:ext cx="400" cy="250"/>
            </a:xfrm>
            <a:prstGeom prst="rect">
              <a:avLst/>
            </a:prstGeom>
            <a:noFill/>
            <a:ln w="9525" cap="sq">
              <a:noFill/>
              <a:miter lim="800000"/>
              <a:headEnd/>
              <a:tailEnd/>
            </a:ln>
          </p:spPr>
          <p:txBody>
            <a:bodyPr wrap="none">
              <a:spAutoFit/>
            </a:bodyPr>
            <a:lstStyle/>
            <a:p>
              <a:pPr algn="ctr"/>
              <a:r>
                <a:rPr kumimoji="1" lang="en-US" sz="2000" b="1">
                  <a:solidFill>
                    <a:srgbClr val="FF0000"/>
                  </a:solidFill>
                </a:rPr>
                <a:t>ION</a:t>
              </a:r>
            </a:p>
          </p:txBody>
        </p:sp>
      </p:grpSp>
      <p:sp>
        <p:nvSpPr>
          <p:cNvPr id="19467" name="Text Box 48"/>
          <p:cNvSpPr txBox="1">
            <a:spLocks noChangeArrowheads="1"/>
          </p:cNvSpPr>
          <p:nvPr/>
        </p:nvSpPr>
        <p:spPr bwMode="auto">
          <a:xfrm>
            <a:off x="2554288" y="5186363"/>
            <a:ext cx="4005262" cy="519112"/>
          </a:xfrm>
          <a:prstGeom prst="rect">
            <a:avLst/>
          </a:prstGeom>
          <a:noFill/>
          <a:ln w="9525" cap="sq">
            <a:noFill/>
            <a:miter lim="800000"/>
            <a:headEnd/>
            <a:tailEnd/>
          </a:ln>
        </p:spPr>
        <p:txBody>
          <a:bodyPr wrap="none">
            <a:spAutoFit/>
          </a:bodyPr>
          <a:lstStyle/>
          <a:p>
            <a:pPr algn="ctr"/>
            <a:r>
              <a:rPr kumimoji="1" lang="en-US" i="1"/>
              <a:t>Upsetting a memory cell</a:t>
            </a:r>
          </a:p>
        </p:txBody>
      </p:sp>
      <p:sp>
        <p:nvSpPr>
          <p:cNvPr id="19468" name="Text Box 49"/>
          <p:cNvSpPr txBox="1">
            <a:spLocks noChangeArrowheads="1"/>
          </p:cNvSpPr>
          <p:nvPr/>
        </p:nvSpPr>
        <p:spPr bwMode="auto">
          <a:xfrm>
            <a:off x="3030538" y="5927725"/>
            <a:ext cx="3036887" cy="396875"/>
          </a:xfrm>
          <a:prstGeom prst="rect">
            <a:avLst/>
          </a:prstGeom>
          <a:noFill/>
          <a:ln w="9525">
            <a:noFill/>
            <a:miter lim="800000"/>
            <a:headEnd/>
            <a:tailEnd/>
          </a:ln>
        </p:spPr>
        <p:txBody>
          <a:bodyPr wrap="none">
            <a:spAutoFit/>
          </a:bodyPr>
          <a:lstStyle/>
          <a:p>
            <a:pPr algn="ctr"/>
            <a:r>
              <a:rPr lang="en-US" sz="2000" i="1">
                <a:solidFill>
                  <a:srgbClr val="FF9900"/>
                </a:solidFill>
              </a:rPr>
              <a:t>P. Fouillat, EWRHE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8463" y="4156075"/>
            <a:ext cx="5087937" cy="1558925"/>
            <a:chOff x="251" y="2618"/>
            <a:chExt cx="3205" cy="982"/>
          </a:xfrm>
        </p:grpSpPr>
        <p:grpSp>
          <p:nvGrpSpPr>
            <p:cNvPr id="3" name="Group 3"/>
            <p:cNvGrpSpPr>
              <a:grpSpLocks/>
            </p:cNvGrpSpPr>
            <p:nvPr/>
          </p:nvGrpSpPr>
          <p:grpSpPr bwMode="auto">
            <a:xfrm>
              <a:off x="251" y="2663"/>
              <a:ext cx="1241" cy="841"/>
              <a:chOff x="299" y="2868"/>
              <a:chExt cx="1241" cy="841"/>
            </a:xfrm>
          </p:grpSpPr>
          <p:pic>
            <p:nvPicPr>
              <p:cNvPr id="1079" name="Picture 4"/>
              <p:cNvPicPr>
                <a:picLocks noChangeAspect="1" noChangeArrowheads="1"/>
              </p:cNvPicPr>
              <p:nvPr/>
            </p:nvPicPr>
            <p:blipFill>
              <a:blip r:embed="rId4" cstate="print"/>
              <a:srcRect/>
              <a:stretch>
                <a:fillRect/>
              </a:stretch>
            </p:blipFill>
            <p:spPr bwMode="auto">
              <a:xfrm>
                <a:off x="299" y="2868"/>
                <a:ext cx="1241" cy="841"/>
              </a:xfrm>
              <a:prstGeom prst="rect">
                <a:avLst/>
              </a:prstGeom>
              <a:noFill/>
              <a:ln w="9525">
                <a:solidFill>
                  <a:schemeClr val="accent2"/>
                </a:solidFill>
                <a:miter lim="800000"/>
                <a:headEnd/>
                <a:tailEnd/>
              </a:ln>
            </p:spPr>
          </p:pic>
          <p:sp>
            <p:nvSpPr>
              <p:cNvPr id="1080" name="Rectangle 5"/>
              <p:cNvSpPr>
                <a:spLocks noChangeArrowheads="1"/>
              </p:cNvSpPr>
              <p:nvPr/>
            </p:nvSpPr>
            <p:spPr bwMode="auto">
              <a:xfrm>
                <a:off x="1177" y="3526"/>
                <a:ext cx="249"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10pJ</a:t>
                </a:r>
                <a:endParaRPr lang="en-US" sz="1400">
                  <a:latin typeface="Tahoma" pitchFamily="34" charset="0"/>
                </a:endParaRPr>
              </a:p>
            </p:txBody>
          </p:sp>
        </p:grpSp>
        <p:sp>
          <p:nvSpPr>
            <p:cNvPr id="1078" name="Text Box 6"/>
            <p:cNvSpPr txBox="1">
              <a:spLocks noChangeArrowheads="1"/>
            </p:cNvSpPr>
            <p:nvPr/>
          </p:nvSpPr>
          <p:spPr bwMode="auto">
            <a:xfrm>
              <a:off x="1488" y="2618"/>
              <a:ext cx="1968" cy="982"/>
            </a:xfrm>
            <a:prstGeom prst="rect">
              <a:avLst/>
            </a:prstGeom>
            <a:noFill/>
            <a:ln w="12700">
              <a:noFill/>
              <a:miter lim="800000"/>
              <a:headEnd type="none" w="sm" len="sm"/>
              <a:tailEnd type="none" w="sm" len="sm"/>
            </a:ln>
          </p:spPr>
          <p:txBody>
            <a:bodyPr>
              <a:spAutoFit/>
            </a:bodyPr>
            <a:lstStyle/>
            <a:p>
              <a:pPr algn="ctr" eaLnBrk="0" hangingPunct="0"/>
              <a:r>
                <a:rPr lang="fr-FR" sz="1600"/>
                <a:t>Red points</a:t>
              </a:r>
            </a:p>
            <a:p>
              <a:pPr algn="ctr" eaLnBrk="0" hangingPunct="0"/>
              <a:r>
                <a:rPr lang="fr-FR" sz="1600"/>
                <a:t>=</a:t>
              </a:r>
            </a:p>
            <a:p>
              <a:pPr algn="ctr" eaLnBrk="0" hangingPunct="0"/>
              <a:r>
                <a:rPr lang="fr-FR" sz="1600"/>
                <a:t>Single-Event Upset</a:t>
              </a:r>
            </a:p>
            <a:p>
              <a:pPr algn="ctr" eaLnBrk="0" hangingPunct="0"/>
              <a:r>
                <a:rPr lang="fr-FR" sz="1600"/>
                <a:t>=</a:t>
              </a:r>
            </a:p>
            <a:p>
              <a:pPr algn="ctr" eaLnBrk="0" hangingPunct="0"/>
              <a:r>
                <a:rPr lang="fr-FR" sz="1600"/>
                <a:t>flip of the logical state induced by a single laser pulse</a:t>
              </a:r>
            </a:p>
          </p:txBody>
        </p:sp>
      </p:grpSp>
      <p:grpSp>
        <p:nvGrpSpPr>
          <p:cNvPr id="4" name="Group 7"/>
          <p:cNvGrpSpPr>
            <a:grpSpLocks/>
          </p:cNvGrpSpPr>
          <p:nvPr/>
        </p:nvGrpSpPr>
        <p:grpSpPr bwMode="auto">
          <a:xfrm>
            <a:off x="0" y="762000"/>
            <a:ext cx="3124200" cy="1981200"/>
            <a:chOff x="0" y="384"/>
            <a:chExt cx="1968" cy="1248"/>
          </a:xfrm>
        </p:grpSpPr>
        <p:grpSp>
          <p:nvGrpSpPr>
            <p:cNvPr id="5" name="Group 8"/>
            <p:cNvGrpSpPr>
              <a:grpSpLocks/>
            </p:cNvGrpSpPr>
            <p:nvPr/>
          </p:nvGrpSpPr>
          <p:grpSpPr bwMode="auto">
            <a:xfrm>
              <a:off x="0" y="384"/>
              <a:ext cx="1968" cy="1248"/>
              <a:chOff x="0" y="384"/>
              <a:chExt cx="1968" cy="1248"/>
            </a:xfrm>
          </p:grpSpPr>
          <p:pic>
            <p:nvPicPr>
              <p:cNvPr id="1075" name="Picture 9"/>
              <p:cNvPicPr>
                <a:picLocks noChangeAspect="1" noChangeArrowheads="1"/>
              </p:cNvPicPr>
              <p:nvPr/>
            </p:nvPicPr>
            <p:blipFill>
              <a:blip r:embed="rId5" cstate="print"/>
              <a:srcRect l="12088" t="17754" r="12790" b="19417"/>
              <a:stretch>
                <a:fillRect/>
              </a:stretch>
            </p:blipFill>
            <p:spPr bwMode="auto">
              <a:xfrm>
                <a:off x="240" y="716"/>
                <a:ext cx="1408" cy="916"/>
              </a:xfrm>
              <a:prstGeom prst="rect">
                <a:avLst/>
              </a:prstGeom>
              <a:noFill/>
              <a:ln w="9525">
                <a:noFill/>
                <a:miter lim="800000"/>
                <a:headEnd/>
                <a:tailEnd/>
              </a:ln>
            </p:spPr>
          </p:pic>
          <p:sp>
            <p:nvSpPr>
              <p:cNvPr id="1076" name="Text Box 10"/>
              <p:cNvSpPr txBox="1">
                <a:spLocks noChangeArrowheads="1"/>
              </p:cNvSpPr>
              <p:nvPr/>
            </p:nvSpPr>
            <p:spPr bwMode="auto">
              <a:xfrm>
                <a:off x="0" y="384"/>
                <a:ext cx="1968" cy="366"/>
              </a:xfrm>
              <a:prstGeom prst="rect">
                <a:avLst/>
              </a:prstGeom>
              <a:noFill/>
              <a:ln w="12700">
                <a:noFill/>
                <a:miter lim="800000"/>
                <a:headEnd type="none" w="sm" len="sm"/>
                <a:tailEnd type="none" w="sm" len="sm"/>
              </a:ln>
            </p:spPr>
            <p:txBody>
              <a:bodyPr>
                <a:spAutoFit/>
              </a:bodyPr>
              <a:lstStyle/>
              <a:p>
                <a:pPr algn="ctr" eaLnBrk="0" hangingPunct="0"/>
                <a:r>
                  <a:rPr lang="fr-FR" sz="1600"/>
                  <a:t>Basic SRAM Test Vehicle         (6 transistors)</a:t>
                </a:r>
              </a:p>
            </p:txBody>
          </p:sp>
        </p:grpSp>
        <p:sp>
          <p:nvSpPr>
            <p:cNvPr id="1073" name="Line 11"/>
            <p:cNvSpPr>
              <a:spLocks noChangeShapeType="1"/>
            </p:cNvSpPr>
            <p:nvPr/>
          </p:nvSpPr>
          <p:spPr bwMode="auto">
            <a:xfrm>
              <a:off x="1296" y="1392"/>
              <a:ext cx="288" cy="0"/>
            </a:xfrm>
            <a:prstGeom prst="line">
              <a:avLst/>
            </a:prstGeom>
            <a:noFill/>
            <a:ln w="12700">
              <a:solidFill>
                <a:schemeClr val="tx1"/>
              </a:solidFill>
              <a:round/>
              <a:headEnd type="triangle" w="med" len="med"/>
              <a:tailEnd type="triangle" w="med" len="med"/>
            </a:ln>
          </p:spPr>
          <p:txBody>
            <a:bodyPr wrap="none" anchor="ctr"/>
            <a:lstStyle/>
            <a:p>
              <a:endParaRPr lang="it-IT"/>
            </a:p>
          </p:txBody>
        </p:sp>
        <p:sp>
          <p:nvSpPr>
            <p:cNvPr id="1074" name="Text Box 12"/>
            <p:cNvSpPr txBox="1">
              <a:spLocks noChangeArrowheads="1"/>
            </p:cNvSpPr>
            <p:nvPr/>
          </p:nvSpPr>
          <p:spPr bwMode="auto">
            <a:xfrm>
              <a:off x="1152" y="1392"/>
              <a:ext cx="528" cy="212"/>
            </a:xfrm>
            <a:prstGeom prst="rect">
              <a:avLst/>
            </a:prstGeom>
            <a:noFill/>
            <a:ln w="12700">
              <a:noFill/>
              <a:miter lim="800000"/>
              <a:headEnd type="none" w="sm" len="sm"/>
              <a:tailEnd type="none" w="sm" len="sm"/>
            </a:ln>
          </p:spPr>
          <p:txBody>
            <a:bodyPr>
              <a:spAutoFit/>
            </a:bodyPr>
            <a:lstStyle/>
            <a:p>
              <a:pPr algn="ctr" eaLnBrk="0" hangingPunct="0"/>
              <a:r>
                <a:rPr lang="fr-FR" sz="1600"/>
                <a:t>10 </a:t>
              </a:r>
              <a:r>
                <a:rPr lang="fr-FR" sz="1600">
                  <a:sym typeface="Symbol" pitchFamily="18" charset="2"/>
                </a:rPr>
                <a:t>m</a:t>
              </a:r>
              <a:endParaRPr lang="fr-FR" sz="1600"/>
            </a:p>
          </p:txBody>
        </p:sp>
      </p:grpSp>
      <p:sp>
        <p:nvSpPr>
          <p:cNvPr id="1029" name="Rectangle 13"/>
          <p:cNvSpPr>
            <a:spLocks noGrp="1" noChangeArrowheads="1"/>
          </p:cNvSpPr>
          <p:nvPr>
            <p:ph type="title"/>
          </p:nvPr>
        </p:nvSpPr>
        <p:spPr>
          <a:xfrm>
            <a:off x="878904" y="78903"/>
            <a:ext cx="8229600" cy="685801"/>
          </a:xfrm>
        </p:spPr>
        <p:txBody>
          <a:bodyPr/>
          <a:lstStyle/>
          <a:p>
            <a:pPr eaLnBrk="1" hangingPunct="1"/>
            <a:r>
              <a:rPr lang="fr-FR" sz="2400" i="1" dirty="0" smtClean="0"/>
              <a:t>SEU </a:t>
            </a:r>
            <a:r>
              <a:rPr lang="fr-FR" sz="2400" i="1" dirty="0" err="1" smtClean="0"/>
              <a:t>mapping</a:t>
            </a:r>
            <a:r>
              <a:rPr lang="fr-FR" sz="2400" i="1" dirty="0" smtClean="0"/>
              <a:t> in an SRAM </a:t>
            </a:r>
            <a:r>
              <a:rPr lang="fr-FR" sz="2400" i="1" dirty="0" err="1" smtClean="0"/>
              <a:t>cell</a:t>
            </a:r>
            <a:endParaRPr lang="fr-FR" sz="2400" i="1" dirty="0" smtClean="0"/>
          </a:p>
        </p:txBody>
      </p:sp>
      <p:sp>
        <p:nvSpPr>
          <p:cNvPr id="1030" name="Rectangle 14"/>
          <p:cNvSpPr>
            <a:spLocks noChangeArrowheads="1"/>
          </p:cNvSpPr>
          <p:nvPr/>
        </p:nvSpPr>
        <p:spPr bwMode="auto">
          <a:xfrm>
            <a:off x="1725613" y="5186363"/>
            <a:ext cx="434975" cy="255587"/>
          </a:xfrm>
          <a:prstGeom prst="rect">
            <a:avLst/>
          </a:prstGeom>
          <a:noFill/>
          <a:ln w="9525">
            <a:noFill/>
            <a:miter lim="800000"/>
            <a:headEnd/>
            <a:tailEnd/>
          </a:ln>
        </p:spPr>
        <p:txBody>
          <a:bodyPr/>
          <a:lstStyle/>
          <a:p>
            <a:endParaRPr lang="it-IT"/>
          </a:p>
        </p:txBody>
      </p:sp>
      <p:sp>
        <p:nvSpPr>
          <p:cNvPr id="1031" name="Rectangle 15"/>
          <p:cNvSpPr>
            <a:spLocks noChangeArrowheads="1"/>
          </p:cNvSpPr>
          <p:nvPr/>
        </p:nvSpPr>
        <p:spPr bwMode="auto">
          <a:xfrm>
            <a:off x="2300288" y="4770438"/>
            <a:ext cx="433387" cy="255587"/>
          </a:xfrm>
          <a:prstGeom prst="rect">
            <a:avLst/>
          </a:prstGeom>
          <a:noFill/>
          <a:ln w="9525">
            <a:noFill/>
            <a:miter lim="800000"/>
            <a:headEnd/>
            <a:tailEnd/>
          </a:ln>
        </p:spPr>
        <p:txBody>
          <a:bodyPr/>
          <a:lstStyle/>
          <a:p>
            <a:endParaRPr lang="it-IT"/>
          </a:p>
        </p:txBody>
      </p:sp>
      <p:sp>
        <p:nvSpPr>
          <p:cNvPr id="1032" name="Rectangle 16"/>
          <p:cNvSpPr>
            <a:spLocks noChangeArrowheads="1"/>
          </p:cNvSpPr>
          <p:nvPr/>
        </p:nvSpPr>
        <p:spPr bwMode="auto">
          <a:xfrm>
            <a:off x="3144838" y="4332288"/>
            <a:ext cx="434975" cy="255587"/>
          </a:xfrm>
          <a:prstGeom prst="rect">
            <a:avLst/>
          </a:prstGeom>
          <a:noFill/>
          <a:ln w="9525">
            <a:noFill/>
            <a:miter lim="800000"/>
            <a:headEnd/>
            <a:tailEnd/>
          </a:ln>
        </p:spPr>
        <p:txBody>
          <a:bodyPr/>
          <a:lstStyle/>
          <a:p>
            <a:endParaRPr lang="it-IT"/>
          </a:p>
        </p:txBody>
      </p:sp>
      <p:sp>
        <p:nvSpPr>
          <p:cNvPr id="1033" name="Rectangle 17"/>
          <p:cNvSpPr>
            <a:spLocks noChangeArrowheads="1"/>
          </p:cNvSpPr>
          <p:nvPr/>
        </p:nvSpPr>
        <p:spPr bwMode="auto">
          <a:xfrm>
            <a:off x="3913188" y="3906838"/>
            <a:ext cx="541337" cy="255587"/>
          </a:xfrm>
          <a:prstGeom prst="rect">
            <a:avLst/>
          </a:prstGeom>
          <a:noFill/>
          <a:ln w="9525">
            <a:noFill/>
            <a:miter lim="800000"/>
            <a:headEnd/>
            <a:tailEnd/>
          </a:ln>
        </p:spPr>
        <p:txBody>
          <a:bodyPr/>
          <a:lstStyle/>
          <a:p>
            <a:endParaRPr lang="it-IT"/>
          </a:p>
        </p:txBody>
      </p:sp>
      <p:sp>
        <p:nvSpPr>
          <p:cNvPr id="1034" name="Rectangle 18"/>
          <p:cNvSpPr>
            <a:spLocks noChangeArrowheads="1"/>
          </p:cNvSpPr>
          <p:nvPr/>
        </p:nvSpPr>
        <p:spPr bwMode="auto">
          <a:xfrm>
            <a:off x="4692650" y="3468688"/>
            <a:ext cx="539750" cy="255587"/>
          </a:xfrm>
          <a:prstGeom prst="rect">
            <a:avLst/>
          </a:prstGeom>
          <a:noFill/>
          <a:ln w="9525">
            <a:noFill/>
            <a:miter lim="800000"/>
            <a:headEnd/>
            <a:tailEnd/>
          </a:ln>
        </p:spPr>
        <p:txBody>
          <a:bodyPr/>
          <a:lstStyle/>
          <a:p>
            <a:endParaRPr lang="it-IT"/>
          </a:p>
        </p:txBody>
      </p:sp>
      <p:sp>
        <p:nvSpPr>
          <p:cNvPr id="1035" name="Rectangle 19"/>
          <p:cNvSpPr>
            <a:spLocks noChangeArrowheads="1"/>
          </p:cNvSpPr>
          <p:nvPr/>
        </p:nvSpPr>
        <p:spPr bwMode="auto">
          <a:xfrm>
            <a:off x="5373688" y="3030538"/>
            <a:ext cx="539750" cy="255587"/>
          </a:xfrm>
          <a:prstGeom prst="rect">
            <a:avLst/>
          </a:prstGeom>
          <a:noFill/>
          <a:ln w="9525">
            <a:noFill/>
            <a:miter lim="800000"/>
            <a:headEnd/>
            <a:tailEnd/>
          </a:ln>
        </p:spPr>
        <p:txBody>
          <a:bodyPr/>
          <a:lstStyle/>
          <a:p>
            <a:endParaRPr lang="it-IT"/>
          </a:p>
        </p:txBody>
      </p:sp>
      <p:sp>
        <p:nvSpPr>
          <p:cNvPr id="1036" name="Rectangle 20"/>
          <p:cNvSpPr>
            <a:spLocks noChangeArrowheads="1"/>
          </p:cNvSpPr>
          <p:nvPr/>
        </p:nvSpPr>
        <p:spPr bwMode="auto">
          <a:xfrm>
            <a:off x="6305550" y="2613025"/>
            <a:ext cx="541338" cy="255588"/>
          </a:xfrm>
          <a:prstGeom prst="rect">
            <a:avLst/>
          </a:prstGeom>
          <a:noFill/>
          <a:ln w="9525">
            <a:noFill/>
            <a:miter lim="800000"/>
            <a:headEnd/>
            <a:tailEnd/>
          </a:ln>
        </p:spPr>
        <p:txBody>
          <a:bodyPr/>
          <a:lstStyle/>
          <a:p>
            <a:endParaRPr lang="it-IT"/>
          </a:p>
        </p:txBody>
      </p:sp>
      <p:sp>
        <p:nvSpPr>
          <p:cNvPr id="1037" name="Rectangle 21"/>
          <p:cNvSpPr>
            <a:spLocks noChangeArrowheads="1"/>
          </p:cNvSpPr>
          <p:nvPr/>
        </p:nvSpPr>
        <p:spPr bwMode="auto">
          <a:xfrm>
            <a:off x="7024688" y="2174875"/>
            <a:ext cx="539750" cy="255588"/>
          </a:xfrm>
          <a:prstGeom prst="rect">
            <a:avLst/>
          </a:prstGeom>
          <a:noFill/>
          <a:ln w="9525">
            <a:noFill/>
            <a:miter lim="800000"/>
            <a:headEnd/>
            <a:tailEnd/>
          </a:ln>
        </p:spPr>
        <p:txBody>
          <a:bodyPr/>
          <a:lstStyle/>
          <a:p>
            <a:endParaRPr lang="it-IT"/>
          </a:p>
        </p:txBody>
      </p:sp>
      <p:sp>
        <p:nvSpPr>
          <p:cNvPr id="1038" name="Rectangle 22"/>
          <p:cNvSpPr>
            <a:spLocks noChangeArrowheads="1"/>
          </p:cNvSpPr>
          <p:nvPr/>
        </p:nvSpPr>
        <p:spPr bwMode="auto">
          <a:xfrm>
            <a:off x="7680325" y="1736725"/>
            <a:ext cx="646113" cy="255588"/>
          </a:xfrm>
          <a:prstGeom prst="rect">
            <a:avLst/>
          </a:prstGeom>
          <a:noFill/>
          <a:ln w="9525">
            <a:noFill/>
            <a:miter lim="800000"/>
            <a:headEnd/>
            <a:tailEnd/>
          </a:ln>
        </p:spPr>
        <p:txBody>
          <a:bodyPr/>
          <a:lstStyle/>
          <a:p>
            <a:endParaRPr lang="it-IT"/>
          </a:p>
        </p:txBody>
      </p:sp>
      <p:grpSp>
        <p:nvGrpSpPr>
          <p:cNvPr id="6" name="Group 23"/>
          <p:cNvGrpSpPr>
            <a:grpSpLocks/>
          </p:cNvGrpSpPr>
          <p:nvPr/>
        </p:nvGrpSpPr>
        <p:grpSpPr bwMode="auto">
          <a:xfrm>
            <a:off x="1120775" y="3730625"/>
            <a:ext cx="7564438" cy="1416050"/>
            <a:chOff x="754" y="2555"/>
            <a:chExt cx="4765" cy="892"/>
          </a:xfrm>
        </p:grpSpPr>
        <p:grpSp>
          <p:nvGrpSpPr>
            <p:cNvPr id="7" name="Group 24"/>
            <p:cNvGrpSpPr>
              <a:grpSpLocks/>
            </p:cNvGrpSpPr>
            <p:nvPr/>
          </p:nvGrpSpPr>
          <p:grpSpPr bwMode="auto">
            <a:xfrm>
              <a:off x="1292" y="2555"/>
              <a:ext cx="4227" cy="373"/>
              <a:chOff x="1292" y="2555"/>
              <a:chExt cx="4227" cy="373"/>
            </a:xfrm>
          </p:grpSpPr>
          <p:sp>
            <p:nvSpPr>
              <p:cNvPr id="1070" name="Text Box 25"/>
              <p:cNvSpPr txBox="1">
                <a:spLocks noChangeArrowheads="1"/>
              </p:cNvSpPr>
              <p:nvPr/>
            </p:nvSpPr>
            <p:spPr bwMode="auto">
              <a:xfrm rot="-1841580">
                <a:off x="2736" y="2678"/>
                <a:ext cx="1514"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FF3300"/>
                    </a:solidFill>
                    <a:latin typeface="Tahoma" pitchFamily="34" charset="0"/>
                  </a:rPr>
                  <a:t>Laser Pulse Energ</a:t>
                </a:r>
                <a:r>
                  <a:rPr lang="fr-FR" sz="2000">
                    <a:solidFill>
                      <a:srgbClr val="FF3300"/>
                    </a:solidFill>
                    <a:latin typeface="Tahoma" pitchFamily="34" charset="0"/>
                  </a:rPr>
                  <a:t>y</a:t>
                </a:r>
                <a:endParaRPr lang="en-US" sz="2000">
                  <a:solidFill>
                    <a:srgbClr val="FF3300"/>
                  </a:solidFill>
                  <a:latin typeface="Tahoma" pitchFamily="34" charset="0"/>
                </a:endParaRPr>
              </a:p>
            </p:txBody>
          </p:sp>
          <p:sp>
            <p:nvSpPr>
              <p:cNvPr id="1071" name="AutoShape 26"/>
              <p:cNvSpPr>
                <a:spLocks noChangeArrowheads="1"/>
              </p:cNvSpPr>
              <p:nvPr/>
            </p:nvSpPr>
            <p:spPr bwMode="auto">
              <a:xfrm rot="-1805842">
                <a:off x="1292" y="2555"/>
                <a:ext cx="4227" cy="309"/>
              </a:xfrm>
              <a:prstGeom prst="notchedRightArrow">
                <a:avLst>
                  <a:gd name="adj1" fmla="val 38889"/>
                  <a:gd name="adj2" fmla="val 34769"/>
                </a:avLst>
              </a:prstGeom>
              <a:gradFill rotWithShape="0">
                <a:gsLst>
                  <a:gs pos="0">
                    <a:srgbClr val="FF0000"/>
                  </a:gs>
                  <a:gs pos="100000">
                    <a:srgbClr val="FFFF00"/>
                  </a:gs>
                </a:gsLst>
                <a:lin ang="0" scaled="1"/>
              </a:gradFill>
              <a:ln w="9525">
                <a:noFill/>
                <a:miter lim="800000"/>
                <a:headEnd/>
                <a:tailEnd/>
              </a:ln>
            </p:spPr>
            <p:txBody>
              <a:bodyPr wrap="none" anchor="ctr"/>
              <a:lstStyle/>
              <a:p>
                <a:endParaRPr lang="it-IT"/>
              </a:p>
            </p:txBody>
          </p:sp>
        </p:grpSp>
        <p:grpSp>
          <p:nvGrpSpPr>
            <p:cNvPr id="8" name="Group 27"/>
            <p:cNvGrpSpPr>
              <a:grpSpLocks/>
            </p:cNvGrpSpPr>
            <p:nvPr/>
          </p:nvGrpSpPr>
          <p:grpSpPr bwMode="auto">
            <a:xfrm>
              <a:off x="754" y="2605"/>
              <a:ext cx="1241" cy="842"/>
              <a:chOff x="754" y="2605"/>
              <a:chExt cx="1241" cy="842"/>
            </a:xfrm>
          </p:grpSpPr>
          <p:pic>
            <p:nvPicPr>
              <p:cNvPr id="1068" name="Picture 28"/>
              <p:cNvPicPr>
                <a:picLocks noChangeAspect="1" noChangeArrowheads="1"/>
              </p:cNvPicPr>
              <p:nvPr/>
            </p:nvPicPr>
            <p:blipFill>
              <a:blip r:embed="rId6" cstate="print"/>
              <a:srcRect/>
              <a:stretch>
                <a:fillRect/>
              </a:stretch>
            </p:blipFill>
            <p:spPr bwMode="auto">
              <a:xfrm>
                <a:off x="754" y="2605"/>
                <a:ext cx="1241" cy="842"/>
              </a:xfrm>
              <a:prstGeom prst="rect">
                <a:avLst/>
              </a:prstGeom>
              <a:noFill/>
              <a:ln w="9525">
                <a:solidFill>
                  <a:schemeClr val="accent2"/>
                </a:solidFill>
                <a:miter lim="800000"/>
                <a:headEnd/>
                <a:tailEnd/>
              </a:ln>
            </p:spPr>
          </p:pic>
          <p:sp>
            <p:nvSpPr>
              <p:cNvPr id="1069" name="Rectangle 29"/>
              <p:cNvSpPr>
                <a:spLocks noChangeArrowheads="1"/>
              </p:cNvSpPr>
              <p:nvPr/>
            </p:nvSpPr>
            <p:spPr bwMode="auto">
              <a:xfrm>
                <a:off x="1580" y="3264"/>
                <a:ext cx="249"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30pJ</a:t>
                </a:r>
                <a:endParaRPr lang="en-US" sz="1400">
                  <a:latin typeface="Tahoma" pitchFamily="34" charset="0"/>
                </a:endParaRPr>
              </a:p>
            </p:txBody>
          </p:sp>
        </p:grpSp>
      </p:grpSp>
      <p:grpSp>
        <p:nvGrpSpPr>
          <p:cNvPr id="9" name="Group 30"/>
          <p:cNvGrpSpPr>
            <a:grpSpLocks/>
          </p:cNvGrpSpPr>
          <p:nvPr/>
        </p:nvGrpSpPr>
        <p:grpSpPr bwMode="auto">
          <a:xfrm>
            <a:off x="1905000" y="3371850"/>
            <a:ext cx="1973263" cy="1336675"/>
            <a:chOff x="1248" y="2329"/>
            <a:chExt cx="1243" cy="842"/>
          </a:xfrm>
        </p:grpSpPr>
        <p:pic>
          <p:nvPicPr>
            <p:cNvPr id="1064" name="Picture 31"/>
            <p:cNvPicPr>
              <a:picLocks noChangeAspect="1" noChangeArrowheads="1"/>
            </p:cNvPicPr>
            <p:nvPr/>
          </p:nvPicPr>
          <p:blipFill>
            <a:blip r:embed="rId7" cstate="print"/>
            <a:srcRect/>
            <a:stretch>
              <a:fillRect/>
            </a:stretch>
          </p:blipFill>
          <p:spPr bwMode="auto">
            <a:xfrm>
              <a:off x="1248" y="2329"/>
              <a:ext cx="1243" cy="842"/>
            </a:xfrm>
            <a:prstGeom prst="rect">
              <a:avLst/>
            </a:prstGeom>
            <a:noFill/>
            <a:ln w="9525">
              <a:solidFill>
                <a:schemeClr val="accent2"/>
              </a:solidFill>
              <a:miter lim="800000"/>
              <a:headEnd/>
              <a:tailEnd/>
            </a:ln>
          </p:spPr>
        </p:pic>
        <p:sp>
          <p:nvSpPr>
            <p:cNvPr id="1065" name="Rectangle 32"/>
            <p:cNvSpPr>
              <a:spLocks noChangeArrowheads="1"/>
            </p:cNvSpPr>
            <p:nvPr/>
          </p:nvSpPr>
          <p:spPr bwMode="auto">
            <a:xfrm>
              <a:off x="2112" y="2988"/>
              <a:ext cx="249"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49pJ</a:t>
              </a:r>
              <a:endParaRPr lang="en-US" sz="1400">
                <a:latin typeface="Tahoma" pitchFamily="34" charset="0"/>
              </a:endParaRPr>
            </a:p>
          </p:txBody>
        </p:sp>
      </p:grpSp>
      <p:grpSp>
        <p:nvGrpSpPr>
          <p:cNvPr id="10" name="Group 33"/>
          <p:cNvGrpSpPr>
            <a:grpSpLocks/>
          </p:cNvGrpSpPr>
          <p:nvPr/>
        </p:nvGrpSpPr>
        <p:grpSpPr bwMode="auto">
          <a:xfrm>
            <a:off x="2565400" y="2935288"/>
            <a:ext cx="1973263" cy="1335087"/>
            <a:chOff x="1664" y="2054"/>
            <a:chExt cx="1243" cy="841"/>
          </a:xfrm>
        </p:grpSpPr>
        <p:pic>
          <p:nvPicPr>
            <p:cNvPr id="1062" name="Picture 34"/>
            <p:cNvPicPr>
              <a:picLocks noChangeAspect="1" noChangeArrowheads="1"/>
            </p:cNvPicPr>
            <p:nvPr/>
          </p:nvPicPr>
          <p:blipFill>
            <a:blip r:embed="rId8" cstate="print"/>
            <a:srcRect/>
            <a:stretch>
              <a:fillRect/>
            </a:stretch>
          </p:blipFill>
          <p:spPr bwMode="auto">
            <a:xfrm>
              <a:off x="1664" y="2054"/>
              <a:ext cx="1243" cy="841"/>
            </a:xfrm>
            <a:prstGeom prst="rect">
              <a:avLst/>
            </a:prstGeom>
            <a:noFill/>
            <a:ln w="9525">
              <a:solidFill>
                <a:schemeClr val="accent2"/>
              </a:solidFill>
              <a:miter lim="800000"/>
              <a:headEnd/>
              <a:tailEnd/>
            </a:ln>
          </p:spPr>
        </p:pic>
        <p:sp>
          <p:nvSpPr>
            <p:cNvPr id="1063" name="Rectangle 35"/>
            <p:cNvSpPr>
              <a:spLocks noChangeArrowheads="1"/>
            </p:cNvSpPr>
            <p:nvPr/>
          </p:nvSpPr>
          <p:spPr bwMode="auto">
            <a:xfrm>
              <a:off x="2556" y="2721"/>
              <a:ext cx="315"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120pJ</a:t>
              </a:r>
              <a:endParaRPr lang="en-US" sz="1400">
                <a:latin typeface="Tahoma" pitchFamily="34" charset="0"/>
              </a:endParaRPr>
            </a:p>
          </p:txBody>
        </p:sp>
      </p:grpSp>
      <p:grpSp>
        <p:nvGrpSpPr>
          <p:cNvPr id="11" name="Group 36"/>
          <p:cNvGrpSpPr>
            <a:grpSpLocks/>
          </p:cNvGrpSpPr>
          <p:nvPr/>
        </p:nvGrpSpPr>
        <p:grpSpPr bwMode="auto">
          <a:xfrm>
            <a:off x="3386138" y="744538"/>
            <a:ext cx="5089525" cy="3087687"/>
            <a:chOff x="2181" y="674"/>
            <a:chExt cx="3206" cy="1945"/>
          </a:xfrm>
        </p:grpSpPr>
        <p:grpSp>
          <p:nvGrpSpPr>
            <p:cNvPr id="12" name="Group 37"/>
            <p:cNvGrpSpPr>
              <a:grpSpLocks/>
            </p:cNvGrpSpPr>
            <p:nvPr/>
          </p:nvGrpSpPr>
          <p:grpSpPr bwMode="auto">
            <a:xfrm>
              <a:off x="2181" y="1778"/>
              <a:ext cx="1241" cy="841"/>
              <a:chOff x="2181" y="1778"/>
              <a:chExt cx="1241" cy="841"/>
            </a:xfrm>
          </p:grpSpPr>
          <p:pic>
            <p:nvPicPr>
              <p:cNvPr id="1060" name="Picture 38"/>
              <p:cNvPicPr>
                <a:picLocks noChangeAspect="1" noChangeArrowheads="1"/>
              </p:cNvPicPr>
              <p:nvPr/>
            </p:nvPicPr>
            <p:blipFill>
              <a:blip r:embed="rId9" cstate="print"/>
              <a:srcRect/>
              <a:stretch>
                <a:fillRect/>
              </a:stretch>
            </p:blipFill>
            <p:spPr bwMode="auto">
              <a:xfrm>
                <a:off x="2181" y="1778"/>
                <a:ext cx="1241" cy="841"/>
              </a:xfrm>
              <a:prstGeom prst="rect">
                <a:avLst/>
              </a:prstGeom>
              <a:noFill/>
              <a:ln w="9525">
                <a:solidFill>
                  <a:schemeClr val="accent2"/>
                </a:solidFill>
                <a:miter lim="800000"/>
                <a:headEnd/>
                <a:tailEnd/>
              </a:ln>
            </p:spPr>
          </p:pic>
          <p:sp>
            <p:nvSpPr>
              <p:cNvPr id="1061" name="Rectangle 39"/>
              <p:cNvSpPr>
                <a:spLocks noChangeArrowheads="1"/>
              </p:cNvSpPr>
              <p:nvPr/>
            </p:nvSpPr>
            <p:spPr bwMode="auto">
              <a:xfrm>
                <a:off x="3087" y="2445"/>
                <a:ext cx="315"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177pJ</a:t>
                </a:r>
                <a:endParaRPr lang="en-US" sz="1400">
                  <a:latin typeface="Tahoma" pitchFamily="34" charset="0"/>
                </a:endParaRPr>
              </a:p>
            </p:txBody>
          </p:sp>
        </p:grpSp>
        <p:grpSp>
          <p:nvGrpSpPr>
            <p:cNvPr id="13" name="Group 40"/>
            <p:cNvGrpSpPr>
              <a:grpSpLocks/>
            </p:cNvGrpSpPr>
            <p:nvPr/>
          </p:nvGrpSpPr>
          <p:grpSpPr bwMode="auto">
            <a:xfrm>
              <a:off x="2656" y="1502"/>
              <a:ext cx="1243" cy="841"/>
              <a:chOff x="2656" y="1502"/>
              <a:chExt cx="1243" cy="841"/>
            </a:xfrm>
          </p:grpSpPr>
          <p:pic>
            <p:nvPicPr>
              <p:cNvPr id="1058" name="Picture 41"/>
              <p:cNvPicPr>
                <a:picLocks noChangeAspect="1" noChangeArrowheads="1"/>
              </p:cNvPicPr>
              <p:nvPr/>
            </p:nvPicPr>
            <p:blipFill>
              <a:blip r:embed="rId10" cstate="print"/>
              <a:srcRect/>
              <a:stretch>
                <a:fillRect/>
              </a:stretch>
            </p:blipFill>
            <p:spPr bwMode="auto">
              <a:xfrm>
                <a:off x="2656" y="1502"/>
                <a:ext cx="1243" cy="841"/>
              </a:xfrm>
              <a:prstGeom prst="rect">
                <a:avLst/>
              </a:prstGeom>
              <a:noFill/>
              <a:ln w="9525">
                <a:solidFill>
                  <a:schemeClr val="accent2"/>
                </a:solidFill>
                <a:miter lim="800000"/>
                <a:headEnd/>
                <a:tailEnd/>
              </a:ln>
            </p:spPr>
          </p:pic>
          <p:sp>
            <p:nvSpPr>
              <p:cNvPr id="1059" name="Rectangle 42"/>
              <p:cNvSpPr>
                <a:spLocks noChangeArrowheads="1"/>
              </p:cNvSpPr>
              <p:nvPr/>
            </p:nvSpPr>
            <p:spPr bwMode="auto">
              <a:xfrm>
                <a:off x="3517" y="2168"/>
                <a:ext cx="315"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305pJ</a:t>
                </a:r>
                <a:endParaRPr lang="en-US" sz="1400">
                  <a:latin typeface="Tahoma" pitchFamily="34" charset="0"/>
                </a:endParaRPr>
              </a:p>
            </p:txBody>
          </p:sp>
        </p:grpSp>
        <p:grpSp>
          <p:nvGrpSpPr>
            <p:cNvPr id="14" name="Group 43"/>
            <p:cNvGrpSpPr>
              <a:grpSpLocks/>
            </p:cNvGrpSpPr>
            <p:nvPr/>
          </p:nvGrpSpPr>
          <p:grpSpPr bwMode="auto">
            <a:xfrm>
              <a:off x="3144" y="1226"/>
              <a:ext cx="1243" cy="841"/>
              <a:chOff x="3144" y="1226"/>
              <a:chExt cx="1243" cy="841"/>
            </a:xfrm>
          </p:grpSpPr>
          <p:pic>
            <p:nvPicPr>
              <p:cNvPr id="1056" name="Picture 44"/>
              <p:cNvPicPr>
                <a:picLocks noChangeAspect="1" noChangeArrowheads="1"/>
              </p:cNvPicPr>
              <p:nvPr/>
            </p:nvPicPr>
            <p:blipFill>
              <a:blip r:embed="rId11" cstate="print"/>
              <a:srcRect/>
              <a:stretch>
                <a:fillRect/>
              </a:stretch>
            </p:blipFill>
            <p:spPr bwMode="auto">
              <a:xfrm>
                <a:off x="3144" y="1226"/>
                <a:ext cx="1243" cy="841"/>
              </a:xfrm>
              <a:prstGeom prst="rect">
                <a:avLst/>
              </a:prstGeom>
              <a:noFill/>
              <a:ln w="9525">
                <a:solidFill>
                  <a:schemeClr val="accent2"/>
                </a:solidFill>
                <a:miter lim="800000"/>
                <a:headEnd/>
                <a:tailEnd/>
              </a:ln>
            </p:spPr>
          </p:pic>
          <p:sp>
            <p:nvSpPr>
              <p:cNvPr id="1057" name="Rectangle 45"/>
              <p:cNvSpPr>
                <a:spLocks noChangeArrowheads="1"/>
              </p:cNvSpPr>
              <p:nvPr/>
            </p:nvSpPr>
            <p:spPr bwMode="auto">
              <a:xfrm>
                <a:off x="4061" y="1905"/>
                <a:ext cx="315"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588pJ</a:t>
                </a:r>
                <a:endParaRPr lang="en-US" sz="1400">
                  <a:latin typeface="Tahoma" pitchFamily="34" charset="0"/>
                </a:endParaRPr>
              </a:p>
            </p:txBody>
          </p:sp>
        </p:grpSp>
        <p:grpSp>
          <p:nvGrpSpPr>
            <p:cNvPr id="15" name="Group 46"/>
            <p:cNvGrpSpPr>
              <a:grpSpLocks/>
            </p:cNvGrpSpPr>
            <p:nvPr/>
          </p:nvGrpSpPr>
          <p:grpSpPr bwMode="auto">
            <a:xfrm>
              <a:off x="3650" y="950"/>
              <a:ext cx="1241" cy="841"/>
              <a:chOff x="3650" y="950"/>
              <a:chExt cx="1241" cy="841"/>
            </a:xfrm>
          </p:grpSpPr>
          <p:pic>
            <p:nvPicPr>
              <p:cNvPr id="1054" name="Picture 47"/>
              <p:cNvPicPr>
                <a:picLocks noChangeAspect="1" noChangeArrowheads="1"/>
              </p:cNvPicPr>
              <p:nvPr/>
            </p:nvPicPr>
            <p:blipFill>
              <a:blip r:embed="rId12" cstate="print"/>
              <a:srcRect/>
              <a:stretch>
                <a:fillRect/>
              </a:stretch>
            </p:blipFill>
            <p:spPr bwMode="auto">
              <a:xfrm>
                <a:off x="3650" y="950"/>
                <a:ext cx="1241" cy="841"/>
              </a:xfrm>
              <a:prstGeom prst="rect">
                <a:avLst/>
              </a:prstGeom>
              <a:noFill/>
              <a:ln w="9525">
                <a:solidFill>
                  <a:schemeClr val="accent2"/>
                </a:solidFill>
                <a:miter lim="800000"/>
                <a:headEnd/>
                <a:tailEnd/>
              </a:ln>
            </p:spPr>
          </p:pic>
          <p:sp>
            <p:nvSpPr>
              <p:cNvPr id="1055" name="Rectangle 48"/>
              <p:cNvSpPr>
                <a:spLocks noChangeArrowheads="1"/>
              </p:cNvSpPr>
              <p:nvPr/>
            </p:nvSpPr>
            <p:spPr bwMode="auto">
              <a:xfrm>
                <a:off x="4556" y="1629"/>
                <a:ext cx="315"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891pJ</a:t>
                </a:r>
                <a:endParaRPr lang="en-US" sz="1400">
                  <a:latin typeface="Tahoma" pitchFamily="34" charset="0"/>
                </a:endParaRPr>
              </a:p>
            </p:txBody>
          </p:sp>
        </p:grpSp>
        <p:grpSp>
          <p:nvGrpSpPr>
            <p:cNvPr id="16" name="Group 49"/>
            <p:cNvGrpSpPr>
              <a:grpSpLocks/>
            </p:cNvGrpSpPr>
            <p:nvPr/>
          </p:nvGrpSpPr>
          <p:grpSpPr bwMode="auto">
            <a:xfrm>
              <a:off x="4144" y="674"/>
              <a:ext cx="1243" cy="841"/>
              <a:chOff x="4144" y="674"/>
              <a:chExt cx="1243" cy="841"/>
            </a:xfrm>
          </p:grpSpPr>
          <p:pic>
            <p:nvPicPr>
              <p:cNvPr id="1052" name="Picture 50"/>
              <p:cNvPicPr>
                <a:picLocks noChangeAspect="1" noChangeArrowheads="1"/>
              </p:cNvPicPr>
              <p:nvPr/>
            </p:nvPicPr>
            <p:blipFill>
              <a:blip r:embed="rId13" cstate="print"/>
              <a:srcRect/>
              <a:stretch>
                <a:fillRect/>
              </a:stretch>
            </p:blipFill>
            <p:spPr bwMode="auto">
              <a:xfrm>
                <a:off x="4144" y="674"/>
                <a:ext cx="1243" cy="841"/>
              </a:xfrm>
              <a:prstGeom prst="rect">
                <a:avLst/>
              </a:prstGeom>
              <a:noFill/>
              <a:ln w="9525">
                <a:solidFill>
                  <a:schemeClr val="accent2"/>
                </a:solidFill>
                <a:miter lim="800000"/>
                <a:headEnd/>
                <a:tailEnd/>
              </a:ln>
            </p:spPr>
          </p:pic>
          <p:sp>
            <p:nvSpPr>
              <p:cNvPr id="1053" name="Rectangle 51"/>
              <p:cNvSpPr>
                <a:spLocks noChangeArrowheads="1"/>
              </p:cNvSpPr>
              <p:nvPr/>
            </p:nvSpPr>
            <p:spPr bwMode="auto">
              <a:xfrm>
                <a:off x="4969" y="1353"/>
                <a:ext cx="381" cy="125"/>
              </a:xfrm>
              <a:prstGeom prst="rect">
                <a:avLst/>
              </a:prstGeom>
              <a:noFill/>
              <a:ln w="9525">
                <a:noFill/>
                <a:miter lim="800000"/>
                <a:headEnd/>
                <a:tailEnd/>
              </a:ln>
            </p:spPr>
            <p:txBody>
              <a:bodyPr wrap="none" lIns="0" tIns="0" rIns="0" bIns="0">
                <a:spAutoFit/>
              </a:bodyPr>
              <a:lstStyle/>
              <a:p>
                <a:pPr eaLnBrk="0" hangingPunct="0"/>
                <a:r>
                  <a:rPr lang="en-US" sz="1300" b="1">
                    <a:solidFill>
                      <a:srgbClr val="FFFFFF"/>
                    </a:solidFill>
                    <a:latin typeface="Tahoma" pitchFamily="34" charset="0"/>
                  </a:rPr>
                  <a:t>1193pJ</a:t>
                </a:r>
                <a:endParaRPr lang="en-US" sz="1400">
                  <a:latin typeface="Tahoma" pitchFamily="34" charset="0"/>
                </a:endParaRPr>
              </a:p>
            </p:txBody>
          </p:sp>
        </p:grpSp>
      </p:grpSp>
      <p:grpSp>
        <p:nvGrpSpPr>
          <p:cNvPr id="17" name="Group 52"/>
          <p:cNvGrpSpPr>
            <a:grpSpLocks/>
          </p:cNvGrpSpPr>
          <p:nvPr/>
        </p:nvGrpSpPr>
        <p:grpSpPr bwMode="auto">
          <a:xfrm>
            <a:off x="6019800" y="3352800"/>
            <a:ext cx="3124200" cy="2987675"/>
            <a:chOff x="3936" y="2112"/>
            <a:chExt cx="1968" cy="1882"/>
          </a:xfrm>
        </p:grpSpPr>
        <p:graphicFrame>
          <p:nvGraphicFramePr>
            <p:cNvPr id="1026" name="Object 53"/>
            <p:cNvGraphicFramePr>
              <a:graphicFrameLocks noChangeAspect="1"/>
            </p:cNvGraphicFramePr>
            <p:nvPr/>
          </p:nvGraphicFramePr>
          <p:xfrm>
            <a:off x="4224" y="2304"/>
            <a:ext cx="1383" cy="1029"/>
          </p:xfrm>
          <a:graphic>
            <a:graphicData uri="http://schemas.openxmlformats.org/presentationml/2006/ole">
              <p:oleObj spid="_x0000_s118786" name="Document" r:id="rId14" imgW="3861360" imgH="2633040" progId="Word.Document.8">
                <p:embed/>
              </p:oleObj>
            </a:graphicData>
          </a:graphic>
        </p:graphicFrame>
        <p:sp>
          <p:nvSpPr>
            <p:cNvPr id="1045" name="Text Box 54"/>
            <p:cNvSpPr txBox="1">
              <a:spLocks noChangeArrowheads="1"/>
            </p:cNvSpPr>
            <p:nvPr/>
          </p:nvSpPr>
          <p:spPr bwMode="auto">
            <a:xfrm>
              <a:off x="3936" y="2112"/>
              <a:ext cx="1968" cy="212"/>
            </a:xfrm>
            <a:prstGeom prst="rect">
              <a:avLst/>
            </a:prstGeom>
            <a:noFill/>
            <a:ln w="12700">
              <a:noFill/>
              <a:miter lim="800000"/>
              <a:headEnd type="none" w="sm" len="sm"/>
              <a:tailEnd type="none" w="sm" len="sm"/>
            </a:ln>
          </p:spPr>
          <p:txBody>
            <a:bodyPr>
              <a:spAutoFit/>
            </a:bodyPr>
            <a:lstStyle/>
            <a:p>
              <a:pPr algn="ctr" eaLnBrk="0" hangingPunct="0"/>
              <a:r>
                <a:rPr lang="fr-FR" sz="1600"/>
                <a:t>SEU sensitivity map</a:t>
              </a:r>
            </a:p>
          </p:txBody>
        </p:sp>
        <p:sp>
          <p:nvSpPr>
            <p:cNvPr id="1046" name="Rectangle 55"/>
            <p:cNvSpPr>
              <a:spLocks noChangeArrowheads="1"/>
            </p:cNvSpPr>
            <p:nvPr/>
          </p:nvSpPr>
          <p:spPr bwMode="auto">
            <a:xfrm>
              <a:off x="4080" y="3360"/>
              <a:ext cx="1680" cy="634"/>
            </a:xfrm>
            <a:prstGeom prst="rect">
              <a:avLst/>
            </a:prstGeom>
            <a:noFill/>
            <a:ln w="12700">
              <a:noFill/>
              <a:miter lim="800000"/>
              <a:headEnd type="none" w="sm" len="sm"/>
              <a:tailEnd type="none" w="sm" len="sm"/>
            </a:ln>
          </p:spPr>
          <p:txBody>
            <a:bodyPr>
              <a:spAutoFit/>
            </a:bodyPr>
            <a:lstStyle/>
            <a:p>
              <a:pPr eaLnBrk="0" hangingPunct="0">
                <a:buClr>
                  <a:schemeClr val="accent2"/>
                </a:buClr>
                <a:buFont typeface="Monotype Sorts" pitchFamily="2" charset="2"/>
                <a:buChar char="â"/>
              </a:pPr>
              <a:r>
                <a:rPr lang="fr-FR" sz="2000"/>
                <a:t>SEU mechanisms</a:t>
              </a:r>
            </a:p>
            <a:p>
              <a:pPr eaLnBrk="0" hangingPunct="0">
                <a:buClr>
                  <a:schemeClr val="accent2"/>
                </a:buClr>
                <a:buFont typeface="Monotype Sorts" pitchFamily="2" charset="2"/>
                <a:buChar char="â"/>
              </a:pPr>
              <a:r>
                <a:rPr lang="fr-FR" sz="2000"/>
                <a:t>Rate prediction</a:t>
              </a:r>
            </a:p>
            <a:p>
              <a:pPr eaLnBrk="0" hangingPunct="0">
                <a:buClr>
                  <a:schemeClr val="accent2"/>
                </a:buClr>
                <a:buFont typeface="Monotype Sorts" pitchFamily="2" charset="2"/>
                <a:buChar char="â"/>
              </a:pPr>
              <a:r>
                <a:rPr lang="fr-FR" sz="2000"/>
                <a:t>Design optimisation</a:t>
              </a:r>
            </a:p>
          </p:txBody>
        </p:sp>
      </p:grpSp>
      <p:sp>
        <p:nvSpPr>
          <p:cNvPr id="1044" name="Text Box 56"/>
          <p:cNvSpPr txBox="1">
            <a:spLocks noChangeArrowheads="1"/>
          </p:cNvSpPr>
          <p:nvPr/>
        </p:nvSpPr>
        <p:spPr bwMode="auto">
          <a:xfrm>
            <a:off x="3030538" y="6080125"/>
            <a:ext cx="3036887" cy="396875"/>
          </a:xfrm>
          <a:prstGeom prst="rect">
            <a:avLst/>
          </a:prstGeom>
          <a:noFill/>
          <a:ln w="9525">
            <a:noFill/>
            <a:miter lim="800000"/>
            <a:headEnd/>
            <a:tailEnd/>
          </a:ln>
        </p:spPr>
        <p:txBody>
          <a:bodyPr wrap="none">
            <a:spAutoFit/>
          </a:bodyPr>
          <a:lstStyle/>
          <a:p>
            <a:pPr algn="ctr"/>
            <a:r>
              <a:rPr lang="en-US" sz="2000" i="1">
                <a:solidFill>
                  <a:srgbClr val="FFCC99"/>
                </a:solidFill>
              </a:rPr>
              <a:t>P. Fouillat, EWRHE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a:xfrm>
            <a:off x="878904" y="116632"/>
            <a:ext cx="8229600" cy="685801"/>
          </a:xfrm>
          <a:noFill/>
        </p:spPr>
        <p:txBody>
          <a:bodyPr lIns="92075" tIns="46038" rIns="92075" bIns="46038"/>
          <a:lstStyle/>
          <a:p>
            <a:pPr eaLnBrk="1" hangingPunct="1"/>
            <a:r>
              <a:rPr lang="fr-FR" sz="2400" i="1" dirty="0" smtClean="0"/>
              <a:t>SEU Laser cross section in SRAM</a:t>
            </a:r>
          </a:p>
        </p:txBody>
      </p:sp>
      <p:graphicFrame>
        <p:nvGraphicFramePr>
          <p:cNvPr id="2050" name="Object 3"/>
          <p:cNvGraphicFramePr>
            <a:graphicFrameLocks noChangeAspect="1"/>
          </p:cNvGraphicFramePr>
          <p:nvPr/>
        </p:nvGraphicFramePr>
        <p:xfrm>
          <a:off x="3054350" y="2362200"/>
          <a:ext cx="5791200" cy="3667125"/>
        </p:xfrm>
        <a:graphic>
          <a:graphicData uri="http://schemas.openxmlformats.org/presentationml/2006/ole">
            <p:oleObj spid="_x0000_s119810" name="Graph" r:id="rId4" imgW="3218400" imgH="2185920" progId="Origin50.Graph">
              <p:embed/>
            </p:oleObj>
          </a:graphicData>
        </a:graphic>
      </p:graphicFrame>
      <p:grpSp>
        <p:nvGrpSpPr>
          <p:cNvPr id="2" name="Group 4"/>
          <p:cNvGrpSpPr>
            <a:grpSpLocks/>
          </p:cNvGrpSpPr>
          <p:nvPr/>
        </p:nvGrpSpPr>
        <p:grpSpPr bwMode="auto">
          <a:xfrm>
            <a:off x="6350" y="5181600"/>
            <a:ext cx="4108450" cy="993775"/>
            <a:chOff x="4" y="3264"/>
            <a:chExt cx="2588" cy="626"/>
          </a:xfrm>
        </p:grpSpPr>
        <p:grpSp>
          <p:nvGrpSpPr>
            <p:cNvPr id="3" name="Group 5"/>
            <p:cNvGrpSpPr>
              <a:grpSpLocks/>
            </p:cNvGrpSpPr>
            <p:nvPr/>
          </p:nvGrpSpPr>
          <p:grpSpPr bwMode="auto">
            <a:xfrm>
              <a:off x="4" y="3264"/>
              <a:ext cx="2588" cy="624"/>
              <a:chOff x="4" y="3264"/>
              <a:chExt cx="2588" cy="624"/>
            </a:xfrm>
          </p:grpSpPr>
          <p:sp>
            <p:nvSpPr>
              <p:cNvPr id="2097" name="Line 6"/>
              <p:cNvSpPr>
                <a:spLocks noChangeShapeType="1"/>
              </p:cNvSpPr>
              <p:nvPr/>
            </p:nvSpPr>
            <p:spPr bwMode="auto">
              <a:xfrm flipV="1">
                <a:off x="1008" y="3264"/>
                <a:ext cx="1584" cy="282"/>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9" name="Object 7"/>
              <p:cNvGraphicFramePr>
                <a:graphicFrameLocks noChangeAspect="1"/>
              </p:cNvGraphicFramePr>
              <p:nvPr/>
            </p:nvGraphicFramePr>
            <p:xfrm>
              <a:off x="4" y="3314"/>
              <a:ext cx="1004" cy="574"/>
            </p:xfrm>
            <a:graphic>
              <a:graphicData uri="http://schemas.openxmlformats.org/presentationml/2006/ole">
                <p:oleObj spid="_x0000_s119819" name="Document" r:id="rId5" imgW="937800" imgH="536040" progId="Word.Document.8">
                  <p:embed/>
                </p:oleObj>
              </a:graphicData>
            </a:graphic>
          </p:graphicFrame>
        </p:grpSp>
        <p:sp>
          <p:nvSpPr>
            <p:cNvPr id="2096" name="Text Box 8"/>
            <p:cNvSpPr txBox="1">
              <a:spLocks noChangeArrowheads="1"/>
            </p:cNvSpPr>
            <p:nvPr/>
          </p:nvSpPr>
          <p:spPr bwMode="auto">
            <a:xfrm>
              <a:off x="624" y="3707"/>
              <a:ext cx="365"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10pJ</a:t>
              </a:r>
              <a:endParaRPr lang="fr-FR" sz="1300" b="1">
                <a:solidFill>
                  <a:srgbClr val="FFFFFF"/>
                </a:solidFill>
                <a:latin typeface="Tahoma" pitchFamily="34" charset="0"/>
              </a:endParaRPr>
            </a:p>
          </p:txBody>
        </p:sp>
      </p:grpSp>
      <p:grpSp>
        <p:nvGrpSpPr>
          <p:cNvPr id="4" name="Group 9"/>
          <p:cNvGrpSpPr>
            <a:grpSpLocks/>
          </p:cNvGrpSpPr>
          <p:nvPr/>
        </p:nvGrpSpPr>
        <p:grpSpPr bwMode="auto">
          <a:xfrm>
            <a:off x="152400" y="3581400"/>
            <a:ext cx="4038600" cy="1600200"/>
            <a:chOff x="96" y="2256"/>
            <a:chExt cx="2544" cy="1008"/>
          </a:xfrm>
        </p:grpSpPr>
        <p:grpSp>
          <p:nvGrpSpPr>
            <p:cNvPr id="5" name="Group 10"/>
            <p:cNvGrpSpPr>
              <a:grpSpLocks/>
            </p:cNvGrpSpPr>
            <p:nvPr/>
          </p:nvGrpSpPr>
          <p:grpSpPr bwMode="auto">
            <a:xfrm>
              <a:off x="96" y="2256"/>
              <a:ext cx="2544" cy="1008"/>
              <a:chOff x="96" y="2256"/>
              <a:chExt cx="2544" cy="1008"/>
            </a:xfrm>
          </p:grpSpPr>
          <p:sp>
            <p:nvSpPr>
              <p:cNvPr id="2094" name="Line 11"/>
              <p:cNvSpPr>
                <a:spLocks noChangeShapeType="1"/>
              </p:cNvSpPr>
              <p:nvPr/>
            </p:nvSpPr>
            <p:spPr bwMode="auto">
              <a:xfrm flipV="1">
                <a:off x="1104" y="2256"/>
                <a:ext cx="1536" cy="666"/>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8" name="Object 12"/>
              <p:cNvGraphicFramePr>
                <a:graphicFrameLocks noChangeAspect="1"/>
              </p:cNvGraphicFramePr>
              <p:nvPr/>
            </p:nvGraphicFramePr>
            <p:xfrm>
              <a:off x="96" y="2675"/>
              <a:ext cx="1021" cy="589"/>
            </p:xfrm>
            <a:graphic>
              <a:graphicData uri="http://schemas.openxmlformats.org/presentationml/2006/ole">
                <p:oleObj spid="_x0000_s119818" name="Document" r:id="rId6" imgW="953280" imgH="550440" progId="Word.Document.8">
                  <p:embed/>
                </p:oleObj>
              </a:graphicData>
            </a:graphic>
          </p:graphicFrame>
        </p:grpSp>
        <p:sp>
          <p:nvSpPr>
            <p:cNvPr id="2093" name="Text Box 13"/>
            <p:cNvSpPr txBox="1">
              <a:spLocks noChangeArrowheads="1"/>
            </p:cNvSpPr>
            <p:nvPr/>
          </p:nvSpPr>
          <p:spPr bwMode="auto">
            <a:xfrm>
              <a:off x="720" y="3072"/>
              <a:ext cx="365"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30pJ</a:t>
              </a:r>
              <a:endParaRPr lang="fr-FR" sz="1300" b="1">
                <a:solidFill>
                  <a:srgbClr val="FFFFFF"/>
                </a:solidFill>
                <a:latin typeface="Tahoma" pitchFamily="34" charset="0"/>
              </a:endParaRPr>
            </a:p>
          </p:txBody>
        </p:sp>
      </p:grpSp>
      <p:grpSp>
        <p:nvGrpSpPr>
          <p:cNvPr id="6" name="Group 14"/>
          <p:cNvGrpSpPr>
            <a:grpSpLocks/>
          </p:cNvGrpSpPr>
          <p:nvPr/>
        </p:nvGrpSpPr>
        <p:grpSpPr bwMode="auto">
          <a:xfrm>
            <a:off x="304800" y="3260725"/>
            <a:ext cx="3962400" cy="930275"/>
            <a:chOff x="192" y="2054"/>
            <a:chExt cx="2496" cy="586"/>
          </a:xfrm>
        </p:grpSpPr>
        <p:grpSp>
          <p:nvGrpSpPr>
            <p:cNvPr id="7" name="Group 15"/>
            <p:cNvGrpSpPr>
              <a:grpSpLocks/>
            </p:cNvGrpSpPr>
            <p:nvPr/>
          </p:nvGrpSpPr>
          <p:grpSpPr bwMode="auto">
            <a:xfrm>
              <a:off x="192" y="2054"/>
              <a:ext cx="2496" cy="586"/>
              <a:chOff x="192" y="2054"/>
              <a:chExt cx="2496" cy="586"/>
            </a:xfrm>
          </p:grpSpPr>
          <p:sp>
            <p:nvSpPr>
              <p:cNvPr id="2091" name="Line 16"/>
              <p:cNvSpPr>
                <a:spLocks noChangeShapeType="1"/>
              </p:cNvSpPr>
              <p:nvPr/>
            </p:nvSpPr>
            <p:spPr bwMode="auto">
              <a:xfrm flipV="1">
                <a:off x="1200" y="2112"/>
                <a:ext cx="1488" cy="186"/>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7" name="Object 17"/>
              <p:cNvGraphicFramePr>
                <a:graphicFrameLocks noChangeAspect="1"/>
              </p:cNvGraphicFramePr>
              <p:nvPr/>
            </p:nvGraphicFramePr>
            <p:xfrm>
              <a:off x="192" y="2054"/>
              <a:ext cx="1021" cy="586"/>
            </p:xfrm>
            <a:graphic>
              <a:graphicData uri="http://schemas.openxmlformats.org/presentationml/2006/ole">
                <p:oleObj spid="_x0000_s119817" name="Document" r:id="rId7" imgW="953280" imgH="547560" progId="Word.Document.8">
                  <p:embed/>
                </p:oleObj>
              </a:graphicData>
            </a:graphic>
          </p:graphicFrame>
        </p:grpSp>
        <p:sp>
          <p:nvSpPr>
            <p:cNvPr id="2090" name="Text Box 18"/>
            <p:cNvSpPr txBox="1">
              <a:spLocks noChangeArrowheads="1"/>
            </p:cNvSpPr>
            <p:nvPr/>
          </p:nvSpPr>
          <p:spPr bwMode="auto">
            <a:xfrm>
              <a:off x="816" y="2457"/>
              <a:ext cx="365"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49pJ</a:t>
              </a:r>
              <a:endParaRPr lang="fr-FR" sz="1300" b="1">
                <a:solidFill>
                  <a:srgbClr val="FFFFFF"/>
                </a:solidFill>
                <a:latin typeface="Tahoma" pitchFamily="34" charset="0"/>
              </a:endParaRPr>
            </a:p>
          </p:txBody>
        </p:sp>
      </p:grpSp>
      <p:grpSp>
        <p:nvGrpSpPr>
          <p:cNvPr id="8" name="Group 19"/>
          <p:cNvGrpSpPr>
            <a:grpSpLocks/>
          </p:cNvGrpSpPr>
          <p:nvPr/>
        </p:nvGrpSpPr>
        <p:grpSpPr bwMode="auto">
          <a:xfrm>
            <a:off x="461963" y="2265363"/>
            <a:ext cx="4033837" cy="1011237"/>
            <a:chOff x="291" y="1427"/>
            <a:chExt cx="2541" cy="637"/>
          </a:xfrm>
        </p:grpSpPr>
        <p:grpSp>
          <p:nvGrpSpPr>
            <p:cNvPr id="9" name="Group 20"/>
            <p:cNvGrpSpPr>
              <a:grpSpLocks/>
            </p:cNvGrpSpPr>
            <p:nvPr/>
          </p:nvGrpSpPr>
          <p:grpSpPr bwMode="auto">
            <a:xfrm>
              <a:off x="291" y="1427"/>
              <a:ext cx="2541" cy="637"/>
              <a:chOff x="291" y="1427"/>
              <a:chExt cx="2541" cy="637"/>
            </a:xfrm>
          </p:grpSpPr>
          <p:sp>
            <p:nvSpPr>
              <p:cNvPr id="2088" name="Line 21"/>
              <p:cNvSpPr>
                <a:spLocks noChangeShapeType="1"/>
              </p:cNvSpPr>
              <p:nvPr/>
            </p:nvSpPr>
            <p:spPr bwMode="auto">
              <a:xfrm>
                <a:off x="1344" y="1674"/>
                <a:ext cx="1488" cy="390"/>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6" name="Object 22"/>
              <p:cNvGraphicFramePr>
                <a:graphicFrameLocks noChangeAspect="1"/>
              </p:cNvGraphicFramePr>
              <p:nvPr/>
            </p:nvGraphicFramePr>
            <p:xfrm>
              <a:off x="291" y="1427"/>
              <a:ext cx="1053" cy="589"/>
            </p:xfrm>
            <a:graphic>
              <a:graphicData uri="http://schemas.openxmlformats.org/presentationml/2006/ole">
                <p:oleObj spid="_x0000_s119816" name="Document" r:id="rId8" imgW="983520" imgH="550440" progId="Word.Document.8">
                  <p:embed/>
                </p:oleObj>
              </a:graphicData>
            </a:graphic>
          </p:graphicFrame>
        </p:grpSp>
        <p:sp>
          <p:nvSpPr>
            <p:cNvPr id="2087" name="Text Box 23"/>
            <p:cNvSpPr txBox="1">
              <a:spLocks noChangeArrowheads="1"/>
            </p:cNvSpPr>
            <p:nvPr/>
          </p:nvSpPr>
          <p:spPr bwMode="auto">
            <a:xfrm>
              <a:off x="912" y="1842"/>
              <a:ext cx="431"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120pJ</a:t>
              </a:r>
              <a:endParaRPr lang="fr-FR" sz="1300" b="1">
                <a:solidFill>
                  <a:srgbClr val="FFFFFF"/>
                </a:solidFill>
                <a:latin typeface="Tahoma" pitchFamily="34" charset="0"/>
              </a:endParaRPr>
            </a:p>
          </p:txBody>
        </p:sp>
      </p:grpSp>
      <p:grpSp>
        <p:nvGrpSpPr>
          <p:cNvPr id="10" name="Group 24"/>
          <p:cNvGrpSpPr>
            <a:grpSpLocks/>
          </p:cNvGrpSpPr>
          <p:nvPr/>
        </p:nvGrpSpPr>
        <p:grpSpPr bwMode="auto">
          <a:xfrm>
            <a:off x="665163" y="1274763"/>
            <a:ext cx="4059237" cy="1849437"/>
            <a:chOff x="419" y="803"/>
            <a:chExt cx="2557" cy="1165"/>
          </a:xfrm>
        </p:grpSpPr>
        <p:grpSp>
          <p:nvGrpSpPr>
            <p:cNvPr id="11" name="Group 25"/>
            <p:cNvGrpSpPr>
              <a:grpSpLocks/>
            </p:cNvGrpSpPr>
            <p:nvPr/>
          </p:nvGrpSpPr>
          <p:grpSpPr bwMode="auto">
            <a:xfrm>
              <a:off x="419" y="803"/>
              <a:ext cx="2557" cy="1165"/>
              <a:chOff x="419" y="803"/>
              <a:chExt cx="2557" cy="1165"/>
            </a:xfrm>
          </p:grpSpPr>
          <p:sp>
            <p:nvSpPr>
              <p:cNvPr id="2085" name="Line 26"/>
              <p:cNvSpPr>
                <a:spLocks noChangeShapeType="1"/>
              </p:cNvSpPr>
              <p:nvPr/>
            </p:nvSpPr>
            <p:spPr bwMode="auto">
              <a:xfrm>
                <a:off x="1392" y="1290"/>
                <a:ext cx="1584" cy="678"/>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5" name="Object 27"/>
              <p:cNvGraphicFramePr>
                <a:graphicFrameLocks noChangeAspect="1"/>
              </p:cNvGraphicFramePr>
              <p:nvPr/>
            </p:nvGraphicFramePr>
            <p:xfrm>
              <a:off x="419" y="803"/>
              <a:ext cx="1021" cy="589"/>
            </p:xfrm>
            <a:graphic>
              <a:graphicData uri="http://schemas.openxmlformats.org/presentationml/2006/ole">
                <p:oleObj spid="_x0000_s119815" name="Document" r:id="rId9" imgW="953280" imgH="550440" progId="Word.Document.8">
                  <p:embed/>
                </p:oleObj>
              </a:graphicData>
            </a:graphic>
          </p:graphicFrame>
        </p:grpSp>
        <p:sp>
          <p:nvSpPr>
            <p:cNvPr id="2084" name="Text Box 28"/>
            <p:cNvSpPr txBox="1">
              <a:spLocks noChangeArrowheads="1"/>
            </p:cNvSpPr>
            <p:nvPr/>
          </p:nvSpPr>
          <p:spPr bwMode="auto">
            <a:xfrm>
              <a:off x="1056" y="1227"/>
              <a:ext cx="431"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177pJ</a:t>
              </a:r>
              <a:endParaRPr lang="fr-FR" sz="1300" b="1">
                <a:solidFill>
                  <a:srgbClr val="FFFFFF"/>
                </a:solidFill>
                <a:latin typeface="Tahoma" pitchFamily="34" charset="0"/>
              </a:endParaRPr>
            </a:p>
          </p:txBody>
        </p:sp>
      </p:grpSp>
      <p:grpSp>
        <p:nvGrpSpPr>
          <p:cNvPr id="12" name="Group 29"/>
          <p:cNvGrpSpPr>
            <a:grpSpLocks/>
          </p:cNvGrpSpPr>
          <p:nvPr/>
        </p:nvGrpSpPr>
        <p:grpSpPr bwMode="auto">
          <a:xfrm>
            <a:off x="2341563" y="1055688"/>
            <a:ext cx="2840037" cy="1992312"/>
            <a:chOff x="1475" y="665"/>
            <a:chExt cx="1789" cy="1255"/>
          </a:xfrm>
        </p:grpSpPr>
        <p:grpSp>
          <p:nvGrpSpPr>
            <p:cNvPr id="13" name="Group 30"/>
            <p:cNvGrpSpPr>
              <a:grpSpLocks/>
            </p:cNvGrpSpPr>
            <p:nvPr/>
          </p:nvGrpSpPr>
          <p:grpSpPr bwMode="auto">
            <a:xfrm>
              <a:off x="1475" y="665"/>
              <a:ext cx="1789" cy="1255"/>
              <a:chOff x="1475" y="665"/>
              <a:chExt cx="1789" cy="1255"/>
            </a:xfrm>
          </p:grpSpPr>
          <p:sp>
            <p:nvSpPr>
              <p:cNvPr id="2082" name="Line 31"/>
              <p:cNvSpPr>
                <a:spLocks noChangeShapeType="1"/>
              </p:cNvSpPr>
              <p:nvPr/>
            </p:nvSpPr>
            <p:spPr bwMode="auto">
              <a:xfrm>
                <a:off x="2016" y="1194"/>
                <a:ext cx="1248" cy="726"/>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4" name="Object 32"/>
              <p:cNvGraphicFramePr>
                <a:graphicFrameLocks noChangeAspect="1"/>
              </p:cNvGraphicFramePr>
              <p:nvPr/>
            </p:nvGraphicFramePr>
            <p:xfrm>
              <a:off x="1475" y="665"/>
              <a:ext cx="1021" cy="583"/>
            </p:xfrm>
            <a:graphic>
              <a:graphicData uri="http://schemas.openxmlformats.org/presentationml/2006/ole">
                <p:oleObj spid="_x0000_s119814" name="Document" r:id="rId10" imgW="953280" imgH="544680" progId="Word.Document.8">
                  <p:embed/>
                </p:oleObj>
              </a:graphicData>
            </a:graphic>
          </p:graphicFrame>
        </p:grpSp>
        <p:sp>
          <p:nvSpPr>
            <p:cNvPr id="2081" name="Text Box 33"/>
            <p:cNvSpPr txBox="1">
              <a:spLocks noChangeArrowheads="1"/>
            </p:cNvSpPr>
            <p:nvPr/>
          </p:nvSpPr>
          <p:spPr bwMode="auto">
            <a:xfrm>
              <a:off x="2083" y="1104"/>
              <a:ext cx="431"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305pJ</a:t>
              </a:r>
              <a:endParaRPr lang="fr-FR" sz="1300" b="1">
                <a:solidFill>
                  <a:srgbClr val="FFFFFF"/>
                </a:solidFill>
                <a:latin typeface="Tahoma" pitchFamily="34" charset="0"/>
              </a:endParaRPr>
            </a:p>
          </p:txBody>
        </p:sp>
      </p:grpSp>
      <p:grpSp>
        <p:nvGrpSpPr>
          <p:cNvPr id="14" name="Group 34"/>
          <p:cNvGrpSpPr>
            <a:grpSpLocks/>
          </p:cNvGrpSpPr>
          <p:nvPr/>
        </p:nvGrpSpPr>
        <p:grpSpPr bwMode="auto">
          <a:xfrm>
            <a:off x="4038600" y="954088"/>
            <a:ext cx="2133600" cy="1941512"/>
            <a:chOff x="2544" y="601"/>
            <a:chExt cx="1344" cy="1223"/>
          </a:xfrm>
        </p:grpSpPr>
        <p:grpSp>
          <p:nvGrpSpPr>
            <p:cNvPr id="15" name="Group 35"/>
            <p:cNvGrpSpPr>
              <a:grpSpLocks/>
            </p:cNvGrpSpPr>
            <p:nvPr/>
          </p:nvGrpSpPr>
          <p:grpSpPr bwMode="auto">
            <a:xfrm>
              <a:off x="2544" y="601"/>
              <a:ext cx="1344" cy="1223"/>
              <a:chOff x="2544" y="601"/>
              <a:chExt cx="1344" cy="1223"/>
            </a:xfrm>
          </p:grpSpPr>
          <p:sp>
            <p:nvSpPr>
              <p:cNvPr id="2079" name="Line 36"/>
              <p:cNvSpPr>
                <a:spLocks noChangeShapeType="1"/>
              </p:cNvSpPr>
              <p:nvPr/>
            </p:nvSpPr>
            <p:spPr bwMode="auto">
              <a:xfrm>
                <a:off x="3120" y="1146"/>
                <a:ext cx="768" cy="678"/>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3" name="Object 37"/>
              <p:cNvGraphicFramePr>
                <a:graphicFrameLocks noChangeAspect="1"/>
              </p:cNvGraphicFramePr>
              <p:nvPr/>
            </p:nvGraphicFramePr>
            <p:xfrm>
              <a:off x="2544" y="601"/>
              <a:ext cx="1053" cy="599"/>
            </p:xfrm>
            <a:graphic>
              <a:graphicData uri="http://schemas.openxmlformats.org/presentationml/2006/ole">
                <p:oleObj spid="_x0000_s119813" name="Document" r:id="rId11" imgW="983520" imgH="559080" progId="Word.Document.8">
                  <p:embed/>
                </p:oleObj>
              </a:graphicData>
            </a:graphic>
          </p:graphicFrame>
        </p:grpSp>
        <p:sp>
          <p:nvSpPr>
            <p:cNvPr id="2078" name="Text Box 38"/>
            <p:cNvSpPr txBox="1">
              <a:spLocks noChangeArrowheads="1"/>
            </p:cNvSpPr>
            <p:nvPr/>
          </p:nvSpPr>
          <p:spPr bwMode="auto">
            <a:xfrm>
              <a:off x="3168" y="1056"/>
              <a:ext cx="431"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588pJ</a:t>
              </a:r>
              <a:endParaRPr lang="fr-FR" sz="1300" b="1">
                <a:solidFill>
                  <a:srgbClr val="FFFFFF"/>
                </a:solidFill>
                <a:latin typeface="Tahoma" pitchFamily="34" charset="0"/>
              </a:endParaRPr>
            </a:p>
          </p:txBody>
        </p:sp>
      </p:grpSp>
      <p:grpSp>
        <p:nvGrpSpPr>
          <p:cNvPr id="16" name="Group 39"/>
          <p:cNvGrpSpPr>
            <a:grpSpLocks/>
          </p:cNvGrpSpPr>
          <p:nvPr/>
        </p:nvGrpSpPr>
        <p:grpSpPr bwMode="auto">
          <a:xfrm>
            <a:off x="5791200" y="903288"/>
            <a:ext cx="1674813" cy="1916112"/>
            <a:chOff x="3648" y="569"/>
            <a:chExt cx="1055" cy="1207"/>
          </a:xfrm>
        </p:grpSpPr>
        <p:grpSp>
          <p:nvGrpSpPr>
            <p:cNvPr id="17" name="Group 40"/>
            <p:cNvGrpSpPr>
              <a:grpSpLocks/>
            </p:cNvGrpSpPr>
            <p:nvPr/>
          </p:nvGrpSpPr>
          <p:grpSpPr bwMode="auto">
            <a:xfrm>
              <a:off x="3648" y="569"/>
              <a:ext cx="1021" cy="1207"/>
              <a:chOff x="3648" y="569"/>
              <a:chExt cx="1021" cy="1207"/>
            </a:xfrm>
          </p:grpSpPr>
          <p:sp>
            <p:nvSpPr>
              <p:cNvPr id="2076" name="Line 41"/>
              <p:cNvSpPr>
                <a:spLocks noChangeShapeType="1"/>
              </p:cNvSpPr>
              <p:nvPr/>
            </p:nvSpPr>
            <p:spPr bwMode="auto">
              <a:xfrm>
                <a:off x="4176" y="1098"/>
                <a:ext cx="480" cy="678"/>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2" name="Object 42"/>
              <p:cNvGraphicFramePr>
                <a:graphicFrameLocks noChangeAspect="1"/>
              </p:cNvGraphicFramePr>
              <p:nvPr/>
            </p:nvGraphicFramePr>
            <p:xfrm>
              <a:off x="3648" y="569"/>
              <a:ext cx="1021" cy="583"/>
            </p:xfrm>
            <a:graphic>
              <a:graphicData uri="http://schemas.openxmlformats.org/presentationml/2006/ole">
                <p:oleObj spid="_x0000_s119812" name="Document" r:id="rId12" imgW="953280" imgH="544680" progId="Word.Document.8">
                  <p:embed/>
                </p:oleObj>
              </a:graphicData>
            </a:graphic>
          </p:graphicFrame>
        </p:grpSp>
        <p:sp>
          <p:nvSpPr>
            <p:cNvPr id="2075" name="Text Box 43"/>
            <p:cNvSpPr txBox="1">
              <a:spLocks noChangeArrowheads="1"/>
            </p:cNvSpPr>
            <p:nvPr/>
          </p:nvSpPr>
          <p:spPr bwMode="auto">
            <a:xfrm>
              <a:off x="4272" y="1008"/>
              <a:ext cx="431"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891pJ</a:t>
              </a:r>
              <a:endParaRPr lang="fr-FR" sz="1300" b="1">
                <a:solidFill>
                  <a:srgbClr val="FFFFFF"/>
                </a:solidFill>
                <a:latin typeface="Tahoma" pitchFamily="34" charset="0"/>
              </a:endParaRPr>
            </a:p>
          </p:txBody>
        </p:sp>
      </p:grpSp>
      <p:grpSp>
        <p:nvGrpSpPr>
          <p:cNvPr id="18" name="Group 44"/>
          <p:cNvGrpSpPr>
            <a:grpSpLocks/>
          </p:cNvGrpSpPr>
          <p:nvPr/>
        </p:nvGrpSpPr>
        <p:grpSpPr bwMode="auto">
          <a:xfrm>
            <a:off x="7473950" y="838200"/>
            <a:ext cx="1620838" cy="1971675"/>
            <a:chOff x="4708" y="528"/>
            <a:chExt cx="1021" cy="1242"/>
          </a:xfrm>
        </p:grpSpPr>
        <p:grpSp>
          <p:nvGrpSpPr>
            <p:cNvPr id="19" name="Group 45"/>
            <p:cNvGrpSpPr>
              <a:grpSpLocks/>
            </p:cNvGrpSpPr>
            <p:nvPr/>
          </p:nvGrpSpPr>
          <p:grpSpPr bwMode="auto">
            <a:xfrm>
              <a:off x="4708" y="528"/>
              <a:ext cx="1004" cy="1242"/>
              <a:chOff x="4708" y="528"/>
              <a:chExt cx="1004" cy="1242"/>
            </a:xfrm>
          </p:grpSpPr>
          <p:sp>
            <p:nvSpPr>
              <p:cNvPr id="2073" name="Line 46"/>
              <p:cNvSpPr>
                <a:spLocks noChangeShapeType="1"/>
              </p:cNvSpPr>
              <p:nvPr/>
            </p:nvSpPr>
            <p:spPr bwMode="auto">
              <a:xfrm flipH="1">
                <a:off x="5232" y="1050"/>
                <a:ext cx="0" cy="720"/>
              </a:xfrm>
              <a:prstGeom prst="line">
                <a:avLst/>
              </a:prstGeom>
              <a:noFill/>
              <a:ln w="38100">
                <a:solidFill>
                  <a:srgbClr val="3399FF"/>
                </a:solidFill>
                <a:prstDash val="sysDot"/>
                <a:round/>
                <a:headEnd type="none" w="sm" len="sm"/>
                <a:tailEnd type="triangle" w="sm" len="sm"/>
              </a:ln>
            </p:spPr>
            <p:txBody>
              <a:bodyPr wrap="none" anchor="ctr"/>
              <a:lstStyle/>
              <a:p>
                <a:endParaRPr lang="it-IT"/>
              </a:p>
            </p:txBody>
          </p:sp>
          <p:graphicFrame>
            <p:nvGraphicFramePr>
              <p:cNvPr id="2051" name="Object 47"/>
              <p:cNvGraphicFramePr>
                <a:graphicFrameLocks noChangeAspect="1"/>
              </p:cNvGraphicFramePr>
              <p:nvPr/>
            </p:nvGraphicFramePr>
            <p:xfrm>
              <a:off x="4708" y="528"/>
              <a:ext cx="1004" cy="580"/>
            </p:xfrm>
            <a:graphic>
              <a:graphicData uri="http://schemas.openxmlformats.org/presentationml/2006/ole">
                <p:oleObj spid="_x0000_s119811" name="Document" r:id="rId13" imgW="937800" imgH="541800" progId="Word.Document.8">
                  <p:embed/>
                </p:oleObj>
              </a:graphicData>
            </a:graphic>
          </p:graphicFrame>
        </p:grpSp>
        <p:sp>
          <p:nvSpPr>
            <p:cNvPr id="2072" name="Text Box 48"/>
            <p:cNvSpPr txBox="1">
              <a:spLocks noChangeArrowheads="1"/>
            </p:cNvSpPr>
            <p:nvPr/>
          </p:nvSpPr>
          <p:spPr bwMode="auto">
            <a:xfrm>
              <a:off x="5232" y="960"/>
              <a:ext cx="497" cy="183"/>
            </a:xfrm>
            <a:prstGeom prst="rect">
              <a:avLst/>
            </a:prstGeom>
            <a:noFill/>
            <a:ln w="12700">
              <a:noFill/>
              <a:miter lim="800000"/>
              <a:headEnd type="none" w="sm" len="sm"/>
              <a:tailEnd type="none" w="sm" len="sm"/>
            </a:ln>
          </p:spPr>
          <p:txBody>
            <a:bodyPr wrap="none">
              <a:spAutoFit/>
            </a:bodyPr>
            <a:lstStyle/>
            <a:p>
              <a:pPr eaLnBrk="0" hangingPunct="0"/>
              <a:r>
                <a:rPr lang="en-US" sz="1300" b="1">
                  <a:solidFill>
                    <a:srgbClr val="FFFFFF"/>
                  </a:solidFill>
                  <a:latin typeface="Tahoma" pitchFamily="34" charset="0"/>
                </a:rPr>
                <a:t>1193pJ</a:t>
              </a:r>
              <a:endParaRPr lang="fr-FR" sz="1300" b="1">
                <a:solidFill>
                  <a:srgbClr val="FFFFFF"/>
                </a:solidFill>
                <a:latin typeface="Tahoma" pitchFamily="34" charset="0"/>
              </a:endParaRPr>
            </a:p>
          </p:txBody>
        </p:sp>
      </p:grpSp>
      <p:sp>
        <p:nvSpPr>
          <p:cNvPr id="2070" name="Text Box 49"/>
          <p:cNvSpPr txBox="1">
            <a:spLocks noChangeArrowheads="1"/>
          </p:cNvSpPr>
          <p:nvPr/>
        </p:nvSpPr>
        <p:spPr bwMode="auto">
          <a:xfrm>
            <a:off x="3030538" y="6080125"/>
            <a:ext cx="3036887" cy="396875"/>
          </a:xfrm>
          <a:prstGeom prst="rect">
            <a:avLst/>
          </a:prstGeom>
          <a:noFill/>
          <a:ln w="9525">
            <a:noFill/>
            <a:miter lim="800000"/>
            <a:headEnd/>
            <a:tailEnd/>
          </a:ln>
        </p:spPr>
        <p:txBody>
          <a:bodyPr wrap="none">
            <a:spAutoFit/>
          </a:bodyPr>
          <a:lstStyle/>
          <a:p>
            <a:pPr algn="ctr"/>
            <a:r>
              <a:rPr lang="en-US" sz="2000" i="1">
                <a:solidFill>
                  <a:srgbClr val="FFCC99"/>
                </a:solidFill>
              </a:rPr>
              <a:t>P. Fouillat, EWRHE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50875" y="78903"/>
            <a:ext cx="8458200" cy="685801"/>
          </a:xfrm>
        </p:spPr>
        <p:txBody>
          <a:bodyPr/>
          <a:lstStyle/>
          <a:p>
            <a:pPr eaLnBrk="1" hangingPunct="1"/>
            <a:r>
              <a:rPr lang="fr-FR" sz="2400" i="1" dirty="0" err="1" smtClean="0"/>
              <a:t>Testing</a:t>
            </a:r>
            <a:r>
              <a:rPr lang="fr-FR" sz="2400" i="1" dirty="0" smtClean="0"/>
              <a:t> </a:t>
            </a:r>
            <a:r>
              <a:rPr lang="fr-FR" sz="2400" i="1" dirty="0" err="1" smtClean="0"/>
              <a:t>SRAMs</a:t>
            </a:r>
            <a:r>
              <a:rPr lang="fr-FR" sz="2400" i="1" dirty="0" smtClean="0"/>
              <a:t>: </a:t>
            </a:r>
            <a:r>
              <a:rPr lang="fr-FR" sz="2400" i="1" dirty="0" err="1" smtClean="0"/>
              <a:t>heavy</a:t>
            </a:r>
            <a:r>
              <a:rPr lang="fr-FR" sz="2400" i="1" dirty="0" smtClean="0"/>
              <a:t> ions vs. laser</a:t>
            </a:r>
          </a:p>
        </p:txBody>
      </p:sp>
      <p:graphicFrame>
        <p:nvGraphicFramePr>
          <p:cNvPr id="3074" name="Object 3"/>
          <p:cNvGraphicFramePr>
            <a:graphicFrameLocks noChangeAspect="1"/>
          </p:cNvGraphicFramePr>
          <p:nvPr/>
        </p:nvGraphicFramePr>
        <p:xfrm>
          <a:off x="-152400" y="1717675"/>
          <a:ext cx="4887913" cy="3951288"/>
        </p:xfrm>
        <a:graphic>
          <a:graphicData uri="http://schemas.openxmlformats.org/presentationml/2006/ole">
            <p:oleObj spid="_x0000_s120834" name="Graph" r:id="rId4" imgW="3749760" imgH="3026880" progId="Origin50.Graph">
              <p:embed/>
            </p:oleObj>
          </a:graphicData>
        </a:graphic>
      </p:graphicFrame>
      <p:graphicFrame>
        <p:nvGraphicFramePr>
          <p:cNvPr id="3075" name="Object 4"/>
          <p:cNvGraphicFramePr>
            <a:graphicFrameLocks noChangeAspect="1"/>
          </p:cNvGraphicFramePr>
          <p:nvPr/>
        </p:nvGraphicFramePr>
        <p:xfrm>
          <a:off x="4267200" y="1793875"/>
          <a:ext cx="4849813" cy="3921125"/>
        </p:xfrm>
        <a:graphic>
          <a:graphicData uri="http://schemas.openxmlformats.org/presentationml/2006/ole">
            <p:oleObj spid="_x0000_s120835" name="Graph" r:id="rId5" imgW="3847680" imgH="3015360" progId="Origin50.Graph">
              <p:embed/>
            </p:oleObj>
          </a:graphicData>
        </a:graphic>
      </p:graphicFrame>
      <p:sp>
        <p:nvSpPr>
          <p:cNvPr id="3077" name="Text Box 5"/>
          <p:cNvSpPr txBox="1">
            <a:spLocks noChangeArrowheads="1"/>
          </p:cNvSpPr>
          <p:nvPr/>
        </p:nvSpPr>
        <p:spPr bwMode="auto">
          <a:xfrm>
            <a:off x="1828800" y="1584325"/>
            <a:ext cx="1595438" cy="396875"/>
          </a:xfrm>
          <a:prstGeom prst="rect">
            <a:avLst/>
          </a:prstGeom>
          <a:solidFill>
            <a:schemeClr val="bg1"/>
          </a:solidFill>
          <a:ln w="9525">
            <a:noFill/>
            <a:miter lim="800000"/>
            <a:headEnd/>
            <a:tailEnd/>
          </a:ln>
        </p:spPr>
        <p:txBody>
          <a:bodyPr wrap="none">
            <a:spAutoFit/>
          </a:bodyPr>
          <a:lstStyle/>
          <a:p>
            <a:r>
              <a:rPr lang="fr-FR" sz="2000" b="1"/>
              <a:t>Laser Tests</a:t>
            </a:r>
          </a:p>
        </p:txBody>
      </p:sp>
      <p:sp>
        <p:nvSpPr>
          <p:cNvPr id="3078" name="Text Box 6"/>
          <p:cNvSpPr txBox="1">
            <a:spLocks noChangeArrowheads="1"/>
          </p:cNvSpPr>
          <p:nvPr/>
        </p:nvSpPr>
        <p:spPr bwMode="auto">
          <a:xfrm>
            <a:off x="6019800" y="1584325"/>
            <a:ext cx="2117725" cy="396875"/>
          </a:xfrm>
          <a:prstGeom prst="rect">
            <a:avLst/>
          </a:prstGeom>
          <a:solidFill>
            <a:schemeClr val="bg1"/>
          </a:solidFill>
          <a:ln w="9525">
            <a:noFill/>
            <a:miter lim="800000"/>
            <a:headEnd/>
            <a:tailEnd/>
          </a:ln>
        </p:spPr>
        <p:txBody>
          <a:bodyPr wrap="none">
            <a:spAutoFit/>
          </a:bodyPr>
          <a:lstStyle/>
          <a:p>
            <a:r>
              <a:rPr lang="fr-FR" sz="2000" b="1"/>
              <a:t>Heavy ion Tests</a:t>
            </a:r>
          </a:p>
        </p:txBody>
      </p:sp>
      <p:sp>
        <p:nvSpPr>
          <p:cNvPr id="3079" name="Rectangle 7"/>
          <p:cNvSpPr>
            <a:spLocks noChangeArrowheads="1"/>
          </p:cNvSpPr>
          <p:nvPr/>
        </p:nvSpPr>
        <p:spPr bwMode="auto">
          <a:xfrm>
            <a:off x="1143000" y="1066800"/>
            <a:ext cx="6480175" cy="396875"/>
          </a:xfrm>
          <a:prstGeom prst="rect">
            <a:avLst/>
          </a:prstGeom>
          <a:noFill/>
          <a:ln w="12700">
            <a:noFill/>
            <a:miter lim="800000"/>
            <a:headEnd type="none" w="sm" len="sm"/>
            <a:tailEnd type="none" w="sm" len="sm"/>
          </a:ln>
        </p:spPr>
        <p:txBody>
          <a:bodyPr wrap="none">
            <a:spAutoFit/>
          </a:bodyPr>
          <a:lstStyle/>
          <a:p>
            <a:pPr eaLnBrk="0" hangingPunct="0"/>
            <a:r>
              <a:rPr lang="fr-FR" sz="2000" i="1">
                <a:solidFill>
                  <a:srgbClr val="0000CC"/>
                </a:solidFill>
              </a:rPr>
              <a:t>HITACHI A  4Mbits 0.5µm   versus    NEC 1Mbits 0.8µm</a:t>
            </a:r>
          </a:p>
        </p:txBody>
      </p:sp>
      <p:sp>
        <p:nvSpPr>
          <p:cNvPr id="3080" name="Text Box 8"/>
          <p:cNvSpPr txBox="1">
            <a:spLocks noChangeArrowheads="1"/>
          </p:cNvSpPr>
          <p:nvPr/>
        </p:nvSpPr>
        <p:spPr bwMode="auto">
          <a:xfrm>
            <a:off x="3030538" y="5867400"/>
            <a:ext cx="3036887" cy="396875"/>
          </a:xfrm>
          <a:prstGeom prst="rect">
            <a:avLst/>
          </a:prstGeom>
          <a:noFill/>
          <a:ln w="9525">
            <a:noFill/>
            <a:miter lim="800000"/>
            <a:headEnd/>
            <a:tailEnd/>
          </a:ln>
        </p:spPr>
        <p:txBody>
          <a:bodyPr wrap="none">
            <a:spAutoFit/>
          </a:bodyPr>
          <a:lstStyle/>
          <a:p>
            <a:pPr algn="ctr"/>
            <a:r>
              <a:rPr lang="en-US" sz="2000" i="1">
                <a:solidFill>
                  <a:srgbClr val="FF9900"/>
                </a:solidFill>
              </a:rPr>
              <a:t>P. Fouillat, EWRHE 2004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1187450" y="92075"/>
            <a:ext cx="7956550" cy="457200"/>
          </a:xfrm>
          <a:prstGeom prst="rect">
            <a:avLst/>
          </a:prstGeom>
        </p:spPr>
        <p:txBody>
          <a:bodyPr/>
          <a:lstStyle/>
          <a:p>
            <a:pPr eaLnBrk="1" hangingPunct="1"/>
            <a:r>
              <a:rPr lang="en-US" sz="2400" i="1" dirty="0" smtClean="0"/>
              <a:t>SEE cross section and threshold LET</a:t>
            </a:r>
          </a:p>
        </p:txBody>
      </p:sp>
      <p:grpSp>
        <p:nvGrpSpPr>
          <p:cNvPr id="2052" name="Group 3"/>
          <p:cNvGrpSpPr>
            <a:grpSpLocks/>
          </p:cNvGrpSpPr>
          <p:nvPr/>
        </p:nvGrpSpPr>
        <p:grpSpPr bwMode="auto">
          <a:xfrm>
            <a:off x="533400" y="4495800"/>
            <a:ext cx="8686800" cy="1436688"/>
            <a:chOff x="336" y="2688"/>
            <a:chExt cx="5472" cy="905"/>
          </a:xfrm>
        </p:grpSpPr>
        <p:sp>
          <p:nvSpPr>
            <p:cNvPr id="2056" name="Rectangle 4"/>
            <p:cNvSpPr>
              <a:spLocks noChangeArrowheads="1"/>
            </p:cNvSpPr>
            <p:nvPr/>
          </p:nvSpPr>
          <p:spPr bwMode="auto">
            <a:xfrm>
              <a:off x="672" y="2688"/>
              <a:ext cx="4368" cy="816"/>
            </a:xfrm>
            <a:prstGeom prst="rect">
              <a:avLst/>
            </a:prstGeom>
            <a:solidFill>
              <a:srgbClr val="FFFF99"/>
            </a:solidFill>
            <a:ln w="9525">
              <a:noFill/>
              <a:miter lim="800000"/>
              <a:headEnd/>
              <a:tailEnd/>
            </a:ln>
          </p:spPr>
          <p:txBody>
            <a:bodyPr wrap="none" anchor="ctr"/>
            <a:lstStyle/>
            <a:p>
              <a:endParaRPr lang="it-IT"/>
            </a:p>
          </p:txBody>
        </p:sp>
        <p:graphicFrame>
          <p:nvGraphicFramePr>
            <p:cNvPr id="2050" name="Object 5"/>
            <p:cNvGraphicFramePr>
              <a:graphicFrameLocks noChangeAspect="1"/>
            </p:cNvGraphicFramePr>
            <p:nvPr/>
          </p:nvGraphicFramePr>
          <p:xfrm>
            <a:off x="336" y="2736"/>
            <a:ext cx="5472" cy="857"/>
          </p:xfrm>
          <a:graphic>
            <a:graphicData uri="http://schemas.openxmlformats.org/presentationml/2006/ole">
              <p:oleObj spid="_x0000_s2050" name="Document" r:id="rId4" imgW="6071400" imgH="951840" progId="Word.Document.8">
                <p:embed/>
              </p:oleObj>
            </a:graphicData>
          </a:graphic>
        </p:graphicFrame>
      </p:grpSp>
      <p:sp>
        <p:nvSpPr>
          <p:cNvPr id="2053" name="Rectangle 6"/>
          <p:cNvSpPr>
            <a:spLocks noGrp="1" noChangeArrowheads="1"/>
          </p:cNvSpPr>
          <p:nvPr>
            <p:ph type="body" idx="1"/>
          </p:nvPr>
        </p:nvSpPr>
        <p:spPr>
          <a:xfrm>
            <a:off x="381000" y="990600"/>
            <a:ext cx="8534400" cy="3602038"/>
          </a:xfrm>
        </p:spPr>
        <p:txBody>
          <a:bodyPr/>
          <a:lstStyle/>
          <a:p>
            <a:pPr eaLnBrk="1" hangingPunct="1">
              <a:spcAft>
                <a:spcPts val="600"/>
              </a:spcAft>
            </a:pPr>
            <a:r>
              <a:rPr lang="en-US" b="1" smtClean="0">
                <a:solidFill>
                  <a:schemeClr val="accent2"/>
                </a:solidFill>
              </a:rPr>
              <a:t>LET</a:t>
            </a:r>
            <a:r>
              <a:rPr lang="en-US" b="1" baseline="-25000" smtClean="0">
                <a:solidFill>
                  <a:schemeClr val="accent2"/>
                </a:solidFill>
              </a:rPr>
              <a:t>th</a:t>
            </a:r>
            <a:r>
              <a:rPr lang="en-US" b="1" smtClean="0">
                <a:solidFill>
                  <a:schemeClr val="accent2"/>
                </a:solidFill>
              </a:rPr>
              <a:t> </a:t>
            </a:r>
            <a:r>
              <a:rPr lang="en-US" smtClean="0">
                <a:solidFill>
                  <a:schemeClr val="accent2"/>
                </a:solidFill>
              </a:rPr>
              <a:t> </a:t>
            </a:r>
            <a:r>
              <a:rPr lang="en-US" smtClean="0"/>
              <a:t>is the minimum (</a:t>
            </a:r>
            <a:r>
              <a:rPr lang="en-US" smtClean="0">
                <a:solidFill>
                  <a:schemeClr val="accent2"/>
                </a:solidFill>
              </a:rPr>
              <a:t>threshold</a:t>
            </a:r>
            <a:r>
              <a:rPr lang="en-US" smtClean="0"/>
              <a:t>) LET to cause the specific SEE</a:t>
            </a:r>
          </a:p>
          <a:p>
            <a:pPr eaLnBrk="1" hangingPunct="1"/>
            <a:r>
              <a:rPr lang="en-US" smtClean="0"/>
              <a:t>The saturation cross section </a:t>
            </a:r>
            <a:r>
              <a:rPr lang="fr-FR" b="1" smtClean="0">
                <a:solidFill>
                  <a:srgbClr val="FF0000"/>
                </a:solidFill>
                <a:sym typeface="Symbol" pitchFamily="18" charset="2"/>
              </a:rPr>
              <a:t></a:t>
            </a:r>
            <a:r>
              <a:rPr lang="en-US" b="1" baseline="-25000" smtClean="0">
                <a:solidFill>
                  <a:srgbClr val="FF0000"/>
                </a:solidFill>
              </a:rPr>
              <a:t>sat</a:t>
            </a:r>
            <a:r>
              <a:rPr lang="en-US" baseline="-25000" smtClean="0"/>
              <a:t> </a:t>
            </a:r>
            <a:r>
              <a:rPr lang="en-US" smtClean="0"/>
              <a:t>is approached at high LET values</a:t>
            </a:r>
          </a:p>
          <a:p>
            <a:pPr eaLnBrk="1" hangingPunct="1"/>
            <a:r>
              <a:rPr lang="fr-FR" smtClean="0"/>
              <a:t>The </a:t>
            </a:r>
            <a:r>
              <a:rPr lang="fr-FR" b="1" smtClean="0">
                <a:solidFill>
                  <a:srgbClr val="FF0000"/>
                </a:solidFill>
                <a:sym typeface="Symbol" pitchFamily="18" charset="2"/>
              </a:rPr>
              <a:t></a:t>
            </a:r>
            <a:r>
              <a:rPr lang="fr-FR" b="1" smtClean="0">
                <a:sym typeface="Symbol" pitchFamily="18" charset="2"/>
              </a:rPr>
              <a:t>(</a:t>
            </a:r>
            <a:r>
              <a:rPr lang="fr-FR" smtClean="0">
                <a:solidFill>
                  <a:schemeClr val="accent2"/>
                </a:solidFill>
                <a:sym typeface="Symbol" pitchFamily="18" charset="2"/>
              </a:rPr>
              <a:t>LET</a:t>
            </a:r>
            <a:r>
              <a:rPr lang="en-US" b="1" smtClean="0"/>
              <a:t>)</a:t>
            </a:r>
            <a:r>
              <a:rPr lang="fr-FR" smtClean="0"/>
              <a:t> curve is obtained by measuring the cross section at a few LET values and fitting data with a Weibull curve</a:t>
            </a:r>
          </a:p>
        </p:txBody>
      </p:sp>
      <p:sp>
        <p:nvSpPr>
          <p:cNvPr id="2054" name="Rectangle 19"/>
          <p:cNvSpPr>
            <a:spLocks noChangeArrowheads="1"/>
          </p:cNvSpPr>
          <p:nvPr/>
        </p:nvSpPr>
        <p:spPr bwMode="auto">
          <a:xfrm>
            <a:off x="5691188" y="4014788"/>
            <a:ext cx="722312" cy="366712"/>
          </a:xfrm>
          <a:prstGeom prst="rect">
            <a:avLst/>
          </a:prstGeom>
          <a:noFill/>
          <a:ln w="9525">
            <a:noFill/>
            <a:miter lim="800000"/>
            <a:headEnd/>
            <a:tailEnd/>
          </a:ln>
        </p:spPr>
        <p:txBody>
          <a:bodyPr wrap="none">
            <a:spAutoFit/>
          </a:bodyPr>
          <a:lstStyle/>
          <a:p>
            <a:pPr algn="ctr" eaLnBrk="0" hangingPunct="0">
              <a:spcBef>
                <a:spcPct val="20000"/>
              </a:spcBef>
            </a:pPr>
            <a:r>
              <a:rPr lang="en-US" sz="1800">
                <a:latin typeface="Times New Roman" pitchFamily="18" charset="0"/>
              </a:rPr>
              <a:t>LET</a:t>
            </a:r>
            <a:r>
              <a:rPr lang="en-US" sz="1800" baseline="-25000">
                <a:latin typeface="Times New Roman" pitchFamily="18" charset="0"/>
              </a:rPr>
              <a:t>th</a:t>
            </a:r>
            <a:endParaRPr lang="fr-FR" sz="1800" baseline="-25000">
              <a:latin typeface="Times New Roman" pitchFamily="18" charset="0"/>
            </a:endParaRPr>
          </a:p>
        </p:txBody>
      </p:sp>
      <p:sp>
        <p:nvSpPr>
          <p:cNvPr id="2055" name="Text Box 20"/>
          <p:cNvSpPr txBox="1">
            <a:spLocks noChangeArrowheads="1"/>
          </p:cNvSpPr>
          <p:nvPr/>
        </p:nvSpPr>
        <p:spPr bwMode="auto">
          <a:xfrm>
            <a:off x="5399088" y="5943600"/>
            <a:ext cx="3135312" cy="396875"/>
          </a:xfrm>
          <a:prstGeom prst="rect">
            <a:avLst/>
          </a:prstGeom>
          <a:noFill/>
          <a:ln w="9525">
            <a:noFill/>
            <a:miter lim="800000"/>
            <a:headEnd/>
            <a:tailEnd/>
          </a:ln>
        </p:spPr>
        <p:txBody>
          <a:bodyPr wrap="none">
            <a:spAutoFit/>
          </a:bodyPr>
          <a:lstStyle/>
          <a:p>
            <a:pPr algn="ctr"/>
            <a:r>
              <a:rPr lang="en-US" sz="2000" i="1">
                <a:solidFill>
                  <a:srgbClr val="FFCC99"/>
                </a:solidFill>
              </a:rPr>
              <a:t>R. Velazco, EWRHE 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87450" y="92075"/>
            <a:ext cx="7956550" cy="457200"/>
          </a:xfrm>
          <a:prstGeom prst="rect">
            <a:avLst/>
          </a:prstGeom>
        </p:spPr>
        <p:txBody>
          <a:bodyPr/>
          <a:lstStyle/>
          <a:p>
            <a:pPr eaLnBrk="1" hangingPunct="1"/>
            <a:r>
              <a:rPr lang="it-IT" sz="2400" i="1" dirty="0" smtClean="0"/>
              <a:t>SEE </a:t>
            </a:r>
            <a:r>
              <a:rPr lang="it-IT" sz="2400" i="1" dirty="0" err="1" smtClean="0"/>
              <a:t>definition</a:t>
            </a:r>
            <a:endParaRPr lang="it-IT" sz="2400" i="1" dirty="0" smtClean="0"/>
          </a:p>
        </p:txBody>
      </p:sp>
      <p:sp>
        <p:nvSpPr>
          <p:cNvPr id="621571" name="Rectangle 3"/>
          <p:cNvSpPr>
            <a:spLocks noGrp="1" noChangeArrowheads="1"/>
          </p:cNvSpPr>
          <p:nvPr>
            <p:ph type="body" idx="1"/>
          </p:nvPr>
        </p:nvSpPr>
        <p:spPr>
          <a:xfrm>
            <a:off x="685800" y="1268413"/>
            <a:ext cx="7772400" cy="4114800"/>
          </a:xfrm>
        </p:spPr>
        <p:txBody>
          <a:bodyPr/>
          <a:lstStyle/>
          <a:p>
            <a:pPr eaLnBrk="1" hangingPunct="1">
              <a:lnSpc>
                <a:spcPct val="90000"/>
              </a:lnSpc>
              <a:defRPr/>
            </a:pPr>
            <a:r>
              <a:rPr lang="en-US" dirty="0" smtClean="0"/>
              <a:t>If (some of) the charge generated by a </a:t>
            </a:r>
            <a:r>
              <a:rPr lang="en-US" b="1" dirty="0" smtClean="0">
                <a:solidFill>
                  <a:srgbClr val="FF9900"/>
                </a:solidFill>
              </a:rPr>
              <a:t>single </a:t>
            </a:r>
            <a:r>
              <a:rPr lang="en-US" b="1" dirty="0" err="1" smtClean="0">
                <a:solidFill>
                  <a:srgbClr val="FF9900"/>
                </a:solidFill>
              </a:rPr>
              <a:t>ionzing</a:t>
            </a:r>
            <a:r>
              <a:rPr lang="en-US" b="1" dirty="0" smtClean="0">
                <a:solidFill>
                  <a:srgbClr val="FF9900"/>
                </a:solidFill>
              </a:rPr>
              <a:t> particle</a:t>
            </a:r>
            <a:r>
              <a:rPr lang="en-US" dirty="0" smtClean="0"/>
              <a:t> </a:t>
            </a:r>
            <a:r>
              <a:rPr lang="en-US" dirty="0" smtClean="0"/>
              <a:t>in a chip is </a:t>
            </a:r>
            <a:r>
              <a:rPr lang="en-US" dirty="0" smtClean="0"/>
              <a:t>collected at a </a:t>
            </a:r>
            <a:r>
              <a:rPr lang="en-US" b="1" dirty="0" smtClean="0">
                <a:solidFill>
                  <a:srgbClr val="FF00FF"/>
                </a:solidFill>
              </a:rPr>
              <a:t>sensitive node</a:t>
            </a:r>
            <a:r>
              <a:rPr lang="en-US" dirty="0" smtClean="0"/>
              <a:t> of </a:t>
            </a:r>
            <a:r>
              <a:rPr lang="en-US" dirty="0" smtClean="0"/>
              <a:t>the</a:t>
            </a:r>
            <a:r>
              <a:rPr lang="en-US" dirty="0" smtClean="0"/>
              <a:t> electronic device/circuit</a:t>
            </a:r>
            <a:r>
              <a:rPr lang="en-US" dirty="0" smtClean="0"/>
              <a:t>, and this charge is larger than the </a:t>
            </a:r>
            <a:r>
              <a:rPr lang="en-US" b="1" u="sng" dirty="0" smtClean="0">
                <a:solidFill>
                  <a:srgbClr val="003300"/>
                </a:solidFill>
                <a:effectLst>
                  <a:outerShdw blurRad="38100" dist="38100" dir="2700000" algn="tl">
                    <a:srgbClr val="C0C0C0"/>
                  </a:outerShdw>
                </a:effectLst>
              </a:rPr>
              <a:t>critical charge</a:t>
            </a:r>
            <a:r>
              <a:rPr lang="en-US" u="sng" dirty="0" smtClean="0">
                <a:solidFill>
                  <a:srgbClr val="003300"/>
                </a:solidFill>
                <a:effectLst>
                  <a:outerShdw blurRad="38100" dist="38100" dir="2700000" algn="tl">
                    <a:srgbClr val="C0C0C0"/>
                  </a:outerShdw>
                </a:effectLst>
              </a:rPr>
              <a:t> </a:t>
            </a:r>
            <a:r>
              <a:rPr lang="en-US" dirty="0" smtClean="0"/>
              <a:t>required to start an anomalous behavior, an </a:t>
            </a:r>
            <a:r>
              <a:rPr lang="en-US" b="1" i="1" dirty="0" smtClean="0">
                <a:solidFill>
                  <a:srgbClr val="FF3300"/>
                </a:solidFill>
              </a:rPr>
              <a:t>effect</a:t>
            </a:r>
            <a:r>
              <a:rPr lang="en-US" i="1" dirty="0" smtClean="0"/>
              <a:t> </a:t>
            </a:r>
            <a:r>
              <a:rPr lang="en-US" dirty="0" smtClean="0"/>
              <a:t>(</a:t>
            </a:r>
            <a:r>
              <a:rPr lang="en-US" b="1" dirty="0" smtClean="0">
                <a:solidFill>
                  <a:srgbClr val="CC3300"/>
                </a:solidFill>
              </a:rPr>
              <a:t>Single Event Effect</a:t>
            </a:r>
            <a:r>
              <a:rPr lang="en-US" dirty="0" smtClean="0"/>
              <a:t>) may be seen, affecting the electrical performance of the device/circuit:</a:t>
            </a:r>
          </a:p>
          <a:p>
            <a:pPr lvl="1" eaLnBrk="1" hangingPunct="1">
              <a:lnSpc>
                <a:spcPct val="90000"/>
              </a:lnSpc>
              <a:defRPr/>
            </a:pPr>
            <a:r>
              <a:rPr lang="en-US" sz="2800" dirty="0" smtClean="0">
                <a:solidFill>
                  <a:srgbClr val="339933"/>
                </a:solidFill>
              </a:rPr>
              <a:t> </a:t>
            </a:r>
            <a:r>
              <a:rPr lang="en-US" sz="2800" b="1" dirty="0" smtClean="0">
                <a:solidFill>
                  <a:schemeClr val="accent2"/>
                </a:solidFill>
              </a:rPr>
              <a:t>Soft errors</a:t>
            </a:r>
          </a:p>
          <a:p>
            <a:pPr lvl="1" eaLnBrk="1" hangingPunct="1">
              <a:lnSpc>
                <a:spcPct val="90000"/>
              </a:lnSpc>
              <a:defRPr/>
            </a:pPr>
            <a:r>
              <a:rPr lang="en-US" sz="2800" dirty="0" smtClean="0">
                <a:solidFill>
                  <a:schemeClr val="accent2"/>
                </a:solidFill>
              </a:rPr>
              <a:t> </a:t>
            </a:r>
            <a:r>
              <a:rPr lang="en-US" sz="2800" b="1" dirty="0" smtClean="0">
                <a:solidFill>
                  <a:srgbClr val="FF0000"/>
                </a:solidFill>
              </a:rPr>
              <a:t>Hard (destructive) errors</a:t>
            </a:r>
          </a:p>
          <a:p>
            <a:pPr eaLnBrk="1" hangingPunct="1">
              <a:lnSpc>
                <a:spcPct val="90000"/>
              </a:lnSpc>
              <a:defRPr/>
            </a:pPr>
            <a:endParaRPr lang="it-IT"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4105275" y="3235325"/>
            <a:ext cx="5003800" cy="3578225"/>
          </a:xfrm>
          <a:prstGeom prst="rect">
            <a:avLst/>
          </a:prstGeom>
          <a:noFill/>
          <a:ln w="9525">
            <a:noFill/>
            <a:miter lim="800000"/>
            <a:headEnd/>
            <a:tailEnd/>
          </a:ln>
        </p:spPr>
      </p:pic>
      <p:sp>
        <p:nvSpPr>
          <p:cNvPr id="564228" name="Text Box 4"/>
          <p:cNvSpPr txBox="1">
            <a:spLocks noChangeArrowheads="1"/>
          </p:cNvSpPr>
          <p:nvPr/>
        </p:nvSpPr>
        <p:spPr bwMode="auto">
          <a:xfrm>
            <a:off x="5527675" y="3141663"/>
            <a:ext cx="3581400" cy="517525"/>
          </a:xfrm>
          <a:prstGeom prst="rect">
            <a:avLst/>
          </a:prstGeom>
          <a:solidFill>
            <a:srgbClr val="FFFF99"/>
          </a:solidFill>
          <a:ln w="50800">
            <a:noFill/>
            <a:miter lim="800000"/>
            <a:headEnd/>
            <a:tailEnd/>
          </a:ln>
          <a:effectLst>
            <a:outerShdw dist="107763" dir="18900000" algn="ctr" rotWithShape="0">
              <a:schemeClr val="bg2"/>
            </a:outerShdw>
          </a:effectLst>
        </p:spPr>
        <p:txBody>
          <a:bodyPr>
            <a:spAutoFit/>
          </a:bodyPr>
          <a:lstStyle/>
          <a:p>
            <a:pPr algn="just">
              <a:defRPr/>
            </a:pPr>
            <a:r>
              <a:rPr lang="en-US" sz="1400" b="1">
                <a:solidFill>
                  <a:srgbClr val="FF0000"/>
                </a:solidFill>
              </a:rPr>
              <a:t>typical </a:t>
            </a:r>
            <a:r>
              <a:rPr lang="en-US" sz="1400" b="1">
                <a:solidFill>
                  <a:srgbClr val="000000"/>
                </a:solidFill>
              </a:rPr>
              <a:t>measured and ideal SEE cross section curves </a:t>
            </a:r>
            <a:r>
              <a:rPr lang="en-US" sz="1400" b="1" i="1">
                <a:solidFill>
                  <a:srgbClr val="000000"/>
                </a:solidFill>
              </a:rPr>
              <a:t>per bit, device, etc</a:t>
            </a:r>
            <a:r>
              <a:rPr lang="en-US" sz="1400" b="1">
                <a:solidFill>
                  <a:srgbClr val="000000"/>
                </a:solidFill>
              </a:rPr>
              <a:t>.</a:t>
            </a:r>
            <a:endParaRPr lang="en-US" sz="1400" b="1">
              <a:solidFill>
                <a:srgbClr val="000000"/>
              </a:solidFill>
              <a:latin typeface="Times New Roman" pitchFamily="18" charset="0"/>
            </a:endParaRPr>
          </a:p>
        </p:txBody>
      </p:sp>
      <p:sp>
        <p:nvSpPr>
          <p:cNvPr id="39940" name="Text Box 5"/>
          <p:cNvSpPr txBox="1">
            <a:spLocks noChangeArrowheads="1"/>
          </p:cNvSpPr>
          <p:nvPr/>
        </p:nvSpPr>
        <p:spPr bwMode="auto">
          <a:xfrm>
            <a:off x="395288" y="3519488"/>
            <a:ext cx="3403600" cy="1997075"/>
          </a:xfrm>
          <a:prstGeom prst="rect">
            <a:avLst/>
          </a:prstGeom>
          <a:noFill/>
          <a:ln w="12700">
            <a:solidFill>
              <a:schemeClr val="accent2"/>
            </a:solidFill>
            <a:miter lim="800000"/>
            <a:headEnd/>
            <a:tailEnd/>
          </a:ln>
        </p:spPr>
        <p:txBody>
          <a:bodyPr>
            <a:spAutoFit/>
          </a:bodyPr>
          <a:lstStyle/>
          <a:p>
            <a:r>
              <a:rPr lang="en-US" sz="1800" b="1">
                <a:solidFill>
                  <a:srgbClr val="FF3300"/>
                </a:solidFill>
              </a:rPr>
              <a:t>WEIBULL FIT of threshold curve</a:t>
            </a:r>
          </a:p>
          <a:p>
            <a:r>
              <a:rPr lang="en-US" sz="800"/>
              <a:t> </a:t>
            </a:r>
          </a:p>
          <a:p>
            <a:r>
              <a:rPr lang="it-IT" sz="1800" b="1">
                <a:sym typeface="Symbol" pitchFamily="18" charset="2"/>
              </a:rPr>
              <a:t></a:t>
            </a:r>
            <a:r>
              <a:rPr lang="en-US" sz="1800" b="1"/>
              <a:t>= </a:t>
            </a:r>
            <a:r>
              <a:rPr lang="it-IT" sz="1800" b="1">
                <a:solidFill>
                  <a:srgbClr val="339966"/>
                </a:solidFill>
                <a:sym typeface="Symbol" pitchFamily="18" charset="2"/>
              </a:rPr>
              <a:t></a:t>
            </a:r>
            <a:r>
              <a:rPr lang="en-US" sz="1800" b="1" baseline="-25000">
                <a:solidFill>
                  <a:srgbClr val="339966"/>
                </a:solidFill>
              </a:rPr>
              <a:t>sa</a:t>
            </a:r>
            <a:r>
              <a:rPr lang="en-US" sz="1800" b="1" baseline="-25000">
                <a:solidFill>
                  <a:srgbClr val="339933"/>
                </a:solidFill>
              </a:rPr>
              <a:t>t</a:t>
            </a:r>
            <a:r>
              <a:rPr lang="en-US" sz="1800" b="1">
                <a:sym typeface="Symbol" pitchFamily="18" charset="2"/>
              </a:rPr>
              <a:t></a:t>
            </a:r>
            <a:r>
              <a:rPr lang="en-US" sz="1800" b="1"/>
              <a:t>{1-exp[-(L-</a:t>
            </a:r>
            <a:r>
              <a:rPr lang="en-US" sz="1800" b="1">
                <a:solidFill>
                  <a:schemeClr val="accent2"/>
                </a:solidFill>
              </a:rPr>
              <a:t>L</a:t>
            </a:r>
            <a:r>
              <a:rPr lang="en-US" sz="1800" b="1" baseline="-25000">
                <a:solidFill>
                  <a:schemeClr val="accent2"/>
                </a:solidFill>
              </a:rPr>
              <a:t>th</a:t>
            </a:r>
            <a:r>
              <a:rPr lang="en-US" sz="1800" b="1"/>
              <a:t>)/W]</a:t>
            </a:r>
            <a:r>
              <a:rPr lang="en-US" sz="1800" b="1" baseline="30000"/>
              <a:t>S</a:t>
            </a:r>
            <a:r>
              <a:rPr lang="en-US" sz="1800" b="1"/>
              <a:t>}</a:t>
            </a:r>
          </a:p>
          <a:p>
            <a:r>
              <a:rPr lang="en-US" sz="800"/>
              <a:t> </a:t>
            </a:r>
          </a:p>
          <a:p>
            <a:pPr algn="ctr"/>
            <a:r>
              <a:rPr lang="it-IT" sz="1800" b="1">
                <a:solidFill>
                  <a:srgbClr val="339966"/>
                </a:solidFill>
                <a:sym typeface="Symbol" pitchFamily="18" charset="2"/>
              </a:rPr>
              <a:t></a:t>
            </a:r>
            <a:r>
              <a:rPr lang="en-US" sz="1800" b="1" baseline="-25000">
                <a:solidFill>
                  <a:srgbClr val="339966"/>
                </a:solidFill>
              </a:rPr>
              <a:t>sat</a:t>
            </a:r>
            <a:r>
              <a:rPr lang="en-US" sz="1800" b="1">
                <a:solidFill>
                  <a:srgbClr val="339966"/>
                </a:solidFill>
              </a:rPr>
              <a:t>:</a:t>
            </a:r>
            <a:r>
              <a:rPr lang="en-US" sz="1800">
                <a:solidFill>
                  <a:srgbClr val="339966"/>
                </a:solidFill>
              </a:rPr>
              <a:t> </a:t>
            </a:r>
            <a:r>
              <a:rPr lang="en-US" sz="1800" b="1">
                <a:solidFill>
                  <a:srgbClr val="339966"/>
                </a:solidFill>
              </a:rPr>
              <a:t>saturation value</a:t>
            </a:r>
          </a:p>
          <a:p>
            <a:pPr algn="ctr"/>
            <a:r>
              <a:rPr lang="en-US" sz="1800" b="1">
                <a:solidFill>
                  <a:schemeClr val="accent2"/>
                </a:solidFill>
              </a:rPr>
              <a:t>L</a:t>
            </a:r>
            <a:r>
              <a:rPr lang="en-US" sz="1800" b="1" baseline="-25000">
                <a:solidFill>
                  <a:schemeClr val="accent2"/>
                </a:solidFill>
              </a:rPr>
              <a:t>th</a:t>
            </a:r>
            <a:r>
              <a:rPr lang="en-US" sz="1800">
                <a:solidFill>
                  <a:schemeClr val="accent2"/>
                </a:solidFill>
              </a:rPr>
              <a:t>:</a:t>
            </a:r>
            <a:r>
              <a:rPr lang="en-US" sz="1800"/>
              <a:t> </a:t>
            </a:r>
            <a:r>
              <a:rPr lang="en-US" sz="1800" b="1">
                <a:solidFill>
                  <a:schemeClr val="accent2"/>
                </a:solidFill>
              </a:rPr>
              <a:t>threshold LET value</a:t>
            </a:r>
            <a:r>
              <a:rPr lang="en-US" sz="1800"/>
              <a:t> </a:t>
            </a:r>
          </a:p>
          <a:p>
            <a:pPr algn="ctr"/>
            <a:r>
              <a:rPr lang="en-US" sz="1800"/>
              <a:t>W and s are fitting parameters</a:t>
            </a:r>
            <a:endParaRPr lang="en-US" sz="2400">
              <a:latin typeface="Times New Roman" pitchFamily="18" charset="0"/>
            </a:endParaRPr>
          </a:p>
        </p:txBody>
      </p:sp>
      <p:sp>
        <p:nvSpPr>
          <p:cNvPr id="39941" name="Text Box 6"/>
          <p:cNvSpPr txBox="1">
            <a:spLocks noChangeArrowheads="1"/>
          </p:cNvSpPr>
          <p:nvPr/>
        </p:nvSpPr>
        <p:spPr bwMode="auto">
          <a:xfrm>
            <a:off x="250825" y="762000"/>
            <a:ext cx="8893175" cy="2282825"/>
          </a:xfrm>
          <a:prstGeom prst="rect">
            <a:avLst/>
          </a:prstGeom>
          <a:noFill/>
          <a:ln w="9525">
            <a:noFill/>
            <a:miter lim="800000"/>
            <a:headEnd/>
            <a:tailEnd/>
          </a:ln>
        </p:spPr>
        <p:txBody>
          <a:bodyPr>
            <a:spAutoFit/>
          </a:bodyPr>
          <a:lstStyle/>
          <a:p>
            <a:pPr algn="ctr">
              <a:lnSpc>
                <a:spcPct val="120000"/>
              </a:lnSpc>
            </a:pPr>
            <a:r>
              <a:rPr lang="en-US" sz="2000"/>
              <a:t>The </a:t>
            </a:r>
            <a:r>
              <a:rPr lang="en-US" sz="2000" b="1">
                <a:solidFill>
                  <a:srgbClr val="FF3300"/>
                </a:solidFill>
              </a:rPr>
              <a:t>cross section</a:t>
            </a:r>
            <a:r>
              <a:rPr lang="en-US" sz="2000" b="1"/>
              <a:t> </a:t>
            </a:r>
            <a:r>
              <a:rPr lang="en-US" sz="2000" b="1">
                <a:solidFill>
                  <a:srgbClr val="FF3300"/>
                </a:solidFill>
              </a:rPr>
              <a:t>(</a:t>
            </a:r>
            <a:r>
              <a:rPr lang="it-IT" sz="2000" b="1">
                <a:solidFill>
                  <a:srgbClr val="FF3300"/>
                </a:solidFill>
                <a:sym typeface="Symbol" pitchFamily="18" charset="2"/>
              </a:rPr>
              <a:t></a:t>
            </a:r>
            <a:r>
              <a:rPr lang="en-US" sz="2000" b="1">
                <a:solidFill>
                  <a:srgbClr val="FF3300"/>
                </a:solidFill>
              </a:rPr>
              <a:t>)</a:t>
            </a:r>
            <a:r>
              <a:rPr lang="en-US" sz="2000"/>
              <a:t> for Single Event Effects is </a:t>
            </a:r>
            <a:r>
              <a:rPr lang="it-IT" sz="2000" b="1">
                <a:solidFill>
                  <a:srgbClr val="FF3300"/>
                </a:solidFill>
                <a:sym typeface="Symbol" pitchFamily="18" charset="2"/>
              </a:rPr>
              <a:t></a:t>
            </a:r>
            <a:r>
              <a:rPr lang="en-US" sz="2000" b="1">
                <a:solidFill>
                  <a:srgbClr val="FF3300"/>
                </a:solidFill>
              </a:rPr>
              <a:t> </a:t>
            </a:r>
            <a:r>
              <a:rPr lang="en-US" sz="2000"/>
              <a:t>= </a:t>
            </a:r>
            <a:r>
              <a:rPr lang="en-US" sz="2000" b="1">
                <a:solidFill>
                  <a:schemeClr val="accent1"/>
                </a:solidFill>
              </a:rPr>
              <a:t>N</a:t>
            </a:r>
            <a:r>
              <a:rPr lang="en-US" sz="2000" b="1" baseline="-25000">
                <a:solidFill>
                  <a:schemeClr val="accent1"/>
                </a:solidFill>
              </a:rPr>
              <a:t>SEE</a:t>
            </a:r>
            <a:r>
              <a:rPr lang="en-US" sz="2000" baseline="-25000">
                <a:solidFill>
                  <a:srgbClr val="336600"/>
                </a:solidFill>
              </a:rPr>
              <a:t> </a:t>
            </a:r>
            <a:r>
              <a:rPr lang="en-US" sz="2000"/>
              <a:t>/ </a:t>
            </a:r>
            <a:r>
              <a:rPr lang="en-US" sz="2000" b="1">
                <a:solidFill>
                  <a:schemeClr val="accent2"/>
                </a:solidFill>
                <a:sym typeface="Symbol" pitchFamily="18" charset="2"/>
              </a:rPr>
              <a:t></a:t>
            </a:r>
            <a:endParaRPr lang="en-US" sz="2000" b="1">
              <a:solidFill>
                <a:schemeClr val="accent2"/>
              </a:solidFill>
            </a:endParaRPr>
          </a:p>
          <a:p>
            <a:pPr algn="ctr">
              <a:lnSpc>
                <a:spcPct val="120000"/>
              </a:lnSpc>
            </a:pPr>
            <a:r>
              <a:rPr lang="en-US" sz="2000" b="1">
                <a:solidFill>
                  <a:schemeClr val="accent1"/>
                </a:solidFill>
              </a:rPr>
              <a:t>N</a:t>
            </a:r>
            <a:r>
              <a:rPr lang="en-US" sz="2000" b="1" baseline="-25000">
                <a:solidFill>
                  <a:schemeClr val="accent1"/>
                </a:solidFill>
              </a:rPr>
              <a:t>SEE</a:t>
            </a:r>
            <a:r>
              <a:rPr lang="en-US" sz="2000"/>
              <a:t>: </a:t>
            </a:r>
            <a:r>
              <a:rPr lang="en-US" sz="2000" b="1"/>
              <a:t>number (counts) of SEE observed</a:t>
            </a:r>
          </a:p>
          <a:p>
            <a:pPr algn="ctr">
              <a:lnSpc>
                <a:spcPct val="120000"/>
              </a:lnSpc>
            </a:pPr>
            <a:r>
              <a:rPr lang="en-US" sz="2000" b="1">
                <a:solidFill>
                  <a:schemeClr val="accent2"/>
                </a:solidFill>
                <a:sym typeface="Symbol" pitchFamily="18" charset="2"/>
              </a:rPr>
              <a:t></a:t>
            </a:r>
            <a:r>
              <a:rPr lang="en-US" sz="2000"/>
              <a:t>: </a:t>
            </a:r>
            <a:r>
              <a:rPr lang="en-US" sz="2000" b="1"/>
              <a:t>uniform</a:t>
            </a:r>
            <a:r>
              <a:rPr lang="en-US" sz="2000"/>
              <a:t> </a:t>
            </a:r>
            <a:r>
              <a:rPr lang="en-US" sz="2000" b="1"/>
              <a:t>fluence over some fiducial area </a:t>
            </a:r>
          </a:p>
          <a:p>
            <a:pPr algn="ctr">
              <a:lnSpc>
                <a:spcPct val="120000"/>
              </a:lnSpc>
            </a:pPr>
            <a:r>
              <a:rPr lang="en-US" sz="2000" b="1"/>
              <a:t>practical </a:t>
            </a:r>
            <a:r>
              <a:rPr lang="en-US" sz="2000">
                <a:solidFill>
                  <a:schemeClr val="accent2"/>
                </a:solidFill>
              </a:rPr>
              <a:t>flux set by dead-time of DUT</a:t>
            </a:r>
            <a:r>
              <a:rPr lang="en-US" sz="2000" baseline="30000">
                <a:solidFill>
                  <a:schemeClr val="accent2"/>
                </a:solidFill>
              </a:rPr>
              <a:t> </a:t>
            </a:r>
            <a:r>
              <a:rPr lang="en-US" sz="2000">
                <a:solidFill>
                  <a:schemeClr val="accent2"/>
                </a:solidFill>
              </a:rPr>
              <a:t>(typical few 10</a:t>
            </a:r>
            <a:r>
              <a:rPr lang="en-US" sz="2000">
                <a:solidFill>
                  <a:schemeClr val="accent2"/>
                </a:solidFill>
                <a:sym typeface="Symbol" pitchFamily="18" charset="2"/>
              </a:rPr>
              <a:t></a:t>
            </a:r>
            <a:r>
              <a:rPr lang="en-US" sz="2000">
                <a:solidFill>
                  <a:schemeClr val="accent2"/>
                </a:solidFill>
              </a:rPr>
              <a:t>10</a:t>
            </a:r>
            <a:r>
              <a:rPr lang="en-US" sz="2000" baseline="30000">
                <a:solidFill>
                  <a:schemeClr val="accent2"/>
                </a:solidFill>
              </a:rPr>
              <a:t>4</a:t>
            </a:r>
            <a:r>
              <a:rPr lang="en-US" sz="2000">
                <a:solidFill>
                  <a:schemeClr val="accent2"/>
                </a:solidFill>
              </a:rPr>
              <a:t> ions cm</a:t>
            </a:r>
            <a:r>
              <a:rPr lang="en-US" sz="2000" baseline="30000">
                <a:solidFill>
                  <a:schemeClr val="accent2"/>
                </a:solidFill>
              </a:rPr>
              <a:t>-2</a:t>
            </a:r>
            <a:r>
              <a:rPr lang="en-US" sz="2000">
                <a:solidFill>
                  <a:schemeClr val="accent2"/>
                </a:solidFill>
              </a:rPr>
              <a:t>s</a:t>
            </a:r>
            <a:r>
              <a:rPr lang="en-US" sz="2000" baseline="30000">
                <a:solidFill>
                  <a:schemeClr val="accent2"/>
                </a:solidFill>
              </a:rPr>
              <a:t>-1</a:t>
            </a:r>
            <a:r>
              <a:rPr lang="en-US" sz="2000">
                <a:solidFill>
                  <a:schemeClr val="accent2"/>
                </a:solidFill>
              </a:rPr>
              <a:t>) </a:t>
            </a:r>
          </a:p>
          <a:p>
            <a:pPr algn="ctr">
              <a:lnSpc>
                <a:spcPct val="120000"/>
              </a:lnSpc>
              <a:buFontTx/>
              <a:buChar char="•"/>
            </a:pPr>
            <a:r>
              <a:rPr lang="en-US" sz="2000" b="1"/>
              <a:t> Statistical Error </a:t>
            </a:r>
            <a:r>
              <a:rPr lang="en-US" sz="2000" b="1">
                <a:sym typeface="Symbol" pitchFamily="18" charset="2"/>
              </a:rPr>
              <a:t>improves with Fluence…</a:t>
            </a:r>
            <a:r>
              <a:rPr lang="en-US" sz="2000">
                <a:latin typeface="Times New Roman" pitchFamily="18" charset="0"/>
                <a:sym typeface="Symbol" pitchFamily="18" charset="2"/>
              </a:rPr>
              <a:t> </a:t>
            </a:r>
          </a:p>
          <a:p>
            <a:pPr algn="ctr">
              <a:lnSpc>
                <a:spcPct val="120000"/>
              </a:lnSpc>
              <a:buFontTx/>
              <a:buChar char="•"/>
            </a:pPr>
            <a:r>
              <a:rPr lang="en-US" sz="2000" b="1"/>
              <a:t> …</a:t>
            </a:r>
            <a:r>
              <a:rPr lang="en-US" sz="2000"/>
              <a:t>however</a:t>
            </a:r>
            <a:r>
              <a:rPr lang="en-US" sz="2000" b="1"/>
              <a:t> </a:t>
            </a:r>
            <a:r>
              <a:rPr lang="en-US" sz="2000" b="1">
                <a:solidFill>
                  <a:srgbClr val="CC3399"/>
                </a:solidFill>
              </a:rPr>
              <a:t>Fluence Limited by Total Dose</a:t>
            </a:r>
            <a:r>
              <a:rPr lang="en-US" sz="2000" b="1">
                <a:solidFill>
                  <a:schemeClr val="folHlink"/>
                </a:solidFill>
              </a:rPr>
              <a:t> </a:t>
            </a:r>
            <a:endParaRPr lang="en-US" sz="2000" b="1" baseline="30000">
              <a:solidFill>
                <a:schemeClr val="folHlink"/>
              </a:solidFill>
            </a:endParaRPr>
          </a:p>
        </p:txBody>
      </p:sp>
      <p:sp>
        <p:nvSpPr>
          <p:cNvPr id="39942" name="Rectangle 7"/>
          <p:cNvSpPr>
            <a:spLocks noGrp="1" noChangeArrowheads="1"/>
          </p:cNvSpPr>
          <p:nvPr>
            <p:ph type="title" idx="4294967295"/>
          </p:nvPr>
        </p:nvSpPr>
        <p:spPr>
          <a:xfrm>
            <a:off x="1331913" y="44624"/>
            <a:ext cx="7772400" cy="1143000"/>
          </a:xfrm>
          <a:prstGeom prst="rect">
            <a:avLst/>
          </a:prstGeom>
        </p:spPr>
        <p:txBody>
          <a:bodyPr/>
          <a:lstStyle/>
          <a:p>
            <a:pPr eaLnBrk="1" hangingPunct="1"/>
            <a:r>
              <a:rPr lang="en-US" sz="2400" i="1" dirty="0" smtClean="0"/>
              <a:t>SEE Experiments</a:t>
            </a:r>
            <a:endParaRPr lang="it-IT" sz="2400" i="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16013" y="92075"/>
            <a:ext cx="7956550" cy="457200"/>
          </a:xfrm>
        </p:spPr>
        <p:txBody>
          <a:bodyPr/>
          <a:lstStyle/>
          <a:p>
            <a:pPr eaLnBrk="1" hangingPunct="1"/>
            <a:r>
              <a:rPr lang="it-IT" sz="2400" i="1" dirty="0" err="1" smtClean="0"/>
              <a:t>Ion</a:t>
            </a:r>
            <a:r>
              <a:rPr lang="it-IT" sz="2400" i="1" dirty="0" smtClean="0"/>
              <a:t> </a:t>
            </a:r>
            <a:r>
              <a:rPr lang="it-IT" sz="2400" i="1" dirty="0" err="1" smtClean="0"/>
              <a:t>beam</a:t>
            </a:r>
            <a:r>
              <a:rPr lang="it-IT" sz="2400" i="1" dirty="0" smtClean="0"/>
              <a:t> test </a:t>
            </a:r>
            <a:r>
              <a:rPr lang="it-IT" sz="2400" i="1" dirty="0" err="1" smtClean="0"/>
              <a:t>facility</a:t>
            </a:r>
            <a:endParaRPr lang="it-IT" sz="2400" i="1" dirty="0" smtClean="0"/>
          </a:p>
        </p:txBody>
      </p:sp>
      <p:sp>
        <p:nvSpPr>
          <p:cNvPr id="40964" name="Rectangle 4"/>
          <p:cNvSpPr>
            <a:spLocks noChangeArrowheads="1"/>
          </p:cNvSpPr>
          <p:nvPr/>
        </p:nvSpPr>
        <p:spPr bwMode="auto">
          <a:xfrm>
            <a:off x="611188" y="974725"/>
            <a:ext cx="8353425" cy="2862322"/>
          </a:xfrm>
          <a:prstGeom prst="rect">
            <a:avLst/>
          </a:prstGeom>
          <a:noFill/>
          <a:ln w="9525">
            <a:noFill/>
            <a:miter lim="800000"/>
            <a:headEnd/>
            <a:tailEnd/>
          </a:ln>
        </p:spPr>
        <p:txBody>
          <a:bodyPr>
            <a:spAutoFit/>
          </a:bodyPr>
          <a:lstStyle/>
          <a:p>
            <a:pPr eaLnBrk="0" hangingPunct="0">
              <a:buFontTx/>
              <a:buChar char="•"/>
            </a:pPr>
            <a:r>
              <a:rPr lang="it-IT" sz="2000" dirty="0">
                <a:latin typeface="Arial Unicode MS" pitchFamily="34" charset="-128"/>
                <a:ea typeface="Arial Unicode MS" pitchFamily="34" charset="-128"/>
                <a:cs typeface="Arial Unicode MS" pitchFamily="34" charset="-128"/>
              </a:rPr>
              <a:t> The first </a:t>
            </a:r>
            <a:r>
              <a:rPr lang="it-IT" sz="2000" dirty="0" err="1">
                <a:latin typeface="Arial Unicode MS" pitchFamily="34" charset="-128"/>
                <a:ea typeface="Arial Unicode MS" pitchFamily="34" charset="-128"/>
                <a:cs typeface="Arial Unicode MS" pitchFamily="34" charset="-128"/>
              </a:rPr>
              <a:t>Italian</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beam</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line</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dedicated</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to</a:t>
            </a:r>
            <a:r>
              <a:rPr lang="it-IT" sz="2000" dirty="0">
                <a:latin typeface="Arial Unicode MS" pitchFamily="34" charset="-128"/>
                <a:ea typeface="Arial Unicode MS" pitchFamily="34" charset="-128"/>
                <a:cs typeface="Arial Unicode MS" pitchFamily="34" charset="-128"/>
              </a:rPr>
              <a:t> SEE </a:t>
            </a:r>
            <a:r>
              <a:rPr lang="it-IT" sz="2000" dirty="0" err="1">
                <a:latin typeface="Arial Unicode MS" pitchFamily="34" charset="-128"/>
                <a:ea typeface="Arial Unicode MS" pitchFamily="34" charset="-128"/>
                <a:cs typeface="Arial Unicode MS" pitchFamily="34" charset="-128"/>
              </a:rPr>
              <a:t>testing</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of</a:t>
            </a:r>
            <a:r>
              <a:rPr lang="it-IT" sz="2000" dirty="0">
                <a:latin typeface="Arial Unicode MS" pitchFamily="34" charset="-128"/>
                <a:ea typeface="Arial Unicode MS" pitchFamily="34" charset="-128"/>
                <a:cs typeface="Arial Unicode MS" pitchFamily="34" charset="-128"/>
              </a:rPr>
              <a:t> electronic </a:t>
            </a:r>
            <a:r>
              <a:rPr lang="it-IT" sz="2000" dirty="0" err="1">
                <a:latin typeface="Arial Unicode MS" pitchFamily="34" charset="-128"/>
                <a:ea typeface="Arial Unicode MS" pitchFamily="34" charset="-128"/>
                <a:cs typeface="Arial Unicode MS" pitchFamily="34" charset="-128"/>
              </a:rPr>
              <a:t>components</a:t>
            </a:r>
            <a:r>
              <a:rPr lang="it-IT" sz="2000" dirty="0">
                <a:latin typeface="Arial Unicode MS" pitchFamily="34" charset="-128"/>
                <a:ea typeface="Arial Unicode MS" pitchFamily="34" charset="-128"/>
                <a:cs typeface="Arial Unicode MS" pitchFamily="34" charset="-128"/>
              </a:rPr>
              <a:t>: the </a:t>
            </a:r>
            <a:r>
              <a:rPr lang="it-IT" sz="2000" dirty="0">
                <a:solidFill>
                  <a:srgbClr val="FF0000"/>
                </a:solidFill>
                <a:latin typeface="Arial Unicode MS" pitchFamily="34" charset="-128"/>
                <a:ea typeface="Arial Unicode MS" pitchFamily="34" charset="-128"/>
                <a:cs typeface="Arial Unicode MS" pitchFamily="34" charset="-128"/>
              </a:rPr>
              <a:t>SIRAD </a:t>
            </a:r>
            <a:r>
              <a:rPr lang="it-IT" sz="2000" dirty="0" err="1">
                <a:solidFill>
                  <a:srgbClr val="FF0000"/>
                </a:solidFill>
                <a:latin typeface="Arial Unicode MS" pitchFamily="34" charset="-128"/>
                <a:ea typeface="Arial Unicode MS" pitchFamily="34" charset="-128"/>
                <a:cs typeface="Arial Unicode MS" pitchFamily="34" charset="-128"/>
              </a:rPr>
              <a:t>facility</a:t>
            </a:r>
            <a:r>
              <a:rPr lang="it-IT" sz="2000" dirty="0">
                <a:solidFill>
                  <a:srgbClr val="FF0000"/>
                </a:solidFill>
                <a:latin typeface="Arial Unicode MS" pitchFamily="34" charset="-128"/>
                <a:ea typeface="Arial Unicode MS" pitchFamily="34" charset="-128"/>
                <a:cs typeface="Arial Unicode MS" pitchFamily="34" charset="-128"/>
              </a:rPr>
              <a:t> at the INFN National </a:t>
            </a:r>
            <a:r>
              <a:rPr lang="it-IT" sz="2000" dirty="0" err="1">
                <a:solidFill>
                  <a:srgbClr val="FF0000"/>
                </a:solidFill>
                <a:latin typeface="Arial Unicode MS" pitchFamily="34" charset="-128"/>
                <a:ea typeface="Arial Unicode MS" pitchFamily="34" charset="-128"/>
                <a:cs typeface="Arial Unicode MS" pitchFamily="34" charset="-128"/>
              </a:rPr>
              <a:t>Laboratories</a:t>
            </a:r>
            <a:r>
              <a:rPr lang="it-IT" sz="2000" dirty="0">
                <a:solidFill>
                  <a:srgbClr val="FF0000"/>
                </a:solidFill>
                <a:latin typeface="Arial Unicode MS" pitchFamily="34" charset="-128"/>
                <a:ea typeface="Arial Unicode MS" pitchFamily="34" charset="-128"/>
                <a:cs typeface="Arial Unicode MS" pitchFamily="34" charset="-128"/>
              </a:rPr>
              <a:t> </a:t>
            </a:r>
            <a:r>
              <a:rPr lang="it-IT" sz="2000" dirty="0" err="1">
                <a:solidFill>
                  <a:srgbClr val="FF0000"/>
                </a:solidFill>
                <a:latin typeface="Arial Unicode MS" pitchFamily="34" charset="-128"/>
                <a:ea typeface="Arial Unicode MS" pitchFamily="34" charset="-128"/>
                <a:cs typeface="Arial Unicode MS" pitchFamily="34" charset="-128"/>
              </a:rPr>
              <a:t>of</a:t>
            </a:r>
            <a:r>
              <a:rPr lang="it-IT" sz="2000" dirty="0">
                <a:solidFill>
                  <a:srgbClr val="FF0000"/>
                </a:solidFill>
                <a:latin typeface="Arial Unicode MS" pitchFamily="34" charset="-128"/>
                <a:ea typeface="Arial Unicode MS" pitchFamily="34" charset="-128"/>
                <a:cs typeface="Arial Unicode MS" pitchFamily="34" charset="-128"/>
              </a:rPr>
              <a:t> </a:t>
            </a:r>
            <a:r>
              <a:rPr lang="it-IT" sz="2000" dirty="0" err="1">
                <a:solidFill>
                  <a:srgbClr val="FF0000"/>
                </a:solidFill>
                <a:latin typeface="Arial Unicode MS" pitchFamily="34" charset="-128"/>
                <a:ea typeface="Arial Unicode MS" pitchFamily="34" charset="-128"/>
                <a:cs typeface="Arial Unicode MS" pitchFamily="34" charset="-128"/>
              </a:rPr>
              <a:t>Legnaro</a:t>
            </a:r>
            <a:r>
              <a:rPr lang="it-IT" sz="2000" dirty="0">
                <a:solidFill>
                  <a:srgbClr val="FF0000"/>
                </a:solidFill>
                <a:latin typeface="Arial Unicode MS" pitchFamily="34" charset="-128"/>
                <a:ea typeface="Arial Unicode MS" pitchFamily="34" charset="-128"/>
                <a:cs typeface="Arial Unicode MS" pitchFamily="34" charset="-128"/>
              </a:rPr>
              <a:t> (Padova)</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developed</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by</a:t>
            </a:r>
            <a:r>
              <a:rPr lang="it-IT" sz="2000" dirty="0">
                <a:latin typeface="Arial Unicode MS" pitchFamily="34" charset="-128"/>
                <a:ea typeface="Arial Unicode MS" pitchFamily="34" charset="-128"/>
                <a:cs typeface="Arial Unicode MS" pitchFamily="34" charset="-128"/>
              </a:rPr>
              <a:t> the </a:t>
            </a:r>
            <a:r>
              <a:rPr lang="it-IT" sz="2000" i="1" dirty="0">
                <a:latin typeface="Arial Unicode MS" pitchFamily="34" charset="-128"/>
                <a:ea typeface="Arial Unicode MS" pitchFamily="34" charset="-128"/>
                <a:cs typeface="Arial Unicode MS" pitchFamily="34" charset="-128"/>
              </a:rPr>
              <a:t>Padova </a:t>
            </a:r>
            <a:r>
              <a:rPr lang="it-IT" sz="2000" i="1" dirty="0" err="1">
                <a:latin typeface="Arial Unicode MS" pitchFamily="34" charset="-128"/>
                <a:ea typeface="Arial Unicode MS" pitchFamily="34" charset="-128"/>
                <a:cs typeface="Arial Unicode MS" pitchFamily="34" charset="-128"/>
              </a:rPr>
              <a:t>University</a:t>
            </a:r>
            <a:r>
              <a:rPr lang="it-IT" sz="2000" i="1"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group</a:t>
            </a:r>
            <a:endParaRPr lang="it-IT" sz="2000" dirty="0">
              <a:latin typeface="Arial Unicode MS" pitchFamily="34" charset="-128"/>
              <a:ea typeface="Arial Unicode MS" pitchFamily="34" charset="-128"/>
              <a:cs typeface="Arial Unicode MS" pitchFamily="34" charset="-128"/>
            </a:endParaRPr>
          </a:p>
          <a:p>
            <a:pPr eaLnBrk="0" hangingPunct="0">
              <a:buFontTx/>
              <a:buChar char="•"/>
            </a:pP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Irradiation</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with</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various</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heavy</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ions</a:t>
            </a:r>
            <a:r>
              <a:rPr lang="it-IT" sz="2000" dirty="0">
                <a:latin typeface="Arial Unicode MS" pitchFamily="34" charset="-128"/>
                <a:ea typeface="Arial Unicode MS" pitchFamily="34" charset="-128"/>
                <a:cs typeface="Arial Unicode MS" pitchFamily="34" charset="-128"/>
              </a:rPr>
              <a:t> (H</a:t>
            </a:r>
            <a:r>
              <a:rPr lang="it-IT" sz="2000" dirty="0">
                <a:latin typeface="Arial Unicode MS" pitchFamily="34" charset="-128"/>
                <a:ea typeface="Arial Unicode MS" pitchFamily="34" charset="-128"/>
                <a:cs typeface="Arial Unicode MS" pitchFamily="34" charset="-128"/>
                <a:sym typeface="Wingdings" pitchFamily="2" charset="2"/>
              </a:rPr>
              <a:t></a:t>
            </a:r>
            <a:r>
              <a:rPr lang="it-IT" sz="2000" dirty="0">
                <a:latin typeface="Arial Unicode MS" pitchFamily="34" charset="-128"/>
                <a:ea typeface="Arial Unicode MS" pitchFamily="34" charset="-128"/>
                <a:cs typeface="Arial Unicode MS" pitchFamily="34" charset="-128"/>
              </a:rPr>
              <a:t>Au) </a:t>
            </a:r>
            <a:r>
              <a:rPr lang="it-IT" sz="2000" dirty="0" err="1">
                <a:latin typeface="Arial Unicode MS" pitchFamily="34" charset="-128"/>
                <a:ea typeface="Arial Unicode MS" pitchFamily="34" charset="-128"/>
                <a:cs typeface="Arial Unicode MS" pitchFamily="34" charset="-128"/>
              </a:rPr>
              <a:t>to</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evaluate</a:t>
            </a:r>
            <a:r>
              <a:rPr lang="it-IT" sz="2000" dirty="0">
                <a:latin typeface="Arial Unicode MS" pitchFamily="34" charset="-128"/>
                <a:ea typeface="Arial Unicode MS" pitchFamily="34" charset="-128"/>
                <a:cs typeface="Arial Unicode MS" pitchFamily="34" charset="-128"/>
              </a:rPr>
              <a:t> the cross </a:t>
            </a:r>
            <a:r>
              <a:rPr lang="it-IT" sz="2000" dirty="0" err="1">
                <a:latin typeface="Arial Unicode MS" pitchFamily="34" charset="-128"/>
                <a:ea typeface="Arial Unicode MS" pitchFamily="34" charset="-128"/>
                <a:cs typeface="Arial Unicode MS" pitchFamily="34" charset="-128"/>
              </a:rPr>
              <a:t>section</a:t>
            </a:r>
            <a:r>
              <a:rPr lang="it-IT" sz="2000" dirty="0">
                <a:latin typeface="Arial Unicode MS" pitchFamily="34" charset="-128"/>
                <a:ea typeface="Arial Unicode MS" pitchFamily="34" charset="-128"/>
                <a:cs typeface="Arial Unicode MS" pitchFamily="34" charset="-128"/>
              </a:rPr>
              <a:t> curve vs. Linear Energy Transfer (LET) </a:t>
            </a:r>
            <a:r>
              <a:rPr lang="it-IT" sz="2000" dirty="0" err="1">
                <a:latin typeface="Arial Unicode MS" pitchFamily="34" charset="-128"/>
                <a:ea typeface="Arial Unicode MS" pitchFamily="34" charset="-128"/>
                <a:cs typeface="Arial Unicode MS" pitchFamily="34" charset="-128"/>
              </a:rPr>
              <a:t>for</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different</a:t>
            </a:r>
            <a:r>
              <a:rPr lang="it-IT" sz="2000" dirty="0">
                <a:latin typeface="Arial Unicode MS" pitchFamily="34" charset="-128"/>
                <a:ea typeface="Arial Unicode MS" pitchFamily="34" charset="-128"/>
                <a:cs typeface="Arial Unicode MS" pitchFamily="34" charset="-128"/>
              </a:rPr>
              <a:t> IC </a:t>
            </a:r>
            <a:r>
              <a:rPr lang="it-IT" sz="2000" dirty="0" err="1">
                <a:latin typeface="Arial Unicode MS" pitchFamily="34" charset="-128"/>
                <a:ea typeface="Arial Unicode MS" pitchFamily="34" charset="-128"/>
                <a:cs typeface="Arial Unicode MS" pitchFamily="34" charset="-128"/>
              </a:rPr>
              <a:t>failure</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mechanisms</a:t>
            </a:r>
            <a:endParaRPr lang="it-IT" sz="2000" dirty="0">
              <a:latin typeface="Arial Unicode MS" pitchFamily="34" charset="-128"/>
              <a:ea typeface="Arial Unicode MS" pitchFamily="34" charset="-128"/>
              <a:cs typeface="Arial Unicode MS" pitchFamily="34" charset="-128"/>
            </a:endParaRPr>
          </a:p>
          <a:p>
            <a:pPr eaLnBrk="0" hangingPunct="0">
              <a:buFontTx/>
              <a:buChar char="•"/>
            </a:pP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X-rays</a:t>
            </a:r>
            <a:r>
              <a:rPr lang="it-IT" sz="2000" dirty="0">
                <a:latin typeface="Arial Unicode MS" pitchFamily="34" charset="-128"/>
                <a:ea typeface="Arial Unicode MS" pitchFamily="34" charset="-128"/>
                <a:cs typeface="Arial Unicode MS" pitchFamily="34" charset="-128"/>
              </a:rPr>
              <a:t>, gamma </a:t>
            </a:r>
            <a:r>
              <a:rPr lang="it-IT" sz="2000" dirty="0" err="1">
                <a:latin typeface="Arial Unicode MS" pitchFamily="34" charset="-128"/>
                <a:ea typeface="Arial Unicode MS" pitchFamily="34" charset="-128"/>
                <a:cs typeface="Arial Unicode MS" pitchFamily="34" charset="-128"/>
              </a:rPr>
              <a:t>rays</a:t>
            </a:r>
            <a:r>
              <a:rPr lang="it-IT" sz="2000" dirty="0">
                <a:latin typeface="Arial Unicode MS" pitchFamily="34" charset="-128"/>
                <a:ea typeface="Arial Unicode MS" pitchFamily="34" charset="-128"/>
                <a:cs typeface="Arial Unicode MS" pitchFamily="34" charset="-128"/>
              </a:rPr>
              <a:t> </a:t>
            </a:r>
            <a:r>
              <a:rPr lang="it-IT" sz="2000" dirty="0" smtClean="0">
                <a:latin typeface="Arial Unicode MS" pitchFamily="34" charset="-128"/>
                <a:ea typeface="Arial Unicode MS" pitchFamily="34" charset="-128"/>
                <a:cs typeface="Arial Unicode MS" pitchFamily="34" charset="-128"/>
              </a:rPr>
              <a:t>and </a:t>
            </a:r>
            <a:r>
              <a:rPr lang="it-IT" sz="2000" dirty="0" err="1" smtClean="0">
                <a:latin typeface="Arial Unicode MS" pitchFamily="34" charset="-128"/>
                <a:ea typeface="Arial Unicode MS" pitchFamily="34" charset="-128"/>
                <a:cs typeface="Arial Unicode MS" pitchFamily="34" charset="-128"/>
              </a:rPr>
              <a:t>alpha</a:t>
            </a:r>
            <a:r>
              <a:rPr lang="it-IT" sz="2000" dirty="0" smtClean="0">
                <a:latin typeface="Arial Unicode MS" pitchFamily="34" charset="-128"/>
                <a:ea typeface="Arial Unicode MS" pitchFamily="34" charset="-128"/>
                <a:cs typeface="Arial Unicode MS" pitchFamily="34" charset="-128"/>
              </a:rPr>
              <a:t> </a:t>
            </a:r>
            <a:br>
              <a:rPr lang="it-IT" sz="2000" dirty="0" smtClean="0">
                <a:latin typeface="Arial Unicode MS" pitchFamily="34" charset="-128"/>
                <a:ea typeface="Arial Unicode MS" pitchFamily="34" charset="-128"/>
                <a:cs typeface="Arial Unicode MS" pitchFamily="34" charset="-128"/>
              </a:rPr>
            </a:br>
            <a:r>
              <a:rPr lang="it-IT" sz="2000" dirty="0" err="1" smtClean="0">
                <a:latin typeface="Arial Unicode MS" pitchFamily="34" charset="-128"/>
                <a:ea typeface="Arial Unicode MS" pitchFamily="34" charset="-128"/>
                <a:cs typeface="Arial Unicode MS" pitchFamily="34" charset="-128"/>
              </a:rPr>
              <a:t>radioactive</a:t>
            </a:r>
            <a:r>
              <a:rPr lang="it-IT" sz="2000" dirty="0" smtClean="0">
                <a:latin typeface="Arial Unicode MS" pitchFamily="34" charset="-128"/>
                <a:ea typeface="Arial Unicode MS" pitchFamily="34" charset="-128"/>
                <a:cs typeface="Arial Unicode MS" pitchFamily="34" charset="-128"/>
              </a:rPr>
              <a:t> </a:t>
            </a:r>
            <a:r>
              <a:rPr lang="it-IT" sz="2000" dirty="0" err="1" smtClean="0">
                <a:latin typeface="Arial Unicode MS" pitchFamily="34" charset="-128"/>
                <a:ea typeface="Arial Unicode MS" pitchFamily="34" charset="-128"/>
                <a:cs typeface="Arial Unicode MS" pitchFamily="34" charset="-128"/>
              </a:rPr>
              <a:t>sources</a:t>
            </a:r>
            <a:r>
              <a:rPr lang="it-IT" sz="2000" dirty="0">
                <a:latin typeface="Arial Unicode MS" pitchFamily="34" charset="-128"/>
                <a:ea typeface="Arial Unicode MS" pitchFamily="34" charset="-128"/>
                <a:cs typeface="Arial Unicode MS" pitchFamily="34" charset="-128"/>
              </a:rPr>
              <a:t> </a:t>
            </a:r>
            <a:r>
              <a:rPr lang="it-IT" sz="2000" dirty="0" err="1" smtClean="0">
                <a:latin typeface="Arial Unicode MS" pitchFamily="34" charset="-128"/>
                <a:ea typeface="Arial Unicode MS" pitchFamily="34" charset="-128"/>
                <a:cs typeface="Arial Unicode MS" pitchFamily="34" charset="-128"/>
              </a:rPr>
              <a:t>also</a:t>
            </a:r>
            <a:r>
              <a:rPr lang="it-IT" sz="2000" dirty="0" smtClean="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currently</a:t>
            </a:r>
            <a:r>
              <a:rPr lang="it-IT" sz="2000" dirty="0">
                <a:latin typeface="Arial Unicode MS" pitchFamily="34" charset="-128"/>
                <a:ea typeface="Arial Unicode MS" pitchFamily="34" charset="-128"/>
                <a:cs typeface="Arial Unicode MS" pitchFamily="34" charset="-128"/>
              </a:rPr>
              <a:t> </a:t>
            </a:r>
            <a:r>
              <a:rPr lang="it-IT" sz="2000" dirty="0" smtClean="0">
                <a:latin typeface="Arial Unicode MS" pitchFamily="34" charset="-128"/>
                <a:ea typeface="Arial Unicode MS" pitchFamily="34" charset="-128"/>
                <a:cs typeface="Arial Unicode MS" pitchFamily="34" charset="-128"/>
              </a:rPr>
              <a:t/>
            </a:r>
            <a:br>
              <a:rPr lang="it-IT" sz="2000" dirty="0" smtClean="0">
                <a:latin typeface="Arial Unicode MS" pitchFamily="34" charset="-128"/>
                <a:ea typeface="Arial Unicode MS" pitchFamily="34" charset="-128"/>
                <a:cs typeface="Arial Unicode MS" pitchFamily="34" charset="-128"/>
              </a:rPr>
            </a:br>
            <a:r>
              <a:rPr lang="it-IT" sz="2000" dirty="0" err="1" smtClean="0">
                <a:latin typeface="Arial Unicode MS" pitchFamily="34" charset="-128"/>
                <a:ea typeface="Arial Unicode MS" pitchFamily="34" charset="-128"/>
                <a:cs typeface="Arial Unicode MS" pitchFamily="34" charset="-128"/>
              </a:rPr>
              <a:t>used</a:t>
            </a:r>
            <a:r>
              <a:rPr lang="it-IT" sz="2000" dirty="0" smtClean="0">
                <a:latin typeface="Arial Unicode MS" pitchFamily="34" charset="-128"/>
                <a:ea typeface="Arial Unicode MS" pitchFamily="34" charset="-128"/>
                <a:cs typeface="Arial Unicode MS" pitchFamily="34" charset="-128"/>
              </a:rPr>
              <a:t> </a:t>
            </a:r>
            <a:r>
              <a:rPr lang="it-IT" sz="2000" dirty="0" err="1" smtClean="0">
                <a:latin typeface="Arial Unicode MS" pitchFamily="34" charset="-128"/>
                <a:ea typeface="Arial Unicode MS" pitchFamily="34" charset="-128"/>
                <a:cs typeface="Arial Unicode MS" pitchFamily="34" charset="-128"/>
              </a:rPr>
              <a:t>for</a:t>
            </a:r>
            <a:r>
              <a:rPr lang="it-IT" sz="2000" dirty="0" smtClean="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device</a:t>
            </a:r>
            <a:r>
              <a:rPr lang="it-IT" sz="2000" dirty="0">
                <a:latin typeface="Arial Unicode MS" pitchFamily="34" charset="-128"/>
                <a:ea typeface="Arial Unicode MS" pitchFamily="34" charset="-128"/>
                <a:cs typeface="Arial Unicode MS" pitchFamily="34" charset="-128"/>
              </a:rPr>
              <a:t> </a:t>
            </a:r>
            <a:r>
              <a:rPr lang="it-IT" sz="2000" dirty="0" err="1">
                <a:latin typeface="Arial Unicode MS" pitchFamily="34" charset="-128"/>
                <a:ea typeface="Arial Unicode MS" pitchFamily="34" charset="-128"/>
                <a:cs typeface="Arial Unicode MS" pitchFamily="34" charset="-128"/>
              </a:rPr>
              <a:t>testing</a:t>
            </a:r>
            <a:endParaRPr lang="it-IT" sz="2000" dirty="0">
              <a:latin typeface="Arial Unicode MS" pitchFamily="34" charset="-128"/>
              <a:ea typeface="Arial Unicode MS" pitchFamily="34" charset="-128"/>
              <a:cs typeface="Arial Unicode MS" pitchFamily="34" charset="-128"/>
            </a:endParaRPr>
          </a:p>
        </p:txBody>
      </p:sp>
      <p:pic>
        <p:nvPicPr>
          <p:cNvPr id="114689" name="Picture 1" descr="C:\Users\nbpaccag\Documents\pac dei\infn\legnaro\29112010002.jpg"/>
          <p:cNvPicPr>
            <a:picLocks noChangeAspect="1" noChangeArrowheads="1"/>
          </p:cNvPicPr>
          <p:nvPr/>
        </p:nvPicPr>
        <p:blipFill>
          <a:blip r:embed="rId3" cstate="print"/>
          <a:srcRect/>
          <a:stretch>
            <a:fillRect/>
          </a:stretch>
        </p:blipFill>
        <p:spPr bwMode="auto">
          <a:xfrm>
            <a:off x="4859298" y="2698974"/>
            <a:ext cx="3662402" cy="2746250"/>
          </a:xfrm>
          <a:prstGeom prst="rect">
            <a:avLst/>
          </a:prstGeom>
          <a:noFill/>
        </p:spPr>
      </p:pic>
      <p:pic>
        <p:nvPicPr>
          <p:cNvPr id="114690" name="Picture 2" descr="C:\Users\nbpaccag\Documents\pac dei\infn\legnaro\29112010004.jpg"/>
          <p:cNvPicPr>
            <a:picLocks noChangeAspect="1" noChangeArrowheads="1"/>
          </p:cNvPicPr>
          <p:nvPr/>
        </p:nvPicPr>
        <p:blipFill>
          <a:blip r:embed="rId4" cstate="print"/>
          <a:srcRect/>
          <a:stretch>
            <a:fillRect/>
          </a:stretch>
        </p:blipFill>
        <p:spPr bwMode="auto">
          <a:xfrm>
            <a:off x="899592" y="3861048"/>
            <a:ext cx="3662404" cy="27462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50825" y="701824"/>
            <a:ext cx="8686800" cy="1143000"/>
          </a:xfrm>
        </p:spPr>
        <p:txBody>
          <a:bodyPr/>
          <a:lstStyle/>
          <a:p>
            <a:pPr algn="ctr"/>
            <a:r>
              <a:rPr lang="en-US" sz="2400" dirty="0" smtClean="0">
                <a:solidFill>
                  <a:schemeClr val="tx1"/>
                </a:solidFill>
              </a:rPr>
              <a:t>For SEE, the cross-section/bit tends to decrease with CMOS technology downscaling</a:t>
            </a:r>
            <a:endParaRPr lang="en-GB" sz="2400" dirty="0" smtClean="0">
              <a:solidFill>
                <a:schemeClr val="tx1"/>
              </a:solidFill>
            </a:endParaRPr>
          </a:p>
        </p:txBody>
      </p:sp>
      <p:pic>
        <p:nvPicPr>
          <p:cNvPr id="21507" name="Picture 5"/>
          <p:cNvPicPr>
            <a:picLocks noChangeAspect="1" noChangeArrowheads="1"/>
          </p:cNvPicPr>
          <p:nvPr/>
        </p:nvPicPr>
        <p:blipFill>
          <a:blip r:embed="rId2" cstate="print"/>
          <a:srcRect/>
          <a:stretch>
            <a:fillRect/>
          </a:stretch>
        </p:blipFill>
        <p:spPr bwMode="auto">
          <a:xfrm>
            <a:off x="539750" y="1557338"/>
            <a:ext cx="7993063" cy="4171950"/>
          </a:xfrm>
          <a:prstGeom prst="rect">
            <a:avLst/>
          </a:prstGeom>
          <a:noFill/>
          <a:ln w="9525">
            <a:noFill/>
            <a:miter lim="800000"/>
            <a:headEnd/>
            <a:tailEnd/>
          </a:ln>
        </p:spPr>
      </p:pic>
      <p:sp>
        <p:nvSpPr>
          <p:cNvPr id="21508" name="Text Box 6"/>
          <p:cNvSpPr txBox="1">
            <a:spLocks noChangeArrowheads="1"/>
          </p:cNvSpPr>
          <p:nvPr/>
        </p:nvSpPr>
        <p:spPr bwMode="auto">
          <a:xfrm>
            <a:off x="1619250" y="5949950"/>
            <a:ext cx="5267211" cy="369332"/>
          </a:xfrm>
          <a:prstGeom prst="rect">
            <a:avLst/>
          </a:prstGeom>
          <a:noFill/>
          <a:ln w="9525">
            <a:noFill/>
            <a:miter lim="800000"/>
            <a:headEnd/>
            <a:tailEnd/>
          </a:ln>
        </p:spPr>
        <p:txBody>
          <a:bodyPr wrap="none">
            <a:spAutoFit/>
          </a:bodyPr>
          <a:lstStyle/>
          <a:p>
            <a:r>
              <a:rPr lang="en-US" sz="1800" i="1" dirty="0">
                <a:solidFill>
                  <a:srgbClr val="FFC000"/>
                </a:solidFill>
              </a:rPr>
              <a:t>[Ph. Roche, STMicroelectronics, QCA Days 2009]</a:t>
            </a:r>
            <a:endParaRPr lang="en-GB" sz="1800" i="1" dirty="0">
              <a:solidFill>
                <a:srgbClr val="FFC000"/>
              </a:solidFill>
            </a:endParaRPr>
          </a:p>
        </p:txBody>
      </p:sp>
      <p:sp>
        <p:nvSpPr>
          <p:cNvPr id="5" name="Rettangolo 4"/>
          <p:cNvSpPr/>
          <p:nvPr/>
        </p:nvSpPr>
        <p:spPr>
          <a:xfrm>
            <a:off x="3132138" y="41275"/>
            <a:ext cx="6011862" cy="461665"/>
          </a:xfrm>
          <a:prstGeom prst="rect">
            <a:avLst/>
          </a:prstGeom>
        </p:spPr>
        <p:txBody>
          <a:bodyPr>
            <a:spAutoFit/>
          </a:bodyPr>
          <a:lstStyle/>
          <a:p>
            <a:pPr algn="r">
              <a:defRPr/>
            </a:pPr>
            <a:r>
              <a:rPr lang="fr-FR" sz="2400" i="1" kern="0" dirty="0" err="1">
                <a:latin typeface="Arial"/>
                <a:ea typeface="+mj-ea"/>
                <a:cs typeface="+mj-cs"/>
              </a:rPr>
              <a:t>Scaling</a:t>
            </a:r>
            <a:r>
              <a:rPr lang="fr-FR" sz="2400" i="1" kern="0" dirty="0">
                <a:latin typeface="Arial"/>
                <a:ea typeface="+mj-ea"/>
                <a:cs typeface="+mj-cs"/>
              </a:rPr>
              <a:t> trends of SEE </a:t>
            </a:r>
            <a:r>
              <a:rPr lang="fr-FR" sz="2400" i="1" kern="0" dirty="0" err="1">
                <a:latin typeface="Arial"/>
                <a:ea typeface="+mj-ea"/>
                <a:cs typeface="+mj-cs"/>
              </a:rPr>
              <a:t>sensitivity</a:t>
            </a:r>
            <a:endParaRPr lang="it-I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228600" y="914400"/>
            <a:ext cx="5568950" cy="5262563"/>
          </a:xfrm>
          <a:prstGeom prst="rect">
            <a:avLst/>
          </a:prstGeom>
          <a:noFill/>
          <a:ln w="9525">
            <a:noFill/>
            <a:miter lim="800000"/>
            <a:headEnd/>
            <a:tailEnd/>
          </a:ln>
        </p:spPr>
      </p:pic>
      <p:sp>
        <p:nvSpPr>
          <p:cNvPr id="39939" name="TextBox 5"/>
          <p:cNvSpPr txBox="1">
            <a:spLocks noChangeArrowheads="1"/>
          </p:cNvSpPr>
          <p:nvPr/>
        </p:nvSpPr>
        <p:spPr bwMode="auto">
          <a:xfrm>
            <a:off x="5715000" y="986978"/>
            <a:ext cx="3276600" cy="4154984"/>
          </a:xfrm>
          <a:prstGeom prst="rect">
            <a:avLst/>
          </a:prstGeom>
          <a:noFill/>
          <a:ln w="9525">
            <a:noFill/>
            <a:miter lim="800000"/>
            <a:headEnd/>
            <a:tailEnd/>
          </a:ln>
        </p:spPr>
        <p:txBody>
          <a:bodyPr>
            <a:spAutoFit/>
          </a:bodyPr>
          <a:lstStyle/>
          <a:p>
            <a:pPr>
              <a:buFont typeface="Wingdings" pitchFamily="2" charset="2"/>
              <a:buChar char="Ø"/>
            </a:pPr>
            <a:r>
              <a:rPr lang="en-US" sz="2400" dirty="0" smtClean="0">
                <a:solidFill>
                  <a:srgbClr val="0000FF"/>
                </a:solidFill>
              </a:rPr>
              <a:t> Since 180/130nm SEU </a:t>
            </a:r>
            <a:r>
              <a:rPr lang="en-US" sz="2400" dirty="0">
                <a:solidFill>
                  <a:srgbClr val="0000FF"/>
                </a:solidFill>
              </a:rPr>
              <a:t>sensitivity has been getting lower with each technology </a:t>
            </a:r>
            <a:r>
              <a:rPr lang="en-US" sz="2400" dirty="0" smtClean="0">
                <a:solidFill>
                  <a:srgbClr val="0000FF"/>
                </a:solidFill>
              </a:rPr>
              <a:t>node </a:t>
            </a:r>
            <a:r>
              <a:rPr lang="en-US" sz="2400" b="1" dirty="0" smtClean="0">
                <a:solidFill>
                  <a:srgbClr val="0000FF"/>
                </a:solidFill>
              </a:rPr>
              <a:t>for terrestrial applications</a:t>
            </a:r>
            <a:r>
              <a:rPr lang="en-US" sz="2400" dirty="0" smtClean="0">
                <a:solidFill>
                  <a:srgbClr val="0000FF"/>
                </a:solidFill>
              </a:rPr>
              <a:t>.</a:t>
            </a:r>
            <a:endParaRPr lang="en-US" sz="2400" dirty="0">
              <a:solidFill>
                <a:srgbClr val="0000FF"/>
              </a:solidFill>
            </a:endParaRPr>
          </a:p>
          <a:p>
            <a:pPr>
              <a:buFont typeface="Wingdings" pitchFamily="2" charset="2"/>
              <a:buChar char="Ø"/>
            </a:pPr>
            <a:r>
              <a:rPr lang="en-US" sz="2400" dirty="0" smtClean="0">
                <a:solidFill>
                  <a:srgbClr val="0000FF"/>
                </a:solidFill>
              </a:rPr>
              <a:t> Overall </a:t>
            </a:r>
            <a:r>
              <a:rPr lang="en-US" sz="2400" dirty="0">
                <a:solidFill>
                  <a:srgbClr val="0000FF"/>
                </a:solidFill>
              </a:rPr>
              <a:t>the sensitivity reduction has not kept up with density increases until the last 3 generations </a:t>
            </a:r>
          </a:p>
        </p:txBody>
      </p:sp>
      <p:sp>
        <p:nvSpPr>
          <p:cNvPr id="39940" name="TextBox 3"/>
          <p:cNvSpPr txBox="1">
            <a:spLocks noChangeArrowheads="1"/>
          </p:cNvSpPr>
          <p:nvPr/>
        </p:nvSpPr>
        <p:spPr bwMode="auto">
          <a:xfrm>
            <a:off x="1828800" y="44624"/>
            <a:ext cx="7197725" cy="461665"/>
          </a:xfrm>
          <a:prstGeom prst="rect">
            <a:avLst/>
          </a:prstGeom>
          <a:noFill/>
          <a:ln w="9525">
            <a:noFill/>
            <a:miter lim="800000"/>
            <a:headEnd/>
            <a:tailEnd/>
          </a:ln>
        </p:spPr>
        <p:txBody>
          <a:bodyPr>
            <a:spAutoFit/>
          </a:bodyPr>
          <a:lstStyle/>
          <a:p>
            <a:pPr algn="r"/>
            <a:r>
              <a:rPr lang="en-US" sz="2400" i="1" dirty="0"/>
              <a:t>Bit vs. System SRAM SER</a:t>
            </a:r>
          </a:p>
        </p:txBody>
      </p:sp>
      <p:sp>
        <p:nvSpPr>
          <p:cNvPr id="5" name="Rettangolo 4"/>
          <p:cNvSpPr/>
          <p:nvPr/>
        </p:nvSpPr>
        <p:spPr>
          <a:xfrm>
            <a:off x="5868144" y="5210036"/>
            <a:ext cx="2954655" cy="369332"/>
          </a:xfrm>
          <a:prstGeom prst="rect">
            <a:avLst/>
          </a:prstGeom>
        </p:spPr>
        <p:txBody>
          <a:bodyPr wrap="none">
            <a:spAutoFit/>
          </a:bodyPr>
          <a:lstStyle/>
          <a:p>
            <a:r>
              <a:rPr lang="en-US" sz="1800" i="1" dirty="0" smtClean="0">
                <a:solidFill>
                  <a:srgbClr val="FFC000"/>
                </a:solidFill>
              </a:rPr>
              <a:t>R. Baumann, </a:t>
            </a:r>
            <a:r>
              <a:rPr lang="en-US" sz="1800" i="1" dirty="0" err="1" smtClean="0">
                <a:solidFill>
                  <a:srgbClr val="FFC000"/>
                </a:solidFill>
              </a:rPr>
              <a:t>Radsol</a:t>
            </a:r>
            <a:r>
              <a:rPr lang="en-US" sz="1800" i="1" dirty="0" smtClean="0">
                <a:solidFill>
                  <a:srgbClr val="FFC000"/>
                </a:solidFill>
              </a:rPr>
              <a:t>  2012</a:t>
            </a:r>
            <a:endParaRPr lang="it-IT" sz="1800" i="1" dirty="0">
              <a:solidFill>
                <a:srgbClr val="FFC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115616" y="92075"/>
            <a:ext cx="7956550" cy="457200"/>
          </a:xfrm>
          <a:prstGeom prst="rect">
            <a:avLst/>
          </a:prstGeom>
        </p:spPr>
        <p:txBody>
          <a:bodyPr/>
          <a:lstStyle/>
          <a:p>
            <a:pPr eaLnBrk="1" hangingPunct="1"/>
            <a:r>
              <a:rPr lang="it-IT" sz="2400" i="1" dirty="0" smtClean="0"/>
              <a:t>New </a:t>
            </a:r>
            <a:r>
              <a:rPr lang="it-IT" sz="2400" i="1" dirty="0" err="1" smtClean="0"/>
              <a:t>features</a:t>
            </a:r>
            <a:r>
              <a:rPr lang="it-IT" sz="2400" i="1" dirty="0" smtClean="0"/>
              <a:t> </a:t>
            </a:r>
            <a:r>
              <a:rPr lang="it-IT" sz="2400" i="1" dirty="0" err="1" smtClean="0"/>
              <a:t>of</a:t>
            </a:r>
            <a:r>
              <a:rPr lang="it-IT" sz="2400" i="1" dirty="0" smtClean="0"/>
              <a:t> </a:t>
            </a:r>
            <a:r>
              <a:rPr lang="it-IT" sz="2400" i="1" dirty="0" smtClean="0"/>
              <a:t>SEE’s</a:t>
            </a:r>
            <a:endParaRPr lang="it-IT" sz="2400" i="1" dirty="0" smtClean="0"/>
          </a:p>
        </p:txBody>
      </p:sp>
      <p:sp>
        <p:nvSpPr>
          <p:cNvPr id="31747" name="Rectangle 3"/>
          <p:cNvSpPr>
            <a:spLocks noGrp="1" noChangeArrowheads="1"/>
          </p:cNvSpPr>
          <p:nvPr>
            <p:ph type="body" idx="1"/>
          </p:nvPr>
        </p:nvSpPr>
        <p:spPr>
          <a:xfrm>
            <a:off x="685800" y="1196975"/>
            <a:ext cx="7772400" cy="4114800"/>
          </a:xfrm>
        </p:spPr>
        <p:txBody>
          <a:bodyPr/>
          <a:lstStyle/>
          <a:p>
            <a:pPr eaLnBrk="1" hangingPunct="1"/>
            <a:r>
              <a:rPr lang="it-IT" smtClean="0"/>
              <a:t>New effects are observed on state-of-the art IC’s thanks to the shrinking of the transistors’ size:</a:t>
            </a:r>
          </a:p>
          <a:p>
            <a:pPr lvl="1" eaLnBrk="1" hangingPunct="1"/>
            <a:r>
              <a:rPr lang="it-IT" smtClean="0"/>
              <a:t>Multi-cell hits</a:t>
            </a:r>
          </a:p>
          <a:p>
            <a:pPr lvl="1" eaLnBrk="1" hangingPunct="1"/>
            <a:r>
              <a:rPr lang="it-IT" smtClean="0"/>
              <a:t>Charge sharing</a:t>
            </a:r>
          </a:p>
          <a:p>
            <a:pPr lvl="1" eaLnBrk="1" hangingPunct="1"/>
            <a:r>
              <a:rPr lang="it-IT" smtClean="0"/>
              <a:t>Grazing angle effects</a:t>
            </a:r>
          </a:p>
          <a:p>
            <a:pPr lvl="1" eaLnBrk="1" hangingPunct="1"/>
            <a:r>
              <a:rPr lang="it-IT" smtClean="0"/>
              <a:t>SEU bursts</a:t>
            </a:r>
          </a:p>
          <a:p>
            <a:pPr lvl="1" eaLnBrk="1" hangingPunct="1"/>
            <a:r>
              <a:rPr lang="it-IT" smtClean="0"/>
              <a:t>MBUs rising</a:t>
            </a:r>
          </a:p>
          <a:p>
            <a:pPr lvl="1" eaLnBrk="1" hangingPunct="1"/>
            <a:r>
              <a:rPr lang="it-IT"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447800" y="44624"/>
            <a:ext cx="7696200" cy="731838"/>
          </a:xfrm>
          <a:prstGeom prst="rect">
            <a:avLst/>
          </a:prstGeom>
        </p:spPr>
        <p:txBody>
          <a:bodyPr/>
          <a:lstStyle/>
          <a:p>
            <a:pPr eaLnBrk="1" hangingPunct="1"/>
            <a:r>
              <a:rPr lang="en-US" sz="2400" i="1" dirty="0" smtClean="0"/>
              <a:t>Geomagnetic/solar effects</a:t>
            </a:r>
          </a:p>
        </p:txBody>
      </p:sp>
      <p:pic>
        <p:nvPicPr>
          <p:cNvPr id="7171" name="Picture 4" descr="sun_magnetosphere"/>
          <p:cNvPicPr>
            <a:picLocks noChangeAspect="1" noChangeArrowheads="1"/>
          </p:cNvPicPr>
          <p:nvPr/>
        </p:nvPicPr>
        <p:blipFill>
          <a:blip r:embed="rId3" cstate="print">
            <a:lum bright="-8000" contrast="8000"/>
          </a:blip>
          <a:srcRect/>
          <a:stretch>
            <a:fillRect/>
          </a:stretch>
        </p:blipFill>
        <p:spPr bwMode="auto">
          <a:xfrm>
            <a:off x="315913" y="696913"/>
            <a:ext cx="8545512" cy="5632450"/>
          </a:xfrm>
          <a:prstGeom prst="rect">
            <a:avLst/>
          </a:prstGeom>
          <a:noFill/>
          <a:ln w="9525">
            <a:noFill/>
            <a:miter lim="800000"/>
            <a:headEnd/>
            <a:tailEnd/>
          </a:ln>
        </p:spPr>
      </p:pic>
      <p:sp>
        <p:nvSpPr>
          <p:cNvPr id="7172" name="Rectangle 5"/>
          <p:cNvSpPr>
            <a:spLocks noChangeArrowheads="1"/>
          </p:cNvSpPr>
          <p:nvPr/>
        </p:nvSpPr>
        <p:spPr bwMode="auto">
          <a:xfrm>
            <a:off x="6099175" y="5862638"/>
            <a:ext cx="2355850" cy="307975"/>
          </a:xfrm>
          <a:prstGeom prst="rect">
            <a:avLst/>
          </a:prstGeom>
          <a:noFill/>
          <a:ln w="9525">
            <a:noFill/>
            <a:miter lim="800000"/>
            <a:headEnd/>
            <a:tailEnd/>
          </a:ln>
        </p:spPr>
        <p:txBody>
          <a:bodyPr wrap="none">
            <a:spAutoFit/>
          </a:bodyPr>
          <a:lstStyle/>
          <a:p>
            <a:pPr eaLnBrk="0" hangingPunct="0"/>
            <a:r>
              <a:rPr lang="en-US" sz="1400">
                <a:solidFill>
                  <a:schemeClr val="accent1"/>
                </a:solidFill>
              </a:rPr>
              <a:t>Courtesy NASA Homepage</a:t>
            </a:r>
          </a:p>
        </p:txBody>
      </p:sp>
      <p:sp>
        <p:nvSpPr>
          <p:cNvPr id="7173" name="Text Box 4"/>
          <p:cNvSpPr txBox="1">
            <a:spLocks noChangeArrowheads="1"/>
          </p:cNvSpPr>
          <p:nvPr/>
        </p:nvSpPr>
        <p:spPr bwMode="auto">
          <a:xfrm>
            <a:off x="379413" y="657225"/>
            <a:ext cx="7416800" cy="3730625"/>
          </a:xfrm>
          <a:prstGeom prst="rect">
            <a:avLst/>
          </a:prstGeom>
          <a:noFill/>
          <a:ln w="9525">
            <a:noFill/>
            <a:miter lim="800000"/>
            <a:headEnd/>
            <a:tailEnd/>
          </a:ln>
        </p:spPr>
        <p:txBody>
          <a:bodyPr>
            <a:spAutoFit/>
          </a:bodyPr>
          <a:lstStyle/>
          <a:p>
            <a:pPr eaLnBrk="0" hangingPunct="0">
              <a:spcBef>
                <a:spcPct val="50000"/>
              </a:spcBef>
              <a:tabLst>
                <a:tab pos="1143000" algn="l"/>
              </a:tabLst>
            </a:pPr>
            <a:r>
              <a:rPr lang="en-US">
                <a:solidFill>
                  <a:schemeClr val="bg1"/>
                </a:solidFill>
              </a:rPr>
              <a:t>Primary Cosmic Rays:</a:t>
            </a:r>
          </a:p>
          <a:p>
            <a:pPr lvl="1" eaLnBrk="0" hangingPunct="0">
              <a:spcBef>
                <a:spcPct val="50000"/>
              </a:spcBef>
              <a:tabLst>
                <a:tab pos="1143000" algn="l"/>
              </a:tabLst>
            </a:pPr>
            <a:r>
              <a:rPr lang="en-US">
                <a:solidFill>
                  <a:schemeClr val="bg1"/>
                </a:solidFill>
              </a:rPr>
              <a:t>Galactic Particles (E &gt;&gt; 1 GeV)</a:t>
            </a:r>
          </a:p>
          <a:p>
            <a:pPr lvl="2" eaLnBrk="0" hangingPunct="0">
              <a:lnSpc>
                <a:spcPct val="70000"/>
              </a:lnSpc>
              <a:spcBef>
                <a:spcPct val="50000"/>
              </a:spcBef>
              <a:tabLst>
                <a:tab pos="1143000" algn="l"/>
              </a:tabLst>
            </a:pPr>
            <a:r>
              <a:rPr lang="en-US">
                <a:solidFill>
                  <a:schemeClr val="bg1"/>
                </a:solidFill>
              </a:rPr>
              <a:t>Left-overs from the Big Bang?</a:t>
            </a:r>
          </a:p>
          <a:p>
            <a:pPr lvl="2" eaLnBrk="0" hangingPunct="0">
              <a:lnSpc>
                <a:spcPct val="70000"/>
              </a:lnSpc>
              <a:spcBef>
                <a:spcPct val="50000"/>
              </a:spcBef>
              <a:tabLst>
                <a:tab pos="1143000" algn="l"/>
              </a:tabLst>
            </a:pPr>
            <a:r>
              <a:rPr lang="en-US">
                <a:solidFill>
                  <a:schemeClr val="bg1"/>
                </a:solidFill>
              </a:rPr>
              <a:t>Super Nova remnants?</a:t>
            </a:r>
          </a:p>
          <a:p>
            <a:pPr lvl="1" eaLnBrk="0" hangingPunct="0">
              <a:lnSpc>
                <a:spcPct val="70000"/>
              </a:lnSpc>
              <a:spcBef>
                <a:spcPct val="50000"/>
              </a:spcBef>
              <a:tabLst>
                <a:tab pos="1143000" algn="l"/>
              </a:tabLst>
            </a:pPr>
            <a:r>
              <a:rPr lang="en-US">
                <a:solidFill>
                  <a:schemeClr val="bg1"/>
                </a:solidFill>
              </a:rPr>
              <a:t>Solar Wind (usually E &lt; 1 GeV)</a:t>
            </a:r>
          </a:p>
          <a:p>
            <a:pPr eaLnBrk="0" hangingPunct="0">
              <a:spcBef>
                <a:spcPct val="50000"/>
              </a:spcBef>
              <a:tabLst>
                <a:tab pos="1143000" algn="l"/>
              </a:tabLst>
            </a:pPr>
            <a:r>
              <a:rPr lang="en-US">
                <a:solidFill>
                  <a:schemeClr val="bg1"/>
                </a:solidFill>
              </a:rPr>
              <a:t>Composition (E up to 10</a:t>
            </a:r>
            <a:r>
              <a:rPr lang="en-US" baseline="30000">
                <a:solidFill>
                  <a:schemeClr val="bg1"/>
                </a:solidFill>
              </a:rPr>
              <a:t>20</a:t>
            </a:r>
            <a:r>
              <a:rPr lang="en-US">
                <a:solidFill>
                  <a:schemeClr val="bg1"/>
                </a:solidFill>
              </a:rPr>
              <a:t> eV):</a:t>
            </a:r>
          </a:p>
          <a:p>
            <a:pPr lvl="1" eaLnBrk="0" hangingPunct="0">
              <a:lnSpc>
                <a:spcPct val="60000"/>
              </a:lnSpc>
              <a:spcBef>
                <a:spcPct val="50000"/>
              </a:spcBef>
              <a:tabLst>
                <a:tab pos="1143000" algn="l"/>
              </a:tabLst>
            </a:pPr>
            <a:r>
              <a:rPr lang="en-US">
                <a:solidFill>
                  <a:schemeClr val="bg1"/>
                </a:solidFill>
              </a:rPr>
              <a:t>92%	Protons/Electrons</a:t>
            </a:r>
          </a:p>
          <a:p>
            <a:pPr lvl="1" eaLnBrk="0" hangingPunct="0">
              <a:lnSpc>
                <a:spcPct val="60000"/>
              </a:lnSpc>
              <a:spcBef>
                <a:spcPct val="50000"/>
              </a:spcBef>
              <a:tabLst>
                <a:tab pos="1143000" algn="l"/>
              </a:tabLst>
            </a:pPr>
            <a:r>
              <a:rPr lang="en-US">
                <a:solidFill>
                  <a:schemeClr val="bg1"/>
                </a:solidFill>
              </a:rPr>
              <a:t>6%	Alpha Particles (He)</a:t>
            </a:r>
          </a:p>
          <a:p>
            <a:pPr lvl="1" eaLnBrk="0" hangingPunct="0">
              <a:lnSpc>
                <a:spcPct val="60000"/>
              </a:lnSpc>
              <a:spcBef>
                <a:spcPct val="50000"/>
              </a:spcBef>
              <a:tabLst>
                <a:tab pos="1143000" algn="l"/>
              </a:tabLst>
            </a:pPr>
            <a:r>
              <a:rPr lang="en-US">
                <a:solidFill>
                  <a:schemeClr val="bg1"/>
                </a:solidFill>
              </a:rPr>
              <a:t>2%  	</a:t>
            </a:r>
            <a:r>
              <a:rPr lang="en-US">
                <a:solidFill>
                  <a:schemeClr val="bg1"/>
                </a:solidFill>
                <a:latin typeface="Symbol" pitchFamily="18" charset="2"/>
              </a:rPr>
              <a:t>g</a:t>
            </a:r>
            <a:r>
              <a:rPr lang="en-US">
                <a:solidFill>
                  <a:schemeClr val="bg1"/>
                </a:solidFill>
              </a:rPr>
              <a:t> rays and heavier nuclei</a:t>
            </a:r>
          </a:p>
          <a:p>
            <a:pPr eaLnBrk="0" hangingPunct="0">
              <a:spcBef>
                <a:spcPct val="50000"/>
              </a:spcBef>
              <a:tabLst>
                <a:tab pos="1143000" algn="l"/>
              </a:tabLst>
            </a:pPr>
            <a:r>
              <a:rPr lang="en-US">
                <a:solidFill>
                  <a:schemeClr val="bg1"/>
                </a:solidFill>
              </a:rPr>
              <a:t> </a:t>
            </a: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447800" y="44624"/>
            <a:ext cx="7696200" cy="731838"/>
          </a:xfrm>
          <a:prstGeom prst="rect">
            <a:avLst/>
          </a:prstGeom>
        </p:spPr>
        <p:txBody>
          <a:bodyPr/>
          <a:lstStyle/>
          <a:p>
            <a:pPr eaLnBrk="1" hangingPunct="1"/>
            <a:r>
              <a:rPr lang="en-US" sz="2400" i="1" dirty="0" smtClean="0"/>
              <a:t>Cosmic rays composition</a:t>
            </a:r>
            <a:endParaRPr lang="en-US" sz="2400" i="1" dirty="0" smtClean="0"/>
          </a:p>
        </p:txBody>
      </p:sp>
      <p:sp>
        <p:nvSpPr>
          <p:cNvPr id="7172" name="Rectangle 5"/>
          <p:cNvSpPr>
            <a:spLocks noChangeArrowheads="1"/>
          </p:cNvSpPr>
          <p:nvPr/>
        </p:nvSpPr>
        <p:spPr bwMode="auto">
          <a:xfrm>
            <a:off x="6099175" y="5862638"/>
            <a:ext cx="1999265" cy="307777"/>
          </a:xfrm>
          <a:prstGeom prst="rect">
            <a:avLst/>
          </a:prstGeom>
          <a:noFill/>
          <a:ln w="9525">
            <a:noFill/>
            <a:miter lim="800000"/>
            <a:headEnd/>
            <a:tailEnd/>
          </a:ln>
        </p:spPr>
        <p:txBody>
          <a:bodyPr wrap="none">
            <a:spAutoFit/>
          </a:bodyPr>
          <a:lstStyle/>
          <a:p>
            <a:pPr eaLnBrk="0" hangingPunct="0"/>
            <a:r>
              <a:rPr lang="en-US" sz="1400" dirty="0">
                <a:solidFill>
                  <a:schemeClr val="accent1"/>
                </a:solidFill>
              </a:rPr>
              <a:t>Courtesy </a:t>
            </a:r>
            <a:r>
              <a:rPr lang="en-US" sz="1400" dirty="0" smtClean="0">
                <a:solidFill>
                  <a:schemeClr val="accent1"/>
                </a:solidFill>
              </a:rPr>
              <a:t>NASA-GSFC</a:t>
            </a:r>
            <a:endParaRPr lang="en-US" sz="1400" dirty="0">
              <a:solidFill>
                <a:schemeClr val="accent1"/>
              </a:solidFill>
            </a:endParaRPr>
          </a:p>
        </p:txBody>
      </p:sp>
      <p:sp>
        <p:nvSpPr>
          <p:cNvPr id="7173" name="Text Box 4"/>
          <p:cNvSpPr txBox="1">
            <a:spLocks noChangeArrowheads="1"/>
          </p:cNvSpPr>
          <p:nvPr/>
        </p:nvSpPr>
        <p:spPr bwMode="auto">
          <a:xfrm>
            <a:off x="379413" y="657225"/>
            <a:ext cx="7416800" cy="3730625"/>
          </a:xfrm>
          <a:prstGeom prst="rect">
            <a:avLst/>
          </a:prstGeom>
          <a:noFill/>
          <a:ln w="9525">
            <a:noFill/>
            <a:miter lim="800000"/>
            <a:headEnd/>
            <a:tailEnd/>
          </a:ln>
        </p:spPr>
        <p:txBody>
          <a:bodyPr>
            <a:spAutoFit/>
          </a:bodyPr>
          <a:lstStyle/>
          <a:p>
            <a:pPr eaLnBrk="0" hangingPunct="0">
              <a:spcBef>
                <a:spcPct val="50000"/>
              </a:spcBef>
              <a:tabLst>
                <a:tab pos="1143000" algn="l"/>
              </a:tabLst>
            </a:pPr>
            <a:r>
              <a:rPr lang="en-US" dirty="0">
                <a:solidFill>
                  <a:schemeClr val="bg1"/>
                </a:solidFill>
              </a:rPr>
              <a:t>Primary Cosmic Rays:</a:t>
            </a:r>
          </a:p>
          <a:p>
            <a:pPr lvl="1" eaLnBrk="0" hangingPunct="0">
              <a:spcBef>
                <a:spcPct val="50000"/>
              </a:spcBef>
              <a:tabLst>
                <a:tab pos="1143000" algn="l"/>
              </a:tabLst>
            </a:pPr>
            <a:r>
              <a:rPr lang="en-US" dirty="0">
                <a:solidFill>
                  <a:schemeClr val="bg1"/>
                </a:solidFill>
              </a:rPr>
              <a:t>Galactic Particles (E &gt;&gt; 1 </a:t>
            </a:r>
            <a:r>
              <a:rPr lang="en-US" dirty="0" err="1">
                <a:solidFill>
                  <a:schemeClr val="bg1"/>
                </a:solidFill>
              </a:rPr>
              <a:t>GeV</a:t>
            </a:r>
            <a:r>
              <a:rPr lang="en-US" dirty="0">
                <a:solidFill>
                  <a:schemeClr val="bg1"/>
                </a:solidFill>
              </a:rPr>
              <a:t>)</a:t>
            </a:r>
          </a:p>
          <a:p>
            <a:pPr lvl="2" eaLnBrk="0" hangingPunct="0">
              <a:lnSpc>
                <a:spcPct val="70000"/>
              </a:lnSpc>
              <a:spcBef>
                <a:spcPct val="50000"/>
              </a:spcBef>
              <a:tabLst>
                <a:tab pos="1143000" algn="l"/>
              </a:tabLst>
            </a:pPr>
            <a:r>
              <a:rPr lang="en-US" dirty="0">
                <a:solidFill>
                  <a:schemeClr val="bg1"/>
                </a:solidFill>
              </a:rPr>
              <a:t>Left-</a:t>
            </a:r>
            <a:r>
              <a:rPr lang="en-US" dirty="0" err="1">
                <a:solidFill>
                  <a:schemeClr val="bg1"/>
                </a:solidFill>
              </a:rPr>
              <a:t>overs</a:t>
            </a:r>
            <a:r>
              <a:rPr lang="en-US" dirty="0">
                <a:solidFill>
                  <a:schemeClr val="bg1"/>
                </a:solidFill>
              </a:rPr>
              <a:t> from the Big Bang?</a:t>
            </a:r>
          </a:p>
          <a:p>
            <a:pPr lvl="2" eaLnBrk="0" hangingPunct="0">
              <a:lnSpc>
                <a:spcPct val="70000"/>
              </a:lnSpc>
              <a:spcBef>
                <a:spcPct val="50000"/>
              </a:spcBef>
              <a:tabLst>
                <a:tab pos="1143000" algn="l"/>
              </a:tabLst>
            </a:pPr>
            <a:r>
              <a:rPr lang="en-US" dirty="0">
                <a:solidFill>
                  <a:schemeClr val="bg1"/>
                </a:solidFill>
              </a:rPr>
              <a:t>Super Nova remnants?</a:t>
            </a:r>
          </a:p>
          <a:p>
            <a:pPr lvl="1" eaLnBrk="0" hangingPunct="0">
              <a:lnSpc>
                <a:spcPct val="70000"/>
              </a:lnSpc>
              <a:spcBef>
                <a:spcPct val="50000"/>
              </a:spcBef>
              <a:tabLst>
                <a:tab pos="1143000" algn="l"/>
              </a:tabLst>
            </a:pPr>
            <a:r>
              <a:rPr lang="en-US" dirty="0">
                <a:solidFill>
                  <a:schemeClr val="bg1"/>
                </a:solidFill>
              </a:rPr>
              <a:t>Solar Wind (usually E &lt; 1 </a:t>
            </a:r>
            <a:r>
              <a:rPr lang="en-US" dirty="0" err="1">
                <a:solidFill>
                  <a:schemeClr val="bg1"/>
                </a:solidFill>
              </a:rPr>
              <a:t>GeV</a:t>
            </a:r>
            <a:r>
              <a:rPr lang="en-US" dirty="0">
                <a:solidFill>
                  <a:schemeClr val="bg1"/>
                </a:solidFill>
              </a:rPr>
              <a:t>)</a:t>
            </a:r>
          </a:p>
          <a:p>
            <a:pPr eaLnBrk="0" hangingPunct="0">
              <a:spcBef>
                <a:spcPct val="50000"/>
              </a:spcBef>
              <a:tabLst>
                <a:tab pos="1143000" algn="l"/>
              </a:tabLst>
            </a:pPr>
            <a:r>
              <a:rPr lang="en-US" dirty="0">
                <a:solidFill>
                  <a:schemeClr val="bg1"/>
                </a:solidFill>
              </a:rPr>
              <a:t>Composition (E up to 10</a:t>
            </a:r>
            <a:r>
              <a:rPr lang="en-US" baseline="30000" dirty="0">
                <a:solidFill>
                  <a:schemeClr val="bg1"/>
                </a:solidFill>
              </a:rPr>
              <a:t>20</a:t>
            </a:r>
            <a:r>
              <a:rPr lang="en-US" dirty="0">
                <a:solidFill>
                  <a:schemeClr val="bg1"/>
                </a:solidFill>
              </a:rPr>
              <a:t> </a:t>
            </a:r>
            <a:r>
              <a:rPr lang="en-US" dirty="0" err="1">
                <a:solidFill>
                  <a:schemeClr val="bg1"/>
                </a:solidFill>
              </a:rPr>
              <a:t>eV</a:t>
            </a:r>
            <a:r>
              <a:rPr lang="en-US" dirty="0">
                <a:solidFill>
                  <a:schemeClr val="bg1"/>
                </a:solidFill>
              </a:rPr>
              <a:t>):</a:t>
            </a:r>
          </a:p>
          <a:p>
            <a:pPr lvl="1" eaLnBrk="0" hangingPunct="0">
              <a:lnSpc>
                <a:spcPct val="60000"/>
              </a:lnSpc>
              <a:spcBef>
                <a:spcPct val="50000"/>
              </a:spcBef>
              <a:tabLst>
                <a:tab pos="1143000" algn="l"/>
              </a:tabLst>
            </a:pPr>
            <a:r>
              <a:rPr lang="en-US" dirty="0">
                <a:solidFill>
                  <a:schemeClr val="bg1"/>
                </a:solidFill>
              </a:rPr>
              <a:t>92%	Protons/Electrons</a:t>
            </a:r>
          </a:p>
          <a:p>
            <a:pPr lvl="1" eaLnBrk="0" hangingPunct="0">
              <a:lnSpc>
                <a:spcPct val="60000"/>
              </a:lnSpc>
              <a:spcBef>
                <a:spcPct val="50000"/>
              </a:spcBef>
              <a:tabLst>
                <a:tab pos="1143000" algn="l"/>
              </a:tabLst>
            </a:pPr>
            <a:r>
              <a:rPr lang="en-US" dirty="0">
                <a:solidFill>
                  <a:schemeClr val="bg1"/>
                </a:solidFill>
              </a:rPr>
              <a:t>6%	Alpha Particles (He)</a:t>
            </a:r>
          </a:p>
          <a:p>
            <a:pPr lvl="1" eaLnBrk="0" hangingPunct="0">
              <a:lnSpc>
                <a:spcPct val="60000"/>
              </a:lnSpc>
              <a:spcBef>
                <a:spcPct val="50000"/>
              </a:spcBef>
              <a:tabLst>
                <a:tab pos="1143000" algn="l"/>
              </a:tabLst>
            </a:pPr>
            <a:r>
              <a:rPr lang="en-US" dirty="0">
                <a:solidFill>
                  <a:schemeClr val="bg1"/>
                </a:solidFill>
              </a:rPr>
              <a:t>2%  	</a:t>
            </a:r>
            <a:r>
              <a:rPr lang="en-US" dirty="0">
                <a:solidFill>
                  <a:schemeClr val="bg1"/>
                </a:solidFill>
                <a:latin typeface="Symbol" pitchFamily="18" charset="2"/>
              </a:rPr>
              <a:t>g</a:t>
            </a:r>
            <a:r>
              <a:rPr lang="en-US" dirty="0">
                <a:solidFill>
                  <a:schemeClr val="bg1"/>
                </a:solidFill>
              </a:rPr>
              <a:t> rays and heavier nuclei</a:t>
            </a:r>
          </a:p>
          <a:p>
            <a:pPr eaLnBrk="0" hangingPunct="0">
              <a:spcBef>
                <a:spcPct val="50000"/>
              </a:spcBef>
              <a:tabLst>
                <a:tab pos="1143000" algn="l"/>
              </a:tabLst>
            </a:pPr>
            <a:r>
              <a:rPr lang="en-US" dirty="0">
                <a:solidFill>
                  <a:schemeClr val="bg1"/>
                </a:solidFill>
              </a:rPr>
              <a:t> </a:t>
            </a:r>
          </a:p>
        </p:txBody>
      </p:sp>
      <p:pic>
        <p:nvPicPr>
          <p:cNvPr id="105474" name="Picture 2" descr="Solar and GCR Composition"/>
          <p:cNvPicPr>
            <a:picLocks noChangeAspect="1" noChangeArrowheads="1"/>
          </p:cNvPicPr>
          <p:nvPr/>
        </p:nvPicPr>
        <p:blipFill>
          <a:blip r:embed="rId3" cstate="print"/>
          <a:srcRect/>
          <a:stretch>
            <a:fillRect/>
          </a:stretch>
        </p:blipFill>
        <p:spPr bwMode="auto">
          <a:xfrm>
            <a:off x="1259632" y="710698"/>
            <a:ext cx="6850732" cy="5138049"/>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idx="4294967295"/>
          </p:nvPr>
        </p:nvSpPr>
        <p:spPr>
          <a:xfrm>
            <a:off x="1187450" y="0"/>
            <a:ext cx="7956550" cy="457200"/>
          </a:xfrm>
          <a:prstGeom prst="rect">
            <a:avLst/>
          </a:prstGeom>
        </p:spPr>
        <p:txBody>
          <a:bodyPr/>
          <a:lstStyle/>
          <a:p>
            <a:endParaRPr lang="en-US" dirty="0" smtClean="0"/>
          </a:p>
        </p:txBody>
      </p:sp>
      <p:pic>
        <p:nvPicPr>
          <p:cNvPr id="8195" name="Picture 2" descr="File:Ap8-omni-0.100MeV.png"/>
          <p:cNvPicPr>
            <a:picLocks noChangeAspect="1" noChangeArrowheads="1"/>
          </p:cNvPicPr>
          <p:nvPr/>
        </p:nvPicPr>
        <p:blipFill>
          <a:blip r:embed="rId2" cstate="print"/>
          <a:srcRect/>
          <a:stretch>
            <a:fillRect/>
          </a:stretch>
        </p:blipFill>
        <p:spPr bwMode="auto">
          <a:xfrm>
            <a:off x="1433513" y="1587500"/>
            <a:ext cx="6276975" cy="4686300"/>
          </a:xfrm>
          <a:prstGeom prst="rect">
            <a:avLst/>
          </a:prstGeom>
          <a:noFill/>
          <a:ln w="9525">
            <a:noFill/>
            <a:miter lim="800000"/>
            <a:headEnd/>
            <a:tailEnd/>
          </a:ln>
        </p:spPr>
      </p:pic>
      <p:sp>
        <p:nvSpPr>
          <p:cNvPr id="8196" name="Rettangolo 6"/>
          <p:cNvSpPr>
            <a:spLocks noChangeArrowheads="1"/>
          </p:cNvSpPr>
          <p:nvPr/>
        </p:nvSpPr>
        <p:spPr bwMode="auto">
          <a:xfrm>
            <a:off x="41275" y="642938"/>
            <a:ext cx="9144000" cy="831850"/>
          </a:xfrm>
          <a:prstGeom prst="rect">
            <a:avLst/>
          </a:prstGeom>
          <a:noFill/>
          <a:ln w="9525">
            <a:noFill/>
            <a:miter lim="800000"/>
            <a:headEnd/>
            <a:tailEnd/>
          </a:ln>
        </p:spPr>
        <p:txBody>
          <a:bodyPr>
            <a:spAutoFit/>
          </a:bodyPr>
          <a:lstStyle/>
          <a:p>
            <a:r>
              <a:rPr lang="en-US"/>
              <a:t>The proton belts contain protons with kinetic energies ranging from about 100 keV to over 400 MeV</a:t>
            </a:r>
            <a:endParaRPr lang="it-IT"/>
          </a:p>
        </p:txBody>
      </p:sp>
      <p:sp>
        <p:nvSpPr>
          <p:cNvPr id="5" name="Rettangolo 4"/>
          <p:cNvSpPr/>
          <p:nvPr/>
        </p:nvSpPr>
        <p:spPr>
          <a:xfrm>
            <a:off x="5437050" y="44624"/>
            <a:ext cx="3671454" cy="461665"/>
          </a:xfrm>
          <a:prstGeom prst="rect">
            <a:avLst/>
          </a:prstGeom>
        </p:spPr>
        <p:txBody>
          <a:bodyPr wrap="none">
            <a:spAutoFit/>
          </a:bodyPr>
          <a:lstStyle/>
          <a:p>
            <a:r>
              <a:rPr lang="en-US" sz="2400" i="1" dirty="0" smtClean="0"/>
              <a:t>Protons in Van Allen belts</a:t>
            </a:r>
            <a:endParaRPr lang="it-IT" sz="2400" i="1" dirty="0"/>
          </a:p>
        </p:txBody>
      </p:sp>
    </p:spTree>
  </p:cSld>
  <p:clrMapOvr>
    <a:masterClrMapping/>
  </p:clrMapOvr>
  <p:transition advTm="172">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2339975" y="798513"/>
            <a:ext cx="6842125" cy="5367337"/>
          </a:xfrm>
          <a:prstGeom prst="rect">
            <a:avLst/>
          </a:prstGeom>
          <a:noFill/>
          <a:ln w="9525">
            <a:noFill/>
            <a:miter lim="800000"/>
            <a:headEnd/>
            <a:tailEnd/>
          </a:ln>
        </p:spPr>
      </p:pic>
      <p:sp>
        <p:nvSpPr>
          <p:cNvPr id="32771" name="Rectangle 3"/>
          <p:cNvSpPr>
            <a:spLocks noGrp="1" noChangeArrowheads="1"/>
          </p:cNvSpPr>
          <p:nvPr>
            <p:ph type="title" idx="4294967295"/>
          </p:nvPr>
        </p:nvSpPr>
        <p:spPr>
          <a:xfrm>
            <a:off x="1295400" y="44624"/>
            <a:ext cx="7772400" cy="1143000"/>
          </a:xfrm>
          <a:prstGeom prst="rect">
            <a:avLst/>
          </a:prstGeom>
        </p:spPr>
        <p:txBody>
          <a:bodyPr/>
          <a:lstStyle/>
          <a:p>
            <a:pPr eaLnBrk="1" hangingPunct="1"/>
            <a:r>
              <a:rPr lang="en-US" sz="2400" i="1" dirty="0" smtClean="0"/>
              <a:t>Cosmic Shower Composition</a:t>
            </a:r>
          </a:p>
        </p:txBody>
      </p:sp>
      <p:sp>
        <p:nvSpPr>
          <p:cNvPr id="32772" name="Rectangle 4"/>
          <p:cNvSpPr>
            <a:spLocks noChangeArrowheads="1"/>
          </p:cNvSpPr>
          <p:nvPr/>
        </p:nvSpPr>
        <p:spPr bwMode="auto">
          <a:xfrm>
            <a:off x="53975" y="908050"/>
            <a:ext cx="2501900" cy="4708981"/>
          </a:xfrm>
          <a:prstGeom prst="rect">
            <a:avLst/>
          </a:prstGeom>
          <a:noFill/>
          <a:ln w="9525">
            <a:noFill/>
            <a:miter lim="800000"/>
            <a:headEnd/>
            <a:tailEnd/>
          </a:ln>
        </p:spPr>
        <p:txBody>
          <a:bodyPr>
            <a:spAutoFit/>
          </a:bodyPr>
          <a:lstStyle/>
          <a:p>
            <a:r>
              <a:rPr lang="en-GB" sz="2000" dirty="0">
                <a:solidFill>
                  <a:srgbClr val="0000FF"/>
                </a:solidFill>
              </a:rPr>
              <a:t>Galactic Cosmic Rays</a:t>
            </a:r>
            <a:r>
              <a:rPr lang="en-GB" sz="2000" dirty="0"/>
              <a:t>: </a:t>
            </a:r>
            <a:r>
              <a:rPr lang="en-GB" sz="2000" dirty="0" smtClean="0"/>
              <a:t>diffuse galactic background,</a:t>
            </a:r>
          </a:p>
          <a:p>
            <a:r>
              <a:rPr lang="en-GB" sz="2000" dirty="0" smtClean="0"/>
              <a:t>heavy nuclei</a:t>
            </a:r>
            <a:endParaRPr lang="en-GB" sz="2000" dirty="0" smtClean="0">
              <a:sym typeface="Symbol" pitchFamily="18" charset="2"/>
            </a:endParaRPr>
          </a:p>
          <a:p>
            <a:r>
              <a:rPr lang="en-GB" sz="2000" dirty="0" smtClean="0"/>
              <a:t>most up to 10 </a:t>
            </a:r>
            <a:r>
              <a:rPr lang="en-GB" sz="2000" dirty="0" err="1" smtClean="0"/>
              <a:t>GeV</a:t>
            </a:r>
            <a:r>
              <a:rPr lang="en-GB" sz="2000" dirty="0" smtClean="0"/>
              <a:t>/</a:t>
            </a:r>
            <a:r>
              <a:rPr lang="en-GB" sz="2000" dirty="0" err="1" smtClean="0"/>
              <a:t>amu</a:t>
            </a:r>
            <a:r>
              <a:rPr lang="en-GB" sz="2000" dirty="0" smtClean="0"/>
              <a:t>. But some up to </a:t>
            </a:r>
            <a:r>
              <a:rPr lang="en-US" sz="2000" dirty="0" smtClean="0">
                <a:solidFill>
                  <a:srgbClr val="FF0000"/>
                </a:solidFill>
              </a:rPr>
              <a:t>up to 10</a:t>
            </a:r>
            <a:r>
              <a:rPr lang="en-US" sz="2000" baseline="30000" dirty="0" smtClean="0">
                <a:solidFill>
                  <a:srgbClr val="FF0000"/>
                </a:solidFill>
              </a:rPr>
              <a:t>20</a:t>
            </a:r>
            <a:r>
              <a:rPr lang="en-US" sz="2000" dirty="0" smtClean="0">
                <a:solidFill>
                  <a:srgbClr val="FF0000"/>
                </a:solidFill>
              </a:rPr>
              <a:t> </a:t>
            </a:r>
            <a:r>
              <a:rPr lang="en-US" sz="2000" dirty="0" err="1" smtClean="0">
                <a:solidFill>
                  <a:srgbClr val="FF0000"/>
                </a:solidFill>
              </a:rPr>
              <a:t>eV</a:t>
            </a:r>
            <a:r>
              <a:rPr lang="en-US" sz="2000" dirty="0" smtClean="0">
                <a:solidFill>
                  <a:srgbClr val="FF0000"/>
                </a:solidFill>
              </a:rPr>
              <a:t> (10</a:t>
            </a:r>
            <a:r>
              <a:rPr lang="en-US" sz="2000" baseline="30000" dirty="0" smtClean="0">
                <a:solidFill>
                  <a:srgbClr val="FF0000"/>
                </a:solidFill>
              </a:rPr>
              <a:t>11</a:t>
            </a:r>
            <a:r>
              <a:rPr lang="en-US" sz="2000" dirty="0" smtClean="0">
                <a:solidFill>
                  <a:srgbClr val="FF0000"/>
                </a:solidFill>
              </a:rPr>
              <a:t> </a:t>
            </a:r>
            <a:r>
              <a:rPr lang="en-US" sz="2000" dirty="0" err="1" smtClean="0">
                <a:solidFill>
                  <a:srgbClr val="FF0000"/>
                </a:solidFill>
              </a:rPr>
              <a:t>GeV</a:t>
            </a:r>
            <a:r>
              <a:rPr lang="en-US" sz="2000" dirty="0" smtClean="0">
                <a:solidFill>
                  <a:srgbClr val="FF0000"/>
                </a:solidFill>
              </a:rPr>
              <a:t>) = 16 joules!</a:t>
            </a:r>
            <a:endParaRPr lang="en-GB" sz="2000" dirty="0" smtClean="0">
              <a:solidFill>
                <a:srgbClr val="FF0000"/>
              </a:solidFill>
            </a:endParaRPr>
          </a:p>
          <a:p>
            <a:r>
              <a:rPr lang="en-GB" sz="2000" dirty="0" smtClean="0">
                <a:solidFill>
                  <a:srgbClr val="008000"/>
                </a:solidFill>
              </a:rPr>
              <a:t>anti-correlated </a:t>
            </a:r>
            <a:r>
              <a:rPr lang="en-GB" sz="2000" dirty="0">
                <a:solidFill>
                  <a:srgbClr val="008000"/>
                </a:solidFill>
              </a:rPr>
              <a:t>with solar activity: solar flux scatters incoming charged particles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rtitistic shower in atmosphere"/>
          <p:cNvPicPr>
            <a:picLocks noChangeAspect="1" noChangeArrowheads="1"/>
          </p:cNvPicPr>
          <p:nvPr/>
        </p:nvPicPr>
        <p:blipFill>
          <a:blip r:embed="rId3" cstate="print"/>
          <a:srcRect/>
          <a:stretch>
            <a:fillRect/>
          </a:stretch>
        </p:blipFill>
        <p:spPr bwMode="auto">
          <a:xfrm>
            <a:off x="2057400" y="76200"/>
            <a:ext cx="7010400" cy="6965950"/>
          </a:xfrm>
          <a:prstGeom prst="rect">
            <a:avLst/>
          </a:prstGeom>
          <a:noFill/>
          <a:ln w="9525">
            <a:noFill/>
            <a:miter lim="800000"/>
            <a:headEnd/>
            <a:tailEnd/>
          </a:ln>
        </p:spPr>
      </p:pic>
      <p:sp>
        <p:nvSpPr>
          <p:cNvPr id="33795" name="Rectangle 3"/>
          <p:cNvSpPr>
            <a:spLocks noGrp="1" noChangeArrowheads="1"/>
          </p:cNvSpPr>
          <p:nvPr>
            <p:ph type="title" idx="4294967295"/>
          </p:nvPr>
        </p:nvSpPr>
        <p:spPr>
          <a:xfrm>
            <a:off x="1295400" y="53751"/>
            <a:ext cx="7772400" cy="1143001"/>
          </a:xfrm>
          <a:prstGeom prst="rect">
            <a:avLst/>
          </a:prstGeom>
        </p:spPr>
        <p:txBody>
          <a:bodyPr/>
          <a:lstStyle/>
          <a:p>
            <a:pPr eaLnBrk="1" hangingPunct="1"/>
            <a:r>
              <a:rPr lang="en-GB" sz="2400" i="1" dirty="0" smtClean="0"/>
              <a:t>Extensive Air-showers</a:t>
            </a:r>
            <a:endParaRPr lang="it-IT" sz="2400" i="1" dirty="0" smtClean="0"/>
          </a:p>
        </p:txBody>
      </p:sp>
      <p:sp>
        <p:nvSpPr>
          <p:cNvPr id="33796" name="Text Box 4"/>
          <p:cNvSpPr txBox="1">
            <a:spLocks noChangeArrowheads="1"/>
          </p:cNvSpPr>
          <p:nvPr/>
        </p:nvSpPr>
        <p:spPr bwMode="auto">
          <a:xfrm>
            <a:off x="-76200" y="1484313"/>
            <a:ext cx="2428875" cy="2838450"/>
          </a:xfrm>
          <a:prstGeom prst="rect">
            <a:avLst/>
          </a:prstGeom>
          <a:noFill/>
          <a:ln w="9525">
            <a:noFill/>
            <a:miter lim="800000"/>
            <a:headEnd/>
            <a:tailEnd/>
          </a:ln>
        </p:spPr>
        <p:txBody>
          <a:bodyPr wrap="none">
            <a:spAutoFit/>
          </a:bodyPr>
          <a:lstStyle/>
          <a:p>
            <a:pPr algn="ctr"/>
            <a:r>
              <a:rPr lang="en-GB" sz="1800" b="1">
                <a:sym typeface="Symbol" pitchFamily="18" charset="2"/>
              </a:rPr>
              <a:t>Pfotzer (1936) </a:t>
            </a:r>
          </a:p>
          <a:p>
            <a:pPr algn="ctr"/>
            <a:r>
              <a:rPr lang="en-GB" sz="1800" b="1">
                <a:sym typeface="Symbol" pitchFamily="18" charset="2"/>
              </a:rPr>
              <a:t>discovered </a:t>
            </a:r>
          </a:p>
          <a:p>
            <a:pPr algn="ctr"/>
            <a:r>
              <a:rPr lang="en-GB" sz="1800" b="1">
                <a:sym typeface="Symbol" pitchFamily="18" charset="2"/>
              </a:rPr>
              <a:t>maximum</a:t>
            </a:r>
          </a:p>
          <a:p>
            <a:pPr algn="ctr"/>
            <a:r>
              <a:rPr lang="en-GB" sz="1800" b="1">
                <a:sym typeface="Symbol" pitchFamily="18" charset="2"/>
              </a:rPr>
              <a:t>ionisation </a:t>
            </a:r>
          </a:p>
          <a:p>
            <a:pPr algn="ctr"/>
            <a:r>
              <a:rPr lang="en-GB" sz="1800" b="1">
                <a:sym typeface="Symbol" pitchFamily="18" charset="2"/>
              </a:rPr>
              <a:t>at  15 km altitude</a:t>
            </a:r>
          </a:p>
          <a:p>
            <a:pPr algn="ctr"/>
            <a:r>
              <a:rPr lang="en-GB" sz="1800" b="1">
                <a:sym typeface="Symbol" pitchFamily="18" charset="2"/>
              </a:rPr>
              <a:t> </a:t>
            </a:r>
            <a:r>
              <a:rPr lang="en-GB" sz="1800" b="1">
                <a:solidFill>
                  <a:srgbClr val="FF0000"/>
                </a:solidFill>
                <a:sym typeface="Symbol" pitchFamily="18" charset="2"/>
              </a:rPr>
              <a:t>thick atmosphere </a:t>
            </a:r>
          </a:p>
          <a:p>
            <a:pPr algn="ctr"/>
            <a:r>
              <a:rPr lang="en-GB" sz="1800" b="1">
                <a:solidFill>
                  <a:srgbClr val="FF0000"/>
                </a:solidFill>
                <a:sym typeface="Symbol" pitchFamily="18" charset="2"/>
              </a:rPr>
              <a:t>sustains stable life</a:t>
            </a:r>
          </a:p>
          <a:p>
            <a:pPr algn="ctr"/>
            <a:r>
              <a:rPr lang="en-GB" sz="1800" b="1">
                <a:solidFill>
                  <a:srgbClr val="FF0000"/>
                </a:solidFill>
                <a:sym typeface="Symbol" pitchFamily="18" charset="2"/>
              </a:rPr>
              <a:t>at sea level</a:t>
            </a:r>
          </a:p>
          <a:p>
            <a:pPr algn="ctr"/>
            <a:endParaRPr lang="en-GB" sz="1800" b="1">
              <a:solidFill>
                <a:srgbClr val="FF0000"/>
              </a:solidFill>
              <a:sym typeface="Symbol" pitchFamily="18" charset="2"/>
            </a:endParaRPr>
          </a:p>
          <a:p>
            <a:pPr algn="ctr"/>
            <a:endParaRPr lang="it-IT" sz="1800" b="1">
              <a:sym typeface="Symbol" pitchFamily="18" charset="2"/>
            </a:endParaRPr>
          </a:p>
        </p:txBody>
      </p:sp>
      <p:sp>
        <p:nvSpPr>
          <p:cNvPr id="33797" name="Line 5"/>
          <p:cNvSpPr>
            <a:spLocks noChangeShapeType="1"/>
          </p:cNvSpPr>
          <p:nvPr/>
        </p:nvSpPr>
        <p:spPr bwMode="auto">
          <a:xfrm>
            <a:off x="2819400" y="2895600"/>
            <a:ext cx="1219200" cy="0"/>
          </a:xfrm>
          <a:prstGeom prst="line">
            <a:avLst/>
          </a:prstGeom>
          <a:noFill/>
          <a:ln w="9525">
            <a:solidFill>
              <a:srgbClr val="FF0000"/>
            </a:solidFill>
            <a:round/>
            <a:headEnd type="triangle" w="med" len="med"/>
            <a:tailEnd/>
          </a:ln>
        </p:spPr>
        <p:txBody>
          <a:bodyPr wrap="none" anchor="ctr"/>
          <a:lstStyle/>
          <a:p>
            <a:endParaRPr lang="it-IT"/>
          </a:p>
        </p:txBody>
      </p:sp>
      <p:sp>
        <p:nvSpPr>
          <p:cNvPr id="33798" name="Text Box 6"/>
          <p:cNvSpPr txBox="1">
            <a:spLocks noChangeArrowheads="1"/>
          </p:cNvSpPr>
          <p:nvPr/>
        </p:nvSpPr>
        <p:spPr bwMode="auto">
          <a:xfrm>
            <a:off x="2362200" y="2803525"/>
            <a:ext cx="436563" cy="244475"/>
          </a:xfrm>
          <a:prstGeom prst="rect">
            <a:avLst/>
          </a:prstGeom>
          <a:noFill/>
          <a:ln w="9525">
            <a:noFill/>
            <a:miter lim="800000"/>
            <a:headEnd/>
            <a:tailEnd/>
          </a:ln>
        </p:spPr>
        <p:txBody>
          <a:bodyPr wrap="none">
            <a:spAutoFit/>
          </a:bodyPr>
          <a:lstStyle/>
          <a:p>
            <a:pPr algn="ctr"/>
            <a:r>
              <a:rPr lang="en-GB" sz="1000" b="1">
                <a:sym typeface="Symbol" pitchFamily="18" charset="2"/>
              </a:rPr>
              <a:t>max</a:t>
            </a:r>
            <a:endParaRPr lang="it-IT" sz="1000" b="1">
              <a:sym typeface="Symbol" pitchFamily="18" charset="2"/>
            </a:endParaRPr>
          </a:p>
        </p:txBody>
      </p:sp>
      <p:sp>
        <p:nvSpPr>
          <p:cNvPr id="33799" name="Text Box 7"/>
          <p:cNvSpPr txBox="1">
            <a:spLocks noChangeArrowheads="1"/>
          </p:cNvSpPr>
          <p:nvPr/>
        </p:nvSpPr>
        <p:spPr bwMode="auto">
          <a:xfrm>
            <a:off x="34925" y="4533900"/>
            <a:ext cx="2011363" cy="1558925"/>
          </a:xfrm>
          <a:prstGeom prst="rect">
            <a:avLst/>
          </a:prstGeom>
          <a:noFill/>
          <a:ln w="9525">
            <a:noFill/>
            <a:miter lim="800000"/>
            <a:headEnd/>
            <a:tailEnd/>
          </a:ln>
        </p:spPr>
        <p:txBody>
          <a:bodyPr>
            <a:spAutoFit/>
          </a:bodyPr>
          <a:lstStyle/>
          <a:p>
            <a:pPr algn="ctr"/>
            <a:r>
              <a:rPr lang="en-GB" sz="1600" b="1">
                <a:solidFill>
                  <a:srgbClr val="FF0000"/>
                </a:solidFill>
                <a:sym typeface="Symbol" pitchFamily="18" charset="2"/>
              </a:rPr>
              <a:t>neutron flux </a:t>
            </a:r>
          </a:p>
          <a:p>
            <a:pPr algn="ctr"/>
            <a:r>
              <a:rPr lang="en-GB" sz="1600" b="1">
                <a:solidFill>
                  <a:srgbClr val="FF0000"/>
                </a:solidFill>
                <a:sym typeface="Symbol" pitchFamily="18" charset="2"/>
              </a:rPr>
              <a:t>at sea (ground) level:</a:t>
            </a:r>
          </a:p>
          <a:p>
            <a:pPr algn="ctr"/>
            <a:r>
              <a:rPr lang="en-GB" sz="1600" b="1">
                <a:solidFill>
                  <a:srgbClr val="FF0000"/>
                </a:solidFill>
                <a:sym typeface="Symbol" pitchFamily="18" charset="2"/>
              </a:rPr>
              <a:t>10</a:t>
            </a:r>
            <a:r>
              <a:rPr lang="en-GB" sz="1600" b="1" baseline="30000">
                <a:solidFill>
                  <a:srgbClr val="FF0000"/>
                </a:solidFill>
                <a:sym typeface="Symbol" pitchFamily="18" charset="2"/>
              </a:rPr>
              <a:t>5</a:t>
            </a:r>
            <a:r>
              <a:rPr lang="en-GB" sz="1600" b="1">
                <a:solidFill>
                  <a:srgbClr val="FF0000"/>
                </a:solidFill>
                <a:sym typeface="Symbol" pitchFamily="18" charset="2"/>
              </a:rPr>
              <a:t> neutrons/cm</a:t>
            </a:r>
            <a:r>
              <a:rPr lang="en-GB" sz="1600" b="1" baseline="30000">
                <a:solidFill>
                  <a:srgbClr val="FF0000"/>
                </a:solidFill>
                <a:sym typeface="Symbol" pitchFamily="18" charset="2"/>
              </a:rPr>
              <a:t>2</a:t>
            </a:r>
            <a:r>
              <a:rPr lang="en-GB" sz="1600" b="1">
                <a:solidFill>
                  <a:srgbClr val="FF0000"/>
                </a:solidFill>
                <a:sym typeface="Symbol" pitchFamily="18" charset="2"/>
              </a:rPr>
              <a:t>-year</a:t>
            </a:r>
          </a:p>
          <a:p>
            <a:pPr algn="ctr"/>
            <a:r>
              <a:rPr lang="en-GB" sz="1600" b="1">
                <a:solidFill>
                  <a:srgbClr val="FF0000"/>
                </a:solidFill>
                <a:sym typeface="Symbol" pitchFamily="18" charset="2"/>
              </a:rPr>
              <a:t>with E&gt;20 MeV</a:t>
            </a:r>
            <a:endParaRPr lang="it-IT" sz="1600" b="1">
              <a:solidFill>
                <a:srgbClr val="FF0000"/>
              </a:solidFill>
              <a:sym typeface="Symbol" pitchFamily="18" charset="2"/>
            </a:endParaRPr>
          </a:p>
        </p:txBody>
      </p:sp>
      <p:sp>
        <p:nvSpPr>
          <p:cNvPr id="33800" name="Line 8"/>
          <p:cNvSpPr>
            <a:spLocks noChangeShapeType="1"/>
          </p:cNvSpPr>
          <p:nvPr/>
        </p:nvSpPr>
        <p:spPr bwMode="auto">
          <a:xfrm>
            <a:off x="5410200" y="1676400"/>
            <a:ext cx="685800" cy="381000"/>
          </a:xfrm>
          <a:prstGeom prst="line">
            <a:avLst/>
          </a:prstGeom>
          <a:noFill/>
          <a:ln w="19050">
            <a:solidFill>
              <a:schemeClr val="tx1"/>
            </a:solidFill>
            <a:round/>
            <a:headEnd/>
            <a:tailEnd/>
          </a:ln>
        </p:spPr>
        <p:txBody>
          <a:bodyPr wrap="none" anchor="ctr"/>
          <a:lstStyle/>
          <a:p>
            <a:endParaRPr lang="it-IT"/>
          </a:p>
        </p:txBody>
      </p:sp>
      <p:sp>
        <p:nvSpPr>
          <p:cNvPr id="33801" name="Line 9"/>
          <p:cNvSpPr>
            <a:spLocks noChangeShapeType="1"/>
          </p:cNvSpPr>
          <p:nvPr/>
        </p:nvSpPr>
        <p:spPr bwMode="auto">
          <a:xfrm>
            <a:off x="5410200" y="1676400"/>
            <a:ext cx="685800" cy="457200"/>
          </a:xfrm>
          <a:prstGeom prst="line">
            <a:avLst/>
          </a:prstGeom>
          <a:noFill/>
          <a:ln w="19050">
            <a:solidFill>
              <a:schemeClr val="tx1"/>
            </a:solidFill>
            <a:round/>
            <a:headEnd/>
            <a:tailEnd/>
          </a:ln>
        </p:spPr>
        <p:txBody>
          <a:bodyPr wrap="none" anchor="ctr"/>
          <a:lstStyle/>
          <a:p>
            <a:endParaRPr lang="it-IT"/>
          </a:p>
        </p:txBody>
      </p:sp>
      <p:sp>
        <p:nvSpPr>
          <p:cNvPr id="33802" name="Text Box 10"/>
          <p:cNvSpPr txBox="1">
            <a:spLocks noChangeArrowheads="1"/>
          </p:cNvSpPr>
          <p:nvPr/>
        </p:nvSpPr>
        <p:spPr bwMode="auto">
          <a:xfrm>
            <a:off x="6132513" y="1905000"/>
            <a:ext cx="3011487" cy="336550"/>
          </a:xfrm>
          <a:prstGeom prst="rect">
            <a:avLst/>
          </a:prstGeom>
          <a:noFill/>
          <a:ln w="9525">
            <a:noFill/>
            <a:miter lim="800000"/>
            <a:headEnd/>
            <a:tailEnd/>
          </a:ln>
        </p:spPr>
        <p:txBody>
          <a:bodyPr wrap="none">
            <a:spAutoFit/>
          </a:bodyPr>
          <a:lstStyle/>
          <a:p>
            <a:pPr algn="ctr"/>
            <a:r>
              <a:rPr lang="en-GB" sz="1600">
                <a:sym typeface="Symbol" pitchFamily="18" charset="2"/>
              </a:rPr>
              <a:t>nuclear debris (p, n, fragments)</a:t>
            </a:r>
            <a:endParaRPr lang="it-IT" sz="1600">
              <a:sym typeface="Symbol" pitchFamily="18" charset="2"/>
            </a:endParaRPr>
          </a:p>
        </p:txBody>
      </p:sp>
      <p:sp>
        <p:nvSpPr>
          <p:cNvPr id="33803" name="AutoShape 11"/>
          <p:cNvSpPr>
            <a:spLocks/>
          </p:cNvSpPr>
          <p:nvPr/>
        </p:nvSpPr>
        <p:spPr bwMode="auto">
          <a:xfrm>
            <a:off x="6096000" y="1981200"/>
            <a:ext cx="76200" cy="228600"/>
          </a:xfrm>
          <a:prstGeom prst="rightBrace">
            <a:avLst>
              <a:gd name="adj1" fmla="val 25000"/>
              <a:gd name="adj2" fmla="val 50000"/>
            </a:avLst>
          </a:prstGeom>
          <a:noFill/>
          <a:ln w="12700">
            <a:solidFill>
              <a:schemeClr val="tx1"/>
            </a:solidFill>
            <a:round/>
            <a:headEnd/>
            <a:tailEnd/>
          </a:ln>
        </p:spPr>
        <p:txBody>
          <a:bodyPr wrap="none" anchor="ctr"/>
          <a:lstStyle/>
          <a:p>
            <a:endParaRPr lang="it-IT"/>
          </a:p>
        </p:txBody>
      </p:sp>
      <p:sp>
        <p:nvSpPr>
          <p:cNvPr id="33804" name="Rectangle 12"/>
          <p:cNvSpPr>
            <a:spLocks noChangeArrowheads="1"/>
          </p:cNvSpPr>
          <p:nvPr/>
        </p:nvSpPr>
        <p:spPr bwMode="auto">
          <a:xfrm>
            <a:off x="7204075" y="3124200"/>
            <a:ext cx="1635125" cy="274638"/>
          </a:xfrm>
          <a:prstGeom prst="rect">
            <a:avLst/>
          </a:prstGeom>
          <a:noFill/>
          <a:ln w="9525">
            <a:noFill/>
            <a:miter lim="800000"/>
            <a:headEnd/>
            <a:tailEnd/>
          </a:ln>
        </p:spPr>
        <p:txBody>
          <a:bodyPr wrap="none">
            <a:spAutoFit/>
          </a:bodyPr>
          <a:lstStyle/>
          <a:p>
            <a:pPr algn="ctr"/>
            <a:r>
              <a:rPr lang="en-GB" sz="1200" b="1">
                <a:solidFill>
                  <a:schemeClr val="accent2"/>
                </a:solidFill>
                <a:sym typeface="Symbol" pitchFamily="18" charset="2"/>
              </a:rPr>
              <a:t>crew 200 mrem/year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26504" y="44624"/>
            <a:ext cx="8382000" cy="1143000"/>
          </a:xfrm>
          <a:prstGeom prst="rect">
            <a:avLst/>
          </a:prstGeom>
        </p:spPr>
        <p:txBody>
          <a:bodyPr/>
          <a:lstStyle/>
          <a:p>
            <a:pPr eaLnBrk="1" hangingPunct="1"/>
            <a:r>
              <a:rPr lang="en-US" sz="2400" i="1" dirty="0" smtClean="0"/>
              <a:t>Classification of SEE’s</a:t>
            </a:r>
          </a:p>
        </p:txBody>
      </p:sp>
      <p:sp>
        <p:nvSpPr>
          <p:cNvPr id="10243" name="Rectangle 3"/>
          <p:cNvSpPr>
            <a:spLocks noGrp="1" noChangeArrowheads="1"/>
          </p:cNvSpPr>
          <p:nvPr>
            <p:ph type="body" idx="1"/>
          </p:nvPr>
        </p:nvSpPr>
        <p:spPr>
          <a:xfrm>
            <a:off x="533400" y="914400"/>
            <a:ext cx="8077200" cy="5486400"/>
          </a:xfrm>
        </p:spPr>
        <p:txBody>
          <a:bodyPr/>
          <a:lstStyle/>
          <a:p>
            <a:pPr eaLnBrk="1" hangingPunct="1">
              <a:lnSpc>
                <a:spcPct val="80000"/>
              </a:lnSpc>
            </a:pPr>
            <a:r>
              <a:rPr lang="en-US" sz="2000" b="1" smtClean="0">
                <a:solidFill>
                  <a:srgbClr val="000099"/>
                </a:solidFill>
              </a:rPr>
              <a:t>Non-destructive (soft errors)</a:t>
            </a:r>
            <a:r>
              <a:rPr lang="en-US" sz="2000" smtClean="0">
                <a:solidFill>
                  <a:srgbClr val="000099"/>
                </a:solidFill>
              </a:rPr>
              <a:t>:</a:t>
            </a:r>
          </a:p>
          <a:p>
            <a:pPr lvl="1" eaLnBrk="1" hangingPunct="1"/>
            <a:r>
              <a:rPr lang="en-US" sz="2000" smtClean="0">
                <a:solidFill>
                  <a:srgbClr val="000099"/>
                </a:solidFill>
              </a:rPr>
              <a:t>Single Event Transient (SET)</a:t>
            </a:r>
          </a:p>
          <a:p>
            <a:pPr lvl="1" eaLnBrk="1" hangingPunct="1"/>
            <a:r>
              <a:rPr lang="en-US" sz="2000" smtClean="0">
                <a:solidFill>
                  <a:srgbClr val="000099"/>
                </a:solidFill>
              </a:rPr>
              <a:t>Single Event Upset (SEU)</a:t>
            </a:r>
          </a:p>
          <a:p>
            <a:pPr lvl="2" eaLnBrk="1" hangingPunct="1"/>
            <a:r>
              <a:rPr lang="en-US" sz="2000" smtClean="0">
                <a:solidFill>
                  <a:srgbClr val="000099"/>
                </a:solidFill>
              </a:rPr>
              <a:t>Single Bit Upset (SBU) </a:t>
            </a:r>
          </a:p>
          <a:p>
            <a:pPr lvl="2" eaLnBrk="1" hangingPunct="1"/>
            <a:r>
              <a:rPr lang="en-US" sz="2000" smtClean="0">
                <a:solidFill>
                  <a:srgbClr val="000099"/>
                </a:solidFill>
              </a:rPr>
              <a:t>Multiple Bit Upset (MBU)</a:t>
            </a:r>
          </a:p>
          <a:p>
            <a:pPr lvl="1" eaLnBrk="1" hangingPunct="1"/>
            <a:r>
              <a:rPr lang="en-US" sz="2000" smtClean="0">
                <a:solidFill>
                  <a:srgbClr val="000099"/>
                </a:solidFill>
              </a:rPr>
              <a:t>Single Event Functional Interruption (SEFI)</a:t>
            </a:r>
          </a:p>
          <a:p>
            <a:pPr lvl="1" eaLnBrk="1" hangingPunct="1"/>
            <a:r>
              <a:rPr lang="en-US" sz="2000" smtClean="0">
                <a:solidFill>
                  <a:srgbClr val="000099"/>
                </a:solidFill>
              </a:rPr>
              <a:t>Single Event Latchup (SEL or SELU)… </a:t>
            </a:r>
            <a:r>
              <a:rPr lang="en-US" sz="2000" i="1" smtClean="0">
                <a:solidFill>
                  <a:srgbClr val="CC00FF"/>
                </a:solidFill>
              </a:rPr>
              <a:t>may be also destructive</a:t>
            </a:r>
          </a:p>
          <a:p>
            <a:pPr eaLnBrk="1" hangingPunct="1"/>
            <a:r>
              <a:rPr lang="en-US" sz="2000" b="1" smtClean="0">
                <a:solidFill>
                  <a:srgbClr val="FF0000"/>
                </a:solidFill>
              </a:rPr>
              <a:t>Destructive (hard errors)</a:t>
            </a:r>
            <a:r>
              <a:rPr lang="en-US" sz="2000" smtClean="0">
                <a:solidFill>
                  <a:srgbClr val="FF0000"/>
                </a:solidFill>
              </a:rPr>
              <a:t>: </a:t>
            </a:r>
          </a:p>
          <a:p>
            <a:pPr lvl="1" eaLnBrk="1" hangingPunct="1"/>
            <a:r>
              <a:rPr lang="en-US" sz="2000" smtClean="0">
                <a:solidFill>
                  <a:srgbClr val="FF0000"/>
                </a:solidFill>
              </a:rPr>
              <a:t>Single Event Burnout (SEB)</a:t>
            </a:r>
          </a:p>
          <a:p>
            <a:pPr lvl="1" eaLnBrk="1" hangingPunct="1"/>
            <a:r>
              <a:rPr lang="en-US" sz="2000" smtClean="0">
                <a:solidFill>
                  <a:srgbClr val="FF0000"/>
                </a:solidFill>
              </a:rPr>
              <a:t>Single Event Gate Rupture (SEGR)</a:t>
            </a:r>
          </a:p>
          <a:p>
            <a:pPr lvl="1" eaLnBrk="1" hangingPunct="1"/>
            <a:r>
              <a:rPr lang="en-US" sz="2000" smtClean="0">
                <a:solidFill>
                  <a:srgbClr val="FF0000"/>
                </a:solidFill>
              </a:rPr>
              <a:t>Stuck Bits</a:t>
            </a:r>
          </a:p>
        </p:txBody>
      </p:sp>
      <p:pic>
        <p:nvPicPr>
          <p:cNvPr id="10244" name="Picture 4"/>
          <p:cNvPicPr>
            <a:picLocks noChangeAspect="1" noChangeArrowheads="1"/>
          </p:cNvPicPr>
          <p:nvPr/>
        </p:nvPicPr>
        <p:blipFill>
          <a:blip r:embed="rId3" cstate="print"/>
          <a:srcRect/>
          <a:stretch>
            <a:fillRect/>
          </a:stretch>
        </p:blipFill>
        <p:spPr bwMode="auto">
          <a:xfrm>
            <a:off x="6781800" y="4114800"/>
            <a:ext cx="1981200" cy="1722438"/>
          </a:xfrm>
          <a:prstGeom prst="rect">
            <a:avLst/>
          </a:prstGeom>
          <a:noFill/>
          <a:ln w="9525">
            <a:noFill/>
            <a:miter lim="800000"/>
            <a:headEnd/>
            <a:tailEnd/>
          </a:ln>
        </p:spPr>
      </p:pic>
      <p:sp>
        <p:nvSpPr>
          <p:cNvPr id="10245" name="Text Box 5"/>
          <p:cNvSpPr txBox="1">
            <a:spLocks noChangeArrowheads="1"/>
          </p:cNvSpPr>
          <p:nvPr/>
        </p:nvSpPr>
        <p:spPr bwMode="auto">
          <a:xfrm>
            <a:off x="5670550" y="5229225"/>
            <a:ext cx="1709738" cy="730250"/>
          </a:xfrm>
          <a:prstGeom prst="rect">
            <a:avLst/>
          </a:prstGeom>
          <a:noFill/>
          <a:ln w="9525">
            <a:noFill/>
            <a:miter lim="800000"/>
            <a:headEnd/>
            <a:tailEnd/>
          </a:ln>
        </p:spPr>
        <p:txBody>
          <a:bodyPr wrap="none">
            <a:spAutoFit/>
          </a:bodyPr>
          <a:lstStyle/>
          <a:p>
            <a:pPr algn="ctr" eaLnBrk="0" hangingPunct="0"/>
            <a:r>
              <a:rPr lang="en-US" sz="1400" b="1" i="1">
                <a:solidFill>
                  <a:srgbClr val="FF3399"/>
                </a:solidFill>
              </a:rPr>
              <a:t>Destructive event </a:t>
            </a:r>
          </a:p>
          <a:p>
            <a:pPr algn="ctr" eaLnBrk="0" hangingPunct="0"/>
            <a:r>
              <a:rPr lang="en-US" sz="1400" b="1" i="1">
                <a:solidFill>
                  <a:srgbClr val="FF3399"/>
                </a:solidFill>
              </a:rPr>
              <a:t>in a COTS 120V </a:t>
            </a:r>
          </a:p>
          <a:p>
            <a:pPr algn="ctr" eaLnBrk="0" hangingPunct="0"/>
            <a:r>
              <a:rPr lang="en-US" sz="1400" b="1" i="1">
                <a:solidFill>
                  <a:srgbClr val="FF3399"/>
                </a:solidFill>
              </a:rPr>
              <a:t>DC-DC Converter</a:t>
            </a:r>
          </a:p>
        </p:txBody>
      </p:sp>
      <p:sp>
        <p:nvSpPr>
          <p:cNvPr id="10246" name="Text Box 6"/>
          <p:cNvSpPr txBox="1">
            <a:spLocks noChangeArrowheads="1"/>
          </p:cNvSpPr>
          <p:nvPr/>
        </p:nvSpPr>
        <p:spPr bwMode="auto">
          <a:xfrm>
            <a:off x="5819775" y="5876925"/>
            <a:ext cx="2867025" cy="396875"/>
          </a:xfrm>
          <a:prstGeom prst="rect">
            <a:avLst/>
          </a:prstGeom>
          <a:noFill/>
          <a:ln w="9525">
            <a:noFill/>
            <a:miter lim="800000"/>
            <a:headEnd/>
            <a:tailEnd/>
          </a:ln>
        </p:spPr>
        <p:txBody>
          <a:bodyPr wrap="none">
            <a:spAutoFit/>
          </a:bodyPr>
          <a:lstStyle/>
          <a:p>
            <a:pPr algn="ctr"/>
            <a:r>
              <a:rPr lang="en-US" sz="2000" i="1">
                <a:solidFill>
                  <a:srgbClr val="FF9900"/>
                </a:solidFill>
              </a:rPr>
              <a:t>K. LaBel, EWRHE 2004</a:t>
            </a:r>
          </a:p>
        </p:txBody>
      </p:sp>
      <p:sp>
        <p:nvSpPr>
          <p:cNvPr id="10247" name="Rectangle 7"/>
          <p:cNvSpPr>
            <a:spLocks noChangeArrowheads="1"/>
          </p:cNvSpPr>
          <p:nvPr/>
        </p:nvSpPr>
        <p:spPr bwMode="auto">
          <a:xfrm>
            <a:off x="720725" y="5029200"/>
            <a:ext cx="4572000" cy="1069975"/>
          </a:xfrm>
          <a:prstGeom prst="rect">
            <a:avLst/>
          </a:prstGeom>
          <a:noFill/>
          <a:ln w="9525">
            <a:noFill/>
            <a:miter lim="800000"/>
            <a:headEnd/>
            <a:tailEnd/>
          </a:ln>
        </p:spPr>
        <p:txBody>
          <a:bodyPr>
            <a:spAutoFit/>
          </a:bodyPr>
          <a:lstStyle/>
          <a:p>
            <a:pPr algn="r">
              <a:lnSpc>
                <a:spcPct val="80000"/>
              </a:lnSpc>
              <a:spcBef>
                <a:spcPct val="50000"/>
              </a:spcBef>
            </a:pPr>
            <a:r>
              <a:rPr lang="en-US" sz="2000"/>
              <a:t> Power devices do not follow down-scaling dimensions and voltages: they exhibit larger sensitivity to neutron-induced effects, even at sea level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1954" y="91480"/>
            <a:ext cx="7956550" cy="457200"/>
          </a:xfrm>
        </p:spPr>
        <p:txBody>
          <a:bodyPr/>
          <a:lstStyle/>
          <a:p>
            <a:pPr eaLnBrk="1" hangingPunct="1"/>
            <a:r>
              <a:rPr lang="it-IT" sz="2400" i="1" dirty="0" err="1" smtClean="0"/>
              <a:t>Atmospheric</a:t>
            </a:r>
            <a:r>
              <a:rPr lang="it-IT" sz="2400" i="1" dirty="0" smtClean="0"/>
              <a:t> </a:t>
            </a:r>
            <a:r>
              <a:rPr lang="it-IT" sz="2400" i="1" dirty="0" err="1" smtClean="0"/>
              <a:t>particles</a:t>
            </a:r>
            <a:r>
              <a:rPr lang="it-IT" sz="2400" i="1" dirty="0" smtClean="0"/>
              <a:t> </a:t>
            </a:r>
            <a:r>
              <a:rPr lang="it-IT" sz="2400" i="1" dirty="0" err="1" smtClean="0"/>
              <a:t>flux</a:t>
            </a:r>
            <a:endParaRPr lang="it-IT" sz="2400" i="1" dirty="0" smtClean="0"/>
          </a:p>
        </p:txBody>
      </p:sp>
      <p:pic>
        <p:nvPicPr>
          <p:cNvPr id="34819" name="Picture 4"/>
          <p:cNvPicPr>
            <a:picLocks noChangeAspect="1" noChangeArrowheads="1"/>
          </p:cNvPicPr>
          <p:nvPr/>
        </p:nvPicPr>
        <p:blipFill>
          <a:blip r:embed="rId3" cstate="print"/>
          <a:srcRect/>
          <a:stretch>
            <a:fillRect/>
          </a:stretch>
        </p:blipFill>
        <p:spPr bwMode="auto">
          <a:xfrm>
            <a:off x="4860925" y="769938"/>
            <a:ext cx="4606925" cy="3306762"/>
          </a:xfrm>
          <a:prstGeom prst="rect">
            <a:avLst/>
          </a:prstGeom>
          <a:noFill/>
          <a:ln w="9525">
            <a:noFill/>
            <a:miter lim="800000"/>
            <a:headEnd/>
            <a:tailEnd/>
          </a:ln>
        </p:spPr>
      </p:pic>
      <p:pic>
        <p:nvPicPr>
          <p:cNvPr id="34820" name="Picture 5"/>
          <p:cNvPicPr>
            <a:picLocks noChangeAspect="1" noChangeArrowheads="1"/>
          </p:cNvPicPr>
          <p:nvPr/>
        </p:nvPicPr>
        <p:blipFill>
          <a:blip r:embed="rId4" cstate="print"/>
          <a:srcRect/>
          <a:stretch>
            <a:fillRect/>
          </a:stretch>
        </p:blipFill>
        <p:spPr bwMode="auto">
          <a:xfrm>
            <a:off x="34925" y="2997200"/>
            <a:ext cx="5635625" cy="3251200"/>
          </a:xfrm>
          <a:prstGeom prst="rect">
            <a:avLst/>
          </a:prstGeom>
          <a:solidFill>
            <a:srgbClr val="CCFFFF"/>
          </a:solidFill>
          <a:ln w="9525">
            <a:noFill/>
            <a:miter lim="800000"/>
            <a:headEnd/>
            <a:tailEnd/>
          </a:ln>
        </p:spPr>
      </p:pic>
      <p:sp>
        <p:nvSpPr>
          <p:cNvPr id="34821" name="Rectangle 6"/>
          <p:cNvSpPr>
            <a:spLocks noChangeArrowheads="1"/>
          </p:cNvSpPr>
          <p:nvPr/>
        </p:nvSpPr>
        <p:spPr bwMode="auto">
          <a:xfrm>
            <a:off x="611188" y="908050"/>
            <a:ext cx="4572000" cy="822325"/>
          </a:xfrm>
          <a:prstGeom prst="rect">
            <a:avLst/>
          </a:prstGeom>
          <a:noFill/>
          <a:ln w="9525">
            <a:noFill/>
            <a:miter lim="800000"/>
            <a:headEnd/>
            <a:tailEnd/>
          </a:ln>
        </p:spPr>
        <p:txBody>
          <a:bodyPr>
            <a:spAutoFit/>
          </a:bodyPr>
          <a:lstStyle/>
          <a:p>
            <a:pPr lvl="1" algn="r"/>
            <a:r>
              <a:rPr lang="en-US" sz="2400"/>
              <a:t>Cosmic ray differential neutron flux at sea level</a:t>
            </a:r>
          </a:p>
        </p:txBody>
      </p:sp>
      <p:sp>
        <p:nvSpPr>
          <p:cNvPr id="34822" name="Rectangle 7"/>
          <p:cNvSpPr>
            <a:spLocks noChangeArrowheads="1"/>
          </p:cNvSpPr>
          <p:nvPr/>
        </p:nvSpPr>
        <p:spPr bwMode="auto">
          <a:xfrm>
            <a:off x="5827713" y="4365625"/>
            <a:ext cx="2489200" cy="1552575"/>
          </a:xfrm>
          <a:prstGeom prst="rect">
            <a:avLst/>
          </a:prstGeom>
          <a:noFill/>
          <a:ln w="9525">
            <a:noFill/>
            <a:miter lim="800000"/>
            <a:headEnd/>
            <a:tailEnd/>
          </a:ln>
        </p:spPr>
        <p:txBody>
          <a:bodyPr>
            <a:spAutoFit/>
          </a:bodyPr>
          <a:lstStyle/>
          <a:p>
            <a:pPr lvl="1"/>
            <a:r>
              <a:rPr lang="en-US" sz="2400"/>
              <a:t>Cosmic ray induced particle flux at different altitudes</a:t>
            </a:r>
          </a:p>
        </p:txBody>
      </p:sp>
      <p:sp>
        <p:nvSpPr>
          <p:cNvPr id="34823" name="Text Box 8"/>
          <p:cNvSpPr txBox="1">
            <a:spLocks noChangeArrowheads="1"/>
          </p:cNvSpPr>
          <p:nvPr/>
        </p:nvSpPr>
        <p:spPr bwMode="auto">
          <a:xfrm>
            <a:off x="652463" y="2492375"/>
            <a:ext cx="3106737" cy="396875"/>
          </a:xfrm>
          <a:prstGeom prst="rect">
            <a:avLst/>
          </a:prstGeom>
          <a:noFill/>
          <a:ln w="9525">
            <a:noFill/>
            <a:miter lim="800000"/>
            <a:headEnd/>
            <a:tailEnd/>
          </a:ln>
        </p:spPr>
        <p:txBody>
          <a:bodyPr wrap="none">
            <a:spAutoFit/>
          </a:bodyPr>
          <a:lstStyle/>
          <a:p>
            <a:pPr algn="ctr"/>
            <a:r>
              <a:rPr lang="en-US" sz="2000" i="1">
                <a:solidFill>
                  <a:srgbClr val="FF9900"/>
                </a:solidFill>
              </a:rPr>
              <a:t>R. Gaillard, EWRHE 2004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187450" y="0"/>
            <a:ext cx="7956550" cy="457200"/>
          </a:xfrm>
          <a:prstGeom prst="rect">
            <a:avLst/>
          </a:prstGeom>
        </p:spPr>
        <p:txBody>
          <a:bodyPr/>
          <a:lstStyle/>
          <a:p>
            <a:pPr eaLnBrk="1" hangingPunct="1"/>
            <a:endParaRPr lang="en-US" sz="2400" dirty="0" smtClean="0"/>
          </a:p>
        </p:txBody>
      </p:sp>
      <p:sp>
        <p:nvSpPr>
          <p:cNvPr id="35843" name="Rectangle 3"/>
          <p:cNvSpPr>
            <a:spLocks noGrp="1" noChangeArrowheads="1"/>
          </p:cNvSpPr>
          <p:nvPr>
            <p:ph type="body" idx="1"/>
          </p:nvPr>
        </p:nvSpPr>
        <p:spPr>
          <a:xfrm>
            <a:off x="457200" y="836613"/>
            <a:ext cx="8229600" cy="5832475"/>
          </a:xfrm>
        </p:spPr>
        <p:txBody>
          <a:bodyPr/>
          <a:lstStyle/>
          <a:p>
            <a:pPr eaLnBrk="1" hangingPunct="1"/>
            <a:r>
              <a:rPr lang="en-US" sz="2400" b="1" i="1" dirty="0" smtClean="0">
                <a:solidFill>
                  <a:srgbClr val="C00000"/>
                </a:solidFill>
              </a:rPr>
              <a:t>Space applications:</a:t>
            </a:r>
          </a:p>
          <a:p>
            <a:pPr lvl="1" eaLnBrk="1" hangingPunct="1"/>
            <a:r>
              <a:rPr lang="en-US" sz="2000" b="1" i="1" dirty="0" smtClean="0">
                <a:solidFill>
                  <a:srgbClr val="0070C0"/>
                </a:solidFill>
              </a:rPr>
              <a:t>High-energy heavy ions</a:t>
            </a:r>
          </a:p>
          <a:p>
            <a:pPr lvl="2" eaLnBrk="1" hangingPunct="1"/>
            <a:r>
              <a:rPr lang="en-US" sz="2000" b="1" i="1" dirty="0" smtClean="0"/>
              <a:t>Long range in Si, large LET, direct interaction</a:t>
            </a:r>
          </a:p>
          <a:p>
            <a:pPr lvl="1" eaLnBrk="1" hangingPunct="1"/>
            <a:r>
              <a:rPr lang="en-US" sz="2000" b="1" i="1" dirty="0" smtClean="0">
                <a:solidFill>
                  <a:srgbClr val="7030A0"/>
                </a:solidFill>
              </a:rPr>
              <a:t>High-energy protons </a:t>
            </a:r>
            <a:r>
              <a:rPr lang="en-US" sz="2000" b="1" i="1" dirty="0" smtClean="0"/>
              <a:t>(trapped, solar, cosmic)</a:t>
            </a:r>
          </a:p>
          <a:p>
            <a:pPr lvl="2" eaLnBrk="1" hangingPunct="1"/>
            <a:r>
              <a:rPr lang="en-US" sz="2000" b="1" i="1" dirty="0" smtClean="0"/>
              <a:t>Direct / Indirect interaction through nuclear reactions</a:t>
            </a:r>
          </a:p>
          <a:p>
            <a:pPr eaLnBrk="1" hangingPunct="1"/>
            <a:r>
              <a:rPr lang="en-US" sz="2400" b="1" dirty="0" smtClean="0">
                <a:solidFill>
                  <a:srgbClr val="CC6600"/>
                </a:solidFill>
              </a:rPr>
              <a:t>Terrestrial and avionic applications</a:t>
            </a:r>
            <a:r>
              <a:rPr lang="en-US" sz="2400" b="1" dirty="0" smtClean="0"/>
              <a:t>:</a:t>
            </a:r>
          </a:p>
          <a:p>
            <a:pPr lvl="1" eaLnBrk="1" hangingPunct="1"/>
            <a:r>
              <a:rPr lang="en-US" sz="2000" b="1" dirty="0" smtClean="0">
                <a:solidFill>
                  <a:schemeClr val="accent1"/>
                </a:solidFill>
              </a:rPr>
              <a:t>High energy neutrons </a:t>
            </a:r>
            <a:r>
              <a:rPr lang="en-US" sz="2000" b="1" dirty="0" smtClean="0"/>
              <a:t>(cosmic ray byproducts, E&gt;1-10 </a:t>
            </a:r>
            <a:r>
              <a:rPr lang="en-US" sz="2000" b="1" dirty="0" err="1" smtClean="0"/>
              <a:t>MeV</a:t>
            </a:r>
            <a:r>
              <a:rPr lang="en-US" sz="2000" b="1" dirty="0" smtClean="0"/>
              <a:t>)</a:t>
            </a:r>
          </a:p>
          <a:p>
            <a:pPr lvl="2" eaLnBrk="1" hangingPunct="1"/>
            <a:r>
              <a:rPr lang="en-US" sz="2000" b="1" dirty="0" smtClean="0"/>
              <a:t>Indirect interaction through nuclear reactions</a:t>
            </a:r>
          </a:p>
          <a:p>
            <a:pPr lvl="1" eaLnBrk="1" hangingPunct="1"/>
            <a:r>
              <a:rPr lang="en-US" sz="2000" b="1" dirty="0" smtClean="0">
                <a:solidFill>
                  <a:srgbClr val="FF3300"/>
                </a:solidFill>
              </a:rPr>
              <a:t>Low energy neutrons </a:t>
            </a:r>
            <a:r>
              <a:rPr lang="en-US" sz="2000" b="1" dirty="0" smtClean="0"/>
              <a:t>(thermal)</a:t>
            </a:r>
          </a:p>
          <a:p>
            <a:pPr lvl="2" eaLnBrk="1" hangingPunct="1"/>
            <a:r>
              <a:rPr lang="en-US" sz="2000" b="1" dirty="0" smtClean="0"/>
              <a:t>Indirect interaction via </a:t>
            </a:r>
            <a:r>
              <a:rPr lang="en-US" sz="2000" b="1" baseline="30000" dirty="0" smtClean="0"/>
              <a:t>10</a:t>
            </a:r>
            <a:r>
              <a:rPr lang="en-US" sz="2000" b="1" dirty="0" smtClean="0"/>
              <a:t>B nuclear reaction</a:t>
            </a:r>
          </a:p>
          <a:p>
            <a:pPr lvl="1" eaLnBrk="1" hangingPunct="1"/>
            <a:r>
              <a:rPr lang="en-US" sz="2000" b="1" dirty="0" smtClean="0">
                <a:solidFill>
                  <a:srgbClr val="CC3399"/>
                </a:solidFill>
              </a:rPr>
              <a:t>Alpha particles </a:t>
            </a:r>
            <a:r>
              <a:rPr lang="it-IT" sz="2000" b="1" dirty="0" err="1" smtClean="0"/>
              <a:t>from</a:t>
            </a:r>
            <a:r>
              <a:rPr lang="it-IT" sz="2000" b="1" dirty="0" smtClean="0"/>
              <a:t> </a:t>
            </a:r>
            <a:r>
              <a:rPr lang="it-IT" sz="2000" b="1" dirty="0" err="1" smtClean="0"/>
              <a:t>radioactive</a:t>
            </a:r>
            <a:r>
              <a:rPr lang="it-IT" sz="2000" b="1" dirty="0" smtClean="0"/>
              <a:t> </a:t>
            </a:r>
            <a:r>
              <a:rPr lang="it-IT" sz="2000" b="1" dirty="0" err="1" smtClean="0"/>
              <a:t>decay</a:t>
            </a:r>
            <a:r>
              <a:rPr lang="it-IT" sz="2000" b="1" dirty="0" smtClean="0"/>
              <a:t> </a:t>
            </a:r>
            <a:r>
              <a:rPr lang="it-IT" sz="2000" b="1" dirty="0" err="1" smtClean="0"/>
              <a:t>of</a:t>
            </a:r>
            <a:r>
              <a:rPr lang="it-IT" sz="2000" b="1" dirty="0" smtClean="0"/>
              <a:t> </a:t>
            </a:r>
            <a:r>
              <a:rPr lang="it-IT" sz="2000" b="1" dirty="0" err="1" smtClean="0"/>
              <a:t>contaminants</a:t>
            </a:r>
            <a:r>
              <a:rPr lang="it-IT" sz="2000" b="1" dirty="0" smtClean="0"/>
              <a:t> (</a:t>
            </a:r>
            <a:r>
              <a:rPr lang="it-IT" sz="2000" b="1" dirty="0" err="1" smtClean="0"/>
              <a:t>from</a:t>
            </a:r>
            <a:r>
              <a:rPr lang="it-IT" sz="2000" b="1" dirty="0" smtClean="0"/>
              <a:t> U, </a:t>
            </a:r>
            <a:r>
              <a:rPr lang="it-IT" sz="2000" b="1" dirty="0" err="1" smtClean="0"/>
              <a:t>Th</a:t>
            </a:r>
            <a:r>
              <a:rPr lang="it-IT" sz="2000" b="1" dirty="0" smtClean="0"/>
              <a:t> </a:t>
            </a:r>
            <a:r>
              <a:rPr lang="it-IT" sz="2000" b="1" dirty="0" err="1" smtClean="0"/>
              <a:t>decay</a:t>
            </a:r>
            <a:r>
              <a:rPr lang="it-IT" sz="2000" b="1" dirty="0" smtClean="0"/>
              <a:t> </a:t>
            </a:r>
            <a:r>
              <a:rPr lang="it-IT" sz="2000" b="1" dirty="0" err="1" smtClean="0"/>
              <a:t>chains</a:t>
            </a:r>
            <a:r>
              <a:rPr lang="it-IT" sz="2000" b="1" dirty="0" smtClean="0"/>
              <a:t>) in the chip/package/</a:t>
            </a:r>
            <a:r>
              <a:rPr lang="it-IT" sz="2000" b="1" dirty="0" err="1" smtClean="0"/>
              <a:t>solder</a:t>
            </a:r>
            <a:endParaRPr lang="en-US" sz="2000" b="1" dirty="0" smtClean="0"/>
          </a:p>
          <a:p>
            <a:pPr lvl="2" eaLnBrk="1" hangingPunct="1"/>
            <a:r>
              <a:rPr lang="en-US" sz="2000" b="1" dirty="0" smtClean="0"/>
              <a:t>Short range in Si, small LET, direct interaction</a:t>
            </a:r>
          </a:p>
          <a:p>
            <a:pPr lvl="1" eaLnBrk="1" hangingPunct="1"/>
            <a:r>
              <a:rPr lang="en-US" sz="2000" b="1" i="1" dirty="0" err="1" smtClean="0">
                <a:solidFill>
                  <a:srgbClr val="FF9900"/>
                </a:solidFill>
              </a:rPr>
              <a:t>Muons</a:t>
            </a:r>
            <a:r>
              <a:rPr lang="en-US" sz="2000" b="1" i="1" dirty="0" smtClean="0"/>
              <a:t>: a concern for future </a:t>
            </a:r>
            <a:r>
              <a:rPr lang="en-US" sz="2000" b="1" i="1" dirty="0" err="1" smtClean="0"/>
              <a:t>technolgical</a:t>
            </a:r>
            <a:r>
              <a:rPr lang="en-US" sz="2000" b="1" i="1" dirty="0" smtClean="0"/>
              <a:t> generations</a:t>
            </a:r>
          </a:p>
          <a:p>
            <a:pPr lvl="2" eaLnBrk="1" hangingPunct="1"/>
            <a:endParaRPr lang="en-US" sz="2000" b="1" dirty="0" smtClean="0"/>
          </a:p>
        </p:txBody>
      </p:sp>
      <p:sp>
        <p:nvSpPr>
          <p:cNvPr id="4" name="Rettangolo 3"/>
          <p:cNvSpPr/>
          <p:nvPr/>
        </p:nvSpPr>
        <p:spPr>
          <a:xfrm>
            <a:off x="2267744" y="87015"/>
            <a:ext cx="6858000" cy="461665"/>
          </a:xfrm>
          <a:prstGeom prst="rect">
            <a:avLst/>
          </a:prstGeom>
        </p:spPr>
        <p:txBody>
          <a:bodyPr wrap="square">
            <a:spAutoFit/>
          </a:bodyPr>
          <a:lstStyle/>
          <a:p>
            <a:pPr algn="r"/>
            <a:r>
              <a:rPr lang="en-US" sz="2400" i="1" dirty="0" smtClean="0"/>
              <a:t>Sources of Single Event Effects</a:t>
            </a:r>
            <a:endParaRPr lang="it-IT" sz="2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15616" y="91480"/>
            <a:ext cx="7956550" cy="457200"/>
          </a:xfrm>
        </p:spPr>
        <p:txBody>
          <a:bodyPr/>
          <a:lstStyle/>
          <a:p>
            <a:pPr eaLnBrk="1" hangingPunct="1"/>
            <a:r>
              <a:rPr lang="it-IT" sz="2400" i="1" dirty="0" err="1" smtClean="0"/>
              <a:t>Thermal</a:t>
            </a:r>
            <a:r>
              <a:rPr lang="it-IT" sz="2400" i="1" dirty="0" smtClean="0"/>
              <a:t> </a:t>
            </a:r>
            <a:r>
              <a:rPr lang="it-IT" sz="2400" i="1" dirty="0" err="1" smtClean="0"/>
              <a:t>neutrons</a:t>
            </a:r>
            <a:r>
              <a:rPr lang="it-IT" sz="2400" i="1" dirty="0" smtClean="0"/>
              <a:t> cross </a:t>
            </a:r>
            <a:r>
              <a:rPr lang="it-IT" sz="2400" i="1" dirty="0" err="1" smtClean="0"/>
              <a:t>section</a:t>
            </a:r>
            <a:endParaRPr lang="it-IT" sz="2400" i="1" dirty="0" smtClean="0"/>
          </a:p>
        </p:txBody>
      </p:sp>
      <p:graphicFrame>
        <p:nvGraphicFramePr>
          <p:cNvPr id="1026" name="Object 3"/>
          <p:cNvGraphicFramePr>
            <a:graphicFrameLocks noChangeAspect="1"/>
          </p:cNvGraphicFramePr>
          <p:nvPr/>
        </p:nvGraphicFramePr>
        <p:xfrm>
          <a:off x="3348038" y="2722563"/>
          <a:ext cx="5688012" cy="3443287"/>
        </p:xfrm>
        <a:graphic>
          <a:graphicData uri="http://schemas.openxmlformats.org/presentationml/2006/ole">
            <p:oleObj spid="_x0000_s1026" name="Feuille de calcul" r:id="rId4" imgW="7406280" imgH="4010040" progId="Excel.Sheet.8">
              <p:embed/>
            </p:oleObj>
          </a:graphicData>
        </a:graphic>
      </p:graphicFrame>
      <p:pic>
        <p:nvPicPr>
          <p:cNvPr id="1028" name="Picture 5"/>
          <p:cNvPicPr>
            <a:picLocks noChangeAspect="1" noChangeArrowheads="1"/>
          </p:cNvPicPr>
          <p:nvPr/>
        </p:nvPicPr>
        <p:blipFill>
          <a:blip r:embed="rId5" cstate="print"/>
          <a:srcRect/>
          <a:stretch>
            <a:fillRect/>
          </a:stretch>
        </p:blipFill>
        <p:spPr bwMode="auto">
          <a:xfrm>
            <a:off x="107950" y="765175"/>
            <a:ext cx="3211513"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111500" y="6096000"/>
            <a:ext cx="3216275" cy="396875"/>
          </a:xfrm>
          <a:prstGeom prst="rect">
            <a:avLst/>
          </a:prstGeom>
          <a:noFill/>
          <a:ln w="9525">
            <a:noFill/>
            <a:miter lim="800000"/>
            <a:headEnd/>
            <a:tailEnd/>
          </a:ln>
        </p:spPr>
        <p:txBody>
          <a:bodyPr wrap="none">
            <a:spAutoFit/>
          </a:bodyPr>
          <a:lstStyle/>
          <a:p>
            <a:pPr algn="ctr"/>
            <a:r>
              <a:rPr lang="en-US" sz="2000" i="1">
                <a:solidFill>
                  <a:srgbClr val="FFCC99"/>
                </a:solidFill>
              </a:rPr>
              <a:t>L. Lantz, IEEE-TR45, 1996</a:t>
            </a:r>
          </a:p>
        </p:txBody>
      </p:sp>
      <p:sp>
        <p:nvSpPr>
          <p:cNvPr id="36867" name="Rectangle 3"/>
          <p:cNvSpPr>
            <a:spLocks noChangeArrowheads="1"/>
          </p:cNvSpPr>
          <p:nvPr/>
        </p:nvSpPr>
        <p:spPr bwMode="auto">
          <a:xfrm>
            <a:off x="683568" y="-171400"/>
            <a:ext cx="8382000" cy="1143000"/>
          </a:xfrm>
          <a:prstGeom prst="rect">
            <a:avLst/>
          </a:prstGeom>
          <a:noFill/>
          <a:ln w="9525">
            <a:noFill/>
            <a:miter lim="800000"/>
            <a:headEnd/>
            <a:tailEnd/>
          </a:ln>
        </p:spPr>
        <p:txBody>
          <a:bodyPr anchor="ctr"/>
          <a:lstStyle/>
          <a:p>
            <a:pPr algn="r"/>
            <a:r>
              <a:rPr lang="en-US" sz="2400" i="1" dirty="0">
                <a:solidFill>
                  <a:schemeClr val="tx2"/>
                </a:solidFill>
              </a:rPr>
              <a:t>Alpha particle emission rates</a:t>
            </a:r>
          </a:p>
        </p:txBody>
      </p:sp>
      <p:graphicFrame>
        <p:nvGraphicFramePr>
          <p:cNvPr id="603140" name="Group 4"/>
          <p:cNvGraphicFramePr>
            <a:graphicFrameLocks noGrp="1"/>
          </p:cNvGraphicFramePr>
          <p:nvPr/>
        </p:nvGraphicFramePr>
        <p:xfrm>
          <a:off x="1066800" y="1066800"/>
          <a:ext cx="6096000" cy="4937760"/>
        </p:xfrm>
        <a:graphic>
          <a:graphicData uri="http://schemas.openxmlformats.org/drawingml/2006/table">
            <a:tbl>
              <a:tblPr/>
              <a:tblGrid>
                <a:gridCol w="3048000"/>
                <a:gridCol w="3048000"/>
              </a:tblGrid>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Emission rate (</a:t>
                      </a:r>
                      <a:r>
                        <a:rPr kumimoji="0" lang="en-US" sz="2400" b="0" i="0" u="none" strike="noStrike" cap="none" normalizeH="0" baseline="0" smtClean="0">
                          <a:ln>
                            <a:noFill/>
                          </a:ln>
                          <a:solidFill>
                            <a:schemeClr val="tx1"/>
                          </a:solidFill>
                          <a:effectLst/>
                          <a:latin typeface="Symbol" pitchFamily="18" charset="2"/>
                        </a:rPr>
                        <a:t>a</a:t>
                      </a:r>
                      <a:r>
                        <a:rPr kumimoji="0" lang="en-US" sz="2400" b="0" i="0" u="none" strike="noStrike" cap="none" normalizeH="0" baseline="0" smtClean="0">
                          <a:ln>
                            <a:noFill/>
                          </a:ln>
                          <a:solidFill>
                            <a:schemeClr val="tx1"/>
                          </a:solidFill>
                          <a:effectLst/>
                          <a:latin typeface="Arial" charset="0"/>
                        </a:rPr>
                        <a:t>/cm</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Bare 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Plastic (epoxy)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Ceramic lid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Ceramic lid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Ceramic DIP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0.02320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Ceramic Dip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Ceramic Dip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0.02610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Plastic DIP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Plastic DIP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0.00124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03" name="Text Box 39"/>
          <p:cNvSpPr txBox="1">
            <a:spLocks noChangeArrowheads="1"/>
          </p:cNvSpPr>
          <p:nvPr/>
        </p:nvSpPr>
        <p:spPr bwMode="auto">
          <a:xfrm>
            <a:off x="7239000" y="1752600"/>
            <a:ext cx="1981200" cy="4154488"/>
          </a:xfrm>
          <a:prstGeom prst="rect">
            <a:avLst/>
          </a:prstGeom>
          <a:noFill/>
          <a:ln w="9525">
            <a:noFill/>
            <a:miter lim="800000"/>
            <a:headEnd/>
            <a:tailEnd/>
          </a:ln>
        </p:spPr>
        <p:txBody>
          <a:bodyPr>
            <a:spAutoFit/>
          </a:bodyPr>
          <a:lstStyle/>
          <a:p>
            <a:pPr>
              <a:spcBef>
                <a:spcPct val="50000"/>
              </a:spcBef>
            </a:pPr>
            <a:r>
              <a:rPr lang="it-IT" sz="2400"/>
              <a:t>Industrial</a:t>
            </a:r>
          </a:p>
          <a:p>
            <a:pPr>
              <a:spcBef>
                <a:spcPct val="50000"/>
              </a:spcBef>
            </a:pPr>
            <a:r>
              <a:rPr lang="it-IT" sz="2400"/>
              <a:t>goal: </a:t>
            </a:r>
            <a:r>
              <a:rPr lang="it-IT" sz="2400">
                <a:solidFill>
                  <a:srgbClr val="FF3300"/>
                </a:solidFill>
              </a:rPr>
              <a:t>10</a:t>
            </a:r>
            <a:r>
              <a:rPr lang="it-IT" sz="2400" baseline="30000">
                <a:solidFill>
                  <a:srgbClr val="FF3300"/>
                </a:solidFill>
              </a:rPr>
              <a:t>-3</a:t>
            </a:r>
          </a:p>
          <a:p>
            <a:pPr algn="just">
              <a:spcBef>
                <a:spcPct val="50000"/>
              </a:spcBef>
            </a:pPr>
            <a:r>
              <a:rPr lang="it-IT" sz="2400">
                <a:solidFill>
                  <a:srgbClr val="FF3300"/>
                </a:solidFill>
              </a:rPr>
              <a:t>-10</a:t>
            </a:r>
            <a:r>
              <a:rPr lang="it-IT" sz="2400" baseline="30000">
                <a:solidFill>
                  <a:srgbClr val="FF3300"/>
                </a:solidFill>
              </a:rPr>
              <a:t>-4 </a:t>
            </a:r>
            <a:r>
              <a:rPr lang="it-IT" sz="2400">
                <a:solidFill>
                  <a:srgbClr val="FF3300"/>
                </a:solidFill>
              </a:rPr>
              <a:t>Alpha/cm</a:t>
            </a:r>
            <a:r>
              <a:rPr lang="it-IT" sz="2400" baseline="30000">
                <a:solidFill>
                  <a:srgbClr val="FF3300"/>
                </a:solidFill>
              </a:rPr>
              <a:t>2</a:t>
            </a:r>
            <a:r>
              <a:rPr lang="it-IT" sz="2400">
                <a:solidFill>
                  <a:srgbClr val="FF3300"/>
                </a:solidFill>
              </a:rPr>
              <a:t>h</a:t>
            </a:r>
          </a:p>
          <a:p>
            <a:pPr algn="just">
              <a:spcBef>
                <a:spcPct val="50000"/>
              </a:spcBef>
            </a:pPr>
            <a:r>
              <a:rPr lang="it-IT" sz="2400"/>
              <a:t>as tradeoff</a:t>
            </a:r>
          </a:p>
          <a:p>
            <a:pPr algn="just">
              <a:spcBef>
                <a:spcPct val="50000"/>
              </a:spcBef>
            </a:pPr>
            <a:r>
              <a:rPr lang="it-IT" sz="2400"/>
              <a:t>between</a:t>
            </a:r>
          </a:p>
          <a:p>
            <a:pPr algn="just">
              <a:spcBef>
                <a:spcPct val="50000"/>
              </a:spcBef>
            </a:pPr>
            <a:r>
              <a:rPr lang="it-IT" sz="2400"/>
              <a:t>cost and</a:t>
            </a:r>
          </a:p>
          <a:p>
            <a:pPr algn="just">
              <a:spcBef>
                <a:spcPct val="50000"/>
              </a:spcBef>
            </a:pPr>
            <a:r>
              <a:rPr lang="it-IT" sz="2400"/>
              <a:t>purity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91629" y="44624"/>
            <a:ext cx="8004175" cy="1143000"/>
          </a:xfrm>
          <a:prstGeom prst="rect">
            <a:avLst/>
          </a:prstGeom>
        </p:spPr>
        <p:txBody>
          <a:bodyPr/>
          <a:lstStyle/>
          <a:p>
            <a:pPr eaLnBrk="1" hangingPunct="1"/>
            <a:r>
              <a:rPr lang="en-US" sz="2400" i="1" dirty="0" smtClean="0"/>
              <a:t>SEE ground testing</a:t>
            </a:r>
          </a:p>
        </p:txBody>
      </p:sp>
      <p:sp>
        <p:nvSpPr>
          <p:cNvPr id="509955" name="Rectangle 3"/>
          <p:cNvSpPr>
            <a:spLocks noGrp="1" noChangeArrowheads="1"/>
          </p:cNvSpPr>
          <p:nvPr>
            <p:ph type="body" idx="1"/>
          </p:nvPr>
        </p:nvSpPr>
        <p:spPr>
          <a:xfrm>
            <a:off x="609600" y="838200"/>
            <a:ext cx="8458200" cy="5334000"/>
          </a:xfrm>
        </p:spPr>
        <p:txBody>
          <a:bodyPr/>
          <a:lstStyle/>
          <a:p>
            <a:pPr eaLnBrk="1" hangingPunct="1">
              <a:lnSpc>
                <a:spcPct val="90000"/>
              </a:lnSpc>
              <a:defRPr/>
            </a:pPr>
            <a:r>
              <a:rPr lang="en-US" sz="2000" smtClean="0"/>
              <a:t>SEE tests are performed to evaluate the expected error / failure rate of the device/system in the specific operating environment (Space, HEP, Avionic, Sea level,…) by using:</a:t>
            </a:r>
          </a:p>
          <a:p>
            <a:pPr marL="819150" lvl="1" eaLnBrk="1" hangingPunct="1">
              <a:lnSpc>
                <a:spcPct val="90000"/>
              </a:lnSpc>
              <a:defRPr/>
            </a:pPr>
            <a:r>
              <a:rPr lang="en-US" sz="1800" smtClean="0"/>
              <a:t>Ion beams from accelerators </a:t>
            </a:r>
          </a:p>
          <a:p>
            <a:pPr marL="819150" lvl="1" eaLnBrk="1" hangingPunct="1">
              <a:lnSpc>
                <a:spcPct val="90000"/>
              </a:lnSpc>
              <a:defRPr/>
            </a:pPr>
            <a:r>
              <a:rPr lang="en-US" sz="1800" smtClean="0"/>
              <a:t>Neutron beams			</a:t>
            </a:r>
            <a:r>
              <a:rPr lang="en-US" sz="2800" i="1" baseline="-25000" smtClean="0">
                <a:solidFill>
                  <a:srgbClr val="FF0000"/>
                </a:solidFill>
              </a:rPr>
              <a:t>accelerated tests</a:t>
            </a:r>
            <a:endParaRPr lang="en-US" sz="2800" baseline="-25000" smtClean="0">
              <a:solidFill>
                <a:srgbClr val="FF0000"/>
              </a:solidFill>
            </a:endParaRPr>
          </a:p>
          <a:p>
            <a:pPr marL="819150" lvl="1" eaLnBrk="1" hangingPunct="1">
              <a:lnSpc>
                <a:spcPct val="90000"/>
              </a:lnSpc>
              <a:defRPr/>
            </a:pPr>
            <a:r>
              <a:rPr lang="en-US" sz="1800" smtClean="0"/>
              <a:t>Alpha sources</a:t>
            </a:r>
            <a:endParaRPr lang="en-US" sz="1800" smtClean="0">
              <a:solidFill>
                <a:schemeClr val="hlink"/>
              </a:solidFill>
            </a:endParaRPr>
          </a:p>
          <a:p>
            <a:pPr marL="819150" lvl="1" eaLnBrk="1" hangingPunct="1">
              <a:lnSpc>
                <a:spcPct val="90000"/>
              </a:lnSpc>
              <a:defRPr/>
            </a:pPr>
            <a:r>
              <a:rPr lang="en-US" sz="1800" smtClean="0"/>
              <a:t>Lasers</a:t>
            </a:r>
          </a:p>
          <a:p>
            <a:pPr marL="819150" lvl="1" eaLnBrk="1" hangingPunct="1">
              <a:lnSpc>
                <a:spcPct val="90000"/>
              </a:lnSpc>
              <a:defRPr/>
            </a:pPr>
            <a:r>
              <a:rPr lang="en-US" sz="1800" smtClean="0"/>
              <a:t>A large number of devices operating under low intensity radiation (</a:t>
            </a:r>
            <a:r>
              <a:rPr lang="en-US" sz="1800" i="1" smtClean="0">
                <a:solidFill>
                  <a:srgbClr val="339933"/>
                </a:solidFill>
              </a:rPr>
              <a:t>unaccelerated tests: the Rosetta experiment</a:t>
            </a:r>
            <a:r>
              <a:rPr lang="en-US" sz="1800" smtClean="0"/>
              <a:t>)</a:t>
            </a:r>
          </a:p>
          <a:p>
            <a:pPr eaLnBrk="1" hangingPunct="1">
              <a:lnSpc>
                <a:spcPct val="90000"/>
              </a:lnSpc>
              <a:defRPr/>
            </a:pPr>
            <a:r>
              <a:rPr lang="en-US" sz="2000" smtClean="0"/>
              <a:t>The SEE sensitivity of each SEE type (SEU, SEL, SEB, …) in any particular device is evaluated by measuring the corresponding </a:t>
            </a:r>
            <a:br>
              <a:rPr lang="en-US" sz="2000" smtClean="0"/>
            </a:br>
            <a:r>
              <a:rPr lang="en-US" sz="2000" b="1" smtClean="0">
                <a:solidFill>
                  <a:srgbClr val="FF3300"/>
                </a:solidFill>
              </a:rPr>
              <a:t>cross section</a:t>
            </a:r>
            <a:r>
              <a:rPr lang="en-US" sz="2000" smtClean="0"/>
              <a:t> vs</a:t>
            </a:r>
            <a:r>
              <a:rPr lang="en-US" sz="2000" b="1" smtClean="0">
                <a:solidFill>
                  <a:schemeClr val="accent2"/>
                </a:solidFill>
              </a:rPr>
              <a:t> LET</a:t>
            </a:r>
            <a:r>
              <a:rPr lang="en-US" sz="2000" smtClean="0"/>
              <a:t>:</a:t>
            </a:r>
          </a:p>
          <a:p>
            <a:pPr marL="819150" lvl="1" eaLnBrk="1" hangingPunct="1">
              <a:lnSpc>
                <a:spcPct val="90000"/>
              </a:lnSpc>
              <a:spcAft>
                <a:spcPct val="20000"/>
              </a:spcAft>
              <a:defRPr/>
            </a:pPr>
            <a:r>
              <a:rPr lang="en-US" sz="2000" b="1" smtClean="0">
                <a:solidFill>
                  <a:srgbClr val="FF3300"/>
                </a:solidFill>
                <a:effectLst>
                  <a:outerShdw blurRad="38100" dist="38100" dir="2700000" algn="tl">
                    <a:srgbClr val="C0C0C0"/>
                  </a:outerShdw>
                </a:effectLst>
              </a:rPr>
              <a:t>Cross section</a:t>
            </a:r>
            <a:r>
              <a:rPr lang="en-US" sz="2000" smtClean="0">
                <a:solidFill>
                  <a:srgbClr val="FF3300"/>
                </a:solidFill>
              </a:rPr>
              <a:t> : </a:t>
            </a:r>
            <a:r>
              <a:rPr lang="fr-FR" sz="2000" b="1" smtClean="0">
                <a:solidFill>
                  <a:srgbClr val="FF3300"/>
                </a:solidFill>
                <a:sym typeface="Symbol" pitchFamily="18" charset="2"/>
              </a:rPr>
              <a:t></a:t>
            </a:r>
            <a:r>
              <a:rPr lang="fr-FR" sz="2000" b="1" smtClean="0">
                <a:sym typeface="Symbol" pitchFamily="18" charset="2"/>
              </a:rPr>
              <a:t>(</a:t>
            </a:r>
            <a:r>
              <a:rPr lang="fr-FR" sz="2000" b="1" smtClean="0">
                <a:solidFill>
                  <a:schemeClr val="accent2"/>
                </a:solidFill>
                <a:sym typeface="Symbol" pitchFamily="18" charset="2"/>
              </a:rPr>
              <a:t>LET</a:t>
            </a:r>
            <a:r>
              <a:rPr lang="en-US" sz="2000" b="1" smtClean="0"/>
              <a:t>)</a:t>
            </a:r>
            <a:r>
              <a:rPr lang="en-US" sz="2000" smtClean="0"/>
              <a:t> = # Events / particle fluence </a:t>
            </a:r>
            <a:r>
              <a:rPr lang="en-US" sz="2000" smtClean="0">
                <a:sym typeface="Wingdings" pitchFamily="2" charset="2"/>
              </a:rPr>
              <a:t></a:t>
            </a:r>
            <a:r>
              <a:rPr lang="en-US" sz="2000" smtClean="0"/>
              <a:t>(cm</a:t>
            </a:r>
            <a:r>
              <a:rPr lang="en-US" sz="2000" baseline="30000" smtClean="0"/>
              <a:t>2</a:t>
            </a:r>
            <a:r>
              <a:rPr lang="en-US" sz="2000" smtClean="0"/>
              <a:t>)</a:t>
            </a:r>
          </a:p>
          <a:p>
            <a:pPr>
              <a:lnSpc>
                <a:spcPct val="90000"/>
              </a:lnSpc>
              <a:spcBef>
                <a:spcPct val="0"/>
              </a:spcBef>
              <a:buFontTx/>
              <a:buChar char="•"/>
              <a:defRPr/>
            </a:pPr>
            <a:r>
              <a:rPr lang="fr-FR" sz="2000" smtClean="0"/>
              <a:t>The error rates in operating condition is derived from cross sections and the features (nature of particles, corresponding fluxes, mission duration) of the actual environment</a:t>
            </a:r>
          </a:p>
          <a:p>
            <a:pPr>
              <a:lnSpc>
                <a:spcPct val="90000"/>
              </a:lnSpc>
              <a:buFontTx/>
              <a:buChar char="•"/>
              <a:defRPr/>
            </a:pPr>
            <a:r>
              <a:rPr lang="en-US" sz="2000" smtClean="0"/>
              <a:t>Error rate = # errors / device day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115616" y="92075"/>
            <a:ext cx="7956550" cy="457200"/>
          </a:xfrm>
          <a:prstGeom prst="rect">
            <a:avLst/>
          </a:prstGeom>
        </p:spPr>
        <p:txBody>
          <a:bodyPr/>
          <a:lstStyle/>
          <a:p>
            <a:pPr eaLnBrk="1" hangingPunct="1"/>
            <a:r>
              <a:rPr lang="it-IT" sz="2400" i="1" dirty="0" smtClean="0"/>
              <a:t>The Rosetta </a:t>
            </a:r>
            <a:r>
              <a:rPr lang="it-IT" sz="2400" i="1" dirty="0" err="1" smtClean="0"/>
              <a:t>Experiment</a:t>
            </a:r>
            <a:endParaRPr lang="it-IT" sz="2400" i="1" dirty="0" smtClean="0"/>
          </a:p>
        </p:txBody>
      </p:sp>
      <p:pic>
        <p:nvPicPr>
          <p:cNvPr id="38915" name="Picture 4" descr="picbure2"/>
          <p:cNvPicPr>
            <a:picLocks noChangeAspect="1" noChangeArrowheads="1"/>
          </p:cNvPicPr>
          <p:nvPr/>
        </p:nvPicPr>
        <p:blipFill>
          <a:blip r:embed="rId3" cstate="print"/>
          <a:srcRect/>
          <a:stretch>
            <a:fillRect/>
          </a:stretch>
        </p:blipFill>
        <p:spPr bwMode="auto">
          <a:xfrm>
            <a:off x="604838" y="2905125"/>
            <a:ext cx="2598737" cy="1963738"/>
          </a:xfrm>
          <a:prstGeom prst="rect">
            <a:avLst/>
          </a:prstGeom>
          <a:noFill/>
          <a:ln w="9525">
            <a:noFill/>
            <a:miter lim="800000"/>
            <a:headEnd/>
            <a:tailEnd/>
          </a:ln>
        </p:spPr>
      </p:pic>
      <p:sp>
        <p:nvSpPr>
          <p:cNvPr id="38916" name="Text Box 5"/>
          <p:cNvSpPr txBox="1">
            <a:spLocks noChangeArrowheads="1"/>
          </p:cNvSpPr>
          <p:nvPr/>
        </p:nvSpPr>
        <p:spPr bwMode="auto">
          <a:xfrm>
            <a:off x="5581650" y="2755900"/>
            <a:ext cx="3311525" cy="457200"/>
          </a:xfrm>
          <a:prstGeom prst="rect">
            <a:avLst/>
          </a:prstGeom>
          <a:noFill/>
          <a:ln w="9525">
            <a:noFill/>
            <a:miter lim="800000"/>
            <a:headEnd/>
            <a:tailEnd/>
          </a:ln>
        </p:spPr>
        <p:txBody>
          <a:bodyPr>
            <a:spAutoFit/>
          </a:bodyPr>
          <a:lstStyle/>
          <a:p>
            <a:pPr>
              <a:spcBef>
                <a:spcPct val="50000"/>
              </a:spcBef>
            </a:pPr>
            <a:r>
              <a:rPr lang="it-IT" sz="2400"/>
              <a:t>Pic de Bure, 2552 m</a:t>
            </a:r>
          </a:p>
        </p:txBody>
      </p:sp>
      <p:pic>
        <p:nvPicPr>
          <p:cNvPr id="38917" name="Picture 6" descr="lsbb2"/>
          <p:cNvPicPr>
            <a:picLocks noChangeAspect="1" noChangeArrowheads="1"/>
          </p:cNvPicPr>
          <p:nvPr/>
        </p:nvPicPr>
        <p:blipFill>
          <a:blip r:embed="rId4" cstate="print"/>
          <a:srcRect/>
          <a:stretch>
            <a:fillRect/>
          </a:stretch>
        </p:blipFill>
        <p:spPr bwMode="auto">
          <a:xfrm>
            <a:off x="4513263" y="3716338"/>
            <a:ext cx="1714500" cy="2238375"/>
          </a:xfrm>
          <a:prstGeom prst="rect">
            <a:avLst/>
          </a:prstGeom>
          <a:noFill/>
          <a:ln w="9525">
            <a:noFill/>
            <a:miter lim="800000"/>
            <a:headEnd/>
            <a:tailEnd/>
          </a:ln>
        </p:spPr>
      </p:pic>
      <p:sp>
        <p:nvSpPr>
          <p:cNvPr id="38918" name="Text Box 7"/>
          <p:cNvSpPr txBox="1">
            <a:spLocks noChangeArrowheads="1"/>
          </p:cNvSpPr>
          <p:nvPr/>
        </p:nvSpPr>
        <p:spPr bwMode="auto">
          <a:xfrm>
            <a:off x="1044575" y="5635625"/>
            <a:ext cx="3311525" cy="457200"/>
          </a:xfrm>
          <a:prstGeom prst="rect">
            <a:avLst/>
          </a:prstGeom>
          <a:noFill/>
          <a:ln w="9525">
            <a:noFill/>
            <a:miter lim="800000"/>
            <a:headEnd/>
            <a:tailEnd/>
          </a:ln>
        </p:spPr>
        <p:txBody>
          <a:bodyPr>
            <a:spAutoFit/>
          </a:bodyPr>
          <a:lstStyle/>
          <a:p>
            <a:pPr algn="r">
              <a:spcBef>
                <a:spcPct val="50000"/>
              </a:spcBef>
            </a:pPr>
            <a:r>
              <a:rPr lang="it-IT" sz="2400"/>
              <a:t>Rustrel, -550 m</a:t>
            </a:r>
          </a:p>
        </p:txBody>
      </p:sp>
      <p:pic>
        <p:nvPicPr>
          <p:cNvPr id="38919" name="Picture 9" descr="lsbb3"/>
          <p:cNvPicPr>
            <a:picLocks noChangeAspect="1" noChangeArrowheads="1"/>
          </p:cNvPicPr>
          <p:nvPr/>
        </p:nvPicPr>
        <p:blipFill>
          <a:blip r:embed="rId5" cstate="print"/>
          <a:srcRect/>
          <a:stretch>
            <a:fillRect/>
          </a:stretch>
        </p:blipFill>
        <p:spPr bwMode="auto">
          <a:xfrm>
            <a:off x="5945188" y="4403725"/>
            <a:ext cx="3019425" cy="1762125"/>
          </a:xfrm>
          <a:prstGeom prst="rect">
            <a:avLst/>
          </a:prstGeom>
          <a:noFill/>
          <a:ln w="9525">
            <a:noFill/>
            <a:miter lim="800000"/>
            <a:headEnd/>
            <a:tailEnd/>
          </a:ln>
        </p:spPr>
      </p:pic>
      <p:pic>
        <p:nvPicPr>
          <p:cNvPr id="38920" name="Picture 11" descr="picbure3"/>
          <p:cNvPicPr>
            <a:picLocks noChangeAspect="1" noChangeArrowheads="1"/>
          </p:cNvPicPr>
          <p:nvPr/>
        </p:nvPicPr>
        <p:blipFill>
          <a:blip r:embed="rId6" cstate="print"/>
          <a:srcRect/>
          <a:stretch>
            <a:fillRect/>
          </a:stretch>
        </p:blipFill>
        <p:spPr bwMode="auto">
          <a:xfrm>
            <a:off x="2555875" y="1677988"/>
            <a:ext cx="2524125" cy="1895475"/>
          </a:xfrm>
          <a:prstGeom prst="rect">
            <a:avLst/>
          </a:prstGeom>
          <a:noFill/>
          <a:ln w="9525">
            <a:noFill/>
            <a:miter lim="800000"/>
            <a:headEnd/>
            <a:tailEnd/>
          </a:ln>
        </p:spPr>
      </p:pic>
      <p:sp>
        <p:nvSpPr>
          <p:cNvPr id="38921" name="Text Box 12"/>
          <p:cNvSpPr txBox="1">
            <a:spLocks noChangeArrowheads="1"/>
          </p:cNvSpPr>
          <p:nvPr/>
        </p:nvSpPr>
        <p:spPr bwMode="auto">
          <a:xfrm>
            <a:off x="250825" y="765175"/>
            <a:ext cx="8281988" cy="822325"/>
          </a:xfrm>
          <a:prstGeom prst="rect">
            <a:avLst/>
          </a:prstGeom>
          <a:noFill/>
          <a:ln w="9525">
            <a:noFill/>
            <a:miter lim="800000"/>
            <a:headEnd/>
            <a:tailEnd/>
          </a:ln>
        </p:spPr>
        <p:txBody>
          <a:bodyPr>
            <a:spAutoFit/>
          </a:bodyPr>
          <a:lstStyle/>
          <a:p>
            <a:pPr>
              <a:spcBef>
                <a:spcPct val="50000"/>
              </a:spcBef>
            </a:pPr>
            <a:r>
              <a:rPr lang="it-IT" sz="2400"/>
              <a:t>How to discriminate between cosmic ray neutron and alpha induced SEEs in operating devices? </a:t>
            </a:r>
          </a:p>
        </p:txBody>
      </p:sp>
      <p:sp>
        <p:nvSpPr>
          <p:cNvPr id="38922" name="Text Box 13"/>
          <p:cNvSpPr txBox="1">
            <a:spLocks noChangeArrowheads="1"/>
          </p:cNvSpPr>
          <p:nvPr/>
        </p:nvSpPr>
        <p:spPr bwMode="auto">
          <a:xfrm>
            <a:off x="5292725" y="1773238"/>
            <a:ext cx="2951163" cy="701675"/>
          </a:xfrm>
          <a:prstGeom prst="rect">
            <a:avLst/>
          </a:prstGeom>
          <a:noFill/>
          <a:ln w="9525">
            <a:noFill/>
            <a:miter lim="800000"/>
            <a:headEnd/>
            <a:tailEnd/>
          </a:ln>
        </p:spPr>
        <p:txBody>
          <a:bodyPr>
            <a:spAutoFit/>
          </a:bodyPr>
          <a:lstStyle/>
          <a:p>
            <a:pPr>
              <a:spcBef>
                <a:spcPct val="50000"/>
              </a:spcBef>
            </a:pPr>
            <a:r>
              <a:rPr lang="it-IT" sz="2000" i="1"/>
              <a:t>200 Xilinx VirtexII Pro devices under test</a:t>
            </a:r>
          </a:p>
        </p:txBody>
      </p:sp>
      <p:sp>
        <p:nvSpPr>
          <p:cNvPr id="38923" name="Line 14"/>
          <p:cNvSpPr>
            <a:spLocks noChangeShapeType="1"/>
          </p:cNvSpPr>
          <p:nvPr/>
        </p:nvSpPr>
        <p:spPr bwMode="auto">
          <a:xfrm flipH="1">
            <a:off x="4140200" y="2133600"/>
            <a:ext cx="1295400" cy="1008063"/>
          </a:xfrm>
          <a:prstGeom prst="line">
            <a:avLst/>
          </a:prstGeom>
          <a:noFill/>
          <a:ln w="19050">
            <a:solidFill>
              <a:srgbClr val="FF0000"/>
            </a:solidFill>
            <a:round/>
            <a:headEnd/>
            <a:tailEnd type="triangle" w="lg" len="lg"/>
          </a:ln>
        </p:spPr>
        <p:txBody>
          <a:bodyPr/>
          <a:lstStyle/>
          <a:p>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6013" y="92075"/>
            <a:ext cx="7956550" cy="457200"/>
          </a:xfrm>
        </p:spPr>
        <p:txBody>
          <a:bodyPr/>
          <a:lstStyle/>
          <a:p>
            <a:pPr eaLnBrk="1" hangingPunct="1"/>
            <a:r>
              <a:rPr lang="it-IT" sz="2400" i="1" dirty="0" err="1" smtClean="0"/>
              <a:t>Neutron</a:t>
            </a:r>
            <a:r>
              <a:rPr lang="it-IT" sz="2400" i="1" dirty="0" smtClean="0"/>
              <a:t>/</a:t>
            </a:r>
            <a:r>
              <a:rPr lang="it-IT" sz="2400" i="1" dirty="0" err="1" smtClean="0"/>
              <a:t>muon</a:t>
            </a:r>
            <a:r>
              <a:rPr lang="it-IT" sz="2400" i="1" dirty="0" smtClean="0"/>
              <a:t> </a:t>
            </a:r>
            <a:r>
              <a:rPr lang="it-IT" sz="2400" i="1" dirty="0" err="1" smtClean="0"/>
              <a:t>beam</a:t>
            </a:r>
            <a:r>
              <a:rPr lang="it-IT" sz="2400" i="1" dirty="0" smtClean="0"/>
              <a:t> test </a:t>
            </a:r>
            <a:r>
              <a:rPr lang="it-IT" sz="2400" i="1" dirty="0" err="1" smtClean="0"/>
              <a:t>facility</a:t>
            </a:r>
            <a:endParaRPr lang="it-IT" sz="2400" i="1" dirty="0" smtClean="0"/>
          </a:p>
        </p:txBody>
      </p:sp>
      <p:sp>
        <p:nvSpPr>
          <p:cNvPr id="41987" name="Rectangle 3"/>
          <p:cNvSpPr>
            <a:spLocks noChangeArrowheads="1"/>
          </p:cNvSpPr>
          <p:nvPr/>
        </p:nvSpPr>
        <p:spPr bwMode="auto">
          <a:xfrm>
            <a:off x="409575" y="836613"/>
            <a:ext cx="8353425" cy="1006475"/>
          </a:xfrm>
          <a:prstGeom prst="rect">
            <a:avLst/>
          </a:prstGeom>
          <a:noFill/>
          <a:ln w="9525">
            <a:noFill/>
            <a:miter lim="800000"/>
            <a:headEnd/>
            <a:tailEnd/>
          </a:ln>
        </p:spPr>
        <p:txBody>
          <a:bodyPr>
            <a:spAutoFit/>
          </a:bodyPr>
          <a:lstStyle/>
          <a:p>
            <a:pPr algn="r" eaLnBrk="0" hangingPunct="0"/>
            <a:r>
              <a:rPr lang="it-IT" sz="2000">
                <a:latin typeface="Arial Unicode MS" pitchFamily="34" charset="-128"/>
                <a:ea typeface="Arial Unicode MS" pitchFamily="34" charset="-128"/>
                <a:cs typeface="Arial Unicode MS" pitchFamily="34" charset="-128"/>
              </a:rPr>
              <a:t>The first SEE testing of electronic components under a continuous energy spectrum in Europe has been recently performed at the ISIS-RAL labs, Didcot,UK, by the </a:t>
            </a:r>
            <a:r>
              <a:rPr lang="it-IT" sz="2000" i="1">
                <a:latin typeface="Arial Unicode MS" pitchFamily="34" charset="-128"/>
                <a:ea typeface="Arial Unicode MS" pitchFamily="34" charset="-128"/>
                <a:cs typeface="Arial Unicode MS" pitchFamily="34" charset="-128"/>
              </a:rPr>
              <a:t>Padova group</a:t>
            </a:r>
          </a:p>
        </p:txBody>
      </p:sp>
      <p:pic>
        <p:nvPicPr>
          <p:cNvPr id="41988" name="Picture 4" descr="DSCN1438"/>
          <p:cNvPicPr>
            <a:picLocks noChangeAspect="1" noChangeArrowheads="1"/>
          </p:cNvPicPr>
          <p:nvPr/>
        </p:nvPicPr>
        <p:blipFill>
          <a:blip r:embed="rId3" cstate="print"/>
          <a:srcRect/>
          <a:stretch>
            <a:fillRect/>
          </a:stretch>
        </p:blipFill>
        <p:spPr bwMode="auto">
          <a:xfrm>
            <a:off x="179388" y="2078038"/>
            <a:ext cx="4392612" cy="3294062"/>
          </a:xfrm>
          <a:prstGeom prst="rect">
            <a:avLst/>
          </a:prstGeom>
          <a:noFill/>
          <a:ln w="9525">
            <a:noFill/>
            <a:miter lim="800000"/>
            <a:headEnd/>
            <a:tailEnd/>
          </a:ln>
        </p:spPr>
      </p:pic>
      <p:pic>
        <p:nvPicPr>
          <p:cNvPr id="41989" name="Picture 5" descr="DSCN1431"/>
          <p:cNvPicPr>
            <a:picLocks noChangeAspect="1" noChangeArrowheads="1"/>
          </p:cNvPicPr>
          <p:nvPr/>
        </p:nvPicPr>
        <p:blipFill>
          <a:blip r:embed="rId4" cstate="print"/>
          <a:srcRect/>
          <a:stretch>
            <a:fillRect/>
          </a:stretch>
        </p:blipFill>
        <p:spPr bwMode="auto">
          <a:xfrm>
            <a:off x="4284663" y="2887663"/>
            <a:ext cx="4560887" cy="342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371600" y="-27384"/>
            <a:ext cx="7772400" cy="698500"/>
          </a:xfrm>
          <a:prstGeom prst="rect">
            <a:avLst/>
          </a:prstGeom>
          <a:noFill/>
          <a:ln w="9525">
            <a:noFill/>
            <a:miter lim="800000"/>
            <a:headEnd/>
            <a:tailEnd/>
          </a:ln>
        </p:spPr>
        <p:txBody>
          <a:bodyPr anchor="ctr"/>
          <a:lstStyle/>
          <a:p>
            <a:pPr algn="r" eaLnBrk="0" hangingPunct="0"/>
            <a:r>
              <a:rPr lang="en-US" sz="2400" i="1" dirty="0"/>
              <a:t>Future Mechanisms?</a:t>
            </a:r>
          </a:p>
        </p:txBody>
      </p:sp>
      <p:pic>
        <p:nvPicPr>
          <p:cNvPr id="36867" name="Picture 3"/>
          <p:cNvPicPr>
            <a:picLocks noChangeAspect="1" noChangeArrowheads="1"/>
          </p:cNvPicPr>
          <p:nvPr/>
        </p:nvPicPr>
        <p:blipFill>
          <a:blip r:embed="rId3" cstate="print"/>
          <a:srcRect b="20653"/>
          <a:stretch>
            <a:fillRect/>
          </a:stretch>
        </p:blipFill>
        <p:spPr bwMode="auto">
          <a:xfrm>
            <a:off x="4325938" y="1520825"/>
            <a:ext cx="4665662" cy="3587750"/>
          </a:xfrm>
          <a:prstGeom prst="rect">
            <a:avLst/>
          </a:prstGeom>
          <a:noFill/>
          <a:ln w="9525">
            <a:noFill/>
            <a:miter lim="800000"/>
            <a:headEnd/>
            <a:tailEnd/>
          </a:ln>
        </p:spPr>
      </p:pic>
      <p:sp>
        <p:nvSpPr>
          <p:cNvPr id="36868" name="Text Box 4"/>
          <p:cNvSpPr txBox="1">
            <a:spLocks noChangeArrowheads="1"/>
          </p:cNvSpPr>
          <p:nvPr/>
        </p:nvSpPr>
        <p:spPr bwMode="auto">
          <a:xfrm>
            <a:off x="5203825" y="2957513"/>
            <a:ext cx="1393330" cy="400110"/>
          </a:xfrm>
          <a:prstGeom prst="rect">
            <a:avLst/>
          </a:prstGeom>
          <a:noFill/>
          <a:ln w="9525">
            <a:noFill/>
            <a:miter lim="800000"/>
            <a:headEnd/>
            <a:tailEnd/>
          </a:ln>
        </p:spPr>
        <p:txBody>
          <a:bodyPr wrap="none">
            <a:spAutoFit/>
          </a:bodyPr>
          <a:lstStyle/>
          <a:p>
            <a:r>
              <a:rPr lang="en-US" sz="2000" b="1" i="1" dirty="0">
                <a:solidFill>
                  <a:schemeClr val="accent2"/>
                </a:solidFill>
              </a:rPr>
              <a:t>n + </a:t>
            </a:r>
            <a:r>
              <a:rPr lang="en-US" sz="2000" b="1" i="1" dirty="0">
                <a:solidFill>
                  <a:schemeClr val="accent2"/>
                </a:solidFill>
                <a:latin typeface="Symbol" pitchFamily="18" charset="2"/>
              </a:rPr>
              <a:t>a</a:t>
            </a:r>
            <a:r>
              <a:rPr lang="en-US" sz="2000" b="1" i="1" dirty="0">
                <a:solidFill>
                  <a:schemeClr val="accent2"/>
                </a:solidFill>
              </a:rPr>
              <a:t> SER</a:t>
            </a:r>
          </a:p>
        </p:txBody>
      </p:sp>
      <p:sp>
        <p:nvSpPr>
          <p:cNvPr id="36869" name="Text Box 5"/>
          <p:cNvSpPr txBox="1">
            <a:spLocks noChangeArrowheads="1"/>
          </p:cNvSpPr>
          <p:nvPr/>
        </p:nvSpPr>
        <p:spPr bwMode="auto">
          <a:xfrm>
            <a:off x="4651375" y="5091113"/>
            <a:ext cx="4416425" cy="1631216"/>
          </a:xfrm>
          <a:prstGeom prst="rect">
            <a:avLst/>
          </a:prstGeom>
          <a:noFill/>
          <a:ln w="9525">
            <a:noFill/>
            <a:miter lim="800000"/>
            <a:headEnd/>
            <a:tailEnd/>
          </a:ln>
        </p:spPr>
        <p:txBody>
          <a:bodyPr>
            <a:spAutoFit/>
          </a:bodyPr>
          <a:lstStyle/>
          <a:p>
            <a:r>
              <a:rPr lang="en-US" sz="2000" dirty="0">
                <a:solidFill>
                  <a:srgbClr val="0000FF"/>
                </a:solidFill>
              </a:rPr>
              <a:t>When </a:t>
            </a:r>
            <a:r>
              <a:rPr lang="en-US" sz="2000" dirty="0" err="1">
                <a:solidFill>
                  <a:srgbClr val="0000FF"/>
                </a:solidFill>
              </a:rPr>
              <a:t>Q</a:t>
            </a:r>
            <a:r>
              <a:rPr lang="en-US" sz="2000" baseline="-25000" dirty="0" err="1">
                <a:solidFill>
                  <a:srgbClr val="0000FF"/>
                </a:solidFill>
              </a:rPr>
              <a:t>crit</a:t>
            </a:r>
            <a:r>
              <a:rPr lang="en-US" sz="2000" baseline="-25000" dirty="0">
                <a:solidFill>
                  <a:srgbClr val="0000FF"/>
                </a:solidFill>
              </a:rPr>
              <a:t> </a:t>
            </a:r>
            <a:r>
              <a:rPr lang="en-US" sz="2000" dirty="0">
                <a:solidFill>
                  <a:srgbClr val="0000FF"/>
                </a:solidFill>
              </a:rPr>
              <a:t>reaches 0.2 </a:t>
            </a:r>
            <a:r>
              <a:rPr lang="en-US" sz="2000" dirty="0" err="1">
                <a:solidFill>
                  <a:srgbClr val="0000FF"/>
                </a:solidFill>
              </a:rPr>
              <a:t>fC</a:t>
            </a:r>
            <a:r>
              <a:rPr lang="en-US" sz="2000" dirty="0">
                <a:solidFill>
                  <a:srgbClr val="0000FF"/>
                </a:solidFill>
              </a:rPr>
              <a:t> SER will double from </a:t>
            </a:r>
            <a:r>
              <a:rPr lang="en-US" sz="2000" dirty="0" err="1">
                <a:solidFill>
                  <a:srgbClr val="0000FF"/>
                </a:solidFill>
              </a:rPr>
              <a:t>muons</a:t>
            </a:r>
            <a:r>
              <a:rPr lang="en-US" sz="2000" dirty="0">
                <a:solidFill>
                  <a:srgbClr val="0000FF"/>
                </a:solidFill>
              </a:rPr>
              <a:t> alone and at 0.1 </a:t>
            </a:r>
            <a:r>
              <a:rPr lang="en-US" sz="2000" dirty="0" err="1">
                <a:solidFill>
                  <a:srgbClr val="0000FF"/>
                </a:solidFill>
              </a:rPr>
              <a:t>fC</a:t>
            </a:r>
            <a:r>
              <a:rPr lang="en-US" sz="2000" dirty="0">
                <a:solidFill>
                  <a:srgbClr val="0000FF"/>
                </a:solidFill>
              </a:rPr>
              <a:t> SER will be 5-10x higher. Note: </a:t>
            </a:r>
            <a:r>
              <a:rPr lang="en-US" sz="2000" dirty="0" err="1">
                <a:solidFill>
                  <a:srgbClr val="0000FF"/>
                </a:solidFill>
              </a:rPr>
              <a:t>Q</a:t>
            </a:r>
            <a:r>
              <a:rPr lang="en-US" sz="2000" baseline="-25000" dirty="0" err="1">
                <a:solidFill>
                  <a:srgbClr val="0000FF"/>
                </a:solidFill>
              </a:rPr>
              <a:t>crit</a:t>
            </a:r>
            <a:r>
              <a:rPr lang="en-US" sz="2000" dirty="0">
                <a:solidFill>
                  <a:srgbClr val="0000FF"/>
                </a:solidFill>
              </a:rPr>
              <a:t> for 40nm is ~ 0.6 to 1.2 </a:t>
            </a:r>
            <a:r>
              <a:rPr lang="en-US" sz="2000" dirty="0" err="1">
                <a:solidFill>
                  <a:srgbClr val="0000FF"/>
                </a:solidFill>
              </a:rPr>
              <a:t>fC</a:t>
            </a:r>
            <a:endParaRPr lang="en-US" sz="2000" dirty="0">
              <a:solidFill>
                <a:srgbClr val="0000FF"/>
              </a:solidFill>
            </a:endParaRPr>
          </a:p>
          <a:p>
            <a:endParaRPr lang="en-US" sz="2000" dirty="0">
              <a:solidFill>
                <a:srgbClr val="0000FF"/>
              </a:solidFill>
            </a:endParaRPr>
          </a:p>
        </p:txBody>
      </p:sp>
      <p:sp>
        <p:nvSpPr>
          <p:cNvPr id="36870" name="Rectangle 6"/>
          <p:cNvSpPr>
            <a:spLocks noChangeArrowheads="1"/>
          </p:cNvSpPr>
          <p:nvPr/>
        </p:nvSpPr>
        <p:spPr bwMode="auto">
          <a:xfrm>
            <a:off x="1043608" y="764704"/>
            <a:ext cx="7223720" cy="400110"/>
          </a:xfrm>
          <a:prstGeom prst="rect">
            <a:avLst/>
          </a:prstGeom>
          <a:noFill/>
          <a:ln w="9525">
            <a:noFill/>
            <a:miter lim="800000"/>
            <a:headEnd/>
            <a:tailEnd/>
          </a:ln>
        </p:spPr>
        <p:txBody>
          <a:bodyPr wrap="square">
            <a:spAutoFit/>
          </a:bodyPr>
          <a:lstStyle/>
          <a:p>
            <a:pPr algn="ctr"/>
            <a:r>
              <a:rPr lang="en-US" sz="2000" i="1" dirty="0" smtClean="0">
                <a:solidFill>
                  <a:srgbClr val="FFC000"/>
                </a:solidFill>
              </a:rPr>
              <a:t>R. Baumann, </a:t>
            </a:r>
            <a:r>
              <a:rPr lang="en-US" sz="2000" i="1" dirty="0" err="1" smtClean="0">
                <a:solidFill>
                  <a:srgbClr val="FFC000"/>
                </a:solidFill>
              </a:rPr>
              <a:t>Radsol</a:t>
            </a:r>
            <a:r>
              <a:rPr lang="en-US" sz="2000" i="1" dirty="0" smtClean="0">
                <a:solidFill>
                  <a:srgbClr val="FFC000"/>
                </a:solidFill>
              </a:rPr>
              <a:t> 2012</a:t>
            </a:r>
            <a:endParaRPr lang="en-US" sz="2000" i="1" dirty="0">
              <a:solidFill>
                <a:srgbClr val="FFC000"/>
              </a:solidFill>
            </a:endParaRPr>
          </a:p>
        </p:txBody>
      </p:sp>
      <p:sp>
        <p:nvSpPr>
          <p:cNvPr id="36871" name="Rectangle 7"/>
          <p:cNvSpPr>
            <a:spLocks noChangeArrowheads="1"/>
          </p:cNvSpPr>
          <p:nvPr/>
        </p:nvSpPr>
        <p:spPr bwMode="auto">
          <a:xfrm>
            <a:off x="7772400" y="1771650"/>
            <a:ext cx="1009650" cy="2886075"/>
          </a:xfrm>
          <a:prstGeom prst="rect">
            <a:avLst/>
          </a:prstGeom>
          <a:gradFill rotWithShape="1">
            <a:gsLst>
              <a:gs pos="0">
                <a:srgbClr val="FFFFFF">
                  <a:alpha val="0"/>
                </a:srgbClr>
              </a:gs>
              <a:gs pos="100000">
                <a:srgbClr val="669900"/>
              </a:gs>
            </a:gsLst>
            <a:lin ang="0" scaled="1"/>
          </a:gradFill>
          <a:ln w="9525">
            <a:noFill/>
            <a:miter lim="800000"/>
            <a:headEnd/>
            <a:tailEnd/>
          </a:ln>
        </p:spPr>
        <p:txBody>
          <a:bodyPr wrap="none" anchor="ctr"/>
          <a:lstStyle/>
          <a:p>
            <a:endParaRPr lang="it-IT"/>
          </a:p>
        </p:txBody>
      </p:sp>
      <p:sp>
        <p:nvSpPr>
          <p:cNvPr id="36872" name="Text Box 8"/>
          <p:cNvSpPr txBox="1">
            <a:spLocks noChangeArrowheads="1"/>
          </p:cNvSpPr>
          <p:nvPr/>
        </p:nvSpPr>
        <p:spPr bwMode="auto">
          <a:xfrm>
            <a:off x="6061075" y="1320800"/>
            <a:ext cx="1455738" cy="396875"/>
          </a:xfrm>
          <a:prstGeom prst="rect">
            <a:avLst/>
          </a:prstGeom>
          <a:noFill/>
          <a:ln w="9525">
            <a:noFill/>
            <a:miter lim="800000"/>
            <a:headEnd/>
            <a:tailEnd/>
          </a:ln>
        </p:spPr>
        <p:txBody>
          <a:bodyPr wrap="none">
            <a:spAutoFit/>
          </a:bodyPr>
          <a:lstStyle/>
          <a:p>
            <a:r>
              <a:rPr lang="en-US" sz="2000" b="1"/>
              <a:t>Muon SER</a:t>
            </a:r>
          </a:p>
        </p:txBody>
      </p:sp>
      <p:pic>
        <p:nvPicPr>
          <p:cNvPr id="36873" name="Picture 9"/>
          <p:cNvPicPr>
            <a:picLocks noChangeAspect="1" noChangeArrowheads="1"/>
          </p:cNvPicPr>
          <p:nvPr/>
        </p:nvPicPr>
        <p:blipFill>
          <a:blip r:embed="rId4" cstate="print"/>
          <a:srcRect/>
          <a:stretch>
            <a:fillRect/>
          </a:stretch>
        </p:blipFill>
        <p:spPr bwMode="auto">
          <a:xfrm>
            <a:off x="0" y="1566863"/>
            <a:ext cx="4298950" cy="3686175"/>
          </a:xfrm>
          <a:prstGeom prst="rect">
            <a:avLst/>
          </a:prstGeom>
          <a:noFill/>
          <a:ln w="9525">
            <a:noFill/>
            <a:miter lim="800000"/>
            <a:headEnd/>
            <a:tailEnd/>
          </a:ln>
        </p:spPr>
      </p:pic>
      <p:sp>
        <p:nvSpPr>
          <p:cNvPr id="36875" name="Text Box 11"/>
          <p:cNvSpPr txBox="1">
            <a:spLocks noChangeArrowheads="1"/>
          </p:cNvSpPr>
          <p:nvPr/>
        </p:nvSpPr>
        <p:spPr bwMode="auto">
          <a:xfrm>
            <a:off x="142875" y="5091113"/>
            <a:ext cx="4397375" cy="1323439"/>
          </a:xfrm>
          <a:prstGeom prst="rect">
            <a:avLst/>
          </a:prstGeom>
          <a:noFill/>
          <a:ln w="9525">
            <a:noFill/>
            <a:miter lim="800000"/>
            <a:headEnd/>
            <a:tailEnd/>
          </a:ln>
        </p:spPr>
        <p:txBody>
          <a:bodyPr>
            <a:spAutoFit/>
          </a:bodyPr>
          <a:lstStyle/>
          <a:p>
            <a:r>
              <a:rPr lang="en-US" sz="2000" dirty="0">
                <a:solidFill>
                  <a:srgbClr val="0000FF"/>
                </a:solidFill>
              </a:rPr>
              <a:t>Terrestrial Protons may also dominate as </a:t>
            </a:r>
            <a:r>
              <a:rPr lang="en-US" sz="2000" dirty="0" err="1">
                <a:solidFill>
                  <a:srgbClr val="0000FF"/>
                </a:solidFill>
              </a:rPr>
              <a:t>Q</a:t>
            </a:r>
            <a:r>
              <a:rPr lang="en-US" sz="2000" baseline="-25000" dirty="0" err="1">
                <a:solidFill>
                  <a:srgbClr val="0000FF"/>
                </a:solidFill>
              </a:rPr>
              <a:t>crit</a:t>
            </a:r>
            <a:r>
              <a:rPr lang="en-US" sz="2000" dirty="0">
                <a:solidFill>
                  <a:srgbClr val="0000FF"/>
                </a:solidFill>
              </a:rPr>
              <a:t> is reduced due to the much higher cross-section for direct ionization. </a:t>
            </a:r>
          </a:p>
        </p:txBody>
      </p:sp>
      <p:sp>
        <p:nvSpPr>
          <p:cNvPr id="36876" name="Text Box 12"/>
          <p:cNvSpPr txBox="1">
            <a:spLocks noChangeArrowheads="1"/>
          </p:cNvSpPr>
          <p:nvPr/>
        </p:nvSpPr>
        <p:spPr bwMode="auto">
          <a:xfrm>
            <a:off x="1479550" y="1311275"/>
            <a:ext cx="1597025" cy="396875"/>
          </a:xfrm>
          <a:prstGeom prst="rect">
            <a:avLst/>
          </a:prstGeom>
          <a:noFill/>
          <a:ln w="9525">
            <a:noFill/>
            <a:miter lim="800000"/>
            <a:headEnd/>
            <a:tailEnd/>
          </a:ln>
        </p:spPr>
        <p:txBody>
          <a:bodyPr wrap="none">
            <a:spAutoFit/>
          </a:bodyPr>
          <a:lstStyle/>
          <a:p>
            <a:r>
              <a:rPr lang="en-US" sz="2000" b="1"/>
              <a:t>Proton SER</a:t>
            </a:r>
          </a:p>
        </p:txBody>
      </p:sp>
      <p:sp>
        <p:nvSpPr>
          <p:cNvPr id="36877" name="Line 13"/>
          <p:cNvSpPr>
            <a:spLocks noChangeShapeType="1"/>
          </p:cNvSpPr>
          <p:nvPr/>
        </p:nvSpPr>
        <p:spPr bwMode="auto">
          <a:xfrm>
            <a:off x="4895850" y="3295650"/>
            <a:ext cx="3905250" cy="0"/>
          </a:xfrm>
          <a:prstGeom prst="line">
            <a:avLst/>
          </a:prstGeom>
          <a:noFill/>
          <a:ln w="38100">
            <a:solidFill>
              <a:srgbClr val="3399FF"/>
            </a:solidFill>
            <a:round/>
            <a:headEnd/>
            <a:tailEnd/>
          </a:ln>
        </p:spPr>
        <p:txBody>
          <a:bodyPr/>
          <a:lstStyle/>
          <a:p>
            <a:endParaRPr lang="it-IT"/>
          </a:p>
        </p:txBody>
      </p:sp>
      <p:sp>
        <p:nvSpPr>
          <p:cNvPr id="36878" name="Text Box 15"/>
          <p:cNvSpPr txBox="1">
            <a:spLocks noChangeArrowheads="1"/>
          </p:cNvSpPr>
          <p:nvPr/>
        </p:nvSpPr>
        <p:spPr bwMode="auto">
          <a:xfrm>
            <a:off x="698500" y="2943225"/>
            <a:ext cx="1400175" cy="707886"/>
          </a:xfrm>
          <a:prstGeom prst="rect">
            <a:avLst/>
          </a:prstGeom>
          <a:noFill/>
          <a:ln w="9525">
            <a:noFill/>
            <a:miter lim="800000"/>
            <a:headEnd/>
            <a:tailEnd/>
          </a:ln>
        </p:spPr>
        <p:txBody>
          <a:bodyPr>
            <a:spAutoFit/>
          </a:bodyPr>
          <a:lstStyle/>
          <a:p>
            <a:pPr algn="ctr"/>
            <a:r>
              <a:rPr lang="en-US" sz="2000" dirty="0">
                <a:solidFill>
                  <a:srgbClr val="FF0066"/>
                </a:solidFill>
                <a:latin typeface="Symbol" pitchFamily="18" charset="2"/>
              </a:rPr>
              <a:t>s</a:t>
            </a:r>
            <a:r>
              <a:rPr lang="en-US" sz="2000" dirty="0">
                <a:solidFill>
                  <a:srgbClr val="FF0066"/>
                </a:solidFill>
              </a:rPr>
              <a:t> for direct ionization</a:t>
            </a:r>
          </a:p>
        </p:txBody>
      </p:sp>
      <p:sp>
        <p:nvSpPr>
          <p:cNvPr id="36879" name="Freeform 16"/>
          <p:cNvSpPr>
            <a:spLocks/>
          </p:cNvSpPr>
          <p:nvPr/>
        </p:nvSpPr>
        <p:spPr bwMode="auto">
          <a:xfrm>
            <a:off x="1990725" y="3733800"/>
            <a:ext cx="2209800" cy="942975"/>
          </a:xfrm>
          <a:custGeom>
            <a:avLst/>
            <a:gdLst>
              <a:gd name="T0" fmla="*/ 2147483647 w 1392"/>
              <a:gd name="T1" fmla="*/ 0 h 594"/>
              <a:gd name="T2" fmla="*/ 2147483647 w 1392"/>
              <a:gd name="T3" fmla="*/ 2147483647 h 594"/>
              <a:gd name="T4" fmla="*/ 0 w 1392"/>
              <a:gd name="T5" fmla="*/ 2147483647 h 594"/>
              <a:gd name="T6" fmla="*/ 0 60000 65536"/>
              <a:gd name="T7" fmla="*/ 0 60000 65536"/>
              <a:gd name="T8" fmla="*/ 0 60000 65536"/>
              <a:gd name="T9" fmla="*/ 0 w 1392"/>
              <a:gd name="T10" fmla="*/ 0 h 594"/>
              <a:gd name="T11" fmla="*/ 1392 w 1392"/>
              <a:gd name="T12" fmla="*/ 594 h 594"/>
            </a:gdLst>
            <a:ahLst/>
            <a:cxnLst>
              <a:cxn ang="T6">
                <a:pos x="T0" y="T1"/>
              </a:cxn>
              <a:cxn ang="T7">
                <a:pos x="T2" y="T3"/>
              </a:cxn>
              <a:cxn ang="T8">
                <a:pos x="T4" y="T5"/>
              </a:cxn>
            </a:cxnLst>
            <a:rect l="T9" t="T10" r="T11" b="T12"/>
            <a:pathLst>
              <a:path w="1392" h="594">
                <a:moveTo>
                  <a:pt x="1392" y="0"/>
                </a:moveTo>
                <a:cubicBezTo>
                  <a:pt x="1213" y="18"/>
                  <a:pt x="543" y="12"/>
                  <a:pt x="311" y="111"/>
                </a:cubicBezTo>
                <a:cubicBezTo>
                  <a:pt x="79" y="210"/>
                  <a:pt x="65" y="494"/>
                  <a:pt x="0" y="594"/>
                </a:cubicBezTo>
              </a:path>
            </a:pathLst>
          </a:custGeom>
          <a:noFill/>
          <a:ln w="38100" cmpd="sng">
            <a:solidFill>
              <a:srgbClr val="0000FF"/>
            </a:solidFill>
            <a:round/>
            <a:headEnd/>
            <a:tailEnd/>
          </a:ln>
        </p:spPr>
        <p:txBody>
          <a:bodyPr/>
          <a:lstStyle/>
          <a:p>
            <a:endParaRPr lang="it-IT"/>
          </a:p>
        </p:txBody>
      </p:sp>
      <p:sp>
        <p:nvSpPr>
          <p:cNvPr id="36880" name="Text Box 17"/>
          <p:cNvSpPr txBox="1">
            <a:spLocks noChangeArrowheads="1"/>
          </p:cNvSpPr>
          <p:nvPr/>
        </p:nvSpPr>
        <p:spPr bwMode="auto">
          <a:xfrm>
            <a:off x="2689225" y="2943225"/>
            <a:ext cx="1479550" cy="1015663"/>
          </a:xfrm>
          <a:prstGeom prst="rect">
            <a:avLst/>
          </a:prstGeom>
          <a:noFill/>
          <a:ln w="9525">
            <a:noFill/>
            <a:miter lim="800000"/>
            <a:headEnd/>
            <a:tailEnd/>
          </a:ln>
        </p:spPr>
        <p:txBody>
          <a:bodyPr>
            <a:spAutoFit/>
          </a:bodyPr>
          <a:lstStyle/>
          <a:p>
            <a:pPr algn="ctr"/>
            <a:r>
              <a:rPr lang="en-US" sz="2000" dirty="0">
                <a:solidFill>
                  <a:srgbClr val="0000FF"/>
                </a:solidFill>
                <a:latin typeface="Symbol" pitchFamily="18" charset="2"/>
              </a:rPr>
              <a:t>s</a:t>
            </a:r>
            <a:r>
              <a:rPr lang="en-US" sz="2000" dirty="0">
                <a:solidFill>
                  <a:srgbClr val="0000FF"/>
                </a:solidFill>
              </a:rPr>
              <a:t> for prior technologies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143000" y="76200"/>
            <a:ext cx="7956550" cy="457200"/>
          </a:xfrm>
          <a:prstGeom prst="rect">
            <a:avLst/>
          </a:prstGeom>
        </p:spPr>
        <p:txBody>
          <a:bodyPr/>
          <a:lstStyle/>
          <a:p>
            <a:pPr eaLnBrk="1" hangingPunct="1"/>
            <a:r>
              <a:rPr lang="en-US" sz="2400" i="1" dirty="0" smtClean="0"/>
              <a:t>Summary</a:t>
            </a:r>
            <a:endParaRPr lang="it-IT" sz="2400" i="1" dirty="0" smtClean="0"/>
          </a:p>
        </p:txBody>
      </p:sp>
      <p:sp>
        <p:nvSpPr>
          <p:cNvPr id="44035" name="Rectangle 3"/>
          <p:cNvSpPr>
            <a:spLocks noGrp="1" noChangeArrowheads="1"/>
          </p:cNvSpPr>
          <p:nvPr>
            <p:ph type="body" idx="1"/>
          </p:nvPr>
        </p:nvSpPr>
        <p:spPr>
          <a:xfrm>
            <a:off x="533400" y="660053"/>
            <a:ext cx="8229600" cy="4929187"/>
          </a:xfrm>
        </p:spPr>
        <p:txBody>
          <a:bodyPr/>
          <a:lstStyle/>
          <a:p>
            <a:pPr eaLnBrk="1" hangingPunct="1"/>
            <a:r>
              <a:rPr lang="en-US" sz="2400" dirty="0" smtClean="0"/>
              <a:t>Single event effects are produced by collecting the charge generated (usually in the semiconductor) by a single ionizing particle: charge &gt; </a:t>
            </a:r>
            <a:r>
              <a:rPr lang="en-US" sz="2400" dirty="0" smtClean="0">
                <a:solidFill>
                  <a:srgbClr val="FF0000"/>
                </a:solidFill>
              </a:rPr>
              <a:t>critical charge</a:t>
            </a:r>
          </a:p>
          <a:p>
            <a:pPr eaLnBrk="1" hangingPunct="1"/>
            <a:r>
              <a:rPr lang="en-US" sz="2400" dirty="0" smtClean="0"/>
              <a:t>The e-h track may include more than one active device (e.g., MOSFET)</a:t>
            </a:r>
          </a:p>
          <a:p>
            <a:pPr eaLnBrk="1" hangingPunct="1"/>
            <a:r>
              <a:rPr lang="en-US" sz="2400" dirty="0" smtClean="0"/>
              <a:t>Different SEE’s may occur depending on the device type, being either </a:t>
            </a:r>
            <a:r>
              <a:rPr lang="en-US" sz="2400" dirty="0" smtClean="0">
                <a:solidFill>
                  <a:schemeClr val="accent2"/>
                </a:solidFill>
              </a:rPr>
              <a:t>soft</a:t>
            </a:r>
            <a:r>
              <a:rPr lang="en-US" sz="2400" dirty="0" smtClean="0"/>
              <a:t> or </a:t>
            </a:r>
            <a:r>
              <a:rPr lang="en-US" sz="2400" dirty="0" smtClean="0">
                <a:solidFill>
                  <a:srgbClr val="FF3300"/>
                </a:solidFill>
              </a:rPr>
              <a:t>hard</a:t>
            </a:r>
            <a:r>
              <a:rPr lang="en-US" sz="2400" dirty="0" smtClean="0"/>
              <a:t> in nature</a:t>
            </a:r>
          </a:p>
          <a:p>
            <a:pPr eaLnBrk="1" hangingPunct="1"/>
            <a:r>
              <a:rPr lang="en-US" sz="2400" dirty="0" smtClean="0"/>
              <a:t>Each SEE for a specific device is characterized by its </a:t>
            </a:r>
            <a:r>
              <a:rPr lang="en-US" sz="2400" dirty="0" smtClean="0">
                <a:solidFill>
                  <a:srgbClr val="CC3399"/>
                </a:solidFill>
              </a:rPr>
              <a:t>cross section</a:t>
            </a:r>
            <a:r>
              <a:rPr lang="en-US" sz="2400" dirty="0" smtClean="0"/>
              <a:t> and </a:t>
            </a:r>
            <a:r>
              <a:rPr lang="en-US" sz="2400" dirty="0" smtClean="0">
                <a:solidFill>
                  <a:srgbClr val="339966"/>
                </a:solidFill>
              </a:rPr>
              <a:t>threshold LET</a:t>
            </a:r>
          </a:p>
          <a:p>
            <a:pPr eaLnBrk="1" hangingPunct="1"/>
            <a:r>
              <a:rPr lang="en-US" sz="2400" dirty="0" smtClean="0"/>
              <a:t>SEE’s are expected not only in radiation harsh environments but also at sea </a:t>
            </a:r>
            <a:r>
              <a:rPr lang="en-US" sz="2400" dirty="0" smtClean="0"/>
              <a:t>level</a:t>
            </a:r>
          </a:p>
          <a:p>
            <a:pPr eaLnBrk="1" hangingPunct="1"/>
            <a:r>
              <a:rPr lang="en-US" sz="2400" dirty="0" smtClean="0"/>
              <a:t>SEE sensitivity may decrease as the CMOS minimum size is reduced to the </a:t>
            </a:r>
            <a:r>
              <a:rPr lang="en-US" sz="2400" dirty="0" err="1" smtClean="0"/>
              <a:t>deca</a:t>
            </a:r>
            <a:r>
              <a:rPr lang="en-US" sz="2400" dirty="0" smtClean="0"/>
              <a:t>-nm scale</a:t>
            </a:r>
            <a:endParaRPr lang="en-US" sz="2400" dirty="0" smtClean="0"/>
          </a:p>
          <a:p>
            <a:pPr eaLnBrk="1" hangingPunct="1"/>
            <a:r>
              <a:rPr lang="en-US" sz="2400" dirty="0" smtClean="0"/>
              <a:t>Irradiation facilities: an open issue</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1"/>
          <p:cNvSpPr txBox="1">
            <a:spLocks noGrp="1"/>
          </p:cNvSpPr>
          <p:nvPr/>
        </p:nvSpPr>
        <p:spPr bwMode="auto">
          <a:xfrm>
            <a:off x="7010400" y="6337300"/>
            <a:ext cx="2133600" cy="476250"/>
          </a:xfrm>
          <a:prstGeom prst="rect">
            <a:avLst/>
          </a:prstGeom>
          <a:noFill/>
          <a:ln w="9525">
            <a:noFill/>
            <a:miter lim="800000"/>
            <a:headEnd/>
            <a:tailEnd/>
          </a:ln>
        </p:spPr>
        <p:txBody>
          <a:bodyPr/>
          <a:lstStyle/>
          <a:p>
            <a:pPr algn="r"/>
            <a:fld id="{4E2A3EBC-1B7E-43B1-8906-165BFD052093}" type="slidenum">
              <a:rPr lang="it-IT" sz="1800" b="1">
                <a:solidFill>
                  <a:schemeClr val="bg1"/>
                </a:solidFill>
              </a:rPr>
              <a:pPr algn="r"/>
              <a:t>5</a:t>
            </a:fld>
            <a:r>
              <a:rPr lang="it-IT" sz="1800" b="1">
                <a:solidFill>
                  <a:schemeClr val="bg1"/>
                </a:solidFill>
              </a:rPr>
              <a:t>/35</a:t>
            </a:r>
          </a:p>
        </p:txBody>
      </p:sp>
      <p:sp>
        <p:nvSpPr>
          <p:cNvPr id="10243" name="Rectangle 2"/>
          <p:cNvSpPr>
            <a:spLocks noChangeArrowheads="1"/>
          </p:cNvSpPr>
          <p:nvPr/>
        </p:nvSpPr>
        <p:spPr bwMode="auto">
          <a:xfrm>
            <a:off x="107950" y="655638"/>
            <a:ext cx="8591550" cy="5581650"/>
          </a:xfrm>
          <a:prstGeom prst="rect">
            <a:avLst/>
          </a:prstGeom>
          <a:noFill/>
          <a:ln w="9525">
            <a:noFill/>
            <a:miter lim="800000"/>
            <a:headEnd/>
            <a:tailEnd/>
          </a:ln>
        </p:spPr>
        <p:txBody>
          <a:bodyPr/>
          <a:lstStyle/>
          <a:p>
            <a:pPr marL="342900" indent="-342900">
              <a:spcBef>
                <a:spcPct val="20000"/>
              </a:spcBef>
            </a:pPr>
            <a:r>
              <a:rPr lang="en-GB" sz="2000" dirty="0" smtClean="0"/>
              <a:t>SEE c</a:t>
            </a:r>
            <a:r>
              <a:rPr lang="en-GB" sz="2000" dirty="0" smtClean="0"/>
              <a:t>oncerns </a:t>
            </a:r>
            <a:r>
              <a:rPr lang="en-GB" sz="2000" dirty="0"/>
              <a:t>for electronics used in:</a:t>
            </a:r>
          </a:p>
          <a:p>
            <a:pPr marL="342900" indent="-342900">
              <a:spcBef>
                <a:spcPct val="20000"/>
              </a:spcBef>
              <a:buFontTx/>
              <a:buChar char="•"/>
            </a:pPr>
            <a:r>
              <a:rPr lang="en-GB" sz="2000" b="1" dirty="0"/>
              <a:t>Aerospace</a:t>
            </a:r>
          </a:p>
          <a:p>
            <a:pPr marL="742950" lvl="1" indent="-285750">
              <a:spcBef>
                <a:spcPct val="20000"/>
              </a:spcBef>
              <a:buFontTx/>
              <a:buChar char="–"/>
            </a:pPr>
            <a:r>
              <a:rPr lang="en-GB" sz="2000" dirty="0"/>
              <a:t>Satellites</a:t>
            </a:r>
          </a:p>
          <a:p>
            <a:pPr marL="742950" lvl="1" indent="-285750">
              <a:spcBef>
                <a:spcPct val="20000"/>
              </a:spcBef>
              <a:buFontTx/>
              <a:buChar char="–"/>
            </a:pPr>
            <a:r>
              <a:rPr lang="en-GB" sz="2000" dirty="0"/>
              <a:t>Civilian and military aircraft </a:t>
            </a:r>
          </a:p>
          <a:p>
            <a:pPr marL="342900" indent="-342900">
              <a:spcBef>
                <a:spcPct val="20000"/>
              </a:spcBef>
              <a:buFontTx/>
              <a:buChar char="•"/>
            </a:pPr>
            <a:r>
              <a:rPr lang="en-GB" sz="2000" b="1" dirty="0"/>
              <a:t>Medical</a:t>
            </a:r>
          </a:p>
          <a:p>
            <a:pPr marL="742950" lvl="1" indent="-285750">
              <a:spcBef>
                <a:spcPct val="20000"/>
              </a:spcBef>
              <a:buFontTx/>
              <a:buChar char="–"/>
            </a:pPr>
            <a:r>
              <a:rPr lang="en-GB" sz="2000" dirty="0"/>
              <a:t>Implanted electronic devices </a:t>
            </a:r>
            <a:br>
              <a:rPr lang="en-GB" sz="2000" dirty="0"/>
            </a:br>
            <a:r>
              <a:rPr lang="en-GB" sz="2000" dirty="0"/>
              <a:t>(pacemakers, defibrillators…)</a:t>
            </a:r>
            <a:endParaRPr lang="en-GB" sz="2000" b="1" dirty="0"/>
          </a:p>
          <a:p>
            <a:pPr marL="342900" indent="-342900">
              <a:spcBef>
                <a:spcPct val="20000"/>
              </a:spcBef>
              <a:buFontTx/>
              <a:buChar char="•"/>
            </a:pPr>
            <a:r>
              <a:rPr lang="en-GB" sz="2000" b="1" dirty="0"/>
              <a:t>Nuclear Industry</a:t>
            </a:r>
          </a:p>
          <a:p>
            <a:pPr marL="742950" lvl="1" indent="-285750">
              <a:spcBef>
                <a:spcPct val="20000"/>
              </a:spcBef>
              <a:buFontTx/>
              <a:buChar char="–"/>
            </a:pPr>
            <a:r>
              <a:rPr lang="en-GB" sz="2000" dirty="0"/>
              <a:t>Instrumentation and control </a:t>
            </a:r>
            <a:br>
              <a:rPr lang="en-GB" sz="2000" dirty="0"/>
            </a:br>
            <a:r>
              <a:rPr lang="en-GB" sz="2000" dirty="0"/>
              <a:t>in proximity to reactors</a:t>
            </a:r>
            <a:endParaRPr lang="en-GB" sz="2000" b="1" dirty="0"/>
          </a:p>
          <a:p>
            <a:pPr marL="342900" indent="-342900">
              <a:spcBef>
                <a:spcPct val="20000"/>
              </a:spcBef>
              <a:buFontTx/>
              <a:buChar char="•"/>
            </a:pPr>
            <a:r>
              <a:rPr lang="en-GB" sz="2000" b="1" dirty="0"/>
              <a:t>Transport</a:t>
            </a:r>
          </a:p>
          <a:p>
            <a:pPr marL="742950" lvl="1" indent="-285750">
              <a:spcBef>
                <a:spcPct val="20000"/>
              </a:spcBef>
              <a:buFontTx/>
              <a:buChar char="–"/>
            </a:pPr>
            <a:r>
              <a:rPr lang="en-GB" sz="2000" dirty="0"/>
              <a:t>Electronics in cars and trains</a:t>
            </a:r>
          </a:p>
          <a:p>
            <a:pPr marL="742950" lvl="1" indent="-285750">
              <a:spcBef>
                <a:spcPct val="20000"/>
              </a:spcBef>
              <a:buFontTx/>
              <a:buChar char="–"/>
            </a:pPr>
            <a:r>
              <a:rPr lang="en-GB" sz="2000" dirty="0"/>
              <a:t>Signalling and traffic control networks</a:t>
            </a:r>
          </a:p>
          <a:p>
            <a:pPr marL="342900" indent="-342900">
              <a:spcBef>
                <a:spcPct val="20000"/>
              </a:spcBef>
              <a:buFontTx/>
              <a:buChar char="•"/>
            </a:pPr>
            <a:endParaRPr lang="en-GB" sz="2000" dirty="0"/>
          </a:p>
          <a:p>
            <a:pPr marL="342900" indent="-342900">
              <a:spcBef>
                <a:spcPct val="20000"/>
              </a:spcBef>
              <a:buFontTx/>
              <a:buChar char="•"/>
            </a:pPr>
            <a:r>
              <a:rPr lang="en-GB" sz="2000" b="1" dirty="0"/>
              <a:t>IT Networks and Telecommunication…</a:t>
            </a:r>
          </a:p>
        </p:txBody>
      </p:sp>
      <p:pic>
        <p:nvPicPr>
          <p:cNvPr id="10244" name="Picture 3" descr="dome_gorry_pearce_400x300"/>
          <p:cNvPicPr>
            <a:picLocks noChangeAspect="1" noChangeArrowheads="1"/>
          </p:cNvPicPr>
          <p:nvPr/>
        </p:nvPicPr>
        <p:blipFill>
          <a:blip r:embed="rId3" cstate="print"/>
          <a:srcRect l="1805" t="2887" r="2527" b="963"/>
          <a:stretch>
            <a:fillRect/>
          </a:stretch>
        </p:blipFill>
        <p:spPr bwMode="auto">
          <a:xfrm>
            <a:off x="6732588" y="2781300"/>
            <a:ext cx="2230437" cy="1681163"/>
          </a:xfrm>
          <a:prstGeom prst="rect">
            <a:avLst/>
          </a:prstGeom>
          <a:noFill/>
          <a:ln w="9525">
            <a:noFill/>
            <a:miter lim="800000"/>
            <a:headEnd/>
            <a:tailEnd/>
          </a:ln>
        </p:spPr>
      </p:pic>
      <p:pic>
        <p:nvPicPr>
          <p:cNvPr id="10245" name="Picture 6" descr="eurostar-300"/>
          <p:cNvPicPr>
            <a:picLocks noChangeAspect="1" noChangeArrowheads="1"/>
          </p:cNvPicPr>
          <p:nvPr/>
        </p:nvPicPr>
        <p:blipFill>
          <a:blip r:embed="rId4" cstate="print"/>
          <a:srcRect/>
          <a:stretch>
            <a:fillRect/>
          </a:stretch>
        </p:blipFill>
        <p:spPr bwMode="auto">
          <a:xfrm>
            <a:off x="5292725" y="4221163"/>
            <a:ext cx="2857500" cy="1476375"/>
          </a:xfrm>
          <a:prstGeom prst="rect">
            <a:avLst/>
          </a:prstGeom>
          <a:noFill/>
          <a:ln w="9525">
            <a:noFill/>
            <a:miter lim="800000"/>
            <a:headEnd/>
            <a:tailEnd/>
          </a:ln>
        </p:spPr>
      </p:pic>
      <p:pic>
        <p:nvPicPr>
          <p:cNvPr id="10246" name="Picture 7" descr="p_mcomp_ds_cooper"/>
          <p:cNvPicPr>
            <a:picLocks noChangeAspect="1" noChangeArrowheads="1"/>
          </p:cNvPicPr>
          <p:nvPr/>
        </p:nvPicPr>
        <p:blipFill>
          <a:blip r:embed="rId5" cstate="print"/>
          <a:srcRect/>
          <a:stretch>
            <a:fillRect/>
          </a:stretch>
        </p:blipFill>
        <p:spPr bwMode="auto">
          <a:xfrm>
            <a:off x="7667625" y="4652963"/>
            <a:ext cx="1250950" cy="1368425"/>
          </a:xfrm>
          <a:prstGeom prst="rect">
            <a:avLst/>
          </a:prstGeom>
          <a:noFill/>
          <a:ln w="9525">
            <a:noFill/>
            <a:miter lim="800000"/>
            <a:headEnd/>
            <a:tailEnd/>
          </a:ln>
        </p:spPr>
      </p:pic>
      <p:sp>
        <p:nvSpPr>
          <p:cNvPr id="10247" name="Rectangle 8"/>
          <p:cNvSpPr>
            <a:spLocks noChangeArrowheads="1"/>
          </p:cNvSpPr>
          <p:nvPr/>
        </p:nvSpPr>
        <p:spPr bwMode="auto">
          <a:xfrm>
            <a:off x="755650" y="74613"/>
            <a:ext cx="8353425" cy="461665"/>
          </a:xfrm>
          <a:prstGeom prst="rect">
            <a:avLst/>
          </a:prstGeom>
          <a:noFill/>
          <a:ln w="9525">
            <a:noFill/>
            <a:miter lim="800000"/>
            <a:headEnd/>
            <a:tailEnd/>
          </a:ln>
        </p:spPr>
        <p:txBody>
          <a:bodyPr>
            <a:spAutoFit/>
          </a:bodyPr>
          <a:lstStyle/>
          <a:p>
            <a:pPr algn="r">
              <a:spcBef>
                <a:spcPct val="50000"/>
              </a:spcBef>
              <a:buClr>
                <a:schemeClr val="bg2"/>
              </a:buClr>
              <a:buFont typeface="Wingdings" pitchFamily="2" charset="2"/>
              <a:buNone/>
            </a:pPr>
            <a:r>
              <a:rPr lang="en-GB" sz="2400" i="1" dirty="0"/>
              <a:t>Industrial sectors</a:t>
            </a:r>
          </a:p>
        </p:txBody>
      </p:sp>
      <p:pic>
        <p:nvPicPr>
          <p:cNvPr id="10248" name="Picture 10"/>
          <p:cNvPicPr>
            <a:picLocks noChangeAspect="1" noChangeArrowheads="1"/>
          </p:cNvPicPr>
          <p:nvPr/>
        </p:nvPicPr>
        <p:blipFill>
          <a:blip r:embed="rId6" cstate="print"/>
          <a:srcRect/>
          <a:stretch>
            <a:fillRect/>
          </a:stretch>
        </p:blipFill>
        <p:spPr bwMode="auto">
          <a:xfrm>
            <a:off x="5227638" y="765175"/>
            <a:ext cx="1792287" cy="1417638"/>
          </a:xfrm>
          <a:prstGeom prst="rect">
            <a:avLst/>
          </a:prstGeom>
          <a:noFill/>
          <a:ln w="9525">
            <a:noFill/>
            <a:miter lim="800000"/>
            <a:headEnd/>
            <a:tailEnd/>
          </a:ln>
        </p:spPr>
      </p:pic>
      <p:pic>
        <p:nvPicPr>
          <p:cNvPr id="10249" name="Picture 5" descr="767-k59579"/>
          <p:cNvPicPr>
            <a:picLocks noChangeAspect="1" noChangeArrowheads="1"/>
          </p:cNvPicPr>
          <p:nvPr/>
        </p:nvPicPr>
        <p:blipFill>
          <a:blip r:embed="rId7" cstate="print"/>
          <a:srcRect/>
          <a:stretch>
            <a:fillRect/>
          </a:stretch>
        </p:blipFill>
        <p:spPr bwMode="auto">
          <a:xfrm>
            <a:off x="6659563" y="981075"/>
            <a:ext cx="2254250" cy="1341438"/>
          </a:xfrm>
          <a:prstGeom prst="rect">
            <a:avLst/>
          </a:prstGeom>
          <a:noFill/>
          <a:ln w="9525">
            <a:noFill/>
            <a:miter lim="800000"/>
            <a:headEnd/>
            <a:tailEnd/>
          </a:ln>
        </p:spPr>
      </p:pic>
      <p:pic>
        <p:nvPicPr>
          <p:cNvPr id="10250" name="Picture 4" descr="guidant-ventak-prizm"/>
          <p:cNvPicPr>
            <a:picLocks noChangeAspect="1" noChangeArrowheads="1"/>
          </p:cNvPicPr>
          <p:nvPr/>
        </p:nvPicPr>
        <p:blipFill>
          <a:blip r:embed="rId8" cstate="print"/>
          <a:srcRect/>
          <a:stretch>
            <a:fillRect/>
          </a:stretch>
        </p:blipFill>
        <p:spPr bwMode="auto">
          <a:xfrm>
            <a:off x="4932363" y="2255838"/>
            <a:ext cx="1885950" cy="1244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87450" y="92075"/>
            <a:ext cx="7956550" cy="457200"/>
          </a:xfrm>
          <a:prstGeom prst="rect">
            <a:avLst/>
          </a:prstGeom>
        </p:spPr>
        <p:txBody>
          <a:bodyPr/>
          <a:lstStyle/>
          <a:p>
            <a:pPr eaLnBrk="1" hangingPunct="1"/>
            <a:r>
              <a:rPr lang="en-US" sz="2400" i="1" dirty="0" smtClean="0"/>
              <a:t>SEE countermeasures</a:t>
            </a:r>
          </a:p>
        </p:txBody>
      </p:sp>
      <p:sp>
        <p:nvSpPr>
          <p:cNvPr id="508931" name="Rectangle 3"/>
          <p:cNvSpPr>
            <a:spLocks noGrp="1" noChangeArrowheads="1"/>
          </p:cNvSpPr>
          <p:nvPr>
            <p:ph type="body" idx="1"/>
          </p:nvPr>
        </p:nvSpPr>
        <p:spPr>
          <a:xfrm>
            <a:off x="107950" y="1092200"/>
            <a:ext cx="8588375" cy="3849688"/>
          </a:xfrm>
        </p:spPr>
        <p:txBody>
          <a:bodyPr/>
          <a:lstStyle/>
          <a:p>
            <a:pPr eaLnBrk="1" hangingPunct="1">
              <a:lnSpc>
                <a:spcPct val="90000"/>
              </a:lnSpc>
              <a:buFontTx/>
              <a:buNone/>
              <a:defRPr/>
            </a:pPr>
            <a:r>
              <a:rPr lang="en-US" sz="2200" smtClean="0"/>
              <a:t>	Single Event Effects in devices/circuits can be </a:t>
            </a:r>
            <a:r>
              <a:rPr lang="en-US" sz="2200" b="1" smtClean="0">
                <a:solidFill>
                  <a:srgbClr val="339966"/>
                </a:solidFill>
              </a:rPr>
              <a:t>mitigated</a:t>
            </a:r>
            <a:r>
              <a:rPr lang="en-US" sz="2200" smtClean="0">
                <a:solidFill>
                  <a:srgbClr val="339966"/>
                </a:solidFill>
              </a:rPr>
              <a:t> </a:t>
            </a:r>
            <a:r>
              <a:rPr lang="en-US" sz="2200" smtClean="0"/>
              <a:t>by using different strategies at different levels. For instance:</a:t>
            </a:r>
          </a:p>
          <a:p>
            <a:pPr eaLnBrk="1" hangingPunct="1">
              <a:lnSpc>
                <a:spcPct val="90000"/>
              </a:lnSpc>
              <a:buFontTx/>
              <a:buNone/>
              <a:defRPr/>
            </a:pPr>
            <a:endParaRPr lang="en-US" sz="2200" smtClean="0"/>
          </a:p>
          <a:p>
            <a:pPr lvl="1" algn="just" eaLnBrk="1" hangingPunct="1">
              <a:lnSpc>
                <a:spcPct val="90000"/>
              </a:lnSpc>
              <a:spcAft>
                <a:spcPts val="600"/>
              </a:spcAft>
              <a:defRPr/>
            </a:pPr>
            <a:r>
              <a:rPr lang="en-US" sz="2200" b="1" smtClean="0">
                <a:solidFill>
                  <a:srgbClr val="FF9900"/>
                </a:solidFill>
                <a:effectLst>
                  <a:outerShdw blurRad="38100" dist="38100" dir="2700000" algn="tl">
                    <a:srgbClr val="C0C0C0"/>
                  </a:outerShdw>
                </a:effectLst>
              </a:rPr>
              <a:t>circuit level</a:t>
            </a:r>
            <a:r>
              <a:rPr lang="en-US" sz="2200" smtClean="0"/>
              <a:t>, by using specific technologies or processes for fabrication (such as epi-CMOS, SOI, additional capacitors in SRAM, or rad-hardened electronic components) </a:t>
            </a:r>
          </a:p>
          <a:p>
            <a:pPr lvl="1" algn="just" eaLnBrk="1" hangingPunct="1">
              <a:lnSpc>
                <a:spcPct val="90000"/>
              </a:lnSpc>
              <a:spcAft>
                <a:spcPts val="600"/>
              </a:spcAft>
              <a:defRPr/>
            </a:pPr>
            <a:r>
              <a:rPr lang="en-US" sz="2200" b="1" smtClean="0">
                <a:solidFill>
                  <a:schemeClr val="accent2"/>
                </a:solidFill>
                <a:effectLst>
                  <a:outerShdw blurRad="38100" dist="38100" dir="2700000" algn="tl">
                    <a:srgbClr val="C0C0C0"/>
                  </a:outerShdw>
                </a:effectLst>
              </a:rPr>
              <a:t>design level</a:t>
            </a:r>
            <a:r>
              <a:rPr lang="en-US" sz="2200" smtClean="0"/>
              <a:t>, by using </a:t>
            </a:r>
            <a:r>
              <a:rPr lang="en-US" sz="2200" i="1" smtClean="0"/>
              <a:t>ad hoc</a:t>
            </a:r>
            <a:r>
              <a:rPr lang="en-US" sz="2200" smtClean="0"/>
              <a:t> logic structures aiming to SEE immunity (such as SEE immune latches)</a:t>
            </a:r>
          </a:p>
          <a:p>
            <a:pPr lvl="1" algn="just" eaLnBrk="1" hangingPunct="1">
              <a:lnSpc>
                <a:spcPct val="90000"/>
              </a:lnSpc>
              <a:spcAft>
                <a:spcPts val="600"/>
              </a:spcAft>
              <a:defRPr/>
            </a:pPr>
            <a:r>
              <a:rPr lang="en-US" sz="2200" b="1" smtClean="0">
                <a:solidFill>
                  <a:srgbClr val="CC3399"/>
                </a:solidFill>
                <a:effectLst>
                  <a:outerShdw blurRad="38100" dist="38100" dir="2700000" algn="tl">
                    <a:srgbClr val="C0C0C0"/>
                  </a:outerShdw>
                </a:effectLst>
              </a:rPr>
              <a:t>system level</a:t>
            </a:r>
            <a:r>
              <a:rPr lang="en-US" sz="2200" smtClean="0"/>
              <a:t>, by modifying the software and/or the hardware (such as triple redundancy)</a:t>
            </a:r>
          </a:p>
          <a:p>
            <a:pPr lvl="1" algn="just" eaLnBrk="1" hangingPunct="1">
              <a:lnSpc>
                <a:spcPct val="90000"/>
              </a:lnSpc>
              <a:spcAft>
                <a:spcPts val="600"/>
              </a:spcAft>
              <a:defRPr/>
            </a:pPr>
            <a:endParaRPr lang="en-US"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152525" y="92075"/>
            <a:ext cx="7956550" cy="457200"/>
          </a:xfrm>
          <a:prstGeom prst="rect">
            <a:avLst/>
          </a:prstGeom>
        </p:spPr>
        <p:txBody>
          <a:bodyPr/>
          <a:lstStyle/>
          <a:p>
            <a:pPr eaLnBrk="1" hangingPunct="1"/>
            <a:r>
              <a:rPr lang="it-IT" sz="2400" i="1" dirty="0" err="1" smtClean="0"/>
              <a:t>Current</a:t>
            </a:r>
            <a:r>
              <a:rPr lang="it-IT" sz="2400" i="1" dirty="0" smtClean="0"/>
              <a:t> </a:t>
            </a:r>
            <a:r>
              <a:rPr lang="it-IT" sz="2400" i="1" dirty="0" err="1" smtClean="0"/>
              <a:t>interests</a:t>
            </a:r>
            <a:r>
              <a:rPr lang="it-IT" sz="2400" i="1" dirty="0" smtClean="0"/>
              <a:t> in SEE’s</a:t>
            </a:r>
            <a:endParaRPr lang="en-US" sz="2400" i="1" dirty="0" smtClean="0"/>
          </a:p>
        </p:txBody>
      </p:sp>
      <p:sp>
        <p:nvSpPr>
          <p:cNvPr id="15363" name="Rectangle 3"/>
          <p:cNvSpPr>
            <a:spLocks noChangeArrowheads="1"/>
          </p:cNvSpPr>
          <p:nvPr/>
        </p:nvSpPr>
        <p:spPr bwMode="auto">
          <a:xfrm>
            <a:off x="468313" y="765175"/>
            <a:ext cx="8686800" cy="5816977"/>
          </a:xfrm>
          <a:prstGeom prst="rect">
            <a:avLst/>
          </a:prstGeom>
          <a:noFill/>
          <a:ln w="9525" algn="ctr">
            <a:noFill/>
            <a:miter lim="800000"/>
            <a:headEnd/>
            <a:tailEnd/>
          </a:ln>
        </p:spPr>
        <p:txBody>
          <a:bodyPr>
            <a:spAutoFit/>
          </a:bodyPr>
          <a:lstStyle/>
          <a:p>
            <a:pPr marL="342900" indent="-342900">
              <a:spcBef>
                <a:spcPct val="20000"/>
              </a:spcBef>
              <a:buFontTx/>
              <a:buChar char="•"/>
            </a:pPr>
            <a:r>
              <a:rPr lang="en-US" sz="2000" b="1" i="1" dirty="0">
                <a:solidFill>
                  <a:srgbClr val="FF3300"/>
                </a:solidFill>
              </a:rPr>
              <a:t>Societal needs for more reliable electronics</a:t>
            </a:r>
          </a:p>
          <a:p>
            <a:pPr marL="342900" indent="-342900">
              <a:spcBef>
                <a:spcPct val="20000"/>
              </a:spcBef>
              <a:buFontTx/>
              <a:buChar char="•"/>
            </a:pPr>
            <a:r>
              <a:rPr lang="en-US" sz="2000" dirty="0"/>
              <a:t>Reliability in advanced ICs is improving down to some  </a:t>
            </a:r>
            <a:r>
              <a:rPr lang="en-US" sz="2000" b="1" dirty="0">
                <a:solidFill>
                  <a:srgbClr val="FF3300"/>
                </a:solidFill>
              </a:rPr>
              <a:t>10-100 FIT</a:t>
            </a:r>
          </a:p>
          <a:p>
            <a:pPr marL="342900" indent="-342900">
              <a:spcBef>
                <a:spcPct val="20000"/>
              </a:spcBef>
              <a:buFontTx/>
              <a:buChar char="•"/>
            </a:pPr>
            <a:r>
              <a:rPr lang="en-US" sz="2000" dirty="0"/>
              <a:t>Electronics is now introduced in </a:t>
            </a:r>
            <a:r>
              <a:rPr lang="en-US" sz="2000" b="1" dirty="0">
                <a:solidFill>
                  <a:srgbClr val="FF9900"/>
                </a:solidFill>
              </a:rPr>
              <a:t>Active Security</a:t>
            </a:r>
            <a:r>
              <a:rPr lang="en-US" sz="2000" dirty="0"/>
              <a:t>, especially visible in everyday vehicles (Airplanes, Automotives, Railways,…)</a:t>
            </a:r>
          </a:p>
          <a:p>
            <a:pPr marL="342900" indent="-342900">
              <a:spcBef>
                <a:spcPct val="20000"/>
              </a:spcBef>
              <a:buFontTx/>
              <a:buChar char="•"/>
            </a:pPr>
            <a:r>
              <a:rPr lang="en-US" sz="2000" b="1" dirty="0">
                <a:solidFill>
                  <a:schemeClr val="accent2"/>
                </a:solidFill>
              </a:rPr>
              <a:t>Avionic and space industry </a:t>
            </a:r>
            <a:r>
              <a:rPr lang="en-US" sz="2000" dirty="0"/>
              <a:t>has a long standing tradition of radiation testing, especially Single Event Effects</a:t>
            </a:r>
          </a:p>
          <a:p>
            <a:pPr marL="342900" indent="-342900">
              <a:spcBef>
                <a:spcPct val="20000"/>
              </a:spcBef>
              <a:buFontTx/>
              <a:buChar char="•"/>
            </a:pPr>
            <a:r>
              <a:rPr lang="it-IT" sz="2000" dirty="0"/>
              <a:t>More </a:t>
            </a:r>
            <a:r>
              <a:rPr lang="it-IT" sz="2000" dirty="0" err="1"/>
              <a:t>recently</a:t>
            </a:r>
            <a:r>
              <a:rPr lang="it-IT" sz="2000" dirty="0"/>
              <a:t> the SEE </a:t>
            </a:r>
            <a:r>
              <a:rPr lang="it-IT" sz="2000" dirty="0" err="1"/>
              <a:t>issue</a:t>
            </a:r>
            <a:r>
              <a:rPr lang="it-IT" sz="2000" dirty="0"/>
              <a:t> </a:t>
            </a:r>
            <a:r>
              <a:rPr lang="it-IT" sz="2000" dirty="0" err="1"/>
              <a:t>has</a:t>
            </a:r>
            <a:r>
              <a:rPr lang="it-IT" sz="2000" dirty="0"/>
              <a:t> </a:t>
            </a:r>
            <a:r>
              <a:rPr lang="it-IT" sz="2000" dirty="0" err="1"/>
              <a:t>been</a:t>
            </a:r>
            <a:r>
              <a:rPr lang="it-IT" sz="2000" dirty="0"/>
              <a:t> </a:t>
            </a:r>
            <a:r>
              <a:rPr lang="it-IT" sz="2000" dirty="0" err="1"/>
              <a:t>seriously</a:t>
            </a:r>
            <a:r>
              <a:rPr lang="it-IT" sz="2000" dirty="0"/>
              <a:t> </a:t>
            </a:r>
            <a:r>
              <a:rPr lang="it-IT" sz="2000" dirty="0" err="1"/>
              <a:t>investigated</a:t>
            </a:r>
            <a:r>
              <a:rPr lang="it-IT" sz="2000" dirty="0"/>
              <a:t> </a:t>
            </a:r>
            <a:r>
              <a:rPr lang="it-IT" sz="2000" dirty="0" err="1"/>
              <a:t>for</a:t>
            </a:r>
            <a:r>
              <a:rPr lang="it-IT" sz="2000" dirty="0"/>
              <a:t> </a:t>
            </a:r>
            <a:r>
              <a:rPr lang="it-IT" sz="2000" dirty="0" err="1"/>
              <a:t>its</a:t>
            </a:r>
            <a:r>
              <a:rPr lang="it-IT" sz="2000" dirty="0"/>
              <a:t> </a:t>
            </a:r>
            <a:r>
              <a:rPr lang="it-IT" sz="2000" dirty="0" err="1"/>
              <a:t>reliability</a:t>
            </a:r>
            <a:r>
              <a:rPr lang="it-IT" sz="2000" dirty="0"/>
              <a:t> </a:t>
            </a:r>
            <a:r>
              <a:rPr lang="it-IT" sz="2000" dirty="0" err="1"/>
              <a:t>implications</a:t>
            </a:r>
            <a:r>
              <a:rPr lang="it-IT" sz="2000" dirty="0"/>
              <a:t> </a:t>
            </a:r>
            <a:r>
              <a:rPr lang="it-IT" sz="2000" b="1" u="sng" dirty="0" err="1">
                <a:solidFill>
                  <a:srgbClr val="CC3399"/>
                </a:solidFill>
              </a:rPr>
              <a:t>even</a:t>
            </a:r>
            <a:r>
              <a:rPr lang="it-IT" sz="2000" b="1" u="sng" dirty="0">
                <a:solidFill>
                  <a:srgbClr val="CC3399"/>
                </a:solidFill>
              </a:rPr>
              <a:t> at </a:t>
            </a:r>
            <a:r>
              <a:rPr lang="it-IT" sz="2000" b="1" u="sng" dirty="0" err="1">
                <a:solidFill>
                  <a:srgbClr val="CC3399"/>
                </a:solidFill>
              </a:rPr>
              <a:t>sea</a:t>
            </a:r>
            <a:r>
              <a:rPr lang="it-IT" sz="2000" b="1" u="sng" dirty="0">
                <a:solidFill>
                  <a:srgbClr val="CC3399"/>
                </a:solidFill>
              </a:rPr>
              <a:t> </a:t>
            </a:r>
            <a:r>
              <a:rPr lang="it-IT" sz="2000" b="1" u="sng" dirty="0" err="1">
                <a:solidFill>
                  <a:srgbClr val="CC3399"/>
                </a:solidFill>
              </a:rPr>
              <a:t>level</a:t>
            </a:r>
            <a:r>
              <a:rPr lang="it-IT" sz="2000" b="1" u="sng" dirty="0">
                <a:solidFill>
                  <a:srgbClr val="CC3399"/>
                </a:solidFill>
              </a:rPr>
              <a:t> </a:t>
            </a:r>
            <a:r>
              <a:rPr lang="it-IT" sz="2000" dirty="0"/>
              <a:t>in </a:t>
            </a:r>
            <a:r>
              <a:rPr lang="it-IT" sz="2000" dirty="0" err="1"/>
              <a:t>everyday</a:t>
            </a:r>
            <a:r>
              <a:rPr lang="it-IT" sz="2000" dirty="0"/>
              <a:t> life </a:t>
            </a:r>
            <a:r>
              <a:rPr lang="it-IT" sz="2000" dirty="0" err="1"/>
              <a:t>by</a:t>
            </a:r>
            <a:r>
              <a:rPr lang="it-IT" sz="2000" dirty="0"/>
              <a:t>: </a:t>
            </a:r>
          </a:p>
          <a:p>
            <a:pPr lvl="1">
              <a:spcBef>
                <a:spcPct val="20000"/>
              </a:spcBef>
              <a:buFontTx/>
              <a:buChar char="–"/>
            </a:pPr>
            <a:r>
              <a:rPr lang="it-IT" sz="2000" dirty="0"/>
              <a:t> Semiconductor </a:t>
            </a:r>
            <a:r>
              <a:rPr lang="it-IT" sz="2000" i="1" dirty="0" err="1">
                <a:solidFill>
                  <a:schemeClr val="tx2"/>
                </a:solidFill>
              </a:rPr>
              <a:t>companies</a:t>
            </a:r>
            <a:r>
              <a:rPr lang="it-IT" sz="2000" dirty="0"/>
              <a:t>: IBM (</a:t>
            </a:r>
            <a:r>
              <a:rPr lang="it-IT" sz="2000" dirty="0" err="1"/>
              <a:t>since</a:t>
            </a:r>
            <a:r>
              <a:rPr lang="it-IT" sz="2000" dirty="0"/>
              <a:t>’80s), Intel, </a:t>
            </a:r>
            <a:r>
              <a:rPr lang="it-IT" sz="2000" dirty="0" err="1"/>
              <a:t>STMicroelectronics</a:t>
            </a:r>
            <a:r>
              <a:rPr lang="it-IT" sz="2000" dirty="0"/>
              <a:t>, TI, </a:t>
            </a:r>
            <a:r>
              <a:rPr lang="it-IT" sz="2000" dirty="0" err="1"/>
              <a:t>Infineon</a:t>
            </a:r>
            <a:r>
              <a:rPr lang="it-IT" sz="2000" dirty="0"/>
              <a:t>, </a:t>
            </a:r>
            <a:r>
              <a:rPr lang="it-IT" sz="2000" dirty="0" err="1"/>
              <a:t>Cypress</a:t>
            </a:r>
            <a:r>
              <a:rPr lang="it-IT" sz="2000" dirty="0"/>
              <a:t>, </a:t>
            </a:r>
            <a:r>
              <a:rPr lang="it-IT" sz="2000" dirty="0" err="1"/>
              <a:t>Xilinx</a:t>
            </a:r>
            <a:r>
              <a:rPr lang="it-IT" sz="2000" dirty="0"/>
              <a:t>,…, </a:t>
            </a:r>
            <a:r>
              <a:rPr lang="it-IT" sz="2000" dirty="0" err="1"/>
              <a:t>but</a:t>
            </a:r>
            <a:r>
              <a:rPr lang="it-IT" sz="2000" dirty="0"/>
              <a:t> </a:t>
            </a:r>
            <a:r>
              <a:rPr lang="it-IT" sz="2000" dirty="0" err="1"/>
              <a:t>few</a:t>
            </a:r>
            <a:r>
              <a:rPr lang="it-IT" sz="2000" dirty="0"/>
              <a:t> SEE </a:t>
            </a:r>
            <a:r>
              <a:rPr lang="it-IT" sz="2000" dirty="0" err="1"/>
              <a:t>comprehensive</a:t>
            </a:r>
            <a:r>
              <a:rPr lang="it-IT" sz="2000" dirty="0"/>
              <a:t> data </a:t>
            </a:r>
            <a:r>
              <a:rPr lang="it-IT" sz="2000" dirty="0" err="1"/>
              <a:t>from</a:t>
            </a:r>
            <a:r>
              <a:rPr lang="it-IT" sz="2000" dirty="0"/>
              <a:t> </a:t>
            </a:r>
            <a:r>
              <a:rPr lang="it-IT" sz="2000" dirty="0" err="1"/>
              <a:t>companies</a:t>
            </a:r>
            <a:r>
              <a:rPr lang="it-IT" sz="2000" dirty="0"/>
              <a:t> are </a:t>
            </a:r>
            <a:r>
              <a:rPr lang="it-IT" sz="2000" dirty="0" err="1"/>
              <a:t>available</a:t>
            </a:r>
            <a:r>
              <a:rPr lang="it-IT" sz="2000" dirty="0"/>
              <a:t> in open </a:t>
            </a:r>
            <a:r>
              <a:rPr lang="it-IT" sz="2000" dirty="0" err="1"/>
              <a:t>literature</a:t>
            </a:r>
            <a:endParaRPr lang="it-IT" sz="2000" dirty="0"/>
          </a:p>
          <a:p>
            <a:pPr lvl="1">
              <a:spcBef>
                <a:spcPct val="20000"/>
              </a:spcBef>
              <a:buFontTx/>
              <a:buChar char="–"/>
            </a:pPr>
            <a:r>
              <a:rPr lang="it-IT" sz="2000" dirty="0"/>
              <a:t> Semiconductor IC </a:t>
            </a:r>
            <a:r>
              <a:rPr lang="it-IT" sz="2000" i="1" dirty="0" err="1">
                <a:solidFill>
                  <a:srgbClr val="CC3300"/>
                </a:solidFill>
              </a:rPr>
              <a:t>customers</a:t>
            </a:r>
            <a:r>
              <a:rPr lang="it-IT" sz="2000" dirty="0"/>
              <a:t>: </a:t>
            </a:r>
            <a:r>
              <a:rPr lang="it-IT" sz="2000" dirty="0" err="1"/>
              <a:t>even</a:t>
            </a:r>
            <a:r>
              <a:rPr lang="it-IT" sz="2000" dirty="0"/>
              <a:t> </a:t>
            </a:r>
            <a:r>
              <a:rPr lang="it-IT" sz="2000" dirty="0" err="1"/>
              <a:t>less</a:t>
            </a:r>
            <a:r>
              <a:rPr lang="it-IT" sz="2000" dirty="0"/>
              <a:t> prone </a:t>
            </a:r>
            <a:r>
              <a:rPr lang="it-IT" sz="2000" dirty="0" err="1"/>
              <a:t>to</a:t>
            </a:r>
            <a:r>
              <a:rPr lang="it-IT" sz="2000" dirty="0"/>
              <a:t> show </a:t>
            </a:r>
            <a:r>
              <a:rPr lang="it-IT" sz="2000" dirty="0" err="1"/>
              <a:t>their</a:t>
            </a:r>
            <a:r>
              <a:rPr lang="it-IT" sz="2000" dirty="0"/>
              <a:t> interest, </a:t>
            </a:r>
            <a:r>
              <a:rPr lang="it-IT" sz="2000" dirty="0" err="1"/>
              <a:t>basically</a:t>
            </a:r>
            <a:r>
              <a:rPr lang="it-IT" sz="2000" dirty="0"/>
              <a:t> no data </a:t>
            </a:r>
            <a:r>
              <a:rPr lang="it-IT" sz="2000" dirty="0" err="1"/>
              <a:t>available</a:t>
            </a:r>
            <a:endParaRPr lang="it-IT" sz="2000" dirty="0"/>
          </a:p>
          <a:p>
            <a:pPr marL="342900" indent="-342900">
              <a:spcBef>
                <a:spcPct val="20000"/>
              </a:spcBef>
              <a:buFontTx/>
              <a:buChar char="•"/>
            </a:pPr>
            <a:r>
              <a:rPr lang="en-US" sz="2000" dirty="0"/>
              <a:t>SEE at sea level is dominated by </a:t>
            </a:r>
            <a:r>
              <a:rPr lang="en-US" sz="2000" b="1" dirty="0">
                <a:solidFill>
                  <a:srgbClr val="FF3300"/>
                </a:solidFill>
              </a:rPr>
              <a:t>Soft Errors (SE)</a:t>
            </a:r>
            <a:r>
              <a:rPr lang="en-US" sz="2000" dirty="0"/>
              <a:t> leading to the </a:t>
            </a:r>
            <a:r>
              <a:rPr lang="en-US" sz="2000" b="1" dirty="0">
                <a:solidFill>
                  <a:schemeClr val="tx2"/>
                </a:solidFill>
              </a:rPr>
              <a:t>Soft Error Rate (SER) </a:t>
            </a:r>
            <a:r>
              <a:rPr lang="en-US" sz="2000" dirty="0"/>
              <a:t>figure of merit; if not properly mitigated, SER may reach </a:t>
            </a:r>
            <a:r>
              <a:rPr lang="en-US" sz="2000" b="1" dirty="0">
                <a:solidFill>
                  <a:srgbClr val="FF3300"/>
                </a:solidFill>
              </a:rPr>
              <a:t>10</a:t>
            </a:r>
            <a:r>
              <a:rPr lang="en-US" sz="2000" b="1" baseline="30000" dirty="0">
                <a:solidFill>
                  <a:srgbClr val="FF3300"/>
                </a:solidFill>
              </a:rPr>
              <a:t>5</a:t>
            </a:r>
            <a:r>
              <a:rPr lang="en-US" sz="2000" b="1" dirty="0">
                <a:solidFill>
                  <a:srgbClr val="FF3300"/>
                </a:solidFill>
              </a:rPr>
              <a:t> FIT </a:t>
            </a:r>
            <a:endParaRPr lang="en-US" sz="2000" b="1" dirty="0" smtClean="0">
              <a:solidFill>
                <a:srgbClr val="FF3300"/>
              </a:solidFill>
            </a:endParaRPr>
          </a:p>
          <a:p>
            <a:pPr marL="342900" indent="-342900">
              <a:spcBef>
                <a:spcPct val="20000"/>
              </a:spcBef>
            </a:pPr>
            <a:r>
              <a:rPr lang="en-US" sz="2000" b="1" i="1" dirty="0" smtClean="0">
                <a:solidFill>
                  <a:srgbClr val="FF3300"/>
                </a:solidFill>
              </a:rPr>
              <a:t>	1 FIT = 1 failure / 10</a:t>
            </a:r>
            <a:r>
              <a:rPr lang="en-US" sz="2000" b="1" i="1" baseline="30000" dirty="0" smtClean="0">
                <a:solidFill>
                  <a:srgbClr val="FF3300"/>
                </a:solidFill>
              </a:rPr>
              <a:t>9</a:t>
            </a:r>
            <a:r>
              <a:rPr lang="en-US" sz="2000" b="1" i="1" dirty="0" smtClean="0">
                <a:solidFill>
                  <a:srgbClr val="FF3300"/>
                </a:solidFill>
              </a:rPr>
              <a:t> hrs</a:t>
            </a:r>
            <a:endParaRPr lang="en-US" sz="2000" b="1" i="1" dirty="0">
              <a:solidFill>
                <a:srgbClr val="FF3300"/>
              </a:solidFill>
            </a:endParaRPr>
          </a:p>
        </p:txBody>
      </p:sp>
      <p:sp>
        <p:nvSpPr>
          <p:cNvPr id="15364" name="Rectangle 4"/>
          <p:cNvSpPr>
            <a:spLocks noChangeArrowheads="1"/>
          </p:cNvSpPr>
          <p:nvPr/>
        </p:nvSpPr>
        <p:spPr bwMode="auto">
          <a:xfrm>
            <a:off x="6983413" y="1052513"/>
            <a:ext cx="1549400" cy="503237"/>
          </a:xfrm>
          <a:prstGeom prst="rect">
            <a:avLst/>
          </a:prstGeom>
          <a:noFill/>
          <a:ln w="28575">
            <a:solidFill>
              <a:srgbClr val="FF9900"/>
            </a:solidFill>
            <a:miter lim="800000"/>
            <a:headEnd/>
            <a:tailEnd/>
          </a:ln>
        </p:spPr>
        <p:txBody>
          <a:bodyPr wrap="none" anchor="ctr"/>
          <a:lstStyle/>
          <a:p>
            <a:endParaRPr lang="it-IT"/>
          </a:p>
        </p:txBody>
      </p:sp>
      <p:sp>
        <p:nvSpPr>
          <p:cNvPr id="15365" name="Rectangle 5"/>
          <p:cNvSpPr>
            <a:spLocks noChangeArrowheads="1"/>
          </p:cNvSpPr>
          <p:nvPr/>
        </p:nvSpPr>
        <p:spPr bwMode="auto">
          <a:xfrm>
            <a:off x="1581150" y="5805488"/>
            <a:ext cx="974725" cy="287337"/>
          </a:xfrm>
          <a:prstGeom prst="rect">
            <a:avLst/>
          </a:prstGeom>
          <a:noFill/>
          <a:ln w="28575">
            <a:solidFill>
              <a:srgbClr val="FF9900"/>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219700" y="3644900"/>
            <a:ext cx="3600450" cy="2447925"/>
          </a:xfrm>
          <a:prstGeom prst="rect">
            <a:avLst/>
          </a:prstGeom>
          <a:gradFill rotWithShape="1">
            <a:gsLst>
              <a:gs pos="0">
                <a:srgbClr val="FFCC00"/>
              </a:gs>
              <a:gs pos="50000">
                <a:srgbClr val="FFFF66"/>
              </a:gs>
              <a:gs pos="100000">
                <a:srgbClr val="FFCC00"/>
              </a:gs>
            </a:gsLst>
            <a:lin ang="18900000" scaled="1"/>
          </a:gradFill>
          <a:ln w="9525">
            <a:noFill/>
            <a:miter lim="800000"/>
            <a:headEnd/>
            <a:tailEnd/>
          </a:ln>
        </p:spPr>
        <p:txBody>
          <a:bodyPr wrap="none" anchor="ctr"/>
          <a:lstStyle/>
          <a:p>
            <a:pPr algn="ctr"/>
            <a:endParaRPr lang="it-IT" sz="2400">
              <a:latin typeface="Times New Roman" pitchFamily="18" charset="0"/>
            </a:endParaRPr>
          </a:p>
        </p:txBody>
      </p:sp>
      <p:sp>
        <p:nvSpPr>
          <p:cNvPr id="17411" name="Rectangle 3"/>
          <p:cNvSpPr>
            <a:spLocks noGrp="1" noChangeArrowheads="1"/>
          </p:cNvSpPr>
          <p:nvPr>
            <p:ph type="title" idx="4294967295"/>
          </p:nvPr>
        </p:nvSpPr>
        <p:spPr>
          <a:xfrm>
            <a:off x="1116013" y="92075"/>
            <a:ext cx="7956550" cy="457200"/>
          </a:xfrm>
          <a:prstGeom prst="rect">
            <a:avLst/>
          </a:prstGeom>
        </p:spPr>
        <p:txBody>
          <a:bodyPr/>
          <a:lstStyle/>
          <a:p>
            <a:pPr eaLnBrk="1" hangingPunct="1"/>
            <a:r>
              <a:rPr lang="en-US" sz="2400" i="1" dirty="0" smtClean="0"/>
              <a:t>Charge generation</a:t>
            </a:r>
          </a:p>
        </p:txBody>
      </p:sp>
      <p:sp>
        <p:nvSpPr>
          <p:cNvPr id="17412" name="Rectangle 4"/>
          <p:cNvSpPr>
            <a:spLocks noChangeArrowheads="1"/>
          </p:cNvSpPr>
          <p:nvPr/>
        </p:nvSpPr>
        <p:spPr bwMode="auto">
          <a:xfrm>
            <a:off x="304800" y="909638"/>
            <a:ext cx="8804275" cy="5040312"/>
          </a:xfrm>
          <a:prstGeom prst="rect">
            <a:avLst/>
          </a:prstGeom>
          <a:noFill/>
          <a:ln w="9525">
            <a:noFill/>
            <a:miter lim="800000"/>
            <a:headEnd/>
            <a:tailEnd/>
          </a:ln>
        </p:spPr>
        <p:txBody>
          <a:bodyPr/>
          <a:lstStyle/>
          <a:p>
            <a:pPr marL="342900" indent="-342900">
              <a:spcBef>
                <a:spcPct val="20000"/>
              </a:spcBef>
              <a:buFontTx/>
              <a:buBlip>
                <a:blip r:embed="rId3"/>
              </a:buBlip>
            </a:pPr>
            <a:r>
              <a:rPr lang="en-US" sz="2400"/>
              <a:t>An ionizing particle generates a (dense) track of electron-hole pairs in semiconductors </a:t>
            </a:r>
            <a:r>
              <a:rPr lang="en-US" sz="2400" b="1">
                <a:solidFill>
                  <a:srgbClr val="FF3300"/>
                </a:solidFill>
              </a:rPr>
              <a:t>(Silicon)</a:t>
            </a:r>
            <a:r>
              <a:rPr lang="en-US" sz="2400">
                <a:solidFill>
                  <a:srgbClr val="FF3300"/>
                </a:solidFill>
              </a:rPr>
              <a:t> </a:t>
            </a:r>
            <a:r>
              <a:rPr lang="en-US" sz="2400"/>
              <a:t>and dielectrics </a:t>
            </a:r>
            <a:r>
              <a:rPr lang="en-US" sz="2400" b="1">
                <a:solidFill>
                  <a:schemeClr val="accent2"/>
                </a:solidFill>
              </a:rPr>
              <a:t>(SiO</a:t>
            </a:r>
            <a:r>
              <a:rPr lang="en-US" sz="2400" b="1" baseline="-25000">
                <a:solidFill>
                  <a:schemeClr val="accent2"/>
                </a:solidFill>
              </a:rPr>
              <a:t>2</a:t>
            </a:r>
            <a:r>
              <a:rPr lang="en-US" sz="2400" b="1">
                <a:solidFill>
                  <a:schemeClr val="accent2"/>
                </a:solidFill>
              </a:rPr>
              <a:t>)</a:t>
            </a:r>
          </a:p>
          <a:p>
            <a:pPr marL="342900" indent="-342900">
              <a:spcBef>
                <a:spcPct val="20000"/>
              </a:spcBef>
              <a:buFontTx/>
              <a:buBlip>
                <a:blip r:embed="rId3"/>
              </a:buBlip>
            </a:pPr>
            <a:r>
              <a:rPr lang="en-US" sz="2400"/>
              <a:t>The number of generated carriers is proportional to the particle </a:t>
            </a:r>
            <a:r>
              <a:rPr lang="en-US" sz="2400" b="1">
                <a:solidFill>
                  <a:schemeClr val="accent1"/>
                </a:solidFill>
              </a:rPr>
              <a:t>Linear Energy Transfer (LET)</a:t>
            </a:r>
            <a:r>
              <a:rPr lang="en-US" sz="2400">
                <a:solidFill>
                  <a:srgbClr val="003300"/>
                </a:solidFill>
              </a:rPr>
              <a:t> </a:t>
            </a:r>
            <a:r>
              <a:rPr lang="en-US" sz="2400"/>
              <a:t>coefficient (MeVcm</a:t>
            </a:r>
            <a:r>
              <a:rPr lang="en-US" sz="2400" baseline="30000"/>
              <a:t>2</a:t>
            </a:r>
            <a:r>
              <a:rPr lang="en-US" sz="2400"/>
              <a:t>/mg), i.e., the ionizing energy loss/unit path length (Energy / e-h pair: </a:t>
            </a:r>
            <a:r>
              <a:rPr lang="en-US" sz="2400" b="1">
                <a:solidFill>
                  <a:srgbClr val="FF3300"/>
                </a:solidFill>
              </a:rPr>
              <a:t>3.6 eV in Si</a:t>
            </a:r>
            <a:r>
              <a:rPr lang="en-US" sz="2400"/>
              <a:t>, </a:t>
            </a:r>
            <a:r>
              <a:rPr lang="en-US" sz="2400" b="1">
                <a:solidFill>
                  <a:schemeClr val="accent2"/>
                </a:solidFill>
              </a:rPr>
              <a:t>17 eV in SiO</a:t>
            </a:r>
            <a:r>
              <a:rPr lang="en-US" sz="2400" b="1" baseline="-25000">
                <a:solidFill>
                  <a:schemeClr val="accent2"/>
                </a:solidFill>
              </a:rPr>
              <a:t>2</a:t>
            </a:r>
            <a:r>
              <a:rPr lang="en-US" sz="2400"/>
              <a:t>)</a:t>
            </a:r>
          </a:p>
          <a:p>
            <a:pPr marL="342900" indent="-342900">
              <a:spcBef>
                <a:spcPct val="20000"/>
              </a:spcBef>
              <a:buFontTx/>
              <a:buBlip>
                <a:blip r:embed="rId3"/>
              </a:buBlip>
            </a:pPr>
            <a:r>
              <a:rPr lang="en-US" sz="2400"/>
              <a:t>Dosimetry: 1 rad = 100 erg/g</a:t>
            </a:r>
            <a:br>
              <a:rPr lang="en-US" sz="2400"/>
            </a:br>
            <a:r>
              <a:rPr lang="en-US" sz="2400"/>
              <a:t>	1 Gy = 1 J/kg = 100 rad</a:t>
            </a:r>
          </a:p>
        </p:txBody>
      </p:sp>
      <p:grpSp>
        <p:nvGrpSpPr>
          <p:cNvPr id="17413" name="Group 5"/>
          <p:cNvGrpSpPr>
            <a:grpSpLocks/>
          </p:cNvGrpSpPr>
          <p:nvPr/>
        </p:nvGrpSpPr>
        <p:grpSpPr bwMode="auto">
          <a:xfrm>
            <a:off x="6659563" y="3644900"/>
            <a:ext cx="723900" cy="2447925"/>
            <a:chOff x="2334" y="1026"/>
            <a:chExt cx="456" cy="1542"/>
          </a:xfrm>
        </p:grpSpPr>
        <p:sp>
          <p:nvSpPr>
            <p:cNvPr id="17422" name="Oval 6"/>
            <p:cNvSpPr>
              <a:spLocks noChangeArrowheads="1"/>
            </p:cNvSpPr>
            <p:nvPr/>
          </p:nvSpPr>
          <p:spPr bwMode="auto">
            <a:xfrm>
              <a:off x="2517" y="1434"/>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3" name="Oval 7"/>
            <p:cNvSpPr>
              <a:spLocks noChangeArrowheads="1"/>
            </p:cNvSpPr>
            <p:nvPr/>
          </p:nvSpPr>
          <p:spPr bwMode="auto">
            <a:xfrm>
              <a:off x="2563" y="234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4" name="Oval 8"/>
            <p:cNvSpPr>
              <a:spLocks noChangeArrowheads="1"/>
            </p:cNvSpPr>
            <p:nvPr/>
          </p:nvSpPr>
          <p:spPr bwMode="auto">
            <a:xfrm>
              <a:off x="2563" y="1888"/>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5" name="Oval 9"/>
            <p:cNvSpPr>
              <a:spLocks noChangeArrowheads="1"/>
            </p:cNvSpPr>
            <p:nvPr/>
          </p:nvSpPr>
          <p:spPr bwMode="auto">
            <a:xfrm>
              <a:off x="2381" y="107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6" name="Oval 10"/>
            <p:cNvSpPr>
              <a:spLocks noChangeArrowheads="1"/>
            </p:cNvSpPr>
            <p:nvPr/>
          </p:nvSpPr>
          <p:spPr bwMode="auto">
            <a:xfrm>
              <a:off x="2381" y="211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7" name="Oval 11"/>
            <p:cNvSpPr>
              <a:spLocks noChangeArrowheads="1"/>
            </p:cNvSpPr>
            <p:nvPr/>
          </p:nvSpPr>
          <p:spPr bwMode="auto">
            <a:xfrm>
              <a:off x="2517" y="1207"/>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8" name="Oval 12"/>
            <p:cNvSpPr>
              <a:spLocks noChangeArrowheads="1"/>
            </p:cNvSpPr>
            <p:nvPr/>
          </p:nvSpPr>
          <p:spPr bwMode="auto">
            <a:xfrm>
              <a:off x="2563" y="1616"/>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29" name="Oval 13"/>
            <p:cNvSpPr>
              <a:spLocks noChangeArrowheads="1"/>
            </p:cNvSpPr>
            <p:nvPr/>
          </p:nvSpPr>
          <p:spPr bwMode="auto">
            <a:xfrm>
              <a:off x="2381" y="1570"/>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30" name="Oval 14"/>
            <p:cNvSpPr>
              <a:spLocks noChangeArrowheads="1"/>
            </p:cNvSpPr>
            <p:nvPr/>
          </p:nvSpPr>
          <p:spPr bwMode="auto">
            <a:xfrm>
              <a:off x="2563" y="211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31" name="Oval 15"/>
            <p:cNvSpPr>
              <a:spLocks noChangeArrowheads="1"/>
            </p:cNvSpPr>
            <p:nvPr/>
          </p:nvSpPr>
          <p:spPr bwMode="auto">
            <a:xfrm>
              <a:off x="2381" y="234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32" name="Oval 16"/>
            <p:cNvSpPr>
              <a:spLocks noChangeArrowheads="1"/>
            </p:cNvSpPr>
            <p:nvPr/>
          </p:nvSpPr>
          <p:spPr bwMode="auto">
            <a:xfrm>
              <a:off x="2563" y="2024"/>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3" name="Oval 17"/>
            <p:cNvSpPr>
              <a:spLocks noChangeArrowheads="1"/>
            </p:cNvSpPr>
            <p:nvPr/>
          </p:nvSpPr>
          <p:spPr bwMode="auto">
            <a:xfrm>
              <a:off x="2517" y="225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4" name="Oval 18"/>
            <p:cNvSpPr>
              <a:spLocks noChangeArrowheads="1"/>
            </p:cNvSpPr>
            <p:nvPr/>
          </p:nvSpPr>
          <p:spPr bwMode="auto">
            <a:xfrm>
              <a:off x="2426" y="1207"/>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5" name="Oval 19"/>
            <p:cNvSpPr>
              <a:spLocks noChangeArrowheads="1"/>
            </p:cNvSpPr>
            <p:nvPr/>
          </p:nvSpPr>
          <p:spPr bwMode="auto">
            <a:xfrm>
              <a:off x="2381" y="1479"/>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6" name="Oval 20"/>
            <p:cNvSpPr>
              <a:spLocks noChangeArrowheads="1"/>
            </p:cNvSpPr>
            <p:nvPr/>
          </p:nvSpPr>
          <p:spPr bwMode="auto">
            <a:xfrm>
              <a:off x="2381" y="193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7" name="Oval 21"/>
            <p:cNvSpPr>
              <a:spLocks noChangeArrowheads="1"/>
            </p:cNvSpPr>
            <p:nvPr/>
          </p:nvSpPr>
          <p:spPr bwMode="auto">
            <a:xfrm>
              <a:off x="2699" y="2160"/>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8" name="Oval 22"/>
            <p:cNvSpPr>
              <a:spLocks noChangeArrowheads="1"/>
            </p:cNvSpPr>
            <p:nvPr/>
          </p:nvSpPr>
          <p:spPr bwMode="auto">
            <a:xfrm>
              <a:off x="2336" y="225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39" name="Oval 23"/>
            <p:cNvSpPr>
              <a:spLocks noChangeArrowheads="1"/>
            </p:cNvSpPr>
            <p:nvPr/>
          </p:nvSpPr>
          <p:spPr bwMode="auto">
            <a:xfrm>
              <a:off x="2517" y="243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40" name="Oval 24"/>
            <p:cNvSpPr>
              <a:spLocks noChangeArrowheads="1"/>
            </p:cNvSpPr>
            <p:nvPr/>
          </p:nvSpPr>
          <p:spPr bwMode="auto">
            <a:xfrm>
              <a:off x="2517" y="134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41" name="Oval 25"/>
            <p:cNvSpPr>
              <a:spLocks noChangeArrowheads="1"/>
            </p:cNvSpPr>
            <p:nvPr/>
          </p:nvSpPr>
          <p:spPr bwMode="auto">
            <a:xfrm>
              <a:off x="2472" y="1706"/>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42" name="Oval 26"/>
            <p:cNvSpPr>
              <a:spLocks noChangeArrowheads="1"/>
            </p:cNvSpPr>
            <p:nvPr/>
          </p:nvSpPr>
          <p:spPr bwMode="auto">
            <a:xfrm rot="10800000">
              <a:off x="2382" y="2432"/>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3" name="Oval 27"/>
            <p:cNvSpPr>
              <a:spLocks noChangeArrowheads="1"/>
            </p:cNvSpPr>
            <p:nvPr/>
          </p:nvSpPr>
          <p:spPr bwMode="auto">
            <a:xfrm rot="10800000">
              <a:off x="2381" y="1026"/>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4" name="Oval 28"/>
            <p:cNvSpPr>
              <a:spLocks noChangeArrowheads="1"/>
            </p:cNvSpPr>
            <p:nvPr/>
          </p:nvSpPr>
          <p:spPr bwMode="auto">
            <a:xfrm rot="10800000">
              <a:off x="2426" y="152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5" name="Oval 29"/>
            <p:cNvSpPr>
              <a:spLocks noChangeArrowheads="1"/>
            </p:cNvSpPr>
            <p:nvPr/>
          </p:nvSpPr>
          <p:spPr bwMode="auto">
            <a:xfrm rot="10800000">
              <a:off x="2518" y="2387"/>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6" name="Oval 30"/>
            <p:cNvSpPr>
              <a:spLocks noChangeArrowheads="1"/>
            </p:cNvSpPr>
            <p:nvPr/>
          </p:nvSpPr>
          <p:spPr bwMode="auto">
            <a:xfrm rot="10800000">
              <a:off x="2517" y="1343"/>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7" name="Oval 31"/>
            <p:cNvSpPr>
              <a:spLocks noChangeArrowheads="1"/>
            </p:cNvSpPr>
            <p:nvPr/>
          </p:nvSpPr>
          <p:spPr bwMode="auto">
            <a:xfrm rot="10800000">
              <a:off x="2381" y="1842"/>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8" name="Oval 32"/>
            <p:cNvSpPr>
              <a:spLocks noChangeArrowheads="1"/>
            </p:cNvSpPr>
            <p:nvPr/>
          </p:nvSpPr>
          <p:spPr bwMode="auto">
            <a:xfrm rot="10800000">
              <a:off x="2381" y="1343"/>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49" name="Oval 33"/>
            <p:cNvSpPr>
              <a:spLocks noChangeArrowheads="1"/>
            </p:cNvSpPr>
            <p:nvPr/>
          </p:nvSpPr>
          <p:spPr bwMode="auto">
            <a:xfrm rot="10800000">
              <a:off x="2425" y="125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50" name="Oval 34"/>
            <p:cNvSpPr>
              <a:spLocks noChangeArrowheads="1"/>
            </p:cNvSpPr>
            <p:nvPr/>
          </p:nvSpPr>
          <p:spPr bwMode="auto">
            <a:xfrm rot="10800000">
              <a:off x="2561" y="2025"/>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51" name="Oval 35"/>
            <p:cNvSpPr>
              <a:spLocks noChangeArrowheads="1"/>
            </p:cNvSpPr>
            <p:nvPr/>
          </p:nvSpPr>
          <p:spPr bwMode="auto">
            <a:xfrm rot="10800000">
              <a:off x="2334" y="175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52" name="Oval 36"/>
            <p:cNvSpPr>
              <a:spLocks noChangeArrowheads="1"/>
            </p:cNvSpPr>
            <p:nvPr/>
          </p:nvSpPr>
          <p:spPr bwMode="auto">
            <a:xfrm rot="10800000">
              <a:off x="2653" y="2387"/>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53" name="Oval 37"/>
            <p:cNvSpPr>
              <a:spLocks noChangeArrowheads="1"/>
            </p:cNvSpPr>
            <p:nvPr/>
          </p:nvSpPr>
          <p:spPr bwMode="auto">
            <a:xfrm rot="10800000">
              <a:off x="2425" y="107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54" name="Oval 38"/>
            <p:cNvSpPr>
              <a:spLocks noChangeArrowheads="1"/>
            </p:cNvSpPr>
            <p:nvPr/>
          </p:nvSpPr>
          <p:spPr bwMode="auto">
            <a:xfrm rot="10800000">
              <a:off x="2426" y="216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grpSp>
      <p:grpSp>
        <p:nvGrpSpPr>
          <p:cNvPr id="17414" name="Group 39"/>
          <p:cNvGrpSpPr>
            <a:grpSpLocks/>
          </p:cNvGrpSpPr>
          <p:nvPr/>
        </p:nvGrpSpPr>
        <p:grpSpPr bwMode="auto">
          <a:xfrm>
            <a:off x="3581400" y="5229225"/>
            <a:ext cx="1370013" cy="457200"/>
            <a:chOff x="1066" y="3294"/>
            <a:chExt cx="863" cy="288"/>
          </a:xfrm>
        </p:grpSpPr>
        <p:sp>
          <p:nvSpPr>
            <p:cNvPr id="17420" name="Oval 40"/>
            <p:cNvSpPr>
              <a:spLocks noChangeArrowheads="1"/>
            </p:cNvSpPr>
            <p:nvPr/>
          </p:nvSpPr>
          <p:spPr bwMode="auto">
            <a:xfrm>
              <a:off x="1838" y="339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7421" name="Text Box 41"/>
            <p:cNvSpPr txBox="1">
              <a:spLocks noChangeArrowheads="1"/>
            </p:cNvSpPr>
            <p:nvPr/>
          </p:nvSpPr>
          <p:spPr bwMode="auto">
            <a:xfrm>
              <a:off x="1066" y="3294"/>
              <a:ext cx="800" cy="288"/>
            </a:xfrm>
            <a:prstGeom prst="rect">
              <a:avLst/>
            </a:prstGeom>
            <a:noFill/>
            <a:ln w="9525">
              <a:noFill/>
              <a:miter lim="800000"/>
              <a:headEnd/>
              <a:tailEnd/>
            </a:ln>
          </p:spPr>
          <p:txBody>
            <a:bodyPr wrap="none">
              <a:spAutoFit/>
            </a:bodyPr>
            <a:lstStyle/>
            <a:p>
              <a:r>
                <a:rPr lang="en-US" sz="2400">
                  <a:solidFill>
                    <a:srgbClr val="333300"/>
                  </a:solidFill>
                </a:rPr>
                <a:t>electron</a:t>
              </a:r>
            </a:p>
          </p:txBody>
        </p:sp>
      </p:grpSp>
      <p:grpSp>
        <p:nvGrpSpPr>
          <p:cNvPr id="17415" name="Group 42"/>
          <p:cNvGrpSpPr>
            <a:grpSpLocks/>
          </p:cNvGrpSpPr>
          <p:nvPr/>
        </p:nvGrpSpPr>
        <p:grpSpPr bwMode="auto">
          <a:xfrm>
            <a:off x="4092575" y="4648200"/>
            <a:ext cx="936625" cy="457200"/>
            <a:chOff x="1020" y="3022"/>
            <a:chExt cx="590" cy="288"/>
          </a:xfrm>
        </p:grpSpPr>
        <p:sp>
          <p:nvSpPr>
            <p:cNvPr id="17418" name="Oval 43"/>
            <p:cNvSpPr>
              <a:spLocks noChangeArrowheads="1"/>
            </p:cNvSpPr>
            <p:nvPr/>
          </p:nvSpPr>
          <p:spPr bwMode="auto">
            <a:xfrm>
              <a:off x="1474" y="3098"/>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7419" name="Text Box 44"/>
            <p:cNvSpPr txBox="1">
              <a:spLocks noChangeArrowheads="1"/>
            </p:cNvSpPr>
            <p:nvPr/>
          </p:nvSpPr>
          <p:spPr bwMode="auto">
            <a:xfrm>
              <a:off x="1020" y="3022"/>
              <a:ext cx="480" cy="288"/>
            </a:xfrm>
            <a:prstGeom prst="rect">
              <a:avLst/>
            </a:prstGeom>
            <a:noFill/>
            <a:ln w="9525">
              <a:noFill/>
              <a:miter lim="800000"/>
              <a:headEnd/>
              <a:tailEnd/>
            </a:ln>
          </p:spPr>
          <p:txBody>
            <a:bodyPr wrap="none">
              <a:spAutoFit/>
            </a:bodyPr>
            <a:lstStyle/>
            <a:p>
              <a:r>
                <a:rPr lang="en-US" sz="2400">
                  <a:solidFill>
                    <a:schemeClr val="folHlink"/>
                  </a:solidFill>
                </a:rPr>
                <a:t>hole</a:t>
              </a:r>
            </a:p>
          </p:txBody>
        </p:sp>
      </p:grpSp>
      <p:sp>
        <p:nvSpPr>
          <p:cNvPr id="17416" name="Line 45"/>
          <p:cNvSpPr>
            <a:spLocks noChangeShapeType="1"/>
          </p:cNvSpPr>
          <p:nvPr/>
        </p:nvSpPr>
        <p:spPr bwMode="auto">
          <a:xfrm>
            <a:off x="6948488" y="3573463"/>
            <a:ext cx="0" cy="2592387"/>
          </a:xfrm>
          <a:prstGeom prst="line">
            <a:avLst/>
          </a:prstGeom>
          <a:noFill/>
          <a:ln w="76200">
            <a:solidFill>
              <a:srgbClr val="FF0000"/>
            </a:solidFill>
            <a:round/>
            <a:headEnd/>
            <a:tailEnd type="stealth" w="lg" len="lg"/>
          </a:ln>
        </p:spPr>
        <p:txBody>
          <a:bodyPr/>
          <a:lstStyle/>
          <a:p>
            <a:endParaRPr lang="it-IT"/>
          </a:p>
        </p:txBody>
      </p:sp>
      <p:sp>
        <p:nvSpPr>
          <p:cNvPr id="17417" name="Text Box 46"/>
          <p:cNvSpPr txBox="1">
            <a:spLocks noChangeArrowheads="1"/>
          </p:cNvSpPr>
          <p:nvPr/>
        </p:nvSpPr>
        <p:spPr bwMode="auto">
          <a:xfrm>
            <a:off x="5257800" y="3733800"/>
            <a:ext cx="1352550" cy="457200"/>
          </a:xfrm>
          <a:prstGeom prst="rect">
            <a:avLst/>
          </a:prstGeom>
          <a:noFill/>
          <a:ln w="9525">
            <a:noFill/>
            <a:miter lim="800000"/>
            <a:headEnd/>
            <a:tailEnd/>
          </a:ln>
        </p:spPr>
        <p:txBody>
          <a:bodyPr wrap="none">
            <a:spAutoFit/>
          </a:bodyPr>
          <a:lstStyle/>
          <a:p>
            <a:r>
              <a:rPr lang="en-US" sz="2400">
                <a:solidFill>
                  <a:srgbClr val="FF0066"/>
                </a:solidFill>
              </a:rPr>
              <a:t>Ion track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219700" y="3644900"/>
            <a:ext cx="3600450" cy="2447925"/>
          </a:xfrm>
          <a:prstGeom prst="rect">
            <a:avLst/>
          </a:prstGeom>
          <a:gradFill rotWithShape="1">
            <a:gsLst>
              <a:gs pos="0">
                <a:srgbClr val="FFCC00"/>
              </a:gs>
              <a:gs pos="50000">
                <a:srgbClr val="FFFF66"/>
              </a:gs>
              <a:gs pos="100000">
                <a:srgbClr val="FFCC00"/>
              </a:gs>
            </a:gsLst>
            <a:lin ang="18900000" scaled="1"/>
          </a:gradFill>
          <a:ln w="9525">
            <a:noFill/>
            <a:miter lim="800000"/>
            <a:headEnd/>
            <a:tailEnd/>
          </a:ln>
        </p:spPr>
        <p:txBody>
          <a:bodyPr wrap="none" anchor="ctr"/>
          <a:lstStyle/>
          <a:p>
            <a:endParaRPr lang="it-IT"/>
          </a:p>
        </p:txBody>
      </p:sp>
      <p:sp>
        <p:nvSpPr>
          <p:cNvPr id="18435" name="Rectangle 3"/>
          <p:cNvSpPr>
            <a:spLocks noGrp="1" noChangeArrowheads="1"/>
          </p:cNvSpPr>
          <p:nvPr>
            <p:ph type="title" idx="4294967295"/>
          </p:nvPr>
        </p:nvSpPr>
        <p:spPr>
          <a:xfrm>
            <a:off x="1116013" y="92075"/>
            <a:ext cx="7956550" cy="457200"/>
          </a:xfrm>
          <a:prstGeom prst="rect">
            <a:avLst/>
          </a:prstGeom>
        </p:spPr>
        <p:txBody>
          <a:bodyPr/>
          <a:lstStyle/>
          <a:p>
            <a:pPr eaLnBrk="1" hangingPunct="1"/>
            <a:r>
              <a:rPr lang="en-US" sz="2400" i="1" dirty="0" smtClean="0"/>
              <a:t>Charge generation and collection</a:t>
            </a:r>
          </a:p>
        </p:txBody>
      </p:sp>
      <p:sp>
        <p:nvSpPr>
          <p:cNvPr id="18436" name="Rectangle 4"/>
          <p:cNvSpPr>
            <a:spLocks noChangeArrowheads="1"/>
          </p:cNvSpPr>
          <p:nvPr/>
        </p:nvSpPr>
        <p:spPr bwMode="auto">
          <a:xfrm>
            <a:off x="34925" y="1052513"/>
            <a:ext cx="9144000" cy="2232025"/>
          </a:xfrm>
          <a:prstGeom prst="rect">
            <a:avLst/>
          </a:prstGeom>
          <a:noFill/>
          <a:ln w="9525">
            <a:noFill/>
            <a:miter lim="800000"/>
            <a:headEnd/>
            <a:tailEnd/>
          </a:ln>
        </p:spPr>
        <p:txBody>
          <a:bodyPr/>
          <a:lstStyle/>
          <a:p>
            <a:pPr marL="342900" indent="-342900">
              <a:spcBef>
                <a:spcPct val="20000"/>
              </a:spcBef>
              <a:buFontTx/>
              <a:buBlip>
                <a:blip r:embed="rId3"/>
              </a:buBlip>
            </a:pPr>
            <a:r>
              <a:rPr lang="en-US" sz="2400"/>
              <a:t>Under an external electric field the two columns of carriers recombine and drift: many electrons and holes survive in Si, fewer in SiO</a:t>
            </a:r>
            <a:r>
              <a:rPr lang="en-US" sz="2400" baseline="-25000"/>
              <a:t>2</a:t>
            </a:r>
          </a:p>
          <a:p>
            <a:pPr marL="342900" indent="-342900">
              <a:spcBef>
                <a:spcPct val="20000"/>
              </a:spcBef>
              <a:buFontTx/>
              <a:buBlip>
                <a:blip r:embed="rId3"/>
              </a:buBlip>
            </a:pPr>
            <a:r>
              <a:rPr lang="en-US" sz="2400"/>
              <a:t>Eventually, a net negative/positive charge can be collected </a:t>
            </a:r>
            <a:br>
              <a:rPr lang="en-US" sz="2400"/>
            </a:br>
            <a:r>
              <a:rPr lang="en-US" sz="2400"/>
              <a:t>at sensitive nodes: if this charge exceeds a threshold value (</a:t>
            </a:r>
            <a:r>
              <a:rPr lang="en-US" sz="2400" b="1">
                <a:solidFill>
                  <a:srgbClr val="CC3399"/>
                </a:solidFill>
              </a:rPr>
              <a:t>critical charge</a:t>
            </a:r>
            <a:r>
              <a:rPr lang="en-US" sz="2400"/>
              <a:t>) an event may be observed affecting the circuit</a:t>
            </a:r>
          </a:p>
        </p:txBody>
      </p:sp>
      <p:grpSp>
        <p:nvGrpSpPr>
          <p:cNvPr id="18437" name="Group 5"/>
          <p:cNvGrpSpPr>
            <a:grpSpLocks/>
          </p:cNvGrpSpPr>
          <p:nvPr/>
        </p:nvGrpSpPr>
        <p:grpSpPr bwMode="auto">
          <a:xfrm>
            <a:off x="6659563" y="3644900"/>
            <a:ext cx="723900" cy="2447925"/>
            <a:chOff x="2334" y="1026"/>
            <a:chExt cx="456" cy="1542"/>
          </a:xfrm>
        </p:grpSpPr>
        <p:sp>
          <p:nvSpPr>
            <p:cNvPr id="18446" name="Oval 6"/>
            <p:cNvSpPr>
              <a:spLocks noChangeArrowheads="1"/>
            </p:cNvSpPr>
            <p:nvPr/>
          </p:nvSpPr>
          <p:spPr bwMode="auto">
            <a:xfrm>
              <a:off x="2517" y="1434"/>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47" name="Oval 7"/>
            <p:cNvSpPr>
              <a:spLocks noChangeArrowheads="1"/>
            </p:cNvSpPr>
            <p:nvPr/>
          </p:nvSpPr>
          <p:spPr bwMode="auto">
            <a:xfrm>
              <a:off x="2563" y="234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48" name="Oval 8"/>
            <p:cNvSpPr>
              <a:spLocks noChangeArrowheads="1"/>
            </p:cNvSpPr>
            <p:nvPr/>
          </p:nvSpPr>
          <p:spPr bwMode="auto">
            <a:xfrm>
              <a:off x="2563" y="1888"/>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49" name="Oval 9"/>
            <p:cNvSpPr>
              <a:spLocks noChangeArrowheads="1"/>
            </p:cNvSpPr>
            <p:nvPr/>
          </p:nvSpPr>
          <p:spPr bwMode="auto">
            <a:xfrm>
              <a:off x="2381" y="107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0" name="Oval 10"/>
            <p:cNvSpPr>
              <a:spLocks noChangeArrowheads="1"/>
            </p:cNvSpPr>
            <p:nvPr/>
          </p:nvSpPr>
          <p:spPr bwMode="auto">
            <a:xfrm>
              <a:off x="2381" y="211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1" name="Oval 11"/>
            <p:cNvSpPr>
              <a:spLocks noChangeArrowheads="1"/>
            </p:cNvSpPr>
            <p:nvPr/>
          </p:nvSpPr>
          <p:spPr bwMode="auto">
            <a:xfrm>
              <a:off x="2517" y="1207"/>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2" name="Oval 12"/>
            <p:cNvSpPr>
              <a:spLocks noChangeArrowheads="1"/>
            </p:cNvSpPr>
            <p:nvPr/>
          </p:nvSpPr>
          <p:spPr bwMode="auto">
            <a:xfrm>
              <a:off x="2563" y="1616"/>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3" name="Oval 13"/>
            <p:cNvSpPr>
              <a:spLocks noChangeArrowheads="1"/>
            </p:cNvSpPr>
            <p:nvPr/>
          </p:nvSpPr>
          <p:spPr bwMode="auto">
            <a:xfrm>
              <a:off x="2381" y="1570"/>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4" name="Oval 14"/>
            <p:cNvSpPr>
              <a:spLocks noChangeArrowheads="1"/>
            </p:cNvSpPr>
            <p:nvPr/>
          </p:nvSpPr>
          <p:spPr bwMode="auto">
            <a:xfrm>
              <a:off x="2563" y="211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5" name="Oval 15"/>
            <p:cNvSpPr>
              <a:spLocks noChangeArrowheads="1"/>
            </p:cNvSpPr>
            <p:nvPr/>
          </p:nvSpPr>
          <p:spPr bwMode="auto">
            <a:xfrm>
              <a:off x="2381" y="2341"/>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56" name="Oval 16"/>
            <p:cNvSpPr>
              <a:spLocks noChangeArrowheads="1"/>
            </p:cNvSpPr>
            <p:nvPr/>
          </p:nvSpPr>
          <p:spPr bwMode="auto">
            <a:xfrm>
              <a:off x="2563" y="2024"/>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57" name="Oval 17"/>
            <p:cNvSpPr>
              <a:spLocks noChangeArrowheads="1"/>
            </p:cNvSpPr>
            <p:nvPr/>
          </p:nvSpPr>
          <p:spPr bwMode="auto">
            <a:xfrm>
              <a:off x="2517" y="225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58" name="Oval 18"/>
            <p:cNvSpPr>
              <a:spLocks noChangeArrowheads="1"/>
            </p:cNvSpPr>
            <p:nvPr/>
          </p:nvSpPr>
          <p:spPr bwMode="auto">
            <a:xfrm>
              <a:off x="2426" y="1207"/>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59" name="Oval 19"/>
            <p:cNvSpPr>
              <a:spLocks noChangeArrowheads="1"/>
            </p:cNvSpPr>
            <p:nvPr/>
          </p:nvSpPr>
          <p:spPr bwMode="auto">
            <a:xfrm>
              <a:off x="2381" y="1479"/>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0" name="Oval 20"/>
            <p:cNvSpPr>
              <a:spLocks noChangeArrowheads="1"/>
            </p:cNvSpPr>
            <p:nvPr/>
          </p:nvSpPr>
          <p:spPr bwMode="auto">
            <a:xfrm>
              <a:off x="2381" y="193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1" name="Oval 21"/>
            <p:cNvSpPr>
              <a:spLocks noChangeArrowheads="1"/>
            </p:cNvSpPr>
            <p:nvPr/>
          </p:nvSpPr>
          <p:spPr bwMode="auto">
            <a:xfrm>
              <a:off x="2699" y="2160"/>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2" name="Oval 22"/>
            <p:cNvSpPr>
              <a:spLocks noChangeArrowheads="1"/>
            </p:cNvSpPr>
            <p:nvPr/>
          </p:nvSpPr>
          <p:spPr bwMode="auto">
            <a:xfrm>
              <a:off x="2336" y="225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3" name="Oval 23"/>
            <p:cNvSpPr>
              <a:spLocks noChangeArrowheads="1"/>
            </p:cNvSpPr>
            <p:nvPr/>
          </p:nvSpPr>
          <p:spPr bwMode="auto">
            <a:xfrm>
              <a:off x="2517" y="243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4" name="Oval 24"/>
            <p:cNvSpPr>
              <a:spLocks noChangeArrowheads="1"/>
            </p:cNvSpPr>
            <p:nvPr/>
          </p:nvSpPr>
          <p:spPr bwMode="auto">
            <a:xfrm>
              <a:off x="2517" y="134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5" name="Oval 25"/>
            <p:cNvSpPr>
              <a:spLocks noChangeArrowheads="1"/>
            </p:cNvSpPr>
            <p:nvPr/>
          </p:nvSpPr>
          <p:spPr bwMode="auto">
            <a:xfrm>
              <a:off x="2472" y="1706"/>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66" name="Oval 26"/>
            <p:cNvSpPr>
              <a:spLocks noChangeArrowheads="1"/>
            </p:cNvSpPr>
            <p:nvPr/>
          </p:nvSpPr>
          <p:spPr bwMode="auto">
            <a:xfrm rot="10800000">
              <a:off x="2382" y="2432"/>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67" name="Oval 27"/>
            <p:cNvSpPr>
              <a:spLocks noChangeArrowheads="1"/>
            </p:cNvSpPr>
            <p:nvPr/>
          </p:nvSpPr>
          <p:spPr bwMode="auto">
            <a:xfrm rot="10800000">
              <a:off x="2381" y="1026"/>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68" name="Oval 28"/>
            <p:cNvSpPr>
              <a:spLocks noChangeArrowheads="1"/>
            </p:cNvSpPr>
            <p:nvPr/>
          </p:nvSpPr>
          <p:spPr bwMode="auto">
            <a:xfrm rot="10800000">
              <a:off x="2426" y="1525"/>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69" name="Oval 29"/>
            <p:cNvSpPr>
              <a:spLocks noChangeArrowheads="1"/>
            </p:cNvSpPr>
            <p:nvPr/>
          </p:nvSpPr>
          <p:spPr bwMode="auto">
            <a:xfrm rot="10800000">
              <a:off x="2518" y="2387"/>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70" name="Oval 30"/>
            <p:cNvSpPr>
              <a:spLocks noChangeArrowheads="1"/>
            </p:cNvSpPr>
            <p:nvPr/>
          </p:nvSpPr>
          <p:spPr bwMode="auto">
            <a:xfrm rot="10800000">
              <a:off x="2517" y="1343"/>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71" name="Oval 31"/>
            <p:cNvSpPr>
              <a:spLocks noChangeArrowheads="1"/>
            </p:cNvSpPr>
            <p:nvPr/>
          </p:nvSpPr>
          <p:spPr bwMode="auto">
            <a:xfrm rot="10800000">
              <a:off x="2381" y="1842"/>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72" name="Oval 32"/>
            <p:cNvSpPr>
              <a:spLocks noChangeArrowheads="1"/>
            </p:cNvSpPr>
            <p:nvPr/>
          </p:nvSpPr>
          <p:spPr bwMode="auto">
            <a:xfrm rot="10800000">
              <a:off x="2381" y="1343"/>
              <a:ext cx="136" cy="136"/>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73" name="Oval 33"/>
            <p:cNvSpPr>
              <a:spLocks noChangeArrowheads="1"/>
            </p:cNvSpPr>
            <p:nvPr/>
          </p:nvSpPr>
          <p:spPr bwMode="auto">
            <a:xfrm rot="10800000">
              <a:off x="2425" y="1253"/>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74" name="Oval 34"/>
            <p:cNvSpPr>
              <a:spLocks noChangeArrowheads="1"/>
            </p:cNvSpPr>
            <p:nvPr/>
          </p:nvSpPr>
          <p:spPr bwMode="auto">
            <a:xfrm rot="10800000">
              <a:off x="2561" y="2025"/>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75" name="Oval 35"/>
            <p:cNvSpPr>
              <a:spLocks noChangeArrowheads="1"/>
            </p:cNvSpPr>
            <p:nvPr/>
          </p:nvSpPr>
          <p:spPr bwMode="auto">
            <a:xfrm rot="10800000">
              <a:off x="2334" y="175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76" name="Oval 36"/>
            <p:cNvSpPr>
              <a:spLocks noChangeArrowheads="1"/>
            </p:cNvSpPr>
            <p:nvPr/>
          </p:nvSpPr>
          <p:spPr bwMode="auto">
            <a:xfrm rot="10800000">
              <a:off x="2653" y="2387"/>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77" name="Oval 37"/>
            <p:cNvSpPr>
              <a:spLocks noChangeArrowheads="1"/>
            </p:cNvSpPr>
            <p:nvPr/>
          </p:nvSpPr>
          <p:spPr bwMode="auto">
            <a:xfrm rot="10800000">
              <a:off x="2425" y="1072"/>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78" name="Oval 38"/>
            <p:cNvSpPr>
              <a:spLocks noChangeArrowheads="1"/>
            </p:cNvSpPr>
            <p:nvPr/>
          </p:nvSpPr>
          <p:spPr bwMode="auto">
            <a:xfrm rot="10800000">
              <a:off x="2426" y="2161"/>
              <a:ext cx="91" cy="90"/>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grpSp>
      <p:sp>
        <p:nvSpPr>
          <p:cNvPr id="18438" name="Oval 39"/>
          <p:cNvSpPr>
            <a:spLocks noChangeArrowheads="1"/>
          </p:cNvSpPr>
          <p:nvPr/>
        </p:nvSpPr>
        <p:spPr bwMode="auto">
          <a:xfrm>
            <a:off x="1547813" y="4413250"/>
            <a:ext cx="215900" cy="215900"/>
          </a:xfrm>
          <a:prstGeom prst="ellipse">
            <a:avLst/>
          </a:prstGeom>
          <a:gradFill rotWithShape="1">
            <a:gsLst>
              <a:gs pos="0">
                <a:srgbClr val="000099"/>
              </a:gs>
              <a:gs pos="100000">
                <a:srgbClr val="6666FF"/>
              </a:gs>
            </a:gsLst>
            <a:path path="shape">
              <a:fillToRect l="50000" t="50000" r="50000" b="50000"/>
            </a:path>
          </a:gradFill>
          <a:ln w="9525">
            <a:noFill/>
            <a:round/>
            <a:headEnd/>
            <a:tailEnd/>
          </a:ln>
        </p:spPr>
        <p:txBody>
          <a:bodyPr wrap="none" anchor="ctr"/>
          <a:lstStyle/>
          <a:p>
            <a:endParaRPr lang="it-IT"/>
          </a:p>
        </p:txBody>
      </p:sp>
      <p:sp>
        <p:nvSpPr>
          <p:cNvPr id="18439" name="Oval 40"/>
          <p:cNvSpPr>
            <a:spLocks noChangeArrowheads="1"/>
          </p:cNvSpPr>
          <p:nvPr/>
        </p:nvSpPr>
        <p:spPr bwMode="auto">
          <a:xfrm>
            <a:off x="3276600" y="4451350"/>
            <a:ext cx="144463" cy="142875"/>
          </a:xfrm>
          <a:prstGeom prst="ellipse">
            <a:avLst/>
          </a:prstGeom>
          <a:gradFill rotWithShape="1">
            <a:gsLst>
              <a:gs pos="0">
                <a:srgbClr val="008000"/>
              </a:gs>
              <a:gs pos="100000">
                <a:srgbClr val="33CC33"/>
              </a:gs>
            </a:gsLst>
            <a:path path="shape">
              <a:fillToRect l="50000" t="50000" r="50000" b="50000"/>
            </a:path>
          </a:gradFill>
          <a:ln w="9525">
            <a:noFill/>
            <a:round/>
            <a:headEnd/>
            <a:tailEnd/>
          </a:ln>
        </p:spPr>
        <p:txBody>
          <a:bodyPr wrap="none" anchor="ctr"/>
          <a:lstStyle/>
          <a:p>
            <a:endParaRPr lang="it-IT"/>
          </a:p>
        </p:txBody>
      </p:sp>
      <p:sp>
        <p:nvSpPr>
          <p:cNvPr id="18440" name="Text Box 41"/>
          <p:cNvSpPr txBox="1">
            <a:spLocks noChangeArrowheads="1"/>
          </p:cNvSpPr>
          <p:nvPr/>
        </p:nvSpPr>
        <p:spPr bwMode="auto">
          <a:xfrm>
            <a:off x="2051050" y="4294188"/>
            <a:ext cx="1270000" cy="457200"/>
          </a:xfrm>
          <a:prstGeom prst="rect">
            <a:avLst/>
          </a:prstGeom>
          <a:noFill/>
          <a:ln w="9525">
            <a:noFill/>
            <a:miter lim="800000"/>
            <a:headEnd/>
            <a:tailEnd/>
          </a:ln>
        </p:spPr>
        <p:txBody>
          <a:bodyPr wrap="none">
            <a:spAutoFit/>
          </a:bodyPr>
          <a:lstStyle/>
          <a:p>
            <a:r>
              <a:rPr lang="en-US" sz="2400">
                <a:solidFill>
                  <a:srgbClr val="333300"/>
                </a:solidFill>
              </a:rPr>
              <a:t>electron</a:t>
            </a:r>
          </a:p>
        </p:txBody>
      </p:sp>
      <p:sp>
        <p:nvSpPr>
          <p:cNvPr id="18441" name="Text Box 42"/>
          <p:cNvSpPr txBox="1">
            <a:spLocks noChangeArrowheads="1"/>
          </p:cNvSpPr>
          <p:nvPr/>
        </p:nvSpPr>
        <p:spPr bwMode="auto">
          <a:xfrm>
            <a:off x="827088" y="4292600"/>
            <a:ext cx="762000" cy="457200"/>
          </a:xfrm>
          <a:prstGeom prst="rect">
            <a:avLst/>
          </a:prstGeom>
          <a:noFill/>
          <a:ln w="9525">
            <a:noFill/>
            <a:miter lim="800000"/>
            <a:headEnd/>
            <a:tailEnd/>
          </a:ln>
        </p:spPr>
        <p:txBody>
          <a:bodyPr wrap="none">
            <a:spAutoFit/>
          </a:bodyPr>
          <a:lstStyle/>
          <a:p>
            <a:r>
              <a:rPr lang="en-US" sz="2400">
                <a:solidFill>
                  <a:schemeClr val="folHlink"/>
                </a:solidFill>
              </a:rPr>
              <a:t>hole</a:t>
            </a:r>
          </a:p>
        </p:txBody>
      </p:sp>
      <p:sp>
        <p:nvSpPr>
          <p:cNvPr id="18442" name="Line 43"/>
          <p:cNvSpPr>
            <a:spLocks noChangeShapeType="1"/>
          </p:cNvSpPr>
          <p:nvPr/>
        </p:nvSpPr>
        <p:spPr bwMode="auto">
          <a:xfrm flipV="1">
            <a:off x="5003800" y="3573463"/>
            <a:ext cx="0" cy="2519362"/>
          </a:xfrm>
          <a:prstGeom prst="line">
            <a:avLst/>
          </a:prstGeom>
          <a:noFill/>
          <a:ln w="38100">
            <a:solidFill>
              <a:schemeClr val="tx1"/>
            </a:solidFill>
            <a:round/>
            <a:headEnd/>
            <a:tailEnd type="triangle" w="lg" len="lg"/>
          </a:ln>
        </p:spPr>
        <p:txBody>
          <a:bodyPr/>
          <a:lstStyle/>
          <a:p>
            <a:endParaRPr lang="it-IT"/>
          </a:p>
        </p:txBody>
      </p:sp>
      <p:sp>
        <p:nvSpPr>
          <p:cNvPr id="18443" name="AutoShape 44"/>
          <p:cNvSpPr>
            <a:spLocks noChangeArrowheads="1"/>
          </p:cNvSpPr>
          <p:nvPr/>
        </p:nvSpPr>
        <p:spPr bwMode="auto">
          <a:xfrm rot="5400000">
            <a:off x="6426200" y="4598988"/>
            <a:ext cx="2305050" cy="539750"/>
          </a:xfrm>
          <a:prstGeom prst="rightArrow">
            <a:avLst>
              <a:gd name="adj1" fmla="val 60593"/>
              <a:gd name="adj2" fmla="val 153583"/>
            </a:avLst>
          </a:prstGeom>
          <a:gradFill rotWithShape="1">
            <a:gsLst>
              <a:gs pos="0">
                <a:srgbClr val="33CC33"/>
              </a:gs>
              <a:gs pos="100000">
                <a:srgbClr val="228822"/>
              </a:gs>
            </a:gsLst>
            <a:lin ang="0" scaled="1"/>
          </a:gradFill>
          <a:ln w="9525">
            <a:noFill/>
            <a:miter lim="800000"/>
            <a:headEnd/>
            <a:tailEnd/>
          </a:ln>
        </p:spPr>
        <p:txBody>
          <a:bodyPr wrap="none" anchor="ctr"/>
          <a:lstStyle/>
          <a:p>
            <a:endParaRPr lang="it-IT"/>
          </a:p>
        </p:txBody>
      </p:sp>
      <p:sp>
        <p:nvSpPr>
          <p:cNvPr id="18444" name="AutoShape 45"/>
          <p:cNvSpPr>
            <a:spLocks noChangeArrowheads="1"/>
          </p:cNvSpPr>
          <p:nvPr/>
        </p:nvSpPr>
        <p:spPr bwMode="auto">
          <a:xfrm rot="-5400000">
            <a:off x="5237956" y="4563269"/>
            <a:ext cx="2376488" cy="539750"/>
          </a:xfrm>
          <a:prstGeom prst="rightArrow">
            <a:avLst>
              <a:gd name="adj1" fmla="val 57065"/>
              <a:gd name="adj2" fmla="val 126951"/>
            </a:avLst>
          </a:prstGeom>
          <a:gradFill rotWithShape="1">
            <a:gsLst>
              <a:gs pos="0">
                <a:srgbClr val="0000CC"/>
              </a:gs>
              <a:gs pos="100000">
                <a:srgbClr val="00008E"/>
              </a:gs>
            </a:gsLst>
            <a:lin ang="0" scaled="1"/>
          </a:gradFill>
          <a:ln w="9525">
            <a:noFill/>
            <a:miter lim="800000"/>
            <a:headEnd/>
            <a:tailEnd/>
          </a:ln>
        </p:spPr>
        <p:txBody>
          <a:bodyPr wrap="none" anchor="ctr"/>
          <a:lstStyle/>
          <a:p>
            <a:endParaRPr lang="it-IT"/>
          </a:p>
        </p:txBody>
      </p:sp>
      <p:sp>
        <p:nvSpPr>
          <p:cNvPr id="18445" name="Text Box 46"/>
          <p:cNvSpPr txBox="1">
            <a:spLocks noChangeArrowheads="1"/>
          </p:cNvSpPr>
          <p:nvPr/>
        </p:nvSpPr>
        <p:spPr bwMode="auto">
          <a:xfrm>
            <a:off x="3779838" y="4694238"/>
            <a:ext cx="1184275" cy="822325"/>
          </a:xfrm>
          <a:prstGeom prst="rect">
            <a:avLst/>
          </a:prstGeom>
          <a:noFill/>
          <a:ln w="9525">
            <a:noFill/>
            <a:miter lim="800000"/>
            <a:headEnd/>
            <a:tailEnd/>
          </a:ln>
        </p:spPr>
        <p:txBody>
          <a:bodyPr wrap="none">
            <a:spAutoFit/>
          </a:bodyPr>
          <a:lstStyle/>
          <a:p>
            <a:pPr algn="r"/>
            <a:r>
              <a:rPr lang="en-US" sz="2400"/>
              <a:t>Electric</a:t>
            </a:r>
            <a:br>
              <a:rPr lang="en-US" sz="2400"/>
            </a:br>
            <a:r>
              <a:rPr lang="en-US" sz="2400"/>
              <a:t>field</a:t>
            </a:r>
            <a:endParaRPr lang="en-US" sz="2400" baseline="-25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zione vuota">
  <a:themeElements>
    <a:clrScheme name="Presentazione vuo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4589</TotalTime>
  <Words>2532</Words>
  <Application>Microsoft Office PowerPoint</Application>
  <PresentationFormat>Presentazione su schermo (4:3)</PresentationFormat>
  <Paragraphs>501</Paragraphs>
  <Slides>48</Slides>
  <Notes>45</Notes>
  <HiddenSlides>0</HiddenSlides>
  <MMClips>0</MMClips>
  <ScaleCrop>false</ScaleCrop>
  <HeadingPairs>
    <vt:vector size="6" baseType="variant">
      <vt:variant>
        <vt:lpstr>Tema</vt:lpstr>
      </vt:variant>
      <vt:variant>
        <vt:i4>2</vt:i4>
      </vt:variant>
      <vt:variant>
        <vt:lpstr>Server OLE incorporati</vt:lpstr>
      </vt:variant>
      <vt:variant>
        <vt:i4>4</vt:i4>
      </vt:variant>
      <vt:variant>
        <vt:lpstr>Titoli diapositive</vt:lpstr>
      </vt:variant>
      <vt:variant>
        <vt:i4>48</vt:i4>
      </vt:variant>
    </vt:vector>
  </HeadingPairs>
  <TitlesOfParts>
    <vt:vector size="54" baseType="lpstr">
      <vt:lpstr>Struttura predefinita</vt:lpstr>
      <vt:lpstr>Presentazione vuota</vt:lpstr>
      <vt:lpstr>Feuille de calcul</vt:lpstr>
      <vt:lpstr>Document</vt:lpstr>
      <vt:lpstr>Document Microsoft Word</vt:lpstr>
      <vt:lpstr>Origin Graph</vt:lpstr>
      <vt:lpstr>Diapositiva 1</vt:lpstr>
      <vt:lpstr>Diapositiva 2</vt:lpstr>
      <vt:lpstr>SEE definition</vt:lpstr>
      <vt:lpstr>Classification of SEE’s</vt:lpstr>
      <vt:lpstr>Diapositiva 5</vt:lpstr>
      <vt:lpstr>SEE countermeasures</vt:lpstr>
      <vt:lpstr>Current interests in SEE’s</vt:lpstr>
      <vt:lpstr>Charge generation</vt:lpstr>
      <vt:lpstr>Charge generation and collection</vt:lpstr>
      <vt:lpstr>LET = (dE/dx)ionization vs depth</vt:lpstr>
      <vt:lpstr>Myth of the Average Event</vt:lpstr>
      <vt:lpstr>Charge collection in a reverse biased p-n junction</vt:lpstr>
      <vt:lpstr>Diapositiva 13</vt:lpstr>
      <vt:lpstr>Time evolution of charge collection </vt:lpstr>
      <vt:lpstr>Diapositiva 15</vt:lpstr>
      <vt:lpstr>Diapositiva 16</vt:lpstr>
      <vt:lpstr>Charge collection across circuits</vt:lpstr>
      <vt:lpstr>Simulated e-h track structure in Si</vt:lpstr>
      <vt:lpstr>Moore’s Law</vt:lpstr>
      <vt:lpstr>Simulated heavy ion e-h track in Si</vt:lpstr>
      <vt:lpstr>Heavy ion e-h track in Si vs. CMOS minimum size</vt:lpstr>
      <vt:lpstr>6-Transistor (6T) CMOS SRAM Cell </vt:lpstr>
      <vt:lpstr>SE in CMOS inverter: OUT = 1</vt:lpstr>
      <vt:lpstr>SE in CMOS inverter: OUT = 0</vt:lpstr>
      <vt:lpstr>SEU in SRAM cell</vt:lpstr>
      <vt:lpstr>SEU mapping in an SRAM cell</vt:lpstr>
      <vt:lpstr>SEU Laser cross section in SRAM</vt:lpstr>
      <vt:lpstr>Testing SRAMs: heavy ions vs. laser</vt:lpstr>
      <vt:lpstr>SEE cross section and threshold LET</vt:lpstr>
      <vt:lpstr>SEE Experiments</vt:lpstr>
      <vt:lpstr>Ion beam test facility</vt:lpstr>
      <vt:lpstr>For SEE, the cross-section/bit tends to decrease with CMOS technology downscaling</vt:lpstr>
      <vt:lpstr>Diapositiva 33</vt:lpstr>
      <vt:lpstr>New features of SEE’s</vt:lpstr>
      <vt:lpstr>Geomagnetic/solar effects</vt:lpstr>
      <vt:lpstr>Cosmic rays composition</vt:lpstr>
      <vt:lpstr>Diapositiva 37</vt:lpstr>
      <vt:lpstr>Cosmic Shower Composition</vt:lpstr>
      <vt:lpstr>Extensive Air-showers</vt:lpstr>
      <vt:lpstr>Atmospheric particles flux</vt:lpstr>
      <vt:lpstr>Diapositiva 41</vt:lpstr>
      <vt:lpstr>Thermal neutrons cross section</vt:lpstr>
      <vt:lpstr>Diapositiva 43</vt:lpstr>
      <vt:lpstr>SEE ground testing</vt:lpstr>
      <vt:lpstr>The Rosetta Experiment</vt:lpstr>
      <vt:lpstr>Neutron/muon beam test facility</vt:lpstr>
      <vt:lpstr>Diapositiva 47</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nbpaccag</dc:creator>
  <cp:lastModifiedBy>nbpaccag</cp:lastModifiedBy>
  <cp:revision>606</cp:revision>
  <dcterms:created xsi:type="dcterms:W3CDTF">1601-01-01T00:00:00Z</dcterms:created>
  <dcterms:modified xsi:type="dcterms:W3CDTF">2013-04-17T20:47:47Z</dcterms:modified>
</cp:coreProperties>
</file>