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4" r:id="rId1"/>
    <p:sldMasterId id="2147484094" r:id="rId2"/>
  </p:sldMasterIdLst>
  <p:notesMasterIdLst>
    <p:notesMasterId r:id="rId99"/>
  </p:notesMasterIdLst>
  <p:sldIdLst>
    <p:sldId id="256" r:id="rId3"/>
    <p:sldId id="257" r:id="rId4"/>
    <p:sldId id="692" r:id="rId5"/>
    <p:sldId id="480" r:id="rId6"/>
    <p:sldId id="511" r:id="rId7"/>
    <p:sldId id="512" r:id="rId8"/>
    <p:sldId id="513" r:id="rId9"/>
    <p:sldId id="517" r:id="rId10"/>
    <p:sldId id="514" r:id="rId11"/>
    <p:sldId id="589" r:id="rId12"/>
    <p:sldId id="563" r:id="rId13"/>
    <p:sldId id="787" r:id="rId14"/>
    <p:sldId id="788" r:id="rId15"/>
    <p:sldId id="790" r:id="rId16"/>
    <p:sldId id="789" r:id="rId17"/>
    <p:sldId id="794" r:id="rId18"/>
    <p:sldId id="795" r:id="rId19"/>
    <p:sldId id="697" r:id="rId20"/>
    <p:sldId id="800" r:id="rId21"/>
    <p:sldId id="801" r:id="rId22"/>
    <p:sldId id="696" r:id="rId23"/>
    <p:sldId id="549" r:id="rId24"/>
    <p:sldId id="550" r:id="rId25"/>
    <p:sldId id="553" r:id="rId26"/>
    <p:sldId id="555" r:id="rId27"/>
    <p:sldId id="791" r:id="rId28"/>
    <p:sldId id="856" r:id="rId29"/>
    <p:sldId id="796" r:id="rId30"/>
    <p:sldId id="797" r:id="rId31"/>
    <p:sldId id="557" r:id="rId32"/>
    <p:sldId id="792" r:id="rId33"/>
    <p:sldId id="558" r:id="rId34"/>
    <p:sldId id="698" r:id="rId35"/>
    <p:sldId id="734" r:id="rId36"/>
    <p:sldId id="799" r:id="rId37"/>
    <p:sldId id="857" r:id="rId38"/>
    <p:sldId id="725" r:id="rId39"/>
    <p:sldId id="726" r:id="rId40"/>
    <p:sldId id="727" r:id="rId41"/>
    <p:sldId id="839" r:id="rId42"/>
    <p:sldId id="840" r:id="rId43"/>
    <p:sldId id="841" r:id="rId44"/>
    <p:sldId id="738" r:id="rId45"/>
    <p:sldId id="739" r:id="rId46"/>
    <p:sldId id="837" r:id="rId47"/>
    <p:sldId id="744" r:id="rId48"/>
    <p:sldId id="802" r:id="rId49"/>
    <p:sldId id="853" r:id="rId50"/>
    <p:sldId id="854" r:id="rId51"/>
    <p:sldId id="803" r:id="rId52"/>
    <p:sldId id="373" r:id="rId53"/>
    <p:sldId id="374" r:id="rId54"/>
    <p:sldId id="376" r:id="rId55"/>
    <p:sldId id="375" r:id="rId56"/>
    <p:sldId id="377" r:id="rId57"/>
    <p:sldId id="378" r:id="rId58"/>
    <p:sldId id="817" r:id="rId59"/>
    <p:sldId id="818" r:id="rId60"/>
    <p:sldId id="700" r:id="rId61"/>
    <p:sldId id="834" r:id="rId62"/>
    <p:sldId id="835" r:id="rId63"/>
    <p:sldId id="836" r:id="rId64"/>
    <p:sldId id="832" r:id="rId65"/>
    <p:sldId id="384" r:id="rId66"/>
    <p:sldId id="385" r:id="rId67"/>
    <p:sldId id="386" r:id="rId68"/>
    <p:sldId id="387" r:id="rId69"/>
    <p:sldId id="823" r:id="rId70"/>
    <p:sldId id="824" r:id="rId71"/>
    <p:sldId id="829" r:id="rId72"/>
    <p:sldId id="831" r:id="rId73"/>
    <p:sldId id="825" r:id="rId74"/>
    <p:sldId id="826" r:id="rId75"/>
    <p:sldId id="827" r:id="rId76"/>
    <p:sldId id="828" r:id="rId77"/>
    <p:sldId id="393" r:id="rId78"/>
    <p:sldId id="699" r:id="rId79"/>
    <p:sldId id="860" r:id="rId80"/>
    <p:sldId id="858" r:id="rId81"/>
    <p:sldId id="862" r:id="rId82"/>
    <p:sldId id="859" r:id="rId83"/>
    <p:sldId id="781" r:id="rId84"/>
    <p:sldId id="782" r:id="rId85"/>
    <p:sldId id="783" r:id="rId86"/>
    <p:sldId id="784" r:id="rId87"/>
    <p:sldId id="785" r:id="rId88"/>
    <p:sldId id="851" r:id="rId89"/>
    <p:sldId id="786" r:id="rId90"/>
    <p:sldId id="852" r:id="rId91"/>
    <p:sldId id="822" r:id="rId92"/>
    <p:sldId id="861" r:id="rId93"/>
    <p:sldId id="863" r:id="rId94"/>
    <p:sldId id="846" r:id="rId95"/>
    <p:sldId id="847" r:id="rId96"/>
    <p:sldId id="848" r:id="rId97"/>
    <p:sldId id="850" r:id="rId9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6" autoAdjust="0"/>
    <p:restoredTop sz="94660"/>
  </p:normalViewPr>
  <p:slideViewPr>
    <p:cSldViewPr>
      <p:cViewPr varScale="1">
        <p:scale>
          <a:sx n="65" d="100"/>
          <a:sy n="65" d="100"/>
        </p:scale>
        <p:origin x="3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E6D66-2CF3-44F5-94BE-EDBBB201A75D}" type="datetimeFigureOut">
              <a:rPr lang="it-IT" smtClean="0"/>
              <a:t>19/04/2013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5B4A-D267-4550-97FB-3C492274137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36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5B4A-D267-4550-97FB-3C492274137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755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defRPr sz="1600" b="1">
                <a:solidFill>
                  <a:srgbClr val="009900"/>
                </a:solidFill>
                <a:latin typeface="Comic Sans MS" pitchFamily="66" charset="0"/>
              </a:defRPr>
            </a:lvl1pPr>
            <a:lvl2pPr marL="742950" indent="-285750" defTabSz="909638" eaLnBrk="0" hangingPunct="0">
              <a:defRPr sz="1600" b="1">
                <a:solidFill>
                  <a:srgbClr val="009900"/>
                </a:solidFill>
                <a:latin typeface="Comic Sans MS" pitchFamily="66" charset="0"/>
              </a:defRPr>
            </a:lvl2pPr>
            <a:lvl3pPr marL="1143000" indent="-228600" defTabSz="909638" eaLnBrk="0" hangingPunct="0">
              <a:defRPr sz="1600" b="1">
                <a:solidFill>
                  <a:srgbClr val="009900"/>
                </a:solidFill>
                <a:latin typeface="Comic Sans MS" pitchFamily="66" charset="0"/>
              </a:defRPr>
            </a:lvl3pPr>
            <a:lvl4pPr marL="1600200" indent="-228600" defTabSz="909638" eaLnBrk="0" hangingPunct="0">
              <a:defRPr sz="1600" b="1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 defTabSz="909638" eaLnBrk="0" hangingPunct="0">
              <a:defRPr sz="1600" b="1">
                <a:solidFill>
                  <a:srgbClr val="009900"/>
                </a:solidFill>
                <a:latin typeface="Comic Sans MS" pitchFamily="66" charset="0"/>
              </a:defRPr>
            </a:lvl5pPr>
            <a:lvl6pPr marL="25146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9900"/>
                </a:solidFill>
                <a:latin typeface="Comic Sans MS" pitchFamily="66" charset="0"/>
              </a:defRPr>
            </a:lvl6pPr>
            <a:lvl7pPr marL="29718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9900"/>
                </a:solidFill>
                <a:latin typeface="Comic Sans MS" pitchFamily="66" charset="0"/>
              </a:defRPr>
            </a:lvl7pPr>
            <a:lvl8pPr marL="34290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9900"/>
                </a:solidFill>
                <a:latin typeface="Comic Sans MS" pitchFamily="66" charset="0"/>
              </a:defRPr>
            </a:lvl8pPr>
            <a:lvl9pPr marL="3886200" indent="-228600" algn="ctr" defTabSz="9096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99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4DC7584-52E6-42C7-B11A-62C48AF4F395}" type="slidenum">
              <a:rPr lang="en-US" sz="1200" b="0">
                <a:solidFill>
                  <a:schemeClr val="tx1"/>
                </a:solidFill>
                <a:latin typeface="Tahoma" pitchFamily="34" charset="0"/>
              </a:rPr>
              <a:pPr eaLnBrk="1" hangingPunct="1"/>
              <a:t>31</a:t>
            </a:fld>
            <a:endParaRPr lang="en-US" sz="12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2860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0A7092C-D5EA-2845-BC3A-113B74A515F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050925" y="809625"/>
            <a:ext cx="5397500" cy="4048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1863" cy="47752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24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7A16CF9-CC20-E046-8C10-10FEC114B3D6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26062" cy="3989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403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1863" cy="47752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49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7B02177-EC0B-A74F-A810-53B5DA9F6CD1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4400" tIns="59400" rIns="104400" bIns="522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hangingPunct="1">
              <a:defRPr/>
            </a:pPr>
            <a:fld id="{906DBC68-06B6-8646-BA50-F6245EEAC4A6}" type="slidenum">
              <a:rPr lang="it-IT" sz="1400" smtClean="0">
                <a:latin typeface="Times New Roman" charset="0"/>
              </a:rPr>
              <a:pPr algn="r" hangingPunct="1">
                <a:defRPr/>
              </a:pPr>
              <a:t>38</a:t>
            </a:fld>
            <a:endParaRPr lang="it-IT" sz="1400" smtClean="0">
              <a:latin typeface="Times New Roman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4400" tIns="59400" rIns="104400" bIns="522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hangingPunct="1">
              <a:defRPr/>
            </a:pPr>
            <a:endParaRPr lang="it-IT" sz="1400" smtClean="0">
              <a:latin typeface="Times New Roman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32766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4400" tIns="59400" rIns="104400" bIns="522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hangingPunct="1">
              <a:defRPr/>
            </a:pPr>
            <a:endParaRPr lang="it-IT" sz="1400" smtClean="0">
              <a:latin typeface="Times New Roman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281488" y="0"/>
            <a:ext cx="32766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4400" tIns="59400" rIns="104400" bIns="522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 hangingPunct="1">
              <a:defRPr/>
            </a:pPr>
            <a:endParaRPr lang="it-IT" sz="1400" smtClean="0">
              <a:latin typeface="Times New Roman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57275" y="803275"/>
            <a:ext cx="5443538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5062" name="Text Box 6"/>
          <p:cNvSpPr txBox="1">
            <a:spLocks noGrp="1" noChangeArrowheads="1"/>
          </p:cNvSpPr>
          <p:nvPr>
            <p:ph type="body"/>
          </p:nvPr>
        </p:nvSpPr>
        <p:spPr>
          <a:xfrm>
            <a:off x="1006475" y="5080000"/>
            <a:ext cx="5545138" cy="4808538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4400" tIns="70560" rIns="104400" bIns="522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450"/>
              </a:spcBef>
              <a:defRPr/>
            </a:pPr>
            <a:r>
              <a:rPr lang="en-US" smtClean="0">
                <a:latin typeface="Arial" charset="0"/>
              </a:rPr>
              <a:t>Thank you, Mr. Chairman. It’s my great pleasure to give a talk to you. I’ll be speaking about some of the overview of the fragmentation of heavy charged particles in relation to radiotherapy. </a:t>
            </a:r>
          </a:p>
        </p:txBody>
      </p:sp>
    </p:spTree>
    <p:extLst>
      <p:ext uri="{BB962C8B-B14F-4D97-AF65-F5344CB8AC3E}">
        <p14:creationId xmlns:p14="http://schemas.microsoft.com/office/powerpoint/2010/main" val="1776902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F309551-A0B2-E241-9AB5-F0090561C5E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26062" cy="3989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1863" cy="47752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2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E700F8B-31D2-6243-BC90-54FDB1F9E7C1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325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1863" cy="47752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64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C55B8DD-9F0B-3E48-9911-94B23B3A6A3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710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1863" cy="47752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736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0F8388E-8F03-8E4D-82FB-C8F6302DB4C6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427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11863" cy="47752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345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D422B-C1D9-473E-97D1-BD64955CB797}" type="slidenum">
              <a:rPr lang="en-US"/>
              <a:pPr/>
              <a:t>46</a:t>
            </a:fld>
            <a:endParaRPr lang="en-US"/>
          </a:p>
        </p:txBody>
      </p:sp>
      <p:sp>
        <p:nvSpPr>
          <p:cNvPr id="198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55650"/>
            <a:ext cx="4951412" cy="3713163"/>
          </a:xfrm>
          <a:ln/>
        </p:spPr>
      </p:sp>
      <p:sp>
        <p:nvSpPr>
          <p:cNvPr id="198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97413"/>
            <a:ext cx="4941887" cy="4394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0580-552A-4DCD-999C-969F74597175}" type="slidenum">
              <a:rPr lang="en-US"/>
              <a:pPr/>
              <a:t>47</a:t>
            </a:fld>
            <a:endParaRPr lang="en-US"/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5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5B4A-D267-4550-97FB-3C492274137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7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87355-8C93-4604-B4BE-B7C3574712B2}" type="slidenum">
              <a:rPr lang="en-US"/>
              <a:pPr/>
              <a:t>48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57238"/>
            <a:ext cx="4948238" cy="3711575"/>
          </a:xfrm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97413"/>
            <a:ext cx="4941887" cy="4394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2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7F642-CBC7-46FB-8604-7CE3BC8EBCDE}" type="slidenum">
              <a:rPr lang="en-US"/>
              <a:pPr/>
              <a:t>49</a:t>
            </a:fld>
            <a:endParaRPr 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57238"/>
            <a:ext cx="4948238" cy="3711575"/>
          </a:xfrm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97413"/>
            <a:ext cx="4941887" cy="4394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47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9" y="4343989"/>
            <a:ext cx="5028124" cy="4114505"/>
          </a:xfrm>
          <a:noFill/>
          <a:ln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39222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9" y="4343989"/>
            <a:ext cx="5028124" cy="4114505"/>
          </a:xfrm>
          <a:noFill/>
          <a:ln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01169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FD05-239E-49D6-BD59-37D6713D2DB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94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8A29D7D-6022-4FFD-B066-5B2D650E08A5}" type="slidenum">
              <a:rPr lang="en-US" smtClean="0">
                <a:latin typeface="Arial" charset="0"/>
              </a:rPr>
              <a:pPr eaLnBrk="1" hangingPunct="1"/>
              <a:t>74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7068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8A29D7D-6022-4FFD-B066-5B2D650E08A5}" type="slidenum">
              <a:rPr lang="en-US" smtClean="0">
                <a:latin typeface="Arial" charset="0"/>
              </a:rPr>
              <a:pPr eaLnBrk="1" hangingPunct="1"/>
              <a:t>75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199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584F7-A622-4461-9D14-93981DFAB9A4}" type="slidenum">
              <a:rPr lang="en-US"/>
              <a:pPr/>
              <a:t>78</a:t>
            </a:fld>
            <a:endParaRPr lang="en-US"/>
          </a:p>
        </p:txBody>
      </p:sp>
      <p:sp>
        <p:nvSpPr>
          <p:cNvPr id="19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81538"/>
            <a:ext cx="4937125" cy="44338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78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540ECB-5B95-4206-99B8-6D5BA2F37644}" type="slidenum">
              <a:rPr lang="en-US"/>
              <a:pPr/>
              <a:t>81</a:t>
            </a:fld>
            <a:endParaRPr lang="en-US"/>
          </a:p>
        </p:txBody>
      </p:sp>
      <p:sp>
        <p:nvSpPr>
          <p:cNvPr id="148481" name="Text Box 1"/>
          <p:cNvSpPr txBox="1">
            <a:spLocks noChangeArrowheads="1"/>
          </p:cNvSpPr>
          <p:nvPr/>
        </p:nvSpPr>
        <p:spPr bwMode="auto">
          <a:xfrm>
            <a:off x="909638" y="757238"/>
            <a:ext cx="4949825" cy="3711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8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2813" y="4695825"/>
            <a:ext cx="4935537" cy="4389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590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25B42-ADFF-47F0-9AA3-2B7255FEF636}" type="slidenum">
              <a:rPr lang="en-US"/>
              <a:pPr/>
              <a:t>93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7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124ED-19D4-4954-9FC6-3F2013AB5675}" type="slidenum">
              <a:rPr lang="en-US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57238"/>
            <a:ext cx="4948237" cy="3711575"/>
          </a:xfrm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697413"/>
            <a:ext cx="4941887" cy="4394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88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F3689-E527-46D5-87E6-32D653B710EE}" type="slidenum">
              <a:rPr lang="en-US"/>
              <a:pPr/>
              <a:t>95</a:t>
            </a:fld>
            <a:endParaRPr lang="en-US"/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22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7"/>
          <p:cNvSpPr txBox="1">
            <a:spLocks noGrp="1" noChangeArrowheads="1"/>
          </p:cNvSpPr>
          <p:nvPr/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 anchor="b"/>
          <a:lstStyle/>
          <a:p>
            <a:pPr algn="r" defTabSz="909638"/>
            <a:fld id="{A9189D96-B77D-40B0-AEB9-06091F89F028}" type="slidenum">
              <a:rPr lang="en-US">
                <a:latin typeface="Arial" charset="0"/>
              </a:rPr>
              <a:pPr algn="r" defTabSz="909638"/>
              <a:t>96</a:t>
            </a:fld>
            <a:endParaRPr lang="en-US">
              <a:latin typeface="Arial" charset="0"/>
            </a:endParaRPr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31534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6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0EDA243-710A-4533-BC2D-BB8496CB55D7}" type="slidenum">
              <a:rPr lang="de-DE" sz="1200"/>
              <a:pPr algn="r" eaLnBrk="1" hangingPunct="1"/>
              <a:t>12</a:t>
            </a:fld>
            <a:endParaRPr lang="de-DE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8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75" y="741363"/>
            <a:ext cx="4922838" cy="3694112"/>
          </a:xfrm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xfrm>
            <a:off x="673100" y="4681220"/>
            <a:ext cx="5384800" cy="4433130"/>
          </a:xfrm>
          <a:noFill/>
          <a:ln/>
        </p:spPr>
        <p:txBody>
          <a:bodyPr lIns="88198" tIns="44099" rIns="88198" bIns="44099"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35844" name="Foliennummernplatzhalter 3"/>
          <p:cNvSpPr txBox="1">
            <a:spLocks noGrp="1"/>
          </p:cNvSpPr>
          <p:nvPr/>
        </p:nvSpPr>
        <p:spPr bwMode="auto">
          <a:xfrm>
            <a:off x="3812676" y="9360730"/>
            <a:ext cx="2916767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8" tIns="44099" rIns="88198" bIns="44099" anchor="b"/>
          <a:lstStyle/>
          <a:p>
            <a:pPr algn="r" defTabSz="882650"/>
            <a:fld id="{34486DB3-C4CD-4CD3-809B-F5026B32D3C5}" type="slidenum">
              <a:rPr lang="de-DE" sz="11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882650"/>
              <a:t>13</a:t>
            </a:fld>
            <a:endParaRPr lang="de-DE" sz="11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0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6"/>
          <p:cNvSpPr txBox="1">
            <a:spLocks noGrp="1" noChangeArrowheads="1"/>
          </p:cNvSpPr>
          <p:nvPr/>
        </p:nvSpPr>
        <p:spPr bwMode="auto">
          <a:xfrm>
            <a:off x="0" y="9394825"/>
            <a:ext cx="2889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 anchor="b"/>
          <a:lstStyle/>
          <a:p>
            <a:pPr defTabSz="909638"/>
            <a:r>
              <a:rPr lang="it-IT"/>
              <a:t>M.C.Morone, IEEE 2012M.C.Morone, IEEE 2012</a:t>
            </a:r>
          </a:p>
        </p:txBody>
      </p:sp>
      <p:sp>
        <p:nvSpPr>
          <p:cNvPr id="281602" name="Rectangle 6"/>
          <p:cNvSpPr txBox="1">
            <a:spLocks noGrp="1" noChangeArrowheads="1"/>
          </p:cNvSpPr>
          <p:nvPr/>
        </p:nvSpPr>
        <p:spPr bwMode="auto">
          <a:xfrm>
            <a:off x="0" y="9394825"/>
            <a:ext cx="2889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 anchor="b"/>
          <a:lstStyle/>
          <a:p>
            <a:pPr defTabSz="909638"/>
            <a:r>
              <a:rPr lang="it-IT"/>
              <a:t>M.C.Morone, IEEE 2012</a:t>
            </a:r>
          </a:p>
        </p:txBody>
      </p:sp>
      <p:sp>
        <p:nvSpPr>
          <p:cNvPr id="281603" name="Rectangle 7"/>
          <p:cNvSpPr txBox="1">
            <a:spLocks noGrp="1" noChangeArrowheads="1"/>
          </p:cNvSpPr>
          <p:nvPr/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 anchor="b"/>
          <a:lstStyle/>
          <a:p>
            <a:pPr algn="r" defTabSz="909638"/>
            <a:fld id="{81F6A761-925A-4055-87A0-D5BBF59B7832}" type="slidenum">
              <a:rPr lang="en-US">
                <a:latin typeface="Arial" charset="0"/>
              </a:rPr>
              <a:pPr algn="r" defTabSz="909638"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281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52133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6EB59-95FA-4C24-8689-D763CA2466E3}" type="slidenum">
              <a:rPr lang="en-US"/>
              <a:pPr/>
              <a:t>27</a:t>
            </a:fld>
            <a:endParaRPr lang="en-US"/>
          </a:p>
        </p:txBody>
      </p:sp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57238"/>
            <a:ext cx="4948238" cy="3711575"/>
          </a:xfrm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697414"/>
            <a:ext cx="4941887" cy="4394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6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CEC04B-2BA1-2146-873F-306C59D95587}" type="slidenum">
              <a:rPr lang="it-IT"/>
              <a:pPr/>
              <a:t>28</a:t>
            </a:fld>
            <a:endParaRPr lang="it-IT"/>
          </a:p>
        </p:txBody>
      </p:sp>
      <p:sp>
        <p:nvSpPr>
          <p:cNvPr id="174081" name="Text Box 1"/>
          <p:cNvSpPr txBox="1">
            <a:spLocks noChangeArrowheads="1"/>
          </p:cNvSpPr>
          <p:nvPr/>
        </p:nvSpPr>
        <p:spPr bwMode="auto">
          <a:xfrm>
            <a:off x="1059379" y="801769"/>
            <a:ext cx="5440918" cy="4008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328" y="5077865"/>
            <a:ext cx="6045820" cy="491436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0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019174" y="3648074"/>
            <a:ext cx="7729290" cy="861045"/>
          </a:xfrm>
        </p:spPr>
        <p:txBody>
          <a:bodyPr anchor="t" anchorCtr="0">
            <a:normAutofit/>
          </a:bodyPr>
          <a:lstStyle>
            <a:lvl1pPr algn="ctr">
              <a:defRPr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Nuclear and Particle Physics for Medicine: </a:t>
            </a:r>
            <a:br>
              <a:rPr kumimoji="0" lang="en-US" dirty="0" smtClean="0"/>
            </a:br>
            <a:r>
              <a:rPr kumimoji="0" lang="en-US" dirty="0" smtClean="0"/>
              <a:t>the case of Particle Therapy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19200" y="5124450"/>
            <a:ext cx="7529264" cy="5334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G. </a:t>
            </a:r>
            <a:r>
              <a:rPr kumimoji="0" lang="en-US" dirty="0" err="1" smtClean="0"/>
              <a:t>Battistoni</a:t>
            </a:r>
            <a:r>
              <a:rPr kumimoji="0" lang="en-US" dirty="0" smtClean="0"/>
              <a:t>, INFN Milano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44554" y="2996952"/>
            <a:ext cx="7803910" cy="1931282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834064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819456" y="6597352"/>
            <a:ext cx="2289048" cy="26877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it-IT" smtClean="0"/>
              <a:t>19 Apr 2013</a:t>
            </a:r>
            <a:endParaRPr lang="it-IT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597352"/>
            <a:ext cx="3505200" cy="26877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V Scuola Nazionale LNL</a:t>
            </a:r>
            <a:endParaRPr lang="it-IT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597352"/>
            <a:ext cx="1981200" cy="268774"/>
          </a:xfrm>
          <a:prstGeom prst="rect">
            <a:avLst/>
          </a:prstGeom>
        </p:spPr>
        <p:txBody>
          <a:bodyPr/>
          <a:lstStyle/>
          <a:p>
            <a:fld id="{E3AC184A-B3B0-45E0-921E-2F1139A15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5625"/>
            <a:ext cx="7764463" cy="1241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5238" cy="4106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981200"/>
            <a:ext cx="3806825" cy="41068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58713" y="6597352"/>
            <a:ext cx="1897063" cy="2642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19 Apr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536432"/>
            <a:ext cx="2887663" cy="27694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V Scuola Nazionale LNL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36296" y="6597033"/>
            <a:ext cx="1897063" cy="26184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6882FED-A66D-45F1-8F46-124E03D99E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64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369" y="6400800"/>
            <a:ext cx="1905000" cy="457200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19 Apr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 Scuola Nazionale LNL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911" y="6400800"/>
            <a:ext cx="1905000" cy="457200"/>
          </a:xfrm>
        </p:spPr>
        <p:txBody>
          <a:bodyPr/>
          <a:lstStyle/>
          <a:p>
            <a:fld id="{B7575D73-0F6E-3C42-A77E-7E286E7AA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6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819456" y="6597352"/>
            <a:ext cx="2289048" cy="26877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it-IT" smtClean="0"/>
              <a:t>19 Apr 2013</a:t>
            </a:r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597352"/>
            <a:ext cx="3505200" cy="26877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V Scuola Nazionale LNL</a:t>
            </a:r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597352"/>
            <a:ext cx="1981200" cy="268774"/>
          </a:xfrm>
          <a:prstGeom prst="rect">
            <a:avLst/>
          </a:prstGeom>
        </p:spPr>
        <p:txBody>
          <a:bodyPr/>
          <a:lstStyle/>
          <a:p>
            <a:fld id="{E3AC184A-B3B0-45E0-921E-2F1139A15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6819456" y="6597352"/>
            <a:ext cx="2289048" cy="26877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it-IT" smtClean="0"/>
              <a:t>19 Apr 2013</a:t>
            </a:r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597352"/>
            <a:ext cx="3505200" cy="26877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V Scuola Nazionale LNL</a:t>
            </a: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597352"/>
            <a:ext cx="1981200" cy="268774"/>
          </a:xfrm>
          <a:prstGeom prst="rect">
            <a:avLst/>
          </a:prstGeom>
        </p:spPr>
        <p:txBody>
          <a:bodyPr/>
          <a:lstStyle/>
          <a:p>
            <a:fld id="{E3AC184A-B3B0-45E0-921E-2F1139A15F7A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9456" y="6597352"/>
            <a:ext cx="2289048" cy="26877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it-IT" smtClean="0"/>
              <a:t>19 Apr 2013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597352"/>
            <a:ext cx="3505200" cy="26877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V Scuola Nazionale LNL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597352"/>
            <a:ext cx="1981200" cy="268774"/>
          </a:xfrm>
          <a:prstGeom prst="rect">
            <a:avLst/>
          </a:prstGeom>
        </p:spPr>
        <p:txBody>
          <a:bodyPr/>
          <a:lstStyle/>
          <a:p>
            <a:fld id="{E3AC184A-B3B0-45E0-921E-2F1139A15F7A}" type="slidenum">
              <a:rPr lang="it-IT" smtClean="0"/>
              <a:t>‹#›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44004" y="6568977"/>
            <a:ext cx="2289048" cy="28990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it-IT" smtClean="0"/>
              <a:t>19 Apr 2013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568977"/>
            <a:ext cx="3505200" cy="28990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V Scuola Nazionale LNL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568977"/>
            <a:ext cx="1981200" cy="28990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3AC184A-B3B0-45E0-921E-2F1139A15F7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33993" y="6527632"/>
            <a:ext cx="2289048" cy="289903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19 Apr 2013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565100"/>
            <a:ext cx="3505200" cy="274808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V Scuola Nazionale LNL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4576" y="6565100"/>
            <a:ext cx="1981200" cy="28990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3AC184A-B3B0-45E0-921E-2F1139A15F7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4"/>
            <a:ext cx="8232648" cy="166449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19 Apr 2013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V Scuola Nazionale LNL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3AC184A-B3B0-45E0-921E-2F1139A15F7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19 Apr 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V Scuola Nazionale LNL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3AC184A-B3B0-45E0-921E-2F1139A15F7A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19 Apr 2013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V Scuola Nazionale LNL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3AC184A-B3B0-45E0-921E-2F1139A15F7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339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819456" y="6597352"/>
            <a:ext cx="2289048" cy="268774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r>
              <a:rPr lang="it-IT" smtClean="0"/>
              <a:t>19 Apr 2013</a:t>
            </a:r>
            <a:endParaRPr lang="it-IT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898648" y="6597352"/>
            <a:ext cx="3505200" cy="268774"/>
          </a:xfrm>
          <a:prstGeom prst="rect">
            <a:avLst/>
          </a:prstGeom>
        </p:spPr>
        <p:txBody>
          <a:bodyPr/>
          <a:lstStyle>
            <a:lvl1pPr algn="ctr">
              <a:defRPr sz="1400" b="0"/>
            </a:lvl1pPr>
          </a:lstStyle>
          <a:p>
            <a:r>
              <a:rPr lang="it-IT" smtClean="0"/>
              <a:t>V Scuola Nazionale LNL</a:t>
            </a:r>
            <a:endParaRPr lang="it-IT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2648" y="6597352"/>
            <a:ext cx="1981200" cy="268774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fld id="{E3AC184A-B3B0-45E0-921E-2F1139A15F7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50" r:id="rId5"/>
    <p:sldLayoutId id="2147484051" r:id="rId6"/>
    <p:sldLayoutId id="2147484052" r:id="rId7"/>
    <p:sldLayoutId id="2147484054" r:id="rId8"/>
    <p:sldLayoutId id="2147484055" r:id="rId9"/>
    <p:sldLayoutId id="21474842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104" y="19431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solidFill>
                  <a:srgbClr val="000000"/>
                </a:solidFill>
              </a:rPr>
              <a:t>19 Apr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32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V Scuola Nazionale LNL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315" y="63614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5D5B98-212C-4838-B643-296D3B1B4EA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Varenna\TOM.av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1.emf"/><Relationship Id="rId4" Type="http://schemas.openxmlformats.org/officeDocument/2006/relationships/oleObject" Target="../embeddings/oleObject8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Nuclear Physics for Hadron Therapy</a:t>
            </a:r>
            <a:endParaRPr lang="it-IT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G. </a:t>
            </a:r>
            <a:r>
              <a:rPr lang="en-US" dirty="0" err="1" smtClean="0"/>
              <a:t>Battistoni</a:t>
            </a:r>
            <a:r>
              <a:rPr lang="en-US" dirty="0" smtClean="0"/>
              <a:t>, INFN Milano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460"/>
            <a:ext cx="17907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6200" y="1143000"/>
            <a:ext cx="8382000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smtClean="0">
                <a:solidFill>
                  <a:srgbClr val="000000"/>
                </a:solidFill>
                <a:latin typeface="Tahoma" pitchFamily="32" charset="0"/>
              </a:rPr>
              <a:t>Beams at </a:t>
            </a:r>
            <a:r>
              <a:rPr lang="en-GB" sz="2000" b="1" smtClean="0">
                <a:solidFill>
                  <a:srgbClr val="FF0000"/>
                </a:solidFill>
                <a:latin typeface="Tahoma" pitchFamily="32" charset="0"/>
              </a:rPr>
              <a:t>edifferent energies </a:t>
            </a:r>
            <a:r>
              <a:rPr lang="en-GB" sz="2000" b="1" smtClean="0">
                <a:solidFill>
                  <a:srgbClr val="000000"/>
                </a:solidFill>
                <a:latin typeface="Tahoma" pitchFamily="32" charset="0"/>
              </a:rPr>
              <a:t>delever dose at </a:t>
            </a:r>
            <a:r>
              <a:rPr lang="en-GB" sz="2000" b="1" smtClean="0">
                <a:solidFill>
                  <a:srgbClr val="FF0000"/>
                </a:solidFill>
                <a:latin typeface="Tahoma" pitchFamily="32" charset="0"/>
              </a:rPr>
              <a:t>different depths</a:t>
            </a:r>
            <a:endParaRPr lang="en-GB" sz="2000" b="1" dirty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1" dirty="0">
                <a:solidFill>
                  <a:srgbClr val="0000FF"/>
                </a:solidFill>
                <a:latin typeface="Tahoma" pitchFamily="32" charset="0"/>
              </a:rPr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14600"/>
            <a:ext cx="7272338" cy="401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of dose modulated in depth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6530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Longitudinal conformation: the concept of Spread Out Bragg Peak (SOBP)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jicru.oxfordjournals.org/content/7/2/11/F4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4590"/>
            <a:ext cx="7560840" cy="50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824" y="29694"/>
            <a:ext cx="9324976" cy="738262"/>
          </a:xfrm>
        </p:spPr>
        <p:txBody>
          <a:bodyPr/>
          <a:lstStyle/>
          <a:p>
            <a:pPr eaLnBrk="1" hangingPunct="1"/>
            <a:r>
              <a:rPr lang="it-IT" sz="2600" b="1" smtClean="0">
                <a:solidFill>
                  <a:schemeClr val="tx1"/>
                </a:solidFill>
              </a:rPr>
              <a:t> </a:t>
            </a:r>
            <a:r>
              <a:rPr lang="it-IT" sz="3200" b="1" smtClean="0">
                <a:solidFill>
                  <a:schemeClr val="tx1"/>
                </a:solidFill>
              </a:rPr>
              <a:t>Different ion beam delivery strategies</a:t>
            </a:r>
            <a:endParaRPr lang="de-DE" sz="3200" b="1" smtClean="0">
              <a:solidFill>
                <a:schemeClr val="tx1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500563" y="863997"/>
            <a:ext cx="4643437" cy="6021387"/>
            <a:chOff x="2835" y="527"/>
            <a:chExt cx="2925" cy="3793"/>
          </a:xfrm>
        </p:grpSpPr>
        <p:sp>
          <p:nvSpPr>
            <p:cNvPr id="25" name="Rechteck 24"/>
            <p:cNvSpPr/>
            <p:nvPr/>
          </p:nvSpPr>
          <p:spPr>
            <a:xfrm>
              <a:off x="2835" y="527"/>
              <a:ext cx="2925" cy="37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70682" name="Picture 5" descr="PSIscanprinzi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305"/>
              <a:ext cx="2784" cy="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83" name="Text Box 10"/>
            <p:cNvSpPr txBox="1">
              <a:spLocks noChangeArrowheads="1"/>
            </p:cNvSpPr>
            <p:nvPr/>
          </p:nvSpPr>
          <p:spPr bwMode="auto">
            <a:xfrm>
              <a:off x="2880" y="572"/>
              <a:ext cx="230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sz="1800" b="1" i="1"/>
                <a:t>Active conformation via energy </a:t>
              </a:r>
            </a:p>
            <a:p>
              <a:pPr eaLnBrk="1" hangingPunct="1"/>
              <a:r>
                <a:rPr lang="de-DE" sz="1800" b="1" i="1"/>
                <a:t>variation and lateral magnetic </a:t>
              </a:r>
              <a:br>
                <a:rPr lang="de-DE" sz="1800" b="1" i="1"/>
              </a:br>
              <a:r>
                <a:rPr lang="de-DE" sz="1800" b="1" i="1"/>
                <a:t>deflection of pencil-like beams</a:t>
              </a:r>
              <a:endParaRPr lang="de-DE" sz="1800" b="1" i="1">
                <a:solidFill>
                  <a:schemeClr val="accent2"/>
                </a:solidFill>
              </a:endParaRPr>
            </a:p>
          </p:txBody>
        </p:sp>
        <p:sp>
          <p:nvSpPr>
            <p:cNvPr id="70684" name="Textfeld 43"/>
            <p:cNvSpPr txBox="1">
              <a:spLocks noChangeArrowheads="1"/>
            </p:cNvSpPr>
            <p:nvPr/>
          </p:nvSpPr>
          <p:spPr bwMode="auto">
            <a:xfrm>
              <a:off x="3015" y="1830"/>
              <a:ext cx="42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sz="1400">
                  <a:solidFill>
                    <a:srgbClr val="FFFF00"/>
                  </a:solidFill>
                </a:rPr>
                <a:t>Pencil</a:t>
              </a:r>
              <a:br>
                <a:rPr lang="de-DE" sz="1400">
                  <a:solidFill>
                    <a:srgbClr val="FFFF00"/>
                  </a:solidFill>
                </a:rPr>
              </a:br>
              <a:r>
                <a:rPr lang="de-DE" sz="1400">
                  <a:solidFill>
                    <a:srgbClr val="FFFF00"/>
                  </a:solidFill>
                </a:rPr>
                <a:t>beam</a:t>
              </a:r>
            </a:p>
          </p:txBody>
        </p:sp>
        <p:sp>
          <p:nvSpPr>
            <p:cNvPr id="70685" name="Rechteck 44"/>
            <p:cNvSpPr>
              <a:spLocks noChangeArrowheads="1"/>
            </p:cNvSpPr>
            <p:nvPr/>
          </p:nvSpPr>
          <p:spPr bwMode="auto">
            <a:xfrm>
              <a:off x="3564" y="4081"/>
              <a:ext cx="15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sz="1400" b="1" i="1"/>
                <a:t>http://p-therapie.web.psi.ch/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1824" y="866381"/>
            <a:ext cx="4357687" cy="6003925"/>
            <a:chOff x="44" y="527"/>
            <a:chExt cx="2745" cy="3782"/>
          </a:xfrm>
        </p:grpSpPr>
        <p:sp>
          <p:nvSpPr>
            <p:cNvPr id="24" name="Rechteck 23"/>
            <p:cNvSpPr/>
            <p:nvPr/>
          </p:nvSpPr>
          <p:spPr>
            <a:xfrm>
              <a:off x="44" y="527"/>
              <a:ext cx="2745" cy="37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0662" name="Text Box 10"/>
            <p:cNvSpPr txBox="1">
              <a:spLocks noChangeArrowheads="1"/>
            </p:cNvSpPr>
            <p:nvPr/>
          </p:nvSpPr>
          <p:spPr bwMode="auto">
            <a:xfrm>
              <a:off x="68" y="572"/>
              <a:ext cx="270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sz="1800" b="1" i="1"/>
                <a:t>Passive conformation of scattered </a:t>
              </a:r>
              <a:br>
                <a:rPr lang="de-DE" sz="1800" b="1" i="1"/>
              </a:br>
              <a:r>
                <a:rPr lang="de-DE" sz="1800" b="1" i="1"/>
                <a:t>broad beam with compensator (distal </a:t>
              </a:r>
              <a:br>
                <a:rPr lang="de-DE" sz="1800" b="1" i="1"/>
              </a:br>
              <a:r>
                <a:rPr lang="de-DE" sz="1800" b="1" i="1"/>
                <a:t>edge) and collimator (lateral shaping)</a:t>
              </a:r>
              <a:endParaRPr lang="de-DE" sz="1800" b="1" i="1">
                <a:solidFill>
                  <a:schemeClr val="accent2"/>
                </a:solidFill>
              </a:endParaRPr>
            </a:p>
          </p:txBody>
        </p:sp>
        <p:pic>
          <p:nvPicPr>
            <p:cNvPr id="70663" name="Picture 7" descr="lbldosepullba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" y="1564"/>
              <a:ext cx="2544" cy="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hteck 40"/>
            <p:cNvSpPr/>
            <p:nvPr/>
          </p:nvSpPr>
          <p:spPr>
            <a:xfrm>
              <a:off x="179" y="1969"/>
              <a:ext cx="315" cy="1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70665" name="Gruppieren 41"/>
            <p:cNvGrpSpPr>
              <a:grpSpLocks/>
            </p:cNvGrpSpPr>
            <p:nvPr/>
          </p:nvGrpSpPr>
          <p:grpSpPr bwMode="auto">
            <a:xfrm>
              <a:off x="224" y="2104"/>
              <a:ext cx="225" cy="1080"/>
              <a:chOff x="357158" y="3357562"/>
              <a:chExt cx="357190" cy="1714512"/>
            </a:xfrm>
          </p:grpSpPr>
          <p:cxnSp>
            <p:nvCxnSpPr>
              <p:cNvPr id="28" name="Gerade Verbindung mit Pfeil 27"/>
              <p:cNvCxnSpPr/>
              <p:nvPr/>
            </p:nvCxnSpPr>
            <p:spPr>
              <a:xfrm>
                <a:off x="357158" y="3643314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>
                <a:off x="357158" y="3786190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/>
              <p:nvPr/>
            </p:nvCxnSpPr>
            <p:spPr>
              <a:xfrm>
                <a:off x="357158" y="3929066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/>
              <p:cNvCxnSpPr/>
              <p:nvPr/>
            </p:nvCxnSpPr>
            <p:spPr>
              <a:xfrm>
                <a:off x="357158" y="4071942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/>
              <p:cNvCxnSpPr/>
              <p:nvPr/>
            </p:nvCxnSpPr>
            <p:spPr>
              <a:xfrm>
                <a:off x="357158" y="4214818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/>
              <p:cNvCxnSpPr/>
              <p:nvPr/>
            </p:nvCxnSpPr>
            <p:spPr>
              <a:xfrm>
                <a:off x="357158" y="4357694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/>
              <p:nvPr/>
            </p:nvCxnSpPr>
            <p:spPr>
              <a:xfrm>
                <a:off x="357158" y="4500570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mit Pfeil 34"/>
              <p:cNvCxnSpPr/>
              <p:nvPr/>
            </p:nvCxnSpPr>
            <p:spPr>
              <a:xfrm>
                <a:off x="357158" y="4643446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mit Pfeil 35"/>
              <p:cNvCxnSpPr/>
              <p:nvPr/>
            </p:nvCxnSpPr>
            <p:spPr>
              <a:xfrm>
                <a:off x="357158" y="4786322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mit Pfeil 36"/>
              <p:cNvCxnSpPr/>
              <p:nvPr/>
            </p:nvCxnSpPr>
            <p:spPr>
              <a:xfrm>
                <a:off x="357158" y="4929198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mit Pfeil 37"/>
              <p:cNvCxnSpPr/>
              <p:nvPr/>
            </p:nvCxnSpPr>
            <p:spPr>
              <a:xfrm>
                <a:off x="357158" y="5070486"/>
                <a:ext cx="35719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38"/>
              <p:cNvCxnSpPr/>
              <p:nvPr/>
            </p:nvCxnSpPr>
            <p:spPr>
              <a:xfrm>
                <a:off x="357158" y="3500438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/>
              <p:cNvCxnSpPr/>
              <p:nvPr/>
            </p:nvCxnSpPr>
            <p:spPr>
              <a:xfrm>
                <a:off x="357158" y="3357562"/>
                <a:ext cx="357190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666" name="Textfeld 42"/>
            <p:cNvSpPr txBox="1">
              <a:spLocks noChangeArrowheads="1"/>
            </p:cNvSpPr>
            <p:nvPr/>
          </p:nvSpPr>
          <p:spPr bwMode="auto">
            <a:xfrm>
              <a:off x="89" y="1729"/>
              <a:ext cx="41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sz="1400"/>
                <a:t>Broad</a:t>
              </a:r>
            </a:p>
            <a:p>
              <a:pPr eaLnBrk="1" hangingPunct="1"/>
              <a:r>
                <a:rPr lang="de-DE" sz="1400"/>
                <a:t>beam</a:t>
              </a:r>
            </a:p>
          </p:txBody>
        </p:sp>
        <p:sp>
          <p:nvSpPr>
            <p:cNvPr id="70667" name="Rechteck 45"/>
            <p:cNvSpPr>
              <a:spLocks noChangeArrowheads="1"/>
            </p:cNvSpPr>
            <p:nvPr/>
          </p:nvSpPr>
          <p:spPr bwMode="auto">
            <a:xfrm>
              <a:off x="539" y="4070"/>
              <a:ext cx="17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sz="1400" b="1" i="1"/>
                <a:t>Chu et al, Rev Sci Instrum 1993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0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4" cstate="print"/>
          <a:srcRect l="633" r="539"/>
          <a:stretch>
            <a:fillRect/>
          </a:stretch>
        </p:blipFill>
        <p:spPr bwMode="auto">
          <a:xfrm>
            <a:off x="163513" y="928688"/>
            <a:ext cx="826611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63491"/>
            <a:ext cx="5508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800" b="1" smtClean="0">
                <a:latin typeface="Arial" pitchFamily="34" charset="0"/>
                <a:cs typeface="Arial" pitchFamily="34" charset="0"/>
              </a:rPr>
              <a:t>Rasterscan Method @ GSI / HIT/ CNAO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50825" y="114458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14313" y="2928938"/>
            <a:ext cx="18907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scanning of</a:t>
            </a:r>
          </a:p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focussed</a:t>
            </a:r>
          </a:p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ion beams</a:t>
            </a:r>
          </a:p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fast</a:t>
            </a:r>
          </a:p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dipole magnets</a:t>
            </a:r>
          </a:p>
          <a:p>
            <a:endParaRPr lang="de-DE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active variation</a:t>
            </a:r>
          </a:p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the energy,</a:t>
            </a:r>
          </a:p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focus and</a:t>
            </a:r>
          </a:p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intensity in the</a:t>
            </a:r>
          </a:p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accelerator and</a:t>
            </a:r>
          </a:p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beam lines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1928813" y="6488113"/>
            <a:ext cx="311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Haberer et al., NIM A , 1993</a:t>
            </a:r>
          </a:p>
        </p:txBody>
      </p:sp>
      <p:pic>
        <p:nvPicPr>
          <p:cNvPr id="33800" name="TOM.avi" descr="/Users/andreamairani/Desktop/TOM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2938" y="0"/>
            <a:ext cx="3421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9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33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80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457200" y="165100"/>
            <a:ext cx="8229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Fundamental Formula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655638" y="3468688"/>
            <a:ext cx="8102600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/>
              <a:t>The equation relating dose to fluence and stopping power is the starting point of most beam line design problems. From the figure :</a:t>
            </a:r>
          </a:p>
        </p:txBody>
      </p:sp>
      <p:pic>
        <p:nvPicPr>
          <p:cNvPr id="2365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4368800"/>
            <a:ext cx="7288212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501650" y="5581650"/>
            <a:ext cx="8102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/>
              <a:t>dose = fluence × mass stopping power</a:t>
            </a:r>
          </a:p>
        </p:txBody>
      </p:sp>
      <p:grpSp>
        <p:nvGrpSpPr>
          <p:cNvPr id="236579" name="Group 35"/>
          <p:cNvGrpSpPr>
            <a:grpSpLocks/>
          </p:cNvGrpSpPr>
          <p:nvPr/>
        </p:nvGrpSpPr>
        <p:grpSpPr bwMode="auto">
          <a:xfrm>
            <a:off x="1763713" y="1009650"/>
            <a:ext cx="5151437" cy="2317750"/>
            <a:chOff x="1041" y="684"/>
            <a:chExt cx="3245" cy="1460"/>
          </a:xfrm>
        </p:grpSpPr>
        <p:sp>
          <p:nvSpPr>
            <p:cNvPr id="236556" name="Rectangle 12" descr="10%"/>
            <p:cNvSpPr>
              <a:spLocks noChangeArrowheads="1"/>
            </p:cNvSpPr>
            <p:nvPr/>
          </p:nvSpPr>
          <p:spPr bwMode="auto">
            <a:xfrm>
              <a:off x="2880" y="684"/>
              <a:ext cx="387" cy="1186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558" name="Line 14"/>
            <p:cNvSpPr>
              <a:spLocks noChangeShapeType="1"/>
            </p:cNvSpPr>
            <p:nvPr/>
          </p:nvSpPr>
          <p:spPr bwMode="auto">
            <a:xfrm>
              <a:off x="1961" y="854"/>
              <a:ext cx="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59" name="Line 15"/>
            <p:cNvSpPr>
              <a:spLocks noChangeShapeType="1"/>
            </p:cNvSpPr>
            <p:nvPr/>
          </p:nvSpPr>
          <p:spPr bwMode="auto">
            <a:xfrm>
              <a:off x="1961" y="999"/>
              <a:ext cx="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60" name="Line 16"/>
            <p:cNvSpPr>
              <a:spLocks noChangeShapeType="1"/>
            </p:cNvSpPr>
            <p:nvPr/>
          </p:nvSpPr>
          <p:spPr bwMode="auto">
            <a:xfrm>
              <a:off x="1961" y="1144"/>
              <a:ext cx="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61" name="Line 17"/>
            <p:cNvSpPr>
              <a:spLocks noChangeShapeType="1"/>
            </p:cNvSpPr>
            <p:nvPr/>
          </p:nvSpPr>
          <p:spPr bwMode="auto">
            <a:xfrm>
              <a:off x="1961" y="1289"/>
              <a:ext cx="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62" name="Line 18"/>
            <p:cNvSpPr>
              <a:spLocks noChangeShapeType="1"/>
            </p:cNvSpPr>
            <p:nvPr/>
          </p:nvSpPr>
          <p:spPr bwMode="auto">
            <a:xfrm>
              <a:off x="1961" y="1435"/>
              <a:ext cx="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63" name="Line 19"/>
            <p:cNvSpPr>
              <a:spLocks noChangeShapeType="1"/>
            </p:cNvSpPr>
            <p:nvPr/>
          </p:nvSpPr>
          <p:spPr bwMode="auto">
            <a:xfrm>
              <a:off x="1961" y="1580"/>
              <a:ext cx="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66" name="Line 22"/>
            <p:cNvSpPr>
              <a:spLocks noChangeShapeType="1"/>
            </p:cNvSpPr>
            <p:nvPr/>
          </p:nvSpPr>
          <p:spPr bwMode="auto">
            <a:xfrm>
              <a:off x="2880" y="1942"/>
              <a:ext cx="0" cy="1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67" name="Line 23"/>
            <p:cNvSpPr>
              <a:spLocks noChangeShapeType="1"/>
            </p:cNvSpPr>
            <p:nvPr/>
          </p:nvSpPr>
          <p:spPr bwMode="auto">
            <a:xfrm>
              <a:off x="3267" y="1942"/>
              <a:ext cx="0" cy="1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68" name="Line 24"/>
            <p:cNvSpPr>
              <a:spLocks noChangeShapeType="1"/>
            </p:cNvSpPr>
            <p:nvPr/>
          </p:nvSpPr>
          <p:spPr bwMode="auto">
            <a:xfrm>
              <a:off x="1961" y="1725"/>
              <a:ext cx="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70" name="Line 26"/>
            <p:cNvSpPr>
              <a:spLocks noChangeShapeType="1"/>
            </p:cNvSpPr>
            <p:nvPr/>
          </p:nvSpPr>
          <p:spPr bwMode="auto">
            <a:xfrm>
              <a:off x="2541" y="2039"/>
              <a:ext cx="3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73" name="Text Box 29"/>
            <p:cNvSpPr txBox="1">
              <a:spLocks noChangeArrowheads="1"/>
            </p:cNvSpPr>
            <p:nvPr/>
          </p:nvSpPr>
          <p:spPr bwMode="auto">
            <a:xfrm>
              <a:off x="1041" y="1140"/>
              <a:ext cx="7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i="1"/>
                <a:t>N</a:t>
              </a:r>
              <a:r>
                <a:rPr lang="en-US" sz="2000"/>
                <a:t> protons</a:t>
              </a:r>
            </a:p>
          </p:txBody>
        </p:sp>
        <p:sp>
          <p:nvSpPr>
            <p:cNvPr id="236575" name="Line 31"/>
            <p:cNvSpPr>
              <a:spLocks noChangeShapeType="1"/>
            </p:cNvSpPr>
            <p:nvPr/>
          </p:nvSpPr>
          <p:spPr bwMode="auto">
            <a:xfrm flipH="1" flipV="1">
              <a:off x="3291" y="2039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76" name="Line 32"/>
            <p:cNvSpPr>
              <a:spLocks noChangeShapeType="1"/>
            </p:cNvSpPr>
            <p:nvPr/>
          </p:nvSpPr>
          <p:spPr bwMode="auto">
            <a:xfrm flipH="1">
              <a:off x="3315" y="902"/>
              <a:ext cx="460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577" name="Text Box 33"/>
            <p:cNvSpPr txBox="1">
              <a:spLocks noChangeArrowheads="1"/>
            </p:cNvSpPr>
            <p:nvPr/>
          </p:nvSpPr>
          <p:spPr bwMode="auto">
            <a:xfrm>
              <a:off x="3775" y="708"/>
              <a:ext cx="5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area </a:t>
              </a:r>
              <a:r>
                <a:rPr lang="en-US" sz="2000" b="1" i="1"/>
                <a:t>A</a:t>
              </a:r>
            </a:p>
          </p:txBody>
        </p:sp>
        <p:sp>
          <p:nvSpPr>
            <p:cNvPr id="236578" name="Text Box 34"/>
            <p:cNvSpPr txBox="1">
              <a:spLocks noChangeArrowheads="1"/>
            </p:cNvSpPr>
            <p:nvPr/>
          </p:nvSpPr>
          <p:spPr bwMode="auto">
            <a:xfrm>
              <a:off x="3630" y="1894"/>
              <a:ext cx="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000"/>
                <a:t>Δ</a:t>
              </a:r>
              <a:r>
                <a:rPr lang="en-US" sz="2000" b="1" i="1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9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5655"/>
          </a:xfrm>
        </p:spPr>
        <p:txBody>
          <a:bodyPr/>
          <a:lstStyle/>
          <a:p>
            <a:r>
              <a:rPr lang="en-US" b="1" smtClean="0"/>
              <a:t>Basic physics ingredients</a:t>
            </a:r>
            <a:endParaRPr lang="it-IT" b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mtClean="0"/>
              <a:t>Knowledge of Stopping power: </a:t>
            </a:r>
            <a:r>
              <a:rPr lang="en-US" sz="2400" smtClean="0">
                <a:solidFill>
                  <a:srgbClr val="0070C0"/>
                </a:solidFill>
              </a:rPr>
              <a:t>S </a:t>
            </a:r>
            <a:r>
              <a:rPr lang="en-US" sz="2400">
                <a:solidFill>
                  <a:srgbClr val="0070C0"/>
                </a:solidFill>
              </a:rPr>
              <a:t>≡ – </a:t>
            </a:r>
            <a:r>
              <a:rPr lang="en-US" sz="2400" smtClean="0">
                <a:solidFill>
                  <a:srgbClr val="0070C0"/>
                </a:solidFill>
              </a:rPr>
              <a:t>dE/dx (MeV/cm)</a:t>
            </a:r>
            <a:r>
              <a:rPr lang="en-US" sz="2800" b="1" i="1">
                <a:solidFill>
                  <a:srgbClr val="0070C0"/>
                </a:solidFill>
              </a:rPr>
              <a:t> </a:t>
            </a:r>
            <a:r>
              <a:rPr lang="en-US" sz="2000" b="1" i="1">
                <a:solidFill>
                  <a:srgbClr val="0070C0"/>
                </a:solidFill>
              </a:rPr>
              <a:t>mass stopping </a:t>
            </a:r>
            <a:r>
              <a:rPr lang="en-US" sz="2000" b="1" i="1" smtClean="0">
                <a:solidFill>
                  <a:srgbClr val="0070C0"/>
                </a:solidFill>
              </a:rPr>
              <a:t>power: 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01" y="2950323"/>
            <a:ext cx="3835375" cy="95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 txBox="1">
            <a:spLocks noGrp="1"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>
              <a:defRPr/>
            </a:pPr>
            <a:fld id="{EFA32BEC-105B-4F12-9265-09078059B8FE}" type="slidenum">
              <a:rPr lang="en-US">
                <a:cs typeface="+mn-cs"/>
              </a:rPr>
              <a:pPr algn="r">
                <a:defRPr/>
              </a:pPr>
              <a:t>16</a:t>
            </a:fld>
            <a:endParaRPr lang="en-US">
              <a:cs typeface="+mn-cs"/>
            </a:endParaRPr>
          </a:p>
        </p:txBody>
      </p:sp>
      <p:sp>
        <p:nvSpPr>
          <p:cNvPr id="11" name="Rectangle 12"/>
          <p:cNvSpPr txBox="1">
            <a:spLocks noGrp="1"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>
              <a:defRPr/>
            </a:pPr>
            <a:fld id="{8330DBE7-54B3-4190-8176-D1259A9FCB38}" type="slidenum">
              <a:rPr lang="en-US">
                <a:cs typeface="+mn-cs"/>
              </a:rPr>
              <a:pPr algn="r">
                <a:defRPr/>
              </a:pPr>
              <a:t>16</a:t>
            </a:fld>
            <a:endParaRPr lang="en-US">
              <a:cs typeface="+mn-cs"/>
            </a:endParaRPr>
          </a:p>
        </p:txBody>
      </p:sp>
      <p:sp>
        <p:nvSpPr>
          <p:cNvPr id="27956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9387" y="247803"/>
            <a:ext cx="8660755" cy="804710"/>
          </a:xfrm>
        </p:spPr>
        <p:txBody>
          <a:bodyPr>
            <a:normAutofit fontScale="90000"/>
          </a:bodyPr>
          <a:lstStyle/>
          <a:p>
            <a:r>
              <a:rPr lang="en-US" sz="3200" b="1" smtClean="0"/>
              <a:t>Charged particle dE/dx: </a:t>
            </a:r>
            <a:r>
              <a:rPr lang="en-US" sz="3200" b="1" smtClean="0">
                <a:solidFill>
                  <a:srgbClr val="002060"/>
                </a:solidFill>
              </a:rPr>
              <a:t>Bethe-Bloch and corrections </a:t>
            </a:r>
            <a:endParaRPr lang="en-US" sz="3200" b="1" smtClean="0"/>
          </a:p>
        </p:txBody>
      </p:sp>
      <p:sp>
        <p:nvSpPr>
          <p:cNvPr id="279567" name="Text Box 13"/>
          <p:cNvSpPr txBox="1">
            <a:spLocks noChangeArrowheads="1"/>
          </p:cNvSpPr>
          <p:nvPr/>
        </p:nvSpPr>
        <p:spPr bwMode="auto">
          <a:xfrm>
            <a:off x="682625" y="1052513"/>
            <a:ext cx="188595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Comic Sans MS" pitchFamily="66" charset="0"/>
              </a:rPr>
              <a:t>Spin 0</a:t>
            </a:r>
          </a:p>
          <a:p>
            <a:r>
              <a:rPr lang="en-US" sz="1800">
                <a:solidFill>
                  <a:srgbClr val="002060"/>
                </a:solidFill>
                <a:latin typeface="Comic Sans MS" pitchFamily="66" charset="0"/>
              </a:rPr>
              <a:t> (spin1 is similar):</a:t>
            </a:r>
          </a:p>
        </p:txBody>
      </p:sp>
      <p:grpSp>
        <p:nvGrpSpPr>
          <p:cNvPr id="279568" name="Group 34"/>
          <p:cNvGrpSpPr>
            <a:grpSpLocks/>
          </p:cNvGrpSpPr>
          <p:nvPr/>
        </p:nvGrpSpPr>
        <p:grpSpPr bwMode="auto">
          <a:xfrm>
            <a:off x="755650" y="908050"/>
            <a:ext cx="7829550" cy="1619250"/>
            <a:chOff x="755576" y="1124744"/>
            <a:chExt cx="7829550" cy="1618159"/>
          </a:xfrm>
        </p:grpSpPr>
        <p:sp>
          <p:nvSpPr>
            <p:cNvPr id="279571" name="Right Brace 20"/>
            <p:cNvSpPr>
              <a:spLocks/>
            </p:cNvSpPr>
            <p:nvPr/>
          </p:nvSpPr>
          <p:spPr bwMode="auto">
            <a:xfrm rot="-5400000">
              <a:off x="3849070" y="1415626"/>
              <a:ext cx="214314" cy="928694"/>
            </a:xfrm>
            <a:prstGeom prst="rightBrace">
              <a:avLst>
                <a:gd name="adj1" fmla="val 8326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endParaRPr lang="it-IT" sz="16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279561" name="Object 9"/>
            <p:cNvGraphicFramePr>
              <a:graphicFrameLocks noChangeAspect="1"/>
            </p:cNvGraphicFramePr>
            <p:nvPr/>
          </p:nvGraphicFramePr>
          <p:xfrm>
            <a:off x="755576" y="1988840"/>
            <a:ext cx="7829550" cy="754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21" name="Equation" r:id="rId3" imgW="5270400" imgH="507960" progId="Equation.3">
                    <p:embed/>
                  </p:oleObj>
                </mc:Choice>
                <mc:Fallback>
                  <p:oleObj name="Equation" r:id="rId3" imgW="527040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1988840"/>
                          <a:ext cx="7829550" cy="754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9572" name="TextBox 21"/>
            <p:cNvSpPr txBox="1">
              <a:spLocks noChangeArrowheads="1"/>
            </p:cNvSpPr>
            <p:nvPr/>
          </p:nvSpPr>
          <p:spPr bwMode="auto">
            <a:xfrm>
              <a:off x="3203848" y="1124744"/>
              <a:ext cx="2220848" cy="646331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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ln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</a:t>
              </a:r>
              <a:r>
                <a:rPr lang="en-US" sz="1800" baseline="3000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4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</a:t>
              </a:r>
              <a:r>
                <a:rPr lang="en-US" sz="1800" baseline="3000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4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 relativistic rise</a:t>
              </a:r>
              <a:endParaRPr lang="en-US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79569" name="TextBox 27"/>
          <p:cNvSpPr txBox="1">
            <a:spLocks noChangeArrowheads="1"/>
          </p:cNvSpPr>
          <p:nvPr/>
        </p:nvSpPr>
        <p:spPr bwMode="auto">
          <a:xfrm>
            <a:off x="755650" y="2565400"/>
            <a:ext cx="8388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>
                <a:latin typeface="Comic Sans MS" pitchFamily="66" charset="0"/>
              </a:rPr>
              <a:t> I	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: mean excitation energy , material-dependent</a:t>
            </a:r>
            <a:r>
              <a:rPr lang="en-US" sz="1800">
                <a:latin typeface="Comic Sans MS" pitchFamily="66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1800">
                <a:latin typeface="Comic Sans MS" pitchFamily="66" charset="0"/>
              </a:rPr>
              <a:t> δ	: density correction;</a:t>
            </a:r>
          </a:p>
          <a:p>
            <a:pPr>
              <a:buFont typeface="Wingdings" pitchFamily="2" charset="2"/>
              <a:buChar char="Ø"/>
            </a:pPr>
            <a:r>
              <a:rPr lang="en-US" sz="1800">
                <a:latin typeface="Comic Sans MS" pitchFamily="66" charset="0"/>
              </a:rPr>
              <a:t> C	: is the shell correction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, important at low energies</a:t>
            </a:r>
          </a:p>
          <a:p>
            <a:pPr>
              <a:buFont typeface="Wingdings" pitchFamily="2" charset="2"/>
              <a:buChar char="Ø"/>
            </a:pPr>
            <a:r>
              <a:rPr lang="en-US" sz="1800">
                <a:latin typeface="Comic Sans MS" pitchFamily="66" charset="0"/>
              </a:rPr>
              <a:t> T</a:t>
            </a:r>
            <a:r>
              <a:rPr lang="en-US" sz="1800" baseline="-25000">
                <a:latin typeface="Comic Sans MS" pitchFamily="66" charset="0"/>
              </a:rPr>
              <a:t>max	</a:t>
            </a:r>
            <a:r>
              <a:rPr lang="en-US" sz="1800">
                <a:latin typeface="Comic Sans MS" pitchFamily="66" charset="0"/>
              </a:rPr>
              <a:t>: </a:t>
            </a:r>
            <a:r>
              <a:rPr lang="en-US" sz="1800">
                <a:solidFill>
                  <a:srgbClr val="002060"/>
                </a:solidFill>
                <a:latin typeface="Comic Sans MS" pitchFamily="66" charset="0"/>
              </a:rPr>
              <a:t>maximum energy transfer to an electron (from kinematics);</a:t>
            </a:r>
          </a:p>
          <a:p>
            <a:pPr>
              <a:buFont typeface="Wingdings" pitchFamily="2" charset="2"/>
              <a:buChar char="Ø"/>
            </a:pPr>
            <a:r>
              <a:rPr lang="en-US" sz="1800" smtClean="0">
                <a:latin typeface="Comic Sans MS" pitchFamily="66" charset="0"/>
              </a:rPr>
              <a:t>L</a:t>
            </a:r>
            <a:r>
              <a:rPr lang="en-US" sz="1800" baseline="-25000" smtClean="0">
                <a:latin typeface="Comic Sans MS" pitchFamily="66" charset="0"/>
              </a:rPr>
              <a:t>1</a:t>
            </a:r>
            <a:r>
              <a:rPr lang="en-US" sz="1800">
                <a:latin typeface="Comic Sans MS" pitchFamily="66" charset="0"/>
              </a:rPr>
              <a:t>	: Barkas correction (z</a:t>
            </a:r>
            <a:r>
              <a:rPr lang="en-US" sz="1800" baseline="30000">
                <a:latin typeface="Comic Sans MS" pitchFamily="66" charset="0"/>
              </a:rPr>
              <a:t>3</a:t>
            </a:r>
            <a:r>
              <a:rPr lang="en-US" sz="1800">
                <a:latin typeface="Comic Sans MS" pitchFamily="66" charset="0"/>
              </a:rPr>
              <a:t>) responsible for the difference in 	  stopping power for particles-antiparticles;</a:t>
            </a:r>
          </a:p>
          <a:p>
            <a:pPr>
              <a:buFont typeface="Wingdings" pitchFamily="2" charset="2"/>
              <a:buChar char="Ø"/>
            </a:pPr>
            <a:r>
              <a:rPr lang="en-US" sz="1800">
                <a:latin typeface="Comic Sans MS" pitchFamily="66" charset="0"/>
              </a:rPr>
              <a:t> L</a:t>
            </a:r>
            <a:r>
              <a:rPr lang="en-US" sz="1800" baseline="-25000">
                <a:latin typeface="Comic Sans MS" pitchFamily="66" charset="0"/>
              </a:rPr>
              <a:t>2</a:t>
            </a:r>
            <a:r>
              <a:rPr lang="en-US" sz="1800">
                <a:latin typeface="Comic Sans MS" pitchFamily="66" charset="0"/>
              </a:rPr>
              <a:t>	: Bloch (z</a:t>
            </a:r>
            <a:r>
              <a:rPr lang="en-US" sz="1800" baseline="30000">
                <a:latin typeface="Comic Sans MS" pitchFamily="66" charset="0"/>
              </a:rPr>
              <a:t>4</a:t>
            </a:r>
            <a:r>
              <a:rPr lang="en-US" sz="1800">
                <a:latin typeface="Comic Sans MS" pitchFamily="66" charset="0"/>
              </a:rPr>
              <a:t>) correction </a:t>
            </a:r>
            <a:endParaRPr lang="en-US" sz="1800">
              <a:solidFill>
                <a:srgbClr val="B30505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>
                <a:latin typeface="Comic Sans MS" pitchFamily="66" charset="0"/>
              </a:rPr>
              <a:t> G	: Mott corrections</a:t>
            </a:r>
          </a:p>
        </p:txBody>
      </p:sp>
      <p:sp>
        <p:nvSpPr>
          <p:cNvPr id="279570" name="TextBox 32"/>
          <p:cNvSpPr txBox="1">
            <a:spLocks noChangeArrowheads="1"/>
          </p:cNvSpPr>
          <p:nvPr/>
        </p:nvSpPr>
        <p:spPr bwMode="auto">
          <a:xfrm>
            <a:off x="455612" y="5616575"/>
            <a:ext cx="842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9900"/>
                </a:solidFill>
                <a:latin typeface="Comic Sans MS" pitchFamily="66" charset="0"/>
              </a:rPr>
              <a:t>Valid for </a:t>
            </a:r>
            <a:r>
              <a:rPr lang="en-US" sz="1800" b="1">
                <a:solidFill>
                  <a:srgbClr val="009900"/>
                </a:solidFill>
                <a:latin typeface="Comic Sans MS" pitchFamily="66" charset="0"/>
              </a:rPr>
              <a:t>m&gt;&gt;m</a:t>
            </a:r>
            <a:r>
              <a:rPr lang="en-US" sz="1800" b="1" baseline="-25000">
                <a:solidFill>
                  <a:srgbClr val="009900"/>
                </a:solidFill>
                <a:latin typeface="Comic Sans MS" pitchFamily="66" charset="0"/>
              </a:rPr>
              <a:t>e</a:t>
            </a:r>
            <a:r>
              <a:rPr lang="en-US" sz="1800" baseline="-25000">
                <a:solidFill>
                  <a:srgbClr val="009900"/>
                </a:solidFill>
                <a:latin typeface="Comic Sans MS" pitchFamily="66" charset="0"/>
              </a:rPr>
              <a:t>,</a:t>
            </a:r>
            <a:r>
              <a:rPr lang="en-US" sz="1800">
                <a:solidFill>
                  <a:srgbClr val="009900"/>
                </a:solidFill>
                <a:latin typeface="Comic Sans MS" pitchFamily="66" charset="0"/>
              </a:rPr>
              <a:t>  However, the formulation for electron/positrons is similar, except for the “energetic” collisions with atomic electrons. </a:t>
            </a:r>
            <a:endParaRPr lang="en-US" sz="1800" baseline="-25000">
              <a:solidFill>
                <a:srgbClr val="0099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/>
          <p:cNvSpPr txBox="1">
            <a:spLocks noGrp="1"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>
              <a:defRPr/>
            </a:pPr>
            <a:fld id="{BD5F3EFF-A50B-4CC0-BB86-283084D4A019}" type="slidenum">
              <a:rPr lang="en-US">
                <a:cs typeface="+mn-cs"/>
              </a:rPr>
              <a:pPr algn="r">
                <a:defRPr/>
              </a:pPr>
              <a:t>17</a:t>
            </a:fld>
            <a:endParaRPr lang="en-US">
              <a:cs typeface="+mn-cs"/>
            </a:endParaRPr>
          </a:p>
        </p:txBody>
      </p:sp>
      <p:sp>
        <p:nvSpPr>
          <p:cNvPr id="19" name="Rectangle 12"/>
          <p:cNvSpPr txBox="1">
            <a:spLocks noGrp="1" noChangeArrowheads="1"/>
          </p:cNvSpPr>
          <p:nvPr/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>
              <a:defRPr/>
            </a:pPr>
            <a:fld id="{2A998C74-0C28-40C0-905A-AD5A877DE1ED}" type="slidenum">
              <a:rPr lang="en-US">
                <a:cs typeface="+mn-cs"/>
              </a:rPr>
              <a:pPr algn="r">
                <a:defRPr/>
              </a:pPr>
              <a:t>17</a:t>
            </a:fld>
            <a:endParaRPr lang="en-US">
              <a:cs typeface="+mn-cs"/>
            </a:endParaRPr>
          </a:p>
        </p:txBody>
      </p:sp>
      <p:cxnSp>
        <p:nvCxnSpPr>
          <p:cNvPr id="280580" name="Straight Connector 14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80581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80582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80583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8058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80585" name="Straight Connector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80586" name="Straight Connector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80587" name="Straight Connector 13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611188" y="115888"/>
            <a:ext cx="6802437" cy="6429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sz="3600" b="1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Mott corrections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80589" name="Picture 12" descr="u238500cu_ppt.png"/>
          <p:cNvPicPr>
            <a:picLocks noChangeAspect="1"/>
          </p:cNvPicPr>
          <p:nvPr/>
        </p:nvPicPr>
        <p:blipFill>
          <a:blip r:embed="rId3"/>
          <a:srcRect l="6117" t="30724" r="12451" b="6647"/>
          <a:stretch>
            <a:fillRect/>
          </a:stretch>
        </p:blipFill>
        <p:spPr bwMode="auto">
          <a:xfrm>
            <a:off x="468313" y="2708275"/>
            <a:ext cx="3627437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90" name="Picture 13" descr="u238950cu_ppt.png"/>
          <p:cNvPicPr>
            <a:picLocks noChangeAspect="1"/>
          </p:cNvPicPr>
          <p:nvPr/>
        </p:nvPicPr>
        <p:blipFill>
          <a:blip r:embed="rId4"/>
          <a:srcRect l="6461" t="28648" r="12462" b="6827"/>
          <a:stretch>
            <a:fillRect/>
          </a:stretch>
        </p:blipFill>
        <p:spPr bwMode="auto">
          <a:xfrm>
            <a:off x="4859338" y="2565400"/>
            <a:ext cx="362585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91" name="Rectangle 8"/>
          <p:cNvSpPr>
            <a:spLocks noChangeArrowheads="1"/>
          </p:cNvSpPr>
          <p:nvPr/>
        </p:nvSpPr>
        <p:spPr bwMode="auto">
          <a:xfrm>
            <a:off x="2411413" y="6165850"/>
            <a:ext cx="501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Comic Sans MS" pitchFamily="66" charset="0"/>
                <a:cs typeface="Tahoma" pitchFamily="34" charset="0"/>
              </a:rPr>
              <a:t>[data from A.A. Golubev et al, NIMB 263 (2007) 339]</a:t>
            </a:r>
          </a:p>
        </p:txBody>
      </p:sp>
      <p:sp>
        <p:nvSpPr>
          <p:cNvPr id="280592" name="TextBox 15"/>
          <p:cNvSpPr txBox="1">
            <a:spLocks noChangeArrowheads="1"/>
          </p:cNvSpPr>
          <p:nvPr/>
        </p:nvSpPr>
        <p:spPr bwMode="auto">
          <a:xfrm>
            <a:off x="539750" y="2414588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aseline="30000">
                <a:solidFill>
                  <a:srgbClr val="009900"/>
                </a:solidFill>
                <a:latin typeface="Comic Sans MS" pitchFamily="66" charset="0"/>
              </a:rPr>
              <a:t>238</a:t>
            </a:r>
            <a:r>
              <a:rPr lang="en-US" sz="1800">
                <a:solidFill>
                  <a:srgbClr val="009900"/>
                </a:solidFill>
                <a:latin typeface="Comic Sans MS" pitchFamily="66" charset="0"/>
              </a:rPr>
              <a:t>U range in copper</a:t>
            </a:r>
          </a:p>
        </p:txBody>
      </p:sp>
      <p:sp>
        <p:nvSpPr>
          <p:cNvPr id="280593" name="TextBox 16"/>
          <p:cNvSpPr txBox="1">
            <a:spLocks noChangeArrowheads="1"/>
          </p:cNvSpPr>
          <p:nvPr/>
        </p:nvSpPr>
        <p:spPr bwMode="auto">
          <a:xfrm>
            <a:off x="1139825" y="3411538"/>
            <a:ext cx="1635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500MeV/n</a:t>
            </a:r>
          </a:p>
        </p:txBody>
      </p:sp>
      <p:sp>
        <p:nvSpPr>
          <p:cNvPr id="280594" name="TextBox 17"/>
          <p:cNvSpPr txBox="1">
            <a:spLocks noChangeArrowheads="1"/>
          </p:cNvSpPr>
          <p:nvPr/>
        </p:nvSpPr>
        <p:spPr bwMode="auto">
          <a:xfrm>
            <a:off x="5435600" y="3357563"/>
            <a:ext cx="1633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950MeV/n</a:t>
            </a:r>
          </a:p>
        </p:txBody>
      </p:sp>
      <p:sp>
        <p:nvSpPr>
          <p:cNvPr id="280595" name="TextBox 15"/>
          <p:cNvSpPr txBox="1">
            <a:spLocks noChangeArrowheads="1"/>
          </p:cNvSpPr>
          <p:nvPr/>
        </p:nvSpPr>
        <p:spPr bwMode="auto">
          <a:xfrm>
            <a:off x="250825" y="765175"/>
            <a:ext cx="854868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Example of effect of Mott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corrections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in the stopping power, in its fluctuations and in the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delta-ray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spectrum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in the FLUKA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MC code.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</a:t>
            </a:r>
            <a:r>
              <a:rPr lang="en-US" sz="1600" baseline="-25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Mott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parametrization adapted from by T. Lijian, H. Qing and L. Zhengming, Radiat. Phys. Chem. 45 (1995) 235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800" u="sng">
                <a:latin typeface="Arial" panose="020B0604020202020204" pitchFamily="34" charset="0"/>
                <a:cs typeface="Arial" panose="020B0604020202020204" pitchFamily="34" charset="0"/>
              </a:rPr>
              <a:t>Remarkable effects are found for high Z ion beams,</a:t>
            </a:r>
          </a:p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effect non negliglible for C beams at therapy energies</a:t>
            </a:r>
          </a:p>
        </p:txBody>
      </p:sp>
    </p:spTree>
    <p:extLst>
      <p:ext uri="{BB962C8B-B14F-4D97-AF65-F5344CB8AC3E}">
        <p14:creationId xmlns:p14="http://schemas.microsoft.com/office/powerpoint/2010/main" val="31309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58"/>
            <a:ext cx="8229600" cy="648072"/>
          </a:xfrm>
        </p:spPr>
        <p:txBody>
          <a:bodyPr/>
          <a:lstStyle/>
          <a:p>
            <a:r>
              <a:rPr lang="en-US" smtClean="0"/>
              <a:t>Different behavior at very low energy</a:t>
            </a:r>
            <a:endParaRPr lang="it-IT"/>
          </a:p>
        </p:txBody>
      </p:sp>
      <p:pic>
        <p:nvPicPr>
          <p:cNvPr id="7" name="Picture 5" descr="pcded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9424"/>
            <a:ext cx="6734175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91558" y="1052736"/>
            <a:ext cx="3972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/>
              <a:t>p </a:t>
            </a:r>
            <a:r>
              <a:rPr lang="en-US"/>
              <a:t>on </a:t>
            </a:r>
            <a:r>
              <a:rPr lang="en-US" smtClean="0"/>
              <a:t>Carbon </a:t>
            </a:r>
            <a:r>
              <a:rPr lang="en-US" dirty="0"/>
              <a:t>(FLUKA Monte Carlo)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9386" y="1725962"/>
            <a:ext cx="230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Bethe-Bloch behaviour</a:t>
            </a:r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91558" y="1893323"/>
            <a:ext cx="576064" cy="1343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8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Coulomb collisions: “nuclear” stopping power</a:t>
            </a:r>
            <a:endParaRPr lang="en-US" sz="2800" b="1" dirty="0"/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000108"/>
            <a:ext cx="7889530" cy="3725036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The “nuclear” stopping power is the energy loss due to Coulomb collisions with atomic nuclei, rather than with atomic electrons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b="1" i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2060"/>
                </a:solidFill>
              </a:rPr>
              <a:t>The nuclear stopping power is usually negligible with respect to the electronic stopping power, apart at low energies/heavy ions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23728" y="2079625"/>
          <a:ext cx="508952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6" name="Equation" r:id="rId3" imgW="1625600" imgH="431800" progId="Equation.3">
                  <p:embed/>
                </p:oleObj>
              </mc:Choice>
              <mc:Fallback>
                <p:oleObj name="Equation" r:id="rId3" imgW="162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079625"/>
                        <a:ext cx="5089525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7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0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it-IT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r>
              <a:rPr lang="en-US" smtClean="0"/>
              <a:t>: the basics of hadron therapy</a:t>
            </a:r>
            <a:endParaRPr lang="en-US" dirty="0" smtClean="0"/>
          </a:p>
          <a:p>
            <a:r>
              <a:rPr lang="en-US"/>
              <a:t>The role of Monte Carlo in particle therapy</a:t>
            </a:r>
          </a:p>
          <a:p>
            <a:r>
              <a:rPr lang="en-US" smtClean="0"/>
              <a:t>The Bragg peak and related physics</a:t>
            </a:r>
            <a:endParaRPr lang="en-US" dirty="0" smtClean="0"/>
          </a:p>
          <a:p>
            <a:r>
              <a:rPr lang="en-US" smtClean="0"/>
              <a:t>The fragmentation of nuclear projectiles</a:t>
            </a:r>
            <a:endParaRPr lang="en-US" dirty="0" smtClean="0"/>
          </a:p>
          <a:p>
            <a:r>
              <a:rPr lang="en-US" smtClean="0"/>
              <a:t>The control of treatment:</a:t>
            </a:r>
          </a:p>
          <a:p>
            <a:pPr lvl="1"/>
            <a:r>
              <a:rPr lang="en-US" smtClean="0"/>
              <a:t>production of </a:t>
            </a:r>
            <a:r>
              <a:rPr lang="en-US" smtClean="0">
                <a:latin typeface="Symbol" panose="05050102010706020507" pitchFamily="18" charset="2"/>
              </a:rPr>
              <a:t>b</a:t>
            </a:r>
            <a:r>
              <a:rPr lang="en-US" baseline="30000" smtClean="0"/>
              <a:t>+</a:t>
            </a:r>
            <a:r>
              <a:rPr lang="en-US" smtClean="0"/>
              <a:t> emitters</a:t>
            </a:r>
          </a:p>
          <a:p>
            <a:pPr lvl="1"/>
            <a:r>
              <a:rPr lang="en-US" smtClean="0"/>
              <a:t>emission of prompt gamma rays</a:t>
            </a:r>
          </a:p>
          <a:p>
            <a:pPr lvl="1"/>
            <a:r>
              <a:rPr lang="en-US" smtClean="0"/>
              <a:t>emission of charged particles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41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3792" y="188640"/>
            <a:ext cx="8134672" cy="675928"/>
          </a:xfrm>
        </p:spPr>
        <p:txBody>
          <a:bodyPr/>
          <a:lstStyle/>
          <a:p>
            <a:r>
              <a:rPr lang="en-US" sz="2600" b="1" dirty="0" smtClean="0"/>
              <a:t>“Nuclear” (</a:t>
            </a:r>
            <a:r>
              <a:rPr lang="en-US" sz="2600" b="1" dirty="0" err="1" smtClean="0"/>
              <a:t>S</a:t>
            </a:r>
            <a:r>
              <a:rPr lang="en-US" sz="2600" b="1" baseline="-25000" dirty="0" err="1" smtClean="0"/>
              <a:t>n</a:t>
            </a:r>
            <a:r>
              <a:rPr lang="en-US" sz="2600" b="1" dirty="0" smtClean="0"/>
              <a:t>) </a:t>
            </a:r>
            <a:r>
              <a:rPr lang="en-US" sz="2600" b="1" dirty="0" err="1" smtClean="0"/>
              <a:t>vs</a:t>
            </a:r>
            <a:r>
              <a:rPr lang="en-US" sz="2600" b="1" dirty="0" smtClean="0"/>
              <a:t> “Electronic” (S</a:t>
            </a:r>
            <a:r>
              <a:rPr lang="en-US" sz="2600" b="1" baseline="-25000" dirty="0" smtClean="0"/>
              <a:t>e</a:t>
            </a:r>
            <a:r>
              <a:rPr lang="en-US" sz="2600" b="1" dirty="0" smtClean="0"/>
              <a:t>) stopping power</a:t>
            </a:r>
            <a:endParaRPr lang="en-US" sz="26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SilverinGold.eps"/>
          <p:cNvPicPr>
            <a:picLocks noChangeAspect="1"/>
          </p:cNvPicPr>
          <p:nvPr/>
        </p:nvPicPr>
        <p:blipFill>
          <a:blip r:embed="rId5" cstate="print"/>
          <a:srcRect l="829" t="11551" r="2680" b="6702"/>
          <a:stretch>
            <a:fillRect/>
          </a:stretch>
        </p:blipFill>
        <p:spPr>
          <a:xfrm>
            <a:off x="4607496" y="953725"/>
            <a:ext cx="4536504" cy="3843427"/>
          </a:xfrm>
          <a:prstGeom prst="rect">
            <a:avLst/>
          </a:prstGeom>
        </p:spPr>
      </p:pic>
      <p:pic>
        <p:nvPicPr>
          <p:cNvPr id="15" name="Picture 14" descr="OxygeninSilicon.eps"/>
          <p:cNvPicPr>
            <a:picLocks noChangeAspect="1"/>
          </p:cNvPicPr>
          <p:nvPr/>
        </p:nvPicPr>
        <p:blipFill>
          <a:blip r:embed="rId6" cstate="print"/>
          <a:srcRect l="1699" t="11151" r="3799" b="6951"/>
          <a:stretch>
            <a:fillRect/>
          </a:stretch>
        </p:blipFill>
        <p:spPr>
          <a:xfrm>
            <a:off x="251520" y="980728"/>
            <a:ext cx="4320481" cy="37444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520" y="5301208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total </a:t>
            </a:r>
            <a:r>
              <a:rPr lang="en-US" sz="1800" b="1" i="1" dirty="0" smtClean="0"/>
              <a:t>(S), </a:t>
            </a:r>
            <a:r>
              <a:rPr lang="en-US" sz="1800" dirty="0" smtClean="0"/>
              <a:t>nuclear </a:t>
            </a:r>
            <a:r>
              <a:rPr lang="en-US" sz="1800" b="1" i="1" dirty="0" smtClean="0"/>
              <a:t>(</a:t>
            </a:r>
            <a:r>
              <a:rPr lang="en-US" sz="1800" b="1" i="1" dirty="0" err="1" smtClean="0"/>
              <a:t>S</a:t>
            </a:r>
            <a:r>
              <a:rPr lang="en-US" sz="1800" b="1" i="1" baseline="-25000" dirty="0" err="1" smtClean="0"/>
              <a:t>n</a:t>
            </a:r>
            <a:r>
              <a:rPr lang="en-US" sz="1800" b="1" i="1" dirty="0" smtClean="0"/>
              <a:t>) </a:t>
            </a:r>
            <a:r>
              <a:rPr lang="en-US" sz="1800" dirty="0" smtClean="0"/>
              <a:t>and electronic </a:t>
            </a:r>
            <a:r>
              <a:rPr lang="en-US" sz="1800" b="1" i="1" dirty="0" smtClean="0"/>
              <a:t>(S</a:t>
            </a:r>
            <a:r>
              <a:rPr lang="en-US" sz="1800" b="1" i="1" baseline="-25000" dirty="0" smtClean="0"/>
              <a:t>e</a:t>
            </a:r>
            <a:r>
              <a:rPr lang="en-US" sz="1800" b="1" i="1" dirty="0" smtClean="0"/>
              <a:t>) </a:t>
            </a:r>
            <a:r>
              <a:rPr lang="en-US" sz="1800" dirty="0" smtClean="0"/>
              <a:t>stopping power for Oxygen ions in Silicon (left), and Silver ions in Gold (right). The abscissa is the ion total kinetic energy. The </a:t>
            </a:r>
            <a:r>
              <a:rPr lang="en-US" sz="1800" b="1" dirty="0" smtClean="0"/>
              <a:t>partition function </a:t>
            </a:r>
            <a:r>
              <a:rPr lang="en-US" sz="1800" b="1" i="1" dirty="0" err="1" smtClean="0"/>
              <a:t>S</a:t>
            </a:r>
            <a:r>
              <a:rPr lang="en-US" sz="1800" b="1" i="1" baseline="-25000" dirty="0" err="1" smtClean="0"/>
              <a:t>n</a:t>
            </a:r>
            <a:r>
              <a:rPr lang="en-US" sz="1800" b="1" i="1" dirty="0" smtClean="0"/>
              <a:t>/(</a:t>
            </a:r>
            <a:r>
              <a:rPr lang="en-US" sz="1800" b="1" i="1" dirty="0" err="1" smtClean="0"/>
              <a:t>S</a:t>
            </a:r>
            <a:r>
              <a:rPr lang="en-US" sz="1800" b="1" i="1" baseline="-25000" dirty="0" err="1" smtClean="0"/>
              <a:t>n</a:t>
            </a:r>
            <a:r>
              <a:rPr lang="en-US" sz="1800" b="1" i="1" dirty="0" err="1" smtClean="0"/>
              <a:t>+S</a:t>
            </a:r>
            <a:r>
              <a:rPr lang="en-US" sz="1800" b="1" i="1" baseline="-25000" dirty="0" err="1" smtClean="0"/>
              <a:t>e</a:t>
            </a:r>
            <a:r>
              <a:rPr lang="en-US" sz="1800" b="1" i="1" dirty="0" smtClean="0"/>
              <a:t>) </a:t>
            </a:r>
            <a:r>
              <a:rPr lang="en-US" sz="1800" dirty="0" smtClean="0"/>
              <a:t>is also plotted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25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 descr="im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0" y="1099731"/>
            <a:ext cx="46767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457200" y="44608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Excitation </a:t>
            </a:r>
            <a:r>
              <a:rPr lang="en-US" sz="28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Energy:  </a:t>
            </a:r>
            <a:r>
              <a:rPr lang="en-US" sz="28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5222287" y="1120676"/>
            <a:ext cx="355580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/>
              <a:t>This graph from ICRU 49 [2] shows the dependence of </a:t>
            </a:r>
            <a:r>
              <a:rPr lang="en-US" i="1"/>
              <a:t>I</a:t>
            </a:r>
            <a:r>
              <a:rPr lang="en-US"/>
              <a:t> on atomic number </a:t>
            </a:r>
            <a:r>
              <a:rPr lang="en-US" i="1"/>
              <a:t>Z</a:t>
            </a:r>
            <a:r>
              <a:rPr lang="en-US"/>
              <a:t>. Irregularities in </a:t>
            </a:r>
            <a:r>
              <a:rPr lang="en-US" i="1"/>
              <a:t>I</a:t>
            </a:r>
            <a:r>
              <a:rPr lang="en-US"/>
              <a:t>/</a:t>
            </a:r>
            <a:r>
              <a:rPr lang="en-US" i="1"/>
              <a:t>Z</a:t>
            </a:r>
            <a:r>
              <a:rPr lang="en-US"/>
              <a:t> vs. </a:t>
            </a:r>
            <a:r>
              <a:rPr lang="en-US" i="1"/>
              <a:t>Z</a:t>
            </a:r>
            <a:r>
              <a:rPr lang="en-US"/>
              <a:t> are caused by atomic shell structure. It’s obvious that interpolating </a:t>
            </a:r>
            <a:r>
              <a:rPr lang="en-US" i="1"/>
              <a:t>I</a:t>
            </a:r>
            <a:r>
              <a:rPr lang="en-US"/>
              <a:t> accurately between measured values (from range or stopping power measurements) is not easy.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5226021"/>
            <a:ext cx="22002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0325" y="4881156"/>
            <a:ext cx="298626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cs typeface="Arial" pitchFamily="34" charset="0"/>
              </a:rPr>
              <a:t>Mixtures obey the </a:t>
            </a:r>
            <a:r>
              <a:rPr lang="en-US" sz="2000" b="1" i="1" dirty="0">
                <a:solidFill>
                  <a:srgbClr val="0070C0"/>
                </a:solidFill>
                <a:cs typeface="Arial" pitchFamily="34" charset="0"/>
              </a:rPr>
              <a:t>Bragg </a:t>
            </a:r>
            <a:r>
              <a:rPr lang="en-US" sz="2000" b="1" i="1" dirty="0" err="1">
                <a:solidFill>
                  <a:srgbClr val="0070C0"/>
                </a:solidFill>
                <a:cs typeface="Arial" pitchFamily="34" charset="0"/>
              </a:rPr>
              <a:t>additivity</a:t>
            </a:r>
            <a:r>
              <a:rPr lang="en-US" sz="2000" b="1" i="1" dirty="0">
                <a:solidFill>
                  <a:srgbClr val="0070C0"/>
                </a:solidFill>
                <a:cs typeface="Arial" pitchFamily="34" charset="0"/>
              </a:rPr>
              <a:t> rule, </a:t>
            </a:r>
            <a:r>
              <a:rPr lang="en-US" sz="2000" dirty="0">
                <a:cs typeface="Arial" pitchFamily="34" charset="0"/>
              </a:rPr>
              <a:t>which is easily derived by assuming the absorber to be composed of several discrete sheets: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36956" y="3801805"/>
            <a:ext cx="302433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Compounds and molecules are more complicated because </a:t>
            </a:r>
            <a:r>
              <a:rPr lang="en-US" sz="2000" b="1" i="1" dirty="0">
                <a:solidFill>
                  <a:srgbClr val="FF0000"/>
                </a:solidFill>
                <a:cs typeface="Arial" pitchFamily="34" charset="0"/>
              </a:rPr>
              <a:t>I  </a:t>
            </a: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is affected by chemical bonding. </a:t>
            </a:r>
            <a:r>
              <a:rPr lang="en-US" sz="2000" b="1" u="sng" dirty="0">
                <a:solidFill>
                  <a:srgbClr val="0070C0"/>
                </a:solidFill>
                <a:cs typeface="Arial" pitchFamily="34" charset="0"/>
              </a:rPr>
              <a:t>Water turns out to be a particularly difficult case, </a:t>
            </a: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which is unfortunate.</a:t>
            </a:r>
          </a:p>
        </p:txBody>
      </p:sp>
    </p:spTree>
    <p:extLst>
      <p:ext uri="{BB962C8B-B14F-4D97-AF65-F5344CB8AC3E}">
        <p14:creationId xmlns:p14="http://schemas.microsoft.com/office/powerpoint/2010/main" val="11288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2263"/>
            <a:ext cx="8229600" cy="474662"/>
          </a:xfrm>
        </p:spPr>
        <p:txBody>
          <a:bodyPr>
            <a:noAutofit/>
          </a:bodyPr>
          <a:lstStyle/>
          <a:p>
            <a:r>
              <a:rPr lang="en-US" b="1" smtClean="0"/>
              <a:t>The Physics of Bragg Peak</a:t>
            </a:r>
            <a:endParaRPr lang="en-US" b="1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3990"/>
            <a:ext cx="8784975" cy="5653855"/>
          </a:xfr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/>
              <a:t>T</a:t>
            </a:r>
            <a:r>
              <a:rPr lang="en-US" smtClean="0"/>
              <a:t>he </a:t>
            </a:r>
            <a:r>
              <a:rPr lang="en-US" dirty="0"/>
              <a:t>shape of the Bragg peak </a:t>
            </a:r>
            <a:r>
              <a:rPr lang="en-US"/>
              <a:t>depends </a:t>
            </a:r>
            <a:r>
              <a:rPr lang="en-US" smtClean="0"/>
              <a:t>on: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variation </a:t>
            </a:r>
            <a:r>
              <a:rPr lang="en-US" dirty="0"/>
              <a:t>of stopping power </a:t>
            </a:r>
            <a:r>
              <a:rPr lang="en-US"/>
              <a:t>with </a:t>
            </a:r>
            <a:r>
              <a:rPr lang="en-US" smtClean="0"/>
              <a:t>energy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the </a:t>
            </a:r>
            <a:r>
              <a:rPr lang="en-US" dirty="0"/>
              <a:t>transverse size of the beam</a:t>
            </a:r>
            <a:r>
              <a:rPr lang="en-US"/>
              <a:t>,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range straggling: </a:t>
            </a:r>
            <a:r>
              <a:rPr lang="en-US"/>
              <a:t>the peak of the depth-dose distribution increases in absolute width as beam energy increases</a:t>
            </a:r>
            <a:r>
              <a:rPr lang="en-US" smtClean="0"/>
              <a:t>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beam </a:t>
            </a:r>
            <a:r>
              <a:rPr lang="en-US" dirty="0"/>
              <a:t>energy spread</a:t>
            </a:r>
            <a:r>
              <a:rPr lang="en-US"/>
              <a:t>, </a:t>
            </a:r>
            <a:endParaRPr lang="en-US" smtClean="0"/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nuclear </a:t>
            </a:r>
            <a:r>
              <a:rPr lang="en-US" dirty="0"/>
              <a:t>interactions</a:t>
            </a:r>
            <a:r>
              <a:rPr lang="en-US"/>
              <a:t>, </a:t>
            </a:r>
            <a:endParaRPr lang="en-US" smtClean="0"/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low </a:t>
            </a:r>
            <a:r>
              <a:rPr lang="en-US" dirty="0"/>
              <a:t>energy contamination</a:t>
            </a:r>
            <a:r>
              <a:rPr lang="en-US"/>
              <a:t>, </a:t>
            </a:r>
            <a:endParaRPr lang="en-US" smtClean="0"/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effective </a:t>
            </a:r>
            <a:r>
              <a:rPr lang="en-US" dirty="0"/>
              <a:t>source distance</a:t>
            </a:r>
            <a:r>
              <a:rPr lang="en-US"/>
              <a:t>,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Experimentally: on the </a:t>
            </a:r>
            <a:r>
              <a:rPr lang="en-US" dirty="0"/>
              <a:t>dosimeter used in the </a:t>
            </a:r>
            <a:r>
              <a:rPr lang="en-US"/>
              <a:t>measurement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530475"/>
            <a:ext cx="5529262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835" name="AutoShape 3"/>
          <p:cNvSpPr>
            <a:spLocks noChangeArrowheads="1"/>
          </p:cNvSpPr>
          <p:nvPr/>
        </p:nvSpPr>
        <p:spPr bwMode="auto">
          <a:xfrm>
            <a:off x="7197725" y="1339850"/>
            <a:ext cx="914400" cy="609600"/>
          </a:xfrm>
          <a:prstGeom prst="wedgeRoundRectCallout">
            <a:avLst>
              <a:gd name="adj1" fmla="val -43750"/>
              <a:gd name="adj2" fmla="val 7239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15875" y="2876550"/>
            <a:ext cx="1716088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nuclear buildup or low energy contamination</a:t>
            </a:r>
          </a:p>
        </p:txBody>
      </p:sp>
      <p:sp>
        <p:nvSpPr>
          <p:cNvPr id="248837" name="Line 5"/>
          <p:cNvSpPr>
            <a:spLocks noChangeShapeType="1"/>
          </p:cNvSpPr>
          <p:nvPr/>
        </p:nvSpPr>
        <p:spPr bwMode="auto">
          <a:xfrm>
            <a:off x="1590675" y="3836988"/>
            <a:ext cx="422275" cy="614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2398713" y="5603875"/>
            <a:ext cx="23161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nuclear reactions take away from the peak and add to this region</a:t>
            </a: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5624513" y="5732463"/>
            <a:ext cx="15351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depth from beam energy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7351713" y="2414588"/>
            <a:ext cx="16129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width from range straggling and beam energy spread</a:t>
            </a:r>
          </a:p>
        </p:txBody>
      </p:sp>
      <p:sp>
        <p:nvSpPr>
          <p:cNvPr id="248841" name="Line 9"/>
          <p:cNvSpPr>
            <a:spLocks noChangeShapeType="1"/>
          </p:cNvSpPr>
          <p:nvPr/>
        </p:nvSpPr>
        <p:spPr bwMode="auto">
          <a:xfrm flipV="1">
            <a:off x="6391275" y="5257800"/>
            <a:ext cx="115888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8842" name="Line 10"/>
          <p:cNvSpPr>
            <a:spLocks noChangeShapeType="1"/>
          </p:cNvSpPr>
          <p:nvPr/>
        </p:nvSpPr>
        <p:spPr bwMode="auto">
          <a:xfrm flipH="1">
            <a:off x="6621463" y="3106738"/>
            <a:ext cx="730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2205038" y="1954213"/>
            <a:ext cx="1651000" cy="2305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 flipV="1">
            <a:off x="5930900" y="3106738"/>
            <a:ext cx="384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3011488" y="955675"/>
            <a:ext cx="2112962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1/r</a:t>
            </a:r>
            <a:r>
              <a:rPr lang="en-US" baseline="30000"/>
              <a:t>2</a:t>
            </a:r>
            <a:r>
              <a:rPr lang="en-US"/>
              <a:t> and transverse size set peak to entrance ratio</a:t>
            </a:r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278313" y="1954213"/>
            <a:ext cx="1920875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 flipV="1">
            <a:off x="3524250" y="4610100"/>
            <a:ext cx="115888" cy="960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>
            <a:off x="15875" y="176213"/>
            <a:ext cx="8948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Prom PTCOG lectures:  Anatomy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of the Bragg Peak</a:t>
            </a:r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>
            <a:off x="444500" y="1098550"/>
            <a:ext cx="1962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overall shape from increase of </a:t>
            </a:r>
            <a:r>
              <a:rPr lang="en-US" b="1" i="1"/>
              <a:t>dE</a:t>
            </a:r>
            <a:r>
              <a:rPr lang="en-US"/>
              <a:t>/</a:t>
            </a:r>
            <a:r>
              <a:rPr lang="en-US" b="1" i="1"/>
              <a:t>dx</a:t>
            </a:r>
            <a:r>
              <a:rPr lang="en-US"/>
              <a:t> as proton slows</a:t>
            </a:r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>
            <a:off x="2254250" y="2051050"/>
            <a:ext cx="2832100" cy="2124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4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625475"/>
            <a:ext cx="568166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785813" y="4141788"/>
            <a:ext cx="76819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dirty="0"/>
              <a:t>The ‘local energy deposition’ approximation fails at the </a:t>
            </a:r>
            <a:r>
              <a:rPr lang="en-US" sz="2400" i="1" dirty="0"/>
              <a:t>entrance</a:t>
            </a:r>
            <a:r>
              <a:rPr lang="en-US" sz="2400" dirty="0"/>
              <a:t> to a water tank where longitudinal equilibrium has not yet been reached. You can see this if you measure a Bragg peak vertically so that the proton beam enters from air. This scan, courtesy of IBA, is from the Burr Center</a:t>
            </a:r>
            <a:r>
              <a:rPr lang="en-US" sz="2400"/>
              <a:t>. </a:t>
            </a:r>
            <a:endParaRPr lang="en-US" sz="2400" dirty="0"/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 flipH="1">
            <a:off x="2228850" y="1931988"/>
            <a:ext cx="153988" cy="728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1614488" y="125413"/>
            <a:ext cx="5915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Nuclear Buildup</a:t>
            </a:r>
          </a:p>
        </p:txBody>
      </p:sp>
    </p:spTree>
    <p:extLst>
      <p:ext uri="{BB962C8B-B14F-4D97-AF65-F5344CB8AC3E}">
        <p14:creationId xmlns:p14="http://schemas.microsoft.com/office/powerpoint/2010/main" val="17922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Freeform 2"/>
          <p:cNvSpPr>
            <a:spLocks/>
          </p:cNvSpPr>
          <p:nvPr/>
        </p:nvSpPr>
        <p:spPr bwMode="auto">
          <a:xfrm>
            <a:off x="1325563" y="2070100"/>
            <a:ext cx="6496050" cy="1136650"/>
          </a:xfrm>
          <a:custGeom>
            <a:avLst/>
            <a:gdLst>
              <a:gd name="T0" fmla="*/ 0 w 2460"/>
              <a:gd name="T1" fmla="*/ 630 h 1254"/>
              <a:gd name="T2" fmla="*/ 1162 w 2460"/>
              <a:gd name="T3" fmla="*/ 506 h 1254"/>
              <a:gd name="T4" fmla="*/ 1747 w 2460"/>
              <a:gd name="T5" fmla="*/ 362 h 1254"/>
              <a:gd name="T6" fmla="*/ 2323 w 2460"/>
              <a:gd name="T7" fmla="*/ 45 h 1254"/>
              <a:gd name="T8" fmla="*/ 2458 w 2460"/>
              <a:gd name="T9" fmla="*/ 630 h 1254"/>
              <a:gd name="T10" fmla="*/ 2333 w 2460"/>
              <a:gd name="T11" fmla="*/ 1206 h 1254"/>
              <a:gd name="T12" fmla="*/ 1738 w 2460"/>
              <a:gd name="T13" fmla="*/ 918 h 1254"/>
              <a:gd name="T14" fmla="*/ 1162 w 2460"/>
              <a:gd name="T15" fmla="*/ 746 h 1254"/>
              <a:gd name="T16" fmla="*/ 0 w 2460"/>
              <a:gd name="T17" fmla="*/ 630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0" h="1254">
                <a:moveTo>
                  <a:pt x="0" y="630"/>
                </a:moveTo>
                <a:cubicBezTo>
                  <a:pt x="0" y="590"/>
                  <a:pt x="871" y="551"/>
                  <a:pt x="1162" y="506"/>
                </a:cubicBezTo>
                <a:cubicBezTo>
                  <a:pt x="1453" y="461"/>
                  <a:pt x="1554" y="439"/>
                  <a:pt x="1747" y="362"/>
                </a:cubicBezTo>
                <a:cubicBezTo>
                  <a:pt x="1940" y="285"/>
                  <a:pt x="2205" y="0"/>
                  <a:pt x="2323" y="45"/>
                </a:cubicBezTo>
                <a:cubicBezTo>
                  <a:pt x="2441" y="90"/>
                  <a:pt x="2456" y="437"/>
                  <a:pt x="2458" y="630"/>
                </a:cubicBezTo>
                <a:cubicBezTo>
                  <a:pt x="2460" y="823"/>
                  <a:pt x="2453" y="1158"/>
                  <a:pt x="2333" y="1206"/>
                </a:cubicBezTo>
                <a:cubicBezTo>
                  <a:pt x="2213" y="1254"/>
                  <a:pt x="1933" y="995"/>
                  <a:pt x="1738" y="918"/>
                </a:cubicBezTo>
                <a:cubicBezTo>
                  <a:pt x="1543" y="841"/>
                  <a:pt x="1453" y="794"/>
                  <a:pt x="1162" y="746"/>
                </a:cubicBezTo>
                <a:cubicBezTo>
                  <a:pt x="871" y="698"/>
                  <a:pt x="0" y="670"/>
                  <a:pt x="0" y="63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787" name="Freeform 3"/>
          <p:cNvSpPr>
            <a:spLocks/>
          </p:cNvSpPr>
          <p:nvPr/>
        </p:nvSpPr>
        <p:spPr bwMode="auto">
          <a:xfrm>
            <a:off x="1208088" y="4565576"/>
            <a:ext cx="6496050" cy="1136650"/>
          </a:xfrm>
          <a:custGeom>
            <a:avLst/>
            <a:gdLst>
              <a:gd name="T0" fmla="*/ 0 w 2460"/>
              <a:gd name="T1" fmla="*/ 630 h 1254"/>
              <a:gd name="T2" fmla="*/ 1162 w 2460"/>
              <a:gd name="T3" fmla="*/ 506 h 1254"/>
              <a:gd name="T4" fmla="*/ 1747 w 2460"/>
              <a:gd name="T5" fmla="*/ 362 h 1254"/>
              <a:gd name="T6" fmla="*/ 2323 w 2460"/>
              <a:gd name="T7" fmla="*/ 45 h 1254"/>
              <a:gd name="T8" fmla="*/ 2458 w 2460"/>
              <a:gd name="T9" fmla="*/ 630 h 1254"/>
              <a:gd name="T10" fmla="*/ 2333 w 2460"/>
              <a:gd name="T11" fmla="*/ 1206 h 1254"/>
              <a:gd name="T12" fmla="*/ 1738 w 2460"/>
              <a:gd name="T13" fmla="*/ 918 h 1254"/>
              <a:gd name="T14" fmla="*/ 1162 w 2460"/>
              <a:gd name="T15" fmla="*/ 746 h 1254"/>
              <a:gd name="T16" fmla="*/ 0 w 2460"/>
              <a:gd name="T17" fmla="*/ 630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0" h="1254">
                <a:moveTo>
                  <a:pt x="0" y="630"/>
                </a:moveTo>
                <a:cubicBezTo>
                  <a:pt x="0" y="590"/>
                  <a:pt x="871" y="551"/>
                  <a:pt x="1162" y="506"/>
                </a:cubicBezTo>
                <a:cubicBezTo>
                  <a:pt x="1453" y="461"/>
                  <a:pt x="1554" y="439"/>
                  <a:pt x="1747" y="362"/>
                </a:cubicBezTo>
                <a:cubicBezTo>
                  <a:pt x="1940" y="285"/>
                  <a:pt x="2205" y="0"/>
                  <a:pt x="2323" y="45"/>
                </a:cubicBezTo>
                <a:cubicBezTo>
                  <a:pt x="2441" y="90"/>
                  <a:pt x="2456" y="437"/>
                  <a:pt x="2458" y="630"/>
                </a:cubicBezTo>
                <a:cubicBezTo>
                  <a:pt x="2460" y="823"/>
                  <a:pt x="2453" y="1158"/>
                  <a:pt x="2333" y="1206"/>
                </a:cubicBezTo>
                <a:cubicBezTo>
                  <a:pt x="2213" y="1254"/>
                  <a:pt x="1933" y="995"/>
                  <a:pt x="1738" y="918"/>
                </a:cubicBezTo>
                <a:cubicBezTo>
                  <a:pt x="1543" y="841"/>
                  <a:pt x="1453" y="794"/>
                  <a:pt x="1162" y="746"/>
                </a:cubicBezTo>
                <a:cubicBezTo>
                  <a:pt x="871" y="698"/>
                  <a:pt x="0" y="670"/>
                  <a:pt x="0" y="63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788" name="Freeform 4"/>
          <p:cNvSpPr>
            <a:spLocks/>
          </p:cNvSpPr>
          <p:nvPr/>
        </p:nvSpPr>
        <p:spPr bwMode="auto">
          <a:xfrm>
            <a:off x="1179513" y="4733851"/>
            <a:ext cx="6496050" cy="1136650"/>
          </a:xfrm>
          <a:custGeom>
            <a:avLst/>
            <a:gdLst>
              <a:gd name="T0" fmla="*/ 0 w 2460"/>
              <a:gd name="T1" fmla="*/ 630 h 1254"/>
              <a:gd name="T2" fmla="*/ 1162 w 2460"/>
              <a:gd name="T3" fmla="*/ 506 h 1254"/>
              <a:gd name="T4" fmla="*/ 1747 w 2460"/>
              <a:gd name="T5" fmla="*/ 362 h 1254"/>
              <a:gd name="T6" fmla="*/ 2323 w 2460"/>
              <a:gd name="T7" fmla="*/ 45 h 1254"/>
              <a:gd name="T8" fmla="*/ 2458 w 2460"/>
              <a:gd name="T9" fmla="*/ 630 h 1254"/>
              <a:gd name="T10" fmla="*/ 2333 w 2460"/>
              <a:gd name="T11" fmla="*/ 1206 h 1254"/>
              <a:gd name="T12" fmla="*/ 1738 w 2460"/>
              <a:gd name="T13" fmla="*/ 918 h 1254"/>
              <a:gd name="T14" fmla="*/ 1162 w 2460"/>
              <a:gd name="T15" fmla="*/ 746 h 1254"/>
              <a:gd name="T16" fmla="*/ 0 w 2460"/>
              <a:gd name="T17" fmla="*/ 630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0" h="1254">
                <a:moveTo>
                  <a:pt x="0" y="630"/>
                </a:moveTo>
                <a:cubicBezTo>
                  <a:pt x="0" y="590"/>
                  <a:pt x="871" y="551"/>
                  <a:pt x="1162" y="506"/>
                </a:cubicBezTo>
                <a:cubicBezTo>
                  <a:pt x="1453" y="461"/>
                  <a:pt x="1554" y="439"/>
                  <a:pt x="1747" y="362"/>
                </a:cubicBezTo>
                <a:cubicBezTo>
                  <a:pt x="1940" y="285"/>
                  <a:pt x="2205" y="0"/>
                  <a:pt x="2323" y="45"/>
                </a:cubicBezTo>
                <a:cubicBezTo>
                  <a:pt x="2441" y="90"/>
                  <a:pt x="2456" y="437"/>
                  <a:pt x="2458" y="630"/>
                </a:cubicBezTo>
                <a:cubicBezTo>
                  <a:pt x="2460" y="823"/>
                  <a:pt x="2453" y="1158"/>
                  <a:pt x="2333" y="1206"/>
                </a:cubicBezTo>
                <a:cubicBezTo>
                  <a:pt x="2213" y="1254"/>
                  <a:pt x="1933" y="995"/>
                  <a:pt x="1738" y="918"/>
                </a:cubicBezTo>
                <a:cubicBezTo>
                  <a:pt x="1543" y="841"/>
                  <a:pt x="1453" y="794"/>
                  <a:pt x="1162" y="746"/>
                </a:cubicBezTo>
                <a:cubicBezTo>
                  <a:pt x="871" y="698"/>
                  <a:pt x="0" y="670"/>
                  <a:pt x="0" y="63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789" name="Freeform 5"/>
          <p:cNvSpPr>
            <a:spLocks/>
          </p:cNvSpPr>
          <p:nvPr/>
        </p:nvSpPr>
        <p:spPr bwMode="auto">
          <a:xfrm>
            <a:off x="1193800" y="4887838"/>
            <a:ext cx="6496050" cy="1136650"/>
          </a:xfrm>
          <a:custGeom>
            <a:avLst/>
            <a:gdLst>
              <a:gd name="T0" fmla="*/ 0 w 2460"/>
              <a:gd name="T1" fmla="*/ 630 h 1254"/>
              <a:gd name="T2" fmla="*/ 1162 w 2460"/>
              <a:gd name="T3" fmla="*/ 506 h 1254"/>
              <a:gd name="T4" fmla="*/ 1747 w 2460"/>
              <a:gd name="T5" fmla="*/ 362 h 1254"/>
              <a:gd name="T6" fmla="*/ 2323 w 2460"/>
              <a:gd name="T7" fmla="*/ 45 h 1254"/>
              <a:gd name="T8" fmla="*/ 2458 w 2460"/>
              <a:gd name="T9" fmla="*/ 630 h 1254"/>
              <a:gd name="T10" fmla="*/ 2333 w 2460"/>
              <a:gd name="T11" fmla="*/ 1206 h 1254"/>
              <a:gd name="T12" fmla="*/ 1738 w 2460"/>
              <a:gd name="T13" fmla="*/ 918 h 1254"/>
              <a:gd name="T14" fmla="*/ 1162 w 2460"/>
              <a:gd name="T15" fmla="*/ 746 h 1254"/>
              <a:gd name="T16" fmla="*/ 0 w 2460"/>
              <a:gd name="T17" fmla="*/ 630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0" h="1254">
                <a:moveTo>
                  <a:pt x="0" y="630"/>
                </a:moveTo>
                <a:cubicBezTo>
                  <a:pt x="0" y="590"/>
                  <a:pt x="871" y="551"/>
                  <a:pt x="1162" y="506"/>
                </a:cubicBezTo>
                <a:cubicBezTo>
                  <a:pt x="1453" y="461"/>
                  <a:pt x="1554" y="439"/>
                  <a:pt x="1747" y="362"/>
                </a:cubicBezTo>
                <a:cubicBezTo>
                  <a:pt x="1940" y="285"/>
                  <a:pt x="2205" y="0"/>
                  <a:pt x="2323" y="45"/>
                </a:cubicBezTo>
                <a:cubicBezTo>
                  <a:pt x="2441" y="90"/>
                  <a:pt x="2456" y="437"/>
                  <a:pt x="2458" y="630"/>
                </a:cubicBezTo>
                <a:cubicBezTo>
                  <a:pt x="2460" y="823"/>
                  <a:pt x="2453" y="1158"/>
                  <a:pt x="2333" y="1206"/>
                </a:cubicBezTo>
                <a:cubicBezTo>
                  <a:pt x="2213" y="1254"/>
                  <a:pt x="1933" y="995"/>
                  <a:pt x="1738" y="918"/>
                </a:cubicBezTo>
                <a:cubicBezTo>
                  <a:pt x="1543" y="841"/>
                  <a:pt x="1453" y="794"/>
                  <a:pt x="1162" y="746"/>
                </a:cubicBezTo>
                <a:cubicBezTo>
                  <a:pt x="871" y="698"/>
                  <a:pt x="0" y="670"/>
                  <a:pt x="0" y="63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790" name="Freeform 6"/>
          <p:cNvSpPr>
            <a:spLocks/>
          </p:cNvSpPr>
          <p:nvPr/>
        </p:nvSpPr>
        <p:spPr bwMode="auto">
          <a:xfrm>
            <a:off x="1198563" y="5071988"/>
            <a:ext cx="6496050" cy="1136650"/>
          </a:xfrm>
          <a:custGeom>
            <a:avLst/>
            <a:gdLst>
              <a:gd name="T0" fmla="*/ 0 w 2460"/>
              <a:gd name="T1" fmla="*/ 630 h 1254"/>
              <a:gd name="T2" fmla="*/ 1162 w 2460"/>
              <a:gd name="T3" fmla="*/ 506 h 1254"/>
              <a:gd name="T4" fmla="*/ 1747 w 2460"/>
              <a:gd name="T5" fmla="*/ 362 h 1254"/>
              <a:gd name="T6" fmla="*/ 2323 w 2460"/>
              <a:gd name="T7" fmla="*/ 45 h 1254"/>
              <a:gd name="T8" fmla="*/ 2458 w 2460"/>
              <a:gd name="T9" fmla="*/ 630 h 1254"/>
              <a:gd name="T10" fmla="*/ 2333 w 2460"/>
              <a:gd name="T11" fmla="*/ 1206 h 1254"/>
              <a:gd name="T12" fmla="*/ 1738 w 2460"/>
              <a:gd name="T13" fmla="*/ 918 h 1254"/>
              <a:gd name="T14" fmla="*/ 1162 w 2460"/>
              <a:gd name="T15" fmla="*/ 746 h 1254"/>
              <a:gd name="T16" fmla="*/ 0 w 2460"/>
              <a:gd name="T17" fmla="*/ 630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0" h="1254">
                <a:moveTo>
                  <a:pt x="0" y="630"/>
                </a:moveTo>
                <a:cubicBezTo>
                  <a:pt x="0" y="590"/>
                  <a:pt x="871" y="551"/>
                  <a:pt x="1162" y="506"/>
                </a:cubicBezTo>
                <a:cubicBezTo>
                  <a:pt x="1453" y="461"/>
                  <a:pt x="1554" y="439"/>
                  <a:pt x="1747" y="362"/>
                </a:cubicBezTo>
                <a:cubicBezTo>
                  <a:pt x="1940" y="285"/>
                  <a:pt x="2205" y="0"/>
                  <a:pt x="2323" y="45"/>
                </a:cubicBezTo>
                <a:cubicBezTo>
                  <a:pt x="2441" y="90"/>
                  <a:pt x="2456" y="437"/>
                  <a:pt x="2458" y="630"/>
                </a:cubicBezTo>
                <a:cubicBezTo>
                  <a:pt x="2460" y="823"/>
                  <a:pt x="2453" y="1158"/>
                  <a:pt x="2333" y="1206"/>
                </a:cubicBezTo>
                <a:cubicBezTo>
                  <a:pt x="2213" y="1254"/>
                  <a:pt x="1933" y="995"/>
                  <a:pt x="1738" y="918"/>
                </a:cubicBezTo>
                <a:cubicBezTo>
                  <a:pt x="1543" y="841"/>
                  <a:pt x="1453" y="794"/>
                  <a:pt x="1162" y="746"/>
                </a:cubicBezTo>
                <a:cubicBezTo>
                  <a:pt x="871" y="698"/>
                  <a:pt x="0" y="670"/>
                  <a:pt x="0" y="63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791" name="Freeform 7"/>
          <p:cNvSpPr>
            <a:spLocks/>
          </p:cNvSpPr>
          <p:nvPr/>
        </p:nvSpPr>
        <p:spPr bwMode="auto">
          <a:xfrm>
            <a:off x="1214438" y="4221088"/>
            <a:ext cx="6496050" cy="1136650"/>
          </a:xfrm>
          <a:custGeom>
            <a:avLst/>
            <a:gdLst>
              <a:gd name="T0" fmla="*/ 0 w 2460"/>
              <a:gd name="T1" fmla="*/ 630 h 1254"/>
              <a:gd name="T2" fmla="*/ 1162 w 2460"/>
              <a:gd name="T3" fmla="*/ 506 h 1254"/>
              <a:gd name="T4" fmla="*/ 1747 w 2460"/>
              <a:gd name="T5" fmla="*/ 362 h 1254"/>
              <a:gd name="T6" fmla="*/ 2323 w 2460"/>
              <a:gd name="T7" fmla="*/ 45 h 1254"/>
              <a:gd name="T8" fmla="*/ 2458 w 2460"/>
              <a:gd name="T9" fmla="*/ 630 h 1254"/>
              <a:gd name="T10" fmla="*/ 2333 w 2460"/>
              <a:gd name="T11" fmla="*/ 1206 h 1254"/>
              <a:gd name="T12" fmla="*/ 1738 w 2460"/>
              <a:gd name="T13" fmla="*/ 918 h 1254"/>
              <a:gd name="T14" fmla="*/ 1162 w 2460"/>
              <a:gd name="T15" fmla="*/ 746 h 1254"/>
              <a:gd name="T16" fmla="*/ 0 w 2460"/>
              <a:gd name="T17" fmla="*/ 630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0" h="1254">
                <a:moveTo>
                  <a:pt x="0" y="630"/>
                </a:moveTo>
                <a:cubicBezTo>
                  <a:pt x="0" y="590"/>
                  <a:pt x="871" y="551"/>
                  <a:pt x="1162" y="506"/>
                </a:cubicBezTo>
                <a:cubicBezTo>
                  <a:pt x="1453" y="461"/>
                  <a:pt x="1554" y="439"/>
                  <a:pt x="1747" y="362"/>
                </a:cubicBezTo>
                <a:cubicBezTo>
                  <a:pt x="1940" y="285"/>
                  <a:pt x="2205" y="0"/>
                  <a:pt x="2323" y="45"/>
                </a:cubicBezTo>
                <a:cubicBezTo>
                  <a:pt x="2441" y="90"/>
                  <a:pt x="2456" y="437"/>
                  <a:pt x="2458" y="630"/>
                </a:cubicBezTo>
                <a:cubicBezTo>
                  <a:pt x="2460" y="823"/>
                  <a:pt x="2453" y="1158"/>
                  <a:pt x="2333" y="1206"/>
                </a:cubicBezTo>
                <a:cubicBezTo>
                  <a:pt x="2213" y="1254"/>
                  <a:pt x="1933" y="995"/>
                  <a:pt x="1738" y="918"/>
                </a:cubicBezTo>
                <a:cubicBezTo>
                  <a:pt x="1543" y="841"/>
                  <a:pt x="1453" y="794"/>
                  <a:pt x="1162" y="746"/>
                </a:cubicBezTo>
                <a:cubicBezTo>
                  <a:pt x="871" y="698"/>
                  <a:pt x="0" y="670"/>
                  <a:pt x="0" y="63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792" name="Freeform 8"/>
          <p:cNvSpPr>
            <a:spLocks/>
          </p:cNvSpPr>
          <p:nvPr/>
        </p:nvSpPr>
        <p:spPr bwMode="auto">
          <a:xfrm>
            <a:off x="1190625" y="4383013"/>
            <a:ext cx="6496050" cy="1136650"/>
          </a:xfrm>
          <a:custGeom>
            <a:avLst/>
            <a:gdLst>
              <a:gd name="T0" fmla="*/ 0 w 2460"/>
              <a:gd name="T1" fmla="*/ 630 h 1254"/>
              <a:gd name="T2" fmla="*/ 1162 w 2460"/>
              <a:gd name="T3" fmla="*/ 506 h 1254"/>
              <a:gd name="T4" fmla="*/ 1747 w 2460"/>
              <a:gd name="T5" fmla="*/ 362 h 1254"/>
              <a:gd name="T6" fmla="*/ 2323 w 2460"/>
              <a:gd name="T7" fmla="*/ 45 h 1254"/>
              <a:gd name="T8" fmla="*/ 2458 w 2460"/>
              <a:gd name="T9" fmla="*/ 630 h 1254"/>
              <a:gd name="T10" fmla="*/ 2333 w 2460"/>
              <a:gd name="T11" fmla="*/ 1206 h 1254"/>
              <a:gd name="T12" fmla="*/ 1738 w 2460"/>
              <a:gd name="T13" fmla="*/ 918 h 1254"/>
              <a:gd name="T14" fmla="*/ 1162 w 2460"/>
              <a:gd name="T15" fmla="*/ 746 h 1254"/>
              <a:gd name="T16" fmla="*/ 0 w 2460"/>
              <a:gd name="T17" fmla="*/ 630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0" h="1254">
                <a:moveTo>
                  <a:pt x="0" y="630"/>
                </a:moveTo>
                <a:cubicBezTo>
                  <a:pt x="0" y="590"/>
                  <a:pt x="871" y="551"/>
                  <a:pt x="1162" y="506"/>
                </a:cubicBezTo>
                <a:cubicBezTo>
                  <a:pt x="1453" y="461"/>
                  <a:pt x="1554" y="439"/>
                  <a:pt x="1747" y="362"/>
                </a:cubicBezTo>
                <a:cubicBezTo>
                  <a:pt x="1940" y="285"/>
                  <a:pt x="2205" y="0"/>
                  <a:pt x="2323" y="45"/>
                </a:cubicBezTo>
                <a:cubicBezTo>
                  <a:pt x="2441" y="90"/>
                  <a:pt x="2456" y="437"/>
                  <a:pt x="2458" y="630"/>
                </a:cubicBezTo>
                <a:cubicBezTo>
                  <a:pt x="2460" y="823"/>
                  <a:pt x="2453" y="1158"/>
                  <a:pt x="2333" y="1206"/>
                </a:cubicBezTo>
                <a:cubicBezTo>
                  <a:pt x="2213" y="1254"/>
                  <a:pt x="1933" y="995"/>
                  <a:pt x="1738" y="918"/>
                </a:cubicBezTo>
                <a:cubicBezTo>
                  <a:pt x="1543" y="841"/>
                  <a:pt x="1453" y="794"/>
                  <a:pt x="1162" y="746"/>
                </a:cubicBezTo>
                <a:cubicBezTo>
                  <a:pt x="871" y="698"/>
                  <a:pt x="0" y="670"/>
                  <a:pt x="0" y="63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V="1">
            <a:off x="914400" y="2628900"/>
            <a:ext cx="73453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flipV="1">
            <a:off x="925513" y="5200576"/>
            <a:ext cx="73453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687388" y="722313"/>
            <a:ext cx="78009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/>
              <a:t>The fluence on the central axis of a pencil beam decreases with depth because of out-scattering of the protons. The dose on axis (fluence ×  stopping power) therefore goes down; the Bragg peak vanishes. A scan along the axis with a small ion chamber would show this; a scan with a large one would not.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671513" y="3298825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/>
              <a:t>In a broad beam the axial fluence is restored by in-scattering from neighboring pencils (</a:t>
            </a:r>
            <a:r>
              <a:rPr lang="en-US" i="1"/>
              <a:t>transverse equilibrium</a:t>
            </a:r>
            <a:r>
              <a:rPr lang="en-US"/>
              <a:t>). A scan along the axis with a small ion chamber will therefore measure the ‘true’ Bragg peak. </a:t>
            </a:r>
          </a:p>
        </p:txBody>
      </p:sp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2422525" y="2422525"/>
            <a:ext cx="144463" cy="3778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7235825" y="2432050"/>
            <a:ext cx="144463" cy="3778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799" name="Rectangle 15"/>
          <p:cNvSpPr>
            <a:spLocks noChangeArrowheads="1"/>
          </p:cNvSpPr>
          <p:nvPr/>
        </p:nvSpPr>
        <p:spPr bwMode="auto">
          <a:xfrm>
            <a:off x="7143750" y="5000551"/>
            <a:ext cx="144463" cy="3778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2430463" y="5000551"/>
            <a:ext cx="144462" cy="3778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802" name="Text Box 18"/>
          <p:cNvSpPr txBox="1">
            <a:spLocks noChangeArrowheads="1"/>
          </p:cNvSpPr>
          <p:nvPr/>
        </p:nvSpPr>
        <p:spPr bwMode="auto">
          <a:xfrm>
            <a:off x="901700" y="161925"/>
            <a:ext cx="73739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Transverse Equilibrium</a:t>
            </a:r>
          </a:p>
        </p:txBody>
      </p:sp>
    </p:spTree>
    <p:extLst>
      <p:ext uri="{BB962C8B-B14F-4D97-AF65-F5344CB8AC3E}">
        <p14:creationId xmlns:p14="http://schemas.microsoft.com/office/powerpoint/2010/main" val="300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6512" y="152400"/>
            <a:ext cx="8964488" cy="9906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Measurements are fundamental but a calculation tool is necessary: the role of Monte Carlo</a:t>
            </a:r>
            <a:endParaRPr lang="it-IT" b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662264"/>
          </a:xfrm>
        </p:spPr>
        <p:txBody>
          <a:bodyPr>
            <a:normAutofit fontScale="92500" lnSpcReduction="10000"/>
          </a:bodyPr>
          <a:lstStyle/>
          <a:p>
            <a:pPr marL="261938" indent="-261938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  <a:tabLst>
                <a:tab pos="6996113" algn="l"/>
              </a:tabLst>
            </a:pPr>
            <a:r>
              <a:rPr lang="en-US" sz="2000" smtClean="0"/>
              <a:t>Realistic </a:t>
            </a:r>
            <a:r>
              <a:rPr lang="en-US" sz="2000"/>
              <a:t>description of particle interactions, especially in complex geometries and inhomogeneous media where analytical approaches are at their limits of validity</a:t>
            </a:r>
          </a:p>
          <a:p>
            <a:pPr marL="261938" indent="-261938">
              <a:spcBef>
                <a:spcPct val="80000"/>
              </a:spcBef>
              <a:buClr>
                <a:srgbClr val="FF3300"/>
              </a:buClr>
              <a:buFont typeface="Wingdings" panose="05000000000000000000" pitchFamily="2" charset="2"/>
              <a:buChar char="v"/>
              <a:tabLst>
                <a:tab pos="6996113" algn="l"/>
              </a:tabLst>
            </a:pPr>
            <a:r>
              <a:rPr lang="en-US" sz="2000"/>
              <a:t>Possibility to investigate separate contributions to quantities of interest which may be impossible to be experimentally assessed and/or discriminated</a:t>
            </a:r>
          </a:p>
          <a:p>
            <a:pPr marL="261938" indent="-261938">
              <a:spcBef>
                <a:spcPct val="100000"/>
              </a:spcBef>
              <a:buClr>
                <a:srgbClr val="FF3300"/>
              </a:buClr>
              <a:buFont typeface="Wingdings" panose="05000000000000000000" pitchFamily="2" charset="2"/>
              <a:buChar char="v"/>
              <a:tabLst>
                <a:tab pos="6996113" algn="l"/>
              </a:tabLst>
            </a:pPr>
            <a:r>
              <a:rPr lang="en-US" sz="2000" b="1" i="1"/>
              <a:t>Startup and Commissioning of new facilities:</a:t>
            </a:r>
            <a:r>
              <a:rPr lang="en-US" sz="2000"/>
              <a:t> e.g., shielding calculations; beamline modeling, generation of </a:t>
            </a:r>
            <a:r>
              <a:rPr lang="en-US" sz="2000" smtClean="0"/>
              <a:t>input </a:t>
            </a:r>
            <a:r>
              <a:rPr lang="en-US" sz="2000"/>
              <a:t>data </a:t>
            </a:r>
            <a:r>
              <a:rPr lang="en-US" sz="2000" smtClean="0"/>
              <a:t>for Treatment Planning (</a:t>
            </a:r>
            <a:r>
              <a:rPr lang="en-US" sz="2000" i="1">
                <a:sym typeface="Symbol" panose="05050102010706020507" pitchFamily="18" charset="2"/>
              </a:rPr>
              <a:t></a:t>
            </a:r>
            <a:r>
              <a:rPr lang="en-US" sz="2000" i="1"/>
              <a:t> meas. time</a:t>
            </a:r>
            <a:r>
              <a:rPr lang="en-US" sz="2000"/>
              <a:t>)</a:t>
            </a:r>
            <a:endParaRPr lang="en-US" sz="2000" b="1" i="1"/>
          </a:p>
          <a:p>
            <a:pPr marL="261938" indent="-261938">
              <a:spcBef>
                <a:spcPct val="100000"/>
              </a:spcBef>
              <a:buClr>
                <a:srgbClr val="FF3300"/>
              </a:buClr>
              <a:buFont typeface="Wingdings" panose="05000000000000000000" pitchFamily="2" charset="2"/>
              <a:buChar char="v"/>
              <a:tabLst>
                <a:tab pos="6996113" algn="l"/>
              </a:tabLst>
            </a:pPr>
            <a:r>
              <a:rPr lang="en-US" sz="2000" b="1" i="1"/>
              <a:t>Validation of </a:t>
            </a:r>
            <a:r>
              <a:rPr lang="en-US" sz="2000" b="1" i="1" smtClean="0"/>
              <a:t>dose </a:t>
            </a:r>
            <a:r>
              <a:rPr lang="en-US" sz="2000" b="1" i="1"/>
              <a:t>calculations:</a:t>
            </a:r>
            <a:r>
              <a:rPr lang="en-US" sz="2000"/>
              <a:t> in water-equivalent system and in patient anatomy (CT)</a:t>
            </a:r>
            <a:endParaRPr lang="en-US" sz="2000" b="1" i="1"/>
          </a:p>
          <a:p>
            <a:pPr marL="261938" indent="-261938">
              <a:spcBef>
                <a:spcPct val="100000"/>
              </a:spcBef>
              <a:buClr>
                <a:srgbClr val="FF3300"/>
              </a:buClr>
              <a:buFont typeface="Wingdings" panose="05000000000000000000" pitchFamily="2" charset="2"/>
              <a:buChar char="v"/>
              <a:tabLst>
                <a:tab pos="6996113" algn="l"/>
              </a:tabLst>
            </a:pPr>
            <a:r>
              <a:rPr lang="en-US" sz="2000" b="1" i="1"/>
              <a:t> Dedicated applications:</a:t>
            </a:r>
            <a:r>
              <a:rPr lang="en-US" sz="2000"/>
              <a:t> imaging of secondary emerging radiation for treatment verification (PET, prompt gamma</a:t>
            </a:r>
            <a:r>
              <a:rPr lang="en-US" sz="2000" smtClean="0"/>
              <a:t>…)</a:t>
            </a:r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1636233" y="5894685"/>
            <a:ext cx="6072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KEY ISSUES: reliability of physics models</a:t>
            </a:r>
            <a:endParaRPr lang="it-IT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08720"/>
            <a:ext cx="8393683" cy="619268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FLUKA</a:t>
            </a:r>
            <a:r>
              <a:rPr lang="en-US" sz="2200" dirty="0">
                <a:solidFill>
                  <a:srgbClr val="002060"/>
                </a:solidFill>
              </a:rPr>
              <a:t> is a general purpose tool for calculations of particle </a:t>
            </a:r>
            <a:r>
              <a:rPr lang="en-US" sz="2200" dirty="0">
                <a:solidFill>
                  <a:srgbClr val="CC0000"/>
                </a:solidFill>
              </a:rPr>
              <a:t>transport</a:t>
            </a:r>
            <a:r>
              <a:rPr lang="en-US" sz="2200" dirty="0">
                <a:solidFill>
                  <a:srgbClr val="002060"/>
                </a:solidFill>
              </a:rPr>
              <a:t> and </a:t>
            </a:r>
            <a:r>
              <a:rPr lang="en-US" sz="2200" dirty="0">
                <a:solidFill>
                  <a:srgbClr val="CC0000"/>
                </a:solidFill>
              </a:rPr>
              <a:t>interactions</a:t>
            </a:r>
            <a:r>
              <a:rPr lang="en-US" sz="2200" dirty="0">
                <a:solidFill>
                  <a:srgbClr val="002060"/>
                </a:solidFill>
              </a:rPr>
              <a:t> with </a:t>
            </a:r>
            <a:r>
              <a:rPr lang="en-US" sz="2200" dirty="0" smtClean="0">
                <a:solidFill>
                  <a:srgbClr val="002060"/>
                </a:solidFill>
              </a:rPr>
              <a:t>matter</a:t>
            </a:r>
            <a:endParaRPr lang="en-US" sz="22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dirty="0" smtClean="0"/>
              <a:t>All</a:t>
            </a:r>
            <a:r>
              <a:rPr lang="en-US" sz="2200" dirty="0" smtClean="0">
                <a:solidFill>
                  <a:srgbClr val="800000"/>
                </a:solidFill>
              </a:rPr>
              <a:t> Hadrons </a:t>
            </a:r>
            <a:r>
              <a:rPr lang="en-US" sz="2200" dirty="0" smtClean="0"/>
              <a:t>(p, n, </a:t>
            </a:r>
            <a:r>
              <a:rPr lang="en-US" sz="2200" dirty="0" smtClean="0">
                <a:sym typeface="Symbol"/>
              </a:rPr>
              <a:t>, K, </a:t>
            </a:r>
            <a:r>
              <a:rPr lang="en-US" sz="2200" dirty="0" err="1" smtClean="0">
                <a:sym typeface="Symbol"/>
              </a:rPr>
              <a:t>pbar</a:t>
            </a:r>
            <a:r>
              <a:rPr lang="en-US" sz="2200" dirty="0" smtClean="0">
                <a:sym typeface="Symbol"/>
              </a:rPr>
              <a:t>, </a:t>
            </a:r>
            <a:r>
              <a:rPr lang="en-US" sz="2200" dirty="0" err="1" smtClean="0">
                <a:sym typeface="Symbol"/>
              </a:rPr>
              <a:t>nbar</a:t>
            </a:r>
            <a:r>
              <a:rPr lang="en-US" sz="2200" dirty="0" smtClean="0">
                <a:sym typeface="Symbol"/>
              </a:rPr>
              <a:t>, (anti)hyperons…)</a:t>
            </a:r>
            <a:endParaRPr lang="en-US" sz="2200" dirty="0"/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dirty="0">
                <a:solidFill>
                  <a:srgbClr val="800000"/>
                </a:solidFill>
              </a:rPr>
              <a:t>Electromagnetic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 smtClean="0">
                <a:sym typeface="Symbol"/>
              </a:rPr>
              <a:t>, e</a:t>
            </a:r>
            <a:r>
              <a:rPr lang="en-US" sz="2200" baseline="30000" dirty="0" smtClean="0">
                <a:sym typeface="Symbol"/>
              </a:rPr>
              <a:t>+/-</a:t>
            </a:r>
            <a:r>
              <a:rPr lang="en-US" sz="2200" dirty="0" smtClean="0">
                <a:sym typeface="Symbol"/>
              </a:rPr>
              <a:t>)</a:t>
            </a:r>
            <a:r>
              <a:rPr lang="en-US" sz="2200" dirty="0" smtClean="0"/>
              <a:t> and </a:t>
            </a:r>
            <a:r>
              <a:rPr lang="el-GR" sz="2200" dirty="0" smtClean="0">
                <a:solidFill>
                  <a:srgbClr val="C00000"/>
                </a:solidFill>
                <a:cs typeface="Arial" pitchFamily="34" charset="0"/>
              </a:rPr>
              <a:t>μ</a:t>
            </a:r>
            <a:r>
              <a:rPr lang="en-US" sz="2200" dirty="0" smtClean="0">
                <a:solidFill>
                  <a:srgbClr val="C00000"/>
                </a:solidFill>
                <a:cs typeface="Arial" pitchFamily="34" charset="0"/>
              </a:rPr>
              <a:t> and </a:t>
            </a:r>
            <a:r>
              <a:rPr lang="en-US" sz="2200" dirty="0" smtClean="0">
                <a:solidFill>
                  <a:srgbClr val="800000"/>
                </a:solidFill>
                <a:latin typeface="Symbol" pitchFamily="18" charset="2"/>
              </a:rPr>
              <a:t>n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endParaRPr lang="en-US" sz="22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800000"/>
                </a:solidFill>
              </a:rPr>
              <a:t>Nucleus-nucleus</a:t>
            </a:r>
            <a:endParaRPr lang="en-US" sz="2200" dirty="0"/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800000"/>
                </a:solidFill>
              </a:rPr>
              <a:t>Low energy neutrons (0-20 </a:t>
            </a:r>
            <a:r>
              <a:rPr lang="en-US" sz="2200" dirty="0" err="1" smtClean="0">
                <a:solidFill>
                  <a:srgbClr val="800000"/>
                </a:solidFill>
              </a:rPr>
              <a:t>MeV</a:t>
            </a:r>
            <a:r>
              <a:rPr lang="en-US" sz="2200" dirty="0" smtClean="0">
                <a:solidFill>
                  <a:srgbClr val="800000"/>
                </a:solidFill>
              </a:rPr>
              <a:t>, </a:t>
            </a:r>
            <a:r>
              <a:rPr lang="en-US" sz="2200" dirty="0" err="1" smtClean="0">
                <a:solidFill>
                  <a:srgbClr val="800000"/>
                </a:solidFill>
              </a:rPr>
              <a:t>multigroup</a:t>
            </a:r>
            <a:r>
              <a:rPr lang="en-US" sz="2200" dirty="0" smtClean="0">
                <a:solidFill>
                  <a:srgbClr val="800000"/>
                </a:solidFill>
              </a:rPr>
              <a:t>, ENDF… )</a:t>
            </a:r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800000"/>
                </a:solidFill>
              </a:rPr>
              <a:t>Full mixed field capability</a:t>
            </a:r>
            <a:endParaRPr lang="en-US" sz="2200" dirty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dirty="0" smtClean="0"/>
              <a:t>Transport </a:t>
            </a:r>
            <a:r>
              <a:rPr lang="en-US" sz="2200" dirty="0"/>
              <a:t>in </a:t>
            </a:r>
            <a:r>
              <a:rPr lang="en-US" sz="2200" dirty="0">
                <a:solidFill>
                  <a:srgbClr val="800000"/>
                </a:solidFill>
              </a:rPr>
              <a:t>magnetic field</a:t>
            </a:r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dirty="0"/>
              <a:t>Combinatorial (</a:t>
            </a:r>
            <a:r>
              <a:rPr lang="en-US" sz="2200" dirty="0" err="1"/>
              <a:t>boolean</a:t>
            </a:r>
            <a:r>
              <a:rPr lang="en-US" sz="2200" dirty="0"/>
              <a:t>) and </a:t>
            </a:r>
            <a:r>
              <a:rPr lang="en-US" sz="2200" dirty="0" err="1"/>
              <a:t>Voxel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800000"/>
                </a:solidFill>
              </a:rPr>
              <a:t>geometries</a:t>
            </a:r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dirty="0"/>
              <a:t>Double capability to run either fully </a:t>
            </a:r>
            <a:r>
              <a:rPr lang="en-US" sz="2200" dirty="0">
                <a:solidFill>
                  <a:srgbClr val="800000"/>
                </a:solidFill>
              </a:rPr>
              <a:t>analogue and/or biased</a:t>
            </a:r>
            <a:r>
              <a:rPr lang="en-US" sz="2200" dirty="0"/>
              <a:t> calculations</a:t>
            </a:r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dirty="0"/>
              <a:t>On-line </a:t>
            </a:r>
            <a:r>
              <a:rPr lang="en-US" sz="2200" dirty="0">
                <a:solidFill>
                  <a:srgbClr val="800000"/>
                </a:solidFill>
              </a:rPr>
              <a:t>evolution </a:t>
            </a:r>
            <a:r>
              <a:rPr lang="en-US" sz="2200" dirty="0"/>
              <a:t>of induced</a:t>
            </a:r>
            <a:r>
              <a:rPr lang="en-US" sz="2200" dirty="0">
                <a:solidFill>
                  <a:srgbClr val="800000"/>
                </a:solidFill>
              </a:rPr>
              <a:t> radioactivity</a:t>
            </a:r>
            <a:r>
              <a:rPr lang="en-US" sz="2200" dirty="0"/>
              <a:t> and  </a:t>
            </a:r>
            <a:r>
              <a:rPr lang="en-US" sz="2200" dirty="0" smtClean="0">
                <a:solidFill>
                  <a:srgbClr val="800000"/>
                </a:solidFill>
              </a:rPr>
              <a:t>dose</a:t>
            </a:r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800000"/>
                </a:solidFill>
              </a:rPr>
              <a:t>Radiation damage </a:t>
            </a:r>
            <a:r>
              <a:rPr lang="en-US" sz="2200" dirty="0" smtClean="0"/>
              <a:t>predictions </a:t>
            </a:r>
            <a:r>
              <a:rPr lang="en-US" sz="2200" dirty="0" smtClean="0">
                <a:solidFill>
                  <a:srgbClr val="800000"/>
                </a:solidFill>
              </a:rPr>
              <a:t>(NIEL, DPA)</a:t>
            </a:r>
            <a:endParaRPr lang="en-US" sz="2200" dirty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  <a:buFont typeface="Wingdings" pitchFamily="2" charset="2"/>
              <a:buChar char="Ø"/>
            </a:pPr>
            <a:r>
              <a:rPr lang="en-US" sz="2200" dirty="0"/>
              <a:t>User-friendly </a:t>
            </a:r>
            <a:r>
              <a:rPr lang="en-US" sz="2200" dirty="0">
                <a:solidFill>
                  <a:srgbClr val="800000"/>
                </a:solidFill>
              </a:rPr>
              <a:t>GUI</a:t>
            </a:r>
            <a:r>
              <a:rPr lang="en-US" sz="2200" dirty="0"/>
              <a:t> interface thanks to the </a:t>
            </a:r>
            <a:r>
              <a:rPr lang="en-US" sz="2200" dirty="0">
                <a:solidFill>
                  <a:srgbClr val="990000"/>
                </a:solidFill>
                <a:latin typeface="Forte" pitchFamily="66" charset="0"/>
              </a:rPr>
              <a:t>Flair</a:t>
            </a:r>
            <a:r>
              <a:rPr lang="en-US" sz="2200" dirty="0">
                <a:solidFill>
                  <a:srgbClr val="990000"/>
                </a:solidFill>
              </a:rPr>
              <a:t> </a:t>
            </a:r>
            <a:r>
              <a:rPr lang="en-US" sz="2200" dirty="0"/>
              <a:t>interface 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endParaRPr lang="en-US" sz="2200" dirty="0" smtClean="0">
              <a:solidFill>
                <a:srgbClr val="00CC00"/>
              </a:solidFill>
            </a:endParaRPr>
          </a:p>
        </p:txBody>
      </p:sp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32648" cy="59545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The case of FLUKA code. Short </a:t>
            </a:r>
            <a:r>
              <a:rPr lang="en-US" b="1" dirty="0" smtClean="0"/>
              <a:t>description:</a:t>
            </a:r>
            <a:endParaRPr lang="en-US" b="1" dirty="0"/>
          </a:p>
        </p:txBody>
      </p:sp>
      <p:sp>
        <p:nvSpPr>
          <p:cNvPr id="1393668" name="Text Box 4"/>
          <p:cNvSpPr txBox="1">
            <a:spLocks noChangeArrowheads="1"/>
          </p:cNvSpPr>
          <p:nvPr/>
        </p:nvSpPr>
        <p:spPr bwMode="auto">
          <a:xfrm>
            <a:off x="5486400" y="6019800"/>
            <a:ext cx="3476625" cy="4572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800000"/>
                </a:solidFill>
                <a:latin typeface="Tahoma" pitchFamily="34" charset="0"/>
              </a:rPr>
              <a:t>http</a:t>
            </a:r>
            <a:r>
              <a:rPr lang="en-US" sz="2400">
                <a:solidFill>
                  <a:srgbClr val="800000"/>
                </a:solidFill>
                <a:latin typeface="Tahoma" pitchFamily="34" charset="0"/>
              </a:rPr>
              <a:t>://www.fluka.org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6021288"/>
            <a:ext cx="479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CC66"/>
                </a:solidFill>
              </a:rPr>
              <a:t>More than 5000 users all over the world </a:t>
            </a:r>
          </a:p>
        </p:txBody>
      </p:sp>
      <p:sp>
        <p:nvSpPr>
          <p:cNvPr id="2" name="Right Bracket 1"/>
          <p:cNvSpPr/>
          <p:nvPr/>
        </p:nvSpPr>
        <p:spPr bwMode="auto">
          <a:xfrm>
            <a:off x="7524328" y="1556792"/>
            <a:ext cx="144016" cy="1080120"/>
          </a:xfrm>
          <a:prstGeom prst="rightBracke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232852" y="1985396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 keV-1000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68344" y="2096852"/>
            <a:ext cx="422755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71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599" y="1451331"/>
            <a:ext cx="4633698" cy="36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9953" tIns="57858" rIns="89953" bIns="46776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treatments</a:t>
            </a: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IMRT:</a:t>
            </a:r>
            <a:endParaRPr lang="it-IT" sz="99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0942" indent="-310942" algn="just"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dose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(p,</a:t>
            </a:r>
            <a:r>
              <a:rPr lang="it-IT" sz="1995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it-IT" sz="99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0942" indent="-310942" algn="just"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995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pPr marL="310942" indent="-310942" algn="just">
              <a:lnSpc>
                <a:spcPct val="12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995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pPr algn="just">
              <a:lnSpc>
                <a:spcPct val="120000"/>
              </a:lnSpc>
            </a:pPr>
            <a:endParaRPr lang="it-IT" sz="90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resistent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tumours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sparing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9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</a:t>
            </a:r>
            <a:r>
              <a:rPr lang="it-IT" sz="199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OAR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928907" y="3929064"/>
            <a:ext cx="228420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392" tIns="45696" rIns="91392" bIns="45696" anchor="ctr"/>
          <a:lstStyle/>
          <a:p>
            <a:endParaRPr lang="en-US" sz="1632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316" y="1246454"/>
            <a:ext cx="4236875" cy="4309597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526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Charged Particle Therapy with Light Ions heavier than protons</a:t>
            </a:r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1079785" y="5582031"/>
            <a:ext cx="7391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Additional involved nuclear physics: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nuclear reactions of projectile </a:t>
            </a:r>
            <a:r>
              <a:rPr lang="en-US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2400" b="1" smtClean="0">
                <a:solidFill>
                  <a:srgbClr val="FF0000"/>
                </a:solidFill>
              </a:rPr>
              <a:t> fragmentation,…</a:t>
            </a:r>
            <a:endParaRPr lang="it-IT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79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133350"/>
            <a:ext cx="8075613" cy="747713"/>
          </a:xfrm>
        </p:spPr>
        <p:txBody>
          <a:bodyPr/>
          <a:lstStyle/>
          <a:p>
            <a:r>
              <a:rPr lang="en-GB" b="1" baseline="30000"/>
              <a:t>12</a:t>
            </a:r>
            <a:r>
              <a:rPr lang="en-GB" b="1"/>
              <a:t>C Bragg peaks vs exp. data</a:t>
            </a:r>
          </a:p>
        </p:txBody>
      </p:sp>
      <p:sp>
        <p:nvSpPr>
          <p:cNvPr id="816131" name="Text Box 3"/>
          <p:cNvSpPr txBox="1">
            <a:spLocks noChangeArrowheads="1"/>
          </p:cNvSpPr>
          <p:nvPr/>
        </p:nvSpPr>
        <p:spPr bwMode="auto">
          <a:xfrm>
            <a:off x="179512" y="5551884"/>
            <a:ext cx="4114800" cy="1054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>
                <a:solidFill>
                  <a:srgbClr val="40458C"/>
                </a:solidFill>
              </a:rPr>
              <a:t>Experiment: </a:t>
            </a:r>
            <a:r>
              <a:rPr lang="en-GB">
                <a:solidFill>
                  <a:srgbClr val="CC0000"/>
                </a:solidFill>
              </a:rPr>
              <a:t>circles</a:t>
            </a:r>
            <a:r>
              <a:rPr lang="en-GB">
                <a:solidFill>
                  <a:srgbClr val="40458C"/>
                </a:solidFill>
              </a:rPr>
              <a:t> (270 AMeV)   and </a:t>
            </a:r>
            <a:r>
              <a:rPr lang="en-GB">
                <a:solidFill>
                  <a:srgbClr val="CC0000"/>
                </a:solidFill>
              </a:rPr>
              <a:t>triangles</a:t>
            </a:r>
            <a:r>
              <a:rPr lang="en-GB">
                <a:solidFill>
                  <a:srgbClr val="40458C"/>
                </a:solidFill>
              </a:rPr>
              <a:t> (330 AMeV)</a:t>
            </a:r>
          </a:p>
          <a:p>
            <a:pPr marL="173038" indent="-17303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>
                <a:solidFill>
                  <a:srgbClr val="40458C"/>
                </a:solidFill>
              </a:rPr>
              <a:t>FLUKA: </a:t>
            </a:r>
            <a:r>
              <a:rPr lang="en-GB">
                <a:solidFill>
                  <a:srgbClr val="0033CC"/>
                </a:solidFill>
              </a:rPr>
              <a:t>lines</a:t>
            </a:r>
          </a:p>
        </p:txBody>
      </p:sp>
      <p:sp>
        <p:nvSpPr>
          <p:cNvPr id="816132" name="Text Box 4"/>
          <p:cNvSpPr txBox="1">
            <a:spLocks noChangeArrowheads="1"/>
          </p:cNvSpPr>
          <p:nvPr/>
        </p:nvSpPr>
        <p:spPr bwMode="auto">
          <a:xfrm>
            <a:off x="4860032" y="5895578"/>
            <a:ext cx="4104456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Sommerer </a:t>
            </a:r>
            <a:r>
              <a:rPr lang="en-US" i="1">
                <a:solidFill>
                  <a:srgbClr val="40458C"/>
                </a:solidFill>
              </a:rPr>
              <a:t>et al</a:t>
            </a:r>
            <a:r>
              <a:rPr lang="en-US">
                <a:solidFill>
                  <a:srgbClr val="40458C"/>
                </a:solidFill>
              </a:rPr>
              <a:t>: Phys. Med. Biol. 51 2006</a:t>
            </a:r>
            <a:endParaRPr lang="en-GB">
              <a:solidFill>
                <a:srgbClr val="40458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91680" y="1124744"/>
            <a:ext cx="6264696" cy="4317116"/>
            <a:chOff x="1691680" y="1272124"/>
            <a:chExt cx="5472608" cy="3292475"/>
          </a:xfrm>
        </p:grpSpPr>
        <p:pic>
          <p:nvPicPr>
            <p:cNvPr id="816133" name="Picture 5" descr="c12270330florian"/>
            <p:cNvPicPr>
              <a:picLocks noChangeAspect="1" noChangeArrowheads="1"/>
            </p:cNvPicPr>
            <p:nvPr/>
          </p:nvPicPr>
          <p:blipFill>
            <a:blip r:embed="rId2" cstate="print"/>
            <a:srcRect l="5811" t="32820" b="8205"/>
            <a:stretch>
              <a:fillRect/>
            </a:stretch>
          </p:blipFill>
          <p:spPr bwMode="auto">
            <a:xfrm>
              <a:off x="1691680" y="1272124"/>
              <a:ext cx="3711575" cy="329247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816134" name="Rectangle 6"/>
            <p:cNvSpPr>
              <a:spLocks noChangeArrowheads="1"/>
            </p:cNvSpPr>
            <p:nvPr/>
          </p:nvSpPr>
          <p:spPr bwMode="auto">
            <a:xfrm>
              <a:off x="3790850" y="3440460"/>
              <a:ext cx="1295400" cy="914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816135" name="Freeform 7"/>
            <p:cNvSpPr>
              <a:spLocks/>
            </p:cNvSpPr>
            <p:nvPr/>
          </p:nvSpPr>
          <p:spPr bwMode="auto">
            <a:xfrm>
              <a:off x="3790850" y="1295748"/>
              <a:ext cx="814388" cy="2144712"/>
            </a:xfrm>
            <a:custGeom>
              <a:avLst/>
              <a:gdLst/>
              <a:ahLst/>
              <a:cxnLst>
                <a:cxn ang="0">
                  <a:pos x="0" y="1351"/>
                </a:cxn>
                <a:cxn ang="0">
                  <a:pos x="513" y="0"/>
                </a:cxn>
              </a:cxnLst>
              <a:rect l="0" t="0" r="r" b="b"/>
              <a:pathLst>
                <a:path w="513" h="1351">
                  <a:moveTo>
                    <a:pt x="0" y="1351"/>
                  </a:moveTo>
                  <a:lnTo>
                    <a:pt x="513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0458C"/>
                </a:solidFill>
              </a:endParaRPr>
            </a:p>
          </p:txBody>
        </p:sp>
        <p:pic>
          <p:nvPicPr>
            <p:cNvPr id="816137" name="Picture 9" descr="zoom_fragmen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9050" y="1306860"/>
              <a:ext cx="2514600" cy="16383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816139" name="Freeform 11"/>
            <p:cNvSpPr>
              <a:spLocks/>
            </p:cNvSpPr>
            <p:nvPr/>
          </p:nvSpPr>
          <p:spPr bwMode="auto">
            <a:xfrm>
              <a:off x="5086250" y="2957860"/>
              <a:ext cx="2078038" cy="1397000"/>
            </a:xfrm>
            <a:custGeom>
              <a:avLst/>
              <a:gdLst/>
              <a:ahLst/>
              <a:cxnLst>
                <a:cxn ang="0">
                  <a:pos x="0" y="880"/>
                </a:cxn>
                <a:cxn ang="0">
                  <a:pos x="1309" y="0"/>
                </a:cxn>
              </a:cxnLst>
              <a:rect l="0" t="0" r="r" b="b"/>
              <a:pathLst>
                <a:path w="1309" h="880">
                  <a:moveTo>
                    <a:pt x="0" y="880"/>
                  </a:moveTo>
                  <a:lnTo>
                    <a:pt x="1309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40458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1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Credits</a:t>
            </a:r>
            <a:endParaRPr lang="it-IT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en-US" smtClean="0"/>
              <a:t>. Amaldi, Tera Foundation</a:t>
            </a:r>
            <a:endParaRPr lang="en-US" dirty="0" smtClean="0"/>
          </a:p>
          <a:p>
            <a:r>
              <a:rPr lang="en-US" smtClean="0"/>
              <a:t>V. Patera, Univ Roma 1 and INFN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smtClean="0"/>
              <a:t>. Ferrari, CERN</a:t>
            </a:r>
          </a:p>
          <a:p>
            <a:r>
              <a:rPr lang="en-US" smtClean="0"/>
              <a:t>T. Böhlen, CERN</a:t>
            </a:r>
            <a:endParaRPr lang="en-US" dirty="0" smtClean="0"/>
          </a:p>
          <a:p>
            <a:r>
              <a:rPr lang="en-US" smtClean="0"/>
              <a:t>P. Sala, INFN</a:t>
            </a:r>
          </a:p>
          <a:p>
            <a:r>
              <a:rPr lang="en-US" smtClean="0"/>
              <a:t>A. Mairani, CNAO</a:t>
            </a:r>
          </a:p>
          <a:p>
            <a:r>
              <a:rPr lang="en-US" smtClean="0"/>
              <a:t>M. Durante. GSI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30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4408"/>
            <a:ext cx="9144000" cy="75632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Accurate </a:t>
            </a:r>
            <a:r>
              <a:rPr lang="en-US" sz="3200" b="1" smtClean="0"/>
              <a:t>MC calculations: </a:t>
            </a:r>
            <a:br>
              <a:rPr lang="en-US" sz="3200" b="1" smtClean="0"/>
            </a:br>
            <a:r>
              <a:rPr lang="en-US" sz="3200" b="1" smtClean="0"/>
              <a:t>playing </a:t>
            </a:r>
            <a:r>
              <a:rPr lang="en-US" sz="3200" b="1" dirty="0"/>
              <a:t>with a proton beam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2667000" cy="52387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1800"/>
              <a:t>Dose vs depth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/>
              <a:t>energy deposition 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/>
              <a:t>in water for a 200 MeV p beam with various approximations for the physical processes taken into account</a:t>
            </a:r>
          </a:p>
        </p:txBody>
      </p:sp>
      <p:pic>
        <p:nvPicPr>
          <p:cNvPr id="809988" name="Picture 4" descr="wa200multinw"/>
          <p:cNvPicPr>
            <a:picLocks noChangeAspect="1" noChangeArrowheads="1"/>
          </p:cNvPicPr>
          <p:nvPr/>
        </p:nvPicPr>
        <p:blipFill>
          <a:blip r:embed="rId2" cstate="print"/>
          <a:srcRect l="4733" t="30090" r="13884" b="5194"/>
          <a:stretch>
            <a:fillRect/>
          </a:stretch>
        </p:blipFill>
        <p:spPr bwMode="auto">
          <a:xfrm>
            <a:off x="3276600" y="836613"/>
            <a:ext cx="5456238" cy="56165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2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The relevant aspects of Nuclear Physics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2488" y="1163638"/>
            <a:ext cx="8291512" cy="5373687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n-US" sz="2000" smtClean="0"/>
              <a:t>Proton therapy </a:t>
            </a:r>
            <a:r>
              <a:rPr lang="en-US" sz="1800" smtClean="0"/>
              <a:t>(p, E: 10-250 MeV):</a:t>
            </a:r>
          </a:p>
          <a:p>
            <a:pPr lvl="1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1800" smtClean="0"/>
              <a:t>Reaction cross sections (beam attenuation) </a:t>
            </a:r>
            <a:r>
              <a:rPr lang="en-US" sz="1800" smtClean="0">
                <a:solidFill>
                  <a:srgbClr val="CC0000"/>
                </a:solidFill>
              </a:rPr>
              <a:t>+++</a:t>
            </a:r>
          </a:p>
          <a:p>
            <a:pPr lvl="1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1800" smtClean="0"/>
              <a:t>Elastic cross sections </a:t>
            </a:r>
            <a:r>
              <a:rPr lang="en-US" sz="1800" smtClean="0">
                <a:solidFill>
                  <a:srgbClr val="CC0000"/>
                </a:solidFill>
              </a:rPr>
              <a:t>+</a:t>
            </a:r>
          </a:p>
          <a:p>
            <a:pPr lvl="1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1800" smtClean="0"/>
              <a:t>Particle (p,n,</a:t>
            </a:r>
            <a:r>
              <a:rPr lang="el-GR" sz="1800" smtClean="0"/>
              <a:t>α</a:t>
            </a:r>
            <a:r>
              <a:rPr lang="en-US" sz="1800" smtClean="0"/>
              <a:t>..) emission </a:t>
            </a:r>
            <a:r>
              <a:rPr lang="en-US" sz="1800" smtClean="0">
                <a:solidFill>
                  <a:srgbClr val="CC0000"/>
                </a:solidFill>
              </a:rPr>
              <a:t>+ </a:t>
            </a:r>
            <a:r>
              <a:rPr lang="en-US" sz="1800" smtClean="0"/>
              <a:t>(mostly for background, </a:t>
            </a:r>
            <a:r>
              <a:rPr lang="en-US" sz="1800" smtClean="0">
                <a:solidFill>
                  <a:srgbClr val="CC0000"/>
                </a:solidFill>
              </a:rPr>
              <a:t>++ </a:t>
            </a:r>
            <a:r>
              <a:rPr lang="en-US" sz="1800" smtClean="0"/>
              <a:t>radiobiology)</a:t>
            </a:r>
          </a:p>
          <a:p>
            <a:pPr lvl="1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1800" smtClean="0"/>
              <a:t>Positron emitter production </a:t>
            </a:r>
            <a:r>
              <a:rPr lang="en-US" sz="1800" smtClean="0">
                <a:solidFill>
                  <a:srgbClr val="CC0000"/>
                </a:solidFill>
              </a:rPr>
              <a:t>+ </a:t>
            </a:r>
            <a:r>
              <a:rPr lang="en-US" sz="1800" i="1" smtClean="0"/>
              <a:t>(“</a:t>
            </a:r>
            <a:r>
              <a:rPr lang="en-US" sz="1800" i="1" smtClean="0">
                <a:solidFill>
                  <a:srgbClr val="CC0000"/>
                </a:solidFill>
              </a:rPr>
              <a:t>+</a:t>
            </a:r>
            <a:r>
              <a:rPr lang="en-US" sz="1800" i="1" smtClean="0"/>
              <a:t>” only because data available</a:t>
            </a:r>
            <a:r>
              <a:rPr lang="en-US" sz="1800" smtClean="0"/>
              <a:t>)</a:t>
            </a:r>
          </a:p>
          <a:p>
            <a:pPr lvl="1" eaLnBrk="1" hangingPunct="1">
              <a:buClr>
                <a:srgbClr val="FF0066"/>
              </a:buClr>
              <a:buFont typeface="Wingdings" pitchFamily="2" charset="2"/>
              <a:buChar char="Ø"/>
            </a:pPr>
            <a:r>
              <a:rPr lang="en-US" sz="1800" smtClean="0"/>
              <a:t>gamma de-excitation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n-US" sz="2000" smtClean="0">
                <a:solidFill>
                  <a:schemeClr val="accent2"/>
                </a:solidFill>
              </a:rPr>
              <a:t>Therapy with light ions </a:t>
            </a:r>
            <a:r>
              <a:rPr lang="en-US" sz="1800" smtClean="0">
                <a:solidFill>
                  <a:schemeClr val="accent2"/>
                </a:solidFill>
              </a:rPr>
              <a:t>(ions, E: 10-400 MeV/n)</a:t>
            </a:r>
            <a:r>
              <a:rPr lang="en-US" sz="2000" smtClean="0">
                <a:solidFill>
                  <a:schemeClr val="accent2"/>
                </a:solidFill>
              </a:rPr>
              <a:t>:</a:t>
            </a:r>
          </a:p>
          <a:p>
            <a:pPr lvl="1" eaLnBrk="1" hangingPunct="1"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1800" smtClean="0">
                <a:solidFill>
                  <a:schemeClr val="accent2"/>
                </a:solidFill>
              </a:rPr>
              <a:t>Reaction cross sections (beam attenuation)</a:t>
            </a:r>
            <a:r>
              <a:rPr lang="en-US" sz="1800" smtClean="0"/>
              <a:t> </a:t>
            </a:r>
            <a:r>
              <a:rPr lang="en-US" sz="1800" smtClean="0">
                <a:solidFill>
                  <a:srgbClr val="CC0000"/>
                </a:solidFill>
              </a:rPr>
              <a:t> +++</a:t>
            </a:r>
          </a:p>
          <a:p>
            <a:pPr lvl="1" eaLnBrk="1" hangingPunct="1"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1800" smtClean="0">
                <a:solidFill>
                  <a:schemeClr val="accent2"/>
                </a:solidFill>
              </a:rPr>
              <a:t>Fragment (</a:t>
            </a:r>
            <a:r>
              <a:rPr lang="el-GR" sz="1800" smtClean="0">
                <a:solidFill>
                  <a:schemeClr val="accent2"/>
                </a:solidFill>
              </a:rPr>
              <a:t>α</a:t>
            </a:r>
            <a:r>
              <a:rPr lang="en-US" sz="1800" smtClean="0">
                <a:solidFill>
                  <a:schemeClr val="accent2"/>
                </a:solidFill>
              </a:rPr>
              <a:t> included) production</a:t>
            </a:r>
            <a:r>
              <a:rPr lang="en-US" sz="1800" smtClean="0"/>
              <a:t> </a:t>
            </a:r>
            <a:r>
              <a:rPr lang="en-US" sz="1800" smtClean="0">
                <a:solidFill>
                  <a:srgbClr val="CC0000"/>
                </a:solidFill>
              </a:rPr>
              <a:t>+++</a:t>
            </a:r>
          </a:p>
          <a:p>
            <a:pPr lvl="1" eaLnBrk="1" hangingPunct="1"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1800" smtClean="0">
                <a:solidFill>
                  <a:schemeClr val="accent2"/>
                </a:solidFill>
              </a:rPr>
              <a:t>Particle emission, p </a:t>
            </a:r>
            <a:r>
              <a:rPr lang="en-US" sz="1800" smtClean="0">
                <a:solidFill>
                  <a:srgbClr val="CC0000"/>
                </a:solidFill>
              </a:rPr>
              <a:t>+++</a:t>
            </a:r>
            <a:r>
              <a:rPr lang="en-US" sz="1800" smtClean="0">
                <a:solidFill>
                  <a:schemeClr val="accent2"/>
                </a:solidFill>
              </a:rPr>
              <a:t>, others </a:t>
            </a:r>
            <a:r>
              <a:rPr lang="en-US" sz="1800" smtClean="0">
                <a:solidFill>
                  <a:srgbClr val="CC0000"/>
                </a:solidFill>
              </a:rPr>
              <a:t>+</a:t>
            </a:r>
          </a:p>
          <a:p>
            <a:pPr lvl="1" eaLnBrk="1" hangingPunct="1"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1800" smtClean="0">
                <a:solidFill>
                  <a:schemeClr val="accent2"/>
                </a:solidFill>
              </a:rPr>
              <a:t>Positron emitter production</a:t>
            </a:r>
            <a:r>
              <a:rPr lang="en-US" sz="1800" smtClean="0">
                <a:solidFill>
                  <a:srgbClr val="CC0000"/>
                </a:solidFill>
              </a:rPr>
              <a:t> +++</a:t>
            </a:r>
          </a:p>
          <a:p>
            <a:pPr lvl="1" eaLnBrk="1" hangingPunct="1"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1800" smtClean="0">
                <a:solidFill>
                  <a:srgbClr val="CC0000"/>
                </a:solidFill>
              </a:rPr>
              <a:t>gamma de-excitation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q"/>
            </a:pPr>
            <a:r>
              <a:rPr lang="en-US" sz="2000" smtClean="0">
                <a:solidFill>
                  <a:srgbClr val="990000"/>
                </a:solidFill>
              </a:rPr>
              <a:t>Conventional therapy </a:t>
            </a:r>
            <a:r>
              <a:rPr lang="en-US" sz="1800" smtClean="0">
                <a:solidFill>
                  <a:srgbClr val="990000"/>
                </a:solidFill>
              </a:rPr>
              <a:t>(</a:t>
            </a:r>
            <a:r>
              <a:rPr lang="el-GR" sz="1800" smtClean="0">
                <a:solidFill>
                  <a:srgbClr val="990000"/>
                </a:solidFill>
              </a:rPr>
              <a:t>γ</a:t>
            </a:r>
            <a:r>
              <a:rPr lang="en-US" sz="1800" smtClean="0">
                <a:solidFill>
                  <a:srgbClr val="990000"/>
                </a:solidFill>
              </a:rPr>
              <a:t>, E: 3-30 MeV)</a:t>
            </a:r>
          </a:p>
          <a:p>
            <a:pPr lvl="1" eaLnBrk="1" hangingPunct="1">
              <a:buClr>
                <a:srgbClr val="FF3300"/>
              </a:buClr>
              <a:buFont typeface="Wingdings" pitchFamily="2" charset="2"/>
              <a:buChar char="v"/>
            </a:pPr>
            <a:r>
              <a:rPr lang="en-US" sz="1600" smtClean="0">
                <a:solidFill>
                  <a:srgbClr val="990000"/>
                </a:solidFill>
              </a:rPr>
              <a:t>(</a:t>
            </a:r>
            <a:r>
              <a:rPr lang="el-GR" sz="1600" smtClean="0">
                <a:solidFill>
                  <a:srgbClr val="990000"/>
                </a:solidFill>
              </a:rPr>
              <a:t>γ</a:t>
            </a:r>
            <a:r>
              <a:rPr lang="en-US" sz="1600" smtClean="0">
                <a:solidFill>
                  <a:srgbClr val="990000"/>
                </a:solidFill>
              </a:rPr>
              <a:t>,x) (particularly (</a:t>
            </a:r>
            <a:r>
              <a:rPr lang="el-GR" sz="1600" smtClean="0">
                <a:solidFill>
                  <a:srgbClr val="990000"/>
                </a:solidFill>
              </a:rPr>
              <a:t>γ</a:t>
            </a:r>
            <a:r>
              <a:rPr lang="en-US" sz="1600" smtClean="0">
                <a:solidFill>
                  <a:srgbClr val="990000"/>
                </a:solidFill>
              </a:rPr>
              <a:t>,n)) </a:t>
            </a:r>
            <a:r>
              <a:rPr lang="en-US" sz="1600" smtClean="0">
                <a:solidFill>
                  <a:srgbClr val="FF3300"/>
                </a:solidFill>
              </a:rPr>
              <a:t>+</a:t>
            </a:r>
            <a:r>
              <a:rPr lang="en-US" sz="1600" smtClean="0">
                <a:solidFill>
                  <a:srgbClr val="990000"/>
                </a:solidFill>
              </a:rPr>
              <a:t> (mostly for background)</a:t>
            </a:r>
          </a:p>
          <a:p>
            <a:pPr lvl="1" eaLnBrk="1" hangingPunct="1">
              <a:buClr>
                <a:srgbClr val="CC0000"/>
              </a:buClr>
              <a:buFont typeface="Wingdings" pitchFamily="2" charset="2"/>
              <a:buChar char="q"/>
            </a:pPr>
            <a:endParaRPr lang="el-GR" sz="1800" smtClean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52400"/>
            <a:ext cx="8147248" cy="684213"/>
          </a:xfrm>
        </p:spPr>
        <p:txBody>
          <a:bodyPr/>
          <a:lstStyle/>
          <a:p>
            <a:r>
              <a:rPr lang="en-US" sz="3200" b="1" dirty="0"/>
              <a:t>Playing with a proton beam II part</a:t>
            </a:r>
          </a:p>
        </p:txBody>
      </p:sp>
      <p:pic>
        <p:nvPicPr>
          <p:cNvPr id="811011" name="Picture 3" descr="wa214absmultinw"/>
          <p:cNvPicPr>
            <a:picLocks noChangeAspect="1" noChangeArrowheads="1"/>
          </p:cNvPicPr>
          <p:nvPr/>
        </p:nvPicPr>
        <p:blipFill>
          <a:blip r:embed="rId2" cstate="print"/>
          <a:srcRect l="7561" t="36000" r="13080" b="3981"/>
          <a:stretch>
            <a:fillRect/>
          </a:stretch>
        </p:blipFill>
        <p:spPr bwMode="auto">
          <a:xfrm>
            <a:off x="2987675" y="836613"/>
            <a:ext cx="5241925" cy="56165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11012" name="Text Box 4"/>
          <p:cNvSpPr txBox="1">
            <a:spLocks noChangeArrowheads="1"/>
          </p:cNvSpPr>
          <p:nvPr/>
        </p:nvSpPr>
        <p:spPr bwMode="auto">
          <a:xfrm>
            <a:off x="808038" y="1136650"/>
            <a:ext cx="2684462" cy="4572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811013" name="Rectangle 5"/>
          <p:cNvSpPr>
            <a:spLocks noChangeArrowheads="1"/>
          </p:cNvSpPr>
          <p:nvPr/>
        </p:nvSpPr>
        <p:spPr bwMode="auto">
          <a:xfrm>
            <a:off x="684213" y="981075"/>
            <a:ext cx="23034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40458C"/>
                </a:solidFill>
              </a:rPr>
              <a:t>Dose vs depth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40458C"/>
                </a:solidFill>
              </a:rPr>
              <a:t>energy deposition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40458C"/>
                </a:solidFill>
              </a:rPr>
              <a:t>in water for a 214 MeV real p  beam under various conditions.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40458C"/>
                </a:solidFill>
              </a:rPr>
              <a:t>Exp. Data from PSI</a:t>
            </a:r>
            <a:endParaRPr lang="en-US" sz="320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34429"/>
            <a:ext cx="8208962" cy="609600"/>
          </a:xfrm>
        </p:spPr>
        <p:txBody>
          <a:bodyPr/>
          <a:lstStyle/>
          <a:p>
            <a:r>
              <a:rPr lang="en-US" sz="2400" b="1"/>
              <a:t>Bragg peaks vs exp. data: </a:t>
            </a:r>
            <a:r>
              <a:rPr lang="en-US" sz="2400" b="1" baseline="30000"/>
              <a:t>12</a:t>
            </a:r>
            <a:r>
              <a:rPr lang="en-US" sz="2400" b="1"/>
              <a:t>C @ 270 MeV/n</a:t>
            </a:r>
          </a:p>
        </p:txBody>
      </p:sp>
      <p:sp>
        <p:nvSpPr>
          <p:cNvPr id="818179" name="Text Box 3"/>
          <p:cNvSpPr txBox="1">
            <a:spLocks noChangeArrowheads="1"/>
          </p:cNvSpPr>
          <p:nvPr/>
        </p:nvSpPr>
        <p:spPr bwMode="auto">
          <a:xfrm>
            <a:off x="468313" y="5734050"/>
            <a:ext cx="2519362" cy="8255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40458C"/>
                </a:solidFill>
              </a:rPr>
              <a:t>Exp. Data Jpn.J.Med.Phys. </a:t>
            </a:r>
            <a:r>
              <a:rPr lang="en-US" sz="1600" u="sng">
                <a:solidFill>
                  <a:srgbClr val="40458C"/>
                </a:solidFill>
              </a:rPr>
              <a:t>18</a:t>
            </a:r>
            <a:r>
              <a:rPr lang="en-US" sz="1600">
                <a:solidFill>
                  <a:srgbClr val="40458C"/>
                </a:solidFill>
              </a:rPr>
              <a:t>, 1,1998</a:t>
            </a:r>
          </a:p>
        </p:txBody>
      </p:sp>
      <p:pic>
        <p:nvPicPr>
          <p:cNvPr id="818180" name="Picture 4" descr="c12270nr"/>
          <p:cNvPicPr>
            <a:picLocks noChangeAspect="1" noChangeArrowheads="1"/>
          </p:cNvPicPr>
          <p:nvPr/>
        </p:nvPicPr>
        <p:blipFill>
          <a:blip r:embed="rId2" cstate="print"/>
          <a:srcRect l="6541" t="36647" r="6541" b="7294"/>
          <a:stretch>
            <a:fillRect/>
          </a:stretch>
        </p:blipFill>
        <p:spPr bwMode="auto">
          <a:xfrm>
            <a:off x="2771775" y="996950"/>
            <a:ext cx="6048375" cy="5526088"/>
          </a:xfrm>
          <a:prstGeom prst="rect">
            <a:avLst/>
          </a:prstGeom>
          <a:noFill/>
        </p:spPr>
      </p:pic>
      <p:sp>
        <p:nvSpPr>
          <p:cNvPr id="818181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2447925" cy="48514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Close-up of the dose vs depth distribution for 270 MeV/n </a:t>
            </a:r>
            <a:r>
              <a:rPr lang="en-US" baseline="30000">
                <a:solidFill>
                  <a:srgbClr val="40458C"/>
                </a:solidFill>
              </a:rPr>
              <a:t>12</a:t>
            </a:r>
            <a:r>
              <a:rPr lang="en-US">
                <a:solidFill>
                  <a:srgbClr val="40458C"/>
                </a:solidFill>
              </a:rPr>
              <a:t>C ions on a water phantom.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The </a:t>
            </a:r>
            <a:r>
              <a:rPr lang="en-US">
                <a:solidFill>
                  <a:srgbClr val="008000"/>
                </a:solidFill>
              </a:rPr>
              <a:t>green</a:t>
            </a:r>
            <a:r>
              <a:rPr lang="en-US">
                <a:solidFill>
                  <a:srgbClr val="40458C"/>
                </a:solidFill>
              </a:rPr>
              <a:t> line is the FLUKA prediction with the nominal 0.15% energy spread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The </a:t>
            </a:r>
            <a:r>
              <a:rPr lang="en-US">
                <a:solidFill>
                  <a:srgbClr val="6F89F7"/>
                </a:solidFill>
              </a:rPr>
              <a:t>dotted light blue</a:t>
            </a:r>
            <a:r>
              <a:rPr lang="en-US">
                <a:solidFill>
                  <a:srgbClr val="40458C"/>
                </a:solidFill>
              </a:rPr>
              <a:t> line is the prediction for no spread, and the </a:t>
            </a:r>
            <a:r>
              <a:rPr lang="en-US">
                <a:solidFill>
                  <a:srgbClr val="0033CC"/>
                </a:solidFill>
              </a:rPr>
              <a:t>dashed blue</a:t>
            </a:r>
            <a:r>
              <a:rPr lang="en-US">
                <a:solidFill>
                  <a:srgbClr val="40458C"/>
                </a:solidFill>
              </a:rPr>
              <a:t> one the prediction for </a:t>
            </a:r>
            <a:r>
              <a:rPr lang="en-US" i="1">
                <a:solidFill>
                  <a:srgbClr val="40458C"/>
                </a:solidFill>
              </a:rPr>
              <a:t>I </a:t>
            </a:r>
            <a:r>
              <a:rPr lang="en-US">
                <a:solidFill>
                  <a:srgbClr val="40458C"/>
                </a:solidFill>
              </a:rPr>
              <a:t>increased by 1 eV</a:t>
            </a:r>
            <a:endParaRPr lang="en-US">
              <a:solidFill>
                <a:srgbClr val="6F89F7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08962" cy="609600"/>
          </a:xfrm>
        </p:spPr>
        <p:txBody>
          <a:bodyPr>
            <a:normAutofit fontScale="90000"/>
          </a:bodyPr>
          <a:lstStyle/>
          <a:p>
            <a:r>
              <a:rPr lang="en-US" sz="2400" b="1" smtClean="0"/>
              <a:t>The case of nuclei:</a:t>
            </a:r>
            <a:br>
              <a:rPr lang="en-US" sz="2400" b="1" smtClean="0"/>
            </a:br>
            <a:r>
              <a:rPr lang="en-US" sz="2400" b="1" smtClean="0"/>
              <a:t>Bragg </a:t>
            </a:r>
            <a:r>
              <a:rPr lang="en-US" sz="2400" b="1"/>
              <a:t>peaks vs exp. data: </a:t>
            </a:r>
            <a:r>
              <a:rPr lang="en-US" sz="2400" b="1" baseline="30000"/>
              <a:t>12</a:t>
            </a:r>
            <a:r>
              <a:rPr lang="en-US" sz="2400" b="1"/>
              <a:t>C @ 270 &amp; 330 MeV/n</a:t>
            </a:r>
          </a:p>
        </p:txBody>
      </p:sp>
      <p:pic>
        <p:nvPicPr>
          <p:cNvPr id="817155" name="Picture 3" descr="c12270330"/>
          <p:cNvPicPr>
            <a:picLocks noChangeAspect="1" noChangeArrowheads="1"/>
          </p:cNvPicPr>
          <p:nvPr/>
        </p:nvPicPr>
        <p:blipFill>
          <a:blip r:embed="rId2" cstate="print"/>
          <a:srcRect l="6541" t="36647" r="10292" b="7294"/>
          <a:stretch>
            <a:fillRect/>
          </a:stretch>
        </p:blipFill>
        <p:spPr bwMode="auto">
          <a:xfrm>
            <a:off x="2987675" y="1052513"/>
            <a:ext cx="5543550" cy="5294312"/>
          </a:xfrm>
          <a:prstGeom prst="rect">
            <a:avLst/>
          </a:prstGeom>
          <a:noFill/>
        </p:spPr>
      </p:pic>
      <p:sp>
        <p:nvSpPr>
          <p:cNvPr id="817156" name="Text Box 4"/>
          <p:cNvSpPr txBox="1">
            <a:spLocks noChangeArrowheads="1"/>
          </p:cNvSpPr>
          <p:nvPr/>
        </p:nvSpPr>
        <p:spPr bwMode="auto">
          <a:xfrm>
            <a:off x="468313" y="4868863"/>
            <a:ext cx="2519362" cy="8255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40458C"/>
                </a:solidFill>
              </a:rPr>
              <a:t>Exp. Data Jpn.J.Med.Phys. </a:t>
            </a:r>
            <a:r>
              <a:rPr lang="en-US" sz="1600" u="sng">
                <a:solidFill>
                  <a:srgbClr val="40458C"/>
                </a:solidFill>
              </a:rPr>
              <a:t>18</a:t>
            </a:r>
            <a:r>
              <a:rPr lang="en-US" sz="1600">
                <a:solidFill>
                  <a:srgbClr val="40458C"/>
                </a:solidFill>
              </a:rPr>
              <a:t>, 1,1998</a:t>
            </a:r>
          </a:p>
        </p:txBody>
      </p:sp>
      <p:sp>
        <p:nvSpPr>
          <p:cNvPr id="817157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2447925" cy="3478213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Dose vs depth distribution for 270  and 330 MeV/n </a:t>
            </a:r>
            <a:r>
              <a:rPr lang="en-US" baseline="30000">
                <a:solidFill>
                  <a:srgbClr val="40458C"/>
                </a:solidFill>
              </a:rPr>
              <a:t>12</a:t>
            </a:r>
            <a:r>
              <a:rPr lang="en-US">
                <a:solidFill>
                  <a:srgbClr val="40458C"/>
                </a:solidFill>
              </a:rPr>
              <a:t>C ions on a water phantom.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The full </a:t>
            </a:r>
            <a:r>
              <a:rPr lang="en-US">
                <a:solidFill>
                  <a:srgbClr val="008000"/>
                </a:solidFill>
              </a:rPr>
              <a:t>green</a:t>
            </a:r>
            <a:r>
              <a:rPr lang="en-US">
                <a:solidFill>
                  <a:srgbClr val="40458C"/>
                </a:solidFill>
              </a:rPr>
              <a:t> and dashed </a:t>
            </a:r>
            <a:r>
              <a:rPr lang="en-US">
                <a:solidFill>
                  <a:srgbClr val="0033CC"/>
                </a:solidFill>
              </a:rPr>
              <a:t>blue </a:t>
            </a:r>
            <a:r>
              <a:rPr lang="en-US">
                <a:solidFill>
                  <a:srgbClr val="40458C"/>
                </a:solidFill>
              </a:rPr>
              <a:t>lines are the FLUKA predictions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The </a:t>
            </a:r>
            <a:r>
              <a:rPr lang="en-US">
                <a:solidFill>
                  <a:srgbClr val="CC0000"/>
                </a:solidFill>
              </a:rPr>
              <a:t>symbols </a:t>
            </a:r>
            <a:r>
              <a:rPr lang="en-US">
                <a:solidFill>
                  <a:srgbClr val="40458C"/>
                </a:solidFill>
              </a:rPr>
              <a:t>are exp data from </a:t>
            </a:r>
            <a:r>
              <a:rPr lang="en-US">
                <a:solidFill>
                  <a:srgbClr val="6F89F7"/>
                </a:solidFill>
              </a:rPr>
              <a:t>GSI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793441" y="3662207"/>
            <a:ext cx="3690997" cy="56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32">
              <a:cs typeface="Arial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86616" y="2008168"/>
            <a:ext cx="7429500" cy="32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32"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7187" y="51824"/>
            <a:ext cx="8553897" cy="678026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</a:rPr>
              <a:t>FRAGMENTATION OF </a:t>
            </a:r>
            <a:r>
              <a:rPr lang="en-US" b="1" baseline="30000" dirty="0" smtClean="0">
                <a:solidFill>
                  <a:schemeClr val="tx1"/>
                </a:solidFill>
              </a:rPr>
              <a:t>12</a:t>
            </a:r>
            <a:r>
              <a:rPr lang="en-US" b="1" dirty="0" smtClean="0">
                <a:solidFill>
                  <a:schemeClr val="tx1"/>
                </a:solidFill>
              </a:rPr>
              <a:t>C in biological tissue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8294" y="3426976"/>
            <a:ext cx="3231985" cy="2613901"/>
          </a:xfrm>
        </p:spPr>
        <p:txBody>
          <a:bodyPr/>
          <a:lstStyle/>
          <a:p>
            <a:pPr marL="208734" indent="-207294">
              <a:buClr>
                <a:srgbClr val="FF0000"/>
              </a:buClr>
              <a:buSzPct val="73000"/>
              <a:buFont typeface="Wingdings" charset="0"/>
              <a:buChar char=""/>
              <a:tabLst>
                <a:tab pos="208734" algn="l"/>
                <a:tab pos="310942" algn="l"/>
                <a:tab pos="725531" algn="l"/>
                <a:tab pos="1140120" algn="l"/>
                <a:tab pos="1554709" algn="l"/>
                <a:tab pos="1969298" algn="l"/>
                <a:tab pos="2383887" algn="l"/>
                <a:tab pos="2798475" algn="l"/>
                <a:tab pos="3213064" algn="l"/>
                <a:tab pos="3627653" algn="l"/>
                <a:tab pos="4042242" algn="l"/>
                <a:tab pos="4456831" algn="l"/>
                <a:tab pos="4871420" algn="l"/>
                <a:tab pos="5286009" algn="l"/>
                <a:tab pos="5700598" algn="l"/>
                <a:tab pos="6115187" algn="l"/>
                <a:tab pos="6529776" algn="l"/>
                <a:tab pos="6944365" algn="l"/>
                <a:tab pos="7358954" algn="l"/>
                <a:tab pos="7773543" algn="l"/>
                <a:tab pos="8188132" algn="l"/>
              </a:tabLst>
              <a:defRPr/>
            </a:pPr>
            <a:r>
              <a:rPr lang="it-IT" sz="2176" i="1" dirty="0" err="1">
                <a:solidFill>
                  <a:srgbClr val="002060"/>
                </a:solidFill>
              </a:rPr>
              <a:t>Mitigation</a:t>
            </a:r>
            <a:r>
              <a:rPr lang="it-IT" sz="2176" i="1" dirty="0">
                <a:solidFill>
                  <a:srgbClr val="002060"/>
                </a:solidFill>
              </a:rPr>
              <a:t> and </a:t>
            </a:r>
            <a:r>
              <a:rPr lang="it-IT" sz="2176" i="1" dirty="0" err="1">
                <a:solidFill>
                  <a:srgbClr val="002060"/>
                </a:solidFill>
              </a:rPr>
              <a:t>attenuation</a:t>
            </a:r>
            <a:r>
              <a:rPr lang="it-IT" sz="2176" i="1" dirty="0">
                <a:solidFill>
                  <a:srgbClr val="002060"/>
                </a:solidFill>
              </a:rPr>
              <a:t> of the </a:t>
            </a:r>
            <a:r>
              <a:rPr lang="it-IT" sz="2176" i="1" dirty="0" err="1">
                <a:solidFill>
                  <a:srgbClr val="002060"/>
                </a:solidFill>
              </a:rPr>
              <a:t>primary</a:t>
            </a:r>
            <a:r>
              <a:rPr lang="it-IT" sz="2176" i="1" dirty="0">
                <a:solidFill>
                  <a:srgbClr val="002060"/>
                </a:solidFill>
              </a:rPr>
              <a:t> </a:t>
            </a:r>
            <a:r>
              <a:rPr lang="it-IT" sz="2176" i="1" dirty="0" err="1">
                <a:solidFill>
                  <a:srgbClr val="002060"/>
                </a:solidFill>
              </a:rPr>
              <a:t>beam</a:t>
            </a:r>
            <a:endParaRPr lang="it-IT" sz="2176" i="1" dirty="0">
              <a:solidFill>
                <a:srgbClr val="002060"/>
              </a:solidFill>
            </a:endParaRPr>
          </a:p>
          <a:p>
            <a:pPr marL="208734" indent="-207294">
              <a:buClr>
                <a:srgbClr val="FF0000"/>
              </a:buClr>
              <a:buSzPct val="73000"/>
              <a:buFont typeface="Wingdings" charset="0"/>
              <a:buChar char=""/>
              <a:tabLst>
                <a:tab pos="208734" algn="l"/>
                <a:tab pos="310942" algn="l"/>
                <a:tab pos="725531" algn="l"/>
                <a:tab pos="1140120" algn="l"/>
                <a:tab pos="1554709" algn="l"/>
                <a:tab pos="1969298" algn="l"/>
                <a:tab pos="2383887" algn="l"/>
                <a:tab pos="2798475" algn="l"/>
                <a:tab pos="3213064" algn="l"/>
                <a:tab pos="3627653" algn="l"/>
                <a:tab pos="4042242" algn="l"/>
                <a:tab pos="4456831" algn="l"/>
                <a:tab pos="4871420" algn="l"/>
                <a:tab pos="5286009" algn="l"/>
                <a:tab pos="5700598" algn="l"/>
                <a:tab pos="6115187" algn="l"/>
                <a:tab pos="6529776" algn="l"/>
                <a:tab pos="6944365" algn="l"/>
                <a:tab pos="7358954" algn="l"/>
                <a:tab pos="7773543" algn="l"/>
                <a:tab pos="8188132" algn="l"/>
              </a:tabLst>
              <a:defRPr/>
            </a:pPr>
            <a:r>
              <a:rPr lang="it-IT" sz="2176" i="1" dirty="0" err="1">
                <a:solidFill>
                  <a:srgbClr val="002060"/>
                </a:solidFill>
              </a:rPr>
              <a:t>Different</a:t>
            </a:r>
            <a:r>
              <a:rPr lang="it-IT" sz="2176" i="1" dirty="0">
                <a:solidFill>
                  <a:srgbClr val="002060"/>
                </a:solidFill>
              </a:rPr>
              <a:t> </a:t>
            </a:r>
            <a:r>
              <a:rPr lang="it-IT" sz="2176" i="1" dirty="0" err="1">
                <a:solidFill>
                  <a:srgbClr val="002060"/>
                </a:solidFill>
              </a:rPr>
              <a:t>biological</a:t>
            </a:r>
            <a:r>
              <a:rPr lang="it-IT" sz="2176" i="1" dirty="0">
                <a:solidFill>
                  <a:srgbClr val="002060"/>
                </a:solidFill>
              </a:rPr>
              <a:t> </a:t>
            </a:r>
            <a:r>
              <a:rPr lang="it-IT" sz="2176" i="1" dirty="0" err="1">
                <a:solidFill>
                  <a:srgbClr val="002060"/>
                </a:solidFill>
              </a:rPr>
              <a:t>effectiveness</a:t>
            </a:r>
            <a:r>
              <a:rPr lang="it-IT" sz="2176" i="1" dirty="0">
                <a:solidFill>
                  <a:srgbClr val="002060"/>
                </a:solidFill>
              </a:rPr>
              <a:t> of the </a:t>
            </a:r>
            <a:r>
              <a:rPr lang="it-IT" sz="2176" i="1" dirty="0" err="1">
                <a:solidFill>
                  <a:srgbClr val="002060"/>
                </a:solidFill>
              </a:rPr>
              <a:t>fragments</a:t>
            </a:r>
            <a:r>
              <a:rPr lang="it-IT" sz="2176" i="1" dirty="0">
                <a:solidFill>
                  <a:srgbClr val="002060"/>
                </a:solidFill>
              </a:rPr>
              <a:t> </a:t>
            </a:r>
            <a:r>
              <a:rPr lang="it-IT" sz="2176" i="1" dirty="0" err="1">
                <a:solidFill>
                  <a:srgbClr val="002060"/>
                </a:solidFill>
              </a:rPr>
              <a:t>wrt</a:t>
            </a:r>
            <a:r>
              <a:rPr lang="it-IT" sz="2176" i="1" dirty="0">
                <a:solidFill>
                  <a:srgbClr val="002060"/>
                </a:solidFill>
              </a:rPr>
              <a:t> </a:t>
            </a:r>
            <a:r>
              <a:rPr lang="it-IT" sz="2176" i="1" baseline="30000" dirty="0">
                <a:solidFill>
                  <a:srgbClr val="002060"/>
                </a:solidFill>
              </a:rPr>
              <a:t>12</a:t>
            </a:r>
            <a:r>
              <a:rPr lang="it-IT" sz="2176" i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955640" y="918499"/>
            <a:ext cx="4144454" cy="228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4690" rIns="0" bIns="0"/>
          <a:lstStyle>
            <a:lvl1pPr marL="255588" indent="-247650">
              <a:tabLst>
                <a:tab pos="255588" algn="l"/>
                <a:tab pos="712788" algn="l"/>
                <a:tab pos="1169988" algn="l"/>
                <a:tab pos="1627188" algn="l"/>
                <a:tab pos="2084388" algn="l"/>
                <a:tab pos="2541588" algn="l"/>
                <a:tab pos="2998788" algn="l"/>
                <a:tab pos="3455988" algn="l"/>
                <a:tab pos="3913188" algn="l"/>
                <a:tab pos="4370388" algn="l"/>
                <a:tab pos="4827588" algn="l"/>
                <a:tab pos="5284788" algn="l"/>
                <a:tab pos="5741988" algn="l"/>
                <a:tab pos="6199188" algn="l"/>
                <a:tab pos="6656388" algn="l"/>
                <a:tab pos="7113588" algn="l"/>
                <a:tab pos="7570788" algn="l"/>
                <a:tab pos="8027988" algn="l"/>
                <a:tab pos="8485188" algn="l"/>
                <a:tab pos="8942388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255588" algn="l"/>
                <a:tab pos="712788" algn="l"/>
                <a:tab pos="1169988" algn="l"/>
                <a:tab pos="1627188" algn="l"/>
                <a:tab pos="2084388" algn="l"/>
                <a:tab pos="2541588" algn="l"/>
                <a:tab pos="2998788" algn="l"/>
                <a:tab pos="3455988" algn="l"/>
                <a:tab pos="3913188" algn="l"/>
                <a:tab pos="4370388" algn="l"/>
                <a:tab pos="4827588" algn="l"/>
                <a:tab pos="5284788" algn="l"/>
                <a:tab pos="5741988" algn="l"/>
                <a:tab pos="6199188" algn="l"/>
                <a:tab pos="6656388" algn="l"/>
                <a:tab pos="7113588" algn="l"/>
                <a:tab pos="7570788" algn="l"/>
                <a:tab pos="8027988" algn="l"/>
                <a:tab pos="8485188" algn="l"/>
                <a:tab pos="8942388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255588" algn="l"/>
                <a:tab pos="712788" algn="l"/>
                <a:tab pos="1169988" algn="l"/>
                <a:tab pos="1627188" algn="l"/>
                <a:tab pos="2084388" algn="l"/>
                <a:tab pos="2541588" algn="l"/>
                <a:tab pos="2998788" algn="l"/>
                <a:tab pos="3455988" algn="l"/>
                <a:tab pos="3913188" algn="l"/>
                <a:tab pos="4370388" algn="l"/>
                <a:tab pos="4827588" algn="l"/>
                <a:tab pos="5284788" algn="l"/>
                <a:tab pos="5741988" algn="l"/>
                <a:tab pos="6199188" algn="l"/>
                <a:tab pos="6656388" algn="l"/>
                <a:tab pos="7113588" algn="l"/>
                <a:tab pos="7570788" algn="l"/>
                <a:tab pos="8027988" algn="l"/>
                <a:tab pos="8485188" algn="l"/>
                <a:tab pos="8942388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255588" algn="l"/>
                <a:tab pos="712788" algn="l"/>
                <a:tab pos="1169988" algn="l"/>
                <a:tab pos="1627188" algn="l"/>
                <a:tab pos="2084388" algn="l"/>
                <a:tab pos="2541588" algn="l"/>
                <a:tab pos="2998788" algn="l"/>
                <a:tab pos="3455988" algn="l"/>
                <a:tab pos="3913188" algn="l"/>
                <a:tab pos="4370388" algn="l"/>
                <a:tab pos="4827588" algn="l"/>
                <a:tab pos="5284788" algn="l"/>
                <a:tab pos="5741988" algn="l"/>
                <a:tab pos="6199188" algn="l"/>
                <a:tab pos="6656388" algn="l"/>
                <a:tab pos="7113588" algn="l"/>
                <a:tab pos="7570788" algn="l"/>
                <a:tab pos="8027988" algn="l"/>
                <a:tab pos="8485188" algn="l"/>
                <a:tab pos="8942388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255588" algn="l"/>
                <a:tab pos="712788" algn="l"/>
                <a:tab pos="1169988" algn="l"/>
                <a:tab pos="1627188" algn="l"/>
                <a:tab pos="2084388" algn="l"/>
                <a:tab pos="2541588" algn="l"/>
                <a:tab pos="2998788" algn="l"/>
                <a:tab pos="3455988" algn="l"/>
                <a:tab pos="3913188" algn="l"/>
                <a:tab pos="4370388" algn="l"/>
                <a:tab pos="4827588" algn="l"/>
                <a:tab pos="5284788" algn="l"/>
                <a:tab pos="5741988" algn="l"/>
                <a:tab pos="6199188" algn="l"/>
                <a:tab pos="6656388" algn="l"/>
                <a:tab pos="7113588" algn="l"/>
                <a:tab pos="7570788" algn="l"/>
                <a:tab pos="8027988" algn="l"/>
                <a:tab pos="8485188" algn="l"/>
                <a:tab pos="8942388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5588" algn="l"/>
                <a:tab pos="712788" algn="l"/>
                <a:tab pos="1169988" algn="l"/>
                <a:tab pos="1627188" algn="l"/>
                <a:tab pos="2084388" algn="l"/>
                <a:tab pos="2541588" algn="l"/>
                <a:tab pos="2998788" algn="l"/>
                <a:tab pos="3455988" algn="l"/>
                <a:tab pos="3913188" algn="l"/>
                <a:tab pos="4370388" algn="l"/>
                <a:tab pos="4827588" algn="l"/>
                <a:tab pos="5284788" algn="l"/>
                <a:tab pos="5741988" algn="l"/>
                <a:tab pos="6199188" algn="l"/>
                <a:tab pos="6656388" algn="l"/>
                <a:tab pos="7113588" algn="l"/>
                <a:tab pos="7570788" algn="l"/>
                <a:tab pos="8027988" algn="l"/>
                <a:tab pos="8485188" algn="l"/>
                <a:tab pos="8942388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5588" algn="l"/>
                <a:tab pos="712788" algn="l"/>
                <a:tab pos="1169988" algn="l"/>
                <a:tab pos="1627188" algn="l"/>
                <a:tab pos="2084388" algn="l"/>
                <a:tab pos="2541588" algn="l"/>
                <a:tab pos="2998788" algn="l"/>
                <a:tab pos="3455988" algn="l"/>
                <a:tab pos="3913188" algn="l"/>
                <a:tab pos="4370388" algn="l"/>
                <a:tab pos="4827588" algn="l"/>
                <a:tab pos="5284788" algn="l"/>
                <a:tab pos="5741988" algn="l"/>
                <a:tab pos="6199188" algn="l"/>
                <a:tab pos="6656388" algn="l"/>
                <a:tab pos="7113588" algn="l"/>
                <a:tab pos="7570788" algn="l"/>
                <a:tab pos="8027988" algn="l"/>
                <a:tab pos="8485188" algn="l"/>
                <a:tab pos="8942388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5588" algn="l"/>
                <a:tab pos="712788" algn="l"/>
                <a:tab pos="1169988" algn="l"/>
                <a:tab pos="1627188" algn="l"/>
                <a:tab pos="2084388" algn="l"/>
                <a:tab pos="2541588" algn="l"/>
                <a:tab pos="2998788" algn="l"/>
                <a:tab pos="3455988" algn="l"/>
                <a:tab pos="3913188" algn="l"/>
                <a:tab pos="4370388" algn="l"/>
                <a:tab pos="4827588" algn="l"/>
                <a:tab pos="5284788" algn="l"/>
                <a:tab pos="5741988" algn="l"/>
                <a:tab pos="6199188" algn="l"/>
                <a:tab pos="6656388" algn="l"/>
                <a:tab pos="7113588" algn="l"/>
                <a:tab pos="7570788" algn="l"/>
                <a:tab pos="8027988" algn="l"/>
                <a:tab pos="8485188" algn="l"/>
                <a:tab pos="8942388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55588" algn="l"/>
                <a:tab pos="712788" algn="l"/>
                <a:tab pos="1169988" algn="l"/>
                <a:tab pos="1627188" algn="l"/>
                <a:tab pos="2084388" algn="l"/>
                <a:tab pos="2541588" algn="l"/>
                <a:tab pos="2998788" algn="l"/>
                <a:tab pos="3455988" algn="l"/>
                <a:tab pos="3913188" algn="l"/>
                <a:tab pos="4370388" algn="l"/>
                <a:tab pos="4827588" algn="l"/>
                <a:tab pos="5284788" algn="l"/>
                <a:tab pos="5741988" algn="l"/>
                <a:tab pos="6199188" algn="l"/>
                <a:tab pos="6656388" algn="l"/>
                <a:tab pos="7113588" algn="l"/>
                <a:tab pos="7570788" algn="l"/>
                <a:tab pos="8027988" algn="l"/>
                <a:tab pos="8485188" algn="l"/>
                <a:tab pos="8942388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111000"/>
              </a:lnSpc>
              <a:spcAft>
                <a:spcPts val="1292"/>
              </a:spcAft>
              <a:buClr>
                <a:srgbClr val="FF0000"/>
              </a:buClr>
              <a:buSzPct val="45000"/>
              <a:buFont typeface="Wingdings" charset="0"/>
              <a:buChar char=""/>
              <a:defRPr/>
            </a:pPr>
            <a:r>
              <a:rPr lang="it-IT" sz="2176" dirty="0">
                <a:solidFill>
                  <a:srgbClr val="002060"/>
                </a:solidFill>
                <a:latin typeface="Comic Sans MS" charset="0"/>
              </a:rPr>
              <a:t>Production of </a:t>
            </a:r>
            <a:r>
              <a:rPr lang="it-IT" sz="2176" dirty="0" err="1">
                <a:solidFill>
                  <a:srgbClr val="002060"/>
                </a:solidFill>
                <a:latin typeface="Comic Sans MS" charset="0"/>
              </a:rPr>
              <a:t>fragments</a:t>
            </a:r>
            <a:r>
              <a:rPr lang="it-IT" sz="2176" dirty="0">
                <a:solidFill>
                  <a:srgbClr val="002060"/>
                </a:solidFill>
                <a:latin typeface="Comic Sans MS" charset="0"/>
              </a:rPr>
              <a:t> with </a:t>
            </a:r>
            <a:r>
              <a:rPr lang="it-IT" sz="2176" dirty="0" err="1">
                <a:solidFill>
                  <a:srgbClr val="002060"/>
                </a:solidFill>
                <a:latin typeface="Comic Sans MS" charset="0"/>
              </a:rPr>
              <a:t>higher</a:t>
            </a:r>
            <a:r>
              <a:rPr lang="it-IT" sz="2176" dirty="0">
                <a:solidFill>
                  <a:srgbClr val="002060"/>
                </a:solidFill>
                <a:latin typeface="Comic Sans MS" charset="0"/>
              </a:rPr>
              <a:t> </a:t>
            </a:r>
            <a:r>
              <a:rPr lang="it-IT" sz="2176" dirty="0" err="1">
                <a:solidFill>
                  <a:srgbClr val="002060"/>
                </a:solidFill>
                <a:latin typeface="Comic Sans MS" charset="0"/>
              </a:rPr>
              <a:t>range</a:t>
            </a:r>
            <a:r>
              <a:rPr lang="it-IT" sz="2176" dirty="0">
                <a:solidFill>
                  <a:srgbClr val="002060"/>
                </a:solidFill>
                <a:latin typeface="Comic Sans MS" charset="0"/>
              </a:rPr>
              <a:t> vs </a:t>
            </a:r>
            <a:r>
              <a:rPr lang="it-IT" sz="2176" dirty="0" err="1">
                <a:solidFill>
                  <a:srgbClr val="002060"/>
                </a:solidFill>
                <a:latin typeface="Comic Sans MS" charset="0"/>
              </a:rPr>
              <a:t>primary</a:t>
            </a:r>
            <a:r>
              <a:rPr lang="it-IT" sz="2176" dirty="0">
                <a:solidFill>
                  <a:srgbClr val="002060"/>
                </a:solidFill>
                <a:latin typeface="Comic Sans MS" charset="0"/>
              </a:rPr>
              <a:t> </a:t>
            </a:r>
            <a:r>
              <a:rPr lang="it-IT" sz="2176" dirty="0" err="1">
                <a:solidFill>
                  <a:srgbClr val="002060"/>
                </a:solidFill>
                <a:latin typeface="Comic Sans MS" charset="0"/>
              </a:rPr>
              <a:t>ions</a:t>
            </a:r>
            <a:endParaRPr lang="it-IT" sz="2176" dirty="0">
              <a:solidFill>
                <a:srgbClr val="002060"/>
              </a:solidFill>
              <a:latin typeface="Comic Sans MS" charset="0"/>
            </a:endParaRPr>
          </a:p>
          <a:p>
            <a:pPr>
              <a:lnSpc>
                <a:spcPct val="111000"/>
              </a:lnSpc>
              <a:spcAft>
                <a:spcPts val="1292"/>
              </a:spcAft>
              <a:buClr>
                <a:srgbClr val="FF0000"/>
              </a:buClr>
              <a:buSzPct val="45000"/>
              <a:buFont typeface="Wingdings" charset="0"/>
              <a:buChar char=""/>
              <a:defRPr/>
            </a:pPr>
            <a:r>
              <a:rPr lang="it-IT" sz="2176" dirty="0">
                <a:solidFill>
                  <a:srgbClr val="002060"/>
                </a:solidFill>
                <a:latin typeface="Comic Sans MS" charset="0"/>
              </a:rPr>
              <a:t>Production of </a:t>
            </a:r>
            <a:r>
              <a:rPr lang="it-IT" sz="2176" dirty="0" err="1">
                <a:solidFill>
                  <a:srgbClr val="002060"/>
                </a:solidFill>
                <a:latin typeface="Comic Sans MS" charset="0"/>
              </a:rPr>
              <a:t>fragment</a:t>
            </a:r>
            <a:r>
              <a:rPr lang="it-IT" sz="2176" dirty="0">
                <a:solidFill>
                  <a:srgbClr val="002060"/>
                </a:solidFill>
                <a:latin typeface="Comic Sans MS" charset="0"/>
              </a:rPr>
              <a:t> with </a:t>
            </a:r>
            <a:r>
              <a:rPr lang="it-IT" sz="2176" dirty="0" err="1">
                <a:solidFill>
                  <a:srgbClr val="002060"/>
                </a:solidFill>
                <a:latin typeface="Comic Sans MS" charset="0"/>
              </a:rPr>
              <a:t>different</a:t>
            </a:r>
            <a:r>
              <a:rPr lang="it-IT" sz="2176" dirty="0">
                <a:solidFill>
                  <a:srgbClr val="002060"/>
                </a:solidFill>
                <a:latin typeface="Comic Sans MS" charset="0"/>
              </a:rPr>
              <a:t> </a:t>
            </a:r>
            <a:r>
              <a:rPr lang="it-IT" sz="2176" dirty="0" err="1">
                <a:solidFill>
                  <a:srgbClr val="002060"/>
                </a:solidFill>
                <a:latin typeface="Comic Sans MS" charset="0"/>
              </a:rPr>
              <a:t>direction</a:t>
            </a:r>
            <a:r>
              <a:rPr lang="it-IT" sz="2176" dirty="0">
                <a:solidFill>
                  <a:srgbClr val="002060"/>
                </a:solidFill>
                <a:latin typeface="Comic Sans MS" charset="0"/>
              </a:rPr>
              <a:t> vs </a:t>
            </a:r>
            <a:r>
              <a:rPr lang="it-IT" sz="2176" dirty="0" err="1">
                <a:solidFill>
                  <a:srgbClr val="002060"/>
                </a:solidFill>
                <a:latin typeface="Comic Sans MS" charset="0"/>
              </a:rPr>
              <a:t>primary</a:t>
            </a:r>
            <a:r>
              <a:rPr lang="it-IT" sz="2176" dirty="0">
                <a:solidFill>
                  <a:srgbClr val="002060"/>
                </a:solidFill>
                <a:latin typeface="Comic Sans MS" charset="0"/>
              </a:rPr>
              <a:t> </a:t>
            </a:r>
            <a:r>
              <a:rPr lang="it-IT" sz="2176" dirty="0" err="1">
                <a:solidFill>
                  <a:srgbClr val="002060"/>
                </a:solidFill>
                <a:latin typeface="Comic Sans MS" charset="0"/>
              </a:rPr>
              <a:t>ions</a:t>
            </a:r>
            <a:endParaRPr lang="it-IT" sz="2176" dirty="0">
              <a:solidFill>
                <a:srgbClr val="002060"/>
              </a:solidFill>
              <a:latin typeface="Comic Sans MS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31809" y="817123"/>
            <a:ext cx="4505488" cy="2306559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469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lnSpc>
                <a:spcPct val="111000"/>
              </a:lnSpc>
              <a:spcAft>
                <a:spcPts val="1292"/>
              </a:spcAft>
              <a:defRPr/>
            </a:pPr>
            <a:r>
              <a:rPr lang="it-IT" sz="2176" dirty="0">
                <a:solidFill>
                  <a:srgbClr val="000080"/>
                </a:solidFill>
                <a:latin typeface="Comic Sans MS" charset="0"/>
              </a:rPr>
              <a:t>Dose release in </a:t>
            </a:r>
            <a:r>
              <a:rPr lang="it-IT" sz="2176" dirty="0" err="1">
                <a:solidFill>
                  <a:srgbClr val="000080"/>
                </a:solidFill>
                <a:latin typeface="Comic Sans MS" charset="0"/>
              </a:rPr>
              <a:t>healthy</a:t>
            </a:r>
            <a:r>
              <a:rPr lang="it-IT" sz="2176" dirty="0">
                <a:solidFill>
                  <a:srgbClr val="000080"/>
                </a:solidFill>
                <a:latin typeface="Comic Sans MS" charset="0"/>
              </a:rPr>
              <a:t> </a:t>
            </a:r>
            <a:r>
              <a:rPr lang="it-IT" sz="2176" dirty="0" err="1">
                <a:solidFill>
                  <a:srgbClr val="000080"/>
                </a:solidFill>
                <a:latin typeface="Comic Sans MS" charset="0"/>
              </a:rPr>
              <a:t>tissues</a:t>
            </a:r>
            <a:r>
              <a:rPr lang="it-IT" sz="2176" dirty="0">
                <a:solidFill>
                  <a:srgbClr val="000080"/>
                </a:solidFill>
                <a:latin typeface="Comic Sans MS" charset="0"/>
              </a:rPr>
              <a:t> with </a:t>
            </a:r>
            <a:r>
              <a:rPr lang="it-IT" sz="2176" dirty="0" err="1">
                <a:solidFill>
                  <a:srgbClr val="000080"/>
                </a:solidFill>
                <a:latin typeface="Comic Sans MS" charset="0"/>
              </a:rPr>
              <a:t>possible</a:t>
            </a:r>
            <a:r>
              <a:rPr lang="it-IT" sz="2176" dirty="0">
                <a:solidFill>
                  <a:srgbClr val="000080"/>
                </a:solidFill>
                <a:latin typeface="Comic Sans MS" charset="0"/>
              </a:rPr>
              <a:t> long </a:t>
            </a:r>
            <a:r>
              <a:rPr lang="it-IT" sz="2176" dirty="0" err="1">
                <a:solidFill>
                  <a:srgbClr val="000080"/>
                </a:solidFill>
                <a:latin typeface="Comic Sans MS" charset="0"/>
              </a:rPr>
              <a:t>term</a:t>
            </a:r>
            <a:r>
              <a:rPr lang="it-IT" sz="2176" dirty="0">
                <a:solidFill>
                  <a:srgbClr val="000080"/>
                </a:solidFill>
                <a:latin typeface="Comic Sans MS" charset="0"/>
              </a:rPr>
              <a:t> side </a:t>
            </a:r>
            <a:r>
              <a:rPr lang="it-IT" sz="2176" dirty="0" err="1">
                <a:solidFill>
                  <a:srgbClr val="000080"/>
                </a:solidFill>
                <a:latin typeface="Comic Sans MS" charset="0"/>
              </a:rPr>
              <a:t>effects</a:t>
            </a:r>
            <a:r>
              <a:rPr lang="it-IT" sz="2176" dirty="0">
                <a:solidFill>
                  <a:srgbClr val="000080"/>
                </a:solidFill>
                <a:latin typeface="Comic Sans MS" charset="0"/>
              </a:rPr>
              <a:t>, in </a:t>
            </a:r>
            <a:r>
              <a:rPr lang="it-IT" sz="2176" dirty="0" err="1">
                <a:solidFill>
                  <a:srgbClr val="000080"/>
                </a:solidFill>
                <a:latin typeface="Comic Sans MS" charset="0"/>
              </a:rPr>
              <a:t>particular</a:t>
            </a:r>
            <a:r>
              <a:rPr lang="it-IT" sz="2176" dirty="0">
                <a:solidFill>
                  <a:srgbClr val="000080"/>
                </a:solidFill>
                <a:latin typeface="Comic Sans MS" charset="0"/>
              </a:rPr>
              <a:t> in treatment of </a:t>
            </a:r>
            <a:r>
              <a:rPr lang="it-IT" sz="2176" dirty="0" err="1">
                <a:solidFill>
                  <a:srgbClr val="000080"/>
                </a:solidFill>
                <a:latin typeface="Comic Sans MS" charset="0"/>
              </a:rPr>
              <a:t>young</a:t>
            </a:r>
            <a:r>
              <a:rPr lang="it-IT" sz="2176" dirty="0">
                <a:solidFill>
                  <a:srgbClr val="000080"/>
                </a:solidFill>
                <a:latin typeface="Comic Sans MS" charset="0"/>
              </a:rPr>
              <a:t> </a:t>
            </a:r>
            <a:r>
              <a:rPr lang="it-IT" sz="2176" dirty="0" err="1">
                <a:solidFill>
                  <a:srgbClr val="000080"/>
                </a:solidFill>
                <a:latin typeface="Comic Sans MS" charset="0"/>
              </a:rPr>
              <a:t>patients</a:t>
            </a:r>
            <a:r>
              <a:rPr lang="it-IT" sz="2176" dirty="0">
                <a:solidFill>
                  <a:srgbClr val="000080"/>
                </a:solidFill>
                <a:latin typeface="Comic Sans MS" charset="0"/>
              </a:rPr>
              <a:t> </a:t>
            </a:r>
            <a:r>
              <a:rPr lang="it-IT" sz="2176" dirty="0">
                <a:solidFill>
                  <a:srgbClr val="00008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sz="2176" dirty="0">
                <a:solidFill>
                  <a:srgbClr val="000080"/>
                </a:solidFill>
                <a:latin typeface="+mj-lt"/>
                <a:ea typeface="Wingdings"/>
                <a:cs typeface="Wingdings"/>
                <a:sym typeface="Wingdings"/>
              </a:rPr>
              <a:t>must be </a:t>
            </a:r>
            <a:r>
              <a:rPr lang="it-IT" sz="2176" dirty="0" err="1">
                <a:solidFill>
                  <a:srgbClr val="000080"/>
                </a:solidFill>
                <a:latin typeface="+mj-lt"/>
                <a:ea typeface="Wingdings"/>
                <a:cs typeface="Wingdings"/>
                <a:sym typeface="Wingdings"/>
              </a:rPr>
              <a:t>carefully</a:t>
            </a:r>
            <a:r>
              <a:rPr lang="it-IT" sz="2176" dirty="0">
                <a:solidFill>
                  <a:srgbClr val="000080"/>
                </a:solidFill>
                <a:latin typeface="+mj-lt"/>
                <a:ea typeface="Wingdings"/>
                <a:cs typeface="Wingdings"/>
                <a:sym typeface="Wingdings"/>
              </a:rPr>
              <a:t> </a:t>
            </a:r>
            <a:r>
              <a:rPr lang="it-IT" sz="2176" dirty="0" err="1">
                <a:solidFill>
                  <a:srgbClr val="000080"/>
                </a:solidFill>
                <a:latin typeface="+mj-lt"/>
                <a:ea typeface="Wingdings"/>
                <a:cs typeface="Wingdings"/>
                <a:sym typeface="Wingdings"/>
              </a:rPr>
              <a:t>taken</a:t>
            </a:r>
            <a:r>
              <a:rPr lang="it-IT" sz="2176" dirty="0">
                <a:solidFill>
                  <a:srgbClr val="000080"/>
                </a:solidFill>
                <a:latin typeface="+mj-lt"/>
                <a:ea typeface="Wingdings"/>
                <a:cs typeface="Wingdings"/>
                <a:sym typeface="Wingdings"/>
              </a:rPr>
              <a:t> </a:t>
            </a:r>
            <a:r>
              <a:rPr lang="it-IT" sz="2176" dirty="0" err="1">
                <a:solidFill>
                  <a:srgbClr val="000080"/>
                </a:solidFill>
                <a:latin typeface="+mj-lt"/>
                <a:ea typeface="Wingdings"/>
                <a:cs typeface="Wingdings"/>
                <a:sym typeface="Wingdings"/>
              </a:rPr>
              <a:t>into</a:t>
            </a:r>
            <a:r>
              <a:rPr lang="it-IT" sz="2176" dirty="0">
                <a:solidFill>
                  <a:srgbClr val="000080"/>
                </a:solidFill>
                <a:latin typeface="+mj-lt"/>
                <a:ea typeface="Wingdings"/>
                <a:cs typeface="Wingdings"/>
                <a:sym typeface="Wingdings"/>
              </a:rPr>
              <a:t> account in the Treatment Planning System</a:t>
            </a:r>
            <a:r>
              <a:rPr lang="it-IT" sz="2176" dirty="0">
                <a:solidFill>
                  <a:srgbClr val="000080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it-IT" sz="2176" dirty="0">
              <a:solidFill>
                <a:srgbClr val="000080"/>
              </a:solidFill>
              <a:latin typeface="Comic Sans MS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65597" y="6292259"/>
            <a:ext cx="6426136" cy="5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42438" rIns="81612" bIns="42438">
            <a:spAutoFit/>
          </a:bodyPr>
          <a:lstStyle/>
          <a:p>
            <a:pPr algn="ctr"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US" sz="1451" b="1">
                <a:solidFill>
                  <a:srgbClr val="FF950E"/>
                </a:solidFill>
                <a:cs typeface="Times New Roman" charset="0"/>
              </a:rPr>
              <a:t>Exp. Data (points) from Haettner et al, Rad. Prot. Dos. 2006</a:t>
            </a:r>
          </a:p>
          <a:p>
            <a:pPr algn="ctr"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de-DE" sz="1451" b="1">
                <a:solidFill>
                  <a:srgbClr val="FF950E"/>
                </a:solidFill>
                <a:ea typeface="SimSun" charset="0"/>
                <a:cs typeface="SimSun" charset="0"/>
              </a:rPr>
              <a:t>Simulation: A. Mairani PhD Thesis, 2007, Nuovo Cimento C, 31, 2008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34904" y="3203126"/>
            <a:ext cx="5411256" cy="2968345"/>
            <a:chOff x="4114800" y="3532336"/>
            <a:chExt cx="5967413" cy="3273425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1" t="1660"/>
            <a:stretch>
              <a:fillRect/>
            </a:stretch>
          </p:blipFill>
          <p:spPr bwMode="auto">
            <a:xfrm>
              <a:off x="4114800" y="3532336"/>
              <a:ext cx="5776913" cy="327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 l="3191" t="166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4330700" y="3691086"/>
              <a:ext cx="3670300" cy="7102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12" tIns="42438" rIns="81612" bIns="42438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hangingPunct="1">
                <a:lnSpc>
                  <a:spcPct val="100000"/>
                </a:lnSpc>
                <a:defRPr/>
              </a:pPr>
              <a:r>
                <a:rPr lang="it-IT" sz="1814" b="1" baseline="30000">
                  <a:solidFill>
                    <a:srgbClr val="FF0000"/>
                  </a:solidFill>
                  <a:latin typeface="Georgia" charset="0"/>
                </a:rPr>
                <a:t>12</a:t>
              </a:r>
              <a:r>
                <a:rPr lang="it-IT" sz="1814" b="1">
                  <a:solidFill>
                    <a:srgbClr val="FF0000"/>
                  </a:solidFill>
                  <a:latin typeface="Georgia" charset="0"/>
                </a:rPr>
                <a:t>C  (400 MeV/u) on water</a:t>
              </a:r>
            </a:p>
            <a:p>
              <a:pPr algn="ctr" hangingPunct="1">
                <a:lnSpc>
                  <a:spcPct val="100000"/>
                </a:lnSpc>
                <a:defRPr/>
              </a:pPr>
              <a:r>
                <a:rPr lang="it-IT" sz="1814" b="1">
                  <a:solidFill>
                    <a:srgbClr val="FF0000"/>
                  </a:solidFill>
                  <a:latin typeface="Georgia" charset="0"/>
                </a:rPr>
                <a:t>Bragg-Peak</a:t>
              </a:r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auto">
            <a:xfrm>
              <a:off x="8493125" y="3824436"/>
              <a:ext cx="1538288" cy="1417638"/>
            </a:xfrm>
            <a:prstGeom prst="wedgeRoundRectCallout">
              <a:avLst>
                <a:gd name="adj1" fmla="val -40199"/>
                <a:gd name="adj2" fmla="val 108810"/>
                <a:gd name="adj3" fmla="val 16667"/>
              </a:avLst>
            </a:prstGeom>
            <a:solidFill>
              <a:srgbClr val="ED5D05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8482013" y="3876824"/>
              <a:ext cx="1600200" cy="594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12" tIns="49620" rIns="81612" bIns="42438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algn="ctr">
                <a:spcBef>
                  <a:spcPts val="907"/>
                </a:spcBef>
                <a:defRPr/>
              </a:pPr>
              <a:r>
                <a:rPr lang="en-US" sz="1451" b="1">
                  <a:latin typeface="Times New Roman" charset="0"/>
                </a:rPr>
                <a:t>Dose </a:t>
              </a:r>
              <a:r>
                <a:rPr lang="it-IT" sz="1451" b="1">
                  <a:latin typeface="Times New Roman" charset="0"/>
                </a:rPr>
                <a:t>over </a:t>
              </a:r>
              <a:r>
                <a:rPr lang="en-US" sz="1451" b="1">
                  <a:latin typeface="Times New Roman" charset="0"/>
                </a:rPr>
                <a:t> </a:t>
              </a:r>
              <a:r>
                <a:rPr lang="it-IT" sz="1451" b="1">
                  <a:latin typeface="Times New Roman" charset="0"/>
                </a:rPr>
                <a:t>the</a:t>
              </a:r>
              <a:r>
                <a:rPr lang="en-US" sz="1451" b="1">
                  <a:latin typeface="Times New Roman" charset="0"/>
                </a:rPr>
                <a:t> Bragg</a:t>
              </a:r>
              <a:r>
                <a:rPr lang="it-IT" sz="1451" b="1">
                  <a:latin typeface="Times New Roman" charset="0"/>
                </a:rPr>
                <a:t> Peak</a:t>
              </a:r>
              <a:r>
                <a:rPr lang="en-US" sz="1451" b="1">
                  <a:latin typeface="Times New Roman" charset="0"/>
                </a:rPr>
                <a:t> :</a:t>
              </a: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8637588" y="4453086"/>
              <a:ext cx="1104900" cy="34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12" tIns="49620" rIns="81612" bIns="42438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algn="ctr">
                <a:spcBef>
                  <a:spcPts val="907"/>
                </a:spcBef>
                <a:defRPr/>
              </a:pPr>
              <a:r>
                <a:rPr lang="en-US" sz="1451" b="1">
                  <a:latin typeface="Times New Roman" charset="0"/>
                </a:rPr>
                <a:t>p </a:t>
              </a:r>
              <a:r>
                <a:rPr lang="en-US" sz="1451" b="1">
                  <a:latin typeface="Times New Roman" charset="0"/>
                  <a:cs typeface="Times New Roman" charset="0"/>
                </a:rPr>
                <a:t>~</a:t>
              </a:r>
              <a:r>
                <a:rPr lang="en-US" sz="1451" b="1">
                  <a:latin typeface="Times New Roman" charset="0"/>
                </a:rPr>
                <a:t> 1-2 %</a:t>
              </a:r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8586788" y="4715024"/>
              <a:ext cx="1154112" cy="34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12" tIns="49620" rIns="81612" bIns="42438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algn="ctr">
                <a:spcBef>
                  <a:spcPts val="907"/>
                </a:spcBef>
                <a:defRPr/>
              </a:pPr>
              <a:r>
                <a:rPr lang="en-US" sz="1451" b="1">
                  <a:latin typeface="Times New Roman" charset="0"/>
                </a:rPr>
                <a:t>C </a:t>
              </a:r>
              <a:r>
                <a:rPr lang="en-US" sz="1451" b="1">
                  <a:latin typeface="Times New Roman" charset="0"/>
                  <a:cs typeface="Times New Roman" charset="0"/>
                </a:rPr>
                <a:t>~</a:t>
              </a:r>
              <a:r>
                <a:rPr lang="en-US" sz="1451" b="1">
                  <a:latin typeface="Times New Roman" charset="0"/>
                </a:rPr>
                <a:t> 15 %       </a:t>
              </a: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8637588" y="4924574"/>
              <a:ext cx="1201737" cy="348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12" tIns="49620" rIns="81612" bIns="42438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 algn="ctr">
                <a:spcBef>
                  <a:spcPts val="907"/>
                </a:spcBef>
                <a:defRPr/>
              </a:pPr>
              <a:r>
                <a:rPr lang="en-US" sz="1451" b="1">
                  <a:latin typeface="Times New Roman" charset="0"/>
                </a:rPr>
                <a:t>Ne </a:t>
              </a:r>
              <a:r>
                <a:rPr lang="en-US" sz="1451" b="1">
                  <a:latin typeface="Times New Roman" charset="0"/>
                  <a:cs typeface="Times New Roman" charset="0"/>
                </a:rPr>
                <a:t>~</a:t>
              </a:r>
              <a:r>
                <a:rPr lang="en-US" sz="1451" b="1">
                  <a:latin typeface="Times New Roman" charset="0"/>
                </a:rPr>
                <a:t> 30 %</a:t>
              </a:r>
            </a:p>
          </p:txBody>
        </p:sp>
      </p:grp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763710" y="6427576"/>
            <a:ext cx="2280242" cy="30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42438" rIns="81612" bIns="42438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hangingPunct="1">
              <a:defRPr/>
            </a:pPr>
            <a:r>
              <a:rPr lang="it-IT" sz="1270" b="1">
                <a:solidFill>
                  <a:srgbClr val="FFFFFF"/>
                </a:solidFill>
              </a:rPr>
              <a:t>Courtesy of Andrea Mairani</a:t>
            </a:r>
          </a:p>
        </p:txBody>
      </p:sp>
    </p:spTree>
    <p:extLst>
      <p:ext uri="{BB962C8B-B14F-4D97-AF65-F5344CB8AC3E}">
        <p14:creationId xmlns:p14="http://schemas.microsoft.com/office/powerpoint/2010/main" val="719432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2400"/>
            <a:ext cx="8147050" cy="755650"/>
          </a:xfrm>
        </p:spPr>
        <p:txBody>
          <a:bodyPr/>
          <a:lstStyle/>
          <a:p>
            <a:r>
              <a:rPr lang="en-US" sz="2800" b="1" dirty="0"/>
              <a:t>Bragg peaks </a:t>
            </a:r>
            <a:r>
              <a:rPr lang="en-US" sz="2800" b="1" dirty="0" err="1"/>
              <a:t>vs</a:t>
            </a:r>
            <a:r>
              <a:rPr lang="en-US" sz="2800" b="1" dirty="0"/>
              <a:t> exp. data: </a:t>
            </a:r>
            <a:r>
              <a:rPr lang="en-US" sz="2800" b="1" baseline="30000" dirty="0"/>
              <a:t>20</a:t>
            </a:r>
            <a:r>
              <a:rPr lang="en-US" sz="2800" b="1" dirty="0"/>
              <a:t>Ne @ 670 MeV/n</a:t>
            </a:r>
          </a:p>
        </p:txBody>
      </p:sp>
      <p:sp>
        <p:nvSpPr>
          <p:cNvPr id="800771" name="Text Box 3"/>
          <p:cNvSpPr txBox="1">
            <a:spLocks noChangeArrowheads="1"/>
          </p:cNvSpPr>
          <p:nvPr/>
        </p:nvSpPr>
        <p:spPr bwMode="auto">
          <a:xfrm>
            <a:off x="684213" y="1196975"/>
            <a:ext cx="2447925" cy="28384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Dose vs depth distribution for 670 MeV/n </a:t>
            </a:r>
            <a:r>
              <a:rPr lang="en-US" baseline="30000">
                <a:solidFill>
                  <a:srgbClr val="40458C"/>
                </a:solidFill>
              </a:rPr>
              <a:t>20</a:t>
            </a:r>
            <a:r>
              <a:rPr lang="en-US">
                <a:solidFill>
                  <a:srgbClr val="40458C"/>
                </a:solidFill>
              </a:rPr>
              <a:t>Ne ions on a water phantom.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The </a:t>
            </a:r>
            <a:r>
              <a:rPr lang="en-US">
                <a:solidFill>
                  <a:srgbClr val="008000"/>
                </a:solidFill>
              </a:rPr>
              <a:t>green</a:t>
            </a:r>
            <a:r>
              <a:rPr lang="en-US">
                <a:solidFill>
                  <a:srgbClr val="40458C"/>
                </a:solidFill>
              </a:rPr>
              <a:t> line is the FLUKA prediction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</a:rPr>
              <a:t>The symbols are exp data from </a:t>
            </a:r>
            <a:r>
              <a:rPr lang="en-US">
                <a:solidFill>
                  <a:srgbClr val="CC0000"/>
                </a:solidFill>
              </a:rPr>
              <a:t>LBL</a:t>
            </a:r>
            <a:r>
              <a:rPr lang="en-US">
                <a:solidFill>
                  <a:srgbClr val="40458C"/>
                </a:solidFill>
              </a:rPr>
              <a:t> and </a:t>
            </a:r>
            <a:r>
              <a:rPr lang="en-US">
                <a:solidFill>
                  <a:srgbClr val="6F89F7"/>
                </a:solidFill>
              </a:rPr>
              <a:t>GSI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CCCC"/>
              </a:solidFill>
            </a:endParaRPr>
          </a:p>
        </p:txBody>
      </p:sp>
      <p:sp>
        <p:nvSpPr>
          <p:cNvPr id="800772" name="Text Box 4"/>
          <p:cNvSpPr txBox="1">
            <a:spLocks noChangeArrowheads="1"/>
          </p:cNvSpPr>
          <p:nvPr/>
        </p:nvSpPr>
        <p:spPr bwMode="auto">
          <a:xfrm>
            <a:off x="539750" y="4221163"/>
            <a:ext cx="2519363" cy="8255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40458C"/>
                </a:solidFill>
              </a:rPr>
              <a:t>Exp. Data Jpn.J.Med.Phys. </a:t>
            </a:r>
            <a:r>
              <a:rPr lang="en-US" sz="1600" u="sng">
                <a:solidFill>
                  <a:srgbClr val="40458C"/>
                </a:solidFill>
              </a:rPr>
              <a:t>18</a:t>
            </a:r>
            <a:r>
              <a:rPr lang="en-US" sz="1600">
                <a:solidFill>
                  <a:srgbClr val="40458C"/>
                </a:solidFill>
              </a:rPr>
              <a:t>, 1,1998</a:t>
            </a:r>
            <a:endParaRPr lang="en-US" sz="2400">
              <a:solidFill>
                <a:srgbClr val="40458C"/>
              </a:solidFill>
              <a:latin typeface="Tahoma" pitchFamily="34" charset="0"/>
            </a:endParaRPr>
          </a:p>
        </p:txBody>
      </p:sp>
      <p:pic>
        <p:nvPicPr>
          <p:cNvPr id="800773" name="Picture 5" descr="ne20670"/>
          <p:cNvPicPr>
            <a:picLocks noChangeAspect="1" noChangeArrowheads="1"/>
          </p:cNvPicPr>
          <p:nvPr/>
        </p:nvPicPr>
        <p:blipFill>
          <a:blip r:embed="rId2" cstate="print"/>
          <a:srcRect l="6541" t="36647" r="12209" b="7294"/>
          <a:stretch>
            <a:fillRect/>
          </a:stretch>
        </p:blipFill>
        <p:spPr bwMode="auto">
          <a:xfrm>
            <a:off x="3203575" y="908050"/>
            <a:ext cx="5543550" cy="5418138"/>
          </a:xfrm>
          <a:prstGeom prst="rect">
            <a:avLst/>
          </a:prstGeom>
          <a:noFill/>
        </p:spPr>
      </p:pic>
      <p:sp>
        <p:nvSpPr>
          <p:cNvPr id="800774" name="Oval 6"/>
          <p:cNvSpPr>
            <a:spLocks noChangeArrowheads="1"/>
          </p:cNvSpPr>
          <p:nvPr/>
        </p:nvSpPr>
        <p:spPr bwMode="auto">
          <a:xfrm rot="2257492">
            <a:off x="7164388" y="4581525"/>
            <a:ext cx="1152525" cy="3603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800775" name="Line 7"/>
          <p:cNvSpPr>
            <a:spLocks noChangeShapeType="1"/>
          </p:cNvSpPr>
          <p:nvPr/>
        </p:nvSpPr>
        <p:spPr bwMode="auto">
          <a:xfrm flipV="1">
            <a:off x="7019925" y="4868863"/>
            <a:ext cx="431800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800776" name="Text Box 8"/>
          <p:cNvSpPr txBox="1">
            <a:spLocks noChangeArrowheads="1"/>
          </p:cNvSpPr>
          <p:nvPr/>
        </p:nvSpPr>
        <p:spPr bwMode="auto">
          <a:xfrm>
            <a:off x="4519613" y="4868863"/>
            <a:ext cx="2455862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A50021"/>
                </a:solidFill>
              </a:rPr>
              <a:t>Fragmentation products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A50021"/>
                </a:solidFill>
              </a:rPr>
              <a:t>mostly </a:t>
            </a:r>
            <a:r>
              <a:rPr lang="el-GR" sz="1600">
                <a:solidFill>
                  <a:srgbClr val="A50021"/>
                </a:solidFill>
              </a:rPr>
              <a:t>α</a:t>
            </a:r>
            <a:r>
              <a:rPr lang="en-US" sz="1600">
                <a:solidFill>
                  <a:srgbClr val="A50021"/>
                </a:solidFill>
              </a:rPr>
              <a:t>’s and p’s </a:t>
            </a:r>
          </a:p>
        </p:txBody>
      </p:sp>
    </p:spTree>
    <p:extLst>
      <p:ext uri="{BB962C8B-B14F-4D97-AF65-F5344CB8AC3E}">
        <p14:creationId xmlns:p14="http://schemas.microsoft.com/office/powerpoint/2010/main" val="21863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5496" y="237001"/>
            <a:ext cx="8881597" cy="69881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What should we know about </a:t>
            </a:r>
            <a:r>
              <a:rPr lang="en-US" baseline="30000" dirty="0" smtClean="0">
                <a:solidFill>
                  <a:schemeClr val="tx1"/>
                </a:solidFill>
              </a:rPr>
              <a:t>12</a:t>
            </a:r>
            <a:r>
              <a:rPr lang="en-US" dirty="0" smtClean="0">
                <a:solidFill>
                  <a:schemeClr val="tx1"/>
                </a:solidFill>
              </a:rPr>
              <a:t>C  fragmentation?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12825"/>
            <a:ext cx="8705850" cy="2511425"/>
          </a:xfrm>
        </p:spPr>
        <p:txBody>
          <a:bodyPr/>
          <a:lstStyle/>
          <a:p>
            <a:pPr marL="276393" indent="-276393">
              <a:buClr>
                <a:srgbClr val="FF0000"/>
              </a:buClr>
              <a:buSzPct val="101000"/>
              <a:buFont typeface="Wingdings" charset="0"/>
              <a:buChar char=""/>
              <a:tabLst>
                <a:tab pos="276393" algn="l"/>
                <a:tab pos="378601" algn="l"/>
                <a:tab pos="793190" algn="l"/>
                <a:tab pos="1207779" algn="l"/>
                <a:tab pos="1622368" algn="l"/>
                <a:tab pos="2036957" algn="l"/>
                <a:tab pos="2451546" algn="l"/>
                <a:tab pos="2866135" algn="l"/>
                <a:tab pos="3280724" algn="l"/>
                <a:tab pos="3695312" algn="l"/>
                <a:tab pos="4109901" algn="l"/>
                <a:tab pos="4524490" algn="l"/>
                <a:tab pos="4939079" algn="l"/>
                <a:tab pos="5353668" algn="l"/>
                <a:tab pos="5768257" algn="l"/>
                <a:tab pos="6182846" algn="l"/>
                <a:tab pos="6597435" algn="l"/>
                <a:tab pos="7012024" algn="l"/>
                <a:tab pos="7426613" algn="l"/>
                <a:tab pos="7841202" algn="l"/>
                <a:tab pos="8255791" algn="l"/>
                <a:tab pos="8533623" algn="l"/>
              </a:tabLst>
              <a:defRPr/>
            </a:pPr>
            <a:r>
              <a:rPr lang="en-US" sz="2176" dirty="0">
                <a:solidFill>
                  <a:srgbClr val="002060"/>
                </a:solidFill>
              </a:rPr>
              <a:t>Production </a:t>
            </a:r>
            <a:r>
              <a:rPr lang="en-US" sz="2176" dirty="0" err="1">
                <a:solidFill>
                  <a:srgbClr val="002060"/>
                </a:solidFill>
              </a:rPr>
              <a:t>yelds</a:t>
            </a:r>
            <a:r>
              <a:rPr lang="en-US" sz="2176" dirty="0">
                <a:solidFill>
                  <a:srgbClr val="002060"/>
                </a:solidFill>
              </a:rPr>
              <a:t> of Z=0,1,2,3,4,5 fragments</a:t>
            </a:r>
          </a:p>
          <a:p>
            <a:pPr marL="276393" indent="-276393">
              <a:buClr>
                <a:srgbClr val="FF0000"/>
              </a:buClr>
              <a:buSzPct val="101000"/>
              <a:buFont typeface="Wingdings" charset="0"/>
              <a:buChar char=""/>
              <a:tabLst>
                <a:tab pos="276393" algn="l"/>
                <a:tab pos="378601" algn="l"/>
                <a:tab pos="793190" algn="l"/>
                <a:tab pos="1207779" algn="l"/>
                <a:tab pos="1622368" algn="l"/>
                <a:tab pos="2036957" algn="l"/>
                <a:tab pos="2451546" algn="l"/>
                <a:tab pos="2866135" algn="l"/>
                <a:tab pos="3280724" algn="l"/>
                <a:tab pos="3695312" algn="l"/>
                <a:tab pos="4109901" algn="l"/>
                <a:tab pos="4524490" algn="l"/>
                <a:tab pos="4939079" algn="l"/>
                <a:tab pos="5353668" algn="l"/>
                <a:tab pos="5768257" algn="l"/>
                <a:tab pos="6182846" algn="l"/>
                <a:tab pos="6597435" algn="l"/>
                <a:tab pos="7012024" algn="l"/>
                <a:tab pos="7426613" algn="l"/>
                <a:tab pos="7841202" algn="l"/>
                <a:tab pos="8255791" algn="l"/>
                <a:tab pos="8533623" algn="l"/>
              </a:tabLst>
              <a:defRPr/>
            </a:pPr>
            <a:r>
              <a:rPr lang="en-US" sz="2176" dirty="0">
                <a:solidFill>
                  <a:srgbClr val="002060"/>
                </a:solidFill>
              </a:rPr>
              <a:t>d</a:t>
            </a:r>
            <a:r>
              <a:rPr lang="en-US" sz="2176" baseline="33000" dirty="0">
                <a:solidFill>
                  <a:srgbClr val="002060"/>
                </a:solidFill>
              </a:rPr>
              <a:t>2</a:t>
            </a:r>
            <a:r>
              <a:rPr lang="en-US" sz="2176" dirty="0">
                <a:solidFill>
                  <a:srgbClr val="002060"/>
                </a:solidFill>
                <a:latin typeface="Symbol" charset="0"/>
              </a:rPr>
              <a:t></a:t>
            </a:r>
            <a:r>
              <a:rPr lang="en-US" sz="2176" dirty="0">
                <a:solidFill>
                  <a:srgbClr val="002060"/>
                </a:solidFill>
              </a:rPr>
              <a:t>/</a:t>
            </a:r>
            <a:r>
              <a:rPr lang="en-US" sz="2176" dirty="0" err="1">
                <a:solidFill>
                  <a:srgbClr val="002060"/>
                </a:solidFill>
              </a:rPr>
              <a:t>d</a:t>
            </a:r>
            <a:r>
              <a:rPr lang="en-US" sz="2176" dirty="0" err="1">
                <a:solidFill>
                  <a:srgbClr val="002060"/>
                </a:solidFill>
                <a:latin typeface="Symbol" charset="0"/>
              </a:rPr>
              <a:t></a:t>
            </a:r>
            <a:r>
              <a:rPr lang="en-US" sz="2176" dirty="0" err="1">
                <a:solidFill>
                  <a:srgbClr val="002060"/>
                </a:solidFill>
              </a:rPr>
              <a:t>dE</a:t>
            </a:r>
            <a:r>
              <a:rPr lang="en-US" sz="2176" dirty="0">
                <a:solidFill>
                  <a:srgbClr val="002060"/>
                </a:solidFill>
              </a:rPr>
              <a:t> </a:t>
            </a:r>
            <a:r>
              <a:rPr lang="en-US" sz="2176" dirty="0" err="1">
                <a:solidFill>
                  <a:srgbClr val="002060"/>
                </a:solidFill>
              </a:rPr>
              <a:t>wrt</a:t>
            </a:r>
            <a:r>
              <a:rPr lang="en-US" sz="2176" dirty="0">
                <a:solidFill>
                  <a:srgbClr val="002060"/>
                </a:solidFill>
              </a:rPr>
              <a:t> angle and energy, with large angular acceptance </a:t>
            </a:r>
          </a:p>
          <a:p>
            <a:pPr marL="276393" indent="-276393">
              <a:buClr>
                <a:srgbClr val="FF0000"/>
              </a:buClr>
              <a:buSzPct val="101000"/>
              <a:buFont typeface="Wingdings" charset="0"/>
              <a:buChar char=""/>
              <a:tabLst>
                <a:tab pos="276393" algn="l"/>
                <a:tab pos="378601" algn="l"/>
                <a:tab pos="793190" algn="l"/>
                <a:tab pos="1207779" algn="l"/>
                <a:tab pos="1622368" algn="l"/>
                <a:tab pos="2036957" algn="l"/>
                <a:tab pos="2451546" algn="l"/>
                <a:tab pos="2866135" algn="l"/>
                <a:tab pos="3280724" algn="l"/>
                <a:tab pos="3695312" algn="l"/>
                <a:tab pos="4109901" algn="l"/>
                <a:tab pos="4524490" algn="l"/>
                <a:tab pos="4939079" algn="l"/>
                <a:tab pos="5353668" algn="l"/>
                <a:tab pos="5768257" algn="l"/>
                <a:tab pos="6182846" algn="l"/>
                <a:tab pos="6597435" algn="l"/>
                <a:tab pos="7012024" algn="l"/>
                <a:tab pos="7426613" algn="l"/>
                <a:tab pos="7841202" algn="l"/>
                <a:tab pos="8255791" algn="l"/>
                <a:tab pos="8533623" algn="l"/>
              </a:tabLst>
              <a:defRPr/>
            </a:pPr>
            <a:r>
              <a:rPr lang="en-US" sz="2176" dirty="0">
                <a:solidFill>
                  <a:srgbClr val="002060"/>
                </a:solidFill>
              </a:rPr>
              <a:t>For any </a:t>
            </a:r>
            <a:r>
              <a:rPr lang="en-US" sz="2176" baseline="33000" dirty="0">
                <a:solidFill>
                  <a:srgbClr val="002060"/>
                </a:solidFill>
              </a:rPr>
              <a:t>12</a:t>
            </a:r>
            <a:r>
              <a:rPr lang="en-US" sz="2176" dirty="0">
                <a:solidFill>
                  <a:srgbClr val="002060"/>
                </a:solidFill>
              </a:rPr>
              <a:t>C energy of interest (100-300 MeV/</a:t>
            </a:r>
            <a:r>
              <a:rPr lang="en-US" sz="2176" dirty="0" err="1">
                <a:solidFill>
                  <a:srgbClr val="002060"/>
                </a:solidFill>
              </a:rPr>
              <a:t>nucl</a:t>
            </a:r>
            <a:r>
              <a:rPr lang="en-US" sz="2176" dirty="0">
                <a:solidFill>
                  <a:srgbClr val="002060"/>
                </a:solidFill>
              </a:rPr>
              <a:t>)</a:t>
            </a:r>
          </a:p>
          <a:p>
            <a:pPr marL="276393" indent="-276393">
              <a:buClr>
                <a:srgbClr val="FF0000"/>
              </a:buClr>
              <a:buSzPct val="101000"/>
              <a:buFont typeface="Wingdings" charset="0"/>
              <a:buChar char=""/>
              <a:tabLst>
                <a:tab pos="276393" algn="l"/>
                <a:tab pos="378601" algn="l"/>
                <a:tab pos="793190" algn="l"/>
                <a:tab pos="1207779" algn="l"/>
                <a:tab pos="1622368" algn="l"/>
                <a:tab pos="2036957" algn="l"/>
                <a:tab pos="2451546" algn="l"/>
                <a:tab pos="2866135" algn="l"/>
                <a:tab pos="3280724" algn="l"/>
                <a:tab pos="3695312" algn="l"/>
                <a:tab pos="4109901" algn="l"/>
                <a:tab pos="4524490" algn="l"/>
                <a:tab pos="4939079" algn="l"/>
                <a:tab pos="5353668" algn="l"/>
                <a:tab pos="5768257" algn="l"/>
                <a:tab pos="6182846" algn="l"/>
                <a:tab pos="6597435" algn="l"/>
                <a:tab pos="7012024" algn="l"/>
                <a:tab pos="7426613" algn="l"/>
                <a:tab pos="7841202" algn="l"/>
                <a:tab pos="8255791" algn="l"/>
                <a:tab pos="8533623" algn="l"/>
              </a:tabLst>
              <a:defRPr/>
            </a:pPr>
            <a:r>
              <a:rPr lang="en-US" sz="2176" dirty="0">
                <a:solidFill>
                  <a:srgbClr val="002060"/>
                </a:solidFill>
              </a:rPr>
              <a:t>Measurements on thin target of all materials crossed by C beam</a:t>
            </a:r>
          </a:p>
          <a:p>
            <a:pPr marL="276393" indent="-276393">
              <a:buClr>
                <a:srgbClr val="FF0000"/>
              </a:buClr>
              <a:buSzPct val="101000"/>
              <a:buFont typeface="Wingdings" charset="0"/>
              <a:buChar char=""/>
              <a:tabLst>
                <a:tab pos="276393" algn="l"/>
                <a:tab pos="378601" algn="l"/>
                <a:tab pos="793190" algn="l"/>
                <a:tab pos="1207779" algn="l"/>
                <a:tab pos="1622368" algn="l"/>
                <a:tab pos="2036957" algn="l"/>
                <a:tab pos="2451546" algn="l"/>
                <a:tab pos="2866135" algn="l"/>
                <a:tab pos="3280724" algn="l"/>
                <a:tab pos="3695312" algn="l"/>
                <a:tab pos="4109901" algn="l"/>
                <a:tab pos="4524490" algn="l"/>
                <a:tab pos="4939079" algn="l"/>
                <a:tab pos="5353668" algn="l"/>
                <a:tab pos="5768257" algn="l"/>
                <a:tab pos="6182846" algn="l"/>
                <a:tab pos="6597435" algn="l"/>
                <a:tab pos="7012024" algn="l"/>
                <a:tab pos="7426613" algn="l"/>
                <a:tab pos="7841202" algn="l"/>
                <a:tab pos="8255791" algn="l"/>
                <a:tab pos="8533623" algn="l"/>
              </a:tabLst>
              <a:defRPr/>
            </a:pPr>
            <a:r>
              <a:rPr lang="en-US" sz="2176" dirty="0">
                <a:solidFill>
                  <a:srgbClr val="002060"/>
                </a:solidFill>
              </a:rPr>
              <a:t>Detect the correlation between emitted fragments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10894" y="3772489"/>
            <a:ext cx="5856076" cy="2856060"/>
            <a:chOff x="144" y="2425"/>
            <a:chExt cx="4068" cy="1984"/>
          </a:xfrm>
        </p:grpSpPr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144" y="2425"/>
              <a:ext cx="4054" cy="1985"/>
            </a:xfrm>
            <a:prstGeom prst="roundRect">
              <a:avLst>
                <a:gd name="adj" fmla="val 46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330" y="3198"/>
              <a:ext cx="561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440" y="3319"/>
              <a:ext cx="561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308" y="3441"/>
              <a:ext cx="561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440" y="3580"/>
              <a:ext cx="561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190" y="3639"/>
              <a:ext cx="647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12" tIns="40806" rIns="81612" bIns="40806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176" baseline="33000">
                  <a:latin typeface="Comic Sans MS" charset="0"/>
                </a:rPr>
                <a:t>12</a:t>
              </a:r>
              <a:r>
                <a:rPr lang="en-US" sz="2176">
                  <a:latin typeface="Comic Sans MS" charset="0"/>
                </a:rPr>
                <a:t>C , E</a:t>
              </a:r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1149" y="2977"/>
              <a:ext cx="561" cy="882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2118" y="3319"/>
              <a:ext cx="561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985" y="3441"/>
              <a:ext cx="561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118" y="3580"/>
              <a:ext cx="561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V="1">
              <a:off x="2012" y="2744"/>
              <a:ext cx="561" cy="355"/>
            </a:xfrm>
            <a:prstGeom prst="line">
              <a:avLst/>
            </a:prstGeom>
            <a:noFill/>
            <a:ln w="3672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1890" y="3639"/>
              <a:ext cx="721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12" tIns="40806" rIns="81612" bIns="40806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176" baseline="33000">
                  <a:latin typeface="Comic Sans MS" charset="0"/>
                </a:rPr>
                <a:t>12</a:t>
              </a:r>
              <a:r>
                <a:rPr lang="en-US" sz="2176">
                  <a:latin typeface="Comic Sans MS" charset="0"/>
                </a:rPr>
                <a:t>C , E'</a:t>
              </a:r>
            </a:p>
          </p:txBody>
        </p:sp>
        <p:sp>
          <p:nvSpPr>
            <p:cNvPr id="10256" name="AutoShape 16"/>
            <p:cNvSpPr>
              <a:spLocks noChangeArrowheads="1"/>
            </p:cNvSpPr>
            <p:nvPr/>
          </p:nvSpPr>
          <p:spPr bwMode="auto">
            <a:xfrm>
              <a:off x="2738" y="2977"/>
              <a:ext cx="561" cy="882"/>
            </a:xfrm>
            <a:prstGeom prst="cube">
              <a:avLst>
                <a:gd name="adj" fmla="val 25000"/>
              </a:avLst>
            </a:prstGeom>
            <a:solidFill>
              <a:srgbClr val="94BD5E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3553" y="3319"/>
              <a:ext cx="561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3420" y="3441"/>
              <a:ext cx="561" cy="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3465" y="3645"/>
              <a:ext cx="605" cy="325"/>
            </a:xfrm>
            <a:prstGeom prst="line">
              <a:avLst/>
            </a:prstGeom>
            <a:noFill/>
            <a:ln w="3672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1125" y="2729"/>
              <a:ext cx="599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12" tIns="40806" rIns="81612" bIns="40806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176">
                  <a:solidFill>
                    <a:srgbClr val="0047FF"/>
                  </a:solidFill>
                  <a:latin typeface="Symbol" charset="0"/>
                </a:rPr>
                <a:t></a:t>
              </a:r>
              <a:r>
                <a:rPr lang="en-US" sz="2176">
                  <a:solidFill>
                    <a:srgbClr val="0047FF"/>
                  </a:solidFill>
                  <a:latin typeface="Comic Sans MS" charset="0"/>
                </a:rPr>
                <a:t>,A,Z</a:t>
              </a:r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2527" y="3830"/>
              <a:ext cx="823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12" tIns="40806" rIns="81612" bIns="40806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176">
                  <a:solidFill>
                    <a:srgbClr val="008080"/>
                  </a:solidFill>
                  <a:latin typeface="Symbol" charset="0"/>
                </a:rPr>
                <a:t></a:t>
              </a:r>
              <a:r>
                <a:rPr lang="en-US" sz="2176">
                  <a:solidFill>
                    <a:srgbClr val="008080"/>
                  </a:solidFill>
                  <a:latin typeface="Comic Sans MS" charset="0"/>
                </a:rPr>
                <a:t>',A',Z'</a:t>
              </a:r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2177" y="2492"/>
              <a:ext cx="981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12" tIns="40806" rIns="81612" bIns="40806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176">
                  <a:solidFill>
                    <a:srgbClr val="FF0000"/>
                  </a:solidFill>
                  <a:latin typeface="Comic Sans MS" charset="0"/>
                </a:rPr>
                <a:t>X,E</a:t>
              </a:r>
              <a:r>
                <a:rPr lang="en-US" sz="2176" baseline="-33000">
                  <a:solidFill>
                    <a:srgbClr val="FF0000"/>
                  </a:solidFill>
                  <a:latin typeface="Comic Sans MS" charset="0"/>
                </a:rPr>
                <a:t>x</a:t>
              </a:r>
              <a:r>
                <a:rPr lang="en-US" sz="2176">
                  <a:solidFill>
                    <a:srgbClr val="FF0000"/>
                  </a:solidFill>
                  <a:latin typeface="Comic Sans MS" charset="0"/>
                </a:rPr>
                <a:t>,</a:t>
              </a:r>
              <a:r>
                <a:rPr lang="en-US" sz="2176">
                  <a:solidFill>
                    <a:srgbClr val="FF0000"/>
                  </a:solidFill>
                  <a:latin typeface="Symbol" charset="0"/>
                </a:rPr>
                <a:t></a:t>
              </a:r>
              <a:r>
                <a:rPr lang="en-US" sz="2176" baseline="-33000">
                  <a:solidFill>
                    <a:srgbClr val="FF0000"/>
                  </a:solidFill>
                  <a:latin typeface="Comic Sans MS" charset="0"/>
                </a:rPr>
                <a:t>x</a:t>
              </a:r>
              <a:r>
                <a:rPr lang="en-US" sz="2176">
                  <a:solidFill>
                    <a:srgbClr val="FF0000"/>
                  </a:solidFill>
                  <a:latin typeface="Comic Sans MS" charset="0"/>
                </a:rPr>
                <a:t>,</a:t>
              </a:r>
              <a:r>
                <a:rPr lang="en-US" sz="2176">
                  <a:solidFill>
                    <a:srgbClr val="FF0000"/>
                  </a:solidFill>
                  <a:latin typeface="Symbol" charset="0"/>
                </a:rPr>
                <a:t></a:t>
              </a:r>
              <a:r>
                <a:rPr lang="en-US" sz="2176" baseline="-33000">
                  <a:solidFill>
                    <a:srgbClr val="FF0000"/>
                  </a:solidFill>
                  <a:latin typeface="Comic Sans MS" charset="0"/>
                </a:rPr>
                <a:t>x</a:t>
              </a:r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3275" y="4028"/>
              <a:ext cx="938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12" tIns="40806" rIns="81612" bIns="40806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176">
                  <a:solidFill>
                    <a:srgbClr val="FF00FF"/>
                  </a:solidFill>
                  <a:latin typeface="Comic Sans MS" charset="0"/>
                </a:rPr>
                <a:t>Y,E</a:t>
              </a:r>
              <a:r>
                <a:rPr lang="en-US" sz="2176" baseline="-33000">
                  <a:solidFill>
                    <a:srgbClr val="FF00FF"/>
                  </a:solidFill>
                  <a:latin typeface="Comic Sans MS" charset="0"/>
                </a:rPr>
                <a:t>y</a:t>
              </a:r>
              <a:r>
                <a:rPr lang="en-US" sz="2176">
                  <a:solidFill>
                    <a:srgbClr val="FF00FF"/>
                  </a:solidFill>
                  <a:latin typeface="Comic Sans MS" charset="0"/>
                </a:rPr>
                <a:t>,</a:t>
              </a:r>
              <a:r>
                <a:rPr lang="en-US" sz="2176">
                  <a:solidFill>
                    <a:srgbClr val="FF00FF"/>
                  </a:solidFill>
                  <a:latin typeface="Symbol" charset="0"/>
                </a:rPr>
                <a:t></a:t>
              </a:r>
              <a:r>
                <a:rPr lang="en-US" sz="2176" baseline="-33000">
                  <a:solidFill>
                    <a:srgbClr val="FF00FF"/>
                  </a:solidFill>
                  <a:latin typeface="Comic Sans MS" charset="0"/>
                </a:rPr>
                <a:t>y</a:t>
              </a:r>
              <a:r>
                <a:rPr lang="en-US" sz="2176">
                  <a:solidFill>
                    <a:srgbClr val="FF00FF"/>
                  </a:solidFill>
                  <a:latin typeface="Comic Sans MS" charset="0"/>
                </a:rPr>
                <a:t>,</a:t>
              </a:r>
              <a:r>
                <a:rPr lang="en-US" sz="2176">
                  <a:solidFill>
                    <a:srgbClr val="FF00FF"/>
                  </a:solidFill>
                  <a:latin typeface="Symbol" charset="0"/>
                </a:rPr>
                <a:t></a:t>
              </a:r>
              <a:r>
                <a:rPr lang="en-US" sz="2176" baseline="-33000">
                  <a:solidFill>
                    <a:srgbClr val="FF00FF"/>
                  </a:solidFill>
                  <a:latin typeface="Comic Sans MS" charset="0"/>
                </a:rPr>
                <a:t>y</a:t>
              </a:r>
            </a:p>
          </p:txBody>
        </p:sp>
      </p:grp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342035" y="3678267"/>
            <a:ext cx="2539562" cy="295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469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111000"/>
              </a:lnSpc>
              <a:spcAft>
                <a:spcPts val="1292"/>
              </a:spcAft>
              <a:defRPr/>
            </a:pPr>
            <a:r>
              <a:rPr lang="en-US" sz="2176" dirty="0">
                <a:solidFill>
                  <a:srgbClr val="0070C0"/>
                </a:solidFill>
                <a:latin typeface="Comic Sans MS" charset="0"/>
              </a:rPr>
              <a:t>Not possible a complete DB of measurements</a:t>
            </a:r>
          </a:p>
          <a:p>
            <a:pPr>
              <a:lnSpc>
                <a:spcPct val="111000"/>
              </a:lnSpc>
              <a:spcAft>
                <a:spcPts val="1292"/>
              </a:spcAft>
              <a:defRPr/>
            </a:pPr>
            <a:r>
              <a:rPr lang="en-US" sz="2176" dirty="0">
                <a:solidFill>
                  <a:srgbClr val="0070C0"/>
                </a:solidFill>
                <a:latin typeface="Comic Sans MS" charset="0"/>
              </a:rPr>
              <a:t>We need to train a nuclear interaction model with the measurements!!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13967" y="5949647"/>
            <a:ext cx="7700135" cy="43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53538" rIns="81612" bIns="4243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hangingPunct="1">
              <a:defRPr/>
            </a:pPr>
            <a:r>
              <a:rPr lang="en-US" sz="2176">
                <a:solidFill>
                  <a:srgbClr val="FFFF99"/>
                </a:solidFill>
                <a:latin typeface="Times New Roman" charset="0"/>
                <a:cs typeface="ＭＳ Ｐゴシック" charset="0"/>
              </a:rPr>
              <a:t> 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37574" y="761521"/>
            <a:ext cx="164883" cy="122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12" tIns="60719" rIns="81612" bIns="4243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hangingPunct="1">
              <a:defRPr/>
            </a:pPr>
            <a:endParaRPr lang="sv-SE" sz="3627" b="1">
              <a:solidFill>
                <a:srgbClr val="FF3300"/>
              </a:solidFill>
              <a:latin typeface="Times New Roman" charset="0"/>
              <a:cs typeface="ＭＳ Ｐゴシック" charset="0"/>
            </a:endParaRPr>
          </a:p>
          <a:p>
            <a:pPr hangingPunct="1">
              <a:defRPr/>
            </a:pPr>
            <a:endParaRPr lang="sv-SE" sz="3627" b="1">
              <a:solidFill>
                <a:srgbClr val="FF33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834217" y="1295592"/>
            <a:ext cx="10432395" cy="9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57128" rIns="81612" bIns="42438">
            <a:spAutoFit/>
          </a:bodyPr>
          <a:lstStyle/>
          <a:p>
            <a:pPr algn="ctr"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  <a:tab pos="8533623" algn="l"/>
                <a:tab pos="9190055" algn="l"/>
                <a:tab pos="9846488" algn="l"/>
              </a:tabLst>
              <a:defRPr/>
            </a:pPr>
            <a:r>
              <a:rPr lang="sv-SE" sz="2902" b="1">
                <a:solidFill>
                  <a:srgbClr val="FF3300"/>
                </a:solidFill>
                <a:latin typeface="Times New Roman" charset="0"/>
              </a:rPr>
              <a:t> </a:t>
            </a:r>
          </a:p>
          <a:p>
            <a:pPr algn="ctr"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  <a:tab pos="8533623" algn="l"/>
                <a:tab pos="9190055" algn="l"/>
                <a:tab pos="9846488" algn="l"/>
              </a:tabLst>
              <a:defRPr/>
            </a:pPr>
            <a:endParaRPr lang="sv-SE" sz="2902" b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3967" y="5949647"/>
            <a:ext cx="7700135" cy="43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53538" rIns="81612" bIns="4243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hangingPunct="1">
              <a:defRPr/>
            </a:pPr>
            <a:r>
              <a:rPr lang="en-US" sz="2176">
                <a:solidFill>
                  <a:srgbClr val="FFFF99"/>
                </a:solidFill>
                <a:latin typeface="Times New Roman" charset="0"/>
                <a:cs typeface="ＭＳ Ｐゴシック" charset="0"/>
              </a:rPr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37574" y="761521"/>
            <a:ext cx="164883" cy="122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12" tIns="60719" rIns="81612" bIns="4243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hangingPunct="1">
              <a:defRPr/>
            </a:pPr>
            <a:endParaRPr lang="sv-SE" sz="3627" b="1">
              <a:solidFill>
                <a:srgbClr val="FF3300"/>
              </a:solidFill>
              <a:latin typeface="Times New Roman" charset="0"/>
              <a:cs typeface="ＭＳ Ｐゴシック" charset="0"/>
            </a:endParaRPr>
          </a:p>
          <a:p>
            <a:pPr hangingPunct="1">
              <a:defRPr/>
            </a:pPr>
            <a:endParaRPr lang="sv-SE" sz="3627" b="1">
              <a:solidFill>
                <a:srgbClr val="FF33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-834217" y="1295592"/>
            <a:ext cx="10432395" cy="9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57128" rIns="81612" bIns="42438">
            <a:spAutoFit/>
          </a:bodyPr>
          <a:lstStyle/>
          <a:p>
            <a:pPr algn="ctr"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  <a:tab pos="8533623" algn="l"/>
                <a:tab pos="9190055" algn="l"/>
                <a:tab pos="9846488" algn="l"/>
              </a:tabLst>
              <a:defRPr/>
            </a:pPr>
            <a:r>
              <a:rPr lang="sv-SE" sz="2902" b="1">
                <a:solidFill>
                  <a:srgbClr val="FF3300"/>
                </a:solidFill>
                <a:latin typeface="Times New Roman" charset="0"/>
              </a:rPr>
              <a:t> </a:t>
            </a:r>
          </a:p>
          <a:p>
            <a:pPr algn="ctr"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  <a:tab pos="8533623" algn="l"/>
                <a:tab pos="9190055" algn="l"/>
                <a:tab pos="9846488" algn="l"/>
              </a:tabLst>
              <a:defRPr/>
            </a:pPr>
            <a:endParaRPr lang="sv-SE" sz="2902" b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37574" y="1163878"/>
            <a:ext cx="7259633" cy="550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51579" rIns="81612" bIns="42438" anchor="ctr">
            <a:spAutoFit/>
          </a:bodyPr>
          <a:lstStyle/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814" dirty="0">
                <a:latin typeface="Times New Roman" charset="0"/>
              </a:rPr>
              <a:t>Projectile    Energy[MeV/N]   Target</a:t>
            </a: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endParaRPr lang="en-GB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451" baseline="30000" dirty="0">
                <a:latin typeface="Times New Roman" charset="0"/>
              </a:rPr>
              <a:t>4</a:t>
            </a:r>
            <a:r>
              <a:rPr lang="en-GB" sz="1451" dirty="0">
                <a:latin typeface="Times New Roman" charset="0"/>
              </a:rPr>
              <a:t>He		100, 180		C, Al, Cu, </a:t>
            </a:r>
            <a:r>
              <a:rPr lang="en-GB" sz="1451" dirty="0" err="1">
                <a:latin typeface="Times New Roman" charset="0"/>
              </a:rPr>
              <a:t>Pb</a:t>
            </a:r>
            <a:r>
              <a:rPr lang="en-GB" sz="1451" dirty="0">
                <a:latin typeface="Times New Roman" charset="0"/>
              </a:rPr>
              <a:t> 	</a:t>
            </a: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451" baseline="30000" dirty="0">
                <a:latin typeface="Times New Roman" charset="0"/>
              </a:rPr>
              <a:t>12</a:t>
            </a:r>
            <a:r>
              <a:rPr lang="en-GB" sz="1451" dirty="0">
                <a:latin typeface="Times New Roman" charset="0"/>
              </a:rPr>
              <a:t>C		100, 180,400 	C, Al, Cu, </a:t>
            </a:r>
            <a:r>
              <a:rPr lang="en-GB" sz="1451" dirty="0" err="1">
                <a:latin typeface="Times New Roman" charset="0"/>
              </a:rPr>
              <a:t>Pb</a:t>
            </a:r>
            <a:endParaRPr lang="en-GB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it-IT" sz="1451" baseline="30000" dirty="0">
                <a:latin typeface="Times New Roman" charset="0"/>
              </a:rPr>
              <a:t>20</a:t>
            </a:r>
            <a:r>
              <a:rPr lang="it-IT" sz="1451" dirty="0">
                <a:latin typeface="Times New Roman" charset="0"/>
              </a:rPr>
              <a:t>Ne		100, 180,400 	</a:t>
            </a:r>
            <a:r>
              <a:rPr lang="en-GB" sz="1451" dirty="0">
                <a:latin typeface="Times New Roman" charset="0"/>
              </a:rPr>
              <a:t>C, Al, Cu, </a:t>
            </a:r>
            <a:r>
              <a:rPr lang="en-GB" sz="1451" dirty="0" err="1">
                <a:latin typeface="Times New Roman" charset="0"/>
              </a:rPr>
              <a:t>Pb</a:t>
            </a:r>
            <a:endParaRPr lang="en-GB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451" baseline="30000" dirty="0">
                <a:latin typeface="Times New Roman" charset="0"/>
              </a:rPr>
              <a:t>28</a:t>
            </a:r>
            <a:r>
              <a:rPr lang="en-GB" sz="1451" dirty="0">
                <a:latin typeface="Times New Roman" charset="0"/>
              </a:rPr>
              <a:t>Si		800		C, Al, Cu, </a:t>
            </a:r>
            <a:r>
              <a:rPr lang="en-GB" sz="1451" dirty="0" err="1">
                <a:latin typeface="Times New Roman" charset="0"/>
              </a:rPr>
              <a:t>Pb</a:t>
            </a:r>
            <a:r>
              <a:rPr lang="en-GB" sz="1451" dirty="0">
                <a:latin typeface="Times New Roman" charset="0"/>
              </a:rPr>
              <a:t>             HIMAC by Kurosawa et al.</a:t>
            </a: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it-IT" sz="1451" baseline="30000" dirty="0">
                <a:latin typeface="Times New Roman" charset="0"/>
              </a:rPr>
              <a:t>40</a:t>
            </a:r>
            <a:r>
              <a:rPr lang="it-IT" sz="1451" dirty="0">
                <a:latin typeface="Times New Roman" charset="0"/>
              </a:rPr>
              <a:t>Ar		400		</a:t>
            </a:r>
            <a:r>
              <a:rPr lang="en-GB" sz="1451" dirty="0">
                <a:latin typeface="Times New Roman" charset="0"/>
              </a:rPr>
              <a:t>C, Al, Cu, </a:t>
            </a:r>
            <a:r>
              <a:rPr lang="en-GB" sz="1451" dirty="0" err="1">
                <a:latin typeface="Times New Roman" charset="0"/>
              </a:rPr>
              <a:t>Pb</a:t>
            </a:r>
            <a:endParaRPr lang="en-GB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it-IT" sz="1451" baseline="30000" dirty="0">
                <a:latin typeface="Times New Roman" charset="0"/>
              </a:rPr>
              <a:t>56</a:t>
            </a:r>
            <a:r>
              <a:rPr lang="it-IT" sz="1451" dirty="0">
                <a:latin typeface="Times New Roman" charset="0"/>
              </a:rPr>
              <a:t>Fe		400		</a:t>
            </a:r>
            <a:r>
              <a:rPr lang="en-GB" sz="1451" dirty="0">
                <a:latin typeface="Times New Roman" charset="0"/>
              </a:rPr>
              <a:t>C, Al, Cu, </a:t>
            </a:r>
            <a:r>
              <a:rPr lang="en-GB" sz="1451" dirty="0" err="1">
                <a:latin typeface="Times New Roman" charset="0"/>
              </a:rPr>
              <a:t>Pb</a:t>
            </a:r>
            <a:endParaRPr lang="en-GB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451" baseline="30000" dirty="0">
                <a:latin typeface="Times New Roman" charset="0"/>
              </a:rPr>
              <a:t>126</a:t>
            </a:r>
            <a:r>
              <a:rPr lang="en-GB" sz="1451" dirty="0">
                <a:latin typeface="Times New Roman" charset="0"/>
              </a:rPr>
              <a:t>Xe		400		C, Al, Cu, </a:t>
            </a:r>
            <a:r>
              <a:rPr lang="en-GB" sz="1451" dirty="0" err="1">
                <a:latin typeface="Times New Roman" charset="0"/>
              </a:rPr>
              <a:t>Pb</a:t>
            </a:r>
            <a:endParaRPr lang="en-GB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endParaRPr lang="de-DE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451" baseline="30000" dirty="0">
                <a:latin typeface="Times New Roman" charset="0"/>
              </a:rPr>
              <a:t>20</a:t>
            </a:r>
            <a:r>
              <a:rPr lang="en-GB" sz="1451" dirty="0">
                <a:latin typeface="Times New Roman" charset="0"/>
              </a:rPr>
              <a:t>Ne		337		C, A, Cu and U	            BEVALAC by </a:t>
            </a:r>
            <a:r>
              <a:rPr lang="en-GB" sz="1451" dirty="0" err="1">
                <a:latin typeface="Times New Roman" charset="0"/>
              </a:rPr>
              <a:t>Schimmerling</a:t>
            </a:r>
            <a:r>
              <a:rPr lang="en-GB" sz="1451" dirty="0">
                <a:latin typeface="Times New Roman" charset="0"/>
              </a:rPr>
              <a:t> et al.</a:t>
            </a: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endParaRPr lang="it-IT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it-IT" sz="1451" baseline="30000" dirty="0">
                <a:latin typeface="Times New Roman" charset="0"/>
              </a:rPr>
              <a:t>93</a:t>
            </a:r>
            <a:r>
              <a:rPr lang="it-IT" sz="1451" dirty="0">
                <a:latin typeface="Times New Roman" charset="0"/>
              </a:rPr>
              <a:t>Nb		272		Al, Nb	          	</a:t>
            </a:r>
            <a:r>
              <a:rPr lang="en-GB" sz="1451" dirty="0">
                <a:latin typeface="Times New Roman" charset="0"/>
              </a:rPr>
              <a:t>BEVALAC by Heilbronn et al.</a:t>
            </a: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it-IT" sz="1451" baseline="30000" dirty="0">
                <a:latin typeface="Times New Roman" charset="0"/>
              </a:rPr>
              <a:t>93</a:t>
            </a:r>
            <a:r>
              <a:rPr lang="it-IT" sz="1451" dirty="0">
                <a:latin typeface="Times New Roman" charset="0"/>
              </a:rPr>
              <a:t>Nb		435		Nb</a:t>
            </a: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endParaRPr lang="en-GB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451" baseline="30000" dirty="0">
                <a:latin typeface="Times New Roman" charset="0"/>
              </a:rPr>
              <a:t>4</a:t>
            </a:r>
            <a:r>
              <a:rPr lang="en-GB" sz="1451" dirty="0">
                <a:latin typeface="Times New Roman" charset="0"/>
              </a:rPr>
              <a:t>He		155		Al		                 </a:t>
            </a:r>
            <a:r>
              <a:rPr lang="it-IT" sz="1451" dirty="0">
                <a:latin typeface="Times New Roman" charset="0"/>
              </a:rPr>
              <a:t>NSRL </a:t>
            </a:r>
            <a:r>
              <a:rPr lang="en-GB" sz="1451" dirty="0">
                <a:latin typeface="Times New Roman" charset="0"/>
              </a:rPr>
              <a:t>by Heilbronn et al.</a:t>
            </a: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451" baseline="30000" dirty="0">
                <a:latin typeface="Times New Roman" charset="0"/>
              </a:rPr>
              <a:t>12</a:t>
            </a:r>
            <a:r>
              <a:rPr lang="en-GB" sz="1451" dirty="0">
                <a:latin typeface="Times New Roman" charset="0"/>
              </a:rPr>
              <a:t>C		155		</a:t>
            </a:r>
            <a:r>
              <a:rPr lang="en-GB" sz="1451" dirty="0" err="1">
                <a:latin typeface="Times New Roman" charset="0"/>
              </a:rPr>
              <a:t>Nb</a:t>
            </a:r>
            <a:endParaRPr lang="en-GB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endParaRPr lang="en-GB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451" baseline="30000" dirty="0">
                <a:latin typeface="Times New Roman" charset="0"/>
              </a:rPr>
              <a:t>4</a:t>
            </a:r>
            <a:r>
              <a:rPr lang="en-GB" sz="1451" dirty="0">
                <a:latin typeface="Times New Roman" charset="0"/>
              </a:rPr>
              <a:t>He		160		</a:t>
            </a:r>
            <a:r>
              <a:rPr lang="en-GB" sz="1451" dirty="0" err="1">
                <a:latin typeface="Times New Roman" charset="0"/>
              </a:rPr>
              <a:t>Pb</a:t>
            </a:r>
            <a:r>
              <a:rPr lang="en-GB" sz="1451" dirty="0">
                <a:latin typeface="Times New Roman" charset="0"/>
              </a:rPr>
              <a:t>		               SREL by Cecil</a:t>
            </a: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451" baseline="30000" dirty="0">
                <a:latin typeface="Times New Roman" charset="0"/>
              </a:rPr>
              <a:t>4</a:t>
            </a:r>
            <a:r>
              <a:rPr lang="en-GB" sz="1451" dirty="0">
                <a:latin typeface="Times New Roman" charset="0"/>
              </a:rPr>
              <a:t>He		180		C, H</a:t>
            </a:r>
            <a:r>
              <a:rPr lang="en-GB" sz="1451" baseline="-25000" dirty="0">
                <a:latin typeface="Times New Roman" charset="0"/>
              </a:rPr>
              <a:t>2</a:t>
            </a:r>
            <a:r>
              <a:rPr lang="en-GB" sz="1451" dirty="0">
                <a:latin typeface="Times New Roman" charset="0"/>
              </a:rPr>
              <a:t>O, steel, </a:t>
            </a:r>
            <a:r>
              <a:rPr lang="en-GB" sz="1451" dirty="0" err="1">
                <a:latin typeface="Times New Roman" charset="0"/>
              </a:rPr>
              <a:t>Pb</a:t>
            </a:r>
            <a:endParaRPr lang="en-GB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endParaRPr lang="de-DE" sz="1451" dirty="0">
              <a:latin typeface="Times New Roman" charset="0"/>
            </a:endParaRP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451" baseline="30000" dirty="0">
                <a:latin typeface="Times New Roman" charset="0"/>
              </a:rPr>
              <a:t>12</a:t>
            </a:r>
            <a:r>
              <a:rPr lang="en-GB" sz="1451" dirty="0">
                <a:latin typeface="Times New Roman" charset="0"/>
              </a:rPr>
              <a:t>C		200		H</a:t>
            </a:r>
            <a:r>
              <a:rPr lang="en-GB" sz="1451" baseline="-25000" dirty="0">
                <a:latin typeface="Times New Roman" charset="0"/>
              </a:rPr>
              <a:t>2</a:t>
            </a:r>
            <a:r>
              <a:rPr lang="en-GB" sz="1451" dirty="0">
                <a:latin typeface="Times New Roman" charset="0"/>
              </a:rPr>
              <a:t>O		              GSI by </a:t>
            </a:r>
            <a:r>
              <a:rPr lang="en-GB" sz="1451" dirty="0" err="1">
                <a:latin typeface="Times New Roman" charset="0"/>
              </a:rPr>
              <a:t>Günzert</a:t>
            </a:r>
            <a:r>
              <a:rPr lang="en-GB" sz="1451" dirty="0">
                <a:latin typeface="Times New Roman" charset="0"/>
              </a:rPr>
              <a:t>-Marx et al.</a:t>
            </a:r>
          </a:p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endParaRPr lang="en-GB" sz="1451" dirty="0">
              <a:latin typeface="Times New Roman" charset="0"/>
            </a:endParaRPr>
          </a:p>
          <a:p>
            <a:pPr eaLnBrk="0"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GB" sz="1451" baseline="30000" dirty="0">
                <a:latin typeface="Times New Roman" charset="0"/>
              </a:rPr>
              <a:t>12</a:t>
            </a:r>
            <a:r>
              <a:rPr lang="en-GB" sz="1451" dirty="0">
                <a:latin typeface="Times New Roman" charset="0"/>
              </a:rPr>
              <a:t>C	    	400  		   H</a:t>
            </a:r>
            <a:r>
              <a:rPr lang="en-GB" sz="1451" baseline="-25000" dirty="0">
                <a:latin typeface="Times New Roman" charset="0"/>
              </a:rPr>
              <a:t>2</a:t>
            </a:r>
            <a:r>
              <a:rPr lang="en-GB" sz="1451" dirty="0">
                <a:latin typeface="Times New Roman" charset="0"/>
              </a:rPr>
              <a:t>O 	              </a:t>
            </a:r>
            <a:r>
              <a:rPr lang="sv-SE" sz="1451" dirty="0">
                <a:latin typeface="Times New Roman" charset="0"/>
              </a:rPr>
              <a:t>GSI by </a:t>
            </a:r>
            <a:r>
              <a:rPr lang="sv-SE" sz="1451" dirty="0" err="1">
                <a:latin typeface="Times New Roman" charset="0"/>
              </a:rPr>
              <a:t>Haettner</a:t>
            </a:r>
            <a:r>
              <a:rPr lang="sv-SE" sz="1451" dirty="0">
                <a:latin typeface="Times New Roman" charset="0"/>
              </a:rPr>
              <a:t> et al.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553537" y="6443410"/>
            <a:ext cx="2559514" cy="3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57128" rIns="81612" bIns="4243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lnSpc>
                <a:spcPct val="92000"/>
              </a:lnSpc>
              <a:spcBef>
                <a:spcPts val="907"/>
              </a:spcBef>
              <a:defRPr/>
            </a:pPr>
            <a:r>
              <a:rPr lang="it-IT" sz="1451" b="1">
                <a:solidFill>
                  <a:srgbClr val="FF950E"/>
                </a:solidFill>
                <a:latin typeface="Book Antiqua" charset="0"/>
                <a:cs typeface="Times New Roman" charset="0"/>
              </a:rPr>
              <a:t>Courtesy of M. Durante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62403" y="33560"/>
            <a:ext cx="5680833" cy="1123566"/>
          </a:xfrm>
        </p:spPr>
        <p:txBody>
          <a:bodyPr/>
          <a:lstStyle/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</a:rPr>
              <a:t>What we already know: thick target measurement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44325" y="4878624"/>
            <a:ext cx="2190990" cy="71833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176">
                <a:latin typeface="Arial" panose="020B0604020202020204" pitchFamily="34" charset="0"/>
                <a:cs typeface="Arial" panose="020B0604020202020204" pitchFamily="34" charset="0"/>
              </a:rPr>
              <a:t>Tentative &amp; incomplete list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234046" y="514032"/>
            <a:ext cx="2712848" cy="284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17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integral measurements measurements are already around.. But very few for the correct triplet of </a:t>
            </a:r>
            <a:r>
              <a:rPr lang="en-US" sz="2176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projectile,target</a:t>
            </a:r>
            <a:r>
              <a:rPr lang="en-US" sz="217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energy</a:t>
            </a:r>
          </a:p>
          <a:p>
            <a:pPr algn="ctr">
              <a:defRPr/>
            </a:pPr>
            <a:endParaRPr lang="en-US" sz="2176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7106" y="80614"/>
            <a:ext cx="5000265" cy="997696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</a:rPr>
              <a:t>What we already know: thin target measurement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2403" y="1141404"/>
            <a:ext cx="5851532" cy="5356552"/>
          </a:xfrm>
        </p:spPr>
        <p:txBody>
          <a:bodyPr vert="horz" tIns="25789">
            <a:normAutofit/>
          </a:bodyPr>
          <a:lstStyle/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en-GB" sz="2176" dirty="0">
                <a:latin typeface="Times New Roman" charset="0"/>
                <a:cs typeface="ＭＳ Ｐゴシック" charset="0"/>
              </a:rPr>
              <a:t>Projectile   Energy[MeV/N]	Target</a:t>
            </a:r>
          </a:p>
          <a:p>
            <a:pPr marL="0" indent="0">
              <a:lnSpc>
                <a:spcPct val="11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endParaRPr lang="en-US" sz="1088" dirty="0"/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en-GB" sz="1632" baseline="30000" dirty="0">
                <a:latin typeface="Times New Roman" charset="0"/>
                <a:cs typeface="ＭＳ Ｐゴシック" charset="0"/>
              </a:rPr>
              <a:t>4</a:t>
            </a:r>
            <a:r>
              <a:rPr lang="en-GB" sz="1632" dirty="0">
                <a:latin typeface="Times New Roman" charset="0"/>
                <a:cs typeface="ＭＳ Ｐゴシック" charset="0"/>
              </a:rPr>
              <a:t>He		</a:t>
            </a:r>
            <a:r>
              <a:rPr lang="en-GB" sz="1632">
                <a:latin typeface="Times New Roman" charset="0"/>
                <a:cs typeface="ＭＳ Ｐゴシック" charset="0"/>
              </a:rPr>
              <a:t>      </a:t>
            </a:r>
            <a:r>
              <a:rPr lang="en-GB" sz="1632" smtClean="0">
                <a:latin typeface="Times New Roman" charset="0"/>
                <a:cs typeface="ＭＳ Ｐゴシック" charset="0"/>
              </a:rPr>
              <a:t>135</a:t>
            </a:r>
            <a:r>
              <a:rPr lang="en-GB" sz="1632" dirty="0">
                <a:latin typeface="Times New Roman" charset="0"/>
                <a:cs typeface="ＭＳ Ｐゴシック" charset="0"/>
              </a:rPr>
              <a:t>		 C, Poly, Al, Cu, </a:t>
            </a:r>
            <a:r>
              <a:rPr lang="en-GB" sz="1632" dirty="0" err="1">
                <a:latin typeface="Times New Roman" charset="0"/>
                <a:cs typeface="ＭＳ Ｐゴシック" charset="0"/>
              </a:rPr>
              <a:t>Pb</a:t>
            </a:r>
            <a:endParaRPr lang="en-GB" sz="1632" dirty="0">
              <a:latin typeface="Times New Roman" charset="0"/>
              <a:cs typeface="ＭＳ Ｐゴシック" charset="0"/>
            </a:endParaRP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en-GB" sz="1632" baseline="30000" dirty="0">
                <a:latin typeface="Times New Roman" charset="0"/>
                <a:cs typeface="ＭＳ Ｐゴシック" charset="0"/>
              </a:rPr>
              <a:t>12</a:t>
            </a:r>
            <a:r>
              <a:rPr lang="en-GB" sz="1632" dirty="0">
                <a:latin typeface="Times New Roman" charset="0"/>
                <a:cs typeface="ＭＳ Ｐゴシック" charset="0"/>
              </a:rPr>
              <a:t>C	                  135              C, Poly, Al, Cu, </a:t>
            </a:r>
            <a:r>
              <a:rPr lang="en-GB" sz="1632" dirty="0" err="1">
                <a:latin typeface="Times New Roman" charset="0"/>
                <a:cs typeface="ＭＳ Ｐゴシック" charset="0"/>
              </a:rPr>
              <a:t>Pb</a:t>
            </a:r>
            <a:r>
              <a:rPr lang="en-GB" sz="1632" dirty="0">
                <a:latin typeface="Times New Roman" charset="0"/>
                <a:cs typeface="ＭＳ Ｐゴシック" charset="0"/>
              </a:rPr>
              <a:t>	    Sato et al.</a:t>
            </a: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it-IT" sz="1632" baseline="30000" dirty="0">
                <a:latin typeface="Times New Roman" charset="0"/>
                <a:cs typeface="ＭＳ Ｐゴシック" charset="0"/>
              </a:rPr>
              <a:t>20</a:t>
            </a:r>
            <a:r>
              <a:rPr lang="it-IT" sz="1632" dirty="0">
                <a:latin typeface="Times New Roman" charset="0"/>
                <a:cs typeface="ＭＳ Ｐゴシック" charset="0"/>
              </a:rPr>
              <a:t>Ne	             135              </a:t>
            </a:r>
            <a:r>
              <a:rPr lang="en-GB" sz="1632" dirty="0">
                <a:latin typeface="Times New Roman" charset="0"/>
                <a:cs typeface="ＭＳ Ｐゴシック" charset="0"/>
              </a:rPr>
              <a:t>C, Poly, Al, Cu, </a:t>
            </a:r>
            <a:r>
              <a:rPr lang="en-GB" sz="1632" dirty="0" err="1">
                <a:latin typeface="Times New Roman" charset="0"/>
                <a:cs typeface="ＭＳ Ｐゴシック" charset="0"/>
              </a:rPr>
              <a:t>Pb</a:t>
            </a:r>
            <a:endParaRPr lang="en-GB" sz="1632" dirty="0">
              <a:latin typeface="Times New Roman" charset="0"/>
              <a:cs typeface="ＭＳ Ｐゴシック" charset="0"/>
            </a:endParaRP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it-IT" sz="1632" baseline="30000" dirty="0">
                <a:latin typeface="Times New Roman" charset="0"/>
                <a:cs typeface="ＭＳ Ｐゴシック" charset="0"/>
              </a:rPr>
              <a:t>40</a:t>
            </a:r>
            <a:r>
              <a:rPr lang="it-IT" sz="1632" dirty="0">
                <a:latin typeface="Times New Roman" charset="0"/>
                <a:cs typeface="ＭＳ Ｐゴシック" charset="0"/>
              </a:rPr>
              <a:t>Ar</a:t>
            </a:r>
            <a:r>
              <a:rPr lang="en-GB" sz="1632" dirty="0">
                <a:latin typeface="Times New Roman" charset="0"/>
                <a:cs typeface="ＭＳ Ｐゴシック" charset="0"/>
              </a:rPr>
              <a:t>                   95	         C, Poly, Al, Cu, </a:t>
            </a:r>
            <a:r>
              <a:rPr lang="en-GB" sz="1632" dirty="0" err="1">
                <a:latin typeface="Times New Roman" charset="0"/>
                <a:cs typeface="ＭＳ Ｐゴシック" charset="0"/>
              </a:rPr>
              <a:t>Pb</a:t>
            </a:r>
            <a:endParaRPr lang="en-GB" sz="1632" dirty="0">
              <a:latin typeface="Times New Roman" charset="0"/>
              <a:cs typeface="ＭＳ Ｐゴシック" charset="0"/>
            </a:endParaRPr>
          </a:p>
          <a:p>
            <a:pPr marL="0" indent="0">
              <a:lnSpc>
                <a:spcPct val="11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endParaRPr lang="en-US" sz="1632" dirty="0"/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en-GB" sz="1632" baseline="30000" dirty="0">
                <a:latin typeface="Times New Roman" charset="0"/>
                <a:cs typeface="ＭＳ Ｐゴシック" charset="0"/>
              </a:rPr>
              <a:t>12</a:t>
            </a:r>
            <a:r>
              <a:rPr lang="en-GB" sz="1632" dirty="0">
                <a:latin typeface="Times New Roman" charset="0"/>
                <a:cs typeface="ＭＳ Ｐゴシック" charset="0"/>
              </a:rPr>
              <a:t>C	                290, 400		     C, Cu, </a:t>
            </a:r>
            <a:r>
              <a:rPr lang="en-GB" sz="1632" dirty="0" err="1">
                <a:latin typeface="Times New Roman" charset="0"/>
                <a:cs typeface="ＭＳ Ｐゴシック" charset="0"/>
              </a:rPr>
              <a:t>Pb</a:t>
            </a:r>
            <a:r>
              <a:rPr lang="en-GB" sz="1632" dirty="0">
                <a:latin typeface="Times New Roman" charset="0"/>
                <a:cs typeface="ＭＳ Ｐゴシック" charset="0"/>
              </a:rPr>
              <a:t>		</a:t>
            </a: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it-IT" sz="1632" baseline="30000" dirty="0">
                <a:latin typeface="Times New Roman" charset="0"/>
                <a:cs typeface="ＭＳ Ｐゴシック" charset="0"/>
              </a:rPr>
              <a:t>20</a:t>
            </a:r>
            <a:r>
              <a:rPr lang="it-IT" sz="1632" dirty="0">
                <a:latin typeface="Times New Roman" charset="0"/>
                <a:cs typeface="ＭＳ Ｐゴシック" charset="0"/>
              </a:rPr>
              <a:t>Ne	           400, 600		     </a:t>
            </a:r>
            <a:r>
              <a:rPr lang="en-GB" sz="1632" dirty="0">
                <a:latin typeface="Times New Roman" charset="0"/>
                <a:cs typeface="ＭＳ Ｐゴシック" charset="0"/>
              </a:rPr>
              <a:t>C, Cu, </a:t>
            </a:r>
            <a:r>
              <a:rPr lang="en-GB" sz="1632" dirty="0" err="1">
                <a:latin typeface="Times New Roman" charset="0"/>
                <a:cs typeface="ＭＳ Ｐゴシック" charset="0"/>
              </a:rPr>
              <a:t>Pb</a:t>
            </a:r>
            <a:r>
              <a:rPr lang="en-GB" sz="1632" dirty="0">
                <a:latin typeface="Times New Roman" charset="0"/>
                <a:cs typeface="ＭＳ Ｐゴシック" charset="0"/>
              </a:rPr>
              <a:t>		     Iwata et al.</a:t>
            </a: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it-IT" sz="1632" baseline="30000" dirty="0">
                <a:latin typeface="Times New Roman" charset="0"/>
                <a:cs typeface="ＭＳ Ｐゴシック" charset="0"/>
              </a:rPr>
              <a:t>40</a:t>
            </a:r>
            <a:r>
              <a:rPr lang="it-IT" sz="1632" dirty="0">
                <a:latin typeface="Times New Roman" charset="0"/>
                <a:cs typeface="ＭＳ Ｐゴシック" charset="0"/>
              </a:rPr>
              <a:t>Ar</a:t>
            </a:r>
            <a:r>
              <a:rPr lang="en-GB" sz="1632" dirty="0">
                <a:latin typeface="Times New Roman" charset="0"/>
                <a:cs typeface="ＭＳ Ｐゴシック" charset="0"/>
              </a:rPr>
              <a:t> 	           400, 560		     C, Cu, </a:t>
            </a:r>
            <a:r>
              <a:rPr lang="en-GB" sz="1632" dirty="0" err="1">
                <a:latin typeface="Times New Roman" charset="0"/>
                <a:cs typeface="ＭＳ Ｐゴシック" charset="0"/>
              </a:rPr>
              <a:t>Pb</a:t>
            </a:r>
            <a:endParaRPr lang="en-GB" sz="1632" dirty="0">
              <a:latin typeface="Times New Roman" charset="0"/>
              <a:cs typeface="ＭＳ Ｐゴシック" charset="0"/>
            </a:endParaRP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endParaRPr lang="en-GB" sz="1632" dirty="0">
              <a:latin typeface="Times New Roman" charset="0"/>
              <a:cs typeface="ＭＳ Ｐゴシック" charset="0"/>
            </a:endParaRP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it-IT" sz="1632" baseline="30000" dirty="0">
                <a:latin typeface="Times New Roman" charset="0"/>
                <a:cs typeface="ＭＳ Ｐゴシック" charset="0"/>
              </a:rPr>
              <a:t>4</a:t>
            </a:r>
            <a:r>
              <a:rPr lang="it-IT" sz="1632" dirty="0">
                <a:latin typeface="Times New Roman" charset="0"/>
                <a:cs typeface="ＭＳ Ｐゴシック" charset="0"/>
              </a:rPr>
              <a:t>He	</a:t>
            </a:r>
            <a:r>
              <a:rPr lang="it-IT" sz="1632">
                <a:latin typeface="Times New Roman" charset="0"/>
                <a:cs typeface="ＭＳ Ｐゴシック" charset="0"/>
              </a:rPr>
              <a:t>           </a:t>
            </a:r>
            <a:r>
              <a:rPr lang="it-IT" sz="1632" smtClean="0">
                <a:latin typeface="Times New Roman" charset="0"/>
                <a:cs typeface="ＭＳ Ｐゴシック" charset="0"/>
              </a:rPr>
              <a:t> </a:t>
            </a:r>
            <a:r>
              <a:rPr lang="it-IT" sz="1632" dirty="0">
                <a:latin typeface="Times New Roman" charset="0"/>
                <a:cs typeface="ＭＳ Ｐゴシック" charset="0"/>
              </a:rPr>
              <a:t>230	          Li, C, CH</a:t>
            </a:r>
            <a:r>
              <a:rPr lang="it-IT" sz="1632" baseline="-25000" dirty="0">
                <a:latin typeface="Times New Roman" charset="0"/>
                <a:cs typeface="ＭＳ Ｐゴシック" charset="0"/>
              </a:rPr>
              <a:t>2</a:t>
            </a:r>
            <a:r>
              <a:rPr lang="it-IT" sz="1632" dirty="0">
                <a:latin typeface="Times New Roman" charset="0"/>
                <a:cs typeface="ＭＳ Ｐゴシック" charset="0"/>
              </a:rPr>
              <a:t>, Al, Cu, Pb</a:t>
            </a: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it-IT" sz="1632" baseline="30000" dirty="0">
                <a:latin typeface="Times New Roman" charset="0"/>
                <a:cs typeface="ＭＳ Ｐゴシック" charset="0"/>
              </a:rPr>
              <a:t>14</a:t>
            </a:r>
            <a:r>
              <a:rPr lang="it-IT" sz="1632" dirty="0">
                <a:latin typeface="Times New Roman" charset="0"/>
                <a:cs typeface="ＭＳ Ｐゴシック" charset="0"/>
              </a:rPr>
              <a:t>N	                400	          Li, C, CH</a:t>
            </a:r>
            <a:r>
              <a:rPr lang="it-IT" sz="1632" baseline="-25000" dirty="0">
                <a:latin typeface="Times New Roman" charset="0"/>
                <a:cs typeface="ＭＳ Ｐゴシック" charset="0"/>
              </a:rPr>
              <a:t>2</a:t>
            </a:r>
            <a:r>
              <a:rPr lang="it-IT" sz="1632" dirty="0">
                <a:latin typeface="Times New Roman" charset="0"/>
                <a:cs typeface="ＭＳ Ｐゴシック" charset="0"/>
              </a:rPr>
              <a:t>, Al, Cu, Pb</a:t>
            </a: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it-IT" sz="1632" baseline="30000" dirty="0">
                <a:latin typeface="Times New Roman" charset="0"/>
                <a:cs typeface="ＭＳ Ｐゴシック" charset="0"/>
              </a:rPr>
              <a:t>28</a:t>
            </a:r>
            <a:r>
              <a:rPr lang="it-IT" sz="1632" dirty="0">
                <a:latin typeface="Times New Roman" charset="0"/>
                <a:cs typeface="ＭＳ Ｐゴシック" charset="0"/>
              </a:rPr>
              <a:t>Si	             60                 Li, C, CH</a:t>
            </a:r>
            <a:r>
              <a:rPr lang="it-IT" sz="1632" baseline="-25000" dirty="0">
                <a:latin typeface="Times New Roman" charset="0"/>
                <a:cs typeface="ＭＳ Ｐゴシック" charset="0"/>
              </a:rPr>
              <a:t>2</a:t>
            </a:r>
            <a:r>
              <a:rPr lang="it-IT" sz="1632" dirty="0">
                <a:latin typeface="Times New Roman" charset="0"/>
                <a:cs typeface="ＭＳ Ｐゴシック" charset="0"/>
              </a:rPr>
              <a:t>, Al, Cu, Pb  </a:t>
            </a:r>
            <a:r>
              <a:rPr lang="en-GB" sz="1632" dirty="0">
                <a:latin typeface="Times New Roman" charset="0"/>
                <a:cs typeface="ＭＳ Ｐゴシック" charset="0"/>
              </a:rPr>
              <a:t>    Heilbronn et al.</a:t>
            </a: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it-IT" sz="1632" baseline="30000" dirty="0">
                <a:latin typeface="Times New Roman" charset="0"/>
                <a:cs typeface="ＭＳ Ｐゴシック" charset="0"/>
              </a:rPr>
              <a:t>56</a:t>
            </a:r>
            <a:r>
              <a:rPr lang="it-IT" sz="1632" dirty="0">
                <a:latin typeface="Times New Roman" charset="0"/>
                <a:cs typeface="ＭＳ Ｐゴシック" charset="0"/>
              </a:rPr>
              <a:t>Fe	           500                 Li, C, CH</a:t>
            </a:r>
            <a:r>
              <a:rPr lang="it-IT" sz="1632" baseline="-25000" dirty="0">
                <a:latin typeface="Times New Roman" charset="0"/>
                <a:cs typeface="ＭＳ Ｐゴシック" charset="0"/>
              </a:rPr>
              <a:t>2</a:t>
            </a:r>
            <a:r>
              <a:rPr lang="it-IT" sz="1632" dirty="0">
                <a:latin typeface="Times New Roman" charset="0"/>
                <a:cs typeface="ＭＳ Ｐゴシック" charset="0"/>
              </a:rPr>
              <a:t>, Al, Cu, Pb</a:t>
            </a: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endParaRPr lang="it-IT" sz="1632" dirty="0">
              <a:latin typeface="Times New Roman" charset="0"/>
              <a:cs typeface="ＭＳ Ｐゴシック" charset="0"/>
            </a:endParaRPr>
          </a:p>
          <a:p>
            <a:pPr marL="0" indent="0">
              <a:lnSpc>
                <a:spcPct val="96000"/>
              </a:lnSpc>
              <a:spcBef>
                <a:spcPts val="136"/>
              </a:spcBef>
              <a:spcAft>
                <a:spcPts val="261"/>
              </a:spcAft>
              <a:buNone/>
              <a:tabLst>
                <a:tab pos="310942" algn="l"/>
                <a:tab pos="558543" algn="l"/>
                <a:tab pos="973132" algn="l"/>
                <a:tab pos="1387721" algn="l"/>
                <a:tab pos="1802310" algn="l"/>
                <a:tab pos="2216899" algn="l"/>
                <a:tab pos="2631488" algn="l"/>
                <a:tab pos="3046077" algn="l"/>
                <a:tab pos="3460666" algn="l"/>
                <a:tab pos="3875255" algn="l"/>
                <a:tab pos="4289844" algn="l"/>
                <a:tab pos="4704433" algn="l"/>
                <a:tab pos="5119022" algn="l"/>
                <a:tab pos="5533611" algn="l"/>
                <a:tab pos="5948200" algn="l"/>
                <a:tab pos="6362789" algn="l"/>
                <a:tab pos="6777378" algn="l"/>
                <a:tab pos="7191967" algn="l"/>
                <a:tab pos="7606556" algn="l"/>
                <a:tab pos="8021145" algn="l"/>
                <a:tab pos="8275945" algn="l"/>
                <a:tab pos="8690534" algn="l"/>
                <a:tab pos="9105123" algn="l"/>
                <a:tab pos="9519712" algn="l"/>
                <a:tab pos="9521151" algn="l"/>
                <a:tab pos="9522591" algn="l"/>
                <a:tab pos="9524030" algn="l"/>
                <a:tab pos="9525470" algn="l"/>
                <a:tab pos="9526909" algn="l"/>
                <a:tab pos="9528349" algn="l"/>
                <a:tab pos="9529788" algn="l"/>
                <a:tab pos="9531228" algn="l"/>
              </a:tabLst>
              <a:defRPr/>
            </a:pPr>
            <a:r>
              <a:rPr lang="en-GB" sz="1632" baseline="30000" dirty="0">
                <a:latin typeface="Times New Roman" charset="0"/>
                <a:cs typeface="ＭＳ Ｐゴシック" charset="0"/>
              </a:rPr>
              <a:t>12</a:t>
            </a:r>
            <a:r>
              <a:rPr lang="en-GB" sz="1632" dirty="0">
                <a:latin typeface="Times New Roman" charset="0"/>
                <a:cs typeface="ＭＳ Ｐゴシック" charset="0"/>
              </a:rPr>
              <a:t>C	                 400               C, Poly	    </a:t>
            </a:r>
            <a:r>
              <a:rPr lang="en-GB" sz="1632" dirty="0" err="1">
                <a:latin typeface="Times New Roman" charset="0"/>
                <a:cs typeface="ＭＳ Ｐゴシック" charset="0"/>
              </a:rPr>
              <a:t>Toshito</a:t>
            </a:r>
            <a:r>
              <a:rPr lang="en-GB" sz="1632" dirty="0">
                <a:latin typeface="Times New Roman" charset="0"/>
                <a:cs typeface="ＭＳ Ｐゴシック" charset="0"/>
              </a:rPr>
              <a:t> et al.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726798" y="3559594"/>
            <a:ext cx="2154799" cy="14365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814"/>
              </a:spcBef>
              <a:defRPr/>
            </a:pP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</a:p>
          <a:p>
            <a:pPr algn="ctr">
              <a:lnSpc>
                <a:spcPct val="80000"/>
              </a:lnSpc>
              <a:spcBef>
                <a:spcPts val="1814"/>
              </a:spcBef>
              <a:defRPr/>
            </a:pPr>
            <a:r>
              <a:rPr lang="en-US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etectors</a:t>
            </a:r>
            <a:endParaRPr lang="it-IT" sz="2176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1814"/>
              </a:spcBef>
              <a:defRPr/>
            </a:pP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0°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726799" y="2188359"/>
            <a:ext cx="2190990" cy="718334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176" dirty="0">
                <a:latin typeface="Arial" panose="020B0604020202020204" pitchFamily="34" charset="0"/>
                <a:cs typeface="Arial" panose="020B0604020202020204" pitchFamily="34" charset="0"/>
              </a:rPr>
              <a:t>Tentative &amp; incomplete list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283856" y="122362"/>
            <a:ext cx="3728335" cy="16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17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measurements on thin target are already around.. but not </a:t>
            </a:r>
            <a:r>
              <a:rPr lang="en-US" sz="2176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US" sz="2176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 angle and energy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6139126" y="2057765"/>
            <a:ext cx="718266" cy="3395440"/>
          </a:xfrm>
          <a:prstGeom prst="rightBrace">
            <a:avLst>
              <a:gd name="adj1" fmla="val 8333"/>
              <a:gd name="adj2" fmla="val 6431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</a:bodyPr>
          <a:lstStyle/>
          <a:p>
            <a:pPr defTabSz="414589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32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833188" y="5975580"/>
            <a:ext cx="783563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677278" y="5750459"/>
            <a:ext cx="3175869" cy="650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Emulsion Chamber: angle ok</a:t>
            </a:r>
          </a:p>
          <a:p>
            <a:r>
              <a:rPr lang="en-US" sz="181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~OK, low stat, no </a:t>
            </a:r>
            <a:r>
              <a:rPr lang="en-US" sz="1814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endParaRPr lang="en-US" sz="1814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11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Oncological Radiotherapy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44900"/>
            <a:ext cx="4706938" cy="2457450"/>
          </a:xfrm>
          <a:ln/>
        </p:spPr>
        <p:txBody>
          <a:bodyPr lIns="0" tIns="0" rIns="0" bIns="0">
            <a:normAutofit fontScale="92500"/>
          </a:bodyPr>
          <a:lstStyle/>
          <a:p>
            <a:pPr>
              <a:lnSpc>
                <a:spcPct val="93000"/>
              </a:lnSpc>
              <a:buFont typeface="Times New Roman" pitchFamily="16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>
                <a:latin typeface="Tahoma" pitchFamily="32" charset="0"/>
              </a:rPr>
              <a:t>Purposes</a:t>
            </a:r>
            <a:endParaRPr lang="en-GB" dirty="0">
              <a:latin typeface="Tahoma" pitchFamily="32" charset="0"/>
            </a:endParaRPr>
          </a:p>
          <a:p>
            <a:pPr>
              <a:lnSpc>
                <a:spcPct val="93000"/>
              </a:lnSpc>
              <a:buSzPct val="45000"/>
              <a:buFont typeface="Wingdings" charset="2"/>
              <a:buChar char="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>
                <a:solidFill>
                  <a:srgbClr val="000000"/>
                </a:solidFill>
                <a:latin typeface="Tahoma" pitchFamily="32" charset="0"/>
              </a:rPr>
              <a:t>Deliver a high dose to tumoral tissue</a:t>
            </a:r>
          </a:p>
          <a:p>
            <a:pPr>
              <a:lnSpc>
                <a:spcPct val="93000"/>
              </a:lnSpc>
              <a:buSzPct val="45000"/>
              <a:buFont typeface="Wingdings" charset="2"/>
              <a:buChar char="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>
                <a:solidFill>
                  <a:srgbClr val="0070C0"/>
                </a:solidFill>
                <a:latin typeface="Tahoma" pitchFamily="32" charset="0"/>
              </a:rPr>
              <a:t>”Conformal” dose distribution</a:t>
            </a:r>
            <a:r>
              <a:rPr lang="en-GB" sz="2400" smtClean="0">
                <a:solidFill>
                  <a:srgbClr val="000000"/>
                </a:solidFill>
                <a:latin typeface="Tahoma" pitchFamily="32" charset="0"/>
              </a:rPr>
              <a:t>  on the target volume</a:t>
            </a:r>
            <a:endParaRPr lang="en-GB" sz="2400" dirty="0">
              <a:solidFill>
                <a:srgbClr val="000000"/>
              </a:solidFill>
              <a:latin typeface="Tahoma" pitchFamily="32" charset="0"/>
            </a:endParaRPr>
          </a:p>
          <a:p>
            <a:pPr>
              <a:lnSpc>
                <a:spcPct val="93000"/>
              </a:lnSpc>
              <a:buSzPct val="45000"/>
              <a:buFont typeface="Wingdings" charset="2"/>
              <a:buChar char="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>
                <a:solidFill>
                  <a:srgbClr val="000000"/>
                </a:solidFill>
                <a:latin typeface="Tahoma" pitchFamily="32" charset="0"/>
              </a:rPr>
              <a:t>Spare as much as possible healthy tissues and “Organs at Risk”</a:t>
            </a:r>
            <a:endParaRPr lang="en-GB" sz="2400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4343400" cy="479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4419600" cy="200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4963" indent="-334963">
              <a:lnSpc>
                <a:spcPct val="93000"/>
              </a:lnSpc>
              <a:spcBef>
                <a:spcPts val="800"/>
              </a:spcBef>
              <a:buFont typeface="Wingdings" charset="2"/>
              <a:buChar char="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mtClean="0">
                <a:solidFill>
                  <a:srgbClr val="000000"/>
                </a:solidFill>
                <a:latin typeface="Tahoma" pitchFamily="32" charset="0"/>
              </a:rPr>
              <a:t>“Conventional”: photons (from accelerated electrons)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buFont typeface="Wingdings" charset="2"/>
              <a:buChar char="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mtClean="0">
                <a:solidFill>
                  <a:srgbClr val="000000"/>
                </a:solidFill>
                <a:latin typeface="Tahoma" pitchFamily="32" charset="0"/>
              </a:rPr>
              <a:t> Hadron Therapy (“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</a:rPr>
              <a:t>Particle Therapy</a:t>
            </a:r>
            <a:r>
              <a:rPr lang="en-GB" smtClean="0">
                <a:solidFill>
                  <a:srgbClr val="000000"/>
                </a:solidFill>
                <a:latin typeface="Tahoma" pitchFamily="32" charset="0"/>
              </a:rPr>
              <a:t>”): protons or Light Ions (Z&lt;18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</a:rPr>
              <a:t>)‏</a:t>
            </a:r>
          </a:p>
        </p:txBody>
      </p:sp>
    </p:spTree>
    <p:extLst>
      <p:ext uri="{BB962C8B-B14F-4D97-AF65-F5344CB8AC3E}">
        <p14:creationId xmlns:p14="http://schemas.microsoft.com/office/powerpoint/2010/main" val="3560066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45063" y="5798494"/>
            <a:ext cx="5129105" cy="36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32">
              <a:cs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it-IT" dirty="0" smtClean="0">
                <a:solidFill>
                  <a:schemeClr val="tx1"/>
                </a:solidFill>
              </a:rPr>
              <a:t>The IDEAL detector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39775" y="1228725"/>
            <a:ext cx="8404225" cy="3746500"/>
          </a:xfrm>
        </p:spPr>
        <p:txBody>
          <a:bodyPr/>
          <a:lstStyle/>
          <a:p>
            <a:pPr marL="315261" indent="-315261">
              <a:tabLst>
                <a:tab pos="316700" algn="l"/>
                <a:tab pos="418908" algn="l"/>
                <a:tab pos="833497" algn="l"/>
                <a:tab pos="1248086" algn="l"/>
                <a:tab pos="1662675" algn="l"/>
                <a:tab pos="2077264" algn="l"/>
                <a:tab pos="2491853" algn="l"/>
                <a:tab pos="2906442" algn="l"/>
                <a:tab pos="3321031" algn="l"/>
                <a:tab pos="3735620" algn="l"/>
                <a:tab pos="4150209" algn="l"/>
                <a:tab pos="4564798" algn="l"/>
                <a:tab pos="4979387" algn="l"/>
                <a:tab pos="5393976" algn="l"/>
                <a:tab pos="5808565" algn="l"/>
                <a:tab pos="6223153" algn="l"/>
                <a:tab pos="6637742" algn="l"/>
                <a:tab pos="7052331" algn="l"/>
                <a:tab pos="7466920" algn="l"/>
                <a:tab pos="7881509" algn="l"/>
                <a:tab pos="8296098" algn="l"/>
              </a:tabLst>
              <a:defRPr/>
            </a:pPr>
            <a:r>
              <a:rPr lang="en-US" sz="2176" dirty="0">
                <a:solidFill>
                  <a:srgbClr val="00FF00"/>
                </a:solidFill>
              </a:rPr>
              <a:t>On an event by event basis, the ideal detector should:</a:t>
            </a:r>
          </a:p>
          <a:p>
            <a:pPr marL="315261" indent="-315261">
              <a:buClr>
                <a:srgbClr val="FF0000"/>
              </a:buClr>
              <a:buSzPct val="85000"/>
              <a:buFont typeface="Wingdings" charset="0"/>
              <a:buChar char=""/>
              <a:tabLst>
                <a:tab pos="316700" algn="l"/>
                <a:tab pos="418908" algn="l"/>
                <a:tab pos="833497" algn="l"/>
                <a:tab pos="1248086" algn="l"/>
                <a:tab pos="1662675" algn="l"/>
                <a:tab pos="2077264" algn="l"/>
                <a:tab pos="2491853" algn="l"/>
                <a:tab pos="2906442" algn="l"/>
                <a:tab pos="3321031" algn="l"/>
                <a:tab pos="3735620" algn="l"/>
                <a:tab pos="4150209" algn="l"/>
                <a:tab pos="4564798" algn="l"/>
                <a:tab pos="4979387" algn="l"/>
                <a:tab pos="5393976" algn="l"/>
                <a:tab pos="5808565" algn="l"/>
                <a:tab pos="6223153" algn="l"/>
                <a:tab pos="6637742" algn="l"/>
                <a:tab pos="7052331" algn="l"/>
                <a:tab pos="7466920" algn="l"/>
                <a:tab pos="7881509" algn="l"/>
                <a:tab pos="8296098" algn="l"/>
              </a:tabLst>
              <a:defRPr/>
            </a:pPr>
            <a:r>
              <a:rPr lang="en-US" sz="2176" dirty="0"/>
              <a:t>Identify  </a:t>
            </a:r>
            <a:r>
              <a:rPr lang="en-US" sz="2176" dirty="0">
                <a:solidFill>
                  <a:srgbClr val="FF0000"/>
                </a:solidFill>
              </a:rPr>
              <a:t>all</a:t>
            </a:r>
            <a:r>
              <a:rPr lang="en-US" sz="2176" dirty="0"/>
              <a:t> the fragment produced, i.e. detect </a:t>
            </a:r>
            <a:r>
              <a:rPr lang="en-US" sz="2176" dirty="0">
                <a:solidFill>
                  <a:srgbClr val="00FF00"/>
                </a:solidFill>
              </a:rPr>
              <a:t>charge </a:t>
            </a:r>
            <a:r>
              <a:rPr lang="en-US" sz="2176" dirty="0"/>
              <a:t>, with 0 &lt; Z &lt; 6 and detect </a:t>
            </a:r>
            <a:r>
              <a:rPr lang="en-US" sz="2176" dirty="0">
                <a:solidFill>
                  <a:srgbClr val="00FF00"/>
                </a:solidFill>
              </a:rPr>
              <a:t>mass</a:t>
            </a:r>
            <a:r>
              <a:rPr lang="en-US" sz="2176" dirty="0"/>
              <a:t>, on all</a:t>
            </a:r>
            <a:r>
              <a:rPr lang="en-US" sz="2176" dirty="0">
                <a:solidFill>
                  <a:srgbClr val="00FF00"/>
                </a:solidFill>
              </a:rPr>
              <a:t> the solid angle</a:t>
            </a:r>
          </a:p>
          <a:p>
            <a:pPr marL="315261" indent="-315261">
              <a:buClr>
                <a:srgbClr val="FF0000"/>
              </a:buClr>
              <a:buSzPct val="85000"/>
              <a:buFont typeface="Wingdings" charset="0"/>
              <a:buChar char=""/>
              <a:tabLst>
                <a:tab pos="316700" algn="l"/>
                <a:tab pos="418908" algn="l"/>
                <a:tab pos="833497" algn="l"/>
                <a:tab pos="1248086" algn="l"/>
                <a:tab pos="1662675" algn="l"/>
                <a:tab pos="2077264" algn="l"/>
                <a:tab pos="2491853" algn="l"/>
                <a:tab pos="2906442" algn="l"/>
                <a:tab pos="3321031" algn="l"/>
                <a:tab pos="3735620" algn="l"/>
                <a:tab pos="4150209" algn="l"/>
                <a:tab pos="4564798" algn="l"/>
                <a:tab pos="4979387" algn="l"/>
                <a:tab pos="5393976" algn="l"/>
                <a:tab pos="5808565" algn="l"/>
                <a:tab pos="6223153" algn="l"/>
                <a:tab pos="6637742" algn="l"/>
                <a:tab pos="7052331" algn="l"/>
                <a:tab pos="7466920" algn="l"/>
                <a:tab pos="7881509" algn="l"/>
                <a:tab pos="8296098" algn="l"/>
              </a:tabLst>
              <a:defRPr/>
            </a:pPr>
            <a:r>
              <a:rPr lang="en-US" sz="2176" dirty="0"/>
              <a:t>Detect the </a:t>
            </a:r>
            <a:r>
              <a:rPr lang="en-US" sz="2176" dirty="0">
                <a:solidFill>
                  <a:srgbClr val="00FF00"/>
                </a:solidFill>
              </a:rPr>
              <a:t>energy</a:t>
            </a:r>
            <a:r>
              <a:rPr lang="en-US" sz="2176" dirty="0"/>
              <a:t> of the fragments ( from 0 to 700 MeV p)</a:t>
            </a:r>
          </a:p>
          <a:p>
            <a:pPr marL="315261" indent="-315261">
              <a:buClr>
                <a:srgbClr val="FF0000"/>
              </a:buClr>
              <a:buSzPct val="85000"/>
              <a:buFont typeface="Wingdings" charset="0"/>
              <a:buChar char=""/>
              <a:tabLst>
                <a:tab pos="316700" algn="l"/>
                <a:tab pos="418908" algn="l"/>
                <a:tab pos="833497" algn="l"/>
                <a:tab pos="1248086" algn="l"/>
                <a:tab pos="1662675" algn="l"/>
                <a:tab pos="2077264" algn="l"/>
                <a:tab pos="2491853" algn="l"/>
                <a:tab pos="2906442" algn="l"/>
                <a:tab pos="3321031" algn="l"/>
                <a:tab pos="3735620" algn="l"/>
                <a:tab pos="4150209" algn="l"/>
                <a:tab pos="4564798" algn="l"/>
                <a:tab pos="4979387" algn="l"/>
                <a:tab pos="5393976" algn="l"/>
                <a:tab pos="5808565" algn="l"/>
                <a:tab pos="6223153" algn="l"/>
                <a:tab pos="6637742" algn="l"/>
                <a:tab pos="7052331" algn="l"/>
                <a:tab pos="7466920" algn="l"/>
                <a:tab pos="7881509" algn="l"/>
                <a:tab pos="8296098" algn="l"/>
              </a:tabLst>
              <a:defRPr/>
            </a:pPr>
            <a:r>
              <a:rPr lang="en-US" sz="2176" dirty="0"/>
              <a:t>Measure the </a:t>
            </a:r>
            <a:r>
              <a:rPr lang="en-US" sz="2176" dirty="0">
                <a:solidFill>
                  <a:srgbClr val="00FF00"/>
                </a:solidFill>
              </a:rPr>
              <a:t>emission angle </a:t>
            </a:r>
            <a:r>
              <a:rPr lang="en-US" sz="2176" dirty="0"/>
              <a:t>of the fragments (0-90 </a:t>
            </a:r>
            <a:r>
              <a:rPr lang="en-US" sz="2176" dirty="0" err="1"/>
              <a:t>deg</a:t>
            </a:r>
            <a:r>
              <a:rPr lang="en-US" sz="2176" dirty="0"/>
              <a:t>)</a:t>
            </a:r>
          </a:p>
          <a:p>
            <a:pPr marL="315261" indent="-315261">
              <a:buClr>
                <a:srgbClr val="FF0000"/>
              </a:buClr>
              <a:buSzPct val="85000"/>
              <a:buFont typeface="Wingdings" charset="0"/>
              <a:buChar char=""/>
              <a:tabLst>
                <a:tab pos="316700" algn="l"/>
                <a:tab pos="418908" algn="l"/>
                <a:tab pos="833497" algn="l"/>
                <a:tab pos="1248086" algn="l"/>
                <a:tab pos="1662675" algn="l"/>
                <a:tab pos="2077264" algn="l"/>
                <a:tab pos="2491853" algn="l"/>
                <a:tab pos="2906442" algn="l"/>
                <a:tab pos="3321031" algn="l"/>
                <a:tab pos="3735620" algn="l"/>
                <a:tab pos="4150209" algn="l"/>
                <a:tab pos="4564798" algn="l"/>
                <a:tab pos="4979387" algn="l"/>
                <a:tab pos="5393976" algn="l"/>
                <a:tab pos="5808565" algn="l"/>
                <a:tab pos="6223153" algn="l"/>
                <a:tab pos="6637742" algn="l"/>
                <a:tab pos="7052331" algn="l"/>
                <a:tab pos="7466920" algn="l"/>
                <a:tab pos="7881509" algn="l"/>
                <a:tab pos="8296098" algn="l"/>
              </a:tabLst>
              <a:defRPr/>
            </a:pPr>
            <a:r>
              <a:rPr lang="en-US" sz="2176" dirty="0"/>
              <a:t>Detect all the </a:t>
            </a:r>
            <a:r>
              <a:rPr lang="en-US" sz="2176" dirty="0">
                <a:solidFill>
                  <a:srgbClr val="00FF00"/>
                </a:solidFill>
              </a:rPr>
              <a:t>correlations</a:t>
            </a:r>
            <a:r>
              <a:rPr lang="en-US" sz="2176" dirty="0"/>
              <a:t>, with</a:t>
            </a:r>
            <a:r>
              <a:rPr lang="en-US" sz="2176" dirty="0">
                <a:solidFill>
                  <a:srgbClr val="00FF00"/>
                </a:solidFill>
              </a:rPr>
              <a:t> systematic below few %</a:t>
            </a:r>
            <a:r>
              <a:rPr lang="en-US" sz="2176" dirty="0"/>
              <a:t> (</a:t>
            </a:r>
            <a:r>
              <a:rPr lang="en-US" sz="2176" dirty="0" err="1"/>
              <a:t>rescattering</a:t>
            </a:r>
            <a:r>
              <a:rPr lang="en-US" sz="2176" dirty="0"/>
              <a:t> in TG, out of TG fragmentation, etc..)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89302" y="1081100"/>
            <a:ext cx="8725091" cy="14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32">
              <a:cs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5483" y="4930447"/>
            <a:ext cx="7802343" cy="1353174"/>
          </a:xfrm>
          <a:prstGeom prst="rect">
            <a:avLst/>
          </a:prstGeom>
          <a:solidFill>
            <a:srgbClr val="FFD32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469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lnSpc>
                <a:spcPct val="111000"/>
              </a:lnSpc>
              <a:spcAft>
                <a:spcPts val="1292"/>
              </a:spcAft>
              <a:defRPr/>
            </a:pPr>
            <a:r>
              <a:rPr lang="en-US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from scratch</a:t>
            </a:r>
            <a:r>
              <a:rPr lang="en-US" sz="2176" dirty="0">
                <a:latin typeface="Arial" panose="020B0604020202020204" pitchFamily="34" charset="0"/>
                <a:cs typeface="Arial" panose="020B0604020202020204" pitchFamily="34" charset="0"/>
              </a:rPr>
              <a:t>, such a detector would be VERY, VERY </a:t>
            </a:r>
            <a:r>
              <a:rPr lang="en-US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r>
              <a:rPr lang="en-US" sz="2176" dirty="0">
                <a:latin typeface="Arial" panose="020B0604020202020204" pitchFamily="34" charset="0"/>
                <a:cs typeface="Arial" panose="020B0604020202020204" pitchFamily="34" charset="0"/>
              </a:rPr>
              <a:t> , would take LONG, LONG </a:t>
            </a:r>
            <a:r>
              <a:rPr lang="en-US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2176" dirty="0">
                <a:latin typeface="Arial" panose="020B0604020202020204" pitchFamily="34" charset="0"/>
                <a:cs typeface="Arial" panose="020B0604020202020204" pitchFamily="34" charset="0"/>
              </a:rPr>
              <a:t> and a VERY LARGE </a:t>
            </a:r>
            <a:r>
              <a:rPr lang="en-US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2176" dirty="0">
                <a:latin typeface="Arial" panose="020B0604020202020204" pitchFamily="34" charset="0"/>
                <a:cs typeface="Arial" panose="020B0604020202020204" pitchFamily="34" charset="0"/>
              </a:rPr>
              <a:t> to be designed and built. </a:t>
            </a:r>
          </a:p>
        </p:txBody>
      </p:sp>
    </p:spTree>
    <p:extLst>
      <p:ext uri="{BB962C8B-B14F-4D97-AF65-F5344CB8AC3E}">
        <p14:creationId xmlns:p14="http://schemas.microsoft.com/office/powerpoint/2010/main" val="2494924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45063" y="5798494"/>
            <a:ext cx="5129105" cy="36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32"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8189" y="109405"/>
            <a:ext cx="3210189" cy="100768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it-IT" b="1" smtClean="0">
                <a:solidFill>
                  <a:schemeClr val="tx1"/>
                </a:solidFill>
              </a:rPr>
              <a:t>The FIRST </a:t>
            </a:r>
            <a:br>
              <a:rPr lang="it-IT" b="1" smtClean="0">
                <a:solidFill>
                  <a:schemeClr val="tx1"/>
                </a:solidFill>
              </a:rPr>
            </a:br>
            <a:r>
              <a:rPr lang="it-IT" b="1" smtClean="0">
                <a:solidFill>
                  <a:schemeClr val="tx1"/>
                </a:solidFill>
              </a:rPr>
              <a:t>collaboration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5078652"/>
            <a:ext cx="9138242" cy="114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12" tIns="40806" rIns="81612" bIns="4080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lnSpc>
                <a:spcPct val="134000"/>
              </a:lnSpc>
              <a:defRPr/>
            </a:pP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it-IT" sz="21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76" dirty="0" err="1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stands</a:t>
            </a:r>
            <a:r>
              <a:rPr lang="it-IT" sz="2176" dirty="0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for:</a:t>
            </a:r>
            <a:r>
              <a:rPr lang="it-IT" sz="21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176" dirty="0" err="1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ragmentation</a:t>
            </a:r>
            <a:r>
              <a:rPr lang="it-IT" sz="2176" dirty="0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it-IT" sz="21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176" dirty="0" err="1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r>
              <a:rPr lang="it-IT" sz="21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176" dirty="0" err="1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elevants</a:t>
            </a:r>
            <a:r>
              <a:rPr lang="it-IT" sz="2176" dirty="0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176" dirty="0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 and</a:t>
            </a:r>
            <a:r>
              <a:rPr lang="it-IT" sz="21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76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176" dirty="0" err="1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herapy</a:t>
            </a:r>
            <a:r>
              <a:rPr lang="it-IT" sz="2176" dirty="0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76" dirty="0">
                <a:solidFill>
                  <a:srgbClr val="FF950E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</a:t>
            </a:r>
            <a:r>
              <a:rPr lang="it-IT" sz="2176" dirty="0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it-IT" sz="21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S371</a:t>
            </a:r>
            <a:r>
              <a:rPr lang="it-IT" sz="217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76" dirty="0" err="1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176" dirty="0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GSI </a:t>
            </a:r>
            <a:r>
              <a:rPr lang="it-IT" sz="2176" dirty="0" err="1">
                <a:solidFill>
                  <a:srgbClr val="FF95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endParaRPr lang="it-IT" sz="2176" dirty="0">
              <a:solidFill>
                <a:srgbClr val="FF95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26155" y="1470092"/>
            <a:ext cx="8215492" cy="4179003"/>
          </a:xfrm>
        </p:spPr>
        <p:txBody>
          <a:bodyPr/>
          <a:lstStyle/>
          <a:p>
            <a:pPr>
              <a:tabLst>
                <a:tab pos="310942" algn="l"/>
                <a:tab pos="413150" algn="l"/>
                <a:tab pos="827739" algn="l"/>
                <a:tab pos="1242328" algn="l"/>
                <a:tab pos="1656917" algn="l"/>
                <a:tab pos="2071506" algn="l"/>
                <a:tab pos="2486095" algn="l"/>
                <a:tab pos="2900684" algn="l"/>
                <a:tab pos="3315273" algn="l"/>
                <a:tab pos="3729862" algn="l"/>
                <a:tab pos="4144451" algn="l"/>
                <a:tab pos="4559039" algn="l"/>
                <a:tab pos="4973628" algn="l"/>
                <a:tab pos="5388217" algn="l"/>
                <a:tab pos="5802806" algn="l"/>
                <a:tab pos="6217395" algn="l"/>
                <a:tab pos="6631984" algn="l"/>
                <a:tab pos="7046573" algn="l"/>
                <a:tab pos="7461162" algn="l"/>
                <a:tab pos="7875751" algn="l"/>
                <a:tab pos="8290340" algn="l"/>
              </a:tabLst>
              <a:defRPr/>
            </a:pPr>
            <a:r>
              <a:rPr lang="en-US" sz="1814" dirty="0">
                <a:solidFill>
                  <a:srgbClr val="C00000"/>
                </a:solidFill>
              </a:rPr>
              <a:t>INFN: Cagliari,LNF,LNS,Milano,Roma3,Torino</a:t>
            </a:r>
            <a:r>
              <a:rPr lang="en-US" sz="1814" dirty="0"/>
              <a:t>: </a:t>
            </a:r>
            <a:r>
              <a:rPr lang="en-US" sz="1814" dirty="0" err="1"/>
              <a:t>C.Agodi</a:t>
            </a:r>
            <a:r>
              <a:rPr lang="en-US" sz="1814" dirty="0"/>
              <a:t>, </a:t>
            </a:r>
            <a:r>
              <a:rPr lang="en-US" sz="1814" dirty="0" err="1"/>
              <a:t>G.Battistoni</a:t>
            </a:r>
            <a:r>
              <a:rPr lang="en-US" sz="1814" dirty="0"/>
              <a:t>, </a:t>
            </a:r>
            <a:r>
              <a:rPr lang="en-US" sz="1814" dirty="0" err="1"/>
              <a:t>M.Carpinelli</a:t>
            </a:r>
            <a:r>
              <a:rPr lang="en-US" sz="1814" dirty="0"/>
              <a:t>, </a:t>
            </a:r>
            <a:r>
              <a:rPr lang="en-US" sz="1814" dirty="0" err="1"/>
              <a:t>G.A.P.Cirrone</a:t>
            </a:r>
            <a:r>
              <a:rPr lang="en-US" sz="1814" dirty="0"/>
              <a:t>,</a:t>
            </a:r>
            <a:r>
              <a:rPr lang="en-US" sz="1814" dirty="0">
                <a:solidFill>
                  <a:srgbClr val="FF0000"/>
                </a:solidFill>
              </a:rPr>
              <a:t> </a:t>
            </a:r>
            <a:r>
              <a:rPr lang="en-US" sz="1814" dirty="0" err="1"/>
              <a:t>G.Cuttone</a:t>
            </a:r>
            <a:r>
              <a:rPr lang="en-US" sz="1814" dirty="0"/>
              <a:t> , </a:t>
            </a:r>
            <a:r>
              <a:rPr lang="en-US" sz="1814" dirty="0" err="1"/>
              <a:t>M.De</a:t>
            </a:r>
            <a:r>
              <a:rPr lang="en-US" sz="1814" dirty="0"/>
              <a:t> Napoli, </a:t>
            </a:r>
            <a:r>
              <a:rPr lang="en-US" sz="1814" dirty="0" err="1"/>
              <a:t>B.Golosio</a:t>
            </a:r>
            <a:r>
              <a:rPr lang="en-US" sz="1814" dirty="0"/>
              <a:t>, </a:t>
            </a:r>
            <a:r>
              <a:rPr lang="en-US" sz="1814" dirty="0" err="1"/>
              <a:t>Y.Hannan</a:t>
            </a:r>
            <a:r>
              <a:rPr lang="en-US" sz="1814" dirty="0"/>
              <a:t>, </a:t>
            </a:r>
            <a:r>
              <a:rPr lang="en-US" sz="1814" dirty="0" err="1"/>
              <a:t>E.Iarocci</a:t>
            </a:r>
            <a:r>
              <a:rPr lang="en-US" sz="1814" dirty="0"/>
              <a:t>, </a:t>
            </a:r>
            <a:r>
              <a:rPr lang="en-US" sz="1814" dirty="0" err="1"/>
              <a:t>F.Iazzi</a:t>
            </a:r>
            <a:r>
              <a:rPr lang="en-US" sz="1814" dirty="0"/>
              <a:t>, </a:t>
            </a:r>
            <a:r>
              <a:rPr lang="en-US" sz="1814" dirty="0" err="1"/>
              <a:t>R.Introzzi</a:t>
            </a:r>
            <a:r>
              <a:rPr lang="en-US" sz="1814" dirty="0"/>
              <a:t>, </a:t>
            </a:r>
            <a:r>
              <a:rPr lang="en-US" sz="1814" dirty="0" err="1"/>
              <a:t>A.Mairani</a:t>
            </a:r>
            <a:r>
              <a:rPr lang="en-US" sz="1814" dirty="0"/>
              <a:t>, </a:t>
            </a:r>
            <a:r>
              <a:rPr lang="en-US" sz="1814" dirty="0" err="1"/>
              <a:t>V.Monaco</a:t>
            </a:r>
            <a:r>
              <a:rPr lang="en-US" sz="1814" dirty="0"/>
              <a:t>, </a:t>
            </a:r>
            <a:r>
              <a:rPr lang="en-US" sz="1814" dirty="0" err="1"/>
              <a:t>M.C.Morone,P.Oliva</a:t>
            </a:r>
            <a:r>
              <a:rPr lang="en-US" sz="1814" dirty="0"/>
              <a:t>, </a:t>
            </a:r>
            <a:r>
              <a:rPr lang="en-US" sz="1814" dirty="0" err="1"/>
              <a:t>A.Paoloni</a:t>
            </a:r>
            <a:r>
              <a:rPr lang="en-US" sz="1814" dirty="0"/>
              <a:t>, </a:t>
            </a:r>
            <a:r>
              <a:rPr lang="en-US" sz="1814" dirty="0" err="1"/>
              <a:t>V.Patera</a:t>
            </a:r>
            <a:r>
              <a:rPr lang="en-US" sz="1814" dirty="0"/>
              <a:t>, </a:t>
            </a:r>
            <a:r>
              <a:rPr lang="en-US" sz="1814" dirty="0" err="1"/>
              <a:t>L.Piersanti</a:t>
            </a:r>
            <a:r>
              <a:rPr lang="en-US" sz="1814" dirty="0"/>
              <a:t>, </a:t>
            </a:r>
            <a:r>
              <a:rPr lang="en-US" sz="1814" dirty="0" err="1"/>
              <a:t>N.Randazzo</a:t>
            </a:r>
            <a:r>
              <a:rPr lang="en-US" sz="1814" dirty="0"/>
              <a:t>, </a:t>
            </a:r>
            <a:r>
              <a:rPr lang="en-US" sz="1814" dirty="0" err="1"/>
              <a:t>F.Romano</a:t>
            </a:r>
            <a:r>
              <a:rPr lang="en-US" sz="1814" dirty="0"/>
              <a:t>, </a:t>
            </a:r>
            <a:r>
              <a:rPr lang="en-US" sz="1814" dirty="0" err="1"/>
              <a:t>R.Sacchi</a:t>
            </a:r>
            <a:r>
              <a:rPr lang="en-US" sz="1814" dirty="0"/>
              <a:t>, </a:t>
            </a:r>
            <a:r>
              <a:rPr lang="en-US" sz="1814" dirty="0" err="1"/>
              <a:t>P.Sala</a:t>
            </a:r>
            <a:r>
              <a:rPr lang="en-US" sz="1814" dirty="0"/>
              <a:t>, </a:t>
            </a:r>
            <a:r>
              <a:rPr lang="en-US" sz="1814" dirty="0" err="1"/>
              <a:t>A.Sarti</a:t>
            </a:r>
            <a:r>
              <a:rPr lang="en-US" sz="1814" dirty="0"/>
              <a:t>, </a:t>
            </a:r>
            <a:r>
              <a:rPr lang="en-US" sz="1814" dirty="0" err="1"/>
              <a:t>A.Sciubba</a:t>
            </a:r>
            <a:r>
              <a:rPr lang="en-US" sz="1814" dirty="0"/>
              <a:t>, </a:t>
            </a:r>
            <a:r>
              <a:rPr lang="en-US" sz="1814" dirty="0" err="1"/>
              <a:t>C.Sfienti</a:t>
            </a:r>
            <a:r>
              <a:rPr lang="en-US" sz="1814" dirty="0"/>
              <a:t>, </a:t>
            </a:r>
            <a:r>
              <a:rPr lang="en-US" sz="1814" dirty="0" err="1"/>
              <a:t>V.Sipala</a:t>
            </a:r>
            <a:r>
              <a:rPr lang="en-US" sz="1814" dirty="0"/>
              <a:t>, </a:t>
            </a:r>
            <a:r>
              <a:rPr lang="en-US" sz="1814" dirty="0" err="1"/>
              <a:t>E.Spiriti</a:t>
            </a:r>
            <a:endParaRPr lang="en-US" sz="1814" dirty="0"/>
          </a:p>
          <a:p>
            <a:pPr>
              <a:tabLst>
                <a:tab pos="310942" algn="l"/>
                <a:tab pos="413150" algn="l"/>
                <a:tab pos="827739" algn="l"/>
                <a:tab pos="1242328" algn="l"/>
                <a:tab pos="1656917" algn="l"/>
                <a:tab pos="2071506" algn="l"/>
                <a:tab pos="2486095" algn="l"/>
                <a:tab pos="2900684" algn="l"/>
                <a:tab pos="3315273" algn="l"/>
                <a:tab pos="3729862" algn="l"/>
                <a:tab pos="4144451" algn="l"/>
                <a:tab pos="4559039" algn="l"/>
                <a:tab pos="4973628" algn="l"/>
                <a:tab pos="5388217" algn="l"/>
                <a:tab pos="5802806" algn="l"/>
                <a:tab pos="6217395" algn="l"/>
                <a:tab pos="6631984" algn="l"/>
                <a:tab pos="7046573" algn="l"/>
                <a:tab pos="7461162" algn="l"/>
                <a:tab pos="7875751" algn="l"/>
                <a:tab pos="8290340" algn="l"/>
              </a:tabLst>
              <a:defRPr/>
            </a:pPr>
            <a:r>
              <a:rPr lang="en-US" sz="1814" dirty="0">
                <a:solidFill>
                  <a:srgbClr val="C00000"/>
                </a:solidFill>
              </a:rPr>
              <a:t>DSM/IRFU/</a:t>
            </a:r>
            <a:r>
              <a:rPr lang="en-US" sz="1814" dirty="0" err="1">
                <a:solidFill>
                  <a:srgbClr val="C00000"/>
                </a:solidFill>
              </a:rPr>
              <a:t>SPhN</a:t>
            </a:r>
            <a:r>
              <a:rPr lang="en-US" sz="1814" dirty="0">
                <a:solidFill>
                  <a:srgbClr val="C00000"/>
                </a:solidFill>
              </a:rPr>
              <a:t> CEA </a:t>
            </a:r>
            <a:r>
              <a:rPr lang="en-US" sz="1814" dirty="0" err="1">
                <a:solidFill>
                  <a:srgbClr val="C00000"/>
                </a:solidFill>
              </a:rPr>
              <a:t>Saclay</a:t>
            </a:r>
            <a:r>
              <a:rPr lang="en-US" sz="1814" dirty="0">
                <a:solidFill>
                  <a:srgbClr val="C00000"/>
                </a:solidFill>
              </a:rPr>
              <a:t>, IN2P3 Caen, Strasbourg, Lyon:  </a:t>
            </a:r>
            <a:r>
              <a:rPr lang="en-US" sz="1814" u="sng" dirty="0" err="1">
                <a:solidFill>
                  <a:schemeClr val="bg1"/>
                </a:solidFill>
              </a:rPr>
              <a:t>S.Leray</a:t>
            </a:r>
            <a:r>
              <a:rPr lang="en-US" sz="1814" dirty="0">
                <a:solidFill>
                  <a:schemeClr val="bg1"/>
                </a:solidFill>
              </a:rPr>
              <a:t>, </a:t>
            </a:r>
            <a:r>
              <a:rPr lang="en-US" sz="1814" dirty="0" err="1"/>
              <a:t>M.D.Salsac</a:t>
            </a:r>
            <a:r>
              <a:rPr lang="en-US" sz="1814" dirty="0"/>
              <a:t>, </a:t>
            </a:r>
            <a:r>
              <a:rPr lang="en-US" sz="1814" dirty="0" err="1"/>
              <a:t>A.Boudard</a:t>
            </a:r>
            <a:r>
              <a:rPr lang="en-US" sz="1814" dirty="0"/>
              <a:t>, J.E. </a:t>
            </a:r>
            <a:r>
              <a:rPr lang="en-US" sz="1814" dirty="0" err="1"/>
              <a:t>Ducret</a:t>
            </a:r>
            <a:r>
              <a:rPr lang="en-US" sz="1814" dirty="0"/>
              <a:t>, M. </a:t>
            </a:r>
            <a:r>
              <a:rPr lang="en-US" sz="1814" dirty="0" err="1"/>
              <a:t>Labalme</a:t>
            </a:r>
            <a:r>
              <a:rPr lang="en-US" sz="1814" dirty="0"/>
              <a:t>, F. Haas, </a:t>
            </a:r>
            <a:r>
              <a:rPr lang="en-US" sz="1814" dirty="0" err="1"/>
              <a:t>C.Ray</a:t>
            </a:r>
            <a:endParaRPr lang="en-US" sz="1814" dirty="0"/>
          </a:p>
          <a:p>
            <a:pPr>
              <a:tabLst>
                <a:tab pos="310942" algn="l"/>
                <a:tab pos="413150" algn="l"/>
                <a:tab pos="827739" algn="l"/>
                <a:tab pos="1242328" algn="l"/>
                <a:tab pos="1656917" algn="l"/>
                <a:tab pos="2071506" algn="l"/>
                <a:tab pos="2486095" algn="l"/>
                <a:tab pos="2900684" algn="l"/>
                <a:tab pos="3315273" algn="l"/>
                <a:tab pos="3729862" algn="l"/>
                <a:tab pos="4144451" algn="l"/>
                <a:tab pos="4559039" algn="l"/>
                <a:tab pos="4973628" algn="l"/>
                <a:tab pos="5388217" algn="l"/>
                <a:tab pos="5802806" algn="l"/>
                <a:tab pos="6217395" algn="l"/>
                <a:tab pos="6631984" algn="l"/>
                <a:tab pos="7046573" algn="l"/>
                <a:tab pos="7461162" algn="l"/>
                <a:tab pos="7875751" algn="l"/>
                <a:tab pos="8290340" algn="l"/>
              </a:tabLst>
              <a:defRPr/>
            </a:pPr>
            <a:r>
              <a:rPr lang="en-US" sz="1814" dirty="0">
                <a:solidFill>
                  <a:srgbClr val="C00000"/>
                </a:solidFill>
              </a:rPr>
              <a:t>GSI: </a:t>
            </a:r>
            <a:r>
              <a:rPr lang="en-US" sz="1814" dirty="0" err="1"/>
              <a:t>M.Durante</a:t>
            </a:r>
            <a:r>
              <a:rPr lang="en-US" sz="1814" dirty="0"/>
              <a:t>, </a:t>
            </a:r>
            <a:r>
              <a:rPr lang="en-US" sz="1814" dirty="0" err="1"/>
              <a:t>D.Schardt</a:t>
            </a:r>
            <a:r>
              <a:rPr lang="en-US" sz="1814" dirty="0"/>
              <a:t>, </a:t>
            </a:r>
            <a:r>
              <a:rPr lang="en-US" sz="1814" dirty="0" err="1"/>
              <a:t>R.Pleskac</a:t>
            </a:r>
            <a:r>
              <a:rPr lang="en-US" sz="1814" dirty="0"/>
              <a:t>, </a:t>
            </a:r>
            <a:r>
              <a:rPr lang="en-US" sz="1814" dirty="0" err="1"/>
              <a:t>T.Aumann</a:t>
            </a:r>
            <a:r>
              <a:rPr lang="en-US" sz="1814" dirty="0"/>
              <a:t>, </a:t>
            </a:r>
            <a:r>
              <a:rPr lang="en-US" sz="1814" dirty="0" err="1"/>
              <a:t>C.Scheidenberger</a:t>
            </a:r>
            <a:r>
              <a:rPr lang="en-US" sz="1814" dirty="0"/>
              <a:t>, </a:t>
            </a:r>
            <a:r>
              <a:rPr lang="en-US" sz="1814" dirty="0" err="1"/>
              <a:t>A.Kelic</a:t>
            </a:r>
            <a:r>
              <a:rPr lang="en-US" sz="1814" dirty="0"/>
              <a:t>, </a:t>
            </a:r>
            <a:r>
              <a:rPr lang="en-US" sz="1814" dirty="0" err="1"/>
              <a:t>M.V.Ricciardi</a:t>
            </a:r>
            <a:r>
              <a:rPr lang="en-US" sz="1814" dirty="0"/>
              <a:t>, </a:t>
            </a:r>
            <a:r>
              <a:rPr lang="en-US" sz="1814" dirty="0" err="1"/>
              <a:t>K.Boretzky</a:t>
            </a:r>
            <a:r>
              <a:rPr lang="en-US" sz="1814" dirty="0"/>
              <a:t>, </a:t>
            </a:r>
            <a:r>
              <a:rPr lang="en-US" sz="1814" dirty="0" err="1"/>
              <a:t>M.Heil</a:t>
            </a:r>
            <a:r>
              <a:rPr lang="en-US" sz="1814" dirty="0"/>
              <a:t>, </a:t>
            </a:r>
            <a:r>
              <a:rPr lang="en-US" sz="1814" dirty="0" err="1"/>
              <a:t>H.Simon</a:t>
            </a:r>
            <a:r>
              <a:rPr lang="en-US" sz="1814" dirty="0"/>
              <a:t>, </a:t>
            </a:r>
            <a:r>
              <a:rPr lang="en-US" sz="1814" dirty="0" err="1"/>
              <a:t>M.Winkler</a:t>
            </a:r>
            <a:endParaRPr lang="en-US" sz="1814" dirty="0"/>
          </a:p>
          <a:p>
            <a:pPr>
              <a:tabLst>
                <a:tab pos="310942" algn="l"/>
                <a:tab pos="413150" algn="l"/>
                <a:tab pos="827739" algn="l"/>
                <a:tab pos="1242328" algn="l"/>
                <a:tab pos="1656917" algn="l"/>
                <a:tab pos="2071506" algn="l"/>
                <a:tab pos="2486095" algn="l"/>
                <a:tab pos="2900684" algn="l"/>
                <a:tab pos="3315273" algn="l"/>
                <a:tab pos="3729862" algn="l"/>
                <a:tab pos="4144451" algn="l"/>
                <a:tab pos="4559039" algn="l"/>
                <a:tab pos="4973628" algn="l"/>
                <a:tab pos="5388217" algn="l"/>
                <a:tab pos="5802806" algn="l"/>
                <a:tab pos="6217395" algn="l"/>
                <a:tab pos="6631984" algn="l"/>
                <a:tab pos="7046573" algn="l"/>
                <a:tab pos="7461162" algn="l"/>
                <a:tab pos="7875751" algn="l"/>
                <a:tab pos="8290340" algn="l"/>
              </a:tabLst>
              <a:defRPr/>
            </a:pPr>
            <a:r>
              <a:rPr lang="en-US" sz="1814" dirty="0">
                <a:solidFill>
                  <a:srgbClr val="C00000"/>
                </a:solidFill>
              </a:rPr>
              <a:t>ESA</a:t>
            </a:r>
            <a:r>
              <a:rPr lang="en-US" sz="1814" dirty="0"/>
              <a:t>: </a:t>
            </a:r>
            <a:r>
              <a:rPr lang="en-US" sz="1814" dirty="0" err="1"/>
              <a:t>P.Nieminem</a:t>
            </a:r>
            <a:r>
              <a:rPr lang="en-US" sz="1814" dirty="0"/>
              <a:t>, </a:t>
            </a:r>
            <a:r>
              <a:rPr lang="en-US" sz="1814" dirty="0" err="1"/>
              <a:t>G.Santin</a:t>
            </a:r>
            <a:endParaRPr lang="en-US" sz="1814" dirty="0"/>
          </a:p>
          <a:p>
            <a:pPr>
              <a:tabLst>
                <a:tab pos="310942" algn="l"/>
                <a:tab pos="413150" algn="l"/>
                <a:tab pos="827739" algn="l"/>
                <a:tab pos="1242328" algn="l"/>
                <a:tab pos="1656917" algn="l"/>
                <a:tab pos="2071506" algn="l"/>
                <a:tab pos="2486095" algn="l"/>
                <a:tab pos="2900684" algn="l"/>
                <a:tab pos="3315273" algn="l"/>
                <a:tab pos="3729862" algn="l"/>
                <a:tab pos="4144451" algn="l"/>
                <a:tab pos="4559039" algn="l"/>
                <a:tab pos="4973628" algn="l"/>
                <a:tab pos="5388217" algn="l"/>
                <a:tab pos="5802806" algn="l"/>
                <a:tab pos="6217395" algn="l"/>
                <a:tab pos="6631984" algn="l"/>
                <a:tab pos="7046573" algn="l"/>
                <a:tab pos="7461162" algn="l"/>
                <a:tab pos="7875751" algn="l"/>
                <a:tab pos="8290340" algn="l"/>
              </a:tabLst>
              <a:defRPr/>
            </a:pPr>
            <a:r>
              <a:rPr lang="en-US" sz="1814" dirty="0">
                <a:solidFill>
                  <a:srgbClr val="C00000"/>
                </a:solidFill>
              </a:rPr>
              <a:t>CERN: </a:t>
            </a:r>
            <a:r>
              <a:rPr lang="en-US" sz="1814" dirty="0" err="1"/>
              <a:t>T.Bohlen</a:t>
            </a:r>
            <a:endParaRPr lang="en-US" sz="1814" dirty="0"/>
          </a:p>
        </p:txBody>
      </p:sp>
    </p:spTree>
    <p:extLst>
      <p:ext uri="{BB962C8B-B14F-4D97-AF65-F5344CB8AC3E}">
        <p14:creationId xmlns:p14="http://schemas.microsoft.com/office/powerpoint/2010/main" val="2206236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93620" y="1024957"/>
            <a:ext cx="5198203" cy="146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32">
              <a:cs typeface="Arial" charset="0"/>
            </a:endParaRPr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02" y="44627"/>
            <a:ext cx="2379571" cy="85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99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10893" y="33560"/>
            <a:ext cx="5601748" cy="667410"/>
          </a:xfrm>
        </p:spPr>
        <p:txBody>
          <a:bodyPr/>
          <a:lstStyle/>
          <a:p>
            <a:pPr>
              <a:tabLst>
                <a:tab pos="0" algn="l"/>
                <a:tab pos="414589" algn="l"/>
                <a:tab pos="829178" algn="l"/>
                <a:tab pos="1243767" algn="l"/>
                <a:tab pos="1658356" algn="l"/>
                <a:tab pos="2072945" algn="l"/>
                <a:tab pos="2487534" algn="l"/>
                <a:tab pos="2902123" algn="l"/>
                <a:tab pos="3316712" algn="l"/>
                <a:tab pos="3731301" algn="l"/>
                <a:tab pos="4145890" algn="l"/>
                <a:tab pos="4560479" algn="l"/>
                <a:tab pos="4975068" algn="l"/>
                <a:tab pos="5389656" algn="l"/>
                <a:tab pos="5804245" algn="l"/>
                <a:tab pos="6218834" algn="l"/>
                <a:tab pos="6633423" algn="l"/>
                <a:tab pos="7048012" algn="l"/>
                <a:tab pos="7462601" algn="l"/>
                <a:tab pos="7877190" algn="l"/>
                <a:tab pos="8291779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</a:rPr>
              <a:t>The ALADIN setup @GSI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27700" y="3319300"/>
            <a:ext cx="8470026" cy="3538700"/>
            <a:chOff x="-6350" y="3351213"/>
            <a:chExt cx="10118725" cy="4227512"/>
          </a:xfrm>
        </p:grpSpPr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540125"/>
              <a:ext cx="10077450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0482" name="Line 2"/>
            <p:cNvSpPr>
              <a:spLocks noChangeShapeType="1"/>
            </p:cNvSpPr>
            <p:nvPr/>
          </p:nvSpPr>
          <p:spPr bwMode="auto">
            <a:xfrm flipH="1">
              <a:off x="1876425" y="3568700"/>
              <a:ext cx="20955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>
              <a:off x="6262688" y="3884613"/>
              <a:ext cx="396875" cy="24606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4213225" y="3351213"/>
              <a:ext cx="1993900" cy="458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12" tIns="40806" rIns="81612" bIns="40806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lnSpc>
                  <a:spcPct val="108000"/>
                </a:lnSpc>
                <a:defRPr/>
              </a:pPr>
              <a:r>
                <a:rPr lang="it-IT" sz="2176">
                  <a:solidFill>
                    <a:srgbClr val="EB61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TPC MUSIC IV</a:t>
              </a:r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5027613" y="3762375"/>
              <a:ext cx="228600" cy="1143000"/>
            </a:xfrm>
            <a:prstGeom prst="line">
              <a:avLst/>
            </a:prstGeom>
            <a:noFill/>
            <a:ln w="36720">
              <a:solidFill>
                <a:srgbClr val="EB613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6642100" y="3775075"/>
              <a:ext cx="1308100" cy="869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12" tIns="40806" rIns="81612" bIns="40806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lnSpc>
                  <a:spcPct val="108000"/>
                </a:lnSpc>
                <a:defRPr/>
              </a:pPr>
              <a:r>
                <a:rPr lang="it-IT" sz="2176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TOF </a:t>
              </a:r>
            </a:p>
            <a:p>
              <a:pPr>
                <a:lnSpc>
                  <a:spcPct val="108000"/>
                </a:lnSpc>
                <a:defRPr/>
              </a:pPr>
              <a:r>
                <a:rPr lang="it-IT" sz="2176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WALL</a:t>
              </a: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 flipH="1">
              <a:off x="6211888" y="4572000"/>
              <a:ext cx="665162" cy="441325"/>
            </a:xfrm>
            <a:prstGeom prst="line">
              <a:avLst/>
            </a:prstGeom>
            <a:noFill/>
            <a:ln w="36720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089650" y="6737350"/>
              <a:ext cx="2806700" cy="60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12" tIns="40806" rIns="81612" bIns="40806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lnSpc>
                  <a:spcPct val="108000"/>
                </a:lnSpc>
                <a:defRPr/>
              </a:pPr>
              <a:r>
                <a:rPr lang="it-IT" sz="2176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Neutron detector</a:t>
              </a: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V="1">
              <a:off x="8840788" y="6607175"/>
              <a:ext cx="565150" cy="339725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>
              <a:off x="998537" y="4789538"/>
              <a:ext cx="1087065" cy="1080120"/>
            </a:xfrm>
            <a:prstGeom prst="ellipse">
              <a:avLst/>
            </a:prstGeom>
            <a:solidFill>
              <a:srgbClr val="94006B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501427" y="6445721"/>
              <a:ext cx="2224087" cy="973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12" tIns="40806" rIns="81612" bIns="40806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lnSpc>
                  <a:spcPct val="108000"/>
                </a:lnSpc>
                <a:defRPr/>
              </a:pPr>
              <a:r>
                <a:rPr lang="it-IT" sz="2176" dirty="0" err="1">
                  <a:solidFill>
                    <a:srgbClr val="800080"/>
                  </a:solidFill>
                  <a:latin typeface="Comic Sans MS" charset="0"/>
                </a:rPr>
                <a:t>Interaction</a:t>
              </a:r>
              <a:endParaRPr lang="it-IT" sz="2176" dirty="0">
                <a:solidFill>
                  <a:srgbClr val="800080"/>
                </a:solidFill>
                <a:latin typeface="Comic Sans MS" charset="0"/>
              </a:endParaRPr>
            </a:p>
            <a:p>
              <a:pPr>
                <a:lnSpc>
                  <a:spcPct val="108000"/>
                </a:lnSpc>
                <a:defRPr/>
              </a:pPr>
              <a:r>
                <a:rPr lang="it-IT" sz="2176" dirty="0" err="1">
                  <a:solidFill>
                    <a:srgbClr val="800080"/>
                  </a:solidFill>
                  <a:latin typeface="Comic Sans MS" charset="0"/>
                </a:rPr>
                <a:t>region</a:t>
              </a:r>
              <a:endParaRPr lang="it-IT" sz="2176" dirty="0">
                <a:solidFill>
                  <a:srgbClr val="800080"/>
                </a:solidFill>
                <a:latin typeface="Comic Sans MS" charset="0"/>
              </a:endParaRPr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 flipV="1">
              <a:off x="912813" y="6013672"/>
              <a:ext cx="380702" cy="510952"/>
            </a:xfrm>
            <a:prstGeom prst="line">
              <a:avLst/>
            </a:prstGeom>
            <a:noFill/>
            <a:ln w="3672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32">
                <a:cs typeface="Arial" charset="0"/>
              </a:endParaRP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2484438" y="4930775"/>
              <a:ext cx="1592262" cy="750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12" tIns="40806" rIns="81612" bIns="40806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5pPr>
              <a:lvl6pPr marL="25146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6pPr>
              <a:lvl7pPr marL="29718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7pPr>
              <a:lvl8pPr marL="34290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8pPr>
              <a:lvl9pPr marL="3886200" indent="-228600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defRPr>
              </a:lvl9pPr>
            </a:lstStyle>
            <a:p>
              <a:pPr>
                <a:lnSpc>
                  <a:spcPct val="108000"/>
                </a:lnSpc>
                <a:defRPr/>
              </a:pPr>
              <a:r>
                <a:rPr lang="it-IT" sz="2176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ALADIN</a:t>
              </a:r>
            </a:p>
            <a:p>
              <a:pPr>
                <a:lnSpc>
                  <a:spcPct val="108000"/>
                </a:lnSpc>
                <a:defRPr/>
              </a:pPr>
              <a:r>
                <a:rPr lang="it-IT" sz="2176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MAGNET</a:t>
              </a:r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>
              <a:off x="0" y="3565401"/>
              <a:ext cx="2514600" cy="3997449"/>
            </a:xfrm>
            <a:prstGeom prst="roundRect">
              <a:avLst>
                <a:gd name="adj" fmla="val 60"/>
              </a:avLst>
            </a:prstGeom>
            <a:solidFill>
              <a:srgbClr val="FFFF00">
                <a:alpha val="29999"/>
              </a:srgbClr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14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Curved Connector 2"/>
            <p:cNvCxnSpPr/>
            <p:nvPr/>
          </p:nvCxnSpPr>
          <p:spPr bwMode="auto">
            <a:xfrm rot="5400000">
              <a:off x="-36004" y="5185581"/>
              <a:ext cx="72008" cy="12700"/>
            </a:xfrm>
            <a:prstGeom prst="curvedConnector3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" name="Freeform 3"/>
            <p:cNvSpPr/>
            <p:nvPr/>
          </p:nvSpPr>
          <p:spPr>
            <a:xfrm>
              <a:off x="13955" y="5191936"/>
              <a:ext cx="1688615" cy="615375"/>
            </a:xfrm>
            <a:custGeom>
              <a:avLst/>
              <a:gdLst>
                <a:gd name="connsiteX0" fmla="*/ 0 w 1688615"/>
                <a:gd name="connsiteY0" fmla="*/ 0 h 615375"/>
                <a:gd name="connsiteX1" fmla="*/ 1283905 w 1688615"/>
                <a:gd name="connsiteY1" fmla="*/ 111654 h 615375"/>
                <a:gd name="connsiteX2" fmla="*/ 1688615 w 1688615"/>
                <a:gd name="connsiteY2" fmla="*/ 209352 h 61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15" h="615375">
                  <a:moveTo>
                    <a:pt x="0" y="0"/>
                  </a:moveTo>
                  <a:cubicBezTo>
                    <a:pt x="501234" y="38381"/>
                    <a:pt x="1002469" y="76762"/>
                    <a:pt x="1283905" y="111654"/>
                  </a:cubicBezTo>
                  <a:cubicBezTo>
                    <a:pt x="1565341" y="146546"/>
                    <a:pt x="848960" y="1160742"/>
                    <a:pt x="1688615" y="209352"/>
                  </a:cubicBezTo>
                </a:path>
              </a:pathLst>
            </a:custGeom>
          </p:spPr>
          <p:txBody>
            <a:bodyPr vert="horz" wrap="square" lIns="82918" tIns="41459" rIns="82918" bIns="41459" numCol="1" rtlCol="0" anchor="t" anchorCtr="0" compatLnSpc="1">
              <a:prstTxWarp prst="textNoShape">
                <a:avLst/>
              </a:prstTxWarp>
            </a:bodyPr>
            <a:lstStyle/>
            <a:p>
              <a:pPr defTabSz="414589" fontAlgn="base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1632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69379" y="5221585"/>
              <a:ext cx="2592288" cy="144016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4245843" y="5005561"/>
              <a:ext cx="5400600" cy="36004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1149499" y="4933554"/>
              <a:ext cx="783630" cy="4103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2" dirty="0">
                  <a:solidFill>
                    <a:srgbClr val="000000"/>
                  </a:solidFill>
                </a:rPr>
                <a:t>Beam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82347" y="4645521"/>
              <a:ext cx="783630" cy="4103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32" dirty="0">
                  <a:solidFill>
                    <a:srgbClr val="000000"/>
                  </a:solidFill>
                </a:rPr>
                <a:t>Beam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05140" y="1925227"/>
            <a:ext cx="2380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First data taken in 2011</a:t>
            </a:r>
          </a:p>
          <a:p>
            <a:r>
              <a:rPr lang="en-US" smtClean="0"/>
              <a:t>under analysis</a:t>
            </a:r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1118498" y="854136"/>
            <a:ext cx="3420677" cy="3686185"/>
            <a:chOff x="1118498" y="854136"/>
            <a:chExt cx="3420677" cy="3686185"/>
          </a:xfrm>
        </p:grpSpPr>
        <p:grpSp>
          <p:nvGrpSpPr>
            <p:cNvPr id="2" name="Group 1"/>
            <p:cNvGrpSpPr/>
            <p:nvPr/>
          </p:nvGrpSpPr>
          <p:grpSpPr>
            <a:xfrm>
              <a:off x="1118498" y="854136"/>
              <a:ext cx="3420677" cy="2855746"/>
              <a:chOff x="3600" y="710101"/>
              <a:chExt cx="3420677" cy="2855746"/>
            </a:xfrm>
          </p:grpSpPr>
          <p:sp>
            <p:nvSpPr>
              <p:cNvPr id="27" name="AutoShape 1"/>
              <p:cNvSpPr>
                <a:spLocks noChangeArrowheads="1"/>
              </p:cNvSpPr>
              <p:nvPr/>
            </p:nvSpPr>
            <p:spPr bwMode="auto">
              <a:xfrm>
                <a:off x="3600" y="1078310"/>
                <a:ext cx="3420677" cy="2487537"/>
              </a:xfrm>
              <a:prstGeom prst="roundRect">
                <a:avLst>
                  <a:gd name="adj" fmla="val 60"/>
                </a:avLst>
              </a:prstGeom>
              <a:solidFill>
                <a:srgbClr val="FFFF00">
                  <a:alpha val="20000"/>
                </a:srgbClr>
              </a:solidFill>
              <a:ln w="45720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32">
                  <a:cs typeface="Arial" charset="0"/>
                </a:endParaRPr>
              </a:p>
            </p:txBody>
          </p:sp>
          <p:sp>
            <p:nvSpPr>
              <p:cNvPr id="28" name="Rectangle 2"/>
              <p:cNvSpPr>
                <a:spLocks noChangeArrowheads="1"/>
              </p:cNvSpPr>
              <p:nvPr/>
            </p:nvSpPr>
            <p:spPr bwMode="auto">
              <a:xfrm>
                <a:off x="1602936" y="2148209"/>
                <a:ext cx="92131" cy="365645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32">
                  <a:cs typeface="Arial" charset="0"/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1121072" y="1644368"/>
                <a:ext cx="761136" cy="285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1612" tIns="42438" rIns="81612" bIns="42438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25146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9718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34290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8862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algn="r" hangingPunct="1">
                  <a:lnSpc>
                    <a:spcPct val="102000"/>
                  </a:lnSpc>
                  <a:defRPr/>
                </a:pPr>
                <a:r>
                  <a:rPr lang="it-IT" sz="1270" b="1">
                    <a:latin typeface="Verdana" charset="0"/>
                  </a:rPr>
                  <a:t>Target</a:t>
                </a: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163389" y="2341109"/>
                <a:ext cx="1474096" cy="143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32">
                  <a:cs typeface="Arial" charset="0"/>
                </a:endParaRPr>
              </a:p>
            </p:txBody>
          </p:sp>
          <p:sp>
            <p:nvSpPr>
              <p:cNvPr id="31" name="AutoShape 17"/>
              <p:cNvSpPr>
                <a:spLocks noChangeArrowheads="1"/>
              </p:cNvSpPr>
              <p:nvPr/>
            </p:nvSpPr>
            <p:spPr bwMode="auto">
              <a:xfrm rot="5400000">
                <a:off x="1777841" y="2063995"/>
                <a:ext cx="588775" cy="535511"/>
              </a:xfrm>
              <a:prstGeom prst="can">
                <a:avLst>
                  <a:gd name="adj" fmla="val 25000"/>
                </a:avLst>
              </a:prstGeom>
              <a:solidFill>
                <a:srgbClr val="00DCFF">
                  <a:alpha val="50000"/>
                </a:srgb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32">
                  <a:cs typeface="Arial" charset="0"/>
                </a:endParaRPr>
              </a:p>
            </p:txBody>
          </p:sp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1688875" y="2739862"/>
                <a:ext cx="769151" cy="285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1612" tIns="42438" rIns="81612" bIns="42438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25146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9718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34290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8862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algn="r" hangingPunct="1">
                  <a:lnSpc>
                    <a:spcPct val="102000"/>
                  </a:lnSpc>
                  <a:defRPr/>
                </a:pPr>
                <a:r>
                  <a:rPr lang="it-IT" sz="1270" b="1">
                    <a:solidFill>
                      <a:srgbClr val="00FFFF"/>
                    </a:solidFill>
                    <a:latin typeface="Verdana" charset="0"/>
                  </a:rPr>
                  <a:t>Vertex</a:t>
                </a:r>
              </a:p>
            </p:txBody>
          </p:sp>
          <p:sp>
            <p:nvSpPr>
              <p:cNvPr id="34" name="AutoShape 19"/>
              <p:cNvSpPr>
                <a:spLocks noChangeArrowheads="1"/>
              </p:cNvSpPr>
              <p:nvPr/>
            </p:nvSpPr>
            <p:spPr bwMode="auto">
              <a:xfrm>
                <a:off x="766559" y="2109341"/>
                <a:ext cx="621884" cy="414589"/>
              </a:xfrm>
              <a:prstGeom prst="cube">
                <a:avLst>
                  <a:gd name="adj" fmla="val 25000"/>
                </a:avLst>
              </a:prstGeom>
              <a:solidFill>
                <a:srgbClr val="3DEB3D">
                  <a:alpha val="50000"/>
                </a:srgb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32">
                  <a:cs typeface="Arial" charset="0"/>
                </a:endParaRPr>
              </a:p>
            </p:txBody>
          </p:sp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629859" y="2690918"/>
                <a:ext cx="764342" cy="313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1612" tIns="42438" rIns="81612" bIns="42438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25146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9718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34290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8862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algn="r" hangingPunct="1">
                  <a:lnSpc>
                    <a:spcPct val="102000"/>
                  </a:lnSpc>
                  <a:defRPr/>
                </a:pPr>
                <a:r>
                  <a:rPr lang="it-IT" sz="1451" b="1">
                    <a:solidFill>
                      <a:srgbClr val="3DEB3D"/>
                    </a:solidFill>
                    <a:latin typeface="Verdana" charset="0"/>
                  </a:rPr>
                  <a:t>Bmon</a:t>
                </a:r>
              </a:p>
            </p:txBody>
          </p:sp>
          <p:sp>
            <p:nvSpPr>
              <p:cNvPr id="36" name="Text Box 21"/>
              <p:cNvSpPr txBox="1">
                <a:spLocks noChangeArrowheads="1"/>
              </p:cNvSpPr>
              <p:nvPr/>
            </p:nvSpPr>
            <p:spPr bwMode="auto">
              <a:xfrm>
                <a:off x="67477" y="1533522"/>
                <a:ext cx="618468" cy="285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1612" tIns="42438" rIns="81612" bIns="42438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25146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9718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34290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8862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algn="r" hangingPunct="1">
                  <a:lnSpc>
                    <a:spcPct val="102000"/>
                  </a:lnSpc>
                  <a:defRPr/>
                </a:pPr>
                <a:r>
                  <a:rPr lang="it-IT" sz="1270" b="1">
                    <a:solidFill>
                      <a:srgbClr val="800000"/>
                    </a:solidFill>
                    <a:latin typeface="Verdana" charset="0"/>
                  </a:rPr>
                  <a:t>Start</a:t>
                </a:r>
              </a:p>
            </p:txBody>
          </p:sp>
          <p:sp>
            <p:nvSpPr>
              <p:cNvPr id="37" name="AutoShape 22"/>
              <p:cNvSpPr>
                <a:spLocks noChangeArrowheads="1"/>
              </p:cNvSpPr>
              <p:nvPr/>
            </p:nvSpPr>
            <p:spPr bwMode="auto">
              <a:xfrm rot="5400000">
                <a:off x="278553" y="2228823"/>
                <a:ext cx="498083" cy="213053"/>
              </a:xfrm>
              <a:prstGeom prst="can">
                <a:avLst>
                  <a:gd name="adj" fmla="val 40181"/>
                </a:avLst>
              </a:prstGeom>
              <a:solidFill>
                <a:srgbClr val="B84700">
                  <a:alpha val="50000"/>
                </a:srgb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32">
                  <a:cs typeface="Arial" charset="0"/>
                </a:endParaRPr>
              </a:p>
            </p:txBody>
          </p:sp>
          <p:sp>
            <p:nvSpPr>
              <p:cNvPr id="38" name="Line 30"/>
              <p:cNvSpPr>
                <a:spLocks noChangeShapeType="1"/>
              </p:cNvSpPr>
              <p:nvPr/>
            </p:nvSpPr>
            <p:spPr bwMode="auto">
              <a:xfrm flipV="1">
                <a:off x="1661957" y="1730741"/>
                <a:ext cx="1243768" cy="6276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32">
                  <a:cs typeface="Arial" charset="0"/>
                </a:endParaRPr>
              </a:p>
            </p:txBody>
          </p:sp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>
                <a:off x="1695067" y="2280648"/>
                <a:ext cx="1243768" cy="60029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32">
                  <a:cs typeface="Arial" charset="0"/>
                </a:endParaRP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/>
            </p:nvSpPr>
            <p:spPr bwMode="auto">
              <a:xfrm>
                <a:off x="767999" y="710101"/>
                <a:ext cx="1062385" cy="364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1612" tIns="40806" rIns="81612" bIns="40806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25146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9718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34290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8862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>
                  <a:lnSpc>
                    <a:spcPct val="108000"/>
                  </a:lnSpc>
                  <a:defRPr/>
                </a:pPr>
                <a:r>
                  <a:rPr lang="it-IT" sz="1995">
                    <a:solidFill>
                      <a:srgbClr val="000080"/>
                    </a:solidFill>
                    <a:latin typeface="Comic Sans MS" charset="0"/>
                  </a:rPr>
                  <a:t>New IT</a:t>
                </a:r>
              </a:p>
            </p:txBody>
          </p:sp>
          <p:sp>
            <p:nvSpPr>
              <p:cNvPr id="41" name="Text Box 37"/>
              <p:cNvSpPr txBox="1">
                <a:spLocks noChangeArrowheads="1"/>
              </p:cNvSpPr>
              <p:nvPr/>
            </p:nvSpPr>
            <p:spPr bwMode="auto">
              <a:xfrm>
                <a:off x="1704622" y="1200987"/>
                <a:ext cx="882964" cy="285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81612" tIns="42438" rIns="81612" bIns="42438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5pPr>
                <a:lvl6pPr marL="25146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6pPr>
                <a:lvl7pPr marL="29718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7pPr>
                <a:lvl8pPr marL="34290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8pPr>
                <a:lvl9pPr marL="3886200" indent="-228600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9pPr>
              </a:lstStyle>
              <a:p>
                <a:pPr algn="r" hangingPunct="1">
                  <a:lnSpc>
                    <a:spcPct val="102000"/>
                  </a:lnSpc>
                  <a:defRPr/>
                </a:pPr>
                <a:r>
                  <a:rPr lang="it-IT" sz="1270" b="1" dirty="0" err="1">
                    <a:solidFill>
                      <a:srgbClr val="DC2300"/>
                    </a:solidFill>
                    <a:latin typeface="Verdana" charset="0"/>
                  </a:rPr>
                  <a:t>Ptagger</a:t>
                </a:r>
                <a:endParaRPr lang="it-IT" sz="1270" b="1" dirty="0">
                  <a:solidFill>
                    <a:srgbClr val="DC2300"/>
                  </a:solidFill>
                  <a:latin typeface="Verdana" charset="0"/>
                </a:endParaRPr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 flipV="1">
                <a:off x="1661957" y="1730741"/>
                <a:ext cx="829179" cy="6276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32">
                  <a:cs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2090717" y="1535389"/>
                <a:ext cx="979454" cy="13059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82918" tIns="41459" rIns="82918" bIns="41459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589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32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defTabSz="414589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32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90717" y="3037218"/>
                <a:ext cx="979454" cy="130594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82918" tIns="41459" rIns="82918" bIns="41459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589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32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defTabSz="414589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32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 rot="16200000">
                <a:off x="2906930" y="2873976"/>
                <a:ext cx="457078" cy="13059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82918" tIns="41459" rIns="82918" bIns="41459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589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32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defTabSz="414589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32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 rot="16200000">
                <a:off x="2906930" y="1698631"/>
                <a:ext cx="457078" cy="13059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82918" tIns="41459" rIns="82918" bIns="41459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14589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32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defTabSz="414589" fontAlgn="base" hangingPunct="0">
                  <a:lnSpc>
                    <a:spcPct val="9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sz="1632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V="1">
              <a:off x="1623195" y="3717976"/>
              <a:ext cx="280509" cy="8223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9367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0120"/>
          </a:xfrm>
        </p:spPr>
        <p:txBody>
          <a:bodyPr>
            <a:normAutofit fontScale="90000"/>
          </a:bodyPr>
          <a:lstStyle/>
          <a:p>
            <a:r>
              <a:rPr lang="en-US" smtClean="0"/>
              <a:t>From an example of MC model comparison</a:t>
            </a:r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42" y="3102644"/>
            <a:ext cx="6352461" cy="2898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" y="952968"/>
            <a:ext cx="5788568" cy="2151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976" y="1517360"/>
            <a:ext cx="3760024" cy="355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212" y="6006890"/>
            <a:ext cx="8180593" cy="8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764" y="100780"/>
            <a:ext cx="10619527" cy="6656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620688"/>
            <a:ext cx="6120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Charge changing cross sections on Water and Polycarbonate</a:t>
            </a:r>
            <a:endParaRPr lang="it-IT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764" y="62671"/>
            <a:ext cx="10619527" cy="673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4800"/>
            <a:ext cx="8637910" cy="53191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“Typical” </a:t>
            </a:r>
            <a:r>
              <a:rPr lang="en-US" sz="3200" b="1" dirty="0"/>
              <a:t>modeling of nuclear interactions:</a:t>
            </a:r>
          </a:p>
        </p:txBody>
      </p:sp>
      <p:sp>
        <p:nvSpPr>
          <p:cNvPr id="197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79488"/>
            <a:ext cx="7416800" cy="433387"/>
          </a:xfrm>
          <a:solidFill>
            <a:srgbClr val="00CCFF">
              <a:alpha val="30000"/>
            </a:srgbClr>
          </a:solidFill>
          <a:ln w="25400">
            <a:solidFill>
              <a:srgbClr val="00008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800" b="1"/>
              <a:t>Target nucleus description (</a:t>
            </a:r>
            <a:r>
              <a:rPr lang="en-US" sz="1800" b="1">
                <a:solidFill>
                  <a:srgbClr val="800000"/>
                </a:solidFill>
              </a:rPr>
              <a:t>density, Fermi motion</a:t>
            </a:r>
            <a:r>
              <a:rPr lang="en-US" sz="1800" b="1"/>
              <a:t>, etc)</a:t>
            </a:r>
          </a:p>
        </p:txBody>
      </p:sp>
      <p:grpSp>
        <p:nvGrpSpPr>
          <p:cNvPr id="1979396" name="Group 4"/>
          <p:cNvGrpSpPr>
            <a:grpSpLocks/>
          </p:cNvGrpSpPr>
          <p:nvPr/>
        </p:nvGrpSpPr>
        <p:grpSpPr bwMode="auto">
          <a:xfrm>
            <a:off x="755650" y="3340100"/>
            <a:ext cx="7200900" cy="1266825"/>
            <a:chOff x="476" y="2104"/>
            <a:chExt cx="4536" cy="798"/>
          </a:xfrm>
        </p:grpSpPr>
        <p:sp>
          <p:nvSpPr>
            <p:cNvPr id="1979397" name="Text Box 5"/>
            <p:cNvSpPr txBox="1">
              <a:spLocks noChangeArrowheads="1"/>
            </p:cNvSpPr>
            <p:nvPr/>
          </p:nvSpPr>
          <p:spPr bwMode="auto">
            <a:xfrm>
              <a:off x="476" y="2328"/>
              <a:ext cx="4536" cy="574"/>
            </a:xfrm>
            <a:prstGeom prst="rect">
              <a:avLst/>
            </a:prstGeom>
            <a:solidFill>
              <a:srgbClr val="FFCC99">
                <a:alpha val="31000"/>
              </a:srgbClr>
            </a:solidFill>
            <a:ln w="254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800000"/>
                  </a:solidFill>
                </a:rPr>
                <a:t>Preequilibrium stage</a:t>
              </a:r>
              <a:r>
                <a:rPr lang="en-US" sz="1800">
                  <a:solidFill>
                    <a:srgbClr val="000000"/>
                  </a:solidFill>
                </a:rPr>
                <a:t> </a:t>
              </a:r>
              <a:r>
                <a:rPr lang="en-US" sz="1800">
                  <a:solidFill>
                    <a:schemeClr val="tx1"/>
                  </a:solidFill>
                </a:rPr>
                <a:t>with current exciton configuration and excitation energy</a:t>
              </a:r>
            </a:p>
            <a:p>
              <a:r>
                <a:rPr lang="en-US">
                  <a:solidFill>
                    <a:schemeClr val="tx1"/>
                  </a:solidFill>
                </a:rPr>
                <a:t>(all non-nucleons emitted/decayed + all nucleons below 30-100 MeV)</a:t>
              </a:r>
            </a:p>
          </p:txBody>
        </p:sp>
        <p:sp>
          <p:nvSpPr>
            <p:cNvPr id="1979398" name="AutoShape 6"/>
            <p:cNvSpPr>
              <a:spLocks noChangeAspect="1" noChangeArrowheads="1"/>
            </p:cNvSpPr>
            <p:nvPr/>
          </p:nvSpPr>
          <p:spPr bwMode="auto">
            <a:xfrm>
              <a:off x="2472" y="2104"/>
              <a:ext cx="115" cy="192"/>
            </a:xfrm>
            <a:prstGeom prst="downArrow">
              <a:avLst>
                <a:gd name="adj1" fmla="val 50000"/>
                <a:gd name="adj2" fmla="val 41739"/>
              </a:avLst>
            </a:prstGeom>
            <a:solidFill>
              <a:srgbClr val="808000">
                <a:alpha val="30000"/>
              </a:srgbClr>
            </a:solidFill>
            <a:ln w="25400" algn="ctr">
              <a:solidFill>
                <a:srgbClr val="8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79399" name="Group 7"/>
          <p:cNvGrpSpPr>
            <a:grpSpLocks/>
          </p:cNvGrpSpPr>
          <p:nvPr/>
        </p:nvGrpSpPr>
        <p:grpSpPr bwMode="auto">
          <a:xfrm>
            <a:off x="1042988" y="1539875"/>
            <a:ext cx="6192837" cy="809625"/>
            <a:chOff x="657" y="970"/>
            <a:chExt cx="3901" cy="510"/>
          </a:xfrm>
        </p:grpSpPr>
        <p:sp>
          <p:nvSpPr>
            <p:cNvPr id="1979400" name="Rectangle 8"/>
            <p:cNvSpPr>
              <a:spLocks noChangeArrowheads="1"/>
            </p:cNvSpPr>
            <p:nvPr/>
          </p:nvSpPr>
          <p:spPr bwMode="auto">
            <a:xfrm>
              <a:off x="657" y="1207"/>
              <a:ext cx="3901" cy="273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sz="1800">
                  <a:solidFill>
                    <a:srgbClr val="800000"/>
                  </a:solidFill>
                </a:rPr>
                <a:t>Glauber-Gribov</a:t>
              </a:r>
              <a:r>
                <a:rPr lang="en-US" sz="1800">
                  <a:solidFill>
                    <a:schemeClr val="tx1"/>
                  </a:solidFill>
                </a:rPr>
                <a:t> cascade with </a:t>
              </a:r>
              <a:r>
                <a:rPr lang="en-US" sz="1800">
                  <a:solidFill>
                    <a:srgbClr val="800000"/>
                  </a:solidFill>
                </a:rPr>
                <a:t>formation zone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979401" name="AutoShape 9"/>
            <p:cNvSpPr>
              <a:spLocks noChangeAspect="1" noChangeArrowheads="1"/>
            </p:cNvSpPr>
            <p:nvPr/>
          </p:nvSpPr>
          <p:spPr bwMode="auto">
            <a:xfrm>
              <a:off x="2472" y="970"/>
              <a:ext cx="115" cy="192"/>
            </a:xfrm>
            <a:prstGeom prst="downArrow">
              <a:avLst>
                <a:gd name="adj1" fmla="val 50000"/>
                <a:gd name="adj2" fmla="val 41739"/>
              </a:avLst>
            </a:prstGeom>
            <a:solidFill>
              <a:schemeClr val="hlink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79402" name="Group 10"/>
          <p:cNvGrpSpPr>
            <a:grpSpLocks/>
          </p:cNvGrpSpPr>
          <p:nvPr/>
        </p:nvGrpSpPr>
        <p:grpSpPr bwMode="auto">
          <a:xfrm>
            <a:off x="1547813" y="2403475"/>
            <a:ext cx="5256212" cy="811213"/>
            <a:chOff x="975" y="1514"/>
            <a:chExt cx="3311" cy="511"/>
          </a:xfrm>
        </p:grpSpPr>
        <p:sp>
          <p:nvSpPr>
            <p:cNvPr id="1979403" name="AutoShape 11"/>
            <p:cNvSpPr>
              <a:spLocks noChangeAspect="1" noChangeArrowheads="1"/>
            </p:cNvSpPr>
            <p:nvPr/>
          </p:nvSpPr>
          <p:spPr bwMode="auto">
            <a:xfrm>
              <a:off x="2472" y="1514"/>
              <a:ext cx="115" cy="192"/>
            </a:xfrm>
            <a:prstGeom prst="downArrow">
              <a:avLst>
                <a:gd name="adj1" fmla="val 50000"/>
                <a:gd name="adj2" fmla="val 41739"/>
              </a:avLst>
            </a:prstGeom>
            <a:solidFill>
              <a:srgbClr val="FF0000"/>
            </a:solidFill>
            <a:ln w="12700" algn="ctr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9404" name="Rectangle 12"/>
            <p:cNvSpPr>
              <a:spLocks noChangeArrowheads="1"/>
            </p:cNvSpPr>
            <p:nvPr/>
          </p:nvSpPr>
          <p:spPr bwMode="auto">
            <a:xfrm>
              <a:off x="975" y="1752"/>
              <a:ext cx="3311" cy="273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sz="1800">
                  <a:solidFill>
                    <a:srgbClr val="800000"/>
                  </a:solidFill>
                </a:rPr>
                <a:t>(Generalized) IntraNuclear </a:t>
              </a:r>
              <a:r>
                <a:rPr lang="en-US" sz="1800">
                  <a:solidFill>
                    <a:schemeClr val="tx1"/>
                  </a:solidFill>
                </a:rPr>
                <a:t>cascade</a:t>
              </a:r>
            </a:p>
          </p:txBody>
        </p:sp>
      </p:grpSp>
      <p:grpSp>
        <p:nvGrpSpPr>
          <p:cNvPr id="1979405" name="Group 13"/>
          <p:cNvGrpSpPr>
            <a:grpSpLocks/>
          </p:cNvGrpSpPr>
          <p:nvPr/>
        </p:nvGrpSpPr>
        <p:grpSpPr bwMode="auto">
          <a:xfrm>
            <a:off x="1619250" y="4708525"/>
            <a:ext cx="5113338" cy="762000"/>
            <a:chOff x="1020" y="2966"/>
            <a:chExt cx="3221" cy="480"/>
          </a:xfrm>
        </p:grpSpPr>
        <p:sp>
          <p:nvSpPr>
            <p:cNvPr id="1979406" name="AutoShape 14"/>
            <p:cNvSpPr>
              <a:spLocks noChangeAspect="1" noChangeArrowheads="1"/>
            </p:cNvSpPr>
            <p:nvPr/>
          </p:nvSpPr>
          <p:spPr bwMode="auto">
            <a:xfrm>
              <a:off x="2472" y="2966"/>
              <a:ext cx="115" cy="192"/>
            </a:xfrm>
            <a:prstGeom prst="downArrow">
              <a:avLst>
                <a:gd name="adj1" fmla="val 50000"/>
                <a:gd name="adj2" fmla="val 41739"/>
              </a:avLst>
            </a:prstGeom>
            <a:solidFill>
              <a:srgbClr val="00FF00">
                <a:alpha val="30000"/>
              </a:srgbClr>
            </a:solidFill>
            <a:ln w="2540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9407" name="Text Box 15"/>
            <p:cNvSpPr txBox="1">
              <a:spLocks noChangeArrowheads="1"/>
            </p:cNvSpPr>
            <p:nvPr/>
          </p:nvSpPr>
          <p:spPr bwMode="auto">
            <a:xfrm>
              <a:off x="1020" y="3199"/>
              <a:ext cx="3221" cy="247"/>
            </a:xfrm>
            <a:prstGeom prst="rect">
              <a:avLst/>
            </a:prstGeom>
            <a:solidFill>
              <a:srgbClr val="00FF99">
                <a:alpha val="30000"/>
              </a:srgbClr>
            </a:solidFill>
            <a:ln w="25400">
              <a:solidFill>
                <a:srgbClr val="339966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>
                  <a:solidFill>
                    <a:srgbClr val="800000"/>
                  </a:solidFill>
                </a:rPr>
                <a:t>Evaporation/Fragmentation/Fission </a:t>
              </a:r>
              <a:r>
                <a:rPr lang="en-US" sz="1800">
                  <a:solidFill>
                    <a:schemeClr val="tx1"/>
                  </a:solidFill>
                </a:rPr>
                <a:t>model</a:t>
              </a:r>
            </a:p>
          </p:txBody>
        </p:sp>
      </p:grpSp>
      <p:sp>
        <p:nvSpPr>
          <p:cNvPr id="1979408" name="AutoShape 16"/>
          <p:cNvSpPr>
            <a:spLocks noChangeAspect="1" noChangeArrowheads="1"/>
          </p:cNvSpPr>
          <p:nvPr/>
        </p:nvSpPr>
        <p:spPr bwMode="auto">
          <a:xfrm>
            <a:off x="3924300" y="5572125"/>
            <a:ext cx="182563" cy="304800"/>
          </a:xfrm>
          <a:prstGeom prst="downArrow">
            <a:avLst>
              <a:gd name="adj1" fmla="val 50000"/>
              <a:gd name="adj2" fmla="val 41739"/>
            </a:avLst>
          </a:prstGeom>
          <a:solidFill>
            <a:srgbClr val="00CCFF">
              <a:alpha val="30000"/>
            </a:srgbClr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9409" name="Text Box 17"/>
          <p:cNvSpPr txBox="1">
            <a:spLocks noChangeArrowheads="1"/>
          </p:cNvSpPr>
          <p:nvPr/>
        </p:nvSpPr>
        <p:spPr bwMode="auto">
          <a:xfrm>
            <a:off x="2195513" y="6021388"/>
            <a:ext cx="3549650" cy="392112"/>
          </a:xfrm>
          <a:prstGeom prst="rect">
            <a:avLst/>
          </a:prstGeom>
          <a:solidFill>
            <a:srgbClr val="33CCCC">
              <a:alpha val="28999"/>
            </a:srgbClr>
          </a:solidFill>
          <a:ln w="25400">
            <a:solidFill>
              <a:srgbClr val="008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l-GR" sz="1800">
                <a:solidFill>
                  <a:srgbClr val="800000"/>
                </a:solidFill>
              </a:rPr>
              <a:t>γ</a:t>
            </a:r>
            <a:r>
              <a:rPr lang="en-US" sz="1800">
                <a:solidFill>
                  <a:srgbClr val="800000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deexcitation</a:t>
            </a:r>
            <a:endParaRPr lang="el-GR" sz="1800">
              <a:solidFill>
                <a:schemeClr val="tx1"/>
              </a:solidFill>
            </a:endParaRPr>
          </a:p>
        </p:txBody>
      </p:sp>
      <p:grpSp>
        <p:nvGrpSpPr>
          <p:cNvPr id="1979410" name="Group 18"/>
          <p:cNvGrpSpPr>
            <a:grpSpLocks/>
          </p:cNvGrpSpPr>
          <p:nvPr/>
        </p:nvGrpSpPr>
        <p:grpSpPr bwMode="auto">
          <a:xfrm>
            <a:off x="8172450" y="1412875"/>
            <a:ext cx="576263" cy="4857750"/>
            <a:chOff x="5148" y="890"/>
            <a:chExt cx="363" cy="3060"/>
          </a:xfrm>
        </p:grpSpPr>
        <p:sp>
          <p:nvSpPr>
            <p:cNvPr id="1979411" name="Text Box 19"/>
            <p:cNvSpPr txBox="1">
              <a:spLocks noChangeArrowheads="1"/>
            </p:cNvSpPr>
            <p:nvPr/>
          </p:nvSpPr>
          <p:spPr bwMode="auto">
            <a:xfrm>
              <a:off x="5148" y="890"/>
              <a:ext cx="363" cy="3060"/>
            </a:xfrm>
            <a:prstGeom prst="rect">
              <a:avLst/>
            </a:prstGeom>
            <a:gradFill rotWithShape="1">
              <a:gsLst>
                <a:gs pos="0">
                  <a:srgbClr val="FFFF66">
                    <a:alpha val="30000"/>
                  </a:srgbClr>
                </a:gs>
                <a:gs pos="100000">
                  <a:srgbClr val="A50021">
                    <a:alpha val="62000"/>
                  </a:srgbClr>
                </a:gs>
              </a:gsLst>
              <a:lin ang="5400000" scaled="1"/>
            </a:gra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 b="0">
                  <a:solidFill>
                    <a:srgbClr val="000000"/>
                  </a:solidFill>
                </a:rPr>
                <a:t>t (s)</a:t>
              </a:r>
            </a:p>
            <a:p>
              <a:pPr algn="l"/>
              <a:endParaRPr lang="en-US" sz="1400" b="0">
                <a:solidFill>
                  <a:srgbClr val="000000"/>
                </a:solidFill>
              </a:endParaRPr>
            </a:p>
            <a:p>
              <a:pPr algn="l"/>
              <a:r>
                <a:rPr lang="en-US" sz="1400" b="0">
                  <a:solidFill>
                    <a:srgbClr val="000000"/>
                  </a:solidFill>
                </a:rPr>
                <a:t>10</a:t>
              </a:r>
              <a:r>
                <a:rPr lang="en-US" sz="1400" b="0" baseline="30000">
                  <a:solidFill>
                    <a:srgbClr val="000000"/>
                  </a:solidFill>
                </a:rPr>
                <a:t>-23</a:t>
              </a: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r>
                <a:rPr lang="en-US" sz="1400" b="0">
                  <a:solidFill>
                    <a:srgbClr val="000000"/>
                  </a:solidFill>
                </a:rPr>
                <a:t>10</a:t>
              </a:r>
              <a:r>
                <a:rPr lang="en-US" sz="1400" b="0" baseline="30000">
                  <a:solidFill>
                    <a:srgbClr val="000000"/>
                  </a:solidFill>
                </a:rPr>
                <a:t>-22</a:t>
              </a: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r>
                <a:rPr lang="en-US" sz="1400" b="0">
                  <a:solidFill>
                    <a:srgbClr val="000000"/>
                  </a:solidFill>
                </a:rPr>
                <a:t>10</a:t>
              </a:r>
              <a:r>
                <a:rPr lang="en-US" sz="1400" b="0" baseline="30000">
                  <a:solidFill>
                    <a:srgbClr val="000000"/>
                  </a:solidFill>
                </a:rPr>
                <a:t>-20</a:t>
              </a: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endParaRPr lang="en-US" sz="1400" b="0" baseline="30000">
                <a:solidFill>
                  <a:srgbClr val="000000"/>
                </a:solidFill>
              </a:endParaRPr>
            </a:p>
            <a:p>
              <a:pPr algn="l"/>
              <a:r>
                <a:rPr lang="en-US" sz="1400" b="0">
                  <a:solidFill>
                    <a:srgbClr val="000000"/>
                  </a:solidFill>
                </a:rPr>
                <a:t>10</a:t>
              </a:r>
              <a:r>
                <a:rPr lang="en-US" sz="1400" b="0" baseline="30000">
                  <a:solidFill>
                    <a:srgbClr val="000000"/>
                  </a:solidFill>
                </a:rPr>
                <a:t>-16</a:t>
              </a:r>
              <a:endParaRPr lang="en-US" sz="1400" b="0">
                <a:solidFill>
                  <a:srgbClr val="000000"/>
                </a:solidFill>
              </a:endParaRPr>
            </a:p>
            <a:p>
              <a:pPr algn="l"/>
              <a:endParaRPr lang="en-US" sz="1400" b="0">
                <a:solidFill>
                  <a:srgbClr val="000000"/>
                </a:solidFill>
              </a:endParaRPr>
            </a:p>
          </p:txBody>
        </p:sp>
        <p:sp>
          <p:nvSpPr>
            <p:cNvPr id="1979412" name="Line 20"/>
            <p:cNvSpPr>
              <a:spLocks noChangeShapeType="1"/>
            </p:cNvSpPr>
            <p:nvPr/>
          </p:nvSpPr>
          <p:spPr bwMode="auto">
            <a:xfrm>
              <a:off x="5284" y="1344"/>
              <a:ext cx="0" cy="7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9413" name="Line 21"/>
            <p:cNvSpPr>
              <a:spLocks noChangeShapeType="1"/>
            </p:cNvSpPr>
            <p:nvPr/>
          </p:nvSpPr>
          <p:spPr bwMode="auto">
            <a:xfrm>
              <a:off x="5284" y="2251"/>
              <a:ext cx="0" cy="81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9414" name="Line 22"/>
            <p:cNvSpPr>
              <a:spLocks noChangeShapeType="1"/>
            </p:cNvSpPr>
            <p:nvPr/>
          </p:nvSpPr>
          <p:spPr bwMode="auto">
            <a:xfrm>
              <a:off x="5284" y="3249"/>
              <a:ext cx="0" cy="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5536" y="2075445"/>
            <a:ext cx="6480335" cy="1077218"/>
            <a:chOff x="395536" y="2075445"/>
            <a:chExt cx="6480335" cy="1077218"/>
          </a:xfrm>
        </p:grpSpPr>
        <p:sp>
          <p:nvSpPr>
            <p:cNvPr id="3" name="Right Arrow 2"/>
            <p:cNvSpPr/>
            <p:nvPr/>
          </p:nvSpPr>
          <p:spPr bwMode="auto">
            <a:xfrm>
              <a:off x="395536" y="2492896"/>
              <a:ext cx="503436" cy="242316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02940" y="2075445"/>
              <a:ext cx="5472931" cy="107721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l">
                <a:buClr>
                  <a:srgbClr val="C00000"/>
                </a:buClr>
                <a:buFont typeface="Wingdings" pitchFamily="2" charset="2"/>
                <a:buChar char="Ø"/>
              </a:pPr>
              <a:r>
                <a:rPr lang="en-GB" dirty="0" smtClean="0">
                  <a:solidFill>
                    <a:srgbClr val="800000"/>
                  </a:solidFill>
                </a:rPr>
                <a:t>Cross sections: absorption/quasi-elastic</a:t>
              </a:r>
            </a:p>
            <a:p>
              <a:pPr marL="285750" indent="-285750" algn="l">
                <a:buClr>
                  <a:srgbClr val="C00000"/>
                </a:buClr>
                <a:buFont typeface="Wingdings" pitchFamily="2" charset="2"/>
                <a:buChar char="Ø"/>
              </a:pPr>
              <a:r>
                <a:rPr lang="en-GB" dirty="0" smtClean="0">
                  <a:solidFill>
                    <a:srgbClr val="800000"/>
                  </a:solidFill>
                </a:rPr>
                <a:t>Transition from single to multiple chains/collisions</a:t>
              </a:r>
            </a:p>
            <a:p>
              <a:pPr marL="285750" indent="-285750" algn="l">
                <a:buClr>
                  <a:srgbClr val="C00000"/>
                </a:buClr>
                <a:buFont typeface="Wingdings" pitchFamily="2" charset="2"/>
                <a:buChar char="Ø"/>
              </a:pPr>
              <a:r>
                <a:rPr lang="en-GB" dirty="0" smtClean="0">
                  <a:solidFill>
                    <a:srgbClr val="800000"/>
                  </a:solidFill>
                </a:rPr>
                <a:t>Transition (</a:t>
              </a:r>
              <a:r>
                <a:rPr lang="en-GB" dirty="0" err="1" smtClean="0">
                  <a:solidFill>
                    <a:srgbClr val="800000"/>
                  </a:solidFill>
                </a:rPr>
                <a:t>hN</a:t>
              </a:r>
              <a:r>
                <a:rPr lang="en-GB" dirty="0" smtClean="0">
                  <a:solidFill>
                    <a:srgbClr val="800000"/>
                  </a:solidFill>
                </a:rPr>
                <a:t>) from resonance production to quark string models</a:t>
              </a:r>
              <a:endParaRPr lang="en-GB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5536" y="2636912"/>
            <a:ext cx="6245533" cy="1077218"/>
            <a:chOff x="395536" y="3074511"/>
            <a:chExt cx="6245533" cy="1077218"/>
          </a:xfrm>
        </p:grpSpPr>
        <p:sp>
          <p:nvSpPr>
            <p:cNvPr id="27" name="Right Arrow 26"/>
            <p:cNvSpPr/>
            <p:nvPr/>
          </p:nvSpPr>
          <p:spPr bwMode="auto">
            <a:xfrm>
              <a:off x="395536" y="3289821"/>
              <a:ext cx="503436" cy="242316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10768" y="3074511"/>
              <a:ext cx="4930301" cy="107721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FF0066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l">
                <a:buClr>
                  <a:srgbClr val="7030A0"/>
                </a:buClr>
                <a:buFont typeface="Wingdings" pitchFamily="2" charset="2"/>
                <a:buChar char="ü"/>
              </a:pPr>
              <a:r>
                <a:rPr lang="en-GB" dirty="0" smtClean="0">
                  <a:solidFill>
                    <a:srgbClr val="CC0099"/>
                  </a:solidFill>
                </a:rPr>
                <a:t>Onset of formation zone</a:t>
              </a:r>
            </a:p>
            <a:p>
              <a:pPr marL="285750" indent="-285750" algn="l">
                <a:buClr>
                  <a:srgbClr val="7030A0"/>
                </a:buClr>
                <a:buFont typeface="Wingdings" pitchFamily="2" charset="2"/>
                <a:buChar char="ü"/>
              </a:pPr>
              <a:r>
                <a:rPr lang="en-GB" dirty="0" smtClean="0">
                  <a:solidFill>
                    <a:srgbClr val="CC0099"/>
                  </a:solidFill>
                </a:rPr>
                <a:t>Fast light fragments</a:t>
              </a:r>
            </a:p>
            <a:p>
              <a:pPr marL="285750" indent="-285750" algn="l">
                <a:buClr>
                  <a:srgbClr val="7030A0"/>
                </a:buClr>
                <a:buFont typeface="Wingdings" pitchFamily="2" charset="2"/>
                <a:buChar char="ü"/>
              </a:pPr>
              <a:r>
                <a:rPr lang="en-GB" dirty="0" smtClean="0">
                  <a:solidFill>
                    <a:srgbClr val="CC0099"/>
                  </a:solidFill>
                </a:rPr>
                <a:t>(Pion interactions below 1 </a:t>
              </a:r>
              <a:r>
                <a:rPr lang="en-GB" dirty="0" err="1" smtClean="0">
                  <a:solidFill>
                    <a:srgbClr val="CC0099"/>
                  </a:solidFill>
                </a:rPr>
                <a:t>GeV</a:t>
              </a:r>
              <a:r>
                <a:rPr lang="en-GB" dirty="0" smtClean="0">
                  <a:solidFill>
                    <a:srgbClr val="CC0099"/>
                  </a:solidFill>
                </a:rPr>
                <a:t>)</a:t>
              </a:r>
            </a:p>
            <a:p>
              <a:pPr marL="285750" indent="-285750" algn="l">
                <a:buClr>
                  <a:srgbClr val="7030A0"/>
                </a:buClr>
                <a:buFont typeface="Wingdings" pitchFamily="2" charset="2"/>
                <a:buChar char="ü"/>
              </a:pPr>
              <a:r>
                <a:rPr lang="en-US" dirty="0" smtClean="0">
                  <a:solidFill>
                    <a:srgbClr val="CC0099"/>
                  </a:solidFill>
                </a:rPr>
                <a:t>(In medium cross-sections)</a:t>
              </a:r>
              <a:endParaRPr lang="en-GB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5536" y="5013325"/>
            <a:ext cx="6469579" cy="584775"/>
            <a:chOff x="395536" y="5013325"/>
            <a:chExt cx="6469579" cy="584775"/>
          </a:xfrm>
        </p:grpSpPr>
        <p:sp>
          <p:nvSpPr>
            <p:cNvPr id="28" name="Right Arrow 27"/>
            <p:cNvSpPr/>
            <p:nvPr/>
          </p:nvSpPr>
          <p:spPr bwMode="auto">
            <a:xfrm>
              <a:off x="395536" y="5157192"/>
              <a:ext cx="503436" cy="242316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6720" y="5013325"/>
              <a:ext cx="5378395" cy="584775"/>
            </a:xfrm>
            <a:prstGeom prst="rect">
              <a:avLst/>
            </a:prstGeom>
            <a:solidFill>
              <a:srgbClr val="00FFCC"/>
            </a:solidFill>
            <a:ln w="19050"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 algn="l">
                <a:buClr>
                  <a:srgbClr val="000099"/>
                </a:buClr>
                <a:buFont typeface="Wingdings" pitchFamily="2" charset="2"/>
                <a:buChar char="q"/>
              </a:pPr>
              <a:r>
                <a:rPr lang="en-GB" dirty="0" smtClean="0"/>
                <a:t>Spin and parity…</a:t>
              </a:r>
            </a:p>
            <a:p>
              <a:pPr marL="285750" indent="-285750" algn="l">
                <a:buClr>
                  <a:srgbClr val="000099"/>
                </a:buClr>
                <a:buFont typeface="Wingdings" pitchFamily="2" charset="2"/>
                <a:buChar char="q"/>
              </a:pPr>
              <a:r>
                <a:rPr lang="en-GB" dirty="0" smtClean="0"/>
                <a:t>Statistical multi-fragmentation or binary emission?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616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7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97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97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7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97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7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7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7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9408" grpId="0" animBg="1"/>
      <p:bldP spid="197940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Text Box 2"/>
          <p:cNvSpPr txBox="1">
            <a:spLocks noChangeArrowheads="1"/>
          </p:cNvSpPr>
          <p:nvPr/>
        </p:nvSpPr>
        <p:spPr bwMode="auto">
          <a:xfrm>
            <a:off x="974725" y="1255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071107" name="Text Box 3"/>
          <p:cNvSpPr txBox="1">
            <a:spLocks noChangeArrowheads="1"/>
          </p:cNvSpPr>
          <p:nvPr/>
        </p:nvSpPr>
        <p:spPr bwMode="auto">
          <a:xfrm>
            <a:off x="2051050" y="765175"/>
            <a:ext cx="4752975" cy="2039938"/>
          </a:xfrm>
          <a:prstGeom prst="rect">
            <a:avLst/>
          </a:prstGeom>
          <a:solidFill>
            <a:schemeClr val="bg1"/>
          </a:solidFill>
          <a:ln w="25400">
            <a:solidFill>
              <a:srgbClr val="F3E7B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6600"/>
                </a:solidFill>
                <a:latin typeface="Arial" charset="0"/>
              </a:rPr>
              <a:t>DPMJET-III</a:t>
            </a:r>
          </a:p>
          <a:p>
            <a:pPr marL="169863" lvl="1" algn="l"/>
            <a:r>
              <a:rPr lang="en-US">
                <a:solidFill>
                  <a:srgbClr val="FF0066"/>
                </a:solidFill>
                <a:latin typeface="Arial" charset="0"/>
              </a:rPr>
              <a:t>DPMJET</a:t>
            </a:r>
            <a:r>
              <a:rPr lang="en-US">
                <a:solidFill>
                  <a:srgbClr val="333399"/>
                </a:solidFill>
                <a:latin typeface="Arial" charset="0"/>
              </a:rPr>
              <a:t> (R. Engel, J. Ranft , S. Roesler</a:t>
            </a:r>
            <a:r>
              <a:rPr lang="en-US" baseline="3000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US">
                <a:solidFill>
                  <a:srgbClr val="333399"/>
                </a:solidFill>
                <a:latin typeface="Arial" charset="0"/>
              </a:rPr>
              <a:t>): Nucleus-Nucleus interaction model. Used in many Cosmic Ray shower codes. Based on the Dual Parton Model and formation zone Glauber cascade, like the high-energy FLUKA h-A event generator</a:t>
            </a:r>
            <a:endParaRPr lang="en-US">
              <a:latin typeface="Arial" charset="0"/>
            </a:endParaRPr>
          </a:p>
        </p:txBody>
      </p:sp>
      <p:sp>
        <p:nvSpPr>
          <p:cNvPr id="1071108" name="Text Box 4"/>
          <p:cNvSpPr txBox="1">
            <a:spLocks noChangeArrowheads="1"/>
          </p:cNvSpPr>
          <p:nvPr/>
        </p:nvSpPr>
        <p:spPr bwMode="auto">
          <a:xfrm>
            <a:off x="2000250" y="3200400"/>
            <a:ext cx="4705350" cy="1477328"/>
          </a:xfrm>
          <a:prstGeom prst="rect">
            <a:avLst/>
          </a:prstGeom>
          <a:solidFill>
            <a:schemeClr val="bg1"/>
          </a:solidFill>
          <a:ln w="25400">
            <a:solidFill>
              <a:srgbClr val="EEBF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rgbClr val="006600"/>
                </a:solidFill>
                <a:latin typeface="Arial" charset="0"/>
              </a:rPr>
              <a:t>Modified and extended </a:t>
            </a:r>
            <a:r>
              <a:rPr lang="en-US" dirty="0">
                <a:solidFill>
                  <a:srgbClr val="006600"/>
                </a:solidFill>
                <a:latin typeface="Arial" charset="0"/>
              </a:rPr>
              <a:t>version </a:t>
            </a:r>
            <a:r>
              <a:rPr lang="en-US" dirty="0" smtClean="0">
                <a:solidFill>
                  <a:srgbClr val="006600"/>
                </a:solidFill>
                <a:latin typeface="Arial" charset="0"/>
              </a:rPr>
              <a:t>of  </a:t>
            </a:r>
            <a:r>
              <a:rPr lang="en-US" dirty="0">
                <a:solidFill>
                  <a:srgbClr val="006600"/>
                </a:solidFill>
                <a:latin typeface="Arial" charset="0"/>
              </a:rPr>
              <a:t>rQMD-2.4</a:t>
            </a:r>
          </a:p>
          <a:p>
            <a:pPr marL="169863" lvl="1" algn="l"/>
            <a:r>
              <a:rPr lang="en-US" dirty="0">
                <a:solidFill>
                  <a:srgbClr val="FF0066"/>
                </a:solidFill>
                <a:latin typeface="Arial" charset="0"/>
              </a:rPr>
              <a:t>rQMD-2.4 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(H. </a:t>
            </a:r>
            <a:r>
              <a:rPr lang="en-US" dirty="0" err="1">
                <a:solidFill>
                  <a:srgbClr val="333399"/>
                </a:solidFill>
                <a:latin typeface="Arial" charset="0"/>
              </a:rPr>
              <a:t>Sorge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 et al</a:t>
            </a:r>
            <a:r>
              <a:rPr lang="en-US" baseline="30000" dirty="0">
                <a:solidFill>
                  <a:srgbClr val="333399"/>
                </a:solidFill>
                <a:latin typeface="Arial" charset="0"/>
              </a:rPr>
              <a:t>.2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) Cascade-Relativistic QMD model</a:t>
            </a:r>
          </a:p>
          <a:p>
            <a:pPr marL="169863" lvl="1" algn="l"/>
            <a:r>
              <a:rPr lang="en-US" dirty="0">
                <a:solidFill>
                  <a:srgbClr val="333399"/>
                </a:solidFill>
                <a:latin typeface="Arial" charset="0"/>
              </a:rPr>
              <a:t>Successfully applied to relativistic A-A particle production </a:t>
            </a:r>
            <a:endParaRPr lang="en-US" dirty="0">
              <a:latin typeface="Arial" charset="0"/>
            </a:endParaRPr>
          </a:p>
        </p:txBody>
      </p:sp>
      <p:sp>
        <p:nvSpPr>
          <p:cNvPr id="1071109" name="Text Box 5"/>
          <p:cNvSpPr txBox="1">
            <a:spLocks noChangeArrowheads="1"/>
          </p:cNvSpPr>
          <p:nvPr/>
        </p:nvSpPr>
        <p:spPr bwMode="auto">
          <a:xfrm>
            <a:off x="1981200" y="5029200"/>
            <a:ext cx="45720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D797A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6600"/>
                </a:solidFill>
                <a:latin typeface="Arial" charset="0"/>
              </a:rPr>
              <a:t>BME (</a:t>
            </a:r>
            <a:r>
              <a:rPr lang="en-US" dirty="0" err="1">
                <a:solidFill>
                  <a:srgbClr val="006600"/>
                </a:solidFill>
                <a:latin typeface="Arial" charset="0"/>
              </a:rPr>
              <a:t>BoltzmannMasterEquation</a:t>
            </a:r>
            <a:r>
              <a:rPr lang="en-US" dirty="0">
                <a:solidFill>
                  <a:srgbClr val="006600"/>
                </a:solidFill>
                <a:latin typeface="Arial" charset="0"/>
              </a:rPr>
              <a:t>)</a:t>
            </a:r>
          </a:p>
          <a:p>
            <a:pPr marL="231775" lvl="1" algn="l"/>
            <a:r>
              <a:rPr lang="en-US" dirty="0">
                <a:solidFill>
                  <a:srgbClr val="333399"/>
                </a:solidFill>
                <a:latin typeface="Arial" charset="0"/>
              </a:rPr>
              <a:t>FLUKA implementation of BME from </a:t>
            </a:r>
            <a:r>
              <a:rPr lang="en-US" dirty="0" err="1">
                <a:solidFill>
                  <a:srgbClr val="333399"/>
                </a:solidFill>
                <a:latin typeface="Arial" charset="0"/>
              </a:rPr>
              <a:t>E.Gadioli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 et al (Milan</a:t>
            </a:r>
            <a:r>
              <a:rPr lang="en-US" dirty="0" smtClean="0">
                <a:solidFill>
                  <a:srgbClr val="333399"/>
                </a:solidFill>
                <a:latin typeface="Arial" charset="0"/>
              </a:rPr>
              <a:t>)</a:t>
            </a:r>
            <a:endParaRPr lang="en-US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071110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14400" cy="6483826"/>
          </a:xfrm>
          <a:prstGeom prst="rect">
            <a:avLst/>
          </a:prstGeom>
          <a:gradFill rotWithShape="1">
            <a:gsLst>
              <a:gs pos="0">
                <a:srgbClr val="FFFF66">
                  <a:alpha val="30000"/>
                </a:srgbClr>
              </a:gs>
              <a:gs pos="100000">
                <a:srgbClr val="A50021">
                  <a:alpha val="62000"/>
                </a:srgbClr>
              </a:gs>
            </a:gsLst>
            <a:lin ang="5400000" scaled="1"/>
          </a:gradFill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 sz="2000">
                <a:solidFill>
                  <a:srgbClr val="000000"/>
                </a:solidFill>
              </a:rPr>
              <a:t>10</a:t>
            </a:r>
            <a:r>
              <a:rPr lang="en-US" sz="2000" baseline="30000">
                <a:solidFill>
                  <a:srgbClr val="000000"/>
                </a:solidFill>
              </a:rPr>
              <a:t>10</a:t>
            </a:r>
          </a:p>
          <a:p>
            <a:pPr algn="ctr"/>
            <a:endParaRPr lang="en-US" sz="2000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r>
              <a:rPr lang="en-US" sz="2000">
                <a:solidFill>
                  <a:srgbClr val="000000"/>
                </a:solidFill>
              </a:rPr>
              <a:t>5</a:t>
            </a:r>
            <a:endParaRPr lang="en-US" sz="2000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r>
              <a:rPr lang="en-US" sz="2000">
                <a:solidFill>
                  <a:srgbClr val="000000"/>
                </a:solidFill>
              </a:rPr>
              <a:t>0.1</a:t>
            </a:r>
            <a:endParaRPr lang="en-US" sz="2000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endParaRPr lang="en-US" baseline="30000">
              <a:solidFill>
                <a:srgbClr val="000000"/>
              </a:solidFill>
            </a:endParaRPr>
          </a:p>
          <a:p>
            <a:pPr algn="ctr"/>
            <a:r>
              <a:rPr lang="en-US" sz="2000">
                <a:solidFill>
                  <a:srgbClr val="000000"/>
                </a:solidFill>
              </a:rPr>
              <a:t>E </a:t>
            </a:r>
            <a:r>
              <a:rPr lang="en-US" sz="1600">
                <a:solidFill>
                  <a:srgbClr val="000000"/>
                </a:solidFill>
              </a:rPr>
              <a:t>(GeV/A)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71111" name="Text Box 7"/>
          <p:cNvSpPr txBox="1">
            <a:spLocks noChangeArrowheads="1"/>
          </p:cNvSpPr>
          <p:nvPr/>
        </p:nvSpPr>
        <p:spPr bwMode="auto">
          <a:xfrm rot="16200000">
            <a:off x="-1366043" y="3118643"/>
            <a:ext cx="6172200" cy="39211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Electromagnetic dissociation</a:t>
            </a:r>
          </a:p>
        </p:txBody>
      </p:sp>
      <p:sp>
        <p:nvSpPr>
          <p:cNvPr id="1071112" name="Text Box 8"/>
          <p:cNvSpPr txBox="1">
            <a:spLocks noChangeArrowheads="1"/>
          </p:cNvSpPr>
          <p:nvPr/>
        </p:nvSpPr>
        <p:spPr bwMode="auto">
          <a:xfrm>
            <a:off x="7162800" y="722313"/>
            <a:ext cx="1981200" cy="54229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FLUKA</a:t>
            </a:r>
          </a:p>
          <a:p>
            <a:pPr algn="l"/>
            <a:r>
              <a:rPr lang="en-US" sz="2000">
                <a:latin typeface="Arial" charset="0"/>
              </a:rPr>
              <a:t>Evaporation- fission- fragmentation module </a:t>
            </a:r>
          </a:p>
          <a:p>
            <a:pPr algn="l"/>
            <a:r>
              <a:rPr lang="en-US" sz="2000">
                <a:solidFill>
                  <a:srgbClr val="000000"/>
                </a:solidFill>
                <a:latin typeface="Arial" charset="0"/>
              </a:rPr>
              <a:t>handles fragment deexcitation</a:t>
            </a:r>
          </a:p>
          <a:p>
            <a:pPr algn="l"/>
            <a:r>
              <a:rPr lang="en-US" sz="2000" b="1">
                <a:solidFill>
                  <a:srgbClr val="000000"/>
                </a:solidFill>
                <a:latin typeface="Arial" charset="0"/>
              </a:rPr>
              <a:t>Tested and benchmarked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in h-A reactions</a:t>
            </a:r>
          </a:p>
          <a:p>
            <a:pPr algn="l"/>
            <a:endParaRPr lang="en-US" sz="2000">
              <a:solidFill>
                <a:srgbClr val="000000"/>
              </a:solidFill>
              <a:latin typeface="Arial" charset="0"/>
              <a:sym typeface="Symbol" pitchFamily="18" charset="2"/>
            </a:endParaRPr>
          </a:p>
          <a:p>
            <a:pPr algn="l">
              <a:buFont typeface="Symbol" pitchFamily="18" charset="2"/>
              <a:buNone/>
            </a:pPr>
            <a:r>
              <a:rPr lang="en-US" b="1" i="1">
                <a:solidFill>
                  <a:srgbClr val="333399"/>
                </a:solidFill>
                <a:latin typeface="Arial" charset="0"/>
                <a:sym typeface="Symbol" pitchFamily="18" charset="2"/>
              </a:rPr>
              <a:t>(Projectile-like evaporation is responsible for the most energetic fragments)</a:t>
            </a:r>
            <a:endParaRPr lang="en-US">
              <a:latin typeface="Arial" charset="0"/>
            </a:endParaRPr>
          </a:p>
        </p:txBody>
      </p:sp>
      <p:sp>
        <p:nvSpPr>
          <p:cNvPr id="1071113" name="Rectangle 9"/>
          <p:cNvSpPr>
            <a:spLocks noChangeArrowheads="1"/>
          </p:cNvSpPr>
          <p:nvPr/>
        </p:nvSpPr>
        <p:spPr bwMode="auto">
          <a:xfrm>
            <a:off x="1909192" y="103188"/>
            <a:ext cx="7631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/>
            <a:r>
              <a:rPr lang="en-US" sz="2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Heavy ion interaction models in FLUKA </a:t>
            </a:r>
            <a:endParaRPr lang="en-US" sz="24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1114" name="AutoShape 10"/>
          <p:cNvSpPr>
            <a:spLocks noChangeArrowheads="1"/>
          </p:cNvSpPr>
          <p:nvPr/>
        </p:nvSpPr>
        <p:spPr bwMode="auto">
          <a:xfrm>
            <a:off x="6804025" y="1773238"/>
            <a:ext cx="354013" cy="5238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1115" name="AutoShape 11"/>
          <p:cNvSpPr>
            <a:spLocks noChangeArrowheads="1"/>
          </p:cNvSpPr>
          <p:nvPr/>
        </p:nvSpPr>
        <p:spPr bwMode="auto">
          <a:xfrm>
            <a:off x="6705600" y="38100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1116" name="AutoShape 12"/>
          <p:cNvSpPr>
            <a:spLocks noChangeArrowheads="1"/>
          </p:cNvSpPr>
          <p:nvPr/>
        </p:nvSpPr>
        <p:spPr bwMode="auto">
          <a:xfrm>
            <a:off x="6553200" y="54102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1117" name="AutoShape 13"/>
          <p:cNvSpPr>
            <a:spLocks noChangeArrowheads="1"/>
          </p:cNvSpPr>
          <p:nvPr/>
        </p:nvSpPr>
        <p:spPr bwMode="auto">
          <a:xfrm>
            <a:off x="1905000" y="4800600"/>
            <a:ext cx="5334000" cy="152400"/>
          </a:xfrm>
          <a:prstGeom prst="rightArrow">
            <a:avLst>
              <a:gd name="adj1" fmla="val 50000"/>
              <a:gd name="adj2" fmla="val 8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1118" name="AutoShape 14"/>
          <p:cNvSpPr>
            <a:spLocks noChangeArrowheads="1"/>
          </p:cNvSpPr>
          <p:nvPr/>
        </p:nvSpPr>
        <p:spPr bwMode="auto">
          <a:xfrm>
            <a:off x="1981200" y="2895600"/>
            <a:ext cx="5334000" cy="152400"/>
          </a:xfrm>
          <a:prstGeom prst="rightArrow">
            <a:avLst>
              <a:gd name="adj1" fmla="val 50000"/>
              <a:gd name="adj2" fmla="val 8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1119" name="Text Box 15"/>
          <p:cNvSpPr txBox="1">
            <a:spLocks noChangeArrowheads="1"/>
          </p:cNvSpPr>
          <p:nvPr/>
        </p:nvSpPr>
        <p:spPr bwMode="auto">
          <a:xfrm>
            <a:off x="2363787" y="6276975"/>
            <a:ext cx="6780213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aseline="30000" dirty="0">
                <a:latin typeface="Arial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proc. MC2000 , p 1033 (2001)</a:t>
            </a:r>
            <a:endParaRPr lang="en-US" sz="1600" baseline="30000" dirty="0">
              <a:latin typeface="Arial" charset="0"/>
            </a:endParaRPr>
          </a:p>
          <a:p>
            <a:pPr algn="l"/>
            <a:r>
              <a:rPr lang="en-US" sz="1600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NPA 498, 567c (1989),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Ann.Phys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. 192,266 (1989), PRC 52, 3291 (1995)</a:t>
            </a:r>
            <a:endParaRPr lang="en-US" sz="1600" baseline="30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ChangeArrowheads="1"/>
          </p:cNvSpPr>
          <p:nvPr/>
        </p:nvSpPr>
        <p:spPr bwMode="auto">
          <a:xfrm>
            <a:off x="1" y="116632"/>
            <a:ext cx="9036496" cy="85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2400" b="1" dirty="0"/>
              <a:t>THE BME* (Boltzmann Master Equation) – FLUKA interface 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en-US" sz="2400" b="1" dirty="0"/>
              <a:t> – nucleus interactions below </a:t>
            </a:r>
            <a:r>
              <a:rPr lang="en-US" sz="2400" b="1" dirty="0" smtClean="0"/>
              <a:t>150 </a:t>
            </a:r>
            <a:r>
              <a:rPr lang="en-US" sz="2400" b="1" dirty="0" err="1"/>
              <a:t>MeV</a:t>
            </a:r>
            <a:r>
              <a:rPr lang="en-US" sz="2400" b="1" dirty="0"/>
              <a:t>/n</a:t>
            </a:r>
          </a:p>
        </p:txBody>
      </p:sp>
      <p:sp>
        <p:nvSpPr>
          <p:cNvPr id="1397763" name="Rectangle 3"/>
          <p:cNvSpPr>
            <a:spLocks noChangeArrowheads="1"/>
          </p:cNvSpPr>
          <p:nvPr/>
        </p:nvSpPr>
        <p:spPr bwMode="auto">
          <a:xfrm>
            <a:off x="539750" y="1125538"/>
            <a:ext cx="83169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A version of the BME-FLUKA event generator considering two different reaction mechanisms is implemented in FLUKA</a:t>
            </a:r>
          </a:p>
        </p:txBody>
      </p:sp>
      <p:sp>
        <p:nvSpPr>
          <p:cNvPr id="1397764" name="Rectangle 4"/>
          <p:cNvSpPr>
            <a:spLocks noChangeArrowheads="1"/>
          </p:cNvSpPr>
          <p:nvPr/>
        </p:nvSpPr>
        <p:spPr bwMode="auto">
          <a:xfrm>
            <a:off x="611188" y="2205038"/>
            <a:ext cx="3733800" cy="3398837"/>
          </a:xfrm>
          <a:prstGeom prst="rect">
            <a:avLst/>
          </a:prstGeom>
          <a:noFill/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CC0000"/>
                </a:solidFill>
              </a:rPr>
              <a:t>1. COMPLETE FUSION</a:t>
            </a:r>
            <a:endParaRPr lang="en-US" sz="1800" b="0">
              <a:solidFill>
                <a:schemeClr val="tx1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 i="1">
                <a:solidFill>
                  <a:schemeClr val="tx1"/>
                </a:solidFill>
              </a:rPr>
              <a:t>Preequilibrium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b="0">
                <a:solidFill>
                  <a:schemeClr val="tx1"/>
                </a:solidFill>
              </a:rPr>
              <a:t>according to the BME theory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1800" b="0">
                <a:solidFill>
                  <a:srgbClr val="990000"/>
                </a:solidFill>
              </a:rPr>
              <a:t>In order to get the multiplicities of the pre-equilibrium particles and their double differential spectra, the BME theory is applied to a few representative systems at different bombarding energies and the results are parameterized</a:t>
            </a:r>
          </a:p>
        </p:txBody>
      </p:sp>
      <p:sp>
        <p:nvSpPr>
          <p:cNvPr id="1397765" name="Text Box 5"/>
          <p:cNvSpPr txBox="1">
            <a:spLocks noChangeArrowheads="1"/>
          </p:cNvSpPr>
          <p:nvPr/>
        </p:nvSpPr>
        <p:spPr bwMode="auto">
          <a:xfrm>
            <a:off x="4572000" y="1916113"/>
            <a:ext cx="4267200" cy="4498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2. PERIPHERAL COLLISION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three body</a:t>
            </a:r>
            <a:r>
              <a:rPr lang="en-US" sz="1800" b="0">
                <a:solidFill>
                  <a:schemeClr val="tx1"/>
                </a:solidFill>
              </a:rPr>
              <a:t> mechanism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</a:rPr>
              <a:t>or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</a:rPr>
              <a:t>“</a:t>
            </a:r>
            <a:r>
              <a:rPr lang="en-US" sz="1800">
                <a:solidFill>
                  <a:schemeClr val="tx1"/>
                </a:solidFill>
              </a:rPr>
              <a:t>inelastic scattering</a:t>
            </a:r>
            <a:r>
              <a:rPr lang="en-US" sz="1800" b="0">
                <a:solidFill>
                  <a:schemeClr val="tx1"/>
                </a:solidFill>
              </a:rPr>
              <a:t>” (for high b)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1800" b="0">
                <a:solidFill>
                  <a:srgbClr val="003399"/>
                </a:solidFill>
              </a:rPr>
              <a:t>The complete fusion cross section decreases with increasing bombarding energy. We integrate the nuclear densities of the projectile and the target over their overlapping region,, and obtain an </a:t>
            </a:r>
            <a:r>
              <a:rPr lang="en-US" sz="1800" i="1">
                <a:solidFill>
                  <a:srgbClr val="003399"/>
                </a:solidFill>
              </a:rPr>
              <a:t>excited “middle source”</a:t>
            </a:r>
            <a:r>
              <a:rPr lang="en-US" sz="1800" b="0">
                <a:solidFill>
                  <a:srgbClr val="003399"/>
                </a:solidFill>
              </a:rPr>
              <a:t> and </a:t>
            </a:r>
            <a:r>
              <a:rPr lang="en-US" sz="1800" i="1">
                <a:solidFill>
                  <a:srgbClr val="003399"/>
                </a:solidFill>
              </a:rPr>
              <a:t>two fragments (projectile and target-like).</a:t>
            </a:r>
            <a:r>
              <a:rPr lang="en-US" sz="1800" b="0">
                <a:solidFill>
                  <a:srgbClr val="003399"/>
                </a:solidFill>
              </a:rPr>
              <a:t> The kinematics is suggested by break-up studies.</a:t>
            </a:r>
          </a:p>
        </p:txBody>
      </p:sp>
      <p:sp>
        <p:nvSpPr>
          <p:cNvPr id="1397766" name="Text Box 6"/>
          <p:cNvSpPr txBox="1">
            <a:spLocks noChangeArrowheads="1"/>
          </p:cNvSpPr>
          <p:nvPr/>
        </p:nvSpPr>
        <p:spPr bwMode="auto">
          <a:xfrm>
            <a:off x="323850" y="5876925"/>
            <a:ext cx="3527425" cy="5810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0" baseline="30000">
                <a:solidFill>
                  <a:schemeClr val="tx1"/>
                </a:solidFill>
              </a:rPr>
              <a:t>*</a:t>
            </a:r>
            <a:r>
              <a:rPr lang="en-US" b="0" i="1">
                <a:solidFill>
                  <a:schemeClr val="tx1"/>
                </a:solidFill>
              </a:rPr>
              <a:t>M. Cavinato et al., Nucl. Phys. A  </a:t>
            </a:r>
            <a:r>
              <a:rPr lang="en-US" i="1">
                <a:solidFill>
                  <a:schemeClr val="tx1"/>
                </a:solidFill>
              </a:rPr>
              <a:t>643</a:t>
            </a:r>
            <a:r>
              <a:rPr lang="en-US" b="0" i="1">
                <a:solidFill>
                  <a:schemeClr val="tx1"/>
                </a:solidFill>
              </a:rPr>
              <a:t>, 15 (1998); </a:t>
            </a:r>
            <a:r>
              <a:rPr lang="en-US" i="1">
                <a:solidFill>
                  <a:schemeClr val="tx1"/>
                </a:solidFill>
              </a:rPr>
              <a:t>679</a:t>
            </a:r>
            <a:r>
              <a:rPr lang="en-US" b="0" i="1">
                <a:solidFill>
                  <a:schemeClr val="tx1"/>
                </a:solidFill>
              </a:rPr>
              <a:t>, 753 (2001)</a:t>
            </a:r>
          </a:p>
        </p:txBody>
      </p:sp>
    </p:spTree>
    <p:extLst>
      <p:ext uri="{BB962C8B-B14F-4D97-AF65-F5344CB8AC3E}">
        <p14:creationId xmlns:p14="http://schemas.microsoft.com/office/powerpoint/2010/main" val="39072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0"/>
            <a:ext cx="3563937" cy="1052513"/>
          </a:xfrm>
          <a:noFill/>
          <a:ln/>
        </p:spPr>
        <p:txBody>
          <a:bodyPr/>
          <a:lstStyle/>
          <a:p>
            <a:r>
              <a:rPr lang="en-US" sz="2400" i="1">
                <a:solidFill>
                  <a:srgbClr val="990000"/>
                </a:solidFill>
              </a:rPr>
              <a:t>BME event generator benchmarks</a:t>
            </a:r>
          </a:p>
        </p:txBody>
      </p:sp>
      <p:sp>
        <p:nvSpPr>
          <p:cNvPr id="1399811" name="Text Box 3"/>
          <p:cNvSpPr txBox="1">
            <a:spLocks noChangeArrowheads="1"/>
          </p:cNvSpPr>
          <p:nvPr/>
        </p:nvSpPr>
        <p:spPr bwMode="auto">
          <a:xfrm>
            <a:off x="5867400" y="1557338"/>
            <a:ext cx="302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aseline="30000">
                <a:solidFill>
                  <a:schemeClr val="tx1"/>
                </a:solidFill>
                <a:latin typeface="Arial" charset="0"/>
              </a:rPr>
              <a:t>12</a:t>
            </a:r>
            <a:r>
              <a:rPr lang="en-GB" sz="2000">
                <a:solidFill>
                  <a:schemeClr val="tx1"/>
                </a:solidFill>
                <a:latin typeface="Arial" charset="0"/>
              </a:rPr>
              <a:t>C + </a:t>
            </a:r>
            <a:r>
              <a:rPr lang="en-GB" sz="2000" baseline="30000">
                <a:solidFill>
                  <a:schemeClr val="tx1"/>
                </a:solidFill>
                <a:latin typeface="Arial" charset="0"/>
              </a:rPr>
              <a:t>12</a:t>
            </a:r>
            <a:r>
              <a:rPr lang="en-GB" sz="2000">
                <a:solidFill>
                  <a:schemeClr val="tx1"/>
                </a:solidFill>
                <a:latin typeface="Arial" charset="0"/>
              </a:rPr>
              <a:t>C  @ 16.5 MeV/n</a:t>
            </a:r>
          </a:p>
        </p:txBody>
      </p:sp>
      <p:sp>
        <p:nvSpPr>
          <p:cNvPr id="1399813" name="Text Box 5"/>
          <p:cNvSpPr txBox="1">
            <a:spLocks noChangeArrowheads="1"/>
          </p:cNvSpPr>
          <p:nvPr/>
        </p:nvSpPr>
        <p:spPr bwMode="auto">
          <a:xfrm>
            <a:off x="5652293" y="4360558"/>
            <a:ext cx="3455987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b="0" i="1">
                <a:solidFill>
                  <a:schemeClr val="tx1"/>
                </a:solidFill>
                <a:latin typeface="Arial" charset="0"/>
              </a:rPr>
              <a:t>	exp. data</a:t>
            </a:r>
          </a:p>
          <a:p>
            <a:pPr algn="l">
              <a:spcBef>
                <a:spcPct val="50000"/>
              </a:spcBef>
            </a:pPr>
            <a:r>
              <a:rPr lang="en-GB" b="0" i="1">
                <a:solidFill>
                  <a:schemeClr val="tx1"/>
                </a:solidFill>
                <a:latin typeface="Arial" charset="0"/>
              </a:rPr>
              <a:t>S.V. F</a:t>
            </a:r>
            <a:r>
              <a:rPr lang="en-GB" b="0" i="1">
                <a:solidFill>
                  <a:schemeClr val="tx1"/>
                </a:solidFill>
                <a:latin typeface="Arial" charset="0"/>
                <a:cs typeface="Arial" charset="0"/>
              </a:rPr>
              <a:t>ö</a:t>
            </a:r>
            <a:r>
              <a:rPr lang="en-GB" b="0" i="1">
                <a:solidFill>
                  <a:schemeClr val="tx1"/>
                </a:solidFill>
                <a:latin typeface="Arial" charset="0"/>
              </a:rPr>
              <a:t>rtsch (iThemba LABS, SA)</a:t>
            </a:r>
          </a:p>
          <a:p>
            <a:pPr algn="l">
              <a:spcBef>
                <a:spcPct val="15000"/>
              </a:spcBef>
            </a:pPr>
            <a:r>
              <a:rPr lang="en-GB" b="0" i="1">
                <a:solidFill>
                  <a:schemeClr val="tx1"/>
                </a:solidFill>
                <a:latin typeface="Arial" charset="0"/>
              </a:rPr>
              <a:t>   et al.</a:t>
            </a:r>
          </a:p>
          <a:p>
            <a:pPr algn="l">
              <a:spcBef>
                <a:spcPct val="15000"/>
              </a:spcBef>
            </a:pPr>
            <a:endParaRPr lang="en-GB" sz="800" b="0" i="1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15000"/>
              </a:spcBef>
            </a:pPr>
            <a:r>
              <a:rPr lang="en-GB" sz="1400" b="0">
                <a:solidFill>
                  <a:schemeClr val="tx1"/>
                </a:solidFill>
                <a:latin typeface="Arial" charset="0"/>
              </a:rPr>
              <a:t>silicon detector telescope</a:t>
            </a:r>
          </a:p>
          <a:p>
            <a:pPr>
              <a:spcBef>
                <a:spcPct val="15000"/>
              </a:spcBef>
            </a:pPr>
            <a:r>
              <a:rPr lang="en-GB" sz="1400" b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1400" b="0">
                <a:solidFill>
                  <a:schemeClr val="tx1"/>
                </a:solidFill>
                <a:latin typeface="Arial" charset="0"/>
              </a:rPr>
              <a:t>low energy threshold of ~ 5 MeV/n)</a:t>
            </a:r>
            <a:endParaRPr lang="en-GB" sz="1400" b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0"/>
            <a:ext cx="5327650" cy="6789738"/>
            <a:chOff x="340" y="572"/>
            <a:chExt cx="3220" cy="370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40" y="572"/>
              <a:ext cx="3220" cy="3705"/>
              <a:chOff x="340" y="572"/>
              <a:chExt cx="3220" cy="3705"/>
            </a:xfrm>
          </p:grpSpPr>
          <p:pic>
            <p:nvPicPr>
              <p:cNvPr id="1399816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5" y="572"/>
                <a:ext cx="3175" cy="1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99817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0" y="1989"/>
                <a:ext cx="3175" cy="2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sp>
          <p:nvSpPr>
            <p:cNvPr id="1399818" name="Rectangle 10"/>
            <p:cNvSpPr>
              <a:spLocks noChangeArrowheads="1"/>
            </p:cNvSpPr>
            <p:nvPr/>
          </p:nvSpPr>
          <p:spPr bwMode="auto">
            <a:xfrm>
              <a:off x="612" y="618"/>
              <a:ext cx="182" cy="18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9819" name="Rectangle 11"/>
            <p:cNvSpPr>
              <a:spLocks noChangeArrowheads="1"/>
            </p:cNvSpPr>
            <p:nvPr/>
          </p:nvSpPr>
          <p:spPr bwMode="auto">
            <a:xfrm>
              <a:off x="2244" y="618"/>
              <a:ext cx="182" cy="18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9820" name="Rectangle 12"/>
            <p:cNvSpPr>
              <a:spLocks noChangeArrowheads="1"/>
            </p:cNvSpPr>
            <p:nvPr/>
          </p:nvSpPr>
          <p:spPr bwMode="auto">
            <a:xfrm>
              <a:off x="566" y="2116"/>
              <a:ext cx="137" cy="13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9821" name="Text Box 13"/>
          <p:cNvSpPr txBox="1">
            <a:spLocks noChangeArrowheads="1"/>
          </p:cNvSpPr>
          <p:nvPr/>
        </p:nvSpPr>
        <p:spPr bwMode="auto">
          <a:xfrm>
            <a:off x="5867400" y="2205038"/>
            <a:ext cx="2971800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Fragment energy distribution at different emission angles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Histo: BME in FLUKA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Dots : Data</a:t>
            </a:r>
          </a:p>
          <a:p>
            <a:pPr algn="l" eaLnBrk="0" hangingPunct="0">
              <a:spcBef>
                <a:spcPct val="50000"/>
              </a:spcBef>
            </a:pPr>
            <a:endParaRPr lang="en-US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omplic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40132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Basic strategy of radiotherapy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227262" y="5800623"/>
            <a:ext cx="234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hlink"/>
                </a:solidFill>
              </a:rPr>
              <a:t>(fonte: Prof. U.Amaldi)</a:t>
            </a:r>
          </a:p>
        </p:txBody>
      </p:sp>
    </p:spTree>
    <p:extLst>
      <p:ext uri="{BB962C8B-B14F-4D97-AF65-F5344CB8AC3E}">
        <p14:creationId xmlns:p14="http://schemas.microsoft.com/office/powerpoint/2010/main" val="20924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odiSeminarioEr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105" y="6269789"/>
            <a:ext cx="20991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FF0000"/>
                </a:solidFill>
              </a:rPr>
              <a:t>Courtesy of </a:t>
            </a:r>
            <a:r>
              <a:rPr lang="en-US" dirty="0" err="1" smtClean="0">
                <a:solidFill>
                  <a:srgbClr val="FF0000"/>
                </a:solidFill>
              </a:rPr>
              <a:t>K.Parodi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9023" y="620688"/>
            <a:ext cx="5662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monitor a treatment?</a:t>
            </a:r>
            <a:endParaRPr lang="it-IT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Spec’s of </a:t>
            </a:r>
            <a:r>
              <a:rPr lang="en-US" dirty="0" err="1" smtClean="0"/>
              <a:t>hadrontherapy</a:t>
            </a:r>
            <a:r>
              <a:rPr lang="en-US" dirty="0" smtClean="0"/>
              <a:t>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013" y="2751138"/>
            <a:ext cx="9043987" cy="41068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Measure shape and absolute value of dose to check the agreement </a:t>
            </a:r>
            <a:r>
              <a:rPr lang="en-US" sz="2400" dirty="0">
                <a:solidFill>
                  <a:srgbClr val="FF0000"/>
                </a:solidFill>
              </a:rPr>
              <a:t>between the planned </a:t>
            </a:r>
            <a:r>
              <a:rPr lang="en-US" sz="2400" dirty="0" smtClean="0">
                <a:solidFill>
                  <a:srgbClr val="FF0000"/>
                </a:solidFill>
              </a:rPr>
              <a:t>target volume and </a:t>
            </a:r>
            <a:r>
              <a:rPr lang="en-US" sz="2400" dirty="0">
                <a:solidFill>
                  <a:srgbClr val="FF0000"/>
                </a:solidFill>
              </a:rPr>
              <a:t>the actually irradiated </a:t>
            </a:r>
            <a:r>
              <a:rPr lang="en-US" sz="2400" dirty="0" smtClean="0">
                <a:solidFill>
                  <a:srgbClr val="FF0000"/>
                </a:solidFill>
              </a:rPr>
              <a:t>volume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The measurement should be done during the treatment (in-beam)</a:t>
            </a:r>
          </a:p>
          <a:p>
            <a:r>
              <a:rPr lang="en-US" sz="2400" dirty="0" smtClean="0"/>
              <a:t>Must </a:t>
            </a:r>
            <a:r>
              <a:rPr lang="en-US" sz="2400" dirty="0" smtClean="0">
                <a:solidFill>
                  <a:srgbClr val="0000FF"/>
                </a:solidFill>
              </a:rPr>
              <a:t>rely on a given </a:t>
            </a:r>
            <a:r>
              <a:rPr lang="en-US" sz="2400" dirty="0" err="1" smtClean="0">
                <a:solidFill>
                  <a:srgbClr val="0000FF"/>
                </a:solidFill>
              </a:rPr>
              <a:t>secondaries</a:t>
            </a:r>
            <a:r>
              <a:rPr lang="en-US" sz="2400" dirty="0" smtClean="0">
                <a:solidFill>
                  <a:srgbClr val="0000FF"/>
                </a:solidFill>
              </a:rPr>
              <a:t> generated by the beam </a:t>
            </a:r>
            <a:r>
              <a:rPr lang="en-US" sz="2400" dirty="0" smtClean="0"/>
              <a:t>that comes out from the patient, to spot the position of the dose release</a:t>
            </a:r>
          </a:p>
          <a:p>
            <a:r>
              <a:rPr lang="en-US" sz="2400" dirty="0" smtClean="0"/>
              <a:t>Must be able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to deal with the other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secondaries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that come out that acts like background </a:t>
            </a:r>
          </a:p>
        </p:txBody>
      </p:sp>
      <p:pic>
        <p:nvPicPr>
          <p:cNvPr id="4" name="Picture 3" descr="BeamAutoactiva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0" b="2210"/>
          <a:stretch/>
        </p:blipFill>
        <p:spPr>
          <a:xfrm>
            <a:off x="910148" y="1076400"/>
            <a:ext cx="7579764" cy="16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baseline dose monitoring in HT : PET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89063"/>
            <a:ext cx="8448675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Baseline for monitor in HT is PET : </a:t>
            </a:r>
            <a:r>
              <a:rPr lang="en-US" dirty="0" err="1" smtClean="0">
                <a:solidFill>
                  <a:srgbClr val="0000FF"/>
                </a:solidFill>
              </a:rPr>
              <a:t>autoactivation</a:t>
            </a:r>
            <a:r>
              <a:rPr lang="en-US" dirty="0" smtClean="0">
                <a:solidFill>
                  <a:srgbClr val="0000FF"/>
                </a:solidFill>
              </a:rPr>
              <a:t> by p &amp; </a:t>
            </a:r>
            <a:r>
              <a:rPr lang="en-US" baseline="30000" dirty="0" smtClean="0">
                <a:solidFill>
                  <a:srgbClr val="0000FF"/>
                </a:solidFill>
              </a:rPr>
              <a:t>12</a:t>
            </a:r>
            <a:r>
              <a:rPr lang="en-US" dirty="0" smtClean="0">
                <a:solidFill>
                  <a:srgbClr val="0000FF"/>
                </a:solidFill>
              </a:rPr>
              <a:t>C beam that creates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lang="en-US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emitters.</a:t>
            </a:r>
          </a:p>
          <a:p>
            <a:r>
              <a:rPr lang="en-US" dirty="0"/>
              <a:t>Isotopes of short </a:t>
            </a:r>
            <a:r>
              <a:rPr lang="en-US" dirty="0" smtClean="0"/>
              <a:t>lifetime </a:t>
            </a:r>
            <a:r>
              <a:rPr lang="en-US" baseline="30000" dirty="0" smtClean="0">
                <a:solidFill>
                  <a:srgbClr val="FF6600"/>
                </a:solidFill>
              </a:rPr>
              <a:t>11</a:t>
            </a:r>
            <a:r>
              <a:rPr lang="pt-BR" dirty="0" smtClean="0">
                <a:solidFill>
                  <a:srgbClr val="FF6600"/>
                </a:solidFill>
              </a:rPr>
              <a:t>C </a:t>
            </a:r>
            <a:r>
              <a:rPr lang="pt-BR" dirty="0">
                <a:solidFill>
                  <a:srgbClr val="FF6600"/>
                </a:solidFill>
              </a:rPr>
              <a:t>(20 min)</a:t>
            </a:r>
            <a:r>
              <a:rPr lang="pt-BR" dirty="0"/>
              <a:t>, </a:t>
            </a:r>
            <a:r>
              <a:rPr lang="pt-BR" baseline="30000" dirty="0">
                <a:solidFill>
                  <a:srgbClr val="FF6600"/>
                </a:solidFill>
              </a:rPr>
              <a:t>15</a:t>
            </a:r>
            <a:r>
              <a:rPr lang="pt-BR" dirty="0">
                <a:solidFill>
                  <a:srgbClr val="FF6600"/>
                </a:solidFill>
              </a:rPr>
              <a:t>O (2 min), </a:t>
            </a:r>
            <a:r>
              <a:rPr lang="pt-BR" baseline="30000" dirty="0">
                <a:solidFill>
                  <a:srgbClr val="FF6600"/>
                </a:solidFill>
              </a:rPr>
              <a:t>10</a:t>
            </a:r>
            <a:r>
              <a:rPr lang="pt-BR" dirty="0">
                <a:solidFill>
                  <a:srgbClr val="FF6600"/>
                </a:solidFill>
              </a:rPr>
              <a:t>C (20 </a:t>
            </a:r>
            <a:r>
              <a:rPr lang="pt-BR" dirty="0" err="1">
                <a:solidFill>
                  <a:srgbClr val="FF6600"/>
                </a:solidFill>
              </a:rPr>
              <a:t>s</a:t>
            </a:r>
            <a:r>
              <a:rPr lang="pt-BR" dirty="0">
                <a:solidFill>
                  <a:srgbClr val="FF6600"/>
                </a:solidFill>
              </a:rPr>
              <a:t>)</a:t>
            </a:r>
            <a:r>
              <a:rPr lang="pt-BR" dirty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respect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conventional</a:t>
            </a:r>
            <a:r>
              <a:rPr lang="pt-BR" dirty="0" smtClean="0"/>
              <a:t> PET (hours)</a:t>
            </a:r>
            <a:endParaRPr lang="pt-BR" dirty="0"/>
          </a:p>
          <a:p>
            <a:r>
              <a:rPr lang="en-US" dirty="0" smtClean="0">
                <a:solidFill>
                  <a:srgbClr val="008000"/>
                </a:solidFill>
              </a:rPr>
              <a:t>Low activity in </a:t>
            </a:r>
            <a:r>
              <a:rPr lang="en-US" dirty="0">
                <a:solidFill>
                  <a:srgbClr val="008000"/>
                </a:solidFill>
              </a:rPr>
              <a:t>comparison to conventional PET </a:t>
            </a:r>
            <a:r>
              <a:rPr lang="en-US" dirty="0" smtClean="0"/>
              <a:t>need </a:t>
            </a:r>
            <a:r>
              <a:rPr lang="en-US" dirty="0"/>
              <a:t>quite long acquisition time </a:t>
            </a:r>
            <a:r>
              <a:rPr lang="en-US" dirty="0" smtClean="0"/>
              <a:t>(</a:t>
            </a:r>
            <a:r>
              <a:rPr lang="en-US" dirty="0"/>
              <a:t>few minutes)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Metabolic wash-out</a:t>
            </a:r>
            <a:r>
              <a:rPr lang="en-US" dirty="0" smtClean="0"/>
              <a:t>, the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+</a:t>
            </a:r>
            <a:r>
              <a:rPr lang="en-US" dirty="0" smtClean="0"/>
              <a:t> emitters are blurred by the patient metabolism </a:t>
            </a:r>
            <a:endParaRPr lang="en-US" dirty="0"/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 direct space correlation </a:t>
            </a:r>
            <a:r>
              <a:rPr lang="en-US" dirty="0" smtClean="0"/>
              <a:t>between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+</a:t>
            </a:r>
            <a:r>
              <a:rPr lang="en-US" dirty="0" smtClean="0"/>
              <a:t> activity and dose release ( but can be reliable computed by MC)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odiSeminarioEr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odiSeminarioEr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odiSeminarioEr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Correlation between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+</a:t>
            </a:r>
            <a:r>
              <a:rPr lang="en-US" dirty="0" smtClean="0"/>
              <a:t> activity and dose</a:t>
            </a:r>
            <a:endParaRPr lang="en-US" dirty="0"/>
          </a:p>
        </p:txBody>
      </p:sp>
      <p:pic>
        <p:nvPicPr>
          <p:cNvPr id="4" name="Picture 3" descr="activity_dose_carb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" y="3267762"/>
            <a:ext cx="4525493" cy="3442138"/>
          </a:xfrm>
          <a:prstGeom prst="rect">
            <a:avLst/>
          </a:prstGeom>
        </p:spPr>
      </p:pic>
      <p:pic>
        <p:nvPicPr>
          <p:cNvPr id="5" name="Picture 4" descr="activity_dose_prot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4" y="3267763"/>
            <a:ext cx="4514126" cy="3422356"/>
          </a:xfrm>
          <a:prstGeom prst="rect">
            <a:avLst/>
          </a:prstGeom>
        </p:spPr>
      </p:pic>
      <p:pic>
        <p:nvPicPr>
          <p:cNvPr id="6" name="Picture 5" descr="ActivityBeamsbetapi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4" y="1315460"/>
            <a:ext cx="9144000" cy="893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004" y="2407308"/>
            <a:ext cx="3048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Projectiles &amp; target fragmentation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8686" y="2554849"/>
            <a:ext cx="331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T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arget fragmentation</a:t>
            </a:r>
            <a:endParaRPr lang="en-US" sz="2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213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762000"/>
          </a:xfrm>
        </p:spPr>
        <p:txBody>
          <a:bodyPr/>
          <a:lstStyle/>
          <a:p>
            <a:r>
              <a:rPr lang="en-US" sz="3000" b="1" dirty="0" smtClean="0">
                <a:ea typeface="ＭＳ Ｐゴシック"/>
                <a:cs typeface="ＭＳ Ｐゴシック"/>
              </a:rPr>
              <a:t>Applications of FLUKA to p therapy @ MGH</a:t>
            </a:r>
            <a:r>
              <a:rPr lang="en-US" sz="3300" b="1" dirty="0" smtClean="0">
                <a:ea typeface="ＭＳ Ｐゴシック"/>
                <a:cs typeface="ＭＳ Ｐゴシック"/>
              </a:rPr>
              <a:t> </a:t>
            </a:r>
            <a:endParaRPr lang="de-DE" sz="3300" b="1" dirty="0" smtClean="0">
              <a:ea typeface="ＭＳ Ｐゴシック"/>
              <a:cs typeface="ＭＳ Ｐゴシック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295400"/>
            <a:ext cx="4686300" cy="4829175"/>
            <a:chOff x="48" y="702"/>
            <a:chExt cx="2952" cy="3042"/>
          </a:xfrm>
        </p:grpSpPr>
        <p:pic>
          <p:nvPicPr>
            <p:cNvPr id="43018" name="Picture 4" descr="doheaTP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868" r="31300" b="9273"/>
            <a:stretch>
              <a:fillRect/>
            </a:stretch>
          </p:blipFill>
          <p:spPr bwMode="auto">
            <a:xfrm>
              <a:off x="48" y="750"/>
              <a:ext cx="2256" cy="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9" name="Picture 5" descr="doheaTP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495" r="4599" b="9273"/>
            <a:stretch>
              <a:fillRect/>
            </a:stretch>
          </p:blipFill>
          <p:spPr bwMode="auto">
            <a:xfrm>
              <a:off x="2304" y="750"/>
              <a:ext cx="696" cy="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 Box 6"/>
            <p:cNvSpPr txBox="1">
              <a:spLocks noChangeArrowheads="1"/>
            </p:cNvSpPr>
            <p:nvPr/>
          </p:nvSpPr>
          <p:spPr bwMode="auto">
            <a:xfrm>
              <a:off x="2256" y="702"/>
              <a:ext cx="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pitchFamily="34" charset="0"/>
                </a:rPr>
                <a:t>mGy</a:t>
              </a:r>
              <a:endParaRPr lang="de-DE" sz="2400">
                <a:latin typeface="Arial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800600" y="1266825"/>
            <a:ext cx="4343400" cy="4829175"/>
            <a:chOff x="3024" y="720"/>
            <a:chExt cx="2736" cy="3042"/>
          </a:xfrm>
        </p:grpSpPr>
        <p:pic>
          <p:nvPicPr>
            <p:cNvPr id="43015" name="Picture 8" descr="doheadoseMC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868" r="31300" b="10727"/>
            <a:stretch>
              <a:fillRect/>
            </a:stretch>
          </p:blipFill>
          <p:spPr bwMode="auto">
            <a:xfrm>
              <a:off x="3024" y="798"/>
              <a:ext cx="2256" cy="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6" name="Picture 9" descr="doheadoseMC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051" r="4599" b="10727"/>
            <a:stretch>
              <a:fillRect/>
            </a:stretch>
          </p:blipFill>
          <p:spPr bwMode="auto">
            <a:xfrm>
              <a:off x="5040" y="816"/>
              <a:ext cx="720" cy="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7" name="Text Box 10"/>
            <p:cNvSpPr txBox="1">
              <a:spLocks noChangeArrowheads="1"/>
            </p:cNvSpPr>
            <p:nvPr/>
          </p:nvSpPr>
          <p:spPr bwMode="auto">
            <a:xfrm>
              <a:off x="5047" y="720"/>
              <a:ext cx="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pitchFamily="34" charset="0"/>
                </a:rPr>
                <a:t>mGy</a:t>
              </a:r>
              <a:endParaRPr lang="de-DE" sz="2400">
                <a:latin typeface="Arial" pitchFamily="34" charset="0"/>
              </a:endParaRPr>
            </a:p>
          </p:txBody>
        </p:sp>
      </p:grpSp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1920875" y="990600"/>
            <a:ext cx="409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Clival Chordoma, 0.96 GyE / field</a:t>
            </a:r>
            <a:endParaRPr lang="de-DE"/>
          </a:p>
        </p:txBody>
      </p:sp>
      <p:sp>
        <p:nvSpPr>
          <p:cNvPr id="43014" name="Rectangle 18"/>
          <p:cNvSpPr>
            <a:spLocks noChangeArrowheads="1"/>
          </p:cNvSpPr>
          <p:nvPr/>
        </p:nvSpPr>
        <p:spPr bwMode="auto">
          <a:xfrm>
            <a:off x="6400800" y="838200"/>
            <a:ext cx="216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Arial" pitchFamily="34" charset="0"/>
              </a:rPr>
              <a:t>Planned dose</a:t>
            </a:r>
            <a:endParaRPr lang="de-DE" sz="2400" b="1" i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7772400" cy="762000"/>
          </a:xfrm>
        </p:spPr>
        <p:txBody>
          <a:bodyPr/>
          <a:lstStyle/>
          <a:p>
            <a:r>
              <a:rPr lang="en-US" sz="3300" b="1" smtClean="0">
                <a:ea typeface="ＭＳ Ｐゴシック"/>
                <a:cs typeface="ＭＳ Ｐゴシック"/>
              </a:rPr>
              <a:t>Post-radiation PET/CT @ </a:t>
            </a:r>
            <a:r>
              <a:rPr lang="it-IT" sz="3300" b="1" smtClean="0">
                <a:ea typeface="ＭＳ Ｐゴシック"/>
                <a:cs typeface="ＭＳ Ｐゴシック"/>
              </a:rPr>
              <a:t>MGH</a:t>
            </a:r>
            <a:endParaRPr lang="de-DE" sz="2400" b="1" smtClean="0">
              <a:ea typeface="ＭＳ Ｐゴシック"/>
              <a:cs typeface="ＭＳ Ｐゴシック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93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Clival Chordoma, 0.96 GyE / field, </a:t>
            </a:r>
            <a:r>
              <a:rPr lang="it-IT" i="1">
                <a:latin typeface="Symbol" pitchFamily="18" charset="2"/>
              </a:rPr>
              <a:t>D</a:t>
            </a:r>
            <a:r>
              <a:rPr lang="it-IT"/>
              <a:t>T1   ~ 26 min, </a:t>
            </a:r>
            <a:r>
              <a:rPr lang="it-IT" i="1">
                <a:latin typeface="Symbol" pitchFamily="18" charset="2"/>
              </a:rPr>
              <a:t>D</a:t>
            </a:r>
            <a:r>
              <a:rPr lang="it-IT"/>
              <a:t>T2   ~ 16 min</a:t>
            </a:r>
            <a:r>
              <a:rPr lang="it-IT" sz="2400">
                <a:latin typeface="Arial" pitchFamily="34" charset="0"/>
              </a:rPr>
              <a:t>  </a:t>
            </a:r>
            <a:endParaRPr lang="de-DE" sz="2400">
              <a:latin typeface="Arial" pitchFamily="34" charset="0"/>
            </a:endParaRPr>
          </a:p>
        </p:txBody>
      </p:sp>
      <p:pic>
        <p:nvPicPr>
          <p:cNvPr id="44036" name="Picture 4" descr="dohe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8" r="31300" b="9273"/>
          <a:stretch>
            <a:fillRect/>
          </a:stretch>
        </p:blipFill>
        <p:spPr bwMode="auto">
          <a:xfrm>
            <a:off x="0" y="1219200"/>
            <a:ext cx="3581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dohea"/>
          <p:cNvPicPr>
            <a:picLocks noChangeAspect="1" noChangeArrowheads="1"/>
          </p:cNvPicPr>
          <p:nvPr/>
        </p:nvPicPr>
        <p:blipFill>
          <a:blip r:embed="rId3" cstate="print"/>
          <a:srcRect l="80270" r="4599" b="10727"/>
          <a:stretch>
            <a:fillRect/>
          </a:stretch>
        </p:blipFill>
        <p:spPr bwMode="auto">
          <a:xfrm>
            <a:off x="3581400" y="1295400"/>
            <a:ext cx="12954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505200" y="1219200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</a:rPr>
              <a:t>Bq / ml</a:t>
            </a:r>
            <a:endParaRPr lang="de-DE" sz="2400">
              <a:latin typeface="Arial" pitchFamily="34" charset="0"/>
            </a:endParaRPr>
          </a:p>
        </p:txBody>
      </p:sp>
      <p:pic>
        <p:nvPicPr>
          <p:cNvPr id="44039" name="Picture 7" descr="doheaM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8" r="32190" b="10727"/>
          <a:stretch>
            <a:fillRect/>
          </a:stretch>
        </p:blipFill>
        <p:spPr bwMode="auto">
          <a:xfrm>
            <a:off x="4724400" y="1295400"/>
            <a:ext cx="35052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doheaMC"/>
          <p:cNvPicPr>
            <a:picLocks noChangeAspect="1" noChangeArrowheads="1"/>
          </p:cNvPicPr>
          <p:nvPr/>
        </p:nvPicPr>
        <p:blipFill>
          <a:blip r:embed="rId4" cstate="print"/>
          <a:srcRect l="82051" r="6378" b="10727"/>
          <a:stretch>
            <a:fillRect/>
          </a:stretch>
        </p:blipFill>
        <p:spPr bwMode="auto">
          <a:xfrm>
            <a:off x="8153400" y="1295400"/>
            <a:ext cx="990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859713" y="1219200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</a:rPr>
              <a:t>Bq / ml</a:t>
            </a:r>
            <a:endParaRPr lang="de-DE" sz="2400">
              <a:latin typeface="Arial" pitchFamily="34" charset="0"/>
            </a:endParaRPr>
          </a:p>
        </p:txBody>
      </p:sp>
      <p:sp>
        <p:nvSpPr>
          <p:cNvPr id="44042" name="Rectangle 15"/>
          <p:cNvSpPr>
            <a:spLocks noChangeArrowheads="1"/>
          </p:cNvSpPr>
          <p:nvPr/>
        </p:nvSpPr>
        <p:spPr bwMode="auto">
          <a:xfrm>
            <a:off x="6477000" y="381000"/>
            <a:ext cx="257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Arial" pitchFamily="34" charset="0"/>
              </a:rPr>
              <a:t>Average Activity</a:t>
            </a:r>
            <a:endParaRPr lang="de-DE" sz="2400" b="1" i="1">
              <a:latin typeface="Arial" pitchFamily="34" charset="0"/>
            </a:endParaRPr>
          </a:p>
        </p:txBody>
      </p:sp>
      <p:sp>
        <p:nvSpPr>
          <p:cNvPr id="44043" name="Line 21"/>
          <p:cNvSpPr>
            <a:spLocks noChangeShapeType="1"/>
          </p:cNvSpPr>
          <p:nvPr/>
        </p:nvSpPr>
        <p:spPr bwMode="auto">
          <a:xfrm flipV="1">
            <a:off x="1619250" y="4005263"/>
            <a:ext cx="0" cy="1008062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4044" name="Text Box 22"/>
          <p:cNvSpPr txBox="1">
            <a:spLocks noChangeArrowheads="1"/>
          </p:cNvSpPr>
          <p:nvPr/>
        </p:nvSpPr>
        <p:spPr bwMode="auto">
          <a:xfrm>
            <a:off x="519113" y="4456113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9933"/>
                </a:solidFill>
                <a:latin typeface="Arial" pitchFamily="34" charset="0"/>
              </a:rPr>
              <a:t>1 Field</a:t>
            </a:r>
          </a:p>
        </p:txBody>
      </p:sp>
      <p:sp>
        <p:nvSpPr>
          <p:cNvPr id="44045" name="Line 23"/>
          <p:cNvSpPr>
            <a:spLocks noChangeShapeType="1"/>
          </p:cNvSpPr>
          <p:nvPr/>
        </p:nvSpPr>
        <p:spPr bwMode="auto">
          <a:xfrm rot="16200000" flipV="1">
            <a:off x="3059907" y="2780506"/>
            <a:ext cx="0" cy="1008063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4046" name="Text Box 24"/>
          <p:cNvSpPr txBox="1">
            <a:spLocks noChangeArrowheads="1"/>
          </p:cNvSpPr>
          <p:nvPr/>
        </p:nvSpPr>
        <p:spPr bwMode="auto">
          <a:xfrm>
            <a:off x="2411413" y="2636838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9933"/>
                </a:solidFill>
                <a:latin typeface="Arial" pitchFamily="34" charset="0"/>
              </a:rPr>
              <a:t>2 Field</a:t>
            </a:r>
          </a:p>
        </p:txBody>
      </p:sp>
      <p:sp>
        <p:nvSpPr>
          <p:cNvPr id="44047" name="Rectangle 25"/>
          <p:cNvSpPr>
            <a:spLocks noChangeArrowheads="1"/>
          </p:cNvSpPr>
          <p:nvPr/>
        </p:nvSpPr>
        <p:spPr bwMode="auto">
          <a:xfrm>
            <a:off x="251520" y="5949280"/>
            <a:ext cx="307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latin typeface="Times New Roman" pitchFamily="18" charset="0"/>
              </a:rPr>
              <a:t>K. Parodi et al, IJROBP 2007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671267" y="5949280"/>
            <a:ext cx="54727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… and FLUKA-</a:t>
            </a:r>
            <a:r>
              <a:rPr lang="en-GB" dirty="0" err="1">
                <a:solidFill>
                  <a:schemeClr val="tx2"/>
                </a:solidFill>
              </a:rPr>
              <a:t>voxel</a:t>
            </a:r>
            <a:r>
              <a:rPr lang="en-GB" dirty="0">
                <a:solidFill>
                  <a:schemeClr val="tx2"/>
                </a:solidFill>
              </a:rPr>
              <a:t> functionalities being also used at HIT …</a:t>
            </a:r>
          </a:p>
        </p:txBody>
      </p:sp>
    </p:spTree>
    <p:extLst>
      <p:ext uri="{BB962C8B-B14F-4D97-AF65-F5344CB8AC3E}">
        <p14:creationId xmlns:p14="http://schemas.microsoft.com/office/powerpoint/2010/main" val="13394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30000" dirty="0" smtClean="0">
                <a:solidFill>
                  <a:srgbClr val="002060"/>
                </a:solidFill>
              </a:rPr>
              <a:t>12</a:t>
            </a:r>
            <a:r>
              <a:rPr lang="en-US" dirty="0" smtClean="0">
                <a:solidFill>
                  <a:srgbClr val="002060"/>
                </a:solidFill>
              </a:rPr>
              <a:t>C(</a:t>
            </a:r>
            <a:r>
              <a:rPr lang="en-US" dirty="0" err="1" smtClean="0">
                <a:solidFill>
                  <a:srgbClr val="002060"/>
                </a:solidFill>
              </a:rPr>
              <a:t>p,x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en-US" baseline="30000" dirty="0" smtClean="0">
                <a:solidFill>
                  <a:srgbClr val="002060"/>
                </a:solidFill>
              </a:rPr>
              <a:t>11</a:t>
            </a:r>
            <a:r>
              <a:rPr lang="en-US" dirty="0" smtClean="0">
                <a:solidFill>
                  <a:srgbClr val="002060"/>
                </a:solidFill>
              </a:rPr>
              <a:t>C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baseline="30000" dirty="0" smtClean="0">
                <a:solidFill>
                  <a:srgbClr val="002060"/>
                </a:solidFill>
              </a:rPr>
              <a:t>16</a:t>
            </a:r>
            <a:r>
              <a:rPr lang="en-US" dirty="0" smtClean="0">
                <a:solidFill>
                  <a:srgbClr val="002060"/>
                </a:solidFill>
              </a:rPr>
              <a:t>O(</a:t>
            </a:r>
            <a:r>
              <a:rPr lang="en-US" dirty="0" err="1" smtClean="0">
                <a:solidFill>
                  <a:srgbClr val="002060"/>
                </a:solidFill>
              </a:rPr>
              <a:t>p,x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en-US" baseline="30000" dirty="0" smtClean="0">
                <a:solidFill>
                  <a:srgbClr val="002060"/>
                </a:solidFill>
              </a:rPr>
              <a:t>15</a:t>
            </a:r>
            <a:r>
              <a:rPr lang="en-US" dirty="0" smtClean="0">
                <a:solidFill>
                  <a:srgbClr val="002060"/>
                </a:solidFill>
              </a:rPr>
              <a:t>O </a:t>
            </a:r>
            <a:r>
              <a:rPr lang="en-US" dirty="0">
                <a:solidFill>
                  <a:srgbClr val="002060"/>
                </a:solidFill>
              </a:rPr>
              <a:t>cross sections. </a:t>
            </a:r>
            <a:br>
              <a:rPr lang="en-US" dirty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" y="809625"/>
            <a:ext cx="9144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terapica_co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5565775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8" name="Group 8"/>
          <p:cNvGrpSpPr>
            <a:grpSpLocks/>
          </p:cNvGrpSpPr>
          <p:nvPr/>
        </p:nvGrpSpPr>
        <p:grpSpPr bwMode="auto">
          <a:xfrm>
            <a:off x="6310313" y="1295400"/>
            <a:ext cx="5667375" cy="3200400"/>
            <a:chOff x="3888" y="1392"/>
            <a:chExt cx="3570" cy="2016"/>
          </a:xfrm>
        </p:grpSpPr>
        <p:pic>
          <p:nvPicPr>
            <p:cNvPr id="38921" name="Picture 6" descr="art_4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392"/>
              <a:ext cx="3570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Rectangle 7"/>
            <p:cNvSpPr>
              <a:spLocks noChangeArrowheads="1"/>
            </p:cNvSpPr>
            <p:nvPr/>
          </p:nvSpPr>
          <p:spPr bwMode="auto">
            <a:xfrm>
              <a:off x="5760" y="1392"/>
              <a:ext cx="1680" cy="2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8919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76200"/>
            <a:ext cx="8153400" cy="914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sz="3200" dirty="0" smtClean="0">
                <a:solidFill>
                  <a:schemeClr val="tx1"/>
                </a:solidFill>
              </a:rPr>
              <a:t>Use of multiple beams (different directions)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5318125" y="4760913"/>
            <a:ext cx="2903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smtClean="0"/>
              <a:t>Also:</a:t>
            </a:r>
          </a:p>
          <a:p>
            <a:pPr eaLnBrk="1" hangingPunct="1"/>
            <a:r>
              <a:rPr lang="it-IT" smtClean="0"/>
              <a:t>Modulation of intensities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/>
              <a:t>Recent Model Development:</a:t>
            </a:r>
            <a:br>
              <a:rPr lang="en-US" sz="3200" smtClean="0"/>
            </a:br>
            <a:r>
              <a:rPr lang="en-US" sz="3200" smtClean="0"/>
              <a:t>Spin/parity</a:t>
            </a:r>
            <a:r>
              <a:rPr lang="en-US" sz="3200" dirty="0" smtClean="0"/>
              <a:t>: isomers… </a:t>
            </a:r>
            <a:r>
              <a:rPr lang="en-US" sz="3200" dirty="0" err="1" smtClean="0"/>
              <a:t>etc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004888" y="1268090"/>
            <a:ext cx="8139112" cy="37449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Spin/parity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dependent evaporation (Hauser-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Feshbach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) is still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complex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to be implemented in MC codes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As a consequence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isomer production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</a:rPr>
              <a:t>wrt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 ground state production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reliably computed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Individua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level population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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gamma emission are hard to predict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Furthermore, it is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to keep track of the total angular momentum and parity evolution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of the system during the cascade and pre-equilibrium stages, particularly at medium/high energies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11560" y="5157192"/>
            <a:ext cx="79228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FF0000"/>
                </a:solidFill>
              </a:rPr>
              <a:t>Some work going on at least for the Fermi break-up part (light systems) when conditions are well defined</a:t>
            </a:r>
          </a:p>
        </p:txBody>
      </p:sp>
    </p:spTree>
    <p:extLst>
      <p:ext uri="{BB962C8B-B14F-4D97-AF65-F5344CB8AC3E}">
        <p14:creationId xmlns:p14="http://schemas.microsoft.com/office/powerpoint/2010/main" val="20969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120"/>
            <a:ext cx="8229600" cy="672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Symbol"/>
              </a:rPr>
              <a:t>Spin-parity in </a:t>
            </a:r>
            <a:r>
              <a:rPr lang="en-US" smtClean="0">
                <a:sym typeface="Symbol"/>
              </a:rPr>
              <a:t>Fermi Break-up in FLUKA code</a:t>
            </a:r>
            <a:r>
              <a:rPr lang="en-US" b="1" smtClean="0">
                <a:sym typeface="Symbol"/>
              </a:rPr>
              <a:t>:</a:t>
            </a:r>
            <a:endParaRPr lang="en-US" b="1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261460" y="3626892"/>
            <a:ext cx="863101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however it implicitly assumes that the emission takes place in</a:t>
            </a:r>
            <a:r>
              <a:rPr lang="en-US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L=0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Now in FLUKA when the compound nucleus spin and parity, </a:t>
            </a:r>
            <a:r>
              <a:rPr lang="en-US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b="1" kern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are known*: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minimum orbital momentum, </a:t>
            </a:r>
            <a:r>
              <a:rPr lang="en-US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kern="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required  to match </a:t>
            </a:r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b="1" kern="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computed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kern="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restricted to the subset of spin combinations compatible with </a:t>
            </a:r>
            <a:r>
              <a:rPr lang="en-US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kern="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endParaRPr lang="en-US" b="1" kern="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If </a:t>
            </a:r>
            <a:r>
              <a:rPr lang="en-US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</a:t>
            </a:r>
            <a:r>
              <a:rPr lang="en-US" b="1" kern="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min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&gt; 0, then </a:t>
            </a:r>
            <a:r>
              <a:rPr lang="en-US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</a:t>
            </a:r>
            <a:r>
              <a:rPr lang="en-US" b="1" kern="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</a:t>
            </a:r>
            <a:r>
              <a:rPr lang="en-US" b="1" kern="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oul</a:t>
            </a:r>
            <a:r>
              <a:rPr lang="en-US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 </a:t>
            </a:r>
            <a:r>
              <a:rPr lang="en-US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</a:t>
            </a:r>
            <a:r>
              <a:rPr lang="en-US" b="1" kern="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Coul</a:t>
            </a:r>
            <a:r>
              <a:rPr lang="en-US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+ </a:t>
            </a:r>
            <a:r>
              <a:rPr lang="en-US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</a:t>
            </a:r>
            <a:r>
              <a:rPr lang="en-US" b="1" kern="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centrifugal</a:t>
            </a:r>
            <a:endParaRPr lang="en-US" b="1" kern="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q"/>
              <a:tabLst/>
              <a:defRPr/>
            </a:pPr>
            <a:endParaRPr lang="en-US" b="1" kern="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lang="en-US" b="1" kern="0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lang="en-US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*</a:t>
            </a:r>
            <a:r>
              <a:rPr lang="en-US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At present only the cases where no emission has taken place before Fermi break-up are considered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42384"/>
              </p:ext>
            </p:extLst>
          </p:nvPr>
        </p:nvGraphicFramePr>
        <p:xfrm>
          <a:off x="1763687" y="1340768"/>
          <a:ext cx="6073265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Equation" r:id="rId3" imgW="4063680" imgH="1396800" progId="Equation.3">
                  <p:embed/>
                </p:oleObj>
              </mc:Choice>
              <mc:Fallback>
                <p:oleObj name="Equation" r:id="rId3" imgW="40636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7" y="1340768"/>
                        <a:ext cx="6073265" cy="2088232"/>
                      </a:xfrm>
                      <a:prstGeom prst="rect">
                        <a:avLst/>
                      </a:prstGeom>
                      <a:solidFill>
                        <a:srgbClr val="85A3FF">
                          <a:alpha val="30980"/>
                        </a:srgbClr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908720"/>
            <a:ext cx="8256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probability of splitting into </a:t>
            </a:r>
            <a:r>
              <a:rPr lang="en-GB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fragments of given masses,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spins, </a:t>
            </a:r>
            <a:r>
              <a:rPr lang="en-GB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… is given by: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99792" y="1808880"/>
            <a:ext cx="288032" cy="54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28184" y="1808880"/>
            <a:ext cx="396000" cy="54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7876" y="-6821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Spin-parity </a:t>
            </a:r>
            <a:r>
              <a:rPr lang="en-US" sz="3200" smtClean="0"/>
              <a:t>in Fermi-Break-up in FLUKA code</a:t>
            </a:r>
            <a:endParaRPr lang="en-US" sz="3200" dirty="0"/>
          </a:p>
        </p:txBody>
      </p:sp>
      <p:pic>
        <p:nvPicPr>
          <p:cNvPr id="10" name="Content Placeholder 9" descr="g12cnew_ppt.eps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5904" t="11117" r="5529" b="8281"/>
          <a:stretch>
            <a:fillRect/>
          </a:stretch>
        </p:blipFill>
        <p:spPr>
          <a:xfrm>
            <a:off x="5508104" y="2919413"/>
            <a:ext cx="3199372" cy="4122584"/>
          </a:xfrm>
          <a:solidFill>
            <a:schemeClr val="bg1"/>
          </a:solidFill>
        </p:spPr>
      </p:pic>
      <p:pic>
        <p:nvPicPr>
          <p:cNvPr id="11" name="Content Placeholder 10" descr="g12cold_ppt.eps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6617" t="10765" r="4817" b="10023"/>
          <a:stretch>
            <a:fillRect/>
          </a:stretch>
        </p:blipFill>
        <p:spPr>
          <a:xfrm>
            <a:off x="0" y="2919413"/>
            <a:ext cx="3347864" cy="4241516"/>
          </a:xfr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408928" y="834609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most MC’s,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A&lt;16</a:t>
            </a:r>
            <a:r>
              <a:rPr lang="en-US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evaporation is substituted by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 break-up </a:t>
            </a:r>
          </a:p>
          <a:p>
            <a:pPr algn="l"/>
            <a:r>
              <a:rPr lang="en-US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cases where spin and parity of the residual  nucleus  are  known, conservation laws, constraints on available configurations  and centrifugal barrier (if L=0 is forbidden),  are enforced in the fragment production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Straightforward example : </a:t>
            </a:r>
            <a:r>
              <a:rPr lang="en-US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photonuclear reaction in the GDR region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:</a:t>
            </a:r>
            <a:r>
              <a:rPr lang="en-US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residual nuclei production 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Application:  </a:t>
            </a:r>
            <a:r>
              <a:rPr lang="en-US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from induced activity  in underground experiments</a:t>
            </a:r>
            <a:endParaRPr lang="en-US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3356992"/>
            <a:ext cx="2201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aseline="30000" dirty="0" smtClean="0">
                <a:sym typeface="Symbol"/>
              </a:rPr>
              <a:t>12</a:t>
            </a:r>
            <a:r>
              <a:rPr lang="en-US" dirty="0" smtClean="0">
                <a:sym typeface="Symbol"/>
              </a:rPr>
              <a:t>C + in GDR</a:t>
            </a:r>
          </a:p>
          <a:p>
            <a:pPr algn="l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J</a:t>
            </a:r>
            <a:r>
              <a:rPr lang="en-US" baseline="30000" dirty="0" smtClean="0">
                <a:sym typeface="Symbol"/>
              </a:rPr>
              <a:t> </a:t>
            </a:r>
            <a:r>
              <a:rPr lang="en-US" dirty="0" smtClean="0">
                <a:sym typeface="Symbol"/>
              </a:rPr>
              <a:t> = 1</a:t>
            </a:r>
            <a:r>
              <a:rPr lang="en-US" baseline="30000" dirty="0" smtClean="0">
                <a:sym typeface="Symbol"/>
              </a:rPr>
              <a:t>-</a:t>
            </a:r>
          </a:p>
          <a:p>
            <a:pPr algn="l">
              <a:buFont typeface="Wingdings"/>
              <a:buChar char="à"/>
            </a:pPr>
            <a:r>
              <a:rPr lang="en-US" dirty="0" smtClean="0">
                <a:sym typeface="Symbol"/>
              </a:rPr>
              <a:t> 3 and  + </a:t>
            </a:r>
            <a:r>
              <a:rPr lang="en-US" baseline="30000" dirty="0" smtClean="0">
                <a:sym typeface="Symbol"/>
              </a:rPr>
              <a:t>8</a:t>
            </a:r>
            <a:r>
              <a:rPr lang="en-US" dirty="0" smtClean="0">
                <a:sym typeface="Symbol"/>
              </a:rPr>
              <a:t>Be impossible in L=0</a:t>
            </a:r>
          </a:p>
          <a:p>
            <a:pPr algn="l">
              <a:buFont typeface="Wingdings"/>
              <a:buChar char="à"/>
            </a:pPr>
            <a:r>
              <a:rPr lang="en-US" dirty="0" smtClean="0">
                <a:sym typeface="Symbol"/>
              </a:rPr>
              <a:t>Factor 3 on </a:t>
            </a:r>
            <a:r>
              <a:rPr lang="en-US" baseline="30000" dirty="0" smtClean="0">
                <a:sym typeface="Symbol"/>
              </a:rPr>
              <a:t>11</a:t>
            </a:r>
            <a:r>
              <a:rPr lang="en-US" dirty="0" smtClean="0">
                <a:sym typeface="Symbol"/>
              </a:rPr>
              <a:t>C production</a:t>
            </a:r>
          </a:p>
          <a:p>
            <a:pPr algn="l"/>
            <a:endParaRPr lang="en-US" dirty="0" smtClean="0">
              <a:sym typeface="Symbol"/>
            </a:endParaRPr>
          </a:p>
          <a:p>
            <a:pPr algn="l">
              <a:buFont typeface="Wingdings"/>
              <a:buChar char="à"/>
            </a:pPr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1187624" y="3717032"/>
            <a:ext cx="720080" cy="79208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61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p,d</a:t>
            </a:r>
            <a:r>
              <a:rPr lang="en-US" b="1" dirty="0" smtClean="0"/>
              <a:t>), (</a:t>
            </a:r>
            <a:r>
              <a:rPr lang="en-US" b="1" dirty="0" err="1" smtClean="0"/>
              <a:t>n,d</a:t>
            </a:r>
            <a:r>
              <a:rPr lang="en-US" b="1" dirty="0" smtClean="0"/>
              <a:t>) reactions: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980728"/>
            <a:ext cx="8064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Excitation  functions for the production of </a:t>
            </a:r>
            <a:r>
              <a:rPr lang="en-US" sz="1800" b="1" baseline="30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(left), </a:t>
            </a:r>
            <a:r>
              <a:rPr lang="en-US" sz="1800" b="1" baseline="30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(right):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now deuteron formation at low energies is treated directly and no longer through coalescence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(Data: CSISRS, NNDC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blue Fluka2011.2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red Fluka2012.2</a:t>
            </a:r>
            <a:r>
              <a:rPr lang="en-US" sz="1800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0" y="1714876"/>
            <a:ext cx="3600000" cy="50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713600"/>
            <a:ext cx="3600000" cy="5098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72" y="1713600"/>
            <a:ext cx="3600000" cy="509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713600"/>
            <a:ext cx="3600000" cy="50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5465"/>
            <a:ext cx="8229600" cy="914400"/>
          </a:xfrm>
        </p:spPr>
        <p:txBody>
          <a:bodyPr/>
          <a:lstStyle/>
          <a:p>
            <a:r>
              <a:rPr lang="en-US" dirty="0" smtClean="0"/>
              <a:t>Background or Signal?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2013" y="1322388"/>
            <a:ext cx="4471987" cy="235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p,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 beams generate a huge amount of </a:t>
            </a:r>
            <a:r>
              <a:rPr lang="en-US" sz="2400" dirty="0" err="1" smtClean="0"/>
              <a:t>secondaries</a:t>
            </a:r>
            <a:r>
              <a:rPr lang="en-US" sz="2400" dirty="0" smtClean="0"/>
              <a:t>.. </a:t>
            </a:r>
            <a:r>
              <a:rPr lang="en-US" sz="2400" dirty="0" err="1" smtClean="0"/>
              <a:t>expecially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prompt single </a:t>
            </a:r>
            <a:r>
              <a:rPr lang="en-US" sz="24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err="1" smtClean="0">
                <a:solidFill>
                  <a:srgbClr val="008000"/>
                </a:solidFill>
              </a:rPr>
              <a:t>s</a:t>
            </a:r>
            <a:r>
              <a:rPr lang="en-US" sz="2400" dirty="0" smtClean="0"/>
              <a:t>. </a:t>
            </a:r>
            <a:r>
              <a:rPr lang="en-US" sz="2400" dirty="0"/>
              <a:t>a</a:t>
            </a:r>
            <a:r>
              <a:rPr lang="en-US" sz="2400" dirty="0" smtClean="0"/>
              <a:t>nd </a:t>
            </a:r>
            <a:r>
              <a:rPr lang="en-US" sz="2400" dirty="0" smtClean="0">
                <a:solidFill>
                  <a:srgbClr val="008000"/>
                </a:solidFill>
              </a:rPr>
              <a:t>neutrons</a:t>
            </a:r>
            <a:r>
              <a:rPr lang="en-US" sz="2400" dirty="0" smtClean="0"/>
              <a:t> in the 1-10 MeV range. </a:t>
            </a:r>
            <a:r>
              <a:rPr lang="en-US" sz="2400" dirty="0" smtClean="0">
                <a:solidFill>
                  <a:srgbClr val="FF0000"/>
                </a:solidFill>
              </a:rPr>
              <a:t>Can be used to track the beam inside the patient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SecY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4" y="1242560"/>
            <a:ext cx="3867725" cy="24622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33020" y="4220307"/>
            <a:ext cx="3528260" cy="2513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nuclear models inside MC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(FLUKA&amp;G4) are becoming able to fully describe this physics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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huge development effort ongoing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1280" y="1494968"/>
            <a:ext cx="58221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G4</a:t>
            </a:r>
            <a:endParaRPr lang="en-US" sz="24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778259"/>
            <a:ext cx="1130185" cy="30428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envi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25144"/>
            <a:ext cx="2736304" cy="156360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02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prompt gamma saga…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8974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The gamma are quite copiously produced by proton and </a:t>
            </a:r>
            <a:r>
              <a:rPr lang="en-US" baseline="30000" dirty="0" smtClean="0">
                <a:solidFill>
                  <a:srgbClr val="800000"/>
                </a:solidFill>
              </a:rPr>
              <a:t>12</a:t>
            </a:r>
            <a:r>
              <a:rPr lang="en-US" dirty="0" smtClean="0">
                <a:solidFill>
                  <a:srgbClr val="800000"/>
                </a:solidFill>
              </a:rPr>
              <a:t>C beam. </a:t>
            </a:r>
          </a:p>
          <a:p>
            <a:r>
              <a:rPr lang="en-US" dirty="0" smtClean="0"/>
              <a:t>The emission region stretches along all the beam path but has been shown to ends near the </a:t>
            </a:r>
            <a:r>
              <a:rPr lang="en-US" dirty="0"/>
              <a:t>B</a:t>
            </a:r>
            <a:r>
              <a:rPr lang="en-US" dirty="0" smtClean="0"/>
              <a:t>ragg peak for both beams.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 is a huge background due to neutrons &amp; uncorrelated gamma produced by neutrons. This background is beam, energy and site specific</a:t>
            </a:r>
          </a:p>
          <a:p>
            <a:r>
              <a:rPr lang="en-US" dirty="0" smtClean="0">
                <a:solidFill>
                  <a:srgbClr val="1E8100"/>
                </a:solidFill>
              </a:rPr>
              <a:t>It’s not simple </a:t>
            </a:r>
            <a:r>
              <a:rPr lang="en-US" dirty="0" err="1" smtClean="0">
                <a:solidFill>
                  <a:srgbClr val="1E8100"/>
                </a:solidFill>
              </a:rPr>
              <a:t>backpointing</a:t>
            </a:r>
            <a:r>
              <a:rPr lang="en-US" dirty="0" smtClean="0">
                <a:solidFill>
                  <a:srgbClr val="1E8100"/>
                </a:solidFill>
              </a:rPr>
              <a:t> the </a:t>
            </a:r>
            <a:r>
              <a:rPr lang="en-US" dirty="0" smtClean="0">
                <a:solidFill>
                  <a:srgbClr val="1E81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1E8100"/>
                </a:solidFill>
              </a:rPr>
              <a:t> direction: take profit by the SPECT technique… but the energy of these </a:t>
            </a:r>
            <a:r>
              <a:rPr lang="en-US" dirty="0" smtClean="0">
                <a:solidFill>
                  <a:srgbClr val="1E81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1E8100"/>
                </a:solidFill>
              </a:rPr>
              <a:t> is in the 1-10 MeV range-&gt; much more difficult to stop and collimate!!</a:t>
            </a:r>
            <a:endParaRPr lang="en-US" dirty="0">
              <a:solidFill>
                <a:srgbClr val="1E8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25"/>
            <a:ext cx="8229600" cy="914400"/>
          </a:xfrm>
        </p:spPr>
        <p:txBody>
          <a:bodyPr/>
          <a:lstStyle/>
          <a:p>
            <a:r>
              <a:rPr lang="en-US" dirty="0" smtClean="0"/>
              <a:t>Prompt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s</a:t>
            </a:r>
            <a:r>
              <a:rPr lang="en-US" dirty="0" smtClean="0"/>
              <a:t> @GANIL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04888"/>
            <a:ext cx="4546600" cy="26590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73 </a:t>
            </a:r>
            <a:r>
              <a:rPr lang="en-US" sz="2400" dirty="0" err="1" smtClean="0"/>
              <a:t>AMeV</a:t>
            </a:r>
            <a:r>
              <a:rPr lang="en-US" sz="2400" dirty="0" smtClean="0"/>
              <a:t> carbon beam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peak correlated with BP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MC one order of magnitude off  </a:t>
            </a:r>
            <a:r>
              <a:rPr lang="en-US" dirty="0" smtClean="0">
                <a:solidFill>
                  <a:srgbClr val="0000FF"/>
                </a:solidFill>
              </a:rPr>
              <a:t>but it’s improving fast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Neutrons background (TOF rejection ?)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gani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05" y="136118"/>
            <a:ext cx="4203148" cy="314487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39098" y="3542778"/>
            <a:ext cx="4327200" cy="3009600"/>
            <a:chOff x="64566" y="3647970"/>
            <a:chExt cx="4327200" cy="3009600"/>
          </a:xfrm>
        </p:grpSpPr>
        <p:pic>
          <p:nvPicPr>
            <p:cNvPr id="5" name="Picture 4" descr="backgraund_neutral.tif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" t="6466" r="7501" b="3299"/>
            <a:stretch/>
          </p:blipFill>
          <p:spPr>
            <a:xfrm>
              <a:off x="64566" y="3647970"/>
              <a:ext cx="4327200" cy="300960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3068944" y="3955712"/>
              <a:ext cx="13228" cy="230198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152236" y="4656891"/>
              <a:ext cx="1239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0000FF"/>
                  </a:solidFill>
                </a:rPr>
                <a:t>BP position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9" name="Picture 8" descr="gani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1" y="3532472"/>
            <a:ext cx="4238755" cy="33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9256" cy="6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prompt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monitoring: Gamma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6413" y="1044575"/>
            <a:ext cx="8637587" cy="1601788"/>
          </a:xfrm>
        </p:spPr>
        <p:txBody>
          <a:bodyPr>
            <a:noAutofit/>
          </a:bodyPr>
          <a:lstStyle/>
          <a:p>
            <a:r>
              <a:rPr lang="en-US" dirty="0" smtClean="0"/>
              <a:t>Large flux, maybe enough stats for in-beam</a:t>
            </a:r>
          </a:p>
          <a:p>
            <a:r>
              <a:rPr lang="en-US" dirty="0"/>
              <a:t>C</a:t>
            </a:r>
            <a:r>
              <a:rPr lang="en-US" dirty="0" smtClean="0"/>
              <a:t>ollimation like Anger camera in SPECT (? </a:t>
            </a:r>
            <a:r>
              <a:rPr lang="en-US" dirty="0" smtClean="0">
                <a:solidFill>
                  <a:srgbClr val="FF0000"/>
                </a:solidFill>
              </a:rPr>
              <a:t>1&lt;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&lt;10 MeV 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Well known technique, robust, compact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amma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52" y="2736224"/>
            <a:ext cx="6118767" cy="365142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28762" y="2836137"/>
            <a:ext cx="2909103" cy="402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spectrum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Wingdings"/>
                <a:cs typeface="Arial" panose="020B0604020202020204" pitchFamily="34" charset="0"/>
                <a:sym typeface="Wingdings"/>
              </a:rPr>
              <a:t>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careful design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background rejection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TOF not so easy to exploit.</a:t>
            </a:r>
          </a:p>
          <a:p>
            <a:r>
              <a:rPr lang="en-US" sz="2400" dirty="0" smtClean="0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Collimation reduces stats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Lyon group: GANIL/GSI data</a:t>
            </a:r>
            <a:endParaRPr lang="en-US" dirty="0"/>
          </a:p>
        </p:txBody>
      </p:sp>
      <p:pic>
        <p:nvPicPr>
          <p:cNvPr id="7" name="Picture 6" descr="ganilgsiex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908720"/>
            <a:ext cx="5922096" cy="474030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03648" y="5786100"/>
            <a:ext cx="6624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cs typeface="Tahoma" pitchFamily="34" charset="0"/>
              </a:rPr>
              <a:t>[figures </a:t>
            </a:r>
            <a:r>
              <a:rPr lang="it-IT" sz="1400" dirty="0" smtClean="0">
                <a:cs typeface="Tahoma" pitchFamily="34" charset="0"/>
              </a:rPr>
              <a:t>and  exp. data taken </a:t>
            </a:r>
            <a:r>
              <a:rPr lang="it-IT" sz="1400" dirty="0">
                <a:cs typeface="Tahoma" pitchFamily="34" charset="0"/>
              </a:rPr>
              <a:t>from F. Le Foulher et al </a:t>
            </a:r>
            <a:r>
              <a:rPr lang="it-IT" sz="1400" dirty="0" smtClean="0">
                <a:cs typeface="Tahoma" pitchFamily="34" charset="0"/>
              </a:rPr>
              <a:t>IEEE TNS 57 (2009),</a:t>
            </a:r>
            <a:endParaRPr lang="it-IT" sz="1400" dirty="0">
              <a:cs typeface="Tahoma" pitchFamily="34" charset="0"/>
            </a:endParaRPr>
          </a:p>
          <a:p>
            <a:pPr algn="ctr"/>
            <a:r>
              <a:rPr lang="it-IT" sz="1400" dirty="0" smtClean="0">
                <a:cs typeface="Tahoma" pitchFamily="34" charset="0"/>
              </a:rPr>
              <a:t>E</a:t>
            </a:r>
            <a:r>
              <a:rPr lang="it-IT" sz="1400" dirty="0">
                <a:cs typeface="Tahoma" pitchFamily="34" charset="0"/>
              </a:rPr>
              <a:t>. Testa et al, NIMB 267 (2009) 993]</a:t>
            </a:r>
          </a:p>
        </p:txBody>
      </p:sp>
    </p:spTree>
    <p:extLst>
      <p:ext uri="{BB962C8B-B14F-4D97-AF65-F5344CB8AC3E}">
        <p14:creationId xmlns:p14="http://schemas.microsoft.com/office/powerpoint/2010/main" val="20418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47248" cy="608385"/>
          </a:xfrm>
        </p:spPr>
        <p:txBody>
          <a:bodyPr/>
          <a:lstStyle/>
          <a:p>
            <a:r>
              <a:rPr lang="en-US" sz="3200" b="1" dirty="0" smtClean="0"/>
              <a:t>Gamma De-excitation in Fluka</a:t>
            </a:r>
            <a:endParaRPr lang="en-US" sz="32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0" y="993775"/>
            <a:ext cx="8964488" cy="5728335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At the end of evaporation: cascade of </a:t>
            </a:r>
            <a:r>
              <a:rPr lang="en-US" sz="2000" dirty="0" smtClean="0">
                <a:sym typeface="Symbol"/>
              </a:rPr>
              <a:t> transitions</a:t>
            </a:r>
            <a:endParaRPr lang="en-US" sz="2000" dirty="0" smtClean="0"/>
          </a:p>
          <a:p>
            <a:r>
              <a:rPr lang="en-US" sz="2000" dirty="0" smtClean="0"/>
              <a:t>At high excitation:  assume continuous level density and statistical emission: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At </a:t>
            </a:r>
            <a:r>
              <a:rPr lang="en-US" sz="2000" dirty="0" smtClean="0"/>
              <a:t>low excitation: through </a:t>
            </a:r>
            <a:r>
              <a:rPr lang="en-US" sz="2000" dirty="0" smtClean="0">
                <a:solidFill>
                  <a:srgbClr val="C00000"/>
                </a:solidFill>
              </a:rPr>
              <a:t>discrete levels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abulated experimental levels </a:t>
            </a:r>
            <a:r>
              <a:rPr lang="en-US" dirty="0" smtClean="0">
                <a:solidFill>
                  <a:srgbClr val="FF0000"/>
                </a:solidFill>
              </a:rPr>
              <a:t>(RIPL-3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 and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branchings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Rotational approximation  outside tabulations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Account for discrete levels in evaporation and  the fast (cascade and/or pre-equilibrium) stages  (to be extended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rQMD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and DPMJET))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Photon angular distribution according to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multipolarity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and spin (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sym typeface="Symbol"/>
              </a:rPr>
              <a:t> effort to estimate residual spin value and direction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</a:t>
            </a:r>
          </a:p>
          <a:p>
            <a:pPr>
              <a:buNone/>
            </a:pPr>
            <a:r>
              <a:rPr lang="en-US">
                <a:solidFill>
                  <a:srgbClr val="010103"/>
                </a:solidFill>
              </a:rPr>
              <a:t>	</a:t>
            </a:r>
            <a:r>
              <a:rPr lang="en-US" smtClean="0">
                <a:solidFill>
                  <a:srgbClr val="010103"/>
                </a:solidFill>
              </a:rPr>
              <a:t>		</a:t>
            </a:r>
          </a:p>
          <a:p>
            <a:pPr>
              <a:buNone/>
            </a:pPr>
            <a:r>
              <a:rPr lang="en-US" smtClean="0">
                <a:solidFill>
                  <a:srgbClr val="010103"/>
                </a:solidFill>
              </a:rPr>
              <a:t>				</a:t>
            </a:r>
            <a:r>
              <a:rPr lang="en-US" i="1" smtClean="0">
                <a:solidFill>
                  <a:srgbClr val="C00000"/>
                </a:solidFill>
              </a:rPr>
              <a:t>See </a:t>
            </a:r>
            <a:r>
              <a:rPr lang="en-US" i="1" dirty="0" smtClean="0">
                <a:solidFill>
                  <a:srgbClr val="C00000"/>
                </a:solidFill>
              </a:rPr>
              <a:t>A. Ferrari et al., Z. Phys C 71, 75 (1996)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115616" y="1844824"/>
          <a:ext cx="3888432" cy="90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Equation" r:id="rId3" imgW="2095500" imgH="457200" progId="Equation.3">
                  <p:embed/>
                </p:oleObj>
              </mc:Choice>
              <mc:Fallback>
                <p:oleObj name="Equation" r:id="rId3" imgW="2095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844824"/>
                        <a:ext cx="3888432" cy="904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4048" y="1700808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L= </a:t>
            </a:r>
            <a:r>
              <a:rPr lang="en-US" dirty="0" err="1" smtClean="0"/>
              <a:t>multipole</a:t>
            </a:r>
            <a:r>
              <a:rPr lang="en-US" dirty="0" smtClean="0"/>
              <a:t> order</a:t>
            </a:r>
          </a:p>
          <a:p>
            <a:r>
              <a:rPr lang="en-US" dirty="0" smtClean="0">
                <a:sym typeface="Symbol"/>
              </a:rPr>
              <a:t>=level density at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excitation energy U</a:t>
            </a:r>
          </a:p>
        </p:txBody>
      </p:sp>
      <p:graphicFrame>
        <p:nvGraphicFramePr>
          <p:cNvPr id="5151" name="Object 31"/>
          <p:cNvGraphicFramePr>
            <a:graphicFrameLocks noChangeAspect="1"/>
          </p:cNvGraphicFramePr>
          <p:nvPr/>
        </p:nvGraphicFramePr>
        <p:xfrm>
          <a:off x="4932040" y="2780928"/>
          <a:ext cx="3384376" cy="572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Equation" r:id="rId5" imgW="1600200" imgH="254000" progId="Equation.3">
                  <p:embed/>
                </p:oleObj>
              </mc:Choice>
              <mc:Fallback>
                <p:oleObj name="Equation" r:id="rId5" imgW="1600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780928"/>
                        <a:ext cx="3384376" cy="572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7544" y="278092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  = strength from single </a:t>
            </a:r>
          </a:p>
          <a:p>
            <a:r>
              <a:rPr lang="en-US" dirty="0" smtClean="0">
                <a:sym typeface="Symbol"/>
              </a:rPr>
              <a:t> particle estimate (c)+ hindrance (F)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90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4000" dirty="0" smtClean="0">
                <a:solidFill>
                  <a:schemeClr val="tx1"/>
                </a:solidFill>
              </a:rPr>
              <a:t>Examples of different solutions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39941" name="Picture 6" descr="solu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6581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81000" y="5460037"/>
            <a:ext cx="234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hlink"/>
                </a:solidFill>
              </a:rPr>
              <a:t>(fonte: Prof. U.Amaldi)</a:t>
            </a:r>
          </a:p>
        </p:txBody>
      </p:sp>
    </p:spTree>
    <p:extLst>
      <p:ext uri="{BB962C8B-B14F-4D97-AF65-F5344CB8AC3E}">
        <p14:creationId xmlns:p14="http://schemas.microsoft.com/office/powerpoint/2010/main" val="16276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-227806"/>
            <a:ext cx="8229600" cy="914400"/>
          </a:xfrm>
        </p:spPr>
        <p:txBody>
          <a:bodyPr/>
          <a:lstStyle/>
          <a:p>
            <a:r>
              <a:rPr lang="en-US" sz="2800" b="1" dirty="0" smtClean="0"/>
              <a:t>Examples: photon spectra, pre-2011 status </a:t>
            </a:r>
            <a:endParaRPr lang="en-US" sz="2800" b="1" dirty="0"/>
          </a:p>
        </p:txBody>
      </p:sp>
      <p:pic>
        <p:nvPicPr>
          <p:cNvPr id="6" name="Content Placeholder 5" descr="natwy_20c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5882" t="4546" r="3922" b="12110"/>
          <a:stretch>
            <a:fillRect/>
          </a:stretch>
        </p:blipFill>
        <p:spPr>
          <a:xfrm>
            <a:off x="0" y="838200"/>
            <a:ext cx="4208463" cy="5030788"/>
          </a:xfrm>
        </p:spPr>
      </p:pic>
      <p:pic>
        <p:nvPicPr>
          <p:cNvPr id="7" name="Content Placeholder 6" descr="nattiy_19c.pn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 l="7843" t="4546" r="3922" b="9079"/>
          <a:stretch>
            <a:fillRect/>
          </a:stretch>
        </p:blipFill>
        <p:spPr>
          <a:xfrm>
            <a:off x="5027613" y="838200"/>
            <a:ext cx="4116387" cy="5214938"/>
          </a:xfrm>
        </p:spPr>
      </p:pic>
      <p:sp>
        <p:nvSpPr>
          <p:cNvPr id="8" name="TextBox 7"/>
          <p:cNvSpPr txBox="1"/>
          <p:nvPr/>
        </p:nvSpPr>
        <p:spPr>
          <a:xfrm>
            <a:off x="323528" y="587727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Histograms: FLUKA  </a:t>
            </a:r>
            <a:r>
              <a:rPr lang="en-US" dirty="0"/>
              <a:t>results with </a:t>
            </a:r>
            <a:r>
              <a:rPr lang="en-US" dirty="0" smtClean="0"/>
              <a:t>stat errors</a:t>
            </a:r>
            <a:r>
              <a:rPr lang="en-US" dirty="0"/>
              <a:t>. </a:t>
            </a:r>
            <a:r>
              <a:rPr lang="en-US" dirty="0" smtClean="0"/>
              <a:t>Dots: </a:t>
            </a:r>
            <a:r>
              <a:rPr lang="en-US" dirty="0" err="1" smtClean="0"/>
              <a:t>expt</a:t>
            </a:r>
            <a:r>
              <a:rPr lang="en-US" dirty="0" smtClean="0"/>
              <a:t> data  from Dickens et al. report ORNL-4847 (1973) and  </a:t>
            </a:r>
            <a:r>
              <a:rPr lang="en-US" dirty="0" err="1" smtClean="0"/>
              <a:t>G.L.Morgan</a:t>
            </a:r>
            <a:r>
              <a:rPr lang="en-US" dirty="0" smtClean="0"/>
              <a:t>, report ORNL-5563 (1979)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752600"/>
            <a:ext cx="19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Ti(</a:t>
            </a:r>
            <a:r>
              <a:rPr lang="en-US" dirty="0" err="1" smtClean="0"/>
              <a:t>n,x</a:t>
            </a:r>
            <a:r>
              <a:rPr lang="en-US" dirty="0" smtClean="0"/>
              <a:t>) at 19 </a:t>
            </a:r>
            <a:r>
              <a:rPr lang="en-US" dirty="0" err="1" smtClean="0"/>
              <a:t>MeV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W((</a:t>
            </a:r>
            <a:r>
              <a:rPr lang="en-US" dirty="0" err="1" smtClean="0"/>
              <a:t>n.x</a:t>
            </a:r>
            <a:r>
              <a:rPr lang="en-US" dirty="0" smtClean="0"/>
              <a:t>) at 18-20 </a:t>
            </a:r>
            <a:r>
              <a:rPr lang="en-US" dirty="0" err="1" smtClean="0"/>
              <a:t>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14400"/>
          </a:xfrm>
        </p:spPr>
        <p:txBody>
          <a:bodyPr/>
          <a:lstStyle/>
          <a:p>
            <a:r>
              <a:rPr lang="en-US" b="1" dirty="0" smtClean="0"/>
              <a:t>Improved model</a:t>
            </a:r>
            <a:r>
              <a:rPr lang="en-US" b="1" smtClean="0"/>
              <a:t>: example</a:t>
            </a:r>
            <a:endParaRPr lang="en-US" b="1" dirty="0"/>
          </a:p>
        </p:txBody>
      </p:sp>
      <p:pic>
        <p:nvPicPr>
          <p:cNvPr id="7" name="Content Placeholder 6" descr="cbiglog.eps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0294" r="10364" b="7353"/>
          <a:stretch>
            <a:fillRect/>
          </a:stretch>
        </p:blipFill>
        <p:spPr>
          <a:xfrm>
            <a:off x="0" y="1008111"/>
            <a:ext cx="5715000" cy="5241925"/>
          </a:xfrm>
        </p:spPr>
      </p:pic>
      <p:sp>
        <p:nvSpPr>
          <p:cNvPr id="5" name="TextBox 4"/>
          <p:cNvSpPr txBox="1"/>
          <p:nvPr/>
        </p:nvSpPr>
        <p:spPr>
          <a:xfrm>
            <a:off x="6400800" y="1828800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shape </a:t>
            </a:r>
          </a:p>
          <a:p>
            <a:r>
              <a:rPr lang="en-US" dirty="0" smtClean="0"/>
              <a:t>Unchanged</a:t>
            </a:r>
          </a:p>
          <a:p>
            <a:r>
              <a:rPr lang="en-US" dirty="0" smtClean="0"/>
              <a:t>More  details </a:t>
            </a:r>
            <a:r>
              <a:rPr lang="en-US" smtClean="0"/>
              <a:t>are evident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b="1" dirty="0" smtClean="0"/>
              <a:t>GANIL: 90 deg photon yields by 95 </a:t>
            </a:r>
            <a:r>
              <a:rPr lang="en-US" sz="2400" b="1" dirty="0" err="1" smtClean="0"/>
              <a:t>MeV</a:t>
            </a:r>
            <a:r>
              <a:rPr lang="en-US" sz="2400" b="1" dirty="0" smtClean="0"/>
              <a:t>/n </a:t>
            </a:r>
            <a:r>
              <a:rPr lang="en-US" sz="2400" b="1" baseline="30000" dirty="0" smtClean="0"/>
              <a:t>12</a:t>
            </a:r>
            <a:r>
              <a:rPr lang="en-US" sz="2400" b="1" dirty="0" smtClean="0"/>
              <a:t>C in PMMA </a:t>
            </a:r>
            <a:endParaRPr lang="en-US" sz="2400" dirty="0"/>
          </a:p>
        </p:txBody>
      </p:sp>
      <p:pic>
        <p:nvPicPr>
          <p:cNvPr id="8" name="Content Placeholder 7" descr="ganilx36nspnreveqbstat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41438"/>
            <a:ext cx="5181600" cy="5181600"/>
          </a:xfrm>
        </p:spPr>
      </p:pic>
      <p:sp>
        <p:nvSpPr>
          <p:cNvPr id="10" name="TextBox 9"/>
          <p:cNvSpPr txBox="1"/>
          <p:nvPr/>
        </p:nvSpPr>
        <p:spPr>
          <a:xfrm>
            <a:off x="5903640" y="1916832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Ganil</a:t>
            </a:r>
            <a:r>
              <a:rPr lang="en-US" sz="2000" dirty="0" smtClean="0"/>
              <a:t> after correction of the data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Blue: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fluka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Red: data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Exercise: subtract from data only the amount of background needed to get to the same level as simulation in the first two points</a:t>
            </a:r>
          </a:p>
        </p:txBody>
      </p:sp>
      <p:sp>
        <p:nvSpPr>
          <p:cNvPr id="9" name="TextBox 8"/>
          <p:cNvSpPr txBox="1"/>
          <p:nvPr/>
        </p:nvSpPr>
        <p:spPr>
          <a:xfrm rot="19526934">
            <a:off x="2868923" y="4254348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Preliminary</a:t>
            </a:r>
            <a:endParaRPr lang="en-GB" sz="24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GSI: 90 deg photon yield by 310 </a:t>
            </a:r>
            <a:r>
              <a:rPr lang="en-US" sz="3200" b="1" dirty="0" err="1" smtClean="0"/>
              <a:t>MeV</a:t>
            </a:r>
            <a:r>
              <a:rPr lang="en-US" sz="3200" b="1" dirty="0" smtClean="0"/>
              <a:t>/n </a:t>
            </a:r>
            <a:r>
              <a:rPr lang="en-US" sz="3200" b="1" baseline="30000" dirty="0" smtClean="0"/>
              <a:t>12</a:t>
            </a:r>
            <a:r>
              <a:rPr lang="en-US" sz="3200" b="1" dirty="0" smtClean="0"/>
              <a:t>C in Water </a:t>
            </a:r>
            <a:endParaRPr lang="en-US" sz="3200" dirty="0"/>
          </a:p>
        </p:txBody>
      </p:sp>
      <p:pic>
        <p:nvPicPr>
          <p:cNvPr id="6" name="Content Placeholder 5" descr="gsix12nspnrevnob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52513"/>
            <a:ext cx="5181600" cy="5181600"/>
          </a:xfrm>
        </p:spPr>
      </p:pic>
      <p:sp>
        <p:nvSpPr>
          <p:cNvPr id="7" name="TextBox 6"/>
          <p:cNvSpPr txBox="1"/>
          <p:nvPr/>
        </p:nvSpPr>
        <p:spPr>
          <a:xfrm>
            <a:off x="5016499" y="2708920"/>
            <a:ext cx="4127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Here the simulation plots changed, because of a technical mistake in</a:t>
            </a:r>
          </a:p>
          <a:p>
            <a:r>
              <a:rPr lang="en-US" sz="2000" dirty="0" smtClean="0"/>
              <a:t>the normalization </a:t>
            </a:r>
          </a:p>
          <a:p>
            <a:r>
              <a:rPr lang="en-US" sz="2000" dirty="0" smtClean="0"/>
              <a:t>(factor 9/12  ) </a:t>
            </a:r>
          </a:p>
          <a:p>
            <a:r>
              <a:rPr lang="en-US" sz="2000" dirty="0" smtClean="0"/>
              <a:t>And a correction in the detector distance from target (small)  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9526934">
            <a:off x="2868923" y="4254348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Preliminary</a:t>
            </a:r>
            <a:endParaRPr lang="en-GB" sz="24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01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4851"/>
            <a:ext cx="6984776" cy="491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602" name="Straight Connector 14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Straight Connector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Connector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Straight Connector 13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6" name="Rectangle 2"/>
          <p:cNvSpPr>
            <a:spLocks noChangeArrowheads="1"/>
          </p:cNvSpPr>
          <p:nvPr/>
        </p:nvSpPr>
        <p:spPr bwMode="auto">
          <a:xfrm>
            <a:off x="609154" y="301625"/>
            <a:ext cx="842734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hoton yields by 80 MeV/n C in PMMA 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83" y="5805264"/>
            <a:ext cx="89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Energy spectrum of “photons” for 160 MeV p on PMMA. FLUKA </a:t>
            </a:r>
            <a:r>
              <a:rPr lang="en-GB" dirty="0" smtClean="0">
                <a:solidFill>
                  <a:srgbClr val="FF0000"/>
                </a:solidFill>
              </a:rPr>
              <a:t>red line</a:t>
            </a:r>
            <a:r>
              <a:rPr lang="en-GB" dirty="0" smtClean="0">
                <a:solidFill>
                  <a:schemeClr val="accent2"/>
                </a:solidFill>
              </a:rPr>
              <a:t>, data </a:t>
            </a:r>
            <a:r>
              <a:rPr lang="en-GB" dirty="0" smtClean="0">
                <a:solidFill>
                  <a:schemeClr val="accent5">
                    <a:lumMod val="10000"/>
                  </a:schemeClr>
                </a:solidFill>
              </a:rPr>
              <a:t>black dots </a:t>
            </a:r>
            <a:r>
              <a:rPr lang="en-GB" dirty="0" smtClean="0">
                <a:solidFill>
                  <a:schemeClr val="accent2"/>
                </a:solidFill>
              </a:rPr>
              <a:t>(</a:t>
            </a:r>
            <a:r>
              <a:rPr lang="en-GB" dirty="0" err="1" smtClean="0">
                <a:solidFill>
                  <a:schemeClr val="accent2"/>
                </a:solidFill>
              </a:rPr>
              <a:t>C.Agodi</a:t>
            </a:r>
            <a:r>
              <a:rPr lang="en-GB" dirty="0" smtClean="0">
                <a:solidFill>
                  <a:schemeClr val="accent2"/>
                </a:solidFill>
              </a:rPr>
              <a:t> et al., JINST 2012 in press)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700808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Absolute comparison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526934">
            <a:off x="4614193" y="2958204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Preliminary</a:t>
            </a:r>
            <a:endParaRPr lang="en-GB" sz="24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7092280" y="3501008"/>
            <a:ext cx="50405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810513" y="3342244"/>
            <a:ext cx="865943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PMMA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3052887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FF0000"/>
                </a:solidFill>
              </a:rPr>
              <a:t>12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100392" y="1340768"/>
            <a:ext cx="143092" cy="4572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44677" y="914851"/>
            <a:ext cx="1608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LYSO crystals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8388424" y="2492896"/>
            <a:ext cx="144016" cy="55999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8243484" y="2492896"/>
            <a:ext cx="0" cy="55999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7956376" y="2492896"/>
            <a:ext cx="92368" cy="55999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100392" y="2132856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A0A98"/>
                </a:solidFill>
                <a:sym typeface="Symbol"/>
              </a:rPr>
              <a:t></a:t>
            </a:r>
            <a:endParaRPr lang="en-GB" sz="1800" b="1" dirty="0">
              <a:solidFill>
                <a:srgbClr val="0A0A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3820" y="1052736"/>
            <a:ext cx="7939115" cy="4523730"/>
            <a:chOff x="603820" y="1052736"/>
            <a:chExt cx="7939115" cy="452373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124744"/>
              <a:ext cx="7643343" cy="410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929694" y="1556792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9900"/>
                  </a:solidFill>
                </a:rPr>
                <a:t>NaI</a:t>
              </a:r>
              <a:r>
                <a:rPr lang="en-US" b="1" dirty="0" smtClean="0">
                  <a:solidFill>
                    <a:srgbClr val="FF9900"/>
                  </a:solidFill>
                </a:rPr>
                <a:t> detector</a:t>
              </a:r>
              <a:endParaRPr lang="en-US" b="1" dirty="0">
                <a:solidFill>
                  <a:srgbClr val="FF99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3820" y="3646765"/>
              <a:ext cx="893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FFCC"/>
                  </a:solidFill>
                </a:rPr>
                <a:t>PMMA</a:t>
              </a:r>
            </a:p>
            <a:p>
              <a:r>
                <a:rPr lang="en-US" b="1" dirty="0" smtClean="0">
                  <a:solidFill>
                    <a:srgbClr val="00FFCC"/>
                  </a:solidFill>
                </a:rPr>
                <a:t>target</a:t>
              </a:r>
              <a:endParaRPr lang="en-US" b="1" dirty="0">
                <a:solidFill>
                  <a:srgbClr val="00FF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1720" y="1052736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>
                      <a:lumMod val="50000"/>
                    </a:schemeClr>
                  </a:solidFill>
                </a:rPr>
                <a:t>Pb</a:t>
              </a:r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Collimator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2779" y="4653136"/>
              <a:ext cx="30636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Schematic layout</a:t>
              </a:r>
            </a:p>
            <a:p>
              <a:r>
                <a:rPr lang="en-US" dirty="0" smtClean="0"/>
                <a:t>(dimensions mm) </a:t>
              </a:r>
            </a:p>
            <a:p>
              <a:r>
                <a:rPr lang="en-US" dirty="0" smtClean="0"/>
                <a:t>from </a:t>
              </a:r>
              <a:r>
                <a:rPr lang="en-GB" dirty="0" err="1"/>
                <a:t>J.Smeets</a:t>
              </a:r>
              <a:r>
                <a:rPr lang="en-GB" dirty="0"/>
                <a:t> et al., IBA</a:t>
              </a:r>
              <a:r>
                <a:rPr lang="en-US" dirty="0"/>
                <a:t> </a:t>
              </a:r>
            </a:p>
          </p:txBody>
        </p:sp>
      </p:grpSp>
      <p:cxnSp>
        <p:nvCxnSpPr>
          <p:cNvPr id="25602" name="Straight Connector 14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Straight Connector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Connector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Straight Connector 13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6" name="Rectangle 2"/>
          <p:cNvSpPr>
            <a:spLocks noChangeArrowheads="1"/>
          </p:cNvSpPr>
          <p:nvPr/>
        </p:nvSpPr>
        <p:spPr bwMode="auto">
          <a:xfrm>
            <a:off x="609154" y="301625"/>
            <a:ext cx="842734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hoton yields by 160 MeV p in PMMA 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0883" y="908720"/>
            <a:ext cx="8935613" cy="5603850"/>
            <a:chOff x="100883" y="908720"/>
            <a:chExt cx="8935613" cy="5603850"/>
          </a:xfrm>
        </p:grpSpPr>
        <p:sp>
          <p:nvSpPr>
            <p:cNvPr id="4" name="TextBox 3"/>
            <p:cNvSpPr txBox="1"/>
            <p:nvPr/>
          </p:nvSpPr>
          <p:spPr>
            <a:xfrm>
              <a:off x="100883" y="5589240"/>
              <a:ext cx="8935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Energy spectrum of “photons” after background subtraction (collimator open – collimator closed) for 160 MeV p on PMMA. FLUKA </a:t>
              </a:r>
              <a:r>
                <a:rPr lang="en-GB" b="1" dirty="0" smtClean="0">
                  <a:solidFill>
                    <a:srgbClr val="FF0000"/>
                  </a:solidFill>
                </a:rPr>
                <a:t>red line</a:t>
              </a:r>
              <a:r>
                <a:rPr lang="en-GB" dirty="0" smtClean="0">
                  <a:solidFill>
                    <a:schemeClr val="accent2"/>
                  </a:solidFill>
                </a:rPr>
                <a:t>, data </a:t>
              </a:r>
              <a:r>
                <a:rPr lang="en-GB" b="1" dirty="0" smtClean="0">
                  <a:solidFill>
                    <a:schemeClr val="accent5">
                      <a:lumMod val="10000"/>
                    </a:schemeClr>
                  </a:solidFill>
                </a:rPr>
                <a:t>black line </a:t>
              </a:r>
              <a:r>
                <a:rPr lang="en-GB" dirty="0" smtClean="0">
                  <a:solidFill>
                    <a:schemeClr val="accent2"/>
                  </a:solidFill>
                </a:rPr>
                <a:t>(</a:t>
              </a:r>
              <a:r>
                <a:rPr lang="en-GB" dirty="0" err="1" smtClean="0">
                  <a:solidFill>
                    <a:schemeClr val="accent2"/>
                  </a:solidFill>
                </a:rPr>
                <a:t>J.Smeets</a:t>
              </a:r>
              <a:r>
                <a:rPr lang="en-GB" dirty="0" smtClean="0">
                  <a:solidFill>
                    <a:schemeClr val="accent2"/>
                  </a:solidFill>
                </a:rPr>
                <a:t> et al., IBA, ENVISION WP3)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71600" y="908720"/>
              <a:ext cx="6564660" cy="4702196"/>
              <a:chOff x="95572" y="908721"/>
              <a:chExt cx="6564660" cy="4702196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18"/>
              <a:stretch/>
            </p:blipFill>
            <p:spPr bwMode="auto">
              <a:xfrm>
                <a:off x="95572" y="908721"/>
                <a:ext cx="6564660" cy="4702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713387" y="1938319"/>
                <a:ext cx="21547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>
                    <a:solidFill>
                      <a:srgbClr val="FF0000"/>
                    </a:solidFill>
                  </a:rPr>
                  <a:t>Absolute comparison</a:t>
                </a:r>
                <a:endParaRPr lang="en-GB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9526934">
                <a:off x="1733873" y="2454149"/>
                <a:ext cx="17844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i="1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Preliminary</a:t>
                </a:r>
                <a:endParaRPr lang="en-GB" sz="2400" i="1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05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about charged particles??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1675" y="1557338"/>
            <a:ext cx="8442325" cy="2052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Charged particles have several nice features as</a:t>
            </a:r>
            <a:endParaRPr lang="en-US" dirty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detection efficiency is almost one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Can be easily back-tracked to the emission point-&gt; can be correlated to the beam profile &amp; BP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39197" y="3636654"/>
            <a:ext cx="4360513" cy="2672645"/>
            <a:chOff x="179210" y="3414888"/>
            <a:chExt cx="4360513" cy="2672645"/>
          </a:xfrm>
        </p:grpSpPr>
        <p:pic>
          <p:nvPicPr>
            <p:cNvPr id="5" name="Picture 4" descr="protonC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10" y="3527778"/>
              <a:ext cx="4360513" cy="255975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76224" y="3414888"/>
              <a:ext cx="82847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white"/>
                  </a:solidFill>
                </a:rPr>
                <a:t>proton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79210" y="3993444"/>
              <a:ext cx="1010356" cy="35277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3805" y="3694667"/>
              <a:ext cx="715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FF0000"/>
                  </a:solidFill>
                </a:rPr>
                <a:t>beam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256674" y="3636654"/>
            <a:ext cx="4082523" cy="3060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BUT…</a:t>
            </a:r>
          </a:p>
          <a:p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not so many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threshold to escape ~ 100 MeV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suffer multiple scattering inside the patient -&gt; worsen the back-pointing resolution</a:t>
            </a:r>
          </a:p>
          <a:p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 is essential to investigate long term effects to healthy tissues…</a:t>
            </a:r>
            <a:endParaRPr lang="it-IT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124744"/>
            <a:ext cx="70294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6681" y="4941168"/>
            <a:ext cx="62500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Important Issue </a:t>
            </a:r>
            <a:r>
              <a:rPr lang="en-US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2400" b="1" smtClean="0">
                <a:solidFill>
                  <a:srgbClr val="FF0000"/>
                </a:solidFill>
              </a:rPr>
              <a:t> Secondary Neutrons…</a:t>
            </a:r>
            <a:endParaRPr lang="it-IT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298" name="Rectangle 2"/>
          <p:cNvSpPr>
            <a:spLocks noChangeArrowheads="1"/>
          </p:cNvSpPr>
          <p:nvPr/>
        </p:nvSpPr>
        <p:spPr bwMode="auto">
          <a:xfrm>
            <a:off x="684213" y="404813"/>
            <a:ext cx="7991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400" smtClean="0">
                <a:solidFill>
                  <a:srgbClr val="CC0000"/>
                </a:solidFill>
              </a:rPr>
              <a:t>Again example from FLUKA: Thick </a:t>
            </a:r>
            <a:r>
              <a:rPr lang="en-US" sz="2400">
                <a:solidFill>
                  <a:srgbClr val="CC0000"/>
                </a:solidFill>
              </a:rPr>
              <a:t>target examples: </a:t>
            </a:r>
            <a:r>
              <a:rPr lang="en-US" sz="2400">
                <a:solidFill>
                  <a:srgbClr val="FF5050"/>
                </a:solidFill>
              </a:rPr>
              <a:t>neutrons</a:t>
            </a:r>
          </a:p>
        </p:txBody>
      </p:sp>
      <p:sp>
        <p:nvSpPr>
          <p:cNvPr id="1975299" name="Text Box 3"/>
          <p:cNvSpPr txBox="1">
            <a:spLocks noChangeArrowheads="1"/>
          </p:cNvSpPr>
          <p:nvPr/>
        </p:nvSpPr>
        <p:spPr bwMode="auto">
          <a:xfrm>
            <a:off x="4710113" y="889000"/>
            <a:ext cx="4105275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b="0" baseline="30000">
                <a:solidFill>
                  <a:srgbClr val="000000"/>
                </a:solidFill>
              </a:rPr>
              <a:t>nat</a:t>
            </a:r>
            <a:r>
              <a:rPr lang="en-US" b="0">
                <a:solidFill>
                  <a:srgbClr val="000000"/>
                </a:solidFill>
              </a:rPr>
              <a:t>C(p,xn) @ 113 MeV, stopping target</a:t>
            </a:r>
          </a:p>
          <a:p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sz="1400" b="0">
                <a:solidFill>
                  <a:srgbClr val="000000"/>
                </a:solidFill>
              </a:rPr>
              <a:t>Data: NSE110, 299 (1992)</a:t>
            </a:r>
          </a:p>
        </p:txBody>
      </p:sp>
      <p:sp>
        <p:nvSpPr>
          <p:cNvPr id="1975300" name="Text Box 4"/>
          <p:cNvSpPr txBox="1">
            <a:spLocks noChangeArrowheads="1"/>
          </p:cNvSpPr>
          <p:nvPr/>
        </p:nvSpPr>
        <p:spPr bwMode="auto">
          <a:xfrm>
            <a:off x="663575" y="957263"/>
            <a:ext cx="4105275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b="0" baseline="30000">
                <a:solidFill>
                  <a:srgbClr val="000000"/>
                </a:solidFill>
              </a:rPr>
              <a:t>nat</a:t>
            </a:r>
            <a:r>
              <a:rPr lang="en-US" b="0">
                <a:solidFill>
                  <a:srgbClr val="000000"/>
                </a:solidFill>
              </a:rPr>
              <a:t>C(p,xn) @ 68 MeV, stopping target</a:t>
            </a:r>
          </a:p>
          <a:p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sz="1400" b="0">
                <a:solidFill>
                  <a:srgbClr val="000000"/>
                </a:solidFill>
              </a:rPr>
              <a:t>Data: JAERI-C-96-008, 217 (1996)</a:t>
            </a:r>
          </a:p>
        </p:txBody>
      </p:sp>
      <p:pic>
        <p:nvPicPr>
          <p:cNvPr id="1975301" name="Picture 5" descr="c68thickm45septclhv_ppt"/>
          <p:cNvPicPr>
            <a:picLocks noChangeAspect="1" noChangeArrowheads="1"/>
          </p:cNvPicPr>
          <p:nvPr/>
        </p:nvPicPr>
        <p:blipFill>
          <a:blip r:embed="rId3" cstate="print"/>
          <a:srcRect l="6020" t="11250" r="5586" b="9721"/>
          <a:stretch>
            <a:fillRect/>
          </a:stretch>
        </p:blipFill>
        <p:spPr bwMode="auto">
          <a:xfrm>
            <a:off x="827088" y="1557338"/>
            <a:ext cx="3808412" cy="4824412"/>
          </a:xfrm>
          <a:prstGeom prst="rect">
            <a:avLst/>
          </a:prstGeom>
          <a:noFill/>
        </p:spPr>
      </p:pic>
      <p:pic>
        <p:nvPicPr>
          <p:cNvPr id="9" name="Picture 8" descr="6c11320104cl_ppt.eps"/>
          <p:cNvPicPr>
            <a:picLocks noChangeAspect="1"/>
          </p:cNvPicPr>
          <p:nvPr/>
        </p:nvPicPr>
        <p:blipFill>
          <a:blip r:embed="rId4" cstate="print"/>
          <a:srcRect l="6864" t="11151" r="6864" b="9051"/>
          <a:stretch>
            <a:fillRect/>
          </a:stretch>
        </p:blipFill>
        <p:spPr>
          <a:xfrm>
            <a:off x="4788024" y="1618868"/>
            <a:ext cx="3744416" cy="49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6140" y="304800"/>
            <a:ext cx="7772400" cy="609600"/>
          </a:xfrm>
        </p:spPr>
        <p:txBody>
          <a:bodyPr>
            <a:normAutofit/>
          </a:bodyPr>
          <a:lstStyle/>
          <a:p>
            <a:r>
              <a:rPr lang="en-GB" sz="3200" smtClean="0"/>
              <a:t>Neutron interaction: typical cross </a:t>
            </a:r>
            <a:r>
              <a:rPr lang="en-GB" sz="3200" dirty="0" smtClean="0"/>
              <a:t>section</a:t>
            </a: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697507" y="5326063"/>
            <a:ext cx="5540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V="1">
            <a:off x="697507" y="2138363"/>
            <a:ext cx="0" cy="31877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140545" y="5249863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3278782" y="5249863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4644032" y="5249863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926107" y="2366963"/>
            <a:ext cx="1062038" cy="13652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Freeform 10"/>
          <p:cNvSpPr>
            <a:spLocks/>
          </p:cNvSpPr>
          <p:nvPr/>
        </p:nvSpPr>
        <p:spPr bwMode="auto">
          <a:xfrm>
            <a:off x="1988145" y="1733550"/>
            <a:ext cx="1606550" cy="3011488"/>
          </a:xfrm>
          <a:custGeom>
            <a:avLst/>
            <a:gdLst>
              <a:gd name="T0" fmla="*/ 0 w 1012"/>
              <a:gd name="T1" fmla="*/ 2147483647 h 1897"/>
              <a:gd name="T2" fmla="*/ 2147483647 w 1012"/>
              <a:gd name="T3" fmla="*/ 2147483647 h 1897"/>
              <a:gd name="T4" fmla="*/ 2147483647 w 1012"/>
              <a:gd name="T5" fmla="*/ 2147483647 h 1897"/>
              <a:gd name="T6" fmla="*/ 2147483647 w 1012"/>
              <a:gd name="T7" fmla="*/ 2147483647 h 1897"/>
              <a:gd name="T8" fmla="*/ 2147483647 w 1012"/>
              <a:gd name="T9" fmla="*/ 2147483647 h 1897"/>
              <a:gd name="T10" fmla="*/ 2147483647 w 1012"/>
              <a:gd name="T11" fmla="*/ 2147483647 h 1897"/>
              <a:gd name="T12" fmla="*/ 2147483647 w 1012"/>
              <a:gd name="T13" fmla="*/ 2147483647 h 1897"/>
              <a:gd name="T14" fmla="*/ 2147483647 w 1012"/>
              <a:gd name="T15" fmla="*/ 2147483647 h 1897"/>
              <a:gd name="T16" fmla="*/ 2147483647 w 1012"/>
              <a:gd name="T17" fmla="*/ 2147483647 h 1897"/>
              <a:gd name="T18" fmla="*/ 2147483647 w 1012"/>
              <a:gd name="T19" fmla="*/ 2147483647 h 1897"/>
              <a:gd name="T20" fmla="*/ 2147483647 w 1012"/>
              <a:gd name="T21" fmla="*/ 2147483647 h 1897"/>
              <a:gd name="T22" fmla="*/ 2147483647 w 1012"/>
              <a:gd name="T23" fmla="*/ 2147483647 h 1897"/>
              <a:gd name="T24" fmla="*/ 2147483647 w 1012"/>
              <a:gd name="T25" fmla="*/ 2147483647 h 1897"/>
              <a:gd name="T26" fmla="*/ 2147483647 w 1012"/>
              <a:gd name="T27" fmla="*/ 2147483647 h 1897"/>
              <a:gd name="T28" fmla="*/ 2147483647 w 1012"/>
              <a:gd name="T29" fmla="*/ 2147483647 h 1897"/>
              <a:gd name="T30" fmla="*/ 2147483647 w 1012"/>
              <a:gd name="T31" fmla="*/ 2147483647 h 1897"/>
              <a:gd name="T32" fmla="*/ 2147483647 w 1012"/>
              <a:gd name="T33" fmla="*/ 2147483647 h 1897"/>
              <a:gd name="T34" fmla="*/ 2147483647 w 1012"/>
              <a:gd name="T35" fmla="*/ 2147483647 h 1897"/>
              <a:gd name="T36" fmla="*/ 2147483647 w 1012"/>
              <a:gd name="T37" fmla="*/ 2147483647 h 1897"/>
              <a:gd name="T38" fmla="*/ 2147483647 w 1012"/>
              <a:gd name="T39" fmla="*/ 2147483647 h 1897"/>
              <a:gd name="T40" fmla="*/ 2147483647 w 1012"/>
              <a:gd name="T41" fmla="*/ 2147483647 h 1897"/>
              <a:gd name="T42" fmla="*/ 2147483647 w 1012"/>
              <a:gd name="T43" fmla="*/ 2147483647 h 1897"/>
              <a:gd name="T44" fmla="*/ 2147483647 w 1012"/>
              <a:gd name="T45" fmla="*/ 2147483647 h 1897"/>
              <a:gd name="T46" fmla="*/ 2147483647 w 1012"/>
              <a:gd name="T47" fmla="*/ 2147483647 h 1897"/>
              <a:gd name="T48" fmla="*/ 2147483647 w 1012"/>
              <a:gd name="T49" fmla="*/ 2147483647 h 1897"/>
              <a:gd name="T50" fmla="*/ 2147483647 w 1012"/>
              <a:gd name="T51" fmla="*/ 2147483647 h 1897"/>
              <a:gd name="T52" fmla="*/ 2147483647 w 1012"/>
              <a:gd name="T53" fmla="*/ 2147483647 h 1897"/>
              <a:gd name="T54" fmla="*/ 2147483647 w 1012"/>
              <a:gd name="T55" fmla="*/ 2147483647 h 1897"/>
              <a:gd name="T56" fmla="*/ 2147483647 w 1012"/>
              <a:gd name="T57" fmla="*/ 2147483647 h 1897"/>
              <a:gd name="T58" fmla="*/ 2147483647 w 1012"/>
              <a:gd name="T59" fmla="*/ 2147483647 h 1897"/>
              <a:gd name="T60" fmla="*/ 2147483647 w 1012"/>
              <a:gd name="T61" fmla="*/ 2147483647 h 189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12"/>
              <a:gd name="T94" fmla="*/ 0 h 1897"/>
              <a:gd name="T95" fmla="*/ 1012 w 1012"/>
              <a:gd name="T96" fmla="*/ 1897 h 189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12" h="1897">
                <a:moveTo>
                  <a:pt x="0" y="1259"/>
                </a:moveTo>
                <a:cubicBezTo>
                  <a:pt x="4" y="1263"/>
                  <a:pt x="8" y="1267"/>
                  <a:pt x="48" y="1307"/>
                </a:cubicBezTo>
                <a:cubicBezTo>
                  <a:pt x="88" y="1347"/>
                  <a:pt x="207" y="1681"/>
                  <a:pt x="239" y="1498"/>
                </a:cubicBezTo>
                <a:cubicBezTo>
                  <a:pt x="271" y="1315"/>
                  <a:pt x="231" y="143"/>
                  <a:pt x="239" y="207"/>
                </a:cubicBezTo>
                <a:cubicBezTo>
                  <a:pt x="247" y="271"/>
                  <a:pt x="279" y="1897"/>
                  <a:pt x="287" y="1881"/>
                </a:cubicBezTo>
                <a:cubicBezTo>
                  <a:pt x="295" y="1865"/>
                  <a:pt x="279" y="168"/>
                  <a:pt x="287" y="112"/>
                </a:cubicBezTo>
                <a:cubicBezTo>
                  <a:pt x="295" y="56"/>
                  <a:pt x="327" y="1530"/>
                  <a:pt x="335" y="1546"/>
                </a:cubicBezTo>
                <a:cubicBezTo>
                  <a:pt x="343" y="1562"/>
                  <a:pt x="327" y="199"/>
                  <a:pt x="335" y="207"/>
                </a:cubicBezTo>
                <a:cubicBezTo>
                  <a:pt x="343" y="215"/>
                  <a:pt x="374" y="1586"/>
                  <a:pt x="382" y="1594"/>
                </a:cubicBezTo>
                <a:cubicBezTo>
                  <a:pt x="390" y="1602"/>
                  <a:pt x="374" y="271"/>
                  <a:pt x="382" y="255"/>
                </a:cubicBezTo>
                <a:cubicBezTo>
                  <a:pt x="390" y="239"/>
                  <a:pt x="422" y="1522"/>
                  <a:pt x="430" y="1498"/>
                </a:cubicBezTo>
                <a:cubicBezTo>
                  <a:pt x="438" y="1474"/>
                  <a:pt x="422" y="160"/>
                  <a:pt x="430" y="112"/>
                </a:cubicBezTo>
                <a:cubicBezTo>
                  <a:pt x="438" y="64"/>
                  <a:pt x="470" y="1219"/>
                  <a:pt x="478" y="1211"/>
                </a:cubicBezTo>
                <a:cubicBezTo>
                  <a:pt x="486" y="1203"/>
                  <a:pt x="462" y="0"/>
                  <a:pt x="478" y="64"/>
                </a:cubicBezTo>
                <a:cubicBezTo>
                  <a:pt x="494" y="128"/>
                  <a:pt x="558" y="1570"/>
                  <a:pt x="574" y="1594"/>
                </a:cubicBezTo>
                <a:cubicBezTo>
                  <a:pt x="590" y="1618"/>
                  <a:pt x="566" y="255"/>
                  <a:pt x="574" y="207"/>
                </a:cubicBezTo>
                <a:cubicBezTo>
                  <a:pt x="582" y="159"/>
                  <a:pt x="614" y="1291"/>
                  <a:pt x="622" y="1307"/>
                </a:cubicBezTo>
                <a:cubicBezTo>
                  <a:pt x="630" y="1323"/>
                  <a:pt x="606" y="303"/>
                  <a:pt x="622" y="303"/>
                </a:cubicBezTo>
                <a:cubicBezTo>
                  <a:pt x="638" y="303"/>
                  <a:pt x="693" y="1259"/>
                  <a:pt x="717" y="1307"/>
                </a:cubicBezTo>
                <a:cubicBezTo>
                  <a:pt x="741" y="1355"/>
                  <a:pt x="757" y="598"/>
                  <a:pt x="765" y="590"/>
                </a:cubicBezTo>
                <a:cubicBezTo>
                  <a:pt x="773" y="582"/>
                  <a:pt x="757" y="1299"/>
                  <a:pt x="765" y="1259"/>
                </a:cubicBezTo>
                <a:cubicBezTo>
                  <a:pt x="773" y="1219"/>
                  <a:pt x="797" y="263"/>
                  <a:pt x="813" y="351"/>
                </a:cubicBezTo>
                <a:cubicBezTo>
                  <a:pt x="829" y="439"/>
                  <a:pt x="853" y="1809"/>
                  <a:pt x="861" y="1785"/>
                </a:cubicBezTo>
                <a:cubicBezTo>
                  <a:pt x="869" y="1761"/>
                  <a:pt x="853" y="231"/>
                  <a:pt x="861" y="207"/>
                </a:cubicBezTo>
                <a:cubicBezTo>
                  <a:pt x="869" y="183"/>
                  <a:pt x="892" y="1642"/>
                  <a:pt x="908" y="1642"/>
                </a:cubicBezTo>
                <a:cubicBezTo>
                  <a:pt x="924" y="1642"/>
                  <a:pt x="948" y="247"/>
                  <a:pt x="956" y="207"/>
                </a:cubicBezTo>
                <a:cubicBezTo>
                  <a:pt x="964" y="167"/>
                  <a:pt x="956" y="1244"/>
                  <a:pt x="956" y="1403"/>
                </a:cubicBezTo>
                <a:cubicBezTo>
                  <a:pt x="956" y="1562"/>
                  <a:pt x="956" y="1211"/>
                  <a:pt x="956" y="1163"/>
                </a:cubicBezTo>
                <a:cubicBezTo>
                  <a:pt x="956" y="1115"/>
                  <a:pt x="948" y="1251"/>
                  <a:pt x="956" y="1116"/>
                </a:cubicBezTo>
                <a:cubicBezTo>
                  <a:pt x="964" y="981"/>
                  <a:pt x="996" y="359"/>
                  <a:pt x="1004" y="351"/>
                </a:cubicBezTo>
                <a:cubicBezTo>
                  <a:pt x="1012" y="343"/>
                  <a:pt x="996" y="941"/>
                  <a:pt x="1004" y="1068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14882" y="1911350"/>
            <a:ext cx="182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sym typeface="Symbol" pitchFamily="18" charset="2"/>
              </a:rPr>
              <a:t></a:t>
            </a:r>
            <a:r>
              <a:rPr lang="en-GB" baseline="-25000">
                <a:solidFill>
                  <a:srgbClr val="000000"/>
                </a:solidFill>
                <a:sym typeface="Symbol" pitchFamily="18" charset="2"/>
              </a:rPr>
              <a:t>tot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 rot="3187806">
            <a:off x="691158" y="3282950"/>
            <a:ext cx="1593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thermal </a:t>
            </a:r>
            <a:r>
              <a:rPr lang="en-GB">
                <a:solidFill>
                  <a:srgbClr val="FF0000"/>
                </a:solidFill>
                <a:sym typeface="Symbol" pitchFamily="18" charset="2"/>
              </a:rPr>
              <a:t> 1/v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4227313" y="2944698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unresolved resonance region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2292945" y="4340225"/>
            <a:ext cx="28082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resolved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resonance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region</a:t>
            </a:r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2291357" y="1682750"/>
            <a:ext cx="1588" cy="48577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3658195" y="1682750"/>
            <a:ext cx="0" cy="49339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6392863" y="5326063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E</a:t>
            </a:r>
            <a:r>
              <a:rPr lang="en-GB" baseline="-25000"/>
              <a:t>kin </a:t>
            </a:r>
            <a:r>
              <a:rPr lang="en-GB" sz="1400"/>
              <a:t>incident neutron</a:t>
            </a:r>
          </a:p>
        </p:txBody>
      </p:sp>
      <p:sp>
        <p:nvSpPr>
          <p:cNvPr id="9233" name="Freeform 18"/>
          <p:cNvSpPr>
            <a:spLocks/>
          </p:cNvSpPr>
          <p:nvPr/>
        </p:nvSpPr>
        <p:spPr bwMode="auto">
          <a:xfrm rot="-670103">
            <a:off x="3505795" y="2138363"/>
            <a:ext cx="3414712" cy="987425"/>
          </a:xfrm>
          <a:custGeom>
            <a:avLst/>
            <a:gdLst>
              <a:gd name="T0" fmla="*/ 0 w 2151"/>
              <a:gd name="T1" fmla="*/ 2147483647 h 622"/>
              <a:gd name="T2" fmla="*/ 2147483647 w 2151"/>
              <a:gd name="T3" fmla="*/ 2147483647 h 622"/>
              <a:gd name="T4" fmla="*/ 2147483647 w 2151"/>
              <a:gd name="T5" fmla="*/ 2147483647 h 622"/>
              <a:gd name="T6" fmla="*/ 2147483647 w 2151"/>
              <a:gd name="T7" fmla="*/ 2147483647 h 622"/>
              <a:gd name="T8" fmla="*/ 2147483647 w 2151"/>
              <a:gd name="T9" fmla="*/ 2147483647 h 622"/>
              <a:gd name="T10" fmla="*/ 2147483647 w 2151"/>
              <a:gd name="T11" fmla="*/ 2147483647 h 622"/>
              <a:gd name="T12" fmla="*/ 2147483647 w 2151"/>
              <a:gd name="T13" fmla="*/ 2147483647 h 622"/>
              <a:gd name="T14" fmla="*/ 2147483647 w 2151"/>
              <a:gd name="T15" fmla="*/ 2147483647 h 622"/>
              <a:gd name="T16" fmla="*/ 2147483647 w 2151"/>
              <a:gd name="T17" fmla="*/ 2147483647 h 622"/>
              <a:gd name="T18" fmla="*/ 2147483647 w 2151"/>
              <a:gd name="T19" fmla="*/ 2147483647 h 622"/>
              <a:gd name="T20" fmla="*/ 2147483647 w 2151"/>
              <a:gd name="T21" fmla="*/ 0 h 6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51"/>
              <a:gd name="T34" fmla="*/ 0 h 622"/>
              <a:gd name="T35" fmla="*/ 2151 w 2151"/>
              <a:gd name="T36" fmla="*/ 622 h 6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51" h="622">
                <a:moveTo>
                  <a:pt x="0" y="622"/>
                </a:moveTo>
                <a:cubicBezTo>
                  <a:pt x="31" y="558"/>
                  <a:pt x="63" y="494"/>
                  <a:pt x="95" y="478"/>
                </a:cubicBezTo>
                <a:cubicBezTo>
                  <a:pt x="127" y="462"/>
                  <a:pt x="151" y="526"/>
                  <a:pt x="191" y="526"/>
                </a:cubicBezTo>
                <a:cubicBezTo>
                  <a:pt x="231" y="526"/>
                  <a:pt x="294" y="486"/>
                  <a:pt x="334" y="478"/>
                </a:cubicBezTo>
                <a:cubicBezTo>
                  <a:pt x="374" y="470"/>
                  <a:pt x="382" y="494"/>
                  <a:pt x="430" y="478"/>
                </a:cubicBezTo>
                <a:cubicBezTo>
                  <a:pt x="478" y="462"/>
                  <a:pt x="549" y="391"/>
                  <a:pt x="621" y="383"/>
                </a:cubicBezTo>
                <a:cubicBezTo>
                  <a:pt x="693" y="375"/>
                  <a:pt x="780" y="463"/>
                  <a:pt x="860" y="431"/>
                </a:cubicBezTo>
                <a:cubicBezTo>
                  <a:pt x="940" y="399"/>
                  <a:pt x="1003" y="248"/>
                  <a:pt x="1099" y="192"/>
                </a:cubicBezTo>
                <a:cubicBezTo>
                  <a:pt x="1195" y="136"/>
                  <a:pt x="1307" y="112"/>
                  <a:pt x="1434" y="96"/>
                </a:cubicBezTo>
                <a:cubicBezTo>
                  <a:pt x="1561" y="80"/>
                  <a:pt x="1745" y="112"/>
                  <a:pt x="1864" y="96"/>
                </a:cubicBezTo>
                <a:cubicBezTo>
                  <a:pt x="1983" y="80"/>
                  <a:pt x="2103" y="16"/>
                  <a:pt x="2151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Freeform 19"/>
          <p:cNvSpPr>
            <a:spLocks/>
          </p:cNvSpPr>
          <p:nvPr/>
        </p:nvSpPr>
        <p:spPr bwMode="auto">
          <a:xfrm>
            <a:off x="3569295" y="3429000"/>
            <a:ext cx="88900" cy="76200"/>
          </a:xfrm>
          <a:custGeom>
            <a:avLst/>
            <a:gdLst>
              <a:gd name="T0" fmla="*/ 2147483647 w 56"/>
              <a:gd name="T1" fmla="*/ 0 h 48"/>
              <a:gd name="T2" fmla="*/ 2147483647 w 56"/>
              <a:gd name="T3" fmla="*/ 2147483647 h 48"/>
              <a:gd name="T4" fmla="*/ 2147483647 w 56"/>
              <a:gd name="T5" fmla="*/ 0 h 48"/>
              <a:gd name="T6" fmla="*/ 0 60000 65536"/>
              <a:gd name="T7" fmla="*/ 0 60000 65536"/>
              <a:gd name="T8" fmla="*/ 0 60000 65536"/>
              <a:gd name="T9" fmla="*/ 0 w 56"/>
              <a:gd name="T10" fmla="*/ 0 h 48"/>
              <a:gd name="T11" fmla="*/ 56 w 5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8">
                <a:moveTo>
                  <a:pt x="8" y="0"/>
                </a:moveTo>
                <a:cubicBezTo>
                  <a:pt x="4" y="24"/>
                  <a:pt x="0" y="48"/>
                  <a:pt x="8" y="48"/>
                </a:cubicBezTo>
                <a:cubicBezTo>
                  <a:pt x="16" y="48"/>
                  <a:pt x="48" y="8"/>
                  <a:pt x="56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Text Box 20"/>
          <p:cNvSpPr txBox="1">
            <a:spLocks noChangeArrowheads="1"/>
          </p:cNvSpPr>
          <p:nvPr/>
        </p:nvSpPr>
        <p:spPr bwMode="auto">
          <a:xfrm>
            <a:off x="1761132" y="5402263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1eV</a:t>
            </a:r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2823170" y="5402263"/>
            <a:ext cx="98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1keV</a:t>
            </a: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4188420" y="5402263"/>
            <a:ext cx="98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1MeV</a:t>
            </a:r>
          </a:p>
        </p:txBody>
      </p:sp>
      <p:sp>
        <p:nvSpPr>
          <p:cNvPr id="9238" name="Text Box 24"/>
          <p:cNvSpPr txBox="1">
            <a:spLocks noChangeArrowheads="1"/>
          </p:cNvSpPr>
          <p:nvPr/>
        </p:nvSpPr>
        <p:spPr bwMode="auto">
          <a:xfrm>
            <a:off x="2522538" y="849313"/>
            <a:ext cx="6299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Resonances </a:t>
            </a:r>
            <a:r>
              <a:rPr lang="en-GB">
                <a:latin typeface="Comic Sans MS" pitchFamily="66" charset="0"/>
                <a:sym typeface="Symbol" pitchFamily="18" charset="2"/>
              </a:rPr>
              <a:t> energy levels in compound 		   nucleus </a:t>
            </a:r>
            <a:r>
              <a:rPr lang="en-GB" baseline="30000">
                <a:latin typeface="Comic Sans MS" pitchFamily="66" charset="0"/>
                <a:sym typeface="Symbol" pitchFamily="18" charset="2"/>
              </a:rPr>
              <a:t>A+1</a:t>
            </a:r>
            <a:r>
              <a:rPr lang="en-GB">
                <a:latin typeface="Comic Sans MS" pitchFamily="66" charset="0"/>
                <a:sym typeface="Symbol" pitchFamily="18" charset="2"/>
              </a:rPr>
              <a:t>Z</a:t>
            </a:r>
            <a:r>
              <a:rPr lang="en-GB" baseline="30000">
                <a:latin typeface="Comic Sans MS" pitchFamily="66" charset="0"/>
                <a:sym typeface="Symbol" pitchFamily="18" charset="2"/>
              </a:rPr>
              <a:t>*</a:t>
            </a:r>
          </a:p>
        </p:txBody>
      </p:sp>
      <p:sp>
        <p:nvSpPr>
          <p:cNvPr id="9239" name="Line 25"/>
          <p:cNvSpPr>
            <a:spLocks noChangeShapeType="1"/>
          </p:cNvSpPr>
          <p:nvPr/>
        </p:nvSpPr>
        <p:spPr bwMode="auto">
          <a:xfrm>
            <a:off x="2443757" y="1227138"/>
            <a:ext cx="0" cy="530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/>
        </p:nvSpPr>
        <p:spPr bwMode="auto">
          <a:xfrm>
            <a:off x="2594570" y="1227138"/>
            <a:ext cx="0" cy="530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7"/>
          <p:cNvSpPr>
            <a:spLocks noChangeShapeType="1"/>
          </p:cNvSpPr>
          <p:nvPr/>
        </p:nvSpPr>
        <p:spPr bwMode="auto">
          <a:xfrm>
            <a:off x="2746970" y="1227138"/>
            <a:ext cx="0" cy="530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8"/>
          <p:cNvSpPr>
            <a:spLocks noChangeShapeType="1"/>
          </p:cNvSpPr>
          <p:nvPr/>
        </p:nvSpPr>
        <p:spPr bwMode="auto">
          <a:xfrm>
            <a:off x="3354982" y="1227138"/>
            <a:ext cx="0" cy="530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9"/>
          <p:cNvSpPr>
            <a:spLocks noChangeShapeType="1"/>
          </p:cNvSpPr>
          <p:nvPr/>
        </p:nvSpPr>
        <p:spPr bwMode="auto">
          <a:xfrm>
            <a:off x="2596157" y="2062163"/>
            <a:ext cx="0" cy="530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4" name="Text Box 30"/>
          <p:cNvSpPr txBox="1">
            <a:spLocks noChangeArrowheads="1"/>
          </p:cNvSpPr>
          <p:nvPr/>
        </p:nvSpPr>
        <p:spPr bwMode="auto">
          <a:xfrm>
            <a:off x="2367557" y="5781675"/>
            <a:ext cx="2276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800">
                <a:solidFill>
                  <a:srgbClr val="FF0000"/>
                </a:solidFill>
              </a:rPr>
              <a:t>resonance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800">
                <a:solidFill>
                  <a:srgbClr val="FF0000"/>
                </a:solidFill>
              </a:rPr>
              <a:t>spacing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800">
                <a:solidFill>
                  <a:srgbClr val="FF0000"/>
                </a:solidFill>
              </a:rPr>
              <a:t>few eV</a:t>
            </a:r>
          </a:p>
        </p:txBody>
      </p:sp>
      <p:sp>
        <p:nvSpPr>
          <p:cNvPr id="9245" name="Text Box 31"/>
          <p:cNvSpPr txBox="1">
            <a:spLocks noChangeArrowheads="1"/>
          </p:cNvSpPr>
          <p:nvPr/>
        </p:nvSpPr>
        <p:spPr bwMode="auto">
          <a:xfrm>
            <a:off x="3810595" y="5857875"/>
            <a:ext cx="364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rgbClr val="FF0000"/>
                </a:solidFill>
              </a:rPr>
              <a:t>Resonance spacing too dense </a:t>
            </a:r>
            <a:r>
              <a:rPr lang="en-GB" sz="1800">
                <a:solidFill>
                  <a:srgbClr val="FF0000"/>
                </a:solidFill>
                <a:sym typeface="Symbol" pitchFamily="18" charset="2"/>
              </a:rPr>
              <a:t> overlapping resonances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24920" y="3736986"/>
            <a:ext cx="5062413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Evaluated nuclear data files </a:t>
            </a:r>
            <a:r>
              <a:rPr lang="en-GB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(ENDF, JEFF, JENDL...)</a:t>
            </a:r>
          </a:p>
          <a:p>
            <a:pPr lvl="1">
              <a:buClr>
                <a:srgbClr val="FF0000"/>
              </a:buClr>
              <a:defRPr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typically provide neutron </a:t>
            </a: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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(cross sections) for E&lt;20MeV for all channels</a:t>
            </a:r>
          </a:p>
          <a:p>
            <a:pPr lvl="1">
              <a:buClr>
                <a:srgbClr val="FF0000"/>
              </a:buClr>
              <a:defRPr/>
            </a:pP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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are stored as continuum + resonance parameters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15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7" descr="Brag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90700"/>
            <a:ext cx="6477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3528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Motivation of Particle </a:t>
            </a:r>
            <a:r>
              <a:rPr lang="en-US" dirty="0">
                <a:solidFill>
                  <a:schemeClr val="tx1"/>
                </a:solidFill>
              </a:rPr>
              <a:t>Therapy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hadrontherapy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34672" cy="53191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Neutronics</a:t>
            </a:r>
            <a:r>
              <a:rPr lang="en-US" b="1" dirty="0" smtClean="0"/>
              <a:t> (below 20 MeV)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64" y="1340768"/>
            <a:ext cx="8210872" cy="417646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codes make use of Evaluated Nuclear Data Files for neutron propagation below 20 MeV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inclusive and uncorrelated.</a:t>
            </a:r>
          </a:p>
          <a:p>
            <a:pPr marL="0" indent="0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New requirements @ LANL:</a:t>
            </a: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Correlated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and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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emission from </a:t>
            </a:r>
            <a:r>
              <a:rPr lang="en-GB" sz="2000" dirty="0" smtClean="0"/>
              <a:t>fission </a:t>
            </a:r>
            <a:r>
              <a:rPr lang="en-GB" sz="2000" dirty="0" smtClean="0">
                <a:sym typeface="Symbol"/>
              </a:rPr>
              <a:t> </a:t>
            </a:r>
            <a:r>
              <a:rPr lang="en-GB" sz="2000" dirty="0" smtClean="0"/>
              <a:t>advances </a:t>
            </a:r>
            <a:r>
              <a:rPr lang="en-GB" sz="2000" dirty="0"/>
              <a:t>in </a:t>
            </a:r>
            <a:r>
              <a:rPr lang="en-GB" sz="2000" dirty="0" err="1"/>
              <a:t>endf</a:t>
            </a:r>
            <a:r>
              <a:rPr lang="en-GB" sz="2000" dirty="0"/>
              <a:t> and/or event generators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 err="1"/>
              <a:t>M</a:t>
            </a:r>
            <a:r>
              <a:rPr lang="en-GB" sz="2000" dirty="0" err="1" smtClean="0"/>
              <a:t>odeling</a:t>
            </a:r>
            <a:r>
              <a:rPr lang="en-GB" sz="2000" dirty="0" smtClean="0"/>
              <a:t>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delayed n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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emission in simulations, from photon and particle </a:t>
            </a:r>
            <a:r>
              <a:rPr lang="en-GB" sz="2000" dirty="0" smtClean="0"/>
              <a:t>interrogation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rititicality</a:t>
            </a:r>
            <a:r>
              <a:rPr lang="en-US" sz="2000" dirty="0" smtClean="0"/>
              <a:t>: </a:t>
            </a:r>
            <a:r>
              <a:rPr lang="en-GB" sz="2000" dirty="0" smtClean="0"/>
              <a:t>well reproduced in </a:t>
            </a:r>
            <a:r>
              <a:rPr lang="en-GB" sz="2000" dirty="0"/>
              <a:t>many fast, intermediate, and thermal assemblies. </a:t>
            </a:r>
            <a:r>
              <a:rPr lang="en-GB" sz="2000" dirty="0" smtClean="0"/>
              <a:t>However </a:t>
            </a:r>
            <a:r>
              <a:rPr lang="en-GB" sz="2000" dirty="0"/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known compensating errors </a:t>
            </a:r>
            <a:r>
              <a:rPr lang="en-GB" sz="2000" dirty="0"/>
              <a:t>in </a:t>
            </a:r>
            <a:r>
              <a:rPr lang="en-GB" sz="2000" dirty="0" smtClean="0"/>
              <a:t>fission</a:t>
            </a:r>
            <a:r>
              <a:rPr lang="en-GB" sz="2000" dirty="0"/>
              <a:t>, inelastic scattering and </a:t>
            </a:r>
            <a:r>
              <a:rPr lang="en-GB" sz="2000" dirty="0" smtClean="0"/>
              <a:t>capture data…. </a:t>
            </a:r>
            <a:r>
              <a:rPr lang="en-GB" sz="2000" dirty="0" smtClean="0">
                <a:sym typeface="Symbol"/>
              </a:rPr>
              <a:t></a:t>
            </a:r>
            <a:r>
              <a:rPr lang="en-GB" sz="2000" dirty="0">
                <a:sym typeface="Symbol"/>
              </a:rPr>
              <a:t> </a:t>
            </a:r>
            <a:r>
              <a:rPr lang="en-GB" sz="2000" dirty="0" smtClean="0"/>
              <a:t>new </a:t>
            </a:r>
            <a:r>
              <a:rPr lang="en-GB" sz="2000" dirty="0"/>
              <a:t>precision </a:t>
            </a:r>
            <a:r>
              <a:rPr lang="en-GB" sz="2000" dirty="0" smtClean="0"/>
              <a:t>measurements/theory for fission </a:t>
            </a:r>
            <a:r>
              <a:rPr lang="en-GB" sz="2000" dirty="0"/>
              <a:t>(cross sections, </a:t>
            </a:r>
            <a:r>
              <a:rPr lang="en-GB" sz="2000" dirty="0" smtClean="0"/>
              <a:t>n </a:t>
            </a:r>
            <a:r>
              <a:rPr lang="en-GB" sz="2000" dirty="0"/>
              <a:t>spectra, </a:t>
            </a:r>
            <a:r>
              <a:rPr lang="en-GB" sz="2000" dirty="0" smtClean="0"/>
              <a:t>products</a:t>
            </a:r>
            <a:r>
              <a:rPr lang="en-GB" sz="2000" dirty="0"/>
              <a:t>) </a:t>
            </a:r>
            <a:r>
              <a:rPr lang="en-GB" sz="2000"/>
              <a:t>and </a:t>
            </a:r>
            <a:r>
              <a:rPr lang="en-GB" sz="2000" smtClean="0"/>
              <a:t>capture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85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7540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>
            <a:normAutofit fontScale="90000"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/>
              <a:t>Photonuclear </a:t>
            </a:r>
            <a:r>
              <a:rPr lang="en-US" sz="2800" smtClean="0"/>
              <a:t>interaction: </a:t>
            </a:r>
            <a:br>
              <a:rPr lang="en-US" sz="2800" smtClean="0"/>
            </a:br>
            <a:r>
              <a:rPr lang="en-US" sz="2800" smtClean="0"/>
              <a:t>example</a:t>
            </a:r>
            <a:endParaRPr lang="en-US" sz="28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3602038" cy="52387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/>
              <a:t>Reaction: 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aseline="30000"/>
              <a:t>208</a:t>
            </a:r>
            <a:r>
              <a:rPr lang="en-US" sz="2000"/>
              <a:t>Pb(</a:t>
            </a:r>
            <a:r>
              <a:rPr lang="el-GR" sz="2000">
                <a:cs typeface="Times New Roman" panose="02020603050405020304" pitchFamily="18" charset="0"/>
              </a:rPr>
              <a:t>γ</a:t>
            </a:r>
            <a:r>
              <a:rPr lang="en-US" sz="2000">
                <a:cs typeface="Times New Roman" panose="02020603050405020304" pitchFamily="18" charset="0"/>
              </a:rPr>
              <a:t>,x n) 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/>
              <a:t>20</a:t>
            </a:r>
            <a:r>
              <a:rPr lang="en-US" sz="2000">
                <a:latin typeface="Symbol" panose="05050102010706020507" pitchFamily="18" charset="2"/>
              </a:rPr>
              <a:t></a:t>
            </a:r>
            <a:r>
              <a:rPr lang="en-US" sz="2000"/>
              <a:t>E</a:t>
            </a:r>
            <a:r>
              <a:rPr lang="el-GR" sz="2000">
                <a:cs typeface="Times New Roman" panose="02020603050405020304" pitchFamily="18" charset="0"/>
              </a:rPr>
              <a:t>γ</a:t>
            </a:r>
            <a:r>
              <a:rPr lang="en-US" sz="2000"/>
              <a:t> </a:t>
            </a:r>
            <a:r>
              <a:rPr lang="en-US" sz="2000">
                <a:latin typeface="Symbol" panose="05050102010706020507" pitchFamily="18" charset="2"/>
              </a:rPr>
              <a:t></a:t>
            </a:r>
            <a:r>
              <a:rPr lang="en-US" sz="2000"/>
              <a:t>140 MeV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l-GR" sz="20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/>
              <a:t>Cross section for multiple neutron emission as a function of photon energy, </a:t>
            </a:r>
            <a:r>
              <a:rPr lang="en-US" sz="2000">
                <a:solidFill>
                  <a:srgbClr val="0000FF"/>
                </a:solidFill>
              </a:rPr>
              <a:t>Different colors refer to neutron multiplicity </a:t>
            </a:r>
            <a:r>
              <a:rPr lang="en-US" sz="2000">
                <a:solidFill>
                  <a:srgbClr val="0000FF"/>
                </a:solidFill>
                <a:latin typeface="Symbol" panose="05050102010706020507" pitchFamily="18" charset="2"/>
              </a:rPr>
              <a:t></a:t>
            </a:r>
            <a:r>
              <a:rPr lang="en-US" sz="2000">
                <a:solidFill>
                  <a:srgbClr val="0000FF"/>
                </a:solidFill>
              </a:rPr>
              <a:t> </a:t>
            </a:r>
            <a:r>
              <a:rPr lang="en-US" sz="2000" i="1">
                <a:solidFill>
                  <a:srgbClr val="0000FF"/>
                </a:solidFill>
              </a:rPr>
              <a:t>n , </a:t>
            </a:r>
            <a:r>
              <a:rPr lang="en-US" sz="2000">
                <a:solidFill>
                  <a:srgbClr val="0000FF"/>
                </a:solidFill>
              </a:rPr>
              <a:t>with 2</a:t>
            </a:r>
            <a:r>
              <a:rPr lang="en-US" sz="2000">
                <a:solidFill>
                  <a:srgbClr val="0000FF"/>
                </a:solidFill>
                <a:latin typeface="Symbol" panose="05050102010706020507" pitchFamily="18" charset="2"/>
              </a:rPr>
              <a:t></a:t>
            </a:r>
            <a:r>
              <a:rPr lang="en-US" sz="2000" i="1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  <a:latin typeface="Symbol" panose="05050102010706020507" pitchFamily="18" charset="2"/>
              </a:rPr>
              <a:t></a:t>
            </a:r>
            <a:r>
              <a:rPr lang="en-US" sz="2000">
                <a:solidFill>
                  <a:srgbClr val="0000FF"/>
                </a:solidFill>
              </a:rPr>
              <a:t>8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/>
              <a:t>Symbols: exp data (</a:t>
            </a:r>
            <a:r>
              <a:rPr lang="en-US" sz="1800"/>
              <a:t>NPA367, 237 (1981) ; NPA390, 221 (1982) )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/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/>
              <a:t>Lines: FLUKA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 b="3656"/>
          <a:stretch>
            <a:fillRect/>
          </a:stretch>
        </p:blipFill>
        <p:spPr bwMode="auto">
          <a:xfrm>
            <a:off x="4572000" y="188913"/>
            <a:ext cx="4292600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3217" b="36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26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135"/>
            <a:ext cx="8229600" cy="697569"/>
          </a:xfrm>
        </p:spPr>
        <p:txBody>
          <a:bodyPr/>
          <a:lstStyle/>
          <a:p>
            <a:r>
              <a:rPr lang="en-US" smtClean="0"/>
              <a:t>Just published</a:t>
            </a:r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390205" cy="3582069"/>
          </a:xfrm>
          <a:prstGeom prst="rect">
            <a:avLst/>
          </a:prstGeom>
        </p:spPr>
      </p:pic>
      <p:pic>
        <p:nvPicPr>
          <p:cNvPr id="8" name="Picture 7" descr="envi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75628"/>
            <a:ext cx="2736304" cy="156360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870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Image 2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2761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Image 2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23717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4100008"/>
            <a:ext cx="3635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Depth dose curves in PMMA </a:t>
            </a:r>
            <a:r>
              <a:rPr lang="en-GB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obtained 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GATE/Geant4 and FLUKA for monoenergetic </a:t>
            </a:r>
            <a:r>
              <a:rPr lang="en-GB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(up) 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protons (134 MeV) and </a:t>
            </a:r>
            <a:r>
              <a:rPr lang="en-GB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(right) 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 ions (260 </a:t>
            </a:r>
            <a:r>
              <a:rPr lang="en-GB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MeV). Point-to-point relative dose </a:t>
            </a:r>
            <a:r>
              <a:rPr lang="en-GB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discrepancies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between the two codes are superimposed.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5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Image 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285"/>
            <a:ext cx="6054626" cy="35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Image 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66" y="3761656"/>
            <a:ext cx="532034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56" y="4294165"/>
            <a:ext cx="3689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Outgoing gamma energy distributions per primary particle obtained with GATE/Geant4 and FLUKA for monoenergetic </a:t>
            </a:r>
            <a:r>
              <a:rPr lang="en-GB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(up) 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protons (134 MeV) and </a:t>
            </a:r>
            <a:r>
              <a:rPr lang="en-GB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(right) 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carbon ions (260 </a:t>
            </a:r>
            <a:r>
              <a:rPr lang="en-GB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MeV) irradiating a PMMA target. Neither energy nor time selection were used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Image 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60" y="980728"/>
            <a:ext cx="51406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Image 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05461"/>
            <a:ext cx="5142282" cy="355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1540" y="5373216"/>
            <a:ext cx="8820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Comparison of the location of production of the prompt gammas exiting from the target obtained using GATE/Geant4 and FLUKA for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(a) the proton beam (134 MeV) (b) the carbon ion </a:t>
            </a:r>
            <a:r>
              <a:rPr lang="en-US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260 </a:t>
            </a:r>
            <a:r>
              <a:rPr lang="en-US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MeV) beam.</a:t>
            </a:r>
            <a:endParaRPr lang="it-IT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122"/>
            <a:ext cx="7272808" cy="475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756" y="5013176"/>
            <a:ext cx="89644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Depths of production of the β+ emitters (</a:t>
            </a:r>
            <a:r>
              <a:rPr lang="en-US" sz="24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) obtained combining the fluence of the protons in the PMMA target (GATE/Geant4 and FLUKA) to experimental cross-sections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compared to the depths of production of the annihilation photons and depths of 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production of the β+ emitters (</a:t>
            </a:r>
            <a:r>
              <a:rPr lang="en-US" sz="24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 obtained using the internal models of GATE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/Geant4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 and FLUKA.</a:t>
            </a:r>
            <a:endParaRPr lang="it-IT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age 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9" y="5912"/>
            <a:ext cx="5578757" cy="34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2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02" y="3621773"/>
            <a:ext cx="5493996" cy="32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244883"/>
            <a:ext cx="3491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Outgoing proton energy distributions per primary particle obtained with GATE/Geant4 and FLUKA for monoenergetic </a:t>
            </a:r>
            <a:r>
              <a:rPr lang="en-GB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(up) 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protons (134 MeV) and </a:t>
            </a:r>
            <a:r>
              <a:rPr lang="en-GB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(right) 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carbon ions (260 </a:t>
            </a:r>
            <a:r>
              <a:rPr lang="en-GB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MeV) irradiating a PMMA target.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2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4994" name="Image 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8" y="1334679"/>
            <a:ext cx="491468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Image 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34679"/>
            <a:ext cx="484215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494116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Energy 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spectra of secondary protons corresponding to 0°, 10°, 20° and 30° angles obtained using GATE (left) and FLUKA (right)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for the carbon ion beam (260 </a:t>
            </a:r>
            <a:r>
              <a:rPr lang="en-US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MeV) configuration. </a:t>
            </a:r>
            <a:endParaRPr lang="it-IT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8" y="44624"/>
            <a:ext cx="53605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10256"/>
            <a:ext cx="4963145" cy="31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248" y="4154011"/>
            <a:ext cx="3772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Lethargy plots corresponding to outgoing neutrons obtained using GATE/Geant4 and FLUKA for monoenergetic </a:t>
            </a:r>
            <a:r>
              <a:rPr lang="en-GB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(up) 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protons (134 MeV) and </a:t>
            </a:r>
            <a:r>
              <a:rPr lang="en-GB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(right) 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carbon ions (260 </a:t>
            </a:r>
            <a:r>
              <a:rPr lang="en-GB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b="1">
                <a:latin typeface="Times New Roman" panose="02020603050405020304" pitchFamily="18" charset="0"/>
                <a:ea typeface="Times New Roman" panose="02020603050405020304" pitchFamily="18" charset="0"/>
              </a:rPr>
              <a:t>MeV) irradiating a PMMA target.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1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4037" name="Picture 5" descr="vantaggio_adro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867"/>
            <a:ext cx="82423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95800" y="1981200"/>
            <a:ext cx="9144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b="0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75574" y="5064459"/>
            <a:ext cx="2344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i="1">
                <a:solidFill>
                  <a:schemeClr val="hlink"/>
                </a:solidFill>
              </a:rPr>
              <a:t>(fonte: Prof. U.Amaldi)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8994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Charged Particle Therapy</a:t>
            </a:r>
            <a:r>
              <a:rPr lang="en-US" smtClean="0">
                <a:solidFill>
                  <a:srgbClr val="FF0000"/>
                </a:solidFill>
              </a:rPr>
              <a:t>” to better preserve healthy tissues ans organs at risk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Thank you for the attention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4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ChangeArrowheads="1"/>
          </p:cNvSpPr>
          <p:nvPr/>
        </p:nvSpPr>
        <p:spPr bwMode="auto">
          <a:xfrm>
            <a:off x="684213" y="404813"/>
            <a:ext cx="7991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2400" b="1">
                <a:solidFill>
                  <a:srgbClr val="CC0000"/>
                </a:solidFill>
                <a:latin typeface="Comic Sans MS" pitchFamily="66" charset="0"/>
              </a:rPr>
              <a:t>Thick/Thin target examples: </a:t>
            </a:r>
            <a:r>
              <a:rPr lang="en-US" sz="2400" b="1">
                <a:solidFill>
                  <a:srgbClr val="FF5050"/>
                </a:solidFill>
                <a:latin typeface="Comic Sans MS" pitchFamily="66" charset="0"/>
              </a:rPr>
              <a:t>neutrons</a:t>
            </a:r>
          </a:p>
        </p:txBody>
      </p:sp>
      <p:pic>
        <p:nvPicPr>
          <p:cNvPr id="774148" name="Picture 4" descr="27be256m46cln_ppt"/>
          <p:cNvPicPr>
            <a:picLocks noChangeAspect="1" noChangeArrowheads="1"/>
          </p:cNvPicPr>
          <p:nvPr/>
        </p:nvPicPr>
        <p:blipFill>
          <a:blip r:embed="rId2" cstate="print"/>
          <a:srcRect l="7434" t="13121" r="9192" b="9538"/>
          <a:stretch>
            <a:fillRect/>
          </a:stretch>
        </p:blipFill>
        <p:spPr bwMode="auto">
          <a:xfrm>
            <a:off x="611188" y="1412875"/>
            <a:ext cx="4008437" cy="5256213"/>
          </a:xfrm>
          <a:prstGeom prst="rect">
            <a:avLst/>
          </a:prstGeom>
          <a:noFill/>
        </p:spPr>
      </p:pic>
      <p:sp>
        <p:nvSpPr>
          <p:cNvPr id="774149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4105275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baseline="30000">
                <a:solidFill>
                  <a:srgbClr val="000000"/>
                </a:solidFill>
                <a:latin typeface="Comic Sans MS" pitchFamily="66" charset="0"/>
              </a:rPr>
              <a:t>9</a:t>
            </a:r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Be(p,xn) @ 256 MeV, stopping target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Comic Sans MS" pitchFamily="66" charset="0"/>
              </a:rPr>
              <a:t>Data: NSE110, 299 (1992)</a:t>
            </a:r>
          </a:p>
        </p:txBody>
      </p:sp>
      <p:sp>
        <p:nvSpPr>
          <p:cNvPr id="774150" name="Text Box 6"/>
          <p:cNvSpPr txBox="1">
            <a:spLocks noChangeArrowheads="1"/>
          </p:cNvSpPr>
          <p:nvPr/>
        </p:nvSpPr>
        <p:spPr bwMode="auto">
          <a:xfrm>
            <a:off x="5300663" y="908050"/>
            <a:ext cx="2990850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Pb(p,xn) @ 3 GeV, thin target</a:t>
            </a:r>
          </a:p>
          <a:p>
            <a:r>
              <a:rPr lang="en-US" sz="16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Comic Sans MS" pitchFamily="66" charset="0"/>
              </a:rPr>
              <a:t>Data: NST32, 827 (1995)</a:t>
            </a:r>
          </a:p>
        </p:txBody>
      </p:sp>
      <p:pic>
        <p:nvPicPr>
          <p:cNvPr id="9" name="Picture 3" descr="pb3p0var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10677" r="6541" b="8647"/>
          <a:stretch>
            <a:fillRect/>
          </a:stretch>
        </p:blipFill>
        <p:spPr bwMode="auto">
          <a:xfrm>
            <a:off x="4643438" y="1341438"/>
            <a:ext cx="40592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6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FLUKA (</a:t>
            </a:r>
            <a:r>
              <a:rPr lang="en-US" sz="3200" b="1" dirty="0" err="1" smtClean="0"/>
              <a:t>BME+preeq</a:t>
            </a:r>
            <a:r>
              <a:rPr lang="en-US" sz="3200" b="1" dirty="0" smtClean="0"/>
              <a:t>): (</a:t>
            </a:r>
            <a:r>
              <a:rPr lang="en-US" sz="3200" b="1" dirty="0" smtClean="0">
                <a:sym typeface="Symbol"/>
              </a:rPr>
              <a:t>,</a:t>
            </a:r>
            <a:r>
              <a:rPr lang="en-US" sz="3200" b="1" dirty="0" err="1" smtClean="0">
                <a:sym typeface="Symbol"/>
              </a:rPr>
              <a:t>xn</a:t>
            </a:r>
            <a:r>
              <a:rPr lang="en-US" sz="3200" b="1" dirty="0" smtClean="0">
                <a:sym typeface="Symbol"/>
              </a:rPr>
              <a:t>) examples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98072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Excitation  functions for the production of radioisotopes  from  </a:t>
            </a:r>
            <a:r>
              <a:rPr lang="en-US" dirty="0" smtClean="0">
                <a:sym typeface="Symbol"/>
              </a:rPr>
              <a:t>  interactions on  Au (left) and Bi ( right)  (Data: CSISRS, NNDC)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14/11/2012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A46-2C2E-4EA9-A241-81D436FFD231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Alfredo Ferrari, Catania</a:t>
            </a:r>
            <a:endParaRPr lang="en-US" dirty="0"/>
          </a:p>
        </p:txBody>
      </p:sp>
      <p:pic>
        <p:nvPicPr>
          <p:cNvPr id="22" name="Content Placeholder 21" descr="alpha197auexbgmcmpminnh41_ppt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913" t="10765" r="4745" b="11413"/>
          <a:stretch>
            <a:fillRect/>
          </a:stretch>
        </p:blipFill>
        <p:spPr>
          <a:xfrm>
            <a:off x="683568" y="1700808"/>
            <a:ext cx="3955685" cy="4815547"/>
          </a:xfrm>
        </p:spPr>
      </p:pic>
      <p:pic>
        <p:nvPicPr>
          <p:cNvPr id="23" name="Content Placeholder 22" descr="alpha209biexgmcmpminnh41_ppt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745" t="9375" r="985" b="10023"/>
          <a:stretch>
            <a:fillRect/>
          </a:stretch>
        </p:blipFill>
        <p:spPr>
          <a:xfrm>
            <a:off x="4788024" y="1556792"/>
            <a:ext cx="4127675" cy="4987570"/>
          </a:xfrm>
        </p:spPr>
      </p:pic>
    </p:spTree>
    <p:extLst>
      <p:ext uri="{BB962C8B-B14F-4D97-AF65-F5344CB8AC3E}">
        <p14:creationId xmlns:p14="http://schemas.microsoft.com/office/powerpoint/2010/main" val="13114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489825" cy="654050"/>
          </a:xfrm>
        </p:spPr>
        <p:txBody>
          <a:bodyPr/>
          <a:lstStyle/>
          <a:p>
            <a:r>
              <a:rPr lang="en-US" sz="3200" b="1"/>
              <a:t>Cascade/preequilibrium transition:</a:t>
            </a:r>
          </a:p>
        </p:txBody>
      </p:sp>
      <p:sp>
        <p:nvSpPr>
          <p:cNvPr id="777220" name="Text Box 4"/>
          <p:cNvSpPr txBox="1">
            <a:spLocks noChangeArrowheads="1"/>
          </p:cNvSpPr>
          <p:nvPr/>
        </p:nvSpPr>
        <p:spPr bwMode="auto">
          <a:xfrm>
            <a:off x="0" y="5949950"/>
            <a:ext cx="9036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333399"/>
                </a:solidFill>
              </a:rPr>
              <a:t>Angle-integrated</a:t>
            </a:r>
            <a:r>
              <a:rPr lang="en-US" sz="1400" i="1"/>
              <a:t> </a:t>
            </a:r>
            <a:r>
              <a:rPr lang="en-US" sz="1400" baseline="30000">
                <a:solidFill>
                  <a:srgbClr val="333399"/>
                </a:solidFill>
              </a:rPr>
              <a:t>90</a:t>
            </a:r>
            <a:r>
              <a:rPr lang="en-US" sz="1400">
                <a:solidFill>
                  <a:srgbClr val="333399"/>
                </a:solidFill>
              </a:rPr>
              <a:t>Zr(p,xn) at 80.5 MeV (INC+preeq left, preeq only right). The lines show the </a:t>
            </a:r>
            <a:r>
              <a:rPr lang="en-US" sz="1400" b="1" i="1">
                <a:solidFill>
                  <a:srgbClr val="000066"/>
                </a:solidFill>
              </a:rPr>
              <a:t>total</a:t>
            </a:r>
            <a:r>
              <a:rPr lang="en-US" sz="1400">
                <a:solidFill>
                  <a:srgbClr val="333399"/>
                </a:solidFill>
              </a:rPr>
              <a:t>, </a:t>
            </a:r>
            <a:r>
              <a:rPr lang="en-US" sz="1400" b="1" i="1">
                <a:solidFill>
                  <a:srgbClr val="008000"/>
                </a:solidFill>
              </a:rPr>
              <a:t>INC</a:t>
            </a:r>
            <a:r>
              <a:rPr lang="en-US" sz="1400">
                <a:solidFill>
                  <a:srgbClr val="333399"/>
                </a:solidFill>
              </a:rPr>
              <a:t>, </a:t>
            </a:r>
            <a:r>
              <a:rPr lang="en-US" sz="1400" b="1" i="1">
                <a:solidFill>
                  <a:srgbClr val="6F89F7"/>
                </a:solidFill>
              </a:rPr>
              <a:t>preequilibrium,</a:t>
            </a:r>
            <a:r>
              <a:rPr lang="en-US" sz="1400">
                <a:solidFill>
                  <a:srgbClr val="333399"/>
                </a:solidFill>
              </a:rPr>
              <a:t> and </a:t>
            </a:r>
            <a:r>
              <a:rPr lang="en-US" sz="1400" b="1" i="1">
                <a:solidFill>
                  <a:srgbClr val="9900FF"/>
                </a:solidFill>
              </a:rPr>
              <a:t>evaporation</a:t>
            </a:r>
            <a:r>
              <a:rPr lang="en-US" sz="1400">
                <a:solidFill>
                  <a:srgbClr val="333399"/>
                </a:solidFill>
              </a:rPr>
              <a:t> contributions. Exp. data: M. Trabandt et al., Phys. Rev. C39, 452 (1989).</a:t>
            </a:r>
          </a:p>
        </p:txBody>
      </p:sp>
      <p:pic>
        <p:nvPicPr>
          <p:cNvPr id="777222" name="Picture 6" descr="90zr80m43c_ppt"/>
          <p:cNvPicPr>
            <a:picLocks noChangeAspect="1" noChangeArrowheads="1"/>
          </p:cNvPicPr>
          <p:nvPr/>
        </p:nvPicPr>
        <p:blipFill>
          <a:blip r:embed="rId3" cstate="print"/>
          <a:srcRect l="9082" t="4376" r="9462" b="10913"/>
          <a:stretch>
            <a:fillRect/>
          </a:stretch>
        </p:blipFill>
        <p:spPr bwMode="auto">
          <a:xfrm>
            <a:off x="611188" y="908050"/>
            <a:ext cx="3744912" cy="5040313"/>
          </a:xfrm>
          <a:prstGeom prst="rect">
            <a:avLst/>
          </a:prstGeom>
          <a:noFill/>
        </p:spPr>
      </p:pic>
      <p:pic>
        <p:nvPicPr>
          <p:cNvPr id="777223" name="Picture 7" descr="90zr80gm43c_ppt"/>
          <p:cNvPicPr>
            <a:picLocks noChangeAspect="1" noChangeArrowheads="1"/>
          </p:cNvPicPr>
          <p:nvPr/>
        </p:nvPicPr>
        <p:blipFill>
          <a:blip r:embed="rId4" cstate="print"/>
          <a:srcRect l="7840" t="4175" r="8498" b="10384"/>
          <a:stretch>
            <a:fillRect/>
          </a:stretch>
        </p:blipFill>
        <p:spPr bwMode="auto">
          <a:xfrm>
            <a:off x="4427538" y="836613"/>
            <a:ext cx="3922712" cy="51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2400" b="1"/>
              <a:t>Equilibrium particle emission (evaporation, fission, and nuclear break-up)</a:t>
            </a:r>
          </a:p>
        </p:txBody>
      </p:sp>
      <p:graphicFrame>
        <p:nvGraphicFramePr>
          <p:cNvPr id="959491" name="Object 3"/>
          <p:cNvGraphicFramePr>
            <a:graphicFrameLocks noChangeAspect="1"/>
          </p:cNvGraphicFramePr>
          <p:nvPr/>
        </p:nvGraphicFramePr>
        <p:xfrm>
          <a:off x="4140200" y="2271713"/>
          <a:ext cx="47529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4" name="Equation" r:id="rId4" imgW="93073320" imgH="14214960" progId="Equation.3">
                  <p:embed/>
                </p:oleObj>
              </mc:Choice>
              <mc:Fallback>
                <p:oleObj name="Equation" r:id="rId4" imgW="93073320" imgH="1421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271713"/>
                        <a:ext cx="4752975" cy="725487"/>
                      </a:xfrm>
                      <a:prstGeom prst="rect">
                        <a:avLst/>
                      </a:prstGeom>
                      <a:solidFill>
                        <a:srgbClr val="FFCC00">
                          <a:alpha val="3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2" name="Object 4"/>
          <p:cNvGraphicFramePr>
            <a:graphicFrameLocks noChangeAspect="1"/>
          </p:cNvGraphicFramePr>
          <p:nvPr/>
        </p:nvGraphicFramePr>
        <p:xfrm>
          <a:off x="4427538" y="3219450"/>
          <a:ext cx="43799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5" name="Equation" r:id="rId6" imgW="84537000" imgH="13808160" progId="Equation.3">
                  <p:embed/>
                </p:oleObj>
              </mc:Choice>
              <mc:Fallback>
                <p:oleObj name="Equation" r:id="rId6" imgW="84537000" imgH="13808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219450"/>
                        <a:ext cx="4379912" cy="714375"/>
                      </a:xfrm>
                      <a:prstGeom prst="rect">
                        <a:avLst/>
                      </a:prstGeom>
                      <a:solidFill>
                        <a:srgbClr val="66FF66">
                          <a:alpha val="3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468313" y="2343150"/>
            <a:ext cx="3671887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Probability per unit time of emitting a particle j with energy E</a:t>
            </a:r>
          </a:p>
        </p:txBody>
      </p:sp>
      <p:sp>
        <p:nvSpPr>
          <p:cNvPr id="959494" name="Text Box 6"/>
          <p:cNvSpPr txBox="1">
            <a:spLocks noChangeArrowheads="1"/>
          </p:cNvSpPr>
          <p:nvPr/>
        </p:nvSpPr>
        <p:spPr bwMode="auto">
          <a:xfrm>
            <a:off x="468313" y="3279775"/>
            <a:ext cx="3735387" cy="5810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8080"/>
                </a:solidFill>
              </a:rPr>
              <a:t>Probability per unit time of fissioning</a:t>
            </a:r>
          </a:p>
        </p:txBody>
      </p:sp>
      <p:sp>
        <p:nvSpPr>
          <p:cNvPr id="959495" name="Text Box 7"/>
          <p:cNvSpPr txBox="1">
            <a:spLocks noChangeArrowheads="1"/>
          </p:cNvSpPr>
          <p:nvPr/>
        </p:nvSpPr>
        <p:spPr bwMode="auto">
          <a:xfrm>
            <a:off x="684213" y="908050"/>
            <a:ext cx="8064500" cy="119062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40458C"/>
                </a:solidFill>
              </a:rPr>
              <a:t>From statistical considerations and the detailed balance principle, the probabilities for emitting a particle of mass m</a:t>
            </a:r>
            <a:r>
              <a:rPr lang="en-US" sz="1800" b="0" baseline="-25000">
                <a:solidFill>
                  <a:srgbClr val="40458C"/>
                </a:solidFill>
              </a:rPr>
              <a:t>j, </a:t>
            </a:r>
            <a:r>
              <a:rPr lang="en-US" sz="1800" b="0">
                <a:solidFill>
                  <a:srgbClr val="40458C"/>
                </a:solidFill>
              </a:rPr>
              <a:t>spin S</a:t>
            </a:r>
            <a:r>
              <a:rPr lang="en-US" sz="1800" b="0" baseline="-25000">
                <a:solidFill>
                  <a:srgbClr val="40458C"/>
                </a:solidFill>
              </a:rPr>
              <a:t>j,</a:t>
            </a:r>
            <a:r>
              <a:rPr lang="en-US" sz="1800" b="0">
                <a:solidFill>
                  <a:srgbClr val="40458C"/>
                </a:solidFill>
              </a:rPr>
              <a:t>ħ and energy E, </a:t>
            </a:r>
            <a:r>
              <a:rPr lang="en-US" sz="1800" b="0" baseline="-25000">
                <a:solidFill>
                  <a:srgbClr val="40458C"/>
                </a:solidFill>
              </a:rPr>
              <a:t> </a:t>
            </a:r>
            <a:r>
              <a:rPr lang="en-US" sz="1800" b="0">
                <a:solidFill>
                  <a:srgbClr val="40458C"/>
                </a:solidFill>
              </a:rPr>
              <a:t>or of fissioning are given by:</a:t>
            </a:r>
          </a:p>
          <a:p>
            <a:r>
              <a:rPr lang="en-US" sz="1800" b="0">
                <a:solidFill>
                  <a:srgbClr val="40458C"/>
                </a:solidFill>
              </a:rPr>
              <a:t>(</a:t>
            </a:r>
            <a:r>
              <a:rPr lang="en-US" sz="1800" b="0">
                <a:solidFill>
                  <a:srgbClr val="FF5050"/>
                </a:solidFill>
              </a:rPr>
              <a:t>i, f</a:t>
            </a:r>
            <a:r>
              <a:rPr lang="en-US" sz="1800" b="0">
                <a:solidFill>
                  <a:srgbClr val="40458C"/>
                </a:solidFill>
              </a:rPr>
              <a:t> for initial/final state, </a:t>
            </a:r>
            <a:r>
              <a:rPr lang="en-US" sz="1800" b="0">
                <a:solidFill>
                  <a:srgbClr val="008080"/>
                </a:solidFill>
              </a:rPr>
              <a:t>Fiss </a:t>
            </a:r>
            <a:r>
              <a:rPr lang="en-US" sz="1800" b="0">
                <a:solidFill>
                  <a:srgbClr val="40458C"/>
                </a:solidFill>
              </a:rPr>
              <a:t>for fission saddle point)</a:t>
            </a:r>
          </a:p>
        </p:txBody>
      </p:sp>
      <p:sp>
        <p:nvSpPr>
          <p:cNvPr id="959496" name="Text Box 8"/>
          <p:cNvSpPr txBox="1">
            <a:spLocks noChangeArrowheads="1"/>
          </p:cNvSpPr>
          <p:nvPr/>
        </p:nvSpPr>
        <p:spPr bwMode="auto">
          <a:xfrm>
            <a:off x="755650" y="4005263"/>
            <a:ext cx="3835400" cy="1490662"/>
          </a:xfrm>
          <a:prstGeom prst="rect">
            <a:avLst/>
          </a:prstGeom>
          <a:solidFill>
            <a:srgbClr val="00CCFF">
              <a:alpha val="30000"/>
            </a:srgbClr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l-GR" sz="1800" b="0">
                <a:solidFill>
                  <a:srgbClr val="0033CC"/>
                </a:solidFill>
              </a:rPr>
              <a:t>ρ</a:t>
            </a:r>
            <a:r>
              <a:rPr lang="en-US" sz="1800" b="0">
                <a:solidFill>
                  <a:srgbClr val="0033CC"/>
                </a:solidFill>
              </a:rPr>
              <a:t>’s: nuclear level densities</a:t>
            </a:r>
          </a:p>
          <a:p>
            <a:pPr marL="171450" indent="-171450" algn="l">
              <a:buFontTx/>
              <a:buChar char="•"/>
            </a:pPr>
            <a:r>
              <a:rPr lang="en-US" sz="1800" b="0">
                <a:solidFill>
                  <a:srgbClr val="0033CC"/>
                </a:solidFill>
              </a:rPr>
              <a:t>U’s: excitation energies</a:t>
            </a:r>
          </a:p>
          <a:p>
            <a:pPr marL="171450" indent="-171450" algn="l">
              <a:buFontTx/>
              <a:buChar char="•"/>
            </a:pPr>
            <a:r>
              <a:rPr lang="en-US" sz="1800" b="0">
                <a:solidFill>
                  <a:srgbClr val="0033CC"/>
                </a:solidFill>
              </a:rPr>
              <a:t>V</a:t>
            </a:r>
            <a:r>
              <a:rPr lang="en-US" sz="1800" b="0" baseline="-25000">
                <a:solidFill>
                  <a:srgbClr val="0033CC"/>
                </a:solidFill>
              </a:rPr>
              <a:t>j</a:t>
            </a:r>
            <a:r>
              <a:rPr lang="en-US" sz="1800" b="0">
                <a:solidFill>
                  <a:srgbClr val="0033CC"/>
                </a:solidFill>
              </a:rPr>
              <a:t>’s: possible Coulomb barrier   for emitting a particle type j</a:t>
            </a:r>
          </a:p>
          <a:p>
            <a:pPr marL="171450" indent="-171450" algn="l">
              <a:buFontTx/>
              <a:buChar char="•"/>
            </a:pPr>
            <a:r>
              <a:rPr lang="en-US" sz="1800" b="0">
                <a:solidFill>
                  <a:srgbClr val="0033CC"/>
                </a:solidFill>
              </a:rPr>
              <a:t>B</a:t>
            </a:r>
            <a:r>
              <a:rPr lang="en-US" sz="1800" b="0" baseline="-25000">
                <a:solidFill>
                  <a:srgbClr val="0033CC"/>
                </a:solidFill>
              </a:rPr>
              <a:t>Fiss</a:t>
            </a:r>
            <a:r>
              <a:rPr lang="en-US" sz="1800" b="0">
                <a:solidFill>
                  <a:srgbClr val="0033CC"/>
                </a:solidFill>
              </a:rPr>
              <a:t>: fission barrier</a:t>
            </a:r>
            <a:endParaRPr lang="el-GR" sz="1800" b="0">
              <a:solidFill>
                <a:srgbClr val="0033CC"/>
              </a:solidFill>
            </a:endParaRPr>
          </a:p>
        </p:txBody>
      </p:sp>
      <p:sp>
        <p:nvSpPr>
          <p:cNvPr id="959497" name="Text Box 9"/>
          <p:cNvSpPr txBox="1">
            <a:spLocks noChangeArrowheads="1"/>
          </p:cNvSpPr>
          <p:nvPr/>
        </p:nvSpPr>
        <p:spPr bwMode="auto">
          <a:xfrm>
            <a:off x="4716463" y="4005263"/>
            <a:ext cx="4032250" cy="1490662"/>
          </a:xfrm>
          <a:prstGeom prst="rect">
            <a:avLst/>
          </a:prstGeom>
          <a:solidFill>
            <a:srgbClr val="00CCFF">
              <a:alpha val="30000"/>
            </a:srgbClr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1450" indent="-171450" algn="l">
              <a:buFontTx/>
              <a:buChar char="•"/>
            </a:pPr>
            <a:r>
              <a:rPr lang="en-US" sz="1800" b="0">
                <a:solidFill>
                  <a:srgbClr val="0033CC"/>
                </a:solidFill>
              </a:rPr>
              <a:t>Q</a:t>
            </a:r>
            <a:r>
              <a:rPr lang="en-US" sz="1800" b="0" baseline="-25000">
                <a:solidFill>
                  <a:srgbClr val="0033CC"/>
                </a:solidFill>
              </a:rPr>
              <a:t>j</a:t>
            </a:r>
            <a:r>
              <a:rPr lang="en-US" sz="1800" b="0">
                <a:solidFill>
                  <a:srgbClr val="0033CC"/>
                </a:solidFill>
              </a:rPr>
              <a:t>’s: reaction Q for emitting a particle type j</a:t>
            </a:r>
          </a:p>
          <a:p>
            <a:pPr marL="171450" indent="-171450" algn="l">
              <a:buFontTx/>
              <a:buChar char="•"/>
            </a:pPr>
            <a:r>
              <a:rPr lang="el-GR" sz="1800" b="0">
                <a:solidFill>
                  <a:srgbClr val="0033CC"/>
                </a:solidFill>
              </a:rPr>
              <a:t>σ</a:t>
            </a:r>
            <a:r>
              <a:rPr lang="el-GR" sz="1800" b="0" baseline="-25000">
                <a:solidFill>
                  <a:srgbClr val="0033CC"/>
                </a:solidFill>
              </a:rPr>
              <a:t>inv</a:t>
            </a:r>
            <a:r>
              <a:rPr lang="en-US" sz="1800" b="0">
                <a:solidFill>
                  <a:srgbClr val="0033CC"/>
                </a:solidFill>
              </a:rPr>
              <a:t>: cross section for the inverse process</a:t>
            </a:r>
          </a:p>
          <a:p>
            <a:pPr marL="171450" indent="-171450" algn="l">
              <a:buFontTx/>
              <a:buChar char="•"/>
            </a:pPr>
            <a:r>
              <a:rPr lang="el-GR" sz="1800" b="0">
                <a:solidFill>
                  <a:srgbClr val="0033CC"/>
                </a:solidFill>
              </a:rPr>
              <a:t>Δ</a:t>
            </a:r>
            <a:r>
              <a:rPr lang="en-US" sz="1800" b="0">
                <a:solidFill>
                  <a:srgbClr val="0033CC"/>
                </a:solidFill>
              </a:rPr>
              <a:t>’s: pairing energies</a:t>
            </a:r>
            <a:endParaRPr lang="el-GR" sz="1800" b="0">
              <a:solidFill>
                <a:srgbClr val="0033CC"/>
              </a:solidFill>
            </a:endParaRPr>
          </a:p>
        </p:txBody>
      </p:sp>
      <p:sp>
        <p:nvSpPr>
          <p:cNvPr id="959498" name="Text Box 10"/>
          <p:cNvSpPr txBox="1">
            <a:spLocks noChangeArrowheads="1"/>
          </p:cNvSpPr>
          <p:nvPr/>
        </p:nvSpPr>
        <p:spPr bwMode="auto">
          <a:xfrm>
            <a:off x="755650" y="5589588"/>
            <a:ext cx="7993063" cy="850900"/>
          </a:xfrm>
          <a:prstGeom prst="rect">
            <a:avLst/>
          </a:prstGeom>
          <a:solidFill>
            <a:srgbClr val="FF99CC">
              <a:alpha val="42000"/>
            </a:srgbClr>
          </a:solidFill>
          <a:ln w="25400">
            <a:solidFill>
              <a:srgbClr val="993366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Neutron emission is strongly favoured because of  the lack of any barrier</a:t>
            </a:r>
          </a:p>
          <a:p>
            <a:r>
              <a:rPr lang="en-US" i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Heavy nuclei generally reach higher excitations because of more intense cascading</a:t>
            </a:r>
          </a:p>
        </p:txBody>
      </p:sp>
    </p:spTree>
    <p:extLst>
      <p:ext uri="{BB962C8B-B14F-4D97-AF65-F5344CB8AC3E}">
        <p14:creationId xmlns:p14="http://schemas.microsoft.com/office/powerpoint/2010/main" val="152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Isotope production for </a:t>
            </a:r>
            <a:r>
              <a:rPr lang="en-US" sz="3200" b="1" baseline="30000" dirty="0" smtClean="0"/>
              <a:t>209</a:t>
            </a:r>
            <a:r>
              <a:rPr lang="en-US" sz="3200" b="1" dirty="0" smtClean="0"/>
              <a:t>Bi(</a:t>
            </a:r>
            <a:r>
              <a:rPr lang="en-US" sz="3200" dirty="0" err="1" smtClean="0"/>
              <a:t>n</a:t>
            </a:r>
            <a:r>
              <a:rPr lang="en-US" sz="3200" b="1" dirty="0" err="1" smtClean="0"/>
              <a:t>,xn</a:t>
            </a:r>
            <a:r>
              <a:rPr lang="en-US" sz="3200" b="1" dirty="0" smtClean="0"/>
              <a:t>)*:</a:t>
            </a:r>
            <a:endParaRPr lang="en-US" sz="3200" b="1" dirty="0"/>
          </a:p>
        </p:txBody>
      </p:sp>
      <p:sp>
        <p:nvSpPr>
          <p:cNvPr id="1108999" name="Text Box 7"/>
          <p:cNvSpPr txBox="1">
            <a:spLocks noChangeArrowheads="1"/>
          </p:cNvSpPr>
          <p:nvPr/>
        </p:nvSpPr>
        <p:spPr bwMode="auto">
          <a:xfrm>
            <a:off x="5796136" y="1674674"/>
            <a:ext cx="2592288" cy="175432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FLUKA (lines with dashing) </a:t>
            </a:r>
            <a:r>
              <a:rPr lang="en-US" dirty="0" err="1" smtClean="0">
                <a:solidFill>
                  <a:srgbClr val="000000"/>
                </a:solidFill>
              </a:rPr>
              <a:t>vs</a:t>
            </a:r>
            <a:r>
              <a:rPr lang="en-US" dirty="0" smtClean="0">
                <a:solidFill>
                  <a:srgbClr val="000000"/>
                </a:solidFill>
              </a:rPr>
              <a:t> exp. data (symbols).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Data: CSISRS database, NNDC (BNL)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n209biex2011clhv_ppt.eps"/>
          <p:cNvPicPr>
            <a:picLocks noChangeAspect="1"/>
          </p:cNvPicPr>
          <p:nvPr/>
        </p:nvPicPr>
        <p:blipFill>
          <a:blip r:embed="rId3" cstate="print"/>
          <a:srcRect l="6864" t="11150" r="6864" b="10101"/>
          <a:stretch>
            <a:fillRect/>
          </a:stretch>
        </p:blipFill>
        <p:spPr>
          <a:xfrm>
            <a:off x="611560" y="908719"/>
            <a:ext cx="4464496" cy="57730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1472" y="5013176"/>
            <a:ext cx="4058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reliability of (</a:t>
            </a:r>
            <a:r>
              <a:rPr lang="en-GB" dirty="0" err="1" smtClean="0"/>
              <a:t>p,xn</a:t>
            </a:r>
            <a:r>
              <a:rPr lang="en-GB" dirty="0" smtClean="0"/>
              <a:t>) reactions should be comparable given the similarities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4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233" name="Straight Connector 14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51234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51235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5123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51237" name="Slide Number Placeholder 5"/>
          <p:cNvSpPr txBox="1">
            <a:spLocks noGrp="1"/>
          </p:cNvSpPr>
          <p:nvPr/>
        </p:nvSpPr>
        <p:spPr bwMode="auto">
          <a:xfrm>
            <a:off x="7259638" y="6243638"/>
            <a:ext cx="142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fld id="{FA8001EB-B1EE-4B29-A795-FF335533B9C9}" type="slidenum">
              <a:rPr lang="en-US" altLang="en-US"/>
              <a:pPr/>
              <a:t>96</a:t>
            </a:fld>
            <a:endParaRPr lang="en-US" altLang="en-US"/>
          </a:p>
        </p:txBody>
      </p:sp>
      <p:cxnSp>
        <p:nvCxnSpPr>
          <p:cNvPr id="35123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51239" name="Straight Connector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51240" name="Straight Connector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51241" name="Straight Connector 13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sp>
        <p:nvSpPr>
          <p:cNvPr id="12299" name="Rectangle 2"/>
          <p:cNvSpPr>
            <a:spLocks noChangeArrowheads="1"/>
          </p:cNvSpPr>
          <p:nvPr/>
        </p:nvSpPr>
        <p:spPr bwMode="auto">
          <a:xfrm>
            <a:off x="611188" y="255588"/>
            <a:ext cx="5394325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AA reaction cross sections</a:t>
            </a:r>
          </a:p>
        </p:txBody>
      </p:sp>
      <p:pic>
        <p:nvPicPr>
          <p:cNvPr id="351243" name="Picture 14" descr="M:\AAA-Working\COSPAR 2010\Presentation Sihver\Sista plottar from Mattias\C + Al\coscal_ppt8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628775"/>
            <a:ext cx="4532312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4" name="Picture 15" descr="M:\AAA-Working\COSPAR 2010\Presentation Sihver\Sista plottar from Mattias\C + C\coscc_ppt9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1658938"/>
            <a:ext cx="4246562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45" name="Rectangle 8"/>
          <p:cNvSpPr>
            <a:spLocks noChangeArrowheads="1"/>
          </p:cNvSpPr>
          <p:nvPr/>
        </p:nvSpPr>
        <p:spPr bwMode="auto">
          <a:xfrm>
            <a:off x="2555875" y="6073775"/>
            <a:ext cx="4589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solidFill>
                  <a:srgbClr val="000000"/>
                </a:solidFill>
                <a:latin typeface="Comic Sans MS" pitchFamily="66" charset="0"/>
                <a:cs typeface="Tahoma" pitchFamily="34" charset="0"/>
              </a:rPr>
              <a:t>[L. Sihver et al, Adv Space Res 49 812 (2012)]</a:t>
            </a:r>
          </a:p>
        </p:txBody>
      </p:sp>
      <p:sp>
        <p:nvSpPr>
          <p:cNvPr id="351246" name="TextBox 1"/>
          <p:cNvSpPr txBox="1">
            <a:spLocks noChangeArrowheads="1"/>
          </p:cNvSpPr>
          <p:nvPr/>
        </p:nvSpPr>
        <p:spPr bwMode="auto">
          <a:xfrm>
            <a:off x="646113" y="981075"/>
            <a:ext cx="788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Improvements in the AA reaction cross sections (finalized beginning 2011) and inter-comparison with other codes</a:t>
            </a:r>
          </a:p>
        </p:txBody>
      </p:sp>
      <p:sp>
        <p:nvSpPr>
          <p:cNvPr id="351247" name="Footer Placeholder 2"/>
          <p:cNvSpPr txBox="1">
            <a:spLocks noGrp="1"/>
          </p:cNvSpPr>
          <p:nvPr/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/>
              <a:t>M.C.Morone, IEEE 2012</a:t>
            </a:r>
          </a:p>
        </p:txBody>
      </p:sp>
    </p:spTree>
    <p:extLst>
      <p:ext uri="{BB962C8B-B14F-4D97-AF65-F5344CB8AC3E}">
        <p14:creationId xmlns:p14="http://schemas.microsoft.com/office/powerpoint/2010/main" val="20318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1964</TotalTime>
  <Words>5307</Words>
  <Application>Microsoft Office PowerPoint</Application>
  <PresentationFormat>On-screen Show (4:3)</PresentationFormat>
  <Paragraphs>721</Paragraphs>
  <Slides>96</Slides>
  <Notes>32</Notes>
  <HiddenSlides>0</HiddenSlides>
  <MMClips>1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15" baseType="lpstr">
      <vt:lpstr>ＭＳ Ｐゴシック</vt:lpstr>
      <vt:lpstr>SimSun</vt:lpstr>
      <vt:lpstr>Arial</vt:lpstr>
      <vt:lpstr>Book Antiqua</vt:lpstr>
      <vt:lpstr>Bookman Old Style</vt:lpstr>
      <vt:lpstr>Calibri</vt:lpstr>
      <vt:lpstr>Comic Sans MS</vt:lpstr>
      <vt:lpstr>Forte</vt:lpstr>
      <vt:lpstr>Georgia</vt:lpstr>
      <vt:lpstr>Gill Sans MT</vt:lpstr>
      <vt:lpstr>Symbol</vt:lpstr>
      <vt:lpstr>Tahoma</vt:lpstr>
      <vt:lpstr>Times New Roman</vt:lpstr>
      <vt:lpstr>Verdana</vt:lpstr>
      <vt:lpstr>Wingdings</vt:lpstr>
      <vt:lpstr>Wingdings 3</vt:lpstr>
      <vt:lpstr>Origin</vt:lpstr>
      <vt:lpstr>18_Presentazione vuota</vt:lpstr>
      <vt:lpstr>Equation</vt:lpstr>
      <vt:lpstr>Nuclear Physics for Hadron Therapy</vt:lpstr>
      <vt:lpstr>Outline</vt:lpstr>
      <vt:lpstr>Credits</vt:lpstr>
      <vt:lpstr>Oncological Radiotherapy</vt:lpstr>
      <vt:lpstr>Basic strategy of radiotherapy</vt:lpstr>
      <vt:lpstr>Use of multiple beams (different directions)</vt:lpstr>
      <vt:lpstr>Examples of different solutions</vt:lpstr>
      <vt:lpstr>Motivation of Particle Therapy (hadrontherapy)</vt:lpstr>
      <vt:lpstr>PowerPoint Presentation</vt:lpstr>
      <vt:lpstr>Release of dose modulated in depth</vt:lpstr>
      <vt:lpstr>Longitudinal conformation: the concept of Spread Out Bragg Peak (SOBP)</vt:lpstr>
      <vt:lpstr> Different ion beam delivery strategies</vt:lpstr>
      <vt:lpstr> </vt:lpstr>
      <vt:lpstr>PowerPoint Presentation</vt:lpstr>
      <vt:lpstr>Basic physics ingredients</vt:lpstr>
      <vt:lpstr>Charged particle dE/dx: Bethe-Bloch and corrections </vt:lpstr>
      <vt:lpstr>PowerPoint Presentation</vt:lpstr>
      <vt:lpstr>Different behavior at very low energy</vt:lpstr>
      <vt:lpstr>Coulomb collisions: “nuclear” stopping power</vt:lpstr>
      <vt:lpstr>“Nuclear” (Sn) vs “Electronic” (Se) stopping power</vt:lpstr>
      <vt:lpstr>PowerPoint Presentation</vt:lpstr>
      <vt:lpstr>The Physics of Bragg Peak</vt:lpstr>
      <vt:lpstr>PowerPoint Presentation</vt:lpstr>
      <vt:lpstr>PowerPoint Presentation</vt:lpstr>
      <vt:lpstr>PowerPoint Presentation</vt:lpstr>
      <vt:lpstr>Measurements are fundamental but a calculation tool is necessary: the role of Monte Carlo</vt:lpstr>
      <vt:lpstr>The case of FLUKA code. Short description:</vt:lpstr>
      <vt:lpstr>Charged Particle Therapy with Light Ions heavier than protons</vt:lpstr>
      <vt:lpstr>12C Bragg peaks vs exp. data</vt:lpstr>
      <vt:lpstr>Accurate MC calculations:  playing with a proton beam</vt:lpstr>
      <vt:lpstr>The relevant aspects of Nuclear Physics</vt:lpstr>
      <vt:lpstr>Playing with a proton beam II part</vt:lpstr>
      <vt:lpstr>Bragg peaks vs exp. data: 12C @ 270 MeV/n</vt:lpstr>
      <vt:lpstr>The case of nuclei: Bragg peaks vs exp. data: 12C @ 270 &amp; 330 MeV/n</vt:lpstr>
      <vt:lpstr>FRAGMENTATION OF 12C in biological tissue</vt:lpstr>
      <vt:lpstr>Bragg peaks vs exp. data: 20Ne @ 670 MeV/n</vt:lpstr>
      <vt:lpstr>What should we know about 12C  fragmentation?</vt:lpstr>
      <vt:lpstr>What we already know: thick target measurement</vt:lpstr>
      <vt:lpstr>What we already know: thin target measurement</vt:lpstr>
      <vt:lpstr>The IDEAL detector</vt:lpstr>
      <vt:lpstr>The FIRST  collaboration</vt:lpstr>
      <vt:lpstr>The ALADIN setup @GSI</vt:lpstr>
      <vt:lpstr>From an example of MC model comparison</vt:lpstr>
      <vt:lpstr>PowerPoint Presentation</vt:lpstr>
      <vt:lpstr>PowerPoint Presentation</vt:lpstr>
      <vt:lpstr>“Typical” modeling of nuclear interactions:</vt:lpstr>
      <vt:lpstr>PowerPoint Presentation</vt:lpstr>
      <vt:lpstr>PowerPoint Presentation</vt:lpstr>
      <vt:lpstr>BME event generator benchmarks</vt:lpstr>
      <vt:lpstr>PowerPoint Presentation</vt:lpstr>
      <vt:lpstr>Spec’s of hadrontherapy monitor</vt:lpstr>
      <vt:lpstr>baseline dose monitoring in HT : PET</vt:lpstr>
      <vt:lpstr>PowerPoint Presentation</vt:lpstr>
      <vt:lpstr>PowerPoint Presentation</vt:lpstr>
      <vt:lpstr>PowerPoint Presentation</vt:lpstr>
      <vt:lpstr>Correlation between b+ activity and dose</vt:lpstr>
      <vt:lpstr>Applications of FLUKA to p therapy @ MGH </vt:lpstr>
      <vt:lpstr>Post-radiation PET/CT @ MGH</vt:lpstr>
      <vt:lpstr>12C(p,x)11C and 16O(p,x)15O cross sections.  </vt:lpstr>
      <vt:lpstr>Recent Model Development: Spin/parity: isomers… etc</vt:lpstr>
      <vt:lpstr>Spin-parity in Fermi Break-up in FLUKA code:</vt:lpstr>
      <vt:lpstr>Spin-parity in Fermi-Break-up in FLUKA code</vt:lpstr>
      <vt:lpstr>(p,d), (n,d) reactions:</vt:lpstr>
      <vt:lpstr>Background or Signal?</vt:lpstr>
      <vt:lpstr>The prompt gamma saga…</vt:lpstr>
      <vt:lpstr>Prompt gs @GANIL</vt:lpstr>
      <vt:lpstr>Possible prompt g monitoring: Gamma camera</vt:lpstr>
      <vt:lpstr>Lyon group: GANIL/GSI data</vt:lpstr>
      <vt:lpstr>Gamma De-excitation in Fluka</vt:lpstr>
      <vt:lpstr>Examples: photon spectra, pre-2011 status </vt:lpstr>
      <vt:lpstr>Improved model: example</vt:lpstr>
      <vt:lpstr>GANIL: 90 deg photon yields by 95 MeV/n 12C in PMMA </vt:lpstr>
      <vt:lpstr>GSI: 90 deg photon yield by 310 MeV/n 12C in Water </vt:lpstr>
      <vt:lpstr>PowerPoint Presentation</vt:lpstr>
      <vt:lpstr>PowerPoint Presentation</vt:lpstr>
      <vt:lpstr>What about charged particles??</vt:lpstr>
      <vt:lpstr>MC is essential to investigate long term effects to healthy tissues…</vt:lpstr>
      <vt:lpstr>PowerPoint Presentation</vt:lpstr>
      <vt:lpstr>Neutron interaction: typical cross section</vt:lpstr>
      <vt:lpstr>Neutronics (below 20 MeV)</vt:lpstr>
      <vt:lpstr>Photonuclear interaction:  example</vt:lpstr>
      <vt:lpstr>Just published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the attention</vt:lpstr>
      <vt:lpstr>PowerPoint Presentation</vt:lpstr>
      <vt:lpstr>FLUKA (BME+preeq): (,xn) examples</vt:lpstr>
      <vt:lpstr>Cascade/preequilibrium transition:</vt:lpstr>
      <vt:lpstr>Equilibrium particle emission (evaporation, fission, and nuclear break-up)</vt:lpstr>
      <vt:lpstr>Isotope production for 209Bi(n,xn)*: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battist</dc:creator>
  <cp:lastModifiedBy>Giuseppe Battistoni</cp:lastModifiedBy>
  <cp:revision>135</cp:revision>
  <dcterms:created xsi:type="dcterms:W3CDTF">2012-08-25T10:23:33Z</dcterms:created>
  <dcterms:modified xsi:type="dcterms:W3CDTF">2013-04-19T06:55:41Z</dcterms:modified>
</cp:coreProperties>
</file>