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2" r:id="rId5"/>
    <p:sldMasterId id="2147483743" r:id="rId6"/>
  </p:sldMasterIdLst>
  <p:notesMasterIdLst>
    <p:notesMasterId r:id="rId48"/>
  </p:notesMasterIdLst>
  <p:handoutMasterIdLst>
    <p:handoutMasterId r:id="rId49"/>
  </p:handoutMasterIdLst>
  <p:sldIdLst>
    <p:sldId id="264" r:id="rId7"/>
    <p:sldId id="311" r:id="rId8"/>
    <p:sldId id="310" r:id="rId9"/>
    <p:sldId id="308" r:id="rId10"/>
    <p:sldId id="309" r:id="rId11"/>
    <p:sldId id="316" r:id="rId12"/>
    <p:sldId id="315" r:id="rId13"/>
    <p:sldId id="318" r:id="rId14"/>
    <p:sldId id="319" r:id="rId15"/>
    <p:sldId id="277" r:id="rId16"/>
    <p:sldId id="323" r:id="rId17"/>
    <p:sldId id="321" r:id="rId18"/>
    <p:sldId id="278" r:id="rId19"/>
    <p:sldId id="286" r:id="rId20"/>
    <p:sldId id="279" r:id="rId21"/>
    <p:sldId id="287" r:id="rId22"/>
    <p:sldId id="289" r:id="rId23"/>
    <p:sldId id="313" r:id="rId24"/>
    <p:sldId id="280" r:id="rId25"/>
    <p:sldId id="297" r:id="rId26"/>
    <p:sldId id="281" r:id="rId27"/>
    <p:sldId id="282" r:id="rId28"/>
    <p:sldId id="283" r:id="rId29"/>
    <p:sldId id="284" r:id="rId30"/>
    <p:sldId id="285" r:id="rId31"/>
    <p:sldId id="320" r:id="rId32"/>
    <p:sldId id="267" r:id="rId33"/>
    <p:sldId id="290" r:id="rId34"/>
    <p:sldId id="298" r:id="rId35"/>
    <p:sldId id="306" r:id="rId36"/>
    <p:sldId id="291" r:id="rId37"/>
    <p:sldId id="292" r:id="rId38"/>
    <p:sldId id="293" r:id="rId39"/>
    <p:sldId id="295" r:id="rId40"/>
    <p:sldId id="304" r:id="rId41"/>
    <p:sldId id="314" r:id="rId42"/>
    <p:sldId id="307" r:id="rId43"/>
    <p:sldId id="305" r:id="rId44"/>
    <p:sldId id="312" r:id="rId45"/>
    <p:sldId id="299" r:id="rId46"/>
    <p:sldId id="303" r:id="rId4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291E"/>
    <a:srgbClr val="CC0000"/>
    <a:srgbClr val="000000"/>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9545" autoAdjust="0"/>
    <p:restoredTop sz="90265" autoAdjust="0"/>
  </p:normalViewPr>
  <p:slideViewPr>
    <p:cSldViewPr snapToGrid="0" showGuides="1">
      <p:cViewPr>
        <p:scale>
          <a:sx n="100" d="100"/>
          <a:sy n="100" d="100"/>
        </p:scale>
        <p:origin x="-504" y="504"/>
      </p:cViewPr>
      <p:guideLst>
        <p:guide orient="horz" pos="4032"/>
        <p:guide orient="horz" pos="864"/>
        <p:guide pos="576"/>
        <p:guide pos="5473"/>
        <p:guide pos="3026"/>
        <p:guide pos="896"/>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87" d="100"/>
          <a:sy n="87" d="100"/>
        </p:scale>
        <p:origin x="-3720" y="-96"/>
      </p:cViewPr>
      <p:guideLst>
        <p:guide orient="horz" pos="2932"/>
        <p:guide pos="221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Progetti\JUNO\Juno_1\Excel_Main\tables\Range%20of%20P%20and%20E%20in%20Al.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Progetti\JUNO\Juno_1\Excel_Main\tables\Range%20of%20P%20and%20E%20in%20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sz="1100" b="1" i="0" u="none" strike="noStrike" baseline="0">
                <a:solidFill>
                  <a:srgbClr val="000000"/>
                </a:solidFill>
                <a:latin typeface="Arial"/>
                <a:ea typeface="Arial"/>
                <a:cs typeface="Arial"/>
              </a:defRPr>
            </a:pPr>
            <a:r>
              <a:rPr lang="it-IT"/>
              <a:t>Range of electrons in Al</a:t>
            </a:r>
          </a:p>
        </c:rich>
      </c:tx>
      <c:layout>
        <c:manualLayout>
          <c:xMode val="edge"/>
          <c:yMode val="edge"/>
          <c:x val="0.36084199415009721"/>
          <c:y val="3.1630245471804444E-2"/>
        </c:manualLayout>
      </c:layout>
      <c:spPr>
        <a:noFill/>
        <a:ln w="25400">
          <a:noFill/>
        </a:ln>
      </c:spPr>
    </c:title>
    <c:plotArea>
      <c:layout>
        <c:manualLayout>
          <c:layoutTarget val="inner"/>
          <c:xMode val="edge"/>
          <c:yMode val="edge"/>
          <c:x val="0.15857630236192627"/>
          <c:y val="0.13138717349826429"/>
          <c:w val="0.78317275860379842"/>
          <c:h val="0.69829849618522055"/>
        </c:manualLayout>
      </c:layout>
      <c:scatterChart>
        <c:scatterStyle val="smoothMarker"/>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xVal>
            <c:numRef>
              <c:f>'E in Al'!$A$21:$A$101</c:f>
              <c:numCache>
                <c:formatCode>0.00E+00</c:formatCode>
                <c:ptCount val="81"/>
                <c:pt idx="0">
                  <c:v>1.0000000000000011E-2</c:v>
                </c:pt>
                <c:pt idx="1">
                  <c:v>1.2500000000000013E-2</c:v>
                </c:pt>
                <c:pt idx="2">
                  <c:v>1.4999999999999998E-2</c:v>
                </c:pt>
                <c:pt idx="3">
                  <c:v>1.7500000000000033E-2</c:v>
                </c:pt>
                <c:pt idx="4">
                  <c:v>2.0000000000000021E-2</c:v>
                </c:pt>
                <c:pt idx="5">
                  <c:v>2.5000000000000022E-2</c:v>
                </c:pt>
                <c:pt idx="6">
                  <c:v>3.0000000000000027E-2</c:v>
                </c:pt>
                <c:pt idx="7">
                  <c:v>3.5000000000000038E-2</c:v>
                </c:pt>
                <c:pt idx="8">
                  <c:v>4.0000000000000042E-2</c:v>
                </c:pt>
                <c:pt idx="9">
                  <c:v>4.5000000000000033E-2</c:v>
                </c:pt>
                <c:pt idx="10">
                  <c:v>5.0000000000000044E-2</c:v>
                </c:pt>
                <c:pt idx="11">
                  <c:v>5.5000000000000049E-2</c:v>
                </c:pt>
                <c:pt idx="12">
                  <c:v>6.0000000000000046E-2</c:v>
                </c:pt>
                <c:pt idx="13">
                  <c:v>7.0000000000000034E-2</c:v>
                </c:pt>
                <c:pt idx="14">
                  <c:v>8.0000000000000085E-2</c:v>
                </c:pt>
                <c:pt idx="15">
                  <c:v>9.0000000000000066E-2</c:v>
                </c:pt>
                <c:pt idx="16">
                  <c:v>0.1</c:v>
                </c:pt>
                <c:pt idx="17">
                  <c:v>0.125</c:v>
                </c:pt>
                <c:pt idx="18">
                  <c:v>0.15000000000000013</c:v>
                </c:pt>
                <c:pt idx="19">
                  <c:v>0.17500000000000004</c:v>
                </c:pt>
                <c:pt idx="20">
                  <c:v>0.2</c:v>
                </c:pt>
                <c:pt idx="21">
                  <c:v>0.25</c:v>
                </c:pt>
                <c:pt idx="22">
                  <c:v>0.30000000000000027</c:v>
                </c:pt>
                <c:pt idx="23">
                  <c:v>0.35000000000000026</c:v>
                </c:pt>
                <c:pt idx="24">
                  <c:v>0.4</c:v>
                </c:pt>
                <c:pt idx="25">
                  <c:v>0.45</c:v>
                </c:pt>
                <c:pt idx="26">
                  <c:v>0.5</c:v>
                </c:pt>
                <c:pt idx="27">
                  <c:v>0.55000000000000004</c:v>
                </c:pt>
                <c:pt idx="28">
                  <c:v>0.60000000000000053</c:v>
                </c:pt>
                <c:pt idx="29">
                  <c:v>0.70000000000000051</c:v>
                </c:pt>
                <c:pt idx="30">
                  <c:v>0.8</c:v>
                </c:pt>
                <c:pt idx="31">
                  <c:v>0.9</c:v>
                </c:pt>
                <c:pt idx="32">
                  <c:v>1</c:v>
                </c:pt>
                <c:pt idx="33">
                  <c:v>1.25</c:v>
                </c:pt>
                <c:pt idx="34">
                  <c:v>1.5</c:v>
                </c:pt>
                <c:pt idx="35">
                  <c:v>1.7500000000000011</c:v>
                </c:pt>
                <c:pt idx="36">
                  <c:v>2</c:v>
                </c:pt>
                <c:pt idx="37">
                  <c:v>2.5</c:v>
                </c:pt>
                <c:pt idx="38">
                  <c:v>3</c:v>
                </c:pt>
                <c:pt idx="39">
                  <c:v>3.5</c:v>
                </c:pt>
                <c:pt idx="40">
                  <c:v>4</c:v>
                </c:pt>
                <c:pt idx="41">
                  <c:v>4.5</c:v>
                </c:pt>
                <c:pt idx="42">
                  <c:v>5</c:v>
                </c:pt>
                <c:pt idx="43">
                  <c:v>5.5</c:v>
                </c:pt>
                <c:pt idx="44">
                  <c:v>6</c:v>
                </c:pt>
                <c:pt idx="45">
                  <c:v>7</c:v>
                </c:pt>
                <c:pt idx="46">
                  <c:v>8</c:v>
                </c:pt>
                <c:pt idx="47">
                  <c:v>9</c:v>
                </c:pt>
                <c:pt idx="48">
                  <c:v>10</c:v>
                </c:pt>
                <c:pt idx="49">
                  <c:v>12.5</c:v>
                </c:pt>
                <c:pt idx="50">
                  <c:v>15</c:v>
                </c:pt>
                <c:pt idx="51">
                  <c:v>17.5</c:v>
                </c:pt>
                <c:pt idx="52">
                  <c:v>20</c:v>
                </c:pt>
                <c:pt idx="53">
                  <c:v>25</c:v>
                </c:pt>
                <c:pt idx="54">
                  <c:v>30</c:v>
                </c:pt>
                <c:pt idx="55">
                  <c:v>35</c:v>
                </c:pt>
                <c:pt idx="56">
                  <c:v>40</c:v>
                </c:pt>
                <c:pt idx="57">
                  <c:v>45</c:v>
                </c:pt>
                <c:pt idx="58">
                  <c:v>50</c:v>
                </c:pt>
                <c:pt idx="59">
                  <c:v>55</c:v>
                </c:pt>
                <c:pt idx="60">
                  <c:v>60</c:v>
                </c:pt>
                <c:pt idx="61">
                  <c:v>70</c:v>
                </c:pt>
                <c:pt idx="62">
                  <c:v>80</c:v>
                </c:pt>
                <c:pt idx="63">
                  <c:v>90</c:v>
                </c:pt>
                <c:pt idx="64">
                  <c:v>100</c:v>
                </c:pt>
                <c:pt idx="65">
                  <c:v>125</c:v>
                </c:pt>
                <c:pt idx="66">
                  <c:v>150</c:v>
                </c:pt>
                <c:pt idx="67">
                  <c:v>175</c:v>
                </c:pt>
                <c:pt idx="68">
                  <c:v>200</c:v>
                </c:pt>
                <c:pt idx="69">
                  <c:v>250</c:v>
                </c:pt>
                <c:pt idx="70">
                  <c:v>300</c:v>
                </c:pt>
                <c:pt idx="71">
                  <c:v>350</c:v>
                </c:pt>
                <c:pt idx="72">
                  <c:v>400</c:v>
                </c:pt>
                <c:pt idx="73">
                  <c:v>450</c:v>
                </c:pt>
                <c:pt idx="74">
                  <c:v>500</c:v>
                </c:pt>
                <c:pt idx="75">
                  <c:v>550</c:v>
                </c:pt>
                <c:pt idx="76">
                  <c:v>600</c:v>
                </c:pt>
                <c:pt idx="77">
                  <c:v>700</c:v>
                </c:pt>
                <c:pt idx="78">
                  <c:v>800</c:v>
                </c:pt>
                <c:pt idx="79">
                  <c:v>900</c:v>
                </c:pt>
                <c:pt idx="80">
                  <c:v>1000</c:v>
                </c:pt>
              </c:numCache>
            </c:numRef>
          </c:xVal>
          <c:yVal>
            <c:numRef>
              <c:f>'E in Al'!$J$21:$J$101</c:f>
              <c:numCache>
                <c:formatCode>0.00E+00</c:formatCode>
                <c:ptCount val="81"/>
                <c:pt idx="0">
                  <c:v>1.3107407407407425E-3</c:v>
                </c:pt>
                <c:pt idx="1">
                  <c:v>1.9229629629629651E-3</c:v>
                </c:pt>
                <c:pt idx="2">
                  <c:v>2.6337037037037058E-3</c:v>
                </c:pt>
                <c:pt idx="3">
                  <c:v>3.4385185185185235E-3</c:v>
                </c:pt>
                <c:pt idx="4">
                  <c:v>4.3333333333333435E-3</c:v>
                </c:pt>
                <c:pt idx="5">
                  <c:v>6.3851851851851908E-3</c:v>
                </c:pt>
                <c:pt idx="6">
                  <c:v>8.7666666666666778E-3</c:v>
                </c:pt>
                <c:pt idx="7">
                  <c:v>1.1459259259259273E-2</c:v>
                </c:pt>
                <c:pt idx="8">
                  <c:v>1.4444444444444447E-2</c:v>
                </c:pt>
                <c:pt idx="9">
                  <c:v>1.7714814814814843E-2</c:v>
                </c:pt>
                <c:pt idx="10">
                  <c:v>2.1251851851851852E-2</c:v>
                </c:pt>
                <c:pt idx="11">
                  <c:v>2.5048148148148156E-2</c:v>
                </c:pt>
                <c:pt idx="12">
                  <c:v>2.909259259259259E-2</c:v>
                </c:pt>
                <c:pt idx="13">
                  <c:v>3.7888888888888923E-2</c:v>
                </c:pt>
                <c:pt idx="14">
                  <c:v>4.7555555555555545E-2</c:v>
                </c:pt>
                <c:pt idx="15">
                  <c:v>5.807407407407407E-2</c:v>
                </c:pt>
                <c:pt idx="16">
                  <c:v>6.9333333333333497E-2</c:v>
                </c:pt>
                <c:pt idx="17">
                  <c:v>0.10051851851851851</c:v>
                </c:pt>
                <c:pt idx="18">
                  <c:v>0.13551851851851837</c:v>
                </c:pt>
                <c:pt idx="19">
                  <c:v>0.17381481481481481</c:v>
                </c:pt>
                <c:pt idx="20">
                  <c:v>0.21496296296296319</c:v>
                </c:pt>
                <c:pt idx="21">
                  <c:v>0.30433333333333334</c:v>
                </c:pt>
                <c:pt idx="22">
                  <c:v>0.40111111111111103</c:v>
                </c:pt>
                <c:pt idx="23">
                  <c:v>0.50407407407407456</c:v>
                </c:pt>
                <c:pt idx="24">
                  <c:v>0.61185185185185242</c:v>
                </c:pt>
                <c:pt idx="25">
                  <c:v>0.72296296296296225</c:v>
                </c:pt>
                <c:pt idx="26">
                  <c:v>0.83703703703703702</c:v>
                </c:pt>
                <c:pt idx="27">
                  <c:v>0.95370370370370372</c:v>
                </c:pt>
                <c:pt idx="28">
                  <c:v>1.0718518518518521</c:v>
                </c:pt>
                <c:pt idx="29">
                  <c:v>1.3129629629629627</c:v>
                </c:pt>
                <c:pt idx="30">
                  <c:v>1.5577777777777777</c:v>
                </c:pt>
                <c:pt idx="31">
                  <c:v>1.805185185185185</c:v>
                </c:pt>
                <c:pt idx="32">
                  <c:v>2.0540740740740739</c:v>
                </c:pt>
                <c:pt idx="33">
                  <c:v>2.6781481481481477</c:v>
                </c:pt>
                <c:pt idx="34">
                  <c:v>3.3011111111111111</c:v>
                </c:pt>
                <c:pt idx="35">
                  <c:v>3.9185185185185185</c:v>
                </c:pt>
                <c:pt idx="36">
                  <c:v>4.5333333333333403</c:v>
                </c:pt>
                <c:pt idx="37">
                  <c:v>5.7407407407407414</c:v>
                </c:pt>
                <c:pt idx="38">
                  <c:v>6.9222222222222234</c:v>
                </c:pt>
                <c:pt idx="39">
                  <c:v>8.0851851851851837</c:v>
                </c:pt>
                <c:pt idx="40">
                  <c:v>9.225925925925921</c:v>
                </c:pt>
                <c:pt idx="41">
                  <c:v>10.348148148148148</c:v>
                </c:pt>
                <c:pt idx="42">
                  <c:v>11.451851851851851</c:v>
                </c:pt>
                <c:pt idx="43">
                  <c:v>12.540740740740741</c:v>
                </c:pt>
                <c:pt idx="44">
                  <c:v>13.611111111111095</c:v>
                </c:pt>
                <c:pt idx="45">
                  <c:v>15.711111111111093</c:v>
                </c:pt>
                <c:pt idx="46">
                  <c:v>17.759259259259256</c:v>
                </c:pt>
                <c:pt idx="47">
                  <c:v>19.755555555555553</c:v>
                </c:pt>
                <c:pt idx="48">
                  <c:v>21.707407407407405</c:v>
                </c:pt>
                <c:pt idx="49">
                  <c:v>26.396296296296292</c:v>
                </c:pt>
                <c:pt idx="50">
                  <c:v>30.844444444444438</c:v>
                </c:pt>
                <c:pt idx="51">
                  <c:v>35.08148148148139</c:v>
                </c:pt>
                <c:pt idx="52">
                  <c:v>39.111111111111107</c:v>
                </c:pt>
                <c:pt idx="53">
                  <c:v>46.703703703703702</c:v>
                </c:pt>
                <c:pt idx="54">
                  <c:v>53.703703703703702</c:v>
                </c:pt>
                <c:pt idx="55">
                  <c:v>60.222222222222257</c:v>
                </c:pt>
                <c:pt idx="56">
                  <c:v>66.296296296296291</c:v>
                </c:pt>
                <c:pt idx="57">
                  <c:v>72</c:v>
                </c:pt>
                <c:pt idx="58">
                  <c:v>77.370370370370239</c:v>
                </c:pt>
                <c:pt idx="59">
                  <c:v>82.444444444444528</c:v>
                </c:pt>
                <c:pt idx="60">
                  <c:v>87.259259259259267</c:v>
                </c:pt>
                <c:pt idx="61">
                  <c:v>96.185185185185148</c:v>
                </c:pt>
                <c:pt idx="62">
                  <c:v>104.33333333333327</c:v>
                </c:pt>
                <c:pt idx="63">
                  <c:v>111.81481481481481</c:v>
                </c:pt>
                <c:pt idx="64">
                  <c:v>118.70370370370368</c:v>
                </c:pt>
                <c:pt idx="65">
                  <c:v>134.03703703703718</c:v>
                </c:pt>
                <c:pt idx="66">
                  <c:v>147.11111111111097</c:v>
                </c:pt>
                <c:pt idx="67">
                  <c:v>158.59259259259258</c:v>
                </c:pt>
                <c:pt idx="68">
                  <c:v>168.77777777777763</c:v>
                </c:pt>
                <c:pt idx="69">
                  <c:v>186.2222222222222</c:v>
                </c:pt>
                <c:pt idx="70">
                  <c:v>200.88888888888906</c:v>
                </c:pt>
                <c:pt idx="71">
                  <c:v>213.48148148148167</c:v>
                </c:pt>
                <c:pt idx="72">
                  <c:v>224.5555555555554</c:v>
                </c:pt>
                <c:pt idx="73">
                  <c:v>234.40740740740767</c:v>
                </c:pt>
                <c:pt idx="74">
                  <c:v>243.29629629629625</c:v>
                </c:pt>
                <c:pt idx="75">
                  <c:v>251.37037037037041</c:v>
                </c:pt>
                <c:pt idx="76">
                  <c:v>258.81481481481478</c:v>
                </c:pt>
                <c:pt idx="77">
                  <c:v>272.03703703703695</c:v>
                </c:pt>
                <c:pt idx="78">
                  <c:v>283.55555555555554</c:v>
                </c:pt>
                <c:pt idx="79">
                  <c:v>293.77777777777737</c:v>
                </c:pt>
                <c:pt idx="80">
                  <c:v>302.96296296296293</c:v>
                </c:pt>
              </c:numCache>
            </c:numRef>
          </c:yVal>
          <c:smooth val="1"/>
        </c:ser>
        <c:axId val="64831488"/>
        <c:axId val="64833408"/>
      </c:scatterChart>
      <c:valAx>
        <c:axId val="64831488"/>
        <c:scaling>
          <c:logBase val="10"/>
          <c:orientation val="minMax"/>
          <c:max val="1000"/>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975" b="1" i="0" u="none" strike="noStrike" baseline="0">
                    <a:solidFill>
                      <a:srgbClr val="000000"/>
                    </a:solidFill>
                    <a:latin typeface="Arial"/>
                    <a:ea typeface="Arial"/>
                    <a:cs typeface="Arial"/>
                  </a:defRPr>
                </a:pPr>
                <a:r>
                  <a:rPr lang="it-IT"/>
                  <a:t>energy MeV</a:t>
                </a:r>
              </a:p>
            </c:rich>
          </c:tx>
          <c:layout>
            <c:manualLayout>
              <c:xMode val="edge"/>
              <c:yMode val="edge"/>
              <c:x val="0.48543766029161056"/>
              <c:y val="0.90511163965470964"/>
            </c:manualLayout>
          </c:layout>
          <c:spPr>
            <a:noFill/>
            <a:ln w="25400">
              <a:noFill/>
            </a:ln>
          </c:spPr>
        </c:title>
        <c:numFmt formatCode="0.0" sourceLinked="0"/>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it-IT"/>
          </a:p>
        </c:txPr>
        <c:crossAx val="64833408"/>
        <c:crossesAt val="1.0000000000000023E-6"/>
        <c:crossBetween val="midCat"/>
      </c:valAx>
      <c:valAx>
        <c:axId val="64833408"/>
        <c:scaling>
          <c:logBase val="10"/>
          <c:orientation val="minMax"/>
        </c:scaling>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975" b="1" i="0" u="none" strike="noStrike" baseline="0">
                    <a:solidFill>
                      <a:srgbClr val="000000"/>
                    </a:solidFill>
                    <a:latin typeface="Arial"/>
                    <a:ea typeface="Arial"/>
                    <a:cs typeface="Arial"/>
                  </a:defRPr>
                </a:pPr>
                <a:r>
                  <a:rPr lang="it-IT"/>
                  <a:t>Range mm</a:t>
                </a:r>
              </a:p>
            </c:rich>
          </c:tx>
          <c:layout>
            <c:manualLayout>
              <c:xMode val="edge"/>
              <c:yMode val="edge"/>
              <c:x val="2.7508134083191256E-2"/>
              <c:y val="0.39172842468926994"/>
            </c:manualLayout>
          </c:layout>
          <c:spPr>
            <a:noFill/>
            <a:ln w="25400">
              <a:noFill/>
            </a:ln>
          </c:spPr>
        </c:title>
        <c:numFmt formatCode="0.00" sourceLinked="0"/>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it-IT"/>
          </a:p>
        </c:txPr>
        <c:crossAx val="64831488"/>
        <c:crossesAt val="1.0000000000000023E-6"/>
        <c:crossBetween val="midCat"/>
      </c:valAx>
      <c:spPr>
        <a:solidFill>
          <a:srgbClr val="C0C0C0"/>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it-IT"/>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sz="1100" b="1" i="0" u="none" strike="noStrike" baseline="0">
                <a:solidFill>
                  <a:srgbClr val="000000"/>
                </a:solidFill>
                <a:latin typeface="Arial"/>
                <a:ea typeface="Arial"/>
                <a:cs typeface="Arial"/>
              </a:defRPr>
            </a:pPr>
            <a:r>
              <a:rPr lang="it-IT"/>
              <a:t>Range of protons in Al</a:t>
            </a:r>
          </a:p>
        </c:rich>
      </c:tx>
      <c:layout>
        <c:manualLayout>
          <c:xMode val="edge"/>
          <c:yMode val="edge"/>
          <c:x val="0.37096774193548437"/>
          <c:y val="3.0660412667227892E-2"/>
        </c:manualLayout>
      </c:layout>
      <c:spPr>
        <a:noFill/>
        <a:ln w="25400">
          <a:noFill/>
        </a:ln>
      </c:spPr>
    </c:title>
    <c:plotArea>
      <c:layout>
        <c:manualLayout>
          <c:layoutTarget val="inner"/>
          <c:xMode val="edge"/>
          <c:yMode val="edge"/>
          <c:x val="0.19032258064516128"/>
          <c:y val="0.12735863723310037"/>
          <c:w val="0.74516129032258116"/>
          <c:h val="0.70754798462833579"/>
        </c:manualLayout>
      </c:layout>
      <c:scatterChart>
        <c:scatterStyle val="smoothMarker"/>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xVal>
            <c:numRef>
              <c:f>'P in Al'!$A$16:$A$148</c:f>
              <c:numCache>
                <c:formatCode>0.00E+00</c:formatCode>
                <c:ptCount val="133"/>
                <c:pt idx="0">
                  <c:v>1.0000000000000011E-3</c:v>
                </c:pt>
                <c:pt idx="1">
                  <c:v>1.5000000000000011E-3</c:v>
                </c:pt>
                <c:pt idx="2">
                  <c:v>2.0000000000000022E-3</c:v>
                </c:pt>
                <c:pt idx="3">
                  <c:v>2.5000000000000022E-3</c:v>
                </c:pt>
                <c:pt idx="4">
                  <c:v>3.0000000000000022E-3</c:v>
                </c:pt>
                <c:pt idx="5">
                  <c:v>4.0000000000000044E-3</c:v>
                </c:pt>
                <c:pt idx="6">
                  <c:v>5.0000000000000044E-3</c:v>
                </c:pt>
                <c:pt idx="7">
                  <c:v>6.0000000000000045E-3</c:v>
                </c:pt>
                <c:pt idx="8">
                  <c:v>7.0000000000000045E-3</c:v>
                </c:pt>
                <c:pt idx="9">
                  <c:v>8.0000000000000106E-3</c:v>
                </c:pt>
                <c:pt idx="10">
                  <c:v>9.0000000000000028E-3</c:v>
                </c:pt>
                <c:pt idx="11">
                  <c:v>1.0000000000000005E-2</c:v>
                </c:pt>
                <c:pt idx="12">
                  <c:v>1.2500000000000001E-2</c:v>
                </c:pt>
                <c:pt idx="13">
                  <c:v>1.4999999999999998E-2</c:v>
                </c:pt>
                <c:pt idx="14">
                  <c:v>1.7500000000000005E-2</c:v>
                </c:pt>
                <c:pt idx="15">
                  <c:v>2.0000000000000011E-2</c:v>
                </c:pt>
                <c:pt idx="16">
                  <c:v>2.2500000000000006E-2</c:v>
                </c:pt>
                <c:pt idx="17">
                  <c:v>2.5000000000000001E-2</c:v>
                </c:pt>
                <c:pt idx="18">
                  <c:v>2.7500000000000011E-2</c:v>
                </c:pt>
                <c:pt idx="19">
                  <c:v>3.0000000000000002E-2</c:v>
                </c:pt>
                <c:pt idx="20">
                  <c:v>3.500000000000001E-2</c:v>
                </c:pt>
                <c:pt idx="21">
                  <c:v>4.0000000000000022E-2</c:v>
                </c:pt>
                <c:pt idx="22">
                  <c:v>4.5000000000000012E-2</c:v>
                </c:pt>
                <c:pt idx="23">
                  <c:v>0.05</c:v>
                </c:pt>
                <c:pt idx="24">
                  <c:v>5.5000000000000014E-2</c:v>
                </c:pt>
                <c:pt idx="25">
                  <c:v>6.0000000000000032E-2</c:v>
                </c:pt>
                <c:pt idx="26">
                  <c:v>6.5000000000000002E-2</c:v>
                </c:pt>
                <c:pt idx="27">
                  <c:v>7.0000000000000021E-2</c:v>
                </c:pt>
                <c:pt idx="28">
                  <c:v>7.5000000000000011E-2</c:v>
                </c:pt>
                <c:pt idx="29">
                  <c:v>8.0000000000000043E-2</c:v>
                </c:pt>
                <c:pt idx="30">
                  <c:v>8.5000000000000006E-2</c:v>
                </c:pt>
                <c:pt idx="31">
                  <c:v>9.0000000000000024E-2</c:v>
                </c:pt>
                <c:pt idx="32">
                  <c:v>9.5000000000000043E-2</c:v>
                </c:pt>
                <c:pt idx="33">
                  <c:v>0.1</c:v>
                </c:pt>
                <c:pt idx="34">
                  <c:v>0.125</c:v>
                </c:pt>
                <c:pt idx="35">
                  <c:v>0.15000000000000013</c:v>
                </c:pt>
                <c:pt idx="36">
                  <c:v>0.17500000000000004</c:v>
                </c:pt>
                <c:pt idx="37">
                  <c:v>0.2</c:v>
                </c:pt>
                <c:pt idx="38">
                  <c:v>0.22500000000000001</c:v>
                </c:pt>
                <c:pt idx="39">
                  <c:v>0.25</c:v>
                </c:pt>
                <c:pt idx="40">
                  <c:v>0.27500000000000002</c:v>
                </c:pt>
                <c:pt idx="41">
                  <c:v>0.30000000000000027</c:v>
                </c:pt>
                <c:pt idx="42">
                  <c:v>0.35000000000000026</c:v>
                </c:pt>
                <c:pt idx="43">
                  <c:v>0.4</c:v>
                </c:pt>
                <c:pt idx="44">
                  <c:v>0.45</c:v>
                </c:pt>
                <c:pt idx="45">
                  <c:v>0.5</c:v>
                </c:pt>
                <c:pt idx="46">
                  <c:v>0.55000000000000004</c:v>
                </c:pt>
                <c:pt idx="47">
                  <c:v>0.60000000000000053</c:v>
                </c:pt>
                <c:pt idx="48">
                  <c:v>0.6500000000000008</c:v>
                </c:pt>
                <c:pt idx="49">
                  <c:v>0.70000000000000051</c:v>
                </c:pt>
                <c:pt idx="50">
                  <c:v>0.75000000000000056</c:v>
                </c:pt>
                <c:pt idx="51">
                  <c:v>0.8</c:v>
                </c:pt>
                <c:pt idx="52">
                  <c:v>0.85000000000000053</c:v>
                </c:pt>
                <c:pt idx="53">
                  <c:v>0.9</c:v>
                </c:pt>
                <c:pt idx="54">
                  <c:v>0.95000000000000051</c:v>
                </c:pt>
                <c:pt idx="55">
                  <c:v>1</c:v>
                </c:pt>
                <c:pt idx="56">
                  <c:v>1.25</c:v>
                </c:pt>
                <c:pt idx="57">
                  <c:v>1.5</c:v>
                </c:pt>
                <c:pt idx="58">
                  <c:v>1.75</c:v>
                </c:pt>
                <c:pt idx="59">
                  <c:v>2</c:v>
                </c:pt>
                <c:pt idx="60">
                  <c:v>2.25</c:v>
                </c:pt>
                <c:pt idx="61">
                  <c:v>2.5</c:v>
                </c:pt>
                <c:pt idx="62">
                  <c:v>2.75</c:v>
                </c:pt>
                <c:pt idx="63">
                  <c:v>3</c:v>
                </c:pt>
                <c:pt idx="64">
                  <c:v>3.5</c:v>
                </c:pt>
                <c:pt idx="65">
                  <c:v>4</c:v>
                </c:pt>
                <c:pt idx="66">
                  <c:v>4.5</c:v>
                </c:pt>
                <c:pt idx="67">
                  <c:v>5</c:v>
                </c:pt>
                <c:pt idx="68">
                  <c:v>5.5</c:v>
                </c:pt>
                <c:pt idx="69">
                  <c:v>6</c:v>
                </c:pt>
                <c:pt idx="70">
                  <c:v>6.5</c:v>
                </c:pt>
                <c:pt idx="71">
                  <c:v>7</c:v>
                </c:pt>
                <c:pt idx="72">
                  <c:v>7.5</c:v>
                </c:pt>
                <c:pt idx="73">
                  <c:v>8</c:v>
                </c:pt>
                <c:pt idx="74">
                  <c:v>8.5</c:v>
                </c:pt>
                <c:pt idx="75">
                  <c:v>9</c:v>
                </c:pt>
                <c:pt idx="76">
                  <c:v>9.5</c:v>
                </c:pt>
                <c:pt idx="77">
                  <c:v>10</c:v>
                </c:pt>
                <c:pt idx="78">
                  <c:v>12.5</c:v>
                </c:pt>
                <c:pt idx="79">
                  <c:v>15</c:v>
                </c:pt>
                <c:pt idx="80">
                  <c:v>17.5</c:v>
                </c:pt>
                <c:pt idx="81">
                  <c:v>20</c:v>
                </c:pt>
                <c:pt idx="82">
                  <c:v>22.5</c:v>
                </c:pt>
                <c:pt idx="83">
                  <c:v>25</c:v>
                </c:pt>
                <c:pt idx="84">
                  <c:v>27.5</c:v>
                </c:pt>
                <c:pt idx="85">
                  <c:v>30</c:v>
                </c:pt>
                <c:pt idx="86">
                  <c:v>35</c:v>
                </c:pt>
                <c:pt idx="87">
                  <c:v>40</c:v>
                </c:pt>
                <c:pt idx="88">
                  <c:v>45</c:v>
                </c:pt>
                <c:pt idx="89">
                  <c:v>50</c:v>
                </c:pt>
                <c:pt idx="90">
                  <c:v>55</c:v>
                </c:pt>
                <c:pt idx="91">
                  <c:v>60</c:v>
                </c:pt>
                <c:pt idx="92">
                  <c:v>65</c:v>
                </c:pt>
                <c:pt idx="93">
                  <c:v>70</c:v>
                </c:pt>
                <c:pt idx="94">
                  <c:v>75</c:v>
                </c:pt>
                <c:pt idx="95">
                  <c:v>80</c:v>
                </c:pt>
                <c:pt idx="96">
                  <c:v>85</c:v>
                </c:pt>
                <c:pt idx="97">
                  <c:v>90</c:v>
                </c:pt>
                <c:pt idx="98">
                  <c:v>95</c:v>
                </c:pt>
                <c:pt idx="99">
                  <c:v>100</c:v>
                </c:pt>
                <c:pt idx="100">
                  <c:v>125</c:v>
                </c:pt>
                <c:pt idx="101">
                  <c:v>150</c:v>
                </c:pt>
                <c:pt idx="102">
                  <c:v>175</c:v>
                </c:pt>
                <c:pt idx="103">
                  <c:v>200</c:v>
                </c:pt>
                <c:pt idx="104">
                  <c:v>225</c:v>
                </c:pt>
                <c:pt idx="105">
                  <c:v>250</c:v>
                </c:pt>
                <c:pt idx="106">
                  <c:v>275</c:v>
                </c:pt>
                <c:pt idx="107">
                  <c:v>300</c:v>
                </c:pt>
                <c:pt idx="108">
                  <c:v>350</c:v>
                </c:pt>
                <c:pt idx="109">
                  <c:v>400</c:v>
                </c:pt>
                <c:pt idx="110">
                  <c:v>450</c:v>
                </c:pt>
                <c:pt idx="111">
                  <c:v>500</c:v>
                </c:pt>
                <c:pt idx="112">
                  <c:v>550</c:v>
                </c:pt>
                <c:pt idx="113">
                  <c:v>600</c:v>
                </c:pt>
                <c:pt idx="114">
                  <c:v>650</c:v>
                </c:pt>
                <c:pt idx="115">
                  <c:v>700</c:v>
                </c:pt>
                <c:pt idx="116">
                  <c:v>750</c:v>
                </c:pt>
                <c:pt idx="117">
                  <c:v>800</c:v>
                </c:pt>
                <c:pt idx="118">
                  <c:v>850</c:v>
                </c:pt>
                <c:pt idx="119">
                  <c:v>900</c:v>
                </c:pt>
                <c:pt idx="120">
                  <c:v>950</c:v>
                </c:pt>
                <c:pt idx="121">
                  <c:v>1000</c:v>
                </c:pt>
                <c:pt idx="122">
                  <c:v>1500</c:v>
                </c:pt>
                <c:pt idx="123">
                  <c:v>2000</c:v>
                </c:pt>
                <c:pt idx="124">
                  <c:v>2500</c:v>
                </c:pt>
                <c:pt idx="125">
                  <c:v>3000</c:v>
                </c:pt>
                <c:pt idx="126">
                  <c:v>4000</c:v>
                </c:pt>
                <c:pt idx="127">
                  <c:v>5000</c:v>
                </c:pt>
                <c:pt idx="128">
                  <c:v>6000</c:v>
                </c:pt>
                <c:pt idx="129">
                  <c:v>7000</c:v>
                </c:pt>
                <c:pt idx="130">
                  <c:v>8000</c:v>
                </c:pt>
                <c:pt idx="131">
                  <c:v>9000</c:v>
                </c:pt>
                <c:pt idx="132">
                  <c:v>10000</c:v>
                </c:pt>
              </c:numCache>
            </c:numRef>
          </c:xVal>
          <c:yVal>
            <c:numRef>
              <c:f>'P in Al'!$J$16:$J$148</c:f>
              <c:numCache>
                <c:formatCode>0.00E+00</c:formatCode>
                <c:ptCount val="133"/>
                <c:pt idx="0">
                  <c:v>5.4481481481481572E-5</c:v>
                </c:pt>
                <c:pt idx="1">
                  <c:v>7.0592592592592717E-5</c:v>
                </c:pt>
                <c:pt idx="2">
                  <c:v>8.4629629629629798E-5</c:v>
                </c:pt>
                <c:pt idx="3">
                  <c:v>9.7148148148148248E-5</c:v>
                </c:pt>
                <c:pt idx="4">
                  <c:v>1.0862962962962965E-4</c:v>
                </c:pt>
                <c:pt idx="5">
                  <c:v>1.2914814814814825E-4</c:v>
                </c:pt>
                <c:pt idx="6">
                  <c:v>1.4744444444444443E-4</c:v>
                </c:pt>
                <c:pt idx="7">
                  <c:v>1.6407407407407438E-4</c:v>
                </c:pt>
                <c:pt idx="8">
                  <c:v>1.7944444444444456E-4</c:v>
                </c:pt>
                <c:pt idx="9">
                  <c:v>1.9377777777777804E-4</c:v>
                </c:pt>
                <c:pt idx="10">
                  <c:v>2.0729629629629654E-4</c:v>
                </c:pt>
                <c:pt idx="11">
                  <c:v>2.201111111111116E-4</c:v>
                </c:pt>
                <c:pt idx="12">
                  <c:v>2.4985185185185207E-4</c:v>
                </c:pt>
                <c:pt idx="13">
                  <c:v>2.7737037037037064E-4</c:v>
                </c:pt>
                <c:pt idx="14">
                  <c:v>3.0318518518518558E-4</c:v>
                </c:pt>
                <c:pt idx="15">
                  <c:v>3.277037037037044E-4</c:v>
                </c:pt>
                <c:pt idx="16">
                  <c:v>3.511481481481485E-4</c:v>
                </c:pt>
                <c:pt idx="17">
                  <c:v>3.7370370370370438E-4</c:v>
                </c:pt>
                <c:pt idx="18">
                  <c:v>3.9592592592592603E-4</c:v>
                </c:pt>
                <c:pt idx="19">
                  <c:v>4.1703703703703754E-4</c:v>
                </c:pt>
                <c:pt idx="20">
                  <c:v>4.5888888888888894E-4</c:v>
                </c:pt>
                <c:pt idx="21">
                  <c:v>4.9925925925925984E-4</c:v>
                </c:pt>
                <c:pt idx="22">
                  <c:v>5.388888888888891E-4</c:v>
                </c:pt>
                <c:pt idx="23">
                  <c:v>5.7777777777777829E-4</c:v>
                </c:pt>
                <c:pt idx="24">
                  <c:v>6.1666666666666727E-4</c:v>
                </c:pt>
                <c:pt idx="25">
                  <c:v>6.5555555555555549E-4</c:v>
                </c:pt>
                <c:pt idx="26">
                  <c:v>6.9444444444444523E-4</c:v>
                </c:pt>
                <c:pt idx="27">
                  <c:v>7.3370370370370364E-4</c:v>
                </c:pt>
                <c:pt idx="28">
                  <c:v>7.7296296296296444E-4</c:v>
                </c:pt>
                <c:pt idx="29">
                  <c:v>8.1259259259259262E-4</c:v>
                </c:pt>
                <c:pt idx="30">
                  <c:v>8.5259259259259338E-4</c:v>
                </c:pt>
                <c:pt idx="31">
                  <c:v>8.9296296296296498E-4</c:v>
                </c:pt>
                <c:pt idx="32">
                  <c:v>9.3370370370370569E-4</c:v>
                </c:pt>
                <c:pt idx="33">
                  <c:v>9.7481481481481475E-4</c:v>
                </c:pt>
                <c:pt idx="34">
                  <c:v>1.1870370370370379E-3</c:v>
                </c:pt>
                <c:pt idx="35">
                  <c:v>1.41037037037037E-3</c:v>
                </c:pt>
                <c:pt idx="36">
                  <c:v>1.6440740740740751E-3</c:v>
                </c:pt>
                <c:pt idx="37">
                  <c:v>1.8881481481481505E-3</c:v>
                </c:pt>
                <c:pt idx="38">
                  <c:v>2.1425925925925965E-3</c:v>
                </c:pt>
                <c:pt idx="39">
                  <c:v>2.4066666666666672E-3</c:v>
                </c:pt>
                <c:pt idx="40">
                  <c:v>2.6800000000000023E-3</c:v>
                </c:pt>
                <c:pt idx="41">
                  <c:v>2.9633333333333369E-3</c:v>
                </c:pt>
                <c:pt idx="42">
                  <c:v>3.5574074074074115E-3</c:v>
                </c:pt>
                <c:pt idx="43">
                  <c:v>4.1888888888888887E-3</c:v>
                </c:pt>
                <c:pt idx="44">
                  <c:v>4.8592592592592593E-3</c:v>
                </c:pt>
                <c:pt idx="45">
                  <c:v>5.5666666666666729E-3</c:v>
                </c:pt>
                <c:pt idx="46">
                  <c:v>6.3111111111111146E-3</c:v>
                </c:pt>
                <c:pt idx="47">
                  <c:v>7.0925925925925982E-3</c:v>
                </c:pt>
                <c:pt idx="48">
                  <c:v>7.9111111111111188E-3</c:v>
                </c:pt>
                <c:pt idx="49">
                  <c:v>8.7629629629629724E-3</c:v>
                </c:pt>
                <c:pt idx="50">
                  <c:v>9.6518518518518507E-3</c:v>
                </c:pt>
                <c:pt idx="51">
                  <c:v>1.057777777777778E-2</c:v>
                </c:pt>
                <c:pt idx="52">
                  <c:v>1.1533333333333343E-2</c:v>
                </c:pt>
                <c:pt idx="53">
                  <c:v>1.2525925925925925E-2</c:v>
                </c:pt>
                <c:pt idx="54">
                  <c:v>1.3551851851851851E-2</c:v>
                </c:pt>
                <c:pt idx="55">
                  <c:v>1.4611111111111109E-2</c:v>
                </c:pt>
                <c:pt idx="56">
                  <c:v>2.040370370370374E-2</c:v>
                </c:pt>
                <c:pt idx="57">
                  <c:v>2.6988888888888889E-2</c:v>
                </c:pt>
                <c:pt idx="58">
                  <c:v>3.4340740740740741E-2</c:v>
                </c:pt>
                <c:pt idx="59">
                  <c:v>4.2444444444444437E-2</c:v>
                </c:pt>
                <c:pt idx="60">
                  <c:v>5.1259259259259247E-2</c:v>
                </c:pt>
                <c:pt idx="61">
                  <c:v>6.0777777777777792E-2</c:v>
                </c:pt>
                <c:pt idx="62">
                  <c:v>7.0962962962962964E-2</c:v>
                </c:pt>
                <c:pt idx="63">
                  <c:v>8.1851851851851856E-2</c:v>
                </c:pt>
                <c:pt idx="64">
                  <c:v>0.10562962962962968</c:v>
                </c:pt>
                <c:pt idx="65">
                  <c:v>0.13196296296296309</c:v>
                </c:pt>
                <c:pt idx="66">
                  <c:v>0.16085185185185186</c:v>
                </c:pt>
                <c:pt idx="67">
                  <c:v>0.19214814814814821</c:v>
                </c:pt>
                <c:pt idx="68">
                  <c:v>0.22585185185185183</c:v>
                </c:pt>
                <c:pt idx="69">
                  <c:v>0.26192592592592623</c:v>
                </c:pt>
                <c:pt idx="70">
                  <c:v>0.30033333333333334</c:v>
                </c:pt>
                <c:pt idx="71">
                  <c:v>0.34100000000000008</c:v>
                </c:pt>
                <c:pt idx="72">
                  <c:v>0.38407407407407462</c:v>
                </c:pt>
                <c:pt idx="73">
                  <c:v>0.4288888888888896</c:v>
                </c:pt>
                <c:pt idx="74">
                  <c:v>0.47629629629629627</c:v>
                </c:pt>
                <c:pt idx="75">
                  <c:v>0.52592592592592557</c:v>
                </c:pt>
                <c:pt idx="76">
                  <c:v>0.5774074074074077</c:v>
                </c:pt>
                <c:pt idx="77">
                  <c:v>0.63148148148148164</c:v>
                </c:pt>
                <c:pt idx="78">
                  <c:v>0.93148148148148169</c:v>
                </c:pt>
                <c:pt idx="79">
                  <c:v>1.2822222222222222</c:v>
                </c:pt>
                <c:pt idx="80">
                  <c:v>1.681851851851853</c:v>
                </c:pt>
                <c:pt idx="81">
                  <c:v>2.1288888888888877</c:v>
                </c:pt>
                <c:pt idx="82">
                  <c:v>2.6222222222222218</c:v>
                </c:pt>
                <c:pt idx="83">
                  <c:v>3.1603703703703738</c:v>
                </c:pt>
                <c:pt idx="84">
                  <c:v>3.7444444444444436</c:v>
                </c:pt>
                <c:pt idx="85">
                  <c:v>4.3703703703703702</c:v>
                </c:pt>
                <c:pt idx="86">
                  <c:v>5.7481481481481493</c:v>
                </c:pt>
                <c:pt idx="87">
                  <c:v>7.2888888888888879</c:v>
                </c:pt>
                <c:pt idx="88">
                  <c:v>8.9888888888888907</c:v>
                </c:pt>
                <c:pt idx="89">
                  <c:v>10.84444444444445</c:v>
                </c:pt>
                <c:pt idx="90">
                  <c:v>12.848148148148145</c:v>
                </c:pt>
                <c:pt idx="91">
                  <c:v>15.000000000000002</c:v>
                </c:pt>
                <c:pt idx="92">
                  <c:v>17.29259259259257</c:v>
                </c:pt>
                <c:pt idx="93">
                  <c:v>19.722222222222186</c:v>
                </c:pt>
                <c:pt idx="94">
                  <c:v>22.288888888888888</c:v>
                </c:pt>
                <c:pt idx="95">
                  <c:v>24.988888888888887</c:v>
                </c:pt>
                <c:pt idx="96">
                  <c:v>27.81851851851853</c:v>
                </c:pt>
                <c:pt idx="97">
                  <c:v>30.774074074074068</c:v>
                </c:pt>
                <c:pt idx="98">
                  <c:v>33.855555555555554</c:v>
                </c:pt>
                <c:pt idx="99">
                  <c:v>37.074074074074076</c:v>
                </c:pt>
                <c:pt idx="100">
                  <c:v>54.814814814814795</c:v>
                </c:pt>
                <c:pt idx="101">
                  <c:v>75.259259259259267</c:v>
                </c:pt>
                <c:pt idx="102">
                  <c:v>98.185185185185148</c:v>
                </c:pt>
                <c:pt idx="103">
                  <c:v>123.37037037037028</c:v>
                </c:pt>
                <c:pt idx="104">
                  <c:v>150.62962962962962</c:v>
                </c:pt>
                <c:pt idx="105">
                  <c:v>179.81481481481478</c:v>
                </c:pt>
                <c:pt idx="106">
                  <c:v>210.77777777777763</c:v>
                </c:pt>
                <c:pt idx="107">
                  <c:v>243.40740740740767</c:v>
                </c:pt>
                <c:pt idx="108">
                  <c:v>313.11111111111109</c:v>
                </c:pt>
                <c:pt idx="109">
                  <c:v>388.1481481481481</c:v>
                </c:pt>
                <c:pt idx="110">
                  <c:v>467.77777777777737</c:v>
                </c:pt>
                <c:pt idx="111">
                  <c:v>551.48148148148141</c:v>
                </c:pt>
                <c:pt idx="112">
                  <c:v>638.51851851851859</c:v>
                </c:pt>
                <c:pt idx="113">
                  <c:v>728.88888888888891</c:v>
                </c:pt>
                <c:pt idx="114">
                  <c:v>821.85185185185139</c:v>
                </c:pt>
                <c:pt idx="115">
                  <c:v>917.03703703703695</c:v>
                </c:pt>
                <c:pt idx="116">
                  <c:v>1014.8148148148142</c:v>
                </c:pt>
                <c:pt idx="117">
                  <c:v>1114.074074074073</c:v>
                </c:pt>
                <c:pt idx="118">
                  <c:v>1215.5555555555561</c:v>
                </c:pt>
                <c:pt idx="119">
                  <c:v>1318.1481481481478</c:v>
                </c:pt>
                <c:pt idx="120">
                  <c:v>1422.2222222222208</c:v>
                </c:pt>
                <c:pt idx="121">
                  <c:v>1527.4074074074081</c:v>
                </c:pt>
                <c:pt idx="122">
                  <c:v>2624.8148148148152</c:v>
                </c:pt>
                <c:pt idx="123">
                  <c:v>3762.9629629629617</c:v>
                </c:pt>
                <c:pt idx="124">
                  <c:v>4907.4074074074069</c:v>
                </c:pt>
                <c:pt idx="125">
                  <c:v>6055.5555555555611</c:v>
                </c:pt>
                <c:pt idx="126">
                  <c:v>8325.9259259259125</c:v>
                </c:pt>
                <c:pt idx="127">
                  <c:v>10566.666666666661</c:v>
                </c:pt>
                <c:pt idx="128">
                  <c:v>12770.370370370369</c:v>
                </c:pt>
                <c:pt idx="129">
                  <c:v>14944.444444444453</c:v>
                </c:pt>
                <c:pt idx="130">
                  <c:v>17092.592592592591</c:v>
                </c:pt>
                <c:pt idx="131">
                  <c:v>19218.5185185185</c:v>
                </c:pt>
                <c:pt idx="132">
                  <c:v>21322.222222222241</c:v>
                </c:pt>
              </c:numCache>
            </c:numRef>
          </c:yVal>
          <c:smooth val="1"/>
        </c:ser>
        <c:axId val="64858368"/>
        <c:axId val="64857216"/>
      </c:scatterChart>
      <c:valAx>
        <c:axId val="64858368"/>
        <c:scaling>
          <c:logBase val="10"/>
          <c:orientation val="minMax"/>
          <c:max val="1000"/>
        </c:scaling>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975" b="1" i="0" u="none" strike="noStrike" baseline="0">
                    <a:solidFill>
                      <a:srgbClr val="000000"/>
                    </a:solidFill>
                    <a:latin typeface="Arial"/>
                    <a:ea typeface="Arial"/>
                    <a:cs typeface="Arial"/>
                  </a:defRPr>
                </a:pPr>
                <a:r>
                  <a:rPr lang="it-IT"/>
                  <a:t>energy MeV</a:t>
                </a:r>
              </a:p>
            </c:rich>
          </c:tx>
          <c:layout>
            <c:manualLayout>
              <c:xMode val="edge"/>
              <c:yMode val="edge"/>
              <c:x val="0.49838709677419396"/>
              <c:y val="0.90801991360636425"/>
            </c:manualLayout>
          </c:layout>
          <c:spPr>
            <a:noFill/>
            <a:ln w="25400">
              <a:noFill/>
            </a:ln>
          </c:spPr>
        </c:title>
        <c:numFmt formatCode="0.00" sourceLinked="0"/>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it-IT"/>
          </a:p>
        </c:txPr>
        <c:crossAx val="64857216"/>
        <c:crossesAt val="1.0000000000000023E-6"/>
        <c:crossBetween val="midCat"/>
      </c:valAx>
      <c:valAx>
        <c:axId val="64857216"/>
        <c:scaling>
          <c:logBase val="10"/>
          <c:orientation val="minMax"/>
          <c:max val="10000"/>
        </c:scaling>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975" b="1" i="0" u="none" strike="noStrike" baseline="0">
                    <a:solidFill>
                      <a:srgbClr val="000000"/>
                    </a:solidFill>
                    <a:latin typeface="Arial"/>
                    <a:ea typeface="Arial"/>
                    <a:cs typeface="Arial"/>
                  </a:defRPr>
                </a:pPr>
                <a:r>
                  <a:rPr lang="it-IT"/>
                  <a:t>Range mm</a:t>
                </a:r>
              </a:p>
            </c:rich>
          </c:tx>
          <c:layout>
            <c:manualLayout>
              <c:xMode val="edge"/>
              <c:yMode val="edge"/>
              <c:x val="2.5806451612903236E-2"/>
              <c:y val="0.39622687139186896"/>
            </c:manualLayout>
          </c:layout>
          <c:spPr>
            <a:noFill/>
            <a:ln w="25400">
              <a:noFill/>
            </a:ln>
          </c:spPr>
        </c:title>
        <c:numFmt formatCode="0.0000" sourceLinked="0"/>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it-IT"/>
          </a:p>
        </c:txPr>
        <c:crossAx val="64858368"/>
        <c:crossesAt val="1.0000000000000023E-6"/>
        <c:crossBetween val="midCat"/>
      </c:valAx>
      <c:spPr>
        <a:solidFill>
          <a:srgbClr val="C0C0C0"/>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it-IT"/>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762" cy="464950"/>
          </a:xfrm>
          <a:prstGeom prst="rect">
            <a:avLst/>
          </a:prstGeom>
        </p:spPr>
        <p:txBody>
          <a:bodyPr vert="horz" lIns="86136" tIns="43068" rIns="86136" bIns="43068" rtlCol="0"/>
          <a:lstStyle>
            <a:lvl1pPr algn="l">
              <a:defRPr sz="1100">
                <a:latin typeface="Arial" charset="0"/>
                <a:cs typeface="Arial" charset="0"/>
              </a:defRPr>
            </a:lvl1pPr>
          </a:lstStyle>
          <a:p>
            <a:pPr>
              <a:defRPr/>
            </a:pPr>
            <a:endParaRPr lang="it-IT"/>
          </a:p>
        </p:txBody>
      </p:sp>
      <p:sp>
        <p:nvSpPr>
          <p:cNvPr id="3" name="Date Placeholder 2"/>
          <p:cNvSpPr>
            <a:spLocks noGrp="1"/>
          </p:cNvSpPr>
          <p:nvPr>
            <p:ph type="dt" sz="quarter" idx="1"/>
          </p:nvPr>
        </p:nvSpPr>
        <p:spPr>
          <a:xfrm>
            <a:off x="3977769" y="0"/>
            <a:ext cx="3043762" cy="464950"/>
          </a:xfrm>
          <a:prstGeom prst="rect">
            <a:avLst/>
          </a:prstGeom>
        </p:spPr>
        <p:txBody>
          <a:bodyPr vert="horz" lIns="86136" tIns="43068" rIns="86136" bIns="43068" rtlCol="0"/>
          <a:lstStyle>
            <a:lvl1pPr algn="r">
              <a:defRPr sz="1100">
                <a:latin typeface="Arial" charset="0"/>
                <a:cs typeface="Arial" charset="0"/>
              </a:defRPr>
            </a:lvl1pPr>
          </a:lstStyle>
          <a:p>
            <a:pPr>
              <a:defRPr/>
            </a:pPr>
            <a:fld id="{55FDE792-43F3-40DB-A8E0-F44E219C7DE5}" type="datetimeFigureOut">
              <a:rPr lang="it-IT"/>
              <a:pPr>
                <a:defRPr/>
              </a:pPr>
              <a:t>17/04/2013</a:t>
            </a:fld>
            <a:endParaRPr lang="it-IT"/>
          </a:p>
        </p:txBody>
      </p:sp>
      <p:sp>
        <p:nvSpPr>
          <p:cNvPr id="4" name="Footer Placeholder 3"/>
          <p:cNvSpPr>
            <a:spLocks noGrp="1"/>
          </p:cNvSpPr>
          <p:nvPr>
            <p:ph type="ftr" sz="quarter" idx="2"/>
          </p:nvPr>
        </p:nvSpPr>
        <p:spPr>
          <a:xfrm>
            <a:off x="1" y="8842706"/>
            <a:ext cx="3043762" cy="464950"/>
          </a:xfrm>
          <a:prstGeom prst="rect">
            <a:avLst/>
          </a:prstGeom>
        </p:spPr>
        <p:txBody>
          <a:bodyPr vert="horz" lIns="86136" tIns="43068" rIns="86136" bIns="43068" rtlCol="0" anchor="b"/>
          <a:lstStyle>
            <a:lvl1pPr algn="l">
              <a:defRPr sz="1100">
                <a:latin typeface="Arial" charset="0"/>
                <a:cs typeface="Arial" charset="0"/>
              </a:defRPr>
            </a:lvl1pPr>
          </a:lstStyle>
          <a:p>
            <a:pPr>
              <a:defRPr/>
            </a:pPr>
            <a:endParaRPr lang="it-IT"/>
          </a:p>
        </p:txBody>
      </p:sp>
      <p:sp>
        <p:nvSpPr>
          <p:cNvPr id="5" name="Slide Number Placeholder 4"/>
          <p:cNvSpPr>
            <a:spLocks noGrp="1"/>
          </p:cNvSpPr>
          <p:nvPr>
            <p:ph type="sldNum" sz="quarter" idx="3"/>
          </p:nvPr>
        </p:nvSpPr>
        <p:spPr>
          <a:xfrm>
            <a:off x="3977769" y="8842706"/>
            <a:ext cx="3043762" cy="464950"/>
          </a:xfrm>
          <a:prstGeom prst="rect">
            <a:avLst/>
          </a:prstGeom>
        </p:spPr>
        <p:txBody>
          <a:bodyPr vert="horz" lIns="86136" tIns="43068" rIns="86136" bIns="43068" rtlCol="0" anchor="b"/>
          <a:lstStyle>
            <a:lvl1pPr algn="r">
              <a:defRPr sz="1100">
                <a:latin typeface="Arial" charset="0"/>
                <a:cs typeface="Arial" charset="0"/>
              </a:defRPr>
            </a:lvl1pPr>
          </a:lstStyle>
          <a:p>
            <a:pPr>
              <a:defRPr/>
            </a:pPr>
            <a:fld id="{7C89752F-ED00-4232-896B-D9C8C071B442}" type="slidenum">
              <a:rPr lang="it-IT"/>
              <a:pPr>
                <a:defRPr/>
              </a:pPr>
              <a:t>‹#›</a:t>
            </a:fld>
            <a:endParaRPr lang="it-IT"/>
          </a:p>
        </p:txBody>
      </p:sp>
    </p:spTree>
    <p:extLst>
      <p:ext uri="{BB962C8B-B14F-4D97-AF65-F5344CB8AC3E}">
        <p14:creationId xmlns="" xmlns:p14="http://schemas.microsoft.com/office/powerpoint/2010/main" val="188453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043762" cy="464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320" tIns="46660" rIns="93320" bIns="46660" numCol="1" anchor="t" anchorCtr="0" compatLnSpc="1">
            <a:prstTxWarp prst="textNoShape">
              <a:avLst/>
            </a:prstTxWarp>
          </a:bodyPr>
          <a:lstStyle>
            <a:lvl1pPr defTabSz="933145" eaLnBrk="1" hangingPunct="1">
              <a:defRPr sz="1200">
                <a:latin typeface="Arial" pitchFamily="34" charset="0"/>
                <a:cs typeface="+mn-cs"/>
              </a:defRPr>
            </a:lvl1pPr>
          </a:lstStyle>
          <a:p>
            <a:pPr>
              <a:defRPr/>
            </a:pPr>
            <a:endParaRPr lang="en-US"/>
          </a:p>
        </p:txBody>
      </p:sp>
      <p:sp>
        <p:nvSpPr>
          <p:cNvPr id="5123" name="Rectangle 3"/>
          <p:cNvSpPr>
            <a:spLocks noGrp="1" noChangeArrowheads="1"/>
          </p:cNvSpPr>
          <p:nvPr>
            <p:ph type="dt" idx="1"/>
          </p:nvPr>
        </p:nvSpPr>
        <p:spPr bwMode="auto">
          <a:xfrm>
            <a:off x="3977769" y="0"/>
            <a:ext cx="3043762" cy="464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320" tIns="46660" rIns="93320" bIns="46660" numCol="1" anchor="t" anchorCtr="0" compatLnSpc="1">
            <a:prstTxWarp prst="textNoShape">
              <a:avLst/>
            </a:prstTxWarp>
          </a:bodyPr>
          <a:lstStyle>
            <a:lvl1pPr algn="r" defTabSz="933145" eaLnBrk="1" hangingPunct="1">
              <a:defRPr sz="1200">
                <a:latin typeface="Arial" pitchFamily="34" charset="0"/>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701682" y="4421353"/>
            <a:ext cx="5619736" cy="41888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320" tIns="46660" rIns="93320" bIns="4666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1" y="8842706"/>
            <a:ext cx="3043762" cy="464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320" tIns="46660" rIns="93320" bIns="46660" numCol="1" anchor="b" anchorCtr="0" compatLnSpc="1">
            <a:prstTxWarp prst="textNoShape">
              <a:avLst/>
            </a:prstTxWarp>
          </a:bodyPr>
          <a:lstStyle>
            <a:lvl1pPr defTabSz="933145" eaLnBrk="1" hangingPunct="1">
              <a:defRPr sz="1200">
                <a:latin typeface="Arial" pitchFamily="34"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3977769" y="8842706"/>
            <a:ext cx="3043762" cy="464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320" tIns="46660" rIns="93320" bIns="46660" numCol="1" anchor="b" anchorCtr="0" compatLnSpc="1">
            <a:prstTxWarp prst="textNoShape">
              <a:avLst/>
            </a:prstTxWarp>
          </a:bodyPr>
          <a:lstStyle>
            <a:lvl1pPr algn="r" defTabSz="933145" eaLnBrk="1" hangingPunct="1">
              <a:defRPr sz="1200">
                <a:latin typeface="Arial" pitchFamily="34" charset="0"/>
                <a:cs typeface="+mn-cs"/>
              </a:defRPr>
            </a:lvl1pPr>
          </a:lstStyle>
          <a:p>
            <a:pPr>
              <a:defRPr/>
            </a:pPr>
            <a:fld id="{FFAEB15F-653A-42A7-A98C-F93542E4DC3C}" type="slidenum">
              <a:rPr lang="en-US"/>
              <a:pPr>
                <a:defRPr/>
              </a:pPr>
              <a:t>‹#›</a:t>
            </a:fld>
            <a:endParaRPr lang="en-US"/>
          </a:p>
        </p:txBody>
      </p:sp>
    </p:spTree>
    <p:extLst>
      <p:ext uri="{BB962C8B-B14F-4D97-AF65-F5344CB8AC3E}">
        <p14:creationId xmlns="" xmlns:p14="http://schemas.microsoft.com/office/powerpoint/2010/main" val="1800099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p:txBody>
          <a:bodyPr/>
          <a:lstStyle>
            <a:lvl1pPr defTabSz="933145" eaLnBrk="0" hangingPunct="0">
              <a:defRPr>
                <a:solidFill>
                  <a:schemeClr val="tx1"/>
                </a:solidFill>
                <a:latin typeface="Arial" charset="0"/>
              </a:defRPr>
            </a:lvl1pPr>
            <a:lvl2pPr marL="699859" indent="-269177" defTabSz="933145" eaLnBrk="0" hangingPunct="0">
              <a:defRPr>
                <a:solidFill>
                  <a:schemeClr val="tx1"/>
                </a:solidFill>
                <a:latin typeface="Arial" charset="0"/>
              </a:defRPr>
            </a:lvl2pPr>
            <a:lvl3pPr marL="1076706" indent="-215341" defTabSz="933145" eaLnBrk="0" hangingPunct="0">
              <a:defRPr>
                <a:solidFill>
                  <a:schemeClr val="tx1"/>
                </a:solidFill>
                <a:latin typeface="Arial" charset="0"/>
              </a:defRPr>
            </a:lvl3pPr>
            <a:lvl4pPr marL="1507388" indent="-215341" defTabSz="933145" eaLnBrk="0" hangingPunct="0">
              <a:defRPr>
                <a:solidFill>
                  <a:schemeClr val="tx1"/>
                </a:solidFill>
                <a:latin typeface="Arial" charset="0"/>
              </a:defRPr>
            </a:lvl4pPr>
            <a:lvl5pPr marL="1938071" indent="-215341" defTabSz="933145" eaLnBrk="0" hangingPunct="0">
              <a:defRPr>
                <a:solidFill>
                  <a:schemeClr val="tx1"/>
                </a:solidFill>
                <a:latin typeface="Arial" charset="0"/>
              </a:defRPr>
            </a:lvl5pPr>
            <a:lvl6pPr marL="2368753" indent="-215341" defTabSz="933145" eaLnBrk="0" fontAlgn="base" hangingPunct="0">
              <a:spcBef>
                <a:spcPct val="0"/>
              </a:spcBef>
              <a:spcAft>
                <a:spcPct val="0"/>
              </a:spcAft>
              <a:defRPr>
                <a:solidFill>
                  <a:schemeClr val="tx1"/>
                </a:solidFill>
                <a:latin typeface="Arial" charset="0"/>
              </a:defRPr>
            </a:lvl6pPr>
            <a:lvl7pPr marL="2799436" indent="-215341" defTabSz="933145" eaLnBrk="0" fontAlgn="base" hangingPunct="0">
              <a:spcBef>
                <a:spcPct val="0"/>
              </a:spcBef>
              <a:spcAft>
                <a:spcPct val="0"/>
              </a:spcAft>
              <a:defRPr>
                <a:solidFill>
                  <a:schemeClr val="tx1"/>
                </a:solidFill>
                <a:latin typeface="Arial" charset="0"/>
              </a:defRPr>
            </a:lvl7pPr>
            <a:lvl8pPr marL="3230118" indent="-215341" defTabSz="933145" eaLnBrk="0" fontAlgn="base" hangingPunct="0">
              <a:spcBef>
                <a:spcPct val="0"/>
              </a:spcBef>
              <a:spcAft>
                <a:spcPct val="0"/>
              </a:spcAft>
              <a:defRPr>
                <a:solidFill>
                  <a:schemeClr val="tx1"/>
                </a:solidFill>
                <a:latin typeface="Arial" charset="0"/>
              </a:defRPr>
            </a:lvl8pPr>
            <a:lvl9pPr marL="3660800" indent="-215341" defTabSz="933145" eaLnBrk="0" fontAlgn="base" hangingPunct="0">
              <a:spcBef>
                <a:spcPct val="0"/>
              </a:spcBef>
              <a:spcAft>
                <a:spcPct val="0"/>
              </a:spcAft>
              <a:defRPr>
                <a:solidFill>
                  <a:schemeClr val="tx1"/>
                </a:solidFill>
                <a:latin typeface="Arial" charset="0"/>
              </a:defRPr>
            </a:lvl9pPr>
          </a:lstStyle>
          <a:p>
            <a:pPr eaLnBrk="1" hangingPunct="1">
              <a:defRPr/>
            </a:pPr>
            <a:fld id="{E54E6B42-9ECC-47FB-862A-FAE8672D8E7C}" type="slidenum">
              <a:rPr lang="en-US" smtClean="0"/>
              <a:pPr eaLnBrk="1" hangingPunct="1">
                <a:defRPr/>
              </a:pPr>
              <a:t>1</a:t>
            </a:fld>
            <a:endParaRPr lang="en-US" smtClean="0"/>
          </a:p>
        </p:txBody>
      </p:sp>
      <p:sp>
        <p:nvSpPr>
          <p:cNvPr id="22531" name="Rectangle 2"/>
          <p:cNvSpPr>
            <a:spLocks noGrp="1" noRot="1" noChangeAspect="1" noChangeArrowheads="1" noTextEdit="1"/>
          </p:cNvSpPr>
          <p:nvPr>
            <p:ph type="sldImg"/>
          </p:nvPr>
        </p:nvSpPr>
        <p:spPr>
          <a:xfrm>
            <a:off x="1184275" y="698500"/>
            <a:ext cx="4654550" cy="3490913"/>
          </a:xfrm>
          <a:ln/>
        </p:spPr>
      </p:sp>
      <p:sp>
        <p:nvSpPr>
          <p:cNvPr id="22532" name="Rectangle 3"/>
          <p:cNvSpPr>
            <a:spLocks noGrp="1" noChangeArrowheads="1"/>
          </p:cNvSpPr>
          <p:nvPr>
            <p:ph type="body" idx="1"/>
          </p:nvPr>
        </p:nvSpPr>
        <p:spPr>
          <a:noFill/>
        </p:spPr>
        <p:txBody>
          <a:bodyPr/>
          <a:lstStyle/>
          <a:p>
            <a:pPr eaLnBrk="1" hangingPunct="1"/>
            <a:endParaRPr lang="it-IT"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184275" y="698500"/>
            <a:ext cx="4654550" cy="3490913"/>
          </a:xfrm>
          <a:ln/>
        </p:spPr>
      </p:sp>
      <p:sp>
        <p:nvSpPr>
          <p:cNvPr id="21507" name="Rectangle 3"/>
          <p:cNvSpPr>
            <a:spLocks noGrp="1" noChangeArrowheads="1"/>
          </p:cNvSpPr>
          <p:nvPr>
            <p:ph type="body" idx="1"/>
          </p:nvPr>
        </p:nvSpPr>
        <p:spPr>
          <a:noFill/>
        </p:spPr>
        <p:txBody>
          <a:bodyPr/>
          <a:lstStyle/>
          <a:p>
            <a:endParaRPr lang="it-IT"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dirty="0"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84275" y="698500"/>
            <a:ext cx="4654550" cy="3490913"/>
          </a:xfrm>
          <a:ln/>
        </p:spPr>
      </p:sp>
      <p:sp>
        <p:nvSpPr>
          <p:cNvPr id="22531" name="Rectangle 3"/>
          <p:cNvSpPr>
            <a:spLocks noGrp="1" noChangeArrowheads="1"/>
          </p:cNvSpPr>
          <p:nvPr>
            <p:ph type="body" idx="1"/>
          </p:nvPr>
        </p:nvSpPr>
        <p:spPr>
          <a:noFill/>
        </p:spPr>
        <p:txBody>
          <a:bodyPr/>
          <a:lstStyle/>
          <a:p>
            <a:endParaRPr lang="it-IT"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4275" y="698500"/>
            <a:ext cx="4654550" cy="3490913"/>
          </a:xfrm>
          <a:ln/>
        </p:spPr>
      </p:sp>
      <p:sp>
        <p:nvSpPr>
          <p:cNvPr id="23555" name="Notes Placeholder 2"/>
          <p:cNvSpPr>
            <a:spLocks noGrp="1"/>
          </p:cNvSpPr>
          <p:nvPr>
            <p:ph type="body" idx="1"/>
          </p:nvPr>
        </p:nvSpPr>
        <p:spPr>
          <a:noFill/>
        </p:spPr>
        <p:txBody>
          <a:bodyPr/>
          <a:lstStyle/>
          <a:p>
            <a:endParaRPr lang="it-IT" smtClean="0">
              <a:latin typeface="Arial" charset="0"/>
            </a:endParaRPr>
          </a:p>
        </p:txBody>
      </p:sp>
      <p:sp>
        <p:nvSpPr>
          <p:cNvPr id="4" name="Slide Number Placeholder 3"/>
          <p:cNvSpPr>
            <a:spLocks noGrp="1"/>
          </p:cNvSpPr>
          <p:nvPr>
            <p:ph type="sldNum" sz="quarter" idx="5"/>
          </p:nvPr>
        </p:nvSpPr>
        <p:spPr/>
        <p:txBody>
          <a:bodyPr/>
          <a:lstStyle/>
          <a:p>
            <a:pPr>
              <a:defRPr/>
            </a:pPr>
            <a:fld id="{0AE39E5F-0721-4938-90F9-CD767120AE95}"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Connettore 1 41"/>
          <p:cNvCxnSpPr/>
          <p:nvPr userDrawn="1"/>
        </p:nvCxnSpPr>
        <p:spPr>
          <a:xfrm>
            <a:off x="1423988" y="3228975"/>
            <a:ext cx="517525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 name="Connettore 1 39"/>
          <p:cNvCxnSpPr/>
          <p:nvPr userDrawn="1"/>
        </p:nvCxnSpPr>
        <p:spPr>
          <a:xfrm>
            <a:off x="1423988" y="2057400"/>
            <a:ext cx="517525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203" name="Rectangle 11"/>
          <p:cNvSpPr>
            <a:spLocks noGrp="1" noChangeArrowheads="1"/>
          </p:cNvSpPr>
          <p:nvPr>
            <p:ph type="ctrTitle" sz="quarter"/>
          </p:nvPr>
        </p:nvSpPr>
        <p:spPr>
          <a:xfrm>
            <a:off x="1414463" y="2184563"/>
            <a:ext cx="5264150" cy="261610"/>
          </a:xfrm>
        </p:spPr>
        <p:txBody>
          <a:bodyPr lIns="0" tIns="0" rIns="0" bIns="0" anchor="ctr"/>
          <a:lstStyle>
            <a:lvl1pPr algn="l">
              <a:defRPr sz="1700">
                <a:solidFill>
                  <a:schemeClr val="tx1"/>
                </a:solidFill>
              </a:defRPr>
            </a:lvl1pPr>
          </a:lstStyle>
          <a:p>
            <a:pPr lvl="0"/>
            <a:r>
              <a:rPr lang="en-US" noProof="0" dirty="0" smtClean="0"/>
              <a:t>Click to edit Master title style</a:t>
            </a:r>
          </a:p>
        </p:txBody>
      </p:sp>
      <p:sp>
        <p:nvSpPr>
          <p:cNvPr id="8204" name="Rectangle 12"/>
          <p:cNvSpPr>
            <a:spLocks noGrp="1" noChangeArrowheads="1"/>
          </p:cNvSpPr>
          <p:nvPr>
            <p:ph type="subTitle" sz="quarter" idx="1"/>
          </p:nvPr>
        </p:nvSpPr>
        <p:spPr>
          <a:xfrm>
            <a:off x="1414463" y="2581275"/>
            <a:ext cx="5257800" cy="230832"/>
          </a:xfrm>
        </p:spPr>
        <p:txBody>
          <a:bodyPr/>
          <a:lstStyle>
            <a:lvl1pPr marL="0" indent="0">
              <a:spcBef>
                <a:spcPts val="300"/>
              </a:spcBef>
              <a:buFontTx/>
              <a:buNone/>
              <a:defRPr sz="1500" b="1">
                <a:solidFill>
                  <a:schemeClr val="tx1"/>
                </a:solidFill>
              </a:defRPr>
            </a:lvl1pPr>
          </a:lstStyle>
          <a:p>
            <a:pPr lvl="0"/>
            <a:r>
              <a:rPr lang="en-US" noProof="0" dirty="0" smtClean="0"/>
              <a:t>Click to edit Text</a:t>
            </a:r>
          </a:p>
        </p:txBody>
      </p:sp>
    </p:spTree>
    <p:extLst>
      <p:ext uri="{BB962C8B-B14F-4D97-AF65-F5344CB8AC3E}">
        <p14:creationId xmlns="" xmlns:p14="http://schemas.microsoft.com/office/powerpoint/2010/main" val="13061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371599"/>
            <a:ext cx="3659204" cy="323851"/>
          </a:xfrm>
        </p:spPr>
        <p:txBody>
          <a:bodyPr bIns="72000"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Footer Placeholder 6"/>
          <p:cNvSpPr>
            <a:spLocks noGrp="1"/>
          </p:cNvSpPr>
          <p:nvPr>
            <p:ph type="ftr" sz="quarter" idx="10"/>
          </p:nvPr>
        </p:nvSpPr>
        <p:spPr/>
        <p:txBody>
          <a:bodyPr/>
          <a:lstStyle>
            <a:lvl1pPr>
              <a:defRPr/>
            </a:lvl1pPr>
          </a:lstStyle>
          <a:p>
            <a:r>
              <a:rPr lang="en-US"/>
              <a:t>© Copyright Selex ES. All rights reserved</a:t>
            </a:r>
          </a:p>
        </p:txBody>
      </p:sp>
      <p:sp>
        <p:nvSpPr>
          <p:cNvPr id="8" name="Slide Number Placeholder 7"/>
          <p:cNvSpPr>
            <a:spLocks noGrp="1"/>
          </p:cNvSpPr>
          <p:nvPr>
            <p:ph type="sldNum" sz="quarter" idx="11"/>
          </p:nvPr>
        </p:nvSpPr>
        <p:spPr/>
        <p:txBody>
          <a:bodyPr/>
          <a:lstStyle>
            <a:lvl1pPr>
              <a:defRPr/>
            </a:lvl1pPr>
          </a:lstStyle>
          <a:p>
            <a:fld id="{42B2EC5C-240E-4A5D-89C9-58271949EDAF}" type="slidenum">
              <a:rPr lang="en-US"/>
              <a:pPr/>
              <a:t>‹#›</a:t>
            </a:fld>
            <a:endParaRPr lang="en-US"/>
          </a:p>
        </p:txBody>
      </p:sp>
      <p:sp>
        <p:nvSpPr>
          <p:cNvPr id="9" name="Date Placeholder 8"/>
          <p:cNvSpPr>
            <a:spLocks noGrp="1"/>
          </p:cNvSpPr>
          <p:nvPr>
            <p:ph type="dt" sz="half" idx="12"/>
          </p:nvPr>
        </p:nvSpPr>
        <p:spPr/>
        <p:txBody>
          <a:bodyPr/>
          <a:lstStyle>
            <a:lvl1pPr>
              <a:defRPr/>
            </a:lvl1pPr>
          </a:lstStyle>
          <a:p>
            <a:fld id="{E6ED9E41-8FEE-467B-AB69-6A1228A88E6F}" type="datetime1">
              <a:rPr lang="en-US"/>
              <a:pPr/>
              <a:t>4/17/2013</a:t>
            </a:fld>
            <a:endParaRPr lang="en-US"/>
          </a:p>
        </p:txBody>
      </p:sp>
      <p:sp>
        <p:nvSpPr>
          <p:cNvPr id="11" name="Content Placeholder 2"/>
          <p:cNvSpPr>
            <a:spLocks noGrp="1"/>
          </p:cNvSpPr>
          <p:nvPr>
            <p:ph sz="half" idx="17"/>
          </p:nvPr>
        </p:nvSpPr>
        <p:spPr>
          <a:xfrm>
            <a:off x="914400" y="1697831"/>
            <a:ext cx="3657600" cy="4702968"/>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2" name="Text Placeholder 2"/>
          <p:cNvSpPr>
            <a:spLocks noGrp="1"/>
          </p:cNvSpPr>
          <p:nvPr>
            <p:ph type="body" idx="18"/>
          </p:nvPr>
        </p:nvSpPr>
        <p:spPr>
          <a:xfrm>
            <a:off x="5029184" y="1371599"/>
            <a:ext cx="3659204" cy="323851"/>
          </a:xfrm>
        </p:spPr>
        <p:txBody>
          <a:bodyPr bIns="72000"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2"/>
          <p:cNvSpPr>
            <a:spLocks noGrp="1"/>
          </p:cNvSpPr>
          <p:nvPr>
            <p:ph sz="half" idx="19"/>
          </p:nvPr>
        </p:nvSpPr>
        <p:spPr>
          <a:xfrm>
            <a:off x="5029184" y="1697831"/>
            <a:ext cx="3657600" cy="4702968"/>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5"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16"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9892290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cxnSp>
        <p:nvCxnSpPr>
          <p:cNvPr id="42" name="Connettore 1 41"/>
          <p:cNvCxnSpPr/>
          <p:nvPr userDrawn="1"/>
        </p:nvCxnSpPr>
        <p:spPr>
          <a:xfrm>
            <a:off x="1423988" y="3228975"/>
            <a:ext cx="517525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0" name="Connettore 1 39"/>
          <p:cNvCxnSpPr/>
          <p:nvPr userDrawn="1"/>
        </p:nvCxnSpPr>
        <p:spPr>
          <a:xfrm>
            <a:off x="1423988" y="2057400"/>
            <a:ext cx="517525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203" name="Rectangle 11"/>
          <p:cNvSpPr>
            <a:spLocks noGrp="1" noChangeArrowheads="1"/>
          </p:cNvSpPr>
          <p:nvPr>
            <p:ph type="ctrTitle" sz="quarter"/>
          </p:nvPr>
        </p:nvSpPr>
        <p:spPr>
          <a:xfrm>
            <a:off x="1414463" y="2184563"/>
            <a:ext cx="5264150" cy="261610"/>
          </a:xfrm>
        </p:spPr>
        <p:txBody>
          <a:bodyPr lIns="0" tIns="0" rIns="0" bIns="0" anchor="ctr"/>
          <a:lstStyle>
            <a:lvl1pPr algn="l">
              <a:defRPr sz="1700">
                <a:solidFill>
                  <a:schemeClr val="bg1"/>
                </a:solidFill>
              </a:defRPr>
            </a:lvl1pPr>
          </a:lstStyle>
          <a:p>
            <a:pPr lvl="0"/>
            <a:r>
              <a:rPr lang="en-US" noProof="0" dirty="0" smtClean="0"/>
              <a:t>Click to edit Master title style</a:t>
            </a:r>
          </a:p>
        </p:txBody>
      </p:sp>
      <p:sp>
        <p:nvSpPr>
          <p:cNvPr id="8204" name="Rectangle 12"/>
          <p:cNvSpPr>
            <a:spLocks noGrp="1" noChangeArrowheads="1"/>
          </p:cNvSpPr>
          <p:nvPr>
            <p:ph type="subTitle" sz="quarter" idx="1"/>
          </p:nvPr>
        </p:nvSpPr>
        <p:spPr>
          <a:xfrm>
            <a:off x="1414463" y="2581275"/>
            <a:ext cx="5257800" cy="230832"/>
          </a:xfrm>
        </p:spPr>
        <p:txBody>
          <a:bodyPr/>
          <a:lstStyle>
            <a:lvl1pPr marL="0" indent="0">
              <a:buFontTx/>
              <a:buNone/>
              <a:defRPr sz="1500" b="1">
                <a:solidFill>
                  <a:schemeClr val="bg1"/>
                </a:solidFill>
              </a:defRPr>
            </a:lvl1pPr>
          </a:lstStyle>
          <a:p>
            <a:pPr lvl="0"/>
            <a:r>
              <a:rPr lang="en-US" noProof="0" dirty="0" smtClean="0"/>
              <a:t>Click to edit Text</a:t>
            </a:r>
          </a:p>
        </p:txBody>
      </p:sp>
    </p:spTree>
    <p:extLst>
      <p:ext uri="{BB962C8B-B14F-4D97-AF65-F5344CB8AC3E}">
        <p14:creationId xmlns="" xmlns:p14="http://schemas.microsoft.com/office/powerpoint/2010/main" val="846396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3" name="Content Placeholder 2"/>
          <p:cNvSpPr>
            <a:spLocks noGrp="1"/>
          </p:cNvSpPr>
          <p:nvPr>
            <p:ph idx="1"/>
          </p:nvPr>
        </p:nvSpPr>
        <p:spPr>
          <a:xfrm>
            <a:off x="906461" y="1369104"/>
            <a:ext cx="7781927" cy="1338828"/>
          </a:xfrm>
        </p:spPr>
        <p:txBody>
          <a:bodyPr lIns="0" tIns="0" rIns="0" bIns="0"/>
          <a:lstStyle>
            <a:lvl2pPr>
              <a:buClr>
                <a:srgbClr val="DC291E"/>
              </a:buClr>
              <a:defRPr/>
            </a:lvl2pPr>
            <a:lvl3pPr>
              <a:buClr>
                <a:srgbClr val="DC291E"/>
              </a:buClr>
              <a:defRPr/>
            </a:lvl3pPr>
            <a:lvl4pPr>
              <a:buClr>
                <a:srgbClr val="DC291E"/>
              </a:buClr>
              <a:defRPr/>
            </a:lvl4pPr>
            <a:lvl5pPr>
              <a:buClr>
                <a:srgbClr val="DC291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4" name="Footer Placeholder 3"/>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5" name="Slide Number Placeholder 4"/>
          <p:cNvSpPr>
            <a:spLocks noGrp="1"/>
          </p:cNvSpPr>
          <p:nvPr>
            <p:ph type="sldNum" sz="quarter" idx="11"/>
          </p:nvPr>
        </p:nvSpPr>
        <p:spPr/>
        <p:txBody>
          <a:bodyPr/>
          <a:lstStyle>
            <a:lvl1pPr>
              <a:defRPr/>
            </a:lvl1pPr>
          </a:lstStyle>
          <a:p>
            <a:fld id="{5435B7B5-7003-4E29-A888-4546BD517E00}" type="slidenum">
              <a:rPr lang="en-US">
                <a:solidFill>
                  <a:srgbClr val="5F6A72"/>
                </a:solidFill>
              </a:rPr>
              <a:pPr/>
              <a:t>‹#›</a:t>
            </a:fld>
            <a:endParaRPr lang="en-US">
              <a:solidFill>
                <a:srgbClr val="5F6A72"/>
              </a:solidFill>
            </a:endParaRPr>
          </a:p>
        </p:txBody>
      </p:sp>
      <p:sp>
        <p:nvSpPr>
          <p:cNvPr id="6" name="Date Placeholder 5"/>
          <p:cNvSpPr>
            <a:spLocks noGrp="1"/>
          </p:cNvSpPr>
          <p:nvPr>
            <p:ph type="dt" sz="half" idx="12"/>
          </p:nvPr>
        </p:nvSpPr>
        <p:spPr/>
        <p:txBody>
          <a:bodyPr/>
          <a:lstStyle>
            <a:lvl1pPr>
              <a:defRPr/>
            </a:lvl1pPr>
          </a:lstStyle>
          <a:p>
            <a:fld id="{4C713CB8-28BD-46F3-8D7D-7944ACD7F2AF}" type="datetime1">
              <a:rPr lang="en-US">
                <a:solidFill>
                  <a:srgbClr val="5F6A72"/>
                </a:solidFill>
              </a:rPr>
              <a:pPr/>
              <a:t>4/17/2013</a:t>
            </a:fld>
            <a:endParaRPr lang="en-US">
              <a:solidFill>
                <a:srgbClr val="5F6A72"/>
              </a:solidFill>
            </a:endParaRPr>
          </a:p>
        </p:txBody>
      </p:sp>
      <p:sp>
        <p:nvSpPr>
          <p:cNvPr id="10"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1475885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060" y="0"/>
            <a:ext cx="9135879" cy="6858000"/>
          </a:xfrm>
          <a:prstGeom prst="rect">
            <a:avLst/>
          </a:prstGeom>
        </p:spPr>
      </p:pic>
      <p:sp>
        <p:nvSpPr>
          <p:cNvPr id="5" name="Slide Number Placeholder 4"/>
          <p:cNvSpPr>
            <a:spLocks noGrp="1"/>
          </p:cNvSpPr>
          <p:nvPr>
            <p:ph type="sldNum" sz="quarter" idx="11"/>
          </p:nvPr>
        </p:nvSpPr>
        <p:spPr/>
        <p:txBody>
          <a:bodyPr/>
          <a:lstStyle>
            <a:lvl1pPr>
              <a:defRPr>
                <a:solidFill>
                  <a:schemeClr val="bg1"/>
                </a:solidFill>
              </a:defRPr>
            </a:lvl1pPr>
          </a:lstStyle>
          <a:p>
            <a:fld id="{1E628A9B-6857-4F34-8029-A0B1C4897699}" type="slidenum">
              <a:rPr lang="en-US" smtClean="0">
                <a:solidFill>
                  <a:srgbClr val="FFFFFF"/>
                </a:solidFill>
              </a:rPr>
              <a:pPr/>
              <a:t>‹#›</a:t>
            </a:fld>
            <a:endParaRPr lang="en-US">
              <a:solidFill>
                <a:srgbClr val="FFFFFF"/>
              </a:solidFill>
            </a:endParaRPr>
          </a:p>
        </p:txBody>
      </p:sp>
      <p:cxnSp>
        <p:nvCxnSpPr>
          <p:cNvPr id="7" name="Connettore 1 23"/>
          <p:cNvCxnSpPr/>
          <p:nvPr userDrawn="1"/>
        </p:nvCxnSpPr>
        <p:spPr>
          <a:xfrm>
            <a:off x="1419225" y="3305175"/>
            <a:ext cx="7272338" cy="0"/>
          </a:xfrm>
          <a:prstGeom prst="line">
            <a:avLst/>
          </a:prstGeom>
          <a:ln w="15875">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Connettore 1 24"/>
          <p:cNvCxnSpPr/>
          <p:nvPr userDrawn="1"/>
        </p:nvCxnSpPr>
        <p:spPr>
          <a:xfrm>
            <a:off x="1422400" y="1489075"/>
            <a:ext cx="7272338" cy="0"/>
          </a:xfrm>
          <a:prstGeom prst="line">
            <a:avLst/>
          </a:prstGeom>
          <a:ln w="158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2"/>
          </p:nvPr>
        </p:nvSpPr>
        <p:spPr>
          <a:xfrm>
            <a:off x="1419225" y="1648153"/>
            <a:ext cx="3962400" cy="369332"/>
          </a:xfrm>
        </p:spPr>
        <p:txBody>
          <a:bodyPr/>
          <a:lstStyle>
            <a:lvl1pPr marL="0" indent="0">
              <a:buFont typeface="Arial" pitchFamily="34" charset="0"/>
              <a:buNone/>
              <a:defRPr sz="1800" b="1">
                <a:solidFill>
                  <a:schemeClr val="bg1"/>
                </a:solidFill>
              </a:defRPr>
            </a:lvl1pPr>
          </a:lstStyle>
          <a:p>
            <a:pPr lvl="0"/>
            <a:r>
              <a:rPr lang="en-US" dirty="0" smtClean="0"/>
              <a:t>Click to edit Master text styles</a:t>
            </a:r>
          </a:p>
        </p:txBody>
      </p:sp>
    </p:spTree>
    <p:extLst>
      <p:ext uri="{BB962C8B-B14F-4D97-AF65-F5344CB8AC3E}">
        <p14:creationId xmlns="" xmlns:p14="http://schemas.microsoft.com/office/powerpoint/2010/main" val="3192939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0"/>
            <a:ext cx="3657600" cy="5029200"/>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5" name="Footer Placeholder 4"/>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6" name="Slide Number Placeholder 5"/>
          <p:cNvSpPr>
            <a:spLocks noGrp="1"/>
          </p:cNvSpPr>
          <p:nvPr>
            <p:ph type="sldNum" sz="quarter" idx="11"/>
          </p:nvPr>
        </p:nvSpPr>
        <p:spPr/>
        <p:txBody>
          <a:bodyPr/>
          <a:lstStyle>
            <a:lvl1pPr>
              <a:defRPr/>
            </a:lvl1pPr>
          </a:lstStyle>
          <a:p>
            <a:fld id="{9FCE46E8-61A3-49C1-8C75-3117B88F04D9}" type="slidenum">
              <a:rPr lang="en-US">
                <a:solidFill>
                  <a:srgbClr val="5F6A72"/>
                </a:solidFill>
              </a:rPr>
              <a:pPr/>
              <a:t>‹#›</a:t>
            </a:fld>
            <a:endParaRPr lang="en-US">
              <a:solidFill>
                <a:srgbClr val="5F6A72"/>
              </a:solidFill>
            </a:endParaRPr>
          </a:p>
        </p:txBody>
      </p:sp>
      <p:sp>
        <p:nvSpPr>
          <p:cNvPr id="7" name="Date Placeholder 6"/>
          <p:cNvSpPr>
            <a:spLocks noGrp="1"/>
          </p:cNvSpPr>
          <p:nvPr>
            <p:ph type="dt" sz="half" idx="12"/>
          </p:nvPr>
        </p:nvSpPr>
        <p:spPr/>
        <p:txBody>
          <a:bodyPr/>
          <a:lstStyle>
            <a:lvl1pPr>
              <a:defRPr/>
            </a:lvl1pPr>
          </a:lstStyle>
          <a:p>
            <a:fld id="{FF49D524-0AC4-44CB-8E15-8416BA285AA7}" type="datetime1">
              <a:rPr lang="en-US">
                <a:solidFill>
                  <a:srgbClr val="5F6A72"/>
                </a:solidFill>
              </a:rPr>
              <a:pPr/>
              <a:t>4/17/2013</a:t>
            </a:fld>
            <a:endParaRPr lang="en-US">
              <a:solidFill>
                <a:srgbClr val="5F6A72"/>
              </a:solidFill>
            </a:endParaRPr>
          </a:p>
        </p:txBody>
      </p:sp>
      <p:sp>
        <p:nvSpPr>
          <p:cNvPr id="15" name="Content Placeholder 2"/>
          <p:cNvSpPr>
            <a:spLocks noGrp="1"/>
          </p:cNvSpPr>
          <p:nvPr>
            <p:ph sz="half" idx="14"/>
          </p:nvPr>
        </p:nvSpPr>
        <p:spPr>
          <a:xfrm>
            <a:off x="5030788" y="1371600"/>
            <a:ext cx="3657600" cy="5029200"/>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6"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17"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99663021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371599"/>
            <a:ext cx="3659204" cy="323851"/>
          </a:xfrm>
        </p:spPr>
        <p:txBody>
          <a:bodyPr bIns="72000"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Footer Placeholder 6"/>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8" name="Slide Number Placeholder 7"/>
          <p:cNvSpPr>
            <a:spLocks noGrp="1"/>
          </p:cNvSpPr>
          <p:nvPr>
            <p:ph type="sldNum" sz="quarter" idx="11"/>
          </p:nvPr>
        </p:nvSpPr>
        <p:spPr/>
        <p:txBody>
          <a:bodyPr/>
          <a:lstStyle>
            <a:lvl1pPr>
              <a:defRPr/>
            </a:lvl1pPr>
          </a:lstStyle>
          <a:p>
            <a:fld id="{42B2EC5C-240E-4A5D-89C9-58271949EDAF}" type="slidenum">
              <a:rPr lang="en-US">
                <a:solidFill>
                  <a:srgbClr val="5F6A72"/>
                </a:solidFill>
              </a:rPr>
              <a:pPr/>
              <a:t>‹#›</a:t>
            </a:fld>
            <a:endParaRPr lang="en-US">
              <a:solidFill>
                <a:srgbClr val="5F6A72"/>
              </a:solidFill>
            </a:endParaRPr>
          </a:p>
        </p:txBody>
      </p:sp>
      <p:sp>
        <p:nvSpPr>
          <p:cNvPr id="9" name="Date Placeholder 8"/>
          <p:cNvSpPr>
            <a:spLocks noGrp="1"/>
          </p:cNvSpPr>
          <p:nvPr>
            <p:ph type="dt" sz="half" idx="12"/>
          </p:nvPr>
        </p:nvSpPr>
        <p:spPr/>
        <p:txBody>
          <a:bodyPr/>
          <a:lstStyle>
            <a:lvl1pPr>
              <a:defRPr/>
            </a:lvl1pPr>
          </a:lstStyle>
          <a:p>
            <a:fld id="{E6ED9E41-8FEE-467B-AB69-6A1228A88E6F}" type="datetime1">
              <a:rPr lang="en-US">
                <a:solidFill>
                  <a:srgbClr val="5F6A72"/>
                </a:solidFill>
              </a:rPr>
              <a:pPr/>
              <a:t>4/17/2013</a:t>
            </a:fld>
            <a:endParaRPr lang="en-US">
              <a:solidFill>
                <a:srgbClr val="5F6A72"/>
              </a:solidFill>
            </a:endParaRPr>
          </a:p>
        </p:txBody>
      </p:sp>
      <p:sp>
        <p:nvSpPr>
          <p:cNvPr id="11" name="Content Placeholder 2"/>
          <p:cNvSpPr>
            <a:spLocks noGrp="1"/>
          </p:cNvSpPr>
          <p:nvPr>
            <p:ph sz="half" idx="17"/>
          </p:nvPr>
        </p:nvSpPr>
        <p:spPr>
          <a:xfrm>
            <a:off x="914400" y="1697831"/>
            <a:ext cx="3657600" cy="4702968"/>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2" name="Text Placeholder 2"/>
          <p:cNvSpPr>
            <a:spLocks noGrp="1"/>
          </p:cNvSpPr>
          <p:nvPr>
            <p:ph type="body" idx="18"/>
          </p:nvPr>
        </p:nvSpPr>
        <p:spPr>
          <a:xfrm>
            <a:off x="5029184" y="1371599"/>
            <a:ext cx="3659204" cy="323851"/>
          </a:xfrm>
        </p:spPr>
        <p:txBody>
          <a:bodyPr bIns="72000"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2"/>
          <p:cNvSpPr>
            <a:spLocks noGrp="1"/>
          </p:cNvSpPr>
          <p:nvPr>
            <p:ph sz="half" idx="19"/>
          </p:nvPr>
        </p:nvSpPr>
        <p:spPr>
          <a:xfrm>
            <a:off x="5029184" y="1697831"/>
            <a:ext cx="3657600" cy="4702968"/>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5"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16"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97018827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4" name="Slide Number Placeholder 3"/>
          <p:cNvSpPr>
            <a:spLocks noGrp="1"/>
          </p:cNvSpPr>
          <p:nvPr>
            <p:ph type="sldNum" sz="quarter" idx="11"/>
          </p:nvPr>
        </p:nvSpPr>
        <p:spPr/>
        <p:txBody>
          <a:bodyPr/>
          <a:lstStyle>
            <a:lvl1pPr>
              <a:defRPr/>
            </a:lvl1pPr>
          </a:lstStyle>
          <a:p>
            <a:fld id="{55AA178A-D06B-4AD4-9C06-ED1EC315F31E}" type="slidenum">
              <a:rPr lang="en-US">
                <a:solidFill>
                  <a:srgbClr val="5F6A72"/>
                </a:solidFill>
              </a:rPr>
              <a:pPr/>
              <a:t>‹#›</a:t>
            </a:fld>
            <a:endParaRPr lang="en-US">
              <a:solidFill>
                <a:srgbClr val="5F6A72"/>
              </a:solidFill>
            </a:endParaRPr>
          </a:p>
        </p:txBody>
      </p:sp>
      <p:sp>
        <p:nvSpPr>
          <p:cNvPr id="5" name="Date Placeholder 4"/>
          <p:cNvSpPr>
            <a:spLocks noGrp="1"/>
          </p:cNvSpPr>
          <p:nvPr>
            <p:ph type="dt" sz="half" idx="12"/>
          </p:nvPr>
        </p:nvSpPr>
        <p:spPr/>
        <p:txBody>
          <a:bodyPr/>
          <a:lstStyle>
            <a:lvl1pPr>
              <a:defRPr/>
            </a:lvl1pPr>
          </a:lstStyle>
          <a:p>
            <a:fld id="{991F9B8A-E101-41C3-B55B-BD81BA8D04E4}" type="datetime1">
              <a:rPr lang="en-US">
                <a:solidFill>
                  <a:srgbClr val="5F6A72"/>
                </a:solidFill>
              </a:rPr>
              <a:pPr/>
              <a:t>4/17/2013</a:t>
            </a:fld>
            <a:endParaRPr lang="en-US" dirty="0">
              <a:solidFill>
                <a:srgbClr val="5F6A72"/>
              </a:solidFill>
            </a:endParaRPr>
          </a:p>
        </p:txBody>
      </p:sp>
      <p:sp>
        <p:nvSpPr>
          <p:cNvPr id="7"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8"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30279908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3" name="Slide Number Placeholder 2"/>
          <p:cNvSpPr>
            <a:spLocks noGrp="1"/>
          </p:cNvSpPr>
          <p:nvPr>
            <p:ph type="sldNum" sz="quarter" idx="11"/>
          </p:nvPr>
        </p:nvSpPr>
        <p:spPr/>
        <p:txBody>
          <a:bodyPr/>
          <a:lstStyle>
            <a:lvl1pPr>
              <a:defRPr/>
            </a:lvl1pPr>
          </a:lstStyle>
          <a:p>
            <a:fld id="{7BEB87E0-FDEE-4165-B5C7-37F010A1AECB}" type="slidenum">
              <a:rPr lang="en-US">
                <a:solidFill>
                  <a:srgbClr val="5F6A72"/>
                </a:solidFill>
              </a:rPr>
              <a:pPr/>
              <a:t>‹#›</a:t>
            </a:fld>
            <a:endParaRPr lang="en-US">
              <a:solidFill>
                <a:srgbClr val="5F6A72"/>
              </a:solidFill>
            </a:endParaRPr>
          </a:p>
        </p:txBody>
      </p:sp>
      <p:sp>
        <p:nvSpPr>
          <p:cNvPr id="4" name="Date Placeholder 3"/>
          <p:cNvSpPr>
            <a:spLocks noGrp="1"/>
          </p:cNvSpPr>
          <p:nvPr>
            <p:ph type="dt" sz="half" idx="12"/>
          </p:nvPr>
        </p:nvSpPr>
        <p:spPr/>
        <p:txBody>
          <a:bodyPr/>
          <a:lstStyle>
            <a:lvl1pPr>
              <a:defRPr/>
            </a:lvl1pPr>
          </a:lstStyle>
          <a:p>
            <a:fld id="{D4BAEB06-7574-4907-B7F3-A76EF4E0F622}" type="datetime1">
              <a:rPr lang="en-US">
                <a:solidFill>
                  <a:srgbClr val="5F6A72"/>
                </a:solidFill>
              </a:rPr>
              <a:pPr/>
              <a:t>4/17/2013</a:t>
            </a:fld>
            <a:endParaRPr lang="en-US">
              <a:solidFill>
                <a:srgbClr val="5F6A72"/>
              </a:solidFill>
            </a:endParaRPr>
          </a:p>
        </p:txBody>
      </p:sp>
    </p:spTree>
    <p:extLst>
      <p:ext uri="{BB962C8B-B14F-4D97-AF65-F5344CB8AC3E}">
        <p14:creationId xmlns="" xmlns:p14="http://schemas.microsoft.com/office/powerpoint/2010/main" val="98102070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1371600"/>
            <a:ext cx="7773988" cy="5029200"/>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5" name="Footer Placeholder 4"/>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6" name="Slide Number Placeholder 5"/>
          <p:cNvSpPr>
            <a:spLocks noGrp="1"/>
          </p:cNvSpPr>
          <p:nvPr>
            <p:ph type="sldNum" sz="quarter" idx="11"/>
          </p:nvPr>
        </p:nvSpPr>
        <p:spPr/>
        <p:txBody>
          <a:bodyPr/>
          <a:lstStyle>
            <a:lvl1pPr>
              <a:defRPr/>
            </a:lvl1pPr>
          </a:lstStyle>
          <a:p>
            <a:fld id="{6C2A9603-9119-4C26-A15D-8AF347212CD1}" type="slidenum">
              <a:rPr lang="en-US">
                <a:solidFill>
                  <a:srgbClr val="5F6A72"/>
                </a:solidFill>
              </a:rPr>
              <a:pPr/>
              <a:t>‹#›</a:t>
            </a:fld>
            <a:endParaRPr lang="en-US">
              <a:solidFill>
                <a:srgbClr val="5F6A72"/>
              </a:solidFill>
            </a:endParaRPr>
          </a:p>
        </p:txBody>
      </p:sp>
      <p:sp>
        <p:nvSpPr>
          <p:cNvPr id="7" name="Date Placeholder 6"/>
          <p:cNvSpPr>
            <a:spLocks noGrp="1"/>
          </p:cNvSpPr>
          <p:nvPr>
            <p:ph type="dt" sz="half" idx="12"/>
          </p:nvPr>
        </p:nvSpPr>
        <p:spPr/>
        <p:txBody>
          <a:bodyPr/>
          <a:lstStyle>
            <a:lvl1pPr>
              <a:defRPr/>
            </a:lvl1pPr>
          </a:lstStyle>
          <a:p>
            <a:fld id="{DB027B47-DEFD-4575-8E18-FE85A38BA7C8}" type="datetime1">
              <a:rPr lang="en-US">
                <a:solidFill>
                  <a:srgbClr val="5F6A72"/>
                </a:solidFill>
              </a:rPr>
              <a:pPr/>
              <a:t>4/17/2013</a:t>
            </a:fld>
            <a:endParaRPr lang="en-US">
              <a:solidFill>
                <a:srgbClr val="5F6A72"/>
              </a:solidFill>
            </a:endParaRPr>
          </a:p>
        </p:txBody>
      </p:sp>
      <p:sp>
        <p:nvSpPr>
          <p:cNvPr id="10"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11"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36032930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solidFill>
                  <a:srgbClr val="5F6A72"/>
                </a:solidFill>
              </a:rPr>
              <a:t>© Copyright Selex ES. All rights reserved</a:t>
            </a:r>
            <a:endParaRPr lang="en-US">
              <a:solidFill>
                <a:srgbClr val="5F6A72"/>
              </a:solidFill>
            </a:endParaRPr>
          </a:p>
        </p:txBody>
      </p:sp>
      <p:sp>
        <p:nvSpPr>
          <p:cNvPr id="4" name="Slide Number Placeholder 3"/>
          <p:cNvSpPr>
            <a:spLocks noGrp="1"/>
          </p:cNvSpPr>
          <p:nvPr>
            <p:ph type="sldNum" sz="quarter" idx="11"/>
          </p:nvPr>
        </p:nvSpPr>
        <p:spPr/>
        <p:txBody>
          <a:bodyPr/>
          <a:lstStyle/>
          <a:p>
            <a:fld id="{323FA36B-7FCB-477A-A02E-658C771B8707}" type="slidenum">
              <a:rPr lang="en-US" smtClean="0">
                <a:solidFill>
                  <a:srgbClr val="5F6A72"/>
                </a:solidFill>
              </a:rPr>
              <a:pPr/>
              <a:t>‹#›</a:t>
            </a:fld>
            <a:endParaRPr lang="en-US">
              <a:solidFill>
                <a:srgbClr val="5F6A72"/>
              </a:solidFill>
            </a:endParaRPr>
          </a:p>
        </p:txBody>
      </p:sp>
      <p:sp>
        <p:nvSpPr>
          <p:cNvPr id="5" name="Date Placeholder 4"/>
          <p:cNvSpPr>
            <a:spLocks noGrp="1"/>
          </p:cNvSpPr>
          <p:nvPr>
            <p:ph type="dt" sz="half" idx="12"/>
          </p:nvPr>
        </p:nvSpPr>
        <p:spPr/>
        <p:txBody>
          <a:bodyPr/>
          <a:lstStyle/>
          <a:p>
            <a:fld id="{1795DC64-35AE-46A8-A689-D2767433EB38}" type="datetime1">
              <a:rPr lang="en-US" smtClean="0">
                <a:solidFill>
                  <a:srgbClr val="5F6A72"/>
                </a:solidFill>
              </a:rPr>
              <a:pPr/>
              <a:t>4/17/2013</a:t>
            </a:fld>
            <a:endParaRPr lang="en-US">
              <a:solidFill>
                <a:srgbClr val="5F6A72"/>
              </a:solidFill>
            </a:endParaRPr>
          </a:p>
        </p:txBody>
      </p:sp>
      <p:sp>
        <p:nvSpPr>
          <p:cNvPr id="7" name="Title 1"/>
          <p:cNvSpPr>
            <a:spLocks noGrp="1"/>
          </p:cNvSpPr>
          <p:nvPr>
            <p:ph type="title"/>
          </p:nvPr>
        </p:nvSpPr>
        <p:spPr>
          <a:xfrm>
            <a:off x="3109913" y="388938"/>
            <a:ext cx="5681662" cy="366712"/>
          </a:xfrm>
        </p:spPr>
        <p:txBody>
          <a:bodyPr/>
          <a:lstStyle/>
          <a:p>
            <a:r>
              <a:rPr lang="en-US" dirty="0" smtClean="0"/>
              <a:t>Click to edit Master title style</a:t>
            </a:r>
            <a:endParaRPr lang="it-IT" dirty="0"/>
          </a:p>
        </p:txBody>
      </p:sp>
      <p:sp>
        <p:nvSpPr>
          <p:cNvPr id="8" name="Text Placeholder 9"/>
          <p:cNvSpPr>
            <a:spLocks noGrp="1"/>
          </p:cNvSpPr>
          <p:nvPr>
            <p:ph type="body" sz="quarter" idx="13" hasCustomPrompt="1"/>
          </p:nvPr>
        </p:nvSpPr>
        <p:spPr>
          <a:xfrm>
            <a:off x="6418262" y="712762"/>
            <a:ext cx="2363788" cy="323165"/>
          </a:xfrm>
        </p:spPr>
        <p:txBody>
          <a:bodyPr/>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
        <p:nvSpPr>
          <p:cNvPr id="10" name="Text Placeholder 9"/>
          <p:cNvSpPr>
            <a:spLocks noGrp="1"/>
          </p:cNvSpPr>
          <p:nvPr>
            <p:ph type="body" sz="quarter" idx="14"/>
          </p:nvPr>
        </p:nvSpPr>
        <p:spPr>
          <a:xfrm>
            <a:off x="805542" y="1272124"/>
            <a:ext cx="3657600" cy="1431161"/>
          </a:xfrm>
        </p:spPr>
        <p:txBody>
          <a:bodyPr/>
          <a:lstStyle>
            <a:lvl1pPr>
              <a:defRPr/>
            </a:lvl1pPr>
            <a:lvl2pPr>
              <a:buClr>
                <a:srgbClr val="DC291E"/>
              </a:buClr>
              <a:defRPr/>
            </a:lvl2pPr>
            <a:lvl3pPr>
              <a:buClr>
                <a:srgbClr val="DC291E"/>
              </a:buClr>
              <a:defRPr/>
            </a:lvl3pPr>
            <a:lvl4pPr>
              <a:buClr>
                <a:srgbClr val="DC291E"/>
              </a:buClr>
              <a:defRPr/>
            </a:lvl4pPr>
            <a:lvl5pPr>
              <a:buClr>
                <a:srgbClr val="DC291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9" name="Picture Placeholder 8"/>
          <p:cNvSpPr>
            <a:spLocks noGrp="1"/>
          </p:cNvSpPr>
          <p:nvPr>
            <p:ph type="pic" sz="quarter" idx="15"/>
          </p:nvPr>
        </p:nvSpPr>
        <p:spPr>
          <a:xfrm>
            <a:off x="4767943" y="1371600"/>
            <a:ext cx="3920444" cy="5029200"/>
          </a:xfrm>
        </p:spPr>
        <p:txBody>
          <a:bodyPr/>
          <a:lstStyle>
            <a:lvl1pPr marL="0" indent="0">
              <a:buFont typeface="Arial" pitchFamily="34" charset="0"/>
              <a:buNone/>
              <a:defRPr/>
            </a:lvl1pPr>
          </a:lstStyle>
          <a:p>
            <a:endParaRPr lang="it-IT" dirty="0"/>
          </a:p>
        </p:txBody>
      </p:sp>
    </p:spTree>
    <p:extLst>
      <p:ext uri="{BB962C8B-B14F-4D97-AF65-F5344CB8AC3E}">
        <p14:creationId xmlns="" xmlns:p14="http://schemas.microsoft.com/office/powerpoint/2010/main" val="33449067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3001058" y="388938"/>
            <a:ext cx="5681662" cy="366712"/>
          </a:xfrm>
        </p:spPr>
        <p:txBody>
          <a:bodyPr rIns="0"/>
          <a:lstStyle>
            <a:lvl1pPr>
              <a:defRPr>
                <a:solidFill>
                  <a:schemeClr val="bg1"/>
                </a:solidFill>
              </a:defRPr>
            </a:lvl1pPr>
          </a:lstStyle>
          <a:p>
            <a:r>
              <a:rPr lang="en-US" dirty="0" smtClean="0"/>
              <a:t>Click to edit Master title style</a:t>
            </a:r>
            <a:endParaRPr lang="it-IT" dirty="0"/>
          </a:p>
        </p:txBody>
      </p:sp>
      <p:sp>
        <p:nvSpPr>
          <p:cNvPr id="4" name="Slide Number Placeholder 4"/>
          <p:cNvSpPr>
            <a:spLocks noGrp="1"/>
          </p:cNvSpPr>
          <p:nvPr>
            <p:ph type="sldNum" sz="quarter" idx="10"/>
          </p:nvPr>
        </p:nvSpPr>
        <p:spPr>
          <a:xfrm>
            <a:off x="8010525" y="6515100"/>
            <a:ext cx="773113" cy="304800"/>
          </a:xfrm>
        </p:spPr>
        <p:txBody>
          <a:bodyPr/>
          <a:lstStyle>
            <a:lvl1pPr>
              <a:defRPr>
                <a:solidFill>
                  <a:srgbClr val="000000"/>
                </a:solidFill>
              </a:defRPr>
            </a:lvl1pPr>
          </a:lstStyle>
          <a:p>
            <a:pPr>
              <a:defRPr/>
            </a:pPr>
            <a:fld id="{42F2E8F4-CC62-425F-9760-1C992516E239}" type="slidenum">
              <a:rPr lang="en-US"/>
              <a:pPr>
                <a:defRPr/>
              </a:pPr>
              <a:t>‹#›</a:t>
            </a:fld>
            <a:endParaRPr lang="en-US" dirty="0"/>
          </a:p>
        </p:txBody>
      </p:sp>
      <p:sp>
        <p:nvSpPr>
          <p:cNvPr id="5" name="Date Placeholder 5"/>
          <p:cNvSpPr>
            <a:spLocks noGrp="1"/>
          </p:cNvSpPr>
          <p:nvPr>
            <p:ph type="dt" sz="half" idx="11"/>
          </p:nvPr>
        </p:nvSpPr>
        <p:spPr>
          <a:xfrm>
            <a:off x="355600" y="6511925"/>
            <a:ext cx="1066800" cy="304800"/>
          </a:xfrm>
        </p:spPr>
        <p:txBody>
          <a:bodyPr/>
          <a:lstStyle>
            <a:lvl1pPr>
              <a:defRPr>
                <a:solidFill>
                  <a:srgbClr val="000000"/>
                </a:solidFill>
              </a:defRPr>
            </a:lvl1pPr>
          </a:lstStyle>
          <a:p>
            <a:pPr>
              <a:defRPr/>
            </a:pPr>
            <a:fld id="{6CB8D971-EA61-4361-82CF-F4DCAF0D19CB}" type="datetime1">
              <a:rPr lang="en-US"/>
              <a:pPr>
                <a:defRPr/>
              </a:pPr>
              <a:t>4/17/2013</a:t>
            </a:fld>
            <a:endParaRPr lang="en-US" dirty="0"/>
          </a:p>
        </p:txBody>
      </p:sp>
      <p:sp>
        <p:nvSpPr>
          <p:cNvPr id="6" name="Footer Placeholder 3"/>
          <p:cNvSpPr>
            <a:spLocks noGrp="1"/>
          </p:cNvSpPr>
          <p:nvPr>
            <p:ph type="ftr" sz="quarter" idx="12"/>
          </p:nvPr>
        </p:nvSpPr>
        <p:spPr/>
        <p:txBody>
          <a:bodyPr/>
          <a:lstStyle>
            <a:lvl1pPr algn="ctr">
              <a:defRPr lang="en-US" sz="900" b="0" i="0" u="none" strike="noStrike" baseline="0" dirty="0">
                <a:solidFill>
                  <a:srgbClr val="000000"/>
                </a:solidFill>
                <a:latin typeface="Arial" pitchFamily="34" charset="0"/>
                <a:cs typeface="Arial" pitchFamily="34" charset="0"/>
              </a:defRPr>
            </a:lvl1pPr>
          </a:lstStyle>
          <a:p>
            <a:pPr>
              <a:defRPr/>
            </a:pPr>
            <a:r>
              <a:t>© Copyright </a:t>
            </a:r>
            <a:r>
              <a:rPr err="1"/>
              <a:t>Selex</a:t>
            </a:r>
            <a:r>
              <a:t> ES </a:t>
            </a:r>
            <a:r>
              <a:rPr err="1"/>
              <a:t>S.p.A</a:t>
            </a:r>
            <a:r>
              <a:t> 2013 All rights reserved</a:t>
            </a:r>
          </a:p>
        </p:txBody>
      </p:sp>
      <p:sp>
        <p:nvSpPr>
          <p:cNvPr id="7" name="Content Placeholder 2"/>
          <p:cNvSpPr>
            <a:spLocks noGrp="1"/>
          </p:cNvSpPr>
          <p:nvPr>
            <p:ph idx="1"/>
          </p:nvPr>
        </p:nvSpPr>
        <p:spPr>
          <a:xfrm>
            <a:off x="906461" y="1369104"/>
            <a:ext cx="7781927" cy="5031696"/>
          </a:xfrm>
        </p:spPr>
        <p:txBody>
          <a:bodyPr>
            <a:noAutofit/>
          </a:bodyPr>
          <a:lstStyle>
            <a:lvl1pPr marL="180975" indent="-180975">
              <a:spcBef>
                <a:spcPts val="300"/>
              </a:spcBef>
              <a:buClr>
                <a:srgbClr val="DC291E"/>
              </a:buClr>
              <a:buSzPct val="100000"/>
              <a:buFont typeface="Arial" pitchFamily="34" charset="0"/>
              <a:buChar char="•"/>
              <a:defRPr>
                <a:solidFill>
                  <a:srgbClr val="000000"/>
                </a:solidFill>
              </a:defRPr>
            </a:lvl1pPr>
            <a:lvl2pPr marL="361950" indent="-180975">
              <a:spcBef>
                <a:spcPts val="300"/>
              </a:spcBef>
              <a:buClr>
                <a:srgbClr val="DC291E"/>
              </a:buClr>
              <a:buSzPct val="100000"/>
              <a:buFont typeface="Arial" pitchFamily="34" charset="0"/>
              <a:buChar char="−"/>
              <a:defRPr>
                <a:solidFill>
                  <a:srgbClr val="000000"/>
                </a:solidFill>
              </a:defRPr>
            </a:lvl2pPr>
            <a:lvl3pPr marL="542925" indent="-180975">
              <a:spcBef>
                <a:spcPts val="300"/>
              </a:spcBef>
              <a:buClr>
                <a:srgbClr val="DC291E"/>
              </a:buClr>
              <a:defRPr>
                <a:solidFill>
                  <a:srgbClr val="000000"/>
                </a:solidFill>
              </a:defRPr>
            </a:lvl3pPr>
            <a:lvl4pPr marL="714375" indent="-171450">
              <a:spcBef>
                <a:spcPts val="300"/>
              </a:spcBef>
              <a:buClr>
                <a:srgbClr val="DC291E"/>
              </a:buClr>
              <a:defRPr>
                <a:solidFill>
                  <a:srgbClr val="000000"/>
                </a:solidFill>
              </a:defRPr>
            </a:lvl4pPr>
            <a:lvl5pPr marL="895350" indent="-180975" defTabSz="895350">
              <a:spcBef>
                <a:spcPts val="300"/>
              </a:spcBef>
              <a:buClr>
                <a:srgbClr val="DC291E"/>
              </a:buCl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Tree>
    <p:extLst>
      <p:ext uri="{BB962C8B-B14F-4D97-AF65-F5344CB8AC3E}">
        <p14:creationId xmlns="" xmlns:p14="http://schemas.microsoft.com/office/powerpoint/2010/main" val="48699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
          <p:cNvSpPr>
            <a:spLocks noGrp="1" noChangeArrowheads="1"/>
          </p:cNvSpPr>
          <p:nvPr>
            <p:ph type="sldNum" sz="quarter" idx="10"/>
          </p:nvPr>
        </p:nvSpPr>
        <p:spPr>
          <a:xfrm>
            <a:off x="3309938" y="6540500"/>
            <a:ext cx="5376862" cy="317500"/>
          </a:xfrm>
        </p:spPr>
        <p:txBody>
          <a:bodyPr/>
          <a:lstStyle>
            <a:lvl1pPr>
              <a:defRPr/>
            </a:lvl1pPr>
          </a:lstStyle>
          <a:p>
            <a:pPr>
              <a:defRPr/>
            </a:pPr>
            <a:fld id="{88F7BD86-34FF-4097-9433-43C2EDB03E5E}" type="slidenum">
              <a:rPr lang="it-IT">
                <a:solidFill>
                  <a:srgbClr val="5F6A72"/>
                </a:solidFill>
              </a:rPr>
              <a:pPr>
                <a:defRPr/>
              </a:pPr>
              <a:t>‹#›</a:t>
            </a:fld>
            <a:endParaRPr lang="it-IT" dirty="0">
              <a:solidFill>
                <a:srgbClr val="5F6A72"/>
              </a:solidFill>
            </a:endParaRPr>
          </a:p>
        </p:txBody>
      </p:sp>
      <p:sp>
        <p:nvSpPr>
          <p:cNvPr id="5" name="Segnaposto piè di pagina 4"/>
          <p:cNvSpPr>
            <a:spLocks noGrp="1"/>
          </p:cNvSpPr>
          <p:nvPr>
            <p:ph type="ftr" sz="quarter" idx="11"/>
          </p:nvPr>
        </p:nvSpPr>
        <p:spPr>
          <a:xfrm>
            <a:off x="3284538" y="6510338"/>
            <a:ext cx="5621337" cy="274637"/>
          </a:xfrm>
        </p:spPr>
        <p:txBody>
          <a:bodyPr/>
          <a:lstStyle>
            <a:lvl1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baseline="0" dirty="0" smtClean="0">
                <a:solidFill>
                  <a:srgbClr val="000000"/>
                </a:solidFill>
                <a:latin typeface="Arial"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9pPr>
          </a:lstStyle>
          <a:p>
            <a:pPr>
              <a:defRPr/>
            </a:pPr>
            <a:r>
              <a:rPr lang="en-GB"/>
              <a:t>SIMBIO-SYS Experiment PM – SG Florence 20 December 2012</a:t>
            </a:r>
          </a:p>
        </p:txBody>
      </p:sp>
    </p:spTree>
    <p:extLst>
      <p:ext uri="{BB962C8B-B14F-4D97-AF65-F5344CB8AC3E}">
        <p14:creationId xmlns="" xmlns:p14="http://schemas.microsoft.com/office/powerpoint/2010/main" val="80881206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cxnSp>
        <p:nvCxnSpPr>
          <p:cNvPr id="42" name="Connettore 1 41"/>
          <p:cNvCxnSpPr/>
          <p:nvPr userDrawn="1"/>
        </p:nvCxnSpPr>
        <p:spPr>
          <a:xfrm>
            <a:off x="1423988" y="3228975"/>
            <a:ext cx="517525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0" name="Connettore 1 39"/>
          <p:cNvCxnSpPr/>
          <p:nvPr userDrawn="1"/>
        </p:nvCxnSpPr>
        <p:spPr>
          <a:xfrm>
            <a:off x="1423988" y="2057400"/>
            <a:ext cx="517525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203" name="Rectangle 11"/>
          <p:cNvSpPr>
            <a:spLocks noGrp="1" noChangeArrowheads="1"/>
          </p:cNvSpPr>
          <p:nvPr>
            <p:ph type="ctrTitle" sz="quarter"/>
          </p:nvPr>
        </p:nvSpPr>
        <p:spPr>
          <a:xfrm>
            <a:off x="1414463" y="2184563"/>
            <a:ext cx="5264150" cy="261610"/>
          </a:xfrm>
        </p:spPr>
        <p:txBody>
          <a:bodyPr lIns="0" tIns="0" rIns="0" bIns="0" anchor="ctr"/>
          <a:lstStyle>
            <a:lvl1pPr algn="l">
              <a:defRPr sz="1700">
                <a:solidFill>
                  <a:schemeClr val="bg1"/>
                </a:solidFill>
              </a:defRPr>
            </a:lvl1pPr>
          </a:lstStyle>
          <a:p>
            <a:pPr lvl="0"/>
            <a:r>
              <a:rPr lang="en-US" noProof="0" dirty="0" smtClean="0"/>
              <a:t>Click to edit Master title style</a:t>
            </a:r>
          </a:p>
        </p:txBody>
      </p:sp>
      <p:sp>
        <p:nvSpPr>
          <p:cNvPr id="8204" name="Rectangle 12"/>
          <p:cNvSpPr>
            <a:spLocks noGrp="1" noChangeArrowheads="1"/>
          </p:cNvSpPr>
          <p:nvPr>
            <p:ph type="subTitle" sz="quarter" idx="1"/>
          </p:nvPr>
        </p:nvSpPr>
        <p:spPr>
          <a:xfrm>
            <a:off x="1414463" y="2581275"/>
            <a:ext cx="5257800" cy="230832"/>
          </a:xfrm>
        </p:spPr>
        <p:txBody>
          <a:bodyPr/>
          <a:lstStyle>
            <a:lvl1pPr marL="0" indent="0">
              <a:buFontTx/>
              <a:buNone/>
              <a:defRPr sz="1500" b="1">
                <a:solidFill>
                  <a:schemeClr val="bg1"/>
                </a:solidFill>
              </a:defRPr>
            </a:lvl1pPr>
          </a:lstStyle>
          <a:p>
            <a:pPr lvl="0"/>
            <a:r>
              <a:rPr lang="en-US" noProof="0" dirty="0" smtClean="0"/>
              <a:t>Click to edit Text</a:t>
            </a:r>
          </a:p>
        </p:txBody>
      </p:sp>
    </p:spTree>
    <p:extLst>
      <p:ext uri="{BB962C8B-B14F-4D97-AF65-F5344CB8AC3E}">
        <p14:creationId xmlns="" xmlns:p14="http://schemas.microsoft.com/office/powerpoint/2010/main" val="3098840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3" name="Content Placeholder 2"/>
          <p:cNvSpPr>
            <a:spLocks noGrp="1"/>
          </p:cNvSpPr>
          <p:nvPr>
            <p:ph idx="1"/>
          </p:nvPr>
        </p:nvSpPr>
        <p:spPr>
          <a:xfrm>
            <a:off x="906461" y="1369104"/>
            <a:ext cx="7781927" cy="1338828"/>
          </a:xfrm>
        </p:spPr>
        <p:txBody>
          <a:bodyPr lIns="0" tIns="0" rIns="0" bIns="0"/>
          <a:lstStyle>
            <a:lvl2pPr>
              <a:buClr>
                <a:srgbClr val="DC291E"/>
              </a:buClr>
              <a:defRPr/>
            </a:lvl2pPr>
            <a:lvl3pPr>
              <a:buClr>
                <a:srgbClr val="DC291E"/>
              </a:buClr>
              <a:defRPr/>
            </a:lvl3pPr>
            <a:lvl4pPr>
              <a:buClr>
                <a:srgbClr val="DC291E"/>
              </a:buClr>
              <a:defRPr/>
            </a:lvl4pPr>
            <a:lvl5pPr>
              <a:buClr>
                <a:srgbClr val="DC291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4" name="Footer Placeholder 3"/>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5" name="Slide Number Placeholder 4"/>
          <p:cNvSpPr>
            <a:spLocks noGrp="1"/>
          </p:cNvSpPr>
          <p:nvPr>
            <p:ph type="sldNum" sz="quarter" idx="11"/>
          </p:nvPr>
        </p:nvSpPr>
        <p:spPr/>
        <p:txBody>
          <a:bodyPr/>
          <a:lstStyle>
            <a:lvl1pPr>
              <a:defRPr/>
            </a:lvl1pPr>
          </a:lstStyle>
          <a:p>
            <a:fld id="{5435B7B5-7003-4E29-A888-4546BD517E00}" type="slidenum">
              <a:rPr lang="en-US">
                <a:solidFill>
                  <a:srgbClr val="5F6A72"/>
                </a:solidFill>
              </a:rPr>
              <a:pPr/>
              <a:t>‹#›</a:t>
            </a:fld>
            <a:endParaRPr lang="en-US">
              <a:solidFill>
                <a:srgbClr val="5F6A72"/>
              </a:solidFill>
            </a:endParaRPr>
          </a:p>
        </p:txBody>
      </p:sp>
      <p:sp>
        <p:nvSpPr>
          <p:cNvPr id="6" name="Date Placeholder 5"/>
          <p:cNvSpPr>
            <a:spLocks noGrp="1"/>
          </p:cNvSpPr>
          <p:nvPr>
            <p:ph type="dt" sz="half" idx="12"/>
          </p:nvPr>
        </p:nvSpPr>
        <p:spPr/>
        <p:txBody>
          <a:bodyPr/>
          <a:lstStyle>
            <a:lvl1pPr>
              <a:defRPr/>
            </a:lvl1pPr>
          </a:lstStyle>
          <a:p>
            <a:fld id="{4C713CB8-28BD-46F3-8D7D-7944ACD7F2AF}" type="datetime1">
              <a:rPr lang="en-US">
                <a:solidFill>
                  <a:srgbClr val="5F6A72"/>
                </a:solidFill>
              </a:rPr>
              <a:pPr/>
              <a:t>4/17/2013</a:t>
            </a:fld>
            <a:endParaRPr lang="en-US">
              <a:solidFill>
                <a:srgbClr val="5F6A72"/>
              </a:solidFill>
            </a:endParaRPr>
          </a:p>
        </p:txBody>
      </p:sp>
      <p:sp>
        <p:nvSpPr>
          <p:cNvPr id="10"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28233254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4060" y="0"/>
            <a:ext cx="9135879" cy="6858000"/>
          </a:xfrm>
          <a:prstGeom prst="rect">
            <a:avLst/>
          </a:prstGeom>
        </p:spPr>
      </p:pic>
      <p:sp>
        <p:nvSpPr>
          <p:cNvPr id="5" name="Slide Number Placeholder 4"/>
          <p:cNvSpPr>
            <a:spLocks noGrp="1"/>
          </p:cNvSpPr>
          <p:nvPr>
            <p:ph type="sldNum" sz="quarter" idx="11"/>
          </p:nvPr>
        </p:nvSpPr>
        <p:spPr/>
        <p:txBody>
          <a:bodyPr/>
          <a:lstStyle>
            <a:lvl1pPr>
              <a:defRPr>
                <a:solidFill>
                  <a:schemeClr val="bg1"/>
                </a:solidFill>
              </a:defRPr>
            </a:lvl1pPr>
          </a:lstStyle>
          <a:p>
            <a:fld id="{1E628A9B-6857-4F34-8029-A0B1C4897699}" type="slidenum">
              <a:rPr lang="en-US" smtClean="0">
                <a:solidFill>
                  <a:srgbClr val="FFFFFF"/>
                </a:solidFill>
              </a:rPr>
              <a:pPr/>
              <a:t>‹#›</a:t>
            </a:fld>
            <a:endParaRPr lang="en-US">
              <a:solidFill>
                <a:srgbClr val="FFFFFF"/>
              </a:solidFill>
            </a:endParaRPr>
          </a:p>
        </p:txBody>
      </p:sp>
      <p:cxnSp>
        <p:nvCxnSpPr>
          <p:cNvPr id="7" name="Connettore 1 23"/>
          <p:cNvCxnSpPr/>
          <p:nvPr userDrawn="1"/>
        </p:nvCxnSpPr>
        <p:spPr>
          <a:xfrm>
            <a:off x="1419225" y="3305175"/>
            <a:ext cx="7272338" cy="0"/>
          </a:xfrm>
          <a:prstGeom prst="line">
            <a:avLst/>
          </a:prstGeom>
          <a:ln w="15875">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Connettore 1 24"/>
          <p:cNvCxnSpPr/>
          <p:nvPr userDrawn="1"/>
        </p:nvCxnSpPr>
        <p:spPr>
          <a:xfrm>
            <a:off x="1422400" y="1489075"/>
            <a:ext cx="7272338" cy="0"/>
          </a:xfrm>
          <a:prstGeom prst="line">
            <a:avLst/>
          </a:prstGeom>
          <a:ln w="158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2"/>
          </p:nvPr>
        </p:nvSpPr>
        <p:spPr>
          <a:xfrm>
            <a:off x="1419225" y="1648153"/>
            <a:ext cx="3962400" cy="369332"/>
          </a:xfrm>
        </p:spPr>
        <p:txBody>
          <a:bodyPr/>
          <a:lstStyle>
            <a:lvl1pPr marL="0" indent="0">
              <a:buFont typeface="Arial" pitchFamily="34" charset="0"/>
              <a:buNone/>
              <a:defRPr sz="1800" b="1">
                <a:solidFill>
                  <a:schemeClr val="bg1"/>
                </a:solidFill>
              </a:defRPr>
            </a:lvl1pPr>
          </a:lstStyle>
          <a:p>
            <a:pPr lvl="0"/>
            <a:r>
              <a:rPr lang="en-US" dirty="0" smtClean="0"/>
              <a:t>Click to edit Master text styles</a:t>
            </a:r>
          </a:p>
        </p:txBody>
      </p:sp>
    </p:spTree>
    <p:extLst>
      <p:ext uri="{BB962C8B-B14F-4D97-AF65-F5344CB8AC3E}">
        <p14:creationId xmlns="" xmlns:p14="http://schemas.microsoft.com/office/powerpoint/2010/main" val="369659498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0"/>
            <a:ext cx="3657600" cy="5029200"/>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5" name="Footer Placeholder 4"/>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6" name="Slide Number Placeholder 5"/>
          <p:cNvSpPr>
            <a:spLocks noGrp="1"/>
          </p:cNvSpPr>
          <p:nvPr>
            <p:ph type="sldNum" sz="quarter" idx="11"/>
          </p:nvPr>
        </p:nvSpPr>
        <p:spPr/>
        <p:txBody>
          <a:bodyPr/>
          <a:lstStyle>
            <a:lvl1pPr>
              <a:defRPr/>
            </a:lvl1pPr>
          </a:lstStyle>
          <a:p>
            <a:fld id="{9FCE46E8-61A3-49C1-8C75-3117B88F04D9}" type="slidenum">
              <a:rPr lang="en-US">
                <a:solidFill>
                  <a:srgbClr val="5F6A72"/>
                </a:solidFill>
              </a:rPr>
              <a:pPr/>
              <a:t>‹#›</a:t>
            </a:fld>
            <a:endParaRPr lang="en-US">
              <a:solidFill>
                <a:srgbClr val="5F6A72"/>
              </a:solidFill>
            </a:endParaRPr>
          </a:p>
        </p:txBody>
      </p:sp>
      <p:sp>
        <p:nvSpPr>
          <p:cNvPr id="7" name="Date Placeholder 6"/>
          <p:cNvSpPr>
            <a:spLocks noGrp="1"/>
          </p:cNvSpPr>
          <p:nvPr>
            <p:ph type="dt" sz="half" idx="12"/>
          </p:nvPr>
        </p:nvSpPr>
        <p:spPr/>
        <p:txBody>
          <a:bodyPr/>
          <a:lstStyle>
            <a:lvl1pPr>
              <a:defRPr/>
            </a:lvl1pPr>
          </a:lstStyle>
          <a:p>
            <a:fld id="{FF49D524-0AC4-44CB-8E15-8416BA285AA7}" type="datetime1">
              <a:rPr lang="en-US">
                <a:solidFill>
                  <a:srgbClr val="5F6A72"/>
                </a:solidFill>
              </a:rPr>
              <a:pPr/>
              <a:t>4/17/2013</a:t>
            </a:fld>
            <a:endParaRPr lang="en-US">
              <a:solidFill>
                <a:srgbClr val="5F6A72"/>
              </a:solidFill>
            </a:endParaRPr>
          </a:p>
        </p:txBody>
      </p:sp>
      <p:sp>
        <p:nvSpPr>
          <p:cNvPr id="15" name="Content Placeholder 2"/>
          <p:cNvSpPr>
            <a:spLocks noGrp="1"/>
          </p:cNvSpPr>
          <p:nvPr>
            <p:ph sz="half" idx="14"/>
          </p:nvPr>
        </p:nvSpPr>
        <p:spPr>
          <a:xfrm>
            <a:off x="5030788" y="1371600"/>
            <a:ext cx="3657600" cy="5029200"/>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6"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17"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349388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371599"/>
            <a:ext cx="3659204" cy="323851"/>
          </a:xfrm>
        </p:spPr>
        <p:txBody>
          <a:bodyPr bIns="72000"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Footer Placeholder 6"/>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8" name="Slide Number Placeholder 7"/>
          <p:cNvSpPr>
            <a:spLocks noGrp="1"/>
          </p:cNvSpPr>
          <p:nvPr>
            <p:ph type="sldNum" sz="quarter" idx="11"/>
          </p:nvPr>
        </p:nvSpPr>
        <p:spPr/>
        <p:txBody>
          <a:bodyPr/>
          <a:lstStyle>
            <a:lvl1pPr>
              <a:defRPr/>
            </a:lvl1pPr>
          </a:lstStyle>
          <a:p>
            <a:fld id="{42B2EC5C-240E-4A5D-89C9-58271949EDAF}" type="slidenum">
              <a:rPr lang="en-US">
                <a:solidFill>
                  <a:srgbClr val="5F6A72"/>
                </a:solidFill>
              </a:rPr>
              <a:pPr/>
              <a:t>‹#›</a:t>
            </a:fld>
            <a:endParaRPr lang="en-US">
              <a:solidFill>
                <a:srgbClr val="5F6A72"/>
              </a:solidFill>
            </a:endParaRPr>
          </a:p>
        </p:txBody>
      </p:sp>
      <p:sp>
        <p:nvSpPr>
          <p:cNvPr id="9" name="Date Placeholder 8"/>
          <p:cNvSpPr>
            <a:spLocks noGrp="1"/>
          </p:cNvSpPr>
          <p:nvPr>
            <p:ph type="dt" sz="half" idx="12"/>
          </p:nvPr>
        </p:nvSpPr>
        <p:spPr/>
        <p:txBody>
          <a:bodyPr/>
          <a:lstStyle>
            <a:lvl1pPr>
              <a:defRPr/>
            </a:lvl1pPr>
          </a:lstStyle>
          <a:p>
            <a:fld id="{E6ED9E41-8FEE-467B-AB69-6A1228A88E6F}" type="datetime1">
              <a:rPr lang="en-US">
                <a:solidFill>
                  <a:srgbClr val="5F6A72"/>
                </a:solidFill>
              </a:rPr>
              <a:pPr/>
              <a:t>4/17/2013</a:t>
            </a:fld>
            <a:endParaRPr lang="en-US">
              <a:solidFill>
                <a:srgbClr val="5F6A72"/>
              </a:solidFill>
            </a:endParaRPr>
          </a:p>
        </p:txBody>
      </p:sp>
      <p:sp>
        <p:nvSpPr>
          <p:cNvPr id="11" name="Content Placeholder 2"/>
          <p:cNvSpPr>
            <a:spLocks noGrp="1"/>
          </p:cNvSpPr>
          <p:nvPr>
            <p:ph sz="half" idx="17"/>
          </p:nvPr>
        </p:nvSpPr>
        <p:spPr>
          <a:xfrm>
            <a:off x="914400" y="1697831"/>
            <a:ext cx="3657600" cy="4702968"/>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2" name="Text Placeholder 2"/>
          <p:cNvSpPr>
            <a:spLocks noGrp="1"/>
          </p:cNvSpPr>
          <p:nvPr>
            <p:ph type="body" idx="18"/>
          </p:nvPr>
        </p:nvSpPr>
        <p:spPr>
          <a:xfrm>
            <a:off x="5029184" y="1371599"/>
            <a:ext cx="3659204" cy="323851"/>
          </a:xfrm>
        </p:spPr>
        <p:txBody>
          <a:bodyPr bIns="72000"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2"/>
          <p:cNvSpPr>
            <a:spLocks noGrp="1"/>
          </p:cNvSpPr>
          <p:nvPr>
            <p:ph sz="half" idx="19"/>
          </p:nvPr>
        </p:nvSpPr>
        <p:spPr>
          <a:xfrm>
            <a:off x="5029184" y="1697831"/>
            <a:ext cx="3657600" cy="4702968"/>
          </a:xfrm>
        </p:spPr>
        <p:txBody>
          <a:bodyPr lIns="0" tIns="0" rIns="0" bIns="0"/>
          <a:lstStyle>
            <a:lvl1pPr>
              <a:defRPr sz="1500"/>
            </a:lvl1pPr>
            <a:lvl2pPr>
              <a:buClr>
                <a:srgbClr val="DC291E"/>
              </a:buClr>
              <a:defRPr sz="1500"/>
            </a:lvl2pPr>
            <a:lvl3pPr>
              <a:buClr>
                <a:srgbClr val="DC291E"/>
              </a:buClr>
              <a:defRPr sz="1500"/>
            </a:lvl3pPr>
            <a:lvl4pPr>
              <a:buClr>
                <a:srgbClr val="DC291E"/>
              </a:buClr>
              <a:defRPr sz="1500"/>
            </a:lvl4pPr>
            <a:lvl5pPr>
              <a:buClr>
                <a:srgbClr val="DC291E"/>
              </a:buClr>
              <a:defRPr sz="15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5"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16"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89270171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4" name="Slide Number Placeholder 3"/>
          <p:cNvSpPr>
            <a:spLocks noGrp="1"/>
          </p:cNvSpPr>
          <p:nvPr>
            <p:ph type="sldNum" sz="quarter" idx="11"/>
          </p:nvPr>
        </p:nvSpPr>
        <p:spPr/>
        <p:txBody>
          <a:bodyPr/>
          <a:lstStyle>
            <a:lvl1pPr>
              <a:defRPr/>
            </a:lvl1pPr>
          </a:lstStyle>
          <a:p>
            <a:fld id="{55AA178A-D06B-4AD4-9C06-ED1EC315F31E}" type="slidenum">
              <a:rPr lang="en-US">
                <a:solidFill>
                  <a:srgbClr val="5F6A72"/>
                </a:solidFill>
              </a:rPr>
              <a:pPr/>
              <a:t>‹#›</a:t>
            </a:fld>
            <a:endParaRPr lang="en-US">
              <a:solidFill>
                <a:srgbClr val="5F6A72"/>
              </a:solidFill>
            </a:endParaRPr>
          </a:p>
        </p:txBody>
      </p:sp>
      <p:sp>
        <p:nvSpPr>
          <p:cNvPr id="5" name="Date Placeholder 4"/>
          <p:cNvSpPr>
            <a:spLocks noGrp="1"/>
          </p:cNvSpPr>
          <p:nvPr>
            <p:ph type="dt" sz="half" idx="12"/>
          </p:nvPr>
        </p:nvSpPr>
        <p:spPr/>
        <p:txBody>
          <a:bodyPr/>
          <a:lstStyle>
            <a:lvl1pPr>
              <a:defRPr/>
            </a:lvl1pPr>
          </a:lstStyle>
          <a:p>
            <a:fld id="{991F9B8A-E101-41C3-B55B-BD81BA8D04E4}" type="datetime1">
              <a:rPr lang="en-US">
                <a:solidFill>
                  <a:srgbClr val="5F6A72"/>
                </a:solidFill>
              </a:rPr>
              <a:pPr/>
              <a:t>4/17/2013</a:t>
            </a:fld>
            <a:endParaRPr lang="en-US" dirty="0">
              <a:solidFill>
                <a:srgbClr val="5F6A72"/>
              </a:solidFill>
            </a:endParaRPr>
          </a:p>
        </p:txBody>
      </p:sp>
      <p:sp>
        <p:nvSpPr>
          <p:cNvPr id="7"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8"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343280768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3" name="Slide Number Placeholder 2"/>
          <p:cNvSpPr>
            <a:spLocks noGrp="1"/>
          </p:cNvSpPr>
          <p:nvPr>
            <p:ph type="sldNum" sz="quarter" idx="11"/>
          </p:nvPr>
        </p:nvSpPr>
        <p:spPr/>
        <p:txBody>
          <a:bodyPr/>
          <a:lstStyle>
            <a:lvl1pPr>
              <a:defRPr/>
            </a:lvl1pPr>
          </a:lstStyle>
          <a:p>
            <a:fld id="{7BEB87E0-FDEE-4165-B5C7-37F010A1AECB}" type="slidenum">
              <a:rPr lang="en-US">
                <a:solidFill>
                  <a:srgbClr val="5F6A72"/>
                </a:solidFill>
              </a:rPr>
              <a:pPr/>
              <a:t>‹#›</a:t>
            </a:fld>
            <a:endParaRPr lang="en-US">
              <a:solidFill>
                <a:srgbClr val="5F6A72"/>
              </a:solidFill>
            </a:endParaRPr>
          </a:p>
        </p:txBody>
      </p:sp>
      <p:sp>
        <p:nvSpPr>
          <p:cNvPr id="4" name="Date Placeholder 3"/>
          <p:cNvSpPr>
            <a:spLocks noGrp="1"/>
          </p:cNvSpPr>
          <p:nvPr>
            <p:ph type="dt" sz="half" idx="12"/>
          </p:nvPr>
        </p:nvSpPr>
        <p:spPr/>
        <p:txBody>
          <a:bodyPr/>
          <a:lstStyle>
            <a:lvl1pPr>
              <a:defRPr/>
            </a:lvl1pPr>
          </a:lstStyle>
          <a:p>
            <a:fld id="{D4BAEB06-7574-4907-B7F3-A76EF4E0F622}" type="datetime1">
              <a:rPr lang="en-US">
                <a:solidFill>
                  <a:srgbClr val="5F6A72"/>
                </a:solidFill>
              </a:rPr>
              <a:pPr/>
              <a:t>4/17/2013</a:t>
            </a:fld>
            <a:endParaRPr lang="en-US">
              <a:solidFill>
                <a:srgbClr val="5F6A72"/>
              </a:solidFill>
            </a:endParaRPr>
          </a:p>
        </p:txBody>
      </p:sp>
    </p:spTree>
    <p:extLst>
      <p:ext uri="{BB962C8B-B14F-4D97-AF65-F5344CB8AC3E}">
        <p14:creationId xmlns="" xmlns:p14="http://schemas.microsoft.com/office/powerpoint/2010/main" val="18643389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1371600"/>
            <a:ext cx="7773988" cy="5029200"/>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5" name="Footer Placeholder 4"/>
          <p:cNvSpPr>
            <a:spLocks noGrp="1"/>
          </p:cNvSpPr>
          <p:nvPr>
            <p:ph type="ftr" sz="quarter" idx="10"/>
          </p:nvPr>
        </p:nvSpPr>
        <p:spPr/>
        <p:txBody>
          <a:bodyPr/>
          <a:lstStyle>
            <a:lvl1pPr>
              <a:defRPr/>
            </a:lvl1pPr>
          </a:lstStyle>
          <a:p>
            <a:r>
              <a:rPr lang="en-US">
                <a:solidFill>
                  <a:srgbClr val="5F6A72"/>
                </a:solidFill>
              </a:rPr>
              <a:t>© Copyright Selex ES. All rights reserved</a:t>
            </a:r>
          </a:p>
        </p:txBody>
      </p:sp>
      <p:sp>
        <p:nvSpPr>
          <p:cNvPr id="6" name="Slide Number Placeholder 5"/>
          <p:cNvSpPr>
            <a:spLocks noGrp="1"/>
          </p:cNvSpPr>
          <p:nvPr>
            <p:ph type="sldNum" sz="quarter" idx="11"/>
          </p:nvPr>
        </p:nvSpPr>
        <p:spPr/>
        <p:txBody>
          <a:bodyPr/>
          <a:lstStyle>
            <a:lvl1pPr>
              <a:defRPr/>
            </a:lvl1pPr>
          </a:lstStyle>
          <a:p>
            <a:fld id="{6C2A9603-9119-4C26-A15D-8AF347212CD1}" type="slidenum">
              <a:rPr lang="en-US">
                <a:solidFill>
                  <a:srgbClr val="5F6A72"/>
                </a:solidFill>
              </a:rPr>
              <a:pPr/>
              <a:t>‹#›</a:t>
            </a:fld>
            <a:endParaRPr lang="en-US">
              <a:solidFill>
                <a:srgbClr val="5F6A72"/>
              </a:solidFill>
            </a:endParaRPr>
          </a:p>
        </p:txBody>
      </p:sp>
      <p:sp>
        <p:nvSpPr>
          <p:cNvPr id="7" name="Date Placeholder 6"/>
          <p:cNvSpPr>
            <a:spLocks noGrp="1"/>
          </p:cNvSpPr>
          <p:nvPr>
            <p:ph type="dt" sz="half" idx="12"/>
          </p:nvPr>
        </p:nvSpPr>
        <p:spPr/>
        <p:txBody>
          <a:bodyPr/>
          <a:lstStyle>
            <a:lvl1pPr>
              <a:defRPr/>
            </a:lvl1pPr>
          </a:lstStyle>
          <a:p>
            <a:fld id="{DB027B47-DEFD-4575-8E18-FE85A38BA7C8}" type="datetime1">
              <a:rPr lang="en-US">
                <a:solidFill>
                  <a:srgbClr val="5F6A72"/>
                </a:solidFill>
              </a:rPr>
              <a:pPr/>
              <a:t>4/17/2013</a:t>
            </a:fld>
            <a:endParaRPr lang="en-US">
              <a:solidFill>
                <a:srgbClr val="5F6A72"/>
              </a:solidFill>
            </a:endParaRPr>
          </a:p>
        </p:txBody>
      </p:sp>
      <p:sp>
        <p:nvSpPr>
          <p:cNvPr id="10" name="Title 1"/>
          <p:cNvSpPr>
            <a:spLocks noGrp="1"/>
          </p:cNvSpPr>
          <p:nvPr>
            <p:ph type="title"/>
          </p:nvPr>
        </p:nvSpPr>
        <p:spPr>
          <a:xfrm>
            <a:off x="3001058" y="388938"/>
            <a:ext cx="5681662" cy="366712"/>
          </a:xfrm>
        </p:spPr>
        <p:txBody>
          <a:bodyPr rIns="0"/>
          <a:lstStyle/>
          <a:p>
            <a:r>
              <a:rPr lang="en-US" dirty="0" smtClean="0"/>
              <a:t>Click to edit Master title style</a:t>
            </a:r>
            <a:endParaRPr lang="it-IT" dirty="0"/>
          </a:p>
        </p:txBody>
      </p:sp>
      <p:sp>
        <p:nvSpPr>
          <p:cNvPr id="11" name="Text Placeholder 9"/>
          <p:cNvSpPr>
            <a:spLocks noGrp="1"/>
          </p:cNvSpPr>
          <p:nvPr>
            <p:ph type="body" sz="quarter" idx="13" hasCustomPrompt="1"/>
          </p:nvPr>
        </p:nvSpPr>
        <p:spPr>
          <a:xfrm>
            <a:off x="6323921" y="712762"/>
            <a:ext cx="2363788" cy="323165"/>
          </a:xfrm>
        </p:spPr>
        <p:txBody>
          <a:bodyPr rIns="0"/>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Tree>
    <p:extLst>
      <p:ext uri="{BB962C8B-B14F-4D97-AF65-F5344CB8AC3E}">
        <p14:creationId xmlns="" xmlns:p14="http://schemas.microsoft.com/office/powerpoint/2010/main" val="32205351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solidFill>
                  <a:srgbClr val="5F6A72"/>
                </a:solidFill>
              </a:rPr>
              <a:t>© Copyright Selex ES. All rights reserved</a:t>
            </a:r>
            <a:endParaRPr lang="en-US">
              <a:solidFill>
                <a:srgbClr val="5F6A72"/>
              </a:solidFill>
            </a:endParaRPr>
          </a:p>
        </p:txBody>
      </p:sp>
      <p:sp>
        <p:nvSpPr>
          <p:cNvPr id="4" name="Slide Number Placeholder 3"/>
          <p:cNvSpPr>
            <a:spLocks noGrp="1"/>
          </p:cNvSpPr>
          <p:nvPr>
            <p:ph type="sldNum" sz="quarter" idx="11"/>
          </p:nvPr>
        </p:nvSpPr>
        <p:spPr/>
        <p:txBody>
          <a:bodyPr/>
          <a:lstStyle/>
          <a:p>
            <a:fld id="{323FA36B-7FCB-477A-A02E-658C771B8707}" type="slidenum">
              <a:rPr lang="en-US" smtClean="0">
                <a:solidFill>
                  <a:srgbClr val="5F6A72"/>
                </a:solidFill>
              </a:rPr>
              <a:pPr/>
              <a:t>‹#›</a:t>
            </a:fld>
            <a:endParaRPr lang="en-US">
              <a:solidFill>
                <a:srgbClr val="5F6A72"/>
              </a:solidFill>
            </a:endParaRPr>
          </a:p>
        </p:txBody>
      </p:sp>
      <p:sp>
        <p:nvSpPr>
          <p:cNvPr id="5" name="Date Placeholder 4"/>
          <p:cNvSpPr>
            <a:spLocks noGrp="1"/>
          </p:cNvSpPr>
          <p:nvPr>
            <p:ph type="dt" sz="half" idx="12"/>
          </p:nvPr>
        </p:nvSpPr>
        <p:spPr/>
        <p:txBody>
          <a:bodyPr/>
          <a:lstStyle/>
          <a:p>
            <a:fld id="{1795DC64-35AE-46A8-A689-D2767433EB38}" type="datetime1">
              <a:rPr lang="en-US" smtClean="0">
                <a:solidFill>
                  <a:srgbClr val="5F6A72"/>
                </a:solidFill>
              </a:rPr>
              <a:pPr/>
              <a:t>4/17/2013</a:t>
            </a:fld>
            <a:endParaRPr lang="en-US">
              <a:solidFill>
                <a:srgbClr val="5F6A72"/>
              </a:solidFill>
            </a:endParaRPr>
          </a:p>
        </p:txBody>
      </p:sp>
      <p:sp>
        <p:nvSpPr>
          <p:cNvPr id="7" name="Title 1"/>
          <p:cNvSpPr>
            <a:spLocks noGrp="1"/>
          </p:cNvSpPr>
          <p:nvPr>
            <p:ph type="title"/>
          </p:nvPr>
        </p:nvSpPr>
        <p:spPr>
          <a:xfrm>
            <a:off x="3109913" y="388938"/>
            <a:ext cx="5681662" cy="366712"/>
          </a:xfrm>
        </p:spPr>
        <p:txBody>
          <a:bodyPr/>
          <a:lstStyle/>
          <a:p>
            <a:r>
              <a:rPr lang="en-US" dirty="0" smtClean="0"/>
              <a:t>Click to edit Master title style</a:t>
            </a:r>
            <a:endParaRPr lang="it-IT" dirty="0"/>
          </a:p>
        </p:txBody>
      </p:sp>
      <p:sp>
        <p:nvSpPr>
          <p:cNvPr id="8" name="Text Placeholder 9"/>
          <p:cNvSpPr>
            <a:spLocks noGrp="1"/>
          </p:cNvSpPr>
          <p:nvPr>
            <p:ph type="body" sz="quarter" idx="13" hasCustomPrompt="1"/>
          </p:nvPr>
        </p:nvSpPr>
        <p:spPr>
          <a:xfrm>
            <a:off x="6418262" y="712762"/>
            <a:ext cx="2363788" cy="323165"/>
          </a:xfrm>
        </p:spPr>
        <p:txBody>
          <a:bodyPr/>
          <a:lstStyle>
            <a:lvl1pPr marL="0" indent="0" algn="r">
              <a:buFont typeface="Arial" pitchFamily="34" charset="0"/>
              <a:buNone/>
              <a:defRPr b="1">
                <a:solidFill>
                  <a:srgbClr val="DC291E"/>
                </a:solidFill>
              </a:defRPr>
            </a:lvl1pPr>
          </a:lstStyle>
          <a:p>
            <a:pPr lvl="0"/>
            <a:r>
              <a:rPr lang="en-US" dirty="0" smtClean="0"/>
              <a:t>Subtitle</a:t>
            </a:r>
            <a:endParaRPr lang="it-IT" dirty="0"/>
          </a:p>
        </p:txBody>
      </p:sp>
      <p:sp>
        <p:nvSpPr>
          <p:cNvPr id="10" name="Text Placeholder 9"/>
          <p:cNvSpPr>
            <a:spLocks noGrp="1"/>
          </p:cNvSpPr>
          <p:nvPr>
            <p:ph type="body" sz="quarter" idx="14"/>
          </p:nvPr>
        </p:nvSpPr>
        <p:spPr>
          <a:xfrm>
            <a:off x="805542" y="1272124"/>
            <a:ext cx="3657600" cy="1431161"/>
          </a:xfrm>
        </p:spPr>
        <p:txBody>
          <a:bodyPr/>
          <a:lstStyle>
            <a:lvl1pPr>
              <a:defRPr/>
            </a:lvl1pPr>
            <a:lvl2pPr>
              <a:buClr>
                <a:srgbClr val="DC291E"/>
              </a:buClr>
              <a:defRPr/>
            </a:lvl2pPr>
            <a:lvl3pPr>
              <a:buClr>
                <a:srgbClr val="DC291E"/>
              </a:buClr>
              <a:defRPr/>
            </a:lvl3pPr>
            <a:lvl4pPr>
              <a:buClr>
                <a:srgbClr val="DC291E"/>
              </a:buClr>
              <a:defRPr/>
            </a:lvl4pPr>
            <a:lvl5pPr>
              <a:buClr>
                <a:srgbClr val="DC291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9" name="Picture Placeholder 8"/>
          <p:cNvSpPr>
            <a:spLocks noGrp="1"/>
          </p:cNvSpPr>
          <p:nvPr>
            <p:ph type="pic" sz="quarter" idx="15"/>
          </p:nvPr>
        </p:nvSpPr>
        <p:spPr>
          <a:xfrm>
            <a:off x="4767943" y="1371600"/>
            <a:ext cx="3920444" cy="5029200"/>
          </a:xfrm>
        </p:spPr>
        <p:txBody>
          <a:bodyPr/>
          <a:lstStyle>
            <a:lvl1pPr marL="0" indent="0">
              <a:buFont typeface="Arial" pitchFamily="34" charset="0"/>
              <a:buNone/>
              <a:defRPr/>
            </a:lvl1pPr>
          </a:lstStyle>
          <a:p>
            <a:endParaRPr lang="it-IT" dirty="0"/>
          </a:p>
        </p:txBody>
      </p:sp>
    </p:spTree>
    <p:extLst>
      <p:ext uri="{BB962C8B-B14F-4D97-AF65-F5344CB8AC3E}">
        <p14:creationId xmlns="" xmlns:p14="http://schemas.microsoft.com/office/powerpoint/2010/main" val="29500868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4288" y="0"/>
            <a:ext cx="9158288"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Connettore 1 23"/>
          <p:cNvCxnSpPr/>
          <p:nvPr userDrawn="1"/>
        </p:nvCxnSpPr>
        <p:spPr>
          <a:xfrm>
            <a:off x="1419225" y="3305175"/>
            <a:ext cx="7272338" cy="0"/>
          </a:xfrm>
          <a:prstGeom prst="line">
            <a:avLst/>
          </a:prstGeom>
          <a:ln w="15875">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 name="Connettore 1 24"/>
          <p:cNvCxnSpPr/>
          <p:nvPr userDrawn="1"/>
        </p:nvCxnSpPr>
        <p:spPr>
          <a:xfrm>
            <a:off x="1422400" y="1489075"/>
            <a:ext cx="7272338" cy="0"/>
          </a:xfrm>
          <a:prstGeom prst="line">
            <a:avLst/>
          </a:prstGeom>
          <a:ln w="158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2"/>
          </p:nvPr>
        </p:nvSpPr>
        <p:spPr>
          <a:xfrm>
            <a:off x="1419225" y="1648153"/>
            <a:ext cx="3962400" cy="276999"/>
          </a:xfrm>
        </p:spPr>
        <p:txBody>
          <a:bodyPr/>
          <a:lstStyle>
            <a:lvl1pPr marL="0" indent="0">
              <a:spcBef>
                <a:spcPts val="300"/>
              </a:spcBef>
              <a:buFont typeface="Arial" pitchFamily="34" charset="0"/>
              <a:buNone/>
              <a:defRPr sz="1800" b="1">
                <a:solidFill>
                  <a:schemeClr val="tx1"/>
                </a:solidFill>
              </a:defRPr>
            </a:lvl1pPr>
          </a:lstStyle>
          <a:p>
            <a:pPr lvl="0"/>
            <a:r>
              <a:rPr lang="en-US" dirty="0" smtClean="0"/>
              <a:t>Click to edit Master text styles</a:t>
            </a:r>
          </a:p>
        </p:txBody>
      </p:sp>
      <p:sp>
        <p:nvSpPr>
          <p:cNvPr id="6" name="Slide Number Placeholder 4"/>
          <p:cNvSpPr>
            <a:spLocks noGrp="1"/>
          </p:cNvSpPr>
          <p:nvPr>
            <p:ph type="sldNum" sz="quarter" idx="13"/>
          </p:nvPr>
        </p:nvSpPr>
        <p:spPr/>
        <p:txBody>
          <a:bodyPr/>
          <a:lstStyle>
            <a:lvl1pPr>
              <a:defRPr>
                <a:solidFill>
                  <a:schemeClr val="bg1"/>
                </a:solidFill>
              </a:defRPr>
            </a:lvl1pPr>
          </a:lstStyle>
          <a:p>
            <a:pPr>
              <a:defRPr/>
            </a:pPr>
            <a:fld id="{00508D7F-5128-45D3-B1F4-0399FBDF23A6}" type="slidenum">
              <a:rPr lang="en-US"/>
              <a:pPr>
                <a:defRPr/>
              </a:pPr>
              <a:t>‹#›</a:t>
            </a:fld>
            <a:endParaRPr lang="en-US"/>
          </a:p>
        </p:txBody>
      </p:sp>
      <p:sp>
        <p:nvSpPr>
          <p:cNvPr id="7" name="Footer Placeholder 3"/>
          <p:cNvSpPr>
            <a:spLocks noGrp="1"/>
          </p:cNvSpPr>
          <p:nvPr>
            <p:ph type="ftr" sz="quarter" idx="14"/>
          </p:nvPr>
        </p:nvSpPr>
        <p:spPr/>
        <p:txBody>
          <a:bodyPr/>
          <a:lstStyle>
            <a:lvl1pPr>
              <a:defRPr lang="en-US" sz="900" b="0" i="0" u="none" strike="noStrike" baseline="0"/>
            </a:lvl1pPr>
          </a:lstStyle>
          <a:p>
            <a:pPr>
              <a:defRPr/>
            </a:pPr>
            <a:r>
              <a:t>© Copyright Selex ES S.p.A 2013 All rights reserved</a:t>
            </a:r>
            <a:endParaRPr dirty="0"/>
          </a:p>
        </p:txBody>
      </p:sp>
    </p:spTree>
    <p:extLst>
      <p:ext uri="{BB962C8B-B14F-4D97-AF65-F5344CB8AC3E}">
        <p14:creationId xmlns="" xmlns:p14="http://schemas.microsoft.com/office/powerpoint/2010/main" val="1195786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
          <p:cNvSpPr>
            <a:spLocks noGrp="1" noChangeArrowheads="1"/>
          </p:cNvSpPr>
          <p:nvPr>
            <p:ph type="sldNum" sz="quarter" idx="10"/>
          </p:nvPr>
        </p:nvSpPr>
        <p:spPr>
          <a:xfrm>
            <a:off x="3309938" y="6540500"/>
            <a:ext cx="5376862" cy="317500"/>
          </a:xfrm>
        </p:spPr>
        <p:txBody>
          <a:bodyPr/>
          <a:lstStyle>
            <a:lvl1pPr>
              <a:defRPr/>
            </a:lvl1pPr>
          </a:lstStyle>
          <a:p>
            <a:pPr>
              <a:defRPr/>
            </a:pPr>
            <a:fld id="{88F7BD86-34FF-4097-9433-43C2EDB03E5E}" type="slidenum">
              <a:rPr lang="it-IT">
                <a:solidFill>
                  <a:srgbClr val="5F6A72"/>
                </a:solidFill>
              </a:rPr>
              <a:pPr>
                <a:defRPr/>
              </a:pPr>
              <a:t>‹#›</a:t>
            </a:fld>
            <a:endParaRPr lang="it-IT" dirty="0">
              <a:solidFill>
                <a:srgbClr val="5F6A72"/>
              </a:solidFill>
            </a:endParaRPr>
          </a:p>
        </p:txBody>
      </p:sp>
      <p:sp>
        <p:nvSpPr>
          <p:cNvPr id="5" name="Segnaposto piè di pagina 4"/>
          <p:cNvSpPr>
            <a:spLocks noGrp="1"/>
          </p:cNvSpPr>
          <p:nvPr>
            <p:ph type="ftr" sz="quarter" idx="11"/>
          </p:nvPr>
        </p:nvSpPr>
        <p:spPr>
          <a:xfrm>
            <a:off x="3284538" y="6510338"/>
            <a:ext cx="5621337" cy="274637"/>
          </a:xfrm>
        </p:spPr>
        <p:txBody>
          <a:bodyPr/>
          <a:lstStyle>
            <a:lvl1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baseline="0" dirty="0" smtClean="0">
                <a:solidFill>
                  <a:srgbClr val="000000"/>
                </a:solidFill>
                <a:latin typeface="Arial"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defRPr>
            </a:lvl9pPr>
          </a:lstStyle>
          <a:p>
            <a:pPr>
              <a:defRPr/>
            </a:pPr>
            <a:r>
              <a:rPr lang="en-GB"/>
              <a:t>SIMBIO-SYS Experiment PM – SG Florence 20 December 2012</a:t>
            </a:r>
          </a:p>
        </p:txBody>
      </p:sp>
    </p:spTree>
    <p:extLst>
      <p:ext uri="{BB962C8B-B14F-4D97-AF65-F5344CB8AC3E}">
        <p14:creationId xmlns="" xmlns:p14="http://schemas.microsoft.com/office/powerpoint/2010/main" val="14468570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Title 1"/>
          <p:cNvSpPr>
            <a:spLocks noGrp="1"/>
          </p:cNvSpPr>
          <p:nvPr>
            <p:ph type="title"/>
          </p:nvPr>
        </p:nvSpPr>
        <p:spPr>
          <a:xfrm>
            <a:off x="3001058" y="388938"/>
            <a:ext cx="5681662" cy="366712"/>
          </a:xfrm>
        </p:spPr>
        <p:txBody>
          <a:bodyPr rIns="0"/>
          <a:lstStyle>
            <a:lvl1pPr>
              <a:defRPr>
                <a:solidFill>
                  <a:schemeClr val="bg1"/>
                </a:solidFill>
              </a:defRPr>
            </a:lvl1pPr>
          </a:lstStyle>
          <a:p>
            <a:r>
              <a:rPr lang="en-US" dirty="0" smtClean="0"/>
              <a:t>Click to edit Master title style</a:t>
            </a:r>
            <a:endParaRPr lang="it-IT" dirty="0"/>
          </a:p>
        </p:txBody>
      </p:sp>
      <p:sp>
        <p:nvSpPr>
          <p:cNvPr id="5" name="Slide Number Placeholder 5"/>
          <p:cNvSpPr>
            <a:spLocks noGrp="1"/>
          </p:cNvSpPr>
          <p:nvPr>
            <p:ph type="sldNum" sz="quarter" idx="15"/>
          </p:nvPr>
        </p:nvSpPr>
        <p:spPr>
          <a:xfrm>
            <a:off x="7724775" y="6515100"/>
            <a:ext cx="1058863" cy="304800"/>
          </a:xfrm>
        </p:spPr>
        <p:txBody>
          <a:bodyPr/>
          <a:lstStyle>
            <a:lvl1pPr>
              <a:defRPr>
                <a:solidFill>
                  <a:srgbClr val="000000"/>
                </a:solidFill>
              </a:defRPr>
            </a:lvl1pPr>
          </a:lstStyle>
          <a:p>
            <a:pPr>
              <a:defRPr/>
            </a:pPr>
            <a:fld id="{8CFAE682-7CAD-43CD-873D-DDA0B51C01AB}" type="slidenum">
              <a:rPr lang="en-US"/>
              <a:pPr>
                <a:defRPr/>
              </a:pPr>
              <a:t>‹#›</a:t>
            </a:fld>
            <a:endParaRPr lang="en-US" dirty="0"/>
          </a:p>
        </p:txBody>
      </p:sp>
      <p:sp>
        <p:nvSpPr>
          <p:cNvPr id="6" name="Date Placeholder 6"/>
          <p:cNvSpPr>
            <a:spLocks noGrp="1"/>
          </p:cNvSpPr>
          <p:nvPr>
            <p:ph type="dt" sz="half" idx="16"/>
          </p:nvPr>
        </p:nvSpPr>
        <p:spPr>
          <a:xfrm>
            <a:off x="355600" y="6511925"/>
            <a:ext cx="1066800" cy="304800"/>
          </a:xfrm>
        </p:spPr>
        <p:txBody>
          <a:bodyPr/>
          <a:lstStyle>
            <a:lvl1pPr>
              <a:defRPr>
                <a:solidFill>
                  <a:srgbClr val="000000"/>
                </a:solidFill>
              </a:defRPr>
            </a:lvl1pPr>
          </a:lstStyle>
          <a:p>
            <a:pPr>
              <a:defRPr/>
            </a:pPr>
            <a:fld id="{A6B2146F-52B3-419F-8497-47DC0528EE0D}" type="datetime1">
              <a:rPr lang="en-US"/>
              <a:pPr>
                <a:defRPr/>
              </a:pPr>
              <a:t>4/17/2013</a:t>
            </a:fld>
            <a:endParaRPr lang="en-US" dirty="0"/>
          </a:p>
        </p:txBody>
      </p:sp>
      <p:sp>
        <p:nvSpPr>
          <p:cNvPr id="7" name="Footer Placeholder 3"/>
          <p:cNvSpPr>
            <a:spLocks noGrp="1"/>
          </p:cNvSpPr>
          <p:nvPr>
            <p:ph type="ftr" sz="quarter" idx="17"/>
          </p:nvPr>
        </p:nvSpPr>
        <p:spPr/>
        <p:txBody>
          <a:bodyPr/>
          <a:lstStyle>
            <a:lvl1pPr>
              <a:defRPr lang="en-US" sz="900" b="0" i="0" u="none" strike="noStrike" baseline="0"/>
            </a:lvl1pPr>
          </a:lstStyle>
          <a:p>
            <a:pPr>
              <a:defRPr/>
            </a:pPr>
            <a:r>
              <a:t>© Copyright Selex ES S.p.A 2013 All rights reserved</a:t>
            </a:r>
            <a:endParaRPr dirty="0"/>
          </a:p>
        </p:txBody>
      </p:sp>
      <p:sp>
        <p:nvSpPr>
          <p:cNvPr id="8" name="Content Placeholder 2"/>
          <p:cNvSpPr>
            <a:spLocks noGrp="1"/>
          </p:cNvSpPr>
          <p:nvPr>
            <p:ph sz="half" idx="1"/>
          </p:nvPr>
        </p:nvSpPr>
        <p:spPr>
          <a:xfrm>
            <a:off x="914400" y="1371600"/>
            <a:ext cx="3657600" cy="5029200"/>
          </a:xfrm>
        </p:spPr>
        <p:txBody>
          <a:bodyPr>
            <a:noAutofit/>
          </a:bodyPr>
          <a:lstStyle>
            <a:lvl1pPr marL="180975" indent="-180975">
              <a:spcBef>
                <a:spcPts val="300"/>
              </a:spcBef>
              <a:buClr>
                <a:srgbClr val="DC291E"/>
              </a:buClr>
              <a:buSzPct val="100000"/>
              <a:buFont typeface="Arial" pitchFamily="34" charset="0"/>
              <a:buChar char="•"/>
              <a:defRPr sz="1500">
                <a:solidFill>
                  <a:srgbClr val="000000"/>
                </a:solidFill>
              </a:defRPr>
            </a:lvl1pPr>
            <a:lvl2pPr marL="361950" indent="-180975">
              <a:spcBef>
                <a:spcPts val="300"/>
              </a:spcBef>
              <a:buClr>
                <a:srgbClr val="DC291E"/>
              </a:buClr>
              <a:buSzPct val="100000"/>
              <a:buFont typeface="Arial" pitchFamily="34" charset="0"/>
              <a:buChar char="−"/>
              <a:defRPr sz="1500">
                <a:solidFill>
                  <a:srgbClr val="000000"/>
                </a:solidFill>
              </a:defRPr>
            </a:lvl2pPr>
            <a:lvl3pPr marL="541338" indent="-173038">
              <a:spcBef>
                <a:spcPts val="300"/>
              </a:spcBef>
              <a:buClr>
                <a:srgbClr val="DC291E"/>
              </a:buClr>
              <a:buSzPct val="100000"/>
              <a:defRPr sz="1500">
                <a:solidFill>
                  <a:srgbClr val="000000"/>
                </a:solidFill>
              </a:defRPr>
            </a:lvl3pPr>
            <a:lvl4pPr marL="714375" indent="-184150">
              <a:spcBef>
                <a:spcPts val="300"/>
              </a:spcBef>
              <a:buClr>
                <a:srgbClr val="DC291E"/>
              </a:buClr>
              <a:defRPr sz="1500">
                <a:solidFill>
                  <a:srgbClr val="000000"/>
                </a:solidFill>
              </a:defRPr>
            </a:lvl4pPr>
            <a:lvl5pPr marL="896938" indent="-184150">
              <a:spcBef>
                <a:spcPts val="300"/>
              </a:spcBef>
              <a:buClr>
                <a:srgbClr val="DC291E"/>
              </a:buClr>
              <a:defRPr sz="15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9" name="Content Placeholder 2"/>
          <p:cNvSpPr>
            <a:spLocks noGrp="1"/>
          </p:cNvSpPr>
          <p:nvPr>
            <p:ph sz="half" idx="14"/>
          </p:nvPr>
        </p:nvSpPr>
        <p:spPr>
          <a:xfrm>
            <a:off x="5030788" y="1371600"/>
            <a:ext cx="3657600" cy="5029200"/>
          </a:xfrm>
        </p:spPr>
        <p:txBody>
          <a:bodyPr>
            <a:noAutofit/>
          </a:bodyPr>
          <a:lstStyle>
            <a:lvl1pPr marL="180975" indent="-180975">
              <a:spcBef>
                <a:spcPts val="300"/>
              </a:spcBef>
              <a:buClr>
                <a:srgbClr val="DC291E"/>
              </a:buClr>
              <a:buSzPct val="100000"/>
              <a:buFont typeface="Arial" pitchFamily="34" charset="0"/>
              <a:buChar char="•"/>
              <a:defRPr sz="1500">
                <a:solidFill>
                  <a:srgbClr val="000000"/>
                </a:solidFill>
              </a:defRPr>
            </a:lvl1pPr>
            <a:lvl2pPr marL="363538" indent="-182563">
              <a:spcBef>
                <a:spcPts val="300"/>
              </a:spcBef>
              <a:buClr>
                <a:srgbClr val="DC291E"/>
              </a:buClr>
              <a:buSzPct val="100000"/>
              <a:buFont typeface="Arial" pitchFamily="34" charset="0"/>
              <a:buChar char="−"/>
              <a:defRPr sz="1500">
                <a:solidFill>
                  <a:srgbClr val="000000"/>
                </a:solidFill>
              </a:defRPr>
            </a:lvl2pPr>
            <a:lvl3pPr marL="541338" indent="-173038">
              <a:spcBef>
                <a:spcPts val="300"/>
              </a:spcBef>
              <a:buClr>
                <a:srgbClr val="DC291E"/>
              </a:buClr>
              <a:buSzPct val="100000"/>
              <a:defRPr sz="1500">
                <a:solidFill>
                  <a:srgbClr val="000000"/>
                </a:solidFill>
              </a:defRPr>
            </a:lvl3pPr>
            <a:lvl4pPr marL="714375" indent="-184150">
              <a:spcBef>
                <a:spcPts val="300"/>
              </a:spcBef>
              <a:buClr>
                <a:srgbClr val="DC291E"/>
              </a:buClr>
              <a:defRPr sz="1500">
                <a:solidFill>
                  <a:srgbClr val="000000"/>
                </a:solidFill>
              </a:defRPr>
            </a:lvl4pPr>
            <a:lvl5pPr marL="896938" indent="-184150">
              <a:spcBef>
                <a:spcPts val="300"/>
              </a:spcBef>
              <a:buClr>
                <a:srgbClr val="DC291E"/>
              </a:buClr>
              <a:defRPr sz="15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Tree>
    <p:extLst>
      <p:ext uri="{BB962C8B-B14F-4D97-AF65-F5344CB8AC3E}">
        <p14:creationId xmlns="" xmlns:p14="http://schemas.microsoft.com/office/powerpoint/2010/main" val="242959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itle 1"/>
          <p:cNvSpPr>
            <a:spLocks noGrp="1"/>
          </p:cNvSpPr>
          <p:nvPr>
            <p:ph type="title"/>
          </p:nvPr>
        </p:nvSpPr>
        <p:spPr>
          <a:xfrm>
            <a:off x="3001058" y="388938"/>
            <a:ext cx="5681662" cy="366712"/>
          </a:xfrm>
        </p:spPr>
        <p:txBody>
          <a:bodyPr rIns="0"/>
          <a:lstStyle>
            <a:lvl1pPr>
              <a:defRPr>
                <a:solidFill>
                  <a:schemeClr val="bg1"/>
                </a:solidFill>
              </a:defRPr>
            </a:lvl1pPr>
          </a:lstStyle>
          <a:p>
            <a:r>
              <a:rPr lang="en-US" dirty="0" smtClean="0"/>
              <a:t>Click to edit Master title style</a:t>
            </a:r>
            <a:endParaRPr lang="it-IT" dirty="0"/>
          </a:p>
        </p:txBody>
      </p:sp>
      <p:sp>
        <p:nvSpPr>
          <p:cNvPr id="7" name="Slide Number Placeholder 7"/>
          <p:cNvSpPr>
            <a:spLocks noGrp="1"/>
          </p:cNvSpPr>
          <p:nvPr>
            <p:ph type="sldNum" sz="quarter" idx="20"/>
          </p:nvPr>
        </p:nvSpPr>
        <p:spPr>
          <a:xfrm>
            <a:off x="7696200" y="6515100"/>
            <a:ext cx="1087438" cy="304800"/>
          </a:xfrm>
        </p:spPr>
        <p:txBody>
          <a:bodyPr/>
          <a:lstStyle>
            <a:lvl1pPr>
              <a:defRPr>
                <a:solidFill>
                  <a:srgbClr val="000000"/>
                </a:solidFill>
              </a:defRPr>
            </a:lvl1pPr>
          </a:lstStyle>
          <a:p>
            <a:pPr>
              <a:defRPr/>
            </a:pPr>
            <a:fld id="{1BBEEDF8-47D8-4542-8F95-44EF3F331060}" type="slidenum">
              <a:rPr lang="en-US"/>
              <a:pPr>
                <a:defRPr/>
              </a:pPr>
              <a:t>‹#›</a:t>
            </a:fld>
            <a:endParaRPr lang="en-US" dirty="0"/>
          </a:p>
        </p:txBody>
      </p:sp>
      <p:sp>
        <p:nvSpPr>
          <p:cNvPr id="8" name="Date Placeholder 8"/>
          <p:cNvSpPr>
            <a:spLocks noGrp="1"/>
          </p:cNvSpPr>
          <p:nvPr>
            <p:ph type="dt" sz="half" idx="21"/>
          </p:nvPr>
        </p:nvSpPr>
        <p:spPr>
          <a:xfrm>
            <a:off x="355600" y="6511925"/>
            <a:ext cx="1054100" cy="304800"/>
          </a:xfrm>
        </p:spPr>
        <p:txBody>
          <a:bodyPr/>
          <a:lstStyle>
            <a:lvl1pPr>
              <a:defRPr>
                <a:solidFill>
                  <a:srgbClr val="000000"/>
                </a:solidFill>
              </a:defRPr>
            </a:lvl1pPr>
          </a:lstStyle>
          <a:p>
            <a:pPr>
              <a:defRPr/>
            </a:pPr>
            <a:fld id="{93CA0864-C2AA-487F-AF87-029E6A65F043}" type="datetime1">
              <a:rPr lang="en-US"/>
              <a:pPr>
                <a:defRPr/>
              </a:pPr>
              <a:t>4/17/2013</a:t>
            </a:fld>
            <a:endParaRPr lang="en-US" dirty="0"/>
          </a:p>
        </p:txBody>
      </p:sp>
      <p:sp>
        <p:nvSpPr>
          <p:cNvPr id="9" name="Footer Placeholder 3"/>
          <p:cNvSpPr>
            <a:spLocks noGrp="1"/>
          </p:cNvSpPr>
          <p:nvPr>
            <p:ph type="ftr" sz="quarter" idx="22"/>
          </p:nvPr>
        </p:nvSpPr>
        <p:spPr/>
        <p:txBody>
          <a:bodyPr/>
          <a:lstStyle>
            <a:lvl1pPr>
              <a:defRPr lang="en-US" sz="900" b="0" i="0" u="none" strike="noStrike" baseline="0"/>
            </a:lvl1pPr>
          </a:lstStyle>
          <a:p>
            <a:pPr>
              <a:defRPr/>
            </a:pPr>
            <a:r>
              <a:t>© Copyright Selex ES S.p.A 2013 All rights reserved</a:t>
            </a:r>
            <a:endParaRPr dirty="0"/>
          </a:p>
        </p:txBody>
      </p:sp>
      <p:sp>
        <p:nvSpPr>
          <p:cNvPr id="10" name="Text Placeholder 2"/>
          <p:cNvSpPr>
            <a:spLocks noGrp="1"/>
          </p:cNvSpPr>
          <p:nvPr>
            <p:ph type="body" idx="1"/>
          </p:nvPr>
        </p:nvSpPr>
        <p:spPr>
          <a:xfrm>
            <a:off x="914400" y="1371600"/>
            <a:ext cx="3659204" cy="323850"/>
          </a:xfrm>
        </p:spPr>
        <p:txBody>
          <a:bodyPr bIns="72000" anchor="b"/>
          <a:lstStyle>
            <a:lvl1pPr marL="0" indent="0">
              <a:spcBef>
                <a:spcPts val="300"/>
              </a:spcBef>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ext Placeholder 2"/>
          <p:cNvSpPr>
            <a:spLocks noGrp="1"/>
          </p:cNvSpPr>
          <p:nvPr>
            <p:ph type="body" idx="18"/>
          </p:nvPr>
        </p:nvSpPr>
        <p:spPr>
          <a:xfrm>
            <a:off x="5029184" y="1371600"/>
            <a:ext cx="3659204" cy="323850"/>
          </a:xfrm>
        </p:spPr>
        <p:txBody>
          <a:bodyPr bIns="72000" anchor="b"/>
          <a:lstStyle>
            <a:lvl1pPr marL="0" indent="0">
              <a:spcBef>
                <a:spcPts val="300"/>
              </a:spcBef>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6" name="Content Placeholder 2"/>
          <p:cNvSpPr>
            <a:spLocks noGrp="1"/>
          </p:cNvSpPr>
          <p:nvPr>
            <p:ph sz="half" idx="23"/>
          </p:nvPr>
        </p:nvSpPr>
        <p:spPr>
          <a:xfrm>
            <a:off x="914400" y="1695450"/>
            <a:ext cx="3657600" cy="4705350"/>
          </a:xfrm>
        </p:spPr>
        <p:txBody>
          <a:bodyPr>
            <a:noAutofit/>
          </a:bodyPr>
          <a:lstStyle>
            <a:lvl1pPr marL="180975" indent="-180975">
              <a:spcBef>
                <a:spcPts val="300"/>
              </a:spcBef>
              <a:buClr>
                <a:srgbClr val="DC291E"/>
              </a:buClr>
              <a:buSzPct val="100000"/>
              <a:buFont typeface="Arial" pitchFamily="34" charset="0"/>
              <a:buChar char="•"/>
              <a:defRPr sz="1500">
                <a:solidFill>
                  <a:srgbClr val="000000"/>
                </a:solidFill>
              </a:defRPr>
            </a:lvl1pPr>
            <a:lvl2pPr marL="361950" indent="-180975">
              <a:spcBef>
                <a:spcPts val="300"/>
              </a:spcBef>
              <a:buClr>
                <a:srgbClr val="DC291E"/>
              </a:buClr>
              <a:buSzPct val="100000"/>
              <a:buFont typeface="Arial" pitchFamily="34" charset="0"/>
              <a:buChar char="−"/>
              <a:defRPr sz="1500">
                <a:solidFill>
                  <a:srgbClr val="000000"/>
                </a:solidFill>
              </a:defRPr>
            </a:lvl2pPr>
            <a:lvl3pPr marL="541338" indent="-173038">
              <a:spcBef>
                <a:spcPts val="300"/>
              </a:spcBef>
              <a:buClr>
                <a:srgbClr val="DC291E"/>
              </a:buClr>
              <a:buSzPct val="100000"/>
              <a:defRPr sz="1500">
                <a:solidFill>
                  <a:srgbClr val="000000"/>
                </a:solidFill>
              </a:defRPr>
            </a:lvl3pPr>
            <a:lvl4pPr marL="714375" indent="-184150">
              <a:spcBef>
                <a:spcPts val="300"/>
              </a:spcBef>
              <a:buClr>
                <a:srgbClr val="DC291E"/>
              </a:buClr>
              <a:defRPr sz="1500">
                <a:solidFill>
                  <a:srgbClr val="000000"/>
                </a:solidFill>
              </a:defRPr>
            </a:lvl4pPr>
            <a:lvl5pPr marL="896938" indent="-184150">
              <a:spcBef>
                <a:spcPts val="300"/>
              </a:spcBef>
              <a:buClr>
                <a:srgbClr val="DC291E"/>
              </a:buClr>
              <a:defRPr sz="15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17" name="Content Placeholder 2"/>
          <p:cNvSpPr>
            <a:spLocks noGrp="1"/>
          </p:cNvSpPr>
          <p:nvPr>
            <p:ph sz="half" idx="24"/>
          </p:nvPr>
        </p:nvSpPr>
        <p:spPr>
          <a:xfrm>
            <a:off x="5030788" y="1695450"/>
            <a:ext cx="3657600" cy="4705350"/>
          </a:xfrm>
        </p:spPr>
        <p:txBody>
          <a:bodyPr>
            <a:noAutofit/>
          </a:bodyPr>
          <a:lstStyle>
            <a:lvl1pPr marL="180975" indent="-180975">
              <a:spcBef>
                <a:spcPts val="300"/>
              </a:spcBef>
              <a:buClr>
                <a:srgbClr val="DC291E"/>
              </a:buClr>
              <a:buSzPct val="100000"/>
              <a:buFont typeface="Arial" pitchFamily="34" charset="0"/>
              <a:buChar char="•"/>
              <a:defRPr sz="1500">
                <a:solidFill>
                  <a:srgbClr val="000000"/>
                </a:solidFill>
              </a:defRPr>
            </a:lvl1pPr>
            <a:lvl2pPr marL="361950" indent="-180975">
              <a:spcBef>
                <a:spcPts val="300"/>
              </a:spcBef>
              <a:buClr>
                <a:srgbClr val="DC291E"/>
              </a:buClr>
              <a:buSzPct val="100000"/>
              <a:buFont typeface="Arial" pitchFamily="34" charset="0"/>
              <a:buChar char="−"/>
              <a:defRPr sz="1500">
                <a:solidFill>
                  <a:srgbClr val="000000"/>
                </a:solidFill>
              </a:defRPr>
            </a:lvl2pPr>
            <a:lvl3pPr marL="541338" indent="-173038">
              <a:spcBef>
                <a:spcPts val="300"/>
              </a:spcBef>
              <a:buClr>
                <a:srgbClr val="DC291E"/>
              </a:buClr>
              <a:buSzPct val="100000"/>
              <a:defRPr sz="1500">
                <a:solidFill>
                  <a:srgbClr val="000000"/>
                </a:solidFill>
              </a:defRPr>
            </a:lvl3pPr>
            <a:lvl4pPr marL="714375" indent="-184150">
              <a:spcBef>
                <a:spcPts val="300"/>
              </a:spcBef>
              <a:buClr>
                <a:srgbClr val="DC291E"/>
              </a:buClr>
              <a:defRPr sz="1500">
                <a:solidFill>
                  <a:srgbClr val="000000"/>
                </a:solidFill>
              </a:defRPr>
            </a:lvl4pPr>
            <a:lvl5pPr marL="896938" indent="-184150">
              <a:spcBef>
                <a:spcPts val="300"/>
              </a:spcBef>
              <a:buClr>
                <a:srgbClr val="DC291E"/>
              </a:buClr>
              <a:defRPr sz="15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Tree>
    <p:extLst>
      <p:ext uri="{BB962C8B-B14F-4D97-AF65-F5344CB8AC3E}">
        <p14:creationId xmlns="" xmlns:p14="http://schemas.microsoft.com/office/powerpoint/2010/main" val="82141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01058" y="388938"/>
            <a:ext cx="5681662" cy="366712"/>
          </a:xfrm>
        </p:spPr>
        <p:txBody>
          <a:bodyPr rIns="0"/>
          <a:lstStyle>
            <a:lvl1pPr>
              <a:defRPr>
                <a:solidFill>
                  <a:schemeClr val="bg1"/>
                </a:solidFill>
              </a:defRPr>
            </a:lvl1pPr>
          </a:lstStyle>
          <a:p>
            <a:r>
              <a:rPr lang="en-US" dirty="0" smtClean="0"/>
              <a:t>Click to edit Master title style</a:t>
            </a:r>
            <a:endParaRPr lang="it-IT" dirty="0"/>
          </a:p>
        </p:txBody>
      </p:sp>
      <p:sp>
        <p:nvSpPr>
          <p:cNvPr id="3" name="Slide Number Placeholder 3"/>
          <p:cNvSpPr>
            <a:spLocks noGrp="1"/>
          </p:cNvSpPr>
          <p:nvPr>
            <p:ph type="sldNum" sz="quarter" idx="10"/>
          </p:nvPr>
        </p:nvSpPr>
        <p:spPr>
          <a:xfrm>
            <a:off x="7724775" y="6515100"/>
            <a:ext cx="1058863" cy="304800"/>
          </a:xfrm>
        </p:spPr>
        <p:txBody>
          <a:bodyPr/>
          <a:lstStyle>
            <a:lvl1pPr>
              <a:defRPr>
                <a:solidFill>
                  <a:srgbClr val="000000"/>
                </a:solidFill>
              </a:defRPr>
            </a:lvl1pPr>
          </a:lstStyle>
          <a:p>
            <a:pPr>
              <a:defRPr/>
            </a:pPr>
            <a:fld id="{2F68C6DF-4D5B-41FD-8BAC-DD315B01DD25}" type="slidenum">
              <a:rPr lang="en-US"/>
              <a:pPr>
                <a:defRPr/>
              </a:pPr>
              <a:t>‹#›</a:t>
            </a:fld>
            <a:endParaRPr lang="en-US" dirty="0"/>
          </a:p>
        </p:txBody>
      </p:sp>
      <p:sp>
        <p:nvSpPr>
          <p:cNvPr id="4" name="Date Placeholder 4"/>
          <p:cNvSpPr>
            <a:spLocks noGrp="1"/>
          </p:cNvSpPr>
          <p:nvPr>
            <p:ph type="dt" sz="half" idx="11"/>
          </p:nvPr>
        </p:nvSpPr>
        <p:spPr>
          <a:xfrm>
            <a:off x="355600" y="6511925"/>
            <a:ext cx="1066800" cy="304800"/>
          </a:xfrm>
        </p:spPr>
        <p:txBody>
          <a:bodyPr/>
          <a:lstStyle>
            <a:lvl1pPr>
              <a:defRPr>
                <a:solidFill>
                  <a:srgbClr val="000000"/>
                </a:solidFill>
              </a:defRPr>
            </a:lvl1pPr>
          </a:lstStyle>
          <a:p>
            <a:pPr>
              <a:defRPr/>
            </a:pPr>
            <a:fld id="{3EA7DA36-9CAE-4C5F-8CBE-7EBE101AF1D7}" type="datetime1">
              <a:rPr lang="en-US"/>
              <a:pPr>
                <a:defRPr/>
              </a:pPr>
              <a:t>4/17/2013</a:t>
            </a:fld>
            <a:endParaRPr lang="en-US" dirty="0"/>
          </a:p>
        </p:txBody>
      </p:sp>
      <p:sp>
        <p:nvSpPr>
          <p:cNvPr id="5" name="Footer Placeholder 3"/>
          <p:cNvSpPr>
            <a:spLocks noGrp="1"/>
          </p:cNvSpPr>
          <p:nvPr>
            <p:ph type="ftr" sz="quarter" idx="12"/>
          </p:nvPr>
        </p:nvSpPr>
        <p:spPr/>
        <p:txBody>
          <a:bodyPr/>
          <a:lstStyle>
            <a:lvl1pPr>
              <a:defRPr lang="en-US" sz="900" b="0" i="0" u="none" strike="noStrike" baseline="0"/>
            </a:lvl1pPr>
          </a:lstStyle>
          <a:p>
            <a:pPr>
              <a:defRPr/>
            </a:pPr>
            <a:r>
              <a:t>© Copyright Selex ES S.p.A 2013 All rights reserved</a:t>
            </a:r>
            <a:endParaRPr dirty="0"/>
          </a:p>
        </p:txBody>
      </p:sp>
    </p:spTree>
    <p:extLst>
      <p:ext uri="{BB962C8B-B14F-4D97-AF65-F5344CB8AC3E}">
        <p14:creationId xmlns="" xmlns:p14="http://schemas.microsoft.com/office/powerpoint/2010/main" val="195235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7705725" y="6515100"/>
            <a:ext cx="1077913" cy="304800"/>
          </a:xfrm>
        </p:spPr>
        <p:txBody>
          <a:bodyPr/>
          <a:lstStyle>
            <a:lvl1pPr>
              <a:defRPr>
                <a:solidFill>
                  <a:srgbClr val="000000"/>
                </a:solidFill>
              </a:defRPr>
            </a:lvl1pPr>
          </a:lstStyle>
          <a:p>
            <a:pPr>
              <a:defRPr/>
            </a:pPr>
            <a:fld id="{87558720-676D-45CC-8FD7-08CC58DDC988}" type="slidenum">
              <a:rPr lang="en-US"/>
              <a:pPr>
                <a:defRPr/>
              </a:pPr>
              <a:t>‹#›</a:t>
            </a:fld>
            <a:endParaRPr lang="en-US" dirty="0"/>
          </a:p>
        </p:txBody>
      </p:sp>
      <p:sp>
        <p:nvSpPr>
          <p:cNvPr id="3" name="Date Placeholder 3"/>
          <p:cNvSpPr>
            <a:spLocks noGrp="1"/>
          </p:cNvSpPr>
          <p:nvPr>
            <p:ph type="dt" sz="half" idx="11"/>
          </p:nvPr>
        </p:nvSpPr>
        <p:spPr>
          <a:xfrm>
            <a:off x="355600" y="6511925"/>
            <a:ext cx="1066800" cy="304800"/>
          </a:xfrm>
        </p:spPr>
        <p:txBody>
          <a:bodyPr/>
          <a:lstStyle>
            <a:lvl1pPr>
              <a:defRPr>
                <a:solidFill>
                  <a:srgbClr val="000000"/>
                </a:solidFill>
              </a:defRPr>
            </a:lvl1pPr>
          </a:lstStyle>
          <a:p>
            <a:pPr>
              <a:defRPr/>
            </a:pPr>
            <a:fld id="{4193323C-9B41-409C-BA91-6E49621C04B7}" type="datetime1">
              <a:rPr lang="en-US"/>
              <a:pPr>
                <a:defRPr/>
              </a:pPr>
              <a:t>4/17/2013</a:t>
            </a:fld>
            <a:endParaRPr lang="en-US" dirty="0"/>
          </a:p>
        </p:txBody>
      </p:sp>
      <p:sp>
        <p:nvSpPr>
          <p:cNvPr id="4" name="Footer Placeholder 3"/>
          <p:cNvSpPr>
            <a:spLocks noGrp="1"/>
          </p:cNvSpPr>
          <p:nvPr>
            <p:ph type="ftr" sz="quarter" idx="12"/>
          </p:nvPr>
        </p:nvSpPr>
        <p:spPr/>
        <p:txBody>
          <a:bodyPr/>
          <a:lstStyle>
            <a:lvl1pPr>
              <a:defRPr lang="en-US" sz="900" b="0" i="0" u="none" strike="noStrike" baseline="0"/>
            </a:lvl1pPr>
          </a:lstStyle>
          <a:p>
            <a:pPr>
              <a:defRPr/>
            </a:pPr>
            <a:r>
              <a:t>© Copyright Selex ES S.p.A 2013 All rights reserved</a:t>
            </a:r>
            <a:endParaRPr dirty="0"/>
          </a:p>
        </p:txBody>
      </p:sp>
    </p:spTree>
    <p:extLst>
      <p:ext uri="{BB962C8B-B14F-4D97-AF65-F5344CB8AC3E}">
        <p14:creationId xmlns="" xmlns:p14="http://schemas.microsoft.com/office/powerpoint/2010/main" val="56267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1371600"/>
            <a:ext cx="7773988" cy="5029200"/>
          </a:xfrm>
        </p:spPr>
        <p:txBody>
          <a:bodyPr>
            <a:noAutofit/>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10" name="Title 1"/>
          <p:cNvSpPr>
            <a:spLocks noGrp="1"/>
          </p:cNvSpPr>
          <p:nvPr>
            <p:ph type="title"/>
          </p:nvPr>
        </p:nvSpPr>
        <p:spPr>
          <a:xfrm>
            <a:off x="3001058" y="388938"/>
            <a:ext cx="5681662" cy="366712"/>
          </a:xfrm>
        </p:spPr>
        <p:txBody>
          <a:bodyPr rIns="0"/>
          <a:lstStyle>
            <a:lvl1pPr>
              <a:defRPr>
                <a:solidFill>
                  <a:schemeClr val="bg1"/>
                </a:solidFill>
              </a:defRPr>
            </a:lvl1pPr>
          </a:lstStyle>
          <a:p>
            <a:r>
              <a:rPr lang="en-US" dirty="0" smtClean="0"/>
              <a:t>Click to edit Master title style</a:t>
            </a:r>
            <a:endParaRPr lang="it-IT" dirty="0"/>
          </a:p>
        </p:txBody>
      </p:sp>
      <p:sp>
        <p:nvSpPr>
          <p:cNvPr id="4" name="Slide Number Placeholder 5"/>
          <p:cNvSpPr>
            <a:spLocks noGrp="1"/>
          </p:cNvSpPr>
          <p:nvPr>
            <p:ph type="sldNum" sz="quarter" idx="10"/>
          </p:nvPr>
        </p:nvSpPr>
        <p:spPr>
          <a:xfrm>
            <a:off x="7715250" y="6515100"/>
            <a:ext cx="1068388" cy="304800"/>
          </a:xfrm>
        </p:spPr>
        <p:txBody>
          <a:bodyPr/>
          <a:lstStyle>
            <a:lvl1pPr>
              <a:defRPr>
                <a:solidFill>
                  <a:srgbClr val="000000"/>
                </a:solidFill>
              </a:defRPr>
            </a:lvl1pPr>
          </a:lstStyle>
          <a:p>
            <a:pPr>
              <a:defRPr/>
            </a:pPr>
            <a:fld id="{2E9443C5-E38A-4DC5-BF34-E94FB476B303}" type="slidenum">
              <a:rPr lang="en-US"/>
              <a:pPr>
                <a:defRPr/>
              </a:pPr>
              <a:t>‹#›</a:t>
            </a:fld>
            <a:endParaRPr lang="en-US" dirty="0"/>
          </a:p>
        </p:txBody>
      </p:sp>
      <p:sp>
        <p:nvSpPr>
          <p:cNvPr id="5" name="Date Placeholder 6"/>
          <p:cNvSpPr>
            <a:spLocks noGrp="1"/>
          </p:cNvSpPr>
          <p:nvPr>
            <p:ph type="dt" sz="half" idx="11"/>
          </p:nvPr>
        </p:nvSpPr>
        <p:spPr>
          <a:xfrm>
            <a:off x="355600" y="6511925"/>
            <a:ext cx="1066800" cy="304800"/>
          </a:xfrm>
        </p:spPr>
        <p:txBody>
          <a:bodyPr/>
          <a:lstStyle>
            <a:lvl1pPr>
              <a:defRPr>
                <a:solidFill>
                  <a:srgbClr val="000000"/>
                </a:solidFill>
              </a:defRPr>
            </a:lvl1pPr>
          </a:lstStyle>
          <a:p>
            <a:pPr>
              <a:defRPr/>
            </a:pPr>
            <a:fld id="{D539FDE2-727F-41C3-8DAE-0C954A88CEA6}" type="datetime1">
              <a:rPr lang="en-US"/>
              <a:pPr>
                <a:defRPr/>
              </a:pPr>
              <a:t>4/17/2013</a:t>
            </a:fld>
            <a:endParaRPr lang="en-US" dirty="0"/>
          </a:p>
        </p:txBody>
      </p:sp>
      <p:sp>
        <p:nvSpPr>
          <p:cNvPr id="6" name="Footer Placeholder 3"/>
          <p:cNvSpPr>
            <a:spLocks noGrp="1"/>
          </p:cNvSpPr>
          <p:nvPr>
            <p:ph type="ftr" sz="quarter" idx="12"/>
          </p:nvPr>
        </p:nvSpPr>
        <p:spPr/>
        <p:txBody>
          <a:bodyPr/>
          <a:lstStyle>
            <a:lvl1pPr>
              <a:defRPr lang="en-US" sz="900" b="0" i="0" u="none" strike="noStrike" baseline="0"/>
            </a:lvl1pPr>
          </a:lstStyle>
          <a:p>
            <a:pPr>
              <a:defRPr/>
            </a:pPr>
            <a:r>
              <a:t>© Copyright Selex ES S.p.A 2013 All rights reserved</a:t>
            </a:r>
            <a:endParaRPr dirty="0"/>
          </a:p>
        </p:txBody>
      </p:sp>
    </p:spTree>
    <p:extLst>
      <p:ext uri="{BB962C8B-B14F-4D97-AF65-F5344CB8AC3E}">
        <p14:creationId xmlns="" xmlns:p14="http://schemas.microsoft.com/office/powerpoint/2010/main" val="894894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4767943" y="1371600"/>
            <a:ext cx="3920444" cy="5029200"/>
          </a:xfrm>
        </p:spPr>
        <p:txBody>
          <a:bodyPr>
            <a:noAutofit/>
          </a:bodyPr>
          <a:lstStyle>
            <a:lvl1pPr marL="0" indent="0">
              <a:buFont typeface="Arial" pitchFamily="34" charset="0"/>
              <a:buNone/>
              <a:defRPr>
                <a:solidFill>
                  <a:srgbClr val="000000"/>
                </a:solidFill>
              </a:defRPr>
            </a:lvl1pPr>
          </a:lstStyle>
          <a:p>
            <a:pPr lvl="0"/>
            <a:endParaRPr lang="it-IT" noProof="0" dirty="0"/>
          </a:p>
        </p:txBody>
      </p:sp>
      <p:sp>
        <p:nvSpPr>
          <p:cNvPr id="13" name="Title 1"/>
          <p:cNvSpPr>
            <a:spLocks noGrp="1"/>
          </p:cNvSpPr>
          <p:nvPr>
            <p:ph type="title"/>
          </p:nvPr>
        </p:nvSpPr>
        <p:spPr>
          <a:xfrm>
            <a:off x="3001058" y="388938"/>
            <a:ext cx="5681662" cy="366712"/>
          </a:xfrm>
        </p:spPr>
        <p:txBody>
          <a:bodyPr rIns="0"/>
          <a:lstStyle>
            <a:lvl1pPr>
              <a:defRPr>
                <a:solidFill>
                  <a:schemeClr val="bg1"/>
                </a:solidFill>
              </a:defRPr>
            </a:lvl1pPr>
          </a:lstStyle>
          <a:p>
            <a:r>
              <a:rPr lang="en-US" dirty="0" smtClean="0"/>
              <a:t>Click to edit Master title style</a:t>
            </a:r>
            <a:endParaRPr lang="it-IT" dirty="0"/>
          </a:p>
        </p:txBody>
      </p:sp>
      <p:sp>
        <p:nvSpPr>
          <p:cNvPr id="5" name="Slide Number Placeholder 3"/>
          <p:cNvSpPr>
            <a:spLocks noGrp="1"/>
          </p:cNvSpPr>
          <p:nvPr>
            <p:ph type="sldNum" sz="quarter" idx="16"/>
          </p:nvPr>
        </p:nvSpPr>
        <p:spPr>
          <a:xfrm>
            <a:off x="7715250" y="6515100"/>
            <a:ext cx="1068388" cy="304800"/>
          </a:xfrm>
        </p:spPr>
        <p:txBody>
          <a:bodyPr/>
          <a:lstStyle>
            <a:lvl1pPr>
              <a:defRPr>
                <a:solidFill>
                  <a:srgbClr val="000000"/>
                </a:solidFill>
              </a:defRPr>
            </a:lvl1pPr>
          </a:lstStyle>
          <a:p>
            <a:pPr>
              <a:defRPr/>
            </a:pPr>
            <a:fld id="{B65208D7-F874-4117-8BBA-30BC60F5F73E}" type="slidenum">
              <a:rPr lang="en-US"/>
              <a:pPr>
                <a:defRPr/>
              </a:pPr>
              <a:t>‹#›</a:t>
            </a:fld>
            <a:endParaRPr lang="en-US" dirty="0"/>
          </a:p>
        </p:txBody>
      </p:sp>
      <p:sp>
        <p:nvSpPr>
          <p:cNvPr id="6" name="Date Placeholder 4"/>
          <p:cNvSpPr>
            <a:spLocks noGrp="1"/>
          </p:cNvSpPr>
          <p:nvPr>
            <p:ph type="dt" sz="half" idx="17"/>
          </p:nvPr>
        </p:nvSpPr>
        <p:spPr>
          <a:xfrm>
            <a:off x="355600" y="6511925"/>
            <a:ext cx="1063625" cy="304800"/>
          </a:xfrm>
        </p:spPr>
        <p:txBody>
          <a:bodyPr/>
          <a:lstStyle>
            <a:lvl1pPr>
              <a:defRPr>
                <a:solidFill>
                  <a:srgbClr val="000000"/>
                </a:solidFill>
              </a:defRPr>
            </a:lvl1pPr>
          </a:lstStyle>
          <a:p>
            <a:pPr>
              <a:defRPr/>
            </a:pPr>
            <a:fld id="{7A79E4C9-3173-4009-AD72-F1869A0FDC77}" type="datetime1">
              <a:rPr lang="en-US"/>
              <a:pPr>
                <a:defRPr/>
              </a:pPr>
              <a:t>4/17/2013</a:t>
            </a:fld>
            <a:endParaRPr lang="en-US" dirty="0"/>
          </a:p>
        </p:txBody>
      </p:sp>
      <p:sp>
        <p:nvSpPr>
          <p:cNvPr id="7" name="Footer Placeholder 3"/>
          <p:cNvSpPr>
            <a:spLocks noGrp="1"/>
          </p:cNvSpPr>
          <p:nvPr>
            <p:ph type="ftr" sz="quarter" idx="18"/>
          </p:nvPr>
        </p:nvSpPr>
        <p:spPr/>
        <p:txBody>
          <a:bodyPr/>
          <a:lstStyle>
            <a:lvl1pPr>
              <a:defRPr lang="en-US" sz="900" b="0" i="0" u="none" strike="noStrike" baseline="0"/>
            </a:lvl1pPr>
          </a:lstStyle>
          <a:p>
            <a:pPr>
              <a:defRPr/>
            </a:pPr>
            <a:r>
              <a:t>© Copyright Selex ES S.p.A 2013 All rights reserved</a:t>
            </a:r>
            <a:endParaRPr dirty="0"/>
          </a:p>
        </p:txBody>
      </p:sp>
      <p:sp>
        <p:nvSpPr>
          <p:cNvPr id="15" name="Content Placeholder 2"/>
          <p:cNvSpPr>
            <a:spLocks noGrp="1"/>
          </p:cNvSpPr>
          <p:nvPr>
            <p:ph sz="half" idx="1"/>
          </p:nvPr>
        </p:nvSpPr>
        <p:spPr>
          <a:xfrm>
            <a:off x="914400" y="1371600"/>
            <a:ext cx="3657600" cy="5029200"/>
          </a:xfrm>
        </p:spPr>
        <p:txBody>
          <a:bodyPr>
            <a:noAutofit/>
          </a:bodyPr>
          <a:lstStyle>
            <a:lvl1pPr marL="180975" indent="-180975">
              <a:spcBef>
                <a:spcPts val="300"/>
              </a:spcBef>
              <a:buClr>
                <a:srgbClr val="DC291E"/>
              </a:buClr>
              <a:buSzPct val="100000"/>
              <a:buFont typeface="Arial" pitchFamily="34" charset="0"/>
              <a:buChar char="•"/>
              <a:defRPr sz="1500">
                <a:solidFill>
                  <a:srgbClr val="000000"/>
                </a:solidFill>
              </a:defRPr>
            </a:lvl1pPr>
            <a:lvl2pPr marL="361950" indent="-180975">
              <a:spcBef>
                <a:spcPts val="300"/>
              </a:spcBef>
              <a:buClr>
                <a:srgbClr val="DC291E"/>
              </a:buClr>
              <a:buSzPct val="100000"/>
              <a:buFont typeface="Arial" pitchFamily="34" charset="0"/>
              <a:buChar char="−"/>
              <a:defRPr sz="1500">
                <a:solidFill>
                  <a:srgbClr val="000000"/>
                </a:solidFill>
              </a:defRPr>
            </a:lvl2pPr>
            <a:lvl3pPr marL="541338" indent="-173038">
              <a:spcBef>
                <a:spcPts val="300"/>
              </a:spcBef>
              <a:buClr>
                <a:srgbClr val="DC291E"/>
              </a:buClr>
              <a:buSzPct val="100000"/>
              <a:defRPr sz="1500">
                <a:solidFill>
                  <a:srgbClr val="000000"/>
                </a:solidFill>
              </a:defRPr>
            </a:lvl3pPr>
            <a:lvl4pPr marL="714375" indent="-184150">
              <a:spcBef>
                <a:spcPts val="300"/>
              </a:spcBef>
              <a:buClr>
                <a:srgbClr val="DC291E"/>
              </a:buClr>
              <a:defRPr sz="1500">
                <a:solidFill>
                  <a:srgbClr val="000000"/>
                </a:solidFill>
              </a:defRPr>
            </a:lvl4pPr>
            <a:lvl5pPr marL="896938" indent="-184150">
              <a:spcBef>
                <a:spcPts val="300"/>
              </a:spcBef>
              <a:buClr>
                <a:srgbClr val="DC291E"/>
              </a:buClr>
              <a:defRPr sz="15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Tree>
    <p:extLst>
      <p:ext uri="{BB962C8B-B14F-4D97-AF65-F5344CB8AC3E}">
        <p14:creationId xmlns="" xmlns:p14="http://schemas.microsoft.com/office/powerpoint/2010/main" val="325222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alphaModFix amt="0"/>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09913" y="388938"/>
            <a:ext cx="568166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TITLE</a:t>
            </a:r>
          </a:p>
        </p:txBody>
      </p:sp>
      <p:sp>
        <p:nvSpPr>
          <p:cNvPr id="1027" name="Rectangle 3"/>
          <p:cNvSpPr>
            <a:spLocks noGrp="1" noChangeArrowheads="1"/>
          </p:cNvSpPr>
          <p:nvPr>
            <p:ph type="body" idx="1"/>
          </p:nvPr>
        </p:nvSpPr>
        <p:spPr bwMode="auto">
          <a:xfrm>
            <a:off x="914400" y="1371600"/>
            <a:ext cx="7773988" cy="1338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650038" y="6515100"/>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r" eaLnBrk="1" hangingPunct="1">
              <a:defRPr sz="1400">
                <a:latin typeface="Arial" pitchFamily="34" charset="0"/>
                <a:cs typeface="+mn-cs"/>
              </a:defRPr>
            </a:lvl1pPr>
          </a:lstStyle>
          <a:p>
            <a:pPr>
              <a:defRPr/>
            </a:pPr>
            <a:fld id="{EB4A8DD6-BBF1-4237-9A4A-02F671555874}" type="slidenum">
              <a:rPr lang="en-US"/>
              <a:pPr>
                <a:defRPr/>
              </a:pPr>
              <a:t>‹#›</a:t>
            </a:fld>
            <a:endParaRPr lang="en-US"/>
          </a:p>
        </p:txBody>
      </p:sp>
      <p:sp>
        <p:nvSpPr>
          <p:cNvPr id="1028" name="Rectangle 4"/>
          <p:cNvSpPr>
            <a:spLocks noGrp="1" noChangeArrowheads="1"/>
          </p:cNvSpPr>
          <p:nvPr>
            <p:ph type="dt" sz="half" idx="2"/>
          </p:nvPr>
        </p:nvSpPr>
        <p:spPr bwMode="auto">
          <a:xfrm>
            <a:off x="355600" y="6511925"/>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1" hangingPunct="1">
              <a:defRPr sz="1400">
                <a:latin typeface="Arial" pitchFamily="34" charset="0"/>
                <a:cs typeface="+mn-cs"/>
              </a:defRPr>
            </a:lvl1pPr>
          </a:lstStyle>
          <a:p>
            <a:pPr>
              <a:defRPr/>
            </a:pPr>
            <a:fld id="{D98F46F6-3D0B-4768-8680-7916B984B5BB}" type="datetime1">
              <a:rPr lang="en-US"/>
              <a:pPr>
                <a:defRPr/>
              </a:pPr>
              <a:t>4/17/2013</a:t>
            </a:fld>
            <a:endParaRPr lang="en-US"/>
          </a:p>
        </p:txBody>
      </p:sp>
      <p:pic>
        <p:nvPicPr>
          <p:cNvPr id="2" name="Picture 1"/>
          <p:cNvPicPr>
            <a:picLocks noChangeAspect="1"/>
          </p:cNvPicPr>
          <p:nvPr/>
        </p:nvPicPr>
        <p:blipFill>
          <a:blip r:embed="rId12">
            <a:extLst>
              <a:ext uri="{28A0092B-C50C-407E-A947-70E740481C1C}">
                <a14:useLocalDpi xmlns="" xmlns:a14="http://schemas.microsoft.com/office/drawing/2010/main" val="0"/>
              </a:ext>
            </a:extLst>
          </a:blip>
          <a:srcRect/>
          <a:stretch>
            <a:fillRect/>
          </a:stretch>
        </p:blipFill>
        <p:spPr bwMode="auto">
          <a:xfrm>
            <a:off x="-11113"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Footer Placeholder 3"/>
          <p:cNvSpPr>
            <a:spLocks noGrp="1"/>
          </p:cNvSpPr>
          <p:nvPr>
            <p:ph type="ftr" sz="quarter" idx="3"/>
          </p:nvPr>
        </p:nvSpPr>
        <p:spPr>
          <a:xfrm rot="16200000">
            <a:off x="-1581150" y="3714751"/>
            <a:ext cx="3629025" cy="247650"/>
          </a:xfrm>
          <a:prstGeom prst="rect">
            <a:avLst/>
          </a:prstGeom>
        </p:spPr>
        <p:txBody>
          <a:bodyPr/>
          <a:lstStyle>
            <a:lvl1pPr algn="ctr">
              <a:defRPr lang="en-US" sz="900" b="0" i="0" u="none" strike="noStrike" baseline="0" dirty="0">
                <a:solidFill>
                  <a:srgbClr val="000000"/>
                </a:solidFill>
                <a:latin typeface="Arial" pitchFamily="34" charset="0"/>
                <a:cs typeface="Arial" pitchFamily="34" charset="0"/>
              </a:defRPr>
            </a:lvl1pPr>
          </a:lstStyle>
          <a:p>
            <a:pPr>
              <a:defRPr/>
            </a:pPr>
            <a:r>
              <a:t>© Copyright </a:t>
            </a:r>
            <a:r>
              <a:rPr err="1"/>
              <a:t>Selex</a:t>
            </a:r>
            <a:r>
              <a:t> ES </a:t>
            </a:r>
            <a:r>
              <a:rPr err="1"/>
              <a:t>S.p.A</a:t>
            </a:r>
            <a:r>
              <a:t> 2013 All rights reserved</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timing>
    <p:tnLst>
      <p:par>
        <p:cTn id="1" dur="indefinite" restart="never" nodeType="tmRoot"/>
      </p:par>
    </p:tnLst>
  </p:timing>
  <p:hf hdr="0" dt="0"/>
  <p:txStyles>
    <p:titleStyle>
      <a:lvl1pPr algn="r" rtl="0" eaLnBrk="0" fontAlgn="base" hangingPunct="0">
        <a:spcBef>
          <a:spcPct val="0"/>
        </a:spcBef>
        <a:spcAft>
          <a:spcPct val="0"/>
        </a:spcAft>
        <a:defRPr b="1">
          <a:solidFill>
            <a:schemeClr val="tx2"/>
          </a:solidFill>
          <a:latin typeface="+mj-lt"/>
          <a:ea typeface="+mj-ea"/>
          <a:cs typeface="+mj-cs"/>
        </a:defRPr>
      </a:lvl1pPr>
      <a:lvl2pPr algn="r" rtl="0" eaLnBrk="0" fontAlgn="base" hangingPunct="0">
        <a:spcBef>
          <a:spcPct val="0"/>
        </a:spcBef>
        <a:spcAft>
          <a:spcPct val="0"/>
        </a:spcAft>
        <a:defRPr b="1">
          <a:solidFill>
            <a:schemeClr val="tx2"/>
          </a:solidFill>
          <a:latin typeface="Arial" pitchFamily="34" charset="0"/>
        </a:defRPr>
      </a:lvl2pPr>
      <a:lvl3pPr algn="r" rtl="0" eaLnBrk="0" fontAlgn="base" hangingPunct="0">
        <a:spcBef>
          <a:spcPct val="0"/>
        </a:spcBef>
        <a:spcAft>
          <a:spcPct val="0"/>
        </a:spcAft>
        <a:defRPr b="1">
          <a:solidFill>
            <a:schemeClr val="tx2"/>
          </a:solidFill>
          <a:latin typeface="Arial" pitchFamily="34" charset="0"/>
        </a:defRPr>
      </a:lvl3pPr>
      <a:lvl4pPr algn="r" rtl="0" eaLnBrk="0" fontAlgn="base" hangingPunct="0">
        <a:spcBef>
          <a:spcPct val="0"/>
        </a:spcBef>
        <a:spcAft>
          <a:spcPct val="0"/>
        </a:spcAft>
        <a:defRPr b="1">
          <a:solidFill>
            <a:schemeClr val="tx2"/>
          </a:solidFill>
          <a:latin typeface="Arial" pitchFamily="34" charset="0"/>
        </a:defRPr>
      </a:lvl4pPr>
      <a:lvl5pPr algn="r" rtl="0" eaLnBrk="0" fontAlgn="base" hangingPunct="0">
        <a:spcBef>
          <a:spcPct val="0"/>
        </a:spcBef>
        <a:spcAft>
          <a:spcPct val="0"/>
        </a:spcAft>
        <a:defRPr b="1">
          <a:solidFill>
            <a:schemeClr val="tx2"/>
          </a:solidFill>
          <a:latin typeface="Arial" pitchFamily="34" charset="0"/>
        </a:defRPr>
      </a:lvl5pPr>
      <a:lvl6pPr marL="457200" algn="r" rtl="0" fontAlgn="base">
        <a:spcBef>
          <a:spcPct val="0"/>
        </a:spcBef>
        <a:spcAft>
          <a:spcPct val="0"/>
        </a:spcAft>
        <a:defRPr b="1">
          <a:solidFill>
            <a:schemeClr val="tx2"/>
          </a:solidFill>
          <a:latin typeface="Arial" pitchFamily="34" charset="0"/>
        </a:defRPr>
      </a:lvl6pPr>
      <a:lvl7pPr marL="914400" algn="r" rtl="0" fontAlgn="base">
        <a:spcBef>
          <a:spcPct val="0"/>
        </a:spcBef>
        <a:spcAft>
          <a:spcPct val="0"/>
        </a:spcAft>
        <a:defRPr b="1">
          <a:solidFill>
            <a:schemeClr val="tx2"/>
          </a:solidFill>
          <a:latin typeface="Arial" pitchFamily="34" charset="0"/>
        </a:defRPr>
      </a:lvl7pPr>
      <a:lvl8pPr marL="1371600" algn="r" rtl="0" fontAlgn="base">
        <a:spcBef>
          <a:spcPct val="0"/>
        </a:spcBef>
        <a:spcAft>
          <a:spcPct val="0"/>
        </a:spcAft>
        <a:defRPr b="1">
          <a:solidFill>
            <a:schemeClr val="tx2"/>
          </a:solidFill>
          <a:latin typeface="Arial" pitchFamily="34" charset="0"/>
        </a:defRPr>
      </a:lvl8pPr>
      <a:lvl9pPr marL="1828800" algn="r" rtl="0" fontAlgn="base">
        <a:spcBef>
          <a:spcPct val="0"/>
        </a:spcBef>
        <a:spcAft>
          <a:spcPct val="0"/>
        </a:spcAft>
        <a:defRPr b="1">
          <a:solidFill>
            <a:schemeClr val="tx2"/>
          </a:solidFill>
          <a:latin typeface="Arial" pitchFamily="34" charset="0"/>
        </a:defRPr>
      </a:lvl9pPr>
    </p:titleStyle>
    <p:bodyStyle>
      <a:lvl1pPr marL="266700" indent="-266700" algn="l" rtl="0" eaLnBrk="0" fontAlgn="base" hangingPunct="0">
        <a:spcBef>
          <a:spcPct val="20000"/>
        </a:spcBef>
        <a:spcAft>
          <a:spcPct val="0"/>
        </a:spcAft>
        <a:buSzPct val="150000"/>
        <a:buBlip>
          <a:blip r:embed="rId13"/>
        </a:buBlip>
        <a:defRPr sz="1500">
          <a:solidFill>
            <a:schemeClr val="tx1"/>
          </a:solidFill>
          <a:latin typeface="+mn-lt"/>
          <a:ea typeface="+mn-ea"/>
          <a:cs typeface="+mn-cs"/>
        </a:defRPr>
      </a:lvl1pPr>
      <a:lvl2pPr marL="617538" indent="-171450" algn="l" rtl="0" eaLnBrk="0" fontAlgn="base" hangingPunct="0">
        <a:spcBef>
          <a:spcPct val="20000"/>
        </a:spcBef>
        <a:spcAft>
          <a:spcPct val="0"/>
        </a:spcAft>
        <a:buClr>
          <a:srgbClr val="DC291E"/>
        </a:buClr>
        <a:buSzPct val="110000"/>
        <a:buFont typeface="Arial" charset="0"/>
        <a:buChar char="•"/>
        <a:defRPr sz="1500">
          <a:solidFill>
            <a:schemeClr val="tx1"/>
          </a:solidFill>
          <a:latin typeface="+mn-lt"/>
        </a:defRPr>
      </a:lvl2pPr>
      <a:lvl3pPr marL="969963" indent="-173038" algn="l" rtl="0" eaLnBrk="0" fontAlgn="base" hangingPunct="0">
        <a:spcBef>
          <a:spcPct val="20000"/>
        </a:spcBef>
        <a:spcAft>
          <a:spcPct val="0"/>
        </a:spcAft>
        <a:buClr>
          <a:srgbClr val="DC291E"/>
        </a:buClr>
        <a:buSzPct val="105000"/>
        <a:buFont typeface="Arial" charset="0"/>
        <a:buChar char="–"/>
        <a:defRPr sz="1500">
          <a:solidFill>
            <a:schemeClr val="tx1"/>
          </a:solidFill>
          <a:latin typeface="+mn-lt"/>
        </a:defRPr>
      </a:lvl3pPr>
      <a:lvl4pPr marL="1333500" indent="-184150" algn="l" rtl="0" eaLnBrk="0" fontAlgn="base" hangingPunct="0">
        <a:spcBef>
          <a:spcPct val="20000"/>
        </a:spcBef>
        <a:spcAft>
          <a:spcPct val="0"/>
        </a:spcAft>
        <a:buClr>
          <a:srgbClr val="DC291E"/>
        </a:buClr>
        <a:buFont typeface="Arial" charset="0"/>
        <a:buChar char="–"/>
        <a:defRPr sz="1500">
          <a:solidFill>
            <a:schemeClr val="tx1"/>
          </a:solidFill>
          <a:latin typeface="+mn-lt"/>
        </a:defRPr>
      </a:lvl4pPr>
      <a:lvl5pPr marL="1697038" indent="-184150" algn="l" rtl="0" eaLnBrk="0" fontAlgn="base" hangingPunct="0">
        <a:spcBef>
          <a:spcPct val="20000"/>
        </a:spcBef>
        <a:spcAft>
          <a:spcPct val="0"/>
        </a:spcAft>
        <a:buClr>
          <a:srgbClr val="DC291E"/>
        </a:buClr>
        <a:buFont typeface="Arial"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alphaModFix amt="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09913" y="388938"/>
            <a:ext cx="568166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TITLE</a:t>
            </a:r>
          </a:p>
        </p:txBody>
      </p:sp>
      <p:sp>
        <p:nvSpPr>
          <p:cNvPr id="1027" name="Rectangle 3"/>
          <p:cNvSpPr>
            <a:spLocks noGrp="1" noChangeArrowheads="1"/>
          </p:cNvSpPr>
          <p:nvPr>
            <p:ph type="body" idx="1"/>
          </p:nvPr>
        </p:nvSpPr>
        <p:spPr bwMode="auto">
          <a:xfrm>
            <a:off x="914400" y="1371599"/>
            <a:ext cx="7773988" cy="1338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2960688" y="6534150"/>
            <a:ext cx="312420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cs typeface="Arial" pitchFamily="34" charset="0"/>
              </a:defRPr>
            </a:lvl1pPr>
          </a:lstStyle>
          <a:p>
            <a:r>
              <a:rPr lang="en-US">
                <a:solidFill>
                  <a:srgbClr val="5F6A72"/>
                </a:solidFill>
                <a:latin typeface="Arial" pitchFamily="34" charset="0"/>
              </a:rPr>
              <a:t>© Copyright Selex ES. All rights reserved</a:t>
            </a:r>
          </a:p>
        </p:txBody>
      </p:sp>
      <p:sp>
        <p:nvSpPr>
          <p:cNvPr id="1030" name="Rectangle 6"/>
          <p:cNvSpPr>
            <a:spLocks noGrp="1" noChangeArrowheads="1"/>
          </p:cNvSpPr>
          <p:nvPr>
            <p:ph type="sldNum" sz="quarter" idx="4"/>
          </p:nvPr>
        </p:nvSpPr>
        <p:spPr bwMode="auto">
          <a:xfrm>
            <a:off x="6650038" y="6515100"/>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r" eaLnBrk="1" hangingPunct="1">
              <a:defRPr sz="1400"/>
            </a:lvl1pPr>
          </a:lstStyle>
          <a:p>
            <a:fld id="{323FA36B-7FCB-477A-A02E-658C771B8707}" type="slidenum">
              <a:rPr lang="en-US">
                <a:solidFill>
                  <a:srgbClr val="5F6A72"/>
                </a:solidFill>
                <a:latin typeface="Arial" pitchFamily="34" charset="0"/>
                <a:cs typeface="+mn-cs"/>
              </a:rPr>
              <a:pPr/>
              <a:t>‹#›</a:t>
            </a:fld>
            <a:endParaRPr lang="en-US">
              <a:solidFill>
                <a:srgbClr val="5F6A72"/>
              </a:solidFill>
              <a:latin typeface="Arial" pitchFamily="34" charset="0"/>
              <a:cs typeface="+mn-cs"/>
            </a:endParaRPr>
          </a:p>
        </p:txBody>
      </p:sp>
      <p:sp>
        <p:nvSpPr>
          <p:cNvPr id="1028" name="Rectangle 4"/>
          <p:cNvSpPr>
            <a:spLocks noGrp="1" noChangeArrowheads="1"/>
          </p:cNvSpPr>
          <p:nvPr>
            <p:ph type="dt" sz="half" idx="2"/>
          </p:nvPr>
        </p:nvSpPr>
        <p:spPr bwMode="auto">
          <a:xfrm>
            <a:off x="355600" y="6511925"/>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1" hangingPunct="1">
              <a:defRPr sz="1400"/>
            </a:lvl1pPr>
          </a:lstStyle>
          <a:p>
            <a:fld id="{1795DC64-35AE-46A8-A689-D2767433EB38}" type="datetime1">
              <a:rPr lang="en-US">
                <a:solidFill>
                  <a:srgbClr val="5F6A72"/>
                </a:solidFill>
                <a:latin typeface="Arial" pitchFamily="34" charset="0"/>
                <a:cs typeface="+mn-cs"/>
              </a:rPr>
              <a:pPr/>
              <a:t>4/17/2013</a:t>
            </a:fld>
            <a:endParaRPr lang="en-US">
              <a:solidFill>
                <a:srgbClr val="5F6A72"/>
              </a:solidFill>
              <a:latin typeface="Arial" pitchFamily="34" charset="0"/>
              <a:cs typeface="+mn-cs"/>
            </a:endParaRPr>
          </a:p>
        </p:txBody>
      </p:sp>
      <p:pic>
        <p:nvPicPr>
          <p:cNvPr id="2" name="Picture 1"/>
          <p:cNvPicPr>
            <a:picLocks noChangeAspect="1"/>
          </p:cNvPicPr>
          <p:nvPr userDrawn="1"/>
        </p:nvPicPr>
        <p:blipFill>
          <a:blip r:embed="rId12">
            <a:extLst>
              <a:ext uri="{28A0092B-C50C-407E-A947-70E740481C1C}">
                <a14:useLocalDpi xmlns="" xmlns:a14="http://schemas.microsoft.com/office/drawing/2010/main" val="0"/>
              </a:ext>
            </a:extLst>
          </a:blip>
          <a:stretch>
            <a:fillRect/>
          </a:stretch>
        </p:blipFill>
        <p:spPr>
          <a:xfrm>
            <a:off x="-10454" y="0"/>
            <a:ext cx="9135879" cy="6858000"/>
          </a:xfrm>
          <a:prstGeom prst="rect">
            <a:avLst/>
          </a:prstGeom>
        </p:spPr>
      </p:pic>
    </p:spTree>
    <p:extLst>
      <p:ext uri="{BB962C8B-B14F-4D97-AF65-F5344CB8AC3E}">
        <p14:creationId xmlns="" xmlns:p14="http://schemas.microsoft.com/office/powerpoint/2010/main" val="40138361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Lst>
  <p:timing>
    <p:tnLst>
      <p:par>
        <p:cTn id="1" dur="indefinite" restart="never" nodeType="tmRoot"/>
      </p:par>
    </p:tnLst>
  </p:timing>
  <p:hf sldNum="0" hdr="0" dt="0"/>
  <p:txStyles>
    <p:titleStyle>
      <a:lvl1pPr algn="r" rtl="0" fontAlgn="base">
        <a:spcBef>
          <a:spcPct val="0"/>
        </a:spcBef>
        <a:spcAft>
          <a:spcPct val="0"/>
        </a:spcAft>
        <a:defRPr b="1">
          <a:solidFill>
            <a:schemeClr val="tx2"/>
          </a:solidFill>
          <a:latin typeface="+mj-lt"/>
          <a:ea typeface="+mj-ea"/>
          <a:cs typeface="+mj-cs"/>
        </a:defRPr>
      </a:lvl1pPr>
      <a:lvl2pPr algn="r" rtl="0" fontAlgn="base">
        <a:spcBef>
          <a:spcPct val="0"/>
        </a:spcBef>
        <a:spcAft>
          <a:spcPct val="0"/>
        </a:spcAft>
        <a:defRPr b="1">
          <a:solidFill>
            <a:schemeClr val="tx2"/>
          </a:solidFill>
          <a:latin typeface="Arial" pitchFamily="34" charset="0"/>
        </a:defRPr>
      </a:lvl2pPr>
      <a:lvl3pPr algn="r" rtl="0" fontAlgn="base">
        <a:spcBef>
          <a:spcPct val="0"/>
        </a:spcBef>
        <a:spcAft>
          <a:spcPct val="0"/>
        </a:spcAft>
        <a:defRPr b="1">
          <a:solidFill>
            <a:schemeClr val="tx2"/>
          </a:solidFill>
          <a:latin typeface="Arial" pitchFamily="34" charset="0"/>
        </a:defRPr>
      </a:lvl3pPr>
      <a:lvl4pPr algn="r" rtl="0" fontAlgn="base">
        <a:spcBef>
          <a:spcPct val="0"/>
        </a:spcBef>
        <a:spcAft>
          <a:spcPct val="0"/>
        </a:spcAft>
        <a:defRPr b="1">
          <a:solidFill>
            <a:schemeClr val="tx2"/>
          </a:solidFill>
          <a:latin typeface="Arial" pitchFamily="34" charset="0"/>
        </a:defRPr>
      </a:lvl4pPr>
      <a:lvl5pPr algn="r" rtl="0" fontAlgn="base">
        <a:spcBef>
          <a:spcPct val="0"/>
        </a:spcBef>
        <a:spcAft>
          <a:spcPct val="0"/>
        </a:spcAft>
        <a:defRPr b="1">
          <a:solidFill>
            <a:schemeClr val="tx2"/>
          </a:solidFill>
          <a:latin typeface="Arial" pitchFamily="34" charset="0"/>
        </a:defRPr>
      </a:lvl5pPr>
      <a:lvl6pPr marL="457200" algn="r" rtl="0" fontAlgn="base">
        <a:spcBef>
          <a:spcPct val="0"/>
        </a:spcBef>
        <a:spcAft>
          <a:spcPct val="0"/>
        </a:spcAft>
        <a:defRPr b="1">
          <a:solidFill>
            <a:schemeClr val="tx2"/>
          </a:solidFill>
          <a:latin typeface="Arial" pitchFamily="34" charset="0"/>
        </a:defRPr>
      </a:lvl6pPr>
      <a:lvl7pPr marL="914400" algn="r" rtl="0" fontAlgn="base">
        <a:spcBef>
          <a:spcPct val="0"/>
        </a:spcBef>
        <a:spcAft>
          <a:spcPct val="0"/>
        </a:spcAft>
        <a:defRPr b="1">
          <a:solidFill>
            <a:schemeClr val="tx2"/>
          </a:solidFill>
          <a:latin typeface="Arial" pitchFamily="34" charset="0"/>
        </a:defRPr>
      </a:lvl7pPr>
      <a:lvl8pPr marL="1371600" algn="r" rtl="0" fontAlgn="base">
        <a:spcBef>
          <a:spcPct val="0"/>
        </a:spcBef>
        <a:spcAft>
          <a:spcPct val="0"/>
        </a:spcAft>
        <a:defRPr b="1">
          <a:solidFill>
            <a:schemeClr val="tx2"/>
          </a:solidFill>
          <a:latin typeface="Arial" pitchFamily="34" charset="0"/>
        </a:defRPr>
      </a:lvl8pPr>
      <a:lvl9pPr marL="1828800" algn="r" rtl="0" fontAlgn="base">
        <a:spcBef>
          <a:spcPct val="0"/>
        </a:spcBef>
        <a:spcAft>
          <a:spcPct val="0"/>
        </a:spcAft>
        <a:defRPr b="1">
          <a:solidFill>
            <a:schemeClr val="tx2"/>
          </a:solidFill>
          <a:latin typeface="Arial" pitchFamily="34" charset="0"/>
        </a:defRPr>
      </a:lvl9pPr>
    </p:titleStyle>
    <p:bodyStyle>
      <a:lvl1pPr marL="266700" indent="-266700" algn="l" rtl="0" fontAlgn="base">
        <a:spcBef>
          <a:spcPct val="20000"/>
        </a:spcBef>
        <a:spcAft>
          <a:spcPct val="0"/>
        </a:spcAft>
        <a:buSzPct val="150000"/>
        <a:buBlip>
          <a:blip r:embed="rId13"/>
        </a:buBlip>
        <a:defRPr sz="1500">
          <a:solidFill>
            <a:schemeClr val="tx1"/>
          </a:solidFill>
          <a:latin typeface="+mn-lt"/>
          <a:ea typeface="+mn-ea"/>
          <a:cs typeface="+mn-cs"/>
        </a:defRPr>
      </a:lvl1pPr>
      <a:lvl2pPr marL="617538" indent="-171450" algn="l" rtl="0" fontAlgn="base">
        <a:spcBef>
          <a:spcPct val="20000"/>
        </a:spcBef>
        <a:spcAft>
          <a:spcPct val="0"/>
        </a:spcAft>
        <a:buClr>
          <a:srgbClr val="DC291E"/>
        </a:buClr>
        <a:buSzPct val="110000"/>
        <a:buFont typeface="Arial" pitchFamily="34" charset="0"/>
        <a:buChar char="•"/>
        <a:defRPr sz="1500">
          <a:solidFill>
            <a:schemeClr val="tx1"/>
          </a:solidFill>
          <a:latin typeface="+mn-lt"/>
        </a:defRPr>
      </a:lvl2pPr>
      <a:lvl3pPr marL="969963" indent="-173038" algn="l" rtl="0" fontAlgn="base">
        <a:spcBef>
          <a:spcPct val="20000"/>
        </a:spcBef>
        <a:spcAft>
          <a:spcPct val="0"/>
        </a:spcAft>
        <a:buClr>
          <a:srgbClr val="DC291E"/>
        </a:buClr>
        <a:buSzPct val="105000"/>
        <a:buFont typeface="Arial" pitchFamily="34" charset="0"/>
        <a:buChar char="–"/>
        <a:defRPr sz="1500">
          <a:solidFill>
            <a:schemeClr val="tx1"/>
          </a:solidFill>
          <a:latin typeface="+mn-lt"/>
        </a:defRPr>
      </a:lvl3pPr>
      <a:lvl4pPr marL="1333500" indent="-184150" algn="l" rtl="0" fontAlgn="base">
        <a:spcBef>
          <a:spcPct val="20000"/>
        </a:spcBef>
        <a:spcAft>
          <a:spcPct val="0"/>
        </a:spcAft>
        <a:buClr>
          <a:srgbClr val="DC291E"/>
        </a:buClr>
        <a:buFont typeface="Arial" pitchFamily="34" charset="0"/>
        <a:buChar char="–"/>
        <a:defRPr sz="1500">
          <a:solidFill>
            <a:schemeClr val="tx1"/>
          </a:solidFill>
          <a:latin typeface="+mn-lt"/>
        </a:defRPr>
      </a:lvl4pPr>
      <a:lvl5pPr marL="1697038" indent="-184150" algn="l" rtl="0" fontAlgn="base">
        <a:spcBef>
          <a:spcPct val="20000"/>
        </a:spcBef>
        <a:spcAft>
          <a:spcPct val="0"/>
        </a:spcAft>
        <a:buClr>
          <a:srgbClr val="DC291E"/>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alphaModFix amt="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09913" y="388938"/>
            <a:ext cx="568166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TITLE</a:t>
            </a:r>
          </a:p>
        </p:txBody>
      </p:sp>
      <p:sp>
        <p:nvSpPr>
          <p:cNvPr id="1027" name="Rectangle 3"/>
          <p:cNvSpPr>
            <a:spLocks noGrp="1" noChangeArrowheads="1"/>
          </p:cNvSpPr>
          <p:nvPr>
            <p:ph type="body" idx="1"/>
          </p:nvPr>
        </p:nvSpPr>
        <p:spPr bwMode="auto">
          <a:xfrm>
            <a:off x="914400" y="1371599"/>
            <a:ext cx="7773988" cy="1338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2960688" y="6534150"/>
            <a:ext cx="312420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cs typeface="Arial" pitchFamily="34" charset="0"/>
              </a:defRPr>
            </a:lvl1pPr>
          </a:lstStyle>
          <a:p>
            <a:r>
              <a:rPr lang="en-US">
                <a:solidFill>
                  <a:srgbClr val="5F6A72"/>
                </a:solidFill>
                <a:latin typeface="Arial" pitchFamily="34" charset="0"/>
              </a:rPr>
              <a:t>© Copyright Selex ES. All rights reserved</a:t>
            </a:r>
          </a:p>
        </p:txBody>
      </p:sp>
      <p:sp>
        <p:nvSpPr>
          <p:cNvPr id="1030" name="Rectangle 6"/>
          <p:cNvSpPr>
            <a:spLocks noGrp="1" noChangeArrowheads="1"/>
          </p:cNvSpPr>
          <p:nvPr>
            <p:ph type="sldNum" sz="quarter" idx="4"/>
          </p:nvPr>
        </p:nvSpPr>
        <p:spPr bwMode="auto">
          <a:xfrm>
            <a:off x="6650038" y="6515100"/>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r" eaLnBrk="1" hangingPunct="1">
              <a:defRPr sz="1400"/>
            </a:lvl1pPr>
          </a:lstStyle>
          <a:p>
            <a:fld id="{323FA36B-7FCB-477A-A02E-658C771B8707}" type="slidenum">
              <a:rPr lang="en-US">
                <a:solidFill>
                  <a:srgbClr val="5F6A72"/>
                </a:solidFill>
                <a:latin typeface="Arial" pitchFamily="34" charset="0"/>
                <a:cs typeface="+mn-cs"/>
              </a:rPr>
              <a:pPr/>
              <a:t>‹#›</a:t>
            </a:fld>
            <a:endParaRPr lang="en-US">
              <a:solidFill>
                <a:srgbClr val="5F6A72"/>
              </a:solidFill>
              <a:latin typeface="Arial" pitchFamily="34" charset="0"/>
              <a:cs typeface="+mn-cs"/>
            </a:endParaRPr>
          </a:p>
        </p:txBody>
      </p:sp>
      <p:sp>
        <p:nvSpPr>
          <p:cNvPr id="1028" name="Rectangle 4"/>
          <p:cNvSpPr>
            <a:spLocks noGrp="1" noChangeArrowheads="1"/>
          </p:cNvSpPr>
          <p:nvPr>
            <p:ph type="dt" sz="half" idx="2"/>
          </p:nvPr>
        </p:nvSpPr>
        <p:spPr bwMode="auto">
          <a:xfrm>
            <a:off x="355600" y="6511925"/>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1" hangingPunct="1">
              <a:defRPr sz="1400"/>
            </a:lvl1pPr>
          </a:lstStyle>
          <a:p>
            <a:fld id="{1795DC64-35AE-46A8-A689-D2767433EB38}" type="datetime1">
              <a:rPr lang="en-US">
                <a:solidFill>
                  <a:srgbClr val="5F6A72"/>
                </a:solidFill>
                <a:latin typeface="Arial" pitchFamily="34" charset="0"/>
                <a:cs typeface="+mn-cs"/>
              </a:rPr>
              <a:pPr/>
              <a:t>4/17/2013</a:t>
            </a:fld>
            <a:endParaRPr lang="en-US">
              <a:solidFill>
                <a:srgbClr val="5F6A72"/>
              </a:solidFill>
              <a:latin typeface="Arial" pitchFamily="34" charset="0"/>
              <a:cs typeface="+mn-cs"/>
            </a:endParaRPr>
          </a:p>
        </p:txBody>
      </p:sp>
      <p:pic>
        <p:nvPicPr>
          <p:cNvPr id="2" name="Picture 1"/>
          <p:cNvPicPr>
            <a:picLocks noChangeAspect="1"/>
          </p:cNvPicPr>
          <p:nvPr userDrawn="1"/>
        </p:nvPicPr>
        <p:blipFill>
          <a:blip r:embed="rId12">
            <a:extLst>
              <a:ext uri="{28A0092B-C50C-407E-A947-70E740481C1C}">
                <a14:useLocalDpi xmlns="" xmlns:a14="http://schemas.microsoft.com/office/drawing/2010/main" val="0"/>
              </a:ext>
            </a:extLst>
          </a:blip>
          <a:stretch>
            <a:fillRect/>
          </a:stretch>
        </p:blipFill>
        <p:spPr>
          <a:xfrm>
            <a:off x="-10454" y="0"/>
            <a:ext cx="9135879" cy="6858000"/>
          </a:xfrm>
          <a:prstGeom prst="rect">
            <a:avLst/>
          </a:prstGeom>
        </p:spPr>
      </p:pic>
    </p:spTree>
    <p:extLst>
      <p:ext uri="{BB962C8B-B14F-4D97-AF65-F5344CB8AC3E}">
        <p14:creationId xmlns="" xmlns:p14="http://schemas.microsoft.com/office/powerpoint/2010/main" val="67809320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iming>
    <p:tnLst>
      <p:par>
        <p:cTn id="1" dur="indefinite" restart="never" nodeType="tmRoot"/>
      </p:par>
    </p:tnLst>
  </p:timing>
  <p:hf sldNum="0" hdr="0" dt="0"/>
  <p:txStyles>
    <p:titleStyle>
      <a:lvl1pPr algn="r" rtl="0" fontAlgn="base">
        <a:spcBef>
          <a:spcPct val="0"/>
        </a:spcBef>
        <a:spcAft>
          <a:spcPct val="0"/>
        </a:spcAft>
        <a:defRPr b="1">
          <a:solidFill>
            <a:schemeClr val="tx2"/>
          </a:solidFill>
          <a:latin typeface="+mj-lt"/>
          <a:ea typeface="+mj-ea"/>
          <a:cs typeface="+mj-cs"/>
        </a:defRPr>
      </a:lvl1pPr>
      <a:lvl2pPr algn="r" rtl="0" fontAlgn="base">
        <a:spcBef>
          <a:spcPct val="0"/>
        </a:spcBef>
        <a:spcAft>
          <a:spcPct val="0"/>
        </a:spcAft>
        <a:defRPr b="1">
          <a:solidFill>
            <a:schemeClr val="tx2"/>
          </a:solidFill>
          <a:latin typeface="Arial" pitchFamily="34" charset="0"/>
        </a:defRPr>
      </a:lvl2pPr>
      <a:lvl3pPr algn="r" rtl="0" fontAlgn="base">
        <a:spcBef>
          <a:spcPct val="0"/>
        </a:spcBef>
        <a:spcAft>
          <a:spcPct val="0"/>
        </a:spcAft>
        <a:defRPr b="1">
          <a:solidFill>
            <a:schemeClr val="tx2"/>
          </a:solidFill>
          <a:latin typeface="Arial" pitchFamily="34" charset="0"/>
        </a:defRPr>
      </a:lvl3pPr>
      <a:lvl4pPr algn="r" rtl="0" fontAlgn="base">
        <a:spcBef>
          <a:spcPct val="0"/>
        </a:spcBef>
        <a:spcAft>
          <a:spcPct val="0"/>
        </a:spcAft>
        <a:defRPr b="1">
          <a:solidFill>
            <a:schemeClr val="tx2"/>
          </a:solidFill>
          <a:latin typeface="Arial" pitchFamily="34" charset="0"/>
        </a:defRPr>
      </a:lvl4pPr>
      <a:lvl5pPr algn="r" rtl="0" fontAlgn="base">
        <a:spcBef>
          <a:spcPct val="0"/>
        </a:spcBef>
        <a:spcAft>
          <a:spcPct val="0"/>
        </a:spcAft>
        <a:defRPr b="1">
          <a:solidFill>
            <a:schemeClr val="tx2"/>
          </a:solidFill>
          <a:latin typeface="Arial" pitchFamily="34" charset="0"/>
        </a:defRPr>
      </a:lvl5pPr>
      <a:lvl6pPr marL="457200" algn="r" rtl="0" fontAlgn="base">
        <a:spcBef>
          <a:spcPct val="0"/>
        </a:spcBef>
        <a:spcAft>
          <a:spcPct val="0"/>
        </a:spcAft>
        <a:defRPr b="1">
          <a:solidFill>
            <a:schemeClr val="tx2"/>
          </a:solidFill>
          <a:latin typeface="Arial" pitchFamily="34" charset="0"/>
        </a:defRPr>
      </a:lvl6pPr>
      <a:lvl7pPr marL="914400" algn="r" rtl="0" fontAlgn="base">
        <a:spcBef>
          <a:spcPct val="0"/>
        </a:spcBef>
        <a:spcAft>
          <a:spcPct val="0"/>
        </a:spcAft>
        <a:defRPr b="1">
          <a:solidFill>
            <a:schemeClr val="tx2"/>
          </a:solidFill>
          <a:latin typeface="Arial" pitchFamily="34" charset="0"/>
        </a:defRPr>
      </a:lvl7pPr>
      <a:lvl8pPr marL="1371600" algn="r" rtl="0" fontAlgn="base">
        <a:spcBef>
          <a:spcPct val="0"/>
        </a:spcBef>
        <a:spcAft>
          <a:spcPct val="0"/>
        </a:spcAft>
        <a:defRPr b="1">
          <a:solidFill>
            <a:schemeClr val="tx2"/>
          </a:solidFill>
          <a:latin typeface="Arial" pitchFamily="34" charset="0"/>
        </a:defRPr>
      </a:lvl8pPr>
      <a:lvl9pPr marL="1828800" algn="r" rtl="0" fontAlgn="base">
        <a:spcBef>
          <a:spcPct val="0"/>
        </a:spcBef>
        <a:spcAft>
          <a:spcPct val="0"/>
        </a:spcAft>
        <a:defRPr b="1">
          <a:solidFill>
            <a:schemeClr val="tx2"/>
          </a:solidFill>
          <a:latin typeface="Arial" pitchFamily="34" charset="0"/>
        </a:defRPr>
      </a:lvl9pPr>
    </p:titleStyle>
    <p:bodyStyle>
      <a:lvl1pPr marL="266700" indent="-266700" algn="l" rtl="0" fontAlgn="base">
        <a:spcBef>
          <a:spcPct val="20000"/>
        </a:spcBef>
        <a:spcAft>
          <a:spcPct val="0"/>
        </a:spcAft>
        <a:buSzPct val="150000"/>
        <a:buBlip>
          <a:blip r:embed="rId13"/>
        </a:buBlip>
        <a:defRPr sz="1500">
          <a:solidFill>
            <a:schemeClr val="tx1"/>
          </a:solidFill>
          <a:latin typeface="+mn-lt"/>
          <a:ea typeface="+mn-ea"/>
          <a:cs typeface="+mn-cs"/>
        </a:defRPr>
      </a:lvl1pPr>
      <a:lvl2pPr marL="617538" indent="-171450" algn="l" rtl="0" fontAlgn="base">
        <a:spcBef>
          <a:spcPct val="20000"/>
        </a:spcBef>
        <a:spcAft>
          <a:spcPct val="0"/>
        </a:spcAft>
        <a:buClr>
          <a:srgbClr val="DC291E"/>
        </a:buClr>
        <a:buSzPct val="110000"/>
        <a:buFont typeface="Arial" pitchFamily="34" charset="0"/>
        <a:buChar char="•"/>
        <a:defRPr sz="1500">
          <a:solidFill>
            <a:schemeClr val="tx1"/>
          </a:solidFill>
          <a:latin typeface="+mn-lt"/>
        </a:defRPr>
      </a:lvl2pPr>
      <a:lvl3pPr marL="969963" indent="-173038" algn="l" rtl="0" fontAlgn="base">
        <a:spcBef>
          <a:spcPct val="20000"/>
        </a:spcBef>
        <a:spcAft>
          <a:spcPct val="0"/>
        </a:spcAft>
        <a:buClr>
          <a:srgbClr val="DC291E"/>
        </a:buClr>
        <a:buSzPct val="105000"/>
        <a:buFont typeface="Arial" pitchFamily="34" charset="0"/>
        <a:buChar char="–"/>
        <a:defRPr sz="1500">
          <a:solidFill>
            <a:schemeClr val="tx1"/>
          </a:solidFill>
          <a:latin typeface="+mn-lt"/>
        </a:defRPr>
      </a:lvl3pPr>
      <a:lvl4pPr marL="1333500" indent="-184150" algn="l" rtl="0" fontAlgn="base">
        <a:spcBef>
          <a:spcPct val="20000"/>
        </a:spcBef>
        <a:spcAft>
          <a:spcPct val="0"/>
        </a:spcAft>
        <a:buClr>
          <a:srgbClr val="DC291E"/>
        </a:buClr>
        <a:buFont typeface="Arial" pitchFamily="34" charset="0"/>
        <a:buChar char="–"/>
        <a:defRPr sz="1500">
          <a:solidFill>
            <a:schemeClr val="tx1"/>
          </a:solidFill>
          <a:latin typeface="+mn-lt"/>
        </a:defRPr>
      </a:lvl4pPr>
      <a:lvl5pPr marL="1697038" indent="-184150" algn="l" rtl="0" fontAlgn="base">
        <a:spcBef>
          <a:spcPct val="20000"/>
        </a:spcBef>
        <a:spcAft>
          <a:spcPct val="0"/>
        </a:spcAft>
        <a:buClr>
          <a:srgbClr val="DC291E"/>
        </a:buClr>
        <a:buFont typeface="Arial" pitchFamily="34" charset="0"/>
        <a:buChar char="–"/>
        <a:defRPr sz="1500">
          <a:solidFill>
            <a:schemeClr val="tx1"/>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nea.fr/html/dbprog/penelope.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ctrTitle" sz="quarter"/>
          </p:nvPr>
        </p:nvSpPr>
        <p:spPr>
          <a:xfrm>
            <a:off x="1414463" y="2053759"/>
            <a:ext cx="5264150" cy="523220"/>
          </a:xfrm>
        </p:spPr>
        <p:txBody>
          <a:bodyPr/>
          <a:lstStyle/>
          <a:p>
            <a:pPr eaLnBrk="1" hangingPunct="1"/>
            <a:r>
              <a:rPr lang="it-IT" dirty="0"/>
              <a:t>Effetti delle radiazioni su strumenti elettro-ottici per applicazioni spaziali</a:t>
            </a:r>
            <a:endParaRPr lang="it-IT" dirty="0" smtClean="0"/>
          </a:p>
        </p:txBody>
      </p:sp>
      <p:sp>
        <p:nvSpPr>
          <p:cNvPr id="11267" name="Subtitle 5"/>
          <p:cNvSpPr>
            <a:spLocks noGrp="1"/>
          </p:cNvSpPr>
          <p:nvPr>
            <p:ph type="subTitle" sz="quarter" idx="1"/>
          </p:nvPr>
        </p:nvSpPr>
        <p:spPr>
          <a:xfrm>
            <a:off x="1414463" y="2581275"/>
            <a:ext cx="5257800" cy="230832"/>
          </a:xfrm>
        </p:spPr>
        <p:txBody>
          <a:bodyPr/>
          <a:lstStyle/>
          <a:p>
            <a:pPr eaLnBrk="1" hangingPunct="1"/>
            <a:r>
              <a:rPr lang="it-IT" dirty="0"/>
              <a:t>V Scuola Nazionale LNL</a:t>
            </a:r>
            <a:endParaRPr lang="it-IT" dirty="0" smtClean="0"/>
          </a:p>
        </p:txBody>
      </p:sp>
      <p:sp>
        <p:nvSpPr>
          <p:cNvPr id="11268" name="CasellaDiTesto 38"/>
          <p:cNvSpPr txBox="1">
            <a:spLocks noChangeArrowheads="1"/>
          </p:cNvSpPr>
          <p:nvPr/>
        </p:nvSpPr>
        <p:spPr bwMode="auto">
          <a:xfrm>
            <a:off x="1317625" y="3441700"/>
            <a:ext cx="4025900" cy="569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it-IT" sz="1600" dirty="0"/>
              <a:t>INFN Laboratori Nazionali di Legnaro</a:t>
            </a:r>
          </a:p>
          <a:p>
            <a:pPr eaLnBrk="1" hangingPunct="1"/>
            <a:r>
              <a:rPr lang="it-IT" sz="1500" b="1" i="1" smtClean="0">
                <a:solidFill>
                  <a:srgbClr val="FFFFFF"/>
                </a:solidFill>
                <a:ea typeface="ＭＳ Ｐゴシック" pitchFamily="34" charset="-128"/>
              </a:rPr>
              <a:t>18 </a:t>
            </a:r>
            <a:r>
              <a:rPr lang="it-IT" sz="1500" b="1" i="1" dirty="0" smtClean="0">
                <a:solidFill>
                  <a:srgbClr val="FFFFFF"/>
                </a:solidFill>
                <a:ea typeface="ＭＳ Ｐゴシック" pitchFamily="34" charset="-128"/>
              </a:rPr>
              <a:t>Aprile 2013</a:t>
            </a:r>
            <a:endParaRPr lang="it-IT" sz="1500" b="1" i="1" dirty="0">
              <a:solidFill>
                <a:srgbClr val="FFFFFF"/>
              </a:solidFill>
              <a:ea typeface="ＭＳ Ｐゴシック" pitchFamily="34" charset="-128"/>
            </a:endParaRPr>
          </a:p>
        </p:txBody>
      </p:sp>
      <p:cxnSp>
        <p:nvCxnSpPr>
          <p:cNvPr id="41" name="Connettore 1 40"/>
          <p:cNvCxnSpPr/>
          <p:nvPr/>
        </p:nvCxnSpPr>
        <p:spPr>
          <a:xfrm>
            <a:off x="1422400" y="2557463"/>
            <a:ext cx="5175250"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Prodotti/sistemi spaziali (strumenti e sensori)</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10</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marL="0" indent="0">
              <a:buNone/>
            </a:pPr>
            <a:r>
              <a:rPr lang="it-IT" sz="1800" dirty="0" smtClean="0"/>
              <a:t>Strumenti </a:t>
            </a:r>
            <a:r>
              <a:rPr lang="it-IT" sz="1800" dirty="0"/>
              <a:t>e</a:t>
            </a:r>
            <a:r>
              <a:rPr lang="it-IT" sz="1800" b="1" dirty="0"/>
              <a:t> </a:t>
            </a:r>
            <a:r>
              <a:rPr lang="it-IT" sz="1800" b="1" dirty="0" smtClean="0"/>
              <a:t>Sensori di assetto</a:t>
            </a:r>
            <a:endParaRPr lang="it-IT" sz="1800" b="1" dirty="0"/>
          </a:p>
          <a:p>
            <a:r>
              <a:rPr lang="it-IT" dirty="0" smtClean="0"/>
              <a:t>Macro funzionalità di strumenti e sensori di assetto</a:t>
            </a:r>
          </a:p>
          <a:p>
            <a:pPr lvl="1"/>
            <a:r>
              <a:rPr lang="it-IT" dirty="0" smtClean="0"/>
              <a:t>Sensori di assetto riconoscono la terra, il sole o un pattern di stelle e trasmettono l’informazione al computer di bordo responsabile del controllo d’assetto</a:t>
            </a:r>
          </a:p>
          <a:p>
            <a:endParaRPr lang="it-IT" dirty="0"/>
          </a:p>
          <a:p>
            <a:endParaRPr lang="it-IT" dirty="0"/>
          </a:p>
          <a:p>
            <a:pPr eaLnBrk="1" hangingPunct="1">
              <a:buFontTx/>
              <a:buChar char="•"/>
            </a:pPr>
            <a:endParaRPr lang="it-IT" dirty="0" smtClean="0"/>
          </a:p>
        </p:txBody>
      </p:sp>
      <p:pic>
        <p:nvPicPr>
          <p:cNvPr id="7" name="Picture 4" descr="SSS Cubett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92081" y="2803544"/>
            <a:ext cx="1703387" cy="1454111"/>
          </a:xfrm>
          <a:prstGeom prst="rect">
            <a:avLst/>
          </a:prstGeom>
          <a:noFill/>
          <a:ln w="25400">
            <a:noFill/>
            <a:miter lim="800000"/>
            <a:headEnd/>
            <a:tailEnd/>
          </a:ln>
          <a:extLst>
            <a:ext uri="{909E8E84-426E-40DD-AFC4-6F175D3DCCD1}">
              <a14:hiddenFill xmlns="" xmlns:a14="http://schemas.microsoft.com/office/drawing/2010/main">
                <a:solidFill>
                  <a:srgbClr val="FFFFFF"/>
                </a:solidFill>
              </a14:hiddenFill>
            </a:ext>
          </a:extLst>
        </p:spPr>
      </p:pic>
      <p:pic>
        <p:nvPicPr>
          <p:cNvPr id="8" name="Immagine 3"/>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3100" y="2743198"/>
            <a:ext cx="2867311" cy="2152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magine 4"/>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3807111" y="3454400"/>
            <a:ext cx="189547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259272" y="4524376"/>
            <a:ext cx="1752600" cy="179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Prodotti/sistemi spaziali (strumenti e sensori)</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11</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marL="0" indent="0">
              <a:buNone/>
            </a:pPr>
            <a:r>
              <a:rPr lang="it-IT" sz="1800" b="1" dirty="0" smtClean="0"/>
              <a:t>Strumenti </a:t>
            </a:r>
            <a:r>
              <a:rPr lang="it-IT" sz="1800" b="1" dirty="0"/>
              <a:t>e </a:t>
            </a:r>
            <a:r>
              <a:rPr lang="it-IT" sz="1800" dirty="0" smtClean="0"/>
              <a:t>Sensori di assetto</a:t>
            </a:r>
            <a:endParaRPr lang="it-IT" sz="1800" dirty="0"/>
          </a:p>
          <a:p>
            <a:r>
              <a:rPr lang="it-IT" dirty="0" smtClean="0"/>
              <a:t>Macro funzionalità di strumenti:</a:t>
            </a:r>
          </a:p>
          <a:p>
            <a:pPr lvl="1"/>
            <a:r>
              <a:rPr lang="it-IT" dirty="0" smtClean="0">
                <a:solidFill>
                  <a:schemeClr val="bg1"/>
                </a:solidFill>
              </a:rPr>
              <a:t>Strumenti per osservazione della Terra per scopi scientifici o applicativi</a:t>
            </a:r>
          </a:p>
          <a:p>
            <a:pPr lvl="1"/>
            <a:endParaRPr lang="it-IT" dirty="0">
              <a:solidFill>
                <a:schemeClr val="bg1"/>
              </a:solidFill>
            </a:endParaRPr>
          </a:p>
          <a:p>
            <a:pPr lvl="1"/>
            <a:endParaRPr lang="it-IT" dirty="0" smtClean="0">
              <a:solidFill>
                <a:schemeClr val="bg1"/>
              </a:solidFill>
            </a:endParaRPr>
          </a:p>
          <a:p>
            <a:pPr lvl="1"/>
            <a:endParaRPr lang="it-IT" dirty="0">
              <a:solidFill>
                <a:schemeClr val="bg1"/>
              </a:solidFill>
            </a:endParaRPr>
          </a:p>
          <a:p>
            <a:pPr lvl="1"/>
            <a:endParaRPr lang="it-IT" dirty="0" smtClean="0">
              <a:solidFill>
                <a:schemeClr val="bg1"/>
              </a:solidFill>
            </a:endParaRPr>
          </a:p>
          <a:p>
            <a:pPr lvl="1"/>
            <a:endParaRPr lang="it-IT" dirty="0">
              <a:solidFill>
                <a:schemeClr val="bg1"/>
              </a:solidFill>
            </a:endParaRPr>
          </a:p>
          <a:p>
            <a:pPr lvl="1"/>
            <a:endParaRPr lang="it-IT" dirty="0" smtClean="0">
              <a:solidFill>
                <a:schemeClr val="bg1"/>
              </a:solidFill>
            </a:endParaRPr>
          </a:p>
          <a:p>
            <a:pPr lvl="1"/>
            <a:r>
              <a:rPr lang="it-IT" dirty="0">
                <a:solidFill>
                  <a:schemeClr val="bg1"/>
                </a:solidFill>
              </a:rPr>
              <a:t>Strumenti per osservazione </a:t>
            </a:r>
            <a:r>
              <a:rPr lang="it-IT" dirty="0" smtClean="0">
                <a:solidFill>
                  <a:schemeClr val="bg1"/>
                </a:solidFill>
              </a:rPr>
              <a:t>dell’Universo</a:t>
            </a:r>
            <a:endParaRPr lang="it-IT" dirty="0">
              <a:solidFill>
                <a:schemeClr val="bg1"/>
              </a:solidFill>
            </a:endParaRPr>
          </a:p>
          <a:p>
            <a:pPr lvl="1"/>
            <a:endParaRPr lang="it-IT" dirty="0" smtClean="0">
              <a:solidFill>
                <a:schemeClr val="bg1"/>
              </a:solidFill>
            </a:endParaRPr>
          </a:p>
          <a:p>
            <a:pPr lvl="1"/>
            <a:endParaRPr lang="it-IT" dirty="0" smtClean="0">
              <a:solidFill>
                <a:schemeClr val="bg1"/>
              </a:solidFill>
            </a:endParaRPr>
          </a:p>
          <a:p>
            <a:pPr lvl="1"/>
            <a:endParaRPr lang="it-IT" dirty="0"/>
          </a:p>
          <a:p>
            <a:endParaRPr lang="it-IT" dirty="0"/>
          </a:p>
          <a:p>
            <a:endParaRPr lang="it-IT" dirty="0"/>
          </a:p>
          <a:p>
            <a:pPr eaLnBrk="1" hangingPunct="1">
              <a:buFontTx/>
              <a:buChar char="•"/>
            </a:pPr>
            <a:endParaRPr lang="it-IT" dirty="0" smtClean="0"/>
          </a:p>
        </p:txBody>
      </p:sp>
      <p:pic>
        <p:nvPicPr>
          <p:cNvPr id="1229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3000" y="2431404"/>
            <a:ext cx="1924050" cy="1285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886325" y="2431404"/>
            <a:ext cx="1905000" cy="1295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CasellaDiTesto 4"/>
          <p:cNvSpPr txBox="1"/>
          <p:nvPr/>
        </p:nvSpPr>
        <p:spPr>
          <a:xfrm>
            <a:off x="3067050" y="2431404"/>
            <a:ext cx="1733549" cy="938719"/>
          </a:xfrm>
          <a:prstGeom prst="rect">
            <a:avLst/>
          </a:prstGeom>
          <a:noFill/>
        </p:spPr>
        <p:txBody>
          <a:bodyPr wrap="square" rtlCol="0">
            <a:spAutoFit/>
          </a:bodyPr>
          <a:lstStyle/>
          <a:p>
            <a:r>
              <a:rPr lang="it-IT" sz="1100" dirty="0" smtClean="0">
                <a:solidFill>
                  <a:schemeClr val="bg1"/>
                </a:solidFill>
              </a:rPr>
              <a:t>GOME 2: studio della distribuzione dell’ozono atmosferico</a:t>
            </a:r>
          </a:p>
          <a:p>
            <a:r>
              <a:rPr lang="it-IT" sz="1100" dirty="0" smtClean="0">
                <a:solidFill>
                  <a:schemeClr val="bg1"/>
                </a:solidFill>
              </a:rPr>
              <a:t>(</a:t>
            </a:r>
            <a:r>
              <a:rPr lang="it-IT" sz="1100" dirty="0" err="1" smtClean="0">
                <a:solidFill>
                  <a:schemeClr val="bg1"/>
                </a:solidFill>
              </a:rPr>
              <a:t>spettropolarimetro</a:t>
            </a:r>
            <a:r>
              <a:rPr lang="it-IT" sz="1100" dirty="0" smtClean="0">
                <a:solidFill>
                  <a:schemeClr val="bg1"/>
                </a:solidFill>
              </a:rPr>
              <a:t> UV-VIS-NIR) </a:t>
            </a:r>
            <a:r>
              <a:rPr lang="it-IT" sz="1100" i="1" dirty="0" smtClean="0">
                <a:solidFill>
                  <a:schemeClr val="bg1"/>
                </a:solidFill>
              </a:rPr>
              <a:t>[operativo]</a:t>
            </a:r>
            <a:endParaRPr lang="it-IT" sz="1100" i="1" dirty="0">
              <a:solidFill>
                <a:schemeClr val="bg1"/>
              </a:solidFill>
            </a:endParaRPr>
          </a:p>
        </p:txBody>
      </p:sp>
      <p:sp>
        <p:nvSpPr>
          <p:cNvPr id="10" name="CasellaDiTesto 9"/>
          <p:cNvSpPr txBox="1"/>
          <p:nvPr/>
        </p:nvSpPr>
        <p:spPr>
          <a:xfrm>
            <a:off x="6800851" y="2431404"/>
            <a:ext cx="2047874" cy="1277273"/>
          </a:xfrm>
          <a:prstGeom prst="rect">
            <a:avLst/>
          </a:prstGeom>
          <a:noFill/>
        </p:spPr>
        <p:txBody>
          <a:bodyPr wrap="square" rtlCol="0">
            <a:spAutoFit/>
          </a:bodyPr>
          <a:lstStyle/>
          <a:p>
            <a:r>
              <a:rPr lang="it-IT" sz="1100" dirty="0" smtClean="0">
                <a:solidFill>
                  <a:schemeClr val="bg1"/>
                </a:solidFill>
              </a:rPr>
              <a:t>LIGHTNING IMAGER: </a:t>
            </a:r>
            <a:r>
              <a:rPr lang="it-IT" sz="1100" dirty="0" err="1" smtClean="0">
                <a:solidFill>
                  <a:schemeClr val="bg1"/>
                </a:solidFill>
              </a:rPr>
              <a:t>Now</a:t>
            </a:r>
            <a:r>
              <a:rPr lang="it-IT" sz="1100" dirty="0" smtClean="0">
                <a:solidFill>
                  <a:schemeClr val="bg1"/>
                </a:solidFill>
              </a:rPr>
              <a:t>-casting celle temporalesche (telescopi a banda stretta con algoritmo di identificazione fulmini in tempo reale e misura coordinate ed energia) </a:t>
            </a:r>
            <a:r>
              <a:rPr lang="it-IT" sz="1100" i="1" dirty="0" smtClean="0">
                <a:solidFill>
                  <a:schemeClr val="bg1"/>
                </a:solidFill>
              </a:rPr>
              <a:t>[in progettazione]</a:t>
            </a:r>
            <a:endParaRPr lang="it-IT" sz="1100" i="1" dirty="0">
              <a:solidFill>
                <a:schemeClr val="bg1"/>
              </a:solidFill>
            </a:endParaRPr>
          </a:p>
        </p:txBody>
      </p:sp>
      <p:pic>
        <p:nvPicPr>
          <p:cNvPr id="12293"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52525" y="4224338"/>
            <a:ext cx="1914525" cy="1304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CasellaDiTesto 11"/>
          <p:cNvSpPr txBox="1"/>
          <p:nvPr/>
        </p:nvSpPr>
        <p:spPr>
          <a:xfrm>
            <a:off x="1143000" y="5529263"/>
            <a:ext cx="2066925" cy="1107996"/>
          </a:xfrm>
          <a:prstGeom prst="rect">
            <a:avLst/>
          </a:prstGeom>
          <a:noFill/>
        </p:spPr>
        <p:txBody>
          <a:bodyPr wrap="square" rtlCol="0">
            <a:spAutoFit/>
          </a:bodyPr>
          <a:lstStyle/>
          <a:p>
            <a:r>
              <a:rPr lang="it-IT" sz="1100" dirty="0" smtClean="0">
                <a:solidFill>
                  <a:schemeClr val="bg1"/>
                </a:solidFill>
              </a:rPr>
              <a:t>SIMBIO-SYS: camera alta risoluzione, camera stereoscopica e spettrometro ad immagini per l’osservazione della superficie di Mercurio. </a:t>
            </a:r>
            <a:r>
              <a:rPr lang="it-IT" sz="1100" i="1" dirty="0" smtClean="0">
                <a:solidFill>
                  <a:schemeClr val="bg1"/>
                </a:solidFill>
              </a:rPr>
              <a:t>[in costruzione]</a:t>
            </a:r>
            <a:endParaRPr lang="it-IT" sz="1100" i="1" dirty="0">
              <a:solidFill>
                <a:schemeClr val="bg1"/>
              </a:solidFill>
            </a:endParaRPr>
          </a:p>
        </p:txBody>
      </p:sp>
      <p:pic>
        <p:nvPicPr>
          <p:cNvPr id="12294"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500438" y="5235357"/>
            <a:ext cx="1914525" cy="1295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CasellaDiTesto 13"/>
          <p:cNvSpPr txBox="1"/>
          <p:nvPr/>
        </p:nvSpPr>
        <p:spPr>
          <a:xfrm>
            <a:off x="3462338" y="4262438"/>
            <a:ext cx="2066925" cy="769441"/>
          </a:xfrm>
          <a:prstGeom prst="rect">
            <a:avLst/>
          </a:prstGeom>
          <a:noFill/>
        </p:spPr>
        <p:txBody>
          <a:bodyPr wrap="square" rtlCol="0">
            <a:spAutoFit/>
          </a:bodyPr>
          <a:lstStyle/>
          <a:p>
            <a:r>
              <a:rPr lang="it-IT" sz="1100" dirty="0" smtClean="0">
                <a:solidFill>
                  <a:schemeClr val="bg1"/>
                </a:solidFill>
              </a:rPr>
              <a:t>VIRTIS: Camera </a:t>
            </a:r>
            <a:r>
              <a:rPr lang="it-IT" sz="1100" dirty="0" err="1" smtClean="0">
                <a:solidFill>
                  <a:schemeClr val="bg1"/>
                </a:solidFill>
              </a:rPr>
              <a:t>iperspettrale</a:t>
            </a:r>
            <a:r>
              <a:rPr lang="it-IT" sz="1100" dirty="0" smtClean="0">
                <a:solidFill>
                  <a:schemeClr val="bg1"/>
                </a:solidFill>
              </a:rPr>
              <a:t> VIS-NIR per l’osservazione planetaria (comete, asteroidi, pianeti) </a:t>
            </a:r>
            <a:r>
              <a:rPr lang="it-IT" sz="1100" i="1" dirty="0" smtClean="0">
                <a:solidFill>
                  <a:schemeClr val="bg1"/>
                </a:solidFill>
              </a:rPr>
              <a:t>[operativo]</a:t>
            </a:r>
            <a:endParaRPr lang="it-IT" sz="1100" i="1" dirty="0">
              <a:solidFill>
                <a:schemeClr val="bg1"/>
              </a:solidFill>
            </a:endParaRPr>
          </a:p>
        </p:txBody>
      </p:sp>
      <p:pic>
        <p:nvPicPr>
          <p:cNvPr id="12295" name="Picture 7"/>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062663" y="4224338"/>
            <a:ext cx="1914525" cy="1276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CasellaDiTesto 15"/>
          <p:cNvSpPr txBox="1"/>
          <p:nvPr/>
        </p:nvSpPr>
        <p:spPr>
          <a:xfrm>
            <a:off x="6062663" y="5534026"/>
            <a:ext cx="2066925" cy="600164"/>
          </a:xfrm>
          <a:prstGeom prst="rect">
            <a:avLst/>
          </a:prstGeom>
          <a:noFill/>
        </p:spPr>
        <p:txBody>
          <a:bodyPr wrap="square" rtlCol="0">
            <a:spAutoFit/>
          </a:bodyPr>
          <a:lstStyle/>
          <a:p>
            <a:r>
              <a:rPr lang="it-IT" sz="1100" dirty="0" smtClean="0">
                <a:solidFill>
                  <a:schemeClr val="bg1"/>
                </a:solidFill>
              </a:rPr>
              <a:t>GIADA: studio delle particelle di polvere nella chioma di una cometa </a:t>
            </a:r>
            <a:r>
              <a:rPr lang="it-IT" sz="1100" i="1" dirty="0" smtClean="0">
                <a:solidFill>
                  <a:schemeClr val="bg1"/>
                </a:solidFill>
              </a:rPr>
              <a:t>[operativo]</a:t>
            </a:r>
            <a:endParaRPr lang="it-IT" sz="1100" i="1" dirty="0">
              <a:solidFill>
                <a:schemeClr val="bg1"/>
              </a:solidFill>
            </a:endParaRPr>
          </a:p>
        </p:txBody>
      </p:sp>
    </p:spTree>
    <p:extLst>
      <p:ext uri="{BB962C8B-B14F-4D97-AF65-F5344CB8AC3E}">
        <p14:creationId xmlns="" xmlns:p14="http://schemas.microsoft.com/office/powerpoint/2010/main" val="2921237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Prodotti/sistemi spaziali (strumenti e sensori)</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12</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marL="0" indent="0">
              <a:buNone/>
            </a:pPr>
            <a:r>
              <a:rPr lang="it-IT" b="1" dirty="0" err="1" smtClean="0"/>
              <a:t>MacroTipologia</a:t>
            </a:r>
            <a:r>
              <a:rPr lang="it-IT" b="1" dirty="0" smtClean="0"/>
              <a:t> </a:t>
            </a:r>
            <a:r>
              <a:rPr lang="it-IT" b="1" dirty="0"/>
              <a:t>di componenti </a:t>
            </a:r>
            <a:r>
              <a:rPr lang="it-IT" b="1" dirty="0" smtClean="0"/>
              <a:t>implementati:</a:t>
            </a:r>
          </a:p>
          <a:p>
            <a:pPr marL="0" indent="0">
              <a:buNone/>
            </a:pPr>
            <a:endParaRPr lang="it-IT" b="1" dirty="0" smtClean="0"/>
          </a:p>
          <a:p>
            <a:pPr lvl="1"/>
            <a:r>
              <a:rPr lang="it-IT" dirty="0" smtClean="0"/>
              <a:t>Ottiche (telescopi e spettrometri con lenti o specchi) </a:t>
            </a:r>
            <a:r>
              <a:rPr lang="it-IT" smtClean="0"/>
              <a:t>e trattamenti</a:t>
            </a:r>
            <a:endParaRPr lang="it-IT" dirty="0" smtClean="0">
              <a:solidFill>
                <a:srgbClr val="0070C0"/>
              </a:solidFill>
            </a:endParaRPr>
          </a:p>
          <a:p>
            <a:pPr lvl="1"/>
            <a:r>
              <a:rPr lang="it-IT" dirty="0" smtClean="0"/>
              <a:t>Elettronica di prossimità e di processamento (scheda a microprocessore, ASIC, FPGA), gestione interfacce ….</a:t>
            </a:r>
          </a:p>
          <a:p>
            <a:pPr lvl="1"/>
            <a:r>
              <a:rPr lang="it-IT" dirty="0" smtClean="0"/>
              <a:t>Detector sensibile alle onde elettromagnetiche (visibile, infrarosso etc ...) </a:t>
            </a:r>
          </a:p>
          <a:p>
            <a:pPr lvl="1"/>
            <a:r>
              <a:rPr lang="it-IT" dirty="0" smtClean="0"/>
              <a:t>Meccanica con problematiche termiche e strutturali (shock, GTO, sole e spazio freddo) e con necessità di stabilità a fronte di forti escursioni ambientali</a:t>
            </a:r>
          </a:p>
          <a:p>
            <a:pPr lvl="1"/>
            <a:r>
              <a:rPr lang="it-IT" dirty="0" smtClean="0"/>
              <a:t>Materiali e Processi qualificati per sopravvivere in ambienti spaziali, outgassing, contaminazione </a:t>
            </a:r>
          </a:p>
          <a:p>
            <a:pPr lvl="1"/>
            <a:r>
              <a:rPr lang="it-IT" dirty="0" smtClean="0"/>
              <a:t>….</a:t>
            </a:r>
            <a:endParaRPr lang="it-IT" dirty="0"/>
          </a:p>
          <a:p>
            <a:pPr eaLnBrk="1" hangingPunct="1">
              <a:buFontTx/>
              <a:buChar char="•"/>
            </a:pPr>
            <a:endParaRPr lang="it-IT" dirty="0" smtClean="0"/>
          </a:p>
        </p:txBody>
      </p:sp>
    </p:spTree>
    <p:extLst>
      <p:ext uri="{BB962C8B-B14F-4D97-AF65-F5344CB8AC3E}">
        <p14:creationId xmlns="" xmlns:p14="http://schemas.microsoft.com/office/powerpoint/2010/main" val="3582761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Tipologia di missioni e tipologia di radiazione affrontata</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13</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dirty="0" smtClean="0">
                <a:solidFill>
                  <a:srgbClr val="000000"/>
                </a:solidFill>
              </a:rPr>
              <a:t>© Copyright Selex ES </a:t>
            </a:r>
            <a:r>
              <a:rPr dirty="0" err="1" smtClean="0">
                <a:solidFill>
                  <a:srgbClr val="000000"/>
                </a:solidFill>
              </a:rPr>
              <a:t>S.p.A</a:t>
            </a:r>
            <a:r>
              <a:rPr dirty="0" smtClean="0">
                <a:solidFill>
                  <a:srgbClr val="000000"/>
                </a:solidFill>
              </a:rPr>
              <a:t> 2013 All rights reserved</a:t>
            </a:r>
          </a:p>
        </p:txBody>
      </p:sp>
      <p:sp>
        <p:nvSpPr>
          <p:cNvPr id="12290" name="Content Placeholder 2"/>
          <p:cNvSpPr>
            <a:spLocks noGrp="1"/>
          </p:cNvSpPr>
          <p:nvPr>
            <p:ph idx="1"/>
          </p:nvPr>
        </p:nvSpPr>
        <p:spPr/>
        <p:txBody>
          <a:bodyPr/>
          <a:lstStyle/>
          <a:p>
            <a:pPr eaLnBrk="1" hangingPunct="1">
              <a:buFontTx/>
              <a:buChar char="•"/>
            </a:pPr>
            <a:r>
              <a:rPr lang="it-IT" dirty="0"/>
              <a:t>Vicino alla Terra (LEO 2000Km, MEO 10,000 km, GEO 36,000 Km</a:t>
            </a:r>
            <a:r>
              <a:rPr lang="it-IT" dirty="0" smtClean="0"/>
              <a:t>)</a:t>
            </a:r>
          </a:p>
          <a:p>
            <a:pPr lvl="1"/>
            <a:r>
              <a:rPr lang="en-US" dirty="0" err="1"/>
              <a:t>Magnetismo</a:t>
            </a:r>
            <a:r>
              <a:rPr lang="en-US" dirty="0"/>
              <a:t> </a:t>
            </a:r>
            <a:r>
              <a:rPr lang="en-US" dirty="0" err="1"/>
              <a:t>della</a:t>
            </a:r>
            <a:r>
              <a:rPr lang="en-US" dirty="0"/>
              <a:t> Terra ha </a:t>
            </a:r>
            <a:r>
              <a:rPr lang="en-US" dirty="0" err="1"/>
              <a:t>intrappolato</a:t>
            </a:r>
            <a:r>
              <a:rPr lang="en-US" dirty="0"/>
              <a:t> </a:t>
            </a:r>
            <a:r>
              <a:rPr lang="en-US" dirty="0" err="1"/>
              <a:t>particelle</a:t>
            </a:r>
            <a:r>
              <a:rPr lang="en-US" dirty="0"/>
              <a:t> (Van Halen Belts e South Atlantic Anomaly): Trapped protons, electrons</a:t>
            </a:r>
            <a:endParaRPr lang="it-IT" dirty="0"/>
          </a:p>
          <a:p>
            <a:pPr lvl="1"/>
            <a:r>
              <a:rPr lang="en-US" dirty="0" smtClean="0"/>
              <a:t>La parte </a:t>
            </a:r>
            <a:r>
              <a:rPr lang="en-US" dirty="0" err="1" smtClean="0"/>
              <a:t>interna</a:t>
            </a:r>
            <a:r>
              <a:rPr lang="en-US" dirty="0" smtClean="0"/>
              <a:t> </a:t>
            </a:r>
            <a:r>
              <a:rPr lang="en-US" dirty="0" err="1" smtClean="0"/>
              <a:t>della</a:t>
            </a:r>
            <a:r>
              <a:rPr lang="en-US" dirty="0" smtClean="0"/>
              <a:t> “</a:t>
            </a:r>
            <a:r>
              <a:rPr lang="en-US" dirty="0" err="1" smtClean="0"/>
              <a:t>cintura</a:t>
            </a:r>
            <a:r>
              <a:rPr lang="en-US" dirty="0" smtClean="0"/>
              <a:t>” </a:t>
            </a:r>
            <a:r>
              <a:rPr lang="en-US" dirty="0" err="1" smtClean="0"/>
              <a:t>si</a:t>
            </a:r>
            <a:r>
              <a:rPr lang="en-US" dirty="0" smtClean="0"/>
              <a:t> </a:t>
            </a:r>
            <a:r>
              <a:rPr lang="en-US" dirty="0" err="1" smtClean="0"/>
              <a:t>estende</a:t>
            </a:r>
            <a:r>
              <a:rPr lang="en-US" dirty="0" smtClean="0"/>
              <a:t> </a:t>
            </a:r>
            <a:r>
              <a:rPr lang="en-US" dirty="0" err="1" smtClean="0"/>
              <a:t>da</a:t>
            </a:r>
            <a:r>
              <a:rPr lang="en-US" dirty="0" smtClean="0"/>
              <a:t> ~100’s </a:t>
            </a:r>
            <a:r>
              <a:rPr lang="en-US" dirty="0"/>
              <a:t>of km to ~6,000 km in altitude </a:t>
            </a:r>
            <a:r>
              <a:rPr lang="en-US" dirty="0" smtClean="0"/>
              <a:t>e è </a:t>
            </a:r>
            <a:r>
              <a:rPr lang="en-US" dirty="0" err="1" smtClean="0"/>
              <a:t>popolata</a:t>
            </a:r>
            <a:r>
              <a:rPr lang="en-US" dirty="0" smtClean="0"/>
              <a:t> </a:t>
            </a:r>
            <a:r>
              <a:rPr lang="en-US" dirty="0" err="1" smtClean="0"/>
              <a:t>da</a:t>
            </a:r>
            <a:r>
              <a:rPr lang="en-US" dirty="0" smtClean="0"/>
              <a:t> (10’s </a:t>
            </a:r>
            <a:r>
              <a:rPr lang="en-US" dirty="0"/>
              <a:t>of MeV) protons </a:t>
            </a:r>
            <a:r>
              <a:rPr lang="en-US" dirty="0" smtClean="0"/>
              <a:t>e (1-10 MeV</a:t>
            </a:r>
            <a:r>
              <a:rPr lang="en-US" dirty="0"/>
              <a:t>) electrons. </a:t>
            </a:r>
            <a:r>
              <a:rPr lang="en-US" dirty="0" smtClean="0"/>
              <a:t>La parte </a:t>
            </a:r>
            <a:r>
              <a:rPr lang="en-US" dirty="0" err="1" smtClean="0"/>
              <a:t>più</a:t>
            </a:r>
            <a:r>
              <a:rPr lang="en-US" dirty="0" smtClean="0"/>
              <a:t> </a:t>
            </a:r>
            <a:r>
              <a:rPr lang="en-US" dirty="0" err="1" smtClean="0"/>
              <a:t>esterna</a:t>
            </a:r>
            <a:r>
              <a:rPr lang="en-US" dirty="0" smtClean="0"/>
              <a:t> </a:t>
            </a:r>
            <a:r>
              <a:rPr lang="en-US" dirty="0" err="1" smtClean="0"/>
              <a:t>fino</a:t>
            </a:r>
            <a:r>
              <a:rPr lang="en-US" dirty="0" smtClean="0"/>
              <a:t> a 60,000 </a:t>
            </a:r>
            <a:r>
              <a:rPr lang="en-US" dirty="0"/>
              <a:t>km in </a:t>
            </a:r>
            <a:r>
              <a:rPr lang="en-US" dirty="0" smtClean="0"/>
              <a:t>altitude è </a:t>
            </a:r>
            <a:r>
              <a:rPr lang="en-US" dirty="0" err="1" smtClean="0"/>
              <a:t>predominata</a:t>
            </a:r>
            <a:r>
              <a:rPr lang="en-US" dirty="0" smtClean="0"/>
              <a:t> </a:t>
            </a:r>
            <a:r>
              <a:rPr lang="en-US" dirty="0" err="1" smtClean="0"/>
              <a:t>da</a:t>
            </a:r>
            <a:r>
              <a:rPr lang="en-US" dirty="0" smtClean="0"/>
              <a:t> </a:t>
            </a:r>
            <a:r>
              <a:rPr lang="en-US" dirty="0" err="1" smtClean="0"/>
              <a:t>elettroni</a:t>
            </a:r>
            <a:r>
              <a:rPr lang="en-US" dirty="0" smtClean="0"/>
              <a:t>.</a:t>
            </a:r>
          </a:p>
          <a:p>
            <a:pPr lvl="1"/>
            <a:r>
              <a:rPr lang="it-IT" dirty="0" smtClean="0"/>
              <a:t>Modelli AE8 e AP8 della NASA</a:t>
            </a:r>
          </a:p>
          <a:p>
            <a:pPr lvl="1"/>
            <a:r>
              <a:rPr lang="it-IT" dirty="0" smtClean="0"/>
              <a:t>Schermo </a:t>
            </a:r>
            <a:r>
              <a:rPr lang="it-IT" dirty="0"/>
              <a:t>geomagnetico della terra protegge da eventi solari; schermo inefficace ad alta quota come </a:t>
            </a:r>
            <a:r>
              <a:rPr lang="it-IT" dirty="0" smtClean="0"/>
              <a:t>GEO</a:t>
            </a:r>
          </a:p>
          <a:p>
            <a:pPr lvl="1"/>
            <a:r>
              <a:rPr lang="it-IT" dirty="0" smtClean="0"/>
              <a:t>GCR in background; modello CREME-96</a:t>
            </a:r>
            <a:endParaRPr lang="it-IT" dirty="0"/>
          </a:p>
          <a:p>
            <a:pPr eaLnBrk="1" hangingPunct="1">
              <a:buFontTx/>
              <a:buChar char="•"/>
            </a:pPr>
            <a:endParaRPr lang="it-IT" dirty="0" smtClean="0"/>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4875" y="4124325"/>
            <a:ext cx="3230262" cy="2052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2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56967" y="3800475"/>
            <a:ext cx="3891708" cy="2539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Tipologia di missioni e tipologia di radiazione affrontata</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14</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r>
              <a:rPr lang="it-IT" dirty="0" smtClean="0"/>
              <a:t>Missioni interplanetarie</a:t>
            </a:r>
            <a:endParaRPr lang="it-IT" dirty="0"/>
          </a:p>
          <a:p>
            <a:pPr lvl="1"/>
            <a:r>
              <a:rPr lang="it-IT" dirty="0" smtClean="0"/>
              <a:t>GCR in background; modello CREME-96</a:t>
            </a:r>
            <a:endParaRPr lang="it-IT" dirty="0"/>
          </a:p>
          <a:p>
            <a:pPr lvl="1"/>
            <a:r>
              <a:rPr lang="it-IT" dirty="0" smtClean="0"/>
              <a:t>Solar </a:t>
            </a:r>
            <a:r>
              <a:rPr lang="it-IT" dirty="0"/>
              <a:t>Flares (11y period, heavy ions and </a:t>
            </a:r>
            <a:r>
              <a:rPr lang="it-IT" dirty="0" smtClean="0"/>
              <a:t>protoni); </a:t>
            </a:r>
            <a:r>
              <a:rPr lang="it-IT" dirty="0"/>
              <a:t>flusso quadratico con la </a:t>
            </a:r>
            <a:r>
              <a:rPr lang="it-IT" dirty="0" smtClean="0"/>
              <a:t>	distanza. Modello JPL-1991</a:t>
            </a:r>
            <a:endParaRPr lang="it-IT" dirty="0"/>
          </a:p>
          <a:p>
            <a:pPr lvl="1"/>
            <a:r>
              <a:rPr lang="it-IT" dirty="0" smtClean="0"/>
              <a:t>Solar </a:t>
            </a:r>
            <a:r>
              <a:rPr lang="it-IT" dirty="0" err="1"/>
              <a:t>flare</a:t>
            </a:r>
            <a:r>
              <a:rPr lang="it-IT" dirty="0"/>
              <a:t> particolarmente anomale usate per studio ai </a:t>
            </a:r>
            <a:r>
              <a:rPr lang="it-IT" dirty="0" smtClean="0"/>
              <a:t>transitori (esempio </a:t>
            </a:r>
            <a:r>
              <a:rPr lang="it-IT" dirty="0" err="1" smtClean="0"/>
              <a:t>Oct</a:t>
            </a:r>
            <a:r>
              <a:rPr lang="it-IT" dirty="0" smtClean="0"/>
              <a:t>. 89)</a:t>
            </a:r>
          </a:p>
          <a:p>
            <a:pPr lvl="1">
              <a:buFontTx/>
              <a:buChar char="-"/>
            </a:pPr>
            <a:r>
              <a:rPr lang="it-IT" dirty="0" smtClean="0"/>
              <a:t>Trapped </a:t>
            </a:r>
            <a:r>
              <a:rPr lang="it-IT" dirty="0"/>
              <a:t>particles se pianeti con magnetismo (es. </a:t>
            </a:r>
            <a:r>
              <a:rPr lang="it-IT" dirty="0" smtClean="0"/>
              <a:t>Giove, modelli JPL)</a:t>
            </a:r>
          </a:p>
          <a:p>
            <a:pPr lvl="1">
              <a:buFontTx/>
              <a:buChar char="-"/>
            </a:pPr>
            <a:endParaRPr lang="it-IT" dirty="0"/>
          </a:p>
          <a:p>
            <a:pPr eaLnBrk="1" hangingPunct="1">
              <a:buFontTx/>
              <a:buChar char="•"/>
            </a:pPr>
            <a:endParaRPr lang="it-IT" dirty="0" smtClean="0"/>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8638" y="3323356"/>
            <a:ext cx="4471987" cy="27440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005263" y="3973168"/>
            <a:ext cx="3919537" cy="2556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117628" y="2763493"/>
            <a:ext cx="1753852" cy="1754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44486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Radiazione ionizzante, non ionizzante, SEE (Grandezze tipiche)</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15</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eaLnBrk="1" hangingPunct="1">
              <a:buFontTx/>
              <a:buChar char="•"/>
            </a:pPr>
            <a:r>
              <a:rPr lang="en-US" dirty="0" smtClean="0"/>
              <a:t>TID: </a:t>
            </a:r>
            <a:r>
              <a:rPr lang="en-US" dirty="0" err="1" smtClean="0"/>
              <a:t>energia</a:t>
            </a:r>
            <a:r>
              <a:rPr lang="en-US" dirty="0" smtClean="0"/>
              <a:t> </a:t>
            </a:r>
            <a:r>
              <a:rPr lang="en-US" dirty="0" err="1"/>
              <a:t>su</a:t>
            </a:r>
            <a:r>
              <a:rPr lang="en-US" dirty="0"/>
              <a:t> </a:t>
            </a:r>
            <a:r>
              <a:rPr lang="en-US" dirty="0" err="1"/>
              <a:t>unità</a:t>
            </a:r>
            <a:r>
              <a:rPr lang="en-US" dirty="0"/>
              <a:t> di </a:t>
            </a:r>
            <a:r>
              <a:rPr lang="en-US" dirty="0" err="1"/>
              <a:t>massa</a:t>
            </a:r>
            <a:r>
              <a:rPr lang="en-US" dirty="0"/>
              <a:t>, di </a:t>
            </a:r>
            <a:r>
              <a:rPr lang="en-US" dirty="0" err="1"/>
              <a:t>tipo</a:t>
            </a:r>
            <a:r>
              <a:rPr lang="en-US" dirty="0"/>
              <a:t> </a:t>
            </a:r>
            <a:r>
              <a:rPr lang="en-US" dirty="0" err="1"/>
              <a:t>ionizzante</a:t>
            </a:r>
            <a:r>
              <a:rPr lang="en-US" dirty="0"/>
              <a:t> </a:t>
            </a:r>
            <a:endParaRPr lang="en-US" dirty="0" smtClean="0"/>
          </a:p>
          <a:p>
            <a:pPr eaLnBrk="1" hangingPunct="1">
              <a:buFontTx/>
              <a:buChar char="•"/>
            </a:pPr>
            <a:r>
              <a:rPr lang="en-US" dirty="0" err="1" smtClean="0"/>
              <a:t>Unità</a:t>
            </a:r>
            <a:r>
              <a:rPr lang="en-US" dirty="0" smtClean="0"/>
              <a:t>: </a:t>
            </a:r>
            <a:r>
              <a:rPr lang="en-US" dirty="0"/>
              <a:t>rad(material) </a:t>
            </a:r>
            <a:r>
              <a:rPr lang="en-US" i="1" dirty="0"/>
              <a:t>1 rad = 100 ergs/g of material</a:t>
            </a:r>
            <a:endParaRPr lang="it-IT" dirty="0"/>
          </a:p>
          <a:p>
            <a:pPr eaLnBrk="1" hangingPunct="1">
              <a:buFontTx/>
              <a:buChar char="•"/>
            </a:pPr>
            <a:endParaRPr lang="en-US" dirty="0" smtClean="0"/>
          </a:p>
          <a:p>
            <a:r>
              <a:rPr lang="en-US" dirty="0" err="1" smtClean="0"/>
              <a:t>Electtroni</a:t>
            </a:r>
            <a:r>
              <a:rPr lang="en-US" dirty="0" smtClean="0"/>
              <a:t> e </a:t>
            </a:r>
            <a:r>
              <a:rPr lang="en-US" dirty="0" err="1" smtClean="0"/>
              <a:t>Protoni</a:t>
            </a:r>
            <a:r>
              <a:rPr lang="en-US" dirty="0" smtClean="0"/>
              <a:t> </a:t>
            </a:r>
            <a:r>
              <a:rPr lang="en-US" dirty="0" err="1" smtClean="0"/>
              <a:t>producono</a:t>
            </a:r>
            <a:r>
              <a:rPr lang="en-US" dirty="0" smtClean="0"/>
              <a:t> </a:t>
            </a:r>
            <a:r>
              <a:rPr lang="en-US" dirty="0" err="1" smtClean="0"/>
              <a:t>ionizzazione</a:t>
            </a:r>
            <a:r>
              <a:rPr lang="en-US" dirty="0" smtClean="0"/>
              <a:t> </a:t>
            </a:r>
            <a:r>
              <a:rPr lang="en-US" dirty="0" err="1" smtClean="0"/>
              <a:t>nei</a:t>
            </a:r>
            <a:r>
              <a:rPr lang="en-US" dirty="0" smtClean="0"/>
              <a:t> </a:t>
            </a:r>
            <a:r>
              <a:rPr lang="en-US" dirty="0" err="1" smtClean="0"/>
              <a:t>Semiconduttori</a:t>
            </a:r>
            <a:r>
              <a:rPr lang="en-US" dirty="0" smtClean="0"/>
              <a:t> </a:t>
            </a:r>
            <a:endParaRPr lang="it-IT" dirty="0"/>
          </a:p>
          <a:p>
            <a:pPr>
              <a:buNone/>
            </a:pPr>
            <a:r>
              <a:rPr lang="en-US" dirty="0" smtClean="0"/>
              <a:t>	– </a:t>
            </a:r>
            <a:r>
              <a:rPr lang="en-US" dirty="0" err="1" smtClean="0"/>
              <a:t>Elettroni</a:t>
            </a:r>
            <a:r>
              <a:rPr lang="en-US" dirty="0" smtClean="0"/>
              <a:t> </a:t>
            </a:r>
            <a:r>
              <a:rPr lang="en-US" dirty="0" err="1" smtClean="0"/>
              <a:t>eccitati</a:t>
            </a:r>
            <a:r>
              <a:rPr lang="en-US" dirty="0" smtClean="0"/>
              <a:t> </a:t>
            </a:r>
            <a:r>
              <a:rPr lang="en-US" dirty="0" err="1" smtClean="0"/>
              <a:t>passano</a:t>
            </a:r>
            <a:r>
              <a:rPr lang="en-US" dirty="0" smtClean="0"/>
              <a:t> </a:t>
            </a:r>
            <a:r>
              <a:rPr lang="en-US" dirty="0" err="1" smtClean="0"/>
              <a:t>dalla</a:t>
            </a:r>
            <a:r>
              <a:rPr lang="en-US" dirty="0" smtClean="0"/>
              <a:t> </a:t>
            </a:r>
            <a:r>
              <a:rPr lang="en-US" dirty="0" err="1" smtClean="0"/>
              <a:t>banda</a:t>
            </a:r>
            <a:r>
              <a:rPr lang="en-US" dirty="0" smtClean="0"/>
              <a:t> </a:t>
            </a:r>
            <a:r>
              <a:rPr lang="en-US" dirty="0" err="1" smtClean="0"/>
              <a:t>di</a:t>
            </a:r>
            <a:r>
              <a:rPr lang="en-US" dirty="0" smtClean="0"/>
              <a:t> </a:t>
            </a:r>
            <a:r>
              <a:rPr lang="en-US" dirty="0" err="1" smtClean="0"/>
              <a:t>valenza</a:t>
            </a:r>
            <a:r>
              <a:rPr lang="en-US" dirty="0" smtClean="0"/>
              <a:t> </a:t>
            </a:r>
            <a:r>
              <a:rPr lang="en-US" dirty="0" err="1" smtClean="0"/>
              <a:t>alla</a:t>
            </a:r>
            <a:r>
              <a:rPr lang="en-US" dirty="0" smtClean="0"/>
              <a:t> </a:t>
            </a:r>
            <a:r>
              <a:rPr lang="en-US" dirty="0" err="1" smtClean="0"/>
              <a:t>banda</a:t>
            </a:r>
            <a:r>
              <a:rPr lang="en-US" dirty="0" smtClean="0"/>
              <a:t> </a:t>
            </a:r>
            <a:r>
              <a:rPr lang="en-US" dirty="0" err="1" smtClean="0"/>
              <a:t>di</a:t>
            </a:r>
            <a:r>
              <a:rPr lang="en-US" dirty="0" smtClean="0"/>
              <a:t> </a:t>
            </a:r>
            <a:r>
              <a:rPr lang="en-US" dirty="0" err="1" smtClean="0"/>
              <a:t>conduzione</a:t>
            </a:r>
            <a:endParaRPr lang="en-US" dirty="0" smtClean="0"/>
          </a:p>
          <a:p>
            <a:pPr>
              <a:buNone/>
            </a:pPr>
            <a:r>
              <a:rPr lang="en-US" dirty="0" smtClean="0"/>
              <a:t>	– </a:t>
            </a:r>
            <a:r>
              <a:rPr lang="en-US" dirty="0" err="1" smtClean="0"/>
              <a:t>Dipende</a:t>
            </a:r>
            <a:r>
              <a:rPr lang="en-US" dirty="0" smtClean="0"/>
              <a:t> </a:t>
            </a:r>
            <a:r>
              <a:rPr lang="en-US" dirty="0" err="1" smtClean="0"/>
              <a:t>dalle</a:t>
            </a:r>
            <a:r>
              <a:rPr lang="en-US" dirty="0" smtClean="0"/>
              <a:t> </a:t>
            </a:r>
            <a:r>
              <a:rPr lang="en-US" dirty="0" err="1" smtClean="0"/>
              <a:t>condizioni</a:t>
            </a:r>
            <a:r>
              <a:rPr lang="en-US" dirty="0" smtClean="0"/>
              <a:t> </a:t>
            </a:r>
            <a:r>
              <a:rPr lang="en-US" dirty="0" err="1" smtClean="0"/>
              <a:t>di</a:t>
            </a:r>
            <a:r>
              <a:rPr lang="en-US" dirty="0" smtClean="0"/>
              <a:t> bias e la </a:t>
            </a:r>
            <a:r>
              <a:rPr lang="en-US" dirty="0" err="1" smtClean="0"/>
              <a:t>tecnologia</a:t>
            </a:r>
            <a:r>
              <a:rPr lang="en-US" dirty="0" smtClean="0"/>
              <a:t>, </a:t>
            </a:r>
            <a:r>
              <a:rPr lang="en-US" dirty="0" err="1" smtClean="0"/>
              <a:t>ci</a:t>
            </a:r>
            <a:r>
              <a:rPr lang="en-US" dirty="0" smtClean="0"/>
              <a:t> </a:t>
            </a:r>
            <a:r>
              <a:rPr lang="en-US" dirty="0" err="1" smtClean="0"/>
              <a:t>può</a:t>
            </a:r>
            <a:r>
              <a:rPr lang="en-US" dirty="0" smtClean="0"/>
              <a:t> </a:t>
            </a:r>
            <a:r>
              <a:rPr lang="en-US" dirty="0" err="1" smtClean="0"/>
              <a:t>essere</a:t>
            </a:r>
            <a:r>
              <a:rPr lang="en-US" dirty="0" smtClean="0"/>
              <a:t> </a:t>
            </a:r>
            <a:r>
              <a:rPr lang="en-US" dirty="0" err="1" smtClean="0"/>
              <a:t>ricombinazione</a:t>
            </a:r>
            <a:r>
              <a:rPr lang="en-US" dirty="0" smtClean="0"/>
              <a:t>, </a:t>
            </a:r>
            <a:r>
              <a:rPr lang="en-US" dirty="0" err="1" smtClean="0"/>
              <a:t>intrappolamento</a:t>
            </a:r>
            <a:r>
              <a:rPr lang="en-US" dirty="0" smtClean="0"/>
              <a:t> o </a:t>
            </a:r>
            <a:r>
              <a:rPr lang="en-US" dirty="0" err="1" smtClean="0"/>
              <a:t>raccolta</a:t>
            </a:r>
            <a:r>
              <a:rPr lang="en-US" dirty="0" smtClean="0"/>
              <a:t> </a:t>
            </a:r>
            <a:r>
              <a:rPr lang="en-US" dirty="0" err="1" smtClean="0"/>
              <a:t>agli</a:t>
            </a:r>
            <a:r>
              <a:rPr lang="en-US" dirty="0" smtClean="0"/>
              <a:t> </a:t>
            </a:r>
            <a:r>
              <a:rPr lang="en-US" dirty="0" err="1" smtClean="0"/>
              <a:t>elettrodi</a:t>
            </a:r>
            <a:endParaRPr lang="it-IT" dirty="0"/>
          </a:p>
          <a:p>
            <a:pPr>
              <a:buNone/>
            </a:pPr>
            <a:r>
              <a:rPr lang="en-US" dirty="0" smtClean="0"/>
              <a:t>	– La </a:t>
            </a:r>
            <a:r>
              <a:rPr lang="en-US" dirty="0" err="1" smtClean="0"/>
              <a:t>carica</a:t>
            </a:r>
            <a:r>
              <a:rPr lang="en-US" dirty="0" smtClean="0"/>
              <a:t> </a:t>
            </a:r>
            <a:r>
              <a:rPr lang="en-US" dirty="0" err="1" smtClean="0"/>
              <a:t>può</a:t>
            </a:r>
            <a:r>
              <a:rPr lang="en-US" dirty="0" smtClean="0"/>
              <a:t> </a:t>
            </a:r>
            <a:r>
              <a:rPr lang="en-US" dirty="0" err="1" smtClean="0"/>
              <a:t>rimanere</a:t>
            </a:r>
            <a:r>
              <a:rPr lang="en-US" dirty="0" smtClean="0"/>
              <a:t> </a:t>
            </a:r>
            <a:r>
              <a:rPr lang="en-US" dirty="0" err="1" smtClean="0"/>
              <a:t>intrappolata</a:t>
            </a:r>
            <a:r>
              <a:rPr lang="en-US" dirty="0" smtClean="0"/>
              <a:t> </a:t>
            </a:r>
            <a:r>
              <a:rPr lang="en-US" dirty="0" err="1" smtClean="0"/>
              <a:t>alle</a:t>
            </a:r>
            <a:r>
              <a:rPr lang="en-US" dirty="0" smtClean="0"/>
              <a:t> </a:t>
            </a:r>
            <a:r>
              <a:rPr lang="en-US" dirty="0" err="1" smtClean="0"/>
              <a:t>regioni</a:t>
            </a:r>
            <a:r>
              <a:rPr lang="en-US" dirty="0" smtClean="0"/>
              <a:t> </a:t>
            </a:r>
            <a:r>
              <a:rPr lang="en-US" dirty="0" err="1" smtClean="0"/>
              <a:t>di</a:t>
            </a:r>
            <a:r>
              <a:rPr lang="en-US" dirty="0" smtClean="0"/>
              <a:t> </a:t>
            </a:r>
            <a:r>
              <a:rPr lang="en-US" dirty="0" err="1" smtClean="0"/>
              <a:t>interfaccia</a:t>
            </a:r>
            <a:r>
              <a:rPr lang="en-US" dirty="0" smtClean="0"/>
              <a:t> </a:t>
            </a:r>
            <a:r>
              <a:rPr lang="en-US" dirty="0" err="1" smtClean="0"/>
              <a:t>causando</a:t>
            </a:r>
            <a:r>
              <a:rPr lang="en-US" dirty="0" smtClean="0"/>
              <a:t> </a:t>
            </a:r>
            <a:r>
              <a:rPr lang="en-US" dirty="0" err="1" smtClean="0"/>
              <a:t>alterazione</a:t>
            </a:r>
            <a:r>
              <a:rPr lang="en-US" dirty="0" smtClean="0"/>
              <a:t> del </a:t>
            </a:r>
            <a:r>
              <a:rPr lang="en-US" dirty="0" err="1" smtClean="0"/>
              <a:t>comportamento</a:t>
            </a:r>
            <a:endParaRPr lang="it-IT" dirty="0"/>
          </a:p>
          <a:p>
            <a:pPr>
              <a:buNone/>
            </a:pPr>
            <a:r>
              <a:rPr lang="en-US" dirty="0" smtClean="0"/>
              <a:t>	– </a:t>
            </a:r>
            <a:r>
              <a:rPr lang="en-US" dirty="0" err="1" smtClean="0"/>
              <a:t>Esempio</a:t>
            </a:r>
            <a:r>
              <a:rPr lang="en-US" dirty="0" smtClean="0"/>
              <a:t> </a:t>
            </a:r>
            <a:r>
              <a:rPr lang="en-US" dirty="0" err="1" smtClean="0"/>
              <a:t>tipico</a:t>
            </a:r>
            <a:r>
              <a:rPr lang="en-US" dirty="0" smtClean="0"/>
              <a:t>: </a:t>
            </a:r>
            <a:r>
              <a:rPr lang="en-US" dirty="0"/>
              <a:t>threshold shift in </a:t>
            </a:r>
            <a:r>
              <a:rPr lang="en-US" dirty="0" smtClean="0"/>
              <a:t>transistor MOS ma </a:t>
            </a:r>
            <a:r>
              <a:rPr lang="en-US" dirty="0" err="1" smtClean="0"/>
              <a:t>anche</a:t>
            </a:r>
            <a:r>
              <a:rPr lang="en-US" dirty="0" smtClean="0"/>
              <a:t> </a:t>
            </a:r>
            <a:r>
              <a:rPr lang="en-US" dirty="0" err="1" smtClean="0"/>
              <a:t>correnti</a:t>
            </a:r>
            <a:r>
              <a:rPr lang="en-US" dirty="0" smtClean="0"/>
              <a:t> </a:t>
            </a:r>
            <a:r>
              <a:rPr lang="en-US" dirty="0" err="1" smtClean="0"/>
              <a:t>di</a:t>
            </a:r>
            <a:r>
              <a:rPr lang="en-US" dirty="0" smtClean="0"/>
              <a:t> leakage, </a:t>
            </a:r>
            <a:r>
              <a:rPr lang="en-US" dirty="0" err="1" smtClean="0"/>
              <a:t>cambio</a:t>
            </a:r>
            <a:r>
              <a:rPr lang="en-US" dirty="0" smtClean="0"/>
              <a:t> </a:t>
            </a:r>
            <a:r>
              <a:rPr lang="en-US" dirty="0" err="1" smtClean="0"/>
              <a:t>di</a:t>
            </a:r>
            <a:r>
              <a:rPr lang="en-US" dirty="0" smtClean="0"/>
              <a:t> timing e in </a:t>
            </a:r>
            <a:r>
              <a:rPr lang="en-US" dirty="0" err="1" smtClean="0"/>
              <a:t>generale</a:t>
            </a:r>
            <a:r>
              <a:rPr lang="en-US" dirty="0" smtClean="0"/>
              <a:t> </a:t>
            </a:r>
            <a:r>
              <a:rPr lang="en-US" dirty="0" err="1" smtClean="0"/>
              <a:t>di</a:t>
            </a:r>
            <a:r>
              <a:rPr lang="en-US" dirty="0" smtClean="0"/>
              <a:t> </a:t>
            </a:r>
            <a:r>
              <a:rPr lang="en-US" dirty="0" err="1" smtClean="0"/>
              <a:t>caratteristiche</a:t>
            </a:r>
            <a:r>
              <a:rPr lang="en-US" dirty="0" smtClean="0"/>
              <a:t> </a:t>
            </a:r>
            <a:r>
              <a:rPr lang="en-US" dirty="0" err="1" smtClean="0"/>
              <a:t>elettriche</a:t>
            </a:r>
            <a:endParaRPr lang="en-US" dirty="0" smtClean="0"/>
          </a:p>
          <a:p>
            <a:r>
              <a:rPr lang="en-US" dirty="0" smtClean="0"/>
              <a:t>Si </a:t>
            </a:r>
            <a:r>
              <a:rPr lang="en-US" dirty="0" err="1" smtClean="0"/>
              <a:t>possono</a:t>
            </a:r>
            <a:r>
              <a:rPr lang="en-US" dirty="0" smtClean="0"/>
              <a:t> </a:t>
            </a:r>
            <a:r>
              <a:rPr lang="en-US" dirty="0" err="1" smtClean="0"/>
              <a:t>mitigare</a:t>
            </a:r>
            <a:r>
              <a:rPr lang="en-US" dirty="0" smtClean="0"/>
              <a:t> </a:t>
            </a:r>
            <a:r>
              <a:rPr lang="en-US" dirty="0" err="1" smtClean="0"/>
              <a:t>gli</a:t>
            </a:r>
            <a:r>
              <a:rPr lang="en-US" dirty="0" smtClean="0"/>
              <a:t> </a:t>
            </a:r>
            <a:r>
              <a:rPr lang="en-US" dirty="0" err="1" smtClean="0"/>
              <a:t>effetti</a:t>
            </a:r>
            <a:r>
              <a:rPr lang="en-US" dirty="0" smtClean="0"/>
              <a:t> </a:t>
            </a:r>
            <a:r>
              <a:rPr lang="en-US" dirty="0" err="1" smtClean="0"/>
              <a:t>schermando</a:t>
            </a:r>
            <a:r>
              <a:rPr lang="en-US" dirty="0" smtClean="0"/>
              <a:t>, </a:t>
            </a:r>
            <a:r>
              <a:rPr lang="en-US" dirty="0" err="1" smtClean="0"/>
              <a:t>impedendo</a:t>
            </a:r>
            <a:r>
              <a:rPr lang="en-US" dirty="0" smtClean="0"/>
              <a:t> </a:t>
            </a:r>
            <a:r>
              <a:rPr lang="en-US" dirty="0" err="1" smtClean="0"/>
              <a:t>cioè</a:t>
            </a:r>
            <a:r>
              <a:rPr lang="en-US" dirty="0" smtClean="0"/>
              <a:t> </a:t>
            </a:r>
            <a:r>
              <a:rPr lang="en-US" dirty="0" err="1" smtClean="0"/>
              <a:t>alla</a:t>
            </a:r>
            <a:r>
              <a:rPr lang="en-US" dirty="0" smtClean="0"/>
              <a:t> </a:t>
            </a:r>
            <a:r>
              <a:rPr lang="en-US" dirty="0" err="1" smtClean="0"/>
              <a:t>radiazione</a:t>
            </a:r>
            <a:r>
              <a:rPr lang="en-US" dirty="0" smtClean="0"/>
              <a:t> </a:t>
            </a:r>
            <a:r>
              <a:rPr lang="en-US" dirty="0" err="1" smtClean="0"/>
              <a:t>di</a:t>
            </a:r>
            <a:r>
              <a:rPr lang="en-US" dirty="0" smtClean="0"/>
              <a:t> </a:t>
            </a:r>
            <a:r>
              <a:rPr lang="en-US" dirty="0" err="1" smtClean="0"/>
              <a:t>raggiungere</a:t>
            </a:r>
            <a:r>
              <a:rPr lang="en-US" dirty="0" smtClean="0"/>
              <a:t> </a:t>
            </a:r>
            <a:r>
              <a:rPr lang="en-US" dirty="0" err="1" smtClean="0"/>
              <a:t>il</a:t>
            </a:r>
            <a:r>
              <a:rPr lang="en-US" dirty="0" smtClean="0"/>
              <a:t> target</a:t>
            </a:r>
          </a:p>
          <a:p>
            <a:endParaRPr lang="en-US" dirty="0"/>
          </a:p>
          <a:p>
            <a:endParaRPr lang="it-IT" dirty="0"/>
          </a:p>
          <a:p>
            <a:endParaRPr lang="en-US" dirty="0" smtClean="0"/>
          </a:p>
          <a:p>
            <a:endParaRPr lang="en-US" dirty="0"/>
          </a:p>
          <a:p>
            <a:endParaRPr lang="en-US" dirty="0" smtClean="0"/>
          </a:p>
          <a:p>
            <a:endParaRPr lang="en-US" dirty="0"/>
          </a:p>
        </p:txBody>
      </p:sp>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Radiazione ionizzante, non ionizzante, SEE (Grandezze tipiche)</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16</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eaLnBrk="1" hangingPunct="1">
              <a:buFontTx/>
              <a:buChar char="•"/>
            </a:pPr>
            <a:r>
              <a:rPr lang="it-IT" dirty="0" smtClean="0"/>
              <a:t>DDD </a:t>
            </a:r>
            <a:r>
              <a:rPr lang="it-IT" dirty="0"/>
              <a:t>energia su unità di massa, di tipo NON </a:t>
            </a:r>
            <a:r>
              <a:rPr lang="it-IT" dirty="0" smtClean="0"/>
              <a:t>ionizzante, unità </a:t>
            </a:r>
            <a:r>
              <a:rPr lang="it-IT" dirty="0" err="1" smtClean="0"/>
              <a:t>MeV</a:t>
            </a:r>
            <a:r>
              <a:rPr lang="it-IT" dirty="0" smtClean="0"/>
              <a:t>/g o </a:t>
            </a:r>
            <a:r>
              <a:rPr lang="it-IT" dirty="0" err="1" smtClean="0"/>
              <a:t>fluenza</a:t>
            </a:r>
            <a:r>
              <a:rPr lang="it-IT" dirty="0" smtClean="0"/>
              <a:t> equivalente (10Mev p o 1MeV n ….)</a:t>
            </a:r>
          </a:p>
          <a:p>
            <a:pPr lvl="1"/>
            <a:r>
              <a:rPr lang="it-IT" dirty="0" smtClean="0"/>
              <a:t>Una particella incidente (neutrone) interagisce con un atomo del reticolo impartendogli sufficiente energia da dislocarlo. </a:t>
            </a:r>
          </a:p>
          <a:p>
            <a:pPr lvl="1"/>
            <a:r>
              <a:rPr lang="it-IT" dirty="0" smtClean="0"/>
              <a:t>L’atomo dislocato percorre un certo tratto, eventualmente producendo altre dislocazioni</a:t>
            </a:r>
          </a:p>
          <a:p>
            <a:pPr lvl="1"/>
            <a:r>
              <a:rPr lang="it-IT" dirty="0" smtClean="0"/>
              <a:t>Si producono difetti, che disturbano la periodicità del cristallo e producono livelli energetici nella banda proibita.</a:t>
            </a:r>
          </a:p>
          <a:p>
            <a:pPr lvl="1"/>
            <a:r>
              <a:rPr lang="it-IT" dirty="0" smtClean="0"/>
              <a:t>Tali livelli energetici alterano le proprietà elettriche del materiale e dei dispositivi (minority carrier lifetime, carrier concentration, mobility).</a:t>
            </a:r>
          </a:p>
          <a:p>
            <a:pPr lvl="1"/>
            <a:r>
              <a:rPr lang="en-US" dirty="0" err="1" smtClean="0"/>
              <a:t>Tipico</a:t>
            </a:r>
            <a:r>
              <a:rPr lang="en-US" dirty="0" smtClean="0"/>
              <a:t> </a:t>
            </a:r>
            <a:r>
              <a:rPr lang="en-US" dirty="0" err="1" smtClean="0"/>
              <a:t>effetto</a:t>
            </a:r>
            <a:r>
              <a:rPr lang="en-US" dirty="0" smtClean="0"/>
              <a:t>: </a:t>
            </a:r>
            <a:r>
              <a:rPr lang="en-US" dirty="0" err="1" smtClean="0"/>
              <a:t>degradazione</a:t>
            </a:r>
            <a:r>
              <a:rPr lang="en-US" dirty="0" smtClean="0"/>
              <a:t> </a:t>
            </a:r>
            <a:r>
              <a:rPr lang="en-US" dirty="0" err="1" smtClean="0"/>
              <a:t>di</a:t>
            </a:r>
            <a:r>
              <a:rPr lang="en-US" dirty="0" smtClean="0"/>
              <a:t> </a:t>
            </a:r>
            <a:r>
              <a:rPr lang="en-US" dirty="0" err="1" smtClean="0"/>
              <a:t>guadagno</a:t>
            </a:r>
            <a:r>
              <a:rPr lang="en-US" dirty="0" smtClean="0"/>
              <a:t> e leakage </a:t>
            </a:r>
            <a:r>
              <a:rPr lang="en-US" dirty="0"/>
              <a:t>current in </a:t>
            </a:r>
            <a:r>
              <a:rPr lang="en-US" dirty="0" smtClean="0"/>
              <a:t>bipolar </a:t>
            </a:r>
            <a:r>
              <a:rPr lang="it-IT" dirty="0" smtClean="0"/>
              <a:t>transistors, ma sono affetti anche Optocouplers</a:t>
            </a:r>
            <a:r>
              <a:rPr lang="it-IT" dirty="0"/>
              <a:t>, solar cells</a:t>
            </a:r>
            <a:r>
              <a:rPr lang="it-IT" dirty="0" smtClean="0"/>
              <a:t>, CCDs</a:t>
            </a:r>
            <a:r>
              <a:rPr lang="it-IT" dirty="0"/>
              <a:t>, linear bipolar </a:t>
            </a:r>
            <a:r>
              <a:rPr lang="it-IT" dirty="0" smtClean="0"/>
              <a:t>devices ....</a:t>
            </a:r>
            <a:endParaRPr lang="it-IT" dirty="0"/>
          </a:p>
          <a:p>
            <a:pPr eaLnBrk="1" hangingPunct="1">
              <a:buFontTx/>
              <a:buChar char="•"/>
            </a:pPr>
            <a:endParaRPr lang="it-IT" dirty="0" smtClean="0"/>
          </a:p>
        </p:txBody>
      </p:sp>
    </p:spTree>
    <p:extLst>
      <p:ext uri="{BB962C8B-B14F-4D97-AF65-F5344CB8AC3E}">
        <p14:creationId xmlns="" xmlns:p14="http://schemas.microsoft.com/office/powerpoint/2010/main" val="3776438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42926" y="2890838"/>
            <a:ext cx="3262947" cy="2590800"/>
          </a:xfrm>
          <a:prstGeom prst="rect">
            <a:avLst/>
          </a:prstGeom>
          <a:noFill/>
        </p:spPr>
      </p:pic>
      <p:sp>
        <p:nvSpPr>
          <p:cNvPr id="2" name="Title 1"/>
          <p:cNvSpPr>
            <a:spLocks noGrp="1"/>
          </p:cNvSpPr>
          <p:nvPr>
            <p:ph type="title"/>
          </p:nvPr>
        </p:nvSpPr>
        <p:spPr>
          <a:xfrm>
            <a:off x="3001058" y="388938"/>
            <a:ext cx="5681662" cy="646331"/>
          </a:xfrm>
        </p:spPr>
        <p:txBody>
          <a:bodyPr/>
          <a:lstStyle/>
          <a:p>
            <a:r>
              <a:rPr lang="it-IT" dirty="0"/>
              <a:t>Radiazione ionizzante, non ionizzante, SEE (Grandezze tipiche)</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17</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eaLnBrk="1" hangingPunct="1">
              <a:buFontTx/>
              <a:buChar char="•"/>
            </a:pPr>
            <a:r>
              <a:rPr lang="it-IT" dirty="0" smtClean="0"/>
              <a:t>Linear Energy Transfer energia </a:t>
            </a:r>
            <a:r>
              <a:rPr lang="it-IT" dirty="0"/>
              <a:t>per unità di lunghezza (stopping power), utile per </a:t>
            </a:r>
            <a:r>
              <a:rPr lang="it-IT" dirty="0" smtClean="0"/>
              <a:t>valutazioni grossolane:</a:t>
            </a:r>
          </a:p>
          <a:p>
            <a:pPr lvl="1" eaLnBrk="1" hangingPunct="1">
              <a:buFontTx/>
              <a:buChar char="•"/>
            </a:pPr>
            <a:endParaRPr lang="it-IT" dirty="0" smtClean="0"/>
          </a:p>
          <a:p>
            <a:pPr lvl="1" eaLnBrk="1" hangingPunct="1">
              <a:buFontTx/>
              <a:buChar char="•"/>
            </a:pPr>
            <a:r>
              <a:rPr lang="it-IT" dirty="0" smtClean="0"/>
              <a:t>calcolare l’energia necessaria a </a:t>
            </a:r>
            <a:r>
              <a:rPr lang="it-IT" dirty="0"/>
              <a:t>passare uno </a:t>
            </a:r>
            <a:r>
              <a:rPr lang="it-IT" dirty="0" err="1"/>
              <a:t>shield</a:t>
            </a:r>
            <a:r>
              <a:rPr lang="it-IT" dirty="0"/>
              <a:t> di un certo spessore </a:t>
            </a:r>
            <a:endParaRPr lang="it-IT" dirty="0" smtClean="0"/>
          </a:p>
          <a:p>
            <a:pPr lvl="1" eaLnBrk="1" hangingPunct="1">
              <a:buFontTx/>
              <a:buChar char="•"/>
            </a:pPr>
            <a:r>
              <a:rPr lang="it-IT" dirty="0"/>
              <a:t>calcolare </a:t>
            </a:r>
            <a:r>
              <a:rPr lang="it-IT" dirty="0" smtClean="0"/>
              <a:t>quante </a:t>
            </a:r>
            <a:r>
              <a:rPr lang="it-IT" dirty="0"/>
              <a:t>particelle passano </a:t>
            </a:r>
            <a:r>
              <a:rPr lang="it-IT" dirty="0" smtClean="0"/>
              <a:t>lo </a:t>
            </a:r>
            <a:r>
              <a:rPr lang="it-IT" dirty="0" err="1" smtClean="0"/>
              <a:t>shield</a:t>
            </a:r>
            <a:endParaRPr lang="it-IT" dirty="0" smtClean="0"/>
          </a:p>
          <a:p>
            <a:pPr lvl="1" eaLnBrk="1" hangingPunct="1">
              <a:buFontTx/>
              <a:buChar char="•"/>
            </a:pPr>
            <a:r>
              <a:rPr lang="it-IT" dirty="0"/>
              <a:t>calcolare l’energia rilasciata su una profondità di Silicio </a:t>
            </a:r>
            <a:r>
              <a:rPr lang="it-IT" dirty="0" smtClean="0"/>
              <a:t>(esempio detector) e </a:t>
            </a:r>
            <a:r>
              <a:rPr lang="it-IT" dirty="0"/>
              <a:t>quindi </a:t>
            </a:r>
            <a:r>
              <a:rPr lang="it-IT" dirty="0" smtClean="0"/>
              <a:t>la capacità di corrompere l’immagine (SEU) </a:t>
            </a:r>
            <a:endParaRPr lang="it-IT" dirty="0"/>
          </a:p>
          <a:p>
            <a:pPr lvl="1" eaLnBrk="1" hangingPunct="1">
              <a:buFontTx/>
              <a:buChar char="•"/>
            </a:pPr>
            <a:endParaRPr lang="it-IT" dirty="0"/>
          </a:p>
          <a:p>
            <a:pPr eaLnBrk="1" hangingPunct="1">
              <a:buFontTx/>
              <a:buChar char="•"/>
            </a:pPr>
            <a:endParaRPr lang="it-IT" dirty="0" smtClean="0"/>
          </a:p>
        </p:txBody>
      </p:sp>
      <p:graphicFrame>
        <p:nvGraphicFramePr>
          <p:cNvPr id="8" name="Grafico 7"/>
          <p:cNvGraphicFramePr>
            <a:graphicFrameLocks/>
          </p:cNvGraphicFramePr>
          <p:nvPr>
            <p:extLst>
              <p:ext uri="{D42A27DB-BD31-4B8C-83A1-F6EECF244321}">
                <p14:modId xmlns="" xmlns:p14="http://schemas.microsoft.com/office/powerpoint/2010/main" val="1277811802"/>
              </p:ext>
            </p:extLst>
          </p:nvPr>
        </p:nvGraphicFramePr>
        <p:xfrm>
          <a:off x="462915" y="3214687"/>
          <a:ext cx="3419475" cy="22669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fico 6"/>
          <p:cNvGraphicFramePr>
            <a:graphicFrameLocks/>
          </p:cNvGraphicFramePr>
          <p:nvPr>
            <p:extLst>
              <p:ext uri="{D42A27DB-BD31-4B8C-83A1-F6EECF244321}">
                <p14:modId xmlns="" xmlns:p14="http://schemas.microsoft.com/office/powerpoint/2010/main" val="2895034768"/>
              </p:ext>
            </p:extLst>
          </p:nvPr>
        </p:nvGraphicFramePr>
        <p:xfrm>
          <a:off x="2638424" y="4355867"/>
          <a:ext cx="3743325" cy="225154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 xmlns:p14="http://schemas.microsoft.com/office/powerpoint/2010/main" val="3538942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Radiazione ionizzante, non ionizzante, SEE (Grandezze tipiche)</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18</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marL="180975" lvl="1" eaLnBrk="1" hangingPunct="1">
              <a:buFontTx/>
              <a:buChar char="•"/>
            </a:pPr>
            <a:r>
              <a:rPr lang="it-IT" dirty="0" smtClean="0"/>
              <a:t>NIEL racconta la capacità delle particelle a rilasciare energia NON ionizzante</a:t>
            </a:r>
          </a:p>
          <a:p>
            <a:pPr marL="180975" lvl="1" eaLnBrk="1" hangingPunct="1">
              <a:buFontTx/>
              <a:buChar char="•"/>
            </a:pPr>
            <a:endParaRPr lang="it-IT" dirty="0" smtClean="0"/>
          </a:p>
          <a:p>
            <a:pPr marL="180975" lvl="1" eaLnBrk="1" hangingPunct="1">
              <a:buFontTx/>
              <a:buChar char="•"/>
            </a:pPr>
            <a:r>
              <a:rPr lang="it-IT" dirty="0" smtClean="0"/>
              <a:t>LET </a:t>
            </a:r>
            <a:r>
              <a:rPr lang="it-IT" dirty="0"/>
              <a:t>e NIEL con la fluence danno luogo a TID e DDD, permettono di scalare quindi fluenze equivalenti </a:t>
            </a:r>
            <a:r>
              <a:rPr lang="it-IT" dirty="0" smtClean="0"/>
              <a:t>(utili ad esempio per tests a terra monoenergetici)</a:t>
            </a:r>
            <a:endParaRPr lang="it-IT" dirty="0"/>
          </a:p>
          <a:p>
            <a:pPr marL="0" indent="0" eaLnBrk="1" hangingPunct="1">
              <a:buNone/>
            </a:pPr>
            <a:endParaRPr lang="it-IT" dirty="0"/>
          </a:p>
          <a:p>
            <a:pPr eaLnBrk="1" hangingPunct="1">
              <a:buFontTx/>
              <a:buChar char="•"/>
            </a:pPr>
            <a:endParaRPr lang="it-IT" dirty="0" smtClean="0"/>
          </a:p>
        </p:txBody>
      </p:sp>
      <p:pic>
        <p:nvPicPr>
          <p:cNvPr id="9" name="Immagine 8"/>
          <p:cNvPicPr/>
          <p:nvPr/>
        </p:nvPicPr>
        <p:blipFill>
          <a:blip r:embed="rId3">
            <a:extLst>
              <a:ext uri="{28A0092B-C50C-407E-A947-70E740481C1C}">
                <a14:useLocalDpi xmlns="" xmlns:a14="http://schemas.microsoft.com/office/drawing/2010/main" val="0"/>
              </a:ext>
            </a:extLst>
          </a:blip>
          <a:srcRect/>
          <a:stretch>
            <a:fillRect/>
          </a:stretch>
        </p:blipFill>
        <p:spPr bwMode="auto">
          <a:xfrm>
            <a:off x="2034540" y="2828922"/>
            <a:ext cx="4718685" cy="2983865"/>
          </a:xfrm>
          <a:prstGeom prst="rect">
            <a:avLst/>
          </a:prstGeom>
          <a:noFill/>
          <a:ln>
            <a:noFill/>
          </a:ln>
        </p:spPr>
      </p:pic>
    </p:spTree>
    <p:extLst>
      <p:ext uri="{BB962C8B-B14F-4D97-AF65-F5344CB8AC3E}">
        <p14:creationId xmlns="" xmlns:p14="http://schemas.microsoft.com/office/powerpoint/2010/main" val="1924802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Radiazione ionizzante, non ionizzante, SEE (Grandezze tipiche)</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19</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a:buNone/>
            </a:pPr>
            <a:r>
              <a:rPr lang="en-US" b="1" dirty="0" smtClean="0"/>
              <a:t>Single Event Effects (SEE) </a:t>
            </a:r>
            <a:r>
              <a:rPr lang="en-US" b="1" dirty="0" err="1" smtClean="0"/>
              <a:t>indotti</a:t>
            </a:r>
            <a:r>
              <a:rPr lang="en-US" b="1" dirty="0" smtClean="0"/>
              <a:t> da </a:t>
            </a:r>
            <a:r>
              <a:rPr lang="en-US" b="1" dirty="0" err="1" smtClean="0"/>
              <a:t>singole</a:t>
            </a:r>
            <a:r>
              <a:rPr lang="en-US" b="1" dirty="0" smtClean="0"/>
              <a:t> </a:t>
            </a:r>
            <a:r>
              <a:rPr lang="en-US" b="1" dirty="0" err="1" smtClean="0"/>
              <a:t>particelle</a:t>
            </a:r>
            <a:r>
              <a:rPr lang="en-US" b="1" dirty="0" smtClean="0"/>
              <a:t> </a:t>
            </a:r>
            <a:r>
              <a:rPr lang="en-US" b="1" dirty="0" err="1" smtClean="0"/>
              <a:t>che</a:t>
            </a:r>
            <a:r>
              <a:rPr lang="en-US" b="1" dirty="0" smtClean="0"/>
              <a:t> </a:t>
            </a:r>
            <a:r>
              <a:rPr lang="en-US" b="1" dirty="0" err="1" smtClean="0"/>
              <a:t>passano</a:t>
            </a:r>
            <a:r>
              <a:rPr lang="en-US" b="1" dirty="0" smtClean="0"/>
              <a:t> </a:t>
            </a:r>
            <a:r>
              <a:rPr lang="en-US" b="1" dirty="0" err="1" smtClean="0"/>
              <a:t>attraverso</a:t>
            </a:r>
            <a:r>
              <a:rPr lang="en-US" b="1" dirty="0" smtClean="0"/>
              <a:t> </a:t>
            </a:r>
            <a:r>
              <a:rPr lang="en-US" b="1" dirty="0" err="1" smtClean="0"/>
              <a:t>il</a:t>
            </a:r>
            <a:r>
              <a:rPr lang="en-US" b="1" dirty="0" smtClean="0"/>
              <a:t> </a:t>
            </a:r>
            <a:r>
              <a:rPr lang="en-US" b="1" dirty="0" err="1" smtClean="0"/>
              <a:t>semiconduttore</a:t>
            </a:r>
            <a:r>
              <a:rPr lang="en-US" b="1" dirty="0" smtClean="0"/>
              <a:t> :</a:t>
            </a:r>
          </a:p>
          <a:p>
            <a:pPr>
              <a:buNone/>
            </a:pPr>
            <a:endParaRPr lang="en-US" b="1" dirty="0" smtClean="0"/>
          </a:p>
          <a:p>
            <a:r>
              <a:rPr lang="it-IT" sz="1600" dirty="0" smtClean="0"/>
              <a:t>Galactic </a:t>
            </a:r>
            <a:r>
              <a:rPr lang="it-IT" sz="1600" dirty="0"/>
              <a:t>Cosmic Rays (GCRs)</a:t>
            </a:r>
          </a:p>
          <a:p>
            <a:pPr lvl="1">
              <a:buNone/>
            </a:pPr>
            <a:r>
              <a:rPr lang="it-IT" sz="1600" dirty="0" smtClean="0"/>
              <a:t>	•</a:t>
            </a:r>
            <a:r>
              <a:rPr lang="it-IT" sz="1600" dirty="0"/>
              <a:t>Hydrogen &amp; Heavier Ions</a:t>
            </a:r>
          </a:p>
          <a:p>
            <a:endParaRPr lang="it-IT" sz="1600" dirty="0" smtClean="0"/>
          </a:p>
          <a:p>
            <a:r>
              <a:rPr lang="it-IT" sz="1600" dirty="0" smtClean="0"/>
              <a:t>Solar </a:t>
            </a:r>
            <a:r>
              <a:rPr lang="it-IT" sz="1600" dirty="0"/>
              <a:t>Particle Events</a:t>
            </a:r>
          </a:p>
          <a:p>
            <a:pPr lvl="1">
              <a:buNone/>
            </a:pPr>
            <a:r>
              <a:rPr lang="it-IT" sz="1600" dirty="0" smtClean="0"/>
              <a:t>	•</a:t>
            </a:r>
            <a:r>
              <a:rPr lang="it-IT" sz="1600" dirty="0"/>
              <a:t>Protons &amp; Heavier </a:t>
            </a:r>
            <a:r>
              <a:rPr lang="it-IT" sz="1600" dirty="0" smtClean="0"/>
              <a:t>Ions</a:t>
            </a:r>
          </a:p>
          <a:p>
            <a:pPr lvl="1">
              <a:buNone/>
            </a:pPr>
            <a:endParaRPr lang="it-IT" sz="1600" dirty="0" smtClean="0"/>
          </a:p>
          <a:p>
            <a:pPr lvl="1">
              <a:buNone/>
            </a:pPr>
            <a:r>
              <a:rPr lang="it-IT" sz="1600" dirty="0" smtClean="0"/>
              <a:t>Gli Heavy ions offrono ionizzazione diretta, mentre i protoni no.  Protoni inducono SEE solo sui componenti più sensibili</a:t>
            </a:r>
            <a:endParaRPr lang="it-IT" sz="1600" dirty="0"/>
          </a:p>
          <a:p>
            <a:endParaRPr lang="it-IT" dirty="0" smtClean="0"/>
          </a:p>
          <a:p>
            <a:endParaRPr lang="en-US" dirty="0" smtClean="0"/>
          </a:p>
          <a:p>
            <a:pPr>
              <a:buNone/>
            </a:pPr>
            <a:r>
              <a:rPr lang="it-IT" dirty="0" smtClean="0"/>
              <a:t>Concetti chiave per i SEE sono:</a:t>
            </a:r>
          </a:p>
          <a:p>
            <a:r>
              <a:rPr lang="en-US" dirty="0" smtClean="0"/>
              <a:t>LET: </a:t>
            </a:r>
            <a:r>
              <a:rPr lang="en-US" dirty="0" err="1" smtClean="0"/>
              <a:t>ovvero</a:t>
            </a:r>
            <a:r>
              <a:rPr lang="en-US" dirty="0" smtClean="0"/>
              <a:t> la </a:t>
            </a:r>
            <a:r>
              <a:rPr lang="en-US" dirty="0" err="1" smtClean="0"/>
              <a:t>misura</a:t>
            </a:r>
            <a:r>
              <a:rPr lang="en-US" dirty="0" smtClean="0"/>
              <a:t> </a:t>
            </a:r>
            <a:r>
              <a:rPr lang="en-US" dirty="0" err="1" smtClean="0"/>
              <a:t>della</a:t>
            </a:r>
            <a:r>
              <a:rPr lang="en-US" dirty="0" smtClean="0"/>
              <a:t> </a:t>
            </a:r>
            <a:r>
              <a:rPr lang="en-US" dirty="0" err="1" smtClean="0"/>
              <a:t>deposizione</a:t>
            </a:r>
            <a:r>
              <a:rPr lang="en-US" dirty="0" smtClean="0"/>
              <a:t> </a:t>
            </a:r>
            <a:r>
              <a:rPr lang="en-US" dirty="0" err="1" smtClean="0"/>
              <a:t>di</a:t>
            </a:r>
            <a:r>
              <a:rPr lang="en-US" dirty="0" smtClean="0"/>
              <a:t> </a:t>
            </a:r>
            <a:r>
              <a:rPr lang="en-US" dirty="0" err="1" smtClean="0"/>
              <a:t>energia</a:t>
            </a:r>
            <a:r>
              <a:rPr lang="en-US" dirty="0" smtClean="0"/>
              <a:t> </a:t>
            </a:r>
            <a:r>
              <a:rPr lang="en-US" dirty="0" err="1" smtClean="0"/>
              <a:t>nella</a:t>
            </a:r>
            <a:r>
              <a:rPr lang="en-US" dirty="0" smtClean="0"/>
              <a:t> </a:t>
            </a:r>
            <a:r>
              <a:rPr lang="en-US" dirty="0" err="1" smtClean="0"/>
              <a:t>materia</a:t>
            </a:r>
            <a:endParaRPr lang="it-IT" dirty="0" smtClean="0"/>
          </a:p>
          <a:p>
            <a:r>
              <a:rPr lang="en-US" dirty="0" smtClean="0"/>
              <a:t>Cross section: </a:t>
            </a:r>
            <a:r>
              <a:rPr lang="en-US" dirty="0" err="1" smtClean="0"/>
              <a:t>ovvero</a:t>
            </a:r>
            <a:r>
              <a:rPr lang="en-US" dirty="0" smtClean="0"/>
              <a:t> </a:t>
            </a:r>
            <a:r>
              <a:rPr lang="en-US" dirty="0" err="1" smtClean="0"/>
              <a:t>una</a:t>
            </a:r>
            <a:r>
              <a:rPr lang="en-US" dirty="0" smtClean="0"/>
              <a:t> </a:t>
            </a:r>
            <a:r>
              <a:rPr lang="en-US" dirty="0" err="1" smtClean="0"/>
              <a:t>misura</a:t>
            </a:r>
            <a:r>
              <a:rPr lang="en-US" dirty="0" smtClean="0"/>
              <a:t> </a:t>
            </a:r>
            <a:r>
              <a:rPr lang="en-US" dirty="0" err="1" smtClean="0"/>
              <a:t>della</a:t>
            </a:r>
            <a:r>
              <a:rPr lang="en-US" dirty="0" smtClean="0"/>
              <a:t> </a:t>
            </a:r>
            <a:r>
              <a:rPr lang="en-US" dirty="0" err="1" smtClean="0"/>
              <a:t>suscettibilità</a:t>
            </a:r>
            <a:r>
              <a:rPr lang="en-US" dirty="0" smtClean="0"/>
              <a:t> del </a:t>
            </a:r>
            <a:r>
              <a:rPr lang="en-US" dirty="0" err="1" smtClean="0"/>
              <a:t>componente</a:t>
            </a:r>
            <a:endParaRPr lang="it-IT" dirty="0" smtClean="0"/>
          </a:p>
          <a:p>
            <a:endParaRPr lang="it-IT" dirty="0"/>
          </a:p>
          <a:p>
            <a:endParaRPr lang="it-IT" dirty="0" smtClean="0"/>
          </a:p>
          <a:p>
            <a:endParaRPr lang="it-IT" dirty="0" smtClean="0"/>
          </a:p>
          <a:p>
            <a:endParaRPr lang="it-IT" dirty="0"/>
          </a:p>
          <a:p>
            <a:pPr marL="0" indent="0">
              <a:buNone/>
            </a:pPr>
            <a:r>
              <a:rPr lang="en-US" dirty="0"/>
              <a:t>  </a:t>
            </a:r>
            <a:endParaRPr lang="it-IT" dirty="0"/>
          </a:p>
          <a:p>
            <a:endParaRPr lang="it-IT" dirty="0"/>
          </a:p>
        </p:txBody>
      </p:sp>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INDICE</a:t>
            </a:r>
            <a:endParaRPr lang="it-IT" dirty="0"/>
          </a:p>
        </p:txBody>
      </p:sp>
      <p:sp>
        <p:nvSpPr>
          <p:cNvPr id="3" name="Segnaposto numero diapositiva 2"/>
          <p:cNvSpPr>
            <a:spLocks noGrp="1"/>
          </p:cNvSpPr>
          <p:nvPr>
            <p:ph type="sldNum" sz="quarter" idx="10"/>
          </p:nvPr>
        </p:nvSpPr>
        <p:spPr/>
        <p:txBody>
          <a:bodyPr/>
          <a:lstStyle/>
          <a:p>
            <a:pPr>
              <a:defRPr/>
            </a:pPr>
            <a:fld id="{42F2E8F4-CC62-425F-9760-1C992516E239}" type="slidenum">
              <a:rPr lang="en-US" smtClean="0"/>
              <a:pPr>
                <a:defRPr/>
              </a:pPr>
              <a:t>2</a:t>
            </a:fld>
            <a:endParaRPr lang="en-US" dirty="0"/>
          </a:p>
        </p:txBody>
      </p:sp>
      <p:sp>
        <p:nvSpPr>
          <p:cNvPr id="4" name="Segnaposto piè di pagina 3"/>
          <p:cNvSpPr>
            <a:spLocks noGrp="1"/>
          </p:cNvSpPr>
          <p:nvPr>
            <p:ph type="ftr" sz="quarter" idx="12"/>
          </p:nvPr>
        </p:nvSpPr>
        <p:spPr/>
        <p:txBody>
          <a:bodyPr/>
          <a:lstStyle/>
          <a:p>
            <a:pPr>
              <a:defRPr/>
            </a:pPr>
            <a:r>
              <a:rPr lang="en-US" smtClean="0"/>
              <a:t>© Copyright Selex ES S.p.A 2013 All rights reserved</a:t>
            </a:r>
            <a:endParaRPr lang="en-US"/>
          </a:p>
        </p:txBody>
      </p:sp>
      <p:sp>
        <p:nvSpPr>
          <p:cNvPr id="5" name="Segnaposto contenuto 4"/>
          <p:cNvSpPr>
            <a:spLocks noGrp="1"/>
          </p:cNvSpPr>
          <p:nvPr>
            <p:ph idx="1"/>
          </p:nvPr>
        </p:nvSpPr>
        <p:spPr/>
        <p:txBody>
          <a:bodyPr/>
          <a:lstStyle/>
          <a:p>
            <a:r>
              <a:rPr lang="it-IT" b="1" dirty="0"/>
              <a:t>Selex ES Company</a:t>
            </a:r>
            <a:endParaRPr lang="it-IT" dirty="0"/>
          </a:p>
          <a:p>
            <a:r>
              <a:rPr lang="it-IT" b="1" dirty="0"/>
              <a:t>Selex ES Space </a:t>
            </a:r>
            <a:r>
              <a:rPr lang="it-IT" b="1" dirty="0" err="1"/>
              <a:t>Products</a:t>
            </a:r>
            <a:endParaRPr lang="it-IT" dirty="0"/>
          </a:p>
          <a:p>
            <a:r>
              <a:rPr lang="it-IT" b="1" dirty="0"/>
              <a:t>Prodotti/sistemi spaziali </a:t>
            </a:r>
            <a:r>
              <a:rPr lang="it-IT" b="1" dirty="0" smtClean="0"/>
              <a:t>(celle solari, strumenti </a:t>
            </a:r>
            <a:r>
              <a:rPr lang="it-IT" b="1" dirty="0"/>
              <a:t>e sensori)</a:t>
            </a:r>
            <a:endParaRPr lang="it-IT" dirty="0"/>
          </a:p>
          <a:p>
            <a:r>
              <a:rPr lang="it-IT" b="1" dirty="0"/>
              <a:t>Tipologia di missioni e tipologia di radiazione affrontata</a:t>
            </a:r>
            <a:endParaRPr lang="it-IT" dirty="0"/>
          </a:p>
          <a:p>
            <a:r>
              <a:rPr lang="it-IT" b="1" dirty="0"/>
              <a:t>Radiazione ionizzante, non ionizzante, SEE (Grandezze tipiche)</a:t>
            </a:r>
            <a:endParaRPr lang="it-IT" dirty="0"/>
          </a:p>
          <a:p>
            <a:r>
              <a:rPr lang="it-IT" b="1" dirty="0"/>
              <a:t>Componenti sensibili a radiazioni e tipo di degradazione (permanente o transitoria)</a:t>
            </a:r>
            <a:endParaRPr lang="it-IT" dirty="0"/>
          </a:p>
          <a:p>
            <a:r>
              <a:rPr lang="it-IT" b="1" dirty="0"/>
              <a:t>Contromisure </a:t>
            </a:r>
            <a:r>
              <a:rPr lang="it-IT" b="1" dirty="0" smtClean="0"/>
              <a:t>tipiche intraprese</a:t>
            </a:r>
            <a:endParaRPr lang="it-IT" dirty="0"/>
          </a:p>
          <a:p>
            <a:r>
              <a:rPr lang="it-IT" b="1" dirty="0"/>
              <a:t>Tools utilizzati e tipi di analisi</a:t>
            </a:r>
            <a:endParaRPr lang="it-IT" dirty="0"/>
          </a:p>
          <a:p>
            <a:r>
              <a:rPr lang="en-US" b="1" dirty="0" err="1"/>
              <a:t>Altri</a:t>
            </a:r>
            <a:r>
              <a:rPr lang="en-US" b="1" dirty="0"/>
              <a:t> </a:t>
            </a:r>
            <a:r>
              <a:rPr lang="en-US" b="1" dirty="0" err="1"/>
              <a:t>effetti</a:t>
            </a:r>
            <a:r>
              <a:rPr lang="en-US" b="1" dirty="0"/>
              <a:t>, </a:t>
            </a:r>
            <a:r>
              <a:rPr lang="en-US" b="1" dirty="0" err="1"/>
              <a:t>considerazioni</a:t>
            </a:r>
            <a:endParaRPr lang="it-IT" dirty="0"/>
          </a:p>
          <a:p>
            <a:r>
              <a:rPr lang="it-IT" b="1" dirty="0" smtClean="0"/>
              <a:t>TESTs a terra</a:t>
            </a:r>
            <a:endParaRPr lang="it-IT" dirty="0"/>
          </a:p>
          <a:p>
            <a:r>
              <a:rPr lang="it-IT" b="1" dirty="0"/>
              <a:t>Figure professionali (di progetto o trasversali) coinvolte in azienda</a:t>
            </a:r>
            <a:endParaRPr lang="it-IT" dirty="0"/>
          </a:p>
          <a:p>
            <a:r>
              <a:rPr lang="it-IT" b="1" dirty="0"/>
              <a:t>Documenti che mostrano lo stato di </a:t>
            </a:r>
            <a:r>
              <a:rPr lang="it-IT" b="1" dirty="0" err="1"/>
              <a:t>compliance</a:t>
            </a:r>
            <a:r>
              <a:rPr lang="it-IT" b="1" dirty="0"/>
              <a:t> all’ambiente radiativo</a:t>
            </a:r>
            <a:endParaRPr lang="it-IT" dirty="0"/>
          </a:p>
          <a:p>
            <a:r>
              <a:rPr lang="it-IT" b="1" dirty="0"/>
              <a:t>Esempio di flusso di lavoro: progetto di uno star </a:t>
            </a:r>
            <a:r>
              <a:rPr lang="it-IT" b="1" dirty="0" err="1"/>
              <a:t>tracker</a:t>
            </a:r>
            <a:endParaRPr lang="it-IT" dirty="0"/>
          </a:p>
          <a:p>
            <a:endParaRPr lang="it-IT" dirty="0"/>
          </a:p>
        </p:txBody>
      </p:sp>
    </p:spTree>
    <p:extLst>
      <p:ext uri="{BB962C8B-B14F-4D97-AF65-F5344CB8AC3E}">
        <p14:creationId xmlns="" xmlns:p14="http://schemas.microsoft.com/office/powerpoint/2010/main" val="2290555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Radiazione ionizzante, non ionizzante, SEE (Grandezze tipiche)</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20</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endParaRPr lang="it-IT" dirty="0" smtClean="0"/>
          </a:p>
          <a:p>
            <a:endParaRPr lang="it-IT" dirty="0"/>
          </a:p>
          <a:p>
            <a:pPr>
              <a:buNone/>
            </a:pPr>
            <a:r>
              <a:rPr lang="en-US" dirty="0" smtClean="0"/>
              <a:t>Se </a:t>
            </a:r>
            <a:r>
              <a:rPr lang="en-US" dirty="0" err="1" smtClean="0"/>
              <a:t>il</a:t>
            </a:r>
            <a:r>
              <a:rPr lang="en-US" dirty="0" smtClean="0"/>
              <a:t> LET </a:t>
            </a:r>
            <a:r>
              <a:rPr lang="en-US" dirty="0" err="1" smtClean="0"/>
              <a:t>delle</a:t>
            </a:r>
            <a:r>
              <a:rPr lang="en-US" dirty="0" smtClean="0"/>
              <a:t> </a:t>
            </a:r>
            <a:r>
              <a:rPr lang="en-US" dirty="0" err="1" smtClean="0"/>
              <a:t>particelle</a:t>
            </a:r>
            <a:r>
              <a:rPr lang="en-US" dirty="0" smtClean="0"/>
              <a:t> è </a:t>
            </a:r>
            <a:r>
              <a:rPr lang="en-US" dirty="0" err="1" smtClean="0"/>
              <a:t>maggiore</a:t>
            </a:r>
            <a:r>
              <a:rPr lang="en-US" dirty="0" smtClean="0"/>
              <a:t> </a:t>
            </a:r>
            <a:r>
              <a:rPr lang="en-US" dirty="0" err="1" smtClean="0"/>
              <a:t>della</a:t>
            </a:r>
            <a:r>
              <a:rPr lang="en-US" dirty="0" smtClean="0"/>
              <a:t> </a:t>
            </a:r>
            <a:r>
              <a:rPr lang="en-US" dirty="0" err="1" smtClean="0"/>
              <a:t>energia</a:t>
            </a:r>
            <a:r>
              <a:rPr lang="en-US" dirty="0" smtClean="0"/>
              <a:t> (o </a:t>
            </a:r>
            <a:r>
              <a:rPr lang="en-US" dirty="0" err="1" smtClean="0"/>
              <a:t>carica</a:t>
            </a:r>
            <a:r>
              <a:rPr lang="en-US" dirty="0" smtClean="0"/>
              <a:t>) </a:t>
            </a:r>
            <a:r>
              <a:rPr lang="en-US" dirty="0" err="1" smtClean="0"/>
              <a:t>critica</a:t>
            </a:r>
            <a:r>
              <a:rPr lang="en-US" dirty="0" smtClean="0"/>
              <a:t> </a:t>
            </a:r>
            <a:r>
              <a:rPr lang="en-US" dirty="0" err="1" smtClean="0"/>
              <a:t>che</a:t>
            </a:r>
            <a:r>
              <a:rPr lang="en-US" dirty="0" smtClean="0"/>
              <a:t> </a:t>
            </a:r>
            <a:r>
              <a:rPr lang="en-US" dirty="0" err="1" smtClean="0"/>
              <a:t>il</a:t>
            </a:r>
            <a:r>
              <a:rPr lang="en-US" dirty="0" smtClean="0"/>
              <a:t> </a:t>
            </a:r>
            <a:r>
              <a:rPr lang="en-US" dirty="0" err="1" smtClean="0"/>
              <a:t>componente</a:t>
            </a:r>
            <a:r>
              <a:rPr lang="en-US" dirty="0" smtClean="0"/>
              <a:t> </a:t>
            </a:r>
            <a:r>
              <a:rPr lang="en-US" dirty="0" err="1" smtClean="0"/>
              <a:t>richiede</a:t>
            </a:r>
            <a:r>
              <a:rPr lang="en-US" dirty="0" smtClean="0"/>
              <a:t> (</a:t>
            </a:r>
            <a:r>
              <a:rPr lang="en-US" dirty="0" err="1" smtClean="0"/>
              <a:t>definito</a:t>
            </a:r>
            <a:r>
              <a:rPr lang="en-US" dirty="0" smtClean="0"/>
              <a:t> </a:t>
            </a:r>
            <a:r>
              <a:rPr lang="en-US" dirty="0" err="1" smtClean="0"/>
              <a:t>da</a:t>
            </a:r>
            <a:r>
              <a:rPr lang="en-US" dirty="0" smtClean="0"/>
              <a:t> </a:t>
            </a:r>
            <a:r>
              <a:rPr lang="en-US" dirty="0" err="1" smtClean="0"/>
              <a:t>una</a:t>
            </a:r>
            <a:r>
              <a:rPr lang="en-US" dirty="0" smtClean="0"/>
              <a:t> </a:t>
            </a:r>
            <a:r>
              <a:rPr lang="en-US" b="1" dirty="0" smtClean="0"/>
              <a:t>LET threshold</a:t>
            </a:r>
            <a:r>
              <a:rPr lang="en-US" dirty="0" smtClean="0"/>
              <a:t>), </a:t>
            </a:r>
            <a:r>
              <a:rPr lang="en-US" dirty="0" err="1" smtClean="0"/>
              <a:t>si</a:t>
            </a:r>
            <a:r>
              <a:rPr lang="en-US" dirty="0" smtClean="0"/>
              <a:t> </a:t>
            </a:r>
            <a:r>
              <a:rPr lang="en-US" dirty="0" err="1" smtClean="0"/>
              <a:t>innesca</a:t>
            </a:r>
            <a:r>
              <a:rPr lang="en-US" dirty="0" smtClean="0"/>
              <a:t> </a:t>
            </a:r>
            <a:r>
              <a:rPr lang="en-US" dirty="0" err="1" smtClean="0"/>
              <a:t>l’effetto</a:t>
            </a:r>
            <a:r>
              <a:rPr lang="en-US" dirty="0" smtClean="0"/>
              <a:t> </a:t>
            </a:r>
            <a:r>
              <a:rPr lang="en-US" dirty="0" err="1" smtClean="0"/>
              <a:t>che</a:t>
            </a:r>
            <a:r>
              <a:rPr lang="en-US" dirty="0" smtClean="0"/>
              <a:t> </a:t>
            </a:r>
            <a:r>
              <a:rPr lang="en-US" dirty="0" err="1" smtClean="0"/>
              <a:t>può</a:t>
            </a:r>
            <a:r>
              <a:rPr lang="en-US" dirty="0" smtClean="0"/>
              <a:t> </a:t>
            </a:r>
            <a:r>
              <a:rPr lang="en-US" dirty="0" err="1" smtClean="0"/>
              <a:t>essere</a:t>
            </a:r>
            <a:r>
              <a:rPr lang="en-US" dirty="0" smtClean="0"/>
              <a:t>:</a:t>
            </a:r>
          </a:p>
          <a:p>
            <a:pPr lvl="1"/>
            <a:r>
              <a:rPr lang="en-US" b="1" dirty="0" smtClean="0"/>
              <a:t>Soft </a:t>
            </a:r>
            <a:r>
              <a:rPr lang="en-US" dirty="0"/>
              <a:t>errors such as upsets (SEUs) or transients (SETs), or</a:t>
            </a:r>
          </a:p>
          <a:p>
            <a:pPr lvl="1"/>
            <a:r>
              <a:rPr lang="en-US" b="1" dirty="0" smtClean="0"/>
              <a:t>Hard</a:t>
            </a:r>
            <a:r>
              <a:rPr lang="en-US" dirty="0" smtClean="0"/>
              <a:t> </a:t>
            </a:r>
            <a:r>
              <a:rPr lang="en-US" dirty="0"/>
              <a:t>errors such as </a:t>
            </a:r>
            <a:r>
              <a:rPr lang="en-US" dirty="0" err="1"/>
              <a:t>latchup</a:t>
            </a:r>
            <a:r>
              <a:rPr lang="en-US" dirty="0"/>
              <a:t> (SEL), burnout (SEB), or gate rupture (SEGR)</a:t>
            </a:r>
          </a:p>
          <a:p>
            <a:endParaRPr lang="en-US" dirty="0" smtClean="0"/>
          </a:p>
          <a:p>
            <a:pPr>
              <a:buNone/>
            </a:pPr>
            <a:r>
              <a:rPr lang="en-US" dirty="0" err="1" smtClean="0"/>
              <a:t>Rapida</a:t>
            </a:r>
            <a:r>
              <a:rPr lang="en-US" dirty="0" smtClean="0"/>
              <a:t> </a:t>
            </a:r>
            <a:r>
              <a:rPr lang="en-US" dirty="0" err="1" smtClean="0"/>
              <a:t>nomenclatura</a:t>
            </a:r>
            <a:r>
              <a:rPr lang="en-US" dirty="0" smtClean="0"/>
              <a:t>:</a:t>
            </a:r>
          </a:p>
          <a:p>
            <a:r>
              <a:rPr lang="en-US" dirty="0" smtClean="0"/>
              <a:t>Single Event Upset (SEU) per </a:t>
            </a:r>
            <a:r>
              <a:rPr lang="en-US" dirty="0" err="1" smtClean="0"/>
              <a:t>elettronica</a:t>
            </a:r>
            <a:r>
              <a:rPr lang="en-US" dirty="0" smtClean="0"/>
              <a:t> </a:t>
            </a:r>
            <a:r>
              <a:rPr lang="en-US" dirty="0" err="1" smtClean="0"/>
              <a:t>digitale</a:t>
            </a:r>
            <a:r>
              <a:rPr lang="en-US" dirty="0" smtClean="0"/>
              <a:t>, </a:t>
            </a:r>
            <a:r>
              <a:rPr lang="en-US" dirty="0" err="1" smtClean="0"/>
              <a:t>cambio</a:t>
            </a:r>
            <a:r>
              <a:rPr lang="en-US" dirty="0" smtClean="0"/>
              <a:t> di </a:t>
            </a:r>
            <a:r>
              <a:rPr lang="en-US" dirty="0" err="1" smtClean="0"/>
              <a:t>stato</a:t>
            </a:r>
            <a:r>
              <a:rPr lang="en-US" dirty="0" smtClean="0"/>
              <a:t> di </a:t>
            </a:r>
            <a:r>
              <a:rPr lang="en-US" dirty="0" err="1" smtClean="0"/>
              <a:t>uno</a:t>
            </a:r>
            <a:r>
              <a:rPr lang="en-US" dirty="0" smtClean="0"/>
              <a:t> o </a:t>
            </a:r>
            <a:r>
              <a:rPr lang="en-US" dirty="0" err="1" smtClean="0"/>
              <a:t>più</a:t>
            </a:r>
            <a:r>
              <a:rPr lang="en-US" dirty="0" smtClean="0"/>
              <a:t> bit</a:t>
            </a:r>
            <a:endParaRPr lang="it-IT" dirty="0"/>
          </a:p>
          <a:p>
            <a:r>
              <a:rPr lang="en-US" dirty="0"/>
              <a:t>Single Event </a:t>
            </a:r>
            <a:r>
              <a:rPr lang="en-US" dirty="0" err="1"/>
              <a:t>Latchup</a:t>
            </a:r>
            <a:r>
              <a:rPr lang="en-US" dirty="0"/>
              <a:t> (SEL)</a:t>
            </a:r>
            <a:r>
              <a:rPr lang="en-US" dirty="0" smtClean="0"/>
              <a:t>(</a:t>
            </a:r>
            <a:r>
              <a:rPr lang="en-US" dirty="0"/>
              <a:t>latch up CMOS Technology)</a:t>
            </a:r>
            <a:endParaRPr lang="it-IT" dirty="0"/>
          </a:p>
          <a:p>
            <a:r>
              <a:rPr lang="it-IT" dirty="0" smtClean="0"/>
              <a:t>Single </a:t>
            </a:r>
            <a:r>
              <a:rPr lang="it-IT" dirty="0" err="1"/>
              <a:t>Event</a:t>
            </a:r>
            <a:r>
              <a:rPr lang="it-IT" dirty="0"/>
              <a:t> </a:t>
            </a:r>
            <a:r>
              <a:rPr lang="it-IT" dirty="0" err="1"/>
              <a:t>Transients</a:t>
            </a:r>
            <a:r>
              <a:rPr lang="it-IT" dirty="0"/>
              <a:t> (</a:t>
            </a:r>
            <a:r>
              <a:rPr lang="it-IT" dirty="0" err="1"/>
              <a:t>SETs</a:t>
            </a:r>
            <a:r>
              <a:rPr lang="it-IT" dirty="0"/>
              <a:t>), circuiti </a:t>
            </a:r>
            <a:r>
              <a:rPr lang="it-IT" dirty="0" smtClean="0"/>
              <a:t>analogici</a:t>
            </a:r>
          </a:p>
          <a:p>
            <a:r>
              <a:rPr lang="en-US" dirty="0"/>
              <a:t>Single Event Failure </a:t>
            </a:r>
            <a:r>
              <a:rPr lang="en-US" dirty="0" err="1"/>
              <a:t>Interupt</a:t>
            </a:r>
            <a:r>
              <a:rPr lang="en-US" dirty="0"/>
              <a:t> (SEFI), </a:t>
            </a:r>
            <a:r>
              <a:rPr lang="en-US" dirty="0" err="1"/>
              <a:t>macchine</a:t>
            </a:r>
            <a:r>
              <a:rPr lang="en-US" dirty="0"/>
              <a:t> a </a:t>
            </a:r>
            <a:r>
              <a:rPr lang="en-US" dirty="0" err="1"/>
              <a:t>stati</a:t>
            </a:r>
            <a:endParaRPr lang="it-IT" dirty="0"/>
          </a:p>
          <a:p>
            <a:r>
              <a:rPr lang="en-US" dirty="0" smtClean="0"/>
              <a:t>Single </a:t>
            </a:r>
            <a:r>
              <a:rPr lang="en-US" dirty="0"/>
              <a:t>Event Burnout (SEB) power MOSFET </a:t>
            </a:r>
            <a:r>
              <a:rPr lang="en-US" dirty="0" smtClean="0"/>
              <a:t>technologies</a:t>
            </a:r>
            <a:endParaRPr lang="it-IT" dirty="0"/>
          </a:p>
          <a:p>
            <a:r>
              <a:rPr lang="en-US" dirty="0" smtClean="0"/>
              <a:t>Single </a:t>
            </a:r>
            <a:r>
              <a:rPr lang="en-US" dirty="0"/>
              <a:t>Event Gate Rupture (SEGR) power MOSFET </a:t>
            </a:r>
            <a:r>
              <a:rPr lang="en-US" dirty="0" smtClean="0"/>
              <a:t>technologies</a:t>
            </a:r>
            <a:endParaRPr lang="it-IT" dirty="0"/>
          </a:p>
          <a:p>
            <a:endParaRPr lang="it-IT" dirty="0" smtClean="0"/>
          </a:p>
          <a:p>
            <a:endParaRPr lang="it-IT" dirty="0" smtClean="0"/>
          </a:p>
          <a:p>
            <a:endParaRPr lang="it-IT" dirty="0"/>
          </a:p>
          <a:p>
            <a:endParaRPr lang="it-IT" dirty="0"/>
          </a:p>
        </p:txBody>
      </p:sp>
    </p:spTree>
    <p:extLst>
      <p:ext uri="{BB962C8B-B14F-4D97-AF65-F5344CB8AC3E}">
        <p14:creationId xmlns="" xmlns:p14="http://schemas.microsoft.com/office/powerpoint/2010/main" val="1723765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Radiazione ionizzante, non ionizzante, SEE (Grandezze </a:t>
            </a:r>
            <a:r>
              <a:rPr lang="it-IT" dirty="0" smtClean="0"/>
              <a:t>tipiche)</a:t>
            </a:r>
            <a:endParaRPr lang="it-IT" dirty="0"/>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21</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marL="0" indent="0" eaLnBrk="1" hangingPunct="1">
              <a:buNone/>
            </a:pPr>
            <a:r>
              <a:rPr lang="en-US" dirty="0" smtClean="0"/>
              <a:t>Single Event Upset (SEU)</a:t>
            </a:r>
          </a:p>
          <a:p>
            <a:pPr eaLnBrk="1" hangingPunct="1">
              <a:buFontTx/>
              <a:buChar char="•"/>
            </a:pPr>
            <a:endParaRPr lang="en-US" dirty="0"/>
          </a:p>
          <a:p>
            <a:pPr>
              <a:buNone/>
            </a:pPr>
            <a:r>
              <a:rPr lang="en-US" dirty="0"/>
              <a:t>Heavy Ion Susceptibility</a:t>
            </a:r>
            <a:endParaRPr lang="it-IT" dirty="0"/>
          </a:p>
          <a:p>
            <a:r>
              <a:rPr lang="en-US" dirty="0" smtClean="0"/>
              <a:t> Lo </a:t>
            </a:r>
            <a:r>
              <a:rPr lang="en-US" dirty="0" err="1" smtClean="0"/>
              <a:t>spettro</a:t>
            </a:r>
            <a:r>
              <a:rPr lang="en-US" dirty="0" smtClean="0"/>
              <a:t> </a:t>
            </a:r>
            <a:r>
              <a:rPr lang="en-US" dirty="0" err="1" smtClean="0"/>
              <a:t>ambientale</a:t>
            </a:r>
            <a:r>
              <a:rPr lang="en-US" dirty="0" smtClean="0"/>
              <a:t> </a:t>
            </a:r>
            <a:r>
              <a:rPr lang="en-US" dirty="0" err="1" smtClean="0"/>
              <a:t>tipicamente</a:t>
            </a:r>
            <a:r>
              <a:rPr lang="en-US" dirty="0" smtClean="0"/>
              <a:t> </a:t>
            </a:r>
            <a:r>
              <a:rPr lang="en-US" dirty="0" err="1" smtClean="0"/>
              <a:t>crolla</a:t>
            </a:r>
            <a:r>
              <a:rPr lang="en-US" dirty="0" smtClean="0"/>
              <a:t> </a:t>
            </a:r>
            <a:r>
              <a:rPr lang="en-US" dirty="0" err="1" smtClean="0"/>
              <a:t>sopra</a:t>
            </a:r>
            <a:r>
              <a:rPr lang="en-US" dirty="0" smtClean="0"/>
              <a:t> 30 </a:t>
            </a:r>
            <a:r>
              <a:rPr lang="en-US" dirty="0"/>
              <a:t>MeV-cm2/mg</a:t>
            </a:r>
            <a:endParaRPr lang="it-IT" dirty="0"/>
          </a:p>
          <a:p>
            <a:r>
              <a:rPr lang="en-US" dirty="0" smtClean="0"/>
              <a:t> La </a:t>
            </a:r>
            <a:r>
              <a:rPr lang="en-US" dirty="0" err="1" smtClean="0"/>
              <a:t>soglia</a:t>
            </a:r>
            <a:r>
              <a:rPr lang="en-US" dirty="0" smtClean="0"/>
              <a:t> </a:t>
            </a:r>
            <a:r>
              <a:rPr lang="en-US" dirty="0" err="1" smtClean="0"/>
              <a:t>di</a:t>
            </a:r>
            <a:r>
              <a:rPr lang="en-US" dirty="0" smtClean="0"/>
              <a:t> </a:t>
            </a:r>
            <a:r>
              <a:rPr lang="en-US" dirty="0" err="1" smtClean="0"/>
              <a:t>immunità</a:t>
            </a:r>
            <a:r>
              <a:rPr lang="en-US" dirty="0" smtClean="0"/>
              <a:t> è molto </a:t>
            </a:r>
            <a:r>
              <a:rPr lang="en-US" dirty="0" err="1" smtClean="0"/>
              <a:t>maggiore</a:t>
            </a:r>
            <a:r>
              <a:rPr lang="en-US" dirty="0" smtClean="0"/>
              <a:t>, </a:t>
            </a:r>
            <a:r>
              <a:rPr lang="en-US" dirty="0"/>
              <a:t>75 MeV-cm2/mg</a:t>
            </a:r>
            <a:endParaRPr lang="it-IT" dirty="0"/>
          </a:p>
          <a:p>
            <a:r>
              <a:rPr lang="en-US" dirty="0" smtClean="0"/>
              <a:t>La </a:t>
            </a:r>
            <a:r>
              <a:rPr lang="en-US" dirty="0" err="1" smtClean="0"/>
              <a:t>carica</a:t>
            </a:r>
            <a:r>
              <a:rPr lang="en-US" dirty="0" smtClean="0"/>
              <a:t> </a:t>
            </a:r>
            <a:r>
              <a:rPr lang="en-US" dirty="0" err="1" smtClean="0"/>
              <a:t>rilasciata</a:t>
            </a:r>
            <a:r>
              <a:rPr lang="en-US" dirty="0" smtClean="0"/>
              <a:t> </a:t>
            </a:r>
            <a:r>
              <a:rPr lang="en-US" dirty="0" err="1" smtClean="0"/>
              <a:t>dipende</a:t>
            </a:r>
            <a:r>
              <a:rPr lang="en-US" dirty="0" smtClean="0"/>
              <a:t> </a:t>
            </a:r>
            <a:r>
              <a:rPr lang="en-US" dirty="0" err="1" smtClean="0"/>
              <a:t>dal</a:t>
            </a:r>
            <a:r>
              <a:rPr lang="en-US" dirty="0" smtClean="0"/>
              <a:t> </a:t>
            </a:r>
            <a:r>
              <a:rPr lang="en-US" dirty="0" err="1" smtClean="0"/>
              <a:t>cammino</a:t>
            </a:r>
            <a:r>
              <a:rPr lang="en-US" dirty="0" smtClean="0"/>
              <a:t> </a:t>
            </a:r>
            <a:r>
              <a:rPr lang="en-US" dirty="0" err="1" smtClean="0"/>
              <a:t>nel</a:t>
            </a:r>
            <a:r>
              <a:rPr lang="en-US" dirty="0" smtClean="0"/>
              <a:t> </a:t>
            </a:r>
            <a:r>
              <a:rPr lang="en-US" dirty="0" err="1" smtClean="0"/>
              <a:t>semiconduttore</a:t>
            </a:r>
            <a:endParaRPr lang="it-IT" dirty="0"/>
          </a:p>
          <a:p>
            <a:r>
              <a:rPr lang="en-US" dirty="0" err="1" smtClean="0"/>
              <a:t>Incrementa</a:t>
            </a:r>
            <a:r>
              <a:rPr lang="en-US" dirty="0" smtClean="0"/>
              <a:t> per </a:t>
            </a:r>
            <a:r>
              <a:rPr lang="en-US" dirty="0" err="1" smtClean="0"/>
              <a:t>incidenze</a:t>
            </a:r>
            <a:r>
              <a:rPr lang="en-US" dirty="0" smtClean="0"/>
              <a:t> </a:t>
            </a:r>
            <a:r>
              <a:rPr lang="en-US" dirty="0" err="1" smtClean="0"/>
              <a:t>radenti</a:t>
            </a:r>
            <a:r>
              <a:rPr lang="en-US" dirty="0" smtClean="0"/>
              <a:t> come 1/(</a:t>
            </a:r>
            <a:r>
              <a:rPr lang="en-US" dirty="0" err="1"/>
              <a:t>cos</a:t>
            </a:r>
            <a:r>
              <a:rPr lang="en-US" dirty="0"/>
              <a:t> </a:t>
            </a:r>
            <a:r>
              <a:rPr lang="it-IT" dirty="0"/>
              <a:t>θ </a:t>
            </a:r>
            <a:r>
              <a:rPr lang="en-US" dirty="0"/>
              <a:t>)</a:t>
            </a:r>
            <a:endParaRPr lang="it-IT" dirty="0"/>
          </a:p>
          <a:p>
            <a:pPr>
              <a:buNone/>
            </a:pPr>
            <a:endParaRPr lang="en-US" dirty="0" smtClean="0"/>
          </a:p>
          <a:p>
            <a:pPr>
              <a:buNone/>
            </a:pPr>
            <a:r>
              <a:rPr lang="en-US" dirty="0" smtClean="0"/>
              <a:t>Proton </a:t>
            </a:r>
            <a:r>
              <a:rPr lang="en-US" dirty="0"/>
              <a:t>Susceptibility</a:t>
            </a:r>
            <a:endParaRPr lang="it-IT" dirty="0"/>
          </a:p>
          <a:p>
            <a:r>
              <a:rPr lang="en-US" dirty="0" smtClean="0"/>
              <a:t> Proton LET è </a:t>
            </a:r>
            <a:r>
              <a:rPr lang="en-US" dirty="0" err="1" smtClean="0"/>
              <a:t>estremamente</a:t>
            </a:r>
            <a:r>
              <a:rPr lang="en-US" dirty="0" smtClean="0"/>
              <a:t> basso: </a:t>
            </a:r>
            <a:r>
              <a:rPr lang="en-US" dirty="0" err="1" smtClean="0"/>
              <a:t>l’upset</a:t>
            </a:r>
            <a:r>
              <a:rPr lang="en-US" dirty="0" smtClean="0"/>
              <a:t> è </a:t>
            </a:r>
            <a:r>
              <a:rPr lang="en-US" dirty="0" err="1" smtClean="0"/>
              <a:t>possibile</a:t>
            </a:r>
            <a:r>
              <a:rPr lang="en-US" dirty="0" smtClean="0"/>
              <a:t> per devices con </a:t>
            </a:r>
            <a:r>
              <a:rPr lang="en-US" dirty="0" err="1" smtClean="0"/>
              <a:t>soglia</a:t>
            </a:r>
            <a:r>
              <a:rPr lang="en-US" dirty="0" smtClean="0"/>
              <a:t> </a:t>
            </a:r>
            <a:r>
              <a:rPr lang="en-US" dirty="0" err="1" smtClean="0"/>
              <a:t>LETth</a:t>
            </a:r>
            <a:r>
              <a:rPr lang="en-US" dirty="0" smtClean="0"/>
              <a:t> &lt; 15 MeV-cm2/mg</a:t>
            </a:r>
            <a:endParaRPr lang="it-IT" dirty="0" smtClean="0"/>
          </a:p>
          <a:p>
            <a:r>
              <a:rPr lang="en-US" dirty="0" smtClean="0"/>
              <a:t> Proton upset </a:t>
            </a:r>
            <a:r>
              <a:rPr lang="en-US" dirty="0" smtClean="0"/>
              <a:t>è </a:t>
            </a:r>
            <a:r>
              <a:rPr lang="en-US" dirty="0" err="1" smtClean="0"/>
              <a:t>tipicamente</a:t>
            </a:r>
            <a:r>
              <a:rPr lang="en-US" dirty="0" smtClean="0"/>
              <a:t> </a:t>
            </a:r>
            <a:r>
              <a:rPr lang="en-US" dirty="0" err="1" smtClean="0"/>
              <a:t>dominato</a:t>
            </a:r>
            <a:r>
              <a:rPr lang="en-US" dirty="0" smtClean="0"/>
              <a:t> </a:t>
            </a:r>
            <a:r>
              <a:rPr lang="en-US" dirty="0" err="1" smtClean="0"/>
              <a:t>da</a:t>
            </a:r>
            <a:r>
              <a:rPr lang="en-US" dirty="0" smtClean="0"/>
              <a:t> </a:t>
            </a:r>
            <a:r>
              <a:rPr lang="en-US" dirty="0" err="1" smtClean="0"/>
              <a:t>reazioni</a:t>
            </a:r>
            <a:r>
              <a:rPr lang="en-US" dirty="0" smtClean="0"/>
              <a:t> </a:t>
            </a:r>
            <a:r>
              <a:rPr lang="en-US" dirty="0" err="1" smtClean="0"/>
              <a:t>nucleari</a:t>
            </a:r>
            <a:r>
              <a:rPr lang="en-US" dirty="0" smtClean="0"/>
              <a:t>: </a:t>
            </a:r>
            <a:r>
              <a:rPr lang="en-US" dirty="0" err="1" smtClean="0"/>
              <a:t>reazioni</a:t>
            </a:r>
            <a:r>
              <a:rPr lang="en-US" dirty="0" smtClean="0"/>
              <a:t> </a:t>
            </a:r>
            <a:r>
              <a:rPr lang="en-US" dirty="0" err="1" smtClean="0"/>
              <a:t>secondarie</a:t>
            </a:r>
            <a:r>
              <a:rPr lang="en-US" dirty="0" smtClean="0"/>
              <a:t> </a:t>
            </a:r>
            <a:r>
              <a:rPr lang="en-US" dirty="0" err="1" smtClean="0"/>
              <a:t>hanno</a:t>
            </a:r>
            <a:r>
              <a:rPr lang="en-US" dirty="0" smtClean="0"/>
              <a:t> LET molto </a:t>
            </a:r>
            <a:r>
              <a:rPr lang="en-US" dirty="0" err="1" smtClean="0"/>
              <a:t>maggiori</a:t>
            </a:r>
            <a:r>
              <a:rPr lang="en-US" dirty="0" smtClean="0"/>
              <a:t> ma un </a:t>
            </a:r>
            <a:r>
              <a:rPr lang="en-US" dirty="0" err="1" smtClean="0"/>
              <a:t>breve</a:t>
            </a:r>
            <a:r>
              <a:rPr lang="en-US" dirty="0" smtClean="0"/>
              <a:t> range se </a:t>
            </a:r>
            <a:r>
              <a:rPr lang="en-US" dirty="0" err="1" smtClean="0"/>
              <a:t>comparato</a:t>
            </a:r>
            <a:r>
              <a:rPr lang="en-US" dirty="0" smtClean="0"/>
              <a:t> </a:t>
            </a:r>
            <a:r>
              <a:rPr lang="en-US" dirty="0" err="1" smtClean="0"/>
              <a:t>ai</a:t>
            </a:r>
            <a:r>
              <a:rPr lang="en-US" dirty="0" smtClean="0"/>
              <a:t> GCR</a:t>
            </a:r>
            <a:endParaRPr lang="it-IT" dirty="0" smtClean="0"/>
          </a:p>
          <a:p>
            <a:r>
              <a:rPr lang="en-US" dirty="0" smtClean="0"/>
              <a:t> </a:t>
            </a:r>
            <a:r>
              <a:rPr lang="en-US" dirty="0"/>
              <a:t>Proton testing </a:t>
            </a:r>
            <a:r>
              <a:rPr lang="en-US" dirty="0" err="1" smtClean="0"/>
              <a:t>dovrebbe</a:t>
            </a:r>
            <a:r>
              <a:rPr lang="en-US" dirty="0" smtClean="0"/>
              <a:t> </a:t>
            </a:r>
            <a:r>
              <a:rPr lang="en-US" dirty="0" err="1" smtClean="0"/>
              <a:t>essere</a:t>
            </a:r>
            <a:r>
              <a:rPr lang="en-US" dirty="0" smtClean="0"/>
              <a:t> </a:t>
            </a:r>
            <a:r>
              <a:rPr lang="en-US" dirty="0" err="1" smtClean="0"/>
              <a:t>fatto</a:t>
            </a:r>
            <a:r>
              <a:rPr lang="en-US" dirty="0" smtClean="0"/>
              <a:t> per </a:t>
            </a:r>
            <a:r>
              <a:rPr lang="en-US" dirty="0" err="1" smtClean="0"/>
              <a:t>componenti</a:t>
            </a:r>
            <a:r>
              <a:rPr lang="en-US" dirty="0" smtClean="0"/>
              <a:t> con </a:t>
            </a:r>
            <a:r>
              <a:rPr lang="en-US" dirty="0" err="1" smtClean="0"/>
              <a:t>soglia</a:t>
            </a:r>
            <a:r>
              <a:rPr lang="en-US" dirty="0" smtClean="0"/>
              <a:t> </a:t>
            </a:r>
            <a:r>
              <a:rPr lang="en-US" dirty="0" err="1" smtClean="0"/>
              <a:t>più</a:t>
            </a:r>
            <a:r>
              <a:rPr lang="en-US" dirty="0" smtClean="0"/>
              <a:t> </a:t>
            </a:r>
            <a:r>
              <a:rPr lang="en-US" dirty="0" err="1" smtClean="0"/>
              <a:t>bassa</a:t>
            </a:r>
            <a:r>
              <a:rPr lang="en-US" dirty="0" smtClean="0"/>
              <a:t>; </a:t>
            </a:r>
            <a:r>
              <a:rPr lang="en-US" dirty="0" err="1" smtClean="0"/>
              <a:t>di</a:t>
            </a:r>
            <a:r>
              <a:rPr lang="en-US" dirty="0" smtClean="0"/>
              <a:t> per se </a:t>
            </a:r>
            <a:r>
              <a:rPr lang="en-US" dirty="0" err="1" smtClean="0"/>
              <a:t>offre</a:t>
            </a:r>
            <a:r>
              <a:rPr lang="en-US" dirty="0" smtClean="0"/>
              <a:t> solo </a:t>
            </a:r>
            <a:r>
              <a:rPr lang="en-US" dirty="0" err="1" smtClean="0"/>
              <a:t>informazioni</a:t>
            </a:r>
            <a:r>
              <a:rPr lang="en-US" dirty="0" smtClean="0"/>
              <a:t> </a:t>
            </a:r>
            <a:r>
              <a:rPr lang="en-US" dirty="0" err="1" smtClean="0"/>
              <a:t>ai</a:t>
            </a:r>
            <a:r>
              <a:rPr lang="en-US" dirty="0" smtClean="0"/>
              <a:t> </a:t>
            </a:r>
            <a:r>
              <a:rPr lang="en-US" dirty="0" err="1" smtClean="0"/>
              <a:t>protoni</a:t>
            </a:r>
            <a:endParaRPr lang="en-US" dirty="0" smtClean="0"/>
          </a:p>
          <a:p>
            <a:endParaRPr lang="it-IT" dirty="0"/>
          </a:p>
          <a:p>
            <a:endParaRPr lang="it-IT" dirty="0"/>
          </a:p>
          <a:p>
            <a:endParaRPr lang="it-IT" dirty="0"/>
          </a:p>
          <a:p>
            <a:pPr eaLnBrk="1" hangingPunct="1">
              <a:buFontTx/>
              <a:buChar char="•"/>
            </a:pPr>
            <a:endParaRPr lang="it-IT" dirty="0" smtClean="0"/>
          </a:p>
        </p:txBody>
      </p:sp>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Componenti sensibili a radiazioni e tipo di degradazione (permanente o transitoria</a:t>
            </a:r>
            <a:r>
              <a:rPr lang="it-IT" dirty="0" smtClean="0"/>
              <a:t>)</a:t>
            </a:r>
            <a:endParaRPr lang="it-IT" dirty="0"/>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22</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marL="0" indent="0">
              <a:buNone/>
            </a:pPr>
            <a:r>
              <a:rPr lang="it-IT" dirty="0" smtClean="0"/>
              <a:t>DANNI PERMANENTI</a:t>
            </a:r>
          </a:p>
          <a:p>
            <a:r>
              <a:rPr lang="it-IT" dirty="0" smtClean="0"/>
              <a:t>Danni </a:t>
            </a:r>
            <a:r>
              <a:rPr lang="it-IT" dirty="0"/>
              <a:t>Permanenti (TID, DDD), degradazione continua, perdita di prestazioni e poi di funzionalità</a:t>
            </a:r>
          </a:p>
          <a:p>
            <a:pPr lvl="1"/>
            <a:r>
              <a:rPr lang="it-IT" dirty="0"/>
              <a:t>Ottiche e </a:t>
            </a:r>
            <a:r>
              <a:rPr lang="it-IT" dirty="0" err="1"/>
              <a:t>coating</a:t>
            </a:r>
            <a:r>
              <a:rPr lang="it-IT" dirty="0"/>
              <a:t> (si oscurano e perdono di </a:t>
            </a:r>
            <a:r>
              <a:rPr lang="it-IT" dirty="0" smtClean="0"/>
              <a:t>trasparenza funzione della lunghezza d’onda)</a:t>
            </a:r>
            <a:endParaRPr lang="it-IT" dirty="0"/>
          </a:p>
          <a:p>
            <a:pPr lvl="1"/>
            <a:r>
              <a:rPr lang="it-IT" dirty="0"/>
              <a:t>Elettronica (</a:t>
            </a:r>
            <a:r>
              <a:rPr lang="it-IT" dirty="0" err="1"/>
              <a:t>drift</a:t>
            </a:r>
            <a:r>
              <a:rPr lang="it-IT" dirty="0"/>
              <a:t> di parametri caratteristici)</a:t>
            </a:r>
          </a:p>
          <a:p>
            <a:pPr lvl="1"/>
            <a:r>
              <a:rPr lang="it-IT" dirty="0"/>
              <a:t>Detector degradazione caratteristiche elettroottiche (dark </a:t>
            </a:r>
            <a:r>
              <a:rPr lang="it-IT" dirty="0" err="1"/>
              <a:t>current</a:t>
            </a:r>
            <a:r>
              <a:rPr lang="it-IT" dirty="0"/>
              <a:t>, non </a:t>
            </a:r>
            <a:r>
              <a:rPr lang="it-IT" dirty="0" err="1"/>
              <a:t>uniformity</a:t>
            </a:r>
            <a:r>
              <a:rPr lang="it-IT" dirty="0"/>
              <a:t>, </a:t>
            </a:r>
            <a:r>
              <a:rPr lang="it-IT" dirty="0" err="1"/>
              <a:t>responsivity</a:t>
            </a:r>
            <a:r>
              <a:rPr lang="it-IT" dirty="0"/>
              <a:t>, </a:t>
            </a:r>
            <a:r>
              <a:rPr lang="it-IT" dirty="0" err="1"/>
              <a:t>bad</a:t>
            </a:r>
            <a:r>
              <a:rPr lang="it-IT" dirty="0"/>
              <a:t> </a:t>
            </a:r>
            <a:r>
              <a:rPr lang="it-IT" dirty="0" err="1"/>
              <a:t>pixels</a:t>
            </a:r>
            <a:r>
              <a:rPr lang="it-IT" dirty="0"/>
              <a:t>, </a:t>
            </a:r>
            <a:r>
              <a:rPr lang="it-IT" dirty="0" err="1"/>
              <a:t>trasfer</a:t>
            </a:r>
            <a:r>
              <a:rPr lang="it-IT" dirty="0"/>
              <a:t> </a:t>
            </a:r>
            <a:r>
              <a:rPr lang="it-IT" dirty="0" err="1"/>
              <a:t>efficiency</a:t>
            </a:r>
            <a:r>
              <a:rPr lang="it-IT" dirty="0"/>
              <a:t> </a:t>
            </a:r>
            <a:r>
              <a:rPr lang="it-IT" dirty="0" err="1"/>
              <a:t>etc</a:t>
            </a:r>
            <a:r>
              <a:rPr lang="it-IT" dirty="0"/>
              <a:t> …)</a:t>
            </a:r>
          </a:p>
          <a:p>
            <a:pPr lvl="1"/>
            <a:r>
              <a:rPr lang="it-IT" dirty="0"/>
              <a:t>Colle, vernici </a:t>
            </a:r>
            <a:r>
              <a:rPr lang="it-IT" dirty="0" smtClean="0"/>
              <a:t>, materiali (perdita </a:t>
            </a:r>
            <a:r>
              <a:rPr lang="it-IT" dirty="0"/>
              <a:t>di caratteristiche </a:t>
            </a:r>
            <a:r>
              <a:rPr lang="it-IT" dirty="0" smtClean="0"/>
              <a:t>iniziali)</a:t>
            </a:r>
            <a:endParaRPr lang="it-IT" dirty="0"/>
          </a:p>
          <a:p>
            <a:endParaRPr lang="it-IT" dirty="0" smtClean="0"/>
          </a:p>
          <a:p>
            <a:endParaRPr lang="it-IT" dirty="0"/>
          </a:p>
        </p:txBody>
      </p:sp>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68488" y="3642743"/>
            <a:ext cx="4380211" cy="2672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Componenti sensibili a radiazioni e tipo di degradazione (permanente o transitoria)</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23</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endParaRPr lang="it-IT" dirty="0" smtClean="0"/>
          </a:p>
          <a:p>
            <a:pPr marL="0" indent="0">
              <a:buNone/>
            </a:pPr>
            <a:r>
              <a:rPr lang="it-IT" dirty="0" smtClean="0"/>
              <a:t>EFFETTI TRANSITORI</a:t>
            </a:r>
          </a:p>
          <a:p>
            <a:r>
              <a:rPr lang="it-IT" dirty="0" smtClean="0"/>
              <a:t>Transitori, perdita momentanea di prestazioni/funzionalità</a:t>
            </a:r>
          </a:p>
          <a:p>
            <a:pPr lvl="1"/>
            <a:r>
              <a:rPr lang="it-IT" dirty="0" smtClean="0"/>
              <a:t>Ottiche (possono provocare scintillio e quindi degradare S/N)</a:t>
            </a:r>
          </a:p>
          <a:p>
            <a:pPr lvl="1"/>
            <a:r>
              <a:rPr lang="it-IT" dirty="0" smtClean="0"/>
              <a:t>Elettronica (SEU sul digitale, transitori sugli analogici, malfunzionamento momentaneo, situazione ripristinabile o in automatico o tramite intervento esterno)</a:t>
            </a:r>
          </a:p>
          <a:p>
            <a:pPr lvl="1"/>
            <a:r>
              <a:rPr lang="it-IT" dirty="0" smtClean="0"/>
              <a:t>Detector (immagini falsate da particelle capaci di rilasciare carica come fotoni)</a:t>
            </a:r>
          </a:p>
          <a:p>
            <a:endParaRPr lang="it-IT" dirty="0" smtClean="0"/>
          </a:p>
          <a:p>
            <a:r>
              <a:rPr lang="it-IT" dirty="0" smtClean="0"/>
              <a:t>Alcuni </a:t>
            </a:r>
            <a:r>
              <a:rPr lang="it-IT" dirty="0"/>
              <a:t>effetti transitori </a:t>
            </a:r>
            <a:r>
              <a:rPr lang="it-IT" dirty="0" smtClean="0"/>
              <a:t>potrebbero indurre </a:t>
            </a:r>
            <a:r>
              <a:rPr lang="it-IT" dirty="0"/>
              <a:t>situazioni non recuperabili o </a:t>
            </a:r>
            <a:r>
              <a:rPr lang="it-IT" dirty="0" smtClean="0"/>
              <a:t>rotture:</a:t>
            </a:r>
            <a:endParaRPr lang="it-IT" dirty="0"/>
          </a:p>
          <a:p>
            <a:pPr lvl="1"/>
            <a:r>
              <a:rPr lang="en-US" b="1" dirty="0" smtClean="0"/>
              <a:t>SEL</a:t>
            </a:r>
            <a:r>
              <a:rPr lang="en-US" dirty="0" smtClean="0"/>
              <a:t> (latch </a:t>
            </a:r>
            <a:r>
              <a:rPr lang="en-US" dirty="0"/>
              <a:t>up </a:t>
            </a:r>
            <a:r>
              <a:rPr lang="en-US" dirty="0" err="1" smtClean="0"/>
              <a:t>su</a:t>
            </a:r>
            <a:r>
              <a:rPr lang="en-US" dirty="0" smtClean="0"/>
              <a:t> CMOS </a:t>
            </a:r>
            <a:r>
              <a:rPr lang="en-US" dirty="0"/>
              <a:t>Technology)</a:t>
            </a:r>
            <a:endParaRPr lang="it-IT" dirty="0"/>
          </a:p>
          <a:p>
            <a:pPr lvl="1"/>
            <a:r>
              <a:rPr lang="en-US" b="1" dirty="0"/>
              <a:t>Single Event Burnout (SEB) </a:t>
            </a:r>
            <a:r>
              <a:rPr lang="en-US" dirty="0"/>
              <a:t>power MOSFET technologies,</a:t>
            </a:r>
            <a:endParaRPr lang="it-IT" dirty="0"/>
          </a:p>
          <a:p>
            <a:pPr lvl="1"/>
            <a:r>
              <a:rPr lang="en-US" b="1" dirty="0" smtClean="0"/>
              <a:t>Single </a:t>
            </a:r>
            <a:r>
              <a:rPr lang="en-US" b="1" dirty="0"/>
              <a:t>Event Gate Rupture (SEGR) </a:t>
            </a:r>
            <a:r>
              <a:rPr lang="en-US" dirty="0"/>
              <a:t>power MOSFET technologies,</a:t>
            </a:r>
            <a:endParaRPr lang="it-IT" dirty="0"/>
          </a:p>
          <a:p>
            <a:pPr lvl="1"/>
            <a:r>
              <a:rPr lang="it-IT" b="1" dirty="0" smtClean="0"/>
              <a:t>SEFI</a:t>
            </a:r>
            <a:r>
              <a:rPr lang="it-IT" dirty="0" smtClean="0"/>
              <a:t> indurre </a:t>
            </a:r>
            <a:r>
              <a:rPr lang="it-IT" dirty="0"/>
              <a:t>stallo di SW o FW </a:t>
            </a:r>
          </a:p>
        </p:txBody>
      </p:sp>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Contromisure tipiche</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24</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a:xfrm>
            <a:off x="906461" y="1200150"/>
            <a:ext cx="7781927" cy="5200650"/>
          </a:xfrm>
        </p:spPr>
        <p:txBody>
          <a:bodyPr/>
          <a:lstStyle/>
          <a:p>
            <a:r>
              <a:rPr lang="it-IT" dirty="0"/>
              <a:t>Selezione componenti (famiglia </a:t>
            </a:r>
            <a:r>
              <a:rPr lang="it-IT" dirty="0" smtClean="0"/>
              <a:t>RAD-HARD, latch up free/immune)</a:t>
            </a:r>
          </a:p>
          <a:p>
            <a:r>
              <a:rPr lang="it-IT" dirty="0" smtClean="0"/>
              <a:t>Scelta polarizzazione (</a:t>
            </a:r>
            <a:r>
              <a:rPr lang="it-IT" dirty="0" err="1"/>
              <a:t>Safe</a:t>
            </a:r>
            <a:r>
              <a:rPr lang="it-IT" dirty="0"/>
              <a:t> Operating </a:t>
            </a:r>
            <a:r>
              <a:rPr lang="it-IT" dirty="0" smtClean="0"/>
              <a:t>Area) per evitare SEGR-SEB</a:t>
            </a:r>
            <a:endParaRPr lang="it-IT" dirty="0"/>
          </a:p>
          <a:p>
            <a:r>
              <a:rPr lang="it-IT" dirty="0" smtClean="0"/>
              <a:t>Schermatura </a:t>
            </a:r>
            <a:r>
              <a:rPr lang="it-IT" dirty="0"/>
              <a:t>globale (re-inforzo della struttura)</a:t>
            </a:r>
          </a:p>
          <a:p>
            <a:r>
              <a:rPr lang="it-IT" dirty="0" smtClean="0"/>
              <a:t>Schermatura </a:t>
            </a:r>
            <a:r>
              <a:rPr lang="it-IT" dirty="0"/>
              <a:t>locale su elementi sensibili per una migliore efficienza del peso aggiunto</a:t>
            </a:r>
          </a:p>
          <a:p>
            <a:r>
              <a:rPr lang="it-IT" dirty="0" smtClean="0"/>
              <a:t>Scelta </a:t>
            </a:r>
            <a:r>
              <a:rPr lang="it-IT" dirty="0"/>
              <a:t>materiale per schermatura – dipende dalla natura della radiazione, dagli ingombri e peso </a:t>
            </a:r>
            <a:r>
              <a:rPr lang="it-IT" dirty="0" smtClean="0"/>
              <a:t>disponibile – alta e bassa densità alternati atti a minimizzare effetti secondari</a:t>
            </a:r>
          </a:p>
          <a:p>
            <a:endParaRPr lang="it-IT" dirty="0"/>
          </a:p>
          <a:p>
            <a:r>
              <a:rPr lang="it-IT" dirty="0"/>
              <a:t>SW e FW, per design, implementano guardie e contromisure che evitano </a:t>
            </a:r>
            <a:r>
              <a:rPr lang="it-IT" dirty="0" smtClean="0"/>
              <a:t>la perdita di funzionalità</a:t>
            </a:r>
          </a:p>
          <a:p>
            <a:pPr lvl="1"/>
            <a:r>
              <a:rPr lang="it-IT" dirty="0" err="1" smtClean="0"/>
              <a:t>watch</a:t>
            </a:r>
            <a:r>
              <a:rPr lang="it-IT" dirty="0" smtClean="0"/>
              <a:t> </a:t>
            </a:r>
            <a:r>
              <a:rPr lang="it-IT" dirty="0"/>
              <a:t>dog, time </a:t>
            </a:r>
            <a:r>
              <a:rPr lang="it-IT" dirty="0" smtClean="0"/>
              <a:t>out</a:t>
            </a:r>
          </a:p>
          <a:p>
            <a:pPr lvl="1"/>
            <a:r>
              <a:rPr lang="it-IT" dirty="0" smtClean="0"/>
              <a:t>refresh </a:t>
            </a:r>
            <a:r>
              <a:rPr lang="it-IT" dirty="0"/>
              <a:t>continuo di FW e configurazione di </a:t>
            </a:r>
            <a:r>
              <a:rPr lang="it-IT" dirty="0" smtClean="0"/>
              <a:t>ASIC/FPGA</a:t>
            </a:r>
          </a:p>
          <a:p>
            <a:pPr lvl="1"/>
            <a:r>
              <a:rPr lang="it-IT" dirty="0" err="1" smtClean="0"/>
              <a:t>scrubbing</a:t>
            </a:r>
            <a:r>
              <a:rPr lang="it-IT" dirty="0" smtClean="0"/>
              <a:t> </a:t>
            </a:r>
            <a:r>
              <a:rPr lang="it-IT" dirty="0"/>
              <a:t>memoria in </a:t>
            </a:r>
            <a:r>
              <a:rPr lang="it-IT" dirty="0" smtClean="0"/>
              <a:t>background e </a:t>
            </a:r>
            <a:r>
              <a:rPr lang="it-IT" dirty="0"/>
              <a:t>meccanismi di </a:t>
            </a:r>
            <a:r>
              <a:rPr lang="it-IT" dirty="0" smtClean="0"/>
              <a:t>EDAC (single bit </a:t>
            </a:r>
            <a:r>
              <a:rPr lang="it-IT" dirty="0" err="1" smtClean="0"/>
              <a:t>correction</a:t>
            </a:r>
            <a:r>
              <a:rPr lang="it-IT" dirty="0" smtClean="0"/>
              <a:t>, double bit </a:t>
            </a:r>
            <a:r>
              <a:rPr lang="it-IT" dirty="0" err="1" smtClean="0"/>
              <a:t>detection</a:t>
            </a:r>
            <a:r>
              <a:rPr lang="it-IT" dirty="0" smtClean="0"/>
              <a:t>)</a:t>
            </a:r>
          </a:p>
          <a:p>
            <a:pPr lvl="1"/>
            <a:r>
              <a:rPr lang="it-IT" dirty="0" smtClean="0"/>
              <a:t>spegnimento </a:t>
            </a:r>
            <a:r>
              <a:rPr lang="it-IT" dirty="0"/>
              <a:t>di componenti non </a:t>
            </a:r>
            <a:r>
              <a:rPr lang="it-IT" dirty="0" smtClean="0"/>
              <a:t>necessari esempio EEPROM dopo il boot</a:t>
            </a:r>
          </a:p>
          <a:p>
            <a:pPr lvl="1"/>
            <a:r>
              <a:rPr lang="it-IT" dirty="0" smtClean="0"/>
              <a:t>gestione </a:t>
            </a:r>
            <a:r>
              <a:rPr lang="it-IT" dirty="0"/>
              <a:t>di SW che preveda perdita di dati e di </a:t>
            </a:r>
            <a:r>
              <a:rPr lang="it-IT" dirty="0" smtClean="0"/>
              <a:t>comunicazione con predizione cicli mancanti</a:t>
            </a:r>
          </a:p>
          <a:p>
            <a:pPr lvl="1"/>
            <a:r>
              <a:rPr lang="it-IT" dirty="0" smtClean="0"/>
              <a:t>possibilità </a:t>
            </a:r>
            <a:r>
              <a:rPr lang="it-IT" dirty="0"/>
              <a:t>di ripristino funzionalità comandabile da </a:t>
            </a:r>
            <a:r>
              <a:rPr lang="it-IT" dirty="0" smtClean="0"/>
              <a:t>esterno</a:t>
            </a:r>
          </a:p>
          <a:p>
            <a:pPr lvl="1"/>
            <a:r>
              <a:rPr lang="it-IT" dirty="0" smtClean="0"/>
              <a:t>mappatura pixels detector </a:t>
            </a:r>
            <a:r>
              <a:rPr lang="it-IT" dirty="0"/>
              <a:t>per </a:t>
            </a:r>
            <a:r>
              <a:rPr lang="it-IT" dirty="0" smtClean="0"/>
              <a:t>correzione immagine corrotta</a:t>
            </a:r>
          </a:p>
          <a:p>
            <a:pPr lvl="1"/>
            <a:r>
              <a:rPr lang="it-IT" dirty="0" smtClean="0"/>
              <a:t>Algoritmi di filtraggio per reiezione </a:t>
            </a:r>
            <a:r>
              <a:rPr lang="it-IT" dirty="0"/>
              <a:t>a eventi spuri </a:t>
            </a:r>
            <a:r>
              <a:rPr lang="it-IT" dirty="0" smtClean="0"/>
              <a:t>e all’innalzamento background</a:t>
            </a:r>
          </a:p>
          <a:p>
            <a:pPr lvl="1"/>
            <a:r>
              <a:rPr lang="it-IT" dirty="0" smtClean="0"/>
              <a:t>Possibilità di upload parametri chiave</a:t>
            </a:r>
            <a:endParaRPr lang="it-IT" dirty="0"/>
          </a:p>
        </p:txBody>
      </p:sp>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Tools utilizzati e tipi di analisi</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25</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eaLnBrk="1" hangingPunct="1">
              <a:buFontTx/>
              <a:buChar char="•"/>
            </a:pPr>
            <a:r>
              <a:rPr lang="en-US" dirty="0" err="1"/>
              <a:t>Spacerad</a:t>
            </a:r>
            <a:r>
              <a:rPr lang="en-US" dirty="0"/>
              <a:t>, </a:t>
            </a:r>
            <a:r>
              <a:rPr lang="en-US" b="1" dirty="0" err="1"/>
              <a:t>Fastrad</a:t>
            </a:r>
            <a:r>
              <a:rPr lang="en-US" dirty="0"/>
              <a:t>, </a:t>
            </a:r>
            <a:r>
              <a:rPr lang="en-US" b="1" dirty="0" err="1"/>
              <a:t>Omere</a:t>
            </a:r>
            <a:r>
              <a:rPr lang="en-US" dirty="0"/>
              <a:t>, </a:t>
            </a:r>
            <a:r>
              <a:rPr lang="en-US" b="1" dirty="0" err="1"/>
              <a:t>Spenvis</a:t>
            </a:r>
            <a:r>
              <a:rPr lang="en-US" dirty="0"/>
              <a:t>, </a:t>
            </a:r>
            <a:r>
              <a:rPr lang="en-US" dirty="0" err="1"/>
              <a:t>Mulassis</a:t>
            </a:r>
            <a:r>
              <a:rPr lang="en-US" dirty="0"/>
              <a:t>, GEANT4, TRIM, Penelope, </a:t>
            </a:r>
            <a:r>
              <a:rPr lang="en-US" dirty="0" err="1"/>
              <a:t>Estar</a:t>
            </a:r>
            <a:r>
              <a:rPr lang="en-US" dirty="0"/>
              <a:t>, </a:t>
            </a:r>
            <a:r>
              <a:rPr lang="en-US" dirty="0" err="1"/>
              <a:t>Pstar</a:t>
            </a:r>
            <a:r>
              <a:rPr lang="en-US" dirty="0"/>
              <a:t>, </a:t>
            </a:r>
            <a:r>
              <a:rPr lang="en-US" b="1" dirty="0"/>
              <a:t>Creme96</a:t>
            </a:r>
            <a:endParaRPr lang="it-IT" b="1" dirty="0" smtClean="0"/>
          </a:p>
        </p:txBody>
      </p:sp>
      <p:sp>
        <p:nvSpPr>
          <p:cNvPr id="7" name="Rectangle 6"/>
          <p:cNvSpPr/>
          <p:nvPr/>
        </p:nvSpPr>
        <p:spPr>
          <a:xfrm>
            <a:off x="704850" y="2134285"/>
            <a:ext cx="3095625" cy="523220"/>
          </a:xfrm>
          <a:prstGeom prst="rect">
            <a:avLst/>
          </a:prstGeom>
        </p:spPr>
        <p:txBody>
          <a:bodyPr wrap="square">
            <a:spAutoFit/>
          </a:bodyPr>
          <a:lstStyle/>
          <a:p>
            <a:r>
              <a:rPr lang="en-US" sz="1400" b="1" dirty="0" err="1" smtClean="0">
                <a:solidFill>
                  <a:srgbClr val="00B050"/>
                </a:solidFill>
              </a:rPr>
              <a:t>MUlti-LAyered</a:t>
            </a:r>
            <a:r>
              <a:rPr lang="en-US" sz="1400" b="1" dirty="0" smtClean="0">
                <a:solidFill>
                  <a:srgbClr val="00B050"/>
                </a:solidFill>
              </a:rPr>
              <a:t> Shielding </a:t>
            </a:r>
            <a:r>
              <a:rPr lang="en-US" sz="1400" b="1" dirty="0" err="1" smtClean="0">
                <a:solidFill>
                  <a:srgbClr val="00B050"/>
                </a:solidFill>
              </a:rPr>
              <a:t>SImulation</a:t>
            </a:r>
            <a:r>
              <a:rPr lang="en-US" sz="1400" b="1" dirty="0" smtClean="0">
                <a:solidFill>
                  <a:srgbClr val="00B050"/>
                </a:solidFill>
              </a:rPr>
              <a:t> Software (MULASSIS)</a:t>
            </a:r>
            <a:endParaRPr lang="en-US" sz="1400" b="1" dirty="0">
              <a:solidFill>
                <a:srgbClr val="00B050"/>
              </a:solidFill>
            </a:endParaRPr>
          </a:p>
        </p:txBody>
      </p:sp>
      <p:pic>
        <p:nvPicPr>
          <p:cNvPr id="58370" name="Picture 2"/>
          <p:cNvPicPr>
            <a:picLocks noChangeAspect="1" noChangeArrowheads="1"/>
          </p:cNvPicPr>
          <p:nvPr/>
        </p:nvPicPr>
        <p:blipFill>
          <a:blip r:embed="rId3"/>
          <a:srcRect/>
          <a:stretch>
            <a:fillRect/>
          </a:stretch>
        </p:blipFill>
        <p:spPr bwMode="auto">
          <a:xfrm>
            <a:off x="6438900" y="1767156"/>
            <a:ext cx="2571749" cy="3439025"/>
          </a:xfrm>
          <a:prstGeom prst="rect">
            <a:avLst/>
          </a:prstGeom>
          <a:noFill/>
          <a:ln w="9525">
            <a:noFill/>
            <a:miter lim="800000"/>
            <a:headEnd/>
            <a:tailEnd/>
          </a:ln>
          <a:effectLst/>
        </p:spPr>
      </p:pic>
      <p:sp>
        <p:nvSpPr>
          <p:cNvPr id="9" name="Rectangle 8"/>
          <p:cNvSpPr/>
          <p:nvPr/>
        </p:nvSpPr>
        <p:spPr>
          <a:xfrm>
            <a:off x="666750" y="3305176"/>
            <a:ext cx="2924175" cy="738664"/>
          </a:xfrm>
          <a:prstGeom prst="rect">
            <a:avLst/>
          </a:prstGeom>
        </p:spPr>
        <p:txBody>
          <a:bodyPr wrap="square">
            <a:spAutoFit/>
          </a:bodyPr>
          <a:lstStyle/>
          <a:p>
            <a:r>
              <a:rPr lang="en-US" sz="1400" b="1" dirty="0" smtClean="0">
                <a:solidFill>
                  <a:srgbClr val="CC0000"/>
                </a:solidFill>
              </a:rPr>
              <a:t>CASINO - (</a:t>
            </a:r>
            <a:r>
              <a:rPr lang="en-US" sz="1400" b="1" dirty="0" err="1" smtClean="0">
                <a:solidFill>
                  <a:srgbClr val="CC0000"/>
                </a:solidFill>
              </a:rPr>
              <a:t>monte</a:t>
            </a:r>
            <a:r>
              <a:rPr lang="en-US" sz="1400" b="1" dirty="0" smtClean="0">
                <a:solidFill>
                  <a:srgbClr val="CC0000"/>
                </a:solidFill>
              </a:rPr>
              <a:t> </a:t>
            </a:r>
            <a:r>
              <a:rPr lang="en-US" sz="1400" b="1" dirty="0" err="1" smtClean="0">
                <a:solidFill>
                  <a:srgbClr val="CC0000"/>
                </a:solidFill>
              </a:rPr>
              <a:t>CArlo</a:t>
            </a:r>
            <a:r>
              <a:rPr lang="en-US" sz="1400" b="1" dirty="0" smtClean="0">
                <a:solidFill>
                  <a:srgbClr val="CC0000"/>
                </a:solidFill>
              </a:rPr>
              <a:t> </a:t>
            </a:r>
            <a:r>
              <a:rPr lang="en-US" sz="1400" b="1" dirty="0" err="1" smtClean="0">
                <a:solidFill>
                  <a:srgbClr val="CC0000"/>
                </a:solidFill>
              </a:rPr>
              <a:t>SImulation</a:t>
            </a:r>
            <a:r>
              <a:rPr lang="en-US" sz="1400" b="1" dirty="0" smtClean="0">
                <a:solidFill>
                  <a:srgbClr val="CC0000"/>
                </a:solidFill>
              </a:rPr>
              <a:t> of </a:t>
            </a:r>
            <a:r>
              <a:rPr lang="en-US" sz="1400" b="1" dirty="0" err="1" smtClean="0">
                <a:solidFill>
                  <a:srgbClr val="CC0000"/>
                </a:solidFill>
              </a:rPr>
              <a:t>electroNs</a:t>
            </a:r>
            <a:r>
              <a:rPr lang="en-US" sz="1400" b="1" dirty="0" smtClean="0">
                <a:solidFill>
                  <a:srgbClr val="CC0000"/>
                </a:solidFill>
              </a:rPr>
              <a:t> in </a:t>
            </a:r>
            <a:r>
              <a:rPr lang="en-US" sz="1400" b="1" dirty="0" err="1" smtClean="0">
                <a:solidFill>
                  <a:srgbClr val="CC0000"/>
                </a:solidFill>
              </a:rPr>
              <a:t>sOlids</a:t>
            </a:r>
            <a:r>
              <a:rPr lang="en-US" sz="1400" b="1" dirty="0" smtClean="0">
                <a:solidFill>
                  <a:srgbClr val="CC0000"/>
                </a:solidFill>
              </a:rPr>
              <a:t>) </a:t>
            </a:r>
            <a:endParaRPr lang="en-US" sz="1400" b="1" dirty="0">
              <a:solidFill>
                <a:srgbClr val="CC0000"/>
              </a:solidFill>
            </a:endParaRPr>
          </a:p>
        </p:txBody>
      </p:sp>
      <p:sp>
        <p:nvSpPr>
          <p:cNvPr id="10" name="Rectangle 9"/>
          <p:cNvSpPr/>
          <p:nvPr/>
        </p:nvSpPr>
        <p:spPr>
          <a:xfrm>
            <a:off x="390525" y="5862935"/>
            <a:ext cx="4572000" cy="523220"/>
          </a:xfrm>
          <a:prstGeom prst="rect">
            <a:avLst/>
          </a:prstGeom>
        </p:spPr>
        <p:txBody>
          <a:bodyPr>
            <a:spAutoFit/>
          </a:bodyPr>
          <a:lstStyle/>
          <a:p>
            <a:r>
              <a:rPr lang="en-US" sz="1400" b="1" dirty="0" smtClean="0"/>
              <a:t>“</a:t>
            </a:r>
            <a:r>
              <a:rPr lang="en-US" sz="1400" b="1" dirty="0" smtClean="0">
                <a:hlinkClick r:id="rId4"/>
              </a:rPr>
              <a:t>PENELOPE, A Code System for Monte Carlo Simulation of Electron and Photon Transport</a:t>
            </a:r>
            <a:r>
              <a:rPr lang="en-US" sz="1400" b="1" dirty="0" smtClean="0"/>
              <a:t>”</a:t>
            </a:r>
            <a:endParaRPr lang="en-US" sz="1400" b="1" dirty="0"/>
          </a:p>
        </p:txBody>
      </p:sp>
      <p:sp>
        <p:nvSpPr>
          <p:cNvPr id="11" name="Rectangle 10"/>
          <p:cNvSpPr/>
          <p:nvPr/>
        </p:nvSpPr>
        <p:spPr>
          <a:xfrm>
            <a:off x="600075" y="4772710"/>
            <a:ext cx="4114800" cy="523220"/>
          </a:xfrm>
          <a:prstGeom prst="rect">
            <a:avLst/>
          </a:prstGeom>
        </p:spPr>
        <p:txBody>
          <a:bodyPr wrap="square">
            <a:spAutoFit/>
          </a:bodyPr>
          <a:lstStyle/>
          <a:p>
            <a:r>
              <a:rPr lang="en-US" sz="1400" b="1" i="1" dirty="0" smtClean="0">
                <a:solidFill>
                  <a:srgbClr val="0070C0"/>
                </a:solidFill>
              </a:rPr>
              <a:t>SRIM - The Stopping and Range of Ions in Matters</a:t>
            </a:r>
            <a:endParaRPr lang="it-IT" sz="1400" dirty="0">
              <a:solidFill>
                <a:srgbClr val="0070C0"/>
              </a:solidFill>
            </a:endParaRPr>
          </a:p>
        </p:txBody>
      </p:sp>
      <p:sp>
        <p:nvSpPr>
          <p:cNvPr id="12" name="Rectangle 11"/>
          <p:cNvSpPr/>
          <p:nvPr/>
        </p:nvSpPr>
        <p:spPr>
          <a:xfrm>
            <a:off x="464016" y="5339834"/>
            <a:ext cx="3967817" cy="369332"/>
          </a:xfrm>
          <a:prstGeom prst="rect">
            <a:avLst/>
          </a:prstGeom>
        </p:spPr>
        <p:txBody>
          <a:bodyPr wrap="none">
            <a:spAutoFit/>
          </a:bodyPr>
          <a:lstStyle/>
          <a:p>
            <a:r>
              <a:rPr lang="en-US" dirty="0" smtClean="0">
                <a:solidFill>
                  <a:schemeClr val="accent5">
                    <a:lumMod val="60000"/>
                    <a:lumOff val="40000"/>
                  </a:schemeClr>
                </a:solidFill>
              </a:rPr>
              <a:t>TRIM (the Transport of Ions in Matter</a:t>
            </a:r>
            <a:endParaRPr lang="it-IT" dirty="0">
              <a:solidFill>
                <a:schemeClr val="accent5">
                  <a:lumMod val="60000"/>
                  <a:lumOff val="40000"/>
                </a:schemeClr>
              </a:solidFill>
            </a:endParaRPr>
          </a:p>
        </p:txBody>
      </p:sp>
      <p:pic>
        <p:nvPicPr>
          <p:cNvPr id="16" name="Picture 3"/>
          <p:cNvPicPr>
            <a:picLocks noChangeAspect="1" noChangeArrowheads="1"/>
          </p:cNvPicPr>
          <p:nvPr/>
        </p:nvPicPr>
        <p:blipFill>
          <a:blip r:embed="rId5" cstate="print"/>
          <a:srcRect/>
          <a:stretch>
            <a:fillRect/>
          </a:stretch>
        </p:blipFill>
        <p:spPr bwMode="auto">
          <a:xfrm>
            <a:off x="5250995" y="4386262"/>
            <a:ext cx="3054804" cy="2138363"/>
          </a:xfrm>
          <a:prstGeom prst="rect">
            <a:avLst/>
          </a:prstGeom>
          <a:noFill/>
          <a:ln w="9525">
            <a:noFill/>
            <a:miter lim="800000"/>
            <a:headEnd/>
            <a:tailEnd/>
          </a:ln>
          <a:effectLst/>
        </p:spPr>
      </p:pic>
      <p:pic>
        <p:nvPicPr>
          <p:cNvPr id="17" name="Picture 5"/>
          <p:cNvPicPr>
            <a:picLocks noChangeAspect="1" noChangeArrowheads="1"/>
          </p:cNvPicPr>
          <p:nvPr/>
        </p:nvPicPr>
        <p:blipFill>
          <a:blip r:embed="rId6"/>
          <a:srcRect/>
          <a:stretch>
            <a:fillRect/>
          </a:stretch>
        </p:blipFill>
        <p:spPr bwMode="auto">
          <a:xfrm>
            <a:off x="3554544" y="2809875"/>
            <a:ext cx="2593844" cy="1714500"/>
          </a:xfrm>
          <a:prstGeom prst="rect">
            <a:avLst/>
          </a:prstGeom>
          <a:noFill/>
          <a:ln w="9525">
            <a:noFill/>
            <a:miter lim="800000"/>
            <a:headEnd/>
            <a:tailEnd/>
          </a:ln>
          <a:effectLst/>
        </p:spPr>
      </p:pic>
      <p:pic>
        <p:nvPicPr>
          <p:cNvPr id="19" name="Picture 6"/>
          <p:cNvPicPr>
            <a:picLocks noChangeAspect="1" noChangeArrowheads="1"/>
          </p:cNvPicPr>
          <p:nvPr/>
        </p:nvPicPr>
        <p:blipFill>
          <a:blip r:embed="rId7"/>
          <a:srcRect/>
          <a:stretch>
            <a:fillRect/>
          </a:stretch>
        </p:blipFill>
        <p:spPr bwMode="auto">
          <a:xfrm>
            <a:off x="3844404" y="1847850"/>
            <a:ext cx="2689746" cy="819150"/>
          </a:xfrm>
          <a:prstGeom prst="rect">
            <a:avLst/>
          </a:prstGeom>
          <a:noFill/>
          <a:ln w="9525">
            <a:noFill/>
            <a:miter lim="800000"/>
            <a:headEnd/>
            <a:tailEnd/>
          </a:ln>
          <a:effectLst/>
        </p:spPr>
      </p:pic>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Tools utilizzati e tipi di analisi</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26</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eaLnBrk="1" hangingPunct="1">
              <a:buFontTx/>
              <a:buChar char="•"/>
            </a:pPr>
            <a:r>
              <a:rPr lang="en-US" dirty="0" err="1"/>
              <a:t>Spacerad</a:t>
            </a:r>
            <a:r>
              <a:rPr lang="en-US" dirty="0"/>
              <a:t>, </a:t>
            </a:r>
            <a:r>
              <a:rPr lang="en-US" b="1" dirty="0" err="1"/>
              <a:t>Fastrad</a:t>
            </a:r>
            <a:r>
              <a:rPr lang="en-US" dirty="0"/>
              <a:t>, </a:t>
            </a:r>
            <a:r>
              <a:rPr lang="en-US" b="1" dirty="0" err="1"/>
              <a:t>Omere</a:t>
            </a:r>
            <a:r>
              <a:rPr lang="en-US" dirty="0"/>
              <a:t>, </a:t>
            </a:r>
            <a:r>
              <a:rPr lang="en-US" b="1" dirty="0" err="1"/>
              <a:t>Spenvis</a:t>
            </a:r>
            <a:r>
              <a:rPr lang="en-US" dirty="0"/>
              <a:t>, </a:t>
            </a:r>
            <a:r>
              <a:rPr lang="en-US" dirty="0" err="1"/>
              <a:t>Mulassis</a:t>
            </a:r>
            <a:r>
              <a:rPr lang="en-US" dirty="0"/>
              <a:t>, GEANT4, TRIM, Penelope, </a:t>
            </a:r>
            <a:r>
              <a:rPr lang="en-US" dirty="0" err="1"/>
              <a:t>Estar</a:t>
            </a:r>
            <a:r>
              <a:rPr lang="en-US" dirty="0"/>
              <a:t>, </a:t>
            </a:r>
            <a:r>
              <a:rPr lang="en-US" dirty="0" err="1"/>
              <a:t>Pstar</a:t>
            </a:r>
            <a:r>
              <a:rPr lang="en-US" dirty="0"/>
              <a:t>, </a:t>
            </a:r>
            <a:r>
              <a:rPr lang="en-US" b="1" dirty="0"/>
              <a:t>Creme96</a:t>
            </a:r>
            <a:endParaRPr lang="it-IT" b="1" dirty="0" smtClean="0"/>
          </a:p>
        </p:txBody>
      </p:sp>
      <p:pic>
        <p:nvPicPr>
          <p:cNvPr id="59394" name="Picture 2"/>
          <p:cNvPicPr>
            <a:picLocks noChangeAspect="1" noChangeArrowheads="1"/>
          </p:cNvPicPr>
          <p:nvPr/>
        </p:nvPicPr>
        <p:blipFill>
          <a:blip r:embed="rId3"/>
          <a:srcRect/>
          <a:stretch>
            <a:fillRect/>
          </a:stretch>
        </p:blipFill>
        <p:spPr bwMode="auto">
          <a:xfrm>
            <a:off x="6171145" y="3171825"/>
            <a:ext cx="2825218" cy="1843088"/>
          </a:xfrm>
          <a:prstGeom prst="rect">
            <a:avLst/>
          </a:prstGeom>
          <a:noFill/>
          <a:ln w="9525">
            <a:noFill/>
            <a:miter lim="800000"/>
            <a:headEnd/>
            <a:tailEnd/>
          </a:ln>
          <a:effectLst/>
        </p:spPr>
      </p:pic>
      <p:pic>
        <p:nvPicPr>
          <p:cNvPr id="59395" name="Picture 3"/>
          <p:cNvPicPr>
            <a:picLocks noChangeAspect="1" noChangeArrowheads="1"/>
          </p:cNvPicPr>
          <p:nvPr/>
        </p:nvPicPr>
        <p:blipFill>
          <a:blip r:embed="rId4"/>
          <a:srcRect/>
          <a:stretch>
            <a:fillRect/>
          </a:stretch>
        </p:blipFill>
        <p:spPr bwMode="auto">
          <a:xfrm>
            <a:off x="5257800" y="2024839"/>
            <a:ext cx="2890838" cy="2028049"/>
          </a:xfrm>
          <a:prstGeom prst="rect">
            <a:avLst/>
          </a:prstGeom>
          <a:noFill/>
          <a:ln w="9525">
            <a:noFill/>
            <a:miter lim="800000"/>
            <a:headEnd/>
            <a:tailEnd/>
          </a:ln>
          <a:effectLst/>
        </p:spPr>
      </p:pic>
      <p:pic>
        <p:nvPicPr>
          <p:cNvPr id="17"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49234" y="4305300"/>
            <a:ext cx="2995959" cy="2171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9396" name="Picture 4"/>
          <p:cNvPicPr>
            <a:picLocks noChangeAspect="1" noChangeArrowheads="1"/>
          </p:cNvPicPr>
          <p:nvPr/>
        </p:nvPicPr>
        <p:blipFill>
          <a:blip r:embed="rId6"/>
          <a:srcRect/>
          <a:stretch>
            <a:fillRect/>
          </a:stretch>
        </p:blipFill>
        <p:spPr bwMode="auto">
          <a:xfrm>
            <a:off x="1566864" y="1943100"/>
            <a:ext cx="3440530" cy="2566988"/>
          </a:xfrm>
          <a:prstGeom prst="rect">
            <a:avLst/>
          </a:prstGeom>
          <a:noFill/>
          <a:ln w="9525">
            <a:noFill/>
            <a:miter lim="800000"/>
            <a:headEnd/>
            <a:tailEnd/>
          </a:ln>
          <a:effectLst/>
        </p:spPr>
      </p:pic>
      <p:pic>
        <p:nvPicPr>
          <p:cNvPr id="22" name="Picture 6"/>
          <p:cNvPicPr>
            <a:picLocks noChangeAspect="1" noChangeArrowheads="1"/>
          </p:cNvPicPr>
          <p:nvPr/>
        </p:nvPicPr>
        <p:blipFill>
          <a:blip r:embed="rId7"/>
          <a:srcRect/>
          <a:stretch>
            <a:fillRect/>
          </a:stretch>
        </p:blipFill>
        <p:spPr bwMode="auto">
          <a:xfrm>
            <a:off x="2459038" y="4352924"/>
            <a:ext cx="2986123" cy="221773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9397" name="Picture 5"/>
          <p:cNvPicPr>
            <a:picLocks noChangeAspect="1" noChangeArrowheads="1"/>
          </p:cNvPicPr>
          <p:nvPr/>
        </p:nvPicPr>
        <p:blipFill>
          <a:blip r:embed="rId8"/>
          <a:srcRect/>
          <a:stretch>
            <a:fillRect/>
          </a:stretch>
        </p:blipFill>
        <p:spPr bwMode="auto">
          <a:xfrm>
            <a:off x="5553075" y="5074465"/>
            <a:ext cx="2790825" cy="1583509"/>
          </a:xfrm>
          <a:prstGeom prst="rect">
            <a:avLst/>
          </a:prstGeom>
          <a:noFill/>
          <a:ln w="9525">
            <a:noFill/>
            <a:miter lim="800000"/>
            <a:headEnd/>
            <a:tailEnd/>
          </a:ln>
          <a:effectLst/>
        </p:spPr>
      </p:pic>
    </p:spTree>
    <p:extLst>
      <p:ext uri="{BB962C8B-B14F-4D97-AF65-F5344CB8AC3E}">
        <p14:creationId xmlns="" xmlns:p14="http://schemas.microsoft.com/office/powerpoint/2010/main" val="2607929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en-US" dirty="0" err="1"/>
              <a:t>Altri</a:t>
            </a:r>
            <a:r>
              <a:rPr lang="en-US" dirty="0"/>
              <a:t> </a:t>
            </a:r>
            <a:r>
              <a:rPr lang="en-US" dirty="0" err="1" smtClean="0"/>
              <a:t>effetti</a:t>
            </a:r>
            <a:r>
              <a:rPr lang="en-US" dirty="0" smtClean="0"/>
              <a:t>, </a:t>
            </a:r>
            <a:r>
              <a:rPr lang="en-US" dirty="0" err="1" smtClean="0"/>
              <a:t>considerazioni</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27</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r>
              <a:rPr lang="en-US" b="1" dirty="0" smtClean="0"/>
              <a:t>Bremsstrahlung </a:t>
            </a:r>
            <a:r>
              <a:rPr lang="en-US" dirty="0" err="1"/>
              <a:t>elettroni</a:t>
            </a:r>
            <a:r>
              <a:rPr lang="en-US" dirty="0"/>
              <a:t> </a:t>
            </a:r>
            <a:r>
              <a:rPr lang="en-US" dirty="0" err="1" smtClean="0"/>
              <a:t>frenati</a:t>
            </a:r>
            <a:r>
              <a:rPr lang="en-US" dirty="0" smtClean="0"/>
              <a:t> </a:t>
            </a:r>
            <a:r>
              <a:rPr lang="en-US" dirty="0" err="1" smtClean="0"/>
              <a:t>dalla</a:t>
            </a:r>
            <a:r>
              <a:rPr lang="en-US" dirty="0" smtClean="0"/>
              <a:t> </a:t>
            </a:r>
            <a:r>
              <a:rPr lang="en-US" dirty="0" err="1" smtClean="0"/>
              <a:t>materia</a:t>
            </a:r>
            <a:r>
              <a:rPr lang="en-US" dirty="0" smtClean="0"/>
              <a:t> </a:t>
            </a:r>
            <a:r>
              <a:rPr lang="en-US" dirty="0" err="1" smtClean="0"/>
              <a:t>producono</a:t>
            </a:r>
            <a:r>
              <a:rPr lang="en-US" dirty="0" smtClean="0"/>
              <a:t> </a:t>
            </a:r>
            <a:r>
              <a:rPr lang="en-US" dirty="0" err="1" smtClean="0"/>
              <a:t>fotoni</a:t>
            </a:r>
            <a:r>
              <a:rPr lang="en-US" dirty="0" smtClean="0"/>
              <a:t> ad </a:t>
            </a:r>
            <a:r>
              <a:rPr lang="en-US" dirty="0" err="1" smtClean="0"/>
              <a:t>alta</a:t>
            </a:r>
            <a:r>
              <a:rPr lang="en-US" dirty="0" smtClean="0"/>
              <a:t> </a:t>
            </a:r>
            <a:r>
              <a:rPr lang="en-US" dirty="0" err="1" smtClean="0"/>
              <a:t>energia</a:t>
            </a:r>
            <a:r>
              <a:rPr lang="en-US" dirty="0" smtClean="0"/>
              <a:t> (bremsstrahlung – da </a:t>
            </a:r>
            <a:r>
              <a:rPr lang="en-US" dirty="0" err="1" smtClean="0"/>
              <a:t>frenamento</a:t>
            </a:r>
            <a:r>
              <a:rPr lang="en-US" dirty="0" smtClean="0"/>
              <a:t>) </a:t>
            </a:r>
            <a:r>
              <a:rPr lang="en-US" dirty="0" err="1" smtClean="0"/>
              <a:t>capaci</a:t>
            </a:r>
            <a:r>
              <a:rPr lang="en-US" dirty="0" smtClean="0"/>
              <a:t> di dare </a:t>
            </a:r>
            <a:r>
              <a:rPr lang="en-US" dirty="0" err="1" smtClean="0"/>
              <a:t>contributi</a:t>
            </a:r>
            <a:r>
              <a:rPr lang="en-US" dirty="0" smtClean="0"/>
              <a:t> </a:t>
            </a:r>
            <a:r>
              <a:rPr lang="en-US" dirty="0" err="1" smtClean="0"/>
              <a:t>significativi</a:t>
            </a:r>
            <a:r>
              <a:rPr lang="en-US" dirty="0" smtClean="0"/>
              <a:t> </a:t>
            </a:r>
            <a:r>
              <a:rPr lang="en-US" dirty="0" err="1" smtClean="0"/>
              <a:t>alla</a:t>
            </a:r>
            <a:r>
              <a:rPr lang="en-US" dirty="0" smtClean="0"/>
              <a:t> dose </a:t>
            </a:r>
            <a:r>
              <a:rPr lang="en-US" dirty="0" err="1" smtClean="0"/>
              <a:t>totale</a:t>
            </a:r>
            <a:endParaRPr lang="en-US" dirty="0" smtClean="0"/>
          </a:p>
          <a:p>
            <a:endParaRPr lang="it-IT" dirty="0"/>
          </a:p>
          <a:p>
            <a:r>
              <a:rPr lang="en-US" b="1" dirty="0" smtClean="0"/>
              <a:t>Cherenkov </a:t>
            </a:r>
            <a:r>
              <a:rPr lang="en-US" b="1" dirty="0"/>
              <a:t>radiation</a:t>
            </a:r>
            <a:r>
              <a:rPr lang="en-US" dirty="0"/>
              <a:t> </a:t>
            </a:r>
            <a:r>
              <a:rPr lang="en-US" dirty="0" smtClean="0"/>
              <a:t>(</a:t>
            </a:r>
            <a:r>
              <a:rPr lang="en-US" b="1" dirty="0" err="1" smtClean="0"/>
              <a:t>Čerenkov</a:t>
            </a:r>
            <a:r>
              <a:rPr lang="en-US" dirty="0"/>
              <a:t>) </a:t>
            </a:r>
            <a:r>
              <a:rPr lang="en-US" dirty="0" smtClean="0"/>
              <a:t>è </a:t>
            </a:r>
            <a:r>
              <a:rPr lang="en-US" dirty="0" err="1" smtClean="0"/>
              <a:t>radiazione</a:t>
            </a:r>
            <a:r>
              <a:rPr lang="en-US" dirty="0" smtClean="0"/>
              <a:t> </a:t>
            </a:r>
            <a:r>
              <a:rPr lang="en-US" dirty="0" err="1" smtClean="0"/>
              <a:t>elettromagnetica</a:t>
            </a:r>
            <a:r>
              <a:rPr lang="en-US" dirty="0" smtClean="0"/>
              <a:t> </a:t>
            </a:r>
            <a:r>
              <a:rPr lang="en-US" dirty="0" err="1" smtClean="0"/>
              <a:t>emessa</a:t>
            </a:r>
            <a:r>
              <a:rPr lang="en-US" dirty="0" smtClean="0"/>
              <a:t> </a:t>
            </a:r>
            <a:r>
              <a:rPr lang="en-US" dirty="0" err="1" smtClean="0"/>
              <a:t>da</a:t>
            </a:r>
            <a:r>
              <a:rPr lang="en-US" dirty="0" smtClean="0"/>
              <a:t> </a:t>
            </a:r>
            <a:r>
              <a:rPr lang="en-US" dirty="0" err="1" smtClean="0"/>
              <a:t>particelle</a:t>
            </a:r>
            <a:r>
              <a:rPr lang="en-US" dirty="0" smtClean="0"/>
              <a:t> </a:t>
            </a:r>
            <a:r>
              <a:rPr lang="en-US" dirty="0" err="1" smtClean="0"/>
              <a:t>cariche</a:t>
            </a:r>
            <a:r>
              <a:rPr lang="en-US" dirty="0" smtClean="0"/>
              <a:t> (come </a:t>
            </a:r>
            <a:r>
              <a:rPr lang="en-US" dirty="0" err="1" smtClean="0"/>
              <a:t>elettroni</a:t>
            </a:r>
            <a:r>
              <a:rPr lang="en-US" dirty="0" smtClean="0"/>
              <a:t>) </a:t>
            </a:r>
            <a:r>
              <a:rPr lang="en-US" dirty="0" err="1" smtClean="0"/>
              <a:t>capaci</a:t>
            </a:r>
            <a:r>
              <a:rPr lang="en-US" dirty="0" smtClean="0"/>
              <a:t> </a:t>
            </a:r>
            <a:r>
              <a:rPr lang="en-US" dirty="0" err="1" smtClean="0"/>
              <a:t>di</a:t>
            </a:r>
            <a:r>
              <a:rPr lang="en-US" dirty="0" smtClean="0"/>
              <a:t> </a:t>
            </a:r>
            <a:r>
              <a:rPr lang="en-US" dirty="0" err="1" smtClean="0"/>
              <a:t>attraversare</a:t>
            </a:r>
            <a:r>
              <a:rPr lang="en-US" dirty="0" smtClean="0"/>
              <a:t> un </a:t>
            </a:r>
            <a:r>
              <a:rPr lang="en-US" dirty="0" err="1" smtClean="0"/>
              <a:t>dielettrico</a:t>
            </a:r>
            <a:r>
              <a:rPr lang="en-US" dirty="0" smtClean="0"/>
              <a:t> a </a:t>
            </a:r>
            <a:r>
              <a:rPr lang="en-US" dirty="0" err="1" smtClean="0"/>
              <a:t>velocità</a:t>
            </a:r>
            <a:r>
              <a:rPr lang="en-US" dirty="0" smtClean="0"/>
              <a:t> </a:t>
            </a:r>
            <a:r>
              <a:rPr lang="en-US" dirty="0" err="1" smtClean="0"/>
              <a:t>maggiore</a:t>
            </a:r>
            <a:r>
              <a:rPr lang="en-US" dirty="0" smtClean="0"/>
              <a:t> </a:t>
            </a:r>
            <a:r>
              <a:rPr lang="en-US" dirty="0" err="1" smtClean="0"/>
              <a:t>della</a:t>
            </a:r>
            <a:r>
              <a:rPr lang="en-US" dirty="0" smtClean="0"/>
              <a:t> </a:t>
            </a:r>
            <a:r>
              <a:rPr lang="en-US" dirty="0" err="1" smtClean="0"/>
              <a:t>luce</a:t>
            </a:r>
            <a:r>
              <a:rPr lang="en-US" dirty="0" smtClean="0"/>
              <a:t> </a:t>
            </a:r>
            <a:r>
              <a:rPr lang="en-US" dirty="0" err="1" smtClean="0"/>
              <a:t>nel</a:t>
            </a:r>
            <a:r>
              <a:rPr lang="en-US" dirty="0" smtClean="0"/>
              <a:t> mezzo.  Le </a:t>
            </a:r>
            <a:r>
              <a:rPr lang="en-US" dirty="0" err="1" smtClean="0"/>
              <a:t>molecole</a:t>
            </a:r>
            <a:r>
              <a:rPr lang="en-US" dirty="0" smtClean="0"/>
              <a:t> del mezzo </a:t>
            </a:r>
            <a:r>
              <a:rPr lang="en-US" dirty="0" err="1" smtClean="0"/>
              <a:t>dopo</a:t>
            </a:r>
            <a:r>
              <a:rPr lang="en-US" dirty="0" smtClean="0"/>
              <a:t> </a:t>
            </a:r>
            <a:r>
              <a:rPr lang="en-US" dirty="0" err="1" smtClean="0"/>
              <a:t>essere</a:t>
            </a:r>
            <a:r>
              <a:rPr lang="en-US" dirty="0" smtClean="0"/>
              <a:t> state </a:t>
            </a:r>
            <a:r>
              <a:rPr lang="en-US" dirty="0" err="1" smtClean="0"/>
              <a:t>polarizzate</a:t>
            </a:r>
            <a:r>
              <a:rPr lang="en-US" dirty="0" smtClean="0"/>
              <a:t> </a:t>
            </a:r>
            <a:r>
              <a:rPr lang="en-US" dirty="0" err="1" smtClean="0"/>
              <a:t>tornano</a:t>
            </a:r>
            <a:r>
              <a:rPr lang="en-US" dirty="0" smtClean="0"/>
              <a:t> al </a:t>
            </a:r>
            <a:r>
              <a:rPr lang="en-US" dirty="0" err="1" smtClean="0"/>
              <a:t>loro</a:t>
            </a:r>
            <a:r>
              <a:rPr lang="en-US" dirty="0" smtClean="0"/>
              <a:t> </a:t>
            </a:r>
            <a:r>
              <a:rPr lang="en-US" dirty="0" err="1" smtClean="0"/>
              <a:t>stato</a:t>
            </a:r>
            <a:r>
              <a:rPr lang="en-US" dirty="0" smtClean="0"/>
              <a:t> </a:t>
            </a:r>
            <a:r>
              <a:rPr lang="en-US" dirty="0" err="1" smtClean="0"/>
              <a:t>iniziale</a:t>
            </a:r>
            <a:r>
              <a:rPr lang="en-US" dirty="0" smtClean="0"/>
              <a:t> </a:t>
            </a:r>
            <a:r>
              <a:rPr lang="en-US" dirty="0" err="1" smtClean="0"/>
              <a:t>emettendo</a:t>
            </a:r>
            <a:r>
              <a:rPr lang="en-US" dirty="0" smtClean="0"/>
              <a:t> </a:t>
            </a:r>
            <a:r>
              <a:rPr lang="en-US" dirty="0" err="1" smtClean="0"/>
              <a:t>radiazione</a:t>
            </a:r>
            <a:r>
              <a:rPr lang="en-US" dirty="0" smtClean="0"/>
              <a:t> (</a:t>
            </a:r>
            <a:r>
              <a:rPr lang="en-US" dirty="0" err="1" smtClean="0"/>
              <a:t>nel</a:t>
            </a:r>
            <a:r>
              <a:rPr lang="en-US" dirty="0" smtClean="0"/>
              <a:t> </a:t>
            </a:r>
            <a:r>
              <a:rPr lang="en-US" dirty="0" err="1" smtClean="0"/>
              <a:t>blu</a:t>
            </a:r>
            <a:r>
              <a:rPr lang="en-US" dirty="0" smtClean="0"/>
              <a:t> e </a:t>
            </a:r>
            <a:r>
              <a:rPr lang="en-US" dirty="0" err="1" smtClean="0"/>
              <a:t>vicino</a:t>
            </a:r>
            <a:r>
              <a:rPr lang="en-US" dirty="0" smtClean="0"/>
              <a:t> </a:t>
            </a:r>
            <a:r>
              <a:rPr lang="en-US" dirty="0" err="1" smtClean="0"/>
              <a:t>ultravioletto</a:t>
            </a:r>
            <a:r>
              <a:rPr lang="en-US" dirty="0" smtClean="0"/>
              <a:t>)</a:t>
            </a:r>
            <a:endParaRPr lang="it-IT" dirty="0"/>
          </a:p>
          <a:p>
            <a:endParaRPr lang="it-IT" b="1" dirty="0" smtClean="0"/>
          </a:p>
          <a:p>
            <a:r>
              <a:rPr lang="it-IT" b="1" dirty="0" smtClean="0"/>
              <a:t>Scintillation </a:t>
            </a:r>
            <a:r>
              <a:rPr lang="it-IT" b="1" dirty="0"/>
              <a:t>(fluorescenza e fosforescenza) </a:t>
            </a:r>
            <a:r>
              <a:rPr lang="it-IT" dirty="0"/>
              <a:t>indotte anche da Cerenkov </a:t>
            </a:r>
            <a:r>
              <a:rPr lang="it-IT" dirty="0" smtClean="0"/>
              <a:t>stesso </a:t>
            </a:r>
            <a:r>
              <a:rPr lang="it-IT" dirty="0"/>
              <a:t>si </a:t>
            </a:r>
            <a:r>
              <a:rPr lang="it-IT" dirty="0" smtClean="0"/>
              <a:t>stima difficilmente; o </a:t>
            </a:r>
            <a:r>
              <a:rPr lang="it-IT" dirty="0"/>
              <a:t>si misura o si applica un layer più vicino possibile al detector che filtri sotto i </a:t>
            </a:r>
            <a:r>
              <a:rPr lang="it-IT" dirty="0" smtClean="0"/>
              <a:t>550nm come precauzione</a:t>
            </a:r>
            <a:endParaRPr lang="it-IT"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en-US" dirty="0" err="1"/>
              <a:t>Altri</a:t>
            </a:r>
            <a:r>
              <a:rPr lang="en-US" dirty="0"/>
              <a:t> </a:t>
            </a:r>
            <a:r>
              <a:rPr lang="en-US" dirty="0" err="1" smtClean="0"/>
              <a:t>effetti</a:t>
            </a:r>
            <a:r>
              <a:rPr lang="en-US" dirty="0" smtClean="0"/>
              <a:t>, </a:t>
            </a:r>
            <a:r>
              <a:rPr lang="en-US" dirty="0" err="1" smtClean="0"/>
              <a:t>considerazioni</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28</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r>
              <a:rPr lang="it-IT" b="1" dirty="0"/>
              <a:t>Neutroni ed effetti secondari</a:t>
            </a:r>
            <a:endParaRPr lang="it-IT" dirty="0"/>
          </a:p>
          <a:p>
            <a:pPr lvl="1"/>
            <a:r>
              <a:rPr lang="en-US" dirty="0" err="1" smtClean="0"/>
              <a:t>Anche</a:t>
            </a:r>
            <a:r>
              <a:rPr lang="en-US" dirty="0" smtClean="0"/>
              <a:t> </a:t>
            </a:r>
            <a:r>
              <a:rPr lang="en-US" dirty="0" err="1" smtClean="0"/>
              <a:t>i</a:t>
            </a:r>
            <a:r>
              <a:rPr lang="en-US" dirty="0" smtClean="0"/>
              <a:t> </a:t>
            </a:r>
            <a:r>
              <a:rPr lang="en-US" dirty="0" err="1" smtClean="0"/>
              <a:t>neutroni</a:t>
            </a:r>
            <a:r>
              <a:rPr lang="en-US" dirty="0" smtClean="0"/>
              <a:t> </a:t>
            </a:r>
            <a:r>
              <a:rPr lang="en-US" dirty="0" err="1" smtClean="0"/>
              <a:t>possono</a:t>
            </a:r>
            <a:r>
              <a:rPr lang="en-US" dirty="0" smtClean="0"/>
              <a:t> </a:t>
            </a:r>
            <a:r>
              <a:rPr lang="en-US" dirty="0" err="1" smtClean="0"/>
              <a:t>causare</a:t>
            </a:r>
            <a:r>
              <a:rPr lang="en-US" dirty="0" smtClean="0"/>
              <a:t> upsets </a:t>
            </a:r>
            <a:r>
              <a:rPr lang="en-US" dirty="0" err="1" smtClean="0"/>
              <a:t>causa</a:t>
            </a:r>
            <a:r>
              <a:rPr lang="en-US" dirty="0" smtClean="0"/>
              <a:t> </a:t>
            </a:r>
            <a:r>
              <a:rPr lang="en-US" dirty="0" err="1" smtClean="0"/>
              <a:t>effetti</a:t>
            </a:r>
            <a:r>
              <a:rPr lang="en-US" dirty="0" smtClean="0"/>
              <a:t> </a:t>
            </a:r>
            <a:r>
              <a:rPr lang="en-US" dirty="0" err="1" smtClean="0"/>
              <a:t>secondari</a:t>
            </a:r>
            <a:endParaRPr lang="it-IT" dirty="0"/>
          </a:p>
          <a:p>
            <a:pPr marL="0" indent="0">
              <a:buNone/>
            </a:pPr>
            <a:r>
              <a:rPr lang="en-US" b="1" dirty="0"/>
              <a:t> </a:t>
            </a:r>
            <a:endParaRPr lang="it-IT" dirty="0"/>
          </a:p>
          <a:p>
            <a:r>
              <a:rPr lang="en-US" b="1" dirty="0"/>
              <a:t>Enhanced low dose </a:t>
            </a:r>
            <a:r>
              <a:rPr lang="en-US" b="1" dirty="0" smtClean="0"/>
              <a:t>rate: </a:t>
            </a:r>
            <a:r>
              <a:rPr lang="en-US" dirty="0"/>
              <a:t>Linear Bipolar Circuits </a:t>
            </a:r>
            <a:r>
              <a:rPr lang="en-US" dirty="0" err="1"/>
              <a:t>sono</a:t>
            </a:r>
            <a:r>
              <a:rPr lang="en-US" dirty="0"/>
              <a:t> </a:t>
            </a:r>
            <a:r>
              <a:rPr lang="en-US" dirty="0" err="1"/>
              <a:t>sensibili</a:t>
            </a:r>
            <a:endParaRPr lang="it-IT" dirty="0"/>
          </a:p>
          <a:p>
            <a:endParaRPr lang="en-US" b="1" dirty="0" smtClean="0"/>
          </a:p>
          <a:p>
            <a:r>
              <a:rPr lang="en-US" b="1" dirty="0" smtClean="0"/>
              <a:t>Electrostatic discharging</a:t>
            </a:r>
          </a:p>
          <a:p>
            <a:pPr lvl="1"/>
            <a:r>
              <a:rPr lang="en-US" dirty="0" smtClean="0"/>
              <a:t>No </a:t>
            </a:r>
            <a:r>
              <a:rPr lang="en-US" dirty="0" err="1" smtClean="0"/>
              <a:t>conduttori</a:t>
            </a:r>
            <a:r>
              <a:rPr lang="en-US" dirty="0" smtClean="0"/>
              <a:t> </a:t>
            </a:r>
            <a:r>
              <a:rPr lang="en-US" dirty="0" err="1" smtClean="0"/>
              <a:t>appesi</a:t>
            </a:r>
            <a:r>
              <a:rPr lang="en-US" dirty="0" smtClean="0"/>
              <a:t> (</a:t>
            </a:r>
            <a:r>
              <a:rPr lang="en-US" dirty="0" err="1" smtClean="0"/>
              <a:t>superficie</a:t>
            </a:r>
            <a:r>
              <a:rPr lang="en-US" dirty="0" smtClean="0"/>
              <a:t> </a:t>
            </a:r>
            <a:r>
              <a:rPr lang="en-US" dirty="0" err="1" smtClean="0"/>
              <a:t>massime</a:t>
            </a:r>
            <a:r>
              <a:rPr lang="en-US" dirty="0" smtClean="0"/>
              <a:t> e </a:t>
            </a:r>
            <a:r>
              <a:rPr lang="en-US" dirty="0" err="1" smtClean="0"/>
              <a:t>distanze</a:t>
            </a:r>
            <a:r>
              <a:rPr lang="en-US" dirty="0" smtClean="0"/>
              <a:t> </a:t>
            </a:r>
            <a:r>
              <a:rPr lang="en-US" dirty="0" err="1" smtClean="0"/>
              <a:t>massime</a:t>
            </a:r>
            <a:r>
              <a:rPr lang="en-US" dirty="0" smtClean="0"/>
              <a:t>)</a:t>
            </a:r>
          </a:p>
          <a:p>
            <a:pPr lvl="1"/>
            <a:r>
              <a:rPr lang="en-US" dirty="0" err="1" smtClean="0"/>
              <a:t>Isolanti</a:t>
            </a:r>
            <a:r>
              <a:rPr lang="en-US" dirty="0" smtClean="0"/>
              <a:t> </a:t>
            </a:r>
            <a:r>
              <a:rPr lang="en-US" dirty="0" err="1" smtClean="0"/>
              <a:t>vicini</a:t>
            </a:r>
            <a:r>
              <a:rPr lang="en-US" dirty="0" smtClean="0"/>
              <a:t> a </a:t>
            </a:r>
            <a:r>
              <a:rPr lang="en-US" dirty="0" err="1" smtClean="0"/>
              <a:t>riferimenti</a:t>
            </a:r>
            <a:r>
              <a:rPr lang="en-US" dirty="0" smtClean="0"/>
              <a:t> di </a:t>
            </a:r>
            <a:r>
              <a:rPr lang="en-US" dirty="0" err="1" smtClean="0"/>
              <a:t>massa</a:t>
            </a:r>
            <a:r>
              <a:rPr lang="en-US" dirty="0" smtClean="0"/>
              <a:t> (</a:t>
            </a:r>
            <a:r>
              <a:rPr lang="en-US" dirty="0" err="1" smtClean="0"/>
              <a:t>superficie</a:t>
            </a:r>
            <a:r>
              <a:rPr lang="en-US" dirty="0" smtClean="0"/>
              <a:t> </a:t>
            </a:r>
            <a:r>
              <a:rPr lang="en-US" dirty="0" err="1" smtClean="0"/>
              <a:t>massime</a:t>
            </a:r>
            <a:r>
              <a:rPr lang="en-US" dirty="0" smtClean="0"/>
              <a:t> e </a:t>
            </a:r>
            <a:r>
              <a:rPr lang="en-US" dirty="0" err="1" smtClean="0"/>
              <a:t>distanze</a:t>
            </a:r>
            <a:r>
              <a:rPr lang="en-US" dirty="0" smtClean="0"/>
              <a:t> </a:t>
            </a:r>
            <a:r>
              <a:rPr lang="en-US" dirty="0" err="1" smtClean="0"/>
              <a:t>massime</a:t>
            </a:r>
            <a:r>
              <a:rPr lang="en-US" dirty="0" smtClean="0"/>
              <a:t>)</a:t>
            </a:r>
            <a:endParaRPr lang="it-IT" dirty="0"/>
          </a:p>
          <a:p>
            <a:pPr marL="0" indent="0">
              <a:buNone/>
            </a:pPr>
            <a:r>
              <a:rPr lang="en-US" dirty="0"/>
              <a:t> </a:t>
            </a:r>
            <a:endParaRPr lang="it-IT" dirty="0"/>
          </a:p>
          <a:p>
            <a:endParaRPr lang="it-IT" dirty="0"/>
          </a:p>
        </p:txBody>
      </p:sp>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 xmlns:p14="http://schemas.microsoft.com/office/powerpoint/2010/main" val="33534804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smtClean="0"/>
              <a:t>TESTs a Terra </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29</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endParaRPr lang="it-IT" dirty="0"/>
          </a:p>
          <a:p>
            <a:pPr>
              <a:buNone/>
            </a:pPr>
            <a:r>
              <a:rPr lang="en-US" dirty="0" smtClean="0"/>
              <a:t>I devices </a:t>
            </a:r>
            <a:r>
              <a:rPr lang="en-US" dirty="0" err="1" smtClean="0"/>
              <a:t>elettronici</a:t>
            </a:r>
            <a:r>
              <a:rPr lang="en-US" dirty="0" smtClean="0"/>
              <a:t> </a:t>
            </a:r>
            <a:r>
              <a:rPr lang="en-US" dirty="0" err="1" smtClean="0"/>
              <a:t>dovrebbero</a:t>
            </a:r>
            <a:r>
              <a:rPr lang="en-US" dirty="0" smtClean="0"/>
              <a:t> </a:t>
            </a:r>
            <a:r>
              <a:rPr lang="en-US" dirty="0" err="1" smtClean="0"/>
              <a:t>essere</a:t>
            </a:r>
            <a:r>
              <a:rPr lang="en-US" dirty="0" smtClean="0"/>
              <a:t> </a:t>
            </a:r>
            <a:r>
              <a:rPr lang="en-US" dirty="0" err="1" smtClean="0"/>
              <a:t>caratterizzati</a:t>
            </a:r>
            <a:r>
              <a:rPr lang="en-US" dirty="0" smtClean="0"/>
              <a:t> </a:t>
            </a:r>
            <a:r>
              <a:rPr lang="en-US" dirty="0" err="1" smtClean="0"/>
              <a:t>da</a:t>
            </a:r>
            <a:r>
              <a:rPr lang="en-US" dirty="0" smtClean="0"/>
              <a:t> radiation test a terra:</a:t>
            </a:r>
            <a:endParaRPr lang="en-US" dirty="0"/>
          </a:p>
          <a:p>
            <a:r>
              <a:rPr lang="en-US" dirty="0" smtClean="0"/>
              <a:t>I test </a:t>
            </a:r>
            <a:r>
              <a:rPr lang="en-US" dirty="0" err="1" smtClean="0"/>
              <a:t>dovrebbero</a:t>
            </a:r>
            <a:r>
              <a:rPr lang="en-US" dirty="0" smtClean="0"/>
              <a:t> </a:t>
            </a:r>
            <a:r>
              <a:rPr lang="en-US" dirty="0" err="1" smtClean="0"/>
              <a:t>essere</a:t>
            </a:r>
            <a:r>
              <a:rPr lang="en-US" dirty="0" smtClean="0"/>
              <a:t> </a:t>
            </a:r>
            <a:r>
              <a:rPr lang="en-US" dirty="0" err="1" smtClean="0"/>
              <a:t>condotti</a:t>
            </a:r>
            <a:r>
              <a:rPr lang="en-US" dirty="0" smtClean="0"/>
              <a:t> in </a:t>
            </a:r>
            <a:r>
              <a:rPr lang="en-US" dirty="0" err="1" smtClean="0"/>
              <a:t>condizioni</a:t>
            </a:r>
            <a:r>
              <a:rPr lang="en-US" dirty="0" smtClean="0"/>
              <a:t> </a:t>
            </a:r>
            <a:r>
              <a:rPr lang="en-US" dirty="0" err="1" smtClean="0"/>
              <a:t>di</a:t>
            </a:r>
            <a:r>
              <a:rPr lang="en-US" dirty="0" smtClean="0"/>
              <a:t> </a:t>
            </a:r>
            <a:r>
              <a:rPr lang="en-US" dirty="0" err="1" smtClean="0"/>
              <a:t>volo</a:t>
            </a:r>
            <a:r>
              <a:rPr lang="en-US" dirty="0" smtClean="0"/>
              <a:t> </a:t>
            </a:r>
            <a:r>
              <a:rPr lang="en-US" dirty="0" err="1" smtClean="0"/>
              <a:t>vedi</a:t>
            </a:r>
            <a:r>
              <a:rPr lang="en-US" dirty="0" smtClean="0"/>
              <a:t> schema sotto (NASA)</a:t>
            </a:r>
            <a:endParaRPr lang="en-US" dirty="0"/>
          </a:p>
          <a:p>
            <a:r>
              <a:rPr lang="en-US" dirty="0" smtClean="0"/>
              <a:t>Il </a:t>
            </a:r>
            <a:r>
              <a:rPr lang="en-US" dirty="0" err="1" smtClean="0"/>
              <a:t>comportamento</a:t>
            </a:r>
            <a:r>
              <a:rPr lang="en-US" dirty="0" smtClean="0"/>
              <a:t> è wafer lot </a:t>
            </a:r>
            <a:r>
              <a:rPr lang="en-US" dirty="0" err="1" smtClean="0"/>
              <a:t>dipendente</a:t>
            </a:r>
            <a:r>
              <a:rPr lang="en-US" dirty="0" smtClean="0"/>
              <a:t> per cui </a:t>
            </a:r>
            <a:r>
              <a:rPr lang="en-US" dirty="0" err="1" smtClean="0"/>
              <a:t>andrebbero</a:t>
            </a:r>
            <a:r>
              <a:rPr lang="en-US" dirty="0" smtClean="0"/>
              <a:t> </a:t>
            </a:r>
            <a:r>
              <a:rPr lang="en-US" dirty="0" err="1" smtClean="0"/>
              <a:t>ripetuti</a:t>
            </a:r>
            <a:endParaRPr lang="en-US" dirty="0" smtClean="0"/>
          </a:p>
          <a:p>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66776" y="2838449"/>
            <a:ext cx="7613268" cy="288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17978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6"/>
          <p:cNvSpPr>
            <a:spLocks noGrp="1"/>
          </p:cNvSpPr>
          <p:nvPr>
            <p:ph type="title" idx="4294967295"/>
          </p:nvPr>
        </p:nvSpPr>
        <p:spPr>
          <a:xfrm>
            <a:off x="3000375" y="388938"/>
            <a:ext cx="5681663" cy="366712"/>
          </a:xfrm>
        </p:spPr>
        <p:txBody>
          <a:bodyPr rIns="0"/>
          <a:lstStyle/>
          <a:p>
            <a:pPr eaLnBrk="1" hangingPunct="1"/>
            <a:r>
              <a:rPr lang="it-IT" dirty="0" smtClean="0"/>
              <a:t>Selex ES Company</a:t>
            </a:r>
          </a:p>
        </p:txBody>
      </p:sp>
      <p:pic>
        <p:nvPicPr>
          <p:cNvPr id="31753" name="Picture 1"/>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914400" y="5376863"/>
            <a:ext cx="7773988" cy="61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3" name="Content Placeholder 2"/>
          <p:cNvSpPr txBox="1">
            <a:spLocks/>
          </p:cNvSpPr>
          <p:nvPr/>
        </p:nvSpPr>
        <p:spPr bwMode="auto">
          <a:xfrm>
            <a:off x="1368425" y="2543175"/>
            <a:ext cx="646430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000" b="1" dirty="0">
                <a:solidFill>
                  <a:srgbClr val="FFFFFF"/>
                </a:solidFill>
              </a:rPr>
              <a:t>ELECTRONIC and INFORMATION TECHNOLOGIES for</a:t>
            </a:r>
          </a:p>
          <a:p>
            <a:r>
              <a:rPr lang="en-US" sz="1000" b="1" dirty="0">
                <a:solidFill>
                  <a:srgbClr val="FFFFFF"/>
                </a:solidFill>
              </a:rPr>
              <a:t>DEFENCE SYSTEMS - AEROSPACE - DATA - INFRASTRUCTURES - LAND SECURITY &amp; PROTECTION - SMART SOLUTIONS</a:t>
            </a:r>
          </a:p>
        </p:txBody>
      </p:sp>
      <p:grpSp>
        <p:nvGrpSpPr>
          <p:cNvPr id="31763" name="Group 19"/>
          <p:cNvGrpSpPr>
            <a:grpSpLocks/>
          </p:cNvGrpSpPr>
          <p:nvPr/>
        </p:nvGrpSpPr>
        <p:grpSpPr bwMode="auto">
          <a:xfrm>
            <a:off x="914400" y="5991225"/>
            <a:ext cx="7773988" cy="409575"/>
            <a:chOff x="576" y="3774"/>
            <a:chExt cx="4897" cy="258"/>
          </a:xfrm>
        </p:grpSpPr>
        <p:sp>
          <p:nvSpPr>
            <p:cNvPr id="12304" name="Rectangle 2"/>
            <p:cNvSpPr>
              <a:spLocks noChangeArrowheads="1"/>
            </p:cNvSpPr>
            <p:nvPr/>
          </p:nvSpPr>
          <p:spPr bwMode="auto">
            <a:xfrm>
              <a:off x="576" y="3774"/>
              <a:ext cx="4897" cy="258"/>
            </a:xfrm>
            <a:prstGeom prst="rect">
              <a:avLst/>
            </a:prstGeom>
            <a:solidFill>
              <a:srgbClr val="CC0000"/>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p>
              <a:pPr eaLnBrk="0" hangingPunct="0"/>
              <a:endParaRPr lang="it-IT">
                <a:solidFill>
                  <a:srgbClr val="CC0000"/>
                </a:solidFill>
                <a:latin typeface="Arial" pitchFamily="34" charset="0"/>
                <a:cs typeface="+mn-cs"/>
              </a:endParaRPr>
            </a:p>
          </p:txBody>
        </p:sp>
        <p:sp>
          <p:nvSpPr>
            <p:cNvPr id="12305" name="Rectangle 3"/>
            <p:cNvSpPr>
              <a:spLocks noChangeArrowheads="1"/>
            </p:cNvSpPr>
            <p:nvPr/>
          </p:nvSpPr>
          <p:spPr bwMode="auto">
            <a:xfrm>
              <a:off x="576" y="3776"/>
              <a:ext cx="4897" cy="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0" hangingPunct="0"/>
              <a:r>
                <a:rPr lang="en-US" sz="1100" b="1">
                  <a:solidFill>
                    <a:srgbClr val="FFFFFF"/>
                  </a:solidFill>
                  <a:latin typeface="Arial" pitchFamily="34" charset="0"/>
                  <a:cs typeface="+mn-cs"/>
                </a:rPr>
                <a:t>Entrusted to deliver technology-enabled systems and solutions for a safer, smarter and more secure society</a:t>
              </a:r>
            </a:p>
          </p:txBody>
        </p:sp>
      </p:grpSp>
      <p:sp>
        <p:nvSpPr>
          <p:cNvPr id="5" name="Right Arrow 4"/>
          <p:cNvSpPr/>
          <p:nvPr/>
        </p:nvSpPr>
        <p:spPr bwMode="auto">
          <a:xfrm>
            <a:off x="4391954" y="2549565"/>
            <a:ext cx="881054" cy="439684"/>
          </a:xfrm>
          <a:prstGeom prst="rightArrow">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a:lstStyle/>
          <a:p>
            <a:pPr eaLnBrk="0" hangingPunct="0">
              <a:defRPr/>
            </a:pPr>
            <a:endParaRPr lang="it-IT">
              <a:solidFill>
                <a:srgbClr val="5F6A72"/>
              </a:solidFill>
            </a:endParaRPr>
          </a:p>
        </p:txBody>
      </p:sp>
      <p:pic>
        <p:nvPicPr>
          <p:cNvPr id="31761" name="Picture 17" descr="SelexESCOLORE_no FN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98850" y="3625850"/>
            <a:ext cx="2359025"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049588" y="3787775"/>
            <a:ext cx="3030537" cy="277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1764" name="Text Placeholder 1"/>
          <p:cNvSpPr>
            <a:spLocks/>
          </p:cNvSpPr>
          <p:nvPr/>
        </p:nvSpPr>
        <p:spPr bwMode="auto">
          <a:xfrm>
            <a:off x="942975" y="1801813"/>
            <a:ext cx="3659188" cy="315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72000" anchor="b">
            <a:spAutoFit/>
          </a:bodyPr>
          <a:lstStyle/>
          <a:p>
            <a:pPr eaLnBrk="0" hangingPunct="0">
              <a:spcBef>
                <a:spcPct val="20000"/>
              </a:spcBef>
              <a:buSzPct val="150000"/>
            </a:pPr>
            <a:r>
              <a:rPr lang="it-IT" sz="1600" b="1" dirty="0" err="1">
                <a:solidFill>
                  <a:srgbClr val="000000"/>
                </a:solidFill>
                <a:latin typeface="Arial" pitchFamily="34" charset="0"/>
                <a:cs typeface="+mn-cs"/>
              </a:rPr>
              <a:t>Key</a:t>
            </a:r>
            <a:r>
              <a:rPr lang="it-IT" sz="1600" b="1" dirty="0">
                <a:solidFill>
                  <a:srgbClr val="000000"/>
                </a:solidFill>
                <a:latin typeface="Arial" pitchFamily="34" charset="0"/>
                <a:cs typeface="+mn-cs"/>
              </a:rPr>
              <a:t> </a:t>
            </a:r>
            <a:r>
              <a:rPr lang="it-IT" sz="1600" b="1" dirty="0" err="1">
                <a:solidFill>
                  <a:srgbClr val="000000"/>
                </a:solidFill>
                <a:latin typeface="Arial" pitchFamily="34" charset="0"/>
                <a:cs typeface="+mn-cs"/>
              </a:rPr>
              <a:t>facts</a:t>
            </a:r>
            <a:endParaRPr lang="it-IT" sz="1600" b="1" dirty="0">
              <a:solidFill>
                <a:srgbClr val="000000"/>
              </a:solidFill>
              <a:latin typeface="Arial" pitchFamily="34" charset="0"/>
              <a:cs typeface="+mn-cs"/>
            </a:endParaRPr>
          </a:p>
        </p:txBody>
      </p:sp>
      <p:sp>
        <p:nvSpPr>
          <p:cNvPr id="31765" name="Content Placeholder 3"/>
          <p:cNvSpPr>
            <a:spLocks/>
          </p:cNvSpPr>
          <p:nvPr/>
        </p:nvSpPr>
        <p:spPr bwMode="auto">
          <a:xfrm>
            <a:off x="942975" y="2225993"/>
            <a:ext cx="3657600" cy="2600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marL="266700" indent="-266700" eaLnBrk="0" hangingPunct="0">
              <a:spcBef>
                <a:spcPct val="20000"/>
              </a:spcBef>
              <a:buSzPct val="150000"/>
              <a:buFontTx/>
              <a:buBlip>
                <a:blip r:embed="rId6"/>
              </a:buBlip>
            </a:pPr>
            <a:r>
              <a:rPr lang="it-IT" sz="1300" dirty="0">
                <a:solidFill>
                  <a:srgbClr val="000000"/>
                </a:solidFill>
                <a:latin typeface="Arial" pitchFamily="34" charset="0"/>
                <a:cs typeface="+mn-cs"/>
              </a:rPr>
              <a:t>17,900 </a:t>
            </a:r>
            <a:r>
              <a:rPr lang="it-IT" sz="1300" dirty="0" err="1">
                <a:solidFill>
                  <a:srgbClr val="000000"/>
                </a:solidFill>
                <a:latin typeface="Arial" pitchFamily="34" charset="0"/>
                <a:cs typeface="+mn-cs"/>
              </a:rPr>
              <a:t>people</a:t>
            </a:r>
            <a:endParaRPr lang="it-IT" sz="1300" dirty="0">
              <a:solidFill>
                <a:srgbClr val="000000"/>
              </a:solidFill>
              <a:latin typeface="Arial" pitchFamily="34" charset="0"/>
              <a:cs typeface="+mn-cs"/>
            </a:endParaRPr>
          </a:p>
          <a:p>
            <a:pPr marL="266700" indent="-266700" eaLnBrk="0" hangingPunct="0">
              <a:spcBef>
                <a:spcPct val="20000"/>
              </a:spcBef>
              <a:buSzPct val="150000"/>
              <a:buFontTx/>
              <a:buBlip>
                <a:blip r:embed="rId6"/>
              </a:buBlip>
            </a:pPr>
            <a:r>
              <a:rPr lang="it-IT" sz="1300" dirty="0" err="1">
                <a:solidFill>
                  <a:srgbClr val="000000"/>
                </a:solidFill>
                <a:latin typeface="Arial" pitchFamily="34" charset="0"/>
                <a:cs typeface="+mn-cs"/>
              </a:rPr>
              <a:t>Revenues</a:t>
            </a:r>
            <a:r>
              <a:rPr lang="it-IT" sz="1300" dirty="0">
                <a:solidFill>
                  <a:srgbClr val="000000"/>
                </a:solidFill>
                <a:latin typeface="Arial" pitchFamily="34" charset="0"/>
                <a:cs typeface="+mn-cs"/>
              </a:rPr>
              <a:t> in </a:t>
            </a:r>
            <a:r>
              <a:rPr lang="it-IT" sz="1300" dirty="0" err="1">
                <a:solidFill>
                  <a:srgbClr val="000000"/>
                </a:solidFill>
                <a:latin typeface="Arial" pitchFamily="34" charset="0"/>
                <a:cs typeface="+mn-cs"/>
              </a:rPr>
              <a:t>excess</a:t>
            </a:r>
            <a:r>
              <a:rPr lang="it-IT" sz="1300" dirty="0">
                <a:solidFill>
                  <a:srgbClr val="000000"/>
                </a:solidFill>
                <a:latin typeface="Arial" pitchFamily="34" charset="0"/>
                <a:cs typeface="+mn-cs"/>
              </a:rPr>
              <a:t> of 3.5 </a:t>
            </a:r>
            <a:r>
              <a:rPr lang="it-IT" sz="1300" dirty="0" err="1">
                <a:solidFill>
                  <a:srgbClr val="000000"/>
                </a:solidFill>
                <a:latin typeface="Arial" pitchFamily="34" charset="0"/>
                <a:cs typeface="+mn-cs"/>
              </a:rPr>
              <a:t>billion</a:t>
            </a:r>
            <a:r>
              <a:rPr lang="it-IT" sz="1300" dirty="0">
                <a:solidFill>
                  <a:srgbClr val="000000"/>
                </a:solidFill>
                <a:latin typeface="Arial" pitchFamily="34" charset="0"/>
                <a:cs typeface="+mn-cs"/>
              </a:rPr>
              <a:t> </a:t>
            </a:r>
            <a:r>
              <a:rPr lang="it-IT" sz="1300" dirty="0" err="1">
                <a:solidFill>
                  <a:srgbClr val="000000"/>
                </a:solidFill>
                <a:latin typeface="Arial" pitchFamily="34" charset="0"/>
                <a:cs typeface="+mn-cs"/>
              </a:rPr>
              <a:t>Euros</a:t>
            </a:r>
            <a:endParaRPr lang="it-IT" sz="1300" dirty="0">
              <a:solidFill>
                <a:srgbClr val="000000"/>
              </a:solidFill>
              <a:latin typeface="Arial" pitchFamily="34" charset="0"/>
              <a:cs typeface="+mn-cs"/>
            </a:endParaRPr>
          </a:p>
          <a:p>
            <a:pPr marL="266700" indent="-266700" eaLnBrk="0" hangingPunct="0">
              <a:spcBef>
                <a:spcPct val="20000"/>
              </a:spcBef>
              <a:buSzPct val="150000"/>
              <a:buFontTx/>
              <a:buBlip>
                <a:blip r:embed="rId6"/>
              </a:buBlip>
            </a:pPr>
            <a:r>
              <a:rPr lang="en-US" sz="1300" dirty="0">
                <a:solidFill>
                  <a:srgbClr val="000000"/>
                </a:solidFill>
                <a:latin typeface="Arial" pitchFamily="34" charset="0"/>
                <a:cs typeface="+mn-cs"/>
              </a:rPr>
              <a:t>Italy and UK as domestic markets</a:t>
            </a:r>
          </a:p>
          <a:p>
            <a:pPr marL="266700" indent="-266700" eaLnBrk="0" hangingPunct="0">
              <a:spcBef>
                <a:spcPct val="20000"/>
              </a:spcBef>
              <a:buSzPct val="150000"/>
              <a:buFontTx/>
              <a:buBlip>
                <a:blip r:embed="rId6"/>
              </a:buBlip>
            </a:pPr>
            <a:r>
              <a:rPr lang="it-IT" sz="1300" dirty="0">
                <a:solidFill>
                  <a:srgbClr val="000000"/>
                </a:solidFill>
                <a:latin typeface="Arial" pitchFamily="34" charset="0"/>
                <a:cs typeface="+mn-cs"/>
              </a:rPr>
              <a:t>Strong </a:t>
            </a:r>
            <a:r>
              <a:rPr lang="it-IT" sz="1300" dirty="0" err="1">
                <a:solidFill>
                  <a:srgbClr val="000000"/>
                </a:solidFill>
                <a:latin typeface="Arial" pitchFamily="34" charset="0"/>
                <a:cs typeface="+mn-cs"/>
              </a:rPr>
              <a:t>footprint</a:t>
            </a:r>
            <a:r>
              <a:rPr lang="it-IT" sz="1300" dirty="0">
                <a:solidFill>
                  <a:srgbClr val="000000"/>
                </a:solidFill>
                <a:latin typeface="Arial" pitchFamily="34" charset="0"/>
                <a:cs typeface="+mn-cs"/>
              </a:rPr>
              <a:t> in</a:t>
            </a:r>
          </a:p>
          <a:p>
            <a:pPr marL="617538" lvl="1" indent="-171450" eaLnBrk="0" hangingPunct="0">
              <a:spcBef>
                <a:spcPct val="20000"/>
              </a:spcBef>
              <a:buClr>
                <a:srgbClr val="CC0000"/>
              </a:buClr>
              <a:buSzPct val="120000"/>
              <a:buFont typeface="Arial" charset="0"/>
              <a:buChar char="•"/>
            </a:pPr>
            <a:r>
              <a:rPr lang="it-IT" sz="1300" dirty="0">
                <a:solidFill>
                  <a:srgbClr val="000000"/>
                </a:solidFill>
                <a:latin typeface="Arial" pitchFamily="34" charset="0"/>
                <a:cs typeface="+mn-cs"/>
              </a:rPr>
              <a:t>US</a:t>
            </a:r>
          </a:p>
          <a:p>
            <a:pPr marL="617538" lvl="1" indent="-171450" eaLnBrk="0" hangingPunct="0">
              <a:spcBef>
                <a:spcPct val="20000"/>
              </a:spcBef>
              <a:buClr>
                <a:srgbClr val="CC0000"/>
              </a:buClr>
              <a:buSzPct val="120000"/>
              <a:buFont typeface="Arial" charset="0"/>
              <a:buChar char="•"/>
            </a:pPr>
            <a:r>
              <a:rPr lang="it-IT" sz="1300" dirty="0">
                <a:solidFill>
                  <a:srgbClr val="000000"/>
                </a:solidFill>
                <a:latin typeface="Arial" pitchFamily="34" charset="0"/>
                <a:cs typeface="+mn-cs"/>
              </a:rPr>
              <a:t>Germany</a:t>
            </a:r>
          </a:p>
          <a:p>
            <a:pPr marL="617538" lvl="1" indent="-171450" eaLnBrk="0" hangingPunct="0">
              <a:spcBef>
                <a:spcPct val="20000"/>
              </a:spcBef>
              <a:buClr>
                <a:srgbClr val="CC0000"/>
              </a:buClr>
              <a:buSzPct val="120000"/>
              <a:buFont typeface="Arial" charset="0"/>
              <a:buChar char="•"/>
            </a:pPr>
            <a:r>
              <a:rPr lang="it-IT" sz="1300" dirty="0">
                <a:solidFill>
                  <a:srgbClr val="000000"/>
                </a:solidFill>
                <a:latin typeface="Arial" pitchFamily="34" charset="0"/>
                <a:cs typeface="+mn-cs"/>
              </a:rPr>
              <a:t>Romania</a:t>
            </a:r>
          </a:p>
          <a:p>
            <a:pPr marL="617538" lvl="1" indent="-171450" eaLnBrk="0" hangingPunct="0">
              <a:spcBef>
                <a:spcPct val="20000"/>
              </a:spcBef>
              <a:buClr>
                <a:srgbClr val="CC0000"/>
              </a:buClr>
              <a:buSzPct val="120000"/>
              <a:buFont typeface="Arial" charset="0"/>
              <a:buChar char="•"/>
            </a:pPr>
            <a:r>
              <a:rPr lang="it-IT" sz="1300" dirty="0">
                <a:solidFill>
                  <a:srgbClr val="000000"/>
                </a:solidFill>
                <a:latin typeface="Arial" pitchFamily="34" charset="0"/>
                <a:cs typeface="+mn-cs"/>
              </a:rPr>
              <a:t>Brazil</a:t>
            </a:r>
          </a:p>
          <a:p>
            <a:pPr marL="617538" lvl="1" indent="-171450" eaLnBrk="0" hangingPunct="0">
              <a:spcBef>
                <a:spcPct val="20000"/>
              </a:spcBef>
              <a:buClr>
                <a:srgbClr val="CC0000"/>
              </a:buClr>
              <a:buSzPct val="120000"/>
              <a:buFont typeface="Arial" charset="0"/>
              <a:buChar char="•"/>
            </a:pPr>
            <a:r>
              <a:rPr lang="it-IT" sz="1300" dirty="0" err="1">
                <a:solidFill>
                  <a:srgbClr val="000000"/>
                </a:solidFill>
                <a:latin typeface="Arial" pitchFamily="34" charset="0"/>
                <a:cs typeface="+mn-cs"/>
              </a:rPr>
              <a:t>Saudia</a:t>
            </a:r>
            <a:r>
              <a:rPr lang="it-IT" sz="1300" dirty="0">
                <a:solidFill>
                  <a:srgbClr val="000000"/>
                </a:solidFill>
                <a:latin typeface="Arial" pitchFamily="34" charset="0"/>
                <a:cs typeface="+mn-cs"/>
              </a:rPr>
              <a:t> Arabia</a:t>
            </a:r>
          </a:p>
          <a:p>
            <a:pPr marL="617538" lvl="1" indent="-171450" eaLnBrk="0" hangingPunct="0">
              <a:spcBef>
                <a:spcPct val="20000"/>
              </a:spcBef>
              <a:buClr>
                <a:srgbClr val="CC0000"/>
              </a:buClr>
              <a:buSzPct val="120000"/>
              <a:buFont typeface="Arial" charset="0"/>
              <a:buChar char="•"/>
            </a:pPr>
            <a:r>
              <a:rPr lang="it-IT" sz="1300" dirty="0">
                <a:solidFill>
                  <a:srgbClr val="000000"/>
                </a:solidFill>
                <a:latin typeface="Arial" pitchFamily="34" charset="0"/>
                <a:cs typeface="+mn-cs"/>
              </a:rPr>
              <a:t>India</a:t>
            </a:r>
          </a:p>
          <a:p>
            <a:pPr marL="617538" lvl="1" indent="-171450" eaLnBrk="0" hangingPunct="0">
              <a:spcBef>
                <a:spcPct val="20000"/>
              </a:spcBef>
              <a:buClr>
                <a:srgbClr val="CC0000"/>
              </a:buClr>
              <a:buSzPct val="120000"/>
              <a:buFont typeface="Arial" charset="0"/>
              <a:buChar char="•"/>
            </a:pPr>
            <a:r>
              <a:rPr lang="it-IT" sz="1300" dirty="0" err="1">
                <a:solidFill>
                  <a:srgbClr val="000000"/>
                </a:solidFill>
                <a:latin typeface="Arial" pitchFamily="34" charset="0"/>
                <a:cs typeface="+mn-cs"/>
              </a:rPr>
              <a:t>Turkey</a:t>
            </a:r>
            <a:endParaRPr lang="it-IT" sz="1300" dirty="0">
              <a:solidFill>
                <a:srgbClr val="000000"/>
              </a:solidFill>
              <a:latin typeface="Arial" pitchFamily="34" charset="0"/>
              <a:cs typeface="+mn-cs"/>
            </a:endParaRPr>
          </a:p>
        </p:txBody>
      </p:sp>
      <p:sp>
        <p:nvSpPr>
          <p:cNvPr id="31766" name="Text Placeholder 4"/>
          <p:cNvSpPr>
            <a:spLocks/>
          </p:cNvSpPr>
          <p:nvPr/>
        </p:nvSpPr>
        <p:spPr bwMode="auto">
          <a:xfrm>
            <a:off x="5646738" y="1801813"/>
            <a:ext cx="2940050" cy="315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72000" anchor="b">
            <a:spAutoFit/>
          </a:bodyPr>
          <a:lstStyle/>
          <a:p>
            <a:pPr eaLnBrk="0" hangingPunct="0">
              <a:spcBef>
                <a:spcPct val="20000"/>
              </a:spcBef>
              <a:buSzPct val="150000"/>
            </a:pPr>
            <a:r>
              <a:rPr lang="it-IT" sz="1600" b="1" dirty="0" smtClean="0">
                <a:solidFill>
                  <a:srgbClr val="000000"/>
                </a:solidFill>
                <a:latin typeface="Arial" pitchFamily="34" charset="0"/>
                <a:cs typeface="+mn-cs"/>
              </a:rPr>
              <a:t>Divisioni</a:t>
            </a:r>
            <a:endParaRPr lang="it-IT" sz="1600" b="1" dirty="0">
              <a:solidFill>
                <a:srgbClr val="000000"/>
              </a:solidFill>
              <a:latin typeface="Arial" pitchFamily="34" charset="0"/>
              <a:cs typeface="+mn-cs"/>
            </a:endParaRPr>
          </a:p>
        </p:txBody>
      </p:sp>
      <p:sp>
        <p:nvSpPr>
          <p:cNvPr id="16392" name="Content Placeholder 9"/>
          <p:cNvSpPr>
            <a:spLocks/>
          </p:cNvSpPr>
          <p:nvPr/>
        </p:nvSpPr>
        <p:spPr bwMode="auto">
          <a:xfrm>
            <a:off x="5646738" y="2225993"/>
            <a:ext cx="2938462" cy="1389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20000"/>
              </a:spcBef>
              <a:buSzPct val="150000"/>
              <a:buFontTx/>
              <a:buBlip>
                <a:blip r:embed="rId6"/>
              </a:buBlip>
            </a:pPr>
            <a:r>
              <a:rPr lang="it-IT" sz="1300" dirty="0" err="1">
                <a:solidFill>
                  <a:srgbClr val="000000"/>
                </a:solidFill>
                <a:latin typeface="Arial" pitchFamily="34" charset="0"/>
                <a:cs typeface="+mn-cs"/>
              </a:rPr>
              <a:t>Airborne</a:t>
            </a:r>
            <a:r>
              <a:rPr lang="it-IT" sz="1300" dirty="0">
                <a:solidFill>
                  <a:srgbClr val="000000"/>
                </a:solidFill>
                <a:latin typeface="Arial" pitchFamily="34" charset="0"/>
                <a:cs typeface="+mn-cs"/>
              </a:rPr>
              <a:t> &amp; Space Systems</a:t>
            </a:r>
          </a:p>
          <a:p>
            <a:pPr eaLnBrk="0" hangingPunct="0">
              <a:spcBef>
                <a:spcPct val="20000"/>
              </a:spcBef>
              <a:buSzPct val="150000"/>
              <a:buFontTx/>
              <a:buBlip>
                <a:blip r:embed="rId6"/>
              </a:buBlip>
            </a:pPr>
            <a:endParaRPr lang="it-IT" sz="1300" dirty="0">
              <a:solidFill>
                <a:srgbClr val="000000"/>
              </a:solidFill>
              <a:latin typeface="Arial" pitchFamily="34" charset="0"/>
              <a:cs typeface="+mn-cs"/>
            </a:endParaRPr>
          </a:p>
          <a:p>
            <a:pPr eaLnBrk="0" hangingPunct="0">
              <a:spcBef>
                <a:spcPct val="20000"/>
              </a:spcBef>
              <a:buSzPct val="150000"/>
              <a:buFontTx/>
              <a:buBlip>
                <a:blip r:embed="rId6"/>
              </a:buBlip>
            </a:pPr>
            <a:r>
              <a:rPr lang="it-IT" sz="1300" dirty="0">
                <a:solidFill>
                  <a:srgbClr val="000000"/>
                </a:solidFill>
                <a:latin typeface="Arial" pitchFamily="34" charset="0"/>
                <a:cs typeface="+mn-cs"/>
              </a:rPr>
              <a:t>Land &amp; </a:t>
            </a:r>
            <a:r>
              <a:rPr lang="it-IT" sz="1300" dirty="0" err="1">
                <a:solidFill>
                  <a:srgbClr val="000000"/>
                </a:solidFill>
                <a:latin typeface="Arial" pitchFamily="34" charset="0"/>
                <a:cs typeface="+mn-cs"/>
              </a:rPr>
              <a:t>Naval</a:t>
            </a:r>
            <a:r>
              <a:rPr lang="it-IT" sz="1300" dirty="0">
                <a:solidFill>
                  <a:srgbClr val="000000"/>
                </a:solidFill>
                <a:latin typeface="Arial" pitchFamily="34" charset="0"/>
                <a:cs typeface="+mn-cs"/>
              </a:rPr>
              <a:t> Systems</a:t>
            </a:r>
          </a:p>
          <a:p>
            <a:pPr eaLnBrk="0" hangingPunct="0">
              <a:spcBef>
                <a:spcPct val="20000"/>
              </a:spcBef>
              <a:buSzPct val="150000"/>
              <a:buFontTx/>
              <a:buBlip>
                <a:blip r:embed="rId6"/>
              </a:buBlip>
            </a:pPr>
            <a:endParaRPr lang="it-IT" sz="1300" dirty="0">
              <a:solidFill>
                <a:srgbClr val="000000"/>
              </a:solidFill>
              <a:latin typeface="Arial" pitchFamily="34" charset="0"/>
              <a:cs typeface="+mn-cs"/>
            </a:endParaRPr>
          </a:p>
          <a:p>
            <a:pPr eaLnBrk="0" hangingPunct="0">
              <a:spcBef>
                <a:spcPct val="20000"/>
              </a:spcBef>
              <a:buSzPct val="150000"/>
              <a:buFontTx/>
              <a:buBlip>
                <a:blip r:embed="rId6"/>
              </a:buBlip>
            </a:pPr>
            <a:r>
              <a:rPr lang="it-IT" sz="1300" dirty="0">
                <a:solidFill>
                  <a:srgbClr val="000000"/>
                </a:solidFill>
                <a:latin typeface="Arial" pitchFamily="34" charset="0"/>
                <a:cs typeface="+mn-cs"/>
              </a:rPr>
              <a:t>Security &amp; Smart Systems</a:t>
            </a:r>
          </a:p>
          <a:p>
            <a:pPr eaLnBrk="0" hangingPunct="0">
              <a:spcBef>
                <a:spcPct val="20000"/>
              </a:spcBef>
              <a:buSzPct val="150000"/>
              <a:buFontTx/>
              <a:buBlip>
                <a:blip r:embed="rId6"/>
              </a:buBlip>
            </a:pPr>
            <a:endParaRPr lang="it-IT" sz="1300" dirty="0">
              <a:solidFill>
                <a:srgbClr val="000000"/>
              </a:solidFill>
              <a:latin typeface="Arial" pitchFamily="34" charset="0"/>
              <a:cs typeface="+mn-cs"/>
            </a:endParaRPr>
          </a:p>
        </p:txBody>
      </p:sp>
    </p:spTree>
    <p:extLst>
      <p:ext uri="{BB962C8B-B14F-4D97-AF65-F5344CB8AC3E}">
        <p14:creationId xmlns="" xmlns:p14="http://schemas.microsoft.com/office/powerpoint/2010/main" val="1773525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4.72222E-6 4.07407E-6 L -0.30452 -0.3713 " pathEditMode="relative" rAng="0" ptsTypes="AA">
                                      <p:cBhvr>
                                        <p:cTn id="6" dur="2000" fill="hold"/>
                                        <p:tgtEl>
                                          <p:spTgt spid="31761"/>
                                        </p:tgtEl>
                                        <p:attrNameLst>
                                          <p:attrName>ppt_x</p:attrName>
                                          <p:attrName>ppt_y</p:attrName>
                                        </p:attrNameLst>
                                      </p:cBhvr>
                                      <p:rCtr x="-15226" y="-18565"/>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1764"/>
                                        </p:tgtEl>
                                        <p:attrNameLst>
                                          <p:attrName>style.visibility</p:attrName>
                                        </p:attrNameLst>
                                      </p:cBhvr>
                                      <p:to>
                                        <p:strVal val="visible"/>
                                      </p:to>
                                    </p:set>
                                    <p:animEffect transition="in" filter="fade">
                                      <p:cBhvr>
                                        <p:cTn id="10" dur="500"/>
                                        <p:tgtEl>
                                          <p:spTgt spid="317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765"/>
                                        </p:tgtEl>
                                        <p:attrNameLst>
                                          <p:attrName>style.visibility</p:attrName>
                                        </p:attrNameLst>
                                      </p:cBhvr>
                                      <p:to>
                                        <p:strVal val="visible"/>
                                      </p:to>
                                    </p:set>
                                    <p:animEffect transition="in" filter="fade">
                                      <p:cBhvr>
                                        <p:cTn id="13" dur="500"/>
                                        <p:tgtEl>
                                          <p:spTgt spid="31765"/>
                                        </p:tgtEl>
                                      </p:cBhvr>
                                    </p:animEffect>
                                  </p:childTnLst>
                                </p:cTn>
                              </p:par>
                            </p:childTnLst>
                          </p:cTn>
                        </p:par>
                        <p:par>
                          <p:cTn id="14" fill="hold" nodeType="afterGroup">
                            <p:stCondLst>
                              <p:cond delay="2500"/>
                            </p:stCondLst>
                            <p:childTnLst>
                              <p:par>
                                <p:cTn id="15" presetID="1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Left)">
                                      <p:cBhvr>
                                        <p:cTn id="17" dur="1000"/>
                                        <p:tgtEl>
                                          <p:spTgt spid="5"/>
                                        </p:tgtEl>
                                      </p:cBhvr>
                                    </p:animEffect>
                                  </p:childTnLst>
                                </p:cTn>
                              </p:par>
                            </p:childTnLst>
                          </p:cTn>
                        </p:par>
                        <p:par>
                          <p:cTn id="18" fill="hold" nodeType="afterGroup">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31766"/>
                                        </p:tgtEl>
                                        <p:attrNameLst>
                                          <p:attrName>style.visibility</p:attrName>
                                        </p:attrNameLst>
                                      </p:cBhvr>
                                      <p:to>
                                        <p:strVal val="visible"/>
                                      </p:to>
                                    </p:set>
                                    <p:animEffect transition="in" filter="fade">
                                      <p:cBhvr>
                                        <p:cTn id="21" dur="1000"/>
                                        <p:tgtEl>
                                          <p:spTgt spid="317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392"/>
                                        </p:tgtEl>
                                        <p:attrNameLst>
                                          <p:attrName>style.visibility</p:attrName>
                                        </p:attrNameLst>
                                      </p:cBhvr>
                                      <p:to>
                                        <p:strVal val="visible"/>
                                      </p:to>
                                    </p:set>
                                    <p:animEffect transition="in" filter="fade">
                                      <p:cBhvr>
                                        <p:cTn id="24" dur="1000"/>
                                        <p:tgtEl>
                                          <p:spTgt spid="1639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accel="50000" decel="50000" fill="hold" nodeType="clickEffect">
                                  <p:stCondLst>
                                    <p:cond delay="0"/>
                                  </p:stCondLst>
                                  <p:childTnLst>
                                    <p:animMotion origin="layout" path="M -1.94444E-6 4.81481E-6 L -1.94444E-6 -0.10139 " pathEditMode="relative" rAng="0" ptsTypes="AA">
                                      <p:cBhvr>
                                        <p:cTn id="28" dur="2000" fill="hold"/>
                                        <p:tgtEl>
                                          <p:spTgt spid="16"/>
                                        </p:tgtEl>
                                        <p:attrNameLst>
                                          <p:attrName>ppt_x</p:attrName>
                                          <p:attrName>ppt_y</p:attrName>
                                        </p:attrNameLst>
                                      </p:cBhvr>
                                      <p:rCtr x="0" y="-5069"/>
                                    </p:animMotion>
                                  </p:childTnLst>
                                </p:cTn>
                              </p:par>
                              <p:par>
                                <p:cTn id="29" presetID="6" presetClass="emph" presetSubtype="0" fill="hold" nodeType="withEffect">
                                  <p:stCondLst>
                                    <p:cond delay="0"/>
                                  </p:stCondLst>
                                  <p:childTnLst>
                                    <p:animScale>
                                      <p:cBhvr>
                                        <p:cTn id="30" dur="500" fill="hold"/>
                                        <p:tgtEl>
                                          <p:spTgt spid="16"/>
                                        </p:tgtEl>
                                      </p:cBhvr>
                                      <p:by x="50000" y="50000"/>
                                    </p:animScale>
                                  </p:childTnLst>
                                </p:cTn>
                              </p:par>
                            </p:childTnLst>
                          </p:cTn>
                        </p:par>
                        <p:par>
                          <p:cTn id="31" fill="hold" nodeType="afterGroup">
                            <p:stCondLst>
                              <p:cond delay="2000"/>
                            </p:stCondLst>
                            <p:childTnLst>
                              <p:par>
                                <p:cTn id="32" presetID="53" presetClass="entr" presetSubtype="0" fill="hold" nodeType="afterEffect">
                                  <p:stCondLst>
                                    <p:cond delay="0"/>
                                  </p:stCondLst>
                                  <p:childTnLst>
                                    <p:set>
                                      <p:cBhvr>
                                        <p:cTn id="33" dur="1" fill="hold">
                                          <p:stCondLst>
                                            <p:cond delay="0"/>
                                          </p:stCondLst>
                                        </p:cTn>
                                        <p:tgtEl>
                                          <p:spTgt spid="31753"/>
                                        </p:tgtEl>
                                        <p:attrNameLst>
                                          <p:attrName>style.visibility</p:attrName>
                                        </p:attrNameLst>
                                      </p:cBhvr>
                                      <p:to>
                                        <p:strVal val="visible"/>
                                      </p:to>
                                    </p:set>
                                    <p:anim calcmode="lin" valueType="num">
                                      <p:cBhvr>
                                        <p:cTn id="34" dur="500" fill="hold"/>
                                        <p:tgtEl>
                                          <p:spTgt spid="31753"/>
                                        </p:tgtEl>
                                        <p:attrNameLst>
                                          <p:attrName>ppt_w</p:attrName>
                                        </p:attrNameLst>
                                      </p:cBhvr>
                                      <p:tavLst>
                                        <p:tav tm="0">
                                          <p:val>
                                            <p:fltVal val="0"/>
                                          </p:val>
                                        </p:tav>
                                        <p:tav tm="100000">
                                          <p:val>
                                            <p:strVal val="#ppt_w"/>
                                          </p:val>
                                        </p:tav>
                                      </p:tavLst>
                                    </p:anim>
                                    <p:anim calcmode="lin" valueType="num">
                                      <p:cBhvr>
                                        <p:cTn id="35" dur="500" fill="hold"/>
                                        <p:tgtEl>
                                          <p:spTgt spid="31753"/>
                                        </p:tgtEl>
                                        <p:attrNameLst>
                                          <p:attrName>ppt_h</p:attrName>
                                        </p:attrNameLst>
                                      </p:cBhvr>
                                      <p:tavLst>
                                        <p:tav tm="0">
                                          <p:val>
                                            <p:fltVal val="0"/>
                                          </p:val>
                                        </p:tav>
                                        <p:tav tm="100000">
                                          <p:val>
                                            <p:strVal val="#ppt_h"/>
                                          </p:val>
                                        </p:tav>
                                      </p:tavLst>
                                    </p:anim>
                                    <p:animEffect transition="in" filter="fade">
                                      <p:cBhvr>
                                        <p:cTn id="36" dur="500"/>
                                        <p:tgtEl>
                                          <p:spTgt spid="31753"/>
                                        </p:tgtEl>
                                      </p:cBhvr>
                                    </p:animEffect>
                                  </p:childTnLst>
                                </p:cTn>
                              </p:par>
                            </p:childTnLst>
                          </p:cTn>
                        </p:par>
                        <p:par>
                          <p:cTn id="37" fill="hold" nodeType="afterGroup">
                            <p:stCondLst>
                              <p:cond delay="2500"/>
                            </p:stCondLst>
                            <p:childTnLst>
                              <p:par>
                                <p:cTn id="38" presetID="53" presetClass="entr" presetSubtype="0" fill="hold" nodeType="afterEffect">
                                  <p:stCondLst>
                                    <p:cond delay="0"/>
                                  </p:stCondLst>
                                  <p:childTnLst>
                                    <p:set>
                                      <p:cBhvr>
                                        <p:cTn id="39" dur="1" fill="hold">
                                          <p:stCondLst>
                                            <p:cond delay="0"/>
                                          </p:stCondLst>
                                        </p:cTn>
                                        <p:tgtEl>
                                          <p:spTgt spid="31763"/>
                                        </p:tgtEl>
                                        <p:attrNameLst>
                                          <p:attrName>style.visibility</p:attrName>
                                        </p:attrNameLst>
                                      </p:cBhvr>
                                      <p:to>
                                        <p:strVal val="visible"/>
                                      </p:to>
                                    </p:set>
                                    <p:anim calcmode="lin" valueType="num">
                                      <p:cBhvr>
                                        <p:cTn id="40" dur="500" fill="hold"/>
                                        <p:tgtEl>
                                          <p:spTgt spid="31763"/>
                                        </p:tgtEl>
                                        <p:attrNameLst>
                                          <p:attrName>ppt_w</p:attrName>
                                        </p:attrNameLst>
                                      </p:cBhvr>
                                      <p:tavLst>
                                        <p:tav tm="0">
                                          <p:val>
                                            <p:fltVal val="0"/>
                                          </p:val>
                                        </p:tav>
                                        <p:tav tm="100000">
                                          <p:val>
                                            <p:strVal val="#ppt_w"/>
                                          </p:val>
                                        </p:tav>
                                      </p:tavLst>
                                    </p:anim>
                                    <p:anim calcmode="lin" valueType="num">
                                      <p:cBhvr>
                                        <p:cTn id="41" dur="500" fill="hold"/>
                                        <p:tgtEl>
                                          <p:spTgt spid="31763"/>
                                        </p:tgtEl>
                                        <p:attrNameLst>
                                          <p:attrName>ppt_h</p:attrName>
                                        </p:attrNameLst>
                                      </p:cBhvr>
                                      <p:tavLst>
                                        <p:tav tm="0">
                                          <p:val>
                                            <p:fltVal val="0"/>
                                          </p:val>
                                        </p:tav>
                                        <p:tav tm="100000">
                                          <p:val>
                                            <p:strVal val="#ppt_h"/>
                                          </p:val>
                                        </p:tav>
                                      </p:tavLst>
                                    </p:anim>
                                    <p:animEffect transition="in" filter="fade">
                                      <p:cBhvr>
                                        <p:cTn id="42" dur="500"/>
                                        <p:tgtEl>
                                          <p:spTgt spid="31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4" grpId="0"/>
      <p:bldP spid="31765" grpId="0"/>
      <p:bldP spid="31766" grpId="0"/>
      <p:bldP spid="1639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en-US" dirty="0" smtClean="0"/>
              <a:t>TESTs </a:t>
            </a:r>
            <a:r>
              <a:rPr lang="en-US" dirty="0" err="1" smtClean="0"/>
              <a:t>aTerra</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30</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a:xfrm>
            <a:off x="906461" y="1104900"/>
            <a:ext cx="7781927" cy="5295900"/>
          </a:xfrm>
        </p:spPr>
        <p:txBody>
          <a:bodyPr/>
          <a:lstStyle/>
          <a:p>
            <a:r>
              <a:rPr lang="it-IT" b="1" dirty="0" smtClean="0"/>
              <a:t>Aspetti dei Tests su cui vale la pena soffermarsi:</a:t>
            </a:r>
          </a:p>
          <a:p>
            <a:pPr lvl="1"/>
            <a:r>
              <a:rPr lang="it-IT" b="1" dirty="0" smtClean="0"/>
              <a:t>a </a:t>
            </a:r>
            <a:r>
              <a:rPr lang="it-IT" b="1" dirty="0"/>
              <a:t>particelle o a </a:t>
            </a:r>
            <a:r>
              <a:rPr lang="it-IT" b="1" dirty="0" smtClean="0"/>
              <a:t>raggi </a:t>
            </a:r>
            <a:r>
              <a:rPr lang="it-IT" dirty="0" smtClean="0"/>
              <a:t>-&gt; </a:t>
            </a:r>
            <a:r>
              <a:rPr lang="it-IT" dirty="0" smtClean="0"/>
              <a:t>preferibile ambiente simil-flight</a:t>
            </a:r>
          </a:p>
          <a:p>
            <a:pPr lvl="1"/>
            <a:r>
              <a:rPr lang="en-US" dirty="0" err="1" smtClean="0"/>
              <a:t>Effetti</a:t>
            </a:r>
            <a:r>
              <a:rPr lang="en-US" dirty="0" smtClean="0"/>
              <a:t> </a:t>
            </a:r>
            <a:r>
              <a:rPr lang="en-US" dirty="0" err="1" smtClean="0"/>
              <a:t>di</a:t>
            </a:r>
            <a:r>
              <a:rPr lang="en-US" dirty="0" smtClean="0"/>
              <a:t> Bias e </a:t>
            </a:r>
            <a:r>
              <a:rPr lang="en-US" dirty="0" smtClean="0"/>
              <a:t>clocking </a:t>
            </a:r>
            <a:r>
              <a:rPr lang="en-US" b="1" dirty="0" smtClean="0"/>
              <a:t>–</a:t>
            </a:r>
            <a:r>
              <a:rPr lang="en-US" dirty="0" smtClean="0"/>
              <a:t> </a:t>
            </a:r>
            <a:r>
              <a:rPr lang="en-US" dirty="0" err="1" smtClean="0"/>
              <a:t>temperatura</a:t>
            </a:r>
            <a:r>
              <a:rPr lang="en-US" dirty="0" smtClean="0"/>
              <a:t> </a:t>
            </a:r>
            <a:r>
              <a:rPr lang="en-US" dirty="0" err="1" smtClean="0"/>
              <a:t>di</a:t>
            </a:r>
            <a:r>
              <a:rPr lang="en-US" dirty="0" smtClean="0"/>
              <a:t> </a:t>
            </a:r>
            <a:r>
              <a:rPr lang="en-US" dirty="0" err="1" smtClean="0"/>
              <a:t>lavoro</a:t>
            </a:r>
            <a:r>
              <a:rPr lang="en-US" dirty="0" smtClean="0"/>
              <a:t>, </a:t>
            </a:r>
            <a:r>
              <a:rPr lang="it-IT" dirty="0" smtClean="0"/>
              <a:t>Annealing</a:t>
            </a:r>
          </a:p>
          <a:p>
            <a:pPr lvl="1"/>
            <a:r>
              <a:rPr lang="it-IT" b="1" dirty="0" smtClean="0"/>
              <a:t>Calibrazione </a:t>
            </a:r>
            <a:r>
              <a:rPr lang="it-IT" b="1" dirty="0" smtClean="0"/>
              <a:t>dei setup:</a:t>
            </a:r>
          </a:p>
          <a:p>
            <a:pPr lvl="2"/>
            <a:r>
              <a:rPr lang="it-IT" dirty="0" smtClean="0"/>
              <a:t>Setup/source simulazioni ed analisi</a:t>
            </a:r>
          </a:p>
          <a:p>
            <a:pPr lvl="2"/>
            <a:r>
              <a:rPr lang="it-IT" dirty="0" smtClean="0"/>
              <a:t>Misure, dosimetri</a:t>
            </a:r>
          </a:p>
          <a:p>
            <a:pPr lvl="2"/>
            <a:r>
              <a:rPr lang="it-IT" dirty="0" smtClean="0"/>
              <a:t>Particelle: TID </a:t>
            </a:r>
            <a:r>
              <a:rPr lang="it-IT" dirty="0" smtClean="0"/>
              <a:t>e DDD </a:t>
            </a:r>
            <a:r>
              <a:rPr lang="it-IT" dirty="0" smtClean="0"/>
              <a:t>mischiati -&gt; </a:t>
            </a:r>
            <a:r>
              <a:rPr lang="it-IT" dirty="0" smtClean="0"/>
              <a:t>scegliere energia sorgente e </a:t>
            </a:r>
            <a:r>
              <a:rPr lang="it-IT" dirty="0" smtClean="0"/>
              <a:t>flux -&gt; </a:t>
            </a:r>
            <a:r>
              <a:rPr lang="it-IT" dirty="0" smtClean="0"/>
              <a:t>tempo di esposizione</a:t>
            </a:r>
          </a:p>
          <a:p>
            <a:pPr lvl="2"/>
            <a:endParaRPr lang="it-IT" b="1" dirty="0" smtClean="0"/>
          </a:p>
          <a:p>
            <a:endParaRPr lang="it-IT" dirty="0"/>
          </a:p>
          <a:p>
            <a:endParaRPr lang="en-US" b="1" dirty="0" smtClean="0"/>
          </a:p>
          <a:p>
            <a:pPr marL="0" indent="0">
              <a:buNone/>
            </a:pPr>
            <a:r>
              <a:rPr lang="en-US" dirty="0"/>
              <a:t> </a:t>
            </a:r>
            <a:endParaRPr lang="it-IT" dirty="0"/>
          </a:p>
          <a:p>
            <a:endParaRPr lang="it-IT"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53953" y="3486151"/>
            <a:ext cx="3223335" cy="219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 name="Picture 3" descr="I:\DSC00015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3384550"/>
            <a:ext cx="2336006" cy="3114675"/>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DSC0000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1428" y="4714875"/>
            <a:ext cx="2336800" cy="1752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97552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Figure professionali (di progetto o trasversali) coinvolte in azienda</a:t>
            </a:r>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31</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r>
              <a:rPr lang="it-IT" dirty="0"/>
              <a:t>System </a:t>
            </a:r>
            <a:r>
              <a:rPr lang="it-IT" dirty="0" err="1"/>
              <a:t>Eng</a:t>
            </a:r>
            <a:r>
              <a:rPr lang="it-IT" dirty="0"/>
              <a:t>. (</a:t>
            </a:r>
            <a:r>
              <a:rPr lang="it-IT" dirty="0" smtClean="0"/>
              <a:t>coordinatore tecnico, </a:t>
            </a:r>
            <a:r>
              <a:rPr lang="it-IT" dirty="0"/>
              <a:t>riporta </a:t>
            </a:r>
            <a:r>
              <a:rPr lang="it-IT" dirty="0" smtClean="0"/>
              <a:t>i </a:t>
            </a:r>
            <a:r>
              <a:rPr lang="it-IT" dirty="0"/>
              <a:t>requisiti del cliente e di missione ai singoli progettisti, si occupa di parti critiche </a:t>
            </a:r>
            <a:r>
              <a:rPr lang="it-IT" dirty="0" smtClean="0"/>
              <a:t>direttamente correlate alle performance del sistema come </a:t>
            </a:r>
            <a:r>
              <a:rPr lang="it-IT" dirty="0"/>
              <a:t>il detector e dei modelli che lo coinvolgono)</a:t>
            </a:r>
          </a:p>
          <a:p>
            <a:pPr marL="0" indent="0">
              <a:buNone/>
            </a:pPr>
            <a:r>
              <a:rPr lang="it-IT" dirty="0"/>
              <a:t> </a:t>
            </a:r>
          </a:p>
          <a:p>
            <a:r>
              <a:rPr lang="en-US" dirty="0"/>
              <a:t>Radiation expert (Sectorial analysis, shielding, SEE rate calculation, test se </a:t>
            </a:r>
            <a:r>
              <a:rPr lang="en-US" dirty="0" err="1"/>
              <a:t>necessari</a:t>
            </a:r>
            <a:r>
              <a:rPr lang="en-US" dirty="0"/>
              <a:t>)</a:t>
            </a:r>
            <a:endParaRPr lang="it-IT" dirty="0"/>
          </a:p>
          <a:p>
            <a:r>
              <a:rPr lang="it-IT" dirty="0"/>
              <a:t>Esperto delle parti EEE (</a:t>
            </a:r>
            <a:r>
              <a:rPr lang="it-IT" dirty="0" err="1"/>
              <a:t>parts</a:t>
            </a:r>
            <a:r>
              <a:rPr lang="it-IT" dirty="0"/>
              <a:t> </a:t>
            </a:r>
            <a:r>
              <a:rPr lang="it-IT" dirty="0" err="1"/>
              <a:t>selection</a:t>
            </a:r>
            <a:r>
              <a:rPr lang="it-IT" dirty="0"/>
              <a:t>)</a:t>
            </a:r>
          </a:p>
          <a:p>
            <a:r>
              <a:rPr lang="en-US" dirty="0" smtClean="0"/>
              <a:t>Digital </a:t>
            </a:r>
            <a:r>
              <a:rPr lang="en-US" dirty="0"/>
              <a:t>and Analogic Electronic Eng. (DCL, WCA)</a:t>
            </a:r>
            <a:endParaRPr lang="it-IT" dirty="0"/>
          </a:p>
          <a:p>
            <a:r>
              <a:rPr lang="en-US" dirty="0" smtClean="0"/>
              <a:t>Optical </a:t>
            </a:r>
            <a:r>
              <a:rPr lang="en-US" dirty="0"/>
              <a:t>designer (lens selection)</a:t>
            </a:r>
            <a:endParaRPr lang="it-IT" dirty="0"/>
          </a:p>
          <a:p>
            <a:r>
              <a:rPr lang="en-US" dirty="0" smtClean="0"/>
              <a:t>Mechanical </a:t>
            </a:r>
            <a:r>
              <a:rPr lang="en-US" dirty="0"/>
              <a:t>Eng. (shielding and mechanical </a:t>
            </a:r>
            <a:r>
              <a:rPr lang="en-US" dirty="0" err="1"/>
              <a:t>modelling</a:t>
            </a:r>
            <a:r>
              <a:rPr lang="en-US" dirty="0"/>
              <a:t>)</a:t>
            </a:r>
            <a:endParaRPr lang="it-IT" dirty="0"/>
          </a:p>
          <a:p>
            <a:endParaRPr lang="it-IT" dirty="0" smtClean="0"/>
          </a:p>
          <a:p>
            <a:r>
              <a:rPr lang="it-IT" dirty="0" smtClean="0"/>
              <a:t>Consulenti </a:t>
            </a:r>
            <a:r>
              <a:rPr lang="it-IT" dirty="0"/>
              <a:t>esterni quando necessario (utilizzo di particolari </a:t>
            </a:r>
            <a:r>
              <a:rPr lang="it-IT" dirty="0" err="1"/>
              <a:t>tools</a:t>
            </a:r>
            <a:r>
              <a:rPr lang="it-IT" dirty="0"/>
              <a:t>, o ambienti radiativi non standard, o test non standard)</a:t>
            </a:r>
          </a:p>
        </p:txBody>
      </p:sp>
    </p:spTree>
    <p:extLst>
      <p:ext uri="{BB962C8B-B14F-4D97-AF65-F5344CB8AC3E}">
        <p14:creationId xmlns="" xmlns:p14="http://schemas.microsoft.com/office/powerpoint/2010/main" val="11510384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Documenti che mostrano lo stato di </a:t>
            </a:r>
            <a:r>
              <a:rPr lang="it-IT" dirty="0" err="1"/>
              <a:t>compliance</a:t>
            </a:r>
            <a:r>
              <a:rPr lang="it-IT" dirty="0"/>
              <a:t> all’ambiente radiativo</a:t>
            </a:r>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32</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r>
              <a:rPr lang="en-US" dirty="0"/>
              <a:t>Radiation analysis </a:t>
            </a:r>
            <a:r>
              <a:rPr lang="en-US" dirty="0" smtClean="0"/>
              <a:t>(</a:t>
            </a:r>
            <a:r>
              <a:rPr lang="en-US" dirty="0" err="1" smtClean="0"/>
              <a:t>fornisce</a:t>
            </a:r>
            <a:r>
              <a:rPr lang="en-US" dirty="0" smtClean="0"/>
              <a:t> inputs </a:t>
            </a:r>
            <a:r>
              <a:rPr lang="en-US" dirty="0" err="1" smtClean="0"/>
              <a:t>agli</a:t>
            </a:r>
            <a:r>
              <a:rPr lang="en-US" dirty="0" smtClean="0"/>
              <a:t> </a:t>
            </a:r>
            <a:r>
              <a:rPr lang="en-US" dirty="0" err="1" smtClean="0"/>
              <a:t>altri</a:t>
            </a:r>
            <a:r>
              <a:rPr lang="en-US" dirty="0" smtClean="0"/>
              <a:t> </a:t>
            </a:r>
            <a:r>
              <a:rPr lang="en-US" dirty="0" err="1" smtClean="0"/>
              <a:t>documenti</a:t>
            </a:r>
            <a:r>
              <a:rPr lang="en-US" dirty="0" smtClean="0"/>
              <a:t>)</a:t>
            </a:r>
          </a:p>
          <a:p>
            <a:endParaRPr lang="it-IT" dirty="0"/>
          </a:p>
          <a:p>
            <a:r>
              <a:rPr lang="en-US" dirty="0" smtClean="0"/>
              <a:t>Performance </a:t>
            </a:r>
            <a:r>
              <a:rPr lang="en-US" dirty="0"/>
              <a:t>analysis</a:t>
            </a:r>
            <a:endParaRPr lang="it-IT" dirty="0"/>
          </a:p>
          <a:p>
            <a:r>
              <a:rPr lang="en-US" dirty="0" smtClean="0"/>
              <a:t>Worst Case Analysis</a:t>
            </a:r>
          </a:p>
          <a:p>
            <a:r>
              <a:rPr lang="en-US" dirty="0" smtClean="0"/>
              <a:t>Reliability</a:t>
            </a:r>
            <a:endParaRPr lang="it-IT" dirty="0"/>
          </a:p>
          <a:p>
            <a:r>
              <a:rPr lang="it-IT" dirty="0" smtClean="0"/>
              <a:t>Component </a:t>
            </a:r>
            <a:r>
              <a:rPr lang="it-IT" dirty="0"/>
              <a:t>control </a:t>
            </a:r>
            <a:r>
              <a:rPr lang="it-IT" dirty="0" err="1"/>
              <a:t>plan</a:t>
            </a:r>
            <a:r>
              <a:rPr lang="it-IT" dirty="0"/>
              <a:t> </a:t>
            </a:r>
            <a:endParaRPr lang="it-IT" dirty="0" smtClean="0"/>
          </a:p>
          <a:p>
            <a:pPr lvl="1"/>
            <a:r>
              <a:rPr lang="it-IT" dirty="0" smtClean="0"/>
              <a:t>Declared Component List </a:t>
            </a:r>
            <a:r>
              <a:rPr lang="it-IT" dirty="0"/>
              <a:t>e test plan </a:t>
            </a:r>
            <a:r>
              <a:rPr lang="it-IT" dirty="0" smtClean="0"/>
              <a:t>di procurement (qualora </a:t>
            </a:r>
            <a:r>
              <a:rPr lang="it-IT" dirty="0"/>
              <a:t>necessario</a:t>
            </a:r>
            <a:r>
              <a:rPr lang="it-IT" dirty="0" smtClean="0"/>
              <a:t>)</a:t>
            </a:r>
          </a:p>
          <a:p>
            <a:pPr lvl="1"/>
            <a:r>
              <a:rPr lang="it-IT" dirty="0" smtClean="0"/>
              <a:t>Test plan dedicato se componenti particolari (esempio detector)</a:t>
            </a:r>
          </a:p>
          <a:p>
            <a:r>
              <a:rPr lang="it-IT" dirty="0" smtClean="0"/>
              <a:t>Lista materiali e processi</a:t>
            </a:r>
            <a:endParaRPr lang="it-IT" dirty="0"/>
          </a:p>
        </p:txBody>
      </p:sp>
    </p:spTree>
    <p:extLst>
      <p:ext uri="{BB962C8B-B14F-4D97-AF65-F5344CB8AC3E}">
        <p14:creationId xmlns="" xmlns:p14="http://schemas.microsoft.com/office/powerpoint/2010/main" val="506186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33</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r>
              <a:rPr lang="it-IT" b="1" dirty="0"/>
              <a:t>Requisiti </a:t>
            </a:r>
            <a:r>
              <a:rPr lang="it-IT" b="1" dirty="0" smtClean="0"/>
              <a:t>dell’ambiente di missione: </a:t>
            </a:r>
            <a:endParaRPr lang="it-IT" dirty="0"/>
          </a:p>
          <a:p>
            <a:pPr lvl="1"/>
            <a:r>
              <a:rPr lang="it-IT" dirty="0" smtClean="0"/>
              <a:t>Dati dell’orbita -&gt; </a:t>
            </a:r>
            <a:r>
              <a:rPr lang="it-IT" b="1" dirty="0" smtClean="0"/>
              <a:t>uso autonomo di tool </a:t>
            </a:r>
            <a:endParaRPr lang="it-IT" dirty="0"/>
          </a:p>
          <a:p>
            <a:pPr lvl="1"/>
            <a:r>
              <a:rPr lang="it-IT" dirty="0" smtClean="0"/>
              <a:t>Cliente fornisce</a:t>
            </a:r>
            <a:r>
              <a:rPr lang="it-IT" b="1" dirty="0" smtClean="0"/>
              <a:t> ambiente già caratterizzato</a:t>
            </a:r>
            <a:endParaRPr lang="it-IT" dirty="0"/>
          </a:p>
          <a:p>
            <a:r>
              <a:rPr lang="en-US" dirty="0" smtClean="0"/>
              <a:t>Differential and integral </a:t>
            </a:r>
            <a:r>
              <a:rPr lang="en-US" b="1" dirty="0" err="1" smtClean="0"/>
              <a:t>fluence</a:t>
            </a:r>
            <a:r>
              <a:rPr lang="en-US" dirty="0" smtClean="0"/>
              <a:t> spectra of protons and electrons (X </a:t>
            </a:r>
            <a:r>
              <a:rPr lang="en-US" dirty="0" err="1" smtClean="0"/>
              <a:t>degradazioni</a:t>
            </a:r>
            <a:r>
              <a:rPr lang="en-US" dirty="0" smtClean="0"/>
              <a:t> </a:t>
            </a:r>
            <a:r>
              <a:rPr lang="en-US" dirty="0" err="1" smtClean="0"/>
              <a:t>permanenti</a:t>
            </a:r>
            <a:r>
              <a:rPr lang="en-US" dirty="0" smtClean="0"/>
              <a:t>).  </a:t>
            </a:r>
            <a:r>
              <a:rPr lang="it-IT" dirty="0" smtClean="0"/>
              <a:t>Di solito sono sostituiti da curve in funzione di Al equivalente, molto più comode e di immediato utilizzo. Curva TID rad e DD fluence eq. at 10 Mev p. Modello geometrico esempio target in una sfera</a:t>
            </a:r>
          </a:p>
          <a:p>
            <a:r>
              <a:rPr lang="it-IT" dirty="0" smtClean="0"/>
              <a:t>Differential </a:t>
            </a:r>
            <a:r>
              <a:rPr lang="it-IT" dirty="0"/>
              <a:t>and integral </a:t>
            </a:r>
            <a:r>
              <a:rPr lang="it-IT" b="1" dirty="0"/>
              <a:t>flux</a:t>
            </a:r>
            <a:r>
              <a:rPr lang="it-IT" dirty="0"/>
              <a:t> spectra of protons and electrons (X SEU calculation), possono anche comparire già trasportati dai mm di Al equivalent dovuti al satellite.  Va fatto il trasporto nella materia per arrivare ai componenti critici.</a:t>
            </a:r>
          </a:p>
          <a:p>
            <a:r>
              <a:rPr lang="it-IT" dirty="0" smtClean="0"/>
              <a:t>GCR </a:t>
            </a:r>
            <a:r>
              <a:rPr lang="it-IT" dirty="0"/>
              <a:t>presentati come </a:t>
            </a:r>
            <a:r>
              <a:rPr lang="it-IT" b="1" dirty="0"/>
              <a:t>LET in MeV.cm²/g</a:t>
            </a:r>
            <a:r>
              <a:rPr lang="it-IT" dirty="0"/>
              <a:t> vs </a:t>
            </a:r>
            <a:r>
              <a:rPr lang="it-IT" b="1" dirty="0"/>
              <a:t>Flux in #/m².ster.sec</a:t>
            </a:r>
            <a:endParaRPr lang="it-IT" dirty="0"/>
          </a:p>
          <a:p>
            <a:r>
              <a:rPr lang="it-IT" dirty="0"/>
              <a:t>Uso di creme96 </a:t>
            </a:r>
            <a:r>
              <a:rPr lang="it-IT" dirty="0" smtClean="0"/>
              <a:t>per fare trasporto su </a:t>
            </a:r>
            <a:r>
              <a:rPr lang="it-IT" dirty="0"/>
              <a:t>GCR, Heavy ions e persino protoni per eventi solari (WP WW WD)</a:t>
            </a:r>
          </a:p>
          <a:p>
            <a:r>
              <a:rPr lang="it-IT" dirty="0" smtClean="0"/>
              <a:t>Talvolta, particolari </a:t>
            </a:r>
            <a:r>
              <a:rPr lang="it-IT" dirty="0"/>
              <a:t>solar flare (Oct 89) </a:t>
            </a:r>
            <a:r>
              <a:rPr lang="it-IT" dirty="0" smtClean="0"/>
              <a:t>adottati come </a:t>
            </a:r>
            <a:r>
              <a:rPr lang="it-IT" dirty="0"/>
              <a:t>riferimento </a:t>
            </a:r>
            <a:r>
              <a:rPr lang="it-IT" dirty="0" smtClean="0"/>
              <a:t>x SEU</a:t>
            </a:r>
            <a:r>
              <a:rPr lang="it-IT" b="1" dirty="0" smtClean="0"/>
              <a:t> </a:t>
            </a:r>
            <a:endParaRPr lang="it-IT" dirty="0"/>
          </a:p>
          <a:p>
            <a:pPr>
              <a:buNone/>
            </a:pPr>
            <a:r>
              <a:rPr lang="it-IT" dirty="0"/>
              <a:t> </a:t>
            </a:r>
          </a:p>
          <a:p>
            <a:r>
              <a:rPr lang="it-IT" b="1" dirty="0" smtClean="0"/>
              <a:t>Margini </a:t>
            </a:r>
            <a:r>
              <a:rPr lang="it-IT" dirty="0" smtClean="0"/>
              <a:t>dichiarati (tipico fattore 1.5 – 2 sulle dosi) </a:t>
            </a:r>
          </a:p>
          <a:p>
            <a:r>
              <a:rPr lang="it-IT" dirty="0" smtClean="0"/>
              <a:t>Modelli </a:t>
            </a:r>
            <a:r>
              <a:rPr lang="it-IT" dirty="0"/>
              <a:t>implementati in condizioni diverse o a passaggi di orbite diverse per avere condizioni medie </a:t>
            </a:r>
            <a:r>
              <a:rPr lang="it-IT" dirty="0" smtClean="0"/>
              <a:t>e </a:t>
            </a:r>
            <a:r>
              <a:rPr lang="it-IT" dirty="0"/>
              <a:t>worst</a:t>
            </a:r>
          </a:p>
        </p:txBody>
      </p:sp>
    </p:spTree>
    <p:extLst>
      <p:ext uri="{BB962C8B-B14F-4D97-AF65-F5344CB8AC3E}">
        <p14:creationId xmlns="" xmlns:p14="http://schemas.microsoft.com/office/powerpoint/2010/main" val="506186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34</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a:xfrm>
            <a:off x="894077" y="1350054"/>
            <a:ext cx="7781927" cy="5031696"/>
          </a:xfrm>
        </p:spPr>
        <p:txBody>
          <a:bodyPr/>
          <a:lstStyle/>
          <a:p>
            <a:r>
              <a:rPr lang="it-IT" b="1" dirty="0"/>
              <a:t>Trasporto su elementi critici	</a:t>
            </a:r>
            <a:r>
              <a:rPr lang="it-IT" b="1" dirty="0" smtClean="0"/>
              <a:t> (ottiche, elettronica, detector)</a:t>
            </a:r>
            <a:endParaRPr lang="it-IT" dirty="0"/>
          </a:p>
          <a:p>
            <a:r>
              <a:rPr lang="it-IT" b="1" dirty="0" smtClean="0"/>
              <a:t>Scelta e uso </a:t>
            </a:r>
            <a:r>
              <a:rPr lang="it-IT" b="1" dirty="0"/>
              <a:t>dei </a:t>
            </a:r>
            <a:r>
              <a:rPr lang="it-IT" b="1" dirty="0" err="1"/>
              <a:t>tools</a:t>
            </a:r>
            <a:r>
              <a:rPr lang="it-IT" b="1" dirty="0"/>
              <a:t> adatti, </a:t>
            </a:r>
            <a:r>
              <a:rPr lang="it-IT" b="1" dirty="0" smtClean="0"/>
              <a:t>TID su </a:t>
            </a:r>
            <a:r>
              <a:rPr lang="it-IT" b="1" dirty="0"/>
              <a:t>punti sensibili (prima lente, detector, </a:t>
            </a:r>
            <a:r>
              <a:rPr lang="it-IT" b="1" dirty="0" smtClean="0"/>
              <a:t>cartoline)</a:t>
            </a:r>
          </a:p>
          <a:p>
            <a:r>
              <a:rPr lang="it-IT" b="1" dirty="0" smtClean="0"/>
              <a:t>Sectorial analysis, indicazioni di direzioni deboli</a:t>
            </a:r>
          </a:p>
          <a:p>
            <a:r>
              <a:rPr lang="it-IT" b="1" dirty="0" smtClean="0"/>
              <a:t>Concetto di alluminio equivalente e suo utilizzo per il proseguo delle analisi</a:t>
            </a:r>
          </a:p>
          <a:p>
            <a:pPr lvl="1"/>
            <a:r>
              <a:rPr lang="it-IT" dirty="0"/>
              <a:t>Alluminio equivalente anche per DDD</a:t>
            </a:r>
          </a:p>
          <a:p>
            <a:pPr lvl="1"/>
            <a:r>
              <a:rPr lang="it-IT" dirty="0" smtClean="0"/>
              <a:t>Alluminio equivalente anche per SEE</a:t>
            </a:r>
          </a:p>
          <a:p>
            <a:endParaRPr lang="it-IT" b="1" dirty="0" smtClean="0"/>
          </a:p>
          <a:p>
            <a:endParaRPr lang="it-IT"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4077" y="3509961"/>
            <a:ext cx="1788159"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43250" y="3509961"/>
            <a:ext cx="1811484" cy="269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524500" y="3142457"/>
            <a:ext cx="3197724" cy="192484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p:cNvSpPr txBox="1"/>
          <p:nvPr/>
        </p:nvSpPr>
        <p:spPr>
          <a:xfrm>
            <a:off x="5620386" y="5324077"/>
            <a:ext cx="3256914" cy="523220"/>
          </a:xfrm>
          <a:prstGeom prst="rect">
            <a:avLst/>
          </a:prstGeom>
          <a:noFill/>
        </p:spPr>
        <p:txBody>
          <a:bodyPr wrap="square" rtlCol="0">
            <a:spAutoFit/>
          </a:bodyPr>
          <a:lstStyle/>
          <a:p>
            <a:r>
              <a:rPr lang="it-IT" sz="1400" dirty="0" smtClean="0">
                <a:solidFill>
                  <a:srgbClr val="FF0000"/>
                </a:solidFill>
              </a:rPr>
              <a:t>Perdita di trasparenza esponenziale – test con 10mm di lente</a:t>
            </a:r>
            <a:endParaRPr lang="it-IT" sz="1400" dirty="0">
              <a:solidFill>
                <a:srgbClr val="FF0000"/>
              </a:solidFill>
            </a:endParaRPr>
          </a:p>
        </p:txBody>
      </p:sp>
    </p:spTree>
    <p:extLst>
      <p:ext uri="{BB962C8B-B14F-4D97-AF65-F5344CB8AC3E}">
        <p14:creationId xmlns="" xmlns:p14="http://schemas.microsoft.com/office/powerpoint/2010/main" val="1332108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35</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pPr>
              <a:buNone/>
            </a:pPr>
            <a:r>
              <a:rPr lang="it-IT" sz="1400" b="1" dirty="0" smtClean="0"/>
              <a:t>Cuore dello strumento: DETECTOR</a:t>
            </a:r>
          </a:p>
          <a:p>
            <a:endParaRPr lang="it-IT" sz="1400" b="1" dirty="0" smtClean="0">
              <a:solidFill>
                <a:srgbClr val="FF0000"/>
              </a:solidFill>
            </a:endParaRPr>
          </a:p>
          <a:p>
            <a:r>
              <a:rPr lang="it-IT" sz="1400" b="1" dirty="0" smtClean="0">
                <a:solidFill>
                  <a:srgbClr val="FF0000"/>
                </a:solidFill>
              </a:rPr>
              <a:t>Maggiori impatti su prestazioni e funzionalità sono dovuti a </a:t>
            </a:r>
            <a:r>
              <a:rPr lang="it-IT" sz="1400" b="1" dirty="0" err="1" smtClean="0">
                <a:solidFill>
                  <a:srgbClr val="FF0000"/>
                </a:solidFill>
              </a:rPr>
              <a:t>Displacement</a:t>
            </a:r>
            <a:r>
              <a:rPr lang="it-IT" sz="1400" b="1" dirty="0" smtClean="0">
                <a:solidFill>
                  <a:srgbClr val="FF0000"/>
                </a:solidFill>
              </a:rPr>
              <a:t> e SEU</a:t>
            </a:r>
          </a:p>
          <a:p>
            <a:r>
              <a:rPr lang="it-IT" sz="1400" b="1" dirty="0" smtClean="0"/>
              <a:t>- CCD</a:t>
            </a:r>
          </a:p>
          <a:p>
            <a:pPr lvl="1"/>
            <a:r>
              <a:rPr lang="it-IT" sz="1400" b="1" dirty="0" smtClean="0"/>
              <a:t>Dark current, warm pixels, ma soprattutto </a:t>
            </a:r>
            <a:r>
              <a:rPr lang="it-IT" sz="1400" b="1" dirty="0" smtClean="0">
                <a:solidFill>
                  <a:srgbClr val="FF0000"/>
                </a:solidFill>
              </a:rPr>
              <a:t>CTE (efficienza di trasferimento)</a:t>
            </a:r>
          </a:p>
          <a:p>
            <a:pPr marL="180975" lvl="1" indent="0">
              <a:buNone/>
            </a:pPr>
            <a:endParaRPr lang="it-IT" sz="1400" b="1" dirty="0" smtClean="0"/>
          </a:p>
          <a:p>
            <a:r>
              <a:rPr lang="it-IT" sz="1400" b="1" dirty="0" smtClean="0"/>
              <a:t>- APS</a:t>
            </a:r>
          </a:p>
          <a:p>
            <a:pPr lvl="1"/>
            <a:r>
              <a:rPr lang="it-IT" sz="1400" b="1" dirty="0" smtClean="0"/>
              <a:t>Dark current, ma soprattutto </a:t>
            </a:r>
            <a:r>
              <a:rPr lang="it-IT" sz="1400" b="1" dirty="0" smtClean="0">
                <a:solidFill>
                  <a:srgbClr val="FF0000"/>
                </a:solidFill>
              </a:rPr>
              <a:t>DCNU, bad pixels (non uniformità di dark current)</a:t>
            </a:r>
          </a:p>
          <a:p>
            <a:endParaRPr lang="it-IT" sz="1400" b="1" dirty="0" smtClean="0"/>
          </a:p>
          <a:p>
            <a:r>
              <a:rPr lang="it-IT" sz="1400" b="1" dirty="0" smtClean="0"/>
              <a:t>Analisi montecarlo di sistema implementando modelli di comportamento del detector fine vita</a:t>
            </a:r>
          </a:p>
          <a:p>
            <a:r>
              <a:rPr lang="it-IT" sz="1400" b="1" dirty="0" smtClean="0"/>
              <a:t>Particolare attenzione alla simulazioni di immagini corrotte da SEU (essenzialmente protoni da solar flare e da SAA, elettroni non hanno sufficiente energia, HI sono in numero inferiore)</a:t>
            </a:r>
          </a:p>
          <a:p>
            <a:endParaRPr lang="it-IT" sz="1400" dirty="0"/>
          </a:p>
        </p:txBody>
      </p:sp>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71789" y="4819649"/>
            <a:ext cx="1675936" cy="157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98270" y="4687444"/>
            <a:ext cx="1739074" cy="2007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11705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36</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a:xfrm>
            <a:off x="1027578" y="1352294"/>
            <a:ext cx="7781927" cy="5031696"/>
          </a:xfrm>
        </p:spPr>
        <p:txBody>
          <a:bodyPr/>
          <a:lstStyle/>
          <a:p>
            <a:r>
              <a:rPr lang="it-IT" b="1" dirty="0" smtClean="0"/>
              <a:t>Cuore dello strumento: DETECTOR</a:t>
            </a:r>
          </a:p>
          <a:p>
            <a:pPr lvl="1"/>
            <a:r>
              <a:rPr lang="it-IT" b="1" dirty="0" smtClean="0"/>
              <a:t>Single Event Upsets nell’immagine</a:t>
            </a:r>
          </a:p>
          <a:p>
            <a:pPr lvl="1"/>
            <a:r>
              <a:rPr lang="it-IT" b="1" dirty="0" smtClean="0"/>
              <a:t>Presenza e incremento pixel hot/bad</a:t>
            </a:r>
          </a:p>
          <a:p>
            <a:endParaRPr lang="it-IT" dirty="0"/>
          </a:p>
        </p:txBody>
      </p:sp>
      <p:pic>
        <p:nvPicPr>
          <p:cNvPr id="8195" name="Picture 3" descr="dsnu"/>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27613" y="3728589"/>
            <a:ext cx="3725862" cy="2797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6" name="Picture 4" descr="tutto_incl_cum"/>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34025" y="1062831"/>
            <a:ext cx="2786063" cy="2158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4226" y="2624930"/>
            <a:ext cx="4256892" cy="2556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552575" y="5314950"/>
            <a:ext cx="2419350" cy="646331"/>
          </a:xfrm>
          <a:prstGeom prst="rect">
            <a:avLst/>
          </a:prstGeom>
          <a:noFill/>
        </p:spPr>
        <p:txBody>
          <a:bodyPr wrap="square" rtlCol="0">
            <a:spAutoFit/>
          </a:bodyPr>
          <a:lstStyle/>
          <a:p>
            <a:r>
              <a:rPr lang="it-IT" sz="1200" dirty="0" smtClean="0">
                <a:solidFill>
                  <a:srgbClr val="0070C0"/>
                </a:solidFill>
              </a:rPr>
              <a:t>Trasporto spettro differenziale con due tools (Novice e Fastarad) e differenze </a:t>
            </a:r>
            <a:endParaRPr lang="it-IT" sz="1200" dirty="0">
              <a:solidFill>
                <a:srgbClr val="0070C0"/>
              </a:solidFill>
            </a:endParaRPr>
          </a:p>
        </p:txBody>
      </p:sp>
      <p:sp>
        <p:nvSpPr>
          <p:cNvPr id="10" name="TextBox 9"/>
          <p:cNvSpPr txBox="1"/>
          <p:nvPr/>
        </p:nvSpPr>
        <p:spPr>
          <a:xfrm>
            <a:off x="5743575" y="3314700"/>
            <a:ext cx="2419350" cy="276999"/>
          </a:xfrm>
          <a:prstGeom prst="rect">
            <a:avLst/>
          </a:prstGeom>
          <a:noFill/>
        </p:spPr>
        <p:txBody>
          <a:bodyPr wrap="square" rtlCol="0">
            <a:spAutoFit/>
          </a:bodyPr>
          <a:lstStyle/>
          <a:p>
            <a:r>
              <a:rPr lang="it-IT" sz="1200" dirty="0" smtClean="0">
                <a:solidFill>
                  <a:srgbClr val="DC291E"/>
                </a:solidFill>
              </a:rPr>
              <a:t>Istogrammi diff. e int. di DCNU</a:t>
            </a:r>
            <a:endParaRPr lang="it-IT" sz="1200" dirty="0">
              <a:solidFill>
                <a:srgbClr val="DC291E"/>
              </a:solidFill>
            </a:endParaRPr>
          </a:p>
        </p:txBody>
      </p:sp>
    </p:spTree>
    <p:extLst>
      <p:ext uri="{BB962C8B-B14F-4D97-AF65-F5344CB8AC3E}">
        <p14:creationId xmlns="" xmlns:p14="http://schemas.microsoft.com/office/powerpoint/2010/main" val="1234506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37</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a:xfrm>
            <a:off x="1027578" y="1352294"/>
            <a:ext cx="7781927" cy="5031696"/>
          </a:xfrm>
        </p:spPr>
        <p:txBody>
          <a:bodyPr/>
          <a:lstStyle/>
          <a:p>
            <a:r>
              <a:rPr lang="it-IT" b="1" dirty="0" smtClean="0"/>
              <a:t>Cuore dello strumento: DETECTOR</a:t>
            </a:r>
          </a:p>
          <a:p>
            <a:pPr lvl="1"/>
            <a:r>
              <a:rPr lang="it-IT" b="1" dirty="0" smtClean="0"/>
              <a:t>Immagine corrotta da SEU:</a:t>
            </a:r>
          </a:p>
          <a:p>
            <a:pPr lvl="2"/>
            <a:r>
              <a:rPr lang="it-IT" b="1" dirty="0" smtClean="0"/>
              <a:t>Evoluzione del modello -&gt; </a:t>
            </a:r>
            <a:r>
              <a:rPr lang="it-IT" b="1" dirty="0" err="1" smtClean="0"/>
              <a:t>flux</a:t>
            </a:r>
            <a:r>
              <a:rPr lang="it-IT" b="1" dirty="0" smtClean="0"/>
              <a:t> vs E convoluto con LET vs E diventa un </a:t>
            </a:r>
            <a:r>
              <a:rPr lang="it-IT" b="1" dirty="0" err="1" smtClean="0"/>
              <a:t>flux</a:t>
            </a:r>
            <a:r>
              <a:rPr lang="it-IT" b="1" dirty="0" smtClean="0"/>
              <a:t> vs LET, usando una traccia media di silicio diventa un </a:t>
            </a:r>
            <a:r>
              <a:rPr lang="it-IT" b="1" dirty="0" err="1" smtClean="0"/>
              <a:t>flux</a:t>
            </a:r>
            <a:r>
              <a:rPr lang="it-IT" b="1" dirty="0" smtClean="0"/>
              <a:t> vs </a:t>
            </a:r>
            <a:r>
              <a:rPr lang="it-IT" b="1" dirty="0" err="1" smtClean="0"/>
              <a:t>energy</a:t>
            </a:r>
            <a:r>
              <a:rPr lang="it-IT" b="1" dirty="0" smtClean="0"/>
              <a:t> </a:t>
            </a:r>
            <a:r>
              <a:rPr lang="it-IT" b="1" dirty="0" err="1" smtClean="0"/>
              <a:t>released</a:t>
            </a:r>
            <a:r>
              <a:rPr lang="it-IT" b="1" dirty="0" smtClean="0"/>
              <a:t>, da usare in combinazione con un database di immagini acquisite per test</a:t>
            </a:r>
          </a:p>
          <a:p>
            <a:pPr lvl="2"/>
            <a:r>
              <a:rPr lang="it-IT" b="1" dirty="0" smtClean="0"/>
              <a:t>Uso di </a:t>
            </a:r>
            <a:r>
              <a:rPr lang="it-IT" b="1" dirty="0" err="1" smtClean="0"/>
              <a:t>tool</a:t>
            </a:r>
            <a:r>
              <a:rPr lang="it-IT" b="1" dirty="0" smtClean="0"/>
              <a:t> specifico ed evoluzioni, esempio GEANT4 (correlazione con </a:t>
            </a:r>
            <a:r>
              <a:rPr lang="it-IT" b="1" dirty="0" err="1" smtClean="0"/>
              <a:t>tests</a:t>
            </a:r>
            <a:r>
              <a:rPr lang="it-IT" b="1" dirty="0" smtClean="0"/>
              <a:t>)</a:t>
            </a:r>
          </a:p>
          <a:p>
            <a:endParaRPr lang="it-IT" dirty="0"/>
          </a:p>
        </p:txBody>
      </p:sp>
      <p:grpSp>
        <p:nvGrpSpPr>
          <p:cNvPr id="7" name="Group 11"/>
          <p:cNvGrpSpPr>
            <a:grpSpLocks noChangeAspect="1"/>
          </p:cNvGrpSpPr>
          <p:nvPr/>
        </p:nvGrpSpPr>
        <p:grpSpPr bwMode="auto">
          <a:xfrm>
            <a:off x="5570506" y="3718200"/>
            <a:ext cx="3351212" cy="2353109"/>
            <a:chOff x="1140" y="9696"/>
            <a:chExt cx="7937" cy="5576"/>
          </a:xfrm>
        </p:grpSpPr>
        <p:pic>
          <p:nvPicPr>
            <p:cNvPr id="8" name="Picture 1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0" y="9696"/>
              <a:ext cx="7937" cy="5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13"/>
            <p:cNvSpPr>
              <a:spLocks noChangeAspect="1" noChangeArrowheads="1"/>
            </p:cNvSpPr>
            <p:nvPr/>
          </p:nvSpPr>
          <p:spPr bwMode="auto">
            <a:xfrm>
              <a:off x="3934" y="11588"/>
              <a:ext cx="1825" cy="1658"/>
            </a:xfrm>
            <a:prstGeom prst="ellipse">
              <a:avLst/>
            </a:prstGeom>
            <a:noFill/>
            <a:ln w="158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grpSp>
        <p:nvGrpSpPr>
          <p:cNvPr id="10" name="Group 4"/>
          <p:cNvGrpSpPr>
            <a:grpSpLocks noChangeAspect="1"/>
          </p:cNvGrpSpPr>
          <p:nvPr/>
        </p:nvGrpSpPr>
        <p:grpSpPr bwMode="auto">
          <a:xfrm>
            <a:off x="416221" y="2733674"/>
            <a:ext cx="6070834" cy="3667125"/>
            <a:chOff x="1154" y="3943"/>
            <a:chExt cx="9231" cy="5576"/>
          </a:xfrm>
        </p:grpSpPr>
        <p:grpSp>
          <p:nvGrpSpPr>
            <p:cNvPr id="11" name="Group 5"/>
            <p:cNvGrpSpPr>
              <a:grpSpLocks noChangeAspect="1"/>
            </p:cNvGrpSpPr>
            <p:nvPr/>
          </p:nvGrpSpPr>
          <p:grpSpPr bwMode="auto">
            <a:xfrm>
              <a:off x="1154" y="3943"/>
              <a:ext cx="8437" cy="5576"/>
              <a:chOff x="1141" y="3398"/>
              <a:chExt cx="8437" cy="5576"/>
            </a:xfrm>
          </p:grpSpPr>
          <p:grpSp>
            <p:nvGrpSpPr>
              <p:cNvPr id="13" name="Group 6"/>
              <p:cNvGrpSpPr>
                <a:grpSpLocks noChangeAspect="1"/>
              </p:cNvGrpSpPr>
              <p:nvPr/>
            </p:nvGrpSpPr>
            <p:grpSpPr bwMode="auto">
              <a:xfrm>
                <a:off x="1141" y="3398"/>
                <a:ext cx="7937" cy="5576"/>
                <a:chOff x="1141" y="3398"/>
                <a:chExt cx="7937" cy="5576"/>
              </a:xfrm>
            </p:grpSpPr>
            <p:pic>
              <p:nvPicPr>
                <p:cNvPr id="15"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1" y="3398"/>
                  <a:ext cx="7937" cy="5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Oval 8"/>
                <p:cNvSpPr>
                  <a:spLocks noChangeAspect="1" noChangeArrowheads="1"/>
                </p:cNvSpPr>
                <p:nvPr/>
              </p:nvSpPr>
              <p:spPr bwMode="auto">
                <a:xfrm>
                  <a:off x="6021" y="4939"/>
                  <a:ext cx="402" cy="368"/>
                </a:xfrm>
                <a:prstGeom prst="ellipse">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sp>
            <p:nvSpPr>
              <p:cNvPr id="14" name="Line 9"/>
              <p:cNvSpPr>
                <a:spLocks noChangeAspect="1" noChangeShapeType="1"/>
              </p:cNvSpPr>
              <p:nvPr/>
            </p:nvSpPr>
            <p:spPr bwMode="auto">
              <a:xfrm flipH="1" flipV="1">
                <a:off x="6396" y="5291"/>
                <a:ext cx="3182" cy="3182"/>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grpSp>
        <p:sp>
          <p:nvSpPr>
            <p:cNvPr id="12" name="Text Box 10"/>
            <p:cNvSpPr txBox="1">
              <a:spLocks noChangeAspect="1" noChangeArrowheads="1"/>
            </p:cNvSpPr>
            <p:nvPr/>
          </p:nvSpPr>
          <p:spPr bwMode="auto">
            <a:xfrm>
              <a:off x="8414" y="8846"/>
              <a:ext cx="1971" cy="568"/>
            </a:xfrm>
            <a:prstGeom prst="rect">
              <a:avLst/>
            </a:prstGeom>
            <a:solidFill>
              <a:srgbClr val="FFFFFF"/>
            </a:solidFill>
            <a:ln w="9525">
              <a:solidFill>
                <a:srgbClr val="000000"/>
              </a:solidFill>
              <a:miter lim="800000"/>
              <a:headEnd/>
              <a:tailEnd/>
            </a:ln>
          </p:spPr>
          <p:txBody>
            <a:bodyPr/>
            <a:lstStyle/>
            <a:p>
              <a:pPr eaLnBrk="0" hangingPunct="0"/>
              <a:r>
                <a:rPr lang="en-US" sz="1400" b="1" dirty="0" smtClean="0">
                  <a:solidFill>
                    <a:srgbClr val="FF0000"/>
                  </a:solidFill>
                  <a:latin typeface="Arial" pitchFamily="34" charset="0"/>
                </a:rPr>
                <a:t>Stella!</a:t>
              </a:r>
              <a:endParaRPr lang="en-US" sz="1400" b="1" dirty="0">
                <a:solidFill>
                  <a:srgbClr val="FF0000"/>
                </a:solidFill>
                <a:latin typeface="Arial" pitchFamily="34" charset="0"/>
              </a:endParaRPr>
            </a:p>
          </p:txBody>
        </p:sp>
      </p:grpSp>
    </p:spTree>
    <p:extLst>
      <p:ext uri="{BB962C8B-B14F-4D97-AF65-F5344CB8AC3E}">
        <p14:creationId xmlns="" xmlns:p14="http://schemas.microsoft.com/office/powerpoint/2010/main" val="3499685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38</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r>
              <a:rPr lang="it-IT" b="1" dirty="0" smtClean="0"/>
              <a:t>Elettronica</a:t>
            </a:r>
          </a:p>
          <a:p>
            <a:pPr lvl="1"/>
            <a:endParaRPr lang="it-IT" b="1" dirty="0" smtClean="0"/>
          </a:p>
          <a:p>
            <a:pPr lvl="1"/>
            <a:r>
              <a:rPr lang="it-IT" b="1" dirty="0" smtClean="0"/>
              <a:t>TID, DDD (verifica se componenti scelti opportunamente robusti all’ambiente)</a:t>
            </a:r>
          </a:p>
          <a:p>
            <a:pPr lvl="1"/>
            <a:endParaRPr lang="it-IT" b="1" dirty="0" smtClean="0"/>
          </a:p>
          <a:p>
            <a:pPr lvl="1"/>
            <a:r>
              <a:rPr lang="it-IT" b="1" dirty="0" smtClean="0"/>
              <a:t>SEE (SET, SEL, SEU) eventi distruttivi non ammessi, eventi transitori da valutare il rate e gli impatti, di solito assorbiti a livello di sistema</a:t>
            </a:r>
          </a:p>
          <a:p>
            <a:pPr lvl="2"/>
            <a:r>
              <a:rPr lang="it-IT" dirty="0" smtClean="0"/>
              <a:t>Difficoltà </a:t>
            </a:r>
            <a:r>
              <a:rPr lang="it-IT" dirty="0" smtClean="0"/>
              <a:t>a reperire </a:t>
            </a:r>
            <a:r>
              <a:rPr lang="it-IT" dirty="0" smtClean="0"/>
              <a:t>dati</a:t>
            </a:r>
          </a:p>
          <a:p>
            <a:pPr lvl="2"/>
            <a:r>
              <a:rPr lang="it-IT" dirty="0" smtClean="0"/>
              <a:t>Cross </a:t>
            </a:r>
            <a:r>
              <a:rPr lang="it-IT" dirty="0" err="1" smtClean="0"/>
              <a:t>section</a:t>
            </a:r>
            <a:r>
              <a:rPr lang="it-IT" dirty="0" smtClean="0"/>
              <a:t> a protoni derivata da quelli a HI tramite PROFIT, SIMPA …</a:t>
            </a:r>
          </a:p>
        </p:txBody>
      </p:sp>
    </p:spTree>
    <p:extLst>
      <p:ext uri="{BB962C8B-B14F-4D97-AF65-F5344CB8AC3E}">
        <p14:creationId xmlns="" xmlns:p14="http://schemas.microsoft.com/office/powerpoint/2010/main" val="30327328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39</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a:xfrm>
            <a:off x="906462" y="1369104"/>
            <a:ext cx="5246688" cy="5031696"/>
          </a:xfrm>
        </p:spPr>
        <p:txBody>
          <a:bodyPr/>
          <a:lstStyle/>
          <a:p>
            <a:endParaRPr lang="it-IT" dirty="0" smtClean="0"/>
          </a:p>
          <a:p>
            <a:pPr eaLnBrk="1" hangingPunct="1">
              <a:buNone/>
            </a:pPr>
            <a:r>
              <a:rPr lang="en-US" dirty="0"/>
              <a:t>Single Event Upset (SEU</a:t>
            </a:r>
            <a:r>
              <a:rPr lang="en-US" dirty="0" smtClean="0"/>
              <a:t>) </a:t>
            </a:r>
            <a:r>
              <a:rPr lang="en-US" dirty="0" err="1" smtClean="0"/>
              <a:t>sull’elettronica</a:t>
            </a:r>
            <a:r>
              <a:rPr lang="en-US" dirty="0" smtClean="0"/>
              <a:t> (detector </a:t>
            </a:r>
            <a:r>
              <a:rPr lang="en-US" dirty="0" err="1" smtClean="0"/>
              <a:t>trattato</a:t>
            </a:r>
            <a:r>
              <a:rPr lang="en-US" dirty="0" smtClean="0"/>
              <a:t> </a:t>
            </a:r>
            <a:r>
              <a:rPr lang="en-US" dirty="0" err="1" smtClean="0"/>
              <a:t>separatamente</a:t>
            </a:r>
            <a:r>
              <a:rPr lang="en-US" dirty="0" smtClean="0"/>
              <a:t>)</a:t>
            </a:r>
            <a:endParaRPr lang="en-US" dirty="0"/>
          </a:p>
          <a:p>
            <a:endParaRPr lang="it-IT" dirty="0"/>
          </a:p>
          <a:p>
            <a:r>
              <a:rPr lang="en-US" dirty="0" err="1" smtClean="0"/>
              <a:t>Indotti</a:t>
            </a:r>
            <a:r>
              <a:rPr lang="en-US" dirty="0" smtClean="0"/>
              <a:t> </a:t>
            </a:r>
            <a:r>
              <a:rPr lang="en-US" dirty="0" err="1" smtClean="0"/>
              <a:t>da</a:t>
            </a:r>
            <a:r>
              <a:rPr lang="en-US" dirty="0" smtClean="0"/>
              <a:t> Heavy Ions</a:t>
            </a:r>
            <a:endParaRPr lang="it-IT" dirty="0"/>
          </a:p>
          <a:p>
            <a:r>
              <a:rPr lang="en-US" dirty="0" err="1" smtClean="0"/>
              <a:t>Indotti</a:t>
            </a:r>
            <a:r>
              <a:rPr lang="en-US" dirty="0" smtClean="0"/>
              <a:t> </a:t>
            </a:r>
            <a:r>
              <a:rPr lang="en-US" dirty="0" err="1" smtClean="0"/>
              <a:t>da</a:t>
            </a:r>
            <a:r>
              <a:rPr lang="en-US" dirty="0" smtClean="0"/>
              <a:t> </a:t>
            </a:r>
            <a:r>
              <a:rPr lang="en-US" dirty="0" err="1" smtClean="0"/>
              <a:t>Protoni</a:t>
            </a:r>
            <a:r>
              <a:rPr lang="en-US" dirty="0" smtClean="0"/>
              <a:t>: I </a:t>
            </a:r>
            <a:r>
              <a:rPr lang="en-US" dirty="0" err="1" smtClean="0"/>
              <a:t>componenti</a:t>
            </a:r>
            <a:r>
              <a:rPr lang="en-US" dirty="0" smtClean="0"/>
              <a:t> con LET threshold </a:t>
            </a:r>
            <a:r>
              <a:rPr lang="en-US" dirty="0" err="1" smtClean="0"/>
              <a:t>più</a:t>
            </a:r>
            <a:r>
              <a:rPr lang="en-US" dirty="0" smtClean="0"/>
              <a:t> </a:t>
            </a:r>
            <a:r>
              <a:rPr lang="en-US" dirty="0" err="1" smtClean="0"/>
              <a:t>bassa</a:t>
            </a:r>
            <a:r>
              <a:rPr lang="en-US" dirty="0" smtClean="0"/>
              <a:t> </a:t>
            </a:r>
            <a:r>
              <a:rPr lang="en-US" dirty="0" err="1" smtClean="0"/>
              <a:t>di</a:t>
            </a:r>
            <a:r>
              <a:rPr lang="en-US" dirty="0" smtClean="0"/>
              <a:t> 15 MeV.cm2/mg </a:t>
            </a:r>
            <a:r>
              <a:rPr lang="en-US" dirty="0" err="1" smtClean="0"/>
              <a:t>sono</a:t>
            </a:r>
            <a:r>
              <a:rPr lang="en-US" dirty="0" smtClean="0"/>
              <a:t> </a:t>
            </a:r>
            <a:r>
              <a:rPr lang="en-US" dirty="0" err="1" smtClean="0"/>
              <a:t>sensibili</a:t>
            </a:r>
            <a:r>
              <a:rPr lang="en-US" dirty="0" smtClean="0"/>
              <a:t> </a:t>
            </a:r>
            <a:r>
              <a:rPr lang="en-US" dirty="0" err="1" smtClean="0"/>
              <a:t>anche</a:t>
            </a:r>
            <a:r>
              <a:rPr lang="en-US" dirty="0" smtClean="0"/>
              <a:t> a </a:t>
            </a:r>
            <a:r>
              <a:rPr lang="en-US" dirty="0" err="1" smtClean="0"/>
              <a:t>protoni</a:t>
            </a:r>
            <a:r>
              <a:rPr lang="en-US" dirty="0" smtClean="0"/>
              <a:t>.  Di </a:t>
            </a:r>
            <a:r>
              <a:rPr lang="en-US" dirty="0" err="1" smtClean="0"/>
              <a:t>solito</a:t>
            </a:r>
            <a:r>
              <a:rPr lang="en-US" dirty="0" smtClean="0"/>
              <a:t> non è </a:t>
            </a:r>
            <a:r>
              <a:rPr lang="en-US" dirty="0" err="1" smtClean="0"/>
              <a:t>disponibile</a:t>
            </a:r>
            <a:r>
              <a:rPr lang="en-US" dirty="0" smtClean="0"/>
              <a:t> cross section </a:t>
            </a:r>
            <a:r>
              <a:rPr lang="en-US" dirty="0" err="1" smtClean="0"/>
              <a:t>sperimentale</a:t>
            </a:r>
            <a:r>
              <a:rPr lang="en-US" dirty="0" smtClean="0"/>
              <a:t> a </a:t>
            </a:r>
            <a:r>
              <a:rPr lang="en-US" dirty="0" err="1" smtClean="0"/>
              <a:t>protoni</a:t>
            </a:r>
            <a:r>
              <a:rPr lang="en-US" dirty="0" smtClean="0"/>
              <a:t> (</a:t>
            </a:r>
            <a:r>
              <a:rPr lang="en-US" dirty="0" err="1" smtClean="0"/>
              <a:t>rispetto</a:t>
            </a:r>
            <a:r>
              <a:rPr lang="en-US" dirty="0" smtClean="0"/>
              <a:t> a </a:t>
            </a:r>
            <a:r>
              <a:rPr lang="en-US" dirty="0" err="1" smtClean="0"/>
              <a:t>quella</a:t>
            </a:r>
            <a:r>
              <a:rPr lang="en-US" dirty="0" smtClean="0"/>
              <a:t> a HI </a:t>
            </a:r>
            <a:r>
              <a:rPr lang="en-US" dirty="0" err="1" smtClean="0"/>
              <a:t>c’è</a:t>
            </a:r>
            <a:r>
              <a:rPr lang="en-US" dirty="0" smtClean="0"/>
              <a:t> un </a:t>
            </a:r>
            <a:r>
              <a:rPr lang="en-US" dirty="0" err="1" smtClean="0"/>
              <a:t>rapporto</a:t>
            </a:r>
            <a:r>
              <a:rPr lang="en-US" dirty="0" smtClean="0"/>
              <a:t> circa 10^-4-10^-6 ) e </a:t>
            </a:r>
            <a:r>
              <a:rPr lang="en-US" dirty="0" err="1" smtClean="0"/>
              <a:t>si</a:t>
            </a:r>
            <a:r>
              <a:rPr lang="en-US" dirty="0" smtClean="0"/>
              <a:t> </a:t>
            </a:r>
            <a:r>
              <a:rPr lang="en-US" dirty="0" err="1" smtClean="0"/>
              <a:t>stima</a:t>
            </a:r>
            <a:r>
              <a:rPr lang="en-US" dirty="0" smtClean="0"/>
              <a:t> con </a:t>
            </a:r>
            <a:r>
              <a:rPr lang="en-US" dirty="0" err="1" smtClean="0"/>
              <a:t>moduli</a:t>
            </a:r>
            <a:r>
              <a:rPr lang="en-US" dirty="0" smtClean="0"/>
              <a:t> </a:t>
            </a:r>
            <a:r>
              <a:rPr lang="en-US" dirty="0" err="1" smtClean="0"/>
              <a:t>tipo</a:t>
            </a:r>
            <a:r>
              <a:rPr lang="en-US" dirty="0" smtClean="0"/>
              <a:t> PROFIT</a:t>
            </a:r>
            <a:r>
              <a:rPr lang="en-US" dirty="0"/>
              <a:t>, SIMPA, … </a:t>
            </a:r>
            <a:r>
              <a:rPr lang="en-US" dirty="0" err="1" smtClean="0"/>
              <a:t>inclusi</a:t>
            </a:r>
            <a:r>
              <a:rPr lang="en-US" dirty="0" smtClean="0"/>
              <a:t> ad </a:t>
            </a:r>
            <a:r>
              <a:rPr lang="en-US" dirty="0" err="1" smtClean="0"/>
              <a:t>esempio</a:t>
            </a:r>
            <a:r>
              <a:rPr lang="en-US" dirty="0" smtClean="0"/>
              <a:t> </a:t>
            </a:r>
            <a:r>
              <a:rPr lang="en-US" dirty="0" err="1" smtClean="0"/>
              <a:t>nel</a:t>
            </a:r>
            <a:r>
              <a:rPr lang="en-US" dirty="0" smtClean="0"/>
              <a:t> tool OMERE.</a:t>
            </a:r>
          </a:p>
          <a:p>
            <a:r>
              <a:rPr lang="en-US" dirty="0" smtClean="0"/>
              <a:t>La cross section </a:t>
            </a:r>
            <a:r>
              <a:rPr lang="en-US" dirty="0" err="1" smtClean="0"/>
              <a:t>viene</a:t>
            </a:r>
            <a:r>
              <a:rPr lang="en-US" dirty="0" smtClean="0"/>
              <a:t> </a:t>
            </a:r>
            <a:r>
              <a:rPr lang="en-US" dirty="0" err="1" smtClean="0"/>
              <a:t>convoluta</a:t>
            </a:r>
            <a:r>
              <a:rPr lang="en-US" dirty="0" smtClean="0"/>
              <a:t> con </a:t>
            </a:r>
            <a:r>
              <a:rPr lang="en-US" dirty="0" err="1" smtClean="0"/>
              <a:t>i</a:t>
            </a:r>
            <a:r>
              <a:rPr lang="en-US" dirty="0" smtClean="0"/>
              <a:t> </a:t>
            </a:r>
            <a:r>
              <a:rPr lang="en-US" dirty="0" err="1" smtClean="0"/>
              <a:t>flussi</a:t>
            </a:r>
            <a:r>
              <a:rPr lang="en-US" dirty="0" smtClean="0"/>
              <a:t> per </a:t>
            </a:r>
            <a:r>
              <a:rPr lang="en-US" dirty="0" err="1" smtClean="0"/>
              <a:t>ricavare</a:t>
            </a:r>
            <a:r>
              <a:rPr lang="en-US" dirty="0" smtClean="0"/>
              <a:t> </a:t>
            </a:r>
            <a:r>
              <a:rPr lang="en-US" dirty="0" err="1" smtClean="0"/>
              <a:t>il</a:t>
            </a:r>
            <a:r>
              <a:rPr lang="en-US" dirty="0" smtClean="0"/>
              <a:t> </a:t>
            </a:r>
            <a:r>
              <a:rPr lang="en-US" dirty="0" err="1" smtClean="0"/>
              <a:t>numero</a:t>
            </a:r>
            <a:r>
              <a:rPr lang="en-US" dirty="0" smtClean="0"/>
              <a:t> </a:t>
            </a:r>
            <a:r>
              <a:rPr lang="en-US" dirty="0" err="1" smtClean="0"/>
              <a:t>di</a:t>
            </a:r>
            <a:r>
              <a:rPr lang="en-US" dirty="0" smtClean="0"/>
              <a:t> </a:t>
            </a:r>
            <a:r>
              <a:rPr lang="en-US" dirty="0" err="1" smtClean="0"/>
              <a:t>particelle</a:t>
            </a:r>
            <a:r>
              <a:rPr lang="en-US" dirty="0" smtClean="0"/>
              <a:t> (per </a:t>
            </a:r>
            <a:r>
              <a:rPr lang="en-US" dirty="0" err="1" smtClean="0"/>
              <a:t>unità</a:t>
            </a:r>
            <a:r>
              <a:rPr lang="en-US" dirty="0" smtClean="0"/>
              <a:t> </a:t>
            </a:r>
            <a:r>
              <a:rPr lang="en-US" dirty="0" err="1" smtClean="0"/>
              <a:t>di</a:t>
            </a:r>
            <a:r>
              <a:rPr lang="en-US" dirty="0" smtClean="0"/>
              <a:t> tempo) </a:t>
            </a:r>
            <a:r>
              <a:rPr lang="en-US" dirty="0" err="1" smtClean="0"/>
              <a:t>sulla</a:t>
            </a:r>
            <a:r>
              <a:rPr lang="en-US" dirty="0" smtClean="0"/>
              <a:t> </a:t>
            </a:r>
            <a:r>
              <a:rPr lang="en-US" dirty="0" err="1" smtClean="0"/>
              <a:t>cella</a:t>
            </a:r>
            <a:endParaRPr lang="en-US" dirty="0" smtClean="0"/>
          </a:p>
          <a:p>
            <a:r>
              <a:rPr lang="en-US" dirty="0" err="1" smtClean="0"/>
              <a:t>Informazioni</a:t>
            </a:r>
            <a:r>
              <a:rPr lang="en-US" dirty="0" smtClean="0"/>
              <a:t> </a:t>
            </a:r>
            <a:r>
              <a:rPr lang="en-US" dirty="0" err="1" smtClean="0"/>
              <a:t>fisiche</a:t>
            </a:r>
            <a:r>
              <a:rPr lang="en-US" dirty="0" smtClean="0"/>
              <a:t> </a:t>
            </a:r>
            <a:r>
              <a:rPr lang="en-US" dirty="0" smtClean="0"/>
              <a:t>(</a:t>
            </a:r>
            <a:r>
              <a:rPr lang="en-US" dirty="0" err="1" smtClean="0"/>
              <a:t>profondità</a:t>
            </a:r>
            <a:r>
              <a:rPr lang="en-US" dirty="0" smtClean="0"/>
              <a:t> </a:t>
            </a:r>
            <a:r>
              <a:rPr lang="en-US" dirty="0" err="1" smtClean="0"/>
              <a:t>sensibile</a:t>
            </a:r>
            <a:r>
              <a:rPr lang="en-US" dirty="0" smtClean="0"/>
              <a:t>) </a:t>
            </a:r>
            <a:r>
              <a:rPr lang="en-US" dirty="0" err="1" smtClean="0"/>
              <a:t>della</a:t>
            </a:r>
            <a:r>
              <a:rPr lang="en-US" dirty="0" smtClean="0"/>
              <a:t> </a:t>
            </a:r>
            <a:r>
              <a:rPr lang="en-US" dirty="0" err="1" smtClean="0"/>
              <a:t>cella</a:t>
            </a:r>
            <a:r>
              <a:rPr lang="en-US" dirty="0" smtClean="0"/>
              <a:t> </a:t>
            </a:r>
            <a:r>
              <a:rPr lang="en-US" dirty="0" err="1" smtClean="0"/>
              <a:t>permettono</a:t>
            </a:r>
            <a:r>
              <a:rPr lang="en-US" dirty="0" smtClean="0"/>
              <a:t> </a:t>
            </a:r>
            <a:r>
              <a:rPr lang="en-US" dirty="0" err="1" smtClean="0"/>
              <a:t>di</a:t>
            </a:r>
            <a:r>
              <a:rPr lang="en-US" dirty="0" smtClean="0"/>
              <a:t> </a:t>
            </a:r>
            <a:r>
              <a:rPr lang="en-US" dirty="0" err="1" smtClean="0"/>
              <a:t>ricavare</a:t>
            </a:r>
            <a:r>
              <a:rPr lang="en-US" dirty="0" smtClean="0"/>
              <a:t> la </a:t>
            </a:r>
            <a:r>
              <a:rPr lang="en-US" dirty="0" err="1" smtClean="0"/>
              <a:t>carica</a:t>
            </a:r>
            <a:r>
              <a:rPr lang="en-US" dirty="0" smtClean="0"/>
              <a:t> </a:t>
            </a:r>
            <a:r>
              <a:rPr lang="en-US" dirty="0" err="1" smtClean="0"/>
              <a:t>critica</a:t>
            </a:r>
            <a:r>
              <a:rPr lang="en-US" dirty="0" smtClean="0"/>
              <a:t> </a:t>
            </a:r>
            <a:r>
              <a:rPr lang="en-US" dirty="0" err="1" smtClean="0"/>
              <a:t>necessaria</a:t>
            </a:r>
            <a:r>
              <a:rPr lang="en-US" dirty="0" smtClean="0"/>
              <a:t> ad </a:t>
            </a:r>
            <a:r>
              <a:rPr lang="en-US" dirty="0" err="1" smtClean="0"/>
              <a:t>indurre</a:t>
            </a:r>
            <a:r>
              <a:rPr lang="en-US" dirty="0" smtClean="0"/>
              <a:t> </a:t>
            </a:r>
            <a:r>
              <a:rPr lang="en-US" dirty="0" err="1" smtClean="0"/>
              <a:t>l’upset</a:t>
            </a:r>
            <a:r>
              <a:rPr lang="en-US" dirty="0" smtClean="0"/>
              <a:t> e </a:t>
            </a:r>
            <a:r>
              <a:rPr lang="en-US" dirty="0" err="1" smtClean="0"/>
              <a:t>tramite</a:t>
            </a:r>
            <a:r>
              <a:rPr lang="en-US" dirty="0" smtClean="0"/>
              <a:t> </a:t>
            </a:r>
            <a:r>
              <a:rPr lang="en-US" dirty="0" err="1" smtClean="0"/>
              <a:t>considerazioni</a:t>
            </a:r>
            <a:r>
              <a:rPr lang="en-US" dirty="0" smtClean="0"/>
              <a:t> </a:t>
            </a:r>
            <a:r>
              <a:rPr lang="en-US" dirty="0" err="1" smtClean="0"/>
              <a:t>geometriche</a:t>
            </a:r>
            <a:r>
              <a:rPr lang="en-US" dirty="0" smtClean="0"/>
              <a:t> (o tool </a:t>
            </a:r>
            <a:r>
              <a:rPr lang="en-US" dirty="0" err="1" smtClean="0"/>
              <a:t>che</a:t>
            </a:r>
            <a:r>
              <a:rPr lang="en-US" dirty="0" smtClean="0"/>
              <a:t> </a:t>
            </a:r>
            <a:r>
              <a:rPr lang="en-US" dirty="0" err="1" smtClean="0"/>
              <a:t>fanno</a:t>
            </a:r>
            <a:r>
              <a:rPr lang="en-US" dirty="0" smtClean="0"/>
              <a:t> </a:t>
            </a:r>
            <a:r>
              <a:rPr lang="en-US" dirty="0" err="1" smtClean="0"/>
              <a:t>il</a:t>
            </a:r>
            <a:r>
              <a:rPr lang="en-US" dirty="0" smtClean="0"/>
              <a:t> </a:t>
            </a:r>
            <a:r>
              <a:rPr lang="en-US" dirty="0" err="1" smtClean="0"/>
              <a:t>calcolo</a:t>
            </a:r>
            <a:r>
              <a:rPr lang="en-US" dirty="0" smtClean="0"/>
              <a:t>), </a:t>
            </a:r>
            <a:r>
              <a:rPr lang="en-US" dirty="0" err="1" smtClean="0"/>
              <a:t>i</a:t>
            </a:r>
            <a:r>
              <a:rPr lang="en-US" dirty="0" smtClean="0"/>
              <a:t> </a:t>
            </a:r>
            <a:r>
              <a:rPr lang="en-US" dirty="0" err="1" smtClean="0"/>
              <a:t>dati</a:t>
            </a:r>
            <a:r>
              <a:rPr lang="en-US" dirty="0" smtClean="0"/>
              <a:t> </a:t>
            </a:r>
            <a:r>
              <a:rPr lang="en-US" dirty="0" err="1" smtClean="0"/>
              <a:t>sperimentali</a:t>
            </a:r>
            <a:r>
              <a:rPr lang="en-US" dirty="0" smtClean="0"/>
              <a:t> </a:t>
            </a:r>
            <a:r>
              <a:rPr lang="en-US" dirty="0" err="1" smtClean="0"/>
              <a:t>ottenuti</a:t>
            </a:r>
            <a:r>
              <a:rPr lang="en-US" dirty="0" smtClean="0"/>
              <a:t> per </a:t>
            </a:r>
            <a:r>
              <a:rPr lang="en-US" dirty="0" err="1" smtClean="0"/>
              <a:t>angoli</a:t>
            </a:r>
            <a:r>
              <a:rPr lang="en-US" dirty="0" smtClean="0"/>
              <a:t> </a:t>
            </a:r>
            <a:r>
              <a:rPr lang="en-US" dirty="0" err="1" smtClean="0"/>
              <a:t>incidenti</a:t>
            </a:r>
            <a:r>
              <a:rPr lang="en-US" dirty="0" smtClean="0"/>
              <a:t> </a:t>
            </a:r>
            <a:r>
              <a:rPr lang="en-US" dirty="0" err="1" smtClean="0"/>
              <a:t>normali</a:t>
            </a:r>
            <a:r>
              <a:rPr lang="en-US" dirty="0" smtClean="0"/>
              <a:t> </a:t>
            </a:r>
            <a:r>
              <a:rPr lang="en-US" dirty="0" err="1" smtClean="0"/>
              <a:t>sono</a:t>
            </a:r>
            <a:r>
              <a:rPr lang="en-US" dirty="0" smtClean="0"/>
              <a:t> </a:t>
            </a:r>
            <a:r>
              <a:rPr lang="en-US" dirty="0" err="1" smtClean="0"/>
              <a:t>estrapolabili</a:t>
            </a:r>
            <a:r>
              <a:rPr lang="en-US" dirty="0" smtClean="0"/>
              <a:t> a </a:t>
            </a:r>
            <a:r>
              <a:rPr lang="en-US" dirty="0" err="1" smtClean="0"/>
              <a:t>flussi</a:t>
            </a:r>
            <a:r>
              <a:rPr lang="en-US" dirty="0" smtClean="0"/>
              <a:t> </a:t>
            </a:r>
            <a:r>
              <a:rPr lang="en-US" dirty="0" err="1" smtClean="0"/>
              <a:t>omnidirezionali</a:t>
            </a:r>
            <a:endParaRPr lang="en-US" dirty="0" smtClean="0"/>
          </a:p>
          <a:p>
            <a:pPr marL="0" indent="0">
              <a:buNone/>
            </a:pPr>
            <a:r>
              <a:rPr lang="en-US" dirty="0"/>
              <a:t>  </a:t>
            </a:r>
            <a:endParaRPr lang="it-IT" dirty="0"/>
          </a:p>
          <a:p>
            <a:endParaRPr lang="it-IT" dirty="0"/>
          </a:p>
        </p:txBody>
      </p:sp>
      <p:pic>
        <p:nvPicPr>
          <p:cNvPr id="409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193596" y="2724150"/>
            <a:ext cx="2531304" cy="210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97942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5"/>
          <p:cNvSpPr>
            <a:spLocks noGrp="1"/>
          </p:cNvSpPr>
          <p:nvPr>
            <p:ph type="title"/>
          </p:nvPr>
        </p:nvSpPr>
        <p:spPr>
          <a:xfrm>
            <a:off x="3000375" y="388938"/>
            <a:ext cx="5681663" cy="366712"/>
          </a:xfrm>
        </p:spPr>
        <p:txBody>
          <a:bodyPr/>
          <a:lstStyle/>
          <a:p>
            <a:r>
              <a:rPr lang="it-IT" dirty="0">
                <a:solidFill>
                  <a:schemeClr val="bg1"/>
                </a:solidFill>
              </a:rPr>
              <a:t>Selex ES Company</a:t>
            </a:r>
            <a:endParaRPr lang="it-IT" dirty="0" smtClean="0">
              <a:solidFill>
                <a:schemeClr val="bg1"/>
              </a:solidFill>
            </a:endParaRPr>
          </a:p>
        </p:txBody>
      </p:sp>
      <p:sp>
        <p:nvSpPr>
          <p:cNvPr id="11" name="Rettangolo arrotondato 18"/>
          <p:cNvSpPr>
            <a:spLocks noChangeArrowheads="1"/>
          </p:cNvSpPr>
          <p:nvPr/>
        </p:nvSpPr>
        <p:spPr bwMode="auto">
          <a:xfrm>
            <a:off x="914400" y="1371600"/>
            <a:ext cx="2547938" cy="3665538"/>
          </a:xfrm>
          <a:prstGeom prst="roundRect">
            <a:avLst>
              <a:gd name="adj" fmla="val 16667"/>
            </a:avLst>
          </a:prstGeom>
          <a:solidFill>
            <a:srgbClr val="F2F2F2"/>
          </a:solidFill>
          <a:ln w="9525">
            <a:noFill/>
            <a:round/>
            <a:headEnd/>
            <a:tailEnd/>
          </a:ln>
          <a:effectLst>
            <a:outerShdw dist="23000" dir="5400000" rotWithShape="0">
              <a:srgbClr val="808080">
                <a:alpha val="34998"/>
              </a:srgbClr>
            </a:outerShdw>
          </a:effectLst>
        </p:spPr>
        <p:txBody>
          <a:bodyPr anchor="ctr"/>
          <a:lstStyle/>
          <a:p>
            <a:pPr algn="ctr">
              <a:defRPr/>
            </a:pPr>
            <a:endParaRPr lang="it-IT" dirty="0">
              <a:solidFill>
                <a:schemeClr val="lt1"/>
              </a:solidFill>
              <a:latin typeface="+mn-lt"/>
            </a:endParaRPr>
          </a:p>
        </p:txBody>
      </p:sp>
      <p:sp>
        <p:nvSpPr>
          <p:cNvPr id="12" name="Rettangolo arrotondato 18"/>
          <p:cNvSpPr>
            <a:spLocks noChangeArrowheads="1"/>
          </p:cNvSpPr>
          <p:nvPr/>
        </p:nvSpPr>
        <p:spPr bwMode="auto">
          <a:xfrm>
            <a:off x="3521075" y="1371600"/>
            <a:ext cx="2547938" cy="3665538"/>
          </a:xfrm>
          <a:prstGeom prst="roundRect">
            <a:avLst>
              <a:gd name="adj" fmla="val 16667"/>
            </a:avLst>
          </a:prstGeom>
          <a:solidFill>
            <a:srgbClr val="F2F2F2"/>
          </a:solidFill>
          <a:ln w="9525">
            <a:noFill/>
            <a:round/>
            <a:headEnd/>
            <a:tailEnd/>
          </a:ln>
          <a:effectLst>
            <a:outerShdw dist="23000" dir="5400000" rotWithShape="0">
              <a:srgbClr val="808080">
                <a:alpha val="34998"/>
              </a:srgbClr>
            </a:outerShdw>
          </a:effectLst>
        </p:spPr>
        <p:txBody>
          <a:bodyPr anchor="ctr"/>
          <a:lstStyle/>
          <a:p>
            <a:pPr algn="ctr">
              <a:defRPr/>
            </a:pPr>
            <a:endParaRPr lang="it-IT" dirty="0">
              <a:solidFill>
                <a:schemeClr val="lt1"/>
              </a:solidFill>
              <a:latin typeface="+mn-lt"/>
            </a:endParaRPr>
          </a:p>
        </p:txBody>
      </p:sp>
      <p:sp>
        <p:nvSpPr>
          <p:cNvPr id="13" name="Rettangolo arrotondato 18"/>
          <p:cNvSpPr>
            <a:spLocks noChangeArrowheads="1"/>
          </p:cNvSpPr>
          <p:nvPr/>
        </p:nvSpPr>
        <p:spPr bwMode="auto">
          <a:xfrm>
            <a:off x="6134100" y="1371600"/>
            <a:ext cx="2549525" cy="3665538"/>
          </a:xfrm>
          <a:prstGeom prst="roundRect">
            <a:avLst>
              <a:gd name="adj" fmla="val 16667"/>
            </a:avLst>
          </a:prstGeom>
          <a:solidFill>
            <a:srgbClr val="F2F2F2"/>
          </a:solidFill>
          <a:ln w="9525">
            <a:noFill/>
            <a:round/>
            <a:headEnd/>
            <a:tailEnd/>
          </a:ln>
          <a:effectLst>
            <a:outerShdw dist="23000" dir="5400000" rotWithShape="0">
              <a:srgbClr val="808080">
                <a:alpha val="34998"/>
              </a:srgbClr>
            </a:outerShdw>
          </a:effectLst>
        </p:spPr>
        <p:txBody>
          <a:bodyPr anchor="ctr"/>
          <a:lstStyle/>
          <a:p>
            <a:pPr algn="ctr">
              <a:defRPr/>
            </a:pPr>
            <a:endParaRPr lang="it-IT" dirty="0">
              <a:solidFill>
                <a:schemeClr val="lt1"/>
              </a:solidFill>
              <a:latin typeface="+mn-lt"/>
            </a:endParaRPr>
          </a:p>
        </p:txBody>
      </p:sp>
      <p:pic>
        <p:nvPicPr>
          <p:cNvPr id="14" name="Picture 1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98850" y="1371600"/>
            <a:ext cx="259715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95350" y="1371600"/>
            <a:ext cx="2586038"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115050" y="1371600"/>
            <a:ext cx="25908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3" name="Segnaposto contenuto 2"/>
          <p:cNvSpPr>
            <a:spLocks noGrp="1"/>
          </p:cNvSpPr>
          <p:nvPr>
            <p:ph sz="half" idx="4294967295"/>
          </p:nvPr>
        </p:nvSpPr>
        <p:spPr>
          <a:xfrm>
            <a:off x="1038225" y="2724150"/>
            <a:ext cx="2386013" cy="2227263"/>
          </a:xfrm>
        </p:spPr>
        <p:txBody>
          <a:bodyPr/>
          <a:lstStyle/>
          <a:p>
            <a:pPr marL="180975" indent="-180975">
              <a:buFontTx/>
              <a:buNone/>
            </a:pPr>
            <a:endParaRPr lang="en-US" sz="1200" b="1" smtClean="0"/>
          </a:p>
          <a:p>
            <a:pPr marL="180975" indent="-180975">
              <a:buClr>
                <a:srgbClr val="FF0000"/>
              </a:buClr>
              <a:buFontTx/>
              <a:buChar char="•"/>
            </a:pPr>
            <a:endParaRPr lang="en-US" sz="1200" b="1" smtClean="0"/>
          </a:p>
          <a:p>
            <a:pPr marL="180975" indent="-180975">
              <a:buClr>
                <a:srgbClr val="FF0000"/>
              </a:buClr>
              <a:buFontTx/>
              <a:buChar char="•"/>
            </a:pPr>
            <a:r>
              <a:rPr lang="en-GB" sz="1000" smtClean="0">
                <a:solidFill>
                  <a:srgbClr val="5F6A72"/>
                </a:solidFill>
              </a:rPr>
              <a:t>Airborne radar</a:t>
            </a:r>
          </a:p>
          <a:p>
            <a:pPr marL="180975" indent="-180975">
              <a:buClr>
                <a:srgbClr val="FF0000"/>
              </a:buClr>
              <a:buFontTx/>
              <a:buChar char="•"/>
            </a:pPr>
            <a:r>
              <a:rPr lang="en-GB" sz="1000" smtClean="0">
                <a:solidFill>
                  <a:srgbClr val="5F6A72"/>
                </a:solidFill>
              </a:rPr>
              <a:t>Sensors </a:t>
            </a:r>
          </a:p>
          <a:p>
            <a:pPr marL="180975" indent="-180975">
              <a:buClr>
                <a:srgbClr val="FF0000"/>
              </a:buClr>
              <a:buFontTx/>
              <a:buChar char="•"/>
            </a:pPr>
            <a:r>
              <a:rPr lang="en-GB" sz="1000" smtClean="0">
                <a:solidFill>
                  <a:srgbClr val="5F6A72"/>
                </a:solidFill>
              </a:rPr>
              <a:t>Electronic warfare systems</a:t>
            </a:r>
          </a:p>
          <a:p>
            <a:pPr marL="180975" indent="-180975">
              <a:buClr>
                <a:srgbClr val="FF0000"/>
              </a:buClr>
              <a:buFontTx/>
              <a:buChar char="•"/>
            </a:pPr>
            <a:r>
              <a:rPr lang="en-GB" sz="1000" smtClean="0">
                <a:solidFill>
                  <a:srgbClr val="5F6A72"/>
                </a:solidFill>
              </a:rPr>
              <a:t>Avionics</a:t>
            </a:r>
          </a:p>
          <a:p>
            <a:pPr marL="180975" indent="-180975">
              <a:buClr>
                <a:srgbClr val="FF0000"/>
              </a:buClr>
              <a:buFontTx/>
              <a:buChar char="•"/>
            </a:pPr>
            <a:r>
              <a:rPr lang="en-GB" sz="1000" smtClean="0">
                <a:solidFill>
                  <a:srgbClr val="5F6A72"/>
                </a:solidFill>
              </a:rPr>
              <a:t>Integrated mission systems</a:t>
            </a:r>
          </a:p>
          <a:p>
            <a:pPr marL="180975" indent="-180975">
              <a:buClr>
                <a:srgbClr val="FF0000"/>
              </a:buClr>
              <a:buFontTx/>
              <a:buChar char="•"/>
            </a:pPr>
            <a:r>
              <a:rPr lang="en-GB" sz="1000" smtClean="0">
                <a:solidFill>
                  <a:srgbClr val="5F6A72"/>
                </a:solidFill>
              </a:rPr>
              <a:t>Airborne surveillance systems</a:t>
            </a:r>
          </a:p>
          <a:p>
            <a:pPr marL="180975" indent="-180975">
              <a:buClr>
                <a:srgbClr val="FF0000"/>
              </a:buClr>
              <a:buFontTx/>
              <a:buChar char="•"/>
            </a:pPr>
            <a:r>
              <a:rPr lang="en-GB" sz="1000" smtClean="0">
                <a:solidFill>
                  <a:srgbClr val="5F6A72"/>
                </a:solidFill>
              </a:rPr>
              <a:t>Tactical UAS</a:t>
            </a:r>
          </a:p>
          <a:p>
            <a:pPr marL="180975" indent="-180975">
              <a:buClr>
                <a:srgbClr val="FF0000"/>
              </a:buClr>
              <a:buFontTx/>
              <a:buChar char="•"/>
            </a:pPr>
            <a:r>
              <a:rPr lang="en-GB" sz="1000" smtClean="0">
                <a:solidFill>
                  <a:srgbClr val="5F6A72"/>
                </a:solidFill>
              </a:rPr>
              <a:t>Target drones</a:t>
            </a:r>
          </a:p>
          <a:p>
            <a:pPr marL="180975" indent="-180975">
              <a:buClr>
                <a:srgbClr val="FF0000"/>
              </a:buClr>
              <a:buFontTx/>
              <a:buChar char="•"/>
            </a:pPr>
            <a:r>
              <a:rPr lang="en-GB" sz="1000" smtClean="0">
                <a:solidFill>
                  <a:srgbClr val="5F6A72"/>
                </a:solidFill>
              </a:rPr>
              <a:t>Simulation systems</a:t>
            </a:r>
          </a:p>
          <a:p>
            <a:pPr marL="180975" indent="-180975">
              <a:buClr>
                <a:srgbClr val="FF0000"/>
              </a:buClr>
              <a:buFontTx/>
              <a:buChar char="•"/>
            </a:pPr>
            <a:r>
              <a:rPr lang="en-GB" sz="1000" smtClean="0">
                <a:solidFill>
                  <a:srgbClr val="5F6A72"/>
                </a:solidFill>
              </a:rPr>
              <a:t>Space sensors and equipment</a:t>
            </a:r>
            <a:endParaRPr lang="en-GB" sz="1200" smtClean="0"/>
          </a:p>
        </p:txBody>
      </p:sp>
      <p:sp>
        <p:nvSpPr>
          <p:cNvPr id="13324" name="Segnaposto contenuto 2"/>
          <p:cNvSpPr>
            <a:spLocks noGrp="1"/>
          </p:cNvSpPr>
          <p:nvPr>
            <p:ph sz="half" idx="4294967295"/>
          </p:nvPr>
        </p:nvSpPr>
        <p:spPr>
          <a:xfrm>
            <a:off x="3586163" y="2752725"/>
            <a:ext cx="2444750" cy="1771650"/>
          </a:xfrm>
        </p:spPr>
        <p:txBody>
          <a:bodyPr/>
          <a:lstStyle/>
          <a:p>
            <a:pPr marL="180975" indent="-180975">
              <a:buFontTx/>
              <a:buNone/>
            </a:pPr>
            <a:endParaRPr lang="en-GB" sz="1200" b="1" smtClean="0"/>
          </a:p>
          <a:p>
            <a:pPr marL="180975" indent="-180975">
              <a:buClr>
                <a:srgbClr val="FF0000"/>
              </a:buClr>
              <a:buFontTx/>
              <a:buChar char="•"/>
            </a:pPr>
            <a:r>
              <a:rPr lang="en-GB" sz="1000" smtClean="0">
                <a:solidFill>
                  <a:srgbClr val="5F6A72"/>
                </a:solidFill>
              </a:rPr>
              <a:t>Integrated command land and naval command and control systems</a:t>
            </a:r>
          </a:p>
          <a:p>
            <a:pPr marL="180975" indent="-180975">
              <a:buClr>
                <a:srgbClr val="FF0000"/>
              </a:buClr>
              <a:buFontTx/>
              <a:buChar char="•"/>
            </a:pPr>
            <a:r>
              <a:rPr lang="en-GB" sz="1000" smtClean="0">
                <a:solidFill>
                  <a:srgbClr val="5F6A72"/>
                </a:solidFill>
              </a:rPr>
              <a:t>Land and naval radar</a:t>
            </a:r>
          </a:p>
          <a:p>
            <a:pPr marL="180975" indent="-180975">
              <a:buClr>
                <a:srgbClr val="FF0000"/>
              </a:buClr>
              <a:buFontTx/>
              <a:buChar char="•"/>
            </a:pPr>
            <a:r>
              <a:rPr lang="en-GB" sz="1000" smtClean="0">
                <a:solidFill>
                  <a:srgbClr val="5F6A72"/>
                </a:solidFill>
              </a:rPr>
              <a:t>Electro-optical sensors</a:t>
            </a:r>
          </a:p>
          <a:p>
            <a:pPr marL="180975" indent="-180975">
              <a:buClr>
                <a:srgbClr val="FF0000"/>
              </a:buClr>
              <a:buFontTx/>
              <a:buChar char="•"/>
            </a:pPr>
            <a:r>
              <a:rPr lang="en-GB" sz="1000" smtClean="0">
                <a:solidFill>
                  <a:srgbClr val="5F6A72"/>
                </a:solidFill>
              </a:rPr>
              <a:t>Tactical communication systems and equipment</a:t>
            </a:r>
          </a:p>
          <a:p>
            <a:pPr marL="180975" indent="-180975">
              <a:buClr>
                <a:srgbClr val="FF0000"/>
              </a:buClr>
              <a:buFontTx/>
              <a:buChar char="•"/>
            </a:pPr>
            <a:r>
              <a:rPr lang="en-GB" sz="1000" smtClean="0">
                <a:solidFill>
                  <a:srgbClr val="5F6A72"/>
                </a:solidFill>
              </a:rPr>
              <a:t>Battlefield protection systems and equipment</a:t>
            </a:r>
          </a:p>
          <a:p>
            <a:pPr marL="180975" indent="-180975">
              <a:buFontTx/>
              <a:buNone/>
            </a:pPr>
            <a:endParaRPr lang="it-IT" sz="1200" smtClean="0"/>
          </a:p>
        </p:txBody>
      </p:sp>
      <p:sp>
        <p:nvSpPr>
          <p:cNvPr id="13325" name="Segnaposto contenuto 2"/>
          <p:cNvSpPr>
            <a:spLocks noGrp="1"/>
          </p:cNvSpPr>
          <p:nvPr>
            <p:ph sz="half" idx="4294967295"/>
          </p:nvPr>
        </p:nvSpPr>
        <p:spPr>
          <a:xfrm>
            <a:off x="6219825" y="2743200"/>
            <a:ext cx="2390775" cy="1954213"/>
          </a:xfrm>
        </p:spPr>
        <p:txBody>
          <a:bodyPr/>
          <a:lstStyle/>
          <a:p>
            <a:pPr marL="180975" indent="-180975">
              <a:buFontTx/>
              <a:buNone/>
            </a:pPr>
            <a:endParaRPr lang="en-GB" sz="1200" b="1" smtClean="0"/>
          </a:p>
          <a:p>
            <a:pPr marL="180975" indent="-180975">
              <a:buClr>
                <a:srgbClr val="FF0000"/>
              </a:buClr>
              <a:buFontTx/>
              <a:buChar char="•"/>
            </a:pPr>
            <a:endParaRPr lang="en-GB" sz="1200" b="1" smtClean="0"/>
          </a:p>
          <a:p>
            <a:pPr marL="180975" indent="-180975">
              <a:buClr>
                <a:srgbClr val="FF0000"/>
              </a:buClr>
              <a:buFontTx/>
              <a:buChar char="•"/>
            </a:pPr>
            <a:r>
              <a:rPr lang="en-GB" sz="1000" smtClean="0">
                <a:solidFill>
                  <a:srgbClr val="5F6A72"/>
                </a:solidFill>
              </a:rPr>
              <a:t>Homeland and critical infrastructures’ protection and security architectures</a:t>
            </a:r>
          </a:p>
          <a:p>
            <a:pPr marL="180975" indent="-180975">
              <a:buClr>
                <a:srgbClr val="FF0000"/>
              </a:buClr>
              <a:buFontTx/>
              <a:buChar char="•"/>
            </a:pPr>
            <a:r>
              <a:rPr lang="en-GB" sz="1000" smtClean="0">
                <a:solidFill>
                  <a:srgbClr val="5F6A72"/>
                </a:solidFill>
              </a:rPr>
              <a:t>Secure communications systems</a:t>
            </a:r>
          </a:p>
          <a:p>
            <a:pPr marL="180975" indent="-180975">
              <a:buClr>
                <a:srgbClr val="FF0000"/>
              </a:buClr>
              <a:buFontTx/>
              <a:buChar char="•"/>
            </a:pPr>
            <a:r>
              <a:rPr lang="en-GB" sz="1000" smtClean="0">
                <a:solidFill>
                  <a:srgbClr val="5F6A72"/>
                </a:solidFill>
              </a:rPr>
              <a:t>Information technology</a:t>
            </a:r>
          </a:p>
          <a:p>
            <a:pPr marL="180975" indent="-180975">
              <a:buClr>
                <a:srgbClr val="FF0000"/>
              </a:buClr>
              <a:buFontTx/>
              <a:buChar char="•"/>
            </a:pPr>
            <a:r>
              <a:rPr lang="en-GB" sz="1000" smtClean="0">
                <a:solidFill>
                  <a:srgbClr val="5F6A72"/>
                </a:solidFill>
              </a:rPr>
              <a:t>Information management and automation systems </a:t>
            </a:r>
          </a:p>
          <a:p>
            <a:pPr marL="180975" indent="-180975">
              <a:buClr>
                <a:srgbClr val="FF0000"/>
              </a:buClr>
              <a:buFontTx/>
              <a:buChar char="•"/>
            </a:pPr>
            <a:r>
              <a:rPr lang="en-GB" sz="1000" smtClean="0">
                <a:solidFill>
                  <a:srgbClr val="5F6A72"/>
                </a:solidFill>
              </a:rPr>
              <a:t>Airport systems</a:t>
            </a:r>
          </a:p>
          <a:p>
            <a:pPr marL="180975" indent="-180975">
              <a:buClr>
                <a:srgbClr val="FF0000"/>
              </a:buClr>
              <a:buFontTx/>
              <a:buChar char="•"/>
            </a:pPr>
            <a:r>
              <a:rPr lang="en-GB" sz="1000" smtClean="0">
                <a:solidFill>
                  <a:srgbClr val="5F6A72"/>
                </a:solidFill>
              </a:rPr>
              <a:t>Air traffic and vessel management and control systems </a:t>
            </a:r>
          </a:p>
        </p:txBody>
      </p:sp>
      <p:sp>
        <p:nvSpPr>
          <p:cNvPr id="2" name="Segnaposto contenuto 2"/>
          <p:cNvSpPr>
            <a:spLocks/>
          </p:cNvSpPr>
          <p:nvPr/>
        </p:nvSpPr>
        <p:spPr bwMode="auto">
          <a:xfrm>
            <a:off x="1047750" y="2733675"/>
            <a:ext cx="238601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20000"/>
              </a:spcBef>
              <a:buSzPct val="150000"/>
            </a:pPr>
            <a:r>
              <a:rPr lang="en-US" sz="1200" b="1" dirty="0">
                <a:solidFill>
                  <a:srgbClr val="0070C0"/>
                </a:solidFill>
              </a:rPr>
              <a:t>Airborne and Space Systems Division</a:t>
            </a:r>
          </a:p>
        </p:txBody>
      </p:sp>
      <p:sp>
        <p:nvSpPr>
          <p:cNvPr id="3" name="Segnaposto contenuto 2"/>
          <p:cNvSpPr>
            <a:spLocks/>
          </p:cNvSpPr>
          <p:nvPr/>
        </p:nvSpPr>
        <p:spPr bwMode="auto">
          <a:xfrm>
            <a:off x="6240463" y="2743200"/>
            <a:ext cx="239077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20000"/>
              </a:spcBef>
              <a:buSzPct val="150000"/>
            </a:pPr>
            <a:r>
              <a:rPr lang="en-GB" sz="1200" b="1" dirty="0">
                <a:solidFill>
                  <a:srgbClr val="0070C0"/>
                </a:solidFill>
              </a:rPr>
              <a:t>Security and Smart Systems Division</a:t>
            </a:r>
          </a:p>
        </p:txBody>
      </p:sp>
      <p:sp>
        <p:nvSpPr>
          <p:cNvPr id="4" name="Segnaposto contenuto 2"/>
          <p:cNvSpPr>
            <a:spLocks/>
          </p:cNvSpPr>
          <p:nvPr/>
        </p:nvSpPr>
        <p:spPr bwMode="auto">
          <a:xfrm>
            <a:off x="3595688" y="2736850"/>
            <a:ext cx="244475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pPr marL="180975" indent="-180975" eaLnBrk="0" hangingPunct="0">
              <a:spcBef>
                <a:spcPct val="20000"/>
              </a:spcBef>
              <a:buSzPct val="150000"/>
            </a:pPr>
            <a:r>
              <a:rPr lang="en-GB" sz="1200" b="1" dirty="0">
                <a:solidFill>
                  <a:srgbClr val="0070C0"/>
                </a:solidFill>
              </a:rPr>
              <a:t>Land and Naval Systems Division</a:t>
            </a:r>
            <a:endParaRPr lang="it-IT" sz="1200" dirty="0">
              <a:solidFill>
                <a:srgbClr val="0070C0"/>
              </a:solidFill>
            </a:endParaRPr>
          </a:p>
        </p:txBody>
      </p:sp>
      <p:sp>
        <p:nvSpPr>
          <p:cNvPr id="5" name="Ovale 4"/>
          <p:cNvSpPr/>
          <p:nvPr/>
        </p:nvSpPr>
        <p:spPr bwMode="auto">
          <a:xfrm>
            <a:off x="895350" y="4724400"/>
            <a:ext cx="2411730" cy="312738"/>
          </a:xfrm>
          <a:prstGeom prst="ellipse">
            <a:avLst/>
          </a:prstGeom>
          <a:no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endParaRPr>
          </a:p>
        </p:txBody>
      </p:sp>
      <p:sp>
        <p:nvSpPr>
          <p:cNvPr id="6" name="CasellaDiTesto 5"/>
          <p:cNvSpPr txBox="1"/>
          <p:nvPr/>
        </p:nvSpPr>
        <p:spPr>
          <a:xfrm>
            <a:off x="716280" y="5560814"/>
            <a:ext cx="7360920" cy="369332"/>
          </a:xfrm>
          <a:prstGeom prst="rect">
            <a:avLst/>
          </a:prstGeom>
          <a:noFill/>
        </p:spPr>
        <p:txBody>
          <a:bodyPr wrap="square" rtlCol="0">
            <a:spAutoFit/>
          </a:bodyPr>
          <a:lstStyle/>
          <a:p>
            <a:r>
              <a:rPr lang="it-IT" dirty="0" err="1" smtClean="0">
                <a:solidFill>
                  <a:srgbClr val="0000FF"/>
                </a:solidFill>
              </a:rPr>
              <a:t>These</a:t>
            </a:r>
            <a:r>
              <a:rPr lang="it-IT" dirty="0" smtClean="0">
                <a:solidFill>
                  <a:srgbClr val="0000FF"/>
                </a:solidFill>
              </a:rPr>
              <a:t> are the SELEX ES </a:t>
            </a:r>
            <a:r>
              <a:rPr lang="it-IT" dirty="0" err="1" smtClean="0">
                <a:solidFill>
                  <a:srgbClr val="0000FF"/>
                </a:solidFill>
              </a:rPr>
              <a:t>products</a:t>
            </a:r>
            <a:r>
              <a:rPr lang="it-IT" dirty="0" smtClean="0">
                <a:solidFill>
                  <a:srgbClr val="0000FF"/>
                </a:solidFill>
              </a:rPr>
              <a:t> </a:t>
            </a:r>
            <a:r>
              <a:rPr lang="it-IT" dirty="0" err="1" smtClean="0">
                <a:solidFill>
                  <a:srgbClr val="0000FF"/>
                </a:solidFill>
              </a:rPr>
              <a:t>interested</a:t>
            </a:r>
            <a:r>
              <a:rPr lang="it-IT" dirty="0" smtClean="0">
                <a:solidFill>
                  <a:srgbClr val="0000FF"/>
                </a:solidFill>
              </a:rPr>
              <a:t> in </a:t>
            </a:r>
            <a:r>
              <a:rPr lang="it-IT" dirty="0" err="1" smtClean="0">
                <a:solidFill>
                  <a:srgbClr val="0000FF"/>
                </a:solidFill>
              </a:rPr>
              <a:t>radiation</a:t>
            </a:r>
            <a:r>
              <a:rPr lang="it-IT" dirty="0" smtClean="0">
                <a:solidFill>
                  <a:srgbClr val="0000FF"/>
                </a:solidFill>
              </a:rPr>
              <a:t> </a:t>
            </a:r>
            <a:r>
              <a:rPr lang="it-IT" dirty="0" err="1" smtClean="0">
                <a:solidFill>
                  <a:srgbClr val="0000FF"/>
                </a:solidFill>
              </a:rPr>
              <a:t>issues</a:t>
            </a:r>
            <a:r>
              <a:rPr lang="it-IT" dirty="0" smtClean="0">
                <a:solidFill>
                  <a:srgbClr val="0000FF"/>
                </a:solidFill>
              </a:rPr>
              <a:t>.</a:t>
            </a:r>
            <a:endParaRPr lang="it-IT" dirty="0">
              <a:solidFill>
                <a:srgbClr val="0000FF"/>
              </a:solidFill>
            </a:endParaRPr>
          </a:p>
        </p:txBody>
      </p:sp>
      <p:sp>
        <p:nvSpPr>
          <p:cNvPr id="7" name="Freccia in giù 6"/>
          <p:cNvSpPr/>
          <p:nvPr/>
        </p:nvSpPr>
        <p:spPr bwMode="auto">
          <a:xfrm>
            <a:off x="1865233" y="5196840"/>
            <a:ext cx="471964" cy="363974"/>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 xmlns:p14="http://schemas.microsoft.com/office/powerpoint/2010/main" val="4269014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13323"/>
                                        </p:tgtEl>
                                        <p:attrNameLst>
                                          <p:attrName>style.visibility</p:attrName>
                                        </p:attrNameLst>
                                      </p:cBhvr>
                                      <p:to>
                                        <p:strVal val="visible"/>
                                      </p:to>
                                    </p:set>
                                    <p:animEffect transition="in" filter="slide(fromTop)">
                                      <p:cBhvr>
                                        <p:cTn id="13" dur="500"/>
                                        <p:tgtEl>
                                          <p:spTgt spid="13323"/>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lide(fromTop)">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13324"/>
                                        </p:tgtEl>
                                        <p:attrNameLst>
                                          <p:attrName>style.visibility</p:attrName>
                                        </p:attrNameLst>
                                      </p:cBhvr>
                                      <p:to>
                                        <p:strVal val="visible"/>
                                      </p:to>
                                    </p:set>
                                    <p:animEffect transition="in" filter="slide(fromTop)">
                                      <p:cBhvr>
                                        <p:cTn id="27" dur="500"/>
                                        <p:tgtEl>
                                          <p:spTgt spid="13324"/>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slide(fromTop)">
                                      <p:cBhvr>
                                        <p:cTn id="30" dur="10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13325"/>
                                        </p:tgtEl>
                                        <p:attrNameLst>
                                          <p:attrName>style.visibility</p:attrName>
                                        </p:attrNameLst>
                                      </p:cBhvr>
                                      <p:to>
                                        <p:strVal val="visible"/>
                                      </p:to>
                                    </p:set>
                                    <p:animEffect transition="in" filter="slide(fromTop)">
                                      <p:cBhvr>
                                        <p:cTn id="41" dur="500"/>
                                        <p:tgtEl>
                                          <p:spTgt spid="13325"/>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slide(fromTop)">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3323" grpId="0"/>
      <p:bldP spid="13324" grpId="0"/>
      <p:bldP spid="13325" grpId="0"/>
      <p:bldP spid="2" grpId="0"/>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40</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r>
              <a:rPr lang="it-IT" b="1" dirty="0" smtClean="0"/>
              <a:t>Valutazioni impatti e scelta </a:t>
            </a:r>
            <a:r>
              <a:rPr lang="it-IT" b="1" dirty="0"/>
              <a:t>contromisure </a:t>
            </a:r>
            <a:r>
              <a:rPr lang="it-IT" b="1" dirty="0" smtClean="0"/>
              <a:t>necessarie:</a:t>
            </a:r>
          </a:p>
          <a:p>
            <a:pPr lvl="1"/>
            <a:r>
              <a:rPr lang="it-IT" dirty="0" smtClean="0"/>
              <a:t>cambi </a:t>
            </a:r>
            <a:r>
              <a:rPr lang="it-IT" dirty="0"/>
              <a:t>nel design </a:t>
            </a:r>
            <a:r>
              <a:rPr lang="it-IT" dirty="0" smtClean="0"/>
              <a:t>HW </a:t>
            </a:r>
            <a:r>
              <a:rPr lang="it-IT" dirty="0" smtClean="0"/>
              <a:t>(</a:t>
            </a:r>
            <a:r>
              <a:rPr lang="it-IT" dirty="0" smtClean="0"/>
              <a:t>esempio </a:t>
            </a:r>
            <a:r>
              <a:rPr lang="it-IT" dirty="0" smtClean="0"/>
              <a:t>shielding locale, vedi </a:t>
            </a:r>
            <a:r>
              <a:rPr lang="it-IT" dirty="0" smtClean="0"/>
              <a:t>figura)</a:t>
            </a:r>
            <a:endParaRPr lang="it-IT" b="1" dirty="0" smtClean="0"/>
          </a:p>
          <a:p>
            <a:pPr lvl="1"/>
            <a:r>
              <a:rPr lang="it-IT" dirty="0" smtClean="0"/>
              <a:t>soluzioni </a:t>
            </a:r>
            <a:r>
              <a:rPr lang="it-IT" dirty="0" smtClean="0"/>
              <a:t>SW/FW </a:t>
            </a:r>
            <a:r>
              <a:rPr lang="it-IT" dirty="0" smtClean="0"/>
              <a:t>per differenti modi operativi (valutati </a:t>
            </a:r>
            <a:r>
              <a:rPr lang="it-IT" dirty="0" smtClean="0"/>
              <a:t>a system </a:t>
            </a:r>
            <a:r>
              <a:rPr lang="it-IT" dirty="0" smtClean="0"/>
              <a:t>level)</a:t>
            </a:r>
          </a:p>
          <a:p>
            <a:pPr lvl="1"/>
            <a:r>
              <a:rPr lang="it-IT" dirty="0" smtClean="0"/>
              <a:t>iterazione </a:t>
            </a:r>
            <a:r>
              <a:rPr lang="it-IT" dirty="0" smtClean="0"/>
              <a:t>con specialisti </a:t>
            </a:r>
            <a:r>
              <a:rPr lang="it-IT" dirty="0" smtClean="0"/>
              <a:t>coinvolti, fattibilità, impatti</a:t>
            </a:r>
            <a:endParaRPr lang="it-IT" dirty="0" smtClean="0"/>
          </a:p>
          <a:p>
            <a:endParaRPr lang="it-IT" b="1" dirty="0" smtClean="0"/>
          </a:p>
          <a:p>
            <a:r>
              <a:rPr lang="it-IT" b="1" dirty="0" smtClean="0"/>
              <a:t>Cambio </a:t>
            </a:r>
            <a:r>
              <a:rPr lang="it-IT" b="1" dirty="0"/>
              <a:t>di </a:t>
            </a:r>
            <a:r>
              <a:rPr lang="it-IT" b="1" dirty="0" err="1"/>
              <a:t>tools</a:t>
            </a:r>
            <a:r>
              <a:rPr lang="it-IT" b="1" dirty="0"/>
              <a:t> </a:t>
            </a:r>
            <a:r>
              <a:rPr lang="it-IT" b="1" dirty="0" smtClean="0"/>
              <a:t>e approfondimenti</a:t>
            </a:r>
            <a:r>
              <a:rPr lang="it-IT" b="1" dirty="0"/>
              <a:t> </a:t>
            </a:r>
            <a:r>
              <a:rPr lang="it-IT" b="1" dirty="0" smtClean="0"/>
              <a:t>conoscenze </a:t>
            </a:r>
            <a:r>
              <a:rPr lang="it-IT" dirty="0" smtClean="0"/>
              <a:t>(esempio ambiente non standard, dominato da elettroni come quello di Giove)</a:t>
            </a:r>
          </a:p>
          <a:p>
            <a:endParaRPr lang="it-IT" b="1" dirty="0"/>
          </a:p>
          <a:p>
            <a:r>
              <a:rPr lang="it-IT" b="1" dirty="0" smtClean="0"/>
              <a:t>Iterazioni </a:t>
            </a:r>
            <a:r>
              <a:rPr lang="it-IT" b="1" dirty="0"/>
              <a:t>con </a:t>
            </a:r>
            <a:r>
              <a:rPr lang="it-IT" b="1" dirty="0" smtClean="0"/>
              <a:t>cliente se necessario</a:t>
            </a:r>
          </a:p>
          <a:p>
            <a:pPr lvl="1"/>
            <a:r>
              <a:rPr lang="it-IT" dirty="0" smtClean="0"/>
              <a:t>Esempio chiedere più massa</a:t>
            </a:r>
          </a:p>
          <a:p>
            <a:pPr lvl="1"/>
            <a:r>
              <a:rPr lang="it-IT" dirty="0" smtClean="0"/>
              <a:t>Più volume</a:t>
            </a:r>
          </a:p>
          <a:p>
            <a:pPr lvl="1"/>
            <a:r>
              <a:rPr lang="it-IT" dirty="0" smtClean="0"/>
              <a:t>Più potenza disponibile</a:t>
            </a:r>
          </a:p>
          <a:p>
            <a:pPr lvl="1"/>
            <a:r>
              <a:rPr lang="it-IT" dirty="0" smtClean="0"/>
              <a:t>....</a:t>
            </a:r>
          </a:p>
          <a:p>
            <a:pPr lvl="1"/>
            <a:endParaRPr lang="it-IT" dirty="0"/>
          </a:p>
          <a:p>
            <a:r>
              <a:rPr lang="it-IT" b="1" dirty="0" err="1"/>
              <a:t>Loop</a:t>
            </a:r>
            <a:r>
              <a:rPr lang="it-IT" b="1" dirty="0"/>
              <a:t> dei passi precedenti</a:t>
            </a:r>
          </a:p>
          <a:p>
            <a:pPr lvl="1"/>
            <a:endParaRPr lang="it-IT"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15554" y="3438711"/>
            <a:ext cx="4233146" cy="28954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498305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646331"/>
          </a:xfrm>
        </p:spPr>
        <p:txBody>
          <a:bodyPr/>
          <a:lstStyle/>
          <a:p>
            <a:r>
              <a:rPr lang="it-IT" dirty="0"/>
              <a:t>Esempio di flusso di lavoro: progetto di uno star </a:t>
            </a:r>
            <a:r>
              <a:rPr lang="it-IT" dirty="0" err="1"/>
              <a:t>tracker</a:t>
            </a:r>
            <a:endParaRPr lang="it-IT" dirty="0"/>
          </a:p>
        </p:txBody>
      </p:sp>
      <p:sp>
        <p:nvSpPr>
          <p:cNvPr id="6" name="Slide Number Placeholder 5"/>
          <p:cNvSpPr>
            <a:spLocks noGrp="1"/>
          </p:cNvSpPr>
          <p:nvPr>
            <p:ph type="sldNum" sz="quarter" idx="10"/>
          </p:nvPr>
        </p:nvSpPr>
        <p:spPr/>
        <p:txBody>
          <a:bodyPr/>
          <a:lstStyle/>
          <a:p>
            <a:pPr>
              <a:defRPr/>
            </a:pPr>
            <a:fld id="{A1CFD05D-04E9-457F-8B0D-373FC87BE1D7}" type="slidenum">
              <a:rPr lang="en-US" smtClean="0"/>
              <a:pPr>
                <a:defRPr/>
              </a:pPr>
              <a:t>41</a:t>
            </a:fld>
            <a:endParaRPr lang="en-US" dirty="0"/>
          </a:p>
        </p:txBody>
      </p:sp>
      <p:sp>
        <p:nvSpPr>
          <p:cNvPr id="13316"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3314" name="Content Placeholder 2"/>
          <p:cNvSpPr>
            <a:spLocks noGrp="1"/>
          </p:cNvSpPr>
          <p:nvPr>
            <p:ph idx="1"/>
          </p:nvPr>
        </p:nvSpPr>
        <p:spPr/>
        <p:txBody>
          <a:bodyPr/>
          <a:lstStyle/>
          <a:p>
            <a:r>
              <a:rPr lang="it-IT" b="1" dirty="0" smtClean="0"/>
              <a:t>Emissione </a:t>
            </a:r>
            <a:r>
              <a:rPr lang="it-IT" b="1" dirty="0"/>
              <a:t>documenti di </a:t>
            </a:r>
            <a:r>
              <a:rPr lang="it-IT" b="1" dirty="0" smtClean="0"/>
              <a:t>analisi</a:t>
            </a:r>
          </a:p>
          <a:p>
            <a:endParaRPr lang="it-IT" dirty="0"/>
          </a:p>
          <a:p>
            <a:r>
              <a:rPr lang="it-IT" b="1" dirty="0"/>
              <a:t>Piano di </a:t>
            </a:r>
            <a:r>
              <a:rPr lang="it-IT" b="1" dirty="0" err="1"/>
              <a:t>procurement</a:t>
            </a:r>
            <a:r>
              <a:rPr lang="it-IT" b="1" dirty="0"/>
              <a:t> e </a:t>
            </a:r>
            <a:r>
              <a:rPr lang="it-IT" b="1" dirty="0" smtClean="0"/>
              <a:t>test</a:t>
            </a:r>
          </a:p>
          <a:p>
            <a:pPr lvl="1"/>
            <a:r>
              <a:rPr lang="it-IT" dirty="0" smtClean="0"/>
              <a:t>Test standard, gestiti da </a:t>
            </a:r>
            <a:r>
              <a:rPr lang="it-IT" dirty="0" smtClean="0"/>
              <a:t>costruttore/fornitore </a:t>
            </a:r>
            <a:r>
              <a:rPr lang="it-IT" dirty="0" smtClean="0"/>
              <a:t>e agenzia di procurement</a:t>
            </a:r>
          </a:p>
          <a:p>
            <a:pPr lvl="1"/>
            <a:r>
              <a:rPr lang="it-IT" dirty="0" smtClean="0"/>
              <a:t>Test non standard, con caratterizzazioni dedicate</a:t>
            </a:r>
          </a:p>
          <a:p>
            <a:endParaRPr lang="it-IT" b="1" dirty="0"/>
          </a:p>
          <a:p>
            <a:pPr marL="180975" lvl="1">
              <a:buFont typeface="Arial" pitchFamily="34" charset="0"/>
              <a:buChar char="•"/>
            </a:pPr>
            <a:r>
              <a:rPr lang="it-IT" b="1" dirty="0"/>
              <a:t>Review dedicata </a:t>
            </a:r>
            <a:r>
              <a:rPr lang="it-IT" b="1" dirty="0" smtClean="0"/>
              <a:t>(alle radiazioni) o </a:t>
            </a:r>
            <a:r>
              <a:rPr lang="it-IT" b="1" dirty="0"/>
              <a:t>generica </a:t>
            </a:r>
            <a:r>
              <a:rPr lang="it-IT" b="1" dirty="0" smtClean="0"/>
              <a:t>(di revisione progetto) con </a:t>
            </a:r>
            <a:r>
              <a:rPr lang="it-IT" b="1" dirty="0"/>
              <a:t>cliente</a:t>
            </a:r>
          </a:p>
          <a:p>
            <a:endParaRPr lang="it-IT" dirty="0"/>
          </a:p>
        </p:txBody>
      </p:sp>
    </p:spTree>
    <p:extLst>
      <p:ext uri="{BB962C8B-B14F-4D97-AF65-F5344CB8AC3E}">
        <p14:creationId xmlns="" xmlns:p14="http://schemas.microsoft.com/office/powerpoint/2010/main" val="949830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Selex ES Space </a:t>
            </a:r>
            <a:r>
              <a:rPr lang="it-IT" dirty="0" err="1" smtClean="0"/>
              <a:t>Products</a:t>
            </a:r>
            <a:endParaRPr lang="it-IT" dirty="0"/>
          </a:p>
        </p:txBody>
      </p:sp>
      <p:sp>
        <p:nvSpPr>
          <p:cNvPr id="3" name="Segnaposto contenuto 2"/>
          <p:cNvSpPr>
            <a:spLocks noGrp="1"/>
          </p:cNvSpPr>
          <p:nvPr>
            <p:ph idx="1"/>
          </p:nvPr>
        </p:nvSpPr>
        <p:spPr>
          <a:xfrm>
            <a:off x="914400" y="1371599"/>
            <a:ext cx="7773988" cy="4616648"/>
          </a:xfrm>
        </p:spPr>
        <p:txBody>
          <a:bodyPr/>
          <a:lstStyle/>
          <a:p>
            <a:r>
              <a:rPr lang="it-IT" dirty="0" smtClean="0">
                <a:solidFill>
                  <a:srgbClr val="000000"/>
                </a:solidFill>
              </a:rPr>
              <a:t>Prodotti “spazio” Selex ES sono:</a:t>
            </a:r>
          </a:p>
          <a:p>
            <a:pPr lvl="1"/>
            <a:r>
              <a:rPr lang="it-IT" b="1" dirty="0" err="1" smtClean="0">
                <a:solidFill>
                  <a:srgbClr val="000000"/>
                </a:solidFill>
              </a:rPr>
              <a:t>Electro</a:t>
            </a:r>
            <a:r>
              <a:rPr lang="it-IT" b="1" dirty="0" smtClean="0">
                <a:solidFill>
                  <a:srgbClr val="000000"/>
                </a:solidFill>
              </a:rPr>
              <a:t>-Optical </a:t>
            </a:r>
            <a:r>
              <a:rPr lang="it-IT" b="1" dirty="0" err="1" smtClean="0">
                <a:solidFill>
                  <a:srgbClr val="000000"/>
                </a:solidFill>
              </a:rPr>
              <a:t>Payload</a:t>
            </a:r>
            <a:r>
              <a:rPr lang="it-IT" b="1" dirty="0" smtClean="0">
                <a:solidFill>
                  <a:srgbClr val="000000"/>
                </a:solidFill>
              </a:rPr>
              <a:t> </a:t>
            </a:r>
            <a:r>
              <a:rPr lang="it-IT" b="1" dirty="0">
                <a:solidFill>
                  <a:srgbClr val="000000"/>
                </a:solidFill>
              </a:rPr>
              <a:t>S</a:t>
            </a:r>
            <a:r>
              <a:rPr lang="it-IT" b="1" dirty="0" smtClean="0">
                <a:solidFill>
                  <a:srgbClr val="000000"/>
                </a:solidFill>
              </a:rPr>
              <a:t>ystems (</a:t>
            </a:r>
            <a:r>
              <a:rPr lang="it-IT" b="1" dirty="0" err="1" smtClean="0">
                <a:solidFill>
                  <a:srgbClr val="000000"/>
                </a:solidFill>
              </a:rPr>
              <a:t>active</a:t>
            </a:r>
            <a:r>
              <a:rPr lang="it-IT" b="1" dirty="0" smtClean="0">
                <a:solidFill>
                  <a:srgbClr val="000000"/>
                </a:solidFill>
              </a:rPr>
              <a:t>/passive)</a:t>
            </a:r>
            <a:endParaRPr lang="it-IT" b="1" dirty="0">
              <a:solidFill>
                <a:srgbClr val="000000"/>
              </a:solidFill>
            </a:endParaRPr>
          </a:p>
          <a:p>
            <a:pPr lvl="1"/>
            <a:r>
              <a:rPr lang="it-IT" b="1" dirty="0" err="1" smtClean="0">
                <a:solidFill>
                  <a:srgbClr val="000000"/>
                </a:solidFill>
              </a:rPr>
              <a:t>Attitude</a:t>
            </a:r>
            <a:r>
              <a:rPr lang="it-IT" b="1" dirty="0" smtClean="0">
                <a:solidFill>
                  <a:srgbClr val="000000"/>
                </a:solidFill>
              </a:rPr>
              <a:t> Control </a:t>
            </a:r>
            <a:r>
              <a:rPr lang="it-IT" b="1" dirty="0" err="1" smtClean="0">
                <a:solidFill>
                  <a:srgbClr val="000000"/>
                </a:solidFill>
              </a:rPr>
              <a:t>Sensors</a:t>
            </a:r>
            <a:endParaRPr lang="it-IT" b="1" dirty="0" smtClean="0">
              <a:solidFill>
                <a:srgbClr val="000000"/>
              </a:solidFill>
            </a:endParaRPr>
          </a:p>
          <a:p>
            <a:pPr lvl="1"/>
            <a:r>
              <a:rPr lang="it-IT" b="1" dirty="0" err="1" smtClean="0">
                <a:solidFill>
                  <a:srgbClr val="000000"/>
                </a:solidFill>
              </a:rPr>
              <a:t>Photovoltaic</a:t>
            </a:r>
            <a:r>
              <a:rPr lang="it-IT" b="1" dirty="0" smtClean="0">
                <a:solidFill>
                  <a:srgbClr val="000000"/>
                </a:solidFill>
              </a:rPr>
              <a:t> </a:t>
            </a:r>
            <a:r>
              <a:rPr lang="it-IT" b="1" dirty="0" err="1" smtClean="0">
                <a:solidFill>
                  <a:srgbClr val="000000"/>
                </a:solidFill>
              </a:rPr>
              <a:t>Power</a:t>
            </a:r>
            <a:r>
              <a:rPr lang="it-IT" b="1" dirty="0" smtClean="0">
                <a:solidFill>
                  <a:srgbClr val="000000"/>
                </a:solidFill>
              </a:rPr>
              <a:t> Generation</a:t>
            </a:r>
          </a:p>
          <a:p>
            <a:pPr lvl="1"/>
            <a:r>
              <a:rPr lang="it-IT" dirty="0" err="1" smtClean="0">
                <a:solidFill>
                  <a:srgbClr val="000000"/>
                </a:solidFill>
              </a:rPr>
              <a:t>Electrical</a:t>
            </a:r>
            <a:r>
              <a:rPr lang="it-IT" dirty="0" smtClean="0">
                <a:solidFill>
                  <a:srgbClr val="000000"/>
                </a:solidFill>
              </a:rPr>
              <a:t> </a:t>
            </a:r>
            <a:r>
              <a:rPr lang="it-IT" dirty="0" err="1" smtClean="0">
                <a:solidFill>
                  <a:srgbClr val="000000"/>
                </a:solidFill>
              </a:rPr>
              <a:t>Power</a:t>
            </a:r>
            <a:r>
              <a:rPr lang="it-IT" dirty="0" smtClean="0">
                <a:solidFill>
                  <a:srgbClr val="000000"/>
                </a:solidFill>
              </a:rPr>
              <a:t> </a:t>
            </a:r>
            <a:r>
              <a:rPr lang="it-IT" dirty="0" err="1" smtClean="0">
                <a:solidFill>
                  <a:srgbClr val="000000"/>
                </a:solidFill>
              </a:rPr>
              <a:t>conditioning</a:t>
            </a:r>
            <a:r>
              <a:rPr lang="it-IT" dirty="0" smtClean="0">
                <a:solidFill>
                  <a:srgbClr val="000000"/>
                </a:solidFill>
              </a:rPr>
              <a:t> and </a:t>
            </a:r>
            <a:r>
              <a:rPr lang="it-IT" dirty="0" err="1" smtClean="0">
                <a:solidFill>
                  <a:srgbClr val="000000"/>
                </a:solidFill>
              </a:rPr>
              <a:t>distribution</a:t>
            </a:r>
            <a:r>
              <a:rPr lang="it-IT" dirty="0" smtClean="0">
                <a:solidFill>
                  <a:srgbClr val="000000"/>
                </a:solidFill>
              </a:rPr>
              <a:t> </a:t>
            </a:r>
            <a:r>
              <a:rPr lang="it-IT" dirty="0" err="1" smtClean="0">
                <a:solidFill>
                  <a:srgbClr val="000000"/>
                </a:solidFill>
              </a:rPr>
              <a:t>equipments</a:t>
            </a:r>
            <a:endParaRPr lang="it-IT" dirty="0" smtClean="0">
              <a:solidFill>
                <a:srgbClr val="000000"/>
              </a:solidFill>
            </a:endParaRPr>
          </a:p>
          <a:p>
            <a:pPr lvl="1"/>
            <a:r>
              <a:rPr lang="it-IT" dirty="0" smtClean="0">
                <a:solidFill>
                  <a:srgbClr val="000000"/>
                </a:solidFill>
              </a:rPr>
              <a:t>RF </a:t>
            </a:r>
            <a:r>
              <a:rPr lang="it-IT" dirty="0" err="1" smtClean="0">
                <a:solidFill>
                  <a:srgbClr val="000000"/>
                </a:solidFill>
              </a:rPr>
              <a:t>equipments</a:t>
            </a:r>
            <a:endParaRPr lang="it-IT" dirty="0" smtClean="0">
              <a:solidFill>
                <a:srgbClr val="000000"/>
              </a:solidFill>
            </a:endParaRPr>
          </a:p>
          <a:p>
            <a:pPr lvl="1"/>
            <a:r>
              <a:rPr lang="it-IT" dirty="0" smtClean="0">
                <a:solidFill>
                  <a:srgbClr val="000000"/>
                </a:solidFill>
              </a:rPr>
              <a:t>Automation and </a:t>
            </a:r>
            <a:r>
              <a:rPr lang="it-IT" dirty="0" err="1" smtClean="0">
                <a:solidFill>
                  <a:srgbClr val="000000"/>
                </a:solidFill>
              </a:rPr>
              <a:t>Robotics</a:t>
            </a:r>
            <a:endParaRPr lang="it-IT" dirty="0" smtClean="0">
              <a:solidFill>
                <a:srgbClr val="000000"/>
              </a:solidFill>
            </a:endParaRPr>
          </a:p>
          <a:p>
            <a:pPr lvl="1"/>
            <a:endParaRPr lang="it-IT" dirty="0">
              <a:solidFill>
                <a:srgbClr val="000000"/>
              </a:solidFill>
            </a:endParaRPr>
          </a:p>
          <a:p>
            <a:r>
              <a:rPr lang="it-IT" dirty="0" smtClean="0">
                <a:solidFill>
                  <a:srgbClr val="000000"/>
                </a:solidFill>
              </a:rPr>
              <a:t>Sono sviluppati e prodotti in:</a:t>
            </a:r>
            <a:endParaRPr lang="it-IT" dirty="0">
              <a:solidFill>
                <a:srgbClr val="000000"/>
              </a:solidFill>
            </a:endParaRPr>
          </a:p>
          <a:p>
            <a:pPr lvl="1"/>
            <a:r>
              <a:rPr lang="it-IT" dirty="0" smtClean="0">
                <a:solidFill>
                  <a:srgbClr val="000000"/>
                </a:solidFill>
              </a:rPr>
              <a:t>Florence</a:t>
            </a:r>
          </a:p>
          <a:p>
            <a:pPr lvl="1"/>
            <a:r>
              <a:rPr lang="it-IT" dirty="0" smtClean="0">
                <a:solidFill>
                  <a:srgbClr val="000000"/>
                </a:solidFill>
              </a:rPr>
              <a:t>Milan</a:t>
            </a:r>
          </a:p>
          <a:p>
            <a:pPr lvl="1"/>
            <a:r>
              <a:rPr lang="it-IT" dirty="0" smtClean="0">
                <a:solidFill>
                  <a:srgbClr val="000000"/>
                </a:solidFill>
              </a:rPr>
              <a:t>Rome</a:t>
            </a:r>
          </a:p>
          <a:p>
            <a:pPr lvl="1"/>
            <a:r>
              <a:rPr lang="it-IT" dirty="0" err="1" smtClean="0">
                <a:solidFill>
                  <a:srgbClr val="000000"/>
                </a:solidFill>
              </a:rPr>
              <a:t>Edimburgh</a:t>
            </a:r>
            <a:endParaRPr lang="it-IT" dirty="0" smtClean="0">
              <a:solidFill>
                <a:srgbClr val="000000"/>
              </a:solidFill>
            </a:endParaRPr>
          </a:p>
          <a:p>
            <a:pPr lvl="1"/>
            <a:r>
              <a:rPr lang="it-IT" dirty="0" smtClean="0">
                <a:solidFill>
                  <a:srgbClr val="000000"/>
                </a:solidFill>
              </a:rPr>
              <a:t>Southampton</a:t>
            </a:r>
          </a:p>
          <a:p>
            <a:pPr lvl="1"/>
            <a:endParaRPr lang="it-IT" dirty="0">
              <a:solidFill>
                <a:srgbClr val="000000"/>
              </a:solidFill>
            </a:endParaRPr>
          </a:p>
          <a:p>
            <a:r>
              <a:rPr lang="it-IT" dirty="0" smtClean="0">
                <a:solidFill>
                  <a:srgbClr val="000000"/>
                </a:solidFill>
              </a:rPr>
              <a:t>Essendo prodotti per usi spaziali, sono soggetti a radiazione ionizzante, non ionizzante dipendente dalla missione e dall’orbita.</a:t>
            </a:r>
          </a:p>
        </p:txBody>
      </p:sp>
      <p:sp>
        <p:nvSpPr>
          <p:cNvPr id="4" name="Segnaposto piè di pagina 3"/>
          <p:cNvSpPr>
            <a:spLocks noGrp="1"/>
          </p:cNvSpPr>
          <p:nvPr>
            <p:ph type="ftr" sz="quarter" idx="11"/>
          </p:nvPr>
        </p:nvSpPr>
        <p:spPr/>
        <p:txBody>
          <a:bodyPr/>
          <a:lstStyle/>
          <a:p>
            <a:pPr>
              <a:defRPr/>
            </a:pPr>
            <a:r>
              <a:rPr lang="en-GB"/>
              <a:t>SIMBIO-SYS Experiment PM – SG Florence 20 December 2012</a:t>
            </a:r>
          </a:p>
        </p:txBody>
      </p:sp>
    </p:spTree>
    <p:extLst>
      <p:ext uri="{BB962C8B-B14F-4D97-AF65-F5344CB8AC3E}">
        <p14:creationId xmlns="" xmlns:p14="http://schemas.microsoft.com/office/powerpoint/2010/main" val="2258559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Prodotti/sistemi spaziali </a:t>
            </a:r>
            <a:r>
              <a:rPr lang="it-IT" dirty="0" smtClean="0"/>
              <a:t>(celle solari)</a:t>
            </a:r>
            <a:endParaRPr lang="it-IT" dirty="0"/>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6</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12290" name="Content Placeholder 2"/>
          <p:cNvSpPr>
            <a:spLocks noGrp="1"/>
          </p:cNvSpPr>
          <p:nvPr>
            <p:ph idx="1"/>
          </p:nvPr>
        </p:nvSpPr>
        <p:spPr/>
        <p:txBody>
          <a:bodyPr/>
          <a:lstStyle/>
          <a:p>
            <a:pPr marL="0" indent="0">
              <a:buNone/>
            </a:pPr>
            <a:r>
              <a:rPr lang="it-IT" sz="1800" b="1" dirty="0" smtClean="0"/>
              <a:t>Celle Solari – piccoli satelliti</a:t>
            </a:r>
            <a:endParaRPr lang="it-IT" sz="1800" b="1" dirty="0"/>
          </a:p>
          <a:p>
            <a:pPr eaLnBrk="1" hangingPunct="1">
              <a:buFontTx/>
              <a:buChar char="•"/>
            </a:pPr>
            <a:endParaRPr lang="it-IT" dirty="0" smtClean="0"/>
          </a:p>
        </p:txBody>
      </p:sp>
      <p:graphicFrame>
        <p:nvGraphicFramePr>
          <p:cNvPr id="3" name="Oggetto 2"/>
          <p:cNvGraphicFramePr>
            <a:graphicFrameLocks noChangeAspect="1"/>
          </p:cNvGraphicFramePr>
          <p:nvPr>
            <p:extLst>
              <p:ext uri="{D42A27DB-BD31-4B8C-83A1-F6EECF244321}">
                <p14:modId xmlns="" xmlns:p14="http://schemas.microsoft.com/office/powerpoint/2010/main" val="2272245722"/>
              </p:ext>
            </p:extLst>
          </p:nvPr>
        </p:nvGraphicFramePr>
        <p:xfrm>
          <a:off x="844550" y="1781175"/>
          <a:ext cx="2438400" cy="1679575"/>
        </p:xfrm>
        <a:graphic>
          <a:graphicData uri="http://schemas.openxmlformats.org/presentationml/2006/ole">
            <p:oleObj spid="_x0000_s11309" name="Fotografia Photo Editor" r:id="rId4" imgW="5819048" imgH="4009524" progId="">
              <p:embed/>
            </p:oleObj>
          </a:graphicData>
        </a:graphic>
      </p:graphicFrame>
      <p:graphicFrame>
        <p:nvGraphicFramePr>
          <p:cNvPr id="5" name="Oggetto 4"/>
          <p:cNvGraphicFramePr>
            <a:graphicFrameLocks noChangeAspect="1"/>
          </p:cNvGraphicFramePr>
          <p:nvPr>
            <p:extLst>
              <p:ext uri="{D42A27DB-BD31-4B8C-83A1-F6EECF244321}">
                <p14:modId xmlns="" xmlns:p14="http://schemas.microsoft.com/office/powerpoint/2010/main" val="3954565608"/>
              </p:ext>
            </p:extLst>
          </p:nvPr>
        </p:nvGraphicFramePr>
        <p:xfrm>
          <a:off x="1682750" y="3857625"/>
          <a:ext cx="1770063" cy="2514600"/>
        </p:xfrm>
        <a:graphic>
          <a:graphicData uri="http://schemas.openxmlformats.org/presentationml/2006/ole">
            <p:oleObj spid="_x0000_s11310" name="Fotografia Photo Editor" r:id="rId5" imgW="2467319" imgH="3505689" progId="">
              <p:embed/>
            </p:oleObj>
          </a:graphicData>
        </a:graphic>
      </p:graphicFrame>
      <p:sp>
        <p:nvSpPr>
          <p:cNvPr id="10" name="Text Box 6"/>
          <p:cNvSpPr txBox="1">
            <a:spLocks noChangeArrowheads="1"/>
          </p:cNvSpPr>
          <p:nvPr/>
        </p:nvSpPr>
        <p:spPr bwMode="auto">
          <a:xfrm>
            <a:off x="4191000" y="1152525"/>
            <a:ext cx="4800600" cy="25853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lvl1pPr marL="190500" indent="-190500">
              <a:tabLst>
                <a:tab pos="1333500" algn="l"/>
              </a:tabLst>
              <a:defRPr sz="2400">
                <a:solidFill>
                  <a:schemeClr val="tx1"/>
                </a:solidFill>
                <a:latin typeface="Times New Roman" pitchFamily="18" charset="0"/>
              </a:defRPr>
            </a:lvl1pPr>
            <a:lvl2pPr>
              <a:tabLst>
                <a:tab pos="1333500" algn="l"/>
              </a:tabLst>
              <a:defRPr sz="2400">
                <a:solidFill>
                  <a:schemeClr val="tx1"/>
                </a:solidFill>
                <a:latin typeface="Times New Roman" pitchFamily="18" charset="0"/>
              </a:defRPr>
            </a:lvl2pPr>
            <a:lvl3pPr>
              <a:tabLst>
                <a:tab pos="1333500" algn="l"/>
              </a:tabLst>
              <a:defRPr sz="2400">
                <a:solidFill>
                  <a:schemeClr val="tx1"/>
                </a:solidFill>
                <a:latin typeface="Times New Roman" pitchFamily="18" charset="0"/>
              </a:defRPr>
            </a:lvl3pPr>
            <a:lvl4pPr>
              <a:tabLst>
                <a:tab pos="1333500" algn="l"/>
              </a:tabLst>
              <a:defRPr sz="2400">
                <a:solidFill>
                  <a:schemeClr val="tx1"/>
                </a:solidFill>
                <a:latin typeface="Times New Roman" pitchFamily="18" charset="0"/>
              </a:defRPr>
            </a:lvl4pPr>
            <a:lvl5pPr>
              <a:tabLst>
                <a:tab pos="1333500" algn="l"/>
              </a:tabLst>
              <a:defRPr sz="2400">
                <a:solidFill>
                  <a:schemeClr val="tx1"/>
                </a:solidFill>
                <a:latin typeface="Times New Roman" pitchFamily="18" charset="0"/>
              </a:defRPr>
            </a:lvl5pPr>
            <a:lvl6pPr eaLnBrk="0" fontAlgn="base" hangingPunct="0">
              <a:spcBef>
                <a:spcPct val="0"/>
              </a:spcBef>
              <a:spcAft>
                <a:spcPct val="0"/>
              </a:spcAft>
              <a:tabLst>
                <a:tab pos="1333500" algn="l"/>
              </a:tabLst>
              <a:defRPr sz="2400">
                <a:solidFill>
                  <a:schemeClr val="tx1"/>
                </a:solidFill>
                <a:latin typeface="Times New Roman" pitchFamily="18" charset="0"/>
              </a:defRPr>
            </a:lvl6pPr>
            <a:lvl7pPr eaLnBrk="0" fontAlgn="base" hangingPunct="0">
              <a:spcBef>
                <a:spcPct val="0"/>
              </a:spcBef>
              <a:spcAft>
                <a:spcPct val="0"/>
              </a:spcAft>
              <a:tabLst>
                <a:tab pos="1333500" algn="l"/>
              </a:tabLst>
              <a:defRPr sz="2400">
                <a:solidFill>
                  <a:schemeClr val="tx1"/>
                </a:solidFill>
                <a:latin typeface="Times New Roman" pitchFamily="18" charset="0"/>
              </a:defRPr>
            </a:lvl7pPr>
            <a:lvl8pPr eaLnBrk="0" fontAlgn="base" hangingPunct="0">
              <a:spcBef>
                <a:spcPct val="0"/>
              </a:spcBef>
              <a:spcAft>
                <a:spcPct val="0"/>
              </a:spcAft>
              <a:tabLst>
                <a:tab pos="1333500" algn="l"/>
              </a:tabLst>
              <a:defRPr sz="2400">
                <a:solidFill>
                  <a:schemeClr val="tx1"/>
                </a:solidFill>
                <a:latin typeface="Times New Roman" pitchFamily="18" charset="0"/>
              </a:defRPr>
            </a:lvl8pPr>
            <a:lvl9pPr eaLnBrk="0" fontAlgn="base" hangingPunct="0">
              <a:spcBef>
                <a:spcPct val="0"/>
              </a:spcBef>
              <a:spcAft>
                <a:spcPct val="0"/>
              </a:spcAft>
              <a:tabLst>
                <a:tab pos="1333500" algn="l"/>
              </a:tabLst>
              <a:defRPr sz="2400">
                <a:solidFill>
                  <a:schemeClr val="tx1"/>
                </a:solidFill>
                <a:latin typeface="Times New Roman" pitchFamily="18" charset="0"/>
              </a:defRPr>
            </a:lvl9pPr>
          </a:lstStyle>
          <a:p>
            <a:r>
              <a:rPr lang="it-IT" sz="1800" b="1" dirty="0" smtClean="0">
                <a:solidFill>
                  <a:schemeClr val="bg1"/>
                </a:solidFill>
                <a:latin typeface="Arial" pitchFamily="34" charset="0"/>
              </a:rPr>
              <a:t>MISSIONI</a:t>
            </a:r>
            <a:endParaRPr lang="it-IT" sz="1800" b="1" dirty="0">
              <a:solidFill>
                <a:schemeClr val="bg1"/>
              </a:solidFill>
              <a:latin typeface="Arial" pitchFamily="34" charset="0"/>
            </a:endParaRPr>
          </a:p>
          <a:p>
            <a:pPr>
              <a:buFontTx/>
              <a:buChar char="•"/>
            </a:pPr>
            <a:r>
              <a:rPr lang="it-IT" sz="1800" dirty="0">
                <a:solidFill>
                  <a:schemeClr val="bg1"/>
                </a:solidFill>
                <a:latin typeface="Arial" pitchFamily="34" charset="0"/>
              </a:rPr>
              <a:t>LEO osservazione e scientifiche</a:t>
            </a:r>
            <a:endParaRPr lang="it-IT" sz="1800" noProof="1">
              <a:solidFill>
                <a:schemeClr val="bg1"/>
              </a:solidFill>
              <a:latin typeface="Arial" pitchFamily="34" charset="0"/>
            </a:endParaRPr>
          </a:p>
          <a:p>
            <a:pPr>
              <a:buFontTx/>
              <a:buChar char="•"/>
            </a:pPr>
            <a:r>
              <a:rPr lang="it-IT" sz="1800" noProof="1">
                <a:solidFill>
                  <a:schemeClr val="bg1"/>
                </a:solidFill>
                <a:latin typeface="Arial" pitchFamily="34" charset="0"/>
              </a:rPr>
              <a:t>Orbit</a:t>
            </a:r>
            <a:r>
              <a:rPr lang="it-IT" sz="1800" dirty="0">
                <a:solidFill>
                  <a:schemeClr val="bg1"/>
                </a:solidFill>
                <a:latin typeface="Arial" pitchFamily="34" charset="0"/>
              </a:rPr>
              <a:t>a</a:t>
            </a:r>
            <a:r>
              <a:rPr lang="it-IT" sz="1800" noProof="1">
                <a:solidFill>
                  <a:schemeClr val="bg1"/>
                </a:solidFill>
                <a:latin typeface="Arial" pitchFamily="34" charset="0"/>
              </a:rPr>
              <a:t>	4</a:t>
            </a:r>
            <a:r>
              <a:rPr lang="it-IT" sz="1800" dirty="0">
                <a:solidFill>
                  <a:schemeClr val="bg1"/>
                </a:solidFill>
                <a:latin typeface="Arial" pitchFamily="34" charset="0"/>
              </a:rPr>
              <a:t>0</a:t>
            </a:r>
            <a:r>
              <a:rPr lang="it-IT" sz="1800" noProof="1">
                <a:solidFill>
                  <a:schemeClr val="bg1"/>
                </a:solidFill>
                <a:latin typeface="Arial" pitchFamily="34" charset="0"/>
              </a:rPr>
              <a:t>0 </a:t>
            </a:r>
            <a:r>
              <a:rPr lang="it-IT" sz="1800" dirty="0">
                <a:solidFill>
                  <a:schemeClr val="bg1"/>
                </a:solidFill>
                <a:latin typeface="Arial" pitchFamily="34" charset="0"/>
              </a:rPr>
              <a:t>– 1000 </a:t>
            </a:r>
            <a:r>
              <a:rPr lang="it-IT" sz="1800" noProof="1">
                <a:solidFill>
                  <a:schemeClr val="bg1"/>
                </a:solidFill>
                <a:latin typeface="Arial" pitchFamily="34" charset="0"/>
              </a:rPr>
              <a:t>Km</a:t>
            </a:r>
          </a:p>
          <a:p>
            <a:pPr>
              <a:buFontTx/>
              <a:buChar char="•"/>
            </a:pPr>
            <a:r>
              <a:rPr lang="it-IT" sz="1800" noProof="1">
                <a:solidFill>
                  <a:schemeClr val="bg1"/>
                </a:solidFill>
                <a:latin typeface="Arial" pitchFamily="34" charset="0"/>
              </a:rPr>
              <a:t>Lifetime	</a:t>
            </a:r>
            <a:r>
              <a:rPr lang="it-IT" sz="1800" dirty="0">
                <a:solidFill>
                  <a:schemeClr val="bg1"/>
                </a:solidFill>
                <a:latin typeface="Arial" pitchFamily="34" charset="0"/>
              </a:rPr>
              <a:t>fino a </a:t>
            </a:r>
            <a:r>
              <a:rPr lang="it-IT" sz="1800" noProof="1">
                <a:solidFill>
                  <a:schemeClr val="bg1"/>
                </a:solidFill>
                <a:latin typeface="Arial" pitchFamily="34" charset="0"/>
              </a:rPr>
              <a:t>3 </a:t>
            </a:r>
            <a:r>
              <a:rPr lang="it-IT" sz="1800" dirty="0">
                <a:solidFill>
                  <a:schemeClr val="bg1"/>
                </a:solidFill>
                <a:latin typeface="Arial" pitchFamily="34" charset="0"/>
              </a:rPr>
              <a:t>anni</a:t>
            </a:r>
            <a:r>
              <a:rPr lang="it-IT" sz="1800" noProof="1">
                <a:solidFill>
                  <a:schemeClr val="bg1"/>
                </a:solidFill>
                <a:latin typeface="Arial" pitchFamily="34" charset="0"/>
              </a:rPr>
              <a:t>	</a:t>
            </a:r>
          </a:p>
          <a:p>
            <a:endParaRPr lang="it-IT" sz="1800" noProof="1">
              <a:solidFill>
                <a:schemeClr val="bg1"/>
              </a:solidFill>
              <a:latin typeface="Arial" pitchFamily="34" charset="0"/>
            </a:endParaRPr>
          </a:p>
          <a:p>
            <a:r>
              <a:rPr lang="it-IT" sz="1800" b="1" noProof="1" smtClean="0">
                <a:solidFill>
                  <a:schemeClr val="bg1"/>
                </a:solidFill>
                <a:latin typeface="Arial" pitchFamily="34" charset="0"/>
              </a:rPr>
              <a:t>SOLAR </a:t>
            </a:r>
            <a:r>
              <a:rPr lang="it-IT" sz="1800" b="1" noProof="1">
                <a:solidFill>
                  <a:schemeClr val="bg1"/>
                </a:solidFill>
                <a:latin typeface="Arial" pitchFamily="34" charset="0"/>
              </a:rPr>
              <a:t>ARRAY</a:t>
            </a:r>
            <a:r>
              <a:rPr lang="it-IT" sz="1800" b="1" dirty="0">
                <a:solidFill>
                  <a:schemeClr val="bg1"/>
                </a:solidFill>
                <a:latin typeface="Arial" pitchFamily="34" charset="0"/>
              </a:rPr>
              <a:t>S </a:t>
            </a:r>
          </a:p>
          <a:p>
            <a:pPr>
              <a:buFontTx/>
              <a:buChar char="•"/>
            </a:pPr>
            <a:r>
              <a:rPr lang="it-IT" sz="1800" dirty="0" smtClean="0">
                <a:solidFill>
                  <a:schemeClr val="bg1"/>
                </a:solidFill>
                <a:latin typeface="Arial" pitchFamily="34" charset="0"/>
              </a:rPr>
              <a:t>Celle </a:t>
            </a:r>
            <a:r>
              <a:rPr lang="it-IT" sz="1800" dirty="0">
                <a:solidFill>
                  <a:schemeClr val="bg1"/>
                </a:solidFill>
                <a:latin typeface="Arial" pitchFamily="34" charset="0"/>
              </a:rPr>
              <a:t>solari al </a:t>
            </a:r>
            <a:r>
              <a:rPr lang="it-IT" sz="1800" noProof="1">
                <a:solidFill>
                  <a:schemeClr val="bg1"/>
                </a:solidFill>
                <a:latin typeface="Arial" pitchFamily="34" charset="0"/>
              </a:rPr>
              <a:t>GaAs</a:t>
            </a:r>
            <a:r>
              <a:rPr lang="it-IT" sz="1800" dirty="0">
                <a:solidFill>
                  <a:schemeClr val="bg1"/>
                </a:solidFill>
                <a:latin typeface="Arial" pitchFamily="34" charset="0"/>
              </a:rPr>
              <a:t> singole e multi giunzione</a:t>
            </a:r>
            <a:r>
              <a:rPr lang="it-IT" sz="1800" noProof="1">
                <a:solidFill>
                  <a:schemeClr val="bg1"/>
                </a:solidFill>
                <a:latin typeface="Arial" pitchFamily="34" charset="0"/>
              </a:rPr>
              <a:t> </a:t>
            </a:r>
          </a:p>
          <a:p>
            <a:pPr>
              <a:buFontTx/>
              <a:buChar char="•"/>
            </a:pPr>
            <a:r>
              <a:rPr lang="it-IT" sz="1800" dirty="0">
                <a:solidFill>
                  <a:schemeClr val="bg1"/>
                </a:solidFill>
                <a:latin typeface="Arial" pitchFamily="34" charset="0"/>
              </a:rPr>
              <a:t>Potenza installata da </a:t>
            </a:r>
            <a:r>
              <a:rPr lang="it-IT" sz="1800" noProof="1">
                <a:solidFill>
                  <a:schemeClr val="bg1"/>
                </a:solidFill>
                <a:latin typeface="Arial" pitchFamily="34" charset="0"/>
              </a:rPr>
              <a:t>50 </a:t>
            </a:r>
            <a:r>
              <a:rPr lang="it-IT" sz="1800" dirty="0">
                <a:solidFill>
                  <a:schemeClr val="bg1"/>
                </a:solidFill>
                <a:latin typeface="Arial" pitchFamily="34" charset="0"/>
              </a:rPr>
              <a:t>a 500 </a:t>
            </a:r>
            <a:r>
              <a:rPr lang="it-IT" sz="1800" noProof="1">
                <a:solidFill>
                  <a:schemeClr val="bg1"/>
                </a:solidFill>
                <a:latin typeface="Arial" pitchFamily="34" charset="0"/>
              </a:rPr>
              <a:t>W</a:t>
            </a:r>
            <a:endParaRPr lang="it-IT" sz="1800" b="1" noProof="1">
              <a:solidFill>
                <a:schemeClr val="bg1"/>
              </a:solidFill>
              <a:latin typeface="Arial" pitchFamily="34" charset="0"/>
            </a:endParaRPr>
          </a:p>
        </p:txBody>
      </p:sp>
      <p:graphicFrame>
        <p:nvGraphicFramePr>
          <p:cNvPr id="4" name="Oggetto 3"/>
          <p:cNvGraphicFramePr>
            <a:graphicFrameLocks noChangeAspect="1"/>
          </p:cNvGraphicFramePr>
          <p:nvPr>
            <p:extLst>
              <p:ext uri="{D42A27DB-BD31-4B8C-83A1-F6EECF244321}">
                <p14:modId xmlns="" xmlns:p14="http://schemas.microsoft.com/office/powerpoint/2010/main" val="3641189382"/>
              </p:ext>
            </p:extLst>
          </p:nvPr>
        </p:nvGraphicFramePr>
        <p:xfrm>
          <a:off x="4152900" y="3876675"/>
          <a:ext cx="1879600" cy="2505075"/>
        </p:xfrm>
        <a:graphic>
          <a:graphicData uri="http://schemas.openxmlformats.org/presentationml/2006/ole">
            <p:oleObj spid="_x0000_s11311" name="Fotografia Photo Editor" r:id="rId6" imgW="7314286" imgH="9752381" progId="">
              <p:embed/>
            </p:oleObj>
          </a:graphicData>
        </a:graphic>
      </p:graphicFrame>
    </p:spTree>
    <p:extLst>
      <p:ext uri="{BB962C8B-B14F-4D97-AF65-F5344CB8AC3E}">
        <p14:creationId xmlns="" xmlns:p14="http://schemas.microsoft.com/office/powerpoint/2010/main" val="4254999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Prodotti/sistemi spaziali (celle solari)</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7</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graphicFrame>
        <p:nvGraphicFramePr>
          <p:cNvPr id="8" name="Oggetto 7"/>
          <p:cNvGraphicFramePr>
            <a:graphicFrameLocks noChangeAspect="1"/>
          </p:cNvGraphicFramePr>
          <p:nvPr>
            <p:extLst>
              <p:ext uri="{D42A27DB-BD31-4B8C-83A1-F6EECF244321}">
                <p14:modId xmlns="" xmlns:p14="http://schemas.microsoft.com/office/powerpoint/2010/main" val="3231765002"/>
              </p:ext>
            </p:extLst>
          </p:nvPr>
        </p:nvGraphicFramePr>
        <p:xfrm>
          <a:off x="2543175" y="2504480"/>
          <a:ext cx="4610100" cy="3054350"/>
        </p:xfrm>
        <a:graphic>
          <a:graphicData uri="http://schemas.openxmlformats.org/presentationml/2006/ole">
            <p:oleObj spid="_x0000_s10260" name="Fotografia Photo Editor" r:id="rId4" imgW="3924848" imgH="2600000" progId="">
              <p:embed/>
            </p:oleObj>
          </a:graphicData>
        </a:graphic>
      </p:graphicFrame>
      <p:sp>
        <p:nvSpPr>
          <p:cNvPr id="12" name="Text Box 5"/>
          <p:cNvSpPr txBox="1">
            <a:spLocks noChangeArrowheads="1"/>
          </p:cNvSpPr>
          <p:nvPr/>
        </p:nvSpPr>
        <p:spPr bwMode="auto">
          <a:xfrm>
            <a:off x="904875" y="1400175"/>
            <a:ext cx="4343400" cy="9233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lvl1pPr marL="190500" indent="-190500">
              <a:tabLst>
                <a:tab pos="1333500" algn="l"/>
              </a:tabLst>
              <a:defRPr sz="2400">
                <a:solidFill>
                  <a:schemeClr val="tx1"/>
                </a:solidFill>
                <a:latin typeface="Times New Roman" pitchFamily="18" charset="0"/>
              </a:defRPr>
            </a:lvl1pPr>
            <a:lvl2pPr>
              <a:tabLst>
                <a:tab pos="1333500" algn="l"/>
              </a:tabLst>
              <a:defRPr sz="2400">
                <a:solidFill>
                  <a:schemeClr val="tx1"/>
                </a:solidFill>
                <a:latin typeface="Times New Roman" pitchFamily="18" charset="0"/>
              </a:defRPr>
            </a:lvl2pPr>
            <a:lvl3pPr>
              <a:tabLst>
                <a:tab pos="1333500" algn="l"/>
              </a:tabLst>
              <a:defRPr sz="2400">
                <a:solidFill>
                  <a:schemeClr val="tx1"/>
                </a:solidFill>
                <a:latin typeface="Times New Roman" pitchFamily="18" charset="0"/>
              </a:defRPr>
            </a:lvl3pPr>
            <a:lvl4pPr>
              <a:tabLst>
                <a:tab pos="1333500" algn="l"/>
              </a:tabLst>
              <a:defRPr sz="2400">
                <a:solidFill>
                  <a:schemeClr val="tx1"/>
                </a:solidFill>
                <a:latin typeface="Times New Roman" pitchFamily="18" charset="0"/>
              </a:defRPr>
            </a:lvl4pPr>
            <a:lvl5pPr>
              <a:tabLst>
                <a:tab pos="1333500" algn="l"/>
              </a:tabLst>
              <a:defRPr sz="2400">
                <a:solidFill>
                  <a:schemeClr val="tx1"/>
                </a:solidFill>
                <a:latin typeface="Times New Roman" pitchFamily="18" charset="0"/>
              </a:defRPr>
            </a:lvl5pPr>
            <a:lvl6pPr eaLnBrk="0" fontAlgn="base" hangingPunct="0">
              <a:spcBef>
                <a:spcPct val="0"/>
              </a:spcBef>
              <a:spcAft>
                <a:spcPct val="0"/>
              </a:spcAft>
              <a:tabLst>
                <a:tab pos="1333500" algn="l"/>
              </a:tabLst>
              <a:defRPr sz="2400">
                <a:solidFill>
                  <a:schemeClr val="tx1"/>
                </a:solidFill>
                <a:latin typeface="Times New Roman" pitchFamily="18" charset="0"/>
              </a:defRPr>
            </a:lvl6pPr>
            <a:lvl7pPr eaLnBrk="0" fontAlgn="base" hangingPunct="0">
              <a:spcBef>
                <a:spcPct val="0"/>
              </a:spcBef>
              <a:spcAft>
                <a:spcPct val="0"/>
              </a:spcAft>
              <a:tabLst>
                <a:tab pos="1333500" algn="l"/>
              </a:tabLst>
              <a:defRPr sz="2400">
                <a:solidFill>
                  <a:schemeClr val="tx1"/>
                </a:solidFill>
                <a:latin typeface="Times New Roman" pitchFamily="18" charset="0"/>
              </a:defRPr>
            </a:lvl7pPr>
            <a:lvl8pPr eaLnBrk="0" fontAlgn="base" hangingPunct="0">
              <a:spcBef>
                <a:spcPct val="0"/>
              </a:spcBef>
              <a:spcAft>
                <a:spcPct val="0"/>
              </a:spcAft>
              <a:tabLst>
                <a:tab pos="1333500" algn="l"/>
              </a:tabLst>
              <a:defRPr sz="2400">
                <a:solidFill>
                  <a:schemeClr val="tx1"/>
                </a:solidFill>
                <a:latin typeface="Times New Roman" pitchFamily="18" charset="0"/>
              </a:defRPr>
            </a:lvl8pPr>
            <a:lvl9pPr eaLnBrk="0" fontAlgn="base" hangingPunct="0">
              <a:spcBef>
                <a:spcPct val="0"/>
              </a:spcBef>
              <a:spcAft>
                <a:spcPct val="0"/>
              </a:spcAft>
              <a:tabLst>
                <a:tab pos="1333500" algn="l"/>
              </a:tabLst>
              <a:defRPr sz="2400">
                <a:solidFill>
                  <a:schemeClr val="tx1"/>
                </a:solidFill>
                <a:latin typeface="Times New Roman" pitchFamily="18" charset="0"/>
              </a:defRPr>
            </a:lvl9pPr>
          </a:lstStyle>
          <a:p>
            <a:pPr marL="0" indent="0"/>
            <a:r>
              <a:rPr lang="it-IT" sz="1800" dirty="0" smtClean="0">
                <a:solidFill>
                  <a:srgbClr val="000000"/>
                </a:solidFill>
                <a:latin typeface="Arial" pitchFamily="34" charset="0"/>
              </a:rPr>
              <a:t>Grandi satelliti (</a:t>
            </a:r>
            <a:r>
              <a:rPr kumimoji="1" lang="it-IT" sz="1800" dirty="0">
                <a:solidFill>
                  <a:srgbClr val="000000"/>
                </a:solidFill>
                <a:latin typeface="Arial" pitchFamily="34" charset="0"/>
              </a:rPr>
              <a:t>COSMO </a:t>
            </a:r>
            <a:r>
              <a:rPr kumimoji="1" lang="it-IT" sz="1800" dirty="0" err="1" smtClean="0">
                <a:solidFill>
                  <a:srgbClr val="000000"/>
                </a:solidFill>
                <a:latin typeface="Arial" pitchFamily="34" charset="0"/>
              </a:rPr>
              <a:t>SkyMed</a:t>
            </a:r>
            <a:r>
              <a:rPr lang="it-IT" sz="1800" dirty="0" smtClean="0">
                <a:solidFill>
                  <a:srgbClr val="000000"/>
                </a:solidFill>
                <a:latin typeface="Arial" pitchFamily="34" charset="0"/>
              </a:rPr>
              <a:t>)</a:t>
            </a:r>
          </a:p>
          <a:p>
            <a:pPr>
              <a:buFontTx/>
              <a:buChar char="•"/>
            </a:pPr>
            <a:r>
              <a:rPr lang="it-IT" sz="1800" dirty="0" smtClean="0">
                <a:solidFill>
                  <a:srgbClr val="000000"/>
                </a:solidFill>
                <a:latin typeface="Arial" pitchFamily="34" charset="0"/>
              </a:rPr>
              <a:t>Potenza </a:t>
            </a:r>
            <a:r>
              <a:rPr lang="it-IT" sz="1800" dirty="0">
                <a:solidFill>
                  <a:srgbClr val="000000"/>
                </a:solidFill>
                <a:latin typeface="Arial" pitchFamily="34" charset="0"/>
              </a:rPr>
              <a:t>installata</a:t>
            </a:r>
            <a:r>
              <a:rPr lang="it-IT" sz="1800" noProof="1">
                <a:solidFill>
                  <a:srgbClr val="000000"/>
                </a:solidFill>
                <a:latin typeface="Arial" pitchFamily="34" charset="0"/>
              </a:rPr>
              <a:t> 5000 W </a:t>
            </a:r>
            <a:endParaRPr lang="it-IT" sz="1800" dirty="0">
              <a:solidFill>
                <a:srgbClr val="000000"/>
              </a:solidFill>
              <a:latin typeface="Arial" pitchFamily="34" charset="0"/>
            </a:endParaRPr>
          </a:p>
          <a:p>
            <a:pPr>
              <a:buFontTx/>
              <a:buChar char="•"/>
            </a:pPr>
            <a:r>
              <a:rPr lang="it-IT" sz="1800" dirty="0">
                <a:solidFill>
                  <a:srgbClr val="000000"/>
                </a:solidFill>
                <a:latin typeface="Arial" pitchFamily="34" charset="0"/>
              </a:rPr>
              <a:t>Efficienza di conversione </a:t>
            </a:r>
            <a:r>
              <a:rPr lang="it-IT" sz="1800" noProof="1">
                <a:solidFill>
                  <a:srgbClr val="000000"/>
                </a:solidFill>
                <a:latin typeface="Arial" pitchFamily="34" charset="0"/>
              </a:rPr>
              <a:t>27%</a:t>
            </a:r>
            <a:endParaRPr lang="it-IT" sz="1800" b="1" noProof="1">
              <a:solidFill>
                <a:srgbClr val="000000"/>
              </a:solidFill>
              <a:latin typeface="Arial" pitchFamily="34" charset="0"/>
            </a:endParaRPr>
          </a:p>
        </p:txBody>
      </p:sp>
    </p:spTree>
    <p:extLst>
      <p:ext uri="{BB962C8B-B14F-4D97-AF65-F5344CB8AC3E}">
        <p14:creationId xmlns="" xmlns:p14="http://schemas.microsoft.com/office/powerpoint/2010/main" val="1318038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Prodotti/sistemi spaziali (celle solari)</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8</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3" name="Rettangolo 2"/>
          <p:cNvSpPr/>
          <p:nvPr/>
        </p:nvSpPr>
        <p:spPr>
          <a:xfrm>
            <a:off x="723901" y="1222242"/>
            <a:ext cx="7562850" cy="2837700"/>
          </a:xfrm>
          <a:prstGeom prst="rect">
            <a:avLst/>
          </a:prstGeom>
        </p:spPr>
        <p:txBody>
          <a:bodyPr wrap="square">
            <a:spAutoFit/>
          </a:bodyPr>
          <a:lstStyle/>
          <a:p>
            <a:pPr lvl="1">
              <a:spcBef>
                <a:spcPct val="20000"/>
              </a:spcBef>
              <a:buClr>
                <a:schemeClr val="bg2"/>
              </a:buClr>
            </a:pPr>
            <a:r>
              <a:rPr kumimoji="1" lang="en-GB" sz="1600" dirty="0" smtClean="0">
                <a:solidFill>
                  <a:srgbClr val="000000"/>
                </a:solidFill>
                <a:latin typeface="Arial" pitchFamily="34" charset="0"/>
              </a:rPr>
              <a:t>APPROCCIO ANALITICO</a:t>
            </a:r>
          </a:p>
          <a:p>
            <a:pPr marL="914400" lvl="1" indent="-457200">
              <a:spcBef>
                <a:spcPct val="20000"/>
              </a:spcBef>
              <a:buClr>
                <a:schemeClr val="bg2"/>
              </a:buClr>
              <a:buFontTx/>
              <a:buAutoNum type="arabicPeriod"/>
            </a:pPr>
            <a:r>
              <a:rPr kumimoji="1" lang="en-GB" sz="1600" dirty="0" err="1" smtClean="0">
                <a:solidFill>
                  <a:srgbClr val="000000"/>
                </a:solidFill>
                <a:latin typeface="Arial" pitchFamily="34" charset="0"/>
              </a:rPr>
              <a:t>Trovare</a:t>
            </a:r>
            <a:r>
              <a:rPr kumimoji="1" lang="en-GB" sz="1600" dirty="0" smtClean="0">
                <a:solidFill>
                  <a:srgbClr val="000000"/>
                </a:solidFill>
                <a:latin typeface="Arial" pitchFamily="34" charset="0"/>
              </a:rPr>
              <a:t> </a:t>
            </a:r>
            <a:r>
              <a:rPr kumimoji="1" lang="en-GB" sz="1600" dirty="0">
                <a:solidFill>
                  <a:srgbClr val="000000"/>
                </a:solidFill>
                <a:latin typeface="Arial" pitchFamily="34" charset="0"/>
              </a:rPr>
              <a:t>la </a:t>
            </a:r>
            <a:r>
              <a:rPr kumimoji="1" lang="en-GB" sz="1600" dirty="0" err="1">
                <a:solidFill>
                  <a:srgbClr val="000000"/>
                </a:solidFill>
                <a:latin typeface="Arial" pitchFamily="34" charset="0"/>
              </a:rPr>
              <a:t>correlazione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tra</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l’energia</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delle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particelle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incidenti</a:t>
            </a:r>
            <a:r>
              <a:rPr kumimoji="1" lang="en-GB" sz="1600" dirty="0">
                <a:solidFill>
                  <a:srgbClr val="000000"/>
                </a:solidFill>
                <a:latin typeface="Arial" pitchFamily="34" charset="0"/>
              </a:rPr>
              <a:t> e </a:t>
            </a:r>
            <a:r>
              <a:rPr kumimoji="1" lang="en-GB" sz="1600" dirty="0" err="1">
                <a:solidFill>
                  <a:srgbClr val="000000"/>
                </a:solidFill>
                <a:latin typeface="Arial" pitchFamily="34" charset="0"/>
              </a:rPr>
              <a:t>il</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coefficiente</a:t>
            </a:r>
            <a:r>
              <a:rPr kumimoji="1" lang="en-GB" sz="1600" dirty="0">
                <a:solidFill>
                  <a:srgbClr val="000000"/>
                </a:solidFill>
                <a:latin typeface="Arial" pitchFamily="34" charset="0"/>
              </a:rPr>
              <a:t> di </a:t>
            </a:r>
            <a:r>
              <a:rPr kumimoji="1" lang="en-GB" sz="1600" dirty="0" err="1">
                <a:solidFill>
                  <a:srgbClr val="000000"/>
                </a:solidFill>
                <a:latin typeface="Arial" pitchFamily="34" charset="0"/>
              </a:rPr>
              <a:t>degrado</a:t>
            </a:r>
            <a:endParaRPr kumimoji="1" lang="en-GB" sz="1600" dirty="0">
              <a:solidFill>
                <a:srgbClr val="000000"/>
              </a:solidFill>
              <a:latin typeface="Arial" pitchFamily="34" charset="0"/>
            </a:endParaRPr>
          </a:p>
          <a:p>
            <a:pPr marL="914400" lvl="1" indent="-457200">
              <a:spcBef>
                <a:spcPct val="20000"/>
              </a:spcBef>
              <a:buClr>
                <a:schemeClr val="bg2"/>
              </a:buClr>
              <a:buFontTx/>
              <a:buAutoNum type="arabicPeriod"/>
            </a:pPr>
            <a:r>
              <a:rPr kumimoji="1" lang="en-GB" sz="1600" dirty="0" err="1">
                <a:solidFill>
                  <a:srgbClr val="000000"/>
                </a:solidFill>
                <a:latin typeface="Arial" pitchFamily="34" charset="0"/>
              </a:rPr>
              <a:t>Specificare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l’ambiente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operativo</a:t>
            </a:r>
            <a:r>
              <a:rPr kumimoji="1" lang="en-GB" sz="1600" dirty="0">
                <a:solidFill>
                  <a:srgbClr val="000000"/>
                </a:solidFill>
                <a:latin typeface="Arial" pitchFamily="34" charset="0"/>
              </a:rPr>
              <a:t> di </a:t>
            </a:r>
            <a:r>
              <a:rPr kumimoji="1" lang="en-GB" sz="1600" dirty="0" err="1">
                <a:solidFill>
                  <a:srgbClr val="000000"/>
                </a:solidFill>
                <a:latin typeface="Arial" pitchFamily="34" charset="0"/>
              </a:rPr>
              <a:t>missione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flussi</a:t>
            </a:r>
            <a:r>
              <a:rPr kumimoji="1" lang="en-GB" sz="1600" dirty="0">
                <a:solidFill>
                  <a:srgbClr val="000000"/>
                </a:solidFill>
                <a:latin typeface="Arial" pitchFamily="34" charset="0"/>
              </a:rPr>
              <a:t> di </a:t>
            </a:r>
            <a:r>
              <a:rPr kumimoji="1" lang="en-GB" sz="1600" dirty="0" err="1">
                <a:solidFill>
                  <a:srgbClr val="000000"/>
                </a:solidFill>
                <a:latin typeface="Arial" pitchFamily="34" charset="0"/>
              </a:rPr>
              <a:t>particelle</a:t>
            </a:r>
            <a:r>
              <a:rPr kumimoji="1" lang="en-GB" sz="1600" dirty="0">
                <a:solidFill>
                  <a:srgbClr val="000000"/>
                </a:solidFill>
                <a:latin typeface="Arial" pitchFamily="34" charset="0"/>
              </a:rPr>
              <a:t> in </a:t>
            </a:r>
            <a:r>
              <a:rPr kumimoji="1" lang="en-GB" sz="1600" dirty="0" err="1">
                <a:solidFill>
                  <a:srgbClr val="000000"/>
                </a:solidFill>
                <a:latin typeface="Arial" pitchFamily="34" charset="0"/>
              </a:rPr>
              <a:t>funzione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dell’orbita</a:t>
            </a:r>
            <a:r>
              <a:rPr kumimoji="1" lang="en-GB" sz="1600" dirty="0">
                <a:solidFill>
                  <a:srgbClr val="000000"/>
                </a:solidFill>
                <a:latin typeface="Arial" pitchFamily="34" charset="0"/>
              </a:rPr>
              <a:t> e </a:t>
            </a:r>
            <a:r>
              <a:rPr kumimoji="1" lang="en-GB" sz="1600" dirty="0" err="1">
                <a:solidFill>
                  <a:srgbClr val="000000"/>
                </a:solidFill>
                <a:latin typeface="Arial" pitchFamily="34" charset="0"/>
              </a:rPr>
              <a:t>della</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durata</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della</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missione</a:t>
            </a:r>
            <a:r>
              <a:rPr kumimoji="1" lang="en-GB" sz="1600" dirty="0">
                <a:solidFill>
                  <a:srgbClr val="000000"/>
                </a:solidFill>
                <a:latin typeface="Arial" pitchFamily="34" charset="0"/>
              </a:rPr>
              <a:t>)</a:t>
            </a:r>
          </a:p>
          <a:p>
            <a:pPr marL="914400" lvl="1" indent="-457200">
              <a:spcBef>
                <a:spcPct val="20000"/>
              </a:spcBef>
              <a:buClr>
                <a:schemeClr val="bg2"/>
              </a:buClr>
              <a:buFontTx/>
              <a:buAutoNum type="arabicPeriod"/>
            </a:pPr>
            <a:r>
              <a:rPr kumimoji="1" lang="en-GB" sz="1600" dirty="0" err="1">
                <a:solidFill>
                  <a:srgbClr val="000000"/>
                </a:solidFill>
                <a:latin typeface="Arial" pitchFamily="34" charset="0"/>
              </a:rPr>
              <a:t>Combinare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i</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punti</a:t>
            </a:r>
            <a:r>
              <a:rPr kumimoji="1" lang="en-GB" sz="1600" dirty="0">
                <a:solidFill>
                  <a:srgbClr val="000000"/>
                </a:solidFill>
                <a:latin typeface="Arial" pitchFamily="34" charset="0"/>
              </a:rPr>
              <a:t> 1 e 2 per </a:t>
            </a:r>
            <a:r>
              <a:rPr kumimoji="1" lang="en-GB" sz="1600" dirty="0" err="1">
                <a:solidFill>
                  <a:srgbClr val="000000"/>
                </a:solidFill>
                <a:latin typeface="Arial" pitchFamily="34" charset="0"/>
              </a:rPr>
              <a:t>arrivare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all’espressione</a:t>
            </a:r>
            <a:r>
              <a:rPr kumimoji="1" lang="en-GB" sz="1600" dirty="0">
                <a:solidFill>
                  <a:srgbClr val="000000"/>
                </a:solidFill>
                <a:latin typeface="Arial" pitchFamily="34" charset="0"/>
              </a:rPr>
              <a:t> del </a:t>
            </a:r>
            <a:r>
              <a:rPr kumimoji="1" lang="en-GB" sz="1600" dirty="0" err="1">
                <a:solidFill>
                  <a:srgbClr val="000000"/>
                </a:solidFill>
                <a:latin typeface="Arial" pitchFamily="34" charset="0"/>
              </a:rPr>
              <a:t>coefficiente</a:t>
            </a:r>
            <a:r>
              <a:rPr kumimoji="1" lang="en-GB" sz="1600" dirty="0">
                <a:solidFill>
                  <a:srgbClr val="000000"/>
                </a:solidFill>
                <a:latin typeface="Arial" pitchFamily="34" charset="0"/>
              </a:rPr>
              <a:t> di </a:t>
            </a:r>
            <a:r>
              <a:rPr kumimoji="1" lang="en-GB" sz="1600" dirty="0" err="1">
                <a:solidFill>
                  <a:srgbClr val="000000"/>
                </a:solidFill>
                <a:latin typeface="Arial" pitchFamily="34" charset="0"/>
              </a:rPr>
              <a:t>degrado</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pesato</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sull’intera</a:t>
            </a:r>
            <a:r>
              <a:rPr kumimoji="1" lang="en-GB" sz="1600" dirty="0">
                <a:solidFill>
                  <a:srgbClr val="000000"/>
                </a:solidFill>
                <a:latin typeface="Arial" pitchFamily="34" charset="0"/>
              </a:rPr>
              <a:t> vita </a:t>
            </a:r>
            <a:r>
              <a:rPr kumimoji="1" lang="en-GB" sz="1600" dirty="0" err="1">
                <a:solidFill>
                  <a:srgbClr val="000000"/>
                </a:solidFill>
                <a:latin typeface="Arial" pitchFamily="34" charset="0"/>
              </a:rPr>
              <a:t>operativa</a:t>
            </a:r>
            <a:endParaRPr kumimoji="1" lang="en-GB" sz="1600" dirty="0">
              <a:solidFill>
                <a:srgbClr val="000000"/>
              </a:solidFill>
              <a:latin typeface="Arial" pitchFamily="34" charset="0"/>
            </a:endParaRPr>
          </a:p>
          <a:p>
            <a:pPr marL="914400" lvl="1" indent="-457200">
              <a:spcBef>
                <a:spcPct val="20000"/>
              </a:spcBef>
              <a:buClr>
                <a:schemeClr val="bg2"/>
              </a:buClr>
              <a:buFontTx/>
              <a:buAutoNum type="arabicPeriod"/>
            </a:pPr>
            <a:r>
              <a:rPr kumimoji="1" lang="en-GB" sz="1600" dirty="0" err="1">
                <a:solidFill>
                  <a:srgbClr val="000000"/>
                </a:solidFill>
                <a:latin typeface="Arial" pitchFamily="34" charset="0"/>
              </a:rPr>
              <a:t>Definire</a:t>
            </a:r>
            <a:r>
              <a:rPr kumimoji="1" lang="en-GB" sz="1600" dirty="0">
                <a:solidFill>
                  <a:srgbClr val="000000"/>
                </a:solidFill>
                <a:latin typeface="Arial" pitchFamily="34" charset="0"/>
              </a:rPr>
              <a:t> un </a:t>
            </a:r>
            <a:r>
              <a:rPr kumimoji="1" lang="en-GB" sz="1600" dirty="0" err="1">
                <a:solidFill>
                  <a:srgbClr val="000000"/>
                </a:solidFill>
                <a:latin typeface="Arial" pitchFamily="34" charset="0"/>
              </a:rPr>
              <a:t>corrispondente</a:t>
            </a:r>
            <a:r>
              <a:rPr kumimoji="1" lang="en-GB" sz="1600" dirty="0">
                <a:solidFill>
                  <a:srgbClr val="000000"/>
                </a:solidFill>
                <a:latin typeface="Arial" pitchFamily="34" charset="0"/>
              </a:rPr>
              <a:t> test a terra  </a:t>
            </a:r>
            <a:r>
              <a:rPr kumimoji="1" lang="en-GB" sz="1600" dirty="0" err="1">
                <a:solidFill>
                  <a:srgbClr val="000000"/>
                </a:solidFill>
                <a:latin typeface="Arial" pitchFamily="34" charset="0"/>
              </a:rPr>
              <a:t>alla</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fluence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equivalente</a:t>
            </a:r>
            <a:r>
              <a:rPr kumimoji="1" lang="en-GB" sz="1600" dirty="0">
                <a:solidFill>
                  <a:srgbClr val="000000"/>
                </a:solidFill>
                <a:latin typeface="Arial" pitchFamily="34" charset="0"/>
              </a:rPr>
              <a:t>” per </a:t>
            </a:r>
            <a:r>
              <a:rPr kumimoji="1" lang="en-GB" sz="1600" dirty="0" err="1">
                <a:solidFill>
                  <a:srgbClr val="000000"/>
                </a:solidFill>
                <a:latin typeface="Arial" pitchFamily="34" charset="0"/>
              </a:rPr>
              <a:t>verificare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sperimentalmente</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il</a:t>
            </a:r>
            <a:r>
              <a:rPr kumimoji="1" lang="en-GB" sz="1600" dirty="0">
                <a:solidFill>
                  <a:srgbClr val="000000"/>
                </a:solidFill>
                <a:latin typeface="Arial" pitchFamily="34" charset="0"/>
              </a:rPr>
              <a:t> </a:t>
            </a:r>
            <a:r>
              <a:rPr kumimoji="1" lang="en-GB" sz="1600" dirty="0" err="1">
                <a:solidFill>
                  <a:srgbClr val="000000"/>
                </a:solidFill>
                <a:latin typeface="Arial" pitchFamily="34" charset="0"/>
              </a:rPr>
              <a:t>degrado</a:t>
            </a:r>
            <a:r>
              <a:rPr kumimoji="1" lang="en-GB" sz="1600" dirty="0">
                <a:solidFill>
                  <a:srgbClr val="000000"/>
                </a:solidFill>
                <a:latin typeface="Arial" pitchFamily="34" charset="0"/>
              </a:rPr>
              <a:t> del </a:t>
            </a:r>
            <a:r>
              <a:rPr kumimoji="1" lang="en-GB" sz="1600" dirty="0" err="1" smtClean="0">
                <a:solidFill>
                  <a:srgbClr val="000000"/>
                </a:solidFill>
                <a:latin typeface="Arial" pitchFamily="34" charset="0"/>
              </a:rPr>
              <a:t>componente</a:t>
            </a:r>
            <a:endParaRPr kumimoji="1" lang="en-GB" sz="1600" dirty="0" smtClean="0">
              <a:solidFill>
                <a:srgbClr val="000000"/>
              </a:solidFill>
              <a:latin typeface="Arial" pitchFamily="34" charset="0"/>
            </a:endParaRPr>
          </a:p>
          <a:p>
            <a:pPr marL="914400" lvl="1" indent="-457200">
              <a:spcBef>
                <a:spcPct val="20000"/>
              </a:spcBef>
              <a:buClr>
                <a:schemeClr val="bg2"/>
              </a:buClr>
              <a:buFontTx/>
              <a:buAutoNum type="arabicPeriod"/>
            </a:pPr>
            <a:r>
              <a:rPr kumimoji="1" lang="en-GB" sz="1600" dirty="0" err="1" smtClean="0">
                <a:solidFill>
                  <a:srgbClr val="000000"/>
                </a:solidFill>
                <a:latin typeface="Arial" pitchFamily="34" charset="0"/>
              </a:rPr>
              <a:t>Modello</a:t>
            </a:r>
            <a:r>
              <a:rPr kumimoji="1" lang="en-GB" sz="1600" dirty="0" smtClean="0">
                <a:solidFill>
                  <a:srgbClr val="000000"/>
                </a:solidFill>
                <a:latin typeface="Arial" pitchFamily="34" charset="0"/>
              </a:rPr>
              <a:t> JPL (dal 1982)  e NRL (dal 1993) </a:t>
            </a:r>
            <a:r>
              <a:rPr lang="en-GB" dirty="0" err="1" smtClean="0">
                <a:solidFill>
                  <a:schemeClr val="bg1"/>
                </a:solidFill>
              </a:rPr>
              <a:t>basato</a:t>
            </a:r>
            <a:r>
              <a:rPr lang="en-GB" dirty="0" smtClean="0">
                <a:solidFill>
                  <a:schemeClr val="bg1"/>
                </a:solidFill>
              </a:rPr>
              <a:t> </a:t>
            </a:r>
            <a:r>
              <a:rPr lang="en-GB" dirty="0" err="1" smtClean="0">
                <a:solidFill>
                  <a:schemeClr val="bg1"/>
                </a:solidFill>
              </a:rPr>
              <a:t>sul</a:t>
            </a:r>
            <a:r>
              <a:rPr lang="en-GB" dirty="0" smtClean="0">
                <a:solidFill>
                  <a:schemeClr val="bg1"/>
                </a:solidFill>
              </a:rPr>
              <a:t> NIEL</a:t>
            </a:r>
            <a:endParaRPr kumimoji="1" lang="en-GB" sz="1600" dirty="0">
              <a:solidFill>
                <a:schemeClr val="bg1"/>
              </a:solidFill>
              <a:latin typeface="Arial" pitchFamily="34" charset="0"/>
            </a:endParaRPr>
          </a:p>
        </p:txBody>
      </p:sp>
      <p:sp>
        <p:nvSpPr>
          <p:cNvPr id="4" name="CasellaDiTesto 3"/>
          <p:cNvSpPr txBox="1"/>
          <p:nvPr/>
        </p:nvSpPr>
        <p:spPr>
          <a:xfrm>
            <a:off x="4229100" y="5467350"/>
            <a:ext cx="3857625" cy="923330"/>
          </a:xfrm>
          <a:prstGeom prst="rect">
            <a:avLst/>
          </a:prstGeom>
          <a:noFill/>
        </p:spPr>
        <p:txBody>
          <a:bodyPr wrap="square" rtlCol="0">
            <a:spAutoFit/>
          </a:bodyPr>
          <a:lstStyle/>
          <a:p>
            <a:r>
              <a:rPr lang="it-IT" dirty="0" smtClean="0">
                <a:solidFill>
                  <a:srgbClr val="DC291E"/>
                </a:solidFill>
              </a:rPr>
              <a:t>Performance e degrado misurate essenzialmente dalla potenza massima erogata</a:t>
            </a:r>
            <a:endParaRPr lang="it-IT" dirty="0">
              <a:solidFill>
                <a:srgbClr val="DC291E"/>
              </a:solidFill>
            </a:endParaRPr>
          </a:p>
        </p:txBody>
      </p:sp>
      <p:pic>
        <p:nvPicPr>
          <p:cNvPr id="9"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85825" y="4153692"/>
            <a:ext cx="3229258" cy="2627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58838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058" y="388938"/>
            <a:ext cx="5681662" cy="369332"/>
          </a:xfrm>
        </p:spPr>
        <p:txBody>
          <a:bodyPr/>
          <a:lstStyle/>
          <a:p>
            <a:r>
              <a:rPr lang="it-IT" dirty="0"/>
              <a:t>Prodotti/sistemi spaziali (celle solari)</a:t>
            </a:r>
          </a:p>
        </p:txBody>
      </p:sp>
      <p:sp>
        <p:nvSpPr>
          <p:cNvPr id="6" name="Slide Number Placeholder 5"/>
          <p:cNvSpPr>
            <a:spLocks noGrp="1"/>
          </p:cNvSpPr>
          <p:nvPr>
            <p:ph type="sldNum" sz="quarter" idx="10"/>
          </p:nvPr>
        </p:nvSpPr>
        <p:spPr/>
        <p:txBody>
          <a:bodyPr/>
          <a:lstStyle/>
          <a:p>
            <a:pPr>
              <a:defRPr/>
            </a:pPr>
            <a:fld id="{A0C5F329-0EC8-4A9C-A428-C956C27A93FA}" type="slidenum">
              <a:rPr lang="en-US" smtClean="0"/>
              <a:pPr>
                <a:defRPr/>
              </a:pPr>
              <a:t>9</a:t>
            </a:fld>
            <a:endParaRPr lang="en-US" dirty="0"/>
          </a:p>
        </p:txBody>
      </p:sp>
      <p:sp>
        <p:nvSpPr>
          <p:cNvPr id="12292" name="Footer Placeholder 6"/>
          <p:cNvSpPr>
            <a:spLocks noGrp="1"/>
          </p:cNvSpPr>
          <p:nvPr>
            <p:ph type="ftr"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smtClean="0">
                <a:solidFill>
                  <a:srgbClr val="000000"/>
                </a:solidFill>
              </a:rPr>
              <a:t>© Copyright Selex ES S.p.A 2013 All rights reserved</a:t>
            </a:r>
          </a:p>
        </p:txBody>
      </p:sp>
      <p:sp>
        <p:nvSpPr>
          <p:cNvPr id="7" name="Rectangle 4"/>
          <p:cNvSpPr txBox="1">
            <a:spLocks noChangeArrowheads="1"/>
          </p:cNvSpPr>
          <p:nvPr/>
        </p:nvSpPr>
        <p:spPr bwMode="auto">
          <a:xfrm>
            <a:off x="990600" y="1638300"/>
            <a:ext cx="7400925" cy="421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180975" indent="-180975" algn="l" rtl="0" eaLnBrk="0" fontAlgn="base" hangingPunct="0">
              <a:spcBef>
                <a:spcPts val="300"/>
              </a:spcBef>
              <a:spcAft>
                <a:spcPct val="0"/>
              </a:spcAft>
              <a:buClr>
                <a:srgbClr val="DC291E"/>
              </a:buClr>
              <a:buSzPct val="100000"/>
              <a:buFont typeface="Arial" pitchFamily="34" charset="0"/>
              <a:buChar char="•"/>
              <a:defRPr sz="1500">
                <a:solidFill>
                  <a:srgbClr val="000000"/>
                </a:solidFill>
                <a:latin typeface="+mn-lt"/>
                <a:ea typeface="+mn-ea"/>
                <a:cs typeface="+mn-cs"/>
              </a:defRPr>
            </a:lvl1pPr>
            <a:lvl2pPr marL="361950" indent="-180975" algn="l" rtl="0" eaLnBrk="0" fontAlgn="base" hangingPunct="0">
              <a:spcBef>
                <a:spcPts val="300"/>
              </a:spcBef>
              <a:spcAft>
                <a:spcPct val="0"/>
              </a:spcAft>
              <a:buClr>
                <a:srgbClr val="DC291E"/>
              </a:buClr>
              <a:buSzPct val="100000"/>
              <a:buFont typeface="Arial" pitchFamily="34" charset="0"/>
              <a:buChar char="−"/>
              <a:defRPr sz="1500">
                <a:solidFill>
                  <a:srgbClr val="000000"/>
                </a:solidFill>
                <a:latin typeface="+mn-lt"/>
              </a:defRPr>
            </a:lvl2pPr>
            <a:lvl3pPr marL="542925" indent="-180975" algn="l" rtl="0" eaLnBrk="0" fontAlgn="base" hangingPunct="0">
              <a:spcBef>
                <a:spcPts val="300"/>
              </a:spcBef>
              <a:spcAft>
                <a:spcPct val="0"/>
              </a:spcAft>
              <a:buClr>
                <a:srgbClr val="DC291E"/>
              </a:buClr>
              <a:buSzPct val="105000"/>
              <a:buFont typeface="Arial" charset="0"/>
              <a:buChar char="–"/>
              <a:defRPr sz="1500">
                <a:solidFill>
                  <a:srgbClr val="000000"/>
                </a:solidFill>
                <a:latin typeface="+mn-lt"/>
              </a:defRPr>
            </a:lvl3pPr>
            <a:lvl4pPr marL="714375" indent="-171450" algn="l" rtl="0" eaLnBrk="0" fontAlgn="base" hangingPunct="0">
              <a:spcBef>
                <a:spcPts val="300"/>
              </a:spcBef>
              <a:spcAft>
                <a:spcPct val="0"/>
              </a:spcAft>
              <a:buClr>
                <a:srgbClr val="DC291E"/>
              </a:buClr>
              <a:buFont typeface="Arial" charset="0"/>
              <a:buChar char="–"/>
              <a:defRPr sz="1500">
                <a:solidFill>
                  <a:srgbClr val="000000"/>
                </a:solidFill>
                <a:latin typeface="+mn-lt"/>
              </a:defRPr>
            </a:lvl4pPr>
            <a:lvl5pPr marL="895350" indent="-180975" algn="l" defTabSz="895350" rtl="0" eaLnBrk="0" fontAlgn="base" hangingPunct="0">
              <a:spcBef>
                <a:spcPts val="300"/>
              </a:spcBef>
              <a:spcAft>
                <a:spcPct val="0"/>
              </a:spcAft>
              <a:buClr>
                <a:srgbClr val="DC291E"/>
              </a:buClr>
              <a:buFont typeface="Arial" charset="0"/>
              <a:buChar char="–"/>
              <a:defRPr sz="1500">
                <a:solidFill>
                  <a:srgbClr val="000000"/>
                </a:solidFill>
                <a:latin typeface="+mn-lt"/>
              </a:defRPr>
            </a:lvl5pPr>
            <a:lvl6pPr marL="21542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6pPr>
            <a:lvl7pPr marL="26114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7pPr>
            <a:lvl8pPr marL="30686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8pPr>
            <a:lvl9pPr marL="3525838" indent="-184150" algn="l" rtl="0" fontAlgn="base">
              <a:spcBef>
                <a:spcPct val="20000"/>
              </a:spcBef>
              <a:spcAft>
                <a:spcPct val="0"/>
              </a:spcAft>
              <a:buClr>
                <a:srgbClr val="FF0000"/>
              </a:buClr>
              <a:buFont typeface="Arial" pitchFamily="34" charset="0"/>
              <a:buChar char="–"/>
              <a:defRPr sz="1500">
                <a:solidFill>
                  <a:schemeClr val="tx1"/>
                </a:solidFill>
                <a:latin typeface="+mn-lt"/>
              </a:defRPr>
            </a:lvl9pPr>
          </a:lstStyle>
          <a:p>
            <a:pPr marL="0" indent="0">
              <a:buNone/>
            </a:pPr>
            <a:r>
              <a:rPr lang="en-GB" dirty="0" smtClean="0"/>
              <a:t>TEST a TERRA</a:t>
            </a:r>
          </a:p>
          <a:p>
            <a:pPr marL="0" indent="0">
              <a:buNone/>
            </a:pPr>
            <a:endParaRPr lang="en-GB" dirty="0" smtClean="0"/>
          </a:p>
          <a:p>
            <a:r>
              <a:rPr lang="en-GB" dirty="0" smtClean="0"/>
              <a:t>I test di </a:t>
            </a:r>
            <a:r>
              <a:rPr lang="en-GB" dirty="0" err="1" smtClean="0"/>
              <a:t>caratterizzazione</a:t>
            </a:r>
            <a:r>
              <a:rPr lang="en-GB" dirty="0" smtClean="0"/>
              <a:t> a terra </a:t>
            </a:r>
            <a:r>
              <a:rPr lang="en-GB" dirty="0" err="1" smtClean="0"/>
              <a:t>sono</a:t>
            </a:r>
            <a:r>
              <a:rPr lang="en-GB" dirty="0" smtClean="0"/>
              <a:t> </a:t>
            </a:r>
            <a:r>
              <a:rPr lang="en-GB" dirty="0" err="1" smtClean="0"/>
              <a:t>fondamentali</a:t>
            </a:r>
            <a:r>
              <a:rPr lang="en-GB" dirty="0" smtClean="0"/>
              <a:t> per </a:t>
            </a:r>
            <a:r>
              <a:rPr lang="en-GB" dirty="0" err="1" smtClean="0"/>
              <a:t>poter</a:t>
            </a:r>
            <a:r>
              <a:rPr lang="en-GB" dirty="0" smtClean="0"/>
              <a:t> </a:t>
            </a:r>
            <a:r>
              <a:rPr lang="en-GB" dirty="0" err="1" smtClean="0"/>
              <a:t>fornire</a:t>
            </a:r>
            <a:r>
              <a:rPr lang="en-GB" dirty="0" smtClean="0"/>
              <a:t> </a:t>
            </a:r>
            <a:r>
              <a:rPr lang="en-GB" dirty="0" err="1" smtClean="0"/>
              <a:t>una</a:t>
            </a:r>
            <a:r>
              <a:rPr lang="en-GB" dirty="0" smtClean="0"/>
              <a:t> </a:t>
            </a:r>
            <a:r>
              <a:rPr lang="en-GB" dirty="0" err="1" smtClean="0"/>
              <a:t>previsione</a:t>
            </a:r>
            <a:r>
              <a:rPr lang="en-GB" dirty="0" smtClean="0"/>
              <a:t> </a:t>
            </a:r>
            <a:r>
              <a:rPr lang="en-GB" dirty="0" err="1" smtClean="0"/>
              <a:t>realistica</a:t>
            </a:r>
            <a:r>
              <a:rPr lang="en-GB" dirty="0" smtClean="0"/>
              <a:t> </a:t>
            </a:r>
            <a:r>
              <a:rPr lang="en-GB" dirty="0" err="1" smtClean="0"/>
              <a:t>delle</a:t>
            </a:r>
            <a:r>
              <a:rPr lang="en-GB" dirty="0" smtClean="0"/>
              <a:t> performance a fine vita di un </a:t>
            </a:r>
            <a:r>
              <a:rPr lang="en-GB" dirty="0" err="1" smtClean="0"/>
              <a:t>generatore</a:t>
            </a:r>
            <a:r>
              <a:rPr lang="en-GB" dirty="0" smtClean="0"/>
              <a:t> </a:t>
            </a:r>
            <a:r>
              <a:rPr lang="en-GB" dirty="0" err="1" smtClean="0"/>
              <a:t>solare</a:t>
            </a:r>
            <a:endParaRPr lang="en-GB" dirty="0" smtClean="0"/>
          </a:p>
          <a:p>
            <a:endParaRPr lang="en-GB" dirty="0" smtClean="0"/>
          </a:p>
          <a:p>
            <a:r>
              <a:rPr lang="en-GB" dirty="0" smtClean="0"/>
              <a:t>I </a:t>
            </a:r>
            <a:r>
              <a:rPr lang="en-GB" dirty="0" err="1" smtClean="0"/>
              <a:t>campioni</a:t>
            </a:r>
            <a:r>
              <a:rPr lang="en-GB" dirty="0" smtClean="0"/>
              <a:t> da </a:t>
            </a:r>
            <a:r>
              <a:rPr lang="en-GB" dirty="0" err="1" smtClean="0"/>
              <a:t>testare</a:t>
            </a:r>
            <a:r>
              <a:rPr lang="en-GB" dirty="0" smtClean="0"/>
              <a:t> </a:t>
            </a:r>
            <a:r>
              <a:rPr lang="en-GB" dirty="0" err="1" smtClean="0"/>
              <a:t>devono</a:t>
            </a:r>
            <a:r>
              <a:rPr lang="en-GB" dirty="0" smtClean="0"/>
              <a:t> </a:t>
            </a:r>
            <a:r>
              <a:rPr lang="en-GB" dirty="0" err="1" smtClean="0"/>
              <a:t>essere</a:t>
            </a:r>
            <a:r>
              <a:rPr lang="en-GB" dirty="0" smtClean="0"/>
              <a:t> </a:t>
            </a:r>
            <a:r>
              <a:rPr lang="en-GB" dirty="0" err="1" smtClean="0"/>
              <a:t>celle</a:t>
            </a:r>
            <a:r>
              <a:rPr lang="en-GB" dirty="0" smtClean="0"/>
              <a:t> </a:t>
            </a:r>
            <a:r>
              <a:rPr lang="en-GB" dirty="0" err="1" smtClean="0"/>
              <a:t>solari</a:t>
            </a:r>
            <a:r>
              <a:rPr lang="en-GB" dirty="0" smtClean="0"/>
              <a:t> nude (</a:t>
            </a:r>
            <a:r>
              <a:rPr lang="en-GB" dirty="0" err="1" smtClean="0"/>
              <a:t>prive</a:t>
            </a:r>
            <a:r>
              <a:rPr lang="en-GB" dirty="0" smtClean="0"/>
              <a:t> di </a:t>
            </a:r>
            <a:r>
              <a:rPr lang="en-GB" dirty="0" err="1" smtClean="0"/>
              <a:t>vetrino</a:t>
            </a:r>
            <a:r>
              <a:rPr lang="en-GB" dirty="0" smtClean="0"/>
              <a:t> </a:t>
            </a:r>
            <a:r>
              <a:rPr lang="en-GB" dirty="0" err="1" smtClean="0"/>
              <a:t>protettivo</a:t>
            </a:r>
            <a:r>
              <a:rPr lang="en-GB" dirty="0" smtClean="0"/>
              <a:t>) per non </a:t>
            </a:r>
            <a:r>
              <a:rPr lang="en-GB" dirty="0" err="1" smtClean="0"/>
              <a:t>frenare</a:t>
            </a:r>
            <a:r>
              <a:rPr lang="en-GB" dirty="0" smtClean="0"/>
              <a:t> le </a:t>
            </a:r>
            <a:r>
              <a:rPr lang="en-GB" dirty="0" err="1" smtClean="0"/>
              <a:t>particelle</a:t>
            </a:r>
            <a:r>
              <a:rPr lang="en-GB" dirty="0" smtClean="0"/>
              <a:t> </a:t>
            </a:r>
            <a:r>
              <a:rPr lang="en-GB" dirty="0" err="1" smtClean="0"/>
              <a:t>incidenti</a:t>
            </a:r>
            <a:endParaRPr lang="en-GB" dirty="0" smtClean="0"/>
          </a:p>
          <a:p>
            <a:endParaRPr lang="en-GB" dirty="0" smtClean="0"/>
          </a:p>
          <a:p>
            <a:r>
              <a:rPr lang="en-GB" dirty="0" smtClean="0"/>
              <a:t>Il range </a:t>
            </a:r>
            <a:r>
              <a:rPr lang="en-GB" dirty="0" err="1" smtClean="0"/>
              <a:t>ottimale</a:t>
            </a:r>
            <a:r>
              <a:rPr lang="en-GB" dirty="0" smtClean="0"/>
              <a:t> di </a:t>
            </a:r>
            <a:r>
              <a:rPr lang="en-GB" dirty="0" err="1" smtClean="0"/>
              <a:t>energie</a:t>
            </a:r>
            <a:r>
              <a:rPr lang="en-GB" dirty="0" smtClean="0"/>
              <a:t> utile </a:t>
            </a:r>
            <a:r>
              <a:rPr lang="en-GB" dirty="0" err="1" smtClean="0"/>
              <a:t>alla</a:t>
            </a:r>
            <a:r>
              <a:rPr lang="en-GB" dirty="0" smtClean="0"/>
              <a:t> </a:t>
            </a:r>
            <a:r>
              <a:rPr lang="en-GB" dirty="0" err="1" smtClean="0"/>
              <a:t>comprensione</a:t>
            </a:r>
            <a:r>
              <a:rPr lang="en-GB" dirty="0" smtClean="0"/>
              <a:t> </a:t>
            </a:r>
            <a:r>
              <a:rPr lang="en-GB" dirty="0" err="1" smtClean="0"/>
              <a:t>dei</a:t>
            </a:r>
            <a:r>
              <a:rPr lang="en-GB" dirty="0" smtClean="0"/>
              <a:t> </a:t>
            </a:r>
            <a:r>
              <a:rPr lang="en-GB" dirty="0" err="1" smtClean="0"/>
              <a:t>differenti</a:t>
            </a:r>
            <a:r>
              <a:rPr lang="en-GB" dirty="0" smtClean="0"/>
              <a:t> </a:t>
            </a:r>
            <a:r>
              <a:rPr lang="en-GB" dirty="0" err="1" smtClean="0"/>
              <a:t>fenomeni</a:t>
            </a:r>
            <a:r>
              <a:rPr lang="en-GB" dirty="0" smtClean="0"/>
              <a:t> di </a:t>
            </a:r>
            <a:r>
              <a:rPr lang="en-GB" dirty="0" err="1" smtClean="0"/>
              <a:t>degrado</a:t>
            </a:r>
            <a:r>
              <a:rPr lang="en-GB" dirty="0" smtClean="0"/>
              <a:t> </a:t>
            </a:r>
            <a:r>
              <a:rPr lang="en-GB" dirty="0" err="1" smtClean="0"/>
              <a:t>sia</a:t>
            </a:r>
            <a:r>
              <a:rPr lang="en-GB" dirty="0" smtClean="0"/>
              <a:t> per </a:t>
            </a:r>
            <a:r>
              <a:rPr lang="en-GB" dirty="0" err="1" smtClean="0"/>
              <a:t>protoni</a:t>
            </a:r>
            <a:r>
              <a:rPr lang="en-GB" dirty="0" smtClean="0"/>
              <a:t> </a:t>
            </a:r>
            <a:r>
              <a:rPr lang="en-GB" dirty="0" err="1" smtClean="0"/>
              <a:t>sia</a:t>
            </a:r>
            <a:r>
              <a:rPr lang="en-GB" dirty="0" smtClean="0"/>
              <a:t> per </a:t>
            </a:r>
            <a:r>
              <a:rPr lang="en-GB" dirty="0" err="1" smtClean="0"/>
              <a:t>elettroni</a:t>
            </a:r>
            <a:r>
              <a:rPr lang="en-GB" dirty="0" smtClean="0"/>
              <a:t> è </a:t>
            </a:r>
            <a:r>
              <a:rPr lang="en-GB" dirty="0" err="1" smtClean="0"/>
              <a:t>tra</a:t>
            </a:r>
            <a:r>
              <a:rPr lang="en-GB" dirty="0" smtClean="0"/>
              <a:t> 1 e 8 MeV </a:t>
            </a:r>
          </a:p>
          <a:p>
            <a:endParaRPr lang="en-GB" dirty="0" smtClean="0"/>
          </a:p>
          <a:p>
            <a:r>
              <a:rPr lang="en-GB" dirty="0" smtClean="0"/>
              <a:t>Le </a:t>
            </a:r>
            <a:r>
              <a:rPr lang="en-GB" dirty="0" err="1" smtClean="0"/>
              <a:t>fluences</a:t>
            </a:r>
            <a:r>
              <a:rPr lang="en-GB" dirty="0" smtClean="0"/>
              <a:t> </a:t>
            </a:r>
            <a:r>
              <a:rPr lang="en-GB" dirty="0" err="1" smtClean="0"/>
              <a:t>tipiche</a:t>
            </a:r>
            <a:r>
              <a:rPr lang="en-GB" dirty="0" smtClean="0"/>
              <a:t> </a:t>
            </a:r>
            <a:r>
              <a:rPr lang="en-GB" dirty="0" err="1" smtClean="0"/>
              <a:t>che</a:t>
            </a:r>
            <a:r>
              <a:rPr lang="en-GB" dirty="0" smtClean="0"/>
              <a:t> </a:t>
            </a:r>
            <a:r>
              <a:rPr lang="en-GB" dirty="0" err="1" smtClean="0"/>
              <a:t>coprano</a:t>
            </a:r>
            <a:r>
              <a:rPr lang="en-GB" dirty="0" smtClean="0"/>
              <a:t> </a:t>
            </a:r>
            <a:r>
              <a:rPr lang="en-GB" dirty="0" err="1" smtClean="0"/>
              <a:t>il</a:t>
            </a:r>
            <a:r>
              <a:rPr lang="en-GB" dirty="0" smtClean="0"/>
              <a:t> </a:t>
            </a:r>
            <a:r>
              <a:rPr lang="en-GB" dirty="0" err="1" smtClean="0"/>
              <a:t>più</a:t>
            </a:r>
            <a:r>
              <a:rPr lang="en-GB" dirty="0" smtClean="0"/>
              <a:t> </a:t>
            </a:r>
            <a:r>
              <a:rPr lang="en-GB" dirty="0" err="1" smtClean="0"/>
              <a:t>ampio</a:t>
            </a:r>
            <a:r>
              <a:rPr lang="en-GB" dirty="0" smtClean="0"/>
              <a:t> </a:t>
            </a:r>
            <a:r>
              <a:rPr lang="en-GB" dirty="0" err="1" smtClean="0"/>
              <a:t>spettro</a:t>
            </a:r>
            <a:r>
              <a:rPr lang="en-GB" dirty="0" smtClean="0"/>
              <a:t> di </a:t>
            </a:r>
            <a:r>
              <a:rPr lang="en-GB" dirty="0" err="1" smtClean="0"/>
              <a:t>missioni</a:t>
            </a:r>
            <a:r>
              <a:rPr lang="en-GB" dirty="0" smtClean="0"/>
              <a:t> </a:t>
            </a:r>
            <a:r>
              <a:rPr lang="en-GB" dirty="0" err="1" smtClean="0"/>
              <a:t>spaziali</a:t>
            </a:r>
            <a:r>
              <a:rPr lang="en-GB" dirty="0" smtClean="0"/>
              <a:t> </a:t>
            </a:r>
            <a:r>
              <a:rPr lang="en-GB" dirty="0" err="1" smtClean="0"/>
              <a:t>variano</a:t>
            </a:r>
            <a:r>
              <a:rPr lang="en-GB" dirty="0" smtClean="0"/>
              <a:t> </a:t>
            </a:r>
            <a:r>
              <a:rPr lang="en-GB" dirty="0" err="1" smtClean="0"/>
              <a:t>tra</a:t>
            </a:r>
            <a:r>
              <a:rPr lang="en-GB" dirty="0" smtClean="0"/>
              <a:t> 10</a:t>
            </a:r>
            <a:r>
              <a:rPr lang="en-GB" baseline="30000" dirty="0" smtClean="0"/>
              <a:t>9</a:t>
            </a:r>
            <a:r>
              <a:rPr lang="en-GB" dirty="0" smtClean="0"/>
              <a:t> e 10</a:t>
            </a:r>
            <a:r>
              <a:rPr lang="en-GB" baseline="30000" dirty="0" smtClean="0"/>
              <a:t>13</a:t>
            </a:r>
            <a:r>
              <a:rPr lang="en-GB" dirty="0" smtClean="0"/>
              <a:t> p</a:t>
            </a:r>
            <a:r>
              <a:rPr lang="en-GB" baseline="30000" dirty="0" smtClean="0"/>
              <a:t>+</a:t>
            </a:r>
            <a:r>
              <a:rPr lang="en-GB" dirty="0" smtClean="0"/>
              <a:t>/cm</a:t>
            </a:r>
            <a:r>
              <a:rPr lang="en-GB" baseline="30000" dirty="0" smtClean="0"/>
              <a:t>2</a:t>
            </a:r>
            <a:r>
              <a:rPr lang="en-GB" dirty="0" smtClean="0"/>
              <a:t> e 10</a:t>
            </a:r>
            <a:r>
              <a:rPr lang="en-GB" baseline="30000" dirty="0" smtClean="0"/>
              <a:t>12</a:t>
            </a:r>
            <a:r>
              <a:rPr lang="en-GB" dirty="0" smtClean="0"/>
              <a:t> e 10</a:t>
            </a:r>
            <a:r>
              <a:rPr lang="en-GB" baseline="30000" dirty="0" smtClean="0"/>
              <a:t>15</a:t>
            </a:r>
            <a:r>
              <a:rPr lang="en-GB" dirty="0" smtClean="0"/>
              <a:t> e</a:t>
            </a:r>
            <a:r>
              <a:rPr lang="en-GB" baseline="30000" dirty="0" smtClean="0"/>
              <a:t>-</a:t>
            </a:r>
            <a:r>
              <a:rPr lang="en-GB" dirty="0" smtClean="0"/>
              <a:t>/cm</a:t>
            </a:r>
            <a:r>
              <a:rPr lang="en-GB" baseline="30000" dirty="0" smtClean="0"/>
              <a:t>2</a:t>
            </a:r>
            <a:r>
              <a:rPr lang="en-GB" dirty="0" smtClean="0"/>
              <a:t>.</a:t>
            </a:r>
            <a:endParaRPr lang="en-GB" dirty="0"/>
          </a:p>
        </p:txBody>
      </p:sp>
    </p:spTree>
    <p:extLst>
      <p:ext uri="{BB962C8B-B14F-4D97-AF65-F5344CB8AC3E}">
        <p14:creationId xmlns="" xmlns:p14="http://schemas.microsoft.com/office/powerpoint/2010/main" val="3674439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Selex ES 2">
      <a:dk1>
        <a:srgbClr val="FFFFFF"/>
      </a:dk1>
      <a:lt1>
        <a:srgbClr val="000000"/>
      </a:lt1>
      <a:dk2>
        <a:srgbClr val="FFFFFF"/>
      </a:dk2>
      <a:lt2>
        <a:srgbClr val="50555A"/>
      </a:lt2>
      <a:accent1>
        <a:srgbClr val="D6D6D6"/>
      </a:accent1>
      <a:accent2>
        <a:srgbClr val="003763"/>
      </a:accent2>
      <a:accent3>
        <a:srgbClr val="6EA5DC"/>
      </a:accent3>
      <a:accent4>
        <a:srgbClr val="91C85F"/>
      </a:accent4>
      <a:accent5>
        <a:srgbClr val="FFBE2D"/>
      </a:accent5>
      <a:accent6>
        <a:srgbClr val="EB7832"/>
      </a:accent6>
      <a:hlink>
        <a:srgbClr val="E61E0F"/>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4D4D4D"/>
        </a:dk1>
        <a:lt1>
          <a:srgbClr val="FFFFFF"/>
        </a:lt1>
        <a:dk2>
          <a:srgbClr val="000000"/>
        </a:dk2>
        <a:lt2>
          <a:srgbClr val="808080"/>
        </a:lt2>
        <a:accent1>
          <a:srgbClr val="B4B4B4"/>
        </a:accent1>
        <a:accent2>
          <a:srgbClr val="333399"/>
        </a:accent2>
        <a:accent3>
          <a:srgbClr val="FFFFFF"/>
        </a:accent3>
        <a:accent4>
          <a:srgbClr val="404040"/>
        </a:accent4>
        <a:accent5>
          <a:srgbClr val="D6D6D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Selex ES">
      <a:dk1>
        <a:srgbClr val="5F6A72"/>
      </a:dk1>
      <a:lt1>
        <a:srgbClr val="FFFFFF"/>
      </a:lt1>
      <a:dk2>
        <a:srgbClr val="000000"/>
      </a:dk2>
      <a:lt2>
        <a:srgbClr val="FFFFFF"/>
      </a:lt2>
      <a:accent1>
        <a:srgbClr val="B4B4B4"/>
      </a:accent1>
      <a:accent2>
        <a:srgbClr val="333399"/>
      </a:accent2>
      <a:accent3>
        <a:srgbClr val="FFFFFF"/>
      </a:accent3>
      <a:accent4>
        <a:srgbClr val="404040"/>
      </a:accent4>
      <a:accent5>
        <a:srgbClr val="D6D6D6"/>
      </a:accent5>
      <a:accent6>
        <a:srgbClr val="2D2D8A"/>
      </a:accent6>
      <a:hlink>
        <a:srgbClr val="DC291E"/>
      </a:hlink>
      <a:folHlink>
        <a:srgbClr val="5F6A7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4D4D4D"/>
        </a:dk1>
        <a:lt1>
          <a:srgbClr val="FFFFFF"/>
        </a:lt1>
        <a:dk2>
          <a:srgbClr val="000000"/>
        </a:dk2>
        <a:lt2>
          <a:srgbClr val="808080"/>
        </a:lt2>
        <a:accent1>
          <a:srgbClr val="B4B4B4"/>
        </a:accent1>
        <a:accent2>
          <a:srgbClr val="333399"/>
        </a:accent2>
        <a:accent3>
          <a:srgbClr val="FFFFFF"/>
        </a:accent3>
        <a:accent4>
          <a:srgbClr val="404040"/>
        </a:accent4>
        <a:accent5>
          <a:srgbClr val="D6D6D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Selex ES">
      <a:dk1>
        <a:srgbClr val="5F6A72"/>
      </a:dk1>
      <a:lt1>
        <a:srgbClr val="FFFFFF"/>
      </a:lt1>
      <a:dk2>
        <a:srgbClr val="000000"/>
      </a:dk2>
      <a:lt2>
        <a:srgbClr val="FFFFFF"/>
      </a:lt2>
      <a:accent1>
        <a:srgbClr val="B4B4B4"/>
      </a:accent1>
      <a:accent2>
        <a:srgbClr val="333399"/>
      </a:accent2>
      <a:accent3>
        <a:srgbClr val="FFFFFF"/>
      </a:accent3>
      <a:accent4>
        <a:srgbClr val="404040"/>
      </a:accent4>
      <a:accent5>
        <a:srgbClr val="D6D6D6"/>
      </a:accent5>
      <a:accent6>
        <a:srgbClr val="2D2D8A"/>
      </a:accent6>
      <a:hlink>
        <a:srgbClr val="DC291E"/>
      </a:hlink>
      <a:folHlink>
        <a:srgbClr val="5F6A7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4D4D4D"/>
        </a:dk1>
        <a:lt1>
          <a:srgbClr val="FFFFFF"/>
        </a:lt1>
        <a:dk2>
          <a:srgbClr val="000000"/>
        </a:dk2>
        <a:lt2>
          <a:srgbClr val="808080"/>
        </a:lt2>
        <a:accent1>
          <a:srgbClr val="B4B4B4"/>
        </a:accent1>
        <a:accent2>
          <a:srgbClr val="333399"/>
        </a:accent2>
        <a:accent3>
          <a:srgbClr val="FFFFFF"/>
        </a:accent3>
        <a:accent4>
          <a:srgbClr val="404040"/>
        </a:accent4>
        <a:accent5>
          <a:srgbClr val="D6D6D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SIntranetEdition xmlns="E1C34207-D70A-4221-A152-BCF378BFD85F" xsi:nil="true"/>
    <SESIntranetDocumentType xmlns="E1C34207-D70A-4221-A152-BCF378BFD85F">Logo e template</SESIntranetDocumentType>
    <SESIntranetKeywords xmlns="E1C34207-D70A-4221-A152-BCF378BFD85F">Template Powerpoint </SESIntranetKeywords>
    <SESIntranetCompany xmlns="e1c34207-d70a-4221-a152-bcf378bfd85f">1</SESIntranetCompany>
    <SESIntranetDepartment xmlns="e1c34207-d70a-4221-a152-bcf378bfd85f">2</SESIntranetDepartment>
    <SESIntranetLanguage xmlns="E1C34207-D70A-4221-A152-BCF378BFD85F">IT</SESIntranetLanguage>
    <SESIntranetPointOfContact xmlns="E1C34207-D70A-4221-A152-BCF378BFD85F">Communication</SESIntranetPointOfContact>
    <SESIntranetAnnotations xmlns="E1C34207-D70A-4221-A152-BCF378BFD85F" xsi:nil="true"/>
    <SESIntranetTitleAsLink xmlns="E1C34207-D70A-4221-A152-BCF378BFD85F">
      <Url>https://intranetcrawler.selex-es.com/it/library/Library/Selex ES_Powerpoint2010_template.pptx</Url>
      <Description>Template presentazione aziendale - Powerpoint 2010</Description>
    </SESIntranetTitleAsLink>
    <SESIntranetArgument xmlns="e1c34207-d70a-4221-a152-bcf378bfd85f">4</SESIntranetArgument>
    <SESIntranetDate xmlns="E1C34207-D70A-4221-A152-BCF378BFD85F">2013-03-04T23:00:00+00:00</SESIntranetDate>
    <SESIntranetAbstract xmlns="E1C34207-D70A-4221-A152-BCF378BFD85F">&lt;div class="ExternalClassB7F30793BE1E4002A36388F278570D4A"&gt;&lt;p&gt;​Template presentazione aziendale - Powerpoint 2010&lt;/p&gt;&lt;/div&gt;</SESIntranetAbstract>
    <SESIntranetGroup xmlns="E1C34207-D70A-4221-A152-BCF378BFD85F" xsi:nil="true"/>
    <SESIntranetDisplayGroup xmlns="e1c34207-d70a-4221-a152-bcf378bfd85f"/>
    <SESIntranetIdentification xmlns="E1C34207-D70A-4221-A152-BCF378BFD8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SESIntranetctLibrary" ma:contentTypeID="0x0101006F4DBDA262444D41882575173F9DD21500D6038CC1D7CA2F47BACE1697757B51AD" ma:contentTypeVersion="4" ma:contentTypeDescription="Content Type Library" ma:contentTypeScope="" ma:versionID="5f050ea616dc0fc110bd6a599c48cf33">
  <xsd:schema xmlns:xsd="http://www.w3.org/2001/XMLSchema" xmlns:xs="http://www.w3.org/2001/XMLSchema" xmlns:p="http://schemas.microsoft.com/office/2006/metadata/properties" xmlns:ns2="E1C34207-D70A-4221-A152-BCF378BFD85F" xmlns:ns3="e1c34207-d70a-4221-a152-bcf378bfd85f" targetNamespace="http://schemas.microsoft.com/office/2006/metadata/properties" ma:root="true" ma:fieldsID="2bb620210e4a76ed202903598d10b757" ns2:_="" ns3:_="">
    <xsd:import namespace="E1C34207-D70A-4221-A152-BCF378BFD85F"/>
    <xsd:import namespace="e1c34207-d70a-4221-a152-bcf378bfd85f"/>
    <xsd:element name="properties">
      <xsd:complexType>
        <xsd:sequence>
          <xsd:element name="documentManagement">
            <xsd:complexType>
              <xsd:all>
                <xsd:element ref="ns2:SESIntranetTitleAsLink"/>
                <xsd:element ref="ns2:SESIntranetAbstract" minOccurs="0"/>
                <xsd:element ref="ns2:SESIntranetDate"/>
                <xsd:element ref="ns2:SESIntranetGroup" minOccurs="0"/>
                <xsd:element ref="ns2:SESIntranetAnnotations" minOccurs="0"/>
                <xsd:element ref="ns2:SESIntranetEdition" minOccurs="0"/>
                <xsd:element ref="ns3:SESIntranetArgument"/>
                <xsd:element ref="ns2:SESIntranetLanguage"/>
                <xsd:element ref="ns2:SESIntranetDocumentType"/>
                <xsd:element ref="ns2:SESIntranetKeywords" minOccurs="0"/>
                <xsd:element ref="ns2:SESIntranetPointOfContact" minOccurs="0"/>
                <xsd:element ref="ns2:SESIntranetIdentification" minOccurs="0"/>
                <xsd:element ref="ns3:SESIntranetDisplayGroup" minOccurs="0"/>
                <xsd:element ref="ns3:SESIntranetCompany"/>
                <xsd:element ref="ns3:SESIntranetDepartm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C34207-D70A-4221-A152-BCF378BFD85F" elementFormDefault="qualified">
    <xsd:import namespace="http://schemas.microsoft.com/office/2006/documentManagement/types"/>
    <xsd:import namespace="http://schemas.microsoft.com/office/infopath/2007/PartnerControls"/>
    <xsd:element name="SESIntranetTitleAsLink" ma:index="1" ma:displayName="Titolo" ma:format="Hyperlink" ma:internalName="SESIntranetTitleAsLink">
      <xsd:complexType>
        <xsd:complexContent>
          <xsd:extension base="dms:URL">
            <xsd:sequence>
              <xsd:element name="Url" type="dms:ValidUrl"/>
              <xsd:element name="Description" type="xsd:string"/>
            </xsd:sequence>
          </xsd:extension>
        </xsd:complexContent>
      </xsd:complexType>
    </xsd:element>
    <xsd:element name="SESIntranetAbstract" ma:index="2" nillable="true" ma:displayName="Sommario" ma:internalName="SESIntranetAbstract">
      <xsd:simpleType>
        <xsd:restriction base="dms:Note">
          <xsd:maxLength value="255"/>
        </xsd:restriction>
      </xsd:simpleType>
    </xsd:element>
    <xsd:element name="SESIntranetDate" ma:index="3" ma:displayName="Data" ma:format="DateTime" ma:internalName="SESIntranetDate">
      <xsd:simpleType>
        <xsd:restriction base="dms:DateTime"/>
      </xsd:simpleType>
    </xsd:element>
    <xsd:element name="SESIntranetGroup" ma:index="5" nillable="true" ma:displayName="Raggruppamento" ma:internalName="SESIntranetGroup">
      <xsd:simpleType>
        <xsd:restriction base="dms:Text">
          <xsd:maxLength value="255"/>
        </xsd:restriction>
      </xsd:simpleType>
    </xsd:element>
    <xsd:element name="SESIntranetAnnotations" ma:index="6" nillable="true" ma:displayName="Note" ma:internalName="SESIntranetAnnotations">
      <xsd:simpleType>
        <xsd:restriction base="dms:Note">
          <xsd:maxLength value="255"/>
        </xsd:restriction>
      </xsd:simpleType>
    </xsd:element>
    <xsd:element name="SESIntranetEdition" ma:index="7" nillable="true" ma:displayName="Edizione" ma:internalName="SESIntranetEdition">
      <xsd:simpleType>
        <xsd:restriction base="dms:Text">
          <xsd:maxLength value="255"/>
        </xsd:restriction>
      </xsd:simpleType>
    </xsd:element>
    <xsd:element name="SESIntranetLanguage" ma:index="9" ma:displayName="Lingua" ma:default="IT" ma:format="Dropdown" ma:internalName="SESIntranetLanguage">
      <xsd:simpleType>
        <xsd:restriction base="dms:Choice">
          <xsd:enumeration value="IT"/>
          <xsd:enumeration value="EN"/>
        </xsd:restriction>
      </xsd:simpleType>
    </xsd:element>
    <xsd:element name="SESIntranetDocumentType" ma:index="10" ma:displayName="Tipologia" ma:format="Dropdown" ma:internalName="SESIntranetDocumentType">
      <xsd:simpleType>
        <xsd:restriction base="dms:Choice">
          <xsd:enumeration value="Brochure"/>
          <xsd:enumeration value="Catalogo"/>
          <xsd:enumeration value="Certificato"/>
          <xsd:enumeration value="Presentazione Aziendale"/>
          <xsd:enumeration value="Scheda Tecnica"/>
          <xsd:enumeration value="Documento Aziendale"/>
          <xsd:enumeration value="Immagine"/>
          <xsd:enumeration value="Logo e template"/>
          <xsd:enumeration value="Manuale"/>
          <xsd:enumeration value="Modulo"/>
          <xsd:enumeration value="Istruzione Operativa"/>
          <xsd:enumeration value="Organigramma"/>
          <xsd:enumeration value="Procedura"/>
          <xsd:enumeration value="Modello Template"/>
        </xsd:restriction>
      </xsd:simpleType>
    </xsd:element>
    <xsd:element name="SESIntranetKeywords" ma:index="11" nillable="true" ma:displayName="Parole chiave" ma:internalName="SESIntranetKeywords">
      <xsd:simpleType>
        <xsd:restriction base="dms:Text">
          <xsd:maxLength value="255"/>
        </xsd:restriction>
      </xsd:simpleType>
    </xsd:element>
    <xsd:element name="SESIntranetPointOfContact" ma:index="12" nillable="true" ma:displayName="Referente" ma:internalName="SESIntranetPointOfContact">
      <xsd:simpleType>
        <xsd:restriction base="dms:Text">
          <xsd:maxLength value="255"/>
        </xsd:restriction>
      </xsd:simpleType>
    </xsd:element>
    <xsd:element name="SESIntranetIdentification" ma:index="13" nillable="true" ma:displayName="Identificativo" ma:internalName="SESIntranetIdentifica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c34207-d70a-4221-a152-bcf378bfd85f" elementFormDefault="qualified">
    <xsd:import namespace="http://schemas.microsoft.com/office/2006/documentManagement/types"/>
    <xsd:import namespace="http://schemas.microsoft.com/office/infopath/2007/PartnerControls"/>
    <xsd:element name="SESIntranetArgument" ma:index="8" ma:displayName="Argomento" ma:list="{AE708F9F-9601-4E13-AADA-9CF68AB7A984}" ma:internalName="SESIntranetArgument" ma:showField="Title" ma:web="cba6ac22-0391-4a71-825e-58d4bd28c01c">
      <xsd:simpleType>
        <xsd:restriction base="dms:Lookup"/>
      </xsd:simpleType>
    </xsd:element>
    <xsd:element name="SESIntranetDisplayGroup" ma:index="15" nillable="true" ma:displayName="Raggruppamento visualizzazione" ma:list="{238627F8-FF9D-489A-AF9E-64DB9F9D0558}" ma:internalName="SESIntranetDisplayGroup" ma:showField="Title" ma:web="f4bb3f28-6e53-47aa-bd8f-e98f76024eb2">
      <xsd:complexType>
        <xsd:complexContent>
          <xsd:extension base="dms:MultiChoiceLookup">
            <xsd:sequence>
              <xsd:element name="Value" type="dms:Lookup" maxOccurs="unbounded" minOccurs="0" nillable="true"/>
            </xsd:sequence>
          </xsd:extension>
        </xsd:complexContent>
      </xsd:complexType>
    </xsd:element>
    <xsd:element name="SESIntranetCompany" ma:index="16" ma:displayName="Azienda" ma:list="{9FC1DF08-FD2E-4C21-9DED-16A95913DA7B}" ma:internalName="SESIntranetCompany" ma:showField="Title" ma:web="f4bb3f28-6e53-47aa-bd8f-e98f76024eb2">
      <xsd:simpleType>
        <xsd:restriction base="dms:Lookup"/>
      </xsd:simpleType>
    </xsd:element>
    <xsd:element name="SESIntranetDepartment" ma:index="17" ma:displayName="Ente" ma:list="{C696654B-F45F-4597-B8D8-30D4775EA901}" ma:internalName="SESIntranetDepartment" ma:showField="Title" ma:web="f4bb3f28-6e53-47aa-bd8f-e98f76024eb2">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Tipo di contenuto"/>
        <xsd:element ref="dc:title" minOccurs="0" maxOccurs="1" ma:index="1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4B7065-960C-4D71-AB04-5404BCABB72A}">
  <ds:schemaRefs>
    <ds:schemaRef ds:uri="http://schemas.microsoft.com/sharepoint/v3/contenttype/forms"/>
  </ds:schemaRefs>
</ds:datastoreItem>
</file>

<file path=customXml/itemProps2.xml><?xml version="1.0" encoding="utf-8"?>
<ds:datastoreItem xmlns:ds="http://schemas.openxmlformats.org/officeDocument/2006/customXml" ds:itemID="{C6695677-5C1B-4D48-84B1-0F88FB63F588}">
  <ds:schemaRefs>
    <ds:schemaRef ds:uri="http://schemas.microsoft.com/office/infopath/2007/PartnerControls"/>
    <ds:schemaRef ds:uri="http://purl.org/dc/terms/"/>
    <ds:schemaRef ds:uri="http://schemas.microsoft.com/office/2006/documentManagement/types"/>
    <ds:schemaRef ds:uri="http://purl.org/dc/elements/1.1/"/>
    <ds:schemaRef ds:uri="E1C34207-D70A-4221-A152-BCF378BFD85F"/>
    <ds:schemaRef ds:uri="http://schemas.openxmlformats.org/package/2006/metadata/core-properties"/>
    <ds:schemaRef ds:uri="http://purl.org/dc/dcmitype/"/>
    <ds:schemaRef ds:uri="e1c34207-d70a-4221-a152-bcf378bfd85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33A2134-3865-4CD5-A2FC-BAE0B125FE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C34207-D70A-4221-A152-BCF378BFD85F"/>
    <ds:schemaRef ds:uri="e1c34207-d70a-4221-a152-bcf378bfd8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6653</TotalTime>
  <Words>3565</Words>
  <Application>Microsoft Office PowerPoint</Application>
  <PresentationFormat>On-screen Show (4:3)</PresentationFormat>
  <Paragraphs>537</Paragraphs>
  <Slides>41</Slides>
  <Notes>25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45" baseType="lpstr">
      <vt:lpstr>Default Design</vt:lpstr>
      <vt:lpstr>1_Default Design</vt:lpstr>
      <vt:lpstr>2_Default Design</vt:lpstr>
      <vt:lpstr>Fotografia Photo Editor</vt:lpstr>
      <vt:lpstr>Effetti delle radiazioni su strumenti elettro-ottici per applicazioni spaziali</vt:lpstr>
      <vt:lpstr>INDICE</vt:lpstr>
      <vt:lpstr>Selex ES Company</vt:lpstr>
      <vt:lpstr>Selex ES Company</vt:lpstr>
      <vt:lpstr>Selex ES Space Products</vt:lpstr>
      <vt:lpstr>Prodotti/sistemi spaziali (celle solari)</vt:lpstr>
      <vt:lpstr>Prodotti/sistemi spaziali (celle solari)</vt:lpstr>
      <vt:lpstr>Prodotti/sistemi spaziali (celle solari)</vt:lpstr>
      <vt:lpstr>Prodotti/sistemi spaziali (celle solari)</vt:lpstr>
      <vt:lpstr>Prodotti/sistemi spaziali (strumenti e sensori)</vt:lpstr>
      <vt:lpstr>Prodotti/sistemi spaziali (strumenti e sensori)</vt:lpstr>
      <vt:lpstr>Prodotti/sistemi spaziali (strumenti e sensori)</vt:lpstr>
      <vt:lpstr>Tipologia di missioni e tipologia di radiazione affrontata</vt:lpstr>
      <vt:lpstr>Tipologia di missioni e tipologia di radiazione affrontata</vt:lpstr>
      <vt:lpstr>Radiazione ionizzante, non ionizzante, SEE (Grandezze tipiche)</vt:lpstr>
      <vt:lpstr>Radiazione ionizzante, non ionizzante, SEE (Grandezze tipiche)</vt:lpstr>
      <vt:lpstr>Radiazione ionizzante, non ionizzante, SEE (Grandezze tipiche)</vt:lpstr>
      <vt:lpstr>Radiazione ionizzante, non ionizzante, SEE (Grandezze tipiche)</vt:lpstr>
      <vt:lpstr>Radiazione ionizzante, non ionizzante, SEE (Grandezze tipiche)</vt:lpstr>
      <vt:lpstr>Radiazione ionizzante, non ionizzante, SEE (Grandezze tipiche)</vt:lpstr>
      <vt:lpstr>Radiazione ionizzante, non ionizzante, SEE (Grandezze tipiche)</vt:lpstr>
      <vt:lpstr>Componenti sensibili a radiazioni e tipo di degradazione (permanente o transitoria)</vt:lpstr>
      <vt:lpstr>Componenti sensibili a radiazioni e tipo di degradazione (permanente o transitoria)</vt:lpstr>
      <vt:lpstr>Contromisure tipiche</vt:lpstr>
      <vt:lpstr>Tools utilizzati e tipi di analisi</vt:lpstr>
      <vt:lpstr>Tools utilizzati e tipi di analisi</vt:lpstr>
      <vt:lpstr>Altri effetti, considerazioni</vt:lpstr>
      <vt:lpstr>Altri effetti, considerazioni</vt:lpstr>
      <vt:lpstr>TESTs a Terra </vt:lpstr>
      <vt:lpstr>TESTs aTerra</vt:lpstr>
      <vt:lpstr>Figure professionali (di progetto o trasversali) coinvolte in azienda</vt:lpstr>
      <vt:lpstr>Documenti che mostrano lo stato di compliance all’ambiente radiativo</vt:lpstr>
      <vt:lpstr>Esempio di flusso di lavoro: progetto di uno star tracker</vt:lpstr>
      <vt:lpstr>Esempio di flusso di lavoro: progetto di uno star tracker</vt:lpstr>
      <vt:lpstr>Esempio di flusso di lavoro: progetto di uno star tracker</vt:lpstr>
      <vt:lpstr>Esempio di flusso di lavoro: progetto di uno star tracker</vt:lpstr>
      <vt:lpstr>Esempio di flusso di lavoro: progetto di uno star tracker</vt:lpstr>
      <vt:lpstr>Esempio di flusso di lavoro: progetto di uno star tracker</vt:lpstr>
      <vt:lpstr>Esempio di flusso di lavoro: progetto di uno star tracker</vt:lpstr>
      <vt:lpstr>Esempio di flusso di lavoro: progetto di uno star tracker</vt:lpstr>
      <vt:lpstr>Esempio di flusso di lavoro: progetto di uno star tracker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presentazione aziendale - Powerpoint 2010</dc:title>
  <dc:creator>Oliva Simone</dc:creator>
  <cp:lastModifiedBy>HP</cp:lastModifiedBy>
  <cp:revision>201</cp:revision>
  <cp:lastPrinted>2013-04-17T16:59:19Z</cp:lastPrinted>
  <dcterms:created xsi:type="dcterms:W3CDTF">1601-01-01T00:00:00Z</dcterms:created>
  <dcterms:modified xsi:type="dcterms:W3CDTF">2013-04-17T20:02:17Z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0x0101006F4DBDA262444D41882575173F9DD21500D6038CC1D7CA2F47BACE1697757B51AD</vt:lpwstr>
  </property>
</Properties>
</file>