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314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318" r:id="rId17"/>
    <p:sldId id="319" r:id="rId18"/>
    <p:sldId id="281" r:id="rId19"/>
    <p:sldId id="316" r:id="rId20"/>
    <p:sldId id="284" r:id="rId21"/>
    <p:sldId id="285" r:id="rId22"/>
    <p:sldId id="317" r:id="rId23"/>
    <p:sldId id="315" r:id="rId24"/>
    <p:sldId id="286" r:id="rId25"/>
    <p:sldId id="287" r:id="rId26"/>
    <p:sldId id="288" r:id="rId27"/>
    <p:sldId id="289" r:id="rId28"/>
    <p:sldId id="290" r:id="rId29"/>
    <p:sldId id="295" r:id="rId30"/>
    <p:sldId id="291" r:id="rId31"/>
    <p:sldId id="292" r:id="rId32"/>
    <p:sldId id="293" r:id="rId33"/>
    <p:sldId id="312" r:id="rId34"/>
    <p:sldId id="313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00" r:id="rId45"/>
    <p:sldId id="261" r:id="rId46"/>
    <p:sldId id="263" r:id="rId47"/>
    <p:sldId id="264" r:id="rId48"/>
    <p:sldId id="265" r:id="rId49"/>
    <p:sldId id="267" r:id="rId50"/>
    <p:sldId id="266" r:id="rId51"/>
    <p:sldId id="299" r:id="rId52"/>
    <p:sldId id="302" r:id="rId53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  <a:srgbClr val="0000CC"/>
    <a:srgbClr val="FDC82F"/>
    <a:srgbClr val="000099"/>
    <a:srgbClr val="FF00FF"/>
    <a:srgbClr val="0098DB"/>
    <a:srgbClr val="00549F"/>
    <a:srgbClr val="00338D"/>
    <a:srgbClr val="D01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EFB02-BC5D-4868-BB3B-AAAAF37EEDB1}" type="slidenum">
              <a:rPr lang="en-GB"/>
              <a:pPr/>
              <a:t>7</a:t>
            </a:fld>
            <a:endParaRPr lang="en-GB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3DA51-216A-4516-A90F-24D3317BF479}" type="slidenum">
              <a:rPr lang="en-GB"/>
              <a:pPr/>
              <a:t>10</a:t>
            </a:fld>
            <a:endParaRPr lang="en-GB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CCC93-FF77-407F-B309-8433F920D567}" type="slidenum">
              <a:rPr lang="en-GB"/>
              <a:pPr/>
              <a:t>11</a:t>
            </a:fld>
            <a:endParaRPr lang="en-GB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67010-FA0F-4BDB-83C5-72D1E2FDBBCA}" type="slidenum">
              <a:rPr lang="en-GB"/>
              <a:pPr/>
              <a:t>12</a:t>
            </a:fld>
            <a:endParaRPr lang="en-GB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B8DD4-B089-40C5-B806-0D8CF5760B13}" type="slidenum">
              <a:rPr lang="en-GB"/>
              <a:pPr/>
              <a:t>15</a:t>
            </a:fld>
            <a:endParaRPr lang="en-GB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0150" y="695325"/>
            <a:ext cx="4624388" cy="346868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395964"/>
            <a:ext cx="5150273" cy="42408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C18EF-9B69-4AF9-9852-22AA8A4BFBD4}" type="slidenum">
              <a:rPr lang="en-GB"/>
              <a:pPr/>
              <a:t>16</a:t>
            </a:fld>
            <a:endParaRPr lang="en-GB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0150" y="695325"/>
            <a:ext cx="4624388" cy="3468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395965"/>
            <a:ext cx="5150273" cy="4316772"/>
          </a:xfrm>
        </p:spPr>
        <p:txBody>
          <a:bodyPr/>
          <a:lstStyle/>
          <a:p>
            <a:pPr algn="just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24B0F-E3D2-4C15-B451-C5A59C6CFB28}" type="slidenum">
              <a:rPr lang="en-GB"/>
              <a:pPr/>
              <a:t>22</a:t>
            </a:fld>
            <a:endParaRPr lang="en-GB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696913"/>
            <a:ext cx="4656137" cy="34925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138" y="4421823"/>
            <a:ext cx="6398824" cy="4576974"/>
          </a:xfrm>
        </p:spPr>
        <p:txBody>
          <a:bodyPr/>
          <a:lstStyle/>
          <a:p>
            <a:endParaRPr lang="es-ES_tradnl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– For Official Use</a:t>
            </a:r>
            <a:endParaRPr lang="en-GB" sz="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ADF016-7F5F-4B20-8459-3E5108F204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7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ACC872-DEF9-4C2C-914F-03CDEB3C35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Rad testing for space | Véronique FERLET-CAVROIS | INFN Laboratori Nazionali di Legnaro | 18/04/2013 | Slide  </a:t>
            </a:r>
            <a:fld id="{61AB021A-3539-4CC3-B44B-29362B1D9235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– For Official Use</a:t>
            </a:r>
            <a:endParaRPr lang="en-GB" sz="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scies.org/" TargetMode="External"/><Relationship Id="rId2" Type="http://schemas.openxmlformats.org/officeDocument/2006/relationships/hyperlink" Target="https://spacecomponent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14363" y="1841452"/>
            <a:ext cx="7972425" cy="1569660"/>
          </a:xfrm>
        </p:spPr>
        <p:txBody>
          <a:bodyPr/>
          <a:lstStyle/>
          <a:p>
            <a:r>
              <a:rPr lang="en-US" dirty="0" smtClean="0"/>
              <a:t>Radiation testing of electronic components for space applications</a:t>
            </a:r>
            <a:endParaRPr lang="en-GB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4363" y="3861169"/>
            <a:ext cx="78898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it-IT" dirty="0" err="1" smtClean="0">
                <a:solidFill>
                  <a:schemeClr val="accent1"/>
                </a:solidFill>
              </a:rPr>
              <a:t>Véronique</a:t>
            </a:r>
            <a:r>
              <a:rPr lang="it-IT" dirty="0" smtClean="0">
                <a:solidFill>
                  <a:schemeClr val="accent1"/>
                </a:solidFill>
              </a:rPr>
              <a:t> FERLET-CAVROIS</a:t>
            </a:r>
          </a:p>
          <a:p>
            <a:pPr>
              <a:spcBef>
                <a:spcPts val="0"/>
              </a:spcBef>
            </a:pPr>
            <a:r>
              <a:rPr lang="it-IT" dirty="0" smtClean="0">
                <a:solidFill>
                  <a:schemeClr val="accent1"/>
                </a:solidFill>
              </a:rPr>
              <a:t>ESA / ESTEC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 smtClean="0">
                <a:solidFill>
                  <a:schemeClr val="accent1"/>
                </a:solidFill>
              </a:rPr>
              <a:t/>
            </a:r>
            <a:br>
              <a:rPr lang="it-IT" dirty="0" smtClean="0">
                <a:solidFill>
                  <a:schemeClr val="accent1"/>
                </a:solidFill>
              </a:rPr>
            </a:br>
            <a:r>
              <a:rPr lang="it-IT" dirty="0" smtClean="0">
                <a:solidFill>
                  <a:schemeClr val="accent1"/>
                </a:solidFill>
              </a:rPr>
              <a:t>INFN Laboratori Nazionali di Legnaro</a:t>
            </a:r>
            <a:br>
              <a:rPr lang="it-IT" dirty="0" smtClean="0">
                <a:solidFill>
                  <a:schemeClr val="accent1"/>
                </a:solidFill>
              </a:rPr>
            </a:br>
            <a:r>
              <a:rPr lang="it-IT" dirty="0" smtClean="0">
                <a:solidFill>
                  <a:schemeClr val="accent1"/>
                </a:solidFill>
              </a:rPr>
              <a:t>18/04/2013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20" y="3548428"/>
            <a:ext cx="2561844" cy="206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37" y="170977"/>
            <a:ext cx="8229600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Typical TID effect in CMOS: charge buildup in gate and field oxides induces leakage currents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5219700" y="1439863"/>
            <a:ext cx="3649663" cy="4725987"/>
            <a:chOff x="3288" y="952"/>
            <a:chExt cx="2299" cy="2977"/>
          </a:xfrm>
        </p:grpSpPr>
        <p:grpSp>
          <p:nvGrpSpPr>
            <p:cNvPr id="72708" name="Group 4"/>
            <p:cNvGrpSpPr>
              <a:grpSpLocks/>
            </p:cNvGrpSpPr>
            <p:nvPr/>
          </p:nvGrpSpPr>
          <p:grpSpPr bwMode="auto">
            <a:xfrm>
              <a:off x="3506" y="952"/>
              <a:ext cx="1828" cy="1044"/>
              <a:chOff x="3832" y="924"/>
              <a:chExt cx="1828" cy="1044"/>
            </a:xfrm>
          </p:grpSpPr>
          <p:graphicFrame>
            <p:nvGraphicFramePr>
              <p:cNvPr id="72709" name="Object 5"/>
              <p:cNvGraphicFramePr>
                <a:graphicFrameLocks/>
              </p:cNvGraphicFramePr>
              <p:nvPr/>
            </p:nvGraphicFramePr>
            <p:xfrm>
              <a:off x="3832" y="1254"/>
              <a:ext cx="1828" cy="7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22" name="CorelDRAW" r:id="rId4" imgW="3565440" imgH="1398240" progId="CorelDraw.Graphic.7">
                      <p:embed/>
                    </p:oleObj>
                  </mc:Choice>
                  <mc:Fallback>
                    <p:oleObj name="CorelDRAW" r:id="rId4" imgW="3565440" imgH="1398240" progId="CorelDraw.Graphic.7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2" y="1254"/>
                            <a:ext cx="1828" cy="7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710" name="Rectangle 6"/>
              <p:cNvSpPr>
                <a:spLocks noChangeArrowheads="1"/>
              </p:cNvSpPr>
              <p:nvPr/>
            </p:nvSpPr>
            <p:spPr bwMode="auto">
              <a:xfrm>
                <a:off x="4732" y="1650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en-US" sz="1200" b="1"/>
                  <a:t>Drain</a:t>
                </a:r>
              </a:p>
            </p:txBody>
          </p:sp>
          <p:sp>
            <p:nvSpPr>
              <p:cNvPr id="72711" name="Rectangle 7"/>
              <p:cNvSpPr>
                <a:spLocks noChangeArrowheads="1"/>
              </p:cNvSpPr>
              <p:nvPr/>
            </p:nvSpPr>
            <p:spPr bwMode="auto">
              <a:xfrm>
                <a:off x="4191" y="1402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en-US" sz="1200" b="1"/>
                  <a:t>Source</a:t>
                </a:r>
              </a:p>
            </p:txBody>
          </p:sp>
          <p:sp>
            <p:nvSpPr>
              <p:cNvPr id="72712" name="Rectangle 8"/>
              <p:cNvSpPr>
                <a:spLocks noChangeArrowheads="1"/>
              </p:cNvSpPr>
              <p:nvPr/>
            </p:nvSpPr>
            <p:spPr bwMode="auto">
              <a:xfrm>
                <a:off x="4494" y="1493"/>
                <a:ext cx="432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en-US" sz="1200" b="1">
                    <a:solidFill>
                      <a:srgbClr val="FAFD00"/>
                    </a:solidFill>
                  </a:rPr>
                  <a:t>Gate</a:t>
                </a:r>
              </a:p>
            </p:txBody>
          </p:sp>
          <p:graphicFrame>
            <p:nvGraphicFramePr>
              <p:cNvPr id="72713" name="Object 9"/>
              <p:cNvGraphicFramePr>
                <a:graphicFrameLocks/>
              </p:cNvGraphicFramePr>
              <p:nvPr/>
            </p:nvGraphicFramePr>
            <p:xfrm>
              <a:off x="4764" y="1118"/>
              <a:ext cx="586" cy="4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23" name="CorelDRAW" r:id="rId6" imgW="939600" imgH="760320" progId="CorelDraw.Graphic.7">
                      <p:embed/>
                    </p:oleObj>
                  </mc:Choice>
                  <mc:Fallback>
                    <p:oleObj name="CorelDRAW" r:id="rId6" imgW="939600" imgH="760320" progId="CorelDraw.Graphic.7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4" y="1118"/>
                            <a:ext cx="586" cy="4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714" name="Rectangle 10"/>
              <p:cNvSpPr>
                <a:spLocks noChangeArrowheads="1"/>
              </p:cNvSpPr>
              <p:nvPr/>
            </p:nvSpPr>
            <p:spPr bwMode="auto">
              <a:xfrm>
                <a:off x="4782" y="924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en-US" sz="1400" b="1"/>
                  <a:t>Leakage Path</a:t>
                </a:r>
              </a:p>
            </p:txBody>
          </p:sp>
        </p:grpSp>
        <p:grpSp>
          <p:nvGrpSpPr>
            <p:cNvPr id="72715" name="Group 11"/>
            <p:cNvGrpSpPr>
              <a:grpSpLocks/>
            </p:cNvGrpSpPr>
            <p:nvPr/>
          </p:nvGrpSpPr>
          <p:grpSpPr bwMode="auto">
            <a:xfrm>
              <a:off x="3288" y="1969"/>
              <a:ext cx="2299" cy="1960"/>
              <a:chOff x="3288" y="1888"/>
              <a:chExt cx="2299" cy="1960"/>
            </a:xfrm>
          </p:grpSpPr>
          <p:graphicFrame>
            <p:nvGraphicFramePr>
              <p:cNvPr id="72716" name="Object 12"/>
              <p:cNvGraphicFramePr>
                <a:graphicFrameLocks noChangeAspect="1"/>
              </p:cNvGraphicFramePr>
              <p:nvPr/>
            </p:nvGraphicFramePr>
            <p:xfrm>
              <a:off x="3288" y="1888"/>
              <a:ext cx="2199" cy="15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24" name="CorelDRAW" r:id="rId8" imgW="4684680" imgH="2823840" progId="CorelDraw.Graphic.7">
                      <p:embed/>
                    </p:oleObj>
                  </mc:Choice>
                  <mc:Fallback>
                    <p:oleObj name="CorelDRAW" r:id="rId8" imgW="4684680" imgH="2823840" progId="CorelDraw.Graphic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8" y="1888"/>
                            <a:ext cx="2199" cy="1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71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4495" y="2546"/>
                <a:ext cx="323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en-US" sz="1200" b="1"/>
                  <a:t>Drain</a:t>
                </a:r>
              </a:p>
            </p:txBody>
          </p:sp>
          <p:sp>
            <p:nvSpPr>
              <p:cNvPr id="7271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852" y="2217"/>
                <a:ext cx="322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en-US" sz="1200" b="1"/>
                  <a:t>Source</a:t>
                </a:r>
              </a:p>
            </p:txBody>
          </p:sp>
          <p:sp>
            <p:nvSpPr>
              <p:cNvPr id="7271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173" y="2340"/>
                <a:ext cx="323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en-US" sz="1200" b="1">
                    <a:solidFill>
                      <a:srgbClr val="FAFD00"/>
                    </a:solidFill>
                  </a:rPr>
                  <a:t>Gate</a:t>
                </a:r>
              </a:p>
            </p:txBody>
          </p:sp>
          <p:sp>
            <p:nvSpPr>
              <p:cNvPr id="7272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726" y="2958"/>
                <a:ext cx="320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en-US" sz="1200" b="1"/>
                  <a:t>P-type</a:t>
                </a:r>
              </a:p>
              <a:p>
                <a:pPr algn="ctr" eaLnBrk="0" hangingPunct="0"/>
                <a:r>
                  <a:rPr lang="en-US" sz="1200" b="1"/>
                  <a:t>Substrate</a:t>
                </a:r>
              </a:p>
            </p:txBody>
          </p:sp>
          <p:graphicFrame>
            <p:nvGraphicFramePr>
              <p:cNvPr id="72721" name="Object 17"/>
              <p:cNvGraphicFramePr>
                <a:graphicFrameLocks noChangeAspect="1"/>
              </p:cNvGraphicFramePr>
              <p:nvPr/>
            </p:nvGraphicFramePr>
            <p:xfrm>
              <a:off x="4661" y="2864"/>
              <a:ext cx="79" cy="1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25" name="CorelDRAW" r:id="rId10" imgW="177480" imgH="212400" progId="CorelDraw.Graphic.7">
                      <p:embed/>
                    </p:oleObj>
                  </mc:Choice>
                  <mc:Fallback>
                    <p:oleObj name="CorelDRAW" r:id="rId10" imgW="177480" imgH="212400" progId="CorelDraw.Graphic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61" y="2864"/>
                            <a:ext cx="79" cy="1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722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5264" y="2708"/>
                <a:ext cx="323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en-US" sz="1200" b="1"/>
                  <a:t>LOCOS</a:t>
                </a:r>
              </a:p>
              <a:p>
                <a:pPr algn="ctr" eaLnBrk="0" hangingPunct="0"/>
                <a:r>
                  <a:rPr lang="en-US" sz="1200" b="1"/>
                  <a:t>Field Oxide</a:t>
                </a:r>
              </a:p>
            </p:txBody>
          </p:sp>
          <p:sp>
            <p:nvSpPr>
              <p:cNvPr id="7272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600" y="3445"/>
                <a:ext cx="652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 b="1"/>
                  <a:t>Positive Trapped Charge</a:t>
                </a:r>
              </a:p>
            </p:txBody>
          </p:sp>
          <p:sp>
            <p:nvSpPr>
              <p:cNvPr id="72724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3781" y="2912"/>
                <a:ext cx="80" cy="5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25" name="Line 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250" y="2249"/>
                <a:ext cx="248" cy="4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pic>
        <p:nvPicPr>
          <p:cNvPr id="7272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/>
          <a:stretch>
            <a:fillRect/>
          </a:stretch>
        </p:blipFill>
        <p:spPr bwMode="auto">
          <a:xfrm>
            <a:off x="0" y="1887538"/>
            <a:ext cx="5435600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1403350" y="1484313"/>
            <a:ext cx="286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800"/>
              <a:t>CMOS technology 0.8um, </a:t>
            </a:r>
          </a:p>
          <a:p>
            <a:pPr algn="ctr"/>
            <a:r>
              <a:rPr lang="en-GB" sz="1800"/>
              <a:t>LOCOS isolation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1692275" y="5949950"/>
            <a:ext cx="3225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i="1" dirty="0" smtClean="0">
                <a:solidFill>
                  <a:srgbClr val="0000CC"/>
                </a:solidFill>
              </a:rPr>
              <a:t>[V. Ferlet-Cavrois </a:t>
            </a:r>
            <a:r>
              <a:rPr lang="en-GB" sz="1800" i="1" dirty="0">
                <a:solidFill>
                  <a:srgbClr val="0000CC"/>
                </a:solidFill>
              </a:rPr>
              <a:t>HDR05]</a:t>
            </a:r>
          </a:p>
        </p:txBody>
      </p:sp>
      <p:grpSp>
        <p:nvGrpSpPr>
          <p:cNvPr id="72729" name="Group 25"/>
          <p:cNvGrpSpPr>
            <a:grpSpLocks/>
          </p:cNvGrpSpPr>
          <p:nvPr/>
        </p:nvGrpSpPr>
        <p:grpSpPr bwMode="auto">
          <a:xfrm>
            <a:off x="1187450" y="2133600"/>
            <a:ext cx="1824038" cy="635000"/>
            <a:chOff x="748" y="1344"/>
            <a:chExt cx="1149" cy="400"/>
          </a:xfrm>
        </p:grpSpPr>
        <p:sp>
          <p:nvSpPr>
            <p:cNvPr id="72730" name="Line 26"/>
            <p:cNvSpPr>
              <a:spLocks noChangeShapeType="1"/>
            </p:cNvSpPr>
            <p:nvPr/>
          </p:nvSpPr>
          <p:spPr bwMode="auto">
            <a:xfrm>
              <a:off x="748" y="1480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31" name="Line 27"/>
            <p:cNvSpPr>
              <a:spLocks noChangeShapeType="1"/>
            </p:cNvSpPr>
            <p:nvPr/>
          </p:nvSpPr>
          <p:spPr bwMode="auto">
            <a:xfrm>
              <a:off x="748" y="1649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1053" y="1344"/>
              <a:ext cx="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/>
                <a:t>Experiment</a:t>
              </a:r>
            </a:p>
          </p:txBody>
        </p:sp>
        <p:sp>
          <p:nvSpPr>
            <p:cNvPr id="72733" name="Text Box 29"/>
            <p:cNvSpPr txBox="1">
              <a:spLocks noChangeArrowheads="1"/>
            </p:cNvSpPr>
            <p:nvPr/>
          </p:nvSpPr>
          <p:spPr bwMode="auto">
            <a:xfrm>
              <a:off x="1066" y="1513"/>
              <a:ext cx="7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/>
                <a:t>Simulation</a:t>
              </a:r>
            </a:p>
          </p:txBody>
        </p:sp>
      </p:grp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1816100" y="5537200"/>
            <a:ext cx="24828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     Gate voltage (V)     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 rot="-5400000">
            <a:off x="-1007268" y="3636168"/>
            <a:ext cx="2508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     Drain current (A)     </a:t>
            </a:r>
          </a:p>
        </p:txBody>
      </p:sp>
    </p:spTree>
    <p:extLst>
      <p:ext uri="{BB962C8B-B14F-4D97-AF65-F5344CB8AC3E}">
        <p14:creationId xmlns:p14="http://schemas.microsoft.com/office/powerpoint/2010/main" val="10300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7950" y="12591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Highly scaled CMOS technologies, </a:t>
            </a:r>
            <a:b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with standard design, are less sensitive to TID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5545137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7950" y="5516563"/>
            <a:ext cx="669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i="1">
                <a:solidFill>
                  <a:srgbClr val="0000CC"/>
                </a:solidFill>
              </a:rPr>
              <a:t>Compilation from [Lacoe03, Anel97, Kerwin98, </a:t>
            </a:r>
          </a:p>
          <a:p>
            <a:r>
              <a:rPr lang="fr-FR" sz="1800" i="1">
                <a:solidFill>
                  <a:srgbClr val="0000CC"/>
                </a:solidFill>
              </a:rPr>
              <a:t>Shaneyfelt98, Brady99, Lacoe99, Lacoe00, Lacoe01, Nowlin04]</a:t>
            </a:r>
            <a:r>
              <a:rPr lang="en-GB" sz="1800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424613" y="1792288"/>
            <a:ext cx="27193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Design with rad-hard libraries, like DARE, improves TID hardness, compared to standard designs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95290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However, real systems use a wide variety </a:t>
            </a:r>
            <a:b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 IC technology generations, </a:t>
            </a:r>
            <a:b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which TID hardening is not granted</a:t>
            </a:r>
            <a:endParaRPr lang="en-GB" sz="2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827088" y="1412875"/>
            <a:ext cx="7058025" cy="4402138"/>
            <a:chOff x="521" y="890"/>
            <a:chExt cx="4446" cy="2773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890"/>
              <a:ext cx="4446" cy="2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08" name="Line 4"/>
            <p:cNvSpPr>
              <a:spLocks noChangeShapeType="1"/>
            </p:cNvSpPr>
            <p:nvPr/>
          </p:nvSpPr>
          <p:spPr bwMode="auto">
            <a:xfrm>
              <a:off x="1073" y="2296"/>
              <a:ext cx="38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1565" y="202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200 krad</a:t>
              </a:r>
            </a:p>
          </p:txBody>
        </p:sp>
      </p:grp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284663" y="1773238"/>
            <a:ext cx="2255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3333FF"/>
                </a:solidFill>
              </a:rPr>
              <a:t>[P. E. Dodd, 2009]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29365" y="5767741"/>
            <a:ext cx="70134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rgbClr val="0000CC"/>
                </a:solidFill>
              </a:rPr>
              <a:t>Compilation </a:t>
            </a:r>
            <a:r>
              <a:rPr lang="fr-FR" sz="1800" dirty="0" err="1">
                <a:solidFill>
                  <a:srgbClr val="0000CC"/>
                </a:solidFill>
              </a:rPr>
              <a:t>from</a:t>
            </a:r>
            <a:r>
              <a:rPr lang="fr-FR" sz="1800" dirty="0">
                <a:solidFill>
                  <a:srgbClr val="0000CC"/>
                </a:solidFill>
              </a:rPr>
              <a:t> </a:t>
            </a:r>
            <a:r>
              <a:rPr lang="fr-FR" sz="1800" dirty="0" smtClean="0">
                <a:solidFill>
                  <a:srgbClr val="0000CC"/>
                </a:solidFill>
              </a:rPr>
              <a:t>data </a:t>
            </a:r>
            <a:r>
              <a:rPr lang="fr-FR" sz="1800" dirty="0">
                <a:solidFill>
                  <a:srgbClr val="0000CC"/>
                </a:solidFill>
              </a:rPr>
              <a:t>workshops </a:t>
            </a:r>
            <a:r>
              <a:rPr lang="fr-FR" sz="1800" dirty="0" err="1">
                <a:solidFill>
                  <a:srgbClr val="0000CC"/>
                </a:solidFill>
              </a:rPr>
              <a:t>between</a:t>
            </a:r>
            <a:r>
              <a:rPr lang="fr-FR" sz="1800" dirty="0">
                <a:solidFill>
                  <a:srgbClr val="0000CC"/>
                </a:solidFill>
              </a:rPr>
              <a:t> 2002 and 2004</a:t>
            </a:r>
            <a:endParaRPr lang="en-GB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0363"/>
            <a:ext cx="8229600" cy="430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kern="1200"/>
              <a:t>Laplace Radiation Environment - TNID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164388" y="3573463"/>
            <a:ext cx="197961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rgbClr val="0000FF"/>
                </a:solidFill>
              </a:rPr>
              <a:t>Simulations with OMERE (solid-sphere) from data in [Ch. Erd, “Laplace env. spec.”, 14 June 2011]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164388" y="1844675"/>
            <a:ext cx="1800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cs typeface="Arial" pitchFamily="34" charset="0"/>
              </a:rPr>
              <a:t>~5.5</a:t>
            </a:r>
            <a:r>
              <a:rPr lang="en-GB"/>
              <a:t>E10 p/cm</a:t>
            </a:r>
            <a:r>
              <a:rPr lang="en-GB" baseline="30000"/>
              <a:t>2</a:t>
            </a:r>
            <a:r>
              <a:rPr lang="en-GB"/>
              <a:t> 50 MeV eq.</a:t>
            </a:r>
            <a:r>
              <a:rPr lang="en-GB" b="1"/>
              <a:t> </a:t>
            </a:r>
            <a:r>
              <a:rPr lang="en-GB"/>
              <a:t>behind  10mm Al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211638" y="2833688"/>
            <a:ext cx="331311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34925" y="1182688"/>
            <a:ext cx="7561263" cy="48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003800" y="4221163"/>
            <a:ext cx="190817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NIEL in Si [Summers93]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692275" y="1268413"/>
            <a:ext cx="265112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Preliminary data</a:t>
            </a:r>
          </a:p>
          <a:p>
            <a:r>
              <a:rPr lang="en-US" b="1">
                <a:solidFill>
                  <a:srgbClr val="FF0000"/>
                </a:solidFill>
              </a:rPr>
              <a:t>For information only</a:t>
            </a:r>
            <a:endParaRPr lang="en-GB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6624638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1263"/>
            <a:ext cx="7201694" cy="11079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/>
              <a:t>Because of displacement damage, </a:t>
            </a:r>
            <a:br>
              <a:rPr lang="en-US" kern="1200" dirty="0"/>
            </a:br>
            <a:r>
              <a:rPr lang="en-US" kern="1200" dirty="0"/>
              <a:t>some circuits fail at much lower equivalent total dose levels compared to gamma rays</a:t>
            </a:r>
            <a:endParaRPr lang="en-GB" kern="1200" dirty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443663" y="3933825"/>
            <a:ext cx="2301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FF"/>
                </a:solidFill>
              </a:rPr>
              <a:t>[B. G. Rax et al. 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FF"/>
                </a:solidFill>
              </a:rPr>
              <a:t>TNS Dec. 1999]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424613" y="1911350"/>
            <a:ext cx="24685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50-70 krad corresponds to </a:t>
            </a:r>
            <a:r>
              <a:rPr lang="en-US" b="1"/>
              <a:t>2E10 cm</a:t>
            </a:r>
            <a:r>
              <a:rPr lang="en-US" b="1" baseline="30000"/>
              <a:t>-2</a:t>
            </a:r>
            <a:r>
              <a:rPr lang="en-US" b="1"/>
              <a:t> </a:t>
            </a:r>
          </a:p>
          <a:p>
            <a:r>
              <a:rPr lang="en-US" b="1"/>
              <a:t>50MeV protons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8854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62419"/>
            <a:ext cx="8763000" cy="430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What is Radiation Hardness Assurance (RHA) 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38275"/>
            <a:ext cx="7772400" cy="46545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000" dirty="0"/>
              <a:t>RHA consists of all activities undertaken to ensure that the electronics and materials of a space system perform to their design specifications after exposure to the space radiation environment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Deals with environment definition, part selection, part testing, spacecraft layout, radiation tolerant design, mission/system/subsystems requirements, mitigation techniques, etc.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Radiation Hardness Assurance goes beyond the piece part level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5088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7243"/>
            <a:ext cx="8763000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RHA </a:t>
            </a:r>
            <a:r>
              <a:rPr lang="en-US" dirty="0" smtClean="0"/>
              <a:t>radiation hardness assurance</a:t>
            </a:r>
            <a:br>
              <a:rPr lang="en-US" dirty="0" smtClean="0"/>
            </a:br>
            <a:r>
              <a:rPr lang="en-GB" dirty="0"/>
              <a:t>ECSS-Q-ST-60-15C </a:t>
            </a:r>
            <a:r>
              <a:rPr lang="en-GB" b="0" dirty="0"/>
              <a:t>1 October 2012 </a:t>
            </a:r>
            <a:endParaRPr lang="en-US" dirty="0"/>
          </a:p>
        </p:txBody>
      </p:sp>
      <p:grpSp>
        <p:nvGrpSpPr>
          <p:cNvPr id="21527" name="Group 23"/>
          <p:cNvGrpSpPr>
            <a:grpSpLocks noChangeAspect="1"/>
          </p:cNvGrpSpPr>
          <p:nvPr/>
        </p:nvGrpSpPr>
        <p:grpSpPr bwMode="auto">
          <a:xfrm>
            <a:off x="755650" y="1265501"/>
            <a:ext cx="6791325" cy="4486275"/>
            <a:chOff x="240" y="336"/>
            <a:chExt cx="5232" cy="3456"/>
          </a:xfrm>
        </p:grpSpPr>
        <p:sp>
          <p:nvSpPr>
            <p:cNvPr id="21507" name="AutoShape 3"/>
            <p:cNvSpPr>
              <a:spLocks noChangeAspect="1" noChangeArrowheads="1"/>
            </p:cNvSpPr>
            <p:nvPr/>
          </p:nvSpPr>
          <p:spPr bwMode="auto">
            <a:xfrm>
              <a:off x="504" y="336"/>
              <a:ext cx="1296" cy="3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MISSION/SYSTEM </a:t>
              </a:r>
            </a:p>
            <a:p>
              <a:pPr algn="ctr" eaLnBrk="0" hangingPunct="0"/>
              <a:r>
                <a:rPr lang="en-US" sz="1400"/>
                <a:t>REQUIREMENTS</a:t>
              </a:r>
            </a:p>
          </p:txBody>
        </p:sp>
        <p:sp>
          <p:nvSpPr>
            <p:cNvPr id="21508" name="AutoShape 4"/>
            <p:cNvSpPr>
              <a:spLocks noChangeAspect="1" noChangeArrowheads="1"/>
            </p:cNvSpPr>
            <p:nvPr/>
          </p:nvSpPr>
          <p:spPr bwMode="auto">
            <a:xfrm>
              <a:off x="2520" y="1176"/>
              <a:ext cx="1176" cy="72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SYSTEM AND</a:t>
              </a:r>
            </a:p>
            <a:p>
              <a:pPr algn="ctr" eaLnBrk="0" hangingPunct="0"/>
              <a:r>
                <a:rPr lang="en-US" sz="1400"/>
                <a:t>CIRCUIT DESIGN</a:t>
              </a:r>
            </a:p>
          </p:txBody>
        </p:sp>
        <p:sp>
          <p:nvSpPr>
            <p:cNvPr id="21509" name="Line 5"/>
            <p:cNvSpPr>
              <a:spLocks noChangeAspect="1" noChangeShapeType="1"/>
            </p:cNvSpPr>
            <p:nvPr/>
          </p:nvSpPr>
          <p:spPr bwMode="auto">
            <a:xfrm>
              <a:off x="1128" y="696"/>
              <a:ext cx="139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0" name="Oval 6"/>
            <p:cNvSpPr>
              <a:spLocks noChangeAspect="1" noChangeArrowheads="1"/>
            </p:cNvSpPr>
            <p:nvPr/>
          </p:nvSpPr>
          <p:spPr bwMode="auto">
            <a:xfrm>
              <a:off x="4104" y="984"/>
              <a:ext cx="129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RADIATION</a:t>
              </a:r>
            </a:p>
            <a:p>
              <a:pPr algn="ctr" eaLnBrk="0" hangingPunct="0"/>
              <a:r>
                <a:rPr lang="en-US" sz="1400"/>
                <a:t>ENVIRONMENT</a:t>
              </a:r>
            </a:p>
            <a:p>
              <a:pPr algn="ctr" eaLnBrk="0" hangingPunct="0"/>
              <a:r>
                <a:rPr lang="en-US" sz="1400"/>
                <a:t>DEFINITION</a:t>
              </a:r>
            </a:p>
          </p:txBody>
        </p:sp>
        <p:sp>
          <p:nvSpPr>
            <p:cNvPr id="21511" name="Line 7"/>
            <p:cNvSpPr>
              <a:spLocks noChangeAspect="1" noChangeShapeType="1"/>
            </p:cNvSpPr>
            <p:nvPr/>
          </p:nvSpPr>
          <p:spPr bwMode="auto">
            <a:xfrm>
              <a:off x="1128" y="696"/>
              <a:ext cx="297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512" name="Group 8"/>
            <p:cNvGrpSpPr>
              <a:grpSpLocks noChangeAspect="1"/>
            </p:cNvGrpSpPr>
            <p:nvPr/>
          </p:nvGrpSpPr>
          <p:grpSpPr bwMode="auto">
            <a:xfrm>
              <a:off x="1272" y="1896"/>
              <a:ext cx="1776" cy="912"/>
              <a:chOff x="1152" y="1928"/>
              <a:chExt cx="1776" cy="912"/>
            </a:xfrm>
          </p:grpSpPr>
          <p:sp>
            <p:nvSpPr>
              <p:cNvPr id="21513" name="Oval 9"/>
              <p:cNvSpPr>
                <a:spLocks noChangeAspect="1" noChangeArrowheads="1"/>
              </p:cNvSpPr>
              <p:nvPr/>
            </p:nvSpPr>
            <p:spPr bwMode="auto">
              <a:xfrm>
                <a:off x="1152" y="2072"/>
                <a:ext cx="1488" cy="7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/>
                  <a:t>PARTS AND </a:t>
                </a:r>
              </a:p>
              <a:p>
                <a:pPr algn="ctr" eaLnBrk="0" hangingPunct="0"/>
                <a:r>
                  <a:rPr lang="en-US" sz="1400"/>
                  <a:t>MATERIALS</a:t>
                </a:r>
              </a:p>
              <a:p>
                <a:pPr algn="ctr" eaLnBrk="0" hangingPunct="0"/>
                <a:r>
                  <a:rPr lang="en-US" sz="1400"/>
                  <a:t>RADIATION </a:t>
                </a:r>
              </a:p>
              <a:p>
                <a:pPr algn="ctr" eaLnBrk="0" hangingPunct="0"/>
                <a:r>
                  <a:rPr lang="en-US" sz="1400"/>
                  <a:t>SENSITIVITY</a:t>
                </a:r>
              </a:p>
            </p:txBody>
          </p:sp>
          <p:sp>
            <p:nvSpPr>
              <p:cNvPr id="21514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2640" y="1928"/>
                <a:ext cx="28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515" name="Oval 11"/>
            <p:cNvSpPr>
              <a:spLocks noChangeAspect="1" noChangeArrowheads="1"/>
            </p:cNvSpPr>
            <p:nvPr/>
          </p:nvSpPr>
          <p:spPr bwMode="auto">
            <a:xfrm>
              <a:off x="4032" y="1896"/>
              <a:ext cx="1440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RADIATION</a:t>
              </a:r>
            </a:p>
            <a:p>
              <a:pPr algn="ctr" eaLnBrk="0" hangingPunct="0"/>
              <a:r>
                <a:rPr lang="en-US" sz="1400"/>
                <a:t>LEVELS WITHIN</a:t>
              </a:r>
            </a:p>
            <a:p>
              <a:pPr algn="ctr" eaLnBrk="0" hangingPunct="0"/>
              <a:r>
                <a:rPr lang="en-US" sz="1400"/>
                <a:t>THE SPACECRAFT</a:t>
              </a:r>
            </a:p>
          </p:txBody>
        </p:sp>
        <p:sp>
          <p:nvSpPr>
            <p:cNvPr id="21516" name="Line 12"/>
            <p:cNvSpPr>
              <a:spLocks noChangeAspect="1" noChangeShapeType="1"/>
            </p:cNvSpPr>
            <p:nvPr/>
          </p:nvSpPr>
          <p:spPr bwMode="auto">
            <a:xfrm>
              <a:off x="4776" y="151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7" name="Line 13"/>
            <p:cNvSpPr>
              <a:spLocks noChangeAspect="1" noChangeShapeType="1"/>
            </p:cNvSpPr>
            <p:nvPr/>
          </p:nvSpPr>
          <p:spPr bwMode="auto">
            <a:xfrm>
              <a:off x="3048" y="1896"/>
              <a:ext cx="98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8" name="AutoShape 14"/>
            <p:cNvSpPr>
              <a:spLocks noChangeAspect="1" noChangeArrowheads="1"/>
            </p:cNvSpPr>
            <p:nvPr/>
          </p:nvSpPr>
          <p:spPr bwMode="auto">
            <a:xfrm>
              <a:off x="768" y="3168"/>
              <a:ext cx="4488" cy="62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ANALYSIS OF THE CIRCUITS, COMPONENTS, SUBSYSTEMS AND </a:t>
              </a:r>
            </a:p>
            <a:p>
              <a:pPr algn="ctr" eaLnBrk="0" hangingPunct="0"/>
              <a:r>
                <a:rPr lang="en-US" sz="1400"/>
                <a:t>SYSTEM RESPONSE TO THE RADIATION ENVIRONMENT</a:t>
              </a:r>
            </a:p>
          </p:txBody>
        </p:sp>
        <p:sp>
          <p:nvSpPr>
            <p:cNvPr id="21519" name="Line 15"/>
            <p:cNvSpPr>
              <a:spLocks noChangeAspect="1" noChangeShapeType="1"/>
            </p:cNvSpPr>
            <p:nvPr/>
          </p:nvSpPr>
          <p:spPr bwMode="auto">
            <a:xfrm>
              <a:off x="1128" y="696"/>
              <a:ext cx="0" cy="2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0" name="Line 16"/>
            <p:cNvSpPr>
              <a:spLocks noChangeAspect="1" noChangeShapeType="1"/>
            </p:cNvSpPr>
            <p:nvPr/>
          </p:nvSpPr>
          <p:spPr bwMode="auto">
            <a:xfrm flipH="1">
              <a:off x="1992" y="28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1" name="Line 17"/>
            <p:cNvSpPr>
              <a:spLocks noChangeAspect="1" noChangeShapeType="1"/>
            </p:cNvSpPr>
            <p:nvPr/>
          </p:nvSpPr>
          <p:spPr bwMode="auto">
            <a:xfrm>
              <a:off x="3048" y="1896"/>
              <a:ext cx="0" cy="1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2" name="Line 18"/>
            <p:cNvSpPr>
              <a:spLocks noChangeAspect="1" noChangeShapeType="1"/>
            </p:cNvSpPr>
            <p:nvPr/>
          </p:nvSpPr>
          <p:spPr bwMode="auto">
            <a:xfrm>
              <a:off x="4776" y="2616"/>
              <a:ext cx="0" cy="5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523" name="Group 19"/>
            <p:cNvGrpSpPr>
              <a:grpSpLocks noChangeAspect="1"/>
            </p:cNvGrpSpPr>
            <p:nvPr/>
          </p:nvGrpSpPr>
          <p:grpSpPr bwMode="auto">
            <a:xfrm>
              <a:off x="240" y="384"/>
              <a:ext cx="4016" cy="2976"/>
              <a:chOff x="240" y="384"/>
              <a:chExt cx="4016" cy="2976"/>
            </a:xfrm>
          </p:grpSpPr>
          <p:sp>
            <p:nvSpPr>
              <p:cNvPr id="21524" name="AutoShape 20"/>
              <p:cNvSpPr>
                <a:spLocks noChangeAspect="1" noChangeArrowheads="1"/>
              </p:cNvSpPr>
              <p:nvPr/>
            </p:nvSpPr>
            <p:spPr bwMode="auto">
              <a:xfrm rot="-5400000">
                <a:off x="-748" y="1988"/>
                <a:ext cx="2360" cy="384"/>
              </a:xfrm>
              <a:prstGeom prst="curvedDownArrow">
                <a:avLst>
                  <a:gd name="adj1" fmla="val 122917"/>
                  <a:gd name="adj2" fmla="val 245833"/>
                  <a:gd name="adj3" fmla="val 33333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25" name="AutoShape 21"/>
              <p:cNvSpPr>
                <a:spLocks noChangeAspect="1" noChangeArrowheads="1"/>
              </p:cNvSpPr>
              <p:nvPr/>
            </p:nvSpPr>
            <p:spPr bwMode="auto">
              <a:xfrm flipH="1">
                <a:off x="2024" y="384"/>
                <a:ext cx="2232" cy="336"/>
              </a:xfrm>
              <a:prstGeom prst="curvedDownArrow">
                <a:avLst>
                  <a:gd name="adj1" fmla="val 132857"/>
                  <a:gd name="adj2" fmla="val 265714"/>
                  <a:gd name="adj3" fmla="val 33333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26" name="AutoShape 22"/>
              <p:cNvSpPr>
                <a:spLocks noChangeAspect="1" noChangeArrowheads="1"/>
              </p:cNvSpPr>
              <p:nvPr/>
            </p:nvSpPr>
            <p:spPr bwMode="auto">
              <a:xfrm rot="-1959003">
                <a:off x="1271" y="1515"/>
                <a:ext cx="952" cy="208"/>
              </a:xfrm>
              <a:prstGeom prst="curvedDownArrow">
                <a:avLst>
                  <a:gd name="adj1" fmla="val 91538"/>
                  <a:gd name="adj2" fmla="val 183077"/>
                  <a:gd name="adj3" fmla="val 33333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779838" y="5708650"/>
            <a:ext cx="4897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[C. Poivey, Short-Course RADECS 2011] </a:t>
            </a:r>
            <a:endParaRPr lang="en-GB" i="1">
              <a:solidFill>
                <a:srgbClr val="0000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30" y="0"/>
            <a:ext cx="1929607" cy="118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954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/>
              <a:t>TID / TNID - Analysis Flow</a:t>
            </a:r>
            <a:endParaRPr lang="en-GB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833438" y="3924300"/>
            <a:ext cx="1373187" cy="541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pPr algn="ctr"/>
            <a:r>
              <a:rPr lang="en-US" sz="1000"/>
              <a:t>RADIATION DESIGN MARGIN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35025" y="1395413"/>
            <a:ext cx="1373188" cy="54133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pPr algn="ctr"/>
            <a:r>
              <a:rPr lang="en-US" sz="1000"/>
              <a:t>TID/DD</a:t>
            </a:r>
          </a:p>
          <a:p>
            <a:pPr algn="ctr"/>
            <a:r>
              <a:rPr lang="en-US" sz="1000"/>
              <a:t>ENVIRONMENT</a:t>
            </a:r>
          </a:p>
          <a:p>
            <a:pPr algn="ctr"/>
            <a:r>
              <a:rPr lang="en-US" sz="1000"/>
              <a:t>DEFINITION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838200" y="3049588"/>
            <a:ext cx="1368425" cy="5397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pPr algn="ctr"/>
            <a:r>
              <a:rPr lang="en-US" sz="1000"/>
              <a:t>TID/TNID REQUIREMENT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35025" y="2195513"/>
            <a:ext cx="1373188" cy="54133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pPr algn="ctr"/>
            <a:r>
              <a:rPr lang="en-US" sz="1000"/>
              <a:t>SHIELDING ANALYSIS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486025" y="3902075"/>
            <a:ext cx="1373188" cy="541338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pPr algn="ctr"/>
            <a:r>
              <a:rPr lang="en-US" sz="1000"/>
              <a:t>PART TID/TNID</a:t>
            </a:r>
          </a:p>
          <a:p>
            <a:pPr algn="ctr"/>
            <a:r>
              <a:rPr lang="en-US" sz="1000"/>
              <a:t>SENSITIVITY</a:t>
            </a:r>
          </a:p>
        </p:txBody>
      </p:sp>
      <p:cxnSp>
        <p:nvCxnSpPr>
          <p:cNvPr id="57352" name="AutoShape 8"/>
          <p:cNvCxnSpPr>
            <a:cxnSpLocks noChangeShapeType="1"/>
            <a:stCxn id="57369" idx="2"/>
            <a:endCxn id="57362" idx="0"/>
          </p:cNvCxnSpPr>
          <p:nvPr/>
        </p:nvCxnSpPr>
        <p:spPr bwMode="auto">
          <a:xfrm>
            <a:off x="5473700" y="2987675"/>
            <a:ext cx="4763" cy="8334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3" name="AutoShape 9"/>
          <p:cNvCxnSpPr>
            <a:cxnSpLocks noChangeShapeType="1"/>
            <a:endCxn id="57356" idx="0"/>
          </p:cNvCxnSpPr>
          <p:nvPr/>
        </p:nvCxnSpPr>
        <p:spPr bwMode="auto">
          <a:xfrm>
            <a:off x="5445125" y="4497388"/>
            <a:ext cx="7938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4" name="AutoShape 10"/>
          <p:cNvCxnSpPr>
            <a:cxnSpLocks noChangeShapeType="1"/>
            <a:stCxn id="57348" idx="2"/>
            <a:endCxn id="57350" idx="0"/>
          </p:cNvCxnSpPr>
          <p:nvPr/>
        </p:nvCxnSpPr>
        <p:spPr bwMode="auto">
          <a:xfrm>
            <a:off x="1522413" y="1946275"/>
            <a:ext cx="0" cy="239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5" name="AutoShape 11"/>
          <p:cNvCxnSpPr>
            <a:cxnSpLocks noChangeShapeType="1"/>
            <a:stCxn id="57350" idx="2"/>
            <a:endCxn id="57349" idx="0"/>
          </p:cNvCxnSpPr>
          <p:nvPr/>
        </p:nvCxnSpPr>
        <p:spPr bwMode="auto">
          <a:xfrm>
            <a:off x="1522413" y="2746375"/>
            <a:ext cx="0" cy="293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4786313" y="4745038"/>
            <a:ext cx="1333500" cy="927100"/>
          </a:xfrm>
          <a:prstGeom prst="flowChartDecision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/>
              <a:t>Requirements </a:t>
            </a:r>
          </a:p>
          <a:p>
            <a:pPr algn="ctr" eaLnBrk="0" hangingPunct="0"/>
            <a:r>
              <a:rPr lang="en-US" sz="1200"/>
              <a:t>Satisfied?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757738" y="5918200"/>
            <a:ext cx="1373187" cy="363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pPr algn="ctr"/>
            <a:r>
              <a:rPr lang="en-US" sz="1000"/>
              <a:t>DESIGN VALIDATED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5434013" y="5646738"/>
            <a:ext cx="1270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5583238" y="5492750"/>
            <a:ext cx="541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YES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062663" y="492442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NO</a:t>
            </a: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flipV="1">
            <a:off x="2220913" y="4198938"/>
            <a:ext cx="26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>
            <a:off x="4684713" y="3830638"/>
            <a:ext cx="1587500" cy="673100"/>
          </a:xfrm>
          <a:prstGeom prst="flowChartAlternateProcess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000"/>
              <a:t>DESIGN WORST CASE</a:t>
            </a:r>
          </a:p>
          <a:p>
            <a:pPr algn="ctr" eaLnBrk="0" hangingPunct="0"/>
            <a:r>
              <a:rPr lang="en-US" sz="1000"/>
              <a:t> ANALYSIS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3627438" y="3509963"/>
            <a:ext cx="15440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/>
              <a:t>RADIATION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6662738" y="3141663"/>
            <a:ext cx="18726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TEMPERATURE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7107238" y="4652963"/>
            <a:ext cx="9621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AGING</a:t>
            </a:r>
          </a:p>
        </p:txBody>
      </p:sp>
      <p:sp>
        <p:nvSpPr>
          <p:cNvPr id="57366" name="AutoShape 22"/>
          <p:cNvSpPr>
            <a:spLocks noChangeArrowheads="1"/>
          </p:cNvSpPr>
          <p:nvPr/>
        </p:nvSpPr>
        <p:spPr bwMode="auto">
          <a:xfrm>
            <a:off x="3871913" y="4084638"/>
            <a:ext cx="838200" cy="190500"/>
          </a:xfrm>
          <a:prstGeom prst="rightArrow">
            <a:avLst>
              <a:gd name="adj1" fmla="val 50000"/>
              <a:gd name="adj2" fmla="val 11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7" name="AutoShape 23"/>
          <p:cNvSpPr>
            <a:spLocks noChangeArrowheads="1"/>
          </p:cNvSpPr>
          <p:nvPr/>
        </p:nvSpPr>
        <p:spPr bwMode="auto">
          <a:xfrm rot="8221844">
            <a:off x="6359525" y="3741738"/>
            <a:ext cx="838200" cy="190500"/>
          </a:xfrm>
          <a:prstGeom prst="rightArrow">
            <a:avLst>
              <a:gd name="adj1" fmla="val 50000"/>
              <a:gd name="adj2" fmla="val 11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8" name="AutoShape 24"/>
          <p:cNvSpPr>
            <a:spLocks noChangeArrowheads="1"/>
          </p:cNvSpPr>
          <p:nvPr/>
        </p:nvSpPr>
        <p:spPr bwMode="auto">
          <a:xfrm rot="-8284775">
            <a:off x="6367463" y="4440238"/>
            <a:ext cx="838200" cy="190500"/>
          </a:xfrm>
          <a:prstGeom prst="rightArrow">
            <a:avLst>
              <a:gd name="adj1" fmla="val 50000"/>
              <a:gd name="adj2" fmla="val 11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4706938" y="1341438"/>
            <a:ext cx="1533525" cy="163195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ctr"/>
            <a:r>
              <a:rPr lang="en-US" sz="1000"/>
              <a:t>MISSION</a:t>
            </a:r>
          </a:p>
          <a:p>
            <a:pPr algn="ctr"/>
            <a:r>
              <a:rPr lang="en-US" sz="1000"/>
              <a:t>REQUIREMENTS</a:t>
            </a: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4797425" y="1776413"/>
            <a:ext cx="1373188" cy="1125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ctr"/>
            <a:r>
              <a:rPr lang="en-US" sz="1000"/>
              <a:t>SUBSYSTEM REQUIREMENTS</a:t>
            </a: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4851400" y="2312988"/>
            <a:ext cx="1279525" cy="5397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pPr algn="ctr"/>
            <a:r>
              <a:rPr lang="en-US" sz="1000"/>
              <a:t>COMPONENT REQUIREMENTS</a:t>
            </a:r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 flipH="1">
            <a:off x="2220913" y="1633538"/>
            <a:ext cx="248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57373" name="AutoShape 29"/>
          <p:cNvCxnSpPr>
            <a:cxnSpLocks noChangeShapeType="1"/>
            <a:stCxn id="57356" idx="3"/>
            <a:endCxn id="57369" idx="3"/>
          </p:cNvCxnSpPr>
          <p:nvPr/>
        </p:nvCxnSpPr>
        <p:spPr bwMode="auto">
          <a:xfrm flipV="1">
            <a:off x="6129338" y="2157413"/>
            <a:ext cx="125412" cy="3051175"/>
          </a:xfrm>
          <a:prstGeom prst="bentConnector3">
            <a:avLst>
              <a:gd name="adj1" fmla="val 270884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4" name="AutoShape 30"/>
          <p:cNvCxnSpPr>
            <a:cxnSpLocks noChangeShapeType="1"/>
            <a:stCxn id="57349" idx="2"/>
            <a:endCxn id="57347" idx="0"/>
          </p:cNvCxnSpPr>
          <p:nvPr/>
        </p:nvCxnSpPr>
        <p:spPr bwMode="auto">
          <a:xfrm flipH="1">
            <a:off x="1520825" y="3598863"/>
            <a:ext cx="1588" cy="3159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6424613" y="1190625"/>
            <a:ext cx="115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Mass,</a:t>
            </a:r>
          </a:p>
          <a:p>
            <a:r>
              <a:rPr lang="en-US"/>
              <a:t>Function</a:t>
            </a:r>
            <a:endParaRPr lang="en-GB"/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auto">
          <a:xfrm>
            <a:off x="179388" y="5445125"/>
            <a:ext cx="3060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[C. Poivey, Short-Course </a:t>
            </a:r>
          </a:p>
          <a:p>
            <a:r>
              <a:rPr lang="en-US" i="1">
                <a:solidFill>
                  <a:srgbClr val="0000FF"/>
                </a:solidFill>
              </a:rPr>
              <a:t>RADECS 2011] </a:t>
            </a:r>
            <a:endParaRPr lang="en-GB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0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512"/>
            <a:ext cx="8229600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/>
              <a:t>TID </a:t>
            </a:r>
            <a:r>
              <a:rPr lang="en-GB" sz="2400" dirty="0"/>
              <a:t>test </a:t>
            </a:r>
            <a:r>
              <a:rPr lang="en-GB" sz="2400" dirty="0" smtClean="0"/>
              <a:t>standards</a:t>
            </a:r>
            <a:endParaRPr lang="en-GB" sz="24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364" y="1254035"/>
            <a:ext cx="8830102" cy="49688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sz="2400" dirty="0"/>
              <a:t>ESCC 22900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Total </a:t>
            </a:r>
            <a:r>
              <a:rPr lang="en-US" sz="2400" dirty="0"/>
              <a:t>Dose Steady-State Irradiation Test </a:t>
            </a:r>
            <a:r>
              <a:rPr lang="en-US" sz="2400" dirty="0" smtClean="0"/>
              <a:t>Method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Others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MIL-STD883G </a:t>
            </a:r>
            <a:r>
              <a:rPr lang="en-US" sz="2000" dirty="0"/>
              <a:t>Method </a:t>
            </a:r>
            <a:r>
              <a:rPr lang="en-US" sz="2000" dirty="0" smtClean="0"/>
              <a:t>1019.8 </a:t>
            </a:r>
            <a:r>
              <a:rPr lang="en-US" sz="2000" dirty="0"/>
              <a:t>“</a:t>
            </a:r>
            <a:r>
              <a:rPr lang="en-US" sz="2000" i="1" dirty="0"/>
              <a:t>Ionizing </a:t>
            </a:r>
            <a:r>
              <a:rPr lang="en-US" sz="2000" i="1" dirty="0" smtClean="0"/>
              <a:t>Radiation </a:t>
            </a:r>
            <a:r>
              <a:rPr lang="en-GB" sz="2000" i="1" dirty="0" smtClean="0"/>
              <a:t>(</a:t>
            </a:r>
            <a:r>
              <a:rPr lang="en-GB" sz="2000" i="1" dirty="0"/>
              <a:t>Total Dose) Test Procedure</a:t>
            </a:r>
            <a:r>
              <a:rPr lang="en-GB" sz="2000" dirty="0" smtClean="0"/>
              <a:t>”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/>
              <a:t>ASTM F 1892-06 “</a:t>
            </a:r>
            <a:r>
              <a:rPr lang="en-GB" sz="2000" i="1" dirty="0"/>
              <a:t>Standard Guide for Ionizing </a:t>
            </a:r>
            <a:r>
              <a:rPr lang="en-US" sz="2000" i="1" dirty="0"/>
              <a:t>Radiation (Total Dose) Effects Testing of </a:t>
            </a:r>
            <a:r>
              <a:rPr lang="en-GB" sz="2000" i="1" dirty="0"/>
              <a:t>Semiconductor</a:t>
            </a:r>
            <a:r>
              <a:rPr lang="en-GB" sz="2000" dirty="0"/>
              <a:t>”</a:t>
            </a:r>
            <a:endParaRPr lang="en-US" sz="2000" i="1" dirty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MIL-STD750E </a:t>
            </a:r>
            <a:r>
              <a:rPr lang="en-US" sz="2000" dirty="0"/>
              <a:t>Method 1019.5 “</a:t>
            </a:r>
            <a:r>
              <a:rPr lang="en-US" sz="2000" i="1" dirty="0"/>
              <a:t>Steady-state </a:t>
            </a:r>
            <a:r>
              <a:rPr lang="en-US" sz="2000" i="1" dirty="0" smtClean="0"/>
              <a:t>Total </a:t>
            </a:r>
            <a:r>
              <a:rPr lang="en-GB" sz="2000" i="1" dirty="0" smtClean="0"/>
              <a:t>Dose </a:t>
            </a:r>
            <a:r>
              <a:rPr lang="en-GB" sz="2000" i="1" dirty="0"/>
              <a:t>Irradiation Procedure</a:t>
            </a:r>
            <a:r>
              <a:rPr lang="en-GB" sz="20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2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379076"/>
            <a:ext cx="6105525" cy="430887"/>
          </a:xfrm>
        </p:spPr>
        <p:txBody>
          <a:bodyPr/>
          <a:lstStyle/>
          <a:p>
            <a:r>
              <a:rPr lang="en-US" b="0" dirty="0"/>
              <a:t>ESCC 22900 splits into two domains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291088"/>
            <a:ext cx="7905750" cy="4318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sz="1800" dirty="0"/>
              <a:t>Evaluation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Main </a:t>
            </a:r>
            <a:r>
              <a:rPr lang="en-US" sz="1800" dirty="0"/>
              <a:t>objectives to establish worst case conditions for </a:t>
            </a:r>
            <a:r>
              <a:rPr lang="en-US" sz="1800" dirty="0" smtClean="0"/>
              <a:t>TID </a:t>
            </a:r>
            <a:r>
              <a:rPr lang="en-GB" sz="1800" dirty="0" smtClean="0"/>
              <a:t>qualification </a:t>
            </a:r>
            <a:r>
              <a:rPr lang="en-GB" sz="1800" dirty="0"/>
              <a:t>(specific for device/technology).</a:t>
            </a:r>
          </a:p>
          <a:p>
            <a:pPr lvl="2"/>
            <a:r>
              <a:rPr lang="en-GB" sz="1800" dirty="0" smtClean="0"/>
              <a:t>Dose level, Dose </a:t>
            </a:r>
            <a:r>
              <a:rPr lang="en-GB" sz="1800" dirty="0"/>
              <a:t>rate effects</a:t>
            </a:r>
          </a:p>
          <a:p>
            <a:pPr lvl="2"/>
            <a:r>
              <a:rPr lang="en-GB" sz="1800" dirty="0" smtClean="0"/>
              <a:t>Bias dependency, Critical </a:t>
            </a:r>
            <a:r>
              <a:rPr lang="en-GB" sz="1800" dirty="0"/>
              <a:t>parameters</a:t>
            </a:r>
          </a:p>
          <a:p>
            <a:pPr lvl="2"/>
            <a:r>
              <a:rPr lang="en-GB" sz="1800" dirty="0" smtClean="0"/>
              <a:t>Annealing </a:t>
            </a:r>
            <a:r>
              <a:rPr lang="en-GB" sz="1800" dirty="0"/>
              <a:t>effects</a:t>
            </a:r>
          </a:p>
          <a:p>
            <a:pPr lvl="2"/>
            <a:r>
              <a:rPr lang="en-GB" sz="1800" dirty="0" smtClean="0"/>
              <a:t>Etc</a:t>
            </a:r>
            <a:r>
              <a:rPr lang="en-GB" sz="1800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GB" sz="1800" dirty="0" smtClean="0"/>
              <a:t>Qualification </a:t>
            </a:r>
            <a:r>
              <a:rPr lang="en-GB" sz="1800" dirty="0"/>
              <a:t>and Procurement Lot Acceptance </a:t>
            </a:r>
            <a:endParaRPr lang="en-GB" sz="1800" dirty="0" smtClean="0"/>
          </a:p>
          <a:p>
            <a:pPr lvl="1">
              <a:buFont typeface="Wingdings" pitchFamily="2" charset="2"/>
              <a:buChar char="ü"/>
            </a:pPr>
            <a:r>
              <a:rPr lang="en-GB" sz="1800" dirty="0" smtClean="0"/>
              <a:t>RVT: radiation </a:t>
            </a:r>
            <a:r>
              <a:rPr lang="en-GB" sz="1800" dirty="0"/>
              <a:t>verification test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RADLAT: radiation </a:t>
            </a:r>
            <a:r>
              <a:rPr lang="en-US" sz="1800" dirty="0"/>
              <a:t>lot acceptance </a:t>
            </a:r>
            <a:r>
              <a:rPr lang="en-US" sz="1800" dirty="0" smtClean="0"/>
              <a:t>test</a:t>
            </a:r>
            <a:endParaRPr lang="en-US" sz="1800" dirty="0"/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Main </a:t>
            </a:r>
            <a:r>
              <a:rPr lang="en-US" sz="1800" dirty="0"/>
              <a:t>objectives to qualify or verify a specific device </a:t>
            </a:r>
            <a:r>
              <a:rPr lang="en-US" sz="1800" dirty="0" smtClean="0"/>
              <a:t>and/or </a:t>
            </a:r>
            <a:r>
              <a:rPr lang="en-GB" sz="1800" dirty="0" smtClean="0"/>
              <a:t>diffusion </a:t>
            </a:r>
            <a:r>
              <a:rPr lang="en-GB" sz="1800" dirty="0"/>
              <a:t>lot</a:t>
            </a:r>
          </a:p>
          <a:p>
            <a:pPr lvl="2"/>
            <a:r>
              <a:rPr lang="en-US" sz="1800" dirty="0" smtClean="0"/>
              <a:t>Test </a:t>
            </a:r>
            <a:r>
              <a:rPr lang="en-US" sz="1800" dirty="0"/>
              <a:t>conditions defined in TID evaluation testing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314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32910"/>
            <a:ext cx="6105525" cy="523220"/>
          </a:xfrm>
        </p:spPr>
        <p:txBody>
          <a:bodyPr/>
          <a:lstStyle/>
          <a:p>
            <a:r>
              <a:rPr lang="en-GB" sz="2800" dirty="0" smtClean="0"/>
              <a:t>Few dates</a:t>
            </a:r>
            <a:endParaRPr lang="en-GB" sz="28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202093"/>
            <a:ext cx="8890000" cy="4318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31 January 1958: </a:t>
            </a:r>
            <a:r>
              <a:rPr lang="en-US" dirty="0"/>
              <a:t>l</a:t>
            </a:r>
            <a:r>
              <a:rPr lang="en-US" dirty="0" smtClean="0"/>
              <a:t>aunch of </a:t>
            </a:r>
            <a:r>
              <a:rPr lang="en-US" dirty="0"/>
              <a:t>Explorer I, </a:t>
            </a:r>
            <a:r>
              <a:rPr lang="en-US" dirty="0" smtClean="0"/>
              <a:t>first </a:t>
            </a:r>
            <a:r>
              <a:rPr lang="en-US" dirty="0"/>
              <a:t>US </a:t>
            </a:r>
            <a:r>
              <a:rPr lang="en-US" dirty="0" smtClean="0"/>
              <a:t>satellite, built by JPL; carries </a:t>
            </a:r>
            <a:r>
              <a:rPr lang="en-US" dirty="0"/>
              <a:t>a Geiger counter proposed by J</a:t>
            </a:r>
            <a:r>
              <a:rPr lang="en-US" dirty="0" smtClean="0"/>
              <a:t>. A. </a:t>
            </a:r>
            <a:r>
              <a:rPr lang="en-GB" dirty="0" smtClean="0"/>
              <a:t>Van Allen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discovery of </a:t>
            </a:r>
            <a:r>
              <a:rPr lang="en-GB" dirty="0" smtClean="0"/>
              <a:t>the </a:t>
            </a:r>
            <a:r>
              <a:rPr lang="en-US" dirty="0" smtClean="0"/>
              <a:t>Van </a:t>
            </a:r>
            <a:r>
              <a:rPr lang="en-US" dirty="0"/>
              <a:t>Allen </a:t>
            </a:r>
            <a:r>
              <a:rPr lang="en-US" dirty="0" smtClean="0"/>
              <a:t>belts, confirmed </a:t>
            </a:r>
            <a:r>
              <a:rPr lang="en-US" dirty="0"/>
              <a:t>by </a:t>
            </a:r>
            <a:r>
              <a:rPr lang="en-US" dirty="0" smtClean="0"/>
              <a:t>Explorer III </a:t>
            </a:r>
            <a:r>
              <a:rPr lang="en-US" dirty="0"/>
              <a:t>(</a:t>
            </a:r>
            <a:r>
              <a:rPr lang="en-US" dirty="0" smtClean="0"/>
              <a:t>March 1958</a:t>
            </a:r>
            <a:r>
              <a:rPr lang="en-US" dirty="0"/>
              <a:t>) and Sputnik III (May 1958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first </a:t>
            </a:r>
            <a:r>
              <a:rPr lang="en-GB" dirty="0"/>
              <a:t>scientific </a:t>
            </a:r>
            <a:r>
              <a:rPr lang="en-GB" dirty="0" smtClean="0"/>
              <a:t>output of </a:t>
            </a:r>
            <a:r>
              <a:rPr lang="en-GB" dirty="0"/>
              <a:t>the Space </a:t>
            </a:r>
            <a:r>
              <a:rPr lang="en-GB" dirty="0" smtClean="0"/>
              <a:t>Age</a:t>
            </a:r>
          </a:p>
          <a:p>
            <a:pPr>
              <a:buFont typeface="Wingdings" pitchFamily="2" charset="2"/>
              <a:buChar char="q"/>
            </a:pPr>
            <a:endParaRPr lang="en-GB" sz="800" dirty="0" smtClean="0"/>
          </a:p>
          <a:p>
            <a:pPr>
              <a:buFont typeface="Wingdings" pitchFamily="2" charset="2"/>
              <a:buChar char="q"/>
            </a:pPr>
            <a:r>
              <a:rPr lang="en-US" b="1" dirty="0"/>
              <a:t>10 July </a:t>
            </a:r>
            <a:r>
              <a:rPr lang="en-US" b="1" dirty="0" smtClean="0"/>
              <a:t>1962: </a:t>
            </a:r>
            <a:r>
              <a:rPr lang="en-US" dirty="0" smtClean="0"/>
              <a:t>launch of Telstar, built </a:t>
            </a:r>
            <a:r>
              <a:rPr lang="en-US" dirty="0"/>
              <a:t>by the </a:t>
            </a:r>
            <a:r>
              <a:rPr lang="en-US" dirty="0" smtClean="0"/>
              <a:t>Bell Telephone Labs </a:t>
            </a:r>
            <a:r>
              <a:rPr lang="en-US" dirty="0"/>
              <a:t>with AT&amp;T funds and NASA </a:t>
            </a:r>
            <a:r>
              <a:rPr lang="en-US" dirty="0" smtClean="0"/>
              <a:t>support; </a:t>
            </a:r>
            <a:r>
              <a:rPr lang="en-GB" dirty="0" smtClean="0"/>
              <a:t>first </a:t>
            </a:r>
            <a:r>
              <a:rPr lang="en-GB" dirty="0"/>
              <a:t>active </a:t>
            </a:r>
            <a:r>
              <a:rPr lang="en-GB" dirty="0" smtClean="0"/>
              <a:t>telecom satellite: </a:t>
            </a:r>
            <a:r>
              <a:rPr lang="en-US" dirty="0" smtClean="0"/>
              <a:t>live television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one day before (9 July 1962): Starfish 1Mt US nuclear test, </a:t>
            </a:r>
            <a:r>
              <a:rPr lang="en-US" dirty="0"/>
              <a:t>electrons injected in the radiation </a:t>
            </a:r>
            <a:r>
              <a:rPr lang="en-US" dirty="0" smtClean="0"/>
              <a:t>belts, </a:t>
            </a:r>
            <a:r>
              <a:rPr lang="en-GB" dirty="0" smtClean="0"/>
              <a:t>extremely </a:t>
            </a:r>
            <a:r>
              <a:rPr lang="en-GB" dirty="0"/>
              <a:t>high radiation </a:t>
            </a:r>
            <a:r>
              <a:rPr lang="en-GB" dirty="0" smtClean="0"/>
              <a:t>levels 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End of Oct. – beginning of Nov. 1962: USSR nuclear tests</a:t>
            </a:r>
          </a:p>
          <a:p>
            <a:pPr lvl="1">
              <a:buFont typeface="Wingdings" pitchFamily="2" charset="2"/>
              <a:buChar char="Ø"/>
            </a:pPr>
            <a:r>
              <a:rPr lang="en-GB" b="1" dirty="0"/>
              <a:t>21 February </a:t>
            </a:r>
            <a:r>
              <a:rPr lang="en-GB" b="1" dirty="0" smtClean="0"/>
              <a:t>1963</a:t>
            </a:r>
            <a:r>
              <a:rPr lang="en-GB" dirty="0" smtClean="0"/>
              <a:t>: </a:t>
            </a:r>
            <a:r>
              <a:rPr lang="en-US" dirty="0" smtClean="0"/>
              <a:t>early </a:t>
            </a:r>
            <a:r>
              <a:rPr lang="en-US" dirty="0"/>
              <a:t>loss of </a:t>
            </a:r>
            <a:r>
              <a:rPr lang="en-US" dirty="0" smtClean="0"/>
              <a:t>Telstar; first spacecraft loss due to radiation effects</a:t>
            </a:r>
          </a:p>
          <a:p>
            <a:pPr>
              <a:buFont typeface="Wingdings" pitchFamily="2" charset="2"/>
              <a:buChar char="Ø"/>
            </a:pPr>
            <a:endParaRPr lang="en-US" sz="800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1962-1963:</a:t>
            </a:r>
            <a:r>
              <a:rPr lang="en-US" dirty="0" smtClean="0"/>
              <a:t> 10 </a:t>
            </a:r>
            <a:r>
              <a:rPr lang="en-US" dirty="0"/>
              <a:t>satellites successively failed (dose and displacement damage)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Exo</a:t>
            </a:r>
            <a:r>
              <a:rPr lang="en-US" dirty="0"/>
              <a:t>-atmospheric tests banned in 1967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02032" y="5888156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0099"/>
                </a:solidFill>
              </a:rPr>
              <a:t>[R. </a:t>
            </a:r>
            <a:r>
              <a:rPr lang="en-GB" i="1" dirty="0" err="1" smtClean="0">
                <a:solidFill>
                  <a:srgbClr val="000099"/>
                </a:solidFill>
              </a:rPr>
              <a:t>Ecoffet</a:t>
            </a:r>
            <a:r>
              <a:rPr lang="en-GB" i="1" dirty="0" smtClean="0">
                <a:solidFill>
                  <a:srgbClr val="000099"/>
                </a:solidFill>
              </a:rPr>
              <a:t>, TNS June 2013]</a:t>
            </a:r>
            <a:endParaRPr lang="en-GB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GB"/>
              <a:t>TID RHA, Scope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1620838" algn="l"/>
              </a:tabLst>
            </a:pPr>
            <a:endParaRPr lang="en-US" sz="1800"/>
          </a:p>
        </p:txBody>
      </p:sp>
      <p:graphicFrame>
        <p:nvGraphicFramePr>
          <p:cNvPr id="65540" name="Group 4"/>
          <p:cNvGraphicFramePr>
            <a:graphicFrameLocks noGrp="1"/>
          </p:cNvGraphicFramePr>
          <p:nvPr/>
        </p:nvGraphicFramePr>
        <p:xfrm>
          <a:off x="684213" y="1268413"/>
          <a:ext cx="7632700" cy="4754880"/>
        </p:xfrm>
        <a:graphic>
          <a:graphicData uri="http://schemas.openxmlformats.org/drawingml/2006/table">
            <a:tbl>
              <a:tblPr/>
              <a:tblGrid>
                <a:gridCol w="3186112"/>
                <a:gridCol w="2270125"/>
                <a:gridCol w="2176463"/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EEE part family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Sub family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TIDL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Diodes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Voltage reference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Switching, rectifier, schottky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 300 Krad-Si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Diodes microwave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 300 Krad-Si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Integrated Circuits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Integrated Circuits microwave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 300 Krad-Si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Oscillators (hybrids)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Charge Coupled devices (CCD)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Opto discrete devices, Photodiodes, LED, Phototransistors, Opto couplers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Transistors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Transistors microwave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 300 Krad-Si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Hybrids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62083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160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TNID RHA Scope</a:t>
            </a:r>
          </a:p>
        </p:txBody>
      </p:sp>
      <p:graphicFrame>
        <p:nvGraphicFramePr>
          <p:cNvPr id="66563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67214"/>
        </p:xfrm>
        <a:graphic>
          <a:graphicData uri="http://schemas.openxmlformats.org/drawingml/2006/table">
            <a:tbl>
              <a:tblPr/>
              <a:tblGrid>
                <a:gridCol w="2397125"/>
                <a:gridCol w="2365375"/>
                <a:gridCol w="3467100"/>
              </a:tblGrid>
              <a:tr h="427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Family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Sub-Family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TNIDL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CCD, CMOS APS, opto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discrete devices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all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all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Integrated circuits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Silicon monolithic bipolar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or BiCMOS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 2x10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p/cm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50 MeV equivalent proton fluence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Diodes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Zener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Low leakage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Voltage reference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 2x10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p/cm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50 MeV equivalent proton fluence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Transistor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Low power NPN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Low power PNP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High power NPN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High power PNP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 2x10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p/cm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50 MeV equivalent proton fluence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84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79388" y="192336"/>
            <a:ext cx="8964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</a:defRPr>
            </a:lvl2pPr>
            <a:lvl3pPr eaLnBrk="1" hangingPunct="1">
              <a:defRPr sz="2200" b="1">
                <a:solidFill>
                  <a:schemeClr val="bg1"/>
                </a:solidFill>
              </a:defRPr>
            </a:lvl3pPr>
            <a:lvl4pPr eaLnBrk="1" hangingPunct="1">
              <a:defRPr sz="2200" b="1">
                <a:solidFill>
                  <a:schemeClr val="bg1"/>
                </a:solidFill>
              </a:defRPr>
            </a:lvl4pPr>
            <a:lvl5pPr eaLnBrk="1" hangingPunct="1">
              <a:defRPr sz="22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pPr lvl="1"/>
            <a:r>
              <a:rPr lang="en-US" dirty="0"/>
              <a:t>ELDRS in Linear - bipolar based – components: Enhanced Low Dose Rate Sensitivity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708400" y="5661025"/>
            <a:ext cx="501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0000FF"/>
                </a:solidFill>
              </a:rPr>
              <a:t>[A. H. Johnston, et al. TNS Dec. 1994]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23850" y="1484313"/>
            <a:ext cx="30956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Laplace mission receives most of its TID in the vicinity of Jupiter’s  moons. </a:t>
            </a:r>
          </a:p>
          <a:p>
            <a:pPr>
              <a:spcBef>
                <a:spcPct val="50000"/>
              </a:spcBef>
            </a:pPr>
            <a:r>
              <a:rPr lang="en-GB" dirty="0"/>
              <a:t>For example, 200krad received within ~40 days results in an average dose rate of </a:t>
            </a:r>
            <a:r>
              <a:rPr lang="en-GB" dirty="0">
                <a:cs typeface="Arial" pitchFamily="34" charset="0"/>
              </a:rPr>
              <a:t>~</a:t>
            </a:r>
            <a:r>
              <a:rPr lang="en-GB" b="1" dirty="0"/>
              <a:t>200rad/h</a:t>
            </a:r>
          </a:p>
          <a:p>
            <a:pPr>
              <a:spcBef>
                <a:spcPct val="50000"/>
              </a:spcBef>
            </a:pPr>
            <a:r>
              <a:rPr lang="en-US" dirty="0"/>
              <a:t>The low dose rate window in ESCC22900:            </a:t>
            </a:r>
            <a:r>
              <a:rPr lang="en-US" b="1" dirty="0"/>
              <a:t>36-360 rad/h                (10-100mrad/s) </a:t>
            </a:r>
            <a:r>
              <a:rPr lang="en-US" dirty="0"/>
              <a:t>is well adapted to the Laplace environment</a:t>
            </a:r>
            <a:endParaRPr lang="en-GB" dirty="0"/>
          </a:p>
        </p:txBody>
      </p: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3492500" y="1412875"/>
            <a:ext cx="5183188" cy="4276725"/>
            <a:chOff x="2200" y="890"/>
            <a:chExt cx="3265" cy="2694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890"/>
              <a:ext cx="3265" cy="2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3152" y="922"/>
              <a:ext cx="567" cy="2363"/>
            </a:xfrm>
            <a:prstGeom prst="rect">
              <a:avLst/>
            </a:prstGeom>
            <a:solidFill>
              <a:schemeClr val="bg2">
                <a:alpha val="2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3855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5475" y="209799"/>
            <a:ext cx="6105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TID testing: radiation sources and dose rate</a:t>
            </a:r>
            <a:endParaRPr lang="en-GB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826246" y="1378636"/>
            <a:ext cx="5703982" cy="4673283"/>
            <a:chOff x="826246" y="1378636"/>
            <a:chExt cx="5703982" cy="4673283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46" y="1378636"/>
              <a:ext cx="5703982" cy="467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2288" y="1981200"/>
              <a:ext cx="285576" cy="1778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08325" y="2193925"/>
              <a:ext cx="104726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7824" y="2132856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63763" y="2400330"/>
              <a:ext cx="285576" cy="1778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5176" y="2530247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0.01</a:t>
              </a:r>
              <a:endPara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27849" y="2530247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0.001</a:t>
              </a:r>
              <a:endPara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3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534" y="209799"/>
            <a:ext cx="7547211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Example </a:t>
            </a:r>
            <a:r>
              <a:rPr lang="en-US" dirty="0" smtClean="0"/>
              <a:t>of RHA analysis: statistical approach part-to-part </a:t>
            </a:r>
            <a:r>
              <a:rPr lang="en-US" dirty="0"/>
              <a:t>variation in the same lot </a:t>
            </a:r>
            <a:endParaRPr lang="en-GB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611981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804025" y="4581525"/>
            <a:ext cx="20367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[Ph. Adell, JPL Short-Course RADECS 2011]</a:t>
            </a:r>
            <a:endParaRPr lang="en-GB" i="1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73958" y="3480179"/>
            <a:ext cx="472212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69993" y="144410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25 DUTs OP484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014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1069" y="40521"/>
            <a:ext cx="7494812" cy="11079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Assumption: The degradation of electrical parameters induced by radiation follows a Log-normal distribution</a:t>
            </a:r>
            <a:endParaRPr lang="en-GB" dirty="0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43050"/>
            <a:ext cx="73437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3240088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227763" y="5607050"/>
            <a:ext cx="2916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[Ph. Adell, JPL Short-Course RADECS 2011]</a:t>
            </a:r>
            <a:endParaRPr lang="en-GB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1086"/>
            <a:ext cx="8229600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One-Sided Tolerance Limits, KTL, for 90% </a:t>
            </a:r>
            <a:r>
              <a:rPr lang="en-US" dirty="0" smtClean="0"/>
              <a:t>Confidence Limit</a:t>
            </a:r>
            <a:endParaRPr lang="en-GB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067175" y="5876925"/>
            <a:ext cx="481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</a:rPr>
              <a:t>After R Pease, Rad Phys Chem 43, 1994</a:t>
            </a: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3242" r="2969" b="2994"/>
          <a:stretch>
            <a:fillRect/>
          </a:stretch>
        </p:blipFill>
        <p:spPr bwMode="auto">
          <a:xfrm>
            <a:off x="107950" y="1341438"/>
            <a:ext cx="69850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659563" y="1911350"/>
            <a:ext cx="24844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Confidence Limit (CL) and Probability of survival (Ps) are defined by the mission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0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79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Statistical analysis of TID results: extraction </a:t>
            </a:r>
            <a:br>
              <a:rPr lang="en-US" dirty="0"/>
            </a:br>
            <a:r>
              <a:rPr lang="en-US" dirty="0"/>
              <a:t>of the normal distribution parameters: </a:t>
            </a:r>
            <a:br>
              <a:rPr lang="en-US" dirty="0"/>
            </a:br>
            <a:r>
              <a:rPr lang="en-US" dirty="0"/>
              <a:t>mean – standard deviation</a:t>
            </a:r>
            <a:endParaRPr lang="en-GB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40425" y="1844675"/>
            <a:ext cx="3203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Statistical analysis: determination of worst-case parameter deltas for Worst-Case-Analysis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06550"/>
            <a:ext cx="5111750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516688" y="5013325"/>
            <a:ext cx="20367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[R. L. Pease, Short-Course NSREC 2004]</a:t>
            </a:r>
            <a:endParaRPr lang="en-GB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5150"/>
            <a:ext cx="9144000" cy="11079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Example of statistical TID analysis: </a:t>
            </a:r>
            <a:br>
              <a:rPr lang="en-US" dirty="0"/>
            </a:br>
            <a:r>
              <a:rPr lang="en-US" dirty="0"/>
              <a:t>LM117 voltage regulator</a:t>
            </a:r>
            <a:br>
              <a:rPr lang="en-US" dirty="0"/>
            </a:br>
            <a:r>
              <a:rPr lang="en-GB" dirty="0"/>
              <a:t>Large distributions of output voltage failure doses</a:t>
            </a:r>
          </a:p>
        </p:txBody>
      </p: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58738" y="1484313"/>
            <a:ext cx="6384925" cy="4673600"/>
            <a:chOff x="128" y="1071"/>
            <a:chExt cx="4204" cy="303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"/>
            <a:stretch>
              <a:fillRect/>
            </a:stretch>
          </p:blipFill>
          <p:spPr bwMode="auto">
            <a:xfrm>
              <a:off x="128" y="1071"/>
              <a:ext cx="4204" cy="3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V="1">
              <a:off x="884" y="1207"/>
              <a:ext cx="0" cy="24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V="1">
              <a:off x="2526" y="1207"/>
              <a:ext cx="0" cy="24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2245" y="1253"/>
              <a:ext cx="581" cy="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20krad</a:t>
              </a:r>
              <a:endParaRPr lang="en-GB" sz="1800"/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748" y="1253"/>
              <a:ext cx="497" cy="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4krad</a:t>
              </a:r>
              <a:endParaRPr lang="en-GB" sz="1800"/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3288" y="2886"/>
              <a:ext cx="784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Sample size: 100</a:t>
              </a:r>
              <a:endParaRPr lang="en-GB" sz="1800"/>
            </a:p>
          </p:txBody>
        </p:sp>
      </p:grp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372225" y="5300663"/>
            <a:ext cx="2646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[Johnston and Rax, TNS Aug. 2010] </a:t>
            </a:r>
            <a:endParaRPr lang="en-GB" i="1">
              <a:solidFill>
                <a:srgbClr val="0000FF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372225" y="2060575"/>
            <a:ext cx="26638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The operating conditions have a strong impact on the radiation response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System designers will have to work closely with radiation effects engineers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3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193778"/>
            <a:ext cx="6700837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192336"/>
            <a:ext cx="7488237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Displacement Damage in </a:t>
            </a:r>
            <a:br>
              <a:rPr lang="en-GB"/>
            </a:br>
            <a:r>
              <a:rPr lang="en-GB"/>
              <a:t>bipolar technologies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7950" y="4437063"/>
            <a:ext cx="2301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FF"/>
                </a:solidFill>
              </a:rPr>
              <a:t>[B. G. Rax et al. 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FF"/>
                </a:solidFill>
              </a:rPr>
              <a:t>TNS Dec. 1999]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5288" y="1885950"/>
            <a:ext cx="16764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Voltage Regulator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DUTs: large variability</a:t>
            </a:r>
          </a:p>
        </p:txBody>
      </p:sp>
    </p:spTree>
    <p:extLst>
      <p:ext uri="{BB962C8B-B14F-4D97-AF65-F5344CB8AC3E}">
        <p14:creationId xmlns:p14="http://schemas.microsoft.com/office/powerpoint/2010/main" val="2868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32910"/>
            <a:ext cx="6105525" cy="523220"/>
          </a:xfrm>
        </p:spPr>
        <p:txBody>
          <a:bodyPr/>
          <a:lstStyle/>
          <a:p>
            <a:r>
              <a:rPr lang="en-GB" sz="2800" dirty="0" smtClean="0"/>
              <a:t>Few dates (cont.)</a:t>
            </a:r>
            <a:endParaRPr lang="en-GB" sz="28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320800"/>
            <a:ext cx="8566150" cy="4318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b="1" dirty="0" smtClean="0"/>
              <a:t>1975: [Binder] </a:t>
            </a:r>
            <a:r>
              <a:rPr lang="en-GB" dirty="0" smtClean="0"/>
              <a:t>first reported </a:t>
            </a:r>
            <a:r>
              <a:rPr lang="en-GB" dirty="0"/>
              <a:t>“single event </a:t>
            </a:r>
            <a:r>
              <a:rPr lang="en-GB" dirty="0" smtClean="0"/>
              <a:t>effect” SEE anomalies; </a:t>
            </a:r>
            <a:r>
              <a:rPr lang="en-US" dirty="0" smtClean="0"/>
              <a:t>unexpected triggering</a:t>
            </a:r>
            <a:r>
              <a:rPr lang="en-GB" dirty="0" smtClean="0"/>
              <a:t> in bipolar </a:t>
            </a:r>
            <a:r>
              <a:rPr lang="en-GB" dirty="0"/>
              <a:t>digital circuits </a:t>
            </a:r>
            <a:r>
              <a:rPr lang="en-GB" dirty="0" smtClean="0"/>
              <a:t>due to cosmic rays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GB" b="1" dirty="0" smtClean="0"/>
              <a:t>1978 – 1985</a:t>
            </a:r>
            <a:r>
              <a:rPr lang="en-GB" dirty="0" smtClean="0"/>
              <a:t>: </a:t>
            </a:r>
            <a:r>
              <a:rPr lang="en-US" dirty="0" smtClean="0"/>
              <a:t>SEUs in Pioneer </a:t>
            </a:r>
            <a:r>
              <a:rPr lang="en-US" dirty="0"/>
              <a:t>12 </a:t>
            </a:r>
            <a:r>
              <a:rPr lang="en-US" dirty="0" smtClean="0"/>
              <a:t>(Venus), </a:t>
            </a:r>
            <a:r>
              <a:rPr lang="en-US" dirty="0"/>
              <a:t>in a 1024 bit PMOS </a:t>
            </a:r>
            <a:r>
              <a:rPr lang="en-US" dirty="0" smtClean="0"/>
              <a:t>shift register</a:t>
            </a:r>
          </a:p>
          <a:p>
            <a:pPr>
              <a:buFont typeface="Wingdings" pitchFamily="2" charset="2"/>
              <a:buChar char="q"/>
            </a:pPr>
            <a:endParaRPr lang="en-US" sz="8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SEU </a:t>
            </a:r>
            <a:r>
              <a:rPr lang="en-US" dirty="0"/>
              <a:t>e</a:t>
            </a:r>
            <a:r>
              <a:rPr lang="en-US" dirty="0" smtClean="0"/>
              <a:t>xample in the OBC of Spot1-2-3; Half </a:t>
            </a:r>
            <a:r>
              <a:rPr lang="en-US" dirty="0"/>
              <a:t>of these SEUs lead to operational </a:t>
            </a:r>
            <a:r>
              <a:rPr lang="en-US" dirty="0" smtClean="0"/>
              <a:t>problems, </a:t>
            </a:r>
            <a:r>
              <a:rPr lang="en-US" dirty="0"/>
              <a:t>including switching the </a:t>
            </a:r>
            <a:r>
              <a:rPr lang="en-US" dirty="0" smtClean="0"/>
              <a:t>satellite </a:t>
            </a:r>
            <a:r>
              <a:rPr lang="en-GB" dirty="0" smtClean="0"/>
              <a:t>to </a:t>
            </a:r>
            <a:r>
              <a:rPr lang="en-GB" dirty="0"/>
              <a:t>safe mode.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9" y="3068504"/>
            <a:ext cx="5440021" cy="307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1225" y="5701129"/>
            <a:ext cx="3076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rgbClr val="000099"/>
                </a:solidFill>
              </a:rPr>
              <a:t>[R. </a:t>
            </a:r>
            <a:r>
              <a:rPr lang="en-GB" sz="1600" i="1" dirty="0" err="1" smtClean="0">
                <a:solidFill>
                  <a:srgbClr val="000099"/>
                </a:solidFill>
              </a:rPr>
              <a:t>Ecoffet</a:t>
            </a:r>
            <a:r>
              <a:rPr lang="en-GB" sz="1600" i="1" dirty="0" smtClean="0">
                <a:solidFill>
                  <a:srgbClr val="000099"/>
                </a:solidFill>
              </a:rPr>
              <a:t>, TNS June 2013]</a:t>
            </a:r>
            <a:endParaRPr lang="en-GB" sz="16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209799"/>
            <a:ext cx="6105525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/>
              <a:t>Worst-case approach </a:t>
            </a:r>
            <a:br>
              <a:rPr lang="en-GB" dirty="0" smtClean="0"/>
            </a:br>
            <a:r>
              <a:rPr lang="en-GB" dirty="0" smtClean="0"/>
              <a:t>RDM: Radiation </a:t>
            </a:r>
            <a:r>
              <a:rPr lang="en-GB" dirty="0"/>
              <a:t>Design Margin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103688"/>
          </a:xfrm>
        </p:spPr>
        <p:txBody>
          <a:bodyPr/>
          <a:lstStyle/>
          <a:p>
            <a:r>
              <a:rPr lang="en-US" sz="2000" dirty="0" smtClean="0"/>
              <a:t>Worst-case approach: Total </a:t>
            </a:r>
            <a:r>
              <a:rPr lang="en-US" sz="2000" dirty="0"/>
              <a:t>Dose </a:t>
            </a:r>
            <a:r>
              <a:rPr lang="en-US" sz="2000" dirty="0" smtClean="0"/>
              <a:t>level TIDL </a:t>
            </a:r>
            <a:r>
              <a:rPr lang="en-US" sz="2000" dirty="0"/>
              <a:t>at which the worst case part of the worst case lot exceeds its limits </a:t>
            </a:r>
          </a:p>
          <a:p>
            <a:endParaRPr lang="en-GB" sz="2000" dirty="0" smtClean="0"/>
          </a:p>
          <a:p>
            <a:r>
              <a:rPr lang="en-GB" sz="2000" dirty="0" smtClean="0"/>
              <a:t>RDM </a:t>
            </a:r>
            <a:r>
              <a:rPr lang="en-GB" sz="2000" dirty="0"/>
              <a:t>is the ratio of device radiation tolerance TIDS out of device radiation requirement TIDL</a:t>
            </a:r>
          </a:p>
          <a:p>
            <a:pPr lvl="1"/>
            <a:r>
              <a:rPr lang="en-GB" sz="2000" dirty="0"/>
              <a:t>Uncertainties, variability in radiation environment</a:t>
            </a:r>
          </a:p>
          <a:p>
            <a:pPr lvl="1"/>
            <a:r>
              <a:rPr lang="en-GB" sz="2000" dirty="0"/>
              <a:t>Part to part variations</a:t>
            </a:r>
          </a:p>
          <a:p>
            <a:pPr lvl="1"/>
            <a:r>
              <a:rPr lang="en-GB" sz="2000" dirty="0"/>
              <a:t>Lot to Lot </a:t>
            </a:r>
            <a:r>
              <a:rPr lang="en-GB" sz="2000" dirty="0" smtClean="0"/>
              <a:t>variations</a:t>
            </a:r>
          </a:p>
          <a:p>
            <a:pPr lvl="1"/>
            <a:endParaRPr lang="en-GB" sz="2000" dirty="0"/>
          </a:p>
          <a:p>
            <a:r>
              <a:rPr lang="en-US" sz="2000" dirty="0"/>
              <a:t>Applies also to </a:t>
            </a:r>
            <a:r>
              <a:rPr lang="en-US" sz="2000" dirty="0" smtClean="0"/>
              <a:t>TNID</a:t>
            </a:r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435600" y="4221163"/>
            <a:ext cx="3060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[C. Poivey, Short-Course </a:t>
            </a:r>
          </a:p>
          <a:p>
            <a:r>
              <a:rPr lang="en-US" i="1">
                <a:solidFill>
                  <a:srgbClr val="0000FF"/>
                </a:solidFill>
              </a:rPr>
              <a:t>RADECS 2011] </a:t>
            </a:r>
            <a:endParaRPr lang="en-GB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7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57338"/>
            <a:ext cx="6840538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04025" y="5373688"/>
            <a:ext cx="20367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[Ph. Adell, JPL Short-Course RADECS 2011]</a:t>
            </a:r>
            <a:endParaRPr lang="en-GB" i="1">
              <a:solidFill>
                <a:srgbClr val="0000FF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4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Lot-to-lot variability </a:t>
            </a:r>
            <a:b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test of the flight lot is mandatory </a:t>
            </a:r>
            <a:b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accurate statistical analysis</a:t>
            </a:r>
            <a:endParaRPr lang="en-GB" sz="2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732588" y="2133600"/>
            <a:ext cx="22669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Average input bias current degradation for 3 Date Codes (lots)</a:t>
            </a:r>
          </a:p>
          <a:p>
            <a:pPr>
              <a:buFontTx/>
              <a:buChar char="•"/>
            </a:pPr>
            <a:r>
              <a:rPr lang="en-US"/>
              <a:t>TID/TNID irradiation tests to be performed on same lot as FM lot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209798"/>
            <a:ext cx="6105525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kern="1200" dirty="0"/>
              <a:t>Typical RDMs and </a:t>
            </a:r>
            <a:r>
              <a:rPr lang="en-GB" kern="1200" dirty="0" smtClean="0"/>
              <a:t>RADLAT-RVT </a:t>
            </a:r>
            <a:r>
              <a:rPr lang="en-GB" kern="1200" dirty="0"/>
              <a:t>policy used in programs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8155"/>
            <a:ext cx="8686800" cy="5111750"/>
          </a:xfrm>
        </p:spPr>
        <p:txBody>
          <a:bodyPr/>
          <a:lstStyle/>
          <a:p>
            <a:r>
              <a:rPr lang="en-GB" sz="2400" dirty="0"/>
              <a:t>ESA </a:t>
            </a:r>
            <a:r>
              <a:rPr lang="en-GB" sz="2400" dirty="0" smtClean="0"/>
              <a:t>RHA</a:t>
            </a:r>
            <a:endParaRPr lang="en-GB" sz="2400" dirty="0"/>
          </a:p>
          <a:p>
            <a:pPr lvl="1"/>
            <a:r>
              <a:rPr lang="en-GB" sz="2000" dirty="0"/>
              <a:t>DM &gt; 2 on the WC failure level + systematic lot testing policy</a:t>
            </a:r>
          </a:p>
          <a:p>
            <a:pPr lvl="1"/>
            <a:r>
              <a:rPr lang="en-GB" sz="2000" dirty="0"/>
              <a:t>Part categorization criteria defined to guarantee a Ps of 90% with a CL of 90% + systematic lot testing policy</a:t>
            </a:r>
          </a:p>
          <a:p>
            <a:r>
              <a:rPr lang="en-GB" sz="2400" dirty="0"/>
              <a:t>The RDM of 2 can be reduced to 1 if</a:t>
            </a:r>
          </a:p>
          <a:p>
            <a:pPr lvl="1"/>
            <a:r>
              <a:rPr lang="en-US" sz="2000" dirty="0"/>
              <a:t>Statistical radiation analysis performed on large sample size</a:t>
            </a:r>
          </a:p>
          <a:p>
            <a:pPr lvl="1"/>
            <a:r>
              <a:rPr lang="en-US" sz="2000" dirty="0"/>
              <a:t>Test of the Flight lot</a:t>
            </a:r>
          </a:p>
          <a:p>
            <a:pPr lvl="1"/>
            <a:r>
              <a:rPr lang="en-US" sz="2000" dirty="0"/>
              <a:t>In the flight operating conditions or worst-case</a:t>
            </a:r>
          </a:p>
          <a:p>
            <a:r>
              <a:rPr lang="en-US" sz="2400" dirty="0" smtClean="0"/>
              <a:t>ESA internal RHA are tailored to projects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0707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09" y="3315077"/>
            <a:ext cx="7789050" cy="1323439"/>
          </a:xfrm>
        </p:spPr>
        <p:txBody>
          <a:bodyPr/>
          <a:lstStyle/>
          <a:p>
            <a:r>
              <a:rPr lang="en-GB" dirty="0" smtClean="0"/>
              <a:t>SEE </a:t>
            </a:r>
            <a:br>
              <a:rPr lang="en-GB" dirty="0" smtClean="0"/>
            </a:br>
            <a:r>
              <a:rPr lang="en-GB" dirty="0" smtClean="0"/>
              <a:t>Single event 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9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GB" dirty="0" smtClean="0"/>
              <a:t>Several classes of single event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222848"/>
            <a:ext cx="7905750" cy="4318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Soft Errors (no permanent damage)</a:t>
            </a:r>
          </a:p>
          <a:p>
            <a:pPr marL="0" indent="0">
              <a:buNone/>
            </a:pPr>
            <a:r>
              <a:rPr lang="en-GB" sz="1800" dirty="0"/>
              <a:t>• SEU Single-Event Upset</a:t>
            </a:r>
          </a:p>
          <a:p>
            <a:pPr marL="0" indent="0">
              <a:buNone/>
            </a:pPr>
            <a:r>
              <a:rPr lang="en-US" sz="1800" dirty="0"/>
              <a:t>• MBU, MCU Multiple Bit (or Cell) Upset</a:t>
            </a:r>
          </a:p>
          <a:p>
            <a:pPr marL="0" indent="0">
              <a:buNone/>
            </a:pPr>
            <a:r>
              <a:rPr lang="en-GB" sz="1800" dirty="0"/>
              <a:t>• ASET </a:t>
            </a:r>
            <a:r>
              <a:rPr lang="en-GB" sz="1800" dirty="0" err="1"/>
              <a:t>Analog</a:t>
            </a:r>
            <a:r>
              <a:rPr lang="en-GB" sz="1800" dirty="0"/>
              <a:t> Single Event Transient</a:t>
            </a:r>
          </a:p>
          <a:p>
            <a:pPr marL="0" indent="0">
              <a:buNone/>
            </a:pPr>
            <a:r>
              <a:rPr lang="nb-NO" sz="1800" dirty="0"/>
              <a:t>• DSET Digital Single Event Transient</a:t>
            </a:r>
          </a:p>
          <a:p>
            <a:pPr marL="0" indent="0">
              <a:buNone/>
            </a:pPr>
            <a:r>
              <a:rPr lang="en-US" sz="1800" dirty="0"/>
              <a:t>• SEFI Single Event Functional Interrupt</a:t>
            </a:r>
          </a:p>
          <a:p>
            <a:pPr marL="0" indent="0">
              <a:buNone/>
            </a:pPr>
            <a:r>
              <a:rPr lang="en-GB" sz="1800" b="1" dirty="0"/>
              <a:t>Hard Errors (permanent damage to device/circuit)</a:t>
            </a:r>
          </a:p>
          <a:p>
            <a:pPr marL="0" indent="0">
              <a:buNone/>
            </a:pPr>
            <a:r>
              <a:rPr lang="en-GB" sz="1800" dirty="0"/>
              <a:t>• SEL Single-Event </a:t>
            </a:r>
            <a:r>
              <a:rPr lang="en-GB" sz="1800" dirty="0" err="1"/>
              <a:t>Latchup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• SEHE Single-Event Hard Errors</a:t>
            </a:r>
          </a:p>
          <a:p>
            <a:pPr marL="0" indent="0">
              <a:buNone/>
            </a:pPr>
            <a:r>
              <a:rPr lang="en-GB" sz="1800" dirty="0"/>
              <a:t>• SEDR Single-Event Dielectric Rupture</a:t>
            </a:r>
          </a:p>
          <a:p>
            <a:pPr marL="0" indent="0">
              <a:buNone/>
            </a:pPr>
            <a:r>
              <a:rPr lang="en-GB" sz="1800" dirty="0"/>
              <a:t>• SEB Single-Event Burnout</a:t>
            </a:r>
          </a:p>
          <a:p>
            <a:pPr marL="0" indent="0">
              <a:buNone/>
            </a:pPr>
            <a:r>
              <a:rPr lang="en-GB" sz="1800" dirty="0"/>
              <a:t>• SEGR Single-Event Gate </a:t>
            </a:r>
            <a:r>
              <a:rPr lang="en-GB" sz="1800" dirty="0" smtClean="0"/>
              <a:t>Rupture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15008" y="5833996"/>
            <a:ext cx="773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CC"/>
                </a:solidFill>
              </a:rPr>
              <a:t>This is not a complete listing of all possible single-event effects</a:t>
            </a:r>
            <a:r>
              <a:rPr lang="en-US" i="1" dirty="0" smtClean="0">
                <a:solidFill>
                  <a:srgbClr val="0000CC"/>
                </a:solidFill>
              </a:rPr>
              <a:t>!!</a:t>
            </a:r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179021"/>
            <a:ext cx="6105525" cy="830997"/>
          </a:xfrm>
        </p:spPr>
        <p:txBody>
          <a:bodyPr/>
          <a:lstStyle/>
          <a:p>
            <a:r>
              <a:rPr lang="en-GB" sz="2400" dirty="0" smtClean="0"/>
              <a:t>SEE: Why </a:t>
            </a:r>
            <a:r>
              <a:rPr lang="en-GB" sz="2400" dirty="0" smtClean="0"/>
              <a:t>radiation testing?</a:t>
            </a:r>
            <a:br>
              <a:rPr lang="en-GB" sz="2400" dirty="0" smtClean="0"/>
            </a:br>
            <a:r>
              <a:rPr lang="en-GB" sz="2400" dirty="0"/>
              <a:t>	</a:t>
            </a:r>
            <a:r>
              <a:rPr lang="en-GB" sz="2400" i="1" dirty="0" smtClean="0"/>
              <a:t>Prepare SEE rate prediction</a:t>
            </a:r>
            <a:endParaRPr lang="en-GB" sz="2400" i="1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349375"/>
            <a:ext cx="6966494" cy="7937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Goal: Providing good data for SEE rate prediction</a:t>
            </a:r>
            <a:r>
              <a:rPr lang="en-GB" sz="2000" dirty="0" smtClean="0"/>
              <a:t> </a:t>
            </a:r>
          </a:p>
          <a:p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" y="2312126"/>
            <a:ext cx="5569210" cy="338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4550" y="2143125"/>
            <a:ext cx="289053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Principle</a:t>
            </a:r>
          </a:p>
          <a:p>
            <a:r>
              <a:rPr lang="en-GB" dirty="0"/>
              <a:t>– </a:t>
            </a:r>
            <a:r>
              <a:rPr lang="en-GB" i="1" dirty="0"/>
              <a:t>Bombard the device</a:t>
            </a:r>
          </a:p>
          <a:p>
            <a:r>
              <a:rPr lang="en-GB" i="1" dirty="0"/>
              <a:t>with accelerated ions</a:t>
            </a:r>
          </a:p>
          <a:p>
            <a:r>
              <a:rPr lang="en-GB" dirty="0"/>
              <a:t>– </a:t>
            </a:r>
            <a:r>
              <a:rPr lang="en-GB" i="1" dirty="0"/>
              <a:t>Count the number of</a:t>
            </a:r>
          </a:p>
          <a:p>
            <a:r>
              <a:rPr lang="en-GB" i="1" dirty="0"/>
              <a:t>events</a:t>
            </a:r>
          </a:p>
          <a:p>
            <a:r>
              <a:rPr lang="en-GB" dirty="0"/>
              <a:t>– </a:t>
            </a:r>
            <a:r>
              <a:rPr lang="en-GB" i="1" dirty="0"/>
              <a:t>Calculate SEE cross</a:t>
            </a:r>
          </a:p>
          <a:p>
            <a:r>
              <a:rPr lang="en-GB" i="1" dirty="0"/>
              <a:t>section for used LET</a:t>
            </a:r>
          </a:p>
          <a:p>
            <a:r>
              <a:rPr lang="en-GB" dirty="0"/>
              <a:t>– </a:t>
            </a:r>
            <a:r>
              <a:rPr lang="en-GB" i="1" dirty="0"/>
              <a:t>Repeated with a</a:t>
            </a:r>
          </a:p>
          <a:p>
            <a:r>
              <a:rPr lang="en-GB" i="1" dirty="0"/>
              <a:t>number of ions (and/or</a:t>
            </a:r>
          </a:p>
          <a:p>
            <a:r>
              <a:rPr lang="en-GB" i="1" dirty="0"/>
              <a:t>LET values</a:t>
            </a:r>
            <a:r>
              <a:rPr lang="en-GB" i="1" dirty="0" smtClean="0"/>
              <a:t>)</a:t>
            </a:r>
          </a:p>
          <a:p>
            <a:endParaRPr lang="en-GB" i="1" dirty="0"/>
          </a:p>
          <a:p>
            <a:r>
              <a:rPr lang="en-GB" i="1" dirty="0"/>
              <a:t>=&gt; SEE cross section</a:t>
            </a:r>
          </a:p>
          <a:p>
            <a:r>
              <a:rPr lang="en-GB" i="1" dirty="0"/>
              <a:t>versus 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4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645" y="-5644"/>
            <a:ext cx="7093131" cy="1200329"/>
          </a:xfrm>
        </p:spPr>
        <p:txBody>
          <a:bodyPr/>
          <a:lstStyle/>
          <a:p>
            <a:r>
              <a:rPr lang="en-GB" sz="2400" dirty="0" smtClean="0"/>
              <a:t>SEE: Why </a:t>
            </a:r>
            <a:r>
              <a:rPr lang="en-GB" sz="2400" dirty="0" smtClean="0"/>
              <a:t>radiation testing?</a:t>
            </a:r>
            <a:br>
              <a:rPr lang="en-GB" sz="2400" dirty="0" smtClean="0"/>
            </a:br>
            <a:r>
              <a:rPr lang="en-GB" sz="2400" dirty="0"/>
              <a:t>	</a:t>
            </a:r>
            <a:r>
              <a:rPr lang="en-US" sz="2400" i="1" dirty="0" smtClean="0"/>
              <a:t>SOA (safe operating area) </a:t>
            </a:r>
            <a:br>
              <a:rPr lang="en-US" sz="2400" i="1" dirty="0" smtClean="0"/>
            </a:br>
            <a:r>
              <a:rPr lang="en-US" sz="2400" i="1" dirty="0"/>
              <a:t>	</a:t>
            </a:r>
            <a:r>
              <a:rPr lang="en-US" sz="2400" i="1" dirty="0" smtClean="0"/>
              <a:t>and </a:t>
            </a:r>
            <a:r>
              <a:rPr lang="en-US" sz="2400" i="1" dirty="0"/>
              <a:t>Go/No Go Test</a:t>
            </a:r>
            <a:endParaRPr lang="en-GB" sz="2400" i="1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349375"/>
            <a:ext cx="5889625" cy="6127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Goal: Verify that a certain type of event will not happen within a </a:t>
            </a:r>
            <a:r>
              <a:rPr lang="en-US" sz="2000" dirty="0" smtClean="0"/>
              <a:t>satellite mission </a:t>
            </a:r>
            <a:r>
              <a:rPr lang="en-US" sz="2000" dirty="0"/>
              <a:t>time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72409" y="2143125"/>
            <a:ext cx="3571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</a:t>
            </a:r>
            <a:r>
              <a:rPr lang="en-GB" dirty="0" smtClean="0"/>
              <a:t> SOA: </a:t>
            </a:r>
            <a:r>
              <a:rPr lang="en-US" i="1" dirty="0" smtClean="0"/>
              <a:t>Define </a:t>
            </a:r>
            <a:r>
              <a:rPr lang="en-US" i="1" dirty="0"/>
              <a:t>voltage levels where </a:t>
            </a:r>
            <a:r>
              <a:rPr lang="en-US" i="1" dirty="0" smtClean="0"/>
              <a:t>no </a:t>
            </a:r>
            <a:r>
              <a:rPr lang="en-GB" i="1" dirty="0" smtClean="0"/>
              <a:t>SEE </a:t>
            </a:r>
            <a:r>
              <a:rPr lang="en-GB" i="1" dirty="0"/>
              <a:t>achieved</a:t>
            </a:r>
          </a:p>
          <a:p>
            <a:r>
              <a:rPr lang="en-US" dirty="0" smtClean="0"/>
              <a:t>–</a:t>
            </a:r>
            <a:r>
              <a:rPr lang="en-US" i="1" dirty="0" smtClean="0"/>
              <a:t>SEB - </a:t>
            </a:r>
            <a:r>
              <a:rPr lang="en-GB" i="1" dirty="0" smtClean="0"/>
              <a:t>SEGR </a:t>
            </a:r>
            <a:r>
              <a:rPr lang="en-GB" i="1" dirty="0"/>
              <a:t>in power MOSFETs</a:t>
            </a:r>
          </a:p>
          <a:p>
            <a:endParaRPr lang="en-GB" i="1" dirty="0"/>
          </a:p>
          <a:p>
            <a:r>
              <a:rPr lang="en-US" dirty="0"/>
              <a:t>• </a:t>
            </a:r>
            <a:r>
              <a:rPr lang="en-GB" i="1" dirty="0"/>
              <a:t>Go/No Go </a:t>
            </a:r>
            <a:r>
              <a:rPr lang="en-GB" i="1" dirty="0" smtClean="0"/>
              <a:t>test: </a:t>
            </a:r>
            <a:r>
              <a:rPr lang="en-US" i="1" dirty="0" smtClean="0"/>
              <a:t>Verify </a:t>
            </a:r>
            <a:r>
              <a:rPr lang="en-US" i="1" dirty="0"/>
              <a:t>that no SEE </a:t>
            </a:r>
            <a:r>
              <a:rPr lang="en-US" i="1" dirty="0" smtClean="0"/>
              <a:t>achieved or </a:t>
            </a:r>
            <a:r>
              <a:rPr lang="en-GB" i="1" dirty="0" smtClean="0"/>
              <a:t>within </a:t>
            </a:r>
            <a:r>
              <a:rPr lang="en-GB" i="1" dirty="0"/>
              <a:t>acceptance criteria</a:t>
            </a:r>
          </a:p>
          <a:p>
            <a:r>
              <a:rPr lang="en-GB" dirty="0" smtClean="0"/>
              <a:t>– </a:t>
            </a:r>
            <a:r>
              <a:rPr lang="en-GB" i="1" dirty="0" err="1"/>
              <a:t>e.g</a:t>
            </a:r>
            <a:r>
              <a:rPr lang="en-GB" i="1" dirty="0"/>
              <a:t> </a:t>
            </a:r>
            <a:r>
              <a:rPr lang="en-GB" i="1" dirty="0" smtClean="0"/>
              <a:t>SEL, SEFIs, SETs</a:t>
            </a:r>
          </a:p>
          <a:p>
            <a:endParaRPr lang="en-GB" i="1" dirty="0"/>
          </a:p>
          <a:p>
            <a:r>
              <a:rPr lang="en-US" dirty="0" smtClean="0"/>
              <a:t>• </a:t>
            </a:r>
            <a:r>
              <a:rPr lang="en-US" i="1" dirty="0" smtClean="0"/>
              <a:t>Typical </a:t>
            </a:r>
            <a:r>
              <a:rPr lang="en-US" i="1" dirty="0"/>
              <a:t>values (varies in different space programs)</a:t>
            </a:r>
          </a:p>
          <a:p>
            <a:r>
              <a:rPr lang="en-GB" i="1" dirty="0"/>
              <a:t>&gt; 10</a:t>
            </a:r>
            <a:r>
              <a:rPr lang="en-GB" i="1" baseline="30000" dirty="0"/>
              <a:t>6</a:t>
            </a:r>
            <a:r>
              <a:rPr lang="en-GB" i="1" dirty="0"/>
              <a:t> - 10</a:t>
            </a:r>
            <a:r>
              <a:rPr lang="en-GB" i="1" baseline="30000" dirty="0"/>
              <a:t>7</a:t>
            </a:r>
            <a:r>
              <a:rPr lang="en-GB" i="1" dirty="0"/>
              <a:t> particles/cm</a:t>
            </a:r>
            <a:r>
              <a:rPr lang="en-GB" i="1" baseline="30000" dirty="0"/>
              <a:t>2</a:t>
            </a:r>
          </a:p>
          <a:p>
            <a:r>
              <a:rPr lang="en-GB" i="1" dirty="0"/>
              <a:t>LET &gt; 60-120 MeV.cm</a:t>
            </a:r>
            <a:r>
              <a:rPr lang="en-GB" i="1" baseline="30000" dirty="0"/>
              <a:t>2</a:t>
            </a:r>
            <a:r>
              <a:rPr lang="en-GB" i="1" dirty="0"/>
              <a:t>/ mg</a:t>
            </a:r>
            <a:endParaRPr lang="en-GB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913"/>
            <a:ext cx="5572409" cy="363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5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25475" y="-5645"/>
            <a:ext cx="6105525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Typical SEE Radiation Hardness Assurance requirements for European missions</a:t>
            </a:r>
            <a:endParaRPr lang="en-GB" sz="2400" dirty="0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/>
          <a:stretch>
            <a:fillRect/>
          </a:stretch>
        </p:blipFill>
        <p:spPr bwMode="auto">
          <a:xfrm>
            <a:off x="971550" y="1508125"/>
            <a:ext cx="7262813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900113" y="5589588"/>
            <a:ext cx="2746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[</a:t>
            </a:r>
            <a:r>
              <a:rPr lang="en-US" i="1" dirty="0" smtClean="0">
                <a:solidFill>
                  <a:srgbClr val="0000FF"/>
                </a:solidFill>
              </a:rPr>
              <a:t>ECSS-Q-ST-60-15C] </a:t>
            </a:r>
            <a:endParaRPr lang="en-GB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176486"/>
            <a:ext cx="7367451" cy="954107"/>
          </a:xfrm>
        </p:spPr>
        <p:txBody>
          <a:bodyPr/>
          <a:lstStyle/>
          <a:p>
            <a:r>
              <a:rPr lang="en-US" sz="2800" dirty="0"/>
              <a:t>Standard Test Methods and</a:t>
            </a:r>
            <a:br>
              <a:rPr lang="en-US" sz="2800" dirty="0"/>
            </a:br>
            <a:r>
              <a:rPr lang="en-US" sz="2800" dirty="0" smtClean="0"/>
              <a:t>Guidelines for SEE testing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46653"/>
            <a:ext cx="9000309" cy="492351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800" b="1" dirty="0"/>
              <a:t>ESCC 25100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Single </a:t>
            </a:r>
            <a:r>
              <a:rPr lang="en-US" sz="1800" dirty="0"/>
              <a:t>Event Effects Test Method and Guidelines</a:t>
            </a:r>
          </a:p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Others</a:t>
            </a:r>
            <a:endParaRPr lang="en-GB" sz="1800" b="1" dirty="0"/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JESD57 </a:t>
            </a:r>
            <a:r>
              <a:rPr lang="en-US" sz="1800" dirty="0"/>
              <a:t>“Test Procedures for the Measurement of Single-Event </a:t>
            </a:r>
            <a:r>
              <a:rPr lang="en-US" sz="1800" dirty="0" smtClean="0"/>
              <a:t>Effects in </a:t>
            </a:r>
            <a:r>
              <a:rPr lang="en-US" sz="1800" dirty="0"/>
              <a:t>Semiconductor Devices from Heavy Ion Irradiation</a:t>
            </a:r>
            <a:r>
              <a:rPr lang="en-US" sz="1800" dirty="0" smtClean="0"/>
              <a:t>”</a:t>
            </a:r>
          </a:p>
          <a:p>
            <a:pPr lvl="1">
              <a:buFont typeface="Wingdings" pitchFamily="2" charset="2"/>
              <a:buChar char="ü"/>
            </a:pPr>
            <a:endParaRPr lang="en-US" sz="400" dirty="0"/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JESD89-1A </a:t>
            </a:r>
            <a:r>
              <a:rPr lang="en-US" sz="1800" dirty="0"/>
              <a:t>“Test Method for Real-Time Soft Error Rate”</a:t>
            </a:r>
          </a:p>
          <a:p>
            <a:pPr marL="1406525" lvl="2" indent="0">
              <a:buNone/>
            </a:pPr>
            <a:r>
              <a:rPr lang="en-US" sz="1800" dirty="0" smtClean="0"/>
              <a:t>Heavily </a:t>
            </a:r>
            <a:r>
              <a:rPr lang="en-US" sz="1800" dirty="0"/>
              <a:t>used for SER testing for ground level </a:t>
            </a:r>
            <a:r>
              <a:rPr lang="en-US" sz="1800" dirty="0" smtClean="0"/>
              <a:t>applications</a:t>
            </a:r>
          </a:p>
          <a:p>
            <a:pPr marL="1406525" lvl="2" indent="0">
              <a:buNone/>
            </a:pPr>
            <a:endParaRPr lang="en-US" sz="400" dirty="0"/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ASTM </a:t>
            </a:r>
            <a:r>
              <a:rPr lang="en-US" sz="1800" dirty="0"/>
              <a:t>F1192M-95 “Standard Guide for the Measurement of </a:t>
            </a:r>
            <a:r>
              <a:rPr lang="en-US" sz="1800" dirty="0" smtClean="0"/>
              <a:t>SEP Induced </a:t>
            </a:r>
            <a:r>
              <a:rPr lang="en-US" sz="1800" dirty="0"/>
              <a:t>by Heavy Ion Irradiation of Semiconductor Devices</a:t>
            </a:r>
            <a:r>
              <a:rPr lang="en-US" sz="1800" dirty="0" smtClean="0"/>
              <a:t>”</a:t>
            </a:r>
          </a:p>
          <a:p>
            <a:pPr lvl="1">
              <a:buFont typeface="Wingdings" pitchFamily="2" charset="2"/>
              <a:buChar char="ü"/>
            </a:pPr>
            <a:endParaRPr lang="en-US" sz="400" dirty="0"/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MIL-STD750F </a:t>
            </a:r>
            <a:r>
              <a:rPr lang="en-US" sz="1800" dirty="0"/>
              <a:t>Method 1080 “Single Event Burnout and </a:t>
            </a:r>
            <a:r>
              <a:rPr lang="en-US" sz="1800" dirty="0" smtClean="0"/>
              <a:t>Single-Event </a:t>
            </a:r>
            <a:r>
              <a:rPr lang="en-GB" sz="1800" dirty="0" smtClean="0"/>
              <a:t>Gate </a:t>
            </a:r>
            <a:r>
              <a:rPr lang="en-GB" sz="1800" dirty="0"/>
              <a:t>Rupture”</a:t>
            </a:r>
          </a:p>
          <a:p>
            <a:pPr marL="1406525" lvl="2" indent="0">
              <a:buNone/>
            </a:pPr>
            <a:r>
              <a:rPr lang="en-US" sz="1800" dirty="0" smtClean="0"/>
              <a:t>Specific </a:t>
            </a:r>
            <a:r>
              <a:rPr lang="en-US" sz="1800" dirty="0"/>
              <a:t>for SEB and SEGR in power MOSFETs</a:t>
            </a:r>
            <a:endParaRPr lang="en-GB" sz="1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44725" y="2178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17467"/>
            <a:ext cx="7303827" cy="954107"/>
          </a:xfrm>
        </p:spPr>
        <p:txBody>
          <a:bodyPr/>
          <a:lstStyle/>
          <a:p>
            <a:r>
              <a:rPr lang="en-GB" sz="2800" dirty="0" smtClean="0"/>
              <a:t>How can I check the beam: </a:t>
            </a:r>
            <a:br>
              <a:rPr lang="en-GB" sz="2800" dirty="0" smtClean="0"/>
            </a:br>
            <a:r>
              <a:rPr lang="en-GB" sz="2800" dirty="0" smtClean="0"/>
              <a:t>The </a:t>
            </a:r>
            <a:r>
              <a:rPr lang="en-GB" sz="2800" dirty="0" smtClean="0"/>
              <a:t>SEU monitor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24"/>
            <a:ext cx="6502825" cy="459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6223" y="5846005"/>
            <a:ext cx="416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549F"/>
                </a:solidFill>
              </a:rPr>
              <a:t>[V. </a:t>
            </a:r>
            <a:r>
              <a:rPr lang="en-GB" dirty="0" err="1" smtClean="0">
                <a:solidFill>
                  <a:srgbClr val="00549F"/>
                </a:solidFill>
              </a:rPr>
              <a:t>Ferlet-Cavrois</a:t>
            </a:r>
            <a:r>
              <a:rPr lang="en-GB" dirty="0" smtClean="0">
                <a:solidFill>
                  <a:srgbClr val="00549F"/>
                </a:solidFill>
              </a:rPr>
              <a:t>, TNS Oct. 2012]</a:t>
            </a:r>
            <a:endParaRPr lang="en-GB" dirty="0">
              <a:solidFill>
                <a:srgbClr val="00549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57388" r="53061" b="18308"/>
          <a:stretch/>
        </p:blipFill>
        <p:spPr bwMode="auto">
          <a:xfrm>
            <a:off x="6583680" y="2997197"/>
            <a:ext cx="2312126" cy="13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4897" y="1882724"/>
            <a:ext cx="258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4Mbits SRAM</a:t>
            </a:r>
          </a:p>
          <a:p>
            <a:r>
              <a:rPr lang="en-GB" sz="2000" dirty="0" smtClean="0"/>
              <a:t>250nm technology</a:t>
            </a:r>
          </a:p>
          <a:p>
            <a:r>
              <a:rPr lang="en-GB" sz="2000" dirty="0" smtClean="0"/>
              <a:t>ATMEL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54482" y="4567296"/>
            <a:ext cx="2793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549F"/>
                </a:solidFill>
              </a:rPr>
              <a:t>[R. </a:t>
            </a:r>
            <a:r>
              <a:rPr lang="en-GB" dirty="0" err="1" smtClean="0">
                <a:solidFill>
                  <a:srgbClr val="00549F"/>
                </a:solidFill>
              </a:rPr>
              <a:t>Harboe</a:t>
            </a:r>
            <a:r>
              <a:rPr lang="en-GB" dirty="0" smtClean="0">
                <a:solidFill>
                  <a:srgbClr val="00549F"/>
                </a:solidFill>
              </a:rPr>
              <a:t>-Sorensen, </a:t>
            </a:r>
          </a:p>
          <a:p>
            <a:r>
              <a:rPr lang="en-GB" dirty="0" smtClean="0">
                <a:solidFill>
                  <a:srgbClr val="00549F"/>
                </a:solidFill>
              </a:rPr>
              <a:t>TNS Dec. 2008]</a:t>
            </a:r>
            <a:endParaRPr lang="en-GB" dirty="0">
              <a:solidFill>
                <a:srgbClr val="00549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7097" y="1214846"/>
            <a:ext cx="62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Contribution </a:t>
            </a:r>
            <a:r>
              <a:rPr lang="en-GB" sz="2000" dirty="0" smtClean="0"/>
              <a:t>of </a:t>
            </a:r>
            <a:r>
              <a:rPr lang="en-GB" sz="2000" dirty="0" err="1" smtClean="0"/>
              <a:t>secondaries</a:t>
            </a:r>
            <a:r>
              <a:rPr lang="en-GB" sz="2000" dirty="0" smtClean="0"/>
              <a:t> from nuclear interactions below threshold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8069" y="5476673"/>
            <a:ext cx="340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549F"/>
                </a:solidFill>
              </a:rPr>
              <a:t>[S. </a:t>
            </a:r>
            <a:r>
              <a:rPr lang="en-GB" dirty="0" err="1" smtClean="0">
                <a:solidFill>
                  <a:srgbClr val="00549F"/>
                </a:solidFill>
              </a:rPr>
              <a:t>Hoëffgen</a:t>
            </a:r>
            <a:r>
              <a:rPr lang="en-GB" dirty="0" smtClean="0">
                <a:solidFill>
                  <a:srgbClr val="00549F"/>
                </a:solidFill>
              </a:rPr>
              <a:t>, </a:t>
            </a:r>
            <a:r>
              <a:rPr lang="en-GB" dirty="0" err="1" smtClean="0">
                <a:solidFill>
                  <a:srgbClr val="00549F"/>
                </a:solidFill>
              </a:rPr>
              <a:t>Radecs</a:t>
            </a:r>
            <a:r>
              <a:rPr lang="en-GB" dirty="0" smtClean="0">
                <a:solidFill>
                  <a:srgbClr val="00549F"/>
                </a:solidFill>
              </a:rPr>
              <a:t> 2011]</a:t>
            </a:r>
            <a:endParaRPr lang="en-GB" dirty="0">
              <a:solidFill>
                <a:srgbClr val="0054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433513"/>
            <a:ext cx="71723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25475" y="379076"/>
            <a:ext cx="6105525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Main radiation effects in electronic components</a:t>
            </a:r>
            <a:endParaRPr lang="en-GB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5991225" y="5823961"/>
            <a:ext cx="3076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rgbClr val="000099"/>
                </a:solidFill>
              </a:rPr>
              <a:t>[R. </a:t>
            </a:r>
            <a:r>
              <a:rPr lang="en-GB" sz="1600" i="1" dirty="0" err="1" smtClean="0">
                <a:solidFill>
                  <a:srgbClr val="000099"/>
                </a:solidFill>
              </a:rPr>
              <a:t>Ecoffet</a:t>
            </a:r>
            <a:r>
              <a:rPr lang="en-GB" sz="1600" i="1" dirty="0" smtClean="0">
                <a:solidFill>
                  <a:srgbClr val="000099"/>
                </a:solidFill>
              </a:rPr>
              <a:t>, TNS June 2013]</a:t>
            </a:r>
            <a:endParaRPr lang="en-GB" sz="16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17467"/>
            <a:ext cx="7303827" cy="954107"/>
          </a:xfrm>
        </p:spPr>
        <p:txBody>
          <a:bodyPr/>
          <a:lstStyle/>
          <a:p>
            <a:r>
              <a:rPr lang="en-GB" sz="2800" dirty="0" smtClean="0"/>
              <a:t>How can I check the beam: </a:t>
            </a:r>
            <a:br>
              <a:rPr lang="en-GB" sz="2800" dirty="0" smtClean="0"/>
            </a:br>
            <a:r>
              <a:rPr lang="en-GB" sz="2800" dirty="0" smtClean="0"/>
              <a:t>Charge collection in a SSBD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86223" y="5846005"/>
            <a:ext cx="416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549F"/>
                </a:solidFill>
              </a:rPr>
              <a:t>[V. </a:t>
            </a:r>
            <a:r>
              <a:rPr lang="en-GB" dirty="0" err="1" smtClean="0">
                <a:solidFill>
                  <a:srgbClr val="00549F"/>
                </a:solidFill>
              </a:rPr>
              <a:t>Ferlet-Cavrois</a:t>
            </a:r>
            <a:r>
              <a:rPr lang="en-GB" dirty="0" smtClean="0">
                <a:solidFill>
                  <a:srgbClr val="00549F"/>
                </a:solidFill>
              </a:rPr>
              <a:t>, TNS Oct. 2012]</a:t>
            </a:r>
            <a:endParaRPr lang="en-GB" dirty="0">
              <a:solidFill>
                <a:srgbClr val="00549F"/>
              </a:solidFill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91312" y="982633"/>
            <a:ext cx="6845562" cy="4747781"/>
            <a:chOff x="136" y="805"/>
            <a:chExt cx="4649" cy="328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805"/>
              <a:ext cx="4649" cy="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748" y="3793"/>
              <a:ext cx="3318" cy="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/>
                <a:t>Energy deposited in the PIN diode (MeV)</a:t>
              </a:r>
              <a:endParaRPr lang="en-GB" sz="22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27409" y="2047163"/>
            <a:ext cx="2264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Silicon Surface Barrier Detector, or PIN diode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39951" y="3629465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RADEF cocktail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89" y="212072"/>
            <a:ext cx="8642350" cy="830997"/>
          </a:xfrm>
        </p:spPr>
        <p:txBody>
          <a:bodyPr/>
          <a:lstStyle/>
          <a:p>
            <a:r>
              <a:rPr lang="en-US" sz="2400" dirty="0"/>
              <a:t>Heavy Ion SEE Rate Calculation </a:t>
            </a:r>
            <a:br>
              <a:rPr lang="en-US" sz="2400" dirty="0"/>
            </a:br>
            <a:r>
              <a:rPr lang="en-US" sz="2400" dirty="0"/>
              <a:t>  Integral Rectangular Parallelepiped (IRPP</a:t>
            </a:r>
            <a:r>
              <a:rPr lang="en-US" sz="2400" dirty="0" smtClean="0"/>
              <a:t>)</a:t>
            </a:r>
            <a:endParaRPr lang="en-GB" sz="2400" dirty="0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96850" y="5095943"/>
            <a:ext cx="1746250" cy="80962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271463" y="5437255"/>
            <a:ext cx="1660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Sensitive volume</a:t>
            </a:r>
            <a:endParaRPr lang="en-US" sz="1600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374650" y="5662680"/>
            <a:ext cx="1377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(SV) geometry</a:t>
            </a:r>
            <a:endParaRPr lang="en-US" sz="1600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5362575" y="4987993"/>
            <a:ext cx="1736725" cy="64452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5735638" y="5178493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SEU rate/ s</a:t>
            </a:r>
            <a:endParaRPr lang="en-US" sz="1600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2803525" y="4044950"/>
            <a:ext cx="3138488" cy="1014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H="1">
            <a:off x="6443663" y="3995738"/>
            <a:ext cx="85725" cy="1060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07950" y="1270881"/>
            <a:ext cx="9059863" cy="2974975"/>
            <a:chOff x="107950" y="1270881"/>
            <a:chExt cx="9059863" cy="2974975"/>
          </a:xfrm>
        </p:grpSpPr>
        <p:pic>
          <p:nvPicPr>
            <p:cNvPr id="1157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331206"/>
              <a:ext cx="5027613" cy="264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716" name="Rectangle 4"/>
            <p:cNvSpPr>
              <a:spLocks noChangeArrowheads="1"/>
            </p:cNvSpPr>
            <p:nvPr/>
          </p:nvSpPr>
          <p:spPr bwMode="auto">
            <a:xfrm>
              <a:off x="5602288" y="2886956"/>
              <a:ext cx="1755775" cy="338137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717" name="Rectangle 5"/>
            <p:cNvSpPr>
              <a:spLocks noChangeArrowheads="1"/>
            </p:cNvSpPr>
            <p:nvPr/>
          </p:nvSpPr>
          <p:spPr bwMode="auto">
            <a:xfrm>
              <a:off x="5695950" y="2928231"/>
              <a:ext cx="14906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</a:rPr>
                <a:t># SEU / ion/cm</a:t>
              </a:r>
              <a:r>
                <a:rPr lang="en-US" sz="1600" b="1" baseline="30000">
                  <a:solidFill>
                    <a:srgbClr val="000000"/>
                  </a:solidFill>
                </a:rPr>
                <a:t>2</a:t>
              </a:r>
              <a:endParaRPr lang="en-US" sz="1600"/>
            </a:p>
          </p:txBody>
        </p:sp>
        <p:pic>
          <p:nvPicPr>
            <p:cNvPr id="11572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270881"/>
              <a:ext cx="4351338" cy="297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726" name="Rectangle 14"/>
            <p:cNvSpPr>
              <a:spLocks noChangeArrowheads="1"/>
            </p:cNvSpPr>
            <p:nvPr/>
          </p:nvSpPr>
          <p:spPr bwMode="auto">
            <a:xfrm>
              <a:off x="1143000" y="3293356"/>
              <a:ext cx="1651000" cy="338137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727" name="Rectangle 15"/>
            <p:cNvSpPr>
              <a:spLocks noChangeArrowheads="1"/>
            </p:cNvSpPr>
            <p:nvPr/>
          </p:nvSpPr>
          <p:spPr bwMode="auto">
            <a:xfrm>
              <a:off x="1236663" y="3334631"/>
              <a:ext cx="14144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</a:rPr>
                <a:t># ions / cm</a:t>
              </a:r>
              <a:r>
                <a:rPr lang="en-US" sz="1600" b="1" baseline="30000">
                  <a:solidFill>
                    <a:srgbClr val="000000"/>
                  </a:solidFill>
                </a:rPr>
                <a:t>2</a:t>
              </a:r>
              <a:r>
                <a:rPr lang="en-US" sz="1600" b="1">
                  <a:solidFill>
                    <a:srgbClr val="000000"/>
                  </a:solidFill>
                </a:rPr>
                <a:t> / s</a:t>
              </a:r>
              <a:endParaRPr lang="en-US" sz="1600"/>
            </a:p>
          </p:txBody>
        </p:sp>
      </p:grp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2233613" y="4702243"/>
            <a:ext cx="1155700" cy="11811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17099998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400" i="1">
                <a:solidFill>
                  <a:srgbClr val="FFFFCC"/>
                </a:solidFill>
                <a:latin typeface="Times New Roman" pitchFamily="18" charset="0"/>
              </a:rPr>
              <a:t>Xsat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3706813" y="5311843"/>
            <a:ext cx="1409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3360738" y="556901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Z</a:t>
            </a:r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1903413" y="4753043"/>
            <a:ext cx="431800" cy="5715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H="1">
            <a:off x="3046413" y="4626043"/>
            <a:ext cx="571500" cy="4191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733" name="Line 21"/>
          <p:cNvSpPr>
            <a:spLocks noChangeShapeType="1"/>
          </p:cNvSpPr>
          <p:nvPr/>
        </p:nvSpPr>
        <p:spPr bwMode="auto">
          <a:xfrm>
            <a:off x="2144713" y="4575243"/>
            <a:ext cx="1168400" cy="1638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734" name="Line 22"/>
          <p:cNvSpPr>
            <a:spLocks noChangeShapeType="1"/>
          </p:cNvSpPr>
          <p:nvPr/>
        </p:nvSpPr>
        <p:spPr bwMode="auto">
          <a:xfrm>
            <a:off x="2792413" y="4460943"/>
            <a:ext cx="0" cy="558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735" name="Rectangle 23"/>
          <p:cNvSpPr>
            <a:spLocks noChangeArrowheads="1"/>
          </p:cNvSpPr>
          <p:nvPr/>
        </p:nvSpPr>
        <p:spPr bwMode="auto">
          <a:xfrm>
            <a:off x="5219700" y="5816668"/>
            <a:ext cx="3651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dirty="0"/>
              <a:t>https://creme96.nrl.navy.mil/</a:t>
            </a:r>
          </a:p>
        </p:txBody>
      </p:sp>
    </p:spTree>
    <p:extLst>
      <p:ext uri="{BB962C8B-B14F-4D97-AF65-F5344CB8AC3E}">
        <p14:creationId xmlns:p14="http://schemas.microsoft.com/office/powerpoint/2010/main" val="332571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536" y="91354"/>
            <a:ext cx="8229600" cy="830997"/>
          </a:xfrm>
        </p:spPr>
        <p:txBody>
          <a:bodyPr/>
          <a:lstStyle/>
          <a:p>
            <a:r>
              <a:rPr lang="en-US" sz="2400" dirty="0"/>
              <a:t>Comparative Upsets Rates, Uncertainties in SEE predictions are </a:t>
            </a:r>
            <a:r>
              <a:rPr lang="en-US" sz="2400" dirty="0" smtClean="0"/>
              <a:t>significant</a:t>
            </a:r>
            <a:endParaRPr lang="en-GB" sz="24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0376" y="1286262"/>
            <a:ext cx="7244556" cy="4855622"/>
            <a:chOff x="460375" y="692150"/>
            <a:chExt cx="8143875" cy="5458386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1679575" y="795338"/>
              <a:ext cx="6816725" cy="452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1679575" y="4672013"/>
              <a:ext cx="68167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679575" y="4024313"/>
              <a:ext cx="68167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679575" y="3376613"/>
              <a:ext cx="68167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1679575" y="2738438"/>
              <a:ext cx="68167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>
              <a:off x="1679575" y="2090738"/>
              <a:ext cx="68167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1679575" y="1443038"/>
              <a:ext cx="68167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1679575" y="795338"/>
              <a:ext cx="68167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47" name="Rectangle 11"/>
            <p:cNvSpPr>
              <a:spLocks noChangeArrowheads="1"/>
            </p:cNvSpPr>
            <p:nvPr/>
          </p:nvSpPr>
          <p:spPr bwMode="auto">
            <a:xfrm>
              <a:off x="1679575" y="795338"/>
              <a:ext cx="6816725" cy="4524375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>
              <a:off x="1679575" y="795338"/>
              <a:ext cx="1588" cy="45243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49" name="Line 13"/>
            <p:cNvSpPr>
              <a:spLocks noChangeShapeType="1"/>
            </p:cNvSpPr>
            <p:nvPr/>
          </p:nvSpPr>
          <p:spPr bwMode="auto">
            <a:xfrm>
              <a:off x="1624013" y="5319713"/>
              <a:ext cx="555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50" name="Line 14"/>
            <p:cNvSpPr>
              <a:spLocks noChangeShapeType="1"/>
            </p:cNvSpPr>
            <p:nvPr/>
          </p:nvSpPr>
          <p:spPr bwMode="auto">
            <a:xfrm>
              <a:off x="1624013" y="4672013"/>
              <a:ext cx="555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51" name="Line 15"/>
            <p:cNvSpPr>
              <a:spLocks noChangeShapeType="1"/>
            </p:cNvSpPr>
            <p:nvPr/>
          </p:nvSpPr>
          <p:spPr bwMode="auto">
            <a:xfrm>
              <a:off x="1624013" y="4024313"/>
              <a:ext cx="555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52" name="Line 16"/>
            <p:cNvSpPr>
              <a:spLocks noChangeShapeType="1"/>
            </p:cNvSpPr>
            <p:nvPr/>
          </p:nvSpPr>
          <p:spPr bwMode="auto">
            <a:xfrm>
              <a:off x="1624013" y="3376613"/>
              <a:ext cx="555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53" name="Line 17"/>
            <p:cNvSpPr>
              <a:spLocks noChangeShapeType="1"/>
            </p:cNvSpPr>
            <p:nvPr/>
          </p:nvSpPr>
          <p:spPr bwMode="auto">
            <a:xfrm>
              <a:off x="1624013" y="2738438"/>
              <a:ext cx="555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54" name="Line 18"/>
            <p:cNvSpPr>
              <a:spLocks noChangeShapeType="1"/>
            </p:cNvSpPr>
            <p:nvPr/>
          </p:nvSpPr>
          <p:spPr bwMode="auto">
            <a:xfrm>
              <a:off x="1624013" y="2090738"/>
              <a:ext cx="555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55" name="Line 19"/>
            <p:cNvSpPr>
              <a:spLocks noChangeShapeType="1"/>
            </p:cNvSpPr>
            <p:nvPr/>
          </p:nvSpPr>
          <p:spPr bwMode="auto">
            <a:xfrm>
              <a:off x="1624013" y="1443038"/>
              <a:ext cx="555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56" name="Line 20"/>
            <p:cNvSpPr>
              <a:spLocks noChangeShapeType="1"/>
            </p:cNvSpPr>
            <p:nvPr/>
          </p:nvSpPr>
          <p:spPr bwMode="auto">
            <a:xfrm>
              <a:off x="1624013" y="795338"/>
              <a:ext cx="555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57" name="Line 21"/>
            <p:cNvSpPr>
              <a:spLocks noChangeShapeType="1"/>
            </p:cNvSpPr>
            <p:nvPr/>
          </p:nvSpPr>
          <p:spPr bwMode="auto">
            <a:xfrm>
              <a:off x="1679575" y="5319713"/>
              <a:ext cx="68167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58" name="Line 22"/>
            <p:cNvSpPr>
              <a:spLocks noChangeShapeType="1"/>
            </p:cNvSpPr>
            <p:nvPr/>
          </p:nvSpPr>
          <p:spPr bwMode="auto">
            <a:xfrm flipV="1">
              <a:off x="1679575" y="5319713"/>
              <a:ext cx="1588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59" name="Line 23"/>
            <p:cNvSpPr>
              <a:spLocks noChangeShapeType="1"/>
            </p:cNvSpPr>
            <p:nvPr/>
          </p:nvSpPr>
          <p:spPr bwMode="auto">
            <a:xfrm flipV="1">
              <a:off x="2535238" y="5319713"/>
              <a:ext cx="1587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60" name="Line 24"/>
            <p:cNvSpPr>
              <a:spLocks noChangeShapeType="1"/>
            </p:cNvSpPr>
            <p:nvPr/>
          </p:nvSpPr>
          <p:spPr bwMode="auto">
            <a:xfrm flipV="1">
              <a:off x="3389313" y="5319713"/>
              <a:ext cx="1587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61" name="Line 25"/>
            <p:cNvSpPr>
              <a:spLocks noChangeShapeType="1"/>
            </p:cNvSpPr>
            <p:nvPr/>
          </p:nvSpPr>
          <p:spPr bwMode="auto">
            <a:xfrm flipV="1">
              <a:off x="4233863" y="5319713"/>
              <a:ext cx="1587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62" name="Line 26"/>
            <p:cNvSpPr>
              <a:spLocks noChangeShapeType="1"/>
            </p:cNvSpPr>
            <p:nvPr/>
          </p:nvSpPr>
          <p:spPr bwMode="auto">
            <a:xfrm flipV="1">
              <a:off x="5087938" y="5319713"/>
              <a:ext cx="1587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63" name="Line 27"/>
            <p:cNvSpPr>
              <a:spLocks noChangeShapeType="1"/>
            </p:cNvSpPr>
            <p:nvPr/>
          </p:nvSpPr>
          <p:spPr bwMode="auto">
            <a:xfrm flipV="1">
              <a:off x="5943600" y="5319713"/>
              <a:ext cx="1588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64" name="Line 28"/>
            <p:cNvSpPr>
              <a:spLocks noChangeShapeType="1"/>
            </p:cNvSpPr>
            <p:nvPr/>
          </p:nvSpPr>
          <p:spPr bwMode="auto">
            <a:xfrm flipV="1">
              <a:off x="6797675" y="5319713"/>
              <a:ext cx="1588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65" name="Line 29"/>
            <p:cNvSpPr>
              <a:spLocks noChangeShapeType="1"/>
            </p:cNvSpPr>
            <p:nvPr/>
          </p:nvSpPr>
          <p:spPr bwMode="auto">
            <a:xfrm flipV="1">
              <a:off x="7642225" y="5319713"/>
              <a:ext cx="1588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66" name="Line 30"/>
            <p:cNvSpPr>
              <a:spLocks noChangeShapeType="1"/>
            </p:cNvSpPr>
            <p:nvPr/>
          </p:nvSpPr>
          <p:spPr bwMode="auto">
            <a:xfrm flipV="1">
              <a:off x="8496300" y="5319713"/>
              <a:ext cx="1588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67" name="Freeform 31"/>
            <p:cNvSpPr>
              <a:spLocks/>
            </p:cNvSpPr>
            <p:nvPr/>
          </p:nvSpPr>
          <p:spPr bwMode="auto">
            <a:xfrm>
              <a:off x="1849438" y="3460750"/>
              <a:ext cx="168275" cy="122238"/>
            </a:xfrm>
            <a:custGeom>
              <a:avLst/>
              <a:gdLst>
                <a:gd name="T0" fmla="*/ 0 w 106"/>
                <a:gd name="T1" fmla="*/ 0 h 77"/>
                <a:gd name="T2" fmla="*/ 53 w 106"/>
                <a:gd name="T3" fmla="*/ 42 h 77"/>
                <a:gd name="T4" fmla="*/ 106 w 106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77">
                  <a:moveTo>
                    <a:pt x="0" y="0"/>
                  </a:moveTo>
                  <a:lnTo>
                    <a:pt x="53" y="42"/>
                  </a:lnTo>
                  <a:lnTo>
                    <a:pt x="106" y="77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68" name="Freeform 32"/>
            <p:cNvSpPr>
              <a:spLocks/>
            </p:cNvSpPr>
            <p:nvPr/>
          </p:nvSpPr>
          <p:spPr bwMode="auto">
            <a:xfrm>
              <a:off x="2017713" y="3582988"/>
              <a:ext cx="169862" cy="85725"/>
            </a:xfrm>
            <a:custGeom>
              <a:avLst/>
              <a:gdLst>
                <a:gd name="T0" fmla="*/ 0 w 107"/>
                <a:gd name="T1" fmla="*/ 0 h 54"/>
                <a:gd name="T2" fmla="*/ 54 w 107"/>
                <a:gd name="T3" fmla="*/ 30 h 54"/>
                <a:gd name="T4" fmla="*/ 107 w 107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54">
                  <a:moveTo>
                    <a:pt x="0" y="0"/>
                  </a:moveTo>
                  <a:lnTo>
                    <a:pt x="54" y="30"/>
                  </a:lnTo>
                  <a:lnTo>
                    <a:pt x="107" y="54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69" name="Freeform 33"/>
            <p:cNvSpPr>
              <a:spLocks/>
            </p:cNvSpPr>
            <p:nvPr/>
          </p:nvSpPr>
          <p:spPr bwMode="auto">
            <a:xfrm>
              <a:off x="2187575" y="3668713"/>
              <a:ext cx="177800" cy="65087"/>
            </a:xfrm>
            <a:custGeom>
              <a:avLst/>
              <a:gdLst>
                <a:gd name="T0" fmla="*/ 0 w 112"/>
                <a:gd name="T1" fmla="*/ 0 h 41"/>
                <a:gd name="T2" fmla="*/ 53 w 112"/>
                <a:gd name="T3" fmla="*/ 23 h 41"/>
                <a:gd name="T4" fmla="*/ 112 w 1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41">
                  <a:moveTo>
                    <a:pt x="0" y="0"/>
                  </a:moveTo>
                  <a:lnTo>
                    <a:pt x="53" y="23"/>
                  </a:lnTo>
                  <a:lnTo>
                    <a:pt x="112" y="41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70" name="Line 34"/>
            <p:cNvSpPr>
              <a:spLocks noChangeShapeType="1"/>
            </p:cNvSpPr>
            <p:nvPr/>
          </p:nvSpPr>
          <p:spPr bwMode="auto">
            <a:xfrm>
              <a:off x="2365375" y="3733800"/>
              <a:ext cx="169863" cy="6508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71" name="Freeform 35"/>
            <p:cNvSpPr>
              <a:spLocks/>
            </p:cNvSpPr>
            <p:nvPr/>
          </p:nvSpPr>
          <p:spPr bwMode="auto">
            <a:xfrm>
              <a:off x="1849438" y="3630613"/>
              <a:ext cx="168275" cy="131762"/>
            </a:xfrm>
            <a:custGeom>
              <a:avLst/>
              <a:gdLst>
                <a:gd name="T0" fmla="*/ 0 w 106"/>
                <a:gd name="T1" fmla="*/ 0 h 83"/>
                <a:gd name="T2" fmla="*/ 53 w 106"/>
                <a:gd name="T3" fmla="*/ 41 h 83"/>
                <a:gd name="T4" fmla="*/ 106 w 106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83">
                  <a:moveTo>
                    <a:pt x="0" y="0"/>
                  </a:moveTo>
                  <a:lnTo>
                    <a:pt x="53" y="41"/>
                  </a:lnTo>
                  <a:lnTo>
                    <a:pt x="106" y="83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72" name="Freeform 36"/>
            <p:cNvSpPr>
              <a:spLocks/>
            </p:cNvSpPr>
            <p:nvPr/>
          </p:nvSpPr>
          <p:spPr bwMode="auto">
            <a:xfrm>
              <a:off x="2017713" y="3762375"/>
              <a:ext cx="169862" cy="93663"/>
            </a:xfrm>
            <a:custGeom>
              <a:avLst/>
              <a:gdLst>
                <a:gd name="T0" fmla="*/ 0 w 107"/>
                <a:gd name="T1" fmla="*/ 0 h 59"/>
                <a:gd name="T2" fmla="*/ 54 w 107"/>
                <a:gd name="T3" fmla="*/ 29 h 59"/>
                <a:gd name="T4" fmla="*/ 107 w 107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59">
                  <a:moveTo>
                    <a:pt x="0" y="0"/>
                  </a:moveTo>
                  <a:lnTo>
                    <a:pt x="54" y="29"/>
                  </a:lnTo>
                  <a:lnTo>
                    <a:pt x="107" y="59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73" name="Freeform 37"/>
            <p:cNvSpPr>
              <a:spLocks/>
            </p:cNvSpPr>
            <p:nvPr/>
          </p:nvSpPr>
          <p:spPr bwMode="auto">
            <a:xfrm>
              <a:off x="2187575" y="3856038"/>
              <a:ext cx="177800" cy="84137"/>
            </a:xfrm>
            <a:custGeom>
              <a:avLst/>
              <a:gdLst>
                <a:gd name="T0" fmla="*/ 0 w 112"/>
                <a:gd name="T1" fmla="*/ 0 h 53"/>
                <a:gd name="T2" fmla="*/ 53 w 112"/>
                <a:gd name="T3" fmla="*/ 29 h 53"/>
                <a:gd name="T4" fmla="*/ 112 w 112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53">
                  <a:moveTo>
                    <a:pt x="0" y="0"/>
                  </a:moveTo>
                  <a:lnTo>
                    <a:pt x="53" y="29"/>
                  </a:lnTo>
                  <a:lnTo>
                    <a:pt x="112" y="53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74" name="Line 38"/>
            <p:cNvSpPr>
              <a:spLocks noChangeShapeType="1"/>
            </p:cNvSpPr>
            <p:nvPr/>
          </p:nvSpPr>
          <p:spPr bwMode="auto">
            <a:xfrm>
              <a:off x="2365375" y="3940175"/>
              <a:ext cx="169863" cy="74613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75" name="Freeform 39"/>
            <p:cNvSpPr>
              <a:spLocks/>
            </p:cNvSpPr>
            <p:nvPr/>
          </p:nvSpPr>
          <p:spPr bwMode="auto">
            <a:xfrm>
              <a:off x="1849438" y="4108450"/>
              <a:ext cx="168275" cy="198438"/>
            </a:xfrm>
            <a:custGeom>
              <a:avLst/>
              <a:gdLst>
                <a:gd name="T0" fmla="*/ 0 w 106"/>
                <a:gd name="T1" fmla="*/ 0 h 125"/>
                <a:gd name="T2" fmla="*/ 53 w 106"/>
                <a:gd name="T3" fmla="*/ 66 h 125"/>
                <a:gd name="T4" fmla="*/ 106 w 106"/>
                <a:gd name="T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125">
                  <a:moveTo>
                    <a:pt x="0" y="0"/>
                  </a:moveTo>
                  <a:lnTo>
                    <a:pt x="53" y="66"/>
                  </a:lnTo>
                  <a:lnTo>
                    <a:pt x="106" y="1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76" name="Freeform 40"/>
            <p:cNvSpPr>
              <a:spLocks/>
            </p:cNvSpPr>
            <p:nvPr/>
          </p:nvSpPr>
          <p:spPr bwMode="auto">
            <a:xfrm>
              <a:off x="2017713" y="4306888"/>
              <a:ext cx="169862" cy="158750"/>
            </a:xfrm>
            <a:custGeom>
              <a:avLst/>
              <a:gdLst>
                <a:gd name="T0" fmla="*/ 0 w 107"/>
                <a:gd name="T1" fmla="*/ 0 h 100"/>
                <a:gd name="T2" fmla="*/ 54 w 107"/>
                <a:gd name="T3" fmla="*/ 53 h 100"/>
                <a:gd name="T4" fmla="*/ 107 w 107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0">
                  <a:moveTo>
                    <a:pt x="0" y="0"/>
                  </a:moveTo>
                  <a:lnTo>
                    <a:pt x="54" y="53"/>
                  </a:lnTo>
                  <a:lnTo>
                    <a:pt x="107" y="10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77" name="Freeform 41"/>
            <p:cNvSpPr>
              <a:spLocks/>
            </p:cNvSpPr>
            <p:nvPr/>
          </p:nvSpPr>
          <p:spPr bwMode="auto">
            <a:xfrm>
              <a:off x="2187575" y="4465638"/>
              <a:ext cx="177800" cy="141287"/>
            </a:xfrm>
            <a:custGeom>
              <a:avLst/>
              <a:gdLst>
                <a:gd name="T0" fmla="*/ 0 w 112"/>
                <a:gd name="T1" fmla="*/ 0 h 89"/>
                <a:gd name="T2" fmla="*/ 53 w 112"/>
                <a:gd name="T3" fmla="*/ 48 h 89"/>
                <a:gd name="T4" fmla="*/ 112 w 112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89">
                  <a:moveTo>
                    <a:pt x="0" y="0"/>
                  </a:moveTo>
                  <a:lnTo>
                    <a:pt x="53" y="48"/>
                  </a:lnTo>
                  <a:lnTo>
                    <a:pt x="112" y="8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78" name="Line 42"/>
            <p:cNvSpPr>
              <a:spLocks noChangeShapeType="1"/>
            </p:cNvSpPr>
            <p:nvPr/>
          </p:nvSpPr>
          <p:spPr bwMode="auto">
            <a:xfrm>
              <a:off x="2365375" y="4606925"/>
              <a:ext cx="169863" cy="1317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79" name="Freeform 43"/>
            <p:cNvSpPr>
              <a:spLocks/>
            </p:cNvSpPr>
            <p:nvPr/>
          </p:nvSpPr>
          <p:spPr bwMode="auto">
            <a:xfrm>
              <a:off x="1849438" y="2644775"/>
              <a:ext cx="168275" cy="93663"/>
            </a:xfrm>
            <a:custGeom>
              <a:avLst/>
              <a:gdLst>
                <a:gd name="T0" fmla="*/ 0 w 106"/>
                <a:gd name="T1" fmla="*/ 0 h 59"/>
                <a:gd name="T2" fmla="*/ 24 w 106"/>
                <a:gd name="T3" fmla="*/ 12 h 59"/>
                <a:gd name="T4" fmla="*/ 47 w 106"/>
                <a:gd name="T5" fmla="*/ 30 h 59"/>
                <a:gd name="T6" fmla="*/ 71 w 106"/>
                <a:gd name="T7" fmla="*/ 41 h 59"/>
                <a:gd name="T8" fmla="*/ 106 w 106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9">
                  <a:moveTo>
                    <a:pt x="0" y="0"/>
                  </a:moveTo>
                  <a:lnTo>
                    <a:pt x="24" y="12"/>
                  </a:lnTo>
                  <a:lnTo>
                    <a:pt x="47" y="30"/>
                  </a:lnTo>
                  <a:lnTo>
                    <a:pt x="71" y="41"/>
                  </a:lnTo>
                  <a:lnTo>
                    <a:pt x="106" y="59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80" name="Freeform 44"/>
            <p:cNvSpPr>
              <a:spLocks/>
            </p:cNvSpPr>
            <p:nvPr/>
          </p:nvSpPr>
          <p:spPr bwMode="auto">
            <a:xfrm>
              <a:off x="2017713" y="2738438"/>
              <a:ext cx="347662" cy="131762"/>
            </a:xfrm>
            <a:custGeom>
              <a:avLst/>
              <a:gdLst>
                <a:gd name="T0" fmla="*/ 0 w 219"/>
                <a:gd name="T1" fmla="*/ 0 h 83"/>
                <a:gd name="T2" fmla="*/ 42 w 219"/>
                <a:gd name="T3" fmla="*/ 18 h 83"/>
                <a:gd name="T4" fmla="*/ 89 w 219"/>
                <a:gd name="T5" fmla="*/ 36 h 83"/>
                <a:gd name="T6" fmla="*/ 148 w 219"/>
                <a:gd name="T7" fmla="*/ 59 h 83"/>
                <a:gd name="T8" fmla="*/ 184 w 219"/>
                <a:gd name="T9" fmla="*/ 71 h 83"/>
                <a:gd name="T10" fmla="*/ 219 w 219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83">
                  <a:moveTo>
                    <a:pt x="0" y="0"/>
                  </a:moveTo>
                  <a:lnTo>
                    <a:pt x="42" y="18"/>
                  </a:lnTo>
                  <a:lnTo>
                    <a:pt x="89" y="36"/>
                  </a:lnTo>
                  <a:lnTo>
                    <a:pt x="148" y="59"/>
                  </a:lnTo>
                  <a:lnTo>
                    <a:pt x="184" y="71"/>
                  </a:lnTo>
                  <a:lnTo>
                    <a:pt x="219" y="83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81" name="Freeform 45"/>
            <p:cNvSpPr>
              <a:spLocks/>
            </p:cNvSpPr>
            <p:nvPr/>
          </p:nvSpPr>
          <p:spPr bwMode="auto">
            <a:xfrm>
              <a:off x="2365375" y="2870200"/>
              <a:ext cx="676275" cy="177800"/>
            </a:xfrm>
            <a:custGeom>
              <a:avLst/>
              <a:gdLst>
                <a:gd name="T0" fmla="*/ 0 w 426"/>
                <a:gd name="T1" fmla="*/ 0 h 112"/>
                <a:gd name="T2" fmla="*/ 42 w 426"/>
                <a:gd name="T3" fmla="*/ 12 h 112"/>
                <a:gd name="T4" fmla="*/ 95 w 426"/>
                <a:gd name="T5" fmla="*/ 29 h 112"/>
                <a:gd name="T6" fmla="*/ 201 w 426"/>
                <a:gd name="T7" fmla="*/ 53 h 112"/>
                <a:gd name="T8" fmla="*/ 314 w 426"/>
                <a:gd name="T9" fmla="*/ 83 h 112"/>
                <a:gd name="T10" fmla="*/ 426 w 426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12">
                  <a:moveTo>
                    <a:pt x="0" y="0"/>
                  </a:moveTo>
                  <a:lnTo>
                    <a:pt x="42" y="12"/>
                  </a:lnTo>
                  <a:lnTo>
                    <a:pt x="95" y="29"/>
                  </a:lnTo>
                  <a:lnTo>
                    <a:pt x="201" y="53"/>
                  </a:lnTo>
                  <a:lnTo>
                    <a:pt x="314" y="83"/>
                  </a:lnTo>
                  <a:lnTo>
                    <a:pt x="426" y="112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82" name="Freeform 46"/>
            <p:cNvSpPr>
              <a:spLocks/>
            </p:cNvSpPr>
            <p:nvPr/>
          </p:nvSpPr>
          <p:spPr bwMode="auto">
            <a:xfrm>
              <a:off x="3041650" y="3048000"/>
              <a:ext cx="685800" cy="131763"/>
            </a:xfrm>
            <a:custGeom>
              <a:avLst/>
              <a:gdLst>
                <a:gd name="T0" fmla="*/ 0 w 432"/>
                <a:gd name="T1" fmla="*/ 0 h 83"/>
                <a:gd name="T2" fmla="*/ 213 w 432"/>
                <a:gd name="T3" fmla="*/ 42 h 83"/>
                <a:gd name="T4" fmla="*/ 432 w 43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83">
                  <a:moveTo>
                    <a:pt x="0" y="0"/>
                  </a:moveTo>
                  <a:lnTo>
                    <a:pt x="213" y="42"/>
                  </a:lnTo>
                  <a:lnTo>
                    <a:pt x="432" y="83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83" name="Freeform 47"/>
            <p:cNvSpPr>
              <a:spLocks/>
            </p:cNvSpPr>
            <p:nvPr/>
          </p:nvSpPr>
          <p:spPr bwMode="auto">
            <a:xfrm>
              <a:off x="1849438" y="2738438"/>
              <a:ext cx="168275" cy="103187"/>
            </a:xfrm>
            <a:custGeom>
              <a:avLst/>
              <a:gdLst>
                <a:gd name="T0" fmla="*/ 0 w 106"/>
                <a:gd name="T1" fmla="*/ 0 h 65"/>
                <a:gd name="T2" fmla="*/ 24 w 106"/>
                <a:gd name="T3" fmla="*/ 18 h 65"/>
                <a:gd name="T4" fmla="*/ 47 w 106"/>
                <a:gd name="T5" fmla="*/ 30 h 65"/>
                <a:gd name="T6" fmla="*/ 71 w 106"/>
                <a:gd name="T7" fmla="*/ 47 h 65"/>
                <a:gd name="T8" fmla="*/ 106 w 10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65">
                  <a:moveTo>
                    <a:pt x="0" y="0"/>
                  </a:moveTo>
                  <a:lnTo>
                    <a:pt x="24" y="18"/>
                  </a:lnTo>
                  <a:lnTo>
                    <a:pt x="47" y="30"/>
                  </a:lnTo>
                  <a:lnTo>
                    <a:pt x="71" y="47"/>
                  </a:lnTo>
                  <a:lnTo>
                    <a:pt x="106" y="65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84" name="Freeform 48"/>
            <p:cNvSpPr>
              <a:spLocks/>
            </p:cNvSpPr>
            <p:nvPr/>
          </p:nvSpPr>
          <p:spPr bwMode="auto">
            <a:xfrm>
              <a:off x="2017713" y="2841625"/>
              <a:ext cx="347662" cy="150813"/>
            </a:xfrm>
            <a:custGeom>
              <a:avLst/>
              <a:gdLst>
                <a:gd name="T0" fmla="*/ 0 w 219"/>
                <a:gd name="T1" fmla="*/ 0 h 95"/>
                <a:gd name="T2" fmla="*/ 42 w 219"/>
                <a:gd name="T3" fmla="*/ 24 h 95"/>
                <a:gd name="T4" fmla="*/ 89 w 219"/>
                <a:gd name="T5" fmla="*/ 42 h 95"/>
                <a:gd name="T6" fmla="*/ 148 w 219"/>
                <a:gd name="T7" fmla="*/ 71 h 95"/>
                <a:gd name="T8" fmla="*/ 184 w 219"/>
                <a:gd name="T9" fmla="*/ 83 h 95"/>
                <a:gd name="T10" fmla="*/ 219 w 219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95">
                  <a:moveTo>
                    <a:pt x="0" y="0"/>
                  </a:moveTo>
                  <a:lnTo>
                    <a:pt x="42" y="24"/>
                  </a:lnTo>
                  <a:lnTo>
                    <a:pt x="89" y="42"/>
                  </a:lnTo>
                  <a:lnTo>
                    <a:pt x="148" y="71"/>
                  </a:lnTo>
                  <a:lnTo>
                    <a:pt x="184" y="83"/>
                  </a:lnTo>
                  <a:lnTo>
                    <a:pt x="219" y="95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85" name="Freeform 49"/>
            <p:cNvSpPr>
              <a:spLocks/>
            </p:cNvSpPr>
            <p:nvPr/>
          </p:nvSpPr>
          <p:spPr bwMode="auto">
            <a:xfrm>
              <a:off x="2365375" y="2992438"/>
              <a:ext cx="676275" cy="187325"/>
            </a:xfrm>
            <a:custGeom>
              <a:avLst/>
              <a:gdLst>
                <a:gd name="T0" fmla="*/ 0 w 426"/>
                <a:gd name="T1" fmla="*/ 0 h 118"/>
                <a:gd name="T2" fmla="*/ 42 w 426"/>
                <a:gd name="T3" fmla="*/ 12 h 118"/>
                <a:gd name="T4" fmla="*/ 95 w 426"/>
                <a:gd name="T5" fmla="*/ 29 h 118"/>
                <a:gd name="T6" fmla="*/ 201 w 426"/>
                <a:gd name="T7" fmla="*/ 59 h 118"/>
                <a:gd name="T8" fmla="*/ 314 w 426"/>
                <a:gd name="T9" fmla="*/ 88 h 118"/>
                <a:gd name="T10" fmla="*/ 426 w 426"/>
                <a:gd name="T1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18">
                  <a:moveTo>
                    <a:pt x="0" y="0"/>
                  </a:moveTo>
                  <a:lnTo>
                    <a:pt x="42" y="12"/>
                  </a:lnTo>
                  <a:lnTo>
                    <a:pt x="95" y="29"/>
                  </a:lnTo>
                  <a:lnTo>
                    <a:pt x="201" y="59"/>
                  </a:lnTo>
                  <a:lnTo>
                    <a:pt x="314" y="88"/>
                  </a:lnTo>
                  <a:lnTo>
                    <a:pt x="426" y="118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86" name="Freeform 50"/>
            <p:cNvSpPr>
              <a:spLocks/>
            </p:cNvSpPr>
            <p:nvPr/>
          </p:nvSpPr>
          <p:spPr bwMode="auto">
            <a:xfrm>
              <a:off x="3041650" y="3179763"/>
              <a:ext cx="685800" cy="150812"/>
            </a:xfrm>
            <a:custGeom>
              <a:avLst/>
              <a:gdLst>
                <a:gd name="T0" fmla="*/ 0 w 432"/>
                <a:gd name="T1" fmla="*/ 0 h 95"/>
                <a:gd name="T2" fmla="*/ 213 w 432"/>
                <a:gd name="T3" fmla="*/ 47 h 95"/>
                <a:gd name="T4" fmla="*/ 432 w 432"/>
                <a:gd name="T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95">
                  <a:moveTo>
                    <a:pt x="0" y="0"/>
                  </a:moveTo>
                  <a:lnTo>
                    <a:pt x="213" y="47"/>
                  </a:lnTo>
                  <a:lnTo>
                    <a:pt x="432" y="95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87" name="Freeform 51"/>
            <p:cNvSpPr>
              <a:spLocks/>
            </p:cNvSpPr>
            <p:nvPr/>
          </p:nvSpPr>
          <p:spPr bwMode="auto">
            <a:xfrm>
              <a:off x="1849438" y="3048000"/>
              <a:ext cx="168275" cy="141288"/>
            </a:xfrm>
            <a:custGeom>
              <a:avLst/>
              <a:gdLst>
                <a:gd name="T0" fmla="*/ 0 w 106"/>
                <a:gd name="T1" fmla="*/ 0 h 89"/>
                <a:gd name="T2" fmla="*/ 24 w 106"/>
                <a:gd name="T3" fmla="*/ 24 h 89"/>
                <a:gd name="T4" fmla="*/ 47 w 106"/>
                <a:gd name="T5" fmla="*/ 42 h 89"/>
                <a:gd name="T6" fmla="*/ 71 w 106"/>
                <a:gd name="T7" fmla="*/ 65 h 89"/>
                <a:gd name="T8" fmla="*/ 106 w 106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9">
                  <a:moveTo>
                    <a:pt x="0" y="0"/>
                  </a:moveTo>
                  <a:lnTo>
                    <a:pt x="24" y="24"/>
                  </a:lnTo>
                  <a:lnTo>
                    <a:pt x="47" y="42"/>
                  </a:lnTo>
                  <a:lnTo>
                    <a:pt x="71" y="65"/>
                  </a:lnTo>
                  <a:lnTo>
                    <a:pt x="106" y="8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88" name="Freeform 52"/>
            <p:cNvSpPr>
              <a:spLocks/>
            </p:cNvSpPr>
            <p:nvPr/>
          </p:nvSpPr>
          <p:spPr bwMode="auto">
            <a:xfrm>
              <a:off x="2017713" y="3189288"/>
              <a:ext cx="347662" cy="196850"/>
            </a:xfrm>
            <a:custGeom>
              <a:avLst/>
              <a:gdLst>
                <a:gd name="T0" fmla="*/ 0 w 219"/>
                <a:gd name="T1" fmla="*/ 0 h 124"/>
                <a:gd name="T2" fmla="*/ 42 w 219"/>
                <a:gd name="T3" fmla="*/ 30 h 124"/>
                <a:gd name="T4" fmla="*/ 89 w 219"/>
                <a:gd name="T5" fmla="*/ 59 h 124"/>
                <a:gd name="T6" fmla="*/ 148 w 219"/>
                <a:gd name="T7" fmla="*/ 89 h 124"/>
                <a:gd name="T8" fmla="*/ 184 w 219"/>
                <a:gd name="T9" fmla="*/ 106 h 124"/>
                <a:gd name="T10" fmla="*/ 219 w 219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24">
                  <a:moveTo>
                    <a:pt x="0" y="0"/>
                  </a:moveTo>
                  <a:lnTo>
                    <a:pt x="42" y="30"/>
                  </a:lnTo>
                  <a:lnTo>
                    <a:pt x="89" y="59"/>
                  </a:lnTo>
                  <a:lnTo>
                    <a:pt x="148" y="89"/>
                  </a:lnTo>
                  <a:lnTo>
                    <a:pt x="184" y="106"/>
                  </a:lnTo>
                  <a:lnTo>
                    <a:pt x="219" y="12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89" name="Freeform 53"/>
            <p:cNvSpPr>
              <a:spLocks/>
            </p:cNvSpPr>
            <p:nvPr/>
          </p:nvSpPr>
          <p:spPr bwMode="auto">
            <a:xfrm>
              <a:off x="2365375" y="3386138"/>
              <a:ext cx="676275" cy="282575"/>
            </a:xfrm>
            <a:custGeom>
              <a:avLst/>
              <a:gdLst>
                <a:gd name="T0" fmla="*/ 0 w 426"/>
                <a:gd name="T1" fmla="*/ 0 h 178"/>
                <a:gd name="T2" fmla="*/ 42 w 426"/>
                <a:gd name="T3" fmla="*/ 18 h 178"/>
                <a:gd name="T4" fmla="*/ 95 w 426"/>
                <a:gd name="T5" fmla="*/ 42 h 178"/>
                <a:gd name="T6" fmla="*/ 201 w 426"/>
                <a:gd name="T7" fmla="*/ 89 h 178"/>
                <a:gd name="T8" fmla="*/ 314 w 426"/>
                <a:gd name="T9" fmla="*/ 130 h 178"/>
                <a:gd name="T10" fmla="*/ 426 w 426"/>
                <a:gd name="T11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78">
                  <a:moveTo>
                    <a:pt x="0" y="0"/>
                  </a:moveTo>
                  <a:lnTo>
                    <a:pt x="42" y="18"/>
                  </a:lnTo>
                  <a:lnTo>
                    <a:pt x="95" y="42"/>
                  </a:lnTo>
                  <a:lnTo>
                    <a:pt x="201" y="89"/>
                  </a:lnTo>
                  <a:lnTo>
                    <a:pt x="314" y="130"/>
                  </a:lnTo>
                  <a:lnTo>
                    <a:pt x="426" y="17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90" name="Line 54"/>
            <p:cNvSpPr>
              <a:spLocks noChangeShapeType="1"/>
            </p:cNvSpPr>
            <p:nvPr/>
          </p:nvSpPr>
          <p:spPr bwMode="auto">
            <a:xfrm>
              <a:off x="3041650" y="3668713"/>
              <a:ext cx="685800" cy="2714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91" name="Freeform 55"/>
            <p:cNvSpPr>
              <a:spLocks/>
            </p:cNvSpPr>
            <p:nvPr/>
          </p:nvSpPr>
          <p:spPr bwMode="auto">
            <a:xfrm>
              <a:off x="2017713" y="1987550"/>
              <a:ext cx="347662" cy="112713"/>
            </a:xfrm>
            <a:custGeom>
              <a:avLst/>
              <a:gdLst>
                <a:gd name="T0" fmla="*/ 0 w 219"/>
                <a:gd name="T1" fmla="*/ 0 h 71"/>
                <a:gd name="T2" fmla="*/ 48 w 219"/>
                <a:gd name="T3" fmla="*/ 18 h 71"/>
                <a:gd name="T4" fmla="*/ 95 w 219"/>
                <a:gd name="T5" fmla="*/ 36 h 71"/>
                <a:gd name="T6" fmla="*/ 148 w 219"/>
                <a:gd name="T7" fmla="*/ 53 h 71"/>
                <a:gd name="T8" fmla="*/ 184 w 219"/>
                <a:gd name="T9" fmla="*/ 59 h 71"/>
                <a:gd name="T10" fmla="*/ 219 w 219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71">
                  <a:moveTo>
                    <a:pt x="0" y="0"/>
                  </a:moveTo>
                  <a:lnTo>
                    <a:pt x="48" y="18"/>
                  </a:lnTo>
                  <a:lnTo>
                    <a:pt x="95" y="36"/>
                  </a:lnTo>
                  <a:lnTo>
                    <a:pt x="148" y="53"/>
                  </a:lnTo>
                  <a:lnTo>
                    <a:pt x="184" y="59"/>
                  </a:lnTo>
                  <a:lnTo>
                    <a:pt x="219" y="71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92" name="Freeform 56"/>
            <p:cNvSpPr>
              <a:spLocks/>
            </p:cNvSpPr>
            <p:nvPr/>
          </p:nvSpPr>
          <p:spPr bwMode="auto">
            <a:xfrm>
              <a:off x="2365375" y="2100263"/>
              <a:ext cx="676275" cy="150812"/>
            </a:xfrm>
            <a:custGeom>
              <a:avLst/>
              <a:gdLst>
                <a:gd name="T0" fmla="*/ 0 w 426"/>
                <a:gd name="T1" fmla="*/ 0 h 95"/>
                <a:gd name="T2" fmla="*/ 42 w 426"/>
                <a:gd name="T3" fmla="*/ 12 h 95"/>
                <a:gd name="T4" fmla="*/ 95 w 426"/>
                <a:gd name="T5" fmla="*/ 24 h 95"/>
                <a:gd name="T6" fmla="*/ 201 w 426"/>
                <a:gd name="T7" fmla="*/ 47 h 95"/>
                <a:gd name="T8" fmla="*/ 314 w 426"/>
                <a:gd name="T9" fmla="*/ 71 h 95"/>
                <a:gd name="T10" fmla="*/ 426 w 426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95">
                  <a:moveTo>
                    <a:pt x="0" y="0"/>
                  </a:moveTo>
                  <a:lnTo>
                    <a:pt x="42" y="12"/>
                  </a:lnTo>
                  <a:lnTo>
                    <a:pt x="95" y="24"/>
                  </a:lnTo>
                  <a:lnTo>
                    <a:pt x="201" y="47"/>
                  </a:lnTo>
                  <a:lnTo>
                    <a:pt x="314" y="71"/>
                  </a:lnTo>
                  <a:lnTo>
                    <a:pt x="426" y="95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93" name="Freeform 57"/>
            <p:cNvSpPr>
              <a:spLocks/>
            </p:cNvSpPr>
            <p:nvPr/>
          </p:nvSpPr>
          <p:spPr bwMode="auto">
            <a:xfrm>
              <a:off x="3041650" y="2251075"/>
              <a:ext cx="685800" cy="112713"/>
            </a:xfrm>
            <a:custGeom>
              <a:avLst/>
              <a:gdLst>
                <a:gd name="T0" fmla="*/ 0 w 432"/>
                <a:gd name="T1" fmla="*/ 0 h 71"/>
                <a:gd name="T2" fmla="*/ 213 w 432"/>
                <a:gd name="T3" fmla="*/ 35 h 71"/>
                <a:gd name="T4" fmla="*/ 432 w 43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71">
                  <a:moveTo>
                    <a:pt x="0" y="0"/>
                  </a:moveTo>
                  <a:lnTo>
                    <a:pt x="213" y="35"/>
                  </a:lnTo>
                  <a:lnTo>
                    <a:pt x="432" y="71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94" name="Line 58"/>
            <p:cNvSpPr>
              <a:spLocks noChangeShapeType="1"/>
            </p:cNvSpPr>
            <p:nvPr/>
          </p:nvSpPr>
          <p:spPr bwMode="auto">
            <a:xfrm>
              <a:off x="3727450" y="2363788"/>
              <a:ext cx="676275" cy="103187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95" name="Freeform 59"/>
            <p:cNvSpPr>
              <a:spLocks/>
            </p:cNvSpPr>
            <p:nvPr/>
          </p:nvSpPr>
          <p:spPr bwMode="auto">
            <a:xfrm>
              <a:off x="2017713" y="2044700"/>
              <a:ext cx="347662" cy="111125"/>
            </a:xfrm>
            <a:custGeom>
              <a:avLst/>
              <a:gdLst>
                <a:gd name="T0" fmla="*/ 0 w 219"/>
                <a:gd name="T1" fmla="*/ 0 h 70"/>
                <a:gd name="T2" fmla="*/ 48 w 219"/>
                <a:gd name="T3" fmla="*/ 17 h 70"/>
                <a:gd name="T4" fmla="*/ 95 w 219"/>
                <a:gd name="T5" fmla="*/ 35 h 70"/>
                <a:gd name="T6" fmla="*/ 148 w 219"/>
                <a:gd name="T7" fmla="*/ 53 h 70"/>
                <a:gd name="T8" fmla="*/ 184 w 219"/>
                <a:gd name="T9" fmla="*/ 59 h 70"/>
                <a:gd name="T10" fmla="*/ 219 w 21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70">
                  <a:moveTo>
                    <a:pt x="0" y="0"/>
                  </a:moveTo>
                  <a:lnTo>
                    <a:pt x="48" y="17"/>
                  </a:lnTo>
                  <a:lnTo>
                    <a:pt x="95" y="35"/>
                  </a:lnTo>
                  <a:lnTo>
                    <a:pt x="148" y="53"/>
                  </a:lnTo>
                  <a:lnTo>
                    <a:pt x="184" y="59"/>
                  </a:lnTo>
                  <a:lnTo>
                    <a:pt x="219" y="70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96" name="Freeform 60"/>
            <p:cNvSpPr>
              <a:spLocks/>
            </p:cNvSpPr>
            <p:nvPr/>
          </p:nvSpPr>
          <p:spPr bwMode="auto">
            <a:xfrm>
              <a:off x="2365375" y="2155825"/>
              <a:ext cx="676275" cy="179388"/>
            </a:xfrm>
            <a:custGeom>
              <a:avLst/>
              <a:gdLst>
                <a:gd name="T0" fmla="*/ 0 w 426"/>
                <a:gd name="T1" fmla="*/ 0 h 113"/>
                <a:gd name="T2" fmla="*/ 42 w 426"/>
                <a:gd name="T3" fmla="*/ 12 h 113"/>
                <a:gd name="T4" fmla="*/ 95 w 426"/>
                <a:gd name="T5" fmla="*/ 24 h 113"/>
                <a:gd name="T6" fmla="*/ 201 w 426"/>
                <a:gd name="T7" fmla="*/ 54 h 113"/>
                <a:gd name="T8" fmla="*/ 314 w 426"/>
                <a:gd name="T9" fmla="*/ 89 h 113"/>
                <a:gd name="T10" fmla="*/ 426 w 426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13">
                  <a:moveTo>
                    <a:pt x="0" y="0"/>
                  </a:moveTo>
                  <a:lnTo>
                    <a:pt x="42" y="12"/>
                  </a:lnTo>
                  <a:lnTo>
                    <a:pt x="95" y="24"/>
                  </a:lnTo>
                  <a:lnTo>
                    <a:pt x="201" y="54"/>
                  </a:lnTo>
                  <a:lnTo>
                    <a:pt x="314" y="89"/>
                  </a:lnTo>
                  <a:lnTo>
                    <a:pt x="426" y="113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97" name="Freeform 61"/>
            <p:cNvSpPr>
              <a:spLocks/>
            </p:cNvSpPr>
            <p:nvPr/>
          </p:nvSpPr>
          <p:spPr bwMode="auto">
            <a:xfrm>
              <a:off x="3041650" y="2335213"/>
              <a:ext cx="685800" cy="122237"/>
            </a:xfrm>
            <a:custGeom>
              <a:avLst/>
              <a:gdLst>
                <a:gd name="T0" fmla="*/ 0 w 432"/>
                <a:gd name="T1" fmla="*/ 0 h 77"/>
                <a:gd name="T2" fmla="*/ 213 w 432"/>
                <a:gd name="T3" fmla="*/ 41 h 77"/>
                <a:gd name="T4" fmla="*/ 432 w 432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77">
                  <a:moveTo>
                    <a:pt x="0" y="0"/>
                  </a:moveTo>
                  <a:lnTo>
                    <a:pt x="213" y="41"/>
                  </a:lnTo>
                  <a:lnTo>
                    <a:pt x="432" y="77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98" name="Freeform 62"/>
            <p:cNvSpPr>
              <a:spLocks/>
            </p:cNvSpPr>
            <p:nvPr/>
          </p:nvSpPr>
          <p:spPr bwMode="auto">
            <a:xfrm>
              <a:off x="3727450" y="2457450"/>
              <a:ext cx="676275" cy="103188"/>
            </a:xfrm>
            <a:custGeom>
              <a:avLst/>
              <a:gdLst>
                <a:gd name="T0" fmla="*/ 0 w 426"/>
                <a:gd name="T1" fmla="*/ 0 h 65"/>
                <a:gd name="T2" fmla="*/ 213 w 426"/>
                <a:gd name="T3" fmla="*/ 35 h 65"/>
                <a:gd name="T4" fmla="*/ 426 w 426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65">
                  <a:moveTo>
                    <a:pt x="0" y="0"/>
                  </a:moveTo>
                  <a:lnTo>
                    <a:pt x="213" y="35"/>
                  </a:lnTo>
                  <a:lnTo>
                    <a:pt x="426" y="65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799" name="Freeform 63"/>
            <p:cNvSpPr>
              <a:spLocks/>
            </p:cNvSpPr>
            <p:nvPr/>
          </p:nvSpPr>
          <p:spPr bwMode="auto">
            <a:xfrm>
              <a:off x="2017713" y="2241550"/>
              <a:ext cx="347662" cy="149225"/>
            </a:xfrm>
            <a:custGeom>
              <a:avLst/>
              <a:gdLst>
                <a:gd name="T0" fmla="*/ 0 w 219"/>
                <a:gd name="T1" fmla="*/ 0 h 94"/>
                <a:gd name="T2" fmla="*/ 48 w 219"/>
                <a:gd name="T3" fmla="*/ 23 h 94"/>
                <a:gd name="T4" fmla="*/ 95 w 219"/>
                <a:gd name="T5" fmla="*/ 47 h 94"/>
                <a:gd name="T6" fmla="*/ 148 w 219"/>
                <a:gd name="T7" fmla="*/ 71 h 94"/>
                <a:gd name="T8" fmla="*/ 184 w 219"/>
                <a:gd name="T9" fmla="*/ 83 h 94"/>
                <a:gd name="T10" fmla="*/ 219 w 219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94">
                  <a:moveTo>
                    <a:pt x="0" y="0"/>
                  </a:moveTo>
                  <a:lnTo>
                    <a:pt x="48" y="23"/>
                  </a:lnTo>
                  <a:lnTo>
                    <a:pt x="95" y="47"/>
                  </a:lnTo>
                  <a:lnTo>
                    <a:pt x="148" y="71"/>
                  </a:lnTo>
                  <a:lnTo>
                    <a:pt x="184" y="83"/>
                  </a:lnTo>
                  <a:lnTo>
                    <a:pt x="219" y="9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00" name="Freeform 64"/>
            <p:cNvSpPr>
              <a:spLocks/>
            </p:cNvSpPr>
            <p:nvPr/>
          </p:nvSpPr>
          <p:spPr bwMode="auto">
            <a:xfrm>
              <a:off x="2365375" y="2390775"/>
              <a:ext cx="676275" cy="206375"/>
            </a:xfrm>
            <a:custGeom>
              <a:avLst/>
              <a:gdLst>
                <a:gd name="T0" fmla="*/ 0 w 426"/>
                <a:gd name="T1" fmla="*/ 0 h 130"/>
                <a:gd name="T2" fmla="*/ 42 w 426"/>
                <a:gd name="T3" fmla="*/ 12 h 130"/>
                <a:gd name="T4" fmla="*/ 95 w 426"/>
                <a:gd name="T5" fmla="*/ 30 h 130"/>
                <a:gd name="T6" fmla="*/ 201 w 426"/>
                <a:gd name="T7" fmla="*/ 65 h 130"/>
                <a:gd name="T8" fmla="*/ 314 w 426"/>
                <a:gd name="T9" fmla="*/ 101 h 130"/>
                <a:gd name="T10" fmla="*/ 426 w 426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30">
                  <a:moveTo>
                    <a:pt x="0" y="0"/>
                  </a:moveTo>
                  <a:lnTo>
                    <a:pt x="42" y="12"/>
                  </a:lnTo>
                  <a:lnTo>
                    <a:pt x="95" y="30"/>
                  </a:lnTo>
                  <a:lnTo>
                    <a:pt x="201" y="65"/>
                  </a:lnTo>
                  <a:lnTo>
                    <a:pt x="314" y="101"/>
                  </a:lnTo>
                  <a:lnTo>
                    <a:pt x="426" y="13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01" name="Freeform 65"/>
            <p:cNvSpPr>
              <a:spLocks/>
            </p:cNvSpPr>
            <p:nvPr/>
          </p:nvSpPr>
          <p:spPr bwMode="auto">
            <a:xfrm>
              <a:off x="3041650" y="2597150"/>
              <a:ext cx="685800" cy="150813"/>
            </a:xfrm>
            <a:custGeom>
              <a:avLst/>
              <a:gdLst>
                <a:gd name="T0" fmla="*/ 0 w 432"/>
                <a:gd name="T1" fmla="*/ 0 h 95"/>
                <a:gd name="T2" fmla="*/ 213 w 432"/>
                <a:gd name="T3" fmla="*/ 48 h 95"/>
                <a:gd name="T4" fmla="*/ 432 w 432"/>
                <a:gd name="T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95">
                  <a:moveTo>
                    <a:pt x="0" y="0"/>
                  </a:moveTo>
                  <a:lnTo>
                    <a:pt x="213" y="48"/>
                  </a:lnTo>
                  <a:lnTo>
                    <a:pt x="432" y="9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02" name="Freeform 66"/>
            <p:cNvSpPr>
              <a:spLocks/>
            </p:cNvSpPr>
            <p:nvPr/>
          </p:nvSpPr>
          <p:spPr bwMode="auto">
            <a:xfrm>
              <a:off x="3727450" y="2747963"/>
              <a:ext cx="676275" cy="131762"/>
            </a:xfrm>
            <a:custGeom>
              <a:avLst/>
              <a:gdLst>
                <a:gd name="T0" fmla="*/ 0 w 426"/>
                <a:gd name="T1" fmla="*/ 0 h 83"/>
                <a:gd name="T2" fmla="*/ 213 w 426"/>
                <a:gd name="T3" fmla="*/ 41 h 83"/>
                <a:gd name="T4" fmla="*/ 426 w 426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83">
                  <a:moveTo>
                    <a:pt x="0" y="0"/>
                  </a:moveTo>
                  <a:lnTo>
                    <a:pt x="213" y="41"/>
                  </a:lnTo>
                  <a:lnTo>
                    <a:pt x="426" y="8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03" name="Freeform 67"/>
            <p:cNvSpPr>
              <a:spLocks/>
            </p:cNvSpPr>
            <p:nvPr/>
          </p:nvSpPr>
          <p:spPr bwMode="auto">
            <a:xfrm>
              <a:off x="2365375" y="1404938"/>
              <a:ext cx="676275" cy="141287"/>
            </a:xfrm>
            <a:custGeom>
              <a:avLst/>
              <a:gdLst>
                <a:gd name="T0" fmla="*/ 0 w 426"/>
                <a:gd name="T1" fmla="*/ 0 h 89"/>
                <a:gd name="T2" fmla="*/ 213 w 426"/>
                <a:gd name="T3" fmla="*/ 48 h 89"/>
                <a:gd name="T4" fmla="*/ 426 w 426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89">
                  <a:moveTo>
                    <a:pt x="0" y="0"/>
                  </a:moveTo>
                  <a:lnTo>
                    <a:pt x="213" y="48"/>
                  </a:lnTo>
                  <a:lnTo>
                    <a:pt x="426" y="89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04" name="Freeform 68"/>
            <p:cNvSpPr>
              <a:spLocks/>
            </p:cNvSpPr>
            <p:nvPr/>
          </p:nvSpPr>
          <p:spPr bwMode="auto">
            <a:xfrm>
              <a:off x="3041650" y="1546225"/>
              <a:ext cx="685800" cy="93663"/>
            </a:xfrm>
            <a:custGeom>
              <a:avLst/>
              <a:gdLst>
                <a:gd name="T0" fmla="*/ 0 w 432"/>
                <a:gd name="T1" fmla="*/ 0 h 59"/>
                <a:gd name="T2" fmla="*/ 213 w 432"/>
                <a:gd name="T3" fmla="*/ 30 h 59"/>
                <a:gd name="T4" fmla="*/ 432 w 432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59">
                  <a:moveTo>
                    <a:pt x="0" y="0"/>
                  </a:moveTo>
                  <a:lnTo>
                    <a:pt x="213" y="30"/>
                  </a:lnTo>
                  <a:lnTo>
                    <a:pt x="432" y="59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05" name="Line 69"/>
            <p:cNvSpPr>
              <a:spLocks noChangeShapeType="1"/>
            </p:cNvSpPr>
            <p:nvPr/>
          </p:nvSpPr>
          <p:spPr bwMode="auto">
            <a:xfrm>
              <a:off x="3727450" y="1639888"/>
              <a:ext cx="676275" cy="84137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06" name="Line 70"/>
            <p:cNvSpPr>
              <a:spLocks noChangeShapeType="1"/>
            </p:cNvSpPr>
            <p:nvPr/>
          </p:nvSpPr>
          <p:spPr bwMode="auto">
            <a:xfrm>
              <a:off x="4403725" y="1724025"/>
              <a:ext cx="684213" cy="7620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07" name="Line 71"/>
            <p:cNvSpPr>
              <a:spLocks noChangeShapeType="1"/>
            </p:cNvSpPr>
            <p:nvPr/>
          </p:nvSpPr>
          <p:spPr bwMode="auto">
            <a:xfrm>
              <a:off x="5087938" y="1800225"/>
              <a:ext cx="685800" cy="6508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08" name="Line 72"/>
            <p:cNvSpPr>
              <a:spLocks noChangeShapeType="1"/>
            </p:cNvSpPr>
            <p:nvPr/>
          </p:nvSpPr>
          <p:spPr bwMode="auto">
            <a:xfrm>
              <a:off x="5773738" y="1865313"/>
              <a:ext cx="676275" cy="5715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09" name="Freeform 73"/>
            <p:cNvSpPr>
              <a:spLocks/>
            </p:cNvSpPr>
            <p:nvPr/>
          </p:nvSpPr>
          <p:spPr bwMode="auto">
            <a:xfrm>
              <a:off x="6450013" y="1922463"/>
              <a:ext cx="685800" cy="46037"/>
            </a:xfrm>
            <a:custGeom>
              <a:avLst/>
              <a:gdLst>
                <a:gd name="T0" fmla="*/ 0 w 432"/>
                <a:gd name="T1" fmla="*/ 0 h 29"/>
                <a:gd name="T2" fmla="*/ 213 w 432"/>
                <a:gd name="T3" fmla="*/ 17 h 29"/>
                <a:gd name="T4" fmla="*/ 432 w 432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9">
                  <a:moveTo>
                    <a:pt x="0" y="0"/>
                  </a:moveTo>
                  <a:lnTo>
                    <a:pt x="213" y="17"/>
                  </a:lnTo>
                  <a:lnTo>
                    <a:pt x="432" y="29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10" name="Line 74"/>
            <p:cNvSpPr>
              <a:spLocks noChangeShapeType="1"/>
            </p:cNvSpPr>
            <p:nvPr/>
          </p:nvSpPr>
          <p:spPr bwMode="auto">
            <a:xfrm>
              <a:off x="7135813" y="1968500"/>
              <a:ext cx="674687" cy="476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11" name="Freeform 75"/>
            <p:cNvSpPr>
              <a:spLocks/>
            </p:cNvSpPr>
            <p:nvPr/>
          </p:nvSpPr>
          <p:spPr bwMode="auto">
            <a:xfrm>
              <a:off x="2365375" y="1423988"/>
              <a:ext cx="676275" cy="141287"/>
            </a:xfrm>
            <a:custGeom>
              <a:avLst/>
              <a:gdLst>
                <a:gd name="T0" fmla="*/ 0 w 426"/>
                <a:gd name="T1" fmla="*/ 0 h 89"/>
                <a:gd name="T2" fmla="*/ 213 w 426"/>
                <a:gd name="T3" fmla="*/ 48 h 89"/>
                <a:gd name="T4" fmla="*/ 426 w 426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89">
                  <a:moveTo>
                    <a:pt x="0" y="0"/>
                  </a:moveTo>
                  <a:lnTo>
                    <a:pt x="213" y="48"/>
                  </a:lnTo>
                  <a:lnTo>
                    <a:pt x="426" y="89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12" name="Freeform 76"/>
            <p:cNvSpPr>
              <a:spLocks/>
            </p:cNvSpPr>
            <p:nvPr/>
          </p:nvSpPr>
          <p:spPr bwMode="auto">
            <a:xfrm>
              <a:off x="3041650" y="1565275"/>
              <a:ext cx="685800" cy="112713"/>
            </a:xfrm>
            <a:custGeom>
              <a:avLst/>
              <a:gdLst>
                <a:gd name="T0" fmla="*/ 0 w 432"/>
                <a:gd name="T1" fmla="*/ 0 h 71"/>
                <a:gd name="T2" fmla="*/ 213 w 432"/>
                <a:gd name="T3" fmla="*/ 35 h 71"/>
                <a:gd name="T4" fmla="*/ 432 w 43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71">
                  <a:moveTo>
                    <a:pt x="0" y="0"/>
                  </a:moveTo>
                  <a:lnTo>
                    <a:pt x="213" y="35"/>
                  </a:lnTo>
                  <a:lnTo>
                    <a:pt x="432" y="71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13" name="Freeform 77"/>
            <p:cNvSpPr>
              <a:spLocks/>
            </p:cNvSpPr>
            <p:nvPr/>
          </p:nvSpPr>
          <p:spPr bwMode="auto">
            <a:xfrm>
              <a:off x="3727450" y="1677988"/>
              <a:ext cx="676275" cy="84137"/>
            </a:xfrm>
            <a:custGeom>
              <a:avLst/>
              <a:gdLst>
                <a:gd name="T0" fmla="*/ 0 w 426"/>
                <a:gd name="T1" fmla="*/ 0 h 53"/>
                <a:gd name="T2" fmla="*/ 213 w 426"/>
                <a:gd name="T3" fmla="*/ 29 h 53"/>
                <a:gd name="T4" fmla="*/ 426 w 426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53">
                  <a:moveTo>
                    <a:pt x="0" y="0"/>
                  </a:moveTo>
                  <a:lnTo>
                    <a:pt x="213" y="29"/>
                  </a:lnTo>
                  <a:lnTo>
                    <a:pt x="426" y="53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14" name="Line 78"/>
            <p:cNvSpPr>
              <a:spLocks noChangeShapeType="1"/>
            </p:cNvSpPr>
            <p:nvPr/>
          </p:nvSpPr>
          <p:spPr bwMode="auto">
            <a:xfrm>
              <a:off x="4403725" y="1762125"/>
              <a:ext cx="684213" cy="84138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15" name="Line 79"/>
            <p:cNvSpPr>
              <a:spLocks noChangeShapeType="1"/>
            </p:cNvSpPr>
            <p:nvPr/>
          </p:nvSpPr>
          <p:spPr bwMode="auto">
            <a:xfrm>
              <a:off x="5087938" y="1846263"/>
              <a:ext cx="685800" cy="7620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16" name="Line 80"/>
            <p:cNvSpPr>
              <a:spLocks noChangeShapeType="1"/>
            </p:cNvSpPr>
            <p:nvPr/>
          </p:nvSpPr>
          <p:spPr bwMode="auto">
            <a:xfrm>
              <a:off x="5773738" y="1922463"/>
              <a:ext cx="676275" cy="65087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17" name="Freeform 81"/>
            <p:cNvSpPr>
              <a:spLocks/>
            </p:cNvSpPr>
            <p:nvPr/>
          </p:nvSpPr>
          <p:spPr bwMode="auto">
            <a:xfrm>
              <a:off x="6450013" y="1987550"/>
              <a:ext cx="685800" cy="57150"/>
            </a:xfrm>
            <a:custGeom>
              <a:avLst/>
              <a:gdLst>
                <a:gd name="T0" fmla="*/ 0 w 432"/>
                <a:gd name="T1" fmla="*/ 0 h 36"/>
                <a:gd name="T2" fmla="*/ 213 w 432"/>
                <a:gd name="T3" fmla="*/ 18 h 36"/>
                <a:gd name="T4" fmla="*/ 432 w 432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36">
                  <a:moveTo>
                    <a:pt x="0" y="0"/>
                  </a:moveTo>
                  <a:lnTo>
                    <a:pt x="213" y="18"/>
                  </a:lnTo>
                  <a:lnTo>
                    <a:pt x="432" y="36"/>
                  </a:lnTo>
                </a:path>
              </a:pathLst>
            </a:cu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18" name="Line 82"/>
            <p:cNvSpPr>
              <a:spLocks noChangeShapeType="1"/>
            </p:cNvSpPr>
            <p:nvPr/>
          </p:nvSpPr>
          <p:spPr bwMode="auto">
            <a:xfrm>
              <a:off x="7135813" y="2044700"/>
              <a:ext cx="674687" cy="55563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6819" name="Group 83"/>
            <p:cNvGrpSpPr>
              <a:grpSpLocks/>
            </p:cNvGrpSpPr>
            <p:nvPr/>
          </p:nvGrpSpPr>
          <p:grpSpPr bwMode="auto">
            <a:xfrm>
              <a:off x="1849438" y="1471613"/>
              <a:ext cx="5961062" cy="2854325"/>
              <a:chOff x="1170" y="971"/>
              <a:chExt cx="3755" cy="1798"/>
            </a:xfrm>
          </p:grpSpPr>
          <p:sp>
            <p:nvSpPr>
              <p:cNvPr id="116820" name="Freeform 84"/>
              <p:cNvSpPr>
                <a:spLocks/>
              </p:cNvSpPr>
              <p:nvPr/>
            </p:nvSpPr>
            <p:spPr bwMode="auto">
              <a:xfrm>
                <a:off x="1170" y="2467"/>
                <a:ext cx="106" cy="100"/>
              </a:xfrm>
              <a:custGeom>
                <a:avLst/>
                <a:gdLst>
                  <a:gd name="T0" fmla="*/ 0 w 106"/>
                  <a:gd name="T1" fmla="*/ 0 h 100"/>
                  <a:gd name="T2" fmla="*/ 53 w 106"/>
                  <a:gd name="T3" fmla="*/ 53 h 100"/>
                  <a:gd name="T4" fmla="*/ 106 w 106"/>
                  <a:gd name="T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100">
                    <a:moveTo>
                      <a:pt x="0" y="0"/>
                    </a:moveTo>
                    <a:lnTo>
                      <a:pt x="53" y="53"/>
                    </a:lnTo>
                    <a:lnTo>
                      <a:pt x="106" y="10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21" name="Freeform 85"/>
              <p:cNvSpPr>
                <a:spLocks/>
              </p:cNvSpPr>
              <p:nvPr/>
            </p:nvSpPr>
            <p:spPr bwMode="auto">
              <a:xfrm>
                <a:off x="1276" y="2567"/>
                <a:ext cx="107" cy="71"/>
              </a:xfrm>
              <a:custGeom>
                <a:avLst/>
                <a:gdLst>
                  <a:gd name="T0" fmla="*/ 0 w 107"/>
                  <a:gd name="T1" fmla="*/ 0 h 71"/>
                  <a:gd name="T2" fmla="*/ 54 w 107"/>
                  <a:gd name="T3" fmla="*/ 36 h 71"/>
                  <a:gd name="T4" fmla="*/ 107 w 107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71">
                    <a:moveTo>
                      <a:pt x="0" y="0"/>
                    </a:moveTo>
                    <a:lnTo>
                      <a:pt x="54" y="36"/>
                    </a:lnTo>
                    <a:lnTo>
                      <a:pt x="107" y="71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22" name="Freeform 86"/>
              <p:cNvSpPr>
                <a:spLocks/>
              </p:cNvSpPr>
              <p:nvPr/>
            </p:nvSpPr>
            <p:spPr bwMode="auto">
              <a:xfrm>
                <a:off x="1383" y="2638"/>
                <a:ext cx="112" cy="71"/>
              </a:xfrm>
              <a:custGeom>
                <a:avLst/>
                <a:gdLst>
                  <a:gd name="T0" fmla="*/ 0 w 112"/>
                  <a:gd name="T1" fmla="*/ 0 h 71"/>
                  <a:gd name="T2" fmla="*/ 53 w 112"/>
                  <a:gd name="T3" fmla="*/ 36 h 71"/>
                  <a:gd name="T4" fmla="*/ 112 w 112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71">
                    <a:moveTo>
                      <a:pt x="0" y="0"/>
                    </a:moveTo>
                    <a:lnTo>
                      <a:pt x="53" y="36"/>
                    </a:lnTo>
                    <a:lnTo>
                      <a:pt x="112" y="71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23" name="Freeform 87"/>
              <p:cNvSpPr>
                <a:spLocks/>
              </p:cNvSpPr>
              <p:nvPr/>
            </p:nvSpPr>
            <p:spPr bwMode="auto">
              <a:xfrm>
                <a:off x="1495" y="2709"/>
                <a:ext cx="107" cy="60"/>
              </a:xfrm>
              <a:custGeom>
                <a:avLst/>
                <a:gdLst>
                  <a:gd name="T0" fmla="*/ 0 w 107"/>
                  <a:gd name="T1" fmla="*/ 0 h 60"/>
                  <a:gd name="T2" fmla="*/ 53 w 107"/>
                  <a:gd name="T3" fmla="*/ 30 h 60"/>
                  <a:gd name="T4" fmla="*/ 107 w 107"/>
                  <a:gd name="T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60">
                    <a:moveTo>
                      <a:pt x="0" y="0"/>
                    </a:moveTo>
                    <a:lnTo>
                      <a:pt x="53" y="30"/>
                    </a:lnTo>
                    <a:lnTo>
                      <a:pt x="107" y="6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24" name="Freeform 88"/>
              <p:cNvSpPr>
                <a:spLocks/>
              </p:cNvSpPr>
              <p:nvPr/>
            </p:nvSpPr>
            <p:spPr bwMode="auto">
              <a:xfrm>
                <a:off x="1170" y="1852"/>
                <a:ext cx="106" cy="77"/>
              </a:xfrm>
              <a:custGeom>
                <a:avLst/>
                <a:gdLst>
                  <a:gd name="T0" fmla="*/ 0 w 106"/>
                  <a:gd name="T1" fmla="*/ 0 h 77"/>
                  <a:gd name="T2" fmla="*/ 24 w 106"/>
                  <a:gd name="T3" fmla="*/ 18 h 77"/>
                  <a:gd name="T4" fmla="*/ 47 w 106"/>
                  <a:gd name="T5" fmla="*/ 35 h 77"/>
                  <a:gd name="T6" fmla="*/ 71 w 106"/>
                  <a:gd name="T7" fmla="*/ 53 h 77"/>
                  <a:gd name="T8" fmla="*/ 106 w 106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77">
                    <a:moveTo>
                      <a:pt x="0" y="0"/>
                    </a:moveTo>
                    <a:lnTo>
                      <a:pt x="24" y="18"/>
                    </a:lnTo>
                    <a:lnTo>
                      <a:pt x="47" y="35"/>
                    </a:lnTo>
                    <a:lnTo>
                      <a:pt x="71" y="53"/>
                    </a:lnTo>
                    <a:lnTo>
                      <a:pt x="106" y="77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25" name="Freeform 89"/>
              <p:cNvSpPr>
                <a:spLocks/>
              </p:cNvSpPr>
              <p:nvPr/>
            </p:nvSpPr>
            <p:spPr bwMode="auto">
              <a:xfrm>
                <a:off x="1276" y="1929"/>
                <a:ext cx="219" cy="100"/>
              </a:xfrm>
              <a:custGeom>
                <a:avLst/>
                <a:gdLst>
                  <a:gd name="T0" fmla="*/ 0 w 219"/>
                  <a:gd name="T1" fmla="*/ 0 h 100"/>
                  <a:gd name="T2" fmla="*/ 42 w 219"/>
                  <a:gd name="T3" fmla="*/ 23 h 100"/>
                  <a:gd name="T4" fmla="*/ 89 w 219"/>
                  <a:gd name="T5" fmla="*/ 47 h 100"/>
                  <a:gd name="T6" fmla="*/ 148 w 219"/>
                  <a:gd name="T7" fmla="*/ 71 h 100"/>
                  <a:gd name="T8" fmla="*/ 184 w 219"/>
                  <a:gd name="T9" fmla="*/ 88 h 100"/>
                  <a:gd name="T10" fmla="*/ 219 w 219"/>
                  <a:gd name="T1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100">
                    <a:moveTo>
                      <a:pt x="0" y="0"/>
                    </a:moveTo>
                    <a:lnTo>
                      <a:pt x="42" y="23"/>
                    </a:lnTo>
                    <a:lnTo>
                      <a:pt x="89" y="47"/>
                    </a:lnTo>
                    <a:lnTo>
                      <a:pt x="148" y="71"/>
                    </a:lnTo>
                    <a:lnTo>
                      <a:pt x="184" y="88"/>
                    </a:lnTo>
                    <a:lnTo>
                      <a:pt x="219" y="10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26" name="Freeform 90"/>
              <p:cNvSpPr>
                <a:spLocks/>
              </p:cNvSpPr>
              <p:nvPr/>
            </p:nvSpPr>
            <p:spPr bwMode="auto">
              <a:xfrm>
                <a:off x="1495" y="2029"/>
                <a:ext cx="426" cy="142"/>
              </a:xfrm>
              <a:custGeom>
                <a:avLst/>
                <a:gdLst>
                  <a:gd name="T0" fmla="*/ 0 w 426"/>
                  <a:gd name="T1" fmla="*/ 0 h 142"/>
                  <a:gd name="T2" fmla="*/ 42 w 426"/>
                  <a:gd name="T3" fmla="*/ 18 h 142"/>
                  <a:gd name="T4" fmla="*/ 95 w 426"/>
                  <a:gd name="T5" fmla="*/ 36 h 142"/>
                  <a:gd name="T6" fmla="*/ 201 w 426"/>
                  <a:gd name="T7" fmla="*/ 71 h 142"/>
                  <a:gd name="T8" fmla="*/ 314 w 426"/>
                  <a:gd name="T9" fmla="*/ 107 h 142"/>
                  <a:gd name="T10" fmla="*/ 426 w 426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6" h="142">
                    <a:moveTo>
                      <a:pt x="0" y="0"/>
                    </a:moveTo>
                    <a:lnTo>
                      <a:pt x="42" y="18"/>
                    </a:lnTo>
                    <a:lnTo>
                      <a:pt x="95" y="36"/>
                    </a:lnTo>
                    <a:lnTo>
                      <a:pt x="201" y="71"/>
                    </a:lnTo>
                    <a:lnTo>
                      <a:pt x="314" y="107"/>
                    </a:lnTo>
                    <a:lnTo>
                      <a:pt x="426" y="142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27" name="Freeform 91"/>
              <p:cNvSpPr>
                <a:spLocks/>
              </p:cNvSpPr>
              <p:nvPr/>
            </p:nvSpPr>
            <p:spPr bwMode="auto">
              <a:xfrm>
                <a:off x="1921" y="2171"/>
                <a:ext cx="432" cy="113"/>
              </a:xfrm>
              <a:custGeom>
                <a:avLst/>
                <a:gdLst>
                  <a:gd name="T0" fmla="*/ 0 w 432"/>
                  <a:gd name="T1" fmla="*/ 0 h 113"/>
                  <a:gd name="T2" fmla="*/ 213 w 432"/>
                  <a:gd name="T3" fmla="*/ 59 h 113"/>
                  <a:gd name="T4" fmla="*/ 432 w 432"/>
                  <a:gd name="T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" h="113">
                    <a:moveTo>
                      <a:pt x="0" y="0"/>
                    </a:moveTo>
                    <a:lnTo>
                      <a:pt x="213" y="59"/>
                    </a:lnTo>
                    <a:lnTo>
                      <a:pt x="432" y="113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28" name="Freeform 92"/>
              <p:cNvSpPr>
                <a:spLocks/>
              </p:cNvSpPr>
              <p:nvPr/>
            </p:nvSpPr>
            <p:spPr bwMode="auto">
              <a:xfrm>
                <a:off x="1276" y="1379"/>
                <a:ext cx="219" cy="89"/>
              </a:xfrm>
              <a:custGeom>
                <a:avLst/>
                <a:gdLst>
                  <a:gd name="T0" fmla="*/ 0 w 219"/>
                  <a:gd name="T1" fmla="*/ 0 h 89"/>
                  <a:gd name="T2" fmla="*/ 48 w 219"/>
                  <a:gd name="T3" fmla="*/ 23 h 89"/>
                  <a:gd name="T4" fmla="*/ 95 w 219"/>
                  <a:gd name="T5" fmla="*/ 41 h 89"/>
                  <a:gd name="T6" fmla="*/ 148 w 219"/>
                  <a:gd name="T7" fmla="*/ 65 h 89"/>
                  <a:gd name="T8" fmla="*/ 184 w 219"/>
                  <a:gd name="T9" fmla="*/ 77 h 89"/>
                  <a:gd name="T10" fmla="*/ 219 w 219"/>
                  <a:gd name="T1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89">
                    <a:moveTo>
                      <a:pt x="0" y="0"/>
                    </a:moveTo>
                    <a:lnTo>
                      <a:pt x="48" y="23"/>
                    </a:lnTo>
                    <a:lnTo>
                      <a:pt x="95" y="41"/>
                    </a:lnTo>
                    <a:lnTo>
                      <a:pt x="148" y="65"/>
                    </a:lnTo>
                    <a:lnTo>
                      <a:pt x="184" y="77"/>
                    </a:lnTo>
                    <a:lnTo>
                      <a:pt x="219" y="89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29" name="Freeform 93"/>
              <p:cNvSpPr>
                <a:spLocks/>
              </p:cNvSpPr>
              <p:nvPr/>
            </p:nvSpPr>
            <p:spPr bwMode="auto">
              <a:xfrm>
                <a:off x="1495" y="1468"/>
                <a:ext cx="426" cy="118"/>
              </a:xfrm>
              <a:custGeom>
                <a:avLst/>
                <a:gdLst>
                  <a:gd name="T0" fmla="*/ 0 w 426"/>
                  <a:gd name="T1" fmla="*/ 0 h 118"/>
                  <a:gd name="T2" fmla="*/ 42 w 426"/>
                  <a:gd name="T3" fmla="*/ 11 h 118"/>
                  <a:gd name="T4" fmla="*/ 95 w 426"/>
                  <a:gd name="T5" fmla="*/ 29 h 118"/>
                  <a:gd name="T6" fmla="*/ 201 w 426"/>
                  <a:gd name="T7" fmla="*/ 59 h 118"/>
                  <a:gd name="T8" fmla="*/ 314 w 426"/>
                  <a:gd name="T9" fmla="*/ 88 h 118"/>
                  <a:gd name="T10" fmla="*/ 426 w 426"/>
                  <a:gd name="T1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6" h="118">
                    <a:moveTo>
                      <a:pt x="0" y="0"/>
                    </a:moveTo>
                    <a:lnTo>
                      <a:pt x="42" y="11"/>
                    </a:lnTo>
                    <a:lnTo>
                      <a:pt x="95" y="29"/>
                    </a:lnTo>
                    <a:lnTo>
                      <a:pt x="201" y="59"/>
                    </a:lnTo>
                    <a:lnTo>
                      <a:pt x="314" y="88"/>
                    </a:lnTo>
                    <a:lnTo>
                      <a:pt x="426" y="118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30" name="Freeform 94"/>
              <p:cNvSpPr>
                <a:spLocks/>
              </p:cNvSpPr>
              <p:nvPr/>
            </p:nvSpPr>
            <p:spPr bwMode="auto">
              <a:xfrm>
                <a:off x="1921" y="1586"/>
                <a:ext cx="432" cy="83"/>
              </a:xfrm>
              <a:custGeom>
                <a:avLst/>
                <a:gdLst>
                  <a:gd name="T0" fmla="*/ 0 w 432"/>
                  <a:gd name="T1" fmla="*/ 0 h 83"/>
                  <a:gd name="T2" fmla="*/ 213 w 432"/>
                  <a:gd name="T3" fmla="*/ 41 h 83"/>
                  <a:gd name="T4" fmla="*/ 432 w 432"/>
                  <a:gd name="T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" h="83">
                    <a:moveTo>
                      <a:pt x="0" y="0"/>
                    </a:moveTo>
                    <a:lnTo>
                      <a:pt x="213" y="41"/>
                    </a:lnTo>
                    <a:lnTo>
                      <a:pt x="432" y="83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31" name="Freeform 95"/>
              <p:cNvSpPr>
                <a:spLocks/>
              </p:cNvSpPr>
              <p:nvPr/>
            </p:nvSpPr>
            <p:spPr bwMode="auto">
              <a:xfrm>
                <a:off x="2353" y="1669"/>
                <a:ext cx="426" cy="71"/>
              </a:xfrm>
              <a:custGeom>
                <a:avLst/>
                <a:gdLst>
                  <a:gd name="T0" fmla="*/ 0 w 426"/>
                  <a:gd name="T1" fmla="*/ 0 h 71"/>
                  <a:gd name="T2" fmla="*/ 213 w 426"/>
                  <a:gd name="T3" fmla="*/ 35 h 71"/>
                  <a:gd name="T4" fmla="*/ 426 w 426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71">
                    <a:moveTo>
                      <a:pt x="0" y="0"/>
                    </a:moveTo>
                    <a:lnTo>
                      <a:pt x="213" y="35"/>
                    </a:lnTo>
                    <a:lnTo>
                      <a:pt x="426" y="71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32" name="Freeform 96"/>
              <p:cNvSpPr>
                <a:spLocks/>
              </p:cNvSpPr>
              <p:nvPr/>
            </p:nvSpPr>
            <p:spPr bwMode="auto">
              <a:xfrm>
                <a:off x="1495" y="971"/>
                <a:ext cx="426" cy="100"/>
              </a:xfrm>
              <a:custGeom>
                <a:avLst/>
                <a:gdLst>
                  <a:gd name="T0" fmla="*/ 0 w 426"/>
                  <a:gd name="T1" fmla="*/ 0 h 100"/>
                  <a:gd name="T2" fmla="*/ 213 w 426"/>
                  <a:gd name="T3" fmla="*/ 53 h 100"/>
                  <a:gd name="T4" fmla="*/ 426 w 426"/>
                  <a:gd name="T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100">
                    <a:moveTo>
                      <a:pt x="0" y="0"/>
                    </a:moveTo>
                    <a:lnTo>
                      <a:pt x="213" y="53"/>
                    </a:lnTo>
                    <a:lnTo>
                      <a:pt x="426" y="10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33" name="Freeform 97"/>
              <p:cNvSpPr>
                <a:spLocks/>
              </p:cNvSpPr>
              <p:nvPr/>
            </p:nvSpPr>
            <p:spPr bwMode="auto">
              <a:xfrm>
                <a:off x="1921" y="1071"/>
                <a:ext cx="432" cy="77"/>
              </a:xfrm>
              <a:custGeom>
                <a:avLst/>
                <a:gdLst>
                  <a:gd name="T0" fmla="*/ 0 w 432"/>
                  <a:gd name="T1" fmla="*/ 0 h 77"/>
                  <a:gd name="T2" fmla="*/ 213 w 432"/>
                  <a:gd name="T3" fmla="*/ 42 h 77"/>
                  <a:gd name="T4" fmla="*/ 432 w 432"/>
                  <a:gd name="T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" h="77">
                    <a:moveTo>
                      <a:pt x="0" y="0"/>
                    </a:moveTo>
                    <a:lnTo>
                      <a:pt x="213" y="42"/>
                    </a:lnTo>
                    <a:lnTo>
                      <a:pt x="432" y="77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34" name="Freeform 98"/>
              <p:cNvSpPr>
                <a:spLocks/>
              </p:cNvSpPr>
              <p:nvPr/>
            </p:nvSpPr>
            <p:spPr bwMode="auto">
              <a:xfrm>
                <a:off x="2353" y="1148"/>
                <a:ext cx="426" cy="59"/>
              </a:xfrm>
              <a:custGeom>
                <a:avLst/>
                <a:gdLst>
                  <a:gd name="T0" fmla="*/ 0 w 426"/>
                  <a:gd name="T1" fmla="*/ 0 h 59"/>
                  <a:gd name="T2" fmla="*/ 213 w 426"/>
                  <a:gd name="T3" fmla="*/ 30 h 59"/>
                  <a:gd name="T4" fmla="*/ 426 w 426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" h="59">
                    <a:moveTo>
                      <a:pt x="0" y="0"/>
                    </a:moveTo>
                    <a:lnTo>
                      <a:pt x="213" y="30"/>
                    </a:lnTo>
                    <a:lnTo>
                      <a:pt x="426" y="59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35" name="Freeform 99"/>
              <p:cNvSpPr>
                <a:spLocks/>
              </p:cNvSpPr>
              <p:nvPr/>
            </p:nvSpPr>
            <p:spPr bwMode="auto">
              <a:xfrm>
                <a:off x="2779" y="1207"/>
                <a:ext cx="431" cy="59"/>
              </a:xfrm>
              <a:custGeom>
                <a:avLst/>
                <a:gdLst>
                  <a:gd name="T0" fmla="*/ 0 w 431"/>
                  <a:gd name="T1" fmla="*/ 0 h 59"/>
                  <a:gd name="T2" fmla="*/ 212 w 431"/>
                  <a:gd name="T3" fmla="*/ 30 h 59"/>
                  <a:gd name="T4" fmla="*/ 431 w 431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" h="59">
                    <a:moveTo>
                      <a:pt x="0" y="0"/>
                    </a:moveTo>
                    <a:lnTo>
                      <a:pt x="212" y="30"/>
                    </a:lnTo>
                    <a:lnTo>
                      <a:pt x="431" y="59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36" name="Line 100"/>
              <p:cNvSpPr>
                <a:spLocks noChangeShapeType="1"/>
              </p:cNvSpPr>
              <p:nvPr/>
            </p:nvSpPr>
            <p:spPr bwMode="auto">
              <a:xfrm>
                <a:off x="3210" y="1266"/>
                <a:ext cx="432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37" name="Line 101"/>
              <p:cNvSpPr>
                <a:spLocks noChangeShapeType="1"/>
              </p:cNvSpPr>
              <p:nvPr/>
            </p:nvSpPr>
            <p:spPr bwMode="auto">
              <a:xfrm>
                <a:off x="3642" y="1314"/>
                <a:ext cx="426" cy="41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38" name="Freeform 102"/>
              <p:cNvSpPr>
                <a:spLocks/>
              </p:cNvSpPr>
              <p:nvPr/>
            </p:nvSpPr>
            <p:spPr bwMode="auto">
              <a:xfrm>
                <a:off x="4068" y="1355"/>
                <a:ext cx="432" cy="42"/>
              </a:xfrm>
              <a:custGeom>
                <a:avLst/>
                <a:gdLst>
                  <a:gd name="T0" fmla="*/ 0 w 432"/>
                  <a:gd name="T1" fmla="*/ 0 h 42"/>
                  <a:gd name="T2" fmla="*/ 213 w 432"/>
                  <a:gd name="T3" fmla="*/ 24 h 42"/>
                  <a:gd name="T4" fmla="*/ 432 w 432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" h="42">
                    <a:moveTo>
                      <a:pt x="0" y="0"/>
                    </a:moveTo>
                    <a:lnTo>
                      <a:pt x="213" y="24"/>
                    </a:lnTo>
                    <a:lnTo>
                      <a:pt x="432" y="42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39" name="Line 103"/>
              <p:cNvSpPr>
                <a:spLocks noChangeShapeType="1"/>
              </p:cNvSpPr>
              <p:nvPr/>
            </p:nvSpPr>
            <p:spPr bwMode="auto">
              <a:xfrm>
                <a:off x="4500" y="1397"/>
                <a:ext cx="425" cy="3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6840" name="Freeform 104"/>
            <p:cNvSpPr>
              <a:spLocks/>
            </p:cNvSpPr>
            <p:nvPr/>
          </p:nvSpPr>
          <p:spPr bwMode="auto">
            <a:xfrm>
              <a:off x="2365375" y="1546225"/>
              <a:ext cx="676275" cy="177800"/>
            </a:xfrm>
            <a:custGeom>
              <a:avLst/>
              <a:gdLst>
                <a:gd name="T0" fmla="*/ 0 w 426"/>
                <a:gd name="T1" fmla="*/ 0 h 112"/>
                <a:gd name="T2" fmla="*/ 213 w 426"/>
                <a:gd name="T3" fmla="*/ 59 h 112"/>
                <a:gd name="T4" fmla="*/ 426 w 426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112">
                  <a:moveTo>
                    <a:pt x="0" y="0"/>
                  </a:moveTo>
                  <a:lnTo>
                    <a:pt x="213" y="59"/>
                  </a:lnTo>
                  <a:lnTo>
                    <a:pt x="426" y="11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41" name="Freeform 105"/>
            <p:cNvSpPr>
              <a:spLocks/>
            </p:cNvSpPr>
            <p:nvPr/>
          </p:nvSpPr>
          <p:spPr bwMode="auto">
            <a:xfrm>
              <a:off x="3041650" y="1724025"/>
              <a:ext cx="685800" cy="131763"/>
            </a:xfrm>
            <a:custGeom>
              <a:avLst/>
              <a:gdLst>
                <a:gd name="T0" fmla="*/ 0 w 432"/>
                <a:gd name="T1" fmla="*/ 0 h 83"/>
                <a:gd name="T2" fmla="*/ 213 w 432"/>
                <a:gd name="T3" fmla="*/ 48 h 83"/>
                <a:gd name="T4" fmla="*/ 432 w 43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83">
                  <a:moveTo>
                    <a:pt x="0" y="0"/>
                  </a:moveTo>
                  <a:lnTo>
                    <a:pt x="213" y="48"/>
                  </a:lnTo>
                  <a:lnTo>
                    <a:pt x="432" y="8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42" name="Freeform 106"/>
            <p:cNvSpPr>
              <a:spLocks/>
            </p:cNvSpPr>
            <p:nvPr/>
          </p:nvSpPr>
          <p:spPr bwMode="auto">
            <a:xfrm>
              <a:off x="3727450" y="1855788"/>
              <a:ext cx="676275" cy="103187"/>
            </a:xfrm>
            <a:custGeom>
              <a:avLst/>
              <a:gdLst>
                <a:gd name="T0" fmla="*/ 0 w 426"/>
                <a:gd name="T1" fmla="*/ 0 h 65"/>
                <a:gd name="T2" fmla="*/ 213 w 426"/>
                <a:gd name="T3" fmla="*/ 36 h 65"/>
                <a:gd name="T4" fmla="*/ 426 w 426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65">
                  <a:moveTo>
                    <a:pt x="0" y="0"/>
                  </a:moveTo>
                  <a:lnTo>
                    <a:pt x="213" y="36"/>
                  </a:lnTo>
                  <a:lnTo>
                    <a:pt x="426" y="6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43" name="Line 107"/>
            <p:cNvSpPr>
              <a:spLocks noChangeShapeType="1"/>
            </p:cNvSpPr>
            <p:nvPr/>
          </p:nvSpPr>
          <p:spPr bwMode="auto">
            <a:xfrm>
              <a:off x="4403725" y="1958975"/>
              <a:ext cx="684213" cy="936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44" name="Freeform 108"/>
            <p:cNvSpPr>
              <a:spLocks/>
            </p:cNvSpPr>
            <p:nvPr/>
          </p:nvSpPr>
          <p:spPr bwMode="auto">
            <a:xfrm>
              <a:off x="5087938" y="2052638"/>
              <a:ext cx="685800" cy="85725"/>
            </a:xfrm>
            <a:custGeom>
              <a:avLst/>
              <a:gdLst>
                <a:gd name="T0" fmla="*/ 0 w 432"/>
                <a:gd name="T1" fmla="*/ 0 h 54"/>
                <a:gd name="T2" fmla="*/ 219 w 432"/>
                <a:gd name="T3" fmla="*/ 30 h 54"/>
                <a:gd name="T4" fmla="*/ 432 w 432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54">
                  <a:moveTo>
                    <a:pt x="0" y="0"/>
                  </a:moveTo>
                  <a:lnTo>
                    <a:pt x="219" y="30"/>
                  </a:lnTo>
                  <a:lnTo>
                    <a:pt x="432" y="5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45" name="Freeform 109"/>
            <p:cNvSpPr>
              <a:spLocks/>
            </p:cNvSpPr>
            <p:nvPr/>
          </p:nvSpPr>
          <p:spPr bwMode="auto">
            <a:xfrm>
              <a:off x="5773738" y="2138363"/>
              <a:ext cx="676275" cy="65087"/>
            </a:xfrm>
            <a:custGeom>
              <a:avLst/>
              <a:gdLst>
                <a:gd name="T0" fmla="*/ 0 w 426"/>
                <a:gd name="T1" fmla="*/ 0 h 41"/>
                <a:gd name="T2" fmla="*/ 213 w 426"/>
                <a:gd name="T3" fmla="*/ 23 h 41"/>
                <a:gd name="T4" fmla="*/ 426 w 426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41">
                  <a:moveTo>
                    <a:pt x="0" y="0"/>
                  </a:moveTo>
                  <a:lnTo>
                    <a:pt x="213" y="23"/>
                  </a:lnTo>
                  <a:lnTo>
                    <a:pt x="426" y="4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46" name="Freeform 110"/>
            <p:cNvSpPr>
              <a:spLocks/>
            </p:cNvSpPr>
            <p:nvPr/>
          </p:nvSpPr>
          <p:spPr bwMode="auto">
            <a:xfrm>
              <a:off x="6450013" y="2203450"/>
              <a:ext cx="685800" cy="74613"/>
            </a:xfrm>
            <a:custGeom>
              <a:avLst/>
              <a:gdLst>
                <a:gd name="T0" fmla="*/ 0 w 432"/>
                <a:gd name="T1" fmla="*/ 0 h 47"/>
                <a:gd name="T2" fmla="*/ 213 w 432"/>
                <a:gd name="T3" fmla="*/ 24 h 47"/>
                <a:gd name="T4" fmla="*/ 432 w 432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47">
                  <a:moveTo>
                    <a:pt x="0" y="0"/>
                  </a:moveTo>
                  <a:lnTo>
                    <a:pt x="213" y="24"/>
                  </a:lnTo>
                  <a:lnTo>
                    <a:pt x="432" y="4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47" name="Freeform 111"/>
            <p:cNvSpPr>
              <a:spLocks/>
            </p:cNvSpPr>
            <p:nvPr/>
          </p:nvSpPr>
          <p:spPr bwMode="auto">
            <a:xfrm>
              <a:off x="7135813" y="2278063"/>
              <a:ext cx="674687" cy="57150"/>
            </a:xfrm>
            <a:custGeom>
              <a:avLst/>
              <a:gdLst>
                <a:gd name="T0" fmla="*/ 0 w 425"/>
                <a:gd name="T1" fmla="*/ 0 h 36"/>
                <a:gd name="T2" fmla="*/ 213 w 425"/>
                <a:gd name="T3" fmla="*/ 18 h 36"/>
                <a:gd name="T4" fmla="*/ 425 w 425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" h="36">
                  <a:moveTo>
                    <a:pt x="0" y="0"/>
                  </a:moveTo>
                  <a:lnTo>
                    <a:pt x="213" y="18"/>
                  </a:lnTo>
                  <a:lnTo>
                    <a:pt x="425" y="3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848" name="Freeform 112"/>
            <p:cNvSpPr>
              <a:spLocks/>
            </p:cNvSpPr>
            <p:nvPr/>
          </p:nvSpPr>
          <p:spPr bwMode="auto">
            <a:xfrm>
              <a:off x="1801813" y="3414713"/>
              <a:ext cx="93662" cy="93662"/>
            </a:xfrm>
            <a:custGeom>
              <a:avLst/>
              <a:gdLst>
                <a:gd name="T0" fmla="*/ 30 w 59"/>
                <a:gd name="T1" fmla="*/ 0 h 59"/>
                <a:gd name="T2" fmla="*/ 59 w 59"/>
                <a:gd name="T3" fmla="*/ 29 h 59"/>
                <a:gd name="T4" fmla="*/ 30 w 59"/>
                <a:gd name="T5" fmla="*/ 59 h 59"/>
                <a:gd name="T6" fmla="*/ 0 w 59"/>
                <a:gd name="T7" fmla="*/ 29 h 59"/>
                <a:gd name="T8" fmla="*/ 3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lnTo>
                    <a:pt x="59" y="29"/>
                  </a:lnTo>
                  <a:lnTo>
                    <a:pt x="30" y="59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49" name="Freeform 113"/>
            <p:cNvSpPr>
              <a:spLocks/>
            </p:cNvSpPr>
            <p:nvPr/>
          </p:nvSpPr>
          <p:spPr bwMode="auto">
            <a:xfrm>
              <a:off x="1971675" y="3536950"/>
              <a:ext cx="93663" cy="93663"/>
            </a:xfrm>
            <a:custGeom>
              <a:avLst/>
              <a:gdLst>
                <a:gd name="T0" fmla="*/ 29 w 59"/>
                <a:gd name="T1" fmla="*/ 0 h 59"/>
                <a:gd name="T2" fmla="*/ 59 w 59"/>
                <a:gd name="T3" fmla="*/ 29 h 59"/>
                <a:gd name="T4" fmla="*/ 29 w 59"/>
                <a:gd name="T5" fmla="*/ 59 h 59"/>
                <a:gd name="T6" fmla="*/ 0 w 59"/>
                <a:gd name="T7" fmla="*/ 29 h 59"/>
                <a:gd name="T8" fmla="*/ 29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59" y="29"/>
                  </a:lnTo>
                  <a:lnTo>
                    <a:pt x="29" y="59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50" name="Freeform 114"/>
            <p:cNvSpPr>
              <a:spLocks/>
            </p:cNvSpPr>
            <p:nvPr/>
          </p:nvSpPr>
          <p:spPr bwMode="auto">
            <a:xfrm>
              <a:off x="2139950" y="3621088"/>
              <a:ext cx="93663" cy="93662"/>
            </a:xfrm>
            <a:custGeom>
              <a:avLst/>
              <a:gdLst>
                <a:gd name="T0" fmla="*/ 30 w 59"/>
                <a:gd name="T1" fmla="*/ 0 h 59"/>
                <a:gd name="T2" fmla="*/ 59 w 59"/>
                <a:gd name="T3" fmla="*/ 30 h 59"/>
                <a:gd name="T4" fmla="*/ 30 w 59"/>
                <a:gd name="T5" fmla="*/ 59 h 59"/>
                <a:gd name="T6" fmla="*/ 0 w 59"/>
                <a:gd name="T7" fmla="*/ 30 h 59"/>
                <a:gd name="T8" fmla="*/ 3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lnTo>
                    <a:pt x="59" y="30"/>
                  </a:lnTo>
                  <a:lnTo>
                    <a:pt x="30" y="59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51" name="Freeform 115"/>
            <p:cNvSpPr>
              <a:spLocks/>
            </p:cNvSpPr>
            <p:nvPr/>
          </p:nvSpPr>
          <p:spPr bwMode="auto">
            <a:xfrm>
              <a:off x="2319338" y="3686175"/>
              <a:ext cx="93662" cy="95250"/>
            </a:xfrm>
            <a:custGeom>
              <a:avLst/>
              <a:gdLst>
                <a:gd name="T0" fmla="*/ 29 w 59"/>
                <a:gd name="T1" fmla="*/ 0 h 60"/>
                <a:gd name="T2" fmla="*/ 59 w 59"/>
                <a:gd name="T3" fmla="*/ 30 h 60"/>
                <a:gd name="T4" fmla="*/ 29 w 59"/>
                <a:gd name="T5" fmla="*/ 60 h 60"/>
                <a:gd name="T6" fmla="*/ 0 w 59"/>
                <a:gd name="T7" fmla="*/ 30 h 60"/>
                <a:gd name="T8" fmla="*/ 29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9" y="0"/>
                  </a:moveTo>
                  <a:lnTo>
                    <a:pt x="59" y="30"/>
                  </a:lnTo>
                  <a:lnTo>
                    <a:pt x="29" y="60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52" name="Freeform 116"/>
            <p:cNvSpPr>
              <a:spLocks/>
            </p:cNvSpPr>
            <p:nvPr/>
          </p:nvSpPr>
          <p:spPr bwMode="auto">
            <a:xfrm>
              <a:off x="2487613" y="3752850"/>
              <a:ext cx="93662" cy="93663"/>
            </a:xfrm>
            <a:custGeom>
              <a:avLst/>
              <a:gdLst>
                <a:gd name="T0" fmla="*/ 30 w 59"/>
                <a:gd name="T1" fmla="*/ 0 h 59"/>
                <a:gd name="T2" fmla="*/ 59 w 59"/>
                <a:gd name="T3" fmla="*/ 29 h 59"/>
                <a:gd name="T4" fmla="*/ 30 w 59"/>
                <a:gd name="T5" fmla="*/ 59 h 59"/>
                <a:gd name="T6" fmla="*/ 0 w 59"/>
                <a:gd name="T7" fmla="*/ 29 h 59"/>
                <a:gd name="T8" fmla="*/ 3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lnTo>
                    <a:pt x="59" y="29"/>
                  </a:lnTo>
                  <a:lnTo>
                    <a:pt x="30" y="59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53" name="Rectangle 117"/>
            <p:cNvSpPr>
              <a:spLocks noChangeArrowheads="1"/>
            </p:cNvSpPr>
            <p:nvPr/>
          </p:nvSpPr>
          <p:spPr bwMode="auto">
            <a:xfrm>
              <a:off x="1801813" y="3582988"/>
              <a:ext cx="85725" cy="8572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54" name="Rectangle 118"/>
            <p:cNvSpPr>
              <a:spLocks noChangeArrowheads="1"/>
            </p:cNvSpPr>
            <p:nvPr/>
          </p:nvSpPr>
          <p:spPr bwMode="auto">
            <a:xfrm>
              <a:off x="1971675" y="3714750"/>
              <a:ext cx="84138" cy="8413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55" name="Rectangle 119"/>
            <p:cNvSpPr>
              <a:spLocks noChangeArrowheads="1"/>
            </p:cNvSpPr>
            <p:nvPr/>
          </p:nvSpPr>
          <p:spPr bwMode="auto">
            <a:xfrm>
              <a:off x="2139950" y="3808413"/>
              <a:ext cx="84138" cy="8413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56" name="Rectangle 120"/>
            <p:cNvSpPr>
              <a:spLocks noChangeArrowheads="1"/>
            </p:cNvSpPr>
            <p:nvPr/>
          </p:nvSpPr>
          <p:spPr bwMode="auto">
            <a:xfrm>
              <a:off x="2319338" y="3892550"/>
              <a:ext cx="84137" cy="8572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57" name="Rectangle 121"/>
            <p:cNvSpPr>
              <a:spLocks noChangeArrowheads="1"/>
            </p:cNvSpPr>
            <p:nvPr/>
          </p:nvSpPr>
          <p:spPr bwMode="auto">
            <a:xfrm>
              <a:off x="2487613" y="3968750"/>
              <a:ext cx="84137" cy="8413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58" name="Oval 122"/>
            <p:cNvSpPr>
              <a:spLocks noChangeArrowheads="1"/>
            </p:cNvSpPr>
            <p:nvPr/>
          </p:nvSpPr>
          <p:spPr bwMode="auto">
            <a:xfrm>
              <a:off x="1801813" y="4062413"/>
              <a:ext cx="85725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59" name="Oval 123"/>
            <p:cNvSpPr>
              <a:spLocks noChangeArrowheads="1"/>
            </p:cNvSpPr>
            <p:nvPr/>
          </p:nvSpPr>
          <p:spPr bwMode="auto">
            <a:xfrm>
              <a:off x="1971675" y="4259263"/>
              <a:ext cx="84138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60" name="Oval 124"/>
            <p:cNvSpPr>
              <a:spLocks noChangeArrowheads="1"/>
            </p:cNvSpPr>
            <p:nvPr/>
          </p:nvSpPr>
          <p:spPr bwMode="auto">
            <a:xfrm>
              <a:off x="2139950" y="4419600"/>
              <a:ext cx="84138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61" name="Oval 125"/>
            <p:cNvSpPr>
              <a:spLocks noChangeArrowheads="1"/>
            </p:cNvSpPr>
            <p:nvPr/>
          </p:nvSpPr>
          <p:spPr bwMode="auto">
            <a:xfrm>
              <a:off x="2319338" y="4559300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62" name="Oval 126"/>
            <p:cNvSpPr>
              <a:spLocks noChangeArrowheads="1"/>
            </p:cNvSpPr>
            <p:nvPr/>
          </p:nvSpPr>
          <p:spPr bwMode="auto">
            <a:xfrm>
              <a:off x="2487613" y="4691063"/>
              <a:ext cx="84137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63" name="Freeform 127"/>
            <p:cNvSpPr>
              <a:spLocks/>
            </p:cNvSpPr>
            <p:nvPr/>
          </p:nvSpPr>
          <p:spPr bwMode="auto">
            <a:xfrm>
              <a:off x="1801813" y="2597150"/>
              <a:ext cx="93662" cy="95250"/>
            </a:xfrm>
            <a:custGeom>
              <a:avLst/>
              <a:gdLst>
                <a:gd name="T0" fmla="*/ 30 w 59"/>
                <a:gd name="T1" fmla="*/ 0 h 60"/>
                <a:gd name="T2" fmla="*/ 59 w 59"/>
                <a:gd name="T3" fmla="*/ 30 h 60"/>
                <a:gd name="T4" fmla="*/ 30 w 59"/>
                <a:gd name="T5" fmla="*/ 60 h 60"/>
                <a:gd name="T6" fmla="*/ 0 w 59"/>
                <a:gd name="T7" fmla="*/ 30 h 60"/>
                <a:gd name="T8" fmla="*/ 3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0" y="0"/>
                  </a:moveTo>
                  <a:lnTo>
                    <a:pt x="59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64" name="Freeform 128"/>
            <p:cNvSpPr>
              <a:spLocks/>
            </p:cNvSpPr>
            <p:nvPr/>
          </p:nvSpPr>
          <p:spPr bwMode="auto">
            <a:xfrm>
              <a:off x="1971675" y="2692400"/>
              <a:ext cx="93663" cy="93663"/>
            </a:xfrm>
            <a:custGeom>
              <a:avLst/>
              <a:gdLst>
                <a:gd name="T0" fmla="*/ 29 w 59"/>
                <a:gd name="T1" fmla="*/ 0 h 59"/>
                <a:gd name="T2" fmla="*/ 59 w 59"/>
                <a:gd name="T3" fmla="*/ 29 h 59"/>
                <a:gd name="T4" fmla="*/ 29 w 59"/>
                <a:gd name="T5" fmla="*/ 59 h 59"/>
                <a:gd name="T6" fmla="*/ 0 w 59"/>
                <a:gd name="T7" fmla="*/ 29 h 59"/>
                <a:gd name="T8" fmla="*/ 29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59" y="29"/>
                  </a:lnTo>
                  <a:lnTo>
                    <a:pt x="29" y="59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65" name="Freeform 129"/>
            <p:cNvSpPr>
              <a:spLocks/>
            </p:cNvSpPr>
            <p:nvPr/>
          </p:nvSpPr>
          <p:spPr bwMode="auto">
            <a:xfrm>
              <a:off x="2319338" y="2822575"/>
              <a:ext cx="93662" cy="93663"/>
            </a:xfrm>
            <a:custGeom>
              <a:avLst/>
              <a:gdLst>
                <a:gd name="T0" fmla="*/ 29 w 59"/>
                <a:gd name="T1" fmla="*/ 0 h 59"/>
                <a:gd name="T2" fmla="*/ 59 w 59"/>
                <a:gd name="T3" fmla="*/ 30 h 59"/>
                <a:gd name="T4" fmla="*/ 29 w 59"/>
                <a:gd name="T5" fmla="*/ 59 h 59"/>
                <a:gd name="T6" fmla="*/ 0 w 59"/>
                <a:gd name="T7" fmla="*/ 30 h 59"/>
                <a:gd name="T8" fmla="*/ 29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59" y="3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66" name="Freeform 130"/>
            <p:cNvSpPr>
              <a:spLocks/>
            </p:cNvSpPr>
            <p:nvPr/>
          </p:nvSpPr>
          <p:spPr bwMode="auto">
            <a:xfrm>
              <a:off x="2994025" y="3001963"/>
              <a:ext cx="95250" cy="93662"/>
            </a:xfrm>
            <a:custGeom>
              <a:avLst/>
              <a:gdLst>
                <a:gd name="T0" fmla="*/ 30 w 60"/>
                <a:gd name="T1" fmla="*/ 0 h 59"/>
                <a:gd name="T2" fmla="*/ 60 w 60"/>
                <a:gd name="T3" fmla="*/ 29 h 59"/>
                <a:gd name="T4" fmla="*/ 30 w 60"/>
                <a:gd name="T5" fmla="*/ 59 h 59"/>
                <a:gd name="T6" fmla="*/ 0 w 60"/>
                <a:gd name="T7" fmla="*/ 29 h 59"/>
                <a:gd name="T8" fmla="*/ 30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30" y="0"/>
                  </a:moveTo>
                  <a:lnTo>
                    <a:pt x="60" y="29"/>
                  </a:lnTo>
                  <a:lnTo>
                    <a:pt x="30" y="59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67" name="Freeform 131"/>
            <p:cNvSpPr>
              <a:spLocks/>
            </p:cNvSpPr>
            <p:nvPr/>
          </p:nvSpPr>
          <p:spPr bwMode="auto">
            <a:xfrm>
              <a:off x="3679825" y="3132138"/>
              <a:ext cx="93663" cy="95250"/>
            </a:xfrm>
            <a:custGeom>
              <a:avLst/>
              <a:gdLst>
                <a:gd name="T0" fmla="*/ 30 w 59"/>
                <a:gd name="T1" fmla="*/ 0 h 60"/>
                <a:gd name="T2" fmla="*/ 59 w 59"/>
                <a:gd name="T3" fmla="*/ 30 h 60"/>
                <a:gd name="T4" fmla="*/ 30 w 59"/>
                <a:gd name="T5" fmla="*/ 60 h 60"/>
                <a:gd name="T6" fmla="*/ 0 w 59"/>
                <a:gd name="T7" fmla="*/ 30 h 60"/>
                <a:gd name="T8" fmla="*/ 3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0" y="0"/>
                  </a:moveTo>
                  <a:lnTo>
                    <a:pt x="59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68" name="Rectangle 132"/>
            <p:cNvSpPr>
              <a:spLocks noChangeArrowheads="1"/>
            </p:cNvSpPr>
            <p:nvPr/>
          </p:nvSpPr>
          <p:spPr bwMode="auto">
            <a:xfrm>
              <a:off x="1801813" y="2692400"/>
              <a:ext cx="85725" cy="8413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69" name="Rectangle 133"/>
            <p:cNvSpPr>
              <a:spLocks noChangeArrowheads="1"/>
            </p:cNvSpPr>
            <p:nvPr/>
          </p:nvSpPr>
          <p:spPr bwMode="auto">
            <a:xfrm>
              <a:off x="1971675" y="2795588"/>
              <a:ext cx="84138" cy="8413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70" name="Rectangle 134"/>
            <p:cNvSpPr>
              <a:spLocks noChangeArrowheads="1"/>
            </p:cNvSpPr>
            <p:nvPr/>
          </p:nvSpPr>
          <p:spPr bwMode="auto">
            <a:xfrm>
              <a:off x="2319338" y="2944813"/>
              <a:ext cx="84137" cy="8413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71" name="Rectangle 135"/>
            <p:cNvSpPr>
              <a:spLocks noChangeArrowheads="1"/>
            </p:cNvSpPr>
            <p:nvPr/>
          </p:nvSpPr>
          <p:spPr bwMode="auto">
            <a:xfrm>
              <a:off x="2994025" y="3132138"/>
              <a:ext cx="85725" cy="8572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72" name="Rectangle 136"/>
            <p:cNvSpPr>
              <a:spLocks noChangeArrowheads="1"/>
            </p:cNvSpPr>
            <p:nvPr/>
          </p:nvSpPr>
          <p:spPr bwMode="auto">
            <a:xfrm>
              <a:off x="3679825" y="3282950"/>
              <a:ext cx="84138" cy="8413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73" name="Oval 137"/>
            <p:cNvSpPr>
              <a:spLocks noChangeArrowheads="1"/>
            </p:cNvSpPr>
            <p:nvPr/>
          </p:nvSpPr>
          <p:spPr bwMode="auto">
            <a:xfrm>
              <a:off x="1801813" y="3001963"/>
              <a:ext cx="85725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74" name="Oval 138"/>
            <p:cNvSpPr>
              <a:spLocks noChangeArrowheads="1"/>
            </p:cNvSpPr>
            <p:nvPr/>
          </p:nvSpPr>
          <p:spPr bwMode="auto">
            <a:xfrm>
              <a:off x="1971675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75" name="Oval 139"/>
            <p:cNvSpPr>
              <a:spLocks noChangeArrowheads="1"/>
            </p:cNvSpPr>
            <p:nvPr/>
          </p:nvSpPr>
          <p:spPr bwMode="auto">
            <a:xfrm>
              <a:off x="2319338" y="3340100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76" name="Oval 140"/>
            <p:cNvSpPr>
              <a:spLocks noChangeArrowheads="1"/>
            </p:cNvSpPr>
            <p:nvPr/>
          </p:nvSpPr>
          <p:spPr bwMode="auto">
            <a:xfrm>
              <a:off x="2994025" y="3621088"/>
              <a:ext cx="85725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77" name="Oval 141"/>
            <p:cNvSpPr>
              <a:spLocks noChangeArrowheads="1"/>
            </p:cNvSpPr>
            <p:nvPr/>
          </p:nvSpPr>
          <p:spPr bwMode="auto">
            <a:xfrm>
              <a:off x="3679825" y="3892550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78" name="Freeform 142"/>
            <p:cNvSpPr>
              <a:spLocks/>
            </p:cNvSpPr>
            <p:nvPr/>
          </p:nvSpPr>
          <p:spPr bwMode="auto">
            <a:xfrm>
              <a:off x="1971675" y="1939925"/>
              <a:ext cx="93663" cy="95250"/>
            </a:xfrm>
            <a:custGeom>
              <a:avLst/>
              <a:gdLst>
                <a:gd name="T0" fmla="*/ 29 w 59"/>
                <a:gd name="T1" fmla="*/ 0 h 60"/>
                <a:gd name="T2" fmla="*/ 59 w 59"/>
                <a:gd name="T3" fmla="*/ 30 h 60"/>
                <a:gd name="T4" fmla="*/ 29 w 59"/>
                <a:gd name="T5" fmla="*/ 60 h 60"/>
                <a:gd name="T6" fmla="*/ 0 w 59"/>
                <a:gd name="T7" fmla="*/ 30 h 60"/>
                <a:gd name="T8" fmla="*/ 29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9" y="0"/>
                  </a:moveTo>
                  <a:lnTo>
                    <a:pt x="59" y="30"/>
                  </a:lnTo>
                  <a:lnTo>
                    <a:pt x="29" y="60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79" name="Freeform 143"/>
            <p:cNvSpPr>
              <a:spLocks/>
            </p:cNvSpPr>
            <p:nvPr/>
          </p:nvSpPr>
          <p:spPr bwMode="auto">
            <a:xfrm>
              <a:off x="2319338" y="2052638"/>
              <a:ext cx="93662" cy="95250"/>
            </a:xfrm>
            <a:custGeom>
              <a:avLst/>
              <a:gdLst>
                <a:gd name="T0" fmla="*/ 29 w 59"/>
                <a:gd name="T1" fmla="*/ 0 h 60"/>
                <a:gd name="T2" fmla="*/ 59 w 59"/>
                <a:gd name="T3" fmla="*/ 30 h 60"/>
                <a:gd name="T4" fmla="*/ 29 w 59"/>
                <a:gd name="T5" fmla="*/ 60 h 60"/>
                <a:gd name="T6" fmla="*/ 0 w 59"/>
                <a:gd name="T7" fmla="*/ 30 h 60"/>
                <a:gd name="T8" fmla="*/ 29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9" y="0"/>
                  </a:moveTo>
                  <a:lnTo>
                    <a:pt x="59" y="30"/>
                  </a:lnTo>
                  <a:lnTo>
                    <a:pt x="29" y="60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80" name="Freeform 144"/>
            <p:cNvSpPr>
              <a:spLocks/>
            </p:cNvSpPr>
            <p:nvPr/>
          </p:nvSpPr>
          <p:spPr bwMode="auto">
            <a:xfrm>
              <a:off x="2994025" y="2203450"/>
              <a:ext cx="95250" cy="93663"/>
            </a:xfrm>
            <a:custGeom>
              <a:avLst/>
              <a:gdLst>
                <a:gd name="T0" fmla="*/ 30 w 60"/>
                <a:gd name="T1" fmla="*/ 0 h 59"/>
                <a:gd name="T2" fmla="*/ 60 w 60"/>
                <a:gd name="T3" fmla="*/ 30 h 59"/>
                <a:gd name="T4" fmla="*/ 30 w 60"/>
                <a:gd name="T5" fmla="*/ 59 h 59"/>
                <a:gd name="T6" fmla="*/ 0 w 60"/>
                <a:gd name="T7" fmla="*/ 30 h 59"/>
                <a:gd name="T8" fmla="*/ 30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30" y="0"/>
                  </a:moveTo>
                  <a:lnTo>
                    <a:pt x="60" y="30"/>
                  </a:lnTo>
                  <a:lnTo>
                    <a:pt x="30" y="59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81" name="Freeform 145"/>
            <p:cNvSpPr>
              <a:spLocks/>
            </p:cNvSpPr>
            <p:nvPr/>
          </p:nvSpPr>
          <p:spPr bwMode="auto">
            <a:xfrm>
              <a:off x="3679825" y="2316163"/>
              <a:ext cx="93663" cy="93662"/>
            </a:xfrm>
            <a:custGeom>
              <a:avLst/>
              <a:gdLst>
                <a:gd name="T0" fmla="*/ 30 w 59"/>
                <a:gd name="T1" fmla="*/ 0 h 59"/>
                <a:gd name="T2" fmla="*/ 59 w 59"/>
                <a:gd name="T3" fmla="*/ 30 h 59"/>
                <a:gd name="T4" fmla="*/ 30 w 59"/>
                <a:gd name="T5" fmla="*/ 59 h 59"/>
                <a:gd name="T6" fmla="*/ 0 w 59"/>
                <a:gd name="T7" fmla="*/ 30 h 59"/>
                <a:gd name="T8" fmla="*/ 3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lnTo>
                    <a:pt x="59" y="30"/>
                  </a:lnTo>
                  <a:lnTo>
                    <a:pt x="30" y="59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82" name="Freeform 146"/>
            <p:cNvSpPr>
              <a:spLocks/>
            </p:cNvSpPr>
            <p:nvPr/>
          </p:nvSpPr>
          <p:spPr bwMode="auto">
            <a:xfrm>
              <a:off x="4356100" y="2419350"/>
              <a:ext cx="93663" cy="93663"/>
            </a:xfrm>
            <a:custGeom>
              <a:avLst/>
              <a:gdLst>
                <a:gd name="T0" fmla="*/ 30 w 59"/>
                <a:gd name="T1" fmla="*/ 0 h 59"/>
                <a:gd name="T2" fmla="*/ 59 w 59"/>
                <a:gd name="T3" fmla="*/ 30 h 59"/>
                <a:gd name="T4" fmla="*/ 30 w 59"/>
                <a:gd name="T5" fmla="*/ 59 h 59"/>
                <a:gd name="T6" fmla="*/ 0 w 59"/>
                <a:gd name="T7" fmla="*/ 30 h 59"/>
                <a:gd name="T8" fmla="*/ 3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lnTo>
                    <a:pt x="59" y="30"/>
                  </a:lnTo>
                  <a:lnTo>
                    <a:pt x="30" y="59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83" name="Rectangle 147"/>
            <p:cNvSpPr>
              <a:spLocks noChangeArrowheads="1"/>
            </p:cNvSpPr>
            <p:nvPr/>
          </p:nvSpPr>
          <p:spPr bwMode="auto">
            <a:xfrm>
              <a:off x="1971675" y="1997075"/>
              <a:ext cx="84138" cy="8413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84" name="Rectangle 148"/>
            <p:cNvSpPr>
              <a:spLocks noChangeArrowheads="1"/>
            </p:cNvSpPr>
            <p:nvPr/>
          </p:nvSpPr>
          <p:spPr bwMode="auto">
            <a:xfrm>
              <a:off x="2319338" y="2109788"/>
              <a:ext cx="84137" cy="8413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85" name="Rectangle 149"/>
            <p:cNvSpPr>
              <a:spLocks noChangeArrowheads="1"/>
            </p:cNvSpPr>
            <p:nvPr/>
          </p:nvSpPr>
          <p:spPr bwMode="auto">
            <a:xfrm>
              <a:off x="2994025" y="2287588"/>
              <a:ext cx="85725" cy="8572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86" name="Rectangle 150"/>
            <p:cNvSpPr>
              <a:spLocks noChangeArrowheads="1"/>
            </p:cNvSpPr>
            <p:nvPr/>
          </p:nvSpPr>
          <p:spPr bwMode="auto">
            <a:xfrm>
              <a:off x="3679825" y="2409825"/>
              <a:ext cx="84138" cy="8413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87" name="Rectangle 151"/>
            <p:cNvSpPr>
              <a:spLocks noChangeArrowheads="1"/>
            </p:cNvSpPr>
            <p:nvPr/>
          </p:nvSpPr>
          <p:spPr bwMode="auto">
            <a:xfrm>
              <a:off x="4356100" y="2513013"/>
              <a:ext cx="84138" cy="8413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88" name="Oval 152"/>
            <p:cNvSpPr>
              <a:spLocks noChangeArrowheads="1"/>
            </p:cNvSpPr>
            <p:nvPr/>
          </p:nvSpPr>
          <p:spPr bwMode="auto">
            <a:xfrm>
              <a:off x="1971675" y="2193925"/>
              <a:ext cx="84138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89" name="Oval 153"/>
            <p:cNvSpPr>
              <a:spLocks noChangeArrowheads="1"/>
            </p:cNvSpPr>
            <p:nvPr/>
          </p:nvSpPr>
          <p:spPr bwMode="auto">
            <a:xfrm>
              <a:off x="2319338" y="2344738"/>
              <a:ext cx="84137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90" name="Oval 154"/>
            <p:cNvSpPr>
              <a:spLocks noChangeArrowheads="1"/>
            </p:cNvSpPr>
            <p:nvPr/>
          </p:nvSpPr>
          <p:spPr bwMode="auto">
            <a:xfrm>
              <a:off x="2994025" y="2551113"/>
              <a:ext cx="85725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91" name="Oval 155"/>
            <p:cNvSpPr>
              <a:spLocks noChangeArrowheads="1"/>
            </p:cNvSpPr>
            <p:nvPr/>
          </p:nvSpPr>
          <p:spPr bwMode="auto">
            <a:xfrm>
              <a:off x="3679825" y="2700338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92" name="Oval 156"/>
            <p:cNvSpPr>
              <a:spLocks noChangeArrowheads="1"/>
            </p:cNvSpPr>
            <p:nvPr/>
          </p:nvSpPr>
          <p:spPr bwMode="auto">
            <a:xfrm>
              <a:off x="4356100" y="2832100"/>
              <a:ext cx="84138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93" name="Freeform 157"/>
            <p:cNvSpPr>
              <a:spLocks/>
            </p:cNvSpPr>
            <p:nvPr/>
          </p:nvSpPr>
          <p:spPr bwMode="auto">
            <a:xfrm>
              <a:off x="2319338" y="1358900"/>
              <a:ext cx="93662" cy="93663"/>
            </a:xfrm>
            <a:custGeom>
              <a:avLst/>
              <a:gdLst>
                <a:gd name="T0" fmla="*/ 29 w 59"/>
                <a:gd name="T1" fmla="*/ 0 h 59"/>
                <a:gd name="T2" fmla="*/ 59 w 59"/>
                <a:gd name="T3" fmla="*/ 29 h 59"/>
                <a:gd name="T4" fmla="*/ 29 w 59"/>
                <a:gd name="T5" fmla="*/ 59 h 59"/>
                <a:gd name="T6" fmla="*/ 0 w 59"/>
                <a:gd name="T7" fmla="*/ 29 h 59"/>
                <a:gd name="T8" fmla="*/ 29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59" y="29"/>
                  </a:lnTo>
                  <a:lnTo>
                    <a:pt x="29" y="59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94" name="Freeform 158"/>
            <p:cNvSpPr>
              <a:spLocks/>
            </p:cNvSpPr>
            <p:nvPr/>
          </p:nvSpPr>
          <p:spPr bwMode="auto">
            <a:xfrm>
              <a:off x="2994025" y="1500188"/>
              <a:ext cx="95250" cy="93662"/>
            </a:xfrm>
            <a:custGeom>
              <a:avLst/>
              <a:gdLst>
                <a:gd name="T0" fmla="*/ 30 w 60"/>
                <a:gd name="T1" fmla="*/ 0 h 59"/>
                <a:gd name="T2" fmla="*/ 60 w 60"/>
                <a:gd name="T3" fmla="*/ 29 h 59"/>
                <a:gd name="T4" fmla="*/ 30 w 60"/>
                <a:gd name="T5" fmla="*/ 59 h 59"/>
                <a:gd name="T6" fmla="*/ 0 w 60"/>
                <a:gd name="T7" fmla="*/ 29 h 59"/>
                <a:gd name="T8" fmla="*/ 30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30" y="0"/>
                  </a:moveTo>
                  <a:lnTo>
                    <a:pt x="60" y="29"/>
                  </a:lnTo>
                  <a:lnTo>
                    <a:pt x="30" y="59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95" name="Freeform 159"/>
            <p:cNvSpPr>
              <a:spLocks/>
            </p:cNvSpPr>
            <p:nvPr/>
          </p:nvSpPr>
          <p:spPr bwMode="auto">
            <a:xfrm>
              <a:off x="3679825" y="1593850"/>
              <a:ext cx="93663" cy="93663"/>
            </a:xfrm>
            <a:custGeom>
              <a:avLst/>
              <a:gdLst>
                <a:gd name="T0" fmla="*/ 30 w 59"/>
                <a:gd name="T1" fmla="*/ 0 h 59"/>
                <a:gd name="T2" fmla="*/ 59 w 59"/>
                <a:gd name="T3" fmla="*/ 29 h 59"/>
                <a:gd name="T4" fmla="*/ 30 w 59"/>
                <a:gd name="T5" fmla="*/ 59 h 59"/>
                <a:gd name="T6" fmla="*/ 0 w 59"/>
                <a:gd name="T7" fmla="*/ 29 h 59"/>
                <a:gd name="T8" fmla="*/ 3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lnTo>
                    <a:pt x="59" y="29"/>
                  </a:lnTo>
                  <a:lnTo>
                    <a:pt x="30" y="59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96" name="Freeform 160"/>
            <p:cNvSpPr>
              <a:spLocks/>
            </p:cNvSpPr>
            <p:nvPr/>
          </p:nvSpPr>
          <p:spPr bwMode="auto">
            <a:xfrm>
              <a:off x="4356100" y="1677988"/>
              <a:ext cx="93663" cy="93662"/>
            </a:xfrm>
            <a:custGeom>
              <a:avLst/>
              <a:gdLst>
                <a:gd name="T0" fmla="*/ 30 w 59"/>
                <a:gd name="T1" fmla="*/ 0 h 59"/>
                <a:gd name="T2" fmla="*/ 59 w 59"/>
                <a:gd name="T3" fmla="*/ 29 h 59"/>
                <a:gd name="T4" fmla="*/ 30 w 59"/>
                <a:gd name="T5" fmla="*/ 59 h 59"/>
                <a:gd name="T6" fmla="*/ 0 w 59"/>
                <a:gd name="T7" fmla="*/ 29 h 59"/>
                <a:gd name="T8" fmla="*/ 3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lnTo>
                    <a:pt x="59" y="29"/>
                  </a:lnTo>
                  <a:lnTo>
                    <a:pt x="30" y="59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97" name="Freeform 161"/>
            <p:cNvSpPr>
              <a:spLocks/>
            </p:cNvSpPr>
            <p:nvPr/>
          </p:nvSpPr>
          <p:spPr bwMode="auto">
            <a:xfrm>
              <a:off x="5041900" y="1752600"/>
              <a:ext cx="93663" cy="93663"/>
            </a:xfrm>
            <a:custGeom>
              <a:avLst/>
              <a:gdLst>
                <a:gd name="T0" fmla="*/ 29 w 59"/>
                <a:gd name="T1" fmla="*/ 0 h 59"/>
                <a:gd name="T2" fmla="*/ 59 w 59"/>
                <a:gd name="T3" fmla="*/ 30 h 59"/>
                <a:gd name="T4" fmla="*/ 29 w 59"/>
                <a:gd name="T5" fmla="*/ 59 h 59"/>
                <a:gd name="T6" fmla="*/ 0 w 59"/>
                <a:gd name="T7" fmla="*/ 30 h 59"/>
                <a:gd name="T8" fmla="*/ 29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59" y="3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98" name="Freeform 162"/>
            <p:cNvSpPr>
              <a:spLocks/>
            </p:cNvSpPr>
            <p:nvPr/>
          </p:nvSpPr>
          <p:spPr bwMode="auto">
            <a:xfrm>
              <a:off x="5726113" y="1819275"/>
              <a:ext cx="95250" cy="93663"/>
            </a:xfrm>
            <a:custGeom>
              <a:avLst/>
              <a:gdLst>
                <a:gd name="T0" fmla="*/ 30 w 60"/>
                <a:gd name="T1" fmla="*/ 0 h 59"/>
                <a:gd name="T2" fmla="*/ 60 w 60"/>
                <a:gd name="T3" fmla="*/ 29 h 59"/>
                <a:gd name="T4" fmla="*/ 30 w 60"/>
                <a:gd name="T5" fmla="*/ 59 h 59"/>
                <a:gd name="T6" fmla="*/ 0 w 60"/>
                <a:gd name="T7" fmla="*/ 29 h 59"/>
                <a:gd name="T8" fmla="*/ 30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30" y="0"/>
                  </a:moveTo>
                  <a:lnTo>
                    <a:pt x="60" y="29"/>
                  </a:lnTo>
                  <a:lnTo>
                    <a:pt x="30" y="59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899" name="Freeform 163"/>
            <p:cNvSpPr>
              <a:spLocks/>
            </p:cNvSpPr>
            <p:nvPr/>
          </p:nvSpPr>
          <p:spPr bwMode="auto">
            <a:xfrm>
              <a:off x="6402388" y="1874838"/>
              <a:ext cx="93662" cy="93662"/>
            </a:xfrm>
            <a:custGeom>
              <a:avLst/>
              <a:gdLst>
                <a:gd name="T0" fmla="*/ 30 w 59"/>
                <a:gd name="T1" fmla="*/ 0 h 59"/>
                <a:gd name="T2" fmla="*/ 59 w 59"/>
                <a:gd name="T3" fmla="*/ 30 h 59"/>
                <a:gd name="T4" fmla="*/ 30 w 59"/>
                <a:gd name="T5" fmla="*/ 59 h 59"/>
                <a:gd name="T6" fmla="*/ 0 w 59"/>
                <a:gd name="T7" fmla="*/ 30 h 59"/>
                <a:gd name="T8" fmla="*/ 3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lnTo>
                    <a:pt x="59" y="30"/>
                  </a:lnTo>
                  <a:lnTo>
                    <a:pt x="30" y="59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00" name="Freeform 164"/>
            <p:cNvSpPr>
              <a:spLocks/>
            </p:cNvSpPr>
            <p:nvPr/>
          </p:nvSpPr>
          <p:spPr bwMode="auto">
            <a:xfrm>
              <a:off x="7088188" y="1922463"/>
              <a:ext cx="93662" cy="93662"/>
            </a:xfrm>
            <a:custGeom>
              <a:avLst/>
              <a:gdLst>
                <a:gd name="T0" fmla="*/ 30 w 59"/>
                <a:gd name="T1" fmla="*/ 0 h 59"/>
                <a:gd name="T2" fmla="*/ 59 w 59"/>
                <a:gd name="T3" fmla="*/ 29 h 59"/>
                <a:gd name="T4" fmla="*/ 30 w 59"/>
                <a:gd name="T5" fmla="*/ 59 h 59"/>
                <a:gd name="T6" fmla="*/ 0 w 59"/>
                <a:gd name="T7" fmla="*/ 29 h 59"/>
                <a:gd name="T8" fmla="*/ 3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lnTo>
                    <a:pt x="59" y="29"/>
                  </a:lnTo>
                  <a:lnTo>
                    <a:pt x="30" y="59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01" name="Freeform 165"/>
            <p:cNvSpPr>
              <a:spLocks/>
            </p:cNvSpPr>
            <p:nvPr/>
          </p:nvSpPr>
          <p:spPr bwMode="auto">
            <a:xfrm>
              <a:off x="7764463" y="1968500"/>
              <a:ext cx="93662" cy="93663"/>
            </a:xfrm>
            <a:custGeom>
              <a:avLst/>
              <a:gdLst>
                <a:gd name="T0" fmla="*/ 29 w 59"/>
                <a:gd name="T1" fmla="*/ 0 h 59"/>
                <a:gd name="T2" fmla="*/ 59 w 59"/>
                <a:gd name="T3" fmla="*/ 30 h 59"/>
                <a:gd name="T4" fmla="*/ 29 w 59"/>
                <a:gd name="T5" fmla="*/ 59 h 59"/>
                <a:gd name="T6" fmla="*/ 0 w 59"/>
                <a:gd name="T7" fmla="*/ 30 h 59"/>
                <a:gd name="T8" fmla="*/ 29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59" y="3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02" name="Rectangle 166"/>
            <p:cNvSpPr>
              <a:spLocks noChangeArrowheads="1"/>
            </p:cNvSpPr>
            <p:nvPr/>
          </p:nvSpPr>
          <p:spPr bwMode="auto">
            <a:xfrm>
              <a:off x="2319338" y="1377950"/>
              <a:ext cx="84137" cy="8413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03" name="Rectangle 167"/>
            <p:cNvSpPr>
              <a:spLocks noChangeArrowheads="1"/>
            </p:cNvSpPr>
            <p:nvPr/>
          </p:nvSpPr>
          <p:spPr bwMode="auto">
            <a:xfrm>
              <a:off x="2994025" y="1517650"/>
              <a:ext cx="85725" cy="8572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04" name="Rectangle 168"/>
            <p:cNvSpPr>
              <a:spLocks noChangeArrowheads="1"/>
            </p:cNvSpPr>
            <p:nvPr/>
          </p:nvSpPr>
          <p:spPr bwMode="auto">
            <a:xfrm>
              <a:off x="3679825" y="1630363"/>
              <a:ext cx="84138" cy="8572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05" name="Rectangle 169"/>
            <p:cNvSpPr>
              <a:spLocks noChangeArrowheads="1"/>
            </p:cNvSpPr>
            <p:nvPr/>
          </p:nvSpPr>
          <p:spPr bwMode="auto">
            <a:xfrm>
              <a:off x="4356100" y="1716088"/>
              <a:ext cx="84138" cy="8413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06" name="Rectangle 170"/>
            <p:cNvSpPr>
              <a:spLocks noChangeArrowheads="1"/>
            </p:cNvSpPr>
            <p:nvPr/>
          </p:nvSpPr>
          <p:spPr bwMode="auto">
            <a:xfrm>
              <a:off x="5041900" y="1800225"/>
              <a:ext cx="84138" cy="8413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07" name="Rectangle 171"/>
            <p:cNvSpPr>
              <a:spLocks noChangeArrowheads="1"/>
            </p:cNvSpPr>
            <p:nvPr/>
          </p:nvSpPr>
          <p:spPr bwMode="auto">
            <a:xfrm>
              <a:off x="5726113" y="1874838"/>
              <a:ext cx="85725" cy="8413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08" name="Rectangle 172"/>
            <p:cNvSpPr>
              <a:spLocks noChangeArrowheads="1"/>
            </p:cNvSpPr>
            <p:nvPr/>
          </p:nvSpPr>
          <p:spPr bwMode="auto">
            <a:xfrm>
              <a:off x="6402388" y="1939925"/>
              <a:ext cx="85725" cy="8572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09" name="Rectangle 173"/>
            <p:cNvSpPr>
              <a:spLocks noChangeArrowheads="1"/>
            </p:cNvSpPr>
            <p:nvPr/>
          </p:nvSpPr>
          <p:spPr bwMode="auto">
            <a:xfrm>
              <a:off x="7088188" y="1997075"/>
              <a:ext cx="84137" cy="8413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10" name="Rectangle 174"/>
            <p:cNvSpPr>
              <a:spLocks noChangeArrowheads="1"/>
            </p:cNvSpPr>
            <p:nvPr/>
          </p:nvSpPr>
          <p:spPr bwMode="auto">
            <a:xfrm>
              <a:off x="7764463" y="2052638"/>
              <a:ext cx="84137" cy="8572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6911" name="Group 175"/>
            <p:cNvGrpSpPr>
              <a:grpSpLocks/>
            </p:cNvGrpSpPr>
            <p:nvPr/>
          </p:nvGrpSpPr>
          <p:grpSpPr bwMode="auto">
            <a:xfrm>
              <a:off x="1801813" y="1423988"/>
              <a:ext cx="6056312" cy="2947987"/>
              <a:chOff x="1140" y="941"/>
              <a:chExt cx="3815" cy="1857"/>
            </a:xfrm>
          </p:grpSpPr>
          <p:sp>
            <p:nvSpPr>
              <p:cNvPr id="116912" name="Freeform 176"/>
              <p:cNvSpPr>
                <a:spLocks/>
              </p:cNvSpPr>
              <p:nvPr/>
            </p:nvSpPr>
            <p:spPr bwMode="auto">
              <a:xfrm>
                <a:off x="1140" y="2437"/>
                <a:ext cx="59" cy="59"/>
              </a:xfrm>
              <a:custGeom>
                <a:avLst/>
                <a:gdLst>
                  <a:gd name="T0" fmla="*/ 30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30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13" name="Freeform 177"/>
              <p:cNvSpPr>
                <a:spLocks/>
              </p:cNvSpPr>
              <p:nvPr/>
            </p:nvSpPr>
            <p:spPr bwMode="auto">
              <a:xfrm>
                <a:off x="1247" y="2538"/>
                <a:ext cx="59" cy="59"/>
              </a:xfrm>
              <a:custGeom>
                <a:avLst/>
                <a:gdLst>
                  <a:gd name="T0" fmla="*/ 29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29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14" name="Freeform 178"/>
              <p:cNvSpPr>
                <a:spLocks/>
              </p:cNvSpPr>
              <p:nvPr/>
            </p:nvSpPr>
            <p:spPr bwMode="auto">
              <a:xfrm>
                <a:off x="1353" y="2609"/>
                <a:ext cx="59" cy="59"/>
              </a:xfrm>
              <a:custGeom>
                <a:avLst/>
                <a:gdLst>
                  <a:gd name="T0" fmla="*/ 30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30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15" name="Freeform 179"/>
              <p:cNvSpPr>
                <a:spLocks/>
              </p:cNvSpPr>
              <p:nvPr/>
            </p:nvSpPr>
            <p:spPr bwMode="auto">
              <a:xfrm>
                <a:off x="1466" y="2680"/>
                <a:ext cx="59" cy="59"/>
              </a:xfrm>
              <a:custGeom>
                <a:avLst/>
                <a:gdLst>
                  <a:gd name="T0" fmla="*/ 29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29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16" name="Freeform 180"/>
              <p:cNvSpPr>
                <a:spLocks/>
              </p:cNvSpPr>
              <p:nvPr/>
            </p:nvSpPr>
            <p:spPr bwMode="auto">
              <a:xfrm>
                <a:off x="1572" y="2739"/>
                <a:ext cx="59" cy="59"/>
              </a:xfrm>
              <a:custGeom>
                <a:avLst/>
                <a:gdLst>
                  <a:gd name="T0" fmla="*/ 30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30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17" name="Freeform 181"/>
              <p:cNvSpPr>
                <a:spLocks/>
              </p:cNvSpPr>
              <p:nvPr/>
            </p:nvSpPr>
            <p:spPr bwMode="auto">
              <a:xfrm>
                <a:off x="1140" y="1822"/>
                <a:ext cx="59" cy="59"/>
              </a:xfrm>
              <a:custGeom>
                <a:avLst/>
                <a:gdLst>
                  <a:gd name="T0" fmla="*/ 30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30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18" name="Freeform 182"/>
              <p:cNvSpPr>
                <a:spLocks/>
              </p:cNvSpPr>
              <p:nvPr/>
            </p:nvSpPr>
            <p:spPr bwMode="auto">
              <a:xfrm>
                <a:off x="1247" y="1899"/>
                <a:ext cx="59" cy="59"/>
              </a:xfrm>
              <a:custGeom>
                <a:avLst/>
                <a:gdLst>
                  <a:gd name="T0" fmla="*/ 29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29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19" name="Freeform 183"/>
              <p:cNvSpPr>
                <a:spLocks/>
              </p:cNvSpPr>
              <p:nvPr/>
            </p:nvSpPr>
            <p:spPr bwMode="auto">
              <a:xfrm>
                <a:off x="1466" y="2000"/>
                <a:ext cx="59" cy="59"/>
              </a:xfrm>
              <a:custGeom>
                <a:avLst/>
                <a:gdLst>
                  <a:gd name="T0" fmla="*/ 29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29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20" name="Freeform 184"/>
              <p:cNvSpPr>
                <a:spLocks/>
              </p:cNvSpPr>
              <p:nvPr/>
            </p:nvSpPr>
            <p:spPr bwMode="auto">
              <a:xfrm>
                <a:off x="1891" y="2142"/>
                <a:ext cx="60" cy="59"/>
              </a:xfrm>
              <a:custGeom>
                <a:avLst/>
                <a:gdLst>
                  <a:gd name="T0" fmla="*/ 30 w 60"/>
                  <a:gd name="T1" fmla="*/ 0 h 59"/>
                  <a:gd name="T2" fmla="*/ 60 w 60"/>
                  <a:gd name="T3" fmla="*/ 59 h 59"/>
                  <a:gd name="T4" fmla="*/ 0 w 60"/>
                  <a:gd name="T5" fmla="*/ 59 h 59"/>
                  <a:gd name="T6" fmla="*/ 30 w 60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9">
                    <a:moveTo>
                      <a:pt x="30" y="0"/>
                    </a:moveTo>
                    <a:lnTo>
                      <a:pt x="60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21" name="Freeform 185"/>
              <p:cNvSpPr>
                <a:spLocks/>
              </p:cNvSpPr>
              <p:nvPr/>
            </p:nvSpPr>
            <p:spPr bwMode="auto">
              <a:xfrm>
                <a:off x="2323" y="2254"/>
                <a:ext cx="59" cy="59"/>
              </a:xfrm>
              <a:custGeom>
                <a:avLst/>
                <a:gdLst>
                  <a:gd name="T0" fmla="*/ 30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30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22" name="Freeform 186"/>
              <p:cNvSpPr>
                <a:spLocks/>
              </p:cNvSpPr>
              <p:nvPr/>
            </p:nvSpPr>
            <p:spPr bwMode="auto">
              <a:xfrm>
                <a:off x="1247" y="1349"/>
                <a:ext cx="59" cy="59"/>
              </a:xfrm>
              <a:custGeom>
                <a:avLst/>
                <a:gdLst>
                  <a:gd name="T0" fmla="*/ 29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29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23" name="Freeform 187"/>
              <p:cNvSpPr>
                <a:spLocks/>
              </p:cNvSpPr>
              <p:nvPr/>
            </p:nvSpPr>
            <p:spPr bwMode="auto">
              <a:xfrm>
                <a:off x="1466" y="1438"/>
                <a:ext cx="59" cy="59"/>
              </a:xfrm>
              <a:custGeom>
                <a:avLst/>
                <a:gdLst>
                  <a:gd name="T0" fmla="*/ 29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29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24" name="Freeform 188"/>
              <p:cNvSpPr>
                <a:spLocks/>
              </p:cNvSpPr>
              <p:nvPr/>
            </p:nvSpPr>
            <p:spPr bwMode="auto">
              <a:xfrm>
                <a:off x="1891" y="1556"/>
                <a:ext cx="60" cy="59"/>
              </a:xfrm>
              <a:custGeom>
                <a:avLst/>
                <a:gdLst>
                  <a:gd name="T0" fmla="*/ 30 w 60"/>
                  <a:gd name="T1" fmla="*/ 0 h 59"/>
                  <a:gd name="T2" fmla="*/ 60 w 60"/>
                  <a:gd name="T3" fmla="*/ 59 h 59"/>
                  <a:gd name="T4" fmla="*/ 0 w 60"/>
                  <a:gd name="T5" fmla="*/ 59 h 59"/>
                  <a:gd name="T6" fmla="*/ 30 w 60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9">
                    <a:moveTo>
                      <a:pt x="30" y="0"/>
                    </a:moveTo>
                    <a:lnTo>
                      <a:pt x="60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25" name="Freeform 189"/>
              <p:cNvSpPr>
                <a:spLocks/>
              </p:cNvSpPr>
              <p:nvPr/>
            </p:nvSpPr>
            <p:spPr bwMode="auto">
              <a:xfrm>
                <a:off x="2323" y="1639"/>
                <a:ext cx="59" cy="59"/>
              </a:xfrm>
              <a:custGeom>
                <a:avLst/>
                <a:gdLst>
                  <a:gd name="T0" fmla="*/ 30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30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26" name="Freeform 190"/>
              <p:cNvSpPr>
                <a:spLocks/>
              </p:cNvSpPr>
              <p:nvPr/>
            </p:nvSpPr>
            <p:spPr bwMode="auto">
              <a:xfrm>
                <a:off x="2749" y="1710"/>
                <a:ext cx="59" cy="59"/>
              </a:xfrm>
              <a:custGeom>
                <a:avLst/>
                <a:gdLst>
                  <a:gd name="T0" fmla="*/ 30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30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27" name="Freeform 191"/>
              <p:cNvSpPr>
                <a:spLocks/>
              </p:cNvSpPr>
              <p:nvPr/>
            </p:nvSpPr>
            <p:spPr bwMode="auto">
              <a:xfrm>
                <a:off x="1466" y="941"/>
                <a:ext cx="59" cy="59"/>
              </a:xfrm>
              <a:custGeom>
                <a:avLst/>
                <a:gdLst>
                  <a:gd name="T0" fmla="*/ 29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29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28" name="Freeform 192"/>
              <p:cNvSpPr>
                <a:spLocks/>
              </p:cNvSpPr>
              <p:nvPr/>
            </p:nvSpPr>
            <p:spPr bwMode="auto">
              <a:xfrm>
                <a:off x="1891" y="1042"/>
                <a:ext cx="60" cy="59"/>
              </a:xfrm>
              <a:custGeom>
                <a:avLst/>
                <a:gdLst>
                  <a:gd name="T0" fmla="*/ 30 w 60"/>
                  <a:gd name="T1" fmla="*/ 0 h 59"/>
                  <a:gd name="T2" fmla="*/ 60 w 60"/>
                  <a:gd name="T3" fmla="*/ 59 h 59"/>
                  <a:gd name="T4" fmla="*/ 0 w 60"/>
                  <a:gd name="T5" fmla="*/ 59 h 59"/>
                  <a:gd name="T6" fmla="*/ 30 w 60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9">
                    <a:moveTo>
                      <a:pt x="30" y="0"/>
                    </a:moveTo>
                    <a:lnTo>
                      <a:pt x="60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29" name="Freeform 193"/>
              <p:cNvSpPr>
                <a:spLocks/>
              </p:cNvSpPr>
              <p:nvPr/>
            </p:nvSpPr>
            <p:spPr bwMode="auto">
              <a:xfrm>
                <a:off x="2323" y="1119"/>
                <a:ext cx="59" cy="59"/>
              </a:xfrm>
              <a:custGeom>
                <a:avLst/>
                <a:gdLst>
                  <a:gd name="T0" fmla="*/ 30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30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30" name="Freeform 194"/>
              <p:cNvSpPr>
                <a:spLocks/>
              </p:cNvSpPr>
              <p:nvPr/>
            </p:nvSpPr>
            <p:spPr bwMode="auto">
              <a:xfrm>
                <a:off x="2749" y="1178"/>
                <a:ext cx="59" cy="59"/>
              </a:xfrm>
              <a:custGeom>
                <a:avLst/>
                <a:gdLst>
                  <a:gd name="T0" fmla="*/ 30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30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31" name="Freeform 195"/>
              <p:cNvSpPr>
                <a:spLocks/>
              </p:cNvSpPr>
              <p:nvPr/>
            </p:nvSpPr>
            <p:spPr bwMode="auto">
              <a:xfrm>
                <a:off x="3181" y="1237"/>
                <a:ext cx="59" cy="59"/>
              </a:xfrm>
              <a:custGeom>
                <a:avLst/>
                <a:gdLst>
                  <a:gd name="T0" fmla="*/ 29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29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29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32" name="Freeform 196"/>
              <p:cNvSpPr>
                <a:spLocks/>
              </p:cNvSpPr>
              <p:nvPr/>
            </p:nvSpPr>
            <p:spPr bwMode="auto">
              <a:xfrm>
                <a:off x="3612" y="1284"/>
                <a:ext cx="60" cy="59"/>
              </a:xfrm>
              <a:custGeom>
                <a:avLst/>
                <a:gdLst>
                  <a:gd name="T0" fmla="*/ 30 w 60"/>
                  <a:gd name="T1" fmla="*/ 0 h 59"/>
                  <a:gd name="T2" fmla="*/ 60 w 60"/>
                  <a:gd name="T3" fmla="*/ 59 h 59"/>
                  <a:gd name="T4" fmla="*/ 0 w 60"/>
                  <a:gd name="T5" fmla="*/ 59 h 59"/>
                  <a:gd name="T6" fmla="*/ 30 w 60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9">
                    <a:moveTo>
                      <a:pt x="30" y="0"/>
                    </a:moveTo>
                    <a:lnTo>
                      <a:pt x="60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33" name="Freeform 197"/>
              <p:cNvSpPr>
                <a:spLocks/>
              </p:cNvSpPr>
              <p:nvPr/>
            </p:nvSpPr>
            <p:spPr bwMode="auto">
              <a:xfrm>
                <a:off x="4038" y="1326"/>
                <a:ext cx="59" cy="59"/>
              </a:xfrm>
              <a:custGeom>
                <a:avLst/>
                <a:gdLst>
                  <a:gd name="T0" fmla="*/ 30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30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34" name="Freeform 198"/>
              <p:cNvSpPr>
                <a:spLocks/>
              </p:cNvSpPr>
              <p:nvPr/>
            </p:nvSpPr>
            <p:spPr bwMode="auto">
              <a:xfrm>
                <a:off x="4470" y="1367"/>
                <a:ext cx="59" cy="59"/>
              </a:xfrm>
              <a:custGeom>
                <a:avLst/>
                <a:gdLst>
                  <a:gd name="T0" fmla="*/ 30 w 59"/>
                  <a:gd name="T1" fmla="*/ 0 h 59"/>
                  <a:gd name="T2" fmla="*/ 59 w 59"/>
                  <a:gd name="T3" fmla="*/ 59 h 59"/>
                  <a:gd name="T4" fmla="*/ 0 w 59"/>
                  <a:gd name="T5" fmla="*/ 59 h 59"/>
                  <a:gd name="T6" fmla="*/ 30 w 5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lnTo>
                      <a:pt x="59" y="59"/>
                    </a:lnTo>
                    <a:lnTo>
                      <a:pt x="0" y="5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35" name="Freeform 199"/>
              <p:cNvSpPr>
                <a:spLocks/>
              </p:cNvSpPr>
              <p:nvPr/>
            </p:nvSpPr>
            <p:spPr bwMode="auto">
              <a:xfrm>
                <a:off x="4896" y="1402"/>
                <a:ext cx="59" cy="60"/>
              </a:xfrm>
              <a:custGeom>
                <a:avLst/>
                <a:gdLst>
                  <a:gd name="T0" fmla="*/ 29 w 59"/>
                  <a:gd name="T1" fmla="*/ 0 h 60"/>
                  <a:gd name="T2" fmla="*/ 59 w 59"/>
                  <a:gd name="T3" fmla="*/ 60 h 60"/>
                  <a:gd name="T4" fmla="*/ 0 w 59"/>
                  <a:gd name="T5" fmla="*/ 60 h 60"/>
                  <a:gd name="T6" fmla="*/ 29 w 59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0">
                    <a:moveTo>
                      <a:pt x="29" y="0"/>
                    </a:moveTo>
                    <a:lnTo>
                      <a:pt x="59" y="60"/>
                    </a:lnTo>
                    <a:lnTo>
                      <a:pt x="0" y="6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6936" name="Oval 200"/>
            <p:cNvSpPr>
              <a:spLocks noChangeArrowheads="1"/>
            </p:cNvSpPr>
            <p:nvPr/>
          </p:nvSpPr>
          <p:spPr bwMode="auto">
            <a:xfrm>
              <a:off x="2319338" y="1500188"/>
              <a:ext cx="84137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37" name="Oval 201"/>
            <p:cNvSpPr>
              <a:spLocks noChangeArrowheads="1"/>
            </p:cNvSpPr>
            <p:nvPr/>
          </p:nvSpPr>
          <p:spPr bwMode="auto">
            <a:xfrm>
              <a:off x="2994025" y="1677988"/>
              <a:ext cx="85725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38" name="Oval 202"/>
            <p:cNvSpPr>
              <a:spLocks noChangeArrowheads="1"/>
            </p:cNvSpPr>
            <p:nvPr/>
          </p:nvSpPr>
          <p:spPr bwMode="auto">
            <a:xfrm>
              <a:off x="3679825" y="1809750"/>
              <a:ext cx="84138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39" name="Oval 203"/>
            <p:cNvSpPr>
              <a:spLocks noChangeArrowheads="1"/>
            </p:cNvSpPr>
            <p:nvPr/>
          </p:nvSpPr>
          <p:spPr bwMode="auto">
            <a:xfrm>
              <a:off x="4356100" y="1912938"/>
              <a:ext cx="84138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40" name="Oval 204"/>
            <p:cNvSpPr>
              <a:spLocks noChangeArrowheads="1"/>
            </p:cNvSpPr>
            <p:nvPr/>
          </p:nvSpPr>
          <p:spPr bwMode="auto">
            <a:xfrm>
              <a:off x="5041900" y="2006600"/>
              <a:ext cx="84138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41" name="Oval 205"/>
            <p:cNvSpPr>
              <a:spLocks noChangeArrowheads="1"/>
            </p:cNvSpPr>
            <p:nvPr/>
          </p:nvSpPr>
          <p:spPr bwMode="auto">
            <a:xfrm>
              <a:off x="5726113" y="2090738"/>
              <a:ext cx="85725" cy="84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42" name="Oval 206"/>
            <p:cNvSpPr>
              <a:spLocks noChangeArrowheads="1"/>
            </p:cNvSpPr>
            <p:nvPr/>
          </p:nvSpPr>
          <p:spPr bwMode="auto">
            <a:xfrm>
              <a:off x="6402388" y="21558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43" name="Oval 207"/>
            <p:cNvSpPr>
              <a:spLocks noChangeArrowheads="1"/>
            </p:cNvSpPr>
            <p:nvPr/>
          </p:nvSpPr>
          <p:spPr bwMode="auto">
            <a:xfrm>
              <a:off x="7088188" y="223202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44" name="Oval 208"/>
            <p:cNvSpPr>
              <a:spLocks noChangeArrowheads="1"/>
            </p:cNvSpPr>
            <p:nvPr/>
          </p:nvSpPr>
          <p:spPr bwMode="auto">
            <a:xfrm>
              <a:off x="7764463" y="22875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945" name="Rectangle 209"/>
            <p:cNvSpPr>
              <a:spLocks noChangeArrowheads="1"/>
            </p:cNvSpPr>
            <p:nvPr/>
          </p:nvSpPr>
          <p:spPr bwMode="auto">
            <a:xfrm>
              <a:off x="1042988" y="5216525"/>
              <a:ext cx="473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-11</a:t>
              </a:r>
            </a:p>
          </p:txBody>
        </p:sp>
        <p:sp>
          <p:nvSpPr>
            <p:cNvPr id="116946" name="Rectangle 210"/>
            <p:cNvSpPr>
              <a:spLocks noChangeArrowheads="1"/>
            </p:cNvSpPr>
            <p:nvPr/>
          </p:nvSpPr>
          <p:spPr bwMode="auto">
            <a:xfrm>
              <a:off x="1042988" y="4568825"/>
              <a:ext cx="473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-10</a:t>
              </a:r>
            </a:p>
          </p:txBody>
        </p:sp>
        <p:sp>
          <p:nvSpPr>
            <p:cNvPr id="116947" name="Rectangle 211"/>
            <p:cNvSpPr>
              <a:spLocks noChangeArrowheads="1"/>
            </p:cNvSpPr>
            <p:nvPr/>
          </p:nvSpPr>
          <p:spPr bwMode="auto">
            <a:xfrm>
              <a:off x="1127125" y="3921125"/>
              <a:ext cx="3889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-9</a:t>
              </a:r>
            </a:p>
          </p:txBody>
        </p:sp>
        <p:sp>
          <p:nvSpPr>
            <p:cNvPr id="116948" name="Rectangle 212"/>
            <p:cNvSpPr>
              <a:spLocks noChangeArrowheads="1"/>
            </p:cNvSpPr>
            <p:nvPr/>
          </p:nvSpPr>
          <p:spPr bwMode="auto">
            <a:xfrm>
              <a:off x="1127125" y="3273425"/>
              <a:ext cx="3889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116949" name="Rectangle 213"/>
            <p:cNvSpPr>
              <a:spLocks noChangeArrowheads="1"/>
            </p:cNvSpPr>
            <p:nvPr/>
          </p:nvSpPr>
          <p:spPr bwMode="auto">
            <a:xfrm>
              <a:off x="1127125" y="2635250"/>
              <a:ext cx="3889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16950" name="Rectangle 214"/>
            <p:cNvSpPr>
              <a:spLocks noChangeArrowheads="1"/>
            </p:cNvSpPr>
            <p:nvPr/>
          </p:nvSpPr>
          <p:spPr bwMode="auto">
            <a:xfrm>
              <a:off x="1127125" y="1987550"/>
              <a:ext cx="3889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16951" name="Rectangle 215"/>
            <p:cNvSpPr>
              <a:spLocks noChangeArrowheads="1"/>
            </p:cNvSpPr>
            <p:nvPr/>
          </p:nvSpPr>
          <p:spPr bwMode="auto">
            <a:xfrm>
              <a:off x="1139825" y="1339850"/>
              <a:ext cx="3889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16952" name="Rectangle 216"/>
            <p:cNvSpPr>
              <a:spLocks noChangeArrowheads="1"/>
            </p:cNvSpPr>
            <p:nvPr/>
          </p:nvSpPr>
          <p:spPr bwMode="auto">
            <a:xfrm>
              <a:off x="1127125" y="692150"/>
              <a:ext cx="3889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800" b="1">
                  <a:solidFill>
                    <a:srgbClr val="000000"/>
                  </a:solidFill>
                </a:rPr>
                <a:t>10</a:t>
              </a:r>
              <a:r>
                <a:rPr lang="en-US" sz="1800" b="1" baseline="30000">
                  <a:solidFill>
                    <a:srgbClr val="000000"/>
                  </a:solidFill>
                </a:rPr>
                <a:t>-4</a:t>
              </a:r>
              <a:endParaRPr lang="en-US" sz="1800" b="1"/>
            </a:p>
          </p:txBody>
        </p:sp>
        <p:sp>
          <p:nvSpPr>
            <p:cNvPr id="116953" name="Rectangle 217"/>
            <p:cNvSpPr>
              <a:spLocks noChangeArrowheads="1"/>
            </p:cNvSpPr>
            <p:nvPr/>
          </p:nvSpPr>
          <p:spPr bwMode="auto">
            <a:xfrm>
              <a:off x="1627188" y="548005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0</a:t>
              </a:r>
              <a:endParaRPr lang="en-US" sz="1600" b="1"/>
            </a:p>
          </p:txBody>
        </p:sp>
        <p:sp>
          <p:nvSpPr>
            <p:cNvPr id="116954" name="Rectangle 218"/>
            <p:cNvSpPr>
              <a:spLocks noChangeArrowheads="1"/>
            </p:cNvSpPr>
            <p:nvPr/>
          </p:nvSpPr>
          <p:spPr bwMode="auto">
            <a:xfrm>
              <a:off x="2481263" y="548005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5</a:t>
              </a:r>
              <a:endParaRPr lang="en-US" sz="1600" b="1"/>
            </a:p>
          </p:txBody>
        </p:sp>
        <p:sp>
          <p:nvSpPr>
            <p:cNvPr id="116955" name="Rectangle 219"/>
            <p:cNvSpPr>
              <a:spLocks noChangeArrowheads="1"/>
            </p:cNvSpPr>
            <p:nvPr/>
          </p:nvSpPr>
          <p:spPr bwMode="auto">
            <a:xfrm>
              <a:off x="3271838" y="548005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10</a:t>
              </a:r>
              <a:endParaRPr lang="en-US" sz="1600" b="1"/>
            </a:p>
          </p:txBody>
        </p:sp>
        <p:sp>
          <p:nvSpPr>
            <p:cNvPr id="116956" name="Rectangle 220"/>
            <p:cNvSpPr>
              <a:spLocks noChangeArrowheads="1"/>
            </p:cNvSpPr>
            <p:nvPr/>
          </p:nvSpPr>
          <p:spPr bwMode="auto">
            <a:xfrm>
              <a:off x="4116388" y="548005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15</a:t>
              </a:r>
              <a:endParaRPr lang="en-US" sz="1600" b="1"/>
            </a:p>
          </p:txBody>
        </p:sp>
        <p:sp>
          <p:nvSpPr>
            <p:cNvPr id="116957" name="Rectangle 221"/>
            <p:cNvSpPr>
              <a:spLocks noChangeArrowheads="1"/>
            </p:cNvSpPr>
            <p:nvPr/>
          </p:nvSpPr>
          <p:spPr bwMode="auto">
            <a:xfrm>
              <a:off x="4970463" y="548005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20</a:t>
              </a:r>
              <a:endParaRPr lang="en-US" sz="1600" b="1"/>
            </a:p>
          </p:txBody>
        </p:sp>
        <p:sp>
          <p:nvSpPr>
            <p:cNvPr id="116958" name="Rectangle 222"/>
            <p:cNvSpPr>
              <a:spLocks noChangeArrowheads="1"/>
            </p:cNvSpPr>
            <p:nvPr/>
          </p:nvSpPr>
          <p:spPr bwMode="auto">
            <a:xfrm>
              <a:off x="5824538" y="548005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25</a:t>
              </a:r>
              <a:endParaRPr lang="en-US" sz="1600" b="1"/>
            </a:p>
          </p:txBody>
        </p:sp>
        <p:sp>
          <p:nvSpPr>
            <p:cNvPr id="116959" name="Rectangle 223"/>
            <p:cNvSpPr>
              <a:spLocks noChangeArrowheads="1"/>
            </p:cNvSpPr>
            <p:nvPr/>
          </p:nvSpPr>
          <p:spPr bwMode="auto">
            <a:xfrm>
              <a:off x="6680200" y="548005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30</a:t>
              </a:r>
              <a:endParaRPr lang="en-US" sz="1600" b="1"/>
            </a:p>
          </p:txBody>
        </p:sp>
        <p:sp>
          <p:nvSpPr>
            <p:cNvPr id="116960" name="Rectangle 224"/>
            <p:cNvSpPr>
              <a:spLocks noChangeArrowheads="1"/>
            </p:cNvSpPr>
            <p:nvPr/>
          </p:nvSpPr>
          <p:spPr bwMode="auto">
            <a:xfrm>
              <a:off x="7524750" y="548005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35</a:t>
              </a:r>
              <a:endParaRPr lang="en-US" sz="1600" b="1"/>
            </a:p>
          </p:txBody>
        </p:sp>
        <p:sp>
          <p:nvSpPr>
            <p:cNvPr id="116961" name="Rectangle 225"/>
            <p:cNvSpPr>
              <a:spLocks noChangeArrowheads="1"/>
            </p:cNvSpPr>
            <p:nvPr/>
          </p:nvSpPr>
          <p:spPr bwMode="auto">
            <a:xfrm>
              <a:off x="8378825" y="548005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40</a:t>
              </a:r>
              <a:endParaRPr lang="en-US" sz="1600" b="1"/>
            </a:p>
          </p:txBody>
        </p:sp>
        <p:sp>
          <p:nvSpPr>
            <p:cNvPr id="116962" name="Rectangle 226"/>
            <p:cNvSpPr>
              <a:spLocks noChangeArrowheads="1"/>
            </p:cNvSpPr>
            <p:nvPr/>
          </p:nvSpPr>
          <p:spPr bwMode="auto">
            <a:xfrm>
              <a:off x="2703512" y="5873750"/>
              <a:ext cx="4784298" cy="27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</a:rPr>
                <a:t>Device LET threshold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(MeV cm</a:t>
              </a:r>
              <a:r>
                <a:rPr lang="en-US" sz="1600" b="1" baseline="30000" dirty="0" smtClean="0">
                  <a:solidFill>
                    <a:srgbClr val="000000"/>
                  </a:solidFill>
                </a:rPr>
                <a:t>2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/mg)</a:t>
              </a:r>
              <a:endParaRPr lang="en-US" sz="1400" b="1" dirty="0"/>
            </a:p>
          </p:txBody>
        </p:sp>
        <p:sp>
          <p:nvSpPr>
            <p:cNvPr id="116963" name="Rectangle 227"/>
            <p:cNvSpPr>
              <a:spLocks noChangeArrowheads="1"/>
            </p:cNvSpPr>
            <p:nvPr/>
          </p:nvSpPr>
          <p:spPr bwMode="auto">
            <a:xfrm>
              <a:off x="6318250" y="5789613"/>
              <a:ext cx="73" cy="24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1400" b="1" dirty="0"/>
            </a:p>
          </p:txBody>
        </p:sp>
        <p:sp>
          <p:nvSpPr>
            <p:cNvPr id="116965" name="Rectangle 229"/>
            <p:cNvSpPr>
              <a:spLocks noChangeArrowheads="1"/>
            </p:cNvSpPr>
            <p:nvPr/>
          </p:nvSpPr>
          <p:spPr bwMode="auto">
            <a:xfrm rot="16200000">
              <a:off x="-700087" y="2909887"/>
              <a:ext cx="2565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</a:rPr>
                <a:t>Upset rate (upsets/bit-day)</a:t>
              </a:r>
              <a:endParaRPr lang="en-US" sz="1400" b="1"/>
            </a:p>
          </p:txBody>
        </p:sp>
        <p:sp>
          <p:nvSpPr>
            <p:cNvPr id="116966" name="Text Box 230"/>
            <p:cNvSpPr txBox="1">
              <a:spLocks noChangeArrowheads="1"/>
            </p:cNvSpPr>
            <p:nvPr/>
          </p:nvSpPr>
          <p:spPr bwMode="auto">
            <a:xfrm>
              <a:off x="7023100" y="3952875"/>
              <a:ext cx="136366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Times New Roman" pitchFamily="18" charset="0"/>
                </a:rPr>
                <a:t>Z = 0.5 </a:t>
              </a:r>
              <a:r>
                <a:rPr lang="en-US" b="1">
                  <a:solidFill>
                    <a:srgbClr val="000099"/>
                  </a:solidFill>
                  <a:latin typeface="Symbol" pitchFamily="18" charset="2"/>
                </a:rPr>
                <a:t>m</a:t>
              </a:r>
              <a:r>
                <a:rPr lang="en-US" b="1">
                  <a:solidFill>
                    <a:srgbClr val="000099"/>
                  </a:solidFill>
                  <a:latin typeface="Times New Roman" pitchFamily="18" charset="0"/>
                </a:rPr>
                <a:t>m</a:t>
              </a:r>
              <a:endParaRPr lang="en-US">
                <a:latin typeface="Times New Roman" pitchFamily="18" charset="0"/>
              </a:endParaRPr>
            </a:p>
            <a:p>
              <a:pPr eaLnBrk="0" hangingPunct="0"/>
              <a:r>
                <a:rPr lang="en-US" b="1">
                  <a:solidFill>
                    <a:srgbClr val="FF3399"/>
                  </a:solidFill>
                  <a:latin typeface="Times New Roman" pitchFamily="18" charset="0"/>
                </a:rPr>
                <a:t>Z = 1 </a:t>
              </a:r>
              <a:r>
                <a:rPr lang="en-US" b="1">
                  <a:solidFill>
                    <a:srgbClr val="FF3399"/>
                  </a:solidFill>
                  <a:latin typeface="Symbol" pitchFamily="18" charset="2"/>
                </a:rPr>
                <a:t>m</a:t>
              </a:r>
              <a:r>
                <a:rPr lang="en-US" b="1">
                  <a:solidFill>
                    <a:srgbClr val="FF3399"/>
                  </a:solidFill>
                  <a:latin typeface="Times New Roman" pitchFamily="18" charset="0"/>
                </a:rPr>
                <a:t>m</a:t>
              </a:r>
              <a:endParaRPr lang="en-US">
                <a:latin typeface="Times New Roman" pitchFamily="18" charset="0"/>
              </a:endParaRPr>
            </a:p>
            <a:p>
              <a:pPr eaLnBrk="0" hangingPunct="0"/>
              <a:r>
                <a:rPr lang="en-US" b="1">
                  <a:solidFill>
                    <a:schemeClr val="accent1"/>
                  </a:solidFill>
                  <a:latin typeface="Times New Roman" pitchFamily="18" charset="0"/>
                </a:rPr>
                <a:t>Z = 2 </a:t>
              </a:r>
              <a:r>
                <a:rPr lang="en-US" b="1">
                  <a:solidFill>
                    <a:schemeClr val="accent1"/>
                  </a:solidFill>
                  <a:latin typeface="Symbol" pitchFamily="18" charset="2"/>
                </a:rPr>
                <a:t>m</a:t>
              </a:r>
              <a:r>
                <a:rPr lang="en-US" b="1">
                  <a:solidFill>
                    <a:schemeClr val="accent1"/>
                  </a:solidFill>
                  <a:latin typeface="Times New Roman" pitchFamily="18" charset="0"/>
                </a:rPr>
                <a:t>m</a:t>
              </a:r>
              <a:endParaRPr lang="en-US">
                <a:solidFill>
                  <a:schemeClr val="accent1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en-US" b="1">
                  <a:solidFill>
                    <a:srgbClr val="FF3300"/>
                  </a:solidFill>
                  <a:latin typeface="Times New Roman" pitchFamily="18" charset="0"/>
                </a:rPr>
                <a:t>Z = 4 </a:t>
              </a:r>
              <a:r>
                <a:rPr lang="en-US" b="1">
                  <a:solidFill>
                    <a:srgbClr val="FF3300"/>
                  </a:solidFill>
                  <a:latin typeface="Symbol" pitchFamily="18" charset="2"/>
                </a:rPr>
                <a:t>m</a:t>
              </a:r>
              <a:r>
                <a:rPr lang="en-US" b="1">
                  <a:solidFill>
                    <a:srgbClr val="FF3300"/>
                  </a:solidFill>
                  <a:latin typeface="Times New Roman" pitchFamily="18" charset="0"/>
                </a:rPr>
                <a:t>m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16967" name="Text Box 231"/>
            <p:cNvSpPr txBox="1">
              <a:spLocks noChangeArrowheads="1"/>
            </p:cNvSpPr>
            <p:nvPr/>
          </p:nvSpPr>
          <p:spPr bwMode="auto">
            <a:xfrm>
              <a:off x="2632075" y="4289425"/>
              <a:ext cx="23828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latin typeface="Times New Roman" pitchFamily="18" charset="0"/>
                </a:rPr>
                <a:t>Cross Section  = 1 </a:t>
              </a:r>
              <a:r>
                <a:rPr lang="en-US" sz="1800" b="1">
                  <a:latin typeface="Symbol" pitchFamily="18" charset="2"/>
                </a:rPr>
                <a:t>m</a:t>
              </a:r>
              <a:r>
                <a:rPr lang="en-US" sz="1800" b="1">
                  <a:latin typeface="Times New Roman" pitchFamily="18" charset="0"/>
                </a:rPr>
                <a:t>m</a:t>
              </a:r>
              <a:r>
                <a:rPr lang="en-US" sz="1800" b="1" baseline="30000">
                  <a:latin typeface="Times New Roman" pitchFamily="18" charset="0"/>
                </a:rPr>
                <a:t>2</a:t>
              </a:r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116968" name="Text Box 232"/>
            <p:cNvSpPr txBox="1">
              <a:spLocks noChangeArrowheads="1"/>
            </p:cNvSpPr>
            <p:nvPr/>
          </p:nvSpPr>
          <p:spPr bwMode="auto">
            <a:xfrm>
              <a:off x="3897313" y="3473450"/>
              <a:ext cx="14049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latin typeface="Times New Roman" pitchFamily="18" charset="0"/>
                </a:rPr>
                <a:t>CS = 10 </a:t>
              </a:r>
              <a:r>
                <a:rPr lang="en-US" sz="1800" b="1">
                  <a:latin typeface="Symbol" pitchFamily="18" charset="2"/>
                </a:rPr>
                <a:t>m</a:t>
              </a:r>
              <a:r>
                <a:rPr lang="en-US" sz="1800" b="1">
                  <a:latin typeface="Times New Roman" pitchFamily="18" charset="0"/>
                </a:rPr>
                <a:t>m</a:t>
              </a:r>
              <a:r>
                <a:rPr lang="en-US" sz="1800" b="1" baseline="30000">
                  <a:latin typeface="Times New Roman" pitchFamily="18" charset="0"/>
                </a:rPr>
                <a:t>2</a:t>
              </a:r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116969" name="Text Box 233"/>
            <p:cNvSpPr txBox="1">
              <a:spLocks noChangeArrowheads="1"/>
            </p:cNvSpPr>
            <p:nvPr/>
          </p:nvSpPr>
          <p:spPr bwMode="auto">
            <a:xfrm>
              <a:off x="4495800" y="2430463"/>
              <a:ext cx="15192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latin typeface="Times New Roman" pitchFamily="18" charset="0"/>
                </a:rPr>
                <a:t>CS = 100 </a:t>
              </a:r>
              <a:r>
                <a:rPr lang="en-US" sz="1800" b="1" dirty="0">
                  <a:latin typeface="Symbol" pitchFamily="18" charset="2"/>
                </a:rPr>
                <a:t>m</a:t>
              </a:r>
              <a:r>
                <a:rPr lang="en-US" sz="1800" b="1" dirty="0">
                  <a:latin typeface="Times New Roman" pitchFamily="18" charset="0"/>
                </a:rPr>
                <a:t>m</a:t>
              </a:r>
              <a:r>
                <a:rPr lang="en-US" sz="1800" b="1" baseline="30000" dirty="0">
                  <a:latin typeface="Times New Roman" pitchFamily="18" charset="0"/>
                </a:rPr>
                <a:t>2</a:t>
              </a:r>
              <a:endParaRPr lang="en-US" sz="1800" b="1" dirty="0">
                <a:latin typeface="Times New Roman" pitchFamily="18" charset="0"/>
              </a:endParaRPr>
            </a:p>
          </p:txBody>
        </p:sp>
        <p:sp>
          <p:nvSpPr>
            <p:cNvPr id="116970" name="Text Box 234"/>
            <p:cNvSpPr txBox="1">
              <a:spLocks noChangeArrowheads="1"/>
            </p:cNvSpPr>
            <p:nvPr/>
          </p:nvSpPr>
          <p:spPr bwMode="auto">
            <a:xfrm>
              <a:off x="6664325" y="1493838"/>
              <a:ext cx="16335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latin typeface="Times New Roman" pitchFamily="18" charset="0"/>
                </a:rPr>
                <a:t>CS = 1000 </a:t>
              </a:r>
              <a:r>
                <a:rPr lang="en-US" sz="1800" b="1">
                  <a:latin typeface="Symbol" pitchFamily="18" charset="2"/>
                </a:rPr>
                <a:t>m</a:t>
              </a:r>
              <a:r>
                <a:rPr lang="en-US" sz="1800" b="1">
                  <a:latin typeface="Times New Roman" pitchFamily="18" charset="0"/>
                </a:rPr>
                <a:t>m</a:t>
              </a:r>
              <a:r>
                <a:rPr lang="en-US" sz="1800" b="1" baseline="30000">
                  <a:latin typeface="Times New Roman" pitchFamily="18" charset="0"/>
                </a:rPr>
                <a:t>2</a:t>
              </a:r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116971" name="Text Box 235"/>
            <p:cNvSpPr txBox="1">
              <a:spLocks noChangeArrowheads="1"/>
            </p:cNvSpPr>
            <p:nvPr/>
          </p:nvSpPr>
          <p:spPr bwMode="auto">
            <a:xfrm>
              <a:off x="6529388" y="3549650"/>
              <a:ext cx="19335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/>
                <a:t>Thickness Z of SV</a:t>
              </a:r>
            </a:p>
          </p:txBody>
        </p:sp>
      </p:grpSp>
      <p:sp>
        <p:nvSpPr>
          <p:cNvPr id="116973" name="Text Box 237"/>
          <p:cNvSpPr txBox="1">
            <a:spLocks noChangeArrowheads="1"/>
          </p:cNvSpPr>
          <p:nvPr/>
        </p:nvSpPr>
        <p:spPr bwMode="auto">
          <a:xfrm>
            <a:off x="4176453" y="6429375"/>
            <a:ext cx="4183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i="1">
                <a:solidFill>
                  <a:srgbClr val="FF3300"/>
                </a:solidFill>
              </a:rPr>
              <a:t>After E Petersen, NSREC 1997 short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0925" y="1286262"/>
            <a:ext cx="585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Geosynchronous GCR Solar </a:t>
            </a:r>
            <a:r>
              <a:rPr lang="en-US" dirty="0" smtClean="0"/>
              <a:t>Minimum, </a:t>
            </a:r>
            <a:r>
              <a:rPr lang="en-US" dirty="0"/>
              <a:t>CREME 96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774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n-US" sz="3600"/>
              <a:t>Proton SEE Rate Calculation</a:t>
            </a:r>
            <a:endParaRPr lang="en-GB" sz="360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3111500"/>
            <a:ext cx="4781551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714375"/>
            <a:ext cx="583247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627188" y="5681663"/>
            <a:ext cx="1949450" cy="338137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720850" y="5715000"/>
            <a:ext cx="1752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# protons / cm</a:t>
            </a:r>
            <a:r>
              <a:rPr lang="en-US" sz="1600" b="1" baseline="30000">
                <a:solidFill>
                  <a:srgbClr val="000000"/>
                </a:solidFill>
              </a:rPr>
              <a:t>2</a:t>
            </a:r>
            <a:r>
              <a:rPr lang="en-US" sz="1600" b="1">
                <a:solidFill>
                  <a:srgbClr val="000000"/>
                </a:solidFill>
              </a:rPr>
              <a:t> / s</a:t>
            </a:r>
            <a:endParaRPr lang="en-US" sz="1600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5591175" y="2862263"/>
            <a:ext cx="2436813" cy="338137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5684838" y="2917825"/>
            <a:ext cx="2249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# SEU / proton / cm</a:t>
            </a:r>
            <a:r>
              <a:rPr lang="en-US" sz="1600" b="1" baseline="30000">
                <a:solidFill>
                  <a:srgbClr val="000000"/>
                </a:solidFill>
              </a:rPr>
              <a:t>2</a:t>
            </a:r>
            <a:r>
              <a:rPr lang="en-US" sz="1600" b="1">
                <a:solidFill>
                  <a:srgbClr val="000000"/>
                </a:solidFill>
              </a:rPr>
              <a:t>/bit</a:t>
            </a:r>
            <a:endParaRPr lang="en-US" sz="1600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6308725" y="5403850"/>
            <a:ext cx="1652588" cy="3683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6472238" y="5470525"/>
            <a:ext cx="137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SEU rate/ bit s</a:t>
            </a:r>
            <a:endParaRPr lang="en-US" sz="1600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 flipV="1">
            <a:off x="4586288" y="5614988"/>
            <a:ext cx="1573212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H="1">
            <a:off x="6954838" y="3721100"/>
            <a:ext cx="290512" cy="141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5219700" y="5816668"/>
            <a:ext cx="3651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dirty="0"/>
              <a:t>https://creme96.nrl.navy.mil/</a:t>
            </a:r>
          </a:p>
        </p:txBody>
      </p:sp>
    </p:spTree>
    <p:extLst>
      <p:ext uri="{BB962C8B-B14F-4D97-AF65-F5344CB8AC3E}">
        <p14:creationId xmlns:p14="http://schemas.microsoft.com/office/powerpoint/2010/main" val="138351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38" y="3124009"/>
            <a:ext cx="7789050" cy="1323439"/>
          </a:xfrm>
        </p:spPr>
        <p:txBody>
          <a:bodyPr/>
          <a:lstStyle/>
          <a:p>
            <a:r>
              <a:rPr lang="en-GB" dirty="0" smtClean="0"/>
              <a:t>ONE Example</a:t>
            </a:r>
            <a:br>
              <a:rPr lang="en-GB" dirty="0" smtClean="0"/>
            </a:br>
            <a:r>
              <a:rPr lang="en-GB" dirty="0" err="1" smtClean="0"/>
              <a:t>AboArd</a:t>
            </a:r>
            <a:r>
              <a:rPr lang="en-GB" dirty="0" smtClean="0"/>
              <a:t> Proba-2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9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3" y="209799"/>
            <a:ext cx="7341068" cy="769441"/>
          </a:xfrm>
        </p:spPr>
        <p:txBody>
          <a:bodyPr/>
          <a:lstStyle/>
          <a:p>
            <a:r>
              <a:rPr lang="en-GB" dirty="0" smtClean="0"/>
              <a:t>GPS receiver: latch-up events in </a:t>
            </a:r>
            <a:r>
              <a:rPr lang="en-US" dirty="0" smtClean="0"/>
              <a:t>512kx8 </a:t>
            </a:r>
            <a:r>
              <a:rPr lang="en-GB" dirty="0" smtClean="0"/>
              <a:t>SRAM </a:t>
            </a:r>
            <a:r>
              <a:rPr lang="en-US" dirty="0" smtClean="0"/>
              <a:t> </a:t>
            </a:r>
            <a:r>
              <a:rPr lang="en-US" dirty="0"/>
              <a:t>Samsung </a:t>
            </a:r>
            <a:r>
              <a:rPr lang="en-US" dirty="0"/>
              <a:t>K6R4016V1D-TC10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425244" y="5618495"/>
            <a:ext cx="254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 i="1">
                <a:solidFill>
                  <a:srgbClr val="000099"/>
                </a:solidFill>
              </a:defRPr>
            </a:lvl1pPr>
          </a:lstStyle>
          <a:p>
            <a:r>
              <a:rPr lang="en-GB" sz="1800" dirty="0"/>
              <a:t>[</a:t>
            </a:r>
            <a:r>
              <a:rPr lang="en-US" sz="1800" dirty="0"/>
              <a:t>M. </a:t>
            </a:r>
            <a:r>
              <a:rPr lang="en-US" sz="1800" dirty="0" err="1"/>
              <a:t>D’Alessio</a:t>
            </a:r>
            <a:r>
              <a:rPr lang="en-US" sz="1800" dirty="0"/>
              <a:t>, et al. RADECS 2013]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54842" y="1323831"/>
            <a:ext cx="81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GPS counts two redundant receiver units and a current limiter; in </a:t>
            </a:r>
            <a:r>
              <a:rPr lang="en-GB" dirty="0"/>
              <a:t>cold redundancy </a:t>
            </a:r>
            <a:r>
              <a:rPr lang="en-GB" dirty="0" smtClean="0"/>
              <a:t>logic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8235" r="14499" b="6520"/>
          <a:stretch/>
        </p:blipFill>
        <p:spPr bwMode="auto">
          <a:xfrm>
            <a:off x="354836" y="1970162"/>
            <a:ext cx="6414448" cy="381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80579" y="2542233"/>
            <a:ext cx="2668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Samsung</a:t>
            </a:r>
          </a:p>
          <a:p>
            <a:r>
              <a:rPr lang="es-ES" dirty="0"/>
              <a:t>K6R4016V1D-TC10</a:t>
            </a:r>
          </a:p>
          <a:p>
            <a:r>
              <a:rPr lang="es-ES" dirty="0"/>
              <a:t>DC 220</a:t>
            </a:r>
          </a:p>
          <a:p>
            <a:r>
              <a:rPr lang="es-ES" dirty="0"/>
              <a:t>TANO6EE KOREA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7357" y="1970162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Proba-2: polar </a:t>
            </a:r>
            <a:r>
              <a:rPr lang="en-GB" dirty="0"/>
              <a:t>LEO</a:t>
            </a:r>
          </a:p>
        </p:txBody>
      </p:sp>
    </p:spTree>
    <p:extLst>
      <p:ext uri="{BB962C8B-B14F-4D97-AF65-F5344CB8AC3E}">
        <p14:creationId xmlns:p14="http://schemas.microsoft.com/office/powerpoint/2010/main" val="28016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209799"/>
            <a:ext cx="7137779" cy="769441"/>
          </a:xfrm>
        </p:spPr>
        <p:txBody>
          <a:bodyPr/>
          <a:lstStyle/>
          <a:p>
            <a:r>
              <a:rPr lang="en-GB" dirty="0"/>
              <a:t>Statistical analysis of the GPS latch-up </a:t>
            </a:r>
            <a:r>
              <a:rPr lang="en-GB" dirty="0" smtClean="0"/>
              <a:t>events from Oct-10 to Dec-12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2" y="2265530"/>
            <a:ext cx="5691117" cy="37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682" y="1280362"/>
            <a:ext cx="6540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Average </a:t>
            </a:r>
            <a:r>
              <a:rPr lang="en-US" dirty="0"/>
              <a:t>upset rate of </a:t>
            </a:r>
            <a:r>
              <a:rPr lang="en-US" dirty="0" smtClean="0"/>
              <a:t>12 SELs/month (0.4 SEL/day)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Large variability, from 6 to 27 SELs/months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87% SELs are in the SAA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1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1" y="209799"/>
            <a:ext cx="6608170" cy="769441"/>
          </a:xfrm>
        </p:spPr>
        <p:txBody>
          <a:bodyPr/>
          <a:lstStyle/>
          <a:p>
            <a:r>
              <a:rPr lang="en-GB" dirty="0" smtClean="0"/>
              <a:t>Statistical analysis of the GPS latch-up events (cont.)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1" y="1364776"/>
            <a:ext cx="7629728" cy="498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0359" y="2715904"/>
            <a:ext cx="26203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Slope of 1:</a:t>
            </a:r>
          </a:p>
          <a:p>
            <a:r>
              <a:rPr lang="en-GB" dirty="0" smtClean="0"/>
              <a:t>Signature of random single event 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9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40521"/>
            <a:ext cx="7424382" cy="1107996"/>
          </a:xfrm>
        </p:spPr>
        <p:txBody>
          <a:bodyPr/>
          <a:lstStyle/>
          <a:p>
            <a:r>
              <a:rPr lang="en-GB" dirty="0" smtClean="0"/>
              <a:t>The ground tests of the </a:t>
            </a:r>
            <a:r>
              <a:rPr lang="es-ES" dirty="0" smtClean="0"/>
              <a:t>Samsung K6R4016V1D-TC10 shows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differences</a:t>
            </a:r>
            <a:r>
              <a:rPr lang="es-ES" dirty="0" smtClean="0"/>
              <a:t> vs. Date </a:t>
            </a:r>
            <a:r>
              <a:rPr lang="es-ES" dirty="0" err="1" smtClean="0"/>
              <a:t>Code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89361" y="1289728"/>
            <a:ext cx="1596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Heavy ions</a:t>
            </a:r>
            <a:endParaRPr lang="en-GB" sz="20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t="22933" r="16249" b="2222"/>
          <a:stretch/>
        </p:blipFill>
        <p:spPr bwMode="auto">
          <a:xfrm>
            <a:off x="327546" y="1624081"/>
            <a:ext cx="7383439" cy="45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40521"/>
            <a:ext cx="6105525" cy="1107996"/>
          </a:xfrm>
        </p:spPr>
        <p:txBody>
          <a:bodyPr/>
          <a:lstStyle/>
          <a:p>
            <a:r>
              <a:rPr lang="en-GB" dirty="0"/>
              <a:t>The ground tests of the </a:t>
            </a:r>
            <a:r>
              <a:rPr lang="es-ES" dirty="0"/>
              <a:t>Samsung K6R4016V1D-TC10 shows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differences</a:t>
            </a:r>
            <a:r>
              <a:rPr lang="es-ES" dirty="0"/>
              <a:t> vs. Date </a:t>
            </a:r>
            <a:r>
              <a:rPr lang="es-ES" dirty="0" err="1"/>
              <a:t>Code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11328" r="14521" b="5648"/>
          <a:stretch/>
        </p:blipFill>
        <p:spPr bwMode="auto">
          <a:xfrm>
            <a:off x="503007" y="1448839"/>
            <a:ext cx="7276218" cy="473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7723" y="1650537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FF"/>
                </a:solidFill>
              </a:rPr>
              <a:t>DC220</a:t>
            </a:r>
            <a:endParaRPr lang="en-GB" sz="2400" b="1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3232" y="2058286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99"/>
                </a:solidFill>
              </a:rPr>
              <a:t>DC328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1517" y="3167713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FFFF"/>
                </a:solidFill>
              </a:rPr>
              <a:t>DC922</a:t>
            </a:r>
            <a:endParaRPr lang="en-GB" sz="2400" b="1" dirty="0">
              <a:solidFill>
                <a:srgbClr val="00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9361" y="1289728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High energy protons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198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0" y="209798"/>
            <a:ext cx="7970293" cy="76944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two major sources </a:t>
            </a:r>
            <a:r>
              <a:rPr lang="en-US" dirty="0" smtClean="0"/>
              <a:t>of spacecraft </a:t>
            </a:r>
            <a:r>
              <a:rPr lang="en-US" dirty="0"/>
              <a:t>anomalies are plasma and radiation </a:t>
            </a:r>
            <a:r>
              <a:rPr lang="en-US" dirty="0" smtClean="0"/>
              <a:t>effects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445"/>
            <a:ext cx="4404320" cy="25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35" y="3167044"/>
            <a:ext cx="4167187" cy="250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6199" y="1863430"/>
            <a:ext cx="270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“Upsets” category includes several types of SEE (SEU, SET, SEFI)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04320" y="5888156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0099"/>
                </a:solidFill>
              </a:rPr>
              <a:t>[R. </a:t>
            </a:r>
            <a:r>
              <a:rPr lang="en-GB" i="1" dirty="0" err="1" smtClean="0">
                <a:solidFill>
                  <a:srgbClr val="000099"/>
                </a:solidFill>
              </a:rPr>
              <a:t>Ecoffet</a:t>
            </a:r>
            <a:r>
              <a:rPr lang="en-GB" i="1" dirty="0" smtClean="0">
                <a:solidFill>
                  <a:srgbClr val="000099"/>
                </a:solidFill>
              </a:rPr>
              <a:t>, NSREC 2011]</a:t>
            </a:r>
            <a:endParaRPr lang="en-GB" i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081" y="1540264"/>
            <a:ext cx="466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Both plasma and radiation effects are </a:t>
            </a:r>
            <a:r>
              <a:rPr lang="en-US" sz="2000" dirty="0"/>
              <a:t>related to charged particles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985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209799"/>
            <a:ext cx="7223502" cy="769441"/>
          </a:xfrm>
        </p:spPr>
        <p:txBody>
          <a:bodyPr/>
          <a:lstStyle/>
          <a:p>
            <a:r>
              <a:rPr lang="en-GB" dirty="0"/>
              <a:t>Experimental artefact during proton </a:t>
            </a:r>
            <a:r>
              <a:rPr lang="en-GB" dirty="0" smtClean="0"/>
              <a:t>testing: The SEL rate increases with TID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18367" y="1577256"/>
            <a:ext cx="7272053" cy="5052787"/>
            <a:chOff x="-1" y="1659144"/>
            <a:chExt cx="7272053" cy="505278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" t="2716" r="14626" b="3398"/>
            <a:stretch/>
          </p:blipFill>
          <p:spPr bwMode="auto">
            <a:xfrm>
              <a:off x="-1" y="1659144"/>
              <a:ext cx="7272053" cy="5052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289565" y="3002607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FF"/>
                  </a:solidFill>
                </a:rPr>
                <a:t>DC220 #1</a:t>
              </a:r>
              <a:endParaRPr lang="en-GB" b="1" dirty="0">
                <a:solidFill>
                  <a:srgbClr val="FF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3521" y="4483834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0099"/>
                  </a:solidFill>
                </a:rPr>
                <a:t>DC328 #2</a:t>
              </a:r>
              <a:endParaRPr lang="en-GB" b="1" dirty="0">
                <a:solidFill>
                  <a:srgbClr val="000099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3521" y="3967494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DC328 #1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1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GPS Proba-2: Upset rate prediction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73225"/>
            <a:ext cx="7905750" cy="3540220"/>
          </a:xfrm>
        </p:spPr>
        <p:txBody>
          <a:bodyPr/>
          <a:lstStyle/>
          <a:p>
            <a:r>
              <a:rPr lang="en-GB" sz="1800" dirty="0" smtClean="0"/>
              <a:t>CREME96: 0.21 SEL/day</a:t>
            </a:r>
          </a:p>
          <a:p>
            <a:pPr lvl="1"/>
            <a:r>
              <a:rPr lang="en-GB" sz="1800" dirty="0" smtClean="0"/>
              <a:t>Multiple sensitive volumes (1/bit), thickness 1um</a:t>
            </a:r>
          </a:p>
          <a:p>
            <a:pPr lvl="1"/>
            <a:r>
              <a:rPr lang="en-GB" sz="1800" dirty="0" smtClean="0"/>
              <a:t>To be compared to the in-flight rate 0.4 SEL/day</a:t>
            </a:r>
          </a:p>
          <a:p>
            <a:pPr lvl="1"/>
            <a:endParaRPr lang="en-GB" sz="1800" dirty="0" smtClean="0"/>
          </a:p>
          <a:p>
            <a:r>
              <a:rPr lang="en-GB" sz="1800" dirty="0" smtClean="0"/>
              <a:t>Origin of the discrepancy</a:t>
            </a:r>
          </a:p>
          <a:p>
            <a:pPr lvl="1"/>
            <a:r>
              <a:rPr lang="en-GB" sz="1800" dirty="0" smtClean="0"/>
              <a:t>Inhomogeneity of the FM lot? sample-to-sample variation: Possible</a:t>
            </a:r>
          </a:p>
          <a:p>
            <a:pPr lvl="1"/>
            <a:r>
              <a:rPr lang="en-GB" sz="1800" dirty="0" smtClean="0"/>
              <a:t>Thinner sensitive volume? Unlikely</a:t>
            </a:r>
          </a:p>
          <a:p>
            <a:pPr lvl="2"/>
            <a:r>
              <a:rPr lang="en-GB" sz="1800" dirty="0" smtClean="0"/>
              <a:t>Proba-2 is a polar LEO orbit, mainly protons</a:t>
            </a:r>
          </a:p>
          <a:p>
            <a:pPr lvl="1"/>
            <a:endParaRPr lang="en-GB" sz="1800" dirty="0" smtClean="0"/>
          </a:p>
          <a:p>
            <a:r>
              <a:rPr lang="en-GB" sz="1800" dirty="0" smtClean="0"/>
              <a:t>Better prediction rate is obtained in other devices (TDM) aboard Proba-2</a:t>
            </a:r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268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Links to</a:t>
            </a: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ESCC web site</a:t>
            </a:r>
          </a:p>
          <a:p>
            <a:pPr lvl="1"/>
            <a:r>
              <a:rPr lang="en-GB" sz="2000" dirty="0">
                <a:hlinkClick r:id="rId2"/>
              </a:rPr>
              <a:t>https://spacecomponents.org/</a:t>
            </a:r>
            <a:endParaRPr lang="en-GB" sz="2000" dirty="0"/>
          </a:p>
          <a:p>
            <a:pPr lvl="1"/>
            <a:r>
              <a:rPr lang="en-US" sz="2000" dirty="0"/>
              <a:t>EPPL </a:t>
            </a:r>
            <a:endParaRPr lang="en-GB" sz="2000" dirty="0"/>
          </a:p>
          <a:p>
            <a:r>
              <a:rPr lang="en-US" sz="2000" dirty="0"/>
              <a:t>ESCIES web site</a:t>
            </a:r>
          </a:p>
          <a:p>
            <a:pPr lvl="1"/>
            <a:r>
              <a:rPr lang="en-US" sz="2000" dirty="0">
                <a:hlinkClick r:id="rId3"/>
              </a:rPr>
              <a:t>https://escies.org/</a:t>
            </a:r>
            <a:endParaRPr lang="en-US" sz="2000" dirty="0"/>
          </a:p>
          <a:p>
            <a:pPr lvl="1"/>
            <a:r>
              <a:rPr lang="en-US" sz="2000" dirty="0"/>
              <a:t>Test facilities</a:t>
            </a:r>
          </a:p>
          <a:p>
            <a:pPr lvl="1"/>
            <a:r>
              <a:rPr lang="en-US" sz="2000" dirty="0"/>
              <a:t>Standards and handbooks</a:t>
            </a:r>
          </a:p>
          <a:p>
            <a:pPr lvl="1"/>
            <a:r>
              <a:rPr lang="en-US" sz="2000" dirty="0"/>
              <a:t>Radiation database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698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6" y="209798"/>
            <a:ext cx="7970293" cy="769441"/>
          </a:xfrm>
        </p:spPr>
        <p:txBody>
          <a:bodyPr/>
          <a:lstStyle/>
          <a:p>
            <a:r>
              <a:rPr lang="en-US" dirty="0" smtClean="0"/>
              <a:t>Continuum </a:t>
            </a:r>
            <a:r>
              <a:rPr lang="en-US" dirty="0"/>
              <a:t>of energy </a:t>
            </a:r>
            <a:r>
              <a:rPr lang="en-US" dirty="0" smtClean="0"/>
              <a:t>between the plasma  </a:t>
            </a:r>
            <a:r>
              <a:rPr lang="en-US" dirty="0"/>
              <a:t>charging </a:t>
            </a:r>
            <a:r>
              <a:rPr lang="en-US" dirty="0" smtClean="0"/>
              <a:t>and </a:t>
            </a:r>
            <a:r>
              <a:rPr lang="en-US" dirty="0"/>
              <a:t>the radiation </a:t>
            </a:r>
            <a:r>
              <a:rPr lang="en-US" dirty="0" smtClean="0"/>
              <a:t>environment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04320" y="5888156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0099"/>
                </a:solidFill>
              </a:rPr>
              <a:t>[R. </a:t>
            </a:r>
            <a:r>
              <a:rPr lang="en-GB" i="1" dirty="0" err="1" smtClean="0">
                <a:solidFill>
                  <a:srgbClr val="000099"/>
                </a:solidFill>
              </a:rPr>
              <a:t>Ecoffet</a:t>
            </a:r>
            <a:r>
              <a:rPr lang="en-GB" i="1" dirty="0" smtClean="0">
                <a:solidFill>
                  <a:srgbClr val="000099"/>
                </a:solidFill>
              </a:rPr>
              <a:t>, NSREC 2011]</a:t>
            </a:r>
            <a:endParaRPr lang="en-GB" i="1" dirty="0">
              <a:solidFill>
                <a:srgbClr val="000099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1" y="1295329"/>
            <a:ext cx="7827702" cy="44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7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001"/>
            <a:ext cx="8229600" cy="584775"/>
          </a:xfrm>
        </p:spPr>
        <p:txBody>
          <a:bodyPr/>
          <a:lstStyle/>
          <a:p>
            <a:r>
              <a:rPr lang="en-GB" sz="3200" dirty="0" smtClean="0"/>
              <a:t>Radiation testing</a:t>
            </a:r>
            <a:endParaRPr lang="en-GB" sz="32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sz="2800" dirty="0" smtClean="0"/>
              <a:t> Radiation effects</a:t>
            </a:r>
          </a:p>
          <a:p>
            <a:pPr lvl="1">
              <a:spcBef>
                <a:spcPct val="30000"/>
              </a:spcBef>
            </a:pPr>
            <a:r>
              <a:rPr lang="en-US" sz="2400" dirty="0" smtClean="0"/>
              <a:t>TID</a:t>
            </a:r>
            <a:endParaRPr lang="en-US" sz="2400" dirty="0"/>
          </a:p>
          <a:p>
            <a:pPr lvl="1">
              <a:spcBef>
                <a:spcPct val="30000"/>
              </a:spcBef>
            </a:pPr>
            <a:r>
              <a:rPr lang="en-US" sz="2400" dirty="0" smtClean="0"/>
              <a:t>TNID</a:t>
            </a:r>
          </a:p>
          <a:p>
            <a:pPr lvl="1">
              <a:spcBef>
                <a:spcPct val="30000"/>
              </a:spcBef>
            </a:pPr>
            <a:r>
              <a:rPr lang="en-US" sz="2400" dirty="0" smtClean="0"/>
              <a:t>SEE</a:t>
            </a:r>
            <a:endParaRPr lang="en-US" sz="2400" dirty="0"/>
          </a:p>
          <a:p>
            <a:pPr lvl="1">
              <a:spcBef>
                <a:spcPct val="30000"/>
              </a:spcBef>
            </a:pPr>
            <a:endParaRPr lang="en-US" sz="2400" dirty="0"/>
          </a:p>
          <a:p>
            <a:pPr>
              <a:spcBef>
                <a:spcPct val="30000"/>
              </a:spcBef>
              <a:buFont typeface="+mj-lt"/>
              <a:buAutoNum type="arabicPeriod" startAt="2"/>
            </a:pPr>
            <a:r>
              <a:rPr lang="en-US" sz="2800" dirty="0" smtClean="0"/>
              <a:t> Guidelines</a:t>
            </a:r>
          </a:p>
          <a:p>
            <a:pPr marL="0" indent="0">
              <a:spcBef>
                <a:spcPct val="30000"/>
              </a:spcBef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71483098"/>
      </p:ext>
    </p:extLst>
  </p:cSld>
  <p:clrMapOvr>
    <a:masterClrMapping/>
  </p:clrMapOvr>
  <p:transition advTm="76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09" y="3315077"/>
            <a:ext cx="7789050" cy="1323439"/>
          </a:xfrm>
        </p:spPr>
        <p:txBody>
          <a:bodyPr/>
          <a:lstStyle/>
          <a:p>
            <a:r>
              <a:rPr lang="en-GB" dirty="0" smtClean="0"/>
              <a:t>TID</a:t>
            </a:r>
            <a:br>
              <a:rPr lang="en-GB" dirty="0" smtClean="0"/>
            </a:br>
            <a:r>
              <a:rPr lang="en-GB" dirty="0" smtClean="0"/>
              <a:t>Total Ionizing dose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6780"/>
            <a:ext cx="7092547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/>
              <a:t>Example of the Laplace </a:t>
            </a:r>
            <a:r>
              <a:rPr lang="en-GB" dirty="0"/>
              <a:t>Radiation Environment - TID</a:t>
            </a:r>
          </a:p>
        </p:txBody>
      </p: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107950" y="1052513"/>
            <a:ext cx="8712200" cy="4679950"/>
            <a:chOff x="68" y="663"/>
            <a:chExt cx="5488" cy="2948"/>
          </a:xfrm>
        </p:grpSpPr>
        <p:pic>
          <p:nvPicPr>
            <p:cNvPr id="14348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663"/>
              <a:ext cx="4808" cy="2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 flipH="1">
              <a:off x="2653" y="1797"/>
              <a:ext cx="186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4558" y="1661"/>
              <a:ext cx="99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>
                  <a:cs typeface="Arial" pitchFamily="34" charset="0"/>
                </a:rPr>
                <a:t>~200 k</a:t>
              </a:r>
              <a:r>
                <a:rPr lang="en-GB"/>
                <a:t>rad behind 10mm Al</a:t>
              </a:r>
            </a:p>
          </p:txBody>
        </p:sp>
      </p:grp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00113" y="5805488"/>
            <a:ext cx="678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i="1">
                <a:solidFill>
                  <a:srgbClr val="0000FF"/>
                </a:solidFill>
              </a:rPr>
              <a:t>After [Ch. Erd, “Laplace environment specification, 14 June 2011]</a:t>
            </a:r>
          </a:p>
        </p:txBody>
      </p:sp>
    </p:spTree>
    <p:extLst>
      <p:ext uri="{BB962C8B-B14F-4D97-AF65-F5344CB8AC3E}">
        <p14:creationId xmlns:p14="http://schemas.microsoft.com/office/powerpoint/2010/main" val="36168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2304</Words>
  <Application>Microsoft Office PowerPoint</Application>
  <PresentationFormat>On-screen Show (4:3)</PresentationFormat>
  <Paragraphs>430</Paragraphs>
  <Slides>52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ESA Presentation</vt:lpstr>
      <vt:lpstr>CorelDRAW 7.0 Graphic</vt:lpstr>
      <vt:lpstr>Radiation testing of electronic components for space applications</vt:lpstr>
      <vt:lpstr>Few dates</vt:lpstr>
      <vt:lpstr>Few dates (cont.)</vt:lpstr>
      <vt:lpstr>PowerPoint Presentation</vt:lpstr>
      <vt:lpstr>The two major sources of spacecraft anomalies are plasma and radiation effects</vt:lpstr>
      <vt:lpstr>Continuum of energy between the plasma  charging and the radiation environment</vt:lpstr>
      <vt:lpstr>Radiation testing</vt:lpstr>
      <vt:lpstr>TID Total Ionizing dose</vt:lpstr>
      <vt:lpstr>Example of the Laplace Radiation Environment - TID</vt:lpstr>
      <vt:lpstr>Typical TID effect in CMOS: charge buildup in gate and field oxides induces leakage currents</vt:lpstr>
      <vt:lpstr>PowerPoint Presentation</vt:lpstr>
      <vt:lpstr>PowerPoint Presentation</vt:lpstr>
      <vt:lpstr>Laplace Radiation Environment - TNID</vt:lpstr>
      <vt:lpstr>Because of displacement damage,  some circuits fail at much lower equivalent total dose levels compared to gamma rays</vt:lpstr>
      <vt:lpstr>What is Radiation Hardness Assurance (RHA) ?</vt:lpstr>
      <vt:lpstr>RHA radiation hardness assurance ECSS-Q-ST-60-15C 1 October 2012 </vt:lpstr>
      <vt:lpstr>TID / TNID - Analysis Flow</vt:lpstr>
      <vt:lpstr>TID test standards</vt:lpstr>
      <vt:lpstr>ESCC 22900 splits into two domains</vt:lpstr>
      <vt:lpstr>TID RHA, Scope</vt:lpstr>
      <vt:lpstr>TNID RHA Scope</vt:lpstr>
      <vt:lpstr>PowerPoint Presentation</vt:lpstr>
      <vt:lpstr>PowerPoint Presentation</vt:lpstr>
      <vt:lpstr>Example of RHA analysis: statistical approach part-to-part variation in the same lot </vt:lpstr>
      <vt:lpstr>Assumption: The degradation of electrical parameters induced by radiation follows a Log-normal distribution</vt:lpstr>
      <vt:lpstr>One-Sided Tolerance Limits, KTL, for 90% Confidence Limit</vt:lpstr>
      <vt:lpstr>Statistical analysis of TID results: extraction  of the normal distribution parameters:  mean – standard deviation</vt:lpstr>
      <vt:lpstr>Example of statistical TID analysis:  LM117 voltage regulator Large distributions of output voltage failure doses</vt:lpstr>
      <vt:lpstr>Displacement Damage in  bipolar technologies</vt:lpstr>
      <vt:lpstr>Worst-case approach  RDM: Radiation Design Margin</vt:lpstr>
      <vt:lpstr>PowerPoint Presentation</vt:lpstr>
      <vt:lpstr>Typical RDMs and RADLAT-RVT policy used in programs</vt:lpstr>
      <vt:lpstr>SEE  Single event effects</vt:lpstr>
      <vt:lpstr>Several classes of single event effects</vt:lpstr>
      <vt:lpstr>SEE: Why radiation testing?  Prepare SEE rate prediction</vt:lpstr>
      <vt:lpstr>SEE: Why radiation testing?  SOA (safe operating area)   and Go/No Go Test</vt:lpstr>
      <vt:lpstr>Typical SEE Radiation Hardness Assurance requirements for European missions</vt:lpstr>
      <vt:lpstr>Standard Test Methods and Guidelines for SEE testing</vt:lpstr>
      <vt:lpstr>How can I check the beam:  The SEU monitor</vt:lpstr>
      <vt:lpstr>How can I check the beam:  Charge collection in a SSBD</vt:lpstr>
      <vt:lpstr>Heavy Ion SEE Rate Calculation    Integral Rectangular Parallelepiped (IRPP)</vt:lpstr>
      <vt:lpstr>Comparative Upsets Rates, Uncertainties in SEE predictions are significant</vt:lpstr>
      <vt:lpstr>Proton SEE Rate Calculation</vt:lpstr>
      <vt:lpstr>ONE Example AboArd Proba-2</vt:lpstr>
      <vt:lpstr>GPS receiver: latch-up events in 512kx8 SRAM  Samsung K6R4016V1D-TC10</vt:lpstr>
      <vt:lpstr>Statistical analysis of the GPS latch-up events from Oct-10 to Dec-12</vt:lpstr>
      <vt:lpstr>Statistical analysis of the GPS latch-up events (cont.)</vt:lpstr>
      <vt:lpstr>The ground tests of the Samsung K6R4016V1D-TC10 shows large differences vs. Date Code</vt:lpstr>
      <vt:lpstr>The ground tests of the Samsung K6R4016V1D-TC10 shows large differences vs. Date Code</vt:lpstr>
      <vt:lpstr>Experimental artefact during proton testing: The SEL rate increases with TID</vt:lpstr>
      <vt:lpstr>GPS Proba-2: Upset rate prediction</vt:lpstr>
      <vt:lpstr>Links to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testing of electronic components for space applications</dc:title>
  <dc:creator>Veronique Ferlet-Cavrois</dc:creator>
  <cp:lastModifiedBy>Veronique Ferlet-Cavrois</cp:lastModifiedBy>
  <cp:revision>63</cp:revision>
  <cp:lastPrinted>2008-08-26T16:26:23Z</cp:lastPrinted>
  <dcterms:created xsi:type="dcterms:W3CDTF">2013-04-17T10:20:50Z</dcterms:created>
  <dcterms:modified xsi:type="dcterms:W3CDTF">2013-04-18T11:56:52Z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Radiation testing of electronic components for space applications</vt:lpwstr>
  </property>
  <property fmtid="{D5CDD505-2E9C-101B-9397-08002B2CF9AE}" pid="3" name="PSubtitle">
    <vt:lpwstr>Rad testing for space</vt:lpwstr>
  </property>
  <property fmtid="{D5CDD505-2E9C-101B-9397-08002B2CF9AE}" pid="4" name="PAuthor">
    <vt:lpwstr>Véronique FERLET-CAVROIS</vt:lpwstr>
  </property>
  <property fmtid="{D5CDD505-2E9C-101B-9397-08002B2CF9AE}" pid="5" name="PPlace">
    <vt:lpwstr>INFN Laboratori Nazionali di Legnaro</vt:lpwstr>
  </property>
  <property fmtid="{D5CDD505-2E9C-101B-9397-08002B2CF9AE}" pid="6" name="PDate">
    <vt:lpwstr>18/04/2013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</Properties>
</file>