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566" r:id="rId3"/>
    <p:sldId id="793" r:id="rId4"/>
    <p:sldId id="704" r:id="rId5"/>
    <p:sldId id="700" r:id="rId6"/>
    <p:sldId id="597" r:id="rId7"/>
    <p:sldId id="599" r:id="rId8"/>
    <p:sldId id="615" r:id="rId9"/>
    <p:sldId id="601" r:id="rId10"/>
    <p:sldId id="582" r:id="rId11"/>
    <p:sldId id="604" r:id="rId12"/>
    <p:sldId id="552" r:id="rId13"/>
    <p:sldId id="583" r:id="rId14"/>
    <p:sldId id="605" r:id="rId15"/>
    <p:sldId id="606" r:id="rId16"/>
    <p:sldId id="452" r:id="rId17"/>
    <p:sldId id="616" r:id="rId18"/>
    <p:sldId id="751" r:id="rId19"/>
    <p:sldId id="610" r:id="rId20"/>
    <p:sldId id="618" r:id="rId21"/>
    <p:sldId id="612" r:id="rId22"/>
    <p:sldId id="611" r:id="rId23"/>
    <p:sldId id="713" r:id="rId24"/>
    <p:sldId id="727" r:id="rId25"/>
    <p:sldId id="752" r:id="rId26"/>
    <p:sldId id="753" r:id="rId27"/>
    <p:sldId id="755" r:id="rId28"/>
    <p:sldId id="717" r:id="rId29"/>
    <p:sldId id="718" r:id="rId30"/>
    <p:sldId id="782" r:id="rId31"/>
    <p:sldId id="760" r:id="rId32"/>
    <p:sldId id="781" r:id="rId33"/>
    <p:sldId id="761" r:id="rId34"/>
    <p:sldId id="699" r:id="rId35"/>
    <p:sldId id="764" r:id="rId36"/>
    <p:sldId id="765" r:id="rId37"/>
    <p:sldId id="531" r:id="rId38"/>
    <p:sldId id="768" r:id="rId39"/>
    <p:sldId id="769" r:id="rId40"/>
    <p:sldId id="553" r:id="rId41"/>
    <p:sldId id="724" r:id="rId42"/>
    <p:sldId id="725" r:id="rId43"/>
    <p:sldId id="719" r:id="rId44"/>
    <p:sldId id="626" r:id="rId45"/>
    <p:sldId id="721" r:id="rId46"/>
    <p:sldId id="723" r:id="rId47"/>
    <p:sldId id="722" r:id="rId48"/>
    <p:sldId id="792" r:id="rId49"/>
    <p:sldId id="772" r:id="rId50"/>
    <p:sldId id="773" r:id="rId51"/>
    <p:sldId id="786" r:id="rId52"/>
    <p:sldId id="787" r:id="rId53"/>
    <p:sldId id="775" r:id="rId54"/>
    <p:sldId id="696" r:id="rId55"/>
    <p:sldId id="794" r:id="rId56"/>
    <p:sldId id="795" r:id="rId57"/>
    <p:sldId id="796" r:id="rId58"/>
    <p:sldId id="797" r:id="rId59"/>
    <p:sldId id="798" r:id="rId60"/>
    <p:sldId id="799" r:id="rId61"/>
    <p:sldId id="788" r:id="rId62"/>
    <p:sldId id="785" r:id="rId63"/>
    <p:sldId id="784" r:id="rId64"/>
    <p:sldId id="783" r:id="rId65"/>
    <p:sldId id="779" r:id="rId66"/>
    <p:sldId id="754" r:id="rId67"/>
    <p:sldId id="776" r:id="rId68"/>
    <p:sldId id="706" r:id="rId69"/>
    <p:sldId id="708" r:id="rId70"/>
    <p:sldId id="746" r:id="rId71"/>
    <p:sldId id="778" r:id="rId72"/>
    <p:sldId id="720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C0000"/>
    <a:srgbClr val="D595AF"/>
    <a:srgbClr val="A21BFF"/>
    <a:srgbClr val="DDFF4C"/>
    <a:srgbClr val="36F82A"/>
    <a:srgbClr val="666EE4"/>
    <a:srgbClr val="E399D2"/>
    <a:srgbClr val="41DE7B"/>
    <a:srgbClr val="46F6C1"/>
    <a:srgbClr val="727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53" autoAdjust="0"/>
    <p:restoredTop sz="95817" autoAdjust="0"/>
  </p:normalViewPr>
  <p:slideViewPr>
    <p:cSldViewPr snapToGrid="0" snapToObjects="1">
      <p:cViewPr>
        <p:scale>
          <a:sx n="130" d="100"/>
          <a:sy n="130" d="100"/>
        </p:scale>
        <p:origin x="-160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9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6.xml"/><Relationship Id="rId20" Type="http://schemas.openxmlformats.org/officeDocument/2006/relationships/slide" Target="slides/slide58.xml"/><Relationship Id="rId21" Type="http://schemas.openxmlformats.org/officeDocument/2006/relationships/slide" Target="slides/slide60.xml"/><Relationship Id="rId22" Type="http://schemas.openxmlformats.org/officeDocument/2006/relationships/slide" Target="slides/slide72.xml"/><Relationship Id="rId10" Type="http://schemas.openxmlformats.org/officeDocument/2006/relationships/slide" Target="slides/slide17.xml"/><Relationship Id="rId11" Type="http://schemas.openxmlformats.org/officeDocument/2006/relationships/slide" Target="slides/slide19.xml"/><Relationship Id="rId12" Type="http://schemas.openxmlformats.org/officeDocument/2006/relationships/slide" Target="slides/slide21.xml"/><Relationship Id="rId13" Type="http://schemas.openxmlformats.org/officeDocument/2006/relationships/slide" Target="slides/slide22.xml"/><Relationship Id="rId14" Type="http://schemas.openxmlformats.org/officeDocument/2006/relationships/slide" Target="slides/slide23.xml"/><Relationship Id="rId15" Type="http://schemas.openxmlformats.org/officeDocument/2006/relationships/slide" Target="slides/slide31.xml"/><Relationship Id="rId16" Type="http://schemas.openxmlformats.org/officeDocument/2006/relationships/slide" Target="slides/slide37.xml"/><Relationship Id="rId17" Type="http://schemas.openxmlformats.org/officeDocument/2006/relationships/slide" Target="slides/slide40.xml"/><Relationship Id="rId18" Type="http://schemas.openxmlformats.org/officeDocument/2006/relationships/slide" Target="slides/slide54.xml"/><Relationship Id="rId19" Type="http://schemas.openxmlformats.org/officeDocument/2006/relationships/slide" Target="slides/slide55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10.xml"/><Relationship Id="rId5" Type="http://schemas.openxmlformats.org/officeDocument/2006/relationships/slide" Target="slides/slide11.xml"/><Relationship Id="rId6" Type="http://schemas.openxmlformats.org/officeDocument/2006/relationships/slide" Target="slides/slide12.xml"/><Relationship Id="rId7" Type="http://schemas.openxmlformats.org/officeDocument/2006/relationships/slide" Target="slides/slide13.xml"/><Relationship Id="rId8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B07C2-869A-B64C-9C1E-2206FC03384C}" type="datetimeFigureOut">
              <a:rPr lang="en-US" smtClean="0"/>
              <a:t>11/26/12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9385E-CE90-054B-ABF2-3BD310E5D3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9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529E7-0DB2-6645-A900-EEE84CA4DE9C}" type="datetimeFigureOut">
              <a:rPr lang="en-US" smtClean="0"/>
              <a:t>11/26/12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F6BCE-74B4-7B4C-89EA-C04E32C79F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73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F6BCE-74B4-7B4C-89EA-C04E32C79F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9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0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1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5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6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0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7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7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9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90718"/>
            <a:ext cx="7772400" cy="572319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28408"/>
            <a:ext cx="8229600" cy="5715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8912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8912"/>
            <a:ext cx="2895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38912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12C9-0197-9445-84E4-C3BF032F6A9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" y="0"/>
            <a:ext cx="685799" cy="6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csd-logo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0"/>
            <a:ext cx="685800" cy="6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6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0000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9944"/>
            <a:ext cx="7772400" cy="2038806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Standard Model Higgs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searches in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ATLAS and CMS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7898"/>
            <a:ext cx="6400800" cy="105314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Marco Pieri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University of California San Diego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5725583"/>
            <a:ext cx="6400800" cy="920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Firenze,  </a:t>
            </a:r>
          </a:p>
          <a:p>
            <a:r>
              <a:rPr lang="en-US" sz="2000" dirty="0" smtClean="0"/>
              <a:t>2</a:t>
            </a:r>
            <a:r>
              <a:rPr lang="en-US" sz="2000" dirty="0"/>
              <a:t>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November 2012</a:t>
            </a:r>
          </a:p>
          <a:p>
            <a:endParaRPr lang="en-US" sz="2400" dirty="0"/>
          </a:p>
        </p:txBody>
      </p:sp>
      <p:pic>
        <p:nvPicPr>
          <p:cNvPr id="8" name="Picture 7" descr="ucsd-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42" y="4455941"/>
            <a:ext cx="980567" cy="9607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05280" cy="91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38720" y="0"/>
            <a:ext cx="905280" cy="91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6706" y="4368398"/>
            <a:ext cx="1285877" cy="11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TLAS-chrome-logo-bl_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12342"/>
            <a:ext cx="2114064" cy="7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323" y="1559545"/>
            <a:ext cx="5162062" cy="3482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γγ analysis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2806"/>
            <a:ext cx="8498667" cy="352841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Search for a small mass peak over </a:t>
            </a:r>
            <a:r>
              <a:rPr lang="en-US" sz="1800" dirty="0"/>
              <a:t>large </a:t>
            </a:r>
            <a:r>
              <a:rPr lang="en-US" sz="1800" dirty="0" smtClean="0"/>
              <a:t>and smooth background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Irreducible:</a:t>
            </a:r>
            <a:r>
              <a:rPr lang="en-US" sz="1600" dirty="0" smtClean="0">
                <a:solidFill>
                  <a:srgbClr val="666EE4"/>
                </a:solidFill>
              </a:rPr>
              <a:t> </a:t>
            </a:r>
            <a:r>
              <a:rPr lang="en-US" sz="1600" dirty="0">
                <a:solidFill>
                  <a:srgbClr val="666EE4"/>
                </a:solidFill>
              </a:rPr>
              <a:t>2γ QCD production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Reducible: </a:t>
            </a:r>
            <a:r>
              <a:rPr lang="en-US" sz="1600" dirty="0">
                <a:solidFill>
                  <a:srgbClr val="41DE7B"/>
                </a:solidFill>
              </a:rPr>
              <a:t>γ+jet with 1 additional fake </a:t>
            </a:r>
            <a:r>
              <a:rPr lang="en-US" sz="1600" dirty="0" smtClean="0">
                <a:solidFill>
                  <a:srgbClr val="41DE7B"/>
                </a:solidFill>
              </a:rPr>
              <a:t>photon,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  <a:r>
              <a:rPr lang="en-US" sz="1600" dirty="0" smtClean="0">
                <a:solidFill>
                  <a:srgbClr val="5EFFF6"/>
                </a:solidFill>
              </a:rPr>
              <a:t>QCD with 2 fake photons, </a:t>
            </a:r>
            <a:r>
              <a:rPr lang="en-US" sz="1600" dirty="0" smtClean="0">
                <a:solidFill>
                  <a:srgbClr val="E399D2"/>
                </a:solidFill>
              </a:rPr>
              <a:t>DY </a:t>
            </a:r>
            <a:r>
              <a:rPr lang="en-US" sz="1600" dirty="0">
                <a:solidFill>
                  <a:srgbClr val="E399D2"/>
                </a:solidFill>
              </a:rPr>
              <a:t>with </a:t>
            </a:r>
            <a:r>
              <a:rPr lang="en-US" sz="1600" dirty="0" smtClean="0">
                <a:solidFill>
                  <a:srgbClr val="E399D2"/>
                </a:solidFill>
              </a:rPr>
              <a:t>electrons faking photons</a:t>
            </a:r>
          </a:p>
          <a:p>
            <a:r>
              <a:rPr lang="en-US" sz="1800" b="1" dirty="0" smtClean="0"/>
              <a:t>Narrow </a:t>
            </a:r>
            <a:r>
              <a:rPr lang="en-US" sz="1800" b="1" dirty="0"/>
              <a:t>mass </a:t>
            </a:r>
            <a:r>
              <a:rPr lang="en-US" sz="1800" b="1" dirty="0" smtClean="0"/>
              <a:t>peak</a:t>
            </a:r>
          </a:p>
          <a:p>
            <a:pPr lvl="1"/>
            <a:r>
              <a:rPr lang="en-US" sz="1600" dirty="0"/>
              <a:t>mass resolution 1-2</a:t>
            </a:r>
            <a:r>
              <a:rPr lang="en-US" sz="1600" dirty="0" smtClean="0"/>
              <a:t>%</a:t>
            </a:r>
          </a:p>
          <a:p>
            <a:r>
              <a:rPr lang="en-US" sz="1800" dirty="0"/>
              <a:t>Studied mass range: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110</a:t>
            </a:r>
            <a:r>
              <a:rPr lang="en-US" sz="1800" dirty="0"/>
              <a:t>-150 GeV</a:t>
            </a:r>
          </a:p>
          <a:p>
            <a:r>
              <a:rPr lang="en-US" sz="1800" dirty="0"/>
              <a:t>Split into event classes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to </a:t>
            </a:r>
            <a:r>
              <a:rPr lang="en-US" sz="1800" dirty="0"/>
              <a:t>enhance the sensitivity</a:t>
            </a:r>
          </a:p>
          <a:p>
            <a:endParaRPr lang="en-US" sz="2200" dirty="0" smtClean="0"/>
          </a:p>
          <a:p>
            <a:pPr lvl="1"/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7684" y="3462557"/>
            <a:ext cx="1589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BG MC only not used for CL estimation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9152" y="3034369"/>
            <a:ext cx="1591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H</a:t>
            </a:r>
            <a:r>
              <a:rPr lang="en-US" sz="1600" b="1" dirty="0" smtClean="0">
                <a:solidFill>
                  <a:srgbClr val="FF0000"/>
                </a:solidFill>
              </a:rPr>
              <a:t>=120 GeV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ignal x </a:t>
            </a:r>
            <a:r>
              <a:rPr lang="en-US" sz="16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55812" y="3725594"/>
            <a:ext cx="293078" cy="6536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/>
          <p:cNvSpPr txBox="1">
            <a:spLocks/>
          </p:cNvSpPr>
          <p:nvPr/>
        </p:nvSpPr>
        <p:spPr>
          <a:xfrm>
            <a:off x="247079" y="4902623"/>
            <a:ext cx="3885306" cy="246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ATLAS</a:t>
            </a:r>
            <a:endParaRPr lang="en-US" sz="2000" dirty="0"/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into </a:t>
            </a:r>
            <a:r>
              <a:rPr lang="en-US" sz="2000" dirty="0" smtClean="0">
                <a:solidFill>
                  <a:srgbClr val="0000FF"/>
                </a:solidFill>
              </a:rPr>
              <a:t>9 </a:t>
            </a:r>
            <a:r>
              <a:rPr lang="en-US" sz="2000" dirty="0">
                <a:solidFill>
                  <a:srgbClr val="0000FF"/>
                </a:solidFill>
              </a:rPr>
              <a:t>categories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Diphoton P</a:t>
            </a:r>
            <a:r>
              <a:rPr lang="en-US" sz="2000" baseline="-25000" dirty="0" smtClean="0">
                <a:solidFill>
                  <a:srgbClr val="0000FF"/>
                </a:solidFill>
              </a:rPr>
              <a:t>Tt</a:t>
            </a:r>
            <a:r>
              <a:rPr lang="en-US" sz="2000" dirty="0" smtClean="0">
                <a:solidFill>
                  <a:srgbClr val="0000FF"/>
                </a:solidFill>
              </a:rPr>
              <a:t>, η,  converted/unconverted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4695668" y="4902623"/>
            <a:ext cx="4320449" cy="2468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CMS</a:t>
            </a:r>
            <a:endParaRPr lang="en-US" sz="2000" dirty="0"/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Cut based and MVA based analyses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into 4 categories + VBF analysis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8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γγ analysis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5016" y="651995"/>
            <a:ext cx="8341784" cy="2307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4 non</a:t>
            </a:r>
            <a:r>
              <a:rPr lang="en-US" sz="2200" dirty="0"/>
              <a:t>-VBF </a:t>
            </a:r>
            <a:r>
              <a:rPr lang="en-US" sz="2200" dirty="0" smtClean="0"/>
              <a:t>event classes split based </a:t>
            </a:r>
            <a:r>
              <a:rPr lang="en-US" sz="2200" dirty="0"/>
              <a:t>on </a:t>
            </a:r>
            <a:r>
              <a:rPr lang="en-US" sz="2200" dirty="0" smtClean="0"/>
              <a:t>a diphoton Boosted Decision Tree (BDT) </a:t>
            </a:r>
            <a:r>
              <a:rPr lang="en-US" sz="2200" dirty="0"/>
              <a:t>classifier </a:t>
            </a:r>
            <a:r>
              <a:rPr lang="en-US" sz="2200" dirty="0" smtClean="0"/>
              <a:t>output + dijet tag classes</a:t>
            </a:r>
            <a:endParaRPr lang="en-US" sz="2200" dirty="0"/>
          </a:p>
          <a:p>
            <a:r>
              <a:rPr lang="en-US" sz="2200" dirty="0" smtClean="0"/>
              <a:t>BG </a:t>
            </a:r>
            <a:r>
              <a:rPr lang="en-US" sz="2200" dirty="0"/>
              <a:t>is estimated </a:t>
            </a:r>
            <a:r>
              <a:rPr lang="en-US" sz="2200" dirty="0" smtClean="0"/>
              <a:t>by fitting to a </a:t>
            </a:r>
            <a:r>
              <a:rPr lang="en-US" sz="2200" dirty="0"/>
              <a:t>polynomial </a:t>
            </a:r>
            <a:r>
              <a:rPr lang="en-US" sz="2200" dirty="0" smtClean="0"/>
              <a:t>in the full mass range (3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to 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order) 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Possible BG bias is always less than 20% of the statistical error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Different BG estimation in cross check analysis gives consistent results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6874" y="6030084"/>
            <a:ext cx="784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Resolution in 2012 somewhat worse that 2011 because for now used prompt-</a:t>
            </a:r>
            <a:r>
              <a:rPr lang="en-US" dirty="0" smtClean="0">
                <a:solidFill>
                  <a:srgbClr val="008000"/>
                </a:solidFill>
              </a:rPr>
              <a:t>reco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5" y="2893173"/>
            <a:ext cx="7358726" cy="315202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214533" y="3603820"/>
            <a:ext cx="444500" cy="23749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 flipH="1">
            <a:off x="3162300" y="4454720"/>
            <a:ext cx="927100" cy="23706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flipH="1">
            <a:off x="3162300" y="5559621"/>
            <a:ext cx="927100" cy="4191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6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γγ </a:t>
            </a:r>
            <a:r>
              <a:rPr lang="en-US" dirty="0" smtClean="0"/>
              <a:t>vertex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3479800" cy="5810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Primary vertex Z position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ATLAS </a:t>
            </a:r>
            <a:r>
              <a:rPr lang="en-US" sz="2000" dirty="0">
                <a:solidFill>
                  <a:srgbClr val="FF0000"/>
                </a:solidFill>
              </a:rPr>
              <a:t>has pointing </a:t>
            </a:r>
            <a:r>
              <a:rPr lang="en-US" sz="2000" dirty="0">
                <a:solidFill>
                  <a:srgbClr val="FF0000"/>
                </a:solidFill>
              </a:rPr>
              <a:t>calorimetry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Z resolution 1.5 cm for two unconverted photons, good enough to have negligible contribution to mass resolution</a:t>
            </a:r>
            <a:endParaRPr lang="en-US" sz="18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CMS uses underlying event and recoil jets,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Affected by pileup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checked with Z-&gt;μμ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Overall efficiency &gt;80%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Both also exploit tracks from converted photons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82" r="-282"/>
          <a:stretch/>
        </p:blipFill>
        <p:spPr>
          <a:xfrm>
            <a:off x="4454769" y="1053806"/>
            <a:ext cx="3470880" cy="2328752"/>
          </a:xfrm>
          <a:prstGeom prst="rect">
            <a:avLst/>
          </a:prstGeom>
        </p:spPr>
      </p:pic>
      <p:pic>
        <p:nvPicPr>
          <p:cNvPr id="11" name="Picture 10" descr="Hgg_vtxIdEfficiencyMVA_vs_bosonPt_Run20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15" y="3535555"/>
            <a:ext cx="3043469" cy="292001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001000" cy="4471040"/>
          </a:xfrm>
        </p:spPr>
        <p:txBody>
          <a:bodyPr>
            <a:noAutofit/>
          </a:bodyPr>
          <a:lstStyle/>
          <a:p>
            <a:r>
              <a:rPr lang="en-US" sz="2400" dirty="0" smtClean="0"/>
              <a:t>Energy resolution extremely important</a:t>
            </a:r>
          </a:p>
          <a:p>
            <a:pPr lvl="1"/>
            <a:r>
              <a:rPr lang="en-US" sz="2000" dirty="0" smtClean="0"/>
              <a:t>Need precise ECAL calibration</a:t>
            </a:r>
          </a:p>
          <a:p>
            <a:pPr lvl="1"/>
            <a:r>
              <a:rPr lang="en-US" sz="2000" dirty="0" smtClean="0"/>
              <a:t>CMS uses MVA energy regression</a:t>
            </a:r>
          </a:p>
          <a:p>
            <a:r>
              <a:rPr lang="en-US" sz="2400" dirty="0" smtClean="0"/>
              <a:t>Energy </a:t>
            </a:r>
            <a:r>
              <a:rPr lang="en-US" sz="2400" dirty="0"/>
              <a:t>scale and resolution measured with Z-&gt;</a:t>
            </a:r>
            <a:r>
              <a:rPr lang="en-US" sz="2400" dirty="0" smtClean="0"/>
              <a:t>ee</a:t>
            </a:r>
          </a:p>
          <a:p>
            <a:pPr lvl="1"/>
            <a:r>
              <a:rPr lang="en-US" sz="2000" dirty="0" smtClean="0"/>
              <a:t>Exploit similarities between electron and photons</a:t>
            </a:r>
          </a:p>
          <a:p>
            <a:pPr lvl="1"/>
            <a:r>
              <a:rPr lang="en-US" sz="2000" dirty="0" smtClean="0"/>
              <a:t>Precision from tagged photons from Z-&gt;</a:t>
            </a:r>
            <a:r>
              <a:rPr lang="en-US" sz="2000" dirty="0" err="1" smtClean="0"/>
              <a:t>μμγ</a:t>
            </a:r>
            <a:r>
              <a:rPr lang="en-US" sz="2000" dirty="0" smtClean="0"/>
              <a:t> would be smaller</a:t>
            </a:r>
            <a:endParaRPr lang="en-US" sz="2000" dirty="0" smtClean="0"/>
          </a:p>
          <a:p>
            <a:pPr lvl="1"/>
            <a:endParaRPr lang="en-US" sz="20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13" name="Picture 12" descr="cms_effsigmaca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38" y="3402546"/>
            <a:ext cx="3030699" cy="292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γγ </a:t>
            </a:r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14" name="Picture 13" descr="atlas_figaux_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2" y="3495710"/>
            <a:ext cx="4293475" cy="2907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10931" y="3217880"/>
            <a:ext cx="40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Examples of high resolution event classes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7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-2" r="14885"/>
          <a:stretch/>
        </p:blipFill>
        <p:spPr>
          <a:xfrm>
            <a:off x="266985" y="2705051"/>
            <a:ext cx="4895257" cy="3602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694" y="2738957"/>
            <a:ext cx="3934282" cy="3796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γγ VBF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68830"/>
            <a:ext cx="8001000" cy="230297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Exclusive dijet tag improves sensitivity by ~10%</a:t>
            </a:r>
          </a:p>
          <a:p>
            <a:r>
              <a:rPr lang="en-US" sz="2200" dirty="0"/>
              <a:t>Photon </a:t>
            </a:r>
            <a:r>
              <a:rPr lang="en-US" sz="2200" dirty="0" smtClean="0"/>
              <a:t>identification </a:t>
            </a:r>
            <a:r>
              <a:rPr lang="en-US" sz="2200" dirty="0"/>
              <a:t>is the </a:t>
            </a:r>
            <a:r>
              <a:rPr lang="en-US" sz="2200" dirty="0" smtClean="0"/>
              <a:t>same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tighter lead photon E</a:t>
            </a:r>
            <a:r>
              <a:rPr lang="en-US" sz="1800" baseline="-25000" dirty="0" smtClean="0">
                <a:solidFill>
                  <a:srgbClr val="0000FF"/>
                </a:solidFill>
              </a:rPr>
              <a:t>t</a:t>
            </a:r>
            <a:r>
              <a:rPr lang="en-US" sz="1800" dirty="0" smtClean="0">
                <a:solidFill>
                  <a:srgbClr val="0000FF"/>
                </a:solidFill>
              </a:rPr>
              <a:t> cut (E</a:t>
            </a:r>
            <a:r>
              <a:rPr lang="en-US" sz="1800" baseline="-25000" dirty="0" smtClean="0">
                <a:solidFill>
                  <a:srgbClr val="0000FF"/>
                </a:solidFill>
              </a:rPr>
              <a:t>t</a:t>
            </a:r>
            <a:r>
              <a:rPr lang="en-US" sz="1800" dirty="0" smtClean="0">
                <a:solidFill>
                  <a:srgbClr val="0000FF"/>
                </a:solidFill>
              </a:rPr>
              <a:t> lead/M</a:t>
            </a:r>
            <a:r>
              <a:rPr lang="en-US" sz="1800" baseline="-25000" dirty="0" smtClean="0">
                <a:solidFill>
                  <a:srgbClr val="0000FF"/>
                </a:solidFill>
              </a:rPr>
              <a:t>γγ</a:t>
            </a:r>
            <a:r>
              <a:rPr lang="en-US" sz="1800" dirty="0" smtClean="0">
                <a:solidFill>
                  <a:srgbClr val="0000FF"/>
                </a:solidFill>
              </a:rPr>
              <a:t> &gt; 55/120)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Dijet tag  selection on dijet variables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e</a:t>
            </a:r>
            <a:r>
              <a:rPr lang="en-US" sz="1800" dirty="0" smtClean="0">
                <a:solidFill>
                  <a:srgbClr val="0000FF"/>
                </a:solidFill>
              </a:rPr>
              <a:t>xploits </a:t>
            </a:r>
            <a:r>
              <a:rPr lang="en-US" sz="1800" dirty="0">
                <a:solidFill>
                  <a:srgbClr val="0000FF"/>
                </a:solidFill>
              </a:rPr>
              <a:t>two additional </a:t>
            </a:r>
            <a:r>
              <a:rPr lang="en-US" sz="1800" dirty="0" smtClean="0">
                <a:solidFill>
                  <a:srgbClr val="0000FF"/>
                </a:solidFill>
              </a:rPr>
              <a:t>VBF high </a:t>
            </a:r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baseline="-25000" dirty="0">
                <a:solidFill>
                  <a:srgbClr val="0000FF"/>
                </a:solidFill>
              </a:rPr>
              <a:t>T</a:t>
            </a:r>
            <a:r>
              <a:rPr lang="en-US" sz="1800" dirty="0">
                <a:solidFill>
                  <a:srgbClr val="0000FF"/>
                </a:solidFill>
              </a:rPr>
              <a:t> jets at large </a:t>
            </a:r>
            <a:r>
              <a:rPr lang="en-US" sz="1800" dirty="0" smtClean="0">
                <a:solidFill>
                  <a:srgbClr val="0000FF"/>
                </a:solidFill>
              </a:rPr>
              <a:t>rapidity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Contamination of gg-fusion ~25%, </a:t>
            </a:r>
            <a:r>
              <a:rPr lang="en-US" sz="2200" dirty="0" smtClean="0">
                <a:solidFill>
                  <a:srgbClr val="0000FF"/>
                </a:solidFill>
              </a:rPr>
              <a:t>syst. </a:t>
            </a:r>
            <a:r>
              <a:rPr lang="en-US" sz="2200" dirty="0" smtClean="0">
                <a:solidFill>
                  <a:srgbClr val="0000FF"/>
                </a:solidFill>
              </a:rPr>
              <a:t>error 50-70% dominated by underlying event</a:t>
            </a:r>
          </a:p>
          <a:p>
            <a:pPr marL="0" indent="0">
              <a:buNone/>
            </a:pPr>
            <a:endParaRPr lang="en-US" sz="21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1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2048" y="3414458"/>
            <a:ext cx="1691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25000" dirty="0" smtClean="0">
                <a:solidFill>
                  <a:srgbClr val="008000"/>
                </a:solidFill>
              </a:rPr>
              <a:t>γγ </a:t>
            </a:r>
            <a:r>
              <a:rPr lang="en-US" dirty="0" smtClean="0">
                <a:solidFill>
                  <a:srgbClr val="008000"/>
                </a:solidFill>
              </a:rPr>
              <a:t>= 121.9 GeV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25000" dirty="0" smtClean="0">
                <a:solidFill>
                  <a:srgbClr val="008000"/>
                </a:solidFill>
              </a:rPr>
              <a:t>jj </a:t>
            </a:r>
            <a:r>
              <a:rPr lang="en-US" dirty="0" smtClean="0">
                <a:solidFill>
                  <a:srgbClr val="008000"/>
                </a:solidFill>
              </a:rPr>
              <a:t>= 1460 </a:t>
            </a:r>
            <a:r>
              <a:rPr lang="en-US" dirty="0">
                <a:solidFill>
                  <a:srgbClr val="008000"/>
                </a:solidFill>
              </a:rPr>
              <a:t>GeV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2383" y="2659278"/>
            <a:ext cx="360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Dijet tag selection has high s/b, ~1/</a:t>
            </a:r>
            <a:r>
              <a:rPr lang="en-US" dirty="0" smtClean="0">
                <a:solidFill>
                  <a:srgbClr val="008000"/>
                </a:solidFill>
              </a:rPr>
              <a:t>3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8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γγ combined mass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20522"/>
            <a:ext cx="8229600" cy="72308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This plot is not used in the analysis and it is for illustration only, it adds all event classes together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27" y="1038087"/>
            <a:ext cx="4785931" cy="457021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5600" y="2970696"/>
            <a:ext cx="1781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Weighed </a:t>
            </a:r>
          </a:p>
          <a:p>
            <a:r>
              <a:rPr lang="en-US" dirty="0" smtClean="0"/>
              <a:t>data events</a:t>
            </a:r>
          </a:p>
          <a:p>
            <a:r>
              <a:rPr lang="en-US" dirty="0"/>
              <a:t>a</a:t>
            </a:r>
            <a:r>
              <a:rPr lang="en-US" dirty="0" smtClean="0"/>
              <a:t>nd BG model</a:t>
            </a:r>
          </a:p>
          <a:p>
            <a:r>
              <a:rPr lang="en-US" dirty="0" smtClean="0"/>
              <a:t>parametrizations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84888" y="1770367"/>
            <a:ext cx="1781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Unweighed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events</a:t>
            </a:r>
          </a:p>
          <a:p>
            <a:r>
              <a:rPr lang="en-US" dirty="0"/>
              <a:t>and BG model</a:t>
            </a:r>
          </a:p>
          <a:p>
            <a:r>
              <a:rPr lang="en-US" dirty="0" smtClean="0"/>
              <a:t>parametrizations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84130" y="3500783"/>
            <a:ext cx="2076174" cy="2208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82747" y="2388801"/>
            <a:ext cx="1102141" cy="2208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72558" y="3155362"/>
            <a:ext cx="234604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Sum of mass distributions for each event class, weighted by S</a:t>
            </a:r>
            <a:r>
              <a:rPr lang="en-US" sz="1600" dirty="0" smtClean="0">
                <a:solidFill>
                  <a:srgbClr val="0000FF"/>
                </a:solidFill>
              </a:rPr>
              <a:t>/(S+B)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B </a:t>
            </a:r>
            <a:r>
              <a:rPr lang="en-US" sz="1600" dirty="0">
                <a:solidFill>
                  <a:srgbClr val="0000FF"/>
                </a:solidFill>
              </a:rPr>
              <a:t>is integral of background model over a constant signal fraction interval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P-value: probability that a BG only fluctuation is more signal-like than observation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γγ </a:t>
            </a:r>
            <a:r>
              <a:rPr lang="en-US" dirty="0" smtClean="0"/>
              <a:t>results: p-values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251788"/>
              </p:ext>
            </p:extLst>
          </p:nvPr>
        </p:nvGraphicFramePr>
        <p:xfrm>
          <a:off x="457200" y="4508835"/>
          <a:ext cx="8001000" cy="158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/>
                <a:gridCol w="1765300"/>
                <a:gridCol w="1625600"/>
              </a:tblGrid>
              <a:tr h="2436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224892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osition</a:t>
                      </a:r>
                      <a:r>
                        <a:rPr lang="en-US" baseline="0" dirty="0" smtClean="0"/>
                        <a:t> of m</a:t>
                      </a:r>
                      <a:r>
                        <a:rPr lang="en-US" dirty="0" smtClean="0"/>
                        <a:t>inimum local p-value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126.5 GeV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125 GeV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48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Local significance at minimum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4.5 σ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4.1 σ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35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Fitted value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of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μ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1.8 ± 0.5</a:t>
                      </a:r>
                      <a:endParaRPr lang="en-US" sz="2000" b="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   1.56 ± 0.43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MVApvalues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95" y="1121438"/>
            <a:ext cx="4112505" cy="26851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4295" y="3806578"/>
            <a:ext cx="43476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Similar results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from cut based and cross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Check 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MVA analysis (3.7 and 4.6 σ)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0861" y="1936750"/>
            <a:ext cx="247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TO BE FIXED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771"/>
            <a:ext cx="4153078" cy="2988733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9580"/>
            <a:ext cx="418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μ is the signal strength modifier μ </a:t>
            </a:r>
            <a:r>
              <a:rPr lang="en-US" b="1" dirty="0">
                <a:solidFill>
                  <a:srgbClr val="000000"/>
                </a:solidFill>
              </a:rPr>
              <a:t>= σ/σ</a:t>
            </a:r>
            <a:r>
              <a:rPr lang="en-US" b="1" baseline="-25000" dirty="0">
                <a:solidFill>
                  <a:srgbClr val="000000"/>
                </a:solidFill>
              </a:rPr>
              <a:t>SM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297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958521" y="708594"/>
            <a:ext cx="4033811" cy="211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Background 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irreducible</a:t>
            </a:r>
            <a:r>
              <a:rPr lang="en-US" sz="1800" dirty="0">
                <a:solidFill>
                  <a:srgbClr val="0000FF"/>
                </a:solidFill>
              </a:rPr>
              <a:t>: </a:t>
            </a:r>
            <a:r>
              <a:rPr lang="en-US" sz="1800" dirty="0" smtClean="0">
                <a:solidFill>
                  <a:srgbClr val="0000FF"/>
                </a:solidFill>
              </a:rPr>
              <a:t>ZZ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reducible</a:t>
            </a:r>
            <a:r>
              <a:rPr lang="en-US" sz="1800" dirty="0">
                <a:solidFill>
                  <a:srgbClr val="0000FF"/>
                </a:solidFill>
              </a:rPr>
              <a:t>: Z+jets, Zbb, tt, WZ 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Very small </a:t>
            </a:r>
            <a:r>
              <a:rPr lang="en-US" sz="2000" dirty="0">
                <a:solidFill>
                  <a:srgbClr val="000000"/>
                </a:solidFill>
              </a:rPr>
              <a:t>BR </a:t>
            </a:r>
            <a:r>
              <a:rPr lang="en-US" sz="2000" dirty="0" smtClean="0">
                <a:solidFill>
                  <a:srgbClr val="000000"/>
                </a:solidFill>
              </a:rPr>
              <a:t>~10</a:t>
            </a:r>
            <a:r>
              <a:rPr lang="en-US" sz="2000" baseline="30000" dirty="0" smtClean="0">
                <a:solidFill>
                  <a:srgbClr val="000000"/>
                </a:solidFill>
              </a:rPr>
              <a:t>-4</a:t>
            </a:r>
            <a:r>
              <a:rPr lang="en-US" sz="2000" dirty="0" smtClean="0">
                <a:solidFill>
                  <a:srgbClr val="000000"/>
                </a:solidFill>
              </a:rPr>
              <a:t> at 125 GeV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endParaRPr lang="en-US" sz="1800" dirty="0" smtClean="0"/>
          </a:p>
        </p:txBody>
      </p:sp>
      <p:pic>
        <p:nvPicPr>
          <p:cNvPr id="10" name="Picture 9" descr="2e2mu-7TeV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9" y="2385406"/>
            <a:ext cx="7584113" cy="3829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01160" y="4822653"/>
            <a:ext cx="2413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4-lepton Mass : </a:t>
            </a: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125.8 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7687" y="3253299"/>
            <a:ext cx="260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p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15 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287" y="5121932"/>
            <a:ext cx="260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p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12 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4148" y="4131332"/>
            <a:ext cx="260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p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28 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4148" y="5971800"/>
            <a:ext cx="260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p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14 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 ZZ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smtClean="0"/>
              <a:t> 4l (4μ, 4e, 2e2μ)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0216"/>
            <a:ext cx="4595090" cy="269633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lean channel: 2 high mass pairs of opposite sign isolated electrons or muons coming from PV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Narrow mass peak</a:t>
            </a:r>
          </a:p>
          <a:p>
            <a:pPr lvl="1"/>
            <a:r>
              <a:rPr lang="en-US" sz="1800" dirty="0"/>
              <a:t>Very good mass resolution 1-2 %</a:t>
            </a:r>
          </a:p>
          <a:p>
            <a:pPr lvl="2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7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3768" b="3768"/>
          <a:stretch>
            <a:fillRect/>
          </a:stretch>
        </p:blipFill>
        <p:spPr>
          <a:xfrm>
            <a:off x="0" y="-1"/>
            <a:ext cx="9158929" cy="63605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3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ZZ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4l: invariant mass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19167" y="740517"/>
            <a:ext cx="166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Full mass range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1575" y="739752"/>
            <a:ext cx="11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Low mass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066" y="1109849"/>
            <a:ext cx="2923601" cy="2815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71" y="1130809"/>
            <a:ext cx="2914650" cy="279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17" y="3924830"/>
            <a:ext cx="2778687" cy="2614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077" y="4737038"/>
            <a:ext cx="79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Only 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8 </a:t>
            </a:r>
            <a:r>
              <a:rPr lang="en-US" b="1" dirty="0" smtClean="0">
                <a:solidFill>
                  <a:srgbClr val="008000"/>
                </a:solidFill>
              </a:rPr>
              <a:t>TeV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763" y="3963370"/>
            <a:ext cx="2802074" cy="2615756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9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sz="3200" dirty="0" smtClean="0"/>
              <a:t>The discovery </a:t>
            </a:r>
            <a:r>
              <a:rPr lang="en-US" sz="3200" dirty="0"/>
              <a:t>of the new </a:t>
            </a:r>
            <a:r>
              <a:rPr lang="en-US" sz="3200" dirty="0" smtClean="0"/>
              <a:t>boson</a:t>
            </a:r>
          </a:p>
          <a:p>
            <a:r>
              <a:rPr lang="en-US" sz="3200" dirty="0" smtClean="0"/>
              <a:t>Analysis in the various channels</a:t>
            </a:r>
            <a:endParaRPr lang="en-US" sz="3200" dirty="0"/>
          </a:p>
          <a:p>
            <a:r>
              <a:rPr lang="en-US" dirty="0" smtClean="0"/>
              <a:t>Measurement of the p</a:t>
            </a:r>
            <a:r>
              <a:rPr lang="en-US" dirty="0" smtClean="0"/>
              <a:t>roperties </a:t>
            </a:r>
            <a:r>
              <a:rPr lang="en-US" dirty="0"/>
              <a:t>of the new boson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Mass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Couplings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Spin-parity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Summary and </a:t>
            </a:r>
            <a:r>
              <a:rPr lang="en-US" dirty="0" smtClean="0"/>
              <a:t>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4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CMS: use </a:t>
            </a:r>
            <a:r>
              <a:rPr lang="en-US" dirty="0"/>
              <a:t>other kinematical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21" name="Picture 20" descr="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9" y="663038"/>
            <a:ext cx="3067058" cy="2718198"/>
          </a:xfrm>
          <a:prstGeom prst="rect">
            <a:avLst/>
          </a:prstGeom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513667" y="1974857"/>
            <a:ext cx="5630333" cy="79378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622261" y="836084"/>
            <a:ext cx="533823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 b="1" dirty="0" smtClean="0">
                <a:solidFill>
                  <a:srgbClr val="D90B00"/>
                </a:solidFill>
                <a:latin typeface="Georgia"/>
                <a:cs typeface="Georgia"/>
              </a:rPr>
              <a:t>MELA: M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atrix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lement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ikelihood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nalysis: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uses kinematic inputs for </a:t>
            </a:r>
            <a:br>
              <a:rPr lang="en-US" dirty="0">
                <a:solidFill>
                  <a:srgbClr val="000000"/>
                </a:solidFill>
                <a:latin typeface="Georgia"/>
                <a:cs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  <a:cs typeface="Georgia"/>
              </a:rPr>
              <a:t>signal </a:t>
            </a: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Georgia"/>
                <a:cs typeface="Georgia"/>
              </a:rPr>
              <a:t>ZZ background </a:t>
            </a: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discrimination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{m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,θ*,Φ,Φ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}</a:t>
            </a:r>
          </a:p>
        </p:txBody>
      </p:sp>
      <p:pic>
        <p:nvPicPr>
          <p:cNvPr id="13" name="Picture 12" descr="LD_psme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680"/>
            <a:ext cx="3005668" cy="2691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73" y="3661834"/>
            <a:ext cx="5974121" cy="269082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20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51001" y="2997071"/>
            <a:ext cx="741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Improves the sensitivity by ~20% compared to using the mass alone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5154" y="339718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BG MC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9708" y="34005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Signal MC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13" y="1173045"/>
            <a:ext cx="3606769" cy="3467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ZZ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4l exclusion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1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216159"/>
              </p:ext>
            </p:extLst>
          </p:nvPr>
        </p:nvGraphicFramePr>
        <p:xfrm>
          <a:off x="734513" y="4556908"/>
          <a:ext cx="7467601" cy="167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7940"/>
                <a:gridCol w="2116414"/>
                <a:gridCol w="2183247"/>
              </a:tblGrid>
              <a:tr h="17143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171437"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 exclusion 95% CL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124 - 164 and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176 - 500 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120 - 680 GeV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Observed exclusion 95%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131 - 162 and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170 - 460 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113 – 116</a:t>
                      </a:r>
                      <a:r>
                        <a:rPr lang="en-US" baseline="0" dirty="0" smtClean="0"/>
                        <a:t> and</a:t>
                      </a:r>
                      <a:endParaRPr 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129 </a:t>
                      </a:r>
                      <a:r>
                        <a:rPr lang="en-US" dirty="0" smtClean="0"/>
                        <a:t>- 720 GeV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34688"/>
            <a:ext cx="3532716" cy="332572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21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27780" y="594631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ATLAS: Not </a:t>
            </a:r>
            <a:r>
              <a:rPr lang="en-US" dirty="0">
                <a:solidFill>
                  <a:srgbClr val="FF0000"/>
                </a:solidFill>
              </a:rPr>
              <a:t>updated after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discovery </a:t>
            </a:r>
            <a:r>
              <a:rPr lang="en-US" dirty="0">
                <a:solidFill>
                  <a:srgbClr val="FF0000"/>
                </a:solidFill>
              </a:rPr>
              <a:t>papers in July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7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ZZ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4l p-value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518056"/>
              </p:ext>
            </p:extLst>
          </p:nvPr>
        </p:nvGraphicFramePr>
        <p:xfrm>
          <a:off x="457200" y="4260227"/>
          <a:ext cx="8001000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/>
                <a:gridCol w="1765300"/>
                <a:gridCol w="1625600"/>
              </a:tblGrid>
              <a:tr h="24363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224892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r>
                        <a:rPr lang="en-US" baseline="0" dirty="0" smtClean="0"/>
                        <a:t> p</a:t>
                      </a:r>
                      <a:r>
                        <a:rPr lang="en-US" dirty="0" smtClean="0"/>
                        <a:t>osition</a:t>
                      </a:r>
                      <a:r>
                        <a:rPr lang="en-US" baseline="0" dirty="0" smtClean="0"/>
                        <a:t> of m</a:t>
                      </a:r>
                      <a:r>
                        <a:rPr lang="en-US" dirty="0" smtClean="0"/>
                        <a:t>inimum local p-value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125 GeV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126.0 GeV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48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Local significance at minimum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3.6 σ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4.5 σ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48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Expected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2.7 σ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5.0 σ</a:t>
                      </a:r>
                      <a:endParaRPr lang="en-US" sz="2000" b="0" baseline="0" dirty="0" smtClean="0">
                        <a:solidFill>
                          <a:schemeClr val="dk1"/>
                        </a:solidFill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48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Fitted 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1.4 ± 0.6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0.8 ± 0.3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3" y="931333"/>
            <a:ext cx="3331634" cy="3069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65" y="836084"/>
            <a:ext cx="3363168" cy="328430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2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WW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lνlν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728408"/>
            <a:ext cx="8470900" cy="5715194"/>
          </a:xfrm>
        </p:spPr>
        <p:txBody>
          <a:bodyPr>
            <a:norm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ost sensitive channel around 2 x M</a:t>
            </a:r>
            <a:r>
              <a:rPr lang="en-US" sz="2400" baseline="-25000" dirty="0" smtClean="0"/>
              <a:t>W</a:t>
            </a:r>
            <a:r>
              <a:rPr lang="en-US" sz="2400" dirty="0" smtClean="0"/>
              <a:t> (125 &lt;~ M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&lt;~ 200 GeV)</a:t>
            </a:r>
          </a:p>
          <a:p>
            <a:r>
              <a:rPr lang="en-US" sz="2400" b="1" dirty="0"/>
              <a:t>No narrow mass peak </a:t>
            </a:r>
            <a:r>
              <a:rPr lang="en-US" sz="2400" b="1" dirty="0" smtClean="0"/>
              <a:t>(mass resolution </a:t>
            </a:r>
            <a:r>
              <a:rPr lang="en-US" sz="2400" b="1" dirty="0"/>
              <a:t>~20%)</a:t>
            </a:r>
          </a:p>
          <a:p>
            <a:r>
              <a:rPr lang="en-US" sz="2400" dirty="0" smtClean="0"/>
              <a:t>Main backgrounds	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WW (irreducible but signal tends to have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smaller angle between leptons)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Z+jets, WZ, </a:t>
            </a:r>
            <a:r>
              <a:rPr lang="en-US" sz="2000" dirty="0" smtClean="0">
                <a:solidFill>
                  <a:srgbClr val="0000FF"/>
                </a:solidFill>
              </a:rPr>
              <a:t>ZZ, tt, W + jets</a:t>
            </a:r>
          </a:p>
          <a:p>
            <a:pPr lvl="1"/>
            <a:endParaRPr lang="en-US" sz="2000" dirty="0">
              <a:solidFill>
                <a:srgbClr val="0000FF"/>
              </a:solidFill>
            </a:endParaRPr>
          </a:p>
          <a:p>
            <a:r>
              <a:rPr lang="en-US" sz="2400" dirty="0" smtClean="0"/>
              <a:t>Analysis can be performed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/>
              <a:t>exclusive jet </a:t>
            </a:r>
            <a:r>
              <a:rPr lang="en-US" sz="2400" dirty="0" smtClean="0"/>
              <a:t>multiplicities 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0, 1, 2-jet bins) </a:t>
            </a:r>
            <a:r>
              <a:rPr lang="en-US" sz="2400" dirty="0" smtClean="0"/>
              <a:t>and </a:t>
            </a:r>
            <a:r>
              <a:rPr lang="en-US" sz="2400" dirty="0"/>
              <a:t>flavour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ee, μμ, eμ)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Different BG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2 jet bin </a:t>
            </a:r>
            <a:r>
              <a:rPr lang="en-US" sz="2000" dirty="0" smtClean="0">
                <a:solidFill>
                  <a:srgbClr val="0000FF"/>
                </a:solidFill>
              </a:rPr>
              <a:t>mainly corresponds </a:t>
            </a:r>
            <a:r>
              <a:rPr lang="en-US" sz="2000" dirty="0">
                <a:solidFill>
                  <a:srgbClr val="0000FF"/>
                </a:solidFill>
              </a:rPr>
              <a:t>to VBF </a:t>
            </a:r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dijet tag</a:t>
            </a:r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462278" y="2593154"/>
            <a:ext cx="4553527" cy="4135663"/>
            <a:chOff x="146186" y="871365"/>
            <a:chExt cx="3779399" cy="3843001"/>
          </a:xfrm>
        </p:grpSpPr>
        <p:pic>
          <p:nvPicPr>
            <p:cNvPr id="8" name="Picture 7" descr="0016-rho-phi-HWW2l2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04" y="871365"/>
              <a:ext cx="3481981" cy="38430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6186" y="1239590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μ P</a:t>
              </a:r>
              <a:r>
                <a:rPr lang="en-US" baseline="-25000" dirty="0"/>
                <a:t>T</a:t>
              </a:r>
              <a:endParaRPr lang="en-US" dirty="0"/>
            </a:p>
            <a:p>
              <a:pPr algn="ctr"/>
              <a:r>
                <a:rPr lang="en-US" dirty="0"/>
                <a:t>32 GeV</a:t>
              </a:r>
              <a:endParaRPr lang="en-US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8311" y="1531978"/>
              <a:ext cx="82586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e</a:t>
              </a:r>
              <a:r>
                <a:rPr lang="en-US" sz="1700" dirty="0"/>
                <a:t> P</a:t>
              </a:r>
              <a:r>
                <a:rPr lang="en-US" sz="1700" baseline="-25000" dirty="0"/>
                <a:t>T</a:t>
              </a:r>
              <a:endParaRPr lang="en-US" sz="1700" dirty="0"/>
            </a:p>
            <a:p>
              <a:pPr algn="ctr"/>
              <a:r>
                <a:rPr lang="en-US" sz="1700" dirty="0"/>
                <a:t>34 GeV</a:t>
              </a:r>
              <a:endParaRPr lang="en-US" sz="17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0060" y="2936121"/>
              <a:ext cx="8258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/>
                <a:t>ME</a:t>
              </a:r>
              <a:r>
                <a:rPr lang="en-US" sz="1700" baseline="-25000" dirty="0"/>
                <a:t>T</a:t>
              </a:r>
              <a:endParaRPr lang="en-US" sz="1700" dirty="0"/>
            </a:p>
            <a:p>
              <a:pPr algn="ctr"/>
              <a:r>
                <a:rPr lang="en-US" sz="1700" dirty="0"/>
                <a:t>47 GeV</a:t>
              </a:r>
              <a:endParaRPr lang="en-US" sz="1700" baseline="-25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83867" y="2419660"/>
            <a:ext cx="330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771C"/>
                </a:solidFill>
              </a:rPr>
              <a:t>H-&gt;WW-&gt;eμνν candidate in CMS</a:t>
            </a:r>
            <a:endParaRPr lang="en-US" b="1" dirty="0">
              <a:solidFill>
                <a:srgbClr val="15771C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8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lνlν analysis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66" y="4106482"/>
            <a:ext cx="8429855" cy="243243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Same flavour has much larger BG and larger systematic errors (cut based analysis used)</a:t>
            </a:r>
          </a:p>
          <a:p>
            <a:r>
              <a:rPr lang="en-US" dirty="0" smtClean="0"/>
              <a:t>ATLAS only uses different flavour signature</a:t>
            </a:r>
          </a:p>
          <a:p>
            <a:pPr lvl="1"/>
            <a:r>
              <a:rPr lang="en-US" dirty="0" smtClean="0"/>
              <a:t>Due to PU effect on MET resolution</a:t>
            </a:r>
          </a:p>
          <a:p>
            <a:pPr lvl="1"/>
            <a:r>
              <a:rPr lang="en-US" dirty="0"/>
              <a:t>Define 4 categories: eμ and μe (first is highest PT) and 0-jet and 1-jet </a:t>
            </a:r>
            <a:r>
              <a:rPr lang="en-US" dirty="0" smtClean="0"/>
              <a:t>categories </a:t>
            </a:r>
          </a:p>
          <a:p>
            <a:r>
              <a:rPr lang="en-US" dirty="0" smtClean="0"/>
              <a:t>New for CMS: 2D </a:t>
            </a:r>
            <a:r>
              <a:rPr lang="en-US" dirty="0"/>
              <a:t>s</a:t>
            </a:r>
            <a:r>
              <a:rPr lang="en-US" dirty="0" smtClean="0"/>
              <a:t>hape analysis in M</a:t>
            </a:r>
            <a:r>
              <a:rPr lang="en-US" baseline="-25000" dirty="0" smtClean="0"/>
              <a:t>ll</a:t>
            </a:r>
            <a:r>
              <a:rPr lang="en-US" dirty="0" smtClean="0"/>
              <a:t>, M</a:t>
            </a:r>
            <a:r>
              <a:rPr lang="en-US" baseline="-25000" dirty="0" smtClean="0"/>
              <a:t>T</a:t>
            </a:r>
            <a:r>
              <a:rPr lang="en-US" dirty="0" smtClean="0"/>
              <a:t> variables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9538" y="1686353"/>
            <a:ext cx="239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Different </a:t>
            </a:r>
            <a:r>
              <a:rPr lang="en-US" sz="2000" dirty="0"/>
              <a:t>f</a:t>
            </a:r>
            <a:r>
              <a:rPr lang="en-US" sz="2000" dirty="0" smtClean="0"/>
              <a:t>lavour (eμ)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09538" y="2860587"/>
            <a:ext cx="242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Same flavour (ee, μ</a:t>
            </a:r>
            <a:r>
              <a:rPr lang="en-US" sz="2000" dirty="0"/>
              <a:t>μ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317500" y="1348773"/>
            <a:ext cx="1735666" cy="1024725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 Jets (SHAPE)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2415116" y="1348773"/>
            <a:ext cx="1735666" cy="1024725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r>
              <a:rPr lang="en-US" sz="2400" dirty="0" smtClean="0"/>
              <a:t> Jet (SHAPE)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4516966" y="1359360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r>
              <a:rPr lang="en-US" sz="2400" dirty="0" smtClean="0"/>
              <a:t> Jets (Cuts)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317500" y="2567708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 Jets (</a:t>
            </a:r>
            <a:r>
              <a:rPr lang="en-US" sz="2400" dirty="0"/>
              <a:t>Cuts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2415116" y="2567708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r>
              <a:rPr lang="en-US" sz="2400" dirty="0" smtClean="0"/>
              <a:t> Jet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Cuts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4516966" y="2578295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r>
              <a:rPr lang="en-US" sz="2400" dirty="0" smtClean="0"/>
              <a:t> Jets (Cuts)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45338" y="763997"/>
            <a:ext cx="9545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CMS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6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4 categories at 8 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9199"/>
            <a:ext cx="9144000" cy="964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62" y="663037"/>
            <a:ext cx="6730823" cy="450566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25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005417" y="5922433"/>
            <a:ext cx="666750" cy="529167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495116" y="5922433"/>
            <a:ext cx="899584" cy="529167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513233" y="5918199"/>
            <a:ext cx="588434" cy="529167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" y="5031644"/>
            <a:ext cx="2881923" cy="46645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323" y="5020246"/>
            <a:ext cx="2916278" cy="529167"/>
          </a:xfrm>
          <a:prstGeom prst="roundRect">
            <a:avLst/>
          </a:prstGeom>
          <a:noFill/>
          <a:ln w="47625">
            <a:solidFill>
              <a:srgbClr val="1577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57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8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WW 4 channels combined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792"/>
            <a:ext cx="4220308" cy="307634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95277" y="1123461"/>
            <a:ext cx="3390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Only 8 TeV data, tot yet combined</a:t>
            </a:r>
          </a:p>
          <a:p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ith 2011 7 TeV data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231" y="1769792"/>
            <a:ext cx="4158416" cy="2966927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5032355"/>
            <a:ext cx="8229600" cy="12938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Observed 2.6 σ at 125 GeV (1.9 σ expected)</a:t>
            </a:r>
          </a:p>
          <a:p>
            <a:r>
              <a:rPr lang="en-US" sz="2800" dirty="0" smtClean="0"/>
              <a:t>Fitted μ =1.5 ± 0.6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1148860"/>
            <a:ext cx="3524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Background subtracted data for the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 channels combined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CMS: 2D </a:t>
            </a:r>
            <a:r>
              <a:rPr lang="en-US" dirty="0"/>
              <a:t>shape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208675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Only for most sensitive channels</a:t>
            </a:r>
          </a:p>
          <a:p>
            <a:r>
              <a:rPr lang="en-US" dirty="0" smtClean="0"/>
              <a:t>Use M</a:t>
            </a:r>
            <a:r>
              <a:rPr lang="en-US" baseline="-25000" dirty="0" smtClean="0"/>
              <a:t>ll</a:t>
            </a:r>
            <a:r>
              <a:rPr lang="en-US" dirty="0" smtClean="0"/>
              <a:t> vs M</a:t>
            </a:r>
            <a:r>
              <a:rPr lang="en-US" baseline="-25000" dirty="0" smtClean="0"/>
              <a:t>T</a:t>
            </a:r>
          </a:p>
          <a:p>
            <a:r>
              <a:rPr lang="en-US" dirty="0" smtClean="0"/>
              <a:t>Different types of BG have different distributions</a:t>
            </a:r>
          </a:p>
          <a:p>
            <a:r>
              <a:rPr lang="en-US" dirty="0" smtClean="0"/>
              <a:t>2D fit is able to constrain the BG in different regions</a:t>
            </a:r>
          </a:p>
          <a:p>
            <a:r>
              <a:rPr lang="en-US" dirty="0" smtClean="0"/>
              <a:t>Simpler than previous MVA analysis because it is the same for all masses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153832"/>
            <a:ext cx="3826889" cy="2796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66" y="3153831"/>
            <a:ext cx="3826889" cy="2796117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9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roll_postfit_0j_m125_PAS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499"/>
            <a:ext cx="5835302" cy="3011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2D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 descr="mth_ALL_of_nomth_Hsel_mth_Lin_0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6" y="663037"/>
            <a:ext cx="2436937" cy="2829463"/>
          </a:xfrm>
          <a:prstGeom prst="rect">
            <a:avLst/>
          </a:prstGeom>
        </p:spPr>
      </p:pic>
      <p:pic>
        <p:nvPicPr>
          <p:cNvPr id="8" name="Picture 7" descr="mll_0j_of_nomll_Hsel_mll_L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81" y="663037"/>
            <a:ext cx="2436937" cy="2829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028" y="2405673"/>
            <a:ext cx="3351772" cy="2448973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28</a:t>
            </a:fld>
            <a:endParaRPr lang="en-US" dirty="0"/>
          </a:p>
        </p:txBody>
      </p:sp>
      <p:sp>
        <p:nvSpPr>
          <p:cNvPr id="16" name="Bent Arrow 15"/>
          <p:cNvSpPr/>
          <p:nvPr/>
        </p:nvSpPr>
        <p:spPr>
          <a:xfrm>
            <a:off x="5520644" y="967153"/>
            <a:ext cx="1493664" cy="14385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15771C"/>
          </a:solidFill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>
            <a:off x="5335028" y="4685322"/>
            <a:ext cx="1493664" cy="143851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15771C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3385" y="535353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771C"/>
                </a:solidFill>
              </a:rPr>
              <a:t>Unfold to visualize</a:t>
            </a:r>
          </a:p>
          <a:p>
            <a:r>
              <a:rPr lang="en-US" b="1" dirty="0" smtClean="0">
                <a:solidFill>
                  <a:srgbClr val="15771C"/>
                </a:solidFill>
              </a:rPr>
              <a:t>In 1 dimension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3385" y="1148861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771C"/>
                </a:solidFill>
              </a:rPr>
              <a:t>Combine the </a:t>
            </a:r>
          </a:p>
          <a:p>
            <a:r>
              <a:rPr lang="en-US" b="1" dirty="0">
                <a:solidFill>
                  <a:srgbClr val="15771C"/>
                </a:solidFill>
              </a:rPr>
              <a:t>t</a:t>
            </a:r>
            <a:r>
              <a:rPr lang="en-US" b="1" dirty="0" smtClean="0">
                <a:solidFill>
                  <a:srgbClr val="15771C"/>
                </a:solidFill>
              </a:rPr>
              <a:t>wo variables</a:t>
            </a:r>
          </a:p>
        </p:txBody>
      </p:sp>
    </p:spTree>
    <p:extLst>
      <p:ext uri="{BB962C8B-B14F-4D97-AF65-F5344CB8AC3E}">
        <p14:creationId xmlns:p14="http://schemas.microsoft.com/office/powerpoint/2010/main" val="92752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WW results</a:t>
            </a:r>
            <a:endParaRPr lang="en-US" dirty="0"/>
          </a:p>
        </p:txBody>
      </p:sp>
      <p:pic>
        <p:nvPicPr>
          <p:cNvPr id="7" name="Content Placeholder 6" descr="ww_combined_from110to600_logx1_logy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14" r="-18514"/>
          <a:stretch>
            <a:fillRect/>
          </a:stretch>
        </p:blipFill>
        <p:spPr>
          <a:xfrm>
            <a:off x="4271486" y="963082"/>
            <a:ext cx="4816853" cy="33451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8694" y="4506698"/>
            <a:ext cx="8099506" cy="1758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Combine published 7 TeV cut based with 8 TeV 2D shape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Observed: 3.1 σ at 125 GeV </a:t>
            </a:r>
            <a:r>
              <a:rPr lang="en-US" dirty="0"/>
              <a:t>(</a:t>
            </a:r>
            <a:r>
              <a:rPr lang="en-US" dirty="0" smtClean="0"/>
              <a:t>expected: 4.1 </a:t>
            </a:r>
            <a:r>
              <a:rPr lang="en-US" dirty="0"/>
              <a:t>σ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Evidence of H-&gt;WW-&gt;lνlν decay</a:t>
            </a:r>
            <a:endParaRPr lang="en-US" dirty="0"/>
          </a:p>
          <a:p>
            <a:r>
              <a:rPr lang="en-US" dirty="0" smtClean="0"/>
              <a:t>Signal </a:t>
            </a:r>
            <a:r>
              <a:rPr lang="en-US" dirty="0"/>
              <a:t>strength </a:t>
            </a:r>
            <a:r>
              <a:rPr lang="en-US" dirty="0" smtClean="0"/>
              <a:t>μ = 0.74 </a:t>
            </a:r>
            <a:r>
              <a:rPr lang="en-US" dirty="0"/>
              <a:t>± 0.25 at 125 </a:t>
            </a:r>
            <a:r>
              <a:rPr lang="en-US" dirty="0" smtClean="0"/>
              <a:t>GeV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3081"/>
            <a:ext cx="4592151" cy="3110687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1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and d</a:t>
            </a:r>
            <a:r>
              <a:rPr lang="en-US" dirty="0" smtClean="0"/>
              <a:t>etectors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2367" y="816264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 descr="images-11_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6274"/>
          <a:stretch/>
        </p:blipFill>
        <p:spPr>
          <a:xfrm>
            <a:off x="549030" y="663037"/>
            <a:ext cx="7909169" cy="61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boson’s decays to fermions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311"/>
            <a:ext cx="8229600" cy="225260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Couplings of the new boson in the Yukawa sector are not yet directly observed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H(125) presumably couples to quarks, indicated by presence of gg-fusion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H-&gt;ττ decay not yet established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47" y="663037"/>
            <a:ext cx="5552538" cy="3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62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33" y="588954"/>
            <a:ext cx="8246901" cy="120858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Complicated analysis, combination of many different sub-channels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ττ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27" y="1405720"/>
            <a:ext cx="2826139" cy="9399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6075" y="1405721"/>
            <a:ext cx="3743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0-jet (ATLAS only)</a:t>
            </a:r>
          </a:p>
          <a:p>
            <a:r>
              <a:rPr lang="en-US" sz="1600" dirty="0" smtClean="0"/>
              <a:t>1-jet boosted</a:t>
            </a:r>
          </a:p>
          <a:p>
            <a:r>
              <a:rPr lang="en-US" sz="1600" dirty="0" smtClean="0"/>
              <a:t>2-jet VBF</a:t>
            </a:r>
          </a:p>
          <a:p>
            <a:r>
              <a:rPr lang="en-US" sz="1600" dirty="0" smtClean="0"/>
              <a:t>VH (ATLAS 2-jet, CMS leptonic decays of V)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213702" y="1036389"/>
            <a:ext cx="75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Decay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075" y="1036389"/>
            <a:ext cx="218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Production/signature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597" y="1648779"/>
            <a:ext cx="417866" cy="41786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86027" y="235346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split e and μ in the analysis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22845" y="5709082"/>
            <a:ext cx="8229600" cy="943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Z-&gt;ττ main BG</a:t>
            </a:r>
          </a:p>
          <a:p>
            <a:r>
              <a:rPr lang="en-US" dirty="0" smtClean="0"/>
              <a:t>Stopped using 0-jet category in CMS</a:t>
            </a:r>
          </a:p>
          <a:p>
            <a:pPr lvl="1"/>
            <a:r>
              <a:rPr lang="en-US" dirty="0" smtClean="0"/>
              <a:t>Only kept to fit BG normalization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814429" y="3434423"/>
            <a:ext cx="1735666" cy="10247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0 Jets low pT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Only to fit BG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12045" y="3434423"/>
            <a:ext cx="1735666" cy="102472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 Jet </a:t>
            </a:r>
            <a:r>
              <a:rPr lang="en-US" dirty="0"/>
              <a:t>low pT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013895" y="3946785"/>
            <a:ext cx="1735666" cy="102472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VBF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814429" y="4653358"/>
            <a:ext cx="1735666" cy="10247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0 Jets high pT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Only to fit </a:t>
            </a:r>
            <a:r>
              <a:rPr lang="en-US" dirty="0" smtClean="0">
                <a:solidFill>
                  <a:srgbClr val="000000"/>
                </a:solidFill>
              </a:rPr>
              <a:t>BG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12045" y="4653358"/>
            <a:ext cx="1735666" cy="102472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 Jet </a:t>
            </a:r>
            <a:r>
              <a:rPr lang="en-US" dirty="0"/>
              <a:t>high pT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50128" y="3946785"/>
            <a:ext cx="1735666" cy="102472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VH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07427" y="3149347"/>
            <a:ext cx="1037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CMS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798448" y="306509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Njets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3426346"/>
            <a:ext cx="84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(τ,μ)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70427" y="3307421"/>
            <a:ext cx="25929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9995" y="3864490"/>
            <a:ext cx="0" cy="1813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31</a:t>
            </a:fld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78456" y="2702923"/>
            <a:ext cx="8246901" cy="2341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More than 10 sub-channels for each of the experiments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6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ττ </a:t>
            </a:r>
            <a:r>
              <a:rPr lang="en-US" dirty="0" smtClean="0">
                <a:sym typeface="Wingdings"/>
              </a:rPr>
              <a:t>VBF candidate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32" y="2823908"/>
            <a:ext cx="4720859" cy="3513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ττ </a:t>
            </a:r>
            <a:r>
              <a:rPr lang="en-US" dirty="0" smtClean="0">
                <a:sym typeface="Wingdings"/>
              </a:rPr>
              <a:t>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7"/>
            <a:ext cx="8229600" cy="20955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Invariant </a:t>
            </a:r>
            <a:r>
              <a:rPr lang="en-US" sz="2400" dirty="0" smtClean="0"/>
              <a:t>mass calculation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 smtClean="0"/>
              <a:t>full kinematical fit</a:t>
            </a:r>
            <a:endParaRPr lang="en-US" sz="2000" dirty="0" smtClean="0"/>
          </a:p>
          <a:p>
            <a:pPr lvl="1"/>
            <a:r>
              <a:rPr lang="en-US" sz="2000" dirty="0" smtClean="0"/>
              <a:t>Mass </a:t>
            </a:r>
            <a:r>
              <a:rPr lang="en-US" sz="2000" dirty="0" smtClean="0"/>
              <a:t>resolution: </a:t>
            </a:r>
            <a:br>
              <a:rPr lang="en-US" sz="2000" dirty="0" smtClean="0"/>
            </a:br>
            <a:r>
              <a:rPr lang="en-US" sz="2000" dirty="0" smtClean="0"/>
              <a:t>15-20%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29" y="2760408"/>
            <a:ext cx="4991471" cy="3576692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88189" y="2575742"/>
            <a:ext cx="201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Visible mass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3729" y="2575742"/>
            <a:ext cx="144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Fitted mass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7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Reconstructed ττ mass spectrum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1415" r="-1141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0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ττ r</a:t>
            </a:r>
            <a:r>
              <a:rPr lang="en-US" dirty="0" smtClean="0"/>
              <a:t>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101" y="728409"/>
            <a:ext cx="3541317" cy="3398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5" y="871520"/>
            <a:ext cx="3352784" cy="3255602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030694"/>
              </p:ext>
            </p:extLst>
          </p:nvPr>
        </p:nvGraphicFramePr>
        <p:xfrm>
          <a:off x="883300" y="4449507"/>
          <a:ext cx="7467601" cy="152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7940"/>
                <a:gridCol w="2116414"/>
                <a:gridCol w="2183247"/>
              </a:tblGrid>
              <a:tr h="24462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2258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Expected </a:t>
                      </a:r>
                      <a:r>
                        <a:rPr lang="en-US" dirty="0" smtClean="0"/>
                        <a:t>95% CL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exclusion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58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Observed exclusion 95%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1.9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1.6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46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Fitted 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0.7 ± 0.7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0.72 ± 0.52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10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views of channel compatibility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Fitted signal strength in different categories/channels/run periods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0" y="1579005"/>
            <a:ext cx="6562752" cy="4702609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2422769"/>
            <a:ext cx="185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By production tag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3507208"/>
            <a:ext cx="180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C0000"/>
                </a:solidFill>
              </a:rPr>
              <a:t>By decay channel</a:t>
            </a:r>
            <a:endParaRPr lang="en-US" dirty="0">
              <a:solidFill>
                <a:srgbClr val="AC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676558"/>
            <a:ext cx="198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year/CM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462" y="5912282"/>
            <a:ext cx="374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Not yet evidence of ττ decay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bb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22" y="884715"/>
            <a:ext cx="3665895" cy="546284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BR in SM at 125 GeV ~60%</a:t>
            </a:r>
          </a:p>
          <a:p>
            <a:r>
              <a:rPr lang="en-US" sz="2400" dirty="0" smtClean="0"/>
              <a:t>BG </a:t>
            </a:r>
            <a:r>
              <a:rPr lang="en-US" sz="2400" dirty="0" smtClean="0"/>
              <a:t>too </a:t>
            </a:r>
            <a:r>
              <a:rPr lang="en-US" sz="2400" dirty="0" smtClean="0"/>
              <a:t>large (7-8 orders of magnitude larger, </a:t>
            </a:r>
            <a:r>
              <a:rPr lang="en-US" sz="2400" dirty="0" smtClean="0"/>
              <a:t>needs additional tag</a:t>
            </a:r>
          </a:p>
          <a:p>
            <a:r>
              <a:rPr lang="en-US" sz="2400" dirty="0" smtClean="0"/>
              <a:t>Both ATLAS and CMS use VH associated production </a:t>
            </a:r>
          </a:p>
          <a:p>
            <a:pPr lvl="1"/>
            <a:r>
              <a:rPr lang="en-US" sz="2100" dirty="0">
                <a:solidFill>
                  <a:srgbClr val="0000FF"/>
                </a:solidFill>
              </a:rPr>
              <a:t>Z-&gt;ee</a:t>
            </a:r>
            <a:r>
              <a:rPr lang="en-US" sz="2100" dirty="0" smtClean="0">
                <a:solidFill>
                  <a:srgbClr val="0000FF"/>
                </a:solidFill>
              </a:rPr>
              <a:t>, μμ</a:t>
            </a:r>
            <a:r>
              <a:rPr lang="en-US" sz="2100" dirty="0">
                <a:solidFill>
                  <a:srgbClr val="0000FF"/>
                </a:solidFill>
              </a:rPr>
              <a:t>, νν</a:t>
            </a:r>
          </a:p>
          <a:p>
            <a:pPr lvl="1"/>
            <a:r>
              <a:rPr lang="en-US" sz="2100" dirty="0" smtClean="0">
                <a:solidFill>
                  <a:srgbClr val="0000FF"/>
                </a:solidFill>
              </a:rPr>
              <a:t>W-&gt;e,μ</a:t>
            </a:r>
          </a:p>
          <a:p>
            <a:r>
              <a:rPr lang="en-US" sz="2400" dirty="0" smtClean="0"/>
              <a:t>Mass resolution ~10%</a:t>
            </a:r>
          </a:p>
          <a:p>
            <a:r>
              <a:rPr lang="en-US" sz="2400" dirty="0" smtClean="0"/>
              <a:t>Also start exploiting ttH production</a:t>
            </a:r>
          </a:p>
          <a:p>
            <a:pPr lvl="1"/>
            <a:r>
              <a:rPr lang="en-US" sz="2100" dirty="0" smtClean="0"/>
              <a:t>Much less sensitive and for now only 2011 data analyzed</a:t>
            </a:r>
          </a:p>
          <a:p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917" y="1276350"/>
            <a:ext cx="5158400" cy="382182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3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bb </a:t>
            </a:r>
            <a:r>
              <a:rPr lang="en-US" dirty="0" smtClean="0"/>
              <a:t>all channels combined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14940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Both experiment observe ZV with Z-&gt;</a:t>
            </a:r>
            <a:r>
              <a:rPr lang="en-US" dirty="0" smtClean="0"/>
              <a:t>bb</a:t>
            </a:r>
          </a:p>
          <a:p>
            <a:pPr lvl="1"/>
            <a:r>
              <a:rPr lang="en-US" dirty="0" smtClean="0"/>
              <a:t>~5 times larger cross section</a:t>
            </a:r>
          </a:p>
          <a:p>
            <a:pPr lvl="1"/>
            <a:r>
              <a:rPr lang="en-US" dirty="0" smtClean="0"/>
              <a:t>All BG except diboson ‘signal’ subtracted in the plots</a:t>
            </a:r>
            <a:endParaRPr lang="en-US" dirty="0" smtClean="0"/>
          </a:p>
          <a:p>
            <a:r>
              <a:rPr lang="en-US" dirty="0" smtClean="0"/>
              <a:t>CMS </a:t>
            </a:r>
            <a:r>
              <a:rPr lang="en-US" dirty="0" smtClean="0"/>
              <a:t>sees larger </a:t>
            </a:r>
            <a:r>
              <a:rPr lang="en-US" dirty="0" smtClean="0"/>
              <a:t>excess than ATLAS </a:t>
            </a:r>
            <a:r>
              <a:rPr lang="en-US" dirty="0" smtClean="0"/>
              <a:t>at 125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4" y="2635250"/>
            <a:ext cx="4986930" cy="3389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34" y="2635250"/>
            <a:ext cx="3421366" cy="317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0417" y="2265918"/>
            <a:ext cx="25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sigma significance of ZV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52298" y="2265918"/>
            <a:ext cx="270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Tighter cut based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6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bb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0" y="663038"/>
            <a:ext cx="3758797" cy="303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08" y="663037"/>
            <a:ext cx="4261262" cy="296339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775964"/>
              </p:ext>
            </p:extLst>
          </p:nvPr>
        </p:nvGraphicFramePr>
        <p:xfrm>
          <a:off x="779584" y="3784804"/>
          <a:ext cx="7467601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7940"/>
                <a:gridCol w="2116414"/>
                <a:gridCol w="2183247"/>
              </a:tblGrid>
              <a:tr h="24462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2258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Expected </a:t>
                      </a:r>
                      <a:r>
                        <a:rPr lang="en-US" dirty="0" smtClean="0"/>
                        <a:t>95% CL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exclusion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1.9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1.1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581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Observed exclusion 95%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1.8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2.4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46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Observed significance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0.64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2.2 σ</a:t>
                      </a:r>
                      <a:endParaRPr lang="en-US" sz="2000" b="0" baseline="0" dirty="0" smtClean="0">
                        <a:solidFill>
                          <a:schemeClr val="dk1"/>
                        </a:solidFill>
                        <a:latin typeface="+mn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46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Expected significance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0.15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2.1 σ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46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Fitted μ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-0.4 ± 0.7 ± 0.8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1.3 ± 0.7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9584" y="6194642"/>
            <a:ext cx="305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Some excess observed in CMS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3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discovery of the new Higgs-like boson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7" y="728408"/>
            <a:ext cx="4931833" cy="5790096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March 2012 ATLAS and CMS presented some excess at ~125 GeV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On July 4</a:t>
            </a:r>
            <a:r>
              <a:rPr lang="en-US" sz="2400" baseline="30000" dirty="0" smtClean="0">
                <a:solidFill>
                  <a:srgbClr val="0000FF"/>
                </a:solidFill>
              </a:rPr>
              <a:t>th</a:t>
            </a:r>
            <a:r>
              <a:rPr lang="en-US" sz="2400" dirty="0" smtClean="0">
                <a:solidFill>
                  <a:srgbClr val="0000FF"/>
                </a:solidFill>
              </a:rPr>
              <a:t> 2012 CMS and ATLAS reported the observation of a new boson with mass about 125 GeV that is consistent with the SM Higgs boson</a:t>
            </a:r>
          </a:p>
          <a:p>
            <a:r>
              <a:rPr lang="en-US" sz="2400" dirty="0" smtClean="0"/>
              <a:t>5 main channels in CMS: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H </a:t>
            </a:r>
            <a:r>
              <a:rPr lang="el-GR" sz="2400" dirty="0" smtClean="0">
                <a:solidFill>
                  <a:srgbClr val="008000"/>
                </a:solidFill>
              </a:rPr>
              <a:t>→</a:t>
            </a:r>
            <a:r>
              <a:rPr lang="en-US" sz="2400" dirty="0" smtClean="0">
                <a:solidFill>
                  <a:srgbClr val="008000"/>
                </a:solidFill>
              </a:rPr>
              <a:t> γγ</a:t>
            </a:r>
          </a:p>
          <a:p>
            <a:pPr lvl="1"/>
            <a:r>
              <a:rPr lang="en-US" sz="2400" dirty="0" smtClean="0"/>
              <a:t>H </a:t>
            </a:r>
            <a:r>
              <a:rPr lang="el-GR" sz="2400" dirty="0" smtClean="0"/>
              <a:t>→</a:t>
            </a:r>
            <a:r>
              <a:rPr lang="en-US" sz="2400" dirty="0" smtClean="0"/>
              <a:t> ZZ </a:t>
            </a:r>
            <a:r>
              <a:rPr lang="el-GR" sz="2400" dirty="0" smtClean="0"/>
              <a:t>→</a:t>
            </a:r>
            <a:r>
              <a:rPr lang="en-US" sz="2400" dirty="0" smtClean="0"/>
              <a:t> 4l</a:t>
            </a:r>
            <a:endParaRPr lang="en-US" sz="2400" dirty="0"/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H </a:t>
            </a:r>
            <a:r>
              <a:rPr lang="el-GR" sz="2400" dirty="0" smtClean="0">
                <a:solidFill>
                  <a:srgbClr val="0000FF"/>
                </a:solidFill>
              </a:rPr>
              <a:t>→</a:t>
            </a:r>
            <a:r>
              <a:rPr lang="en-US" sz="2400" dirty="0" smtClean="0">
                <a:solidFill>
                  <a:srgbClr val="0000FF"/>
                </a:solidFill>
              </a:rPr>
              <a:t> WW </a:t>
            </a:r>
            <a:r>
              <a:rPr lang="el-GR" sz="2400" dirty="0" smtClean="0">
                <a:solidFill>
                  <a:srgbClr val="0000FF"/>
                </a:solidFill>
              </a:rPr>
              <a:t>→</a:t>
            </a:r>
            <a:r>
              <a:rPr lang="en-US" sz="2400" dirty="0" smtClean="0">
                <a:solidFill>
                  <a:srgbClr val="0000FF"/>
                </a:solidFill>
              </a:rPr>
              <a:t> 2l2ν</a:t>
            </a:r>
            <a:endParaRPr lang="en-US" sz="2400" dirty="0">
              <a:solidFill>
                <a:srgbClr val="0000FF"/>
              </a:solidFill>
            </a:endParaRPr>
          </a:p>
          <a:p>
            <a:pPr lvl="1"/>
            <a:r>
              <a:rPr lang="en-US" sz="2400" dirty="0" smtClean="0">
                <a:solidFill>
                  <a:srgbClr val="A341B0"/>
                </a:solidFill>
              </a:rPr>
              <a:t>H </a:t>
            </a:r>
            <a:r>
              <a:rPr lang="el-GR" sz="2400" dirty="0" smtClean="0">
                <a:solidFill>
                  <a:srgbClr val="A341B0"/>
                </a:solidFill>
              </a:rPr>
              <a:t>→</a:t>
            </a:r>
            <a:r>
              <a:rPr lang="en-US" sz="2400" dirty="0" smtClean="0">
                <a:solidFill>
                  <a:srgbClr val="A341B0"/>
                </a:solidFill>
              </a:rPr>
              <a:t> ττ</a:t>
            </a:r>
            <a:endParaRPr lang="en-US" sz="2400" dirty="0">
              <a:solidFill>
                <a:srgbClr val="A341B0"/>
              </a:solidFill>
            </a:endParaRPr>
          </a:p>
          <a:p>
            <a:pPr lvl="1"/>
            <a:r>
              <a:rPr lang="en-US" sz="2400" dirty="0" smtClean="0">
                <a:solidFill>
                  <a:srgbClr val="55E7DF"/>
                </a:solidFill>
              </a:rPr>
              <a:t>H </a:t>
            </a:r>
            <a:r>
              <a:rPr lang="el-GR" sz="2400" dirty="0" smtClean="0">
                <a:solidFill>
                  <a:srgbClr val="55E7DF"/>
                </a:solidFill>
              </a:rPr>
              <a:t>→</a:t>
            </a:r>
            <a:r>
              <a:rPr lang="en-US" sz="2400" dirty="0" smtClean="0">
                <a:solidFill>
                  <a:srgbClr val="55E7DF"/>
                </a:solidFill>
              </a:rPr>
              <a:t> bb</a:t>
            </a:r>
            <a:endParaRPr lang="en-US" sz="3200" dirty="0">
              <a:solidFill>
                <a:srgbClr val="55E7D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470" y="3272119"/>
            <a:ext cx="3484983" cy="324638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471" y="728407"/>
            <a:ext cx="3484983" cy="254371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3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Combination </a:t>
            </a:r>
            <a:r>
              <a:rPr lang="en-US" dirty="0" smtClean="0"/>
              <a:t>of </a:t>
            </a:r>
            <a:r>
              <a:rPr lang="en-US" dirty="0"/>
              <a:t>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Method </a:t>
            </a:r>
            <a:r>
              <a:rPr lang="en-US" sz="2000" dirty="0" smtClean="0"/>
              <a:t>for CL calculation is LHC-type CLs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Frequentist </a:t>
            </a:r>
            <a:r>
              <a:rPr lang="en-US" sz="1800" dirty="0">
                <a:solidFill>
                  <a:srgbClr val="0000FF"/>
                </a:solidFill>
              </a:rPr>
              <a:t>CLs with profiled likelihood test statistics and log-normal treatment of nuisance </a:t>
            </a:r>
            <a:r>
              <a:rPr lang="en-US" sz="1800" dirty="0" smtClean="0">
                <a:solidFill>
                  <a:srgbClr val="0000FF"/>
                </a:solidFill>
              </a:rPr>
              <a:t>parameters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ATL-PHYS-PUB/CMS NOTE 2011-11, 2011/005, (2011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To extract the values of the parameters, we scan the profile likelihood ratio: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where      and       are the values of the parameters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and the nuisances that maximize the likelihood</a:t>
            </a:r>
          </a:p>
          <a:p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To parametrize the couplings, follow LHC 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working group prescription (arXiv:1209.0040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SM dependent models, search for small deviations</a:t>
            </a:r>
          </a:p>
          <a:p>
            <a:pPr marL="0" indent="0">
              <a:buNone/>
            </a:pPr>
            <a:endParaRPr lang="en-US" sz="2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261" y="2616043"/>
            <a:ext cx="3900539" cy="78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267" y="3414589"/>
            <a:ext cx="311629" cy="369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86" y="3324382"/>
            <a:ext cx="303428" cy="4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 of a new boson at ~126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 descr="sqr_pvala_all_bydecay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316896"/>
            <a:ext cx="3607067" cy="346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783" y="1316896"/>
            <a:ext cx="4978726" cy="3608917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8308" y="663037"/>
            <a:ext cx="417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new combination after the observation </a:t>
            </a:r>
          </a:p>
          <a:p>
            <a:r>
              <a:rPr lang="en-US" dirty="0" smtClean="0"/>
              <a:t>paper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030831"/>
            <a:ext cx="8229600" cy="845833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Observation is confirmed with excesses of 6 - 7 σ in the 2 experiments at a mass near 126 GeV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854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Exclusion in the rest of the mass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At high mass most sensitive channels are WW and ZZ decays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92" y="1750427"/>
            <a:ext cx="3282247" cy="3149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42" y="1709615"/>
            <a:ext cx="5182473" cy="318991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42</a:t>
            </a:fld>
            <a:endParaRPr lang="en-US" dirty="0"/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81075"/>
              </p:ext>
            </p:extLst>
          </p:nvPr>
        </p:nvGraphicFramePr>
        <p:xfrm>
          <a:off x="1105743" y="5177517"/>
          <a:ext cx="7467601" cy="112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7940"/>
                <a:gridCol w="2116414"/>
                <a:gridCol w="2183247"/>
              </a:tblGrid>
              <a:tr h="17143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171437"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 exclusion 95% CL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– 580 GeV</a:t>
                      </a:r>
                      <a:endParaRPr lang="en-US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110 </a:t>
                      </a:r>
                      <a:r>
                        <a:rPr lang="en-US" dirty="0" smtClean="0"/>
                        <a:t>- 680 GeV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Observed exclusion 95%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130 -</a:t>
                      </a:r>
                      <a:r>
                        <a:rPr lang="en-US" baseline="0" dirty="0" smtClean="0"/>
                        <a:t> 5</a:t>
                      </a:r>
                      <a:r>
                        <a:rPr lang="en-US" dirty="0" smtClean="0"/>
                        <a:t>60 </a:t>
                      </a:r>
                      <a:r>
                        <a:rPr lang="en-US" dirty="0" smtClean="0"/>
                        <a:t>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129 </a:t>
                      </a:r>
                      <a:r>
                        <a:rPr lang="en-US" dirty="0" smtClean="0"/>
                        <a:t>- 720 GeV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1358" y="2110154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CMS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3191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boson’s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After the discovery the questions we ask are:</a:t>
            </a:r>
          </a:p>
          <a:p>
            <a:pPr lvl="1"/>
            <a:r>
              <a:rPr lang="en-US" sz="2400" dirty="0" smtClean="0"/>
              <a:t>What is the mass?</a:t>
            </a:r>
          </a:p>
          <a:p>
            <a:pPr lvl="1"/>
            <a:r>
              <a:rPr lang="en-US" sz="2400" dirty="0" smtClean="0"/>
              <a:t>Is this particle a Higgs boson?</a:t>
            </a:r>
          </a:p>
          <a:p>
            <a:pPr lvl="1"/>
            <a:r>
              <a:rPr lang="en-US" sz="2400" dirty="0" smtClean="0"/>
              <a:t>Is it consistent with the SM Higgs boson?</a:t>
            </a:r>
          </a:p>
          <a:p>
            <a:r>
              <a:rPr lang="en-US" sz="2800" dirty="0" smtClean="0"/>
              <a:t>To answer these we should:</a:t>
            </a:r>
          </a:p>
          <a:p>
            <a:pPr lvl="1"/>
            <a:r>
              <a:rPr lang="en-US" sz="2400" dirty="0" smtClean="0"/>
              <a:t>Measure the production cross sections and BR</a:t>
            </a:r>
          </a:p>
          <a:p>
            <a:pPr lvl="1"/>
            <a:r>
              <a:rPr lang="en-US" sz="2400" dirty="0" smtClean="0"/>
              <a:t>Measure the couplings</a:t>
            </a:r>
          </a:p>
          <a:p>
            <a:pPr lvl="1"/>
            <a:r>
              <a:rPr lang="en-US" sz="2400" dirty="0" smtClean="0"/>
              <a:t>Measure spin and </a:t>
            </a:r>
            <a:r>
              <a:rPr lang="en-US" sz="2400" dirty="0" smtClean="0"/>
              <a:t>parity</a:t>
            </a:r>
          </a:p>
          <a:p>
            <a:pPr lvl="2"/>
            <a:r>
              <a:rPr lang="en-US" sz="2000" dirty="0" smtClean="0"/>
              <a:t>Spin 1 excluded by the observation of the diphoton decay</a:t>
            </a:r>
            <a:endParaRPr lang="en-US" sz="2000" dirty="0" smtClean="0"/>
          </a:p>
          <a:p>
            <a:r>
              <a:rPr lang="en-US" sz="2800" dirty="0" smtClean="0"/>
              <a:t>Both ATLAS and CMS are now starting to address all these questions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2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15274" b="-15274"/>
          <a:stretch>
            <a:fillRect/>
          </a:stretch>
        </p:blipFill>
        <p:spPr>
          <a:xfrm>
            <a:off x="1039283" y="90718"/>
            <a:ext cx="7247467" cy="50331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strength μ in different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952501" y="4323834"/>
            <a:ext cx="7990416" cy="221507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Overall μ</a:t>
            </a:r>
          </a:p>
          <a:p>
            <a:pPr lvl="1"/>
            <a:r>
              <a:rPr lang="en-US" dirty="0" smtClean="0"/>
              <a:t>ATLAS: 1.3 </a:t>
            </a:r>
            <a:r>
              <a:rPr lang="en-US" dirty="0"/>
              <a:t>± </a:t>
            </a:r>
            <a:r>
              <a:rPr lang="en-US" dirty="0" smtClean="0"/>
              <a:t>0.3</a:t>
            </a:r>
            <a:endParaRPr lang="en-US" dirty="0"/>
          </a:p>
          <a:p>
            <a:pPr lvl="1"/>
            <a:r>
              <a:rPr lang="en-US" dirty="0" smtClean="0"/>
              <a:t>CMS:    0.9 ± 0.2</a:t>
            </a:r>
          </a:p>
          <a:p>
            <a:r>
              <a:rPr lang="en-US" dirty="0"/>
              <a:t>Everything consistent with SM within </a:t>
            </a:r>
            <a:r>
              <a:rPr lang="en-US" dirty="0" smtClean="0"/>
              <a:t>errors, </a:t>
            </a:r>
            <a:r>
              <a:rPr lang="en-US" dirty="0"/>
              <a:t>no large deviations </a:t>
            </a:r>
            <a:r>
              <a:rPr lang="en-US" dirty="0" smtClean="0"/>
              <a:t>observed</a:t>
            </a:r>
          </a:p>
          <a:p>
            <a:r>
              <a:rPr lang="en-US" dirty="0" smtClean="0"/>
              <a:t>χ</a:t>
            </a:r>
            <a:r>
              <a:rPr lang="en-US" baseline="30000" dirty="0" smtClean="0"/>
              <a:t>2</a:t>
            </a:r>
            <a:r>
              <a:rPr lang="en-US" dirty="0" smtClean="0"/>
              <a:t> probability </a:t>
            </a:r>
            <a:r>
              <a:rPr lang="en-US" dirty="0" smtClean="0"/>
              <a:t>of channel compatibility with SM </a:t>
            </a:r>
            <a:r>
              <a:rPr lang="en-US" dirty="0" smtClean="0"/>
              <a:t>~</a:t>
            </a:r>
            <a:r>
              <a:rPr lang="en-US" dirty="0" smtClean="0"/>
              <a:t>50%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1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6499"/>
            <a:ext cx="5310356" cy="255058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Results </a:t>
            </a:r>
          </a:p>
          <a:p>
            <a:pPr lvl="1"/>
            <a:r>
              <a:rPr lang="en-US" sz="2400" b="1" dirty="0" smtClean="0"/>
              <a:t>ATLAS 126.0 ± 0.4(</a:t>
            </a:r>
            <a:r>
              <a:rPr lang="en-US" sz="2400" b="1" dirty="0" smtClean="0"/>
              <a:t>stat.) </a:t>
            </a:r>
            <a:r>
              <a:rPr lang="en-US" sz="2400" b="1" dirty="0"/>
              <a:t>±</a:t>
            </a:r>
            <a:r>
              <a:rPr lang="en-US" sz="2400" b="1" dirty="0" smtClean="0"/>
              <a:t> 0.4 (</a:t>
            </a:r>
            <a:r>
              <a:rPr lang="en-US" sz="2400" b="1" dirty="0" smtClean="0"/>
              <a:t>syst.)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CMS 125.8 </a:t>
            </a:r>
            <a:r>
              <a:rPr lang="en-US" sz="2400" b="1" dirty="0"/>
              <a:t>±</a:t>
            </a:r>
            <a:r>
              <a:rPr lang="en-US" sz="2400" b="1" dirty="0" smtClean="0"/>
              <a:t> </a:t>
            </a:r>
            <a:r>
              <a:rPr lang="en-US" sz="2400" b="1" dirty="0"/>
              <a:t>0.4(</a:t>
            </a:r>
            <a:r>
              <a:rPr lang="en-US" sz="2400" b="1" dirty="0" smtClean="0"/>
              <a:t>stat.) </a:t>
            </a:r>
            <a:r>
              <a:rPr lang="en-US" sz="2400" b="1" dirty="0"/>
              <a:t>±</a:t>
            </a:r>
            <a:r>
              <a:rPr lang="en-US" sz="2400" b="1" dirty="0" smtClean="0"/>
              <a:t> </a:t>
            </a:r>
            <a:r>
              <a:rPr lang="en-US" sz="2400" b="1" dirty="0"/>
              <a:t>0.4 (</a:t>
            </a:r>
            <a:r>
              <a:rPr lang="en-US" sz="2400" b="1" dirty="0" smtClean="0"/>
              <a:t>syst.)</a:t>
            </a:r>
            <a:endParaRPr lang="en-US" sz="2400" b="1" dirty="0" smtClean="0"/>
          </a:p>
          <a:p>
            <a:r>
              <a:rPr lang="en-US" sz="2800" dirty="0" smtClean="0"/>
              <a:t>Dominant systematic </a:t>
            </a:r>
            <a:r>
              <a:rPr lang="en-US" sz="2800" dirty="0" smtClean="0"/>
              <a:t>error is the </a:t>
            </a:r>
            <a:r>
              <a:rPr lang="en-US" sz="2800" dirty="0" smtClean="0"/>
              <a:t>absolute energy scale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argely </a:t>
            </a:r>
            <a:r>
              <a:rPr lang="en-US" sz="2400" dirty="0" smtClean="0">
                <a:solidFill>
                  <a:srgbClr val="0000FF"/>
                </a:solidFill>
              </a:rPr>
              <a:t>uncorrelated between CMS and ATLAS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 descr="sqr_mass_scan_2d_all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63" y="1109849"/>
            <a:ext cx="2735637" cy="2624667"/>
          </a:xfrm>
          <a:prstGeom prst="rect">
            <a:avLst/>
          </a:prstGeom>
        </p:spPr>
      </p:pic>
      <p:pic>
        <p:nvPicPr>
          <p:cNvPr id="8" name="Picture 7" descr="sqr_mass_scan_1d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14245"/>
            <a:ext cx="2735637" cy="2624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07" y="1109849"/>
            <a:ext cx="2626783" cy="2508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5550" y="665479"/>
            <a:ext cx="339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From </a:t>
            </a:r>
            <a:r>
              <a:rPr lang="en-US" b="1" dirty="0" smtClean="0">
                <a:solidFill>
                  <a:srgbClr val="008000"/>
                </a:solidFill>
              </a:rPr>
              <a:t>γγ and </a:t>
            </a:r>
            <a:r>
              <a:rPr lang="en-US" b="1" dirty="0" smtClean="0">
                <a:solidFill>
                  <a:srgbClr val="008000"/>
                </a:solidFill>
              </a:rPr>
              <a:t>ZZ -&gt; 4l mass spectra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399" y="1109849"/>
            <a:ext cx="2569157" cy="2474323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66547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2D scan μ vs mass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2523" y="359907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1</a:t>
            </a:r>
            <a:r>
              <a:rPr lang="en-US" b="1" dirty="0" smtClean="0">
                <a:solidFill>
                  <a:srgbClr val="008000"/>
                </a:solidFill>
              </a:rPr>
              <a:t>D scan: mass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Fits – </a:t>
            </a:r>
            <a:r>
              <a:rPr lang="en-US" dirty="0"/>
              <a:t>g</a:t>
            </a:r>
            <a:r>
              <a:rPr lang="en-US" dirty="0" smtClean="0"/>
              <a:t>fitter</a:t>
            </a:r>
            <a:r>
              <a:rPr lang="en-US" dirty="0" smtClean="0"/>
              <a:t>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</a:t>
            </a:r>
            <a:r>
              <a:rPr lang="en-US" sz="2400" baseline="-25000" dirty="0" smtClean="0"/>
              <a:t>H</a:t>
            </a:r>
            <a:r>
              <a:rPr lang="en-US" sz="2400" dirty="0" smtClean="0"/>
              <a:t> was the last SM parameter to be directly measured</a:t>
            </a:r>
          </a:p>
          <a:p>
            <a:r>
              <a:rPr lang="en-US" sz="2400" dirty="0" smtClean="0"/>
              <a:t>Important for EW precision test</a:t>
            </a:r>
          </a:p>
          <a:p>
            <a:r>
              <a:rPr lang="en-US" sz="2400" dirty="0" smtClean="0"/>
              <a:t>SM p-value of global fit 7%</a:t>
            </a:r>
          </a:p>
          <a:p>
            <a:pPr lvl="1"/>
            <a:r>
              <a:rPr lang="en-US" sz="2000" dirty="0" smtClean="0"/>
              <a:t>Was 9% without direct measurement of MH</a:t>
            </a:r>
          </a:p>
          <a:p>
            <a:r>
              <a:rPr lang="en-US" sz="2400" dirty="0"/>
              <a:t>Including M</a:t>
            </a:r>
            <a:r>
              <a:rPr lang="en-US" sz="2400" baseline="-25000" dirty="0"/>
              <a:t>H</a:t>
            </a:r>
            <a:r>
              <a:rPr lang="en-US" sz="2400" dirty="0"/>
              <a:t> </a:t>
            </a:r>
            <a:r>
              <a:rPr lang="en-US" sz="2400" dirty="0" smtClean="0"/>
              <a:t>in the SM M</a:t>
            </a:r>
            <a:r>
              <a:rPr lang="en-US" sz="2400" baseline="-25000" dirty="0" smtClean="0"/>
              <a:t>W</a:t>
            </a:r>
            <a:r>
              <a:rPr lang="en-US" sz="2400" dirty="0" smtClean="0"/>
              <a:t> and sin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θ</a:t>
            </a:r>
            <a:r>
              <a:rPr lang="en-US" sz="2400" baseline="-25000" dirty="0" smtClean="0"/>
              <a:t>eff</a:t>
            </a:r>
            <a:r>
              <a:rPr lang="en-US" sz="2400" dirty="0" smtClean="0"/>
              <a:t> are predicted with a precision superior to the direct measurements and are compatible with them</a:t>
            </a:r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924" y="3640667"/>
            <a:ext cx="4253538" cy="2879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74" y="3640667"/>
            <a:ext cx="4409041" cy="2776456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3539" y="1453717"/>
            <a:ext cx="16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</a:t>
            </a:r>
            <a:r>
              <a:rPr lang="en-US" dirty="0"/>
              <a:t>:</a:t>
            </a:r>
            <a:r>
              <a:rPr lang="en-US" dirty="0" smtClean="0"/>
              <a:t>1209.2716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2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615675"/>
          </a:xfrm>
        </p:spPr>
        <p:txBody>
          <a:bodyPr>
            <a:noAutofit/>
          </a:bodyPr>
          <a:lstStyle/>
          <a:p>
            <a:r>
              <a:rPr lang="en-US" sz="2400" dirty="0" smtClean="0"/>
              <a:t>Measurement of production cross sections </a:t>
            </a:r>
            <a:r>
              <a:rPr lang="en-US" sz="2400" dirty="0" smtClean="0"/>
              <a:t>in the different channels</a:t>
            </a:r>
          </a:p>
          <a:p>
            <a:pPr lvl="1"/>
            <a:r>
              <a:rPr lang="en-US" sz="2000" dirty="0" smtClean="0"/>
              <a:t>Decay BRs are fixed to the SM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 descr="sqr_rvrf_scan_2d_all_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57" y="2041473"/>
            <a:ext cx="4544685" cy="4360333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>
          <a:blip r:embed="rId3"/>
          <a:srcRect t="-4968" b="-4968"/>
          <a:stretch>
            <a:fillRect/>
          </a:stretch>
        </p:blipFill>
        <p:spPr>
          <a:xfrm>
            <a:off x="440128" y="2483301"/>
            <a:ext cx="3339560" cy="27143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80857" y="1940931"/>
            <a:ext cx="221293" cy="20108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770307" y="6009165"/>
            <a:ext cx="221293" cy="201083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0128" y="2113969"/>
            <a:ext cx="258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ttH, WH and ZH couplings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138656"/>
            <a:ext cx="4466167" cy="1400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ZZ 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has no tagged channel</a:t>
            </a:r>
          </a:p>
          <a:p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All decay modes  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are within 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~1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of SM.</a:t>
            </a:r>
          </a:p>
          <a:p>
            <a:pPr marL="0" indent="0">
              <a:buFont typeface="Arial"/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9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baseline="-25000" dirty="0"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/>
              <a:t>l</a:t>
            </a:r>
            <a:r>
              <a:rPr lang="en-US" dirty="0" smtClean="0"/>
              <a:t>imits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Content Placeholder 1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9672" r="-9672"/>
          <a:stretch>
            <a:fillRect/>
          </a:stretch>
        </p:blipFill>
        <p:spPr>
          <a:xfrm>
            <a:off x="2856523" y="818858"/>
            <a:ext cx="6726545" cy="546723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173788" y="1533769"/>
            <a:ext cx="3054129" cy="444581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Vector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fermion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couplings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are scaled by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two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scale, </a:t>
            </a:r>
            <a:r>
              <a:rPr lang="en-US" sz="24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400" baseline="-25000" dirty="0"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400" dirty="0" smtClean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4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endParaRPr lang="en-US" sz="2400" baseline="-25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Agree with SM at ~ 1 σ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Fermiophobic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scenario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excluded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at &gt;4</a:t>
            </a:r>
            <a:r>
              <a:rPr lang="en-US" sz="2400" dirty="0">
                <a:latin typeface="Symbol" charset="0"/>
                <a:ea typeface="ＭＳ Ｐゴシック" charset="0"/>
                <a:cs typeface="Symbol" charset="0"/>
              </a:rPr>
              <a:t>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level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Similar conclusions from ATLAS</a:t>
            </a: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 descr="cVcF_all_channels_1quadr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46" y="799320"/>
            <a:ext cx="5630476" cy="5461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7539" y="2002691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CMS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2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Invisible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571519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Allow for new particles in the loops: p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arameterize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the photon and the gluon loops with effective scale factors (</a:t>
            </a:r>
            <a:r>
              <a:rPr lang="en-US" sz="24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400" baseline="-25000" dirty="0"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en-US" sz="2400" dirty="0" smtClean="0">
                <a:latin typeface="Symbol" charset="0"/>
                <a:ea typeface="ＭＳ Ｐゴシック" charset="0"/>
                <a:cs typeface="Symbol" charset="0"/>
              </a:rPr>
              <a:t>, k</a:t>
            </a:r>
            <a:r>
              <a:rPr lang="en-US" sz="2400" baseline="-25000" dirty="0" smtClean="0"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Calibri" charset="0"/>
              </a:rPr>
              <a:t>A</a:t>
            </a:r>
            <a:r>
              <a:rPr lang="en-US" sz="2400" dirty="0" smtClean="0">
                <a:latin typeface="Calibri" charset="0"/>
              </a:rPr>
              <a:t>llow contribution of invisible </a:t>
            </a:r>
            <a:r>
              <a:rPr lang="en-US" sz="2400" dirty="0" smtClean="0">
                <a:latin typeface="Calibri" charset="0"/>
              </a:rPr>
              <a:t>decays to the total width</a:t>
            </a:r>
          </a:p>
          <a:p>
            <a:r>
              <a:rPr lang="en-US" sz="2400" dirty="0" smtClean="0">
                <a:latin typeface="Calibri" charset="0"/>
              </a:rPr>
              <a:t>Other couplings are fixed to the SM</a:t>
            </a:r>
            <a:endParaRPr lang="en-US" sz="2400" dirty="0" smtClean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 smtClean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 smtClean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 smtClean="0">
              <a:latin typeface="Calibri" charset="0"/>
            </a:endParaRPr>
          </a:p>
          <a:p>
            <a:endParaRPr lang="en-US" sz="2400" dirty="0">
              <a:latin typeface="Calibri" charset="0"/>
            </a:endParaRPr>
          </a:p>
          <a:p>
            <a:endParaRPr lang="en-US" sz="2400" dirty="0" smtClean="0">
              <a:latin typeface="Calibri" charset="0"/>
            </a:endParaRPr>
          </a:p>
          <a:p>
            <a:r>
              <a:rPr lang="en-US" sz="2400" dirty="0" smtClean="0">
                <a:latin typeface="Calibri" charset="0"/>
              </a:rPr>
              <a:t>CMS obtains limit </a:t>
            </a:r>
            <a:r>
              <a:rPr lang="en-US" sz="2400" dirty="0" smtClean="0">
                <a:latin typeface="Calibri" charset="0"/>
              </a:rPr>
              <a:t>BR</a:t>
            </a:r>
            <a:r>
              <a:rPr lang="en-US" sz="2400" baseline="-25000" dirty="0" smtClean="0">
                <a:latin typeface="Calibri" charset="0"/>
              </a:rPr>
              <a:t>Inv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&lt; 0.62 at 95% </a:t>
            </a:r>
            <a:r>
              <a:rPr lang="en-US" sz="2400" dirty="0" smtClean="0">
                <a:latin typeface="Calibri" charset="0"/>
              </a:rPr>
              <a:t>CL</a:t>
            </a:r>
          </a:p>
          <a:p>
            <a:r>
              <a:rPr lang="en-US" sz="2400" dirty="0" smtClean="0">
                <a:latin typeface="Calibri" charset="0"/>
              </a:rPr>
              <a:t>Similar results from ATLAS</a:t>
            </a:r>
            <a:endParaRPr lang="en-US" sz="2400" dirty="0"/>
          </a:p>
          <a:p>
            <a:endParaRPr lang="en-US" sz="2400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Content Placeholder 15"/>
          <p:cNvPicPr>
            <a:picLocks noChangeAspect="1"/>
          </p:cNvPicPr>
          <p:nvPr/>
        </p:nvPicPr>
        <p:blipFill>
          <a:blip r:embed="rId2"/>
          <a:srcRect l="-9563" r="-9563"/>
          <a:stretch>
            <a:fillRect/>
          </a:stretch>
        </p:blipFill>
        <p:spPr>
          <a:xfrm>
            <a:off x="2338127" y="2530265"/>
            <a:ext cx="3614639" cy="291119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0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7676"/>
            <a:ext cx="4628524" cy="3471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data taking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001000" cy="149409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LHC is running at 8 TeV since beginning of April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Already exceeded 20 </a:t>
            </a:r>
            <a:r>
              <a:rPr lang="en-US" dirty="0">
                <a:solidFill>
                  <a:srgbClr val="0000FF"/>
                </a:solidFill>
              </a:rPr>
              <a:t>fb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 per experiment </a:t>
            </a:r>
            <a:r>
              <a:rPr lang="en-US" dirty="0" smtClean="0">
                <a:solidFill>
                  <a:srgbClr val="0000FF"/>
                </a:solidFill>
              </a:rPr>
              <a:t>of collected data</a:t>
            </a:r>
          </a:p>
          <a:p>
            <a:r>
              <a:rPr lang="en-US" dirty="0">
                <a:solidFill>
                  <a:srgbClr val="0000FF"/>
                </a:solidFill>
              </a:rPr>
              <a:t>Maximum luminosity 7.5 x 10</a:t>
            </a:r>
            <a:r>
              <a:rPr lang="en-US" baseline="30000" dirty="0">
                <a:solidFill>
                  <a:srgbClr val="0000FF"/>
                </a:solidFill>
              </a:rPr>
              <a:t>33</a:t>
            </a:r>
            <a:r>
              <a:rPr lang="en-US" dirty="0">
                <a:solidFill>
                  <a:srgbClr val="0000FF"/>
                </a:solidFill>
              </a:rPr>
              <a:t> cms</a:t>
            </a:r>
            <a:r>
              <a:rPr lang="en-US" baseline="30000" dirty="0">
                <a:solidFill>
                  <a:srgbClr val="0000FF"/>
                </a:solidFill>
              </a:rPr>
              <a:t>-2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114" y="3425994"/>
            <a:ext cx="4331963" cy="311291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706815" y="2222500"/>
            <a:ext cx="4096113" cy="1351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Multiple </a:t>
            </a:r>
            <a:r>
              <a:rPr lang="en-US" sz="1800" dirty="0" smtClean="0">
                <a:solidFill>
                  <a:srgbClr val="000000"/>
                </a:solidFill>
              </a:rPr>
              <a:t>interactions occur for each bunch crossing (in-time and out-of-time pileup)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Mean PU ~10 events in 2011 and ~20 events in 2012</a:t>
            </a:r>
          </a:p>
        </p:txBody>
      </p:sp>
    </p:spTree>
    <p:extLst>
      <p:ext uri="{BB962C8B-B14F-4D97-AF65-F5344CB8AC3E}">
        <p14:creationId xmlns:p14="http://schemas.microsoft.com/office/powerpoint/2010/main" val="73625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All fitted couplings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10" descr="couplingsHC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2" y="1119678"/>
            <a:ext cx="354488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55616" y="761999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CMS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693" y="761999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CMS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62" y="1119678"/>
            <a:ext cx="4083538" cy="4797043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589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ChangeAspect="1"/>
          </p:cNvPicPr>
          <p:nvPr/>
        </p:nvPicPr>
        <p:blipFill>
          <a:blip r:embed="rId2"/>
          <a:srcRect l="-9328" r="-9328"/>
          <a:stretch>
            <a:fillRect/>
          </a:stretch>
        </p:blipFill>
        <p:spPr>
          <a:xfrm>
            <a:off x="3889419" y="2997233"/>
            <a:ext cx="4738076" cy="3816003"/>
          </a:xfrm>
          <a:prstGeom prst="rect">
            <a:avLst/>
          </a:prstGeom>
        </p:spPr>
      </p:pic>
      <p:pic>
        <p:nvPicPr>
          <p:cNvPr id="8" name="Picture 7" descr="ang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73" y="663037"/>
            <a:ext cx="2508738" cy="2223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measurement of the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08" y="663037"/>
            <a:ext cx="3937000" cy="595073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CMS use the ZZ to 4 leptons channel where all decay angles are measured</a:t>
            </a:r>
          </a:p>
          <a:p>
            <a:r>
              <a:rPr lang="en-US" sz="2400" dirty="0" smtClean="0"/>
              <a:t>Carry out 2D analysis with </a:t>
            </a:r>
            <a:r>
              <a:rPr lang="en-US" sz="2400" dirty="0"/>
              <a:t>versus s/b discriminant combined with </a:t>
            </a:r>
            <a:r>
              <a:rPr lang="en-US" sz="2400" dirty="0" smtClean="0"/>
              <a:t>mass versus parity discriminant 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Plot shows log</a:t>
            </a:r>
            <a:r>
              <a:rPr lang="en-US" sz="2400" dirty="0"/>
              <a:t>-</a:t>
            </a:r>
            <a:r>
              <a:rPr lang="en-US" sz="2400" dirty="0" smtClean="0"/>
              <a:t>likelihood ratio </a:t>
            </a:r>
            <a:r>
              <a:rPr lang="en-US" sz="2400" dirty="0"/>
              <a:t>between </a:t>
            </a:r>
            <a:r>
              <a:rPr lang="en-US" sz="2400" dirty="0" smtClean="0"/>
              <a:t>the </a:t>
            </a:r>
            <a:r>
              <a:rPr lang="en-US" sz="2400" dirty="0"/>
              <a:t>signal </a:t>
            </a:r>
            <a:r>
              <a:rPr lang="en-US" sz="2400" dirty="0" smtClean="0"/>
              <a:t>models for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0</a:t>
            </a:r>
            <a:r>
              <a:rPr lang="en-US" sz="2400" baseline="30000" dirty="0">
                <a:latin typeface="Calibri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 and 0</a:t>
            </a:r>
            <a:r>
              <a:rPr lang="en-US" sz="24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endParaRPr lang="en-US" sz="2400" dirty="0" smtClean="0"/>
          </a:p>
          <a:p>
            <a:r>
              <a:rPr lang="en-US" sz="24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CMS excludes pseudo-scalar hypothesis  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at 2.5 σ level (CL</a:t>
            </a:r>
            <a:r>
              <a:rPr lang="en-US" sz="2400" baseline="-25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for 0</a:t>
            </a:r>
            <a:r>
              <a:rPr lang="en-US" sz="2400" baseline="300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is 3%)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Also possible to use WW, γγ and VBF, analyses are in progress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62111" y="3634154"/>
            <a:ext cx="1765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 green arrow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indicates the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measurement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997233"/>
            <a:ext cx="3041162" cy="5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the discovery of the new boson ATLAS and CMS have started to measure its properties</a:t>
            </a:r>
          </a:p>
          <a:p>
            <a:r>
              <a:rPr lang="en-US" dirty="0" smtClean="0"/>
              <a:t>Branching ratios, couplings and mass have been measured and (unfortunately) they all agree quite well with the SM</a:t>
            </a:r>
          </a:p>
          <a:p>
            <a:r>
              <a:rPr lang="en-US" dirty="0" smtClean="0"/>
              <a:t>First measurement of the parity disfavours the 0</a:t>
            </a:r>
            <a:r>
              <a:rPr lang="en-US" baseline="30000" dirty="0" smtClean="0"/>
              <a:t>-</a:t>
            </a:r>
            <a:r>
              <a:rPr lang="en-US" dirty="0" smtClean="0"/>
              <a:t> hypothesis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8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3413746"/>
          </a:xfrm>
        </p:spPr>
        <p:txBody>
          <a:bodyPr>
            <a:normAutofit/>
          </a:bodyPr>
          <a:lstStyle/>
          <a:p>
            <a:r>
              <a:rPr lang="en-US" sz="2000" dirty="0"/>
              <a:t>A few weeks left </a:t>
            </a:r>
            <a:r>
              <a:rPr lang="en-US" sz="2000" dirty="0" smtClean="0"/>
              <a:t>of running LHC at 8</a:t>
            </a:r>
            <a:r>
              <a:rPr lang="en-US" sz="2000" dirty="0" smtClean="0"/>
              <a:t> </a:t>
            </a:r>
            <a:r>
              <a:rPr lang="en-US" sz="2000" dirty="0"/>
              <a:t>TeV</a:t>
            </a:r>
          </a:p>
          <a:p>
            <a:r>
              <a:rPr lang="en-US" sz="2000" dirty="0" smtClean="0"/>
              <a:t>Followed by t</a:t>
            </a:r>
            <a:r>
              <a:rPr lang="en-US" sz="2000" dirty="0" smtClean="0"/>
              <a:t>wo </a:t>
            </a:r>
            <a:r>
              <a:rPr lang="en-US" sz="2000" dirty="0"/>
              <a:t>years of </a:t>
            </a:r>
            <a:r>
              <a:rPr lang="en-US" sz="2000" dirty="0" smtClean="0"/>
              <a:t>LHC shutdown to prepare the higher energy, </a:t>
            </a:r>
            <a:r>
              <a:rPr lang="en-US" sz="2000" dirty="0"/>
              <a:t>resume </a:t>
            </a:r>
            <a:r>
              <a:rPr lang="en-US" sz="2000" dirty="0" smtClean="0"/>
              <a:t>data taking in 2015:</a:t>
            </a:r>
            <a:endParaRPr lang="en-US" sz="2000" dirty="0"/>
          </a:p>
          <a:p>
            <a:pPr lvl="1"/>
            <a:r>
              <a:rPr lang="en-US" sz="1800" dirty="0" smtClean="0"/>
              <a:t>CM energy should be b</a:t>
            </a:r>
            <a:r>
              <a:rPr lang="en-US" sz="1800" dirty="0" smtClean="0"/>
              <a:t>etween 13 and </a:t>
            </a:r>
            <a:r>
              <a:rPr lang="en-US" sz="1800" dirty="0"/>
              <a:t>14 TeV</a:t>
            </a:r>
          </a:p>
          <a:p>
            <a:r>
              <a:rPr lang="en-US" sz="2000" dirty="0"/>
              <a:t>Expect most final results on </a:t>
            </a:r>
            <a:r>
              <a:rPr lang="en-US" sz="2000" dirty="0" smtClean="0"/>
              <a:t>SM Higgs </a:t>
            </a:r>
            <a:r>
              <a:rPr lang="en-US" sz="2000" dirty="0"/>
              <a:t>physics at 8 TeV by next </a:t>
            </a:r>
            <a:r>
              <a:rPr lang="en-US" sz="2000" dirty="0" smtClean="0"/>
              <a:t>summer</a:t>
            </a:r>
          </a:p>
          <a:p>
            <a:r>
              <a:rPr lang="en-US" sz="2000" dirty="0" smtClean="0"/>
              <a:t>Current projections for 300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at 14 TeV indicate a precision of O(10%) on the couplings and BRs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3324163"/>
            <a:ext cx="4295687" cy="3086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41" y="3324163"/>
            <a:ext cx="4332497" cy="31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en-US" dirty="0" smtClean="0"/>
              <a:t>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6600" dirty="0" smtClean="0"/>
              <a:t>Backup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0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84" y="663037"/>
            <a:ext cx="4880716" cy="30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tlas_0803012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001"/>
            <a:ext cx="5383327" cy="3459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2367" y="816264"/>
            <a:ext cx="85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90" y="3003999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ATLAS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2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7676"/>
            <a:ext cx="4628524" cy="3471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2012 data taking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001000" cy="14940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LHC is running at 8 TeV since beginning of April</a:t>
            </a:r>
          </a:p>
          <a:p>
            <a:r>
              <a:rPr lang="en-US" dirty="0" smtClean="0"/>
              <a:t>Already exceeded 20 </a:t>
            </a:r>
            <a:r>
              <a:rPr lang="en-US" dirty="0"/>
              <a:t>fb</a:t>
            </a:r>
            <a:r>
              <a:rPr lang="en-US" baseline="30000" dirty="0"/>
              <a:t>-1</a:t>
            </a:r>
            <a:r>
              <a:rPr lang="en-US" dirty="0"/>
              <a:t> per experiment </a:t>
            </a:r>
            <a:r>
              <a:rPr lang="en-US" dirty="0" smtClean="0"/>
              <a:t>of collected data</a:t>
            </a:r>
          </a:p>
          <a:p>
            <a:r>
              <a:rPr lang="en-US" dirty="0"/>
              <a:t>Maximum luminosity 7.5 x 10</a:t>
            </a:r>
            <a:r>
              <a:rPr lang="en-US" baseline="30000" dirty="0"/>
              <a:t>33</a:t>
            </a:r>
            <a:r>
              <a:rPr lang="en-US" dirty="0"/>
              <a:t> cms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93" y="2497676"/>
            <a:ext cx="4628524" cy="3471393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4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45" y="684202"/>
            <a:ext cx="8660983" cy="608482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Multiple </a:t>
            </a:r>
            <a:r>
              <a:rPr lang="en-US" sz="1800" dirty="0" smtClean="0">
                <a:solidFill>
                  <a:srgbClr val="000000"/>
                </a:solidFill>
              </a:rPr>
              <a:t>interactions occur for each bunch crossing (in-time and out-of-time pileup)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Mean </a:t>
            </a:r>
            <a:r>
              <a:rPr lang="en-US" sz="1800" dirty="0">
                <a:solidFill>
                  <a:srgbClr val="000000"/>
                </a:solidFill>
              </a:rPr>
              <a:t>P</a:t>
            </a:r>
            <a:r>
              <a:rPr lang="en-US" sz="1800" dirty="0" smtClean="0">
                <a:solidFill>
                  <a:srgbClr val="000000"/>
                </a:solidFill>
              </a:rPr>
              <a:t>U ~10 events in 2011 and ~20 events in 2012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Effects of pileup: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Slightly deteriorates energy resolution for electrons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and photons and jets</a:t>
            </a:r>
          </a:p>
          <a:p>
            <a:pPr lvl="2"/>
            <a:r>
              <a:rPr lang="en-US" sz="1400" dirty="0" smtClean="0">
                <a:solidFill>
                  <a:srgbClr val="0000FF"/>
                </a:solidFill>
              </a:rPr>
              <a:t>Apply corrections event by event for photons and jets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Adds energy in isolation cones</a:t>
            </a:r>
          </a:p>
          <a:p>
            <a:pPr lvl="2"/>
            <a:r>
              <a:rPr lang="en-US" sz="1400" dirty="0" smtClean="0">
                <a:solidFill>
                  <a:srgbClr val="0000FF"/>
                </a:solidFill>
              </a:rPr>
              <a:t>corrected for pileup energy estimated event by event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PU jets affect central jet veto and VBF jet tagging</a:t>
            </a:r>
          </a:p>
          <a:p>
            <a:pPr lvl="2"/>
            <a:r>
              <a:rPr lang="en-US" sz="1400" dirty="0" smtClean="0">
                <a:solidFill>
                  <a:srgbClr val="0000FF"/>
                </a:solidFill>
              </a:rPr>
              <a:t>Try to reject PU jets (wider and with tracks coming from different PV)</a:t>
            </a:r>
          </a:p>
          <a:p>
            <a:pPr>
              <a:buFont typeface="Arial" charset="0"/>
              <a:buChar char="•"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652" y="1255512"/>
            <a:ext cx="4512519" cy="3242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Pileup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58972" y="4525470"/>
            <a:ext cx="1981200" cy="49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5527" tIns="69585" rIns="85527" bIns="42764">
            <a:prstTxWarp prst="textNoShape">
              <a:avLst/>
            </a:prstTxWarp>
          </a:bodyPr>
          <a:lstStyle/>
          <a:p>
            <a:pPr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</a:tabLst>
            </a:pPr>
            <a:r>
              <a:rPr lang="en-US" dirty="0" smtClean="0">
                <a:solidFill>
                  <a:srgbClr val="0000FF"/>
                </a:solidFill>
                <a:ea typeface="MS Gothic" charset="0"/>
                <a:cs typeface="MS Gothic" charset="0"/>
              </a:rPr>
              <a:t>Hard interaction </a:t>
            </a:r>
            <a:r>
              <a:rPr lang="en-US" dirty="0">
                <a:solidFill>
                  <a:srgbClr val="0000FF"/>
                </a:solidFill>
                <a:ea typeface="MS Gothic" charset="0"/>
                <a:cs typeface="MS Gothic" charset="0"/>
              </a:rPr>
              <a:t>jet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892916" y="4933278"/>
            <a:ext cx="1165765" cy="49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5527" tIns="69585" rIns="85527" bIns="42764">
            <a:prstTxWarp prst="textNoShape">
              <a:avLst/>
            </a:prstTxWarp>
          </a:bodyPr>
          <a:lstStyle/>
          <a:p>
            <a:pPr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</a:tabLst>
            </a:pPr>
            <a:r>
              <a:rPr lang="en-US" dirty="0" smtClean="0">
                <a:solidFill>
                  <a:srgbClr val="FF0000"/>
                </a:solidFill>
                <a:ea typeface="MS Gothic" charset="0"/>
                <a:cs typeface="MS Gothic" charset="0"/>
              </a:rPr>
              <a:t>Pileup </a:t>
            </a:r>
            <a:r>
              <a:rPr lang="en-US" dirty="0">
                <a:solidFill>
                  <a:srgbClr val="FF0000"/>
                </a:solidFill>
                <a:ea typeface="MS Gothic" charset="0"/>
                <a:cs typeface="MS Gothic" charset="0"/>
              </a:rPr>
              <a:t>jet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845062" y="5393788"/>
            <a:ext cx="967199" cy="1277415"/>
            <a:chOff x="2743200" y="1712084"/>
            <a:chExt cx="1466400" cy="1869316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 flipV="1">
              <a:off x="3311040" y="2125406"/>
              <a:ext cx="898560" cy="1451672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 flipH="1" flipV="1">
              <a:off x="2791560" y="2161410"/>
              <a:ext cx="898560" cy="1404147"/>
            </a:xfrm>
            <a:prstGeom prst="triangle">
              <a:avLst>
                <a:gd name="adj" fmla="val 4525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743200" y="1889221"/>
              <a:ext cx="98124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 flipV="1">
              <a:off x="3124200" y="1712084"/>
              <a:ext cx="18840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3311040" y="1920904"/>
              <a:ext cx="89856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311040" y="1764408"/>
              <a:ext cx="508560" cy="1816991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242401" y="2445169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594959" y="2488324"/>
              <a:ext cx="358605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 flipV="1">
              <a:off x="2959652" y="2161409"/>
              <a:ext cx="243328" cy="3247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 flipV="1">
              <a:off x="3084841" y="2692387"/>
              <a:ext cx="157560" cy="364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332880" y="2692825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53584" y="5044120"/>
            <a:ext cx="1043340" cy="1702564"/>
            <a:chOff x="498841" y="1203752"/>
            <a:chExt cx="1581840" cy="2491462"/>
          </a:xfrm>
        </p:grpSpPr>
        <p:sp>
          <p:nvSpPr>
            <p:cNvPr id="31" name="AutoShape 5"/>
            <p:cNvSpPr>
              <a:spLocks noChangeArrowheads="1"/>
            </p:cNvSpPr>
            <p:nvPr/>
          </p:nvSpPr>
          <p:spPr bwMode="auto">
            <a:xfrm flipH="1" flipV="1">
              <a:off x="508201" y="1588710"/>
              <a:ext cx="1572480" cy="2073818"/>
            </a:xfrm>
            <a:prstGeom prst="triangle">
              <a:avLst>
                <a:gd name="adj" fmla="val 30431"/>
              </a:avLst>
            </a:prstGeom>
            <a:solidFill>
              <a:srgbClr val="2323D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Oval 6"/>
            <p:cNvSpPr>
              <a:spLocks noChangeArrowheads="1"/>
            </p:cNvSpPr>
            <p:nvPr/>
          </p:nvSpPr>
          <p:spPr bwMode="auto">
            <a:xfrm>
              <a:off x="498841" y="1349645"/>
              <a:ext cx="1572480" cy="4147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V="1">
              <a:off x="1419958" y="2058200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 flipV="1">
              <a:off x="1349758" y="1764409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flipV="1">
              <a:off x="1491718" y="2318867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H="1" flipV="1">
              <a:off x="955078" y="1612949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 flipV="1">
              <a:off x="1025277" y="2070917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H="1" flipV="1">
              <a:off x="1135322" y="1203752"/>
              <a:ext cx="452400" cy="2491462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41" name="Picture 40" descr="2012_highPile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0" y="1350762"/>
            <a:ext cx="2616725" cy="26167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9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γγ results: exclusion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496484"/>
              </p:ext>
            </p:extLst>
          </p:nvPr>
        </p:nvGraphicFramePr>
        <p:xfrm>
          <a:off x="764264" y="4418859"/>
          <a:ext cx="7467601" cy="195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67940"/>
                <a:gridCol w="2116414"/>
                <a:gridCol w="2183247"/>
              </a:tblGrid>
              <a:tr h="17143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ATLAS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CMS</a:t>
                      </a:r>
                      <a:endParaRPr lang="en-US" sz="2000" dirty="0"/>
                    </a:p>
                  </a:txBody>
                  <a:tcPr/>
                </a:tc>
              </a:tr>
              <a:tr h="1714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Expected exclusion 95% CL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0.8 x SM at 125 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0.76 x SM at 125 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Observed exclusion 95% CL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112.0-122.5,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132.0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143.0 GeV</a:t>
                      </a:r>
                      <a:endParaRPr lang="en-US" sz="1800" b="0" dirty="0" smtClean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110.0-111.0, 114-121,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129-132,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138-149 GeV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MVALimitSMRel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65" y="1527456"/>
            <a:ext cx="4188735" cy="2646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846667"/>
            <a:ext cx="65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Results not updated after discovery papers in July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92" y="1527456"/>
            <a:ext cx="3784135" cy="277706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5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148" y="1679493"/>
            <a:ext cx="2954822" cy="2117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ττ </a:t>
            </a:r>
            <a:r>
              <a:rPr lang="en-US" dirty="0" smtClean="0">
                <a:sym typeface="Wingdings"/>
              </a:rPr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7"/>
            <a:ext cx="8229600" cy="20955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Trigger important, not </a:t>
            </a:r>
            <a:r>
              <a:rPr lang="en-US" sz="2400" dirty="0" smtClean="0"/>
              <a:t>fully </a:t>
            </a:r>
            <a:r>
              <a:rPr lang="en-US" sz="2400" dirty="0" smtClean="0"/>
              <a:t>efficient for hadronic τ decays</a:t>
            </a:r>
          </a:p>
          <a:p>
            <a:r>
              <a:rPr lang="en-US" sz="2400" dirty="0" smtClean="0"/>
              <a:t>Invariant mass calculation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 smtClean="0"/>
              <a:t>full kinematical fit</a:t>
            </a:r>
            <a:endParaRPr lang="en-US" sz="2000" dirty="0" smtClean="0"/>
          </a:p>
          <a:p>
            <a:pPr lvl="1"/>
            <a:r>
              <a:rPr lang="en-US" sz="2000" dirty="0" smtClean="0"/>
              <a:t>Mass </a:t>
            </a:r>
            <a:r>
              <a:rPr lang="en-US" sz="2000" dirty="0" smtClean="0"/>
              <a:t>resolution: </a:t>
            </a:r>
            <a:br>
              <a:rPr lang="en-US" sz="2000" dirty="0" smtClean="0"/>
            </a:br>
            <a:r>
              <a:rPr lang="en-US" sz="2000" dirty="0" smtClean="0"/>
              <a:t>15-20%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832" y="3854672"/>
            <a:ext cx="2777860" cy="2518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15993"/>
            <a:ext cx="3124200" cy="2238679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59</a:t>
            </a:fld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5123" y="4005384"/>
            <a:ext cx="4788877" cy="1983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Background in all channels is dominated by Z -&gt; ττ</a:t>
            </a:r>
          </a:p>
          <a:p>
            <a:r>
              <a:rPr lang="en-US" dirty="0" smtClean="0"/>
              <a:t>Use real Z -&gt; μμ events. Replace muons in data with fully simulated τ, referred </a:t>
            </a:r>
            <a:r>
              <a:rPr lang="en-US" dirty="0" smtClean="0"/>
              <a:t>as “</a:t>
            </a:r>
            <a:r>
              <a:rPr lang="en-US" dirty="0" smtClean="0"/>
              <a:t>τ embedding”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0999" y="1494827"/>
            <a:ext cx="132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mass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7077" y="149482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1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 Higgs </a:t>
            </a:r>
            <a:r>
              <a:rPr lang="en-US" dirty="0" smtClean="0"/>
              <a:t>production </a:t>
            </a:r>
            <a:r>
              <a:rPr lang="en-US" dirty="0"/>
              <a:t>and 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750478"/>
            <a:ext cx="2056320" cy="138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20" y="4787311"/>
            <a:ext cx="1938600" cy="142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94" y="4706927"/>
            <a:ext cx="2334240" cy="152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31" y="4706927"/>
            <a:ext cx="1561207" cy="158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85225" y="4288813"/>
            <a:ext cx="66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ggH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8265" y="4270218"/>
            <a:ext cx="66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VBF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71522" y="4325646"/>
            <a:ext cx="55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VH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690" y="4282581"/>
            <a:ext cx="57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341B0"/>
                </a:solidFill>
              </a:rPr>
              <a:t>ttH</a:t>
            </a:r>
            <a:endParaRPr lang="en-US" sz="2400" dirty="0">
              <a:solidFill>
                <a:srgbClr val="A341B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3072" y="6169580"/>
            <a:ext cx="33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Exploit all four production modes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" y="663037"/>
            <a:ext cx="3674574" cy="3566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707" y="663037"/>
            <a:ext cx="3916717" cy="3710852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3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bb channel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6" y="2252980"/>
            <a:ext cx="4582583" cy="266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639" y="1374245"/>
            <a:ext cx="4411361" cy="516466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1923" y="86946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1-lepton tag, categorize in 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W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1461102" y="1699847"/>
            <a:ext cx="166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νbb Candidate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3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CMS, other combination compatibility plots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/>
          <a:srcRect t="-6912" b="-6912"/>
          <a:stretch>
            <a:fillRect/>
          </a:stretch>
        </p:blipFill>
        <p:spPr>
          <a:xfrm>
            <a:off x="-70338" y="1571639"/>
            <a:ext cx="4202401" cy="4589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7861" y="1117084"/>
            <a:ext cx="154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Tagged modes</a:t>
            </a:r>
            <a:endParaRPr lang="en-US" dirty="0"/>
          </a:p>
        </p:txBody>
      </p:sp>
      <p:pic>
        <p:nvPicPr>
          <p:cNvPr id="9" name="Content Placeholder 14"/>
          <p:cNvPicPr>
            <a:picLocks noChangeAspect="1"/>
          </p:cNvPicPr>
          <p:nvPr/>
        </p:nvPicPr>
        <p:blipFill>
          <a:blip r:embed="rId3"/>
          <a:srcRect t="-6912" b="-6912"/>
          <a:stretch>
            <a:fillRect/>
          </a:stretch>
        </p:blipFill>
        <p:spPr>
          <a:xfrm>
            <a:off x="4303897" y="1571640"/>
            <a:ext cx="4154303" cy="45367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0414" y="1112198"/>
            <a:ext cx="195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Tagged modes and </a:t>
            </a:r>
          </a:p>
          <a:p>
            <a:r>
              <a:rPr lang="en-US" dirty="0"/>
              <a:t>s</a:t>
            </a:r>
            <a:r>
              <a:rPr lang="en-US" dirty="0" smtClean="0"/>
              <a:t>eparate decays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686800" cy="47404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First measurement of new boson couplings when interpreted as a Higgs boson</a:t>
            </a:r>
          </a:p>
          <a:p>
            <a:r>
              <a:rPr lang="en-US" dirty="0" smtClean="0"/>
              <a:t>Scale vectorial and fermionic couplings</a:t>
            </a:r>
            <a:br>
              <a:rPr lang="en-US" dirty="0" smtClean="0"/>
            </a:br>
            <a:r>
              <a:rPr lang="en-US" dirty="0"/>
              <a:t>b</a:t>
            </a:r>
            <a:r>
              <a:rPr lang="en-US" dirty="0" smtClean="0"/>
              <a:t>y </a:t>
            </a:r>
            <a:r>
              <a:rPr lang="en-US" dirty="0"/>
              <a:t>C</a:t>
            </a:r>
            <a:r>
              <a:rPr lang="en-US" baseline="-25000" dirty="0" smtClean="0"/>
              <a:t>V</a:t>
            </a:r>
            <a:r>
              <a:rPr lang="en-US" dirty="0" smtClean="0"/>
              <a:t> and </a:t>
            </a:r>
            <a:r>
              <a:rPr lang="en-US" dirty="0"/>
              <a:t>C</a:t>
            </a:r>
            <a:r>
              <a:rPr lang="en-US" baseline="-25000" dirty="0" smtClean="0"/>
              <a:t>F</a:t>
            </a:r>
            <a:r>
              <a:rPr lang="en-US" dirty="0" smtClean="0"/>
              <a:t> (use LO)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Best fit: </a:t>
            </a:r>
            <a:r>
              <a:rPr lang="en-US" dirty="0" smtClean="0"/>
              <a:t>(C</a:t>
            </a:r>
            <a:r>
              <a:rPr lang="en-US" baseline="-25000" dirty="0" smtClean="0"/>
              <a:t>V</a:t>
            </a:r>
            <a:r>
              <a:rPr lang="en-US" dirty="0" smtClean="0"/>
              <a:t>,C</a:t>
            </a:r>
            <a:r>
              <a:rPr lang="en-US" baseline="-25000" dirty="0" smtClean="0"/>
              <a:t>F</a:t>
            </a:r>
            <a:r>
              <a:rPr lang="en-US" dirty="0"/>
              <a:t>) = (1,0.5)</a:t>
            </a:r>
          </a:p>
          <a:p>
            <a:r>
              <a:rPr lang="en-US" dirty="0" smtClean="0"/>
              <a:t>Consistent within 2σ with the SM Higgs boson</a:t>
            </a:r>
          </a:p>
        </p:txBody>
      </p:sp>
      <p:pic>
        <p:nvPicPr>
          <p:cNvPr id="8" name="Picture 7" descr="sqr_cvcf_cut_scan_2d_comb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>
          <a:xfrm>
            <a:off x="5171110" y="1273986"/>
            <a:ext cx="3543851" cy="3574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Couplings CMS at ICHEP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60" y="1737639"/>
            <a:ext cx="4457149" cy="2757791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6758" y="4822441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contour: 68% CL</a:t>
            </a:r>
          </a:p>
          <a:p>
            <a:r>
              <a:rPr lang="en-US" dirty="0" smtClean="0"/>
              <a:t>Dashed contour: 95% CL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34648" y="5468868"/>
            <a:ext cx="4534452" cy="1093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From inclusive ZZ</a:t>
            </a:r>
            <a:r>
              <a:rPr lang="en-US" sz="1800" dirty="0">
                <a:sym typeface="Wingdings"/>
              </a:rPr>
              <a:t></a:t>
            </a:r>
            <a:r>
              <a:rPr lang="en-US" sz="2000" dirty="0" smtClean="0"/>
              <a:t>4l and WW</a:t>
            </a:r>
            <a:r>
              <a:rPr lang="en-US" sz="1800" dirty="0">
                <a:sym typeface="Wingdings"/>
              </a:rPr>
              <a:t></a:t>
            </a:r>
            <a:r>
              <a:rPr lang="en-US" sz="2000" dirty="0" smtClean="0"/>
              <a:t>2l2ν</a:t>
            </a:r>
          </a:p>
          <a:p>
            <a:endParaRPr lang="en-US" sz="500" dirty="0" smtClean="0"/>
          </a:p>
          <a:p>
            <a:pPr lvl="1"/>
            <a:r>
              <a:rPr lang="en-US" sz="1800" dirty="0" smtClean="0"/>
              <a:t>R</a:t>
            </a:r>
            <a:r>
              <a:rPr lang="en-US" sz="1800" baseline="-25000" dirty="0" smtClean="0"/>
              <a:t>WW/ZZ</a:t>
            </a:r>
            <a:r>
              <a:rPr lang="en-US" sz="1800" dirty="0" smtClean="0"/>
              <a:t> = 0.9 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074983" y="5768556"/>
            <a:ext cx="599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+1.1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-0.6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500" y="1089320"/>
            <a:ext cx="125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HIG-12-020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5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stability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16409" b="-16409"/>
          <a:stretch>
            <a:fillRect/>
          </a:stretch>
        </p:blipFill>
        <p:spPr>
          <a:xfrm>
            <a:off x="163333" y="683644"/>
            <a:ext cx="8826313" cy="61295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29208" y="957384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arXiv:1205.6497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98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bb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30" y="850523"/>
            <a:ext cx="4734169" cy="5241615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00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ZZ additional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fit value at </a:t>
            </a:r>
            <a:r>
              <a:rPr lang="en-US" dirty="0"/>
              <a:t>m</a:t>
            </a:r>
            <a:r>
              <a:rPr lang="en-US" baseline="-25000" dirty="0"/>
              <a:t>H</a:t>
            </a:r>
            <a:r>
              <a:rPr lang="en-US" dirty="0"/>
              <a:t>=125 GeV (lowest </a:t>
            </a:r>
            <a:r>
              <a:rPr lang="en-US" dirty="0" smtClean="0"/>
              <a:t>p-value)</a:t>
            </a:r>
            <a:r>
              <a:rPr lang="en-US" dirty="0"/>
              <a:t>: 1.4 ± 0.6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67" y="2180166"/>
            <a:ext cx="3861510" cy="3595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624" y="1809750"/>
            <a:ext cx="4613376" cy="42545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675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H-&gt;ZZ-&gt;4l MZ2 vs MZ1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53" y="1517015"/>
            <a:ext cx="5122151" cy="37290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34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Custodial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half" idx="4294967295"/>
          </p:nvPr>
        </p:nvSpPr>
        <p:spPr>
          <a:xfrm>
            <a:off x="173789" y="1042737"/>
            <a:ext cx="4066058" cy="491649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Couplings to W and Z boson scale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together in SM.</a:t>
            </a: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Parameterization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/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>
                <a:latin typeface="Calibri" charset="0"/>
                <a:ea typeface="ＭＳ Ｐゴシック" charset="0"/>
              </a:rPr>
              <a:t>F, </a:t>
            </a:r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>
                <a:latin typeface="Calibri" charset="0"/>
                <a:ea typeface="ＭＳ Ｐゴシック" charset="0"/>
              </a:rPr>
              <a:t>Z</a:t>
            </a:r>
            <a:r>
              <a:rPr lang="en-US" sz="2800" dirty="0">
                <a:latin typeface="Calibri" charset="0"/>
                <a:ea typeface="ＭＳ Ｐゴシック" charset="0"/>
              </a:rPr>
              <a:t>, </a:t>
            </a:r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2800" baseline="-25000" dirty="0">
                <a:latin typeface="Calibri" charset="0"/>
                <a:ea typeface="ＭＳ Ｐゴシック" charset="0"/>
              </a:rPr>
              <a:t>WZ</a:t>
            </a:r>
            <a:r>
              <a:rPr lang="en-US" sz="2800" dirty="0">
                <a:latin typeface="Calibri" charset="0"/>
                <a:ea typeface="ＭＳ Ｐゴシック" charset="0"/>
              </a:rPr>
              <a:t>=</a:t>
            </a:r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>
                <a:latin typeface="Calibri" charset="0"/>
                <a:ea typeface="ＭＳ Ｐゴシック" charset="0"/>
              </a:rPr>
              <a:t>W/</a:t>
            </a:r>
            <a:r>
              <a:rPr lang="en-US" sz="2800" dirty="0" smtClean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Z</a:t>
            </a:r>
            <a:endParaRPr lang="en-US" sz="2800" dirty="0" smtClean="0">
              <a:latin typeface="Calibri" charset="0"/>
              <a:ea typeface="ＭＳ Ｐゴシック" charset="0"/>
            </a:endParaRPr>
          </a:p>
          <a:p>
            <a:pPr lvl="1"/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>
                <a:latin typeface="Calibri" charset="0"/>
                <a:ea typeface="ＭＳ Ｐゴシック" charset="0"/>
              </a:rPr>
              <a:t>F, </a:t>
            </a:r>
            <a:r>
              <a:rPr lang="en-US" sz="2800" dirty="0" smtClean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Z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 profiled</a:t>
            </a:r>
            <a:endParaRPr lang="en-US" sz="2800" dirty="0">
              <a:latin typeface="Calibri" charset="0"/>
              <a:ea typeface="ＭＳ Ｐゴシック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Result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are consistent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SM: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800" dirty="0">
                <a:latin typeface="Symbol" charset="0"/>
                <a:ea typeface="ＭＳ Ｐゴシック" charset="0"/>
                <a:cs typeface="Symbol" charset="0"/>
              </a:rPr>
              <a:t>l</a:t>
            </a:r>
            <a:r>
              <a:rPr lang="en-US" sz="2800" baseline="-25000" dirty="0">
                <a:latin typeface="Calibri" charset="0"/>
                <a:ea typeface="ＭＳ Ｐゴシック" charset="0"/>
              </a:rPr>
              <a:t>WZ</a:t>
            </a:r>
            <a:r>
              <a:rPr lang="en-US" sz="2800" dirty="0">
                <a:latin typeface="Calibri" charset="0"/>
                <a:ea typeface="ＭＳ Ｐゴシック" charset="0"/>
              </a:rPr>
              <a:t> in [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0.68-1.55</a:t>
            </a:r>
            <a:r>
              <a:rPr lang="en-US" sz="2800" dirty="0">
                <a:latin typeface="Calibri" charset="0"/>
                <a:ea typeface="ＭＳ Ｐゴシック" charset="0"/>
              </a:rPr>
              <a:t>] at 95% CL </a:t>
            </a:r>
            <a:endParaRPr lang="en-US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alibri" charset="0"/>
                <a:ea typeface="ＭＳ Ｐゴシック" charset="0"/>
              </a:rPr>
              <a:t> </a:t>
            </a:r>
            <a:endParaRPr lang="en-US" sz="2800" dirty="0">
              <a:latin typeface="Calibri" charset="0"/>
              <a:ea typeface="ＭＳ Ｐゴシック" charset="0"/>
            </a:endParaRPr>
          </a:p>
        </p:txBody>
      </p:sp>
      <p:pic>
        <p:nvPicPr>
          <p:cNvPr id="8" name="Content Placeholder 19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-9563" r="-9563"/>
          <a:stretch>
            <a:fillRect/>
          </a:stretch>
        </p:blipFill>
        <p:spPr>
          <a:xfrm>
            <a:off x="4166319" y="1550738"/>
            <a:ext cx="4635757" cy="3733597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4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H -&gt; γγ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08" y="1345711"/>
            <a:ext cx="6609699" cy="450934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41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ATLAS ZZ </a:t>
            </a:r>
            <a:r>
              <a:rPr lang="en-US" dirty="0" smtClean="0"/>
              <a:t>mass </a:t>
            </a:r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0"/>
            <a:ext cx="9144000" cy="269638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6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sensitive search channels at 125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728408"/>
            <a:ext cx="5908261" cy="2126876"/>
          </a:xfrm>
        </p:spPr>
        <p:txBody>
          <a:bodyPr>
            <a:noAutofit/>
          </a:bodyPr>
          <a:lstStyle/>
          <a:p>
            <a:r>
              <a:rPr lang="en-US" sz="2100" dirty="0" smtClean="0"/>
              <a:t>2 channels with excellent mass resolution (1-2%)</a:t>
            </a:r>
          </a:p>
          <a:p>
            <a:pPr lvl="1"/>
            <a:r>
              <a:rPr lang="en-US" sz="1700" dirty="0" smtClean="0">
                <a:solidFill>
                  <a:srgbClr val="0000FF"/>
                </a:solidFill>
              </a:rPr>
              <a:t>γγ and ZZ -&gt; 4l</a:t>
            </a:r>
          </a:p>
          <a:p>
            <a:pPr lvl="1"/>
            <a:r>
              <a:rPr lang="en-US" sz="1900" dirty="0" smtClean="0">
                <a:solidFill>
                  <a:srgbClr val="0000FF"/>
                </a:solidFill>
              </a:rPr>
              <a:t>Search for mass peak over the BG</a:t>
            </a:r>
          </a:p>
          <a:p>
            <a:r>
              <a:rPr lang="en-US" sz="2100" dirty="0" smtClean="0"/>
              <a:t>3 channels with worse mass resolution (10-20%)</a:t>
            </a:r>
          </a:p>
          <a:p>
            <a:pPr lvl="1"/>
            <a:r>
              <a:rPr lang="en-US" sz="1700" dirty="0" smtClean="0">
                <a:solidFill>
                  <a:srgbClr val="0000FF"/>
                </a:solidFill>
              </a:rPr>
              <a:t>WW -&gt; 2l2ν, ττ and bb</a:t>
            </a:r>
          </a:p>
          <a:p>
            <a:pPr lvl="1"/>
            <a:r>
              <a:rPr lang="en-US" sz="1900" dirty="0" smtClean="0">
                <a:solidFill>
                  <a:srgbClr val="0000FF"/>
                </a:solidFill>
              </a:rPr>
              <a:t>Search for excess above estimated BG</a:t>
            </a:r>
          </a:p>
          <a:p>
            <a:pPr lvl="1"/>
            <a:endParaRPr lang="en-US" sz="2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898588"/>
              </p:ext>
            </p:extLst>
          </p:nvPr>
        </p:nvGraphicFramePr>
        <p:xfrm>
          <a:off x="457200" y="3479843"/>
          <a:ext cx="8250767" cy="25527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945199"/>
                <a:gridCol w="1563545"/>
                <a:gridCol w="1169581"/>
                <a:gridCol w="1341941"/>
                <a:gridCol w="1071090"/>
                <a:gridCol w="1159411"/>
              </a:tblGrid>
              <a:tr h="420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Channel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σ x BR </a:t>
                      </a:r>
                      <a:r>
                        <a:rPr lang="el-GR" sz="1600" u="none" strike="noStrike" dirty="0" smtClean="0">
                          <a:effectLst/>
                        </a:rPr>
                        <a:t>(</a:t>
                      </a:r>
                      <a:r>
                        <a:rPr lang="el-GR" sz="1600" u="none" strike="noStrike" dirty="0">
                          <a:effectLst/>
                        </a:rPr>
                        <a:t>7-8 TeV)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(pb)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Mean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Efficiency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Number of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signal events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Average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s/b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Mass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15771C"/>
                          </a:solidFill>
                          <a:effectLst/>
                        </a:rPr>
                        <a:t> γγ </a:t>
                      </a:r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untagged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0.045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15771C"/>
                          </a:solidFill>
                          <a:effectLst/>
                        </a:rPr>
                        <a:t>40</a:t>
                      </a:r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180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3.5%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1%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15771C"/>
                          </a:solidFill>
                          <a:effectLst/>
                        </a:rPr>
                        <a:t> </a:t>
                      </a:r>
                      <a:r>
                        <a:rPr lang="el-GR" sz="1600" u="none" strike="noStrike" dirty="0" smtClean="0">
                          <a:solidFill>
                            <a:srgbClr val="15771C"/>
                          </a:solidFill>
                          <a:effectLst/>
                        </a:rPr>
                        <a:t>γγ </a:t>
                      </a:r>
                      <a:r>
                        <a:rPr lang="el-GR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VBF</a:t>
                      </a:r>
                      <a:endParaRPr lang="el-GR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0.003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15771C"/>
                          </a:solidFill>
                          <a:effectLst/>
                        </a:rPr>
                        <a:t>20</a:t>
                      </a:r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15771C"/>
                          </a:solidFill>
                          <a:effectLst/>
                        </a:rPr>
                        <a:t>1%</a:t>
                      </a:r>
                      <a:endParaRPr lang="en-US" sz="1600" b="0" i="0" u="none" strike="noStrike" dirty="0">
                        <a:solidFill>
                          <a:srgbClr val="15771C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ZZ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-&gt;</a:t>
                      </a:r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4l untagged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150%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1.5%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WW-&gt;2l2ν 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untagged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5%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15%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WW 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VBF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0.015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25%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A341B0"/>
                          </a:solidFill>
                          <a:effectLst/>
                        </a:rPr>
                        <a:t> ττ </a:t>
                      </a:r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untagged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A341B0"/>
                          </a:solidFill>
                          <a:effectLst/>
                        </a:rPr>
                        <a:t>1.3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2.5%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300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1%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15%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A341B0"/>
                          </a:solidFill>
                          <a:effectLst/>
                        </a:rPr>
                        <a:t> </a:t>
                      </a:r>
                      <a:r>
                        <a:rPr lang="el-GR" sz="1600" u="none" strike="noStrike" dirty="0" smtClean="0">
                          <a:solidFill>
                            <a:srgbClr val="A341B0"/>
                          </a:solidFill>
                          <a:effectLst/>
                        </a:rPr>
                        <a:t>ττ </a:t>
                      </a:r>
                      <a:r>
                        <a:rPr lang="el-GR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VBF</a:t>
                      </a:r>
                      <a:endParaRPr lang="el-GR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0.088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2%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10%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A341B0"/>
                          </a:solidFill>
                          <a:effectLst/>
                        </a:rPr>
                        <a:t>15%</a:t>
                      </a:r>
                      <a:endParaRPr lang="en-US" sz="1600" b="0" i="0" u="none" strike="noStrike" dirty="0">
                        <a:solidFill>
                          <a:srgbClr val="A341B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1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55E7DF"/>
                          </a:solidFill>
                          <a:effectLst/>
                        </a:rPr>
                        <a:t> bb </a:t>
                      </a:r>
                      <a:r>
                        <a:rPr lang="en-US" sz="1600" u="none" strike="noStrike" dirty="0">
                          <a:solidFill>
                            <a:srgbClr val="55E7DF"/>
                          </a:solidFill>
                          <a:effectLst/>
                        </a:rPr>
                        <a:t>VH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55E7DF"/>
                          </a:solidFill>
                          <a:effectLst/>
                        </a:rPr>
                        <a:t>0.13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55E7DF"/>
                          </a:solidFill>
                          <a:effectLst/>
                        </a:rPr>
                        <a:t>4%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55E7DF"/>
                          </a:solidFill>
                          <a:effectLst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55E7DF"/>
                          </a:solidFill>
                          <a:effectLst/>
                        </a:rPr>
                        <a:t>3%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55E7DF"/>
                          </a:solidFill>
                          <a:effectLst/>
                        </a:rPr>
                        <a:t>9%</a:t>
                      </a:r>
                      <a:endParaRPr lang="en-US" sz="1600" b="0" i="0" u="none" strike="noStrike" dirty="0">
                        <a:solidFill>
                          <a:srgbClr val="55E7D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2637" y="6057975"/>
            <a:ext cx="394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 values, only for illustration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618" y="6037666"/>
            <a:ext cx="153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r>
              <a:rPr lang="en-US" b="1" baseline="-25000" dirty="0" smtClean="0"/>
              <a:t>H</a:t>
            </a:r>
            <a:r>
              <a:rPr lang="en-US" b="1" dirty="0" smtClean="0"/>
              <a:t> = 125 GeV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18178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Illustrative CMS for ICHEP dataset 5 + 5 fb-1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63037"/>
            <a:ext cx="2759465" cy="264752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7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Coupling scale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aaa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15" y="964214"/>
            <a:ext cx="2614185" cy="3076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90" y="964214"/>
            <a:ext cx="3048510" cy="3628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64214"/>
            <a:ext cx="2819987" cy="410520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332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Individual couplings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pic>
        <p:nvPicPr>
          <p:cNvPr id="7" name="Content Placeholder 1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7425" b="-7425"/>
          <a:stretch>
            <a:fillRect/>
          </a:stretch>
        </p:blipFill>
        <p:spPr>
          <a:xfrm>
            <a:off x="6428250" y="1864653"/>
            <a:ext cx="2361979" cy="2602677"/>
          </a:xfrm>
          <a:prstGeom prst="rect">
            <a:avLst/>
          </a:prstGeom>
        </p:spPr>
      </p:pic>
      <p:pic>
        <p:nvPicPr>
          <p:cNvPr id="8" name="Content Placeholder 2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6496" b="-6496"/>
          <a:stretch>
            <a:fillRect/>
          </a:stretch>
        </p:blipFill>
        <p:spPr>
          <a:xfrm>
            <a:off x="6428250" y="4131357"/>
            <a:ext cx="2361979" cy="2560567"/>
          </a:xfrm>
          <a:prstGeom prst="rect">
            <a:avLst/>
          </a:prstGeom>
        </p:spPr>
      </p:pic>
      <p:pic>
        <p:nvPicPr>
          <p:cNvPr id="9" name="Content Placeholder 18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t="-7425" b="-7425"/>
          <a:stretch>
            <a:fillRect/>
          </a:stretch>
        </p:blipFill>
        <p:spPr>
          <a:xfrm>
            <a:off x="3539819" y="1878035"/>
            <a:ext cx="2361979" cy="2602677"/>
          </a:xfrm>
          <a:prstGeom prst="rect">
            <a:avLst/>
          </a:prstGeom>
        </p:spPr>
      </p:pic>
      <p:pic>
        <p:nvPicPr>
          <p:cNvPr id="10" name="Content Placeholder 21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 t="-6496" b="-6496"/>
          <a:stretch>
            <a:fillRect/>
          </a:stretch>
        </p:blipFill>
        <p:spPr>
          <a:xfrm>
            <a:off x="3539819" y="4144739"/>
            <a:ext cx="2361979" cy="2560567"/>
          </a:xfrm>
          <a:prstGeom prst="rect">
            <a:avLst/>
          </a:prstGeom>
        </p:spPr>
      </p:pic>
      <p:pic>
        <p:nvPicPr>
          <p:cNvPr id="11" name="Content Placeholder 17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rcRect t="-7425" b="-7425"/>
          <a:stretch>
            <a:fillRect/>
          </a:stretch>
        </p:blipFill>
        <p:spPr>
          <a:xfrm>
            <a:off x="685800" y="1864653"/>
            <a:ext cx="2361979" cy="2602677"/>
          </a:xfrm>
          <a:prstGeom prst="rect">
            <a:avLst/>
          </a:prstGeom>
        </p:spPr>
      </p:pic>
      <p:pic>
        <p:nvPicPr>
          <p:cNvPr id="12" name="Content Placeholder 20"/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rcRect t="-6496" b="-6496"/>
          <a:stretch>
            <a:fillRect/>
          </a:stretch>
        </p:blipFill>
        <p:spPr>
          <a:xfrm>
            <a:off x="685800" y="4144739"/>
            <a:ext cx="2361979" cy="2560567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71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728408"/>
            <a:ext cx="8229600" cy="15869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6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scale factors:</a:t>
            </a:r>
          </a:p>
          <a:p>
            <a:pPr lvl="1"/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000" dirty="0">
                <a:latin typeface="Calibri" charset="0"/>
                <a:ea typeface="ＭＳ Ｐゴシック" charset="0"/>
              </a:rPr>
              <a:t>V, 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000" dirty="0">
                <a:latin typeface="Calibri" charset="0"/>
                <a:ea typeface="ＭＳ Ｐゴシック" charset="0"/>
              </a:rPr>
              <a:t>t</a:t>
            </a:r>
            <a:r>
              <a:rPr lang="en-US" sz="2000" dirty="0">
                <a:latin typeface="Calibri" charset="0"/>
                <a:ea typeface="ＭＳ Ｐゴシック" charset="0"/>
              </a:rPr>
              <a:t>, 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000" dirty="0">
                <a:latin typeface="Calibri" charset="0"/>
                <a:ea typeface="ＭＳ Ｐゴシック" charset="0"/>
              </a:rPr>
              <a:t>b, 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kt</a:t>
            </a:r>
            <a:r>
              <a:rPr lang="en-US" sz="2000" dirty="0">
                <a:latin typeface="Calibri" charset="0"/>
                <a:ea typeface="ＭＳ Ｐゴシック" charset="0"/>
              </a:rPr>
              <a:t>, 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sz="2000" dirty="0">
                <a:latin typeface="Calibri" charset="0"/>
                <a:ea typeface="ＭＳ Ｐゴシック" charset="0"/>
              </a:rPr>
              <a:t>g, </a:t>
            </a:r>
            <a:r>
              <a:rPr lang="en-US" sz="2000" dirty="0">
                <a:latin typeface="Symbol" charset="0"/>
                <a:ea typeface="ＭＳ Ｐゴシック" charset="0"/>
                <a:cs typeface="Symbol" charset="0"/>
              </a:rPr>
              <a:t>kg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Fit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them individually while 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profiling the others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299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BG: background</a:t>
            </a:r>
          </a:p>
          <a:p>
            <a:r>
              <a:rPr lang="en-US" sz="3000" dirty="0" smtClean="0"/>
              <a:t>MVA: </a:t>
            </a:r>
            <a:r>
              <a:rPr lang="en-US" sz="3000" dirty="0" smtClean="0"/>
              <a:t>MultiVariate</a:t>
            </a:r>
            <a:r>
              <a:rPr lang="en-US" sz="3000" dirty="0" smtClean="0"/>
              <a:t> Analysis </a:t>
            </a:r>
          </a:p>
          <a:p>
            <a:pPr lvl="1"/>
            <a:r>
              <a:rPr lang="en-US" sz="2600" dirty="0" smtClean="0"/>
              <a:t>usually Boosted Decision Tree (BDT), could also be Neural Network (NN)</a:t>
            </a:r>
          </a:p>
          <a:p>
            <a:r>
              <a:rPr lang="en-US" sz="3000" dirty="0" smtClean="0"/>
              <a:t>VBF: Vector Boson Fusion process</a:t>
            </a:r>
          </a:p>
          <a:p>
            <a:r>
              <a:rPr lang="en-US" sz="3000" dirty="0" smtClean="0"/>
              <a:t>P-value: probability to observe a background fluctuation from background only, larger that the one observed in data</a:t>
            </a:r>
          </a:p>
          <a:p>
            <a:r>
              <a:rPr lang="en-US" sz="3000" dirty="0" smtClean="0"/>
              <a:t>VH</a:t>
            </a:r>
            <a:r>
              <a:rPr lang="en-US" sz="3000" dirty="0" smtClean="0"/>
              <a:t>: WZ, HZ </a:t>
            </a:r>
            <a:r>
              <a:rPr lang="en-US" sz="3000" dirty="0" smtClean="0"/>
              <a:t>associated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5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Updates of the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702780"/>
              </p:ext>
            </p:extLst>
          </p:nvPr>
        </p:nvGraphicFramePr>
        <p:xfrm>
          <a:off x="761999" y="865718"/>
          <a:ext cx="7848601" cy="241849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518996"/>
                <a:gridCol w="2297367"/>
                <a:gridCol w="2032238"/>
              </a:tblGrid>
              <a:tr h="594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Channel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Int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Lumi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CMS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(fb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-1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)</a:t>
                      </a: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err="1" smtClean="0">
                          <a:effectLst/>
                        </a:rPr>
                        <a:t>Int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Lumi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ATLAS 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(fb</a:t>
                      </a:r>
                      <a:r>
                        <a:rPr lang="en-US" sz="1800" u="none" strike="noStrike" baseline="30000" dirty="0" smtClean="0">
                          <a:effectLst/>
                        </a:rPr>
                        <a:t>-1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)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γγ (untagged,</a:t>
                      </a:r>
                      <a:r>
                        <a:rPr lang="en-US" sz="1800" b="1" u="none" strike="noStrike" baseline="0" dirty="0" smtClean="0">
                          <a:solidFill>
                            <a:srgbClr val="000000"/>
                          </a:solidFill>
                          <a:effectLst/>
                        </a:rPr>
                        <a:t> VBF tag)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5 + 5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5 + 5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ZZ</a:t>
                      </a: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-&gt;</a:t>
                      </a:r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4l (untagged)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5 + 5</a:t>
                      </a: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WW-&gt;2l2ν (0-1</a:t>
                      </a:r>
                      <a:r>
                        <a:rPr lang="en-US" sz="1800" b="1" u="none" strike="noStrike" baseline="0" dirty="0" smtClean="0">
                          <a:solidFill>
                            <a:srgbClr val="000000"/>
                          </a:solidFill>
                          <a:effectLst/>
                        </a:rPr>
                        <a:t> jet)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WW-&gt;2l2ν (VBF tag)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5 + 5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ττ (untagged, VBF tag, VH tag)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303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 bb (VH tag)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 + 13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3525335"/>
            <a:ext cx="855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that have been updated for the HCP conference in November </a:t>
            </a:r>
            <a:r>
              <a:rPr lang="en-US" dirty="0" smtClean="0">
                <a:solidFill>
                  <a:srgbClr val="FF0000"/>
                </a:solidFill>
              </a:rPr>
              <a:t>are indicated in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00" y="4263999"/>
            <a:ext cx="8229600" cy="2256092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2012 </a:t>
            </a:r>
            <a:r>
              <a:rPr lang="en-US" sz="2800" b="1" dirty="0" smtClean="0">
                <a:solidFill>
                  <a:srgbClr val="FF0000"/>
                </a:solidFill>
              </a:rPr>
              <a:t>analyses </a:t>
            </a:r>
            <a:r>
              <a:rPr lang="en-US" sz="2800" b="1" dirty="0" smtClean="0">
                <a:solidFill>
                  <a:srgbClr val="FF0000"/>
                </a:solidFill>
              </a:rPr>
              <a:t>have been </a:t>
            </a:r>
            <a:r>
              <a:rPr lang="en-US" sz="2800" b="1" dirty="0">
                <a:solidFill>
                  <a:srgbClr val="FF0000"/>
                </a:solidFill>
              </a:rPr>
              <a:t>‘blind’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All analyses have been developed before looking at the signal </a:t>
            </a:r>
            <a:r>
              <a:rPr lang="en-US" sz="2400" dirty="0" smtClean="0">
                <a:solidFill>
                  <a:srgbClr val="0000FF"/>
                </a:solidFill>
              </a:rPr>
              <a:t>region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This avoids possible experimental bias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3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4" y="663037"/>
            <a:ext cx="8845175" cy="5674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γγ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77566" y="5267739"/>
            <a:ext cx="2392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baseline="-25000" dirty="0">
                <a:solidFill>
                  <a:srgbClr val="FFFF00"/>
                </a:solidFill>
              </a:rPr>
              <a:t>γγ</a:t>
            </a:r>
            <a:r>
              <a:rPr lang="en-US" sz="2800" dirty="0">
                <a:solidFill>
                  <a:srgbClr val="FFFF00"/>
                </a:solidFill>
              </a:rPr>
              <a:t>=125.9 GeV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σ</a:t>
            </a:r>
            <a:r>
              <a:rPr lang="en-US" sz="2800" baseline="-25000" dirty="0">
                <a:solidFill>
                  <a:srgbClr val="FFFF00"/>
                </a:solidFill>
              </a:rPr>
              <a:t>M</a:t>
            </a:r>
            <a:r>
              <a:rPr lang="en-US" sz="2800" dirty="0">
                <a:solidFill>
                  <a:srgbClr val="FFFF00"/>
                </a:solidFill>
              </a:rPr>
              <a:t>/M=0.9</a:t>
            </a:r>
            <a:r>
              <a:rPr lang="en-US" sz="2800" dirty="0" smtClean="0">
                <a:solidFill>
                  <a:srgbClr val="FFFF00"/>
                </a:solidFill>
              </a:rPr>
              <a:t>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November 27,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Marco Pieri UC San Diego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7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52295</TotalTime>
  <Words>4013</Words>
  <Application>Microsoft Macintosh PowerPoint</Application>
  <PresentationFormat>On-screen Show (4:3)</PresentationFormat>
  <Paragraphs>882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Standard Model Higgs  searches in  ATLAS and CMS</vt:lpstr>
      <vt:lpstr>Outline</vt:lpstr>
      <vt:lpstr>LHC and detectors</vt:lpstr>
      <vt:lpstr>The discovery of the new Higgs-like boson</vt:lpstr>
      <vt:lpstr>2012 data taking</vt:lpstr>
      <vt:lpstr>SM Higgs production and decay</vt:lpstr>
      <vt:lpstr>Most sensitive search channels at 125 GeV</vt:lpstr>
      <vt:lpstr>Updates of the analysis</vt:lpstr>
      <vt:lpstr>Hγγ</vt:lpstr>
      <vt:lpstr>Hγγ analysis strategy</vt:lpstr>
      <vt:lpstr>CMS Hγγ analysis</vt:lpstr>
      <vt:lpstr>Hγγ vertex determination</vt:lpstr>
      <vt:lpstr>Hγγ energy resolution</vt:lpstr>
      <vt:lpstr>Hγγ VBF analysis</vt:lpstr>
      <vt:lpstr>Hγγ combined mass spectrum</vt:lpstr>
      <vt:lpstr>Hγγ results: p-values</vt:lpstr>
      <vt:lpstr>H  ZZ  4l (4μ, 4e, 2e2μ)</vt:lpstr>
      <vt:lpstr>PowerPoint Presentation</vt:lpstr>
      <vt:lpstr>HZZ4l: invariant mass spectrum</vt:lpstr>
      <vt:lpstr>CMS: use other kinematical variables</vt:lpstr>
      <vt:lpstr>HZZ4l exclusion</vt:lpstr>
      <vt:lpstr>HZZ4l p-value</vt:lpstr>
      <vt:lpstr>HWWlνlν</vt:lpstr>
      <vt:lpstr>WWlνlν analysis strategy</vt:lpstr>
      <vt:lpstr>ATLAS 4 categories at 8 TeV</vt:lpstr>
      <vt:lpstr>ATLAS WW 4 channels combined</vt:lpstr>
      <vt:lpstr>CMS: 2D shape analysis</vt:lpstr>
      <vt:lpstr>2D analysis</vt:lpstr>
      <vt:lpstr>CMS WW results</vt:lpstr>
      <vt:lpstr>New boson’s decays to fermions</vt:lpstr>
      <vt:lpstr>Hττ analysis</vt:lpstr>
      <vt:lpstr>Hττ VBF candidate</vt:lpstr>
      <vt:lpstr>Hττ mass</vt:lpstr>
      <vt:lpstr>Reconstructed ττ mass spectrum</vt:lpstr>
      <vt:lpstr>Hττ results</vt:lpstr>
      <vt:lpstr>Three views of channel compatibility plots</vt:lpstr>
      <vt:lpstr>Hbb channel</vt:lpstr>
      <vt:lpstr>Hbb all channels combined</vt:lpstr>
      <vt:lpstr>Hbb results</vt:lpstr>
      <vt:lpstr>Combination of channels</vt:lpstr>
      <vt:lpstr>Observation of a new boson at ~126 GeV</vt:lpstr>
      <vt:lpstr>Exclusion in the rest of the mass range</vt:lpstr>
      <vt:lpstr>New boson’s properties</vt:lpstr>
      <vt:lpstr>Signal strength μ in different channels</vt:lpstr>
      <vt:lpstr>Mass measurement</vt:lpstr>
      <vt:lpstr>Global Fits – gfitter results</vt:lpstr>
      <vt:lpstr>Production cross sections</vt:lpstr>
      <vt:lpstr>kV, kF limits </vt:lpstr>
      <vt:lpstr>Invisible width</vt:lpstr>
      <vt:lpstr>All fitted couplings</vt:lpstr>
      <vt:lpstr>First measurement of the parity</vt:lpstr>
      <vt:lpstr>Summary</vt:lpstr>
      <vt:lpstr>Outlook</vt:lpstr>
      <vt:lpstr>Backup</vt:lpstr>
      <vt:lpstr>Detectors</vt:lpstr>
      <vt:lpstr>2012 data taking</vt:lpstr>
      <vt:lpstr>Pileup</vt:lpstr>
      <vt:lpstr>Hγγ results: exclusion</vt:lpstr>
      <vt:lpstr>Hττ strategy</vt:lpstr>
      <vt:lpstr>ATLAS Hbb channel</vt:lpstr>
      <vt:lpstr>CMS, other combination compatibility plots</vt:lpstr>
      <vt:lpstr>Couplings CMS at ICHEP</vt:lpstr>
      <vt:lpstr>Vacuum stability</vt:lpstr>
      <vt:lpstr>CMS Hbb </vt:lpstr>
      <vt:lpstr>ATLAS ZZ additional</vt:lpstr>
      <vt:lpstr>CMS H-&gt;ZZ-&gt;4l MZ2 vs MZ1</vt:lpstr>
      <vt:lpstr>Custodial symmetry</vt:lpstr>
      <vt:lpstr>ATLAS H -&gt; γγ</vt:lpstr>
      <vt:lpstr>ATLAS ZZ mass resolution</vt:lpstr>
      <vt:lpstr>Coupling scale factors</vt:lpstr>
      <vt:lpstr>Individual couplings</vt:lpstr>
      <vt:lpstr>Glossary</vt:lpstr>
    </vt:vector>
  </TitlesOfParts>
  <Company>UC San Diego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Pieri</dc:creator>
  <cp:lastModifiedBy>Marco Pieri</cp:lastModifiedBy>
  <cp:revision>779</cp:revision>
  <cp:lastPrinted>2012-05-17T11:35:16Z</cp:lastPrinted>
  <dcterms:created xsi:type="dcterms:W3CDTF">2011-09-14T09:26:07Z</dcterms:created>
  <dcterms:modified xsi:type="dcterms:W3CDTF">2012-11-27T15:54:03Z</dcterms:modified>
</cp:coreProperties>
</file>