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0" r:id="rId3"/>
    <p:sldId id="379" r:id="rId4"/>
    <p:sldId id="386" r:id="rId5"/>
    <p:sldId id="380" r:id="rId6"/>
    <p:sldId id="383" r:id="rId7"/>
    <p:sldId id="385" r:id="rId8"/>
    <p:sldId id="382" r:id="rId9"/>
    <p:sldId id="381" r:id="rId10"/>
    <p:sldId id="391" r:id="rId11"/>
    <p:sldId id="388" r:id="rId12"/>
    <p:sldId id="389" r:id="rId13"/>
    <p:sldId id="390" r:id="rId14"/>
  </p:sldIdLst>
  <p:sldSz cx="9144000" cy="6858000" type="screen4x3"/>
  <p:notesSz cx="7099300" cy="10234613"/>
  <p:defaultTextStyle>
    <a:defPPr>
      <a:defRPr lang="it-IT"/>
    </a:defPPr>
    <a:lvl1pPr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F3D"/>
    <a:srgbClr val="416220"/>
    <a:srgbClr val="63B360"/>
    <a:srgbClr val="339966"/>
    <a:srgbClr val="669933"/>
    <a:srgbClr val="E9E7D3"/>
    <a:srgbClr val="DCE9CB"/>
    <a:srgbClr val="A3C57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718" autoAdjust="0"/>
  </p:normalViewPr>
  <p:slideViewPr>
    <p:cSldViewPr>
      <p:cViewPr>
        <p:scale>
          <a:sx n="105" d="100"/>
          <a:sy n="105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12072"/>
    </p:cViewPr>
  </p:sorterViewPr>
  <p:notesViewPr>
    <p:cSldViewPr>
      <p:cViewPr varScale="1">
        <p:scale>
          <a:sx n="76" d="100"/>
          <a:sy n="76" d="100"/>
        </p:scale>
        <p:origin x="-3360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CECBD87-6452-4429-8917-FF825E944A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08015262-7965-480F-83A3-90CF42EBA1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EC008029-2197-43F5-B3A2-F7373F10D09F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28675"/>
            <a:ext cx="5526088" cy="41449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5246688"/>
            <a:ext cx="5159375" cy="497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5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6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7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0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83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6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5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Microsoft_Word_97_-_2003_Document1.doc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>
              <a:defRPr/>
            </a:pPr>
            <a:fld id="{49D99E76-9362-467B-93A7-9DAA860998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chemeClr val="bg1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37049989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Documento" r:id="rId19" imgW="876300" imgH="934720" progId="Word.Document.8">
                  <p:embed/>
                </p:oleObj>
              </mc:Choice>
              <mc:Fallback>
                <p:oleObj name="Documento" r:id="rId19" imgW="876300" imgH="934720" progId="Word.Document.8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146800"/>
                        <a:ext cx="552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524000" y="3810000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2400" dirty="0" smtClean="0"/>
              <a:t>The first </a:t>
            </a:r>
            <a:r>
              <a:rPr lang="it-IT" sz="2400" dirty="0" err="1" smtClean="0"/>
              <a:t>prototype</a:t>
            </a:r>
            <a:r>
              <a:rPr lang="it-IT" sz="2400" dirty="0" smtClean="0"/>
              <a:t> of the FE </a:t>
            </a:r>
            <a:r>
              <a:rPr lang="it-IT" sz="2400" dirty="0" err="1" smtClean="0"/>
              <a:t>analog</a:t>
            </a:r>
            <a:r>
              <a:rPr lang="it-IT" sz="2400" dirty="0" smtClean="0"/>
              <a:t> </a:t>
            </a:r>
            <a:r>
              <a:rPr lang="it-IT" sz="2400" dirty="0" err="1" smtClean="0"/>
              <a:t>channel</a:t>
            </a:r>
            <a:endParaRPr lang="it-IT" sz="2400" dirty="0" smtClean="0"/>
          </a:p>
          <a:p>
            <a:pPr algn="l">
              <a:spcBef>
                <a:spcPts val="0"/>
              </a:spcBef>
            </a:pPr>
            <a:r>
              <a:rPr lang="it-IT" sz="2200" b="0" dirty="0" smtClean="0"/>
              <a:t>for outer Layers of SVT(L4 &amp; L5)</a:t>
            </a:r>
            <a:endParaRPr lang="it-IT" sz="2200" b="0" dirty="0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1600200" y="5142697"/>
            <a:ext cx="693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/>
            <a:r>
              <a:rPr lang="it-IT" sz="1600" dirty="0" smtClean="0"/>
              <a:t>Bayan Nasri,</a:t>
            </a:r>
            <a:r>
              <a:rPr lang="it-IT" sz="1600" b="0" dirty="0" smtClean="0"/>
              <a:t> </a:t>
            </a:r>
            <a:r>
              <a:rPr lang="it-IT" sz="1600" dirty="0" smtClean="0"/>
              <a:t>Carlo Fiorini</a:t>
            </a:r>
            <a:endParaRPr lang="it-IT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before radiations damage</a:t>
            </a:r>
            <a:endParaRPr lang="it-IT" dirty="0" smtClean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11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44390"/>
              </p:ext>
            </p:extLst>
          </p:nvPr>
        </p:nvGraphicFramePr>
        <p:xfrm>
          <a:off x="4876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25277"/>
              </p:ext>
            </p:extLst>
          </p:nvPr>
        </p:nvGraphicFramePr>
        <p:xfrm>
          <a:off x="49530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70611"/>
              </p:ext>
            </p:extLst>
          </p:nvPr>
        </p:nvGraphicFramePr>
        <p:xfrm>
          <a:off x="685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60540"/>
              </p:ext>
            </p:extLst>
          </p:nvPr>
        </p:nvGraphicFramePr>
        <p:xfrm>
          <a:off x="4572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914400" y="9906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90600" y="3581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4953000" y="990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5029200" y="35814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after 7.5 years</a:t>
            </a:r>
            <a:br>
              <a:rPr lang="en-GB" dirty="0" smtClean="0"/>
            </a:br>
            <a:r>
              <a:rPr lang="en-GB" dirty="0" smtClean="0"/>
              <a:t>(without safety factor)</a:t>
            </a:r>
            <a:endParaRPr lang="it-IT" dirty="0" smtClean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12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44390"/>
              </p:ext>
            </p:extLst>
          </p:nvPr>
        </p:nvGraphicFramePr>
        <p:xfrm>
          <a:off x="4876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878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1566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1749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25277"/>
              </p:ext>
            </p:extLst>
          </p:nvPr>
        </p:nvGraphicFramePr>
        <p:xfrm>
          <a:off x="4953000" y="435991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1140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1295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1532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1772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70611"/>
              </p:ext>
            </p:extLst>
          </p:nvPr>
        </p:nvGraphicFramePr>
        <p:xfrm>
          <a:off x="685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1330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1592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1883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60540"/>
              </p:ext>
            </p:extLst>
          </p:nvPr>
        </p:nvGraphicFramePr>
        <p:xfrm>
          <a:off x="4572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1309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1498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1797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2099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2324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914400" y="9906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90600" y="3581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4953000" y="990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5029200" y="35814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 Estimation </a:t>
            </a:r>
            <a:r>
              <a:rPr lang="en-GB" dirty="0" smtClean="0"/>
              <a:t>after 7.5 years</a:t>
            </a:r>
            <a:br>
              <a:rPr lang="en-GB" dirty="0" smtClean="0"/>
            </a:br>
            <a:r>
              <a:rPr lang="en-GB" dirty="0" smtClean="0"/>
              <a:t>(Safety factor=5)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124200" cy="83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Phi-Strip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32587"/>
              </p:ext>
            </p:extLst>
          </p:nvPr>
        </p:nvGraphicFramePr>
        <p:xfrm>
          <a:off x="838200" y="16764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2080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2530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2898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3470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2411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2771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3613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62000" y="3581400"/>
            <a:ext cx="251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</a:t>
            </a:r>
            <a:r>
              <a:rPr lang="en-US" b="0" dirty="0"/>
              <a:t>5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55466"/>
              </p:ext>
            </p:extLst>
          </p:nvPr>
        </p:nvGraphicFramePr>
        <p:xfrm>
          <a:off x="533400" y="4067175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3092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3703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4266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2974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3306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3859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486400" y="11430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5334000" y="3686175"/>
            <a:ext cx="251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</a:t>
            </a:r>
            <a:r>
              <a:rPr lang="en-US" b="0" dirty="0"/>
              <a:t>5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215"/>
              </p:ext>
            </p:extLst>
          </p:nvPr>
        </p:nvGraphicFramePr>
        <p:xfrm>
          <a:off x="5486400" y="1876425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2578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2930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2269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2718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3041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6015"/>
              </p:ext>
            </p:extLst>
          </p:nvPr>
        </p:nvGraphicFramePr>
        <p:xfrm>
          <a:off x="5029200" y="405765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2439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3280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3799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2607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3376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3877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Remind of chosen architecture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838200" y="914400"/>
            <a:ext cx="2362200" cy="457200"/>
          </a:xfrm>
        </p:spPr>
        <p:txBody>
          <a:bodyPr/>
          <a:lstStyle/>
          <a:p>
            <a:r>
              <a:rPr lang="en-US" dirty="0" smtClean="0"/>
              <a:t>FE-Block Diagram</a:t>
            </a:r>
            <a:endParaRPr lang="en-US" dirty="0"/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8486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416220"/>
                </a:solidFill>
              </a:rPr>
              <a:t>Third order complex-pole shaping</a:t>
            </a:r>
            <a:endParaRPr lang="en-US" dirty="0" smtClean="0"/>
          </a:p>
        </p:txBody>
      </p:sp>
      <p:graphicFrame>
        <p:nvGraphicFramePr>
          <p:cNvPr id="19592" name="Object 136"/>
          <p:cNvGraphicFramePr>
            <a:graphicFrameLocks noChangeAspect="1"/>
          </p:cNvGraphicFramePr>
          <p:nvPr/>
        </p:nvGraphicFramePr>
        <p:xfrm>
          <a:off x="711200" y="1524000"/>
          <a:ext cx="82042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Visio" r:id="rId3" imgW="7866347" imgH="2744955" progId="Visio.Drawing.11">
                  <p:embed/>
                </p:oleObj>
              </mc:Choice>
              <mc:Fallback>
                <p:oleObj name="Visio" r:id="rId3" imgW="7866347" imgH="2744955" progId="Visio.Drawing.11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524000"/>
                        <a:ext cx="82042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Architecture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812761"/>
              </p:ext>
            </p:extLst>
          </p:nvPr>
        </p:nvGraphicFramePr>
        <p:xfrm>
          <a:off x="2876744" y="838200"/>
          <a:ext cx="626725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Visio" r:id="rId3" imgW="9160290" imgH="6665254" progId="Visio.Drawing.11">
                  <p:embed/>
                </p:oleObj>
              </mc:Choice>
              <mc:Fallback>
                <p:oleObj name="Visio" r:id="rId3" imgW="9160290" imgH="6665254" progId="Visio.Drawing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744" y="838200"/>
                        <a:ext cx="6267255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11"/>
          <p:cNvSpPr/>
          <p:nvPr/>
        </p:nvSpPr>
        <p:spPr>
          <a:xfrm>
            <a:off x="228600" y="2057400"/>
            <a:ext cx="61600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Features: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6 Test points for the FE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Opportunity to apply Ex signal to test buffers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2 Test points for the Bias block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Opportunity to operate external trimming 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743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Architecture (2)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838166" y="1600200"/>
          <a:ext cx="6305834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Visio" r:id="rId3" imgW="10163544" imgH="7123277" progId="Visio.Drawing.11">
                  <p:embed/>
                </p:oleObj>
              </mc:Choice>
              <mc:Fallback>
                <p:oleObj name="Visio" r:id="rId3" imgW="10163544" imgH="7123277" progId="Visio.Drawing.11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166" y="1600200"/>
                        <a:ext cx="6305834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11"/>
          <p:cNvSpPr/>
          <p:nvPr/>
        </p:nvSpPr>
        <p:spPr>
          <a:xfrm>
            <a:off x="152400" y="1066800"/>
            <a:ext cx="3124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Power Supply &amp; Biasing: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Analog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Digital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Buffer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4 external bias points</a:t>
            </a:r>
            <a:endParaRPr lang="en-US" sz="1400" dirty="0" smtClean="0"/>
          </a:p>
          <a:p>
            <a:pPr algn="l"/>
            <a:r>
              <a:rPr lang="en-US" sz="1800" dirty="0" smtClean="0"/>
              <a:t>Control signals: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15 input control signals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2 output control signals</a:t>
            </a:r>
          </a:p>
          <a:p>
            <a:pPr algn="l"/>
            <a:r>
              <a:rPr lang="en-US" sz="1800" dirty="0" smtClean="0"/>
              <a:t>Output </a:t>
            </a:r>
            <a:r>
              <a:rPr lang="en-US" sz="1800" dirty="0" smtClean="0"/>
              <a:t>signals: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7 test points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err="1" smtClean="0"/>
              <a:t>T.o.T</a:t>
            </a:r>
            <a:r>
              <a:rPr lang="en-US" sz="1400" dirty="0" smtClean="0"/>
              <a:t> output</a:t>
            </a:r>
          </a:p>
          <a:p>
            <a:pPr algn="l"/>
            <a:r>
              <a:rPr lang="en-US" sz="1800" dirty="0" smtClean="0"/>
              <a:t>Total PADs: 40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8001000" cy="1055076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5083"/>
              </p:ext>
            </p:extLst>
          </p:nvPr>
        </p:nvGraphicFramePr>
        <p:xfrm>
          <a:off x="3962400" y="990600"/>
          <a:ext cx="5020503" cy="171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Visio" r:id="rId4" imgW="7815560" imgH="2673787" progId="Visio.Drawing.11">
                  <p:embed/>
                </p:oleObj>
              </mc:Choice>
              <mc:Fallback>
                <p:oleObj name="Visio" r:id="rId4" imgW="7815560" imgH="267378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5020503" cy="1717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11"/>
          <p:cNvSpPr/>
          <p:nvPr/>
        </p:nvSpPr>
        <p:spPr>
          <a:xfrm>
            <a:off x="381000" y="1981200"/>
            <a:ext cx="61600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Features: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Two polarity operations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Four Peaking times (250ns,375ns, 500ns, 750ns)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Two Bias currents for input FET (500uA, 750uA)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Two different gain operations for the shaper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303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6" name="Rettangolo 11"/>
          <p:cNvSpPr/>
          <p:nvPr/>
        </p:nvSpPr>
        <p:spPr>
          <a:xfrm>
            <a:off x="533400" y="1219200"/>
            <a:ext cx="5867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Features: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Produce 200mV reference voltage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Produce 4 bias points for FE</a:t>
            </a:r>
          </a:p>
          <a:p>
            <a:pPr algn="l">
              <a:spcBef>
                <a:spcPts val="0"/>
              </a:spcBef>
            </a:pPr>
            <a:r>
              <a:rPr lang="en-US" sz="1600" dirty="0"/>
              <a:t> </a:t>
            </a:r>
            <a:r>
              <a:rPr lang="en-US" sz="1600" dirty="0" smtClean="0"/>
              <a:t> by help of external resistors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Produce a reference voltage for </a:t>
            </a:r>
            <a:r>
              <a:rPr lang="en-US" sz="1600" dirty="0" err="1" smtClean="0"/>
              <a:t>DAC_Precise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8458200" cy="178067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67400" y="838200"/>
          <a:ext cx="292621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Visio" r:id="rId4" imgW="4271004" imgH="4559178" progId="Visio.Drawing.11">
                  <p:embed/>
                </p:oleObj>
              </mc:Choice>
              <mc:Fallback>
                <p:oleObj name="Visio" r:id="rId4" imgW="4271004" imgH="4559178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2926218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the Threshold level of </a:t>
            </a:r>
            <a:r>
              <a:rPr lang="en-US" dirty="0" err="1" smtClean="0"/>
              <a:t>T.o.T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4419600" y="990600"/>
          <a:ext cx="4134829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Visio" r:id="rId3" imgW="4424601" imgH="2934988" progId="Visio.Drawing.11">
                  <p:embed/>
                </p:oleObj>
              </mc:Choice>
              <mc:Fallback>
                <p:oleObj name="Visio" r:id="rId3" imgW="4424601" imgH="2934988" progId="Visio.Drawing.11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90600"/>
                        <a:ext cx="4134829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11"/>
          <p:cNvSpPr/>
          <p:nvPr/>
        </p:nvSpPr>
        <p:spPr>
          <a:xfrm>
            <a:off x="304800" y="1066800"/>
            <a:ext cx="3962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First Step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Fine trimming with </a:t>
            </a:r>
            <a:r>
              <a:rPr lang="en-US" sz="1600" dirty="0" err="1" smtClean="0"/>
              <a:t>DAC_Coarse</a:t>
            </a:r>
            <a:endParaRPr lang="en-US" sz="16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30mV </a:t>
            </a:r>
            <a:r>
              <a:rPr lang="en-US" sz="1600" dirty="0" smtClean="0"/>
              <a:t>resolution</a:t>
            </a:r>
          </a:p>
          <a:p>
            <a:pPr algn="l"/>
            <a:r>
              <a:rPr lang="en-US" sz="1800" dirty="0" smtClean="0"/>
              <a:t>Second </a:t>
            </a:r>
            <a:r>
              <a:rPr lang="en-US" sz="1800" dirty="0"/>
              <a:t>Step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Precise </a:t>
            </a:r>
            <a:r>
              <a:rPr lang="en-US" sz="1600" dirty="0" smtClean="0"/>
              <a:t>trimming with </a:t>
            </a:r>
            <a:r>
              <a:rPr lang="en-US" sz="1600" dirty="0" err="1" smtClean="0"/>
              <a:t>DAC_Precise</a:t>
            </a:r>
            <a:endParaRPr lang="en-US" sz="16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1mV resolution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bin_Precise</a:t>
            </a:r>
            <a:r>
              <a:rPr lang="en-US" sz="1600" dirty="0" smtClean="0"/>
              <a:t>= noise(</a:t>
            </a:r>
            <a:r>
              <a:rPr lang="en-US" sz="1600" dirty="0" err="1" smtClean="0"/>
              <a:t>rms</a:t>
            </a:r>
            <a:r>
              <a:rPr lang="en-US" sz="1600" dirty="0" smtClean="0"/>
              <a:t>)/2</a:t>
            </a:r>
          </a:p>
        </p:txBody>
      </p:sp>
      <p:pic>
        <p:nvPicPr>
          <p:cNvPr id="7" name="Picture 6" descr="DAC_coar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962400"/>
            <a:ext cx="3048000" cy="2286000"/>
          </a:xfrm>
          <a:prstGeom prst="rect">
            <a:avLst/>
          </a:prstGeom>
        </p:spPr>
      </p:pic>
      <p:pic>
        <p:nvPicPr>
          <p:cNvPr id="8" name="Picture 7" descr="DAC_Prec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962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generation for DACs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52400" y="2971800"/>
          <a:ext cx="4125913" cy="30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Visio" r:id="rId3" imgW="4684824" imgH="3512916" progId="Visio.Drawing.11">
                  <p:embed/>
                </p:oleObj>
              </mc:Choice>
              <mc:Fallback>
                <p:oleObj name="Visio" r:id="rId3" imgW="4684824" imgH="3512916" progId="Visio.Drawing.11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4125913" cy="309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urrent_b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676400"/>
            <a:ext cx="4813322" cy="3039733"/>
          </a:xfrm>
          <a:prstGeom prst="rect">
            <a:avLst/>
          </a:prstGeom>
        </p:spPr>
      </p:pic>
      <p:sp>
        <p:nvSpPr>
          <p:cNvPr id="10" name="Rettangolo 11"/>
          <p:cNvSpPr/>
          <p:nvPr/>
        </p:nvSpPr>
        <p:spPr>
          <a:xfrm>
            <a:off x="381000" y="1600200"/>
            <a:ext cx="3352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Features: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Binary based cell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The same basic cell for all codes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Randomizing the cell placement  due to minimize  the offset</a:t>
            </a:r>
          </a:p>
        </p:txBody>
      </p:sp>
    </p:spTree>
    <p:extLst>
      <p:ext uri="{BB962C8B-B14F-4D97-AF65-F5344CB8AC3E}">
        <p14:creationId xmlns:p14="http://schemas.microsoft.com/office/powerpoint/2010/main" val="28698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ASIC (submitted on 5</a:t>
            </a:r>
            <a:r>
              <a:rPr lang="en-US" baseline="30000" dirty="0" smtClean="0"/>
              <a:t>th</a:t>
            </a:r>
            <a:r>
              <a:rPr lang="en-US" dirty="0" smtClean="0"/>
              <a:t> of November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4574516"/>
          </a:xfrm>
        </p:spPr>
      </p:pic>
    </p:spTree>
    <p:extLst>
      <p:ext uri="{BB962C8B-B14F-4D97-AF65-F5344CB8AC3E}">
        <p14:creationId xmlns:p14="http://schemas.microsoft.com/office/powerpoint/2010/main" val="15044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tabLst/>
          <a:defRPr kumimoji="0" sz="1600" b="0" i="0" u="none" strike="noStrike" kern="0" cap="none" spc="0" normalizeH="0" baseline="0" smtClean="0">
            <a:ln>
              <a:noFill/>
            </a:ln>
            <a:solidFill>
              <a:srgbClr val="6C8F3D"/>
            </a:solidFill>
            <a:effectLst/>
            <a:uLnTx/>
            <a:uFillTx/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10771</TotalTime>
  <Words>798</Words>
  <Application>Microsoft Office PowerPoint</Application>
  <PresentationFormat>On-screen Show (4:3)</PresentationFormat>
  <Paragraphs>570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Struttura predefinita</vt:lpstr>
      <vt:lpstr>Documento</vt:lpstr>
      <vt:lpstr>Visio</vt:lpstr>
      <vt:lpstr>PowerPoint Presentation</vt:lpstr>
      <vt:lpstr>Remind of chosen architecture</vt:lpstr>
      <vt:lpstr>ASIC Architecture (1)</vt:lpstr>
      <vt:lpstr>ASIC Architecture (2)</vt:lpstr>
      <vt:lpstr>FE Channel</vt:lpstr>
      <vt:lpstr>Bias Block</vt:lpstr>
      <vt:lpstr>Trimming the Threshold level of T.o.T</vt:lpstr>
      <vt:lpstr>Current generation for DACs</vt:lpstr>
      <vt:lpstr>Layout of ASIC (submitted on 5th of November 2012)</vt:lpstr>
      <vt:lpstr>Backup slides</vt:lpstr>
      <vt:lpstr>ENC Estimation before radiations damage</vt:lpstr>
      <vt:lpstr>ENC Estimation after 7.5 years (without safety factor)</vt:lpstr>
      <vt:lpstr>ENC Estimation after 7.5 years (Safety factor=5)</vt:lpstr>
    </vt:vector>
  </TitlesOfParts>
  <Company>siwa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tesista</cp:lastModifiedBy>
  <cp:revision>881</cp:revision>
  <cp:lastPrinted>2012-03-05T14:42:54Z</cp:lastPrinted>
  <dcterms:created xsi:type="dcterms:W3CDTF">2003-06-16T09:31:13Z</dcterms:created>
  <dcterms:modified xsi:type="dcterms:W3CDTF">2012-11-28T10:19:36Z</dcterms:modified>
</cp:coreProperties>
</file>