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60" r:id="rId1"/>
    <p:sldMasterId id="2147483663" r:id="rId2"/>
  </p:sldMasterIdLst>
  <p:notesMasterIdLst>
    <p:notesMasterId r:id="rId85"/>
  </p:notesMasterIdLst>
  <p:handoutMasterIdLst>
    <p:handoutMasterId r:id="rId86"/>
  </p:handoutMasterIdLst>
  <p:sldIdLst>
    <p:sldId id="1335" r:id="rId3"/>
    <p:sldId id="1538" r:id="rId4"/>
    <p:sldId id="1541" r:id="rId5"/>
    <p:sldId id="1379" r:id="rId6"/>
    <p:sldId id="1542" r:id="rId7"/>
    <p:sldId id="1312" r:id="rId8"/>
    <p:sldId id="1544" r:id="rId9"/>
    <p:sldId id="1545" r:id="rId10"/>
    <p:sldId id="1546" r:id="rId11"/>
    <p:sldId id="1547" r:id="rId12"/>
    <p:sldId id="1400" r:id="rId13"/>
    <p:sldId id="1548" r:id="rId14"/>
    <p:sldId id="1549" r:id="rId15"/>
    <p:sldId id="1317" r:id="rId16"/>
    <p:sldId id="1402" r:id="rId17"/>
    <p:sldId id="1324" r:id="rId18"/>
    <p:sldId id="1425" r:id="rId19"/>
    <p:sldId id="1550" r:id="rId20"/>
    <p:sldId id="1551" r:id="rId21"/>
    <p:sldId id="1563" r:id="rId22"/>
    <p:sldId id="1553" r:id="rId23"/>
    <p:sldId id="1554" r:id="rId24"/>
    <p:sldId id="1555" r:id="rId25"/>
    <p:sldId id="1556" r:id="rId26"/>
    <p:sldId id="1557" r:id="rId27"/>
    <p:sldId id="1564" r:id="rId28"/>
    <p:sldId id="1565" r:id="rId29"/>
    <p:sldId id="1566" r:id="rId30"/>
    <p:sldId id="1386" r:id="rId31"/>
    <p:sldId id="1339" r:id="rId32"/>
    <p:sldId id="1416" r:id="rId33"/>
    <p:sldId id="1421" r:id="rId34"/>
    <p:sldId id="1422" r:id="rId35"/>
    <p:sldId id="1427" r:id="rId36"/>
    <p:sldId id="1428" r:id="rId37"/>
    <p:sldId id="1504" r:id="rId38"/>
    <p:sldId id="1567" r:id="rId39"/>
    <p:sldId id="1429" r:id="rId40"/>
    <p:sldId id="1433" r:id="rId41"/>
    <p:sldId id="1430" r:id="rId42"/>
    <p:sldId id="1435" r:id="rId43"/>
    <p:sldId id="1569" r:id="rId44"/>
    <p:sldId id="1436" r:id="rId45"/>
    <p:sldId id="1450" r:id="rId46"/>
    <p:sldId id="1511" r:id="rId47"/>
    <p:sldId id="1571" r:id="rId48"/>
    <p:sldId id="1572" r:id="rId49"/>
    <p:sldId id="1507" r:id="rId50"/>
    <p:sldId id="1573" r:id="rId51"/>
    <p:sldId id="1443" r:id="rId52"/>
    <p:sldId id="1513" r:id="rId53"/>
    <p:sldId id="1576" r:id="rId54"/>
    <p:sldId id="1575" r:id="rId55"/>
    <p:sldId id="1577" r:id="rId56"/>
    <p:sldId id="1574" r:id="rId57"/>
    <p:sldId id="1578" r:id="rId58"/>
    <p:sldId id="1532" r:id="rId59"/>
    <p:sldId id="1515" r:id="rId60"/>
    <p:sldId id="1580" r:id="rId61"/>
    <p:sldId id="1530" r:id="rId62"/>
    <p:sldId id="1519" r:id="rId63"/>
    <p:sldId id="1520" r:id="rId64"/>
    <p:sldId id="1521" r:id="rId65"/>
    <p:sldId id="1534" r:id="rId66"/>
    <p:sldId id="1522" r:id="rId67"/>
    <p:sldId id="1523" r:id="rId68"/>
    <p:sldId id="1524" r:id="rId69"/>
    <p:sldId id="1590" r:id="rId70"/>
    <p:sldId id="1591" r:id="rId71"/>
    <p:sldId id="1585" r:id="rId72"/>
    <p:sldId id="1367" r:id="rId73"/>
    <p:sldId id="1592" r:id="rId74"/>
    <p:sldId id="1537" r:id="rId75"/>
    <p:sldId id="1456" r:id="rId76"/>
    <p:sldId id="1584" r:id="rId77"/>
    <p:sldId id="1589" r:id="rId78"/>
    <p:sldId id="1586" r:id="rId79"/>
    <p:sldId id="1587" r:id="rId80"/>
    <p:sldId id="1588" r:id="rId81"/>
    <p:sldId id="1488" r:id="rId82"/>
    <p:sldId id="1469" r:id="rId83"/>
    <p:sldId id="1470" r:id="rId84"/>
  </p:sldIdLst>
  <p:sldSz cx="10080625" cy="7559675"/>
  <p:notesSz cx="7010400" cy="9296400"/>
  <p:embeddedFontLst>
    <p:embeddedFont>
      <p:font typeface="ＭＳ Ｐゴシック" pitchFamily="34" charset="-128"/>
      <p:regular r:id="rId87"/>
    </p:embeddedFont>
    <p:embeddedFont>
      <p:font typeface="ＭＳ ゴシック" pitchFamily="49" charset="-128"/>
      <p:regular r:id="rId88"/>
    </p:embeddedFont>
    <p:embeddedFont>
      <p:font typeface="Verdana" pitchFamily="34" charset="0"/>
      <p:regular r:id="rId89"/>
      <p:bold r:id="rId90"/>
      <p:italic r:id="rId91"/>
      <p:boldItalic r:id="rId92"/>
    </p:embeddedFont>
    <p:embeddedFont>
      <p:font typeface="Calibri" pitchFamily="34" charset="0"/>
      <p:regular r:id="rId93"/>
      <p:bold r:id="rId94"/>
      <p:italic r:id="rId95"/>
      <p:boldItalic r:id="rId96"/>
    </p:embeddedFont>
    <p:embeddedFont>
      <p:font typeface="Wingdings 3" pitchFamily="18" charset="2"/>
      <p:regular r:id="rId97"/>
    </p:embeddedFont>
    <p:embeddedFont>
      <p:font typeface="Arial Black" pitchFamily="34" charset="0"/>
      <p:bold r:id="rId98"/>
    </p:embeddedFont>
    <p:embeddedFont>
      <p:font typeface="Cambria Math" pitchFamily="18" charset="0"/>
      <p:regular r:id="rId99"/>
    </p:embeddedFont>
  </p:embeddedFontLst>
  <p:defaultTextStyle>
    <a:defPPr>
      <a:defRPr lang="en-GB"/>
    </a:defPPr>
    <a:lvl1pPr algn="l" defTabSz="45677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742257" indent="-285484" algn="l" defTabSz="45677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1141932" indent="-228388" algn="l" defTabSz="45677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598708" indent="-228388" algn="l" defTabSz="45677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2055481" indent="-228388" algn="l" defTabSz="45677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3867" algn="l" defTabSz="913547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0642" algn="l" defTabSz="913547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197415" algn="l" defTabSz="913547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4190" algn="l" defTabSz="913547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31EEF4B-A085-4553-9ED5-CCAF28BE9526}">
          <p14:sldIdLst>
            <p14:sldId id="1335"/>
            <p14:sldId id="1538"/>
            <p14:sldId id="1541"/>
            <p14:sldId id="1379"/>
            <p14:sldId id="1542"/>
            <p14:sldId id="1312"/>
            <p14:sldId id="1544"/>
            <p14:sldId id="1545"/>
            <p14:sldId id="1546"/>
            <p14:sldId id="1547"/>
            <p14:sldId id="1400"/>
            <p14:sldId id="1548"/>
            <p14:sldId id="1549"/>
            <p14:sldId id="1317"/>
            <p14:sldId id="1402"/>
            <p14:sldId id="1324"/>
            <p14:sldId id="1425"/>
            <p14:sldId id="1550"/>
            <p14:sldId id="1551"/>
            <p14:sldId id="1563"/>
            <p14:sldId id="1553"/>
            <p14:sldId id="1554"/>
            <p14:sldId id="1555"/>
            <p14:sldId id="1556"/>
            <p14:sldId id="1557"/>
            <p14:sldId id="1564"/>
            <p14:sldId id="1565"/>
            <p14:sldId id="1566"/>
            <p14:sldId id="1386"/>
            <p14:sldId id="1339"/>
            <p14:sldId id="1416"/>
            <p14:sldId id="1421"/>
            <p14:sldId id="1422"/>
            <p14:sldId id="1427"/>
            <p14:sldId id="1428"/>
            <p14:sldId id="1504"/>
            <p14:sldId id="1567"/>
            <p14:sldId id="1429"/>
            <p14:sldId id="1433"/>
            <p14:sldId id="1430"/>
            <p14:sldId id="1435"/>
            <p14:sldId id="1569"/>
            <p14:sldId id="1436"/>
            <p14:sldId id="1450"/>
            <p14:sldId id="1511"/>
            <p14:sldId id="1571"/>
            <p14:sldId id="1572"/>
            <p14:sldId id="1507"/>
            <p14:sldId id="1573"/>
            <p14:sldId id="1443"/>
            <p14:sldId id="1513"/>
            <p14:sldId id="1576"/>
            <p14:sldId id="1575"/>
            <p14:sldId id="1577"/>
            <p14:sldId id="1574"/>
            <p14:sldId id="1578"/>
            <p14:sldId id="1532"/>
            <p14:sldId id="1515"/>
            <p14:sldId id="1580"/>
            <p14:sldId id="1530"/>
            <p14:sldId id="1519"/>
            <p14:sldId id="1520"/>
            <p14:sldId id="1521"/>
            <p14:sldId id="1534"/>
            <p14:sldId id="1522"/>
            <p14:sldId id="1523"/>
            <p14:sldId id="1524"/>
            <p14:sldId id="1590"/>
            <p14:sldId id="1591"/>
            <p14:sldId id="1585"/>
            <p14:sldId id="1367"/>
            <p14:sldId id="1592"/>
            <p14:sldId id="1537"/>
            <p14:sldId id="1456"/>
            <p14:sldId id="1584"/>
          </p14:sldIdLst>
        </p14:section>
        <p14:section name="Untitled Section" id="{B7B6CE29-F0D3-4FD1-A856-59FFF8C3CEFB}">
          <p14:sldIdLst>
            <p14:sldId id="1589"/>
            <p14:sldId id="1586"/>
            <p14:sldId id="1587"/>
            <p14:sldId id="1588"/>
            <p14:sldId id="1488"/>
            <p14:sldId id="1469"/>
            <p14:sldId id="147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00CC"/>
    <a:srgbClr val="CC00CC"/>
    <a:srgbClr val="CC0099"/>
    <a:srgbClr val="FF3399"/>
    <a:srgbClr val="003399"/>
    <a:srgbClr val="000099"/>
    <a:srgbClr val="000066"/>
    <a:srgbClr val="666699"/>
    <a:srgbClr val="CCCCFF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00" autoAdjust="0"/>
    <p:restoredTop sz="94992" autoAdjust="0"/>
  </p:normalViewPr>
  <p:slideViewPr>
    <p:cSldViewPr>
      <p:cViewPr varScale="1">
        <p:scale>
          <a:sx n="76" d="100"/>
          <a:sy n="76" d="100"/>
        </p:scale>
        <p:origin x="-1434" y="-84"/>
      </p:cViewPr>
      <p:guideLst>
        <p:guide orient="horz" pos="2161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152"/>
    </p:cViewPr>
  </p:sorterViewPr>
  <p:notesViewPr>
    <p:cSldViewPr>
      <p:cViewPr varScale="1">
        <p:scale>
          <a:sx n="64" d="100"/>
          <a:sy n="64" d="100"/>
        </p:scale>
        <p:origin x="-2166" y="-114"/>
      </p:cViewPr>
      <p:guideLst>
        <p:guide orient="horz" pos="2662"/>
        <p:guide pos="194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font" Target="fonts/font3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font" Target="fonts/font1.fntdata"/><Relationship Id="rId102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font" Target="fonts/font4.fntdata"/><Relationship Id="rId95" Type="http://schemas.openxmlformats.org/officeDocument/2006/relationships/font" Target="fonts/font9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notesMaster" Target="notesMasters/notesMaster1.xml"/><Relationship Id="rId93" Type="http://schemas.openxmlformats.org/officeDocument/2006/relationships/font" Target="fonts/font7.fntdata"/><Relationship Id="rId98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font" Target="fonts/font2.fntdata"/><Relationship Id="rId91" Type="http://schemas.openxmlformats.org/officeDocument/2006/relationships/font" Target="fonts/font5.fntdata"/><Relationship Id="rId96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handoutMaster" Target="handoutMasters/handoutMaster1.xml"/><Relationship Id="rId94" Type="http://schemas.openxmlformats.org/officeDocument/2006/relationships/font" Target="fonts/font8.fntdata"/><Relationship Id="rId99" Type="http://schemas.openxmlformats.org/officeDocument/2006/relationships/font" Target="fonts/font13.fntdata"/><Relationship Id="rId10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font" Target="fonts/font11.fntdata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39.xml"/><Relationship Id="rId3" Type="http://schemas.openxmlformats.org/officeDocument/2006/relationships/slide" Target="slides/slide32.xml"/><Relationship Id="rId7" Type="http://schemas.openxmlformats.org/officeDocument/2006/relationships/slide" Target="slides/slide38.xml"/><Relationship Id="rId2" Type="http://schemas.openxmlformats.org/officeDocument/2006/relationships/slide" Target="slides/slide31.xml"/><Relationship Id="rId1" Type="http://schemas.openxmlformats.org/officeDocument/2006/relationships/slide" Target="slides/slide30.xml"/><Relationship Id="rId6" Type="http://schemas.openxmlformats.org/officeDocument/2006/relationships/slide" Target="slides/slide35.xml"/><Relationship Id="rId5" Type="http://schemas.openxmlformats.org/officeDocument/2006/relationships/slide" Target="slides/slide34.xml"/><Relationship Id="rId10" Type="http://schemas.openxmlformats.org/officeDocument/2006/relationships/slide" Target="slides/slide41.xml"/><Relationship Id="rId4" Type="http://schemas.openxmlformats.org/officeDocument/2006/relationships/slide" Target="slides/slide33.xml"/><Relationship Id="rId9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52.emf"/><Relationship Id="rId7" Type="http://schemas.openxmlformats.org/officeDocument/2006/relationships/image" Target="../media/image56.emf"/><Relationship Id="rId12" Type="http://schemas.openxmlformats.org/officeDocument/2006/relationships/image" Target="../media/image61.emf"/><Relationship Id="rId2" Type="http://schemas.openxmlformats.org/officeDocument/2006/relationships/image" Target="../media/image51.emf"/><Relationship Id="rId1" Type="http://schemas.openxmlformats.org/officeDocument/2006/relationships/image" Target="../media/image50.emf"/><Relationship Id="rId6" Type="http://schemas.openxmlformats.org/officeDocument/2006/relationships/image" Target="../media/image55.emf"/><Relationship Id="rId11" Type="http://schemas.openxmlformats.org/officeDocument/2006/relationships/image" Target="../media/image60.wmf"/><Relationship Id="rId5" Type="http://schemas.openxmlformats.org/officeDocument/2006/relationships/image" Target="../media/image54.emf"/><Relationship Id="rId10" Type="http://schemas.openxmlformats.org/officeDocument/2006/relationships/image" Target="../media/image59.emf"/><Relationship Id="rId4" Type="http://schemas.openxmlformats.org/officeDocument/2006/relationships/image" Target="../media/image53.emf"/><Relationship Id="rId9" Type="http://schemas.openxmlformats.org/officeDocument/2006/relationships/image" Target="../media/image58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Relationship Id="rId6" Type="http://schemas.openxmlformats.org/officeDocument/2006/relationships/image" Target="../media/image75.emf"/><Relationship Id="rId5" Type="http://schemas.openxmlformats.org/officeDocument/2006/relationships/image" Target="../media/image74.wmf"/><Relationship Id="rId4" Type="http://schemas.openxmlformats.org/officeDocument/2006/relationships/image" Target="../media/image7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4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4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1FAF154-94BE-43B9-874E-56D36642E12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90951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706438"/>
            <a:ext cx="4646613" cy="348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01675" y="4414838"/>
            <a:ext cx="5607050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0416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17513">
              <a:tabLst>
                <a:tab pos="661988" algn="l"/>
                <a:tab pos="1323975" algn="l"/>
                <a:tab pos="1985963" algn="l"/>
                <a:tab pos="2647950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3967163" y="0"/>
            <a:ext cx="30416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17513">
              <a:tabLst>
                <a:tab pos="661988" algn="l"/>
                <a:tab pos="1323975" algn="l"/>
                <a:tab pos="1985963" algn="l"/>
                <a:tab pos="2647950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8831263"/>
            <a:ext cx="30416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417513">
              <a:tabLst>
                <a:tab pos="661988" algn="l"/>
                <a:tab pos="1323975" algn="l"/>
                <a:tab pos="1985963" algn="l"/>
                <a:tab pos="2647950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3967163" y="8831263"/>
            <a:ext cx="30416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417513">
              <a:tabLst>
                <a:tab pos="661988" algn="l"/>
                <a:tab pos="1323975" algn="l"/>
                <a:tab pos="1985963" algn="l"/>
                <a:tab pos="2647950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A86642BA-6C9A-44BD-BB77-EAAA1F8C1F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2664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677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257" indent="-285484" algn="l" defTabSz="45677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1932" indent="-228388" algn="l" defTabSz="45677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598708" indent="-228388" algn="l" defTabSz="45677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5481" indent="-228388" algn="l" defTabSz="45677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3867" algn="l" defTabSz="91354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642" algn="l" defTabSz="91354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415" algn="l" defTabSz="91354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190" algn="l" defTabSz="91354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AEE09A87-4A2E-4A67-B90E-F8ECD7706BE5}" type="slidenum">
              <a:rPr lang="en-US" sz="1300" smtClean="0">
                <a:solidFill>
                  <a:srgbClr val="000000"/>
                </a:solidFill>
                <a:latin typeface="Times New Roman" pitchFamily="18" charset="0"/>
              </a:rPr>
              <a:pPr eaLnBrk="1"/>
              <a:t>6</a:t>
            </a:fld>
            <a:endParaRPr lang="en-US" sz="13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8851" name="Rectangle 7"/>
          <p:cNvSpPr txBox="1">
            <a:spLocks noGrp="1"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/>
          <a:lstStyle>
            <a:lvl1pPr defTabSz="930275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930275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930275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930275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930275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02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02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02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02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fld id="{1DF30078-5086-4A93-A73E-6A2BF3332F43}" type="slidenum">
              <a:rPr lang="en-US" sz="1800"/>
              <a:pPr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6</a:t>
            </a:fld>
            <a:endParaRPr lang="en-US" sz="1800"/>
          </a:p>
        </p:txBody>
      </p:sp>
      <p:sp>
        <p:nvSpPr>
          <p:cNvPr id="788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60488" y="892175"/>
            <a:ext cx="4289425" cy="3217863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788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4263" y="4422775"/>
            <a:ext cx="4846637" cy="3573463"/>
          </a:xfrm>
          <a:noFill/>
        </p:spPr>
        <p:txBody>
          <a:bodyPr wrap="none" lIns="92958" tIns="46479" rIns="92958" bIns="46479" anchor="ctr"/>
          <a:lstStyle/>
          <a:p>
            <a:pPr defTabSz="914400"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2898B8F9-2553-4F06-BE38-7F83CFB75687}" type="slidenum">
              <a:rPr lang="en-US" sz="1300" smtClean="0">
                <a:solidFill>
                  <a:srgbClr val="000000"/>
                </a:solidFill>
                <a:latin typeface="Times New Roman" pitchFamily="18" charset="0"/>
              </a:rPr>
              <a:pPr eaLnBrk="1"/>
              <a:t>54</a:t>
            </a:fld>
            <a:endParaRPr lang="en-US" sz="13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3975100" y="8831263"/>
            <a:ext cx="30353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46" tIns="46623" rIns="93246" bIns="46623" anchor="b"/>
          <a:lstStyle>
            <a:lvl1pPr defTabSz="933450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933450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933450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933450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933450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fld id="{08FE8D10-8391-46D7-8FF3-7E3CAA7FE0B2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t>54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5325"/>
            <a:ext cx="4651375" cy="3489325"/>
          </a:xfrm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6237"/>
          </a:xfrm>
          <a:noFill/>
        </p:spPr>
        <p:txBody>
          <a:bodyPr lIns="93246" tIns="46623" rIns="93246" bIns="46623"/>
          <a:lstStyle/>
          <a:p>
            <a:pPr defTabSz="914400"/>
            <a:r>
              <a:rPr lang="en-US" b="1" dirty="0" smtClean="0">
                <a:solidFill>
                  <a:srgbClr val="000099"/>
                </a:solidFill>
              </a:rPr>
              <a:t>\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2898B8F9-2553-4F06-BE38-7F83CFB75687}" type="slidenum">
              <a:rPr lang="en-US" sz="1300" smtClean="0">
                <a:solidFill>
                  <a:srgbClr val="000000"/>
                </a:solidFill>
                <a:latin typeface="Times New Roman" pitchFamily="18" charset="0"/>
              </a:rPr>
              <a:pPr eaLnBrk="1"/>
              <a:t>55</a:t>
            </a:fld>
            <a:endParaRPr lang="en-US" sz="13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3975100" y="8831263"/>
            <a:ext cx="30353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46" tIns="46623" rIns="93246" bIns="46623" anchor="b"/>
          <a:lstStyle>
            <a:lvl1pPr defTabSz="933450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933450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933450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933450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933450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fld id="{08FE8D10-8391-46D7-8FF3-7E3CAA7FE0B2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t>55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5325"/>
            <a:ext cx="4651375" cy="3489325"/>
          </a:xfrm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6237"/>
          </a:xfrm>
          <a:noFill/>
        </p:spPr>
        <p:txBody>
          <a:bodyPr lIns="93246" tIns="46623" rIns="93246" bIns="46623"/>
          <a:lstStyle/>
          <a:p>
            <a:pPr defTabSz="914400"/>
            <a:r>
              <a:rPr lang="en-US" b="1" dirty="0" smtClean="0">
                <a:solidFill>
                  <a:srgbClr val="000099"/>
                </a:solidFill>
              </a:rPr>
              <a:t>\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2898B8F9-2553-4F06-BE38-7F83CFB75687}" type="slidenum">
              <a:rPr lang="en-US" sz="1300" smtClean="0">
                <a:solidFill>
                  <a:srgbClr val="000000"/>
                </a:solidFill>
                <a:latin typeface="Times New Roman" pitchFamily="18" charset="0"/>
              </a:rPr>
              <a:pPr eaLnBrk="1"/>
              <a:t>56</a:t>
            </a:fld>
            <a:endParaRPr lang="en-US" sz="13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3975100" y="8831263"/>
            <a:ext cx="30353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46" tIns="46623" rIns="93246" bIns="46623" anchor="b"/>
          <a:lstStyle>
            <a:lvl1pPr defTabSz="933450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933450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933450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933450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933450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fld id="{08FE8D10-8391-46D7-8FF3-7E3CAA7FE0B2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t>56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5325"/>
            <a:ext cx="4651375" cy="3489325"/>
          </a:xfrm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6237"/>
          </a:xfrm>
          <a:noFill/>
        </p:spPr>
        <p:txBody>
          <a:bodyPr lIns="93246" tIns="46623" rIns="93246" bIns="46623"/>
          <a:lstStyle/>
          <a:p>
            <a:pPr defTabSz="914400"/>
            <a:r>
              <a:rPr lang="en-US" b="1" dirty="0" smtClean="0">
                <a:solidFill>
                  <a:srgbClr val="000099"/>
                </a:solidFill>
              </a:rPr>
              <a:t>\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2898B8F9-2553-4F06-BE38-7F83CFB75687}" type="slidenum">
              <a:rPr lang="en-US" sz="1300" smtClean="0">
                <a:solidFill>
                  <a:srgbClr val="000000"/>
                </a:solidFill>
                <a:latin typeface="Times New Roman" pitchFamily="18" charset="0"/>
              </a:rPr>
              <a:pPr eaLnBrk="1"/>
              <a:t>57</a:t>
            </a:fld>
            <a:endParaRPr lang="en-US" sz="13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3975100" y="8831263"/>
            <a:ext cx="30353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46" tIns="46623" rIns="93246" bIns="46623" anchor="b"/>
          <a:lstStyle>
            <a:lvl1pPr defTabSz="933450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933450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933450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933450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933450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fld id="{08FE8D10-8391-46D7-8FF3-7E3CAA7FE0B2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t>57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5325"/>
            <a:ext cx="4651375" cy="3489325"/>
          </a:xfrm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6237"/>
          </a:xfrm>
          <a:noFill/>
        </p:spPr>
        <p:txBody>
          <a:bodyPr lIns="93246" tIns="46623" rIns="93246" bIns="46623"/>
          <a:lstStyle/>
          <a:p>
            <a:pPr defTabSz="914400"/>
            <a:endParaRPr lang="en-US" b="1" dirty="0" smtClean="0">
              <a:solidFill>
                <a:srgbClr val="000099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defTabSz="465138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57238" indent="-292100" defTabSz="465138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65225" indent="-233363" defTabSz="465138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30363" indent="-233363" defTabSz="465138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97088" indent="-233363" defTabSz="465138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54288" indent="-233363" defTabSz="465138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3011488" indent="-233363" defTabSz="465138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68688" indent="-233363" defTabSz="465138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925888" indent="-233363" defTabSz="465138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67F7577-A67A-43C8-B03D-7F2B8A8B70FB}" type="slidenum">
              <a:rPr lang="en-US" sz="1200" b="0"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64</a:t>
            </a:fld>
            <a:endParaRPr lang="en-US" sz="1200" b="0">
              <a:latin typeface="Calibri" pitchFamily="34" charset="0"/>
            </a:endParaRPr>
          </a:p>
        </p:txBody>
      </p:sp>
      <p:sp>
        <p:nvSpPr>
          <p:cNvPr id="23040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230404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/>
          <a:p>
            <a:pPr defTabSz="457200"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AEE09A87-4A2E-4A67-B90E-F8ECD7706BE5}" type="slidenum">
              <a:rPr lang="en-US" sz="1300" smtClean="0">
                <a:solidFill>
                  <a:srgbClr val="000000"/>
                </a:solidFill>
                <a:latin typeface="Times New Roman" pitchFamily="18" charset="0"/>
              </a:rPr>
              <a:pPr eaLnBrk="1"/>
              <a:t>7</a:t>
            </a:fld>
            <a:endParaRPr lang="en-US" sz="13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8851" name="Rectangle 7"/>
          <p:cNvSpPr txBox="1">
            <a:spLocks noGrp="1"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/>
          <a:lstStyle>
            <a:lvl1pPr defTabSz="930275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930275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930275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930275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930275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02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02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02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02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fld id="{1DF30078-5086-4A93-A73E-6A2BF3332F43}" type="slidenum">
              <a:rPr lang="en-US" sz="1800"/>
              <a:pPr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7</a:t>
            </a:fld>
            <a:endParaRPr lang="en-US" sz="1800"/>
          </a:p>
        </p:txBody>
      </p:sp>
      <p:sp>
        <p:nvSpPr>
          <p:cNvPr id="788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60488" y="892175"/>
            <a:ext cx="4289425" cy="3217863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788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4263" y="4422775"/>
            <a:ext cx="4846637" cy="3573463"/>
          </a:xfrm>
          <a:noFill/>
        </p:spPr>
        <p:txBody>
          <a:bodyPr wrap="none" lIns="92958" tIns="46479" rIns="92958" bIns="46479" anchor="ctr"/>
          <a:lstStyle/>
          <a:p>
            <a:pPr defTabSz="914400"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AEE09A87-4A2E-4A67-B90E-F8ECD7706BE5}" type="slidenum">
              <a:rPr lang="en-US" sz="1300" smtClean="0">
                <a:solidFill>
                  <a:srgbClr val="000000"/>
                </a:solidFill>
                <a:latin typeface="Times New Roman" pitchFamily="18" charset="0"/>
              </a:rPr>
              <a:pPr eaLnBrk="1"/>
              <a:t>8</a:t>
            </a:fld>
            <a:endParaRPr lang="en-US" sz="13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8851" name="Rectangle 7"/>
          <p:cNvSpPr txBox="1">
            <a:spLocks noGrp="1"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/>
          <a:lstStyle>
            <a:lvl1pPr defTabSz="930275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930275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930275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930275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930275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02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02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02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02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fld id="{1DF30078-5086-4A93-A73E-6A2BF3332F43}" type="slidenum">
              <a:rPr lang="en-US" sz="1800"/>
              <a:pPr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8</a:t>
            </a:fld>
            <a:endParaRPr lang="en-US" sz="1800"/>
          </a:p>
        </p:txBody>
      </p:sp>
      <p:sp>
        <p:nvSpPr>
          <p:cNvPr id="788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60488" y="892175"/>
            <a:ext cx="4289425" cy="3217863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788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4263" y="4422775"/>
            <a:ext cx="4846637" cy="3573463"/>
          </a:xfrm>
          <a:noFill/>
        </p:spPr>
        <p:txBody>
          <a:bodyPr wrap="none" lIns="92958" tIns="46479" rIns="92958" bIns="46479" anchor="ctr"/>
          <a:lstStyle/>
          <a:p>
            <a:pPr defTabSz="914400"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AEE09A87-4A2E-4A67-B90E-F8ECD7706BE5}" type="slidenum">
              <a:rPr lang="en-US" sz="1300" smtClean="0">
                <a:solidFill>
                  <a:srgbClr val="000000"/>
                </a:solidFill>
                <a:latin typeface="Times New Roman" pitchFamily="18" charset="0"/>
              </a:rPr>
              <a:pPr eaLnBrk="1"/>
              <a:t>9</a:t>
            </a:fld>
            <a:endParaRPr lang="en-US" sz="13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8851" name="Rectangle 7"/>
          <p:cNvSpPr txBox="1">
            <a:spLocks noGrp="1"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/>
          <a:lstStyle>
            <a:lvl1pPr defTabSz="930275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930275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930275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930275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930275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02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02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02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02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fld id="{1DF30078-5086-4A93-A73E-6A2BF3332F43}" type="slidenum">
              <a:rPr lang="en-US" sz="1800"/>
              <a:pPr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9</a:t>
            </a:fld>
            <a:endParaRPr lang="en-US" sz="1800"/>
          </a:p>
        </p:txBody>
      </p:sp>
      <p:sp>
        <p:nvSpPr>
          <p:cNvPr id="788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60488" y="892175"/>
            <a:ext cx="4289425" cy="3217863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788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4263" y="4422775"/>
            <a:ext cx="4846637" cy="3573463"/>
          </a:xfrm>
          <a:noFill/>
        </p:spPr>
        <p:txBody>
          <a:bodyPr wrap="none" lIns="92958" tIns="46479" rIns="92958" bIns="46479" anchor="ctr"/>
          <a:lstStyle/>
          <a:p>
            <a:pPr defTabSz="914400"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AEE09A87-4A2E-4A67-B90E-F8ECD7706BE5}" type="slidenum">
              <a:rPr lang="en-US" sz="1300" smtClean="0">
                <a:solidFill>
                  <a:srgbClr val="000000"/>
                </a:solidFill>
                <a:latin typeface="Times New Roman" pitchFamily="18" charset="0"/>
              </a:rPr>
              <a:pPr eaLnBrk="1"/>
              <a:t>10</a:t>
            </a:fld>
            <a:endParaRPr lang="en-US" sz="13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8851" name="Rectangle 7"/>
          <p:cNvSpPr txBox="1">
            <a:spLocks noGrp="1"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/>
          <a:lstStyle>
            <a:lvl1pPr defTabSz="930275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930275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930275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930275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930275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02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02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02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02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fld id="{1DF30078-5086-4A93-A73E-6A2BF3332F43}" type="slidenum">
              <a:rPr lang="en-US" sz="1800"/>
              <a:pPr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10</a:t>
            </a:fld>
            <a:endParaRPr lang="en-US" sz="1800"/>
          </a:p>
        </p:txBody>
      </p:sp>
      <p:sp>
        <p:nvSpPr>
          <p:cNvPr id="788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60488" y="892175"/>
            <a:ext cx="4289425" cy="3217863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788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4263" y="4422775"/>
            <a:ext cx="4846637" cy="3573463"/>
          </a:xfrm>
          <a:noFill/>
        </p:spPr>
        <p:txBody>
          <a:bodyPr wrap="none" lIns="92958" tIns="46479" rIns="92958" bIns="46479" anchor="ctr"/>
          <a:lstStyle/>
          <a:p>
            <a:pPr defTabSz="914400"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2898B8F9-2553-4F06-BE38-7F83CFB75687}" type="slidenum">
              <a:rPr lang="en-US" sz="1300" smtClean="0">
                <a:solidFill>
                  <a:srgbClr val="000000"/>
                </a:solidFill>
                <a:latin typeface="Times New Roman" pitchFamily="18" charset="0"/>
              </a:rPr>
              <a:pPr eaLnBrk="1"/>
              <a:t>48</a:t>
            </a:fld>
            <a:endParaRPr lang="en-US" sz="13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3975100" y="8831263"/>
            <a:ext cx="30353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46" tIns="46623" rIns="93246" bIns="46623" anchor="b"/>
          <a:lstStyle>
            <a:lvl1pPr defTabSz="933450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933450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933450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933450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933450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fld id="{08FE8D10-8391-46D7-8FF3-7E3CAA7FE0B2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t>48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5325"/>
            <a:ext cx="4651375" cy="3489325"/>
          </a:xfrm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6237"/>
          </a:xfrm>
          <a:noFill/>
        </p:spPr>
        <p:txBody>
          <a:bodyPr lIns="93246" tIns="46623" rIns="93246" bIns="46623"/>
          <a:lstStyle/>
          <a:p>
            <a:pPr defTabSz="914400"/>
            <a:r>
              <a:rPr lang="en-US" b="1" dirty="0" smtClean="0">
                <a:solidFill>
                  <a:srgbClr val="000099"/>
                </a:solidFill>
              </a:rPr>
              <a:t>\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2898B8F9-2553-4F06-BE38-7F83CFB75687}" type="slidenum">
              <a:rPr lang="en-US" sz="1300" smtClean="0">
                <a:solidFill>
                  <a:srgbClr val="000000"/>
                </a:solidFill>
                <a:latin typeface="Times New Roman" pitchFamily="18" charset="0"/>
              </a:rPr>
              <a:pPr eaLnBrk="1"/>
              <a:t>49</a:t>
            </a:fld>
            <a:endParaRPr lang="en-US" sz="13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3975100" y="8831263"/>
            <a:ext cx="30353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46" tIns="46623" rIns="93246" bIns="46623" anchor="b"/>
          <a:lstStyle>
            <a:lvl1pPr defTabSz="933450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933450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933450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933450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933450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fld id="{08FE8D10-8391-46D7-8FF3-7E3CAA7FE0B2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t>49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5325"/>
            <a:ext cx="4651375" cy="3489325"/>
          </a:xfrm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6237"/>
          </a:xfrm>
          <a:noFill/>
        </p:spPr>
        <p:txBody>
          <a:bodyPr lIns="93246" tIns="46623" rIns="93246" bIns="46623"/>
          <a:lstStyle/>
          <a:p>
            <a:pPr defTabSz="914400"/>
            <a:r>
              <a:rPr lang="en-US" b="1" dirty="0" smtClean="0">
                <a:solidFill>
                  <a:srgbClr val="000099"/>
                </a:solidFill>
              </a:rPr>
              <a:t>\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2898B8F9-2553-4F06-BE38-7F83CFB75687}" type="slidenum">
              <a:rPr lang="en-US" sz="1300" smtClean="0">
                <a:solidFill>
                  <a:srgbClr val="000000"/>
                </a:solidFill>
                <a:latin typeface="Times New Roman" pitchFamily="18" charset="0"/>
              </a:rPr>
              <a:pPr eaLnBrk="1"/>
              <a:t>52</a:t>
            </a:fld>
            <a:endParaRPr lang="en-US" sz="13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3975100" y="8831263"/>
            <a:ext cx="30353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46" tIns="46623" rIns="93246" bIns="46623" anchor="b"/>
          <a:lstStyle>
            <a:lvl1pPr defTabSz="933450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933450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933450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933450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933450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fld id="{08FE8D10-8391-46D7-8FF3-7E3CAA7FE0B2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t>52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5325"/>
            <a:ext cx="4651375" cy="3489325"/>
          </a:xfrm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6237"/>
          </a:xfrm>
          <a:noFill/>
        </p:spPr>
        <p:txBody>
          <a:bodyPr lIns="93246" tIns="46623" rIns="93246" bIns="46623"/>
          <a:lstStyle/>
          <a:p>
            <a:pPr defTabSz="914400"/>
            <a:r>
              <a:rPr lang="en-US" b="1" dirty="0" smtClean="0">
                <a:solidFill>
                  <a:srgbClr val="000099"/>
                </a:solidFill>
              </a:rPr>
              <a:t>\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417513" eaLnBrk="0"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75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1988" algn="l"/>
                <a:tab pos="1323975" algn="l"/>
                <a:tab pos="1985963" algn="l"/>
                <a:tab pos="2647950" algn="l"/>
              </a:tabLs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2898B8F9-2553-4F06-BE38-7F83CFB75687}" type="slidenum">
              <a:rPr lang="en-US" sz="1300" smtClean="0">
                <a:solidFill>
                  <a:srgbClr val="000000"/>
                </a:solidFill>
                <a:latin typeface="Times New Roman" pitchFamily="18" charset="0"/>
              </a:rPr>
              <a:pPr eaLnBrk="1"/>
              <a:t>53</a:t>
            </a:fld>
            <a:endParaRPr lang="en-US" sz="13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3975100" y="8831263"/>
            <a:ext cx="30353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46" tIns="46623" rIns="93246" bIns="46623" anchor="b"/>
          <a:lstStyle>
            <a:lvl1pPr defTabSz="933450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933450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933450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933450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933450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fld id="{08FE8D10-8391-46D7-8FF3-7E3CAA7FE0B2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t>53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5325"/>
            <a:ext cx="4651375" cy="3489325"/>
          </a:xfrm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6237"/>
          </a:xfrm>
          <a:noFill/>
        </p:spPr>
        <p:txBody>
          <a:bodyPr lIns="93246" tIns="46623" rIns="93246" bIns="46623"/>
          <a:lstStyle/>
          <a:p>
            <a:pPr defTabSz="914400"/>
            <a:r>
              <a:rPr lang="en-US" b="1" dirty="0" smtClean="0">
                <a:solidFill>
                  <a:srgbClr val="000099"/>
                </a:solidFill>
              </a:rPr>
              <a:t>\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869199"/>
            <a:ext cx="8568531" cy="5788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657" indent="0" algn="ctr">
              <a:buNone/>
              <a:defRPr/>
            </a:lvl2pPr>
            <a:lvl3pPr marL="1007317" indent="0" algn="ctr">
              <a:buNone/>
              <a:defRPr/>
            </a:lvl3pPr>
            <a:lvl4pPr marL="1510976" indent="0" algn="ctr">
              <a:buNone/>
              <a:defRPr/>
            </a:lvl4pPr>
            <a:lvl5pPr marL="2014632" indent="0" algn="ctr">
              <a:buNone/>
              <a:defRPr/>
            </a:lvl5pPr>
            <a:lvl6pPr marL="2518291" indent="0" algn="ctr">
              <a:buNone/>
              <a:defRPr/>
            </a:lvl6pPr>
            <a:lvl7pPr marL="3021949" indent="0" algn="ctr">
              <a:buNone/>
              <a:defRPr/>
            </a:lvl7pPr>
            <a:lvl8pPr marL="3525605" indent="0" algn="ctr">
              <a:buNone/>
              <a:defRPr/>
            </a:lvl8pPr>
            <a:lvl9pPr marL="402926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11914" y="7007225"/>
            <a:ext cx="3190875" cy="401638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1400">
                <a:solidFill>
                  <a:srgbClr val="95A8D3"/>
                </a:solidFill>
              </a:defRPr>
            </a:lvl1pPr>
          </a:lstStyle>
          <a:p>
            <a:r>
              <a:rPr lang="en-US" smtClean="0"/>
              <a:t>F. Bradamante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1400">
                <a:solidFill>
                  <a:srgbClr val="95A8D3"/>
                </a:solidFill>
              </a:defRPr>
            </a:lvl1pPr>
          </a:lstStyle>
          <a:p>
            <a:r>
              <a:rPr lang="en-US" smtClean="0"/>
              <a:t>LNF 19 dicembre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7543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1400">
                <a:solidFill>
                  <a:srgbClr val="95A8D3"/>
                </a:solidFill>
              </a:defRPr>
            </a:lvl1pPr>
          </a:lstStyle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11914" y="7007225"/>
            <a:ext cx="3190875" cy="401638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1400">
                <a:solidFill>
                  <a:srgbClr val="95A8D3"/>
                </a:solidFill>
              </a:defRPr>
            </a:lvl1pPr>
          </a:lstStyle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6737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11914" y="7007225"/>
            <a:ext cx="3190875" cy="401638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1400">
                <a:solidFill>
                  <a:srgbClr val="95A8D3"/>
                </a:solidFill>
              </a:defRPr>
            </a:lvl1pPr>
          </a:lstStyle>
          <a:p>
            <a:r>
              <a:rPr lang="en-US" smtClean="0"/>
              <a:t>F. Bradamante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1400">
                <a:solidFill>
                  <a:srgbClr val="95A8D3"/>
                </a:solidFill>
              </a:defRPr>
            </a:lvl1pPr>
          </a:lstStyle>
          <a:p>
            <a:r>
              <a:rPr lang="en-US" smtClean="0"/>
              <a:t>LNF 19 dicembre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2924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2993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11914" y="7007225"/>
            <a:ext cx="3190875" cy="401638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1400">
                <a:solidFill>
                  <a:srgbClr val="95A8D3"/>
                </a:solidFill>
              </a:defRPr>
            </a:lvl1pPr>
          </a:lstStyle>
          <a:p>
            <a:r>
              <a:rPr lang="en-US" smtClean="0"/>
              <a:t>F. Bradamante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1400">
                <a:solidFill>
                  <a:srgbClr val="95A8D3"/>
                </a:solidFill>
              </a:defRPr>
            </a:lvl1pPr>
          </a:lstStyle>
          <a:p>
            <a:r>
              <a:rPr lang="en-US" smtClean="0"/>
              <a:t>LNF 19 dicembre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3791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11914" y="7007225"/>
            <a:ext cx="3190875" cy="401638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1400">
                <a:solidFill>
                  <a:srgbClr val="95A8D3"/>
                </a:solidFill>
              </a:defRPr>
            </a:lvl1pPr>
          </a:lstStyle>
          <a:p>
            <a:r>
              <a:rPr lang="en-US" smtClean="0"/>
              <a:t>F. Bradamante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1400">
                <a:solidFill>
                  <a:srgbClr val="95A8D3"/>
                </a:solidFill>
              </a:defRPr>
            </a:lvl1pPr>
          </a:lstStyle>
          <a:p>
            <a:r>
              <a:rPr lang="en-US" smtClean="0"/>
              <a:t>LNF 19 dicembre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1257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vmlDrawing" Target="../drawings/vmlDrawing1.v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54" y="507676"/>
            <a:ext cx="6949681" cy="578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28" tIns="50366" rIns="100728" bIns="50366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Fare clic per modificare stile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47" y="1427938"/>
            <a:ext cx="8568531" cy="529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28" tIns="50366" rIns="100728" bIns="503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</a:p>
        </p:txBody>
      </p:sp>
      <p:graphicFrame>
        <p:nvGraphicFramePr>
          <p:cNvPr id="183301" name="Object 3"/>
          <p:cNvGraphicFramePr>
            <a:graphicFrameLocks noChangeAspect="1"/>
          </p:cNvGraphicFramePr>
          <p:nvPr userDrawn="1"/>
        </p:nvGraphicFramePr>
        <p:xfrm>
          <a:off x="3864242" y="3674842"/>
          <a:ext cx="6216385" cy="3884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22" name="Clip" r:id="rId7" imgW="2438095" imgH="2438095" progId="">
                  <p:embed/>
                </p:oleObj>
              </mc:Choice>
              <mc:Fallback>
                <p:oleObj name="Clip" r:id="rId7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lum bright="40000" contrast="-6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37505"/>
                      <a:stretch>
                        <a:fillRect/>
                      </a:stretch>
                    </p:blipFill>
                    <p:spPr bwMode="auto">
                      <a:xfrm>
                        <a:off x="3864242" y="3674842"/>
                        <a:ext cx="6216385" cy="38848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5F99A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000099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3302" name="Rectangle 6"/>
          <p:cNvSpPr>
            <a:spLocks noChangeArrowheads="1"/>
          </p:cNvSpPr>
          <p:nvPr userDrawn="1"/>
        </p:nvSpPr>
        <p:spPr bwMode="auto">
          <a:xfrm>
            <a:off x="3780234" y="3359858"/>
            <a:ext cx="6300391" cy="4199819"/>
          </a:xfrm>
          <a:prstGeom prst="rect">
            <a:avLst/>
          </a:prstGeom>
          <a:solidFill>
            <a:srgbClr val="FFFFFF">
              <a:alpha val="71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28" tIns="50366" rIns="100728" bIns="50366" anchor="ctr"/>
          <a:lstStyle/>
          <a:p>
            <a:pPr defTabSz="91383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endParaRPr lang="en-US" sz="2600" b="1" smtClean="0">
              <a:solidFill>
                <a:srgbClr val="000000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11914" y="7007225"/>
            <a:ext cx="3190875" cy="401638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1400">
                <a:solidFill>
                  <a:srgbClr val="95A8D3"/>
                </a:solidFill>
              </a:defRPr>
            </a:lvl1pPr>
          </a:lstStyle>
          <a:p>
            <a:r>
              <a:rPr lang="en-US" smtClean="0"/>
              <a:t>F. Bradamante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1400">
                <a:solidFill>
                  <a:srgbClr val="95A8D3"/>
                </a:solidFill>
              </a:defRPr>
            </a:lvl1pPr>
          </a:lstStyle>
          <a:p>
            <a:r>
              <a:rPr lang="en-US" smtClean="0"/>
              <a:t>LNF 19 dicembre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310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7" r:id="rId4"/>
  </p:sldLayoutIdLst>
  <p:transition/>
  <p:timing>
    <p:tnLst>
      <p:par>
        <p:cTn id="1" dur="indefinite" restart="never" nodeType="tmRoot"/>
      </p:par>
    </p:tnLst>
  </p:timing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rgbClr val="003399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rgbClr val="003399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rgbClr val="003399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rgbClr val="003399"/>
          </a:solidFill>
          <a:latin typeface="Arial" charset="0"/>
        </a:defRPr>
      </a:lvl5pPr>
      <a:lvl6pPr marL="503657" algn="l" rtl="0" eaLnBrk="0" fontAlgn="base" hangingPunct="0">
        <a:spcBef>
          <a:spcPct val="0"/>
        </a:spcBef>
        <a:spcAft>
          <a:spcPct val="0"/>
        </a:spcAft>
        <a:defRPr sz="3100" b="1">
          <a:solidFill>
            <a:srgbClr val="003399"/>
          </a:solidFill>
          <a:latin typeface="Arial" charset="0"/>
        </a:defRPr>
      </a:lvl6pPr>
      <a:lvl7pPr marL="1007317" algn="l" rtl="0" eaLnBrk="0" fontAlgn="base" hangingPunct="0">
        <a:spcBef>
          <a:spcPct val="0"/>
        </a:spcBef>
        <a:spcAft>
          <a:spcPct val="0"/>
        </a:spcAft>
        <a:defRPr sz="3100" b="1">
          <a:solidFill>
            <a:srgbClr val="003399"/>
          </a:solidFill>
          <a:latin typeface="Arial" charset="0"/>
        </a:defRPr>
      </a:lvl7pPr>
      <a:lvl8pPr marL="1510976" algn="l" rtl="0" eaLnBrk="0" fontAlgn="base" hangingPunct="0">
        <a:spcBef>
          <a:spcPct val="0"/>
        </a:spcBef>
        <a:spcAft>
          <a:spcPct val="0"/>
        </a:spcAft>
        <a:defRPr sz="3100" b="1">
          <a:solidFill>
            <a:srgbClr val="003399"/>
          </a:solidFill>
          <a:latin typeface="Arial" charset="0"/>
        </a:defRPr>
      </a:lvl8pPr>
      <a:lvl9pPr marL="2014632" algn="l" rtl="0" eaLnBrk="0" fontAlgn="base" hangingPunct="0">
        <a:spcBef>
          <a:spcPct val="0"/>
        </a:spcBef>
        <a:spcAft>
          <a:spcPct val="0"/>
        </a:spcAft>
        <a:defRPr sz="3100" b="1">
          <a:solidFill>
            <a:srgbClr val="003399"/>
          </a:solidFill>
          <a:latin typeface="Arial" charset="0"/>
        </a:defRPr>
      </a:lvl9pPr>
    </p:titleStyle>
    <p:bodyStyle>
      <a:lvl1pPr marL="258823" indent="-258823" algn="l" rtl="0" eaLnBrk="0" fontAlgn="base" hangingPunct="0">
        <a:spcBef>
          <a:spcPct val="20000"/>
        </a:spcBef>
        <a:spcAft>
          <a:spcPct val="0"/>
        </a:spcAft>
        <a:defRPr sz="2200" b="1">
          <a:solidFill>
            <a:srgbClr val="FF0000"/>
          </a:solidFill>
          <a:latin typeface="+mn-lt"/>
          <a:ea typeface="+mn-ea"/>
          <a:cs typeface="+mn-cs"/>
        </a:defRPr>
      </a:lvl1pPr>
      <a:lvl2pPr marL="690782" indent="-187123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2200">
          <a:solidFill>
            <a:srgbClr val="FF0000"/>
          </a:solidFill>
          <a:latin typeface="+mn-lt"/>
        </a:defRPr>
      </a:lvl2pPr>
      <a:lvl3pPr marL="1192691" indent="-185375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96349" indent="-185375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rgbClr val="FF0000"/>
          </a:solidFill>
          <a:latin typeface="+mn-lt"/>
        </a:defRPr>
      </a:lvl4pPr>
      <a:lvl5pPr marL="2200007" indent="-185375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rgbClr val="FF0000"/>
          </a:solidFill>
          <a:latin typeface="+mn-lt"/>
        </a:defRPr>
      </a:lvl5pPr>
      <a:lvl6pPr marL="2703664" indent="-185375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rgbClr val="FF0000"/>
          </a:solidFill>
          <a:latin typeface="+mn-lt"/>
        </a:defRPr>
      </a:lvl6pPr>
      <a:lvl7pPr marL="3207322" indent="-185375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rgbClr val="FF0000"/>
          </a:solidFill>
          <a:latin typeface="+mn-lt"/>
        </a:defRPr>
      </a:lvl7pPr>
      <a:lvl8pPr marL="3710981" indent="-185375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rgbClr val="FF0000"/>
          </a:solidFill>
          <a:latin typeface="+mn-lt"/>
        </a:defRPr>
      </a:lvl8pPr>
      <a:lvl9pPr marL="4214639" indent="-185375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rgbClr val="FF0000"/>
          </a:solidFill>
          <a:latin typeface="+mn-lt"/>
        </a:defRPr>
      </a:lvl9pPr>
    </p:bodyStyle>
    <p:otherStyle>
      <a:defPPr>
        <a:defRPr lang="en-US"/>
      </a:defPPr>
      <a:lvl1pPr marL="0" algn="l" defTabSz="100731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657" algn="l" defTabSz="100731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317" algn="l" defTabSz="100731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0976" algn="l" defTabSz="100731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4632" algn="l" defTabSz="100731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8291" algn="l" defTabSz="100731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1949" algn="l" defTabSz="100731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5605" algn="l" defTabSz="100731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9265" algn="l" defTabSz="100731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54" y="507676"/>
            <a:ext cx="6949681" cy="578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28" tIns="50366" rIns="100728" bIns="50366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Fare clic per modificare stile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47" y="1427938"/>
            <a:ext cx="8568531" cy="529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28" tIns="50366" rIns="100728" bIns="503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11914" y="7007225"/>
            <a:ext cx="3190875" cy="401638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1400">
                <a:solidFill>
                  <a:srgbClr val="95A8D3"/>
                </a:solidFill>
              </a:defRPr>
            </a:lvl1pPr>
          </a:lstStyle>
          <a:p>
            <a:r>
              <a:rPr lang="en-US" smtClean="0"/>
              <a:t>F. Bradamante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1400">
                <a:solidFill>
                  <a:srgbClr val="95A8D3"/>
                </a:solidFill>
              </a:defRPr>
            </a:lvl1pPr>
          </a:lstStyle>
          <a:p>
            <a:r>
              <a:rPr lang="en-US" smtClean="0"/>
              <a:t>LNF 19 dicembre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552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</p:sldLayoutIdLst>
  <p:transition/>
  <p:timing>
    <p:tnLst>
      <p:par>
        <p:cTn id="1" dur="indefinite" restart="never" nodeType="tmRoot"/>
      </p:par>
    </p:tnLst>
  </p:timing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rgbClr val="003399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rgbClr val="003399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rgbClr val="003399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rgbClr val="003399"/>
          </a:solidFill>
          <a:latin typeface="Arial" charset="0"/>
        </a:defRPr>
      </a:lvl5pPr>
      <a:lvl6pPr marL="503657" algn="l" rtl="0" eaLnBrk="0" fontAlgn="base" hangingPunct="0">
        <a:spcBef>
          <a:spcPct val="0"/>
        </a:spcBef>
        <a:spcAft>
          <a:spcPct val="0"/>
        </a:spcAft>
        <a:defRPr sz="3100" b="1">
          <a:solidFill>
            <a:srgbClr val="003399"/>
          </a:solidFill>
          <a:latin typeface="Arial" charset="0"/>
        </a:defRPr>
      </a:lvl6pPr>
      <a:lvl7pPr marL="1007317" algn="l" rtl="0" eaLnBrk="0" fontAlgn="base" hangingPunct="0">
        <a:spcBef>
          <a:spcPct val="0"/>
        </a:spcBef>
        <a:spcAft>
          <a:spcPct val="0"/>
        </a:spcAft>
        <a:defRPr sz="3100" b="1">
          <a:solidFill>
            <a:srgbClr val="003399"/>
          </a:solidFill>
          <a:latin typeface="Arial" charset="0"/>
        </a:defRPr>
      </a:lvl7pPr>
      <a:lvl8pPr marL="1510976" algn="l" rtl="0" eaLnBrk="0" fontAlgn="base" hangingPunct="0">
        <a:spcBef>
          <a:spcPct val="0"/>
        </a:spcBef>
        <a:spcAft>
          <a:spcPct val="0"/>
        </a:spcAft>
        <a:defRPr sz="3100" b="1">
          <a:solidFill>
            <a:srgbClr val="003399"/>
          </a:solidFill>
          <a:latin typeface="Arial" charset="0"/>
        </a:defRPr>
      </a:lvl8pPr>
      <a:lvl9pPr marL="2014632" algn="l" rtl="0" eaLnBrk="0" fontAlgn="base" hangingPunct="0">
        <a:spcBef>
          <a:spcPct val="0"/>
        </a:spcBef>
        <a:spcAft>
          <a:spcPct val="0"/>
        </a:spcAft>
        <a:defRPr sz="3100" b="1">
          <a:solidFill>
            <a:srgbClr val="003399"/>
          </a:solidFill>
          <a:latin typeface="Arial" charset="0"/>
        </a:defRPr>
      </a:lvl9pPr>
    </p:titleStyle>
    <p:bodyStyle>
      <a:lvl1pPr marL="258823" indent="-258823" algn="l" rtl="0" eaLnBrk="0" fontAlgn="base" hangingPunct="0">
        <a:spcBef>
          <a:spcPct val="20000"/>
        </a:spcBef>
        <a:spcAft>
          <a:spcPct val="0"/>
        </a:spcAft>
        <a:defRPr sz="2200" b="1">
          <a:solidFill>
            <a:srgbClr val="FF0000"/>
          </a:solidFill>
          <a:latin typeface="+mn-lt"/>
          <a:ea typeface="+mn-ea"/>
          <a:cs typeface="+mn-cs"/>
        </a:defRPr>
      </a:lvl1pPr>
      <a:lvl2pPr marL="690782" indent="-187123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2200">
          <a:solidFill>
            <a:srgbClr val="FF0000"/>
          </a:solidFill>
          <a:latin typeface="+mn-lt"/>
        </a:defRPr>
      </a:lvl2pPr>
      <a:lvl3pPr marL="1192691" indent="-185375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96349" indent="-185375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rgbClr val="FF0000"/>
          </a:solidFill>
          <a:latin typeface="+mn-lt"/>
        </a:defRPr>
      </a:lvl4pPr>
      <a:lvl5pPr marL="2200007" indent="-185375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rgbClr val="FF0000"/>
          </a:solidFill>
          <a:latin typeface="+mn-lt"/>
        </a:defRPr>
      </a:lvl5pPr>
      <a:lvl6pPr marL="2703664" indent="-185375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rgbClr val="FF0000"/>
          </a:solidFill>
          <a:latin typeface="+mn-lt"/>
        </a:defRPr>
      </a:lvl6pPr>
      <a:lvl7pPr marL="3207322" indent="-185375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rgbClr val="FF0000"/>
          </a:solidFill>
          <a:latin typeface="+mn-lt"/>
        </a:defRPr>
      </a:lvl7pPr>
      <a:lvl8pPr marL="3710981" indent="-185375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rgbClr val="FF0000"/>
          </a:solidFill>
          <a:latin typeface="+mn-lt"/>
        </a:defRPr>
      </a:lvl8pPr>
      <a:lvl9pPr marL="4214639" indent="-185375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rgbClr val="FF0000"/>
          </a:solidFill>
          <a:latin typeface="+mn-lt"/>
        </a:defRPr>
      </a:lvl9pPr>
    </p:bodyStyle>
    <p:otherStyle>
      <a:defPPr>
        <a:defRPr lang="en-US"/>
      </a:defPPr>
      <a:lvl1pPr marL="0" algn="l" defTabSz="100731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657" algn="l" defTabSz="100731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317" algn="l" defTabSz="100731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0976" algn="l" defTabSz="100731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4632" algn="l" defTabSz="100731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8291" algn="l" defTabSz="100731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1949" algn="l" defTabSz="100731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5605" algn="l" defTabSz="100731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9265" algn="l" defTabSz="100731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agenda.infn.it/conferenceModification.py/managementAccess?confId=5565" TargetMode="Externa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0.emf"/><Relationship Id="rId4" Type="http://schemas.openxmlformats.org/officeDocument/2006/relationships/oleObject" Target="../embeddings/oleObject2.bin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13" Type="http://schemas.openxmlformats.org/officeDocument/2006/relationships/image" Target="../media/image53.emf"/><Relationship Id="rId18" Type="http://schemas.openxmlformats.org/officeDocument/2006/relationships/image" Target="../media/image65.png"/><Relationship Id="rId26" Type="http://schemas.openxmlformats.org/officeDocument/2006/relationships/image" Target="../media/image58.emf"/><Relationship Id="rId3" Type="http://schemas.openxmlformats.org/officeDocument/2006/relationships/image" Target="../media/image62.png"/><Relationship Id="rId21" Type="http://schemas.openxmlformats.org/officeDocument/2006/relationships/image" Target="../media/image66.png"/><Relationship Id="rId34" Type="http://schemas.openxmlformats.org/officeDocument/2006/relationships/image" Target="../media/image61.emf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55.emf"/><Relationship Id="rId25" Type="http://schemas.openxmlformats.org/officeDocument/2006/relationships/oleObject" Target="../embeddings/oleObject11.bin"/><Relationship Id="rId33" Type="http://schemas.openxmlformats.org/officeDocument/2006/relationships/oleObject" Target="../embeddings/oleObject14.bin"/><Relationship Id="rId2" Type="http://schemas.openxmlformats.org/officeDocument/2006/relationships/slideLayout" Target="../slideLayouts/slideLayout5.xml"/><Relationship Id="rId16" Type="http://schemas.openxmlformats.org/officeDocument/2006/relationships/oleObject" Target="../embeddings/oleObject8.bin"/><Relationship Id="rId20" Type="http://schemas.openxmlformats.org/officeDocument/2006/relationships/image" Target="../media/image56.emf"/><Relationship Id="rId29" Type="http://schemas.openxmlformats.org/officeDocument/2006/relationships/image" Target="../media/image59.e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63.png"/><Relationship Id="rId11" Type="http://schemas.openxmlformats.org/officeDocument/2006/relationships/image" Target="../media/image52.emf"/><Relationship Id="rId24" Type="http://schemas.openxmlformats.org/officeDocument/2006/relationships/image" Target="../media/image67.png"/><Relationship Id="rId32" Type="http://schemas.openxmlformats.org/officeDocument/2006/relationships/image" Target="../media/image60.wmf"/><Relationship Id="rId5" Type="http://schemas.openxmlformats.org/officeDocument/2006/relationships/image" Target="../media/image50.emf"/><Relationship Id="rId15" Type="http://schemas.openxmlformats.org/officeDocument/2006/relationships/image" Target="../media/image54.emf"/><Relationship Id="rId23" Type="http://schemas.openxmlformats.org/officeDocument/2006/relationships/image" Target="../media/image57.emf"/><Relationship Id="rId28" Type="http://schemas.openxmlformats.org/officeDocument/2006/relationships/oleObject" Target="../embeddings/oleObject12.bin"/><Relationship Id="rId10" Type="http://schemas.openxmlformats.org/officeDocument/2006/relationships/oleObject" Target="../embeddings/oleObject5.bin"/><Relationship Id="rId19" Type="http://schemas.openxmlformats.org/officeDocument/2006/relationships/oleObject" Target="../embeddings/oleObject9.bin"/><Relationship Id="rId31" Type="http://schemas.openxmlformats.org/officeDocument/2006/relationships/oleObject" Target="../embeddings/oleObject13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64.png"/><Relationship Id="rId14" Type="http://schemas.openxmlformats.org/officeDocument/2006/relationships/oleObject" Target="../embeddings/oleObject7.bin"/><Relationship Id="rId22" Type="http://schemas.openxmlformats.org/officeDocument/2006/relationships/oleObject" Target="../embeddings/oleObject10.bin"/><Relationship Id="rId27" Type="http://schemas.openxmlformats.org/officeDocument/2006/relationships/image" Target="../media/image68.png"/><Relationship Id="rId30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13" Type="http://schemas.openxmlformats.org/officeDocument/2006/relationships/oleObject" Target="../embeddings/oleObject19.bin"/><Relationship Id="rId18" Type="http://schemas.openxmlformats.org/officeDocument/2006/relationships/image" Target="../media/image79.png"/><Relationship Id="rId3" Type="http://schemas.openxmlformats.org/officeDocument/2006/relationships/image" Target="../media/image76.png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73.wmf"/><Relationship Id="rId17" Type="http://schemas.openxmlformats.org/officeDocument/2006/relationships/image" Target="../media/image78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75.e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70.wmf"/><Relationship Id="rId11" Type="http://schemas.openxmlformats.org/officeDocument/2006/relationships/oleObject" Target="../embeddings/oleObject18.bin"/><Relationship Id="rId5" Type="http://schemas.openxmlformats.org/officeDocument/2006/relationships/oleObject" Target="../embeddings/oleObject15.bin"/><Relationship Id="rId15" Type="http://schemas.openxmlformats.org/officeDocument/2006/relationships/oleObject" Target="../embeddings/oleObject20.bin"/><Relationship Id="rId10" Type="http://schemas.openxmlformats.org/officeDocument/2006/relationships/image" Target="../media/image72.wmf"/><Relationship Id="rId4" Type="http://schemas.openxmlformats.org/officeDocument/2006/relationships/image" Target="../media/image77.png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74.w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w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w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13.png"/><Relationship Id="rId5" Type="http://schemas.openxmlformats.org/officeDocument/2006/relationships/image" Target="../media/image1.png"/><Relationship Id="rId4" Type="http://schemas.openxmlformats.org/officeDocument/2006/relationships/oleObject" Target="../embeddings/oleObject22.bin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5.wmf"/><Relationship Id="rId7" Type="http://schemas.openxmlformats.org/officeDocument/2006/relationships/image" Target="../media/image117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4.emf"/><Relationship Id="rId10" Type="http://schemas.openxmlformats.org/officeDocument/2006/relationships/image" Target="../media/image120.png"/><Relationship Id="rId4" Type="http://schemas.openxmlformats.org/officeDocument/2006/relationships/oleObject" Target="../embeddings/oleObject23.bin"/><Relationship Id="rId9" Type="http://schemas.openxmlformats.org/officeDocument/2006/relationships/image" Target="../media/image11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22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12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w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6"/>
          <p:cNvSpPr>
            <a:spLocks/>
          </p:cNvSpPr>
          <p:nvPr/>
        </p:nvSpPr>
        <p:spPr bwMode="auto">
          <a:xfrm>
            <a:off x="1154113" y="3703639"/>
            <a:ext cx="6781800" cy="904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69696"/>
                  </a:outerShdw>
                </a:effectLst>
              </a14:hiddenEffects>
            </a:ext>
          </a:extLst>
        </p:spPr>
        <p:txBody>
          <a:bodyPr wrap="square" lIns="99069" tIns="51518" rIns="99069" bIns="51518" anchor="ctr">
            <a:spAutoFit/>
          </a:bodyPr>
          <a:lstStyle/>
          <a:p>
            <a:pPr defTabSz="1007123" hangingPunct="1">
              <a:lnSpc>
                <a:spcPct val="100000"/>
              </a:lnSpc>
              <a:buClrTx/>
              <a:buSzTx/>
            </a:pPr>
            <a:r>
              <a:rPr lang="en-US" sz="2800" b="1" dirty="0">
                <a:solidFill>
                  <a:srgbClr val="000099"/>
                </a:solidFill>
              </a:rPr>
              <a:t>Franco </a:t>
            </a:r>
            <a:r>
              <a:rPr lang="en-US" sz="2800" b="1" dirty="0" err="1">
                <a:solidFill>
                  <a:srgbClr val="000099"/>
                </a:solidFill>
              </a:rPr>
              <a:t>Bradamante</a:t>
            </a:r>
            <a:endParaRPr lang="en-US" sz="2800" b="1" dirty="0">
              <a:solidFill>
                <a:srgbClr val="000099"/>
              </a:solidFill>
            </a:endParaRPr>
          </a:p>
          <a:p>
            <a:pPr defTabSz="1007123" hangingPunct="1">
              <a:lnSpc>
                <a:spcPct val="100000"/>
              </a:lnSpc>
              <a:buClrTx/>
              <a:buSzTx/>
            </a:pPr>
            <a:r>
              <a:rPr lang="en-US" sz="2400" b="1" dirty="0" err="1">
                <a:solidFill>
                  <a:srgbClr val="000099"/>
                </a:solidFill>
              </a:rPr>
              <a:t>Universita</a:t>
            </a:r>
            <a:r>
              <a:rPr lang="en-US" sz="2400" b="1" dirty="0">
                <a:solidFill>
                  <a:srgbClr val="000099"/>
                </a:solidFill>
              </a:rPr>
              <a:t>’ e </a:t>
            </a:r>
            <a:r>
              <a:rPr lang="en-US" sz="2400" b="1" dirty="0" err="1">
                <a:solidFill>
                  <a:srgbClr val="000099"/>
                </a:solidFill>
              </a:rPr>
              <a:t>Sezione</a:t>
            </a:r>
            <a:r>
              <a:rPr lang="en-US" sz="2400" b="1" dirty="0">
                <a:solidFill>
                  <a:srgbClr val="000099"/>
                </a:solidFill>
              </a:rPr>
              <a:t> INFN di Trieste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8631" y="1340903"/>
            <a:ext cx="6949681" cy="1834306"/>
          </a:xfrm>
        </p:spPr>
        <p:txBody>
          <a:bodyPr/>
          <a:lstStyle/>
          <a:p>
            <a:pPr defTabSz="1007123" hangingPunct="1">
              <a:lnSpc>
                <a:spcPct val="150000"/>
              </a:lnSpc>
            </a:pPr>
            <a:r>
              <a:rPr lang="en-US" sz="40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L’Esperimento</a:t>
            </a:r>
            <a:r>
              <a:rPr lang="en-US" sz="4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4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COMPASS</a:t>
            </a:r>
            <a:br>
              <a:rPr lang="en-US" sz="4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en-US" sz="4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al </a:t>
            </a:r>
            <a:r>
              <a:rPr lang="en-US" sz="4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CERN</a:t>
            </a:r>
            <a:endParaRPr lang="en-US" sz="40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3">
            <a:hlinkClick r:id="rId2"/>
          </p:cNvPr>
          <p:cNvSpPr>
            <a:spLocks noChangeArrowheads="1"/>
          </p:cNvSpPr>
          <p:nvPr/>
        </p:nvSpPr>
        <p:spPr bwMode="auto">
          <a:xfrm>
            <a:off x="0" y="5687344"/>
            <a:ext cx="10080625" cy="1518992"/>
          </a:xfrm>
          <a:prstGeom prst="rect">
            <a:avLst/>
          </a:prstGeom>
          <a:gradFill flip="none" rotWithShape="1">
            <a:gsLst>
              <a:gs pos="0">
                <a:srgbClr val="336699">
                  <a:alpha val="70000"/>
                </a:srgbClr>
              </a:gs>
              <a:gs pos="50000">
                <a:srgbClr val="0066CC">
                  <a:shade val="67500"/>
                  <a:satMod val="115000"/>
                  <a:alpha val="52000"/>
                </a:srgb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vert="horz" wrap="square" lIns="0" tIns="0" rIns="0" bIns="41262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fontAlgn="ctr" hangingPunct="1">
              <a:lnSpc>
                <a:spcPct val="100000"/>
              </a:lnSpc>
              <a:buClrTx/>
              <a:buSzTx/>
            </a:pP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  </a:t>
            </a:r>
          </a:p>
          <a:p>
            <a:pPr lvl="0" defTabSz="914400" fontAlgn="ctr" hangingPunct="1">
              <a:lnSpc>
                <a:spcPct val="100000"/>
              </a:lnSpc>
              <a:buClrTx/>
              <a:buSzTx/>
            </a:pP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JLab12 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gli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altri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esperimenti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punti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incontro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    </a:t>
            </a:r>
          </a:p>
          <a:p>
            <a:pPr lvl="0" defTabSz="914400" fontAlgn="ctr" hangingPunct="1">
              <a:lnSpc>
                <a:spcPct val="100000"/>
              </a:lnSpc>
              <a:buClrTx/>
              <a:buSzTx/>
            </a:pP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</a:t>
            </a:r>
            <a:r>
              <a:rPr lang="en-US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prospettive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future  </a:t>
            </a:r>
          </a:p>
          <a:p>
            <a:pPr lvl="0" defTabSz="914400" fontAlgn="ctr" hangingPunct="1">
              <a:lnSpc>
                <a:spcPct val="100000"/>
              </a:lnSpc>
              <a:buClrTx/>
              <a:buSzTx/>
            </a:pP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</a:t>
            </a:r>
          </a:p>
        </p:txBody>
      </p:sp>
      <p:pic>
        <p:nvPicPr>
          <p:cNvPr id="192514" name="Picture 2" descr="JLab12 e gli altri esperimenti: punti di incontro e prospettive fu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57" y="6113463"/>
            <a:ext cx="142875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>
            <a:hlinkClick r:id="rId2"/>
          </p:cNvPr>
          <p:cNvSpPr>
            <a:spLocks noChangeArrowheads="1"/>
          </p:cNvSpPr>
          <p:nvPr/>
        </p:nvSpPr>
        <p:spPr bwMode="auto">
          <a:xfrm>
            <a:off x="544512" y="7087995"/>
            <a:ext cx="9383713" cy="34944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41262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fontAlgn="ctr" hangingPunct="1">
              <a:lnSpc>
                <a:spcPct val="100000"/>
              </a:lnSpc>
              <a:buClrTx/>
              <a:buSzTx/>
            </a:pPr>
            <a:r>
              <a:rPr lang="en-US" sz="20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   LNF, 19 </a:t>
            </a:r>
            <a:r>
              <a:rPr lang="en-US" sz="20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Dicembre</a:t>
            </a:r>
            <a:r>
              <a:rPr lang="en-US" sz="20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2012</a:t>
            </a:r>
            <a:endParaRPr lang="en-US" sz="200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07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6"/>
          <p:cNvSpPr>
            <a:spLocks noChangeArrowheads="1"/>
          </p:cNvSpPr>
          <p:nvPr/>
        </p:nvSpPr>
        <p:spPr bwMode="auto">
          <a:xfrm>
            <a:off x="0" y="1112840"/>
            <a:ext cx="10080625" cy="64468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695" tIns="50350" rIns="100695" bIns="50350" anchor="ctr"/>
          <a:lstStyle/>
          <a:p>
            <a:pPr defTabSz="1007123" hangingPunct="1">
              <a:lnSpc>
                <a:spcPct val="100000"/>
              </a:lnSpc>
              <a:buClrTx/>
              <a:buSzTx/>
            </a:pPr>
            <a:endParaRPr lang="it-IT" sz="2000"/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841375" y="2255848"/>
            <a:ext cx="9239250" cy="5051425"/>
            <a:chOff x="480" y="1385"/>
            <a:chExt cx="5279" cy="2887"/>
          </a:xfrm>
        </p:grpSpPr>
        <p:pic>
          <p:nvPicPr>
            <p:cNvPr id="19471" name="Picture 3" descr="Layout-3D-1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54"/>
            <a:stretch>
              <a:fillRect/>
            </a:stretch>
          </p:blipFill>
          <p:spPr bwMode="auto">
            <a:xfrm>
              <a:off x="1151" y="1385"/>
              <a:ext cx="4608" cy="2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72" name="Line 6"/>
            <p:cNvSpPr>
              <a:spLocks noChangeShapeType="1"/>
            </p:cNvSpPr>
            <p:nvPr/>
          </p:nvSpPr>
          <p:spPr bwMode="auto">
            <a:xfrm flipV="1">
              <a:off x="1079" y="4118"/>
              <a:ext cx="264" cy="154"/>
            </a:xfrm>
            <a:prstGeom prst="line">
              <a:avLst/>
            </a:prstGeom>
            <a:noFill/>
            <a:ln w="19050">
              <a:solidFill>
                <a:srgbClr val="292929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3" name="Text Box 7"/>
            <p:cNvSpPr txBox="1">
              <a:spLocks noChangeArrowheads="1"/>
            </p:cNvSpPr>
            <p:nvPr/>
          </p:nvSpPr>
          <p:spPr bwMode="auto">
            <a:xfrm>
              <a:off x="480" y="4012"/>
              <a:ext cx="672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>
              <a:spAutoFit/>
            </a:bodyPr>
            <a:lstStyle>
              <a:lvl1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1800" b="1">
                  <a:latin typeface="Times New Roman" pitchFamily="18" charset="0"/>
                </a:rPr>
                <a:t> </a:t>
              </a:r>
              <a:r>
                <a:rPr lang="en-US" sz="1800" b="1">
                  <a:latin typeface="Symbol" pitchFamily="18" charset="2"/>
                </a:rPr>
                <a:t>m</a:t>
              </a:r>
              <a:r>
                <a:rPr lang="en-US" sz="1800" b="1">
                  <a:latin typeface="Times New Roman" pitchFamily="18" charset="0"/>
                </a:rPr>
                <a:t> </a:t>
              </a:r>
              <a:r>
                <a:rPr lang="en-US" sz="1800" b="1"/>
                <a:t>beam</a:t>
              </a:r>
            </a:p>
          </p:txBody>
        </p:sp>
        <p:sp>
          <p:nvSpPr>
            <p:cNvPr id="19474" name="Text Box 13"/>
            <p:cNvSpPr txBox="1">
              <a:spLocks noChangeArrowheads="1"/>
            </p:cNvSpPr>
            <p:nvPr/>
          </p:nvSpPr>
          <p:spPr bwMode="auto">
            <a:xfrm>
              <a:off x="834" y="3431"/>
              <a:ext cx="113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1800" b="1" dirty="0" err="1">
                  <a:solidFill>
                    <a:srgbClr val="CC6600"/>
                  </a:solidFill>
                </a:rPr>
                <a:t>Polarised</a:t>
              </a:r>
              <a:r>
                <a:rPr lang="en-US" sz="1800" b="1" dirty="0">
                  <a:solidFill>
                    <a:srgbClr val="CC6600"/>
                  </a:solidFill>
                </a:rPr>
                <a:t> Target</a:t>
              </a:r>
            </a:p>
          </p:txBody>
        </p:sp>
      </p:grpSp>
      <p:sp>
        <p:nvSpPr>
          <p:cNvPr id="806927" name="Text Box 4"/>
          <p:cNvSpPr txBox="1">
            <a:spLocks noChangeArrowheads="1"/>
          </p:cNvSpPr>
          <p:nvPr/>
        </p:nvSpPr>
        <p:spPr bwMode="auto">
          <a:xfrm>
            <a:off x="3445594" y="5140334"/>
            <a:ext cx="678023" cy="37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695" tIns="50350" rIns="100695" bIns="50350">
            <a:spAutoFit/>
          </a:bodyPr>
          <a:lstStyle>
            <a:lvl1pPr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800" b="1">
                <a:solidFill>
                  <a:srgbClr val="FF0000"/>
                </a:solidFill>
              </a:rPr>
              <a:t>SM1</a:t>
            </a:r>
          </a:p>
        </p:txBody>
      </p:sp>
      <p:sp>
        <p:nvSpPr>
          <p:cNvPr id="806928" name="Text Box 5"/>
          <p:cNvSpPr txBox="1">
            <a:spLocks noChangeArrowheads="1"/>
          </p:cNvSpPr>
          <p:nvPr/>
        </p:nvSpPr>
        <p:spPr bwMode="auto">
          <a:xfrm>
            <a:off x="4787902" y="4167198"/>
            <a:ext cx="747713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695" tIns="50350" rIns="100695" bIns="50350">
            <a:spAutoFit/>
          </a:bodyPr>
          <a:lstStyle>
            <a:lvl1pPr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800" b="1">
                <a:solidFill>
                  <a:srgbClr val="FF0000"/>
                </a:solidFill>
              </a:rPr>
              <a:t>SM2</a:t>
            </a:r>
          </a:p>
        </p:txBody>
      </p: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4705350" y="3863975"/>
            <a:ext cx="5292725" cy="3106738"/>
            <a:chOff x="2736" y="2400"/>
            <a:chExt cx="3024" cy="1776"/>
          </a:xfrm>
        </p:grpSpPr>
        <p:sp>
          <p:nvSpPr>
            <p:cNvPr id="19469" name="Line 25"/>
            <p:cNvSpPr>
              <a:spLocks noChangeShapeType="1"/>
            </p:cNvSpPr>
            <p:nvPr/>
          </p:nvSpPr>
          <p:spPr bwMode="auto">
            <a:xfrm flipV="1">
              <a:off x="2736" y="2400"/>
              <a:ext cx="3024" cy="17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0" name="Rectangle 19"/>
            <p:cNvSpPr>
              <a:spLocks noChangeArrowheads="1"/>
            </p:cNvSpPr>
            <p:nvPr/>
          </p:nvSpPr>
          <p:spPr bwMode="auto">
            <a:xfrm>
              <a:off x="4224" y="3120"/>
              <a:ext cx="672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/>
            <a:p>
              <a:pPr marL="258520" indent="-258520" defTabSz="1007123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</a:pPr>
              <a:r>
                <a:rPr lang="en-US" sz="2000" b="1"/>
                <a:t>~ 50 m</a:t>
              </a:r>
            </a:p>
          </p:txBody>
        </p:sp>
      </p:grpSp>
      <p:cxnSp>
        <p:nvCxnSpPr>
          <p:cNvPr id="19" name="Straight Connector 18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itle 26"/>
          <p:cNvSpPr txBox="1">
            <a:spLocks/>
          </p:cNvSpPr>
          <p:nvPr/>
        </p:nvSpPr>
        <p:spPr bwMode="auto">
          <a:xfrm>
            <a:off x="544513" y="354376"/>
            <a:ext cx="8483600" cy="502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695" tIns="50350" rIns="100695" bIns="50350" numCol="1" anchor="ctr" anchorCtr="0" compatLnSpc="1">
            <a:prstTxWarp prst="textNoShape">
              <a:avLst/>
            </a:prstTxWarp>
            <a:spAutoFit/>
          </a:bodyPr>
          <a:lstStyle>
            <a:lvl1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2pPr>
            <a:lvl3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3pPr>
            <a:lvl4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4pPr>
            <a:lvl5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457200" algn="l" defTabSz="1008063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914400" algn="l" defTabSz="1008063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1371600" algn="l" defTabSz="1008063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1828800" algn="l" defTabSz="1008063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smtClean="0">
                <a:solidFill>
                  <a:srgbClr val="000099"/>
                </a:solidFill>
              </a:rPr>
              <a:t>Lo </a:t>
            </a:r>
            <a:r>
              <a:rPr lang="en-US" sz="2800" dirty="0" err="1" smtClean="0">
                <a:solidFill>
                  <a:srgbClr val="000099"/>
                </a:solidFill>
              </a:rPr>
              <a:t>Spettrometro</a:t>
            </a:r>
            <a:endParaRPr lang="en-US" sz="2800" dirty="0">
              <a:solidFill>
                <a:srgbClr val="000099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544512" y="1058867"/>
            <a:ext cx="4646610" cy="226377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lIns="100695" tIns="50350" rIns="100695" bIns="50350"/>
          <a:lstStyle/>
          <a:p>
            <a:pPr defTabSz="1007123" hangingPunct="1">
              <a:lnSpc>
                <a:spcPct val="100000"/>
              </a:lnSpc>
              <a:spcBef>
                <a:spcPts val="400"/>
              </a:spcBef>
              <a:buClrTx/>
              <a:buSzTx/>
              <a:defRPr/>
            </a:pPr>
            <a:r>
              <a:rPr lang="en-US" sz="2000" b="1" dirty="0" err="1" smtClean="0">
                <a:solidFill>
                  <a:srgbClr val="000099"/>
                </a:solidFill>
              </a:rPr>
              <a:t>disegnato</a:t>
            </a:r>
            <a:r>
              <a:rPr lang="en-US" sz="2000" b="1" dirty="0" smtClean="0">
                <a:solidFill>
                  <a:srgbClr val="000099"/>
                </a:solidFill>
              </a:rPr>
              <a:t> per</a:t>
            </a:r>
            <a:endParaRPr lang="en-US" sz="2000" b="1" dirty="0">
              <a:solidFill>
                <a:srgbClr val="000099"/>
              </a:solidFill>
            </a:endParaRPr>
          </a:p>
          <a:p>
            <a:pPr marL="176047" indent="-176047" defTabSz="1007123" hangingPunct="1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Char char="•"/>
              <a:defRPr/>
            </a:pPr>
            <a:r>
              <a:rPr lang="en-US" sz="2000" b="1" dirty="0" err="1" smtClean="0">
                <a:solidFill>
                  <a:srgbClr val="000099"/>
                </a:solidFill>
              </a:rPr>
              <a:t>usare</a:t>
            </a:r>
            <a:r>
              <a:rPr lang="en-US" sz="2000" b="1" dirty="0" smtClean="0">
                <a:solidFill>
                  <a:srgbClr val="000099"/>
                </a:solidFill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</a:rPr>
              <a:t>fasci</a:t>
            </a:r>
            <a:r>
              <a:rPr lang="en-US" sz="2000" b="1" dirty="0" smtClean="0">
                <a:solidFill>
                  <a:srgbClr val="000099"/>
                </a:solidFill>
              </a:rPr>
              <a:t> di </a:t>
            </a:r>
            <a:r>
              <a:rPr lang="en-US" sz="2000" b="1" dirty="0" err="1" smtClean="0">
                <a:solidFill>
                  <a:srgbClr val="000099"/>
                </a:solidFill>
              </a:rPr>
              <a:t>alta</a:t>
            </a:r>
            <a:r>
              <a:rPr lang="en-US" sz="2000" b="1" dirty="0" smtClean="0">
                <a:solidFill>
                  <a:srgbClr val="000099"/>
                </a:solidFill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</a:rPr>
              <a:t>energia</a:t>
            </a:r>
            <a:endParaRPr lang="en-US" sz="2000" b="1" dirty="0" smtClean="0">
              <a:solidFill>
                <a:srgbClr val="000099"/>
              </a:solidFill>
            </a:endParaRPr>
          </a:p>
          <a:p>
            <a:pPr defTabSz="1007123" hangingPunct="1">
              <a:lnSpc>
                <a:spcPct val="100000"/>
              </a:lnSpc>
              <a:spcBef>
                <a:spcPts val="400"/>
              </a:spcBef>
              <a:buClrTx/>
              <a:buSzTx/>
              <a:defRPr/>
            </a:pPr>
            <a:r>
              <a:rPr lang="en-US" sz="2000" b="1" dirty="0" smtClean="0">
                <a:solidFill>
                  <a:srgbClr val="000099"/>
                </a:solidFill>
              </a:rPr>
              <a:t>	</a:t>
            </a:r>
            <a:r>
              <a:rPr lang="el-GR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μ</a:t>
            </a:r>
            <a:r>
              <a:rPr lang="en-US" sz="2000" dirty="0" smtClean="0">
                <a:solidFill>
                  <a:srgbClr val="000099"/>
                </a:solidFill>
              </a:rPr>
              <a:t>, </a:t>
            </a:r>
            <a:r>
              <a:rPr lang="el-GR" sz="2400" dirty="0" smtClean="0">
                <a:solidFill>
                  <a:srgbClr val="000099"/>
                </a:solidFill>
                <a:latin typeface="Times New Roman"/>
                <a:cs typeface="Times New Roman"/>
              </a:rPr>
              <a:t>π</a:t>
            </a:r>
            <a:r>
              <a:rPr lang="en-US" sz="2000" dirty="0" smtClean="0">
                <a:solidFill>
                  <a:srgbClr val="000099"/>
                </a:solidFill>
              </a:rPr>
              <a:t>, p, K da 100 a 200 </a:t>
            </a:r>
            <a:r>
              <a:rPr lang="en-US" sz="2000" dirty="0" err="1" smtClean="0">
                <a:solidFill>
                  <a:srgbClr val="000099"/>
                </a:solidFill>
              </a:rPr>
              <a:t>GeV</a:t>
            </a:r>
            <a:endParaRPr lang="en-US" sz="2000" dirty="0">
              <a:solidFill>
                <a:srgbClr val="000099"/>
              </a:solidFill>
            </a:endParaRPr>
          </a:p>
          <a:p>
            <a:pPr marL="176047" indent="-176047" defTabSz="1007123" hangingPunct="1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Char char="•"/>
              <a:defRPr/>
            </a:pPr>
            <a:r>
              <a:rPr lang="en-US" sz="2000" b="1" dirty="0" err="1" smtClean="0">
                <a:solidFill>
                  <a:srgbClr val="000099"/>
                </a:solidFill>
              </a:rPr>
              <a:t>avere</a:t>
            </a:r>
            <a:r>
              <a:rPr lang="en-US" sz="2000" b="1" dirty="0" smtClean="0">
                <a:solidFill>
                  <a:srgbClr val="000099"/>
                </a:solidFill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</a:rPr>
              <a:t>grande</a:t>
            </a:r>
            <a:r>
              <a:rPr lang="en-US" sz="2000" b="1" dirty="0" smtClean="0">
                <a:solidFill>
                  <a:srgbClr val="000099"/>
                </a:solidFill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</a:rPr>
              <a:t>accentanza</a:t>
            </a:r>
            <a:r>
              <a:rPr lang="en-US" sz="2000" b="1" dirty="0" smtClean="0">
                <a:solidFill>
                  <a:srgbClr val="000099"/>
                </a:solidFill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</a:rPr>
              <a:t>angolare</a:t>
            </a:r>
            <a:endParaRPr lang="en-US" sz="2000" b="1" dirty="0">
              <a:solidFill>
                <a:srgbClr val="000099"/>
              </a:solidFill>
            </a:endParaRPr>
          </a:p>
          <a:p>
            <a:pPr marL="176047" indent="-176047" defTabSz="1007123" hangingPunct="1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Char char="•"/>
              <a:defRPr/>
            </a:pPr>
            <a:r>
              <a:rPr lang="en-US" sz="2000" b="1" dirty="0" err="1" smtClean="0">
                <a:solidFill>
                  <a:srgbClr val="000099"/>
                </a:solidFill>
              </a:rPr>
              <a:t>coprire</a:t>
            </a:r>
            <a:r>
              <a:rPr lang="en-US" sz="2000" b="1" dirty="0" smtClean="0">
                <a:solidFill>
                  <a:srgbClr val="000099"/>
                </a:solidFill>
              </a:rPr>
              <a:t> un </a:t>
            </a:r>
            <a:r>
              <a:rPr lang="en-US" sz="2000" b="1" dirty="0" err="1" smtClean="0">
                <a:solidFill>
                  <a:srgbClr val="000099"/>
                </a:solidFill>
              </a:rPr>
              <a:t>ampio</a:t>
            </a:r>
            <a:r>
              <a:rPr lang="en-US" sz="2000" b="1" dirty="0" smtClean="0">
                <a:solidFill>
                  <a:srgbClr val="000099"/>
                </a:solidFill>
              </a:rPr>
              <a:t> range </a:t>
            </a:r>
            <a:r>
              <a:rPr lang="en-US" sz="2000" b="1" dirty="0" err="1" smtClean="0">
                <a:solidFill>
                  <a:srgbClr val="000099"/>
                </a:solidFill>
              </a:rPr>
              <a:t>cinematico</a:t>
            </a:r>
            <a:endParaRPr lang="en-US" sz="2000" b="1" dirty="0">
              <a:solidFill>
                <a:srgbClr val="000099"/>
              </a:solidFill>
            </a:endParaRPr>
          </a:p>
        </p:txBody>
      </p:sp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544512" y="3163888"/>
            <a:ext cx="4265613" cy="1454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695" tIns="50350" rIns="100695" bIns="50350"/>
          <a:lstStyle/>
          <a:p>
            <a:pPr marL="258520" indent="-258520" defTabSz="1007123" hangingPunct="1">
              <a:lnSpc>
                <a:spcPct val="100000"/>
              </a:lnSpc>
              <a:spcBef>
                <a:spcPct val="20000"/>
              </a:spcBef>
              <a:buClrTx/>
              <a:buSzTx/>
            </a:pPr>
            <a:r>
              <a:rPr lang="en-US" sz="2000" b="1" dirty="0" smtClean="0">
                <a:solidFill>
                  <a:srgbClr val="003366"/>
                </a:solidFill>
              </a:rPr>
              <a:t>tracking detectors di </a:t>
            </a:r>
            <a:r>
              <a:rPr lang="en-US" sz="2000" b="1" dirty="0" err="1" smtClean="0">
                <a:solidFill>
                  <a:srgbClr val="003366"/>
                </a:solidFill>
              </a:rPr>
              <a:t>diverso</a:t>
            </a:r>
            <a:r>
              <a:rPr lang="en-US" sz="2000" b="1" dirty="0" smtClean="0">
                <a:solidFill>
                  <a:srgbClr val="003366"/>
                </a:solidFill>
              </a:rPr>
              <a:t> </a:t>
            </a:r>
            <a:r>
              <a:rPr lang="en-US" sz="2000" b="1" dirty="0" err="1" smtClean="0">
                <a:solidFill>
                  <a:srgbClr val="003366"/>
                </a:solidFill>
              </a:rPr>
              <a:t>tipo</a:t>
            </a:r>
            <a:endParaRPr lang="en-US" sz="2000" b="1" dirty="0">
              <a:solidFill>
                <a:srgbClr val="003366"/>
              </a:solidFill>
            </a:endParaRPr>
          </a:p>
          <a:p>
            <a:pPr marL="258520" indent="-258520" defTabSz="1007123" hangingPunct="1">
              <a:lnSpc>
                <a:spcPct val="100000"/>
              </a:lnSpc>
              <a:spcBef>
                <a:spcPct val="20000"/>
              </a:spcBef>
              <a:buClrTx/>
              <a:buSzTx/>
            </a:pPr>
            <a:r>
              <a:rPr lang="en-US" sz="1800" b="1" dirty="0">
                <a:solidFill>
                  <a:srgbClr val="5F5F5F"/>
                </a:solidFill>
              </a:rPr>
              <a:t>	</a:t>
            </a:r>
            <a:r>
              <a:rPr lang="en-US" sz="1800" b="1" dirty="0" err="1" smtClean="0">
                <a:solidFill>
                  <a:srgbClr val="5F5F5F"/>
                </a:solidFill>
              </a:rPr>
              <a:t>adatti</a:t>
            </a:r>
            <a:r>
              <a:rPr lang="en-US" sz="1800" b="1" dirty="0" smtClean="0">
                <a:solidFill>
                  <a:srgbClr val="5F5F5F"/>
                </a:solidFill>
              </a:rPr>
              <a:t> </a:t>
            </a:r>
            <a:r>
              <a:rPr lang="en-US" sz="1800" b="1" dirty="0" err="1" smtClean="0">
                <a:solidFill>
                  <a:srgbClr val="5F5F5F"/>
                </a:solidFill>
              </a:rPr>
              <a:t>ai</a:t>
            </a:r>
            <a:r>
              <a:rPr lang="en-US" sz="1800" b="1" dirty="0" smtClean="0">
                <a:solidFill>
                  <a:srgbClr val="5F5F5F"/>
                </a:solidFill>
              </a:rPr>
              <a:t> </a:t>
            </a:r>
            <a:r>
              <a:rPr lang="en-US" sz="1800" b="1" dirty="0" err="1" smtClean="0">
                <a:solidFill>
                  <a:srgbClr val="5F5F5F"/>
                </a:solidFill>
              </a:rPr>
              <a:t>diversi</a:t>
            </a:r>
            <a:r>
              <a:rPr lang="en-US" sz="1800" b="1" dirty="0" smtClean="0">
                <a:solidFill>
                  <a:srgbClr val="5F5F5F"/>
                </a:solidFill>
              </a:rPr>
              <a:t> </a:t>
            </a:r>
            <a:r>
              <a:rPr lang="en-US" sz="1800" b="1" dirty="0" err="1" smtClean="0">
                <a:solidFill>
                  <a:srgbClr val="5F5F5F"/>
                </a:solidFill>
              </a:rPr>
              <a:t>flussi</a:t>
            </a:r>
            <a:r>
              <a:rPr lang="en-US" sz="1800" b="1" dirty="0" smtClean="0">
                <a:solidFill>
                  <a:srgbClr val="5F5F5F"/>
                </a:solidFill>
              </a:rPr>
              <a:t> di </a:t>
            </a:r>
            <a:r>
              <a:rPr lang="en-US" sz="1800" b="1" dirty="0" err="1" smtClean="0">
                <a:solidFill>
                  <a:srgbClr val="5F5F5F"/>
                </a:solidFill>
              </a:rPr>
              <a:t>particelle</a:t>
            </a:r>
            <a:r>
              <a:rPr lang="en-US" sz="1800" b="1" dirty="0" smtClean="0">
                <a:solidFill>
                  <a:srgbClr val="5F5F5F"/>
                </a:solidFill>
              </a:rPr>
              <a:t> da </a:t>
            </a:r>
            <a:r>
              <a:rPr lang="el-GR" sz="1800" b="1" dirty="0" smtClean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sz="1800" b="1" dirty="0" smtClean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= 0 a</a:t>
            </a:r>
            <a:r>
              <a:rPr lang="en-US" sz="1800" b="1" dirty="0" smtClean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800" b="1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sz="1800" b="1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≈ </a:t>
            </a:r>
            <a:r>
              <a:rPr lang="en-US" sz="1800" b="1" dirty="0">
                <a:solidFill>
                  <a:srgbClr val="5F5F5F"/>
                </a:solidFill>
                <a:cs typeface="Times New Roman" pitchFamily="18" charset="0"/>
              </a:rPr>
              <a:t>200 </a:t>
            </a:r>
            <a:r>
              <a:rPr lang="en-US" sz="1800" b="1" dirty="0" err="1">
                <a:solidFill>
                  <a:srgbClr val="5F5F5F"/>
                </a:solidFill>
                <a:cs typeface="Times New Roman" pitchFamily="18" charset="0"/>
              </a:rPr>
              <a:t>mrad</a:t>
            </a:r>
            <a:r>
              <a:rPr lang="en-US" sz="1800" b="1" dirty="0">
                <a:solidFill>
                  <a:srgbClr val="5F5F5F"/>
                </a:solidFill>
                <a:cs typeface="Times New Roman" pitchFamily="18" charset="0"/>
              </a:rPr>
              <a:t> </a:t>
            </a:r>
            <a:r>
              <a:rPr lang="en-US" sz="1800" b="1" dirty="0" smtClean="0">
                <a:solidFill>
                  <a:srgbClr val="5F5F5F"/>
                </a:solidFill>
                <a:cs typeface="Times New Roman" pitchFamily="18" charset="0"/>
              </a:rPr>
              <a:t>con </a:t>
            </a:r>
            <a:r>
              <a:rPr lang="en-US" sz="1800" b="1" dirty="0" err="1" smtClean="0">
                <a:solidFill>
                  <a:srgbClr val="5F5F5F"/>
                </a:solidFill>
                <a:cs typeface="Times New Roman" pitchFamily="18" charset="0"/>
              </a:rPr>
              <a:t>buona</a:t>
            </a:r>
            <a:r>
              <a:rPr lang="en-US" sz="1800" b="1" dirty="0" smtClean="0">
                <a:solidFill>
                  <a:srgbClr val="5F5F5F"/>
                </a:solidFill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5F5F5F"/>
                </a:solidFill>
                <a:cs typeface="Times New Roman" pitchFamily="18" charset="0"/>
              </a:rPr>
              <a:t>accettanza</a:t>
            </a:r>
            <a:r>
              <a:rPr lang="en-US" sz="1800" b="1" dirty="0" smtClean="0">
                <a:solidFill>
                  <a:srgbClr val="5F5F5F"/>
                </a:solidFill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5F5F5F"/>
                </a:solidFill>
                <a:cs typeface="Times New Roman" pitchFamily="18" charset="0"/>
              </a:rPr>
              <a:t>angolare</a:t>
            </a:r>
            <a:endParaRPr lang="en-US" sz="1800" b="1" dirty="0" smtClean="0">
              <a:solidFill>
                <a:srgbClr val="5F5F5F"/>
              </a:solidFill>
              <a:cs typeface="Times New Roman" pitchFamily="18" charset="0"/>
            </a:endParaRPr>
          </a:p>
        </p:txBody>
      </p:sp>
      <p:grpSp>
        <p:nvGrpSpPr>
          <p:cNvPr id="24" name="Group 32"/>
          <p:cNvGrpSpPr>
            <a:grpSpLocks/>
          </p:cNvGrpSpPr>
          <p:nvPr/>
        </p:nvGrpSpPr>
        <p:grpSpPr bwMode="auto">
          <a:xfrm>
            <a:off x="544770" y="3829061"/>
            <a:ext cx="9548719" cy="2080297"/>
            <a:chOff x="311" y="2284"/>
            <a:chExt cx="5455" cy="1189"/>
          </a:xfrm>
        </p:grpSpPr>
        <p:sp>
          <p:nvSpPr>
            <p:cNvPr id="25" name="Text Box 8"/>
            <p:cNvSpPr txBox="1">
              <a:spLocks noChangeArrowheads="1"/>
            </p:cNvSpPr>
            <p:nvPr/>
          </p:nvSpPr>
          <p:spPr bwMode="auto">
            <a:xfrm>
              <a:off x="3401" y="3254"/>
              <a:ext cx="734" cy="2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1800" b="1">
                  <a:solidFill>
                    <a:srgbClr val="990000"/>
                  </a:solidFill>
                </a:rPr>
                <a:t>MuonWall</a:t>
              </a:r>
            </a:p>
          </p:txBody>
        </p:sp>
        <p:sp>
          <p:nvSpPr>
            <p:cNvPr id="26" name="Text Box 9"/>
            <p:cNvSpPr txBox="1">
              <a:spLocks noChangeArrowheads="1"/>
            </p:cNvSpPr>
            <p:nvPr/>
          </p:nvSpPr>
          <p:spPr bwMode="auto">
            <a:xfrm>
              <a:off x="5032" y="2284"/>
              <a:ext cx="734" cy="2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1800" b="1">
                  <a:solidFill>
                    <a:srgbClr val="990000"/>
                  </a:solidFill>
                </a:rPr>
                <a:t>MuonWall</a:t>
              </a:r>
            </a:p>
          </p:txBody>
        </p:sp>
        <p:sp>
          <p:nvSpPr>
            <p:cNvPr id="27" name="Text Box 10"/>
            <p:cNvSpPr txBox="1">
              <a:spLocks noChangeArrowheads="1"/>
            </p:cNvSpPr>
            <p:nvPr/>
          </p:nvSpPr>
          <p:spPr bwMode="auto">
            <a:xfrm>
              <a:off x="2063" y="2726"/>
              <a:ext cx="608" cy="2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1800" b="1">
                  <a:solidFill>
                    <a:srgbClr val="0033CC"/>
                  </a:solidFill>
                </a:rPr>
                <a:t>E/HCAL</a:t>
              </a:r>
              <a:endParaRPr lang="en-US" sz="1800" b="1">
                <a:solidFill>
                  <a:srgbClr val="33CCCC"/>
                </a:solidFill>
              </a:endParaRPr>
            </a:p>
          </p:txBody>
        </p:sp>
        <p:sp>
          <p:nvSpPr>
            <p:cNvPr id="28" name="Text Box 11"/>
            <p:cNvSpPr txBox="1">
              <a:spLocks noChangeArrowheads="1"/>
            </p:cNvSpPr>
            <p:nvPr/>
          </p:nvSpPr>
          <p:spPr bwMode="auto">
            <a:xfrm>
              <a:off x="4703" y="2678"/>
              <a:ext cx="608" cy="2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1800" b="1">
                  <a:solidFill>
                    <a:srgbClr val="0033CC"/>
                  </a:solidFill>
                </a:rPr>
                <a:t>E/HCAL</a:t>
              </a:r>
              <a:endParaRPr lang="en-US" sz="1800" b="1">
                <a:solidFill>
                  <a:srgbClr val="33CCCC"/>
                </a:solidFill>
              </a:endParaRPr>
            </a:p>
          </p:txBody>
        </p:sp>
        <p:sp>
          <p:nvSpPr>
            <p:cNvPr id="29" name="Rectangle 19"/>
            <p:cNvSpPr>
              <a:spLocks noChangeArrowheads="1"/>
            </p:cNvSpPr>
            <p:nvPr/>
          </p:nvSpPr>
          <p:spPr bwMode="auto">
            <a:xfrm>
              <a:off x="311" y="2787"/>
              <a:ext cx="17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/>
            <a:p>
              <a:pPr marL="258520" indent="-258520" defTabSz="1007123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</a:pPr>
              <a:r>
                <a:rPr lang="en-US" sz="2000" b="1" dirty="0" err="1" smtClean="0">
                  <a:solidFill>
                    <a:srgbClr val="000099"/>
                  </a:solidFill>
                </a:rPr>
                <a:t>calorimetria</a:t>
              </a:r>
              <a:r>
                <a:rPr lang="en-US" sz="2000" b="1" dirty="0" smtClean="0">
                  <a:solidFill>
                    <a:srgbClr val="000099"/>
                  </a:solidFill>
                </a:rPr>
                <a:t>, </a:t>
              </a:r>
              <a:r>
                <a:rPr lang="el-GR" sz="20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μ</a:t>
              </a:r>
              <a:r>
                <a:rPr lang="en-US" sz="2000" b="1" dirty="0">
                  <a:solidFill>
                    <a:srgbClr val="C00000"/>
                  </a:solidFill>
                </a:rPr>
                <a:t>ID</a:t>
              </a:r>
            </a:p>
          </p:txBody>
        </p:sp>
      </p:grpSp>
      <p:grpSp>
        <p:nvGrpSpPr>
          <p:cNvPr id="30" name="Group 34"/>
          <p:cNvGrpSpPr>
            <a:grpSpLocks/>
          </p:cNvGrpSpPr>
          <p:nvPr/>
        </p:nvGrpSpPr>
        <p:grpSpPr bwMode="auto">
          <a:xfrm>
            <a:off x="4872043" y="2709397"/>
            <a:ext cx="2588750" cy="3956027"/>
            <a:chOff x="2783" y="1647"/>
            <a:chExt cx="1479" cy="2258"/>
          </a:xfrm>
        </p:grpSpPr>
        <p:sp>
          <p:nvSpPr>
            <p:cNvPr id="31" name="Text Box 12"/>
            <p:cNvSpPr txBox="1">
              <a:spLocks noChangeArrowheads="1"/>
            </p:cNvSpPr>
            <p:nvPr/>
          </p:nvSpPr>
          <p:spPr bwMode="auto">
            <a:xfrm>
              <a:off x="2783" y="3686"/>
              <a:ext cx="443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1800" b="1" dirty="0">
                  <a:solidFill>
                    <a:srgbClr val="5F5F5F"/>
                  </a:solidFill>
                </a:rPr>
                <a:t>RICH</a:t>
              </a:r>
            </a:p>
          </p:txBody>
        </p:sp>
        <p:sp>
          <p:nvSpPr>
            <p:cNvPr id="32" name="Text Box 12"/>
            <p:cNvSpPr txBox="1">
              <a:spLocks noChangeArrowheads="1"/>
            </p:cNvSpPr>
            <p:nvPr/>
          </p:nvSpPr>
          <p:spPr bwMode="auto">
            <a:xfrm>
              <a:off x="3165" y="1647"/>
              <a:ext cx="1097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2000" b="1" dirty="0">
                  <a:solidFill>
                    <a:srgbClr val="606060"/>
                  </a:solidFill>
                </a:rPr>
                <a:t>RICH detector</a:t>
              </a:r>
            </a:p>
          </p:txBody>
        </p:sp>
      </p:grp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49" y="1119727"/>
            <a:ext cx="4579144" cy="3967209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Rectangle 19"/>
          <p:cNvSpPr>
            <a:spLocks noChangeArrowheads="1"/>
          </p:cNvSpPr>
          <p:nvPr/>
        </p:nvSpPr>
        <p:spPr bwMode="auto">
          <a:xfrm>
            <a:off x="5497511" y="1036638"/>
            <a:ext cx="4500563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695" tIns="50350" rIns="100695" bIns="50350"/>
          <a:lstStyle/>
          <a:p>
            <a:pPr defTabSz="1007123" hangingPunct="1">
              <a:lnSpc>
                <a:spcPct val="100000"/>
              </a:lnSpc>
              <a:spcBef>
                <a:spcPct val="20000"/>
              </a:spcBef>
              <a:buClr>
                <a:srgbClr val="3366CC"/>
              </a:buClr>
              <a:buSzTx/>
              <a:defRPr/>
            </a:pPr>
            <a:r>
              <a:rPr lang="en-US" sz="2000" b="1" dirty="0" smtClean="0">
                <a:solidFill>
                  <a:srgbClr val="3366CC"/>
                </a:solidFill>
              </a:rPr>
              <a:t>due </a:t>
            </a:r>
            <a:r>
              <a:rPr lang="en-US" sz="2000" b="1" dirty="0" err="1" smtClean="0">
                <a:solidFill>
                  <a:srgbClr val="3366CC"/>
                </a:solidFill>
              </a:rPr>
              <a:t>stadi</a:t>
            </a:r>
            <a:endParaRPr lang="en-US" sz="2000" b="1" dirty="0" smtClean="0">
              <a:solidFill>
                <a:srgbClr val="3366CC"/>
              </a:solidFill>
            </a:endParaRPr>
          </a:p>
          <a:p>
            <a:pPr marL="176047" indent="-176047" defTabSz="1007123" hangingPunct="1">
              <a:lnSpc>
                <a:spcPct val="100000"/>
              </a:lnSpc>
              <a:spcBef>
                <a:spcPct val="20000"/>
              </a:spcBef>
              <a:buClr>
                <a:srgbClr val="3366CC"/>
              </a:buClr>
              <a:buSzTx/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srgbClr val="3366CC"/>
                </a:solidFill>
              </a:rPr>
              <a:t>Large </a:t>
            </a:r>
            <a:r>
              <a:rPr lang="en-US" sz="2000" b="1" dirty="0">
                <a:solidFill>
                  <a:srgbClr val="3366CC"/>
                </a:solidFill>
              </a:rPr>
              <a:t>Angle Spectrometer (</a:t>
            </a:r>
            <a:r>
              <a:rPr lang="en-US" sz="2000" b="1" dirty="0">
                <a:solidFill>
                  <a:srgbClr val="FF0000"/>
                </a:solidFill>
              </a:rPr>
              <a:t>SM1</a:t>
            </a:r>
            <a:r>
              <a:rPr lang="en-US" sz="2000" b="1" dirty="0">
                <a:solidFill>
                  <a:srgbClr val="3366CC"/>
                </a:solidFill>
              </a:rPr>
              <a:t>) </a:t>
            </a:r>
          </a:p>
          <a:p>
            <a:pPr marL="176047" indent="-176047" defTabSz="1007123" hangingPunct="1">
              <a:lnSpc>
                <a:spcPct val="100000"/>
              </a:lnSpc>
              <a:spcBef>
                <a:spcPct val="20000"/>
              </a:spcBef>
              <a:buClr>
                <a:srgbClr val="3366CC"/>
              </a:buClr>
              <a:buSzTx/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rgbClr val="3366CC"/>
                </a:solidFill>
              </a:rPr>
              <a:t>Small Angle Spectrometer (</a:t>
            </a:r>
            <a:r>
              <a:rPr lang="en-US" sz="2000" b="1" dirty="0">
                <a:solidFill>
                  <a:srgbClr val="FF0000"/>
                </a:solidFill>
              </a:rPr>
              <a:t>SM2</a:t>
            </a:r>
            <a:r>
              <a:rPr lang="en-US" sz="2000" b="1" dirty="0">
                <a:solidFill>
                  <a:srgbClr val="3366CC"/>
                </a:solidFill>
              </a:rPr>
              <a:t>)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  <p:pic>
        <p:nvPicPr>
          <p:cNvPr id="35" name="Picture 6" descr="D:\talks\icons\compass_logo_125x125.png"/>
          <p:cNvPicPr>
            <a:picLocks noChangeAspect="1" noChangeArrowheads="1"/>
          </p:cNvPicPr>
          <p:nvPr/>
        </p:nvPicPr>
        <p:blipFill>
          <a:blip r:embed="rId5">
            <a:lum bright="30000"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433" y="5608637"/>
            <a:ext cx="1355045" cy="1355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9346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-1" y="1036637"/>
            <a:ext cx="10080625" cy="65230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345282" y="1036637"/>
            <a:ext cx="5761829" cy="52530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square" lIns="91420" tIns="45711" rIns="91420" bIns="45711" numCol="1" rtlCol="0" anchor="t" anchorCtr="0" compatLnSpc="1">
            <a:prstTxWarp prst="textNoShape">
              <a:avLst/>
            </a:prstTxWarp>
          </a:bodyPr>
          <a:lstStyle/>
          <a:p>
            <a:pPr defTabSz="914210" hangingPunct="1">
              <a:lnSpc>
                <a:spcPct val="100000"/>
              </a:lnSpc>
              <a:spcBef>
                <a:spcPct val="20000"/>
              </a:spcBef>
              <a:buClrTx/>
              <a:buSzTx/>
            </a:pPr>
            <a:endParaRPr lang="en-US" sz="2400" b="1"/>
          </a:p>
        </p:txBody>
      </p:sp>
      <p:cxnSp>
        <p:nvCxnSpPr>
          <p:cNvPr id="28" name="Straight Connector 27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2531" name="Picture 2"/>
          <p:cNvPicPr preferRelativeResize="0"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6"/>
          <a:stretch>
            <a:fillRect/>
          </a:stretch>
        </p:blipFill>
        <p:spPr bwMode="auto">
          <a:xfrm>
            <a:off x="544512" y="1862138"/>
            <a:ext cx="6019800" cy="442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3"/>
          <p:cNvSpPr>
            <a:spLocks noGrp="1" noChangeArrowheads="1"/>
          </p:cNvSpPr>
          <p:nvPr>
            <p:ph type="title"/>
          </p:nvPr>
        </p:nvSpPr>
        <p:spPr>
          <a:xfrm>
            <a:off x="544514" y="297764"/>
            <a:ext cx="6949681" cy="532581"/>
          </a:xfrm>
        </p:spPr>
        <p:txBody>
          <a:bodyPr lIns="100695" tIns="50350" rIns="100695" bIns="50350"/>
          <a:lstStyle/>
          <a:p>
            <a:pPr eaLnBrk="1" hangingPunct="1"/>
            <a:r>
              <a:rPr lang="en-US" sz="2800" dirty="0" err="1" smtClean="0">
                <a:solidFill>
                  <a:srgbClr val="000099"/>
                </a:solidFill>
              </a:rPr>
              <a:t>il</a:t>
            </a:r>
            <a:r>
              <a:rPr lang="en-US" sz="2800" dirty="0" smtClean="0">
                <a:solidFill>
                  <a:srgbClr val="000099"/>
                </a:solidFill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</a:rPr>
              <a:t>bersaglio</a:t>
            </a:r>
            <a:r>
              <a:rPr lang="en-US" sz="2800" dirty="0" smtClean="0">
                <a:solidFill>
                  <a:srgbClr val="000099"/>
                </a:solidFill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</a:rPr>
              <a:t>polarizzato</a:t>
            </a:r>
            <a:r>
              <a:rPr lang="en-US" sz="2800" dirty="0" smtClean="0">
                <a:solidFill>
                  <a:srgbClr val="000099"/>
                </a:solidFill>
              </a:rPr>
              <a:t>     </a:t>
            </a:r>
            <a:r>
              <a:rPr lang="en-US" sz="1800" b="0" dirty="0" smtClean="0">
                <a:solidFill>
                  <a:srgbClr val="000099"/>
                </a:solidFill>
              </a:rPr>
              <a:t>(&gt;</a:t>
            </a:r>
            <a:r>
              <a:rPr lang="en-US" sz="1800" b="0" dirty="0">
                <a:solidFill>
                  <a:srgbClr val="000099"/>
                </a:solidFill>
              </a:rPr>
              <a:t>2005)</a:t>
            </a:r>
          </a:p>
        </p:txBody>
      </p:sp>
      <p:sp>
        <p:nvSpPr>
          <p:cNvPr id="22533" name="Text Box 4"/>
          <p:cNvSpPr txBox="1">
            <a:spLocks noChangeArrowheads="1"/>
          </p:cNvSpPr>
          <p:nvPr/>
        </p:nvSpPr>
        <p:spPr bwMode="auto">
          <a:xfrm>
            <a:off x="3516312" y="1565265"/>
            <a:ext cx="28194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2F2F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695" tIns="50350" rIns="100695" bIns="50350">
            <a:spAutoFit/>
          </a:bodyPr>
          <a:lstStyle>
            <a:lvl1pPr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800" b="1" dirty="0" err="1" smtClean="0">
                <a:solidFill>
                  <a:schemeClr val="bg2"/>
                </a:solidFill>
              </a:rPr>
              <a:t>solenoide</a:t>
            </a:r>
            <a:r>
              <a:rPr lang="en-US" sz="1800" b="1" dirty="0" smtClean="0">
                <a:solidFill>
                  <a:schemeClr val="bg2"/>
                </a:solidFill>
              </a:rPr>
              <a:t>    2.5T</a:t>
            </a:r>
            <a:endParaRPr lang="en-US" sz="1800" b="1" dirty="0">
              <a:solidFill>
                <a:schemeClr val="bg2"/>
              </a:solidFill>
            </a:endParaRP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800" b="1" dirty="0" err="1" smtClean="0">
                <a:solidFill>
                  <a:schemeClr val="bg2"/>
                </a:solidFill>
              </a:rPr>
              <a:t>dipolo</a:t>
            </a:r>
            <a:r>
              <a:rPr lang="en-US" sz="1800" b="1" dirty="0" smtClean="0">
                <a:solidFill>
                  <a:schemeClr val="bg2"/>
                </a:solidFill>
              </a:rPr>
              <a:t>          </a:t>
            </a:r>
            <a:r>
              <a:rPr lang="en-US" sz="1800" b="1" dirty="0">
                <a:solidFill>
                  <a:schemeClr val="bg2"/>
                </a:solidFill>
              </a:rPr>
              <a:t>0.6T</a:t>
            </a:r>
          </a:p>
        </p:txBody>
      </p:sp>
      <p:sp>
        <p:nvSpPr>
          <p:cNvPr id="22534" name="Text Box 7"/>
          <p:cNvSpPr txBox="1">
            <a:spLocks noChangeArrowheads="1"/>
          </p:cNvSpPr>
          <p:nvPr/>
        </p:nvSpPr>
        <p:spPr bwMode="auto">
          <a:xfrm>
            <a:off x="1382712" y="1036637"/>
            <a:ext cx="457200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2F2F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695" tIns="50350" rIns="100695" bIns="50350">
            <a:spAutoFit/>
          </a:bodyPr>
          <a:lstStyle>
            <a:lvl1pPr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sz="1800" b="1" baseline="30000">
                <a:solidFill>
                  <a:schemeClr val="bg2"/>
                </a:solidFill>
              </a:rPr>
              <a:t>3</a:t>
            </a:r>
            <a:r>
              <a:rPr lang="en-US" sz="1800" b="1">
                <a:solidFill>
                  <a:schemeClr val="bg2"/>
                </a:solidFill>
              </a:rPr>
              <a:t>He – </a:t>
            </a:r>
            <a:r>
              <a:rPr lang="en-US" sz="1800" b="1" baseline="30000">
                <a:solidFill>
                  <a:schemeClr val="bg2"/>
                </a:solidFill>
              </a:rPr>
              <a:t>4</a:t>
            </a:r>
            <a:r>
              <a:rPr lang="en-US" sz="1800" b="1">
                <a:solidFill>
                  <a:schemeClr val="bg2"/>
                </a:solidFill>
              </a:rPr>
              <a:t>He dilution refrigerator (T~50mK)</a:t>
            </a:r>
          </a:p>
        </p:txBody>
      </p:sp>
      <p:sp>
        <p:nvSpPr>
          <p:cNvPr id="22535" name="Text Box 9"/>
          <p:cNvSpPr txBox="1">
            <a:spLocks noChangeArrowheads="1"/>
          </p:cNvSpPr>
          <p:nvPr/>
        </p:nvSpPr>
        <p:spPr bwMode="auto">
          <a:xfrm>
            <a:off x="157793" y="4452934"/>
            <a:ext cx="374979" cy="47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695" tIns="50350" rIns="100695" bIns="50350">
            <a:spAutoFit/>
          </a:bodyPr>
          <a:lstStyle>
            <a:lvl1pPr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400">
                <a:latin typeface="Calibri" pitchFamily="34" charset="0"/>
                <a:cs typeface="Times New Roman" pitchFamily="18" charset="0"/>
              </a:rPr>
              <a:t>μ</a:t>
            </a:r>
            <a:endParaRPr lang="en-US" sz="2400">
              <a:latin typeface="Calibri" pitchFamily="34" charset="0"/>
            </a:endParaRPr>
          </a:p>
        </p:txBody>
      </p:sp>
      <p:sp>
        <p:nvSpPr>
          <p:cNvPr id="22537" name="Line 17"/>
          <p:cNvSpPr>
            <a:spLocks noChangeShapeType="1"/>
          </p:cNvSpPr>
          <p:nvPr/>
        </p:nvSpPr>
        <p:spPr bwMode="auto">
          <a:xfrm>
            <a:off x="87312" y="4910128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54" tIns="45677" rIns="91354" bIns="45677"/>
          <a:lstStyle/>
          <a:p>
            <a:endParaRPr lang="en-US"/>
          </a:p>
        </p:txBody>
      </p:sp>
      <p:sp>
        <p:nvSpPr>
          <p:cNvPr id="22548" name="Rectangle 27"/>
          <p:cNvSpPr>
            <a:spLocks noChangeArrowheads="1"/>
          </p:cNvSpPr>
          <p:nvPr/>
        </p:nvSpPr>
        <p:spPr bwMode="auto">
          <a:xfrm>
            <a:off x="2678112" y="4694228"/>
            <a:ext cx="457200" cy="152401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 anchor="ctr"/>
          <a:lstStyle/>
          <a:p>
            <a:endParaRPr lang="en-US"/>
          </a:p>
        </p:txBody>
      </p:sp>
      <p:sp>
        <p:nvSpPr>
          <p:cNvPr id="22549" name="Rectangle 28"/>
          <p:cNvSpPr>
            <a:spLocks noChangeArrowheads="1"/>
          </p:cNvSpPr>
          <p:nvPr/>
        </p:nvSpPr>
        <p:spPr bwMode="auto">
          <a:xfrm>
            <a:off x="3211512" y="4694228"/>
            <a:ext cx="914400" cy="152401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 anchor="ctr"/>
          <a:lstStyle/>
          <a:p>
            <a:endParaRPr lang="en-US"/>
          </a:p>
        </p:txBody>
      </p:sp>
      <p:sp>
        <p:nvSpPr>
          <p:cNvPr id="22550" name="Rectangle 29"/>
          <p:cNvSpPr>
            <a:spLocks noChangeArrowheads="1"/>
          </p:cNvSpPr>
          <p:nvPr/>
        </p:nvSpPr>
        <p:spPr bwMode="auto">
          <a:xfrm>
            <a:off x="4202112" y="4694228"/>
            <a:ext cx="457200" cy="152401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 anchor="ctr"/>
          <a:lstStyle/>
          <a:p>
            <a:endParaRPr lang="en-US"/>
          </a:p>
        </p:txBody>
      </p:sp>
      <p:sp>
        <p:nvSpPr>
          <p:cNvPr id="20" name="AutoShape 11"/>
          <p:cNvSpPr>
            <a:spLocks noChangeArrowheads="1"/>
          </p:cNvSpPr>
          <p:nvPr/>
        </p:nvSpPr>
        <p:spPr bwMode="auto">
          <a:xfrm rot="-5400000">
            <a:off x="2678906" y="4653746"/>
            <a:ext cx="322262" cy="254000"/>
          </a:xfrm>
          <a:prstGeom prst="rightArrow">
            <a:avLst>
              <a:gd name="adj1" fmla="val 50000"/>
              <a:gd name="adj2" fmla="val 54562"/>
            </a:avLst>
          </a:prstGeom>
          <a:solidFill>
            <a:srgbClr val="00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lIns="100695" tIns="50350" rIns="100695" bIns="50350" anchor="ctr"/>
          <a:lstStyle/>
          <a:p>
            <a:pPr algn="ctr" defTabSz="1007123" hangingPunct="1">
              <a:lnSpc>
                <a:spcPct val="100000"/>
              </a:lnSpc>
              <a:buClrTx/>
              <a:buSzTx/>
            </a:pPr>
            <a:endParaRPr lang="it-IT" sz="200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38923" name="AutoShape 11"/>
          <p:cNvSpPr>
            <a:spLocks noChangeArrowheads="1"/>
          </p:cNvSpPr>
          <p:nvPr/>
        </p:nvSpPr>
        <p:spPr bwMode="auto">
          <a:xfrm rot="-5400000">
            <a:off x="4214021" y="4655333"/>
            <a:ext cx="323850" cy="249238"/>
          </a:xfrm>
          <a:prstGeom prst="rightArrow">
            <a:avLst>
              <a:gd name="adj1" fmla="val 50000"/>
              <a:gd name="adj2" fmla="val 54687"/>
            </a:avLst>
          </a:prstGeom>
          <a:solidFill>
            <a:srgbClr val="00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lIns="100695" tIns="50350" rIns="100695" bIns="50350" anchor="ctr"/>
          <a:lstStyle/>
          <a:p>
            <a:pPr algn="ctr" defTabSz="1007123" hangingPunct="1">
              <a:lnSpc>
                <a:spcPct val="100000"/>
              </a:lnSpc>
              <a:buClrTx/>
              <a:buSzTx/>
            </a:pPr>
            <a:endParaRPr lang="it-IT" sz="200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21" name="AutoShape 11"/>
          <p:cNvSpPr>
            <a:spLocks noChangeArrowheads="1"/>
          </p:cNvSpPr>
          <p:nvPr/>
        </p:nvSpPr>
        <p:spPr bwMode="auto">
          <a:xfrm rot="5400000">
            <a:off x="3515520" y="4655334"/>
            <a:ext cx="333375" cy="265113"/>
          </a:xfrm>
          <a:prstGeom prst="rightArrow">
            <a:avLst>
              <a:gd name="adj1" fmla="val 50000"/>
              <a:gd name="adj2" fmla="val 31437"/>
            </a:avLst>
          </a:prstGeom>
          <a:solidFill>
            <a:srgbClr val="0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00695" tIns="50350" rIns="100695" bIns="50350" anchor="ctr"/>
          <a:lstStyle/>
          <a:p>
            <a:pPr algn="ctr" defTabSz="1007123" hangingPunct="1">
              <a:lnSpc>
                <a:spcPct val="100000"/>
              </a:lnSpc>
              <a:buClrTx/>
              <a:buSzTx/>
            </a:pPr>
            <a:endParaRPr lang="it-IT" sz="200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  <p:pic>
        <p:nvPicPr>
          <p:cNvPr id="23" name="Picture 6" descr="D:\talks\icons\compass_logo_125x125.png"/>
          <p:cNvPicPr>
            <a:picLocks noChangeAspect="1" noChangeArrowheads="1"/>
          </p:cNvPicPr>
          <p:nvPr/>
        </p:nvPicPr>
        <p:blipFill>
          <a:blip r:embed="rId3">
            <a:lum bright="30000"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433" y="5608637"/>
            <a:ext cx="1355045" cy="1355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752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-1" y="1036637"/>
            <a:ext cx="10080625" cy="65230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345282" y="1036637"/>
            <a:ext cx="5761829" cy="52530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square" lIns="91420" tIns="45711" rIns="91420" bIns="45711" numCol="1" rtlCol="0" anchor="t" anchorCtr="0" compatLnSpc="1">
            <a:prstTxWarp prst="textNoShape">
              <a:avLst/>
            </a:prstTxWarp>
          </a:bodyPr>
          <a:lstStyle/>
          <a:p>
            <a:pPr defTabSz="914210" hangingPunct="1">
              <a:lnSpc>
                <a:spcPct val="100000"/>
              </a:lnSpc>
              <a:spcBef>
                <a:spcPct val="20000"/>
              </a:spcBef>
              <a:buClrTx/>
              <a:buSzTx/>
            </a:pPr>
            <a:endParaRPr lang="en-US" sz="2400" b="1"/>
          </a:p>
        </p:txBody>
      </p:sp>
      <p:cxnSp>
        <p:nvCxnSpPr>
          <p:cNvPr id="28" name="Straight Connector 27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2531" name="Picture 2"/>
          <p:cNvPicPr preferRelativeResize="0"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6"/>
          <a:stretch>
            <a:fillRect/>
          </a:stretch>
        </p:blipFill>
        <p:spPr bwMode="auto">
          <a:xfrm>
            <a:off x="544512" y="1862138"/>
            <a:ext cx="6019800" cy="442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3"/>
          <p:cNvSpPr>
            <a:spLocks noGrp="1" noChangeArrowheads="1"/>
          </p:cNvSpPr>
          <p:nvPr>
            <p:ph type="title"/>
          </p:nvPr>
        </p:nvSpPr>
        <p:spPr>
          <a:xfrm>
            <a:off x="544514" y="297764"/>
            <a:ext cx="6949681" cy="532581"/>
          </a:xfrm>
        </p:spPr>
        <p:txBody>
          <a:bodyPr lIns="100695" tIns="50350" rIns="100695" bIns="50350"/>
          <a:lstStyle/>
          <a:p>
            <a:pPr eaLnBrk="1" hangingPunct="1"/>
            <a:r>
              <a:rPr lang="en-US" sz="2800" dirty="0" err="1" smtClean="0">
                <a:solidFill>
                  <a:srgbClr val="000099"/>
                </a:solidFill>
              </a:rPr>
              <a:t>il</a:t>
            </a:r>
            <a:r>
              <a:rPr lang="en-US" sz="2800" dirty="0" smtClean="0">
                <a:solidFill>
                  <a:srgbClr val="000099"/>
                </a:solidFill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</a:rPr>
              <a:t>bersaglio</a:t>
            </a:r>
            <a:r>
              <a:rPr lang="en-US" sz="2800" dirty="0" smtClean="0">
                <a:solidFill>
                  <a:srgbClr val="000099"/>
                </a:solidFill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</a:rPr>
              <a:t>polarizzato</a:t>
            </a:r>
            <a:r>
              <a:rPr lang="en-US" sz="2800" dirty="0" smtClean="0">
                <a:solidFill>
                  <a:srgbClr val="000099"/>
                </a:solidFill>
              </a:rPr>
              <a:t>     </a:t>
            </a:r>
            <a:r>
              <a:rPr lang="en-US" sz="1800" b="0" dirty="0" smtClean="0">
                <a:solidFill>
                  <a:srgbClr val="000099"/>
                </a:solidFill>
              </a:rPr>
              <a:t>(&gt;</a:t>
            </a:r>
            <a:r>
              <a:rPr lang="en-US" sz="1800" b="0" dirty="0">
                <a:solidFill>
                  <a:srgbClr val="000099"/>
                </a:solidFill>
              </a:rPr>
              <a:t>2005)</a:t>
            </a:r>
          </a:p>
        </p:txBody>
      </p:sp>
      <p:sp>
        <p:nvSpPr>
          <p:cNvPr id="22533" name="Text Box 4"/>
          <p:cNvSpPr txBox="1">
            <a:spLocks noChangeArrowheads="1"/>
          </p:cNvSpPr>
          <p:nvPr/>
        </p:nvSpPr>
        <p:spPr bwMode="auto">
          <a:xfrm>
            <a:off x="3516312" y="1565265"/>
            <a:ext cx="28194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2F2F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695" tIns="50350" rIns="100695" bIns="50350">
            <a:spAutoFit/>
          </a:bodyPr>
          <a:lstStyle>
            <a:lvl1pPr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800" b="1" dirty="0" err="1" smtClean="0">
                <a:solidFill>
                  <a:schemeClr val="bg2"/>
                </a:solidFill>
              </a:rPr>
              <a:t>solenoide</a:t>
            </a:r>
            <a:r>
              <a:rPr lang="en-US" sz="1800" b="1" dirty="0" smtClean="0">
                <a:solidFill>
                  <a:schemeClr val="bg2"/>
                </a:solidFill>
              </a:rPr>
              <a:t>    2.5T</a:t>
            </a:r>
            <a:endParaRPr lang="en-US" sz="1800" b="1" dirty="0">
              <a:solidFill>
                <a:schemeClr val="bg2"/>
              </a:solidFill>
            </a:endParaRP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800" b="1" dirty="0" err="1" smtClean="0">
                <a:solidFill>
                  <a:schemeClr val="bg2"/>
                </a:solidFill>
              </a:rPr>
              <a:t>dipolo</a:t>
            </a:r>
            <a:r>
              <a:rPr lang="en-US" sz="1800" b="1" dirty="0" smtClean="0">
                <a:solidFill>
                  <a:schemeClr val="bg2"/>
                </a:solidFill>
              </a:rPr>
              <a:t>          </a:t>
            </a:r>
            <a:r>
              <a:rPr lang="en-US" sz="1800" b="1" dirty="0">
                <a:solidFill>
                  <a:schemeClr val="bg2"/>
                </a:solidFill>
              </a:rPr>
              <a:t>0.6T</a:t>
            </a:r>
          </a:p>
        </p:txBody>
      </p:sp>
      <p:sp>
        <p:nvSpPr>
          <p:cNvPr id="22534" name="Text Box 7"/>
          <p:cNvSpPr txBox="1">
            <a:spLocks noChangeArrowheads="1"/>
          </p:cNvSpPr>
          <p:nvPr/>
        </p:nvSpPr>
        <p:spPr bwMode="auto">
          <a:xfrm>
            <a:off x="1382712" y="1036637"/>
            <a:ext cx="457200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2F2F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695" tIns="50350" rIns="100695" bIns="50350">
            <a:spAutoFit/>
          </a:bodyPr>
          <a:lstStyle>
            <a:lvl1pPr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sz="1800" b="1" baseline="30000">
                <a:solidFill>
                  <a:schemeClr val="bg2"/>
                </a:solidFill>
              </a:rPr>
              <a:t>3</a:t>
            </a:r>
            <a:r>
              <a:rPr lang="en-US" sz="1800" b="1">
                <a:solidFill>
                  <a:schemeClr val="bg2"/>
                </a:solidFill>
              </a:rPr>
              <a:t>He – </a:t>
            </a:r>
            <a:r>
              <a:rPr lang="en-US" sz="1800" b="1" baseline="30000">
                <a:solidFill>
                  <a:schemeClr val="bg2"/>
                </a:solidFill>
              </a:rPr>
              <a:t>4</a:t>
            </a:r>
            <a:r>
              <a:rPr lang="en-US" sz="1800" b="1">
                <a:solidFill>
                  <a:schemeClr val="bg2"/>
                </a:solidFill>
              </a:rPr>
              <a:t>He dilution refrigerator (T~50mK)</a:t>
            </a:r>
          </a:p>
        </p:txBody>
      </p:sp>
      <p:sp>
        <p:nvSpPr>
          <p:cNvPr id="22535" name="Text Box 9"/>
          <p:cNvSpPr txBox="1">
            <a:spLocks noChangeArrowheads="1"/>
          </p:cNvSpPr>
          <p:nvPr/>
        </p:nvSpPr>
        <p:spPr bwMode="auto">
          <a:xfrm>
            <a:off x="157793" y="4452934"/>
            <a:ext cx="374979" cy="47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695" tIns="50350" rIns="100695" bIns="50350">
            <a:spAutoFit/>
          </a:bodyPr>
          <a:lstStyle>
            <a:lvl1pPr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400">
                <a:latin typeface="Calibri" pitchFamily="34" charset="0"/>
                <a:cs typeface="Times New Roman" pitchFamily="18" charset="0"/>
              </a:rPr>
              <a:t>μ</a:t>
            </a:r>
            <a:endParaRPr lang="en-US" sz="2400">
              <a:latin typeface="Calibri" pitchFamily="34" charset="0"/>
            </a:endParaRPr>
          </a:p>
        </p:txBody>
      </p:sp>
      <p:sp>
        <p:nvSpPr>
          <p:cNvPr id="22537" name="Line 17"/>
          <p:cNvSpPr>
            <a:spLocks noChangeShapeType="1"/>
          </p:cNvSpPr>
          <p:nvPr/>
        </p:nvSpPr>
        <p:spPr bwMode="auto">
          <a:xfrm>
            <a:off x="87312" y="4910128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54" tIns="45677" rIns="91354" bIns="45677"/>
          <a:lstStyle/>
          <a:p>
            <a:endParaRPr lang="en-US"/>
          </a:p>
        </p:txBody>
      </p:sp>
      <p:sp>
        <p:nvSpPr>
          <p:cNvPr id="22538" name="Text Box 4"/>
          <p:cNvSpPr txBox="1">
            <a:spLocks noChangeArrowheads="1"/>
          </p:cNvSpPr>
          <p:nvPr/>
        </p:nvSpPr>
        <p:spPr bwMode="auto">
          <a:xfrm>
            <a:off x="6030913" y="2708275"/>
            <a:ext cx="35814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2F2F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695" tIns="50350" rIns="100695" bIns="50350">
            <a:spAutoFit/>
          </a:bodyPr>
          <a:lstStyle>
            <a:lvl1pPr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800" b="1" dirty="0" err="1" smtClean="0">
                <a:solidFill>
                  <a:srgbClr val="000099"/>
                </a:solidFill>
              </a:rPr>
              <a:t>accettanza</a:t>
            </a:r>
            <a:r>
              <a:rPr lang="en-US" sz="1800" b="1" dirty="0" smtClean="0">
                <a:solidFill>
                  <a:srgbClr val="000099"/>
                </a:solidFill>
              </a:rPr>
              <a:t>  </a:t>
            </a:r>
            <a:r>
              <a:rPr lang="en-US" sz="1800" b="1" dirty="0">
                <a:solidFill>
                  <a:srgbClr val="000099"/>
                </a:solidFill>
              </a:rPr>
              <a:t>&gt;   ± 180 </a:t>
            </a:r>
            <a:r>
              <a:rPr lang="en-US" sz="1800" b="1" dirty="0" err="1">
                <a:solidFill>
                  <a:srgbClr val="000099"/>
                </a:solidFill>
              </a:rPr>
              <a:t>mrad</a:t>
            </a:r>
            <a:endParaRPr lang="en-US" sz="1800" b="1" dirty="0">
              <a:solidFill>
                <a:srgbClr val="000099"/>
              </a:solidFill>
            </a:endParaRPr>
          </a:p>
        </p:txBody>
      </p:sp>
      <p:sp>
        <p:nvSpPr>
          <p:cNvPr id="22548" name="Rectangle 27"/>
          <p:cNvSpPr>
            <a:spLocks noChangeArrowheads="1"/>
          </p:cNvSpPr>
          <p:nvPr/>
        </p:nvSpPr>
        <p:spPr bwMode="auto">
          <a:xfrm>
            <a:off x="2678112" y="4694228"/>
            <a:ext cx="457200" cy="152401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 anchor="ctr"/>
          <a:lstStyle/>
          <a:p>
            <a:endParaRPr lang="en-US"/>
          </a:p>
        </p:txBody>
      </p:sp>
      <p:sp>
        <p:nvSpPr>
          <p:cNvPr id="22549" name="Rectangle 28"/>
          <p:cNvSpPr>
            <a:spLocks noChangeArrowheads="1"/>
          </p:cNvSpPr>
          <p:nvPr/>
        </p:nvSpPr>
        <p:spPr bwMode="auto">
          <a:xfrm>
            <a:off x="3211512" y="4694228"/>
            <a:ext cx="914400" cy="152401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 anchor="ctr"/>
          <a:lstStyle/>
          <a:p>
            <a:endParaRPr lang="en-US"/>
          </a:p>
        </p:txBody>
      </p:sp>
      <p:sp>
        <p:nvSpPr>
          <p:cNvPr id="22550" name="Rectangle 29"/>
          <p:cNvSpPr>
            <a:spLocks noChangeArrowheads="1"/>
          </p:cNvSpPr>
          <p:nvPr/>
        </p:nvSpPr>
        <p:spPr bwMode="auto">
          <a:xfrm>
            <a:off x="4202112" y="4694228"/>
            <a:ext cx="457200" cy="152401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 anchor="ctr"/>
          <a:lstStyle/>
          <a:p>
            <a:endParaRPr lang="en-US"/>
          </a:p>
        </p:txBody>
      </p:sp>
      <p:sp>
        <p:nvSpPr>
          <p:cNvPr id="22551" name="Text Box 4"/>
          <p:cNvSpPr txBox="1">
            <a:spLocks noChangeArrowheads="1"/>
          </p:cNvSpPr>
          <p:nvPr/>
        </p:nvSpPr>
        <p:spPr bwMode="auto">
          <a:xfrm>
            <a:off x="6107112" y="3322637"/>
            <a:ext cx="3973513" cy="93275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 lIns="100772" tIns="50387" rIns="100772" bIns="50387">
            <a:spAutoFit/>
          </a:bodyPr>
          <a:lstStyle>
            <a:lvl1pPr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en-US" sz="18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800" b="1" dirty="0" err="1" smtClean="0">
                <a:solidFill>
                  <a:srgbClr val="FF0000"/>
                </a:solidFill>
              </a:rPr>
              <a:t>bersaglio</a:t>
            </a:r>
            <a:r>
              <a:rPr lang="en-US" sz="1800" b="1" dirty="0" smtClean="0">
                <a:solidFill>
                  <a:srgbClr val="FF0000"/>
                </a:solidFill>
              </a:rPr>
              <a:t>: 3 </a:t>
            </a:r>
            <a:r>
              <a:rPr lang="en-US" sz="1800" b="1" dirty="0" err="1" smtClean="0">
                <a:solidFill>
                  <a:srgbClr val="FF0000"/>
                </a:solidFill>
              </a:rPr>
              <a:t>celle</a:t>
            </a:r>
            <a:endParaRPr lang="en-US" sz="18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800" b="1" dirty="0">
                <a:solidFill>
                  <a:srgbClr val="FF0000"/>
                </a:solidFill>
              </a:rPr>
              <a:t>     30, 60, 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>
                <a:solidFill>
                  <a:srgbClr val="FF0000"/>
                </a:solidFill>
              </a:rPr>
              <a:t>30 cm </a:t>
            </a:r>
          </a:p>
        </p:txBody>
      </p:sp>
      <p:sp>
        <p:nvSpPr>
          <p:cNvPr id="20" name="AutoShape 11"/>
          <p:cNvSpPr>
            <a:spLocks noChangeArrowheads="1"/>
          </p:cNvSpPr>
          <p:nvPr/>
        </p:nvSpPr>
        <p:spPr bwMode="auto">
          <a:xfrm rot="-5400000">
            <a:off x="2678906" y="4653746"/>
            <a:ext cx="322262" cy="254000"/>
          </a:xfrm>
          <a:prstGeom prst="rightArrow">
            <a:avLst>
              <a:gd name="adj1" fmla="val 50000"/>
              <a:gd name="adj2" fmla="val 54562"/>
            </a:avLst>
          </a:prstGeom>
          <a:solidFill>
            <a:srgbClr val="00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lIns="100695" tIns="50350" rIns="100695" bIns="50350" anchor="ctr"/>
          <a:lstStyle/>
          <a:p>
            <a:pPr algn="ctr" defTabSz="1007123" hangingPunct="1">
              <a:lnSpc>
                <a:spcPct val="100000"/>
              </a:lnSpc>
              <a:buClrTx/>
              <a:buSzTx/>
            </a:pPr>
            <a:endParaRPr lang="it-IT" sz="200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38923" name="AutoShape 11"/>
          <p:cNvSpPr>
            <a:spLocks noChangeArrowheads="1"/>
          </p:cNvSpPr>
          <p:nvPr/>
        </p:nvSpPr>
        <p:spPr bwMode="auto">
          <a:xfrm rot="-5400000">
            <a:off x="4214021" y="4655333"/>
            <a:ext cx="323850" cy="249238"/>
          </a:xfrm>
          <a:prstGeom prst="rightArrow">
            <a:avLst>
              <a:gd name="adj1" fmla="val 50000"/>
              <a:gd name="adj2" fmla="val 54687"/>
            </a:avLst>
          </a:prstGeom>
          <a:solidFill>
            <a:srgbClr val="00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lIns="100695" tIns="50350" rIns="100695" bIns="50350" anchor="ctr"/>
          <a:lstStyle/>
          <a:p>
            <a:pPr algn="ctr" defTabSz="1007123" hangingPunct="1">
              <a:lnSpc>
                <a:spcPct val="100000"/>
              </a:lnSpc>
              <a:buClrTx/>
              <a:buSzTx/>
            </a:pPr>
            <a:endParaRPr lang="it-IT" sz="200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21" name="AutoShape 11"/>
          <p:cNvSpPr>
            <a:spLocks noChangeArrowheads="1"/>
          </p:cNvSpPr>
          <p:nvPr/>
        </p:nvSpPr>
        <p:spPr bwMode="auto">
          <a:xfrm rot="5400000">
            <a:off x="3515520" y="4655334"/>
            <a:ext cx="333375" cy="265113"/>
          </a:xfrm>
          <a:prstGeom prst="rightArrow">
            <a:avLst>
              <a:gd name="adj1" fmla="val 50000"/>
              <a:gd name="adj2" fmla="val 31437"/>
            </a:avLst>
          </a:prstGeom>
          <a:solidFill>
            <a:srgbClr val="0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00695" tIns="50350" rIns="100695" bIns="50350" anchor="ctr"/>
          <a:lstStyle/>
          <a:p>
            <a:pPr algn="ctr" defTabSz="1007123" hangingPunct="1">
              <a:lnSpc>
                <a:spcPct val="100000"/>
              </a:lnSpc>
              <a:buClrTx/>
              <a:buSzTx/>
            </a:pPr>
            <a:endParaRPr lang="it-IT" sz="200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805924" name="Text Box 36"/>
          <p:cNvSpPr txBox="1">
            <a:spLocks noChangeArrowheads="1"/>
          </p:cNvSpPr>
          <p:nvPr/>
        </p:nvSpPr>
        <p:spPr bwMode="auto">
          <a:xfrm>
            <a:off x="6436632" y="4344564"/>
            <a:ext cx="2659529" cy="34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54" tIns="45677" rIns="91354" bIns="45677">
            <a:spAutoFit/>
          </a:bodyPr>
          <a:lstStyle/>
          <a:p>
            <a:r>
              <a:rPr lang="it-IT" sz="1800" b="1" dirty="0" smtClean="0">
                <a:solidFill>
                  <a:srgbClr val="FF0000"/>
                </a:solidFill>
              </a:rPr>
              <a:t>polarizzazioni opposte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791199" y="4922837"/>
            <a:ext cx="4125913" cy="1878806"/>
            <a:chOff x="6107113" y="5482431"/>
            <a:chExt cx="4125912" cy="1878806"/>
          </a:xfrm>
        </p:grpSpPr>
        <p:sp>
          <p:nvSpPr>
            <p:cNvPr id="24" name="Rectangle 23"/>
            <p:cNvSpPr/>
            <p:nvPr/>
          </p:nvSpPr>
          <p:spPr bwMode="auto">
            <a:xfrm>
              <a:off x="6107113" y="5482431"/>
              <a:ext cx="3973512" cy="187880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210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</a:pPr>
              <a:endParaRPr lang="en-US" sz="2400" b="1"/>
            </a:p>
          </p:txBody>
        </p:sp>
        <p:sp>
          <p:nvSpPr>
            <p:cNvPr id="25" name="Text Box 6"/>
            <p:cNvSpPr txBox="1">
              <a:spLocks noChangeArrowheads="1"/>
            </p:cNvSpPr>
            <p:nvPr/>
          </p:nvSpPr>
          <p:spPr bwMode="auto">
            <a:xfrm>
              <a:off x="6118225" y="5516563"/>
              <a:ext cx="4114800" cy="932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808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00717" tIns="50361" rIns="100717" bIns="50361">
              <a:spAutoFit/>
            </a:bodyPr>
            <a:lstStyle>
              <a:lvl1pPr marL="260350" indent="-260350"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1800" b="1" baseline="30000" dirty="0">
                  <a:solidFill>
                    <a:srgbClr val="003366"/>
                  </a:solidFill>
                </a:rPr>
                <a:t>                                          </a:t>
              </a:r>
              <a:r>
                <a:rPr lang="en-US" sz="1800" b="1" baseline="30000" dirty="0" smtClean="0">
                  <a:solidFill>
                    <a:srgbClr val="003366"/>
                  </a:solidFill>
                </a:rPr>
                <a:t>    </a:t>
              </a:r>
              <a:r>
                <a:rPr lang="en-US" sz="1800" b="1" dirty="0" smtClean="0">
                  <a:solidFill>
                    <a:srgbClr val="CC0099"/>
                  </a:solidFill>
                </a:rPr>
                <a:t>d </a:t>
              </a:r>
              <a:r>
                <a:rPr lang="en-US" sz="1800" b="1" dirty="0">
                  <a:solidFill>
                    <a:srgbClr val="CC0099"/>
                  </a:solidFill>
                </a:rPr>
                <a:t>(</a:t>
              </a:r>
              <a:r>
                <a:rPr lang="en-US" sz="1800" b="1" baseline="30000" dirty="0">
                  <a:solidFill>
                    <a:srgbClr val="CC0099"/>
                  </a:solidFill>
                </a:rPr>
                <a:t>6</a:t>
              </a:r>
              <a:r>
                <a:rPr lang="en-US" sz="1800" b="1" dirty="0">
                  <a:solidFill>
                    <a:srgbClr val="CC0099"/>
                  </a:solidFill>
                </a:rPr>
                <a:t>LiD)    </a:t>
              </a:r>
              <a:r>
                <a:rPr lang="en-US" sz="1800" b="1" dirty="0">
                  <a:solidFill>
                    <a:srgbClr val="006600"/>
                  </a:solidFill>
                </a:rPr>
                <a:t>p (NH</a:t>
              </a:r>
              <a:r>
                <a:rPr lang="en-US" sz="1800" b="1" baseline="-25000" dirty="0">
                  <a:solidFill>
                    <a:srgbClr val="006600"/>
                  </a:solidFill>
                </a:rPr>
                <a:t>3</a:t>
              </a:r>
              <a:r>
                <a:rPr lang="en-US" sz="1800" b="1" dirty="0">
                  <a:solidFill>
                    <a:srgbClr val="006600"/>
                  </a:solidFill>
                </a:rPr>
                <a:t>)</a:t>
              </a:r>
              <a:endParaRPr lang="en-US" sz="1800" b="1" baseline="-25000" dirty="0">
                <a:solidFill>
                  <a:srgbClr val="006600"/>
                </a:solidFill>
              </a:endParaRPr>
            </a:p>
            <a:p>
              <a:pPr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1800" b="1" dirty="0" err="1" smtClean="0">
                  <a:solidFill>
                    <a:srgbClr val="000099"/>
                  </a:solidFill>
                </a:rPr>
                <a:t>polarizzazione</a:t>
              </a:r>
              <a:r>
                <a:rPr lang="en-US" sz="1800" b="1" dirty="0" smtClean="0"/>
                <a:t>            </a:t>
              </a:r>
              <a:r>
                <a:rPr lang="en-US" sz="1800" b="1" dirty="0" smtClean="0">
                  <a:solidFill>
                    <a:srgbClr val="CC0099"/>
                  </a:solidFill>
                  <a:cs typeface="Times New Roman" pitchFamily="18" charset="0"/>
                </a:rPr>
                <a:t>50</a:t>
              </a:r>
              <a:r>
                <a:rPr lang="en-US" sz="1800" b="1" dirty="0">
                  <a:solidFill>
                    <a:srgbClr val="CC0099"/>
                  </a:solidFill>
                  <a:cs typeface="Times New Roman" pitchFamily="18" charset="0"/>
                </a:rPr>
                <a:t>%</a:t>
              </a:r>
              <a:r>
                <a:rPr lang="en-US" sz="1800" b="1" dirty="0">
                  <a:cs typeface="Times New Roman" pitchFamily="18" charset="0"/>
                </a:rPr>
                <a:t>        </a:t>
              </a:r>
              <a:r>
                <a:rPr lang="en-US" sz="1800" b="1" dirty="0" smtClean="0">
                  <a:cs typeface="Times New Roman" pitchFamily="18" charset="0"/>
                </a:rPr>
                <a:t> </a:t>
              </a:r>
              <a:r>
                <a:rPr lang="en-US" sz="1800" b="1" dirty="0">
                  <a:solidFill>
                    <a:srgbClr val="006600"/>
                  </a:solidFill>
                  <a:cs typeface="Times New Roman" pitchFamily="18" charset="0"/>
                </a:rPr>
                <a:t>90%</a:t>
              </a:r>
              <a:endParaRPr lang="en-US" sz="1800" b="1" dirty="0">
                <a:solidFill>
                  <a:srgbClr val="006600"/>
                </a:solidFill>
              </a:endParaRPr>
            </a:p>
            <a:p>
              <a:pPr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1800" b="1" dirty="0" err="1" smtClean="0">
                  <a:solidFill>
                    <a:srgbClr val="000099"/>
                  </a:solidFill>
                </a:rPr>
                <a:t>fattore</a:t>
              </a:r>
              <a:r>
                <a:rPr lang="en-US" sz="1800" b="1" dirty="0" smtClean="0">
                  <a:solidFill>
                    <a:srgbClr val="000099"/>
                  </a:solidFill>
                </a:rPr>
                <a:t> di </a:t>
              </a:r>
              <a:r>
                <a:rPr lang="en-US" sz="1800" b="1" dirty="0" err="1" smtClean="0">
                  <a:solidFill>
                    <a:srgbClr val="000099"/>
                  </a:solidFill>
                </a:rPr>
                <a:t>diluizione</a:t>
              </a:r>
              <a:r>
                <a:rPr lang="en-US" sz="1800" b="1" dirty="0" smtClean="0">
                  <a:solidFill>
                    <a:srgbClr val="000099"/>
                  </a:solidFill>
                </a:rPr>
                <a:t>   </a:t>
              </a:r>
              <a:r>
                <a:rPr lang="en-US" sz="1800" b="1" dirty="0" smtClean="0">
                  <a:solidFill>
                    <a:srgbClr val="CC0099"/>
                  </a:solidFill>
                </a:rPr>
                <a:t>40</a:t>
              </a:r>
              <a:r>
                <a:rPr lang="en-US" sz="1800" b="1" dirty="0">
                  <a:solidFill>
                    <a:srgbClr val="CC0099"/>
                  </a:solidFill>
                </a:rPr>
                <a:t>%</a:t>
              </a:r>
              <a:r>
                <a:rPr lang="en-US" sz="1800" b="1" dirty="0"/>
                <a:t>       </a:t>
              </a:r>
              <a:r>
                <a:rPr lang="en-US" sz="1800" b="1" dirty="0" smtClean="0"/>
                <a:t>  </a:t>
              </a:r>
              <a:r>
                <a:rPr lang="en-US" sz="1800" b="1" dirty="0">
                  <a:solidFill>
                    <a:srgbClr val="006600"/>
                  </a:solidFill>
                </a:rPr>
                <a:t>16%</a:t>
              </a:r>
            </a:p>
          </p:txBody>
        </p:sp>
        <p:sp>
          <p:nvSpPr>
            <p:cNvPr id="26" name="Text Box 6"/>
            <p:cNvSpPr txBox="1">
              <a:spLocks noChangeArrowheads="1"/>
            </p:cNvSpPr>
            <p:nvPr/>
          </p:nvSpPr>
          <p:spPr bwMode="auto">
            <a:xfrm>
              <a:off x="6183313" y="6599238"/>
              <a:ext cx="3581400" cy="65570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17" tIns="50361" rIns="100717" bIns="50361">
              <a:spAutoFit/>
            </a:bodyPr>
            <a:lstStyle>
              <a:lvl1pPr marL="260350" indent="-260350"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1800" b="1" i="1" dirty="0" err="1" smtClean="0">
                  <a:solidFill>
                    <a:srgbClr val="000099"/>
                  </a:solidFill>
                </a:rPr>
                <a:t>nessuna</a:t>
              </a:r>
              <a:r>
                <a:rPr lang="en-US" sz="1800" b="1" i="1" dirty="0" smtClean="0">
                  <a:solidFill>
                    <a:srgbClr val="000099"/>
                  </a:solidFill>
                </a:rPr>
                <a:t> </a:t>
              </a:r>
              <a:r>
                <a:rPr lang="en-US" sz="1800" b="1" i="1" dirty="0" err="1" smtClean="0">
                  <a:solidFill>
                    <a:srgbClr val="000099"/>
                  </a:solidFill>
                </a:rPr>
                <a:t>evidenza</a:t>
              </a:r>
              <a:r>
                <a:rPr lang="en-US" sz="1800" b="1" i="1" dirty="0" smtClean="0">
                  <a:solidFill>
                    <a:srgbClr val="000099"/>
                  </a:solidFill>
                </a:rPr>
                <a:t> di </a:t>
              </a:r>
              <a:r>
                <a:rPr lang="en-US" sz="1800" b="1" i="1" dirty="0" err="1" smtClean="0">
                  <a:solidFill>
                    <a:srgbClr val="000099"/>
                  </a:solidFill>
                </a:rPr>
                <a:t>effetti</a:t>
              </a:r>
              <a:r>
                <a:rPr lang="en-US" sz="1800" b="1" i="1" dirty="0" smtClean="0">
                  <a:solidFill>
                    <a:srgbClr val="000099"/>
                  </a:solidFill>
                </a:rPr>
                <a:t> </a:t>
              </a:r>
              <a:r>
                <a:rPr lang="en-US" sz="1800" b="1" i="1" dirty="0" err="1" smtClean="0">
                  <a:solidFill>
                    <a:srgbClr val="000099"/>
                  </a:solidFill>
                </a:rPr>
                <a:t>nucleari</a:t>
              </a:r>
              <a:r>
                <a:rPr lang="en-US" sz="1800" b="1" i="1" dirty="0" smtClean="0">
                  <a:solidFill>
                    <a:srgbClr val="000099"/>
                  </a:solidFill>
                </a:rPr>
                <a:t> </a:t>
              </a:r>
              <a:r>
                <a:rPr lang="en-US" sz="1800" b="1" i="1" dirty="0" err="1" smtClean="0">
                  <a:solidFill>
                    <a:srgbClr val="000099"/>
                  </a:solidFill>
                </a:rPr>
                <a:t>rilevanti</a:t>
              </a:r>
              <a:r>
                <a:rPr lang="en-US" sz="1800" b="1" i="1" dirty="0" smtClean="0">
                  <a:solidFill>
                    <a:srgbClr val="000099"/>
                  </a:solidFill>
                </a:rPr>
                <a:t> </a:t>
              </a:r>
              <a:r>
                <a:rPr lang="en-US" sz="1800" i="1" dirty="0" smtClean="0">
                  <a:solidFill>
                    <a:srgbClr val="000099"/>
                  </a:solidFill>
                </a:rPr>
                <a:t>(160 </a:t>
              </a:r>
              <a:r>
                <a:rPr lang="en-US" sz="1800" i="1" dirty="0" err="1">
                  <a:solidFill>
                    <a:srgbClr val="000099"/>
                  </a:solidFill>
                </a:rPr>
                <a:t>GeV</a:t>
              </a:r>
              <a:r>
                <a:rPr lang="en-US" sz="1800" i="1" dirty="0">
                  <a:solidFill>
                    <a:srgbClr val="000099"/>
                  </a:solidFill>
                </a:rPr>
                <a:t>)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25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532" name="Rectangle 3"/>
          <p:cNvSpPr>
            <a:spLocks noGrp="1" noChangeArrowheads="1"/>
          </p:cNvSpPr>
          <p:nvPr>
            <p:ph type="title"/>
          </p:nvPr>
        </p:nvSpPr>
        <p:spPr>
          <a:xfrm>
            <a:off x="544514" y="297764"/>
            <a:ext cx="6949681" cy="532581"/>
          </a:xfrm>
        </p:spPr>
        <p:txBody>
          <a:bodyPr lIns="100695" tIns="50350" rIns="100695" bIns="50350"/>
          <a:lstStyle/>
          <a:p>
            <a:pPr eaLnBrk="1" hangingPunct="1"/>
            <a:r>
              <a:rPr lang="en-US" sz="2800" dirty="0" err="1" smtClean="0">
                <a:solidFill>
                  <a:srgbClr val="000099"/>
                </a:solidFill>
              </a:rPr>
              <a:t>unicita</a:t>
            </a:r>
            <a:r>
              <a:rPr lang="en-US" sz="2800" dirty="0" smtClean="0">
                <a:solidFill>
                  <a:srgbClr val="000099"/>
                </a:solidFill>
              </a:rPr>
              <a:t>’ di COMPASS</a:t>
            </a:r>
            <a:endParaRPr lang="en-US" sz="1800" b="0" dirty="0">
              <a:solidFill>
                <a:srgbClr val="000099"/>
              </a:solidFill>
            </a:endParaRPr>
          </a:p>
        </p:txBody>
      </p:sp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544512" y="1112836"/>
            <a:ext cx="8416131" cy="2362201"/>
          </a:xfrm>
        </p:spPr>
        <p:txBody>
          <a:bodyPr/>
          <a:lstStyle/>
          <a:p>
            <a:pPr marL="0" indent="0"/>
            <a:r>
              <a:rPr lang="en-US" dirty="0" err="1" smtClean="0">
                <a:latin typeface="Arial" pitchFamily="34" charset="0"/>
                <a:cs typeface="Arial" pitchFamily="34" charset="0"/>
              </a:rPr>
              <a:t>possibilita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’ di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usare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0" indent="0"/>
            <a:endParaRPr lang="en-US" sz="1800" dirty="0" smtClean="0"/>
          </a:p>
          <a:p>
            <a:pPr marL="179388" indent="-179388">
              <a:buFont typeface="Arial" pitchFamily="34" charset="0"/>
              <a:buChar char="•"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diversi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fasci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522288" indent="-522288"/>
            <a:r>
              <a:rPr lang="en-US" sz="2000" dirty="0" smtClean="0"/>
              <a:t>	</a:t>
            </a:r>
            <a:r>
              <a:rPr lang="el-GR" sz="2400" dirty="0" smtClean="0">
                <a:solidFill>
                  <a:srgbClr val="000099"/>
                </a:solidFill>
                <a:latin typeface="Times New Roman"/>
                <a:cs typeface="Times New Roman"/>
              </a:rPr>
              <a:t>μ</a:t>
            </a:r>
            <a:r>
              <a:rPr lang="el-GR" sz="2400" baseline="30000" dirty="0" smtClean="0">
                <a:solidFill>
                  <a:srgbClr val="000099"/>
                </a:solidFill>
                <a:latin typeface="Times New Roman"/>
                <a:cs typeface="Times New Roman"/>
              </a:rPr>
              <a:t>±</a:t>
            </a:r>
            <a:r>
              <a:rPr lang="en-US" sz="2400" dirty="0">
                <a:solidFill>
                  <a:srgbClr val="000099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solidFill>
                  <a:srgbClr val="000099"/>
                </a:solidFill>
                <a:latin typeface="Times New Roman"/>
                <a:cs typeface="Times New Roman"/>
              </a:rPr>
              <a:t>                         </a:t>
            </a:r>
            <a:r>
              <a:rPr lang="en-US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di </a:t>
            </a:r>
            <a:r>
              <a:rPr lang="en-US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energia</a:t>
            </a:r>
            <a:r>
              <a:rPr lang="en-US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da 100 a 200 </a:t>
            </a:r>
            <a:r>
              <a:rPr lang="en-US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GeV</a:t>
            </a:r>
            <a:r>
              <a:rPr lang="en-US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dirty="0" smtClean="0">
              <a:solidFill>
                <a:srgbClr val="000099"/>
              </a:solidFill>
              <a:latin typeface="Times New Roman"/>
              <a:cs typeface="Times New Roman"/>
            </a:endParaRPr>
          </a:p>
          <a:p>
            <a:pPr marL="522288" indent="-522288"/>
            <a:r>
              <a:rPr lang="en-US" sz="2400" dirty="0">
                <a:solidFill>
                  <a:srgbClr val="000099"/>
                </a:solidFill>
                <a:latin typeface="Times New Roman"/>
                <a:cs typeface="Times New Roman"/>
              </a:rPr>
              <a:t>	</a:t>
            </a:r>
            <a:r>
              <a:rPr lang="el-GR" sz="2400" dirty="0" smtClean="0">
                <a:solidFill>
                  <a:srgbClr val="000099"/>
                </a:solidFill>
                <a:latin typeface="Times New Roman"/>
                <a:cs typeface="Times New Roman"/>
              </a:rPr>
              <a:t>π</a:t>
            </a:r>
            <a:r>
              <a:rPr lang="el-GR" sz="2000" baseline="30000" dirty="0" smtClean="0">
                <a:solidFill>
                  <a:srgbClr val="000099"/>
                </a:solidFill>
                <a:latin typeface="Times New Roman"/>
                <a:cs typeface="Times New Roman"/>
              </a:rPr>
              <a:t> ±</a:t>
            </a:r>
            <a:r>
              <a:rPr lang="en-US" sz="2000" dirty="0" smtClean="0">
                <a:solidFill>
                  <a:srgbClr val="000099"/>
                </a:solidFill>
                <a:latin typeface="Times New Roman"/>
                <a:cs typeface="Times New Roman"/>
              </a:rPr>
              <a:t>, </a:t>
            </a:r>
            <a:r>
              <a:rPr lang="en-US" sz="2000" dirty="0" smtClean="0">
                <a:solidFill>
                  <a:srgbClr val="000099"/>
                </a:solidFill>
              </a:rPr>
              <a:t>p (</a:t>
            </a:r>
            <a:r>
              <a:rPr lang="en-US" sz="2000" dirty="0" err="1" smtClean="0">
                <a:solidFill>
                  <a:srgbClr val="000099"/>
                </a:solidFill>
              </a:rPr>
              <a:t>pbar</a:t>
            </a:r>
            <a:r>
              <a:rPr lang="en-US" sz="2000" dirty="0">
                <a:solidFill>
                  <a:srgbClr val="000099"/>
                </a:solidFill>
              </a:rPr>
              <a:t>)</a:t>
            </a:r>
            <a:r>
              <a:rPr lang="en-US" sz="2000" dirty="0" smtClean="0">
                <a:solidFill>
                  <a:srgbClr val="000099"/>
                </a:solidFill>
              </a:rPr>
              <a:t>, K</a:t>
            </a:r>
            <a:r>
              <a:rPr lang="el-GR" sz="2000" baseline="30000" dirty="0">
                <a:solidFill>
                  <a:srgbClr val="000099"/>
                </a:solidFill>
                <a:latin typeface="Times New Roman"/>
                <a:cs typeface="Times New Roman"/>
              </a:rPr>
              <a:t> </a:t>
            </a:r>
            <a:r>
              <a:rPr lang="el-GR" sz="2000" baseline="30000" dirty="0" smtClean="0">
                <a:solidFill>
                  <a:srgbClr val="000099"/>
                </a:solidFill>
                <a:latin typeface="Times New Roman"/>
                <a:cs typeface="Times New Roman"/>
              </a:rPr>
              <a:t>±</a:t>
            </a:r>
            <a:r>
              <a:rPr lang="en-US" sz="2000" dirty="0">
                <a:solidFill>
                  <a:srgbClr val="000099"/>
                </a:solidFill>
              </a:rPr>
              <a:t> </a:t>
            </a:r>
            <a:r>
              <a:rPr lang="en-US" sz="2000" dirty="0" smtClean="0">
                <a:solidFill>
                  <a:srgbClr val="000099"/>
                </a:solidFill>
              </a:rPr>
              <a:t>     </a:t>
            </a:r>
            <a:r>
              <a:rPr lang="en-US" sz="20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fino</a:t>
            </a:r>
            <a:r>
              <a:rPr lang="en-US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a 300 </a:t>
            </a:r>
            <a:r>
              <a:rPr lang="en-US" sz="20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GeV</a:t>
            </a:r>
            <a:endParaRPr lang="en-US" sz="20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544512" y="3346447"/>
            <a:ext cx="9394145" cy="287179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100728" tIns="50366" rIns="100728" bIns="50366" numCol="1" anchor="t" anchorCtr="0" compatLnSpc="1">
            <a:prstTxWarp prst="textNoShape">
              <a:avLst/>
            </a:prstTxWarp>
          </a:bodyPr>
          <a:lstStyle>
            <a:lvl1pPr marL="258823" indent="-258823" algn="l" rtl="0" eaLnBrk="0" fontAlgn="base" hangingPunct="0">
              <a:spcBef>
                <a:spcPct val="20000"/>
              </a:spcBef>
              <a:spcAft>
                <a:spcPct val="0"/>
              </a:spcAft>
              <a:defRPr sz="2200" b="1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690782" indent="-18712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2200">
                <a:solidFill>
                  <a:srgbClr val="FF0000"/>
                </a:solidFill>
                <a:latin typeface="+mn-lt"/>
              </a:defRPr>
            </a:lvl2pPr>
            <a:lvl3pPr marL="1192691" indent="-1853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96349" indent="-1853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4pPr>
            <a:lvl5pPr marL="2200007" indent="-1853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5pPr>
            <a:lvl6pPr marL="2703664" indent="-1853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6pPr>
            <a:lvl7pPr marL="3207322" indent="-1853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7pPr>
            <a:lvl8pPr marL="3710981" indent="-1853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8pPr>
            <a:lvl9pPr marL="4214639" indent="-1853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9pPr>
          </a:lstStyle>
          <a:p>
            <a:pPr marL="179388" indent="-179388">
              <a:buClr>
                <a:srgbClr val="FF0000"/>
              </a:buClr>
              <a:buFont typeface="Arial" pitchFamily="34" charset="0"/>
              <a:buChar char="•"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diversi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bersagli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0" indent="0"/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pPr marL="0" indent="0"/>
            <a:r>
              <a:rPr lang="en-US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bersagli</a:t>
            </a:r>
            <a:r>
              <a:rPr lang="en-US" sz="20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di p e d </a:t>
            </a:r>
            <a:r>
              <a:rPr lang="en-US" sz="20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polarizzati</a:t>
            </a:r>
            <a:r>
              <a:rPr lang="en-US" sz="20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longitudinalmente</a:t>
            </a:r>
            <a:r>
              <a:rPr lang="en-US" sz="20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20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trasversalmente</a:t>
            </a:r>
            <a:endParaRPr lang="en-US" sz="2000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0" indent="0"/>
            <a:r>
              <a:rPr lang="en-US" sz="20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                  </a:t>
            </a:r>
            <a:r>
              <a:rPr lang="en-US" sz="1800" b="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(2002-2006, 2010-2011 – </a:t>
            </a:r>
            <a:r>
              <a:rPr lang="en-US" sz="1800" b="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struttura</a:t>
            </a:r>
            <a:r>
              <a:rPr lang="en-US" sz="1800" b="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del </a:t>
            </a:r>
            <a:r>
              <a:rPr lang="en-US" sz="1800" b="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nucleone</a:t>
            </a:r>
            <a:r>
              <a:rPr lang="en-US" sz="1800" b="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 marL="0" indent="0"/>
            <a:r>
              <a:rPr lang="en-US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bersagli</a:t>
            </a:r>
            <a:r>
              <a:rPr lang="en-US" sz="20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nucleari</a:t>
            </a:r>
            <a:r>
              <a:rPr lang="en-US" sz="20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1800" b="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(2008,2009,2012 - </a:t>
            </a:r>
            <a:r>
              <a:rPr lang="en-US" sz="1800" b="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eventi</a:t>
            </a:r>
            <a:r>
              <a:rPr lang="en-US" sz="1800" b="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diffrattivi</a:t>
            </a:r>
            <a:r>
              <a:rPr lang="en-US" sz="1800" b="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1800" b="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Primakoff</a:t>
            </a:r>
            <a:r>
              <a:rPr lang="en-US" sz="1800" b="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0" indent="0"/>
            <a:r>
              <a:rPr lang="en-US" sz="20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LH</a:t>
            </a:r>
            <a:r>
              <a:rPr lang="en-US" sz="2000" baseline="-250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, 40 cm             </a:t>
            </a:r>
            <a:r>
              <a:rPr lang="en-US" sz="1800" b="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(2008, 2009 - </a:t>
            </a:r>
            <a:r>
              <a:rPr lang="en-US" sz="1800" b="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spettroscopia</a:t>
            </a:r>
            <a:r>
              <a:rPr lang="en-US" sz="1800" b="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0" indent="0"/>
            <a:r>
              <a:rPr lang="en-US" sz="20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	LH</a:t>
            </a:r>
            <a:r>
              <a:rPr lang="en-US" sz="2000" baseline="-250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250 </a:t>
            </a:r>
            <a:r>
              <a:rPr lang="en-US" sz="20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cm        </a:t>
            </a:r>
            <a:r>
              <a:rPr lang="en-US" sz="20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1800" b="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(2012 - test DVCS / SIDIS)</a:t>
            </a:r>
            <a:endParaRPr lang="en-US" sz="1800" b="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34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Grp="1" noChangeArrowheads="1"/>
          </p:cNvSpPr>
          <p:nvPr>
            <p:ph type="title"/>
          </p:nvPr>
        </p:nvSpPr>
        <p:spPr>
          <a:xfrm>
            <a:off x="1230312" y="2437532"/>
            <a:ext cx="6949681" cy="778792"/>
          </a:xfrm>
        </p:spPr>
        <p:txBody>
          <a:bodyPr lIns="100695" tIns="50350" rIns="100695" bIns="50350"/>
          <a:lstStyle/>
          <a:p>
            <a:pPr eaLnBrk="1" hangingPunct="1"/>
            <a:r>
              <a:rPr lang="en-US" sz="4400" dirty="0">
                <a:solidFill>
                  <a:srgbClr val="000099"/>
                </a:solidFill>
              </a:rPr>
              <a:t>Data Taking</a:t>
            </a:r>
            <a:endParaRPr lang="en-US" sz="4400" b="0" dirty="0">
              <a:solidFill>
                <a:srgbClr val="000099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2143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105904"/>
              </p:ext>
            </p:extLst>
          </p:nvPr>
        </p:nvGraphicFramePr>
        <p:xfrm>
          <a:off x="1051747" y="1493837"/>
          <a:ext cx="8073977" cy="19558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60410"/>
                <a:gridCol w="3200400"/>
                <a:gridCol w="1600200"/>
                <a:gridCol w="2512967"/>
              </a:tblGrid>
              <a:tr h="39624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0099"/>
                          </a:solidFill>
                        </a:rPr>
                        <a:t>2002</a:t>
                      </a:r>
                      <a:endParaRPr lang="en-US" sz="1800" b="1" dirty="0">
                        <a:solidFill>
                          <a:srgbClr val="000099"/>
                        </a:solidFill>
                      </a:endParaRPr>
                    </a:p>
                  </a:txBody>
                  <a:tcPr marL="91446" marR="91446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solidFill>
                            <a:srgbClr val="000099"/>
                          </a:solidFill>
                        </a:rPr>
                        <a:t>struttura</a:t>
                      </a:r>
                      <a:r>
                        <a:rPr lang="en-US" sz="1800" b="1" dirty="0" smtClean="0">
                          <a:solidFill>
                            <a:srgbClr val="000099"/>
                          </a:solidFill>
                        </a:rPr>
                        <a:t> del </a:t>
                      </a:r>
                      <a:r>
                        <a:rPr lang="en-US" sz="1800" b="1" dirty="0" err="1" smtClean="0">
                          <a:solidFill>
                            <a:srgbClr val="000099"/>
                          </a:solidFill>
                        </a:rPr>
                        <a:t>nucleone</a:t>
                      </a:r>
                      <a:r>
                        <a:rPr lang="en-US" sz="1800" b="1" dirty="0" smtClean="0">
                          <a:solidFill>
                            <a:srgbClr val="000099"/>
                          </a:solidFill>
                        </a:rPr>
                        <a:t> </a:t>
                      </a:r>
                      <a:endParaRPr lang="en-US" sz="1800" b="1" dirty="0">
                        <a:solidFill>
                          <a:srgbClr val="000099"/>
                        </a:solidFill>
                      </a:endParaRPr>
                    </a:p>
                  </a:txBody>
                  <a:tcPr marL="91446" marR="9144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/>
                          <a:cs typeface="Times New Roman"/>
                        </a:rPr>
                        <a:t>μ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/>
                          <a:cs typeface="Times New Roman"/>
                        </a:rPr>
                        <a:t>+ </a:t>
                      </a: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160 </a:t>
                      </a:r>
                      <a:r>
                        <a:rPr kumimoji="0" lang="it-IT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GeV</a:t>
                      </a: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91446" marR="9144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Arial" charset="0"/>
                        </a:rPr>
                        <a:t>d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polarizzati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  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Arial" charset="0"/>
                        </a:rPr>
                        <a:t>L&amp;T</a:t>
                      </a:r>
                    </a:p>
                  </a:txBody>
                  <a:tcPr marL="91446" marR="9144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624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0099"/>
                          </a:solidFill>
                        </a:rPr>
                        <a:t>2003</a:t>
                      </a:r>
                      <a:endParaRPr lang="en-US" sz="1800" b="1" dirty="0">
                        <a:solidFill>
                          <a:srgbClr val="000099"/>
                        </a:solidFill>
                      </a:endParaRPr>
                    </a:p>
                  </a:txBody>
                  <a:tcPr marL="91446" marR="91446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solidFill>
                            <a:srgbClr val="000099"/>
                          </a:solidFill>
                        </a:rPr>
                        <a:t>struttura</a:t>
                      </a:r>
                      <a:r>
                        <a:rPr lang="en-US" sz="1800" b="1" dirty="0" smtClean="0">
                          <a:solidFill>
                            <a:srgbClr val="000099"/>
                          </a:solidFill>
                        </a:rPr>
                        <a:t> del </a:t>
                      </a:r>
                      <a:r>
                        <a:rPr lang="en-US" sz="1800" b="1" dirty="0" err="1" smtClean="0">
                          <a:solidFill>
                            <a:srgbClr val="000099"/>
                          </a:solidFill>
                        </a:rPr>
                        <a:t>nucleone</a:t>
                      </a:r>
                      <a:r>
                        <a:rPr lang="en-US" sz="1800" b="1" dirty="0" smtClean="0">
                          <a:solidFill>
                            <a:srgbClr val="000099"/>
                          </a:solidFill>
                        </a:rPr>
                        <a:t> </a:t>
                      </a:r>
                      <a:endParaRPr lang="en-US" sz="1800" b="1" dirty="0">
                        <a:solidFill>
                          <a:srgbClr val="000099"/>
                        </a:solidFill>
                      </a:endParaRPr>
                    </a:p>
                  </a:txBody>
                  <a:tcPr marL="91446" marR="9144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/>
                          <a:cs typeface="Times New Roman"/>
                        </a:rPr>
                        <a:t>μ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/>
                          <a:cs typeface="Times New Roman"/>
                        </a:rPr>
                        <a:t>+ </a:t>
                      </a: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160 </a:t>
                      </a:r>
                      <a:r>
                        <a:rPr kumimoji="0" lang="it-IT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GeV</a:t>
                      </a: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91446" marR="9144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073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Arial" charset="0"/>
                        </a:rPr>
                        <a:t>d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polarizzati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  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Arial" charset="0"/>
                        </a:rPr>
                        <a:t>L&amp;T</a:t>
                      </a:r>
                    </a:p>
                  </a:txBody>
                  <a:tcPr marL="91446" marR="9144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624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0099"/>
                          </a:solidFill>
                        </a:rPr>
                        <a:t>2004</a:t>
                      </a:r>
                      <a:endParaRPr lang="en-US" sz="1800" b="1" dirty="0">
                        <a:solidFill>
                          <a:srgbClr val="000099"/>
                        </a:solidFill>
                      </a:endParaRPr>
                    </a:p>
                  </a:txBody>
                  <a:tcPr marL="91446" marR="91446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solidFill>
                            <a:srgbClr val="000099"/>
                          </a:solidFill>
                        </a:rPr>
                        <a:t>struttura</a:t>
                      </a:r>
                      <a:r>
                        <a:rPr lang="en-US" sz="1800" b="1" dirty="0" smtClean="0">
                          <a:solidFill>
                            <a:srgbClr val="000099"/>
                          </a:solidFill>
                        </a:rPr>
                        <a:t> del </a:t>
                      </a:r>
                      <a:r>
                        <a:rPr lang="en-US" sz="1800" b="1" dirty="0" err="1" smtClean="0">
                          <a:solidFill>
                            <a:srgbClr val="000099"/>
                          </a:solidFill>
                        </a:rPr>
                        <a:t>nucleone</a:t>
                      </a:r>
                      <a:r>
                        <a:rPr lang="en-US" sz="1800" b="1" dirty="0" smtClean="0">
                          <a:solidFill>
                            <a:srgbClr val="000099"/>
                          </a:solidFill>
                        </a:rPr>
                        <a:t> </a:t>
                      </a:r>
                      <a:endParaRPr lang="en-US" sz="1800" b="1" dirty="0">
                        <a:solidFill>
                          <a:srgbClr val="000099"/>
                        </a:solidFill>
                      </a:endParaRPr>
                    </a:p>
                  </a:txBody>
                  <a:tcPr marL="91446" marR="9144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/>
                          <a:cs typeface="Times New Roman"/>
                        </a:rPr>
                        <a:t>μ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/>
                          <a:cs typeface="Times New Roman"/>
                        </a:rPr>
                        <a:t>+ </a:t>
                      </a: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160 </a:t>
                      </a:r>
                      <a:r>
                        <a:rPr kumimoji="0" lang="it-IT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GeV</a:t>
                      </a: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91446" marR="9144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073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Arial" charset="0"/>
                        </a:rPr>
                        <a:t>d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polarizzati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  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Arial" charset="0"/>
                        </a:rPr>
                        <a:t>L&amp;T</a:t>
                      </a:r>
                    </a:p>
                  </a:txBody>
                  <a:tcPr marL="91446" marR="9144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1" dirty="0" smtClean="0">
                          <a:solidFill>
                            <a:srgbClr val="000099"/>
                          </a:solidFill>
                        </a:rPr>
                        <a:t>2005</a:t>
                      </a:r>
                      <a:endParaRPr lang="en-US" sz="1800" b="0" i="1" dirty="0">
                        <a:solidFill>
                          <a:srgbClr val="000099"/>
                        </a:solidFill>
                      </a:endParaRPr>
                    </a:p>
                  </a:txBody>
                  <a:tcPr marL="91446" marR="91446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800" b="0" i="1" dirty="0" smtClean="0">
                          <a:solidFill>
                            <a:srgbClr val="000099"/>
                          </a:solidFill>
                        </a:rPr>
                        <a:t>CERN accelerators</a:t>
                      </a:r>
                      <a:r>
                        <a:rPr lang="en-US" sz="1800" b="0" i="1" baseline="0" dirty="0" smtClean="0">
                          <a:solidFill>
                            <a:srgbClr val="000099"/>
                          </a:solidFill>
                        </a:rPr>
                        <a:t> shut down</a:t>
                      </a:r>
                      <a:endParaRPr lang="en-US" sz="1800" b="0" i="1" dirty="0">
                        <a:solidFill>
                          <a:srgbClr val="000099"/>
                        </a:solidFill>
                      </a:endParaRPr>
                    </a:p>
                  </a:txBody>
                  <a:tcPr marL="91446" marR="9144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624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0099"/>
                          </a:solidFill>
                        </a:rPr>
                        <a:t>2006</a:t>
                      </a:r>
                      <a:endParaRPr lang="en-US" sz="1800" b="1" dirty="0">
                        <a:solidFill>
                          <a:srgbClr val="000099"/>
                        </a:solidFill>
                      </a:endParaRPr>
                    </a:p>
                  </a:txBody>
                  <a:tcPr marL="91446" marR="91446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solidFill>
                            <a:srgbClr val="000099"/>
                          </a:solidFill>
                        </a:rPr>
                        <a:t>struttura</a:t>
                      </a:r>
                      <a:r>
                        <a:rPr lang="en-US" sz="1800" b="1" dirty="0" smtClean="0">
                          <a:solidFill>
                            <a:srgbClr val="000099"/>
                          </a:solidFill>
                        </a:rPr>
                        <a:t> del </a:t>
                      </a:r>
                      <a:r>
                        <a:rPr lang="en-US" sz="1800" b="1" dirty="0" err="1" smtClean="0">
                          <a:solidFill>
                            <a:srgbClr val="000099"/>
                          </a:solidFill>
                        </a:rPr>
                        <a:t>nucleone</a:t>
                      </a:r>
                      <a:r>
                        <a:rPr lang="en-US" sz="1800" b="1" dirty="0" smtClean="0">
                          <a:solidFill>
                            <a:srgbClr val="000099"/>
                          </a:solidFill>
                        </a:rPr>
                        <a:t> </a:t>
                      </a:r>
                      <a:endParaRPr lang="en-US" sz="1800" b="1" dirty="0">
                        <a:solidFill>
                          <a:srgbClr val="000099"/>
                        </a:solidFill>
                      </a:endParaRPr>
                    </a:p>
                  </a:txBody>
                  <a:tcPr marL="91446" marR="9144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/>
                          <a:cs typeface="Times New Roman"/>
                        </a:rPr>
                        <a:t>μ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/>
                          <a:cs typeface="Times New Roman"/>
                        </a:rPr>
                        <a:t>+ </a:t>
                      </a: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160 </a:t>
                      </a:r>
                      <a:r>
                        <a:rPr kumimoji="0" lang="it-IT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GeV</a:t>
                      </a: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91446" marR="9144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073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Arial" charset="0"/>
                        </a:rPr>
                        <a:t>d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polarizzati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  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Arial" charset="0"/>
                        </a:rPr>
                        <a:t>L</a:t>
                      </a:r>
                    </a:p>
                  </a:txBody>
                  <a:tcPr marL="91446" marR="9144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2965443"/>
              </p:ext>
            </p:extLst>
          </p:nvPr>
        </p:nvGraphicFramePr>
        <p:xfrm>
          <a:off x="1053340" y="3706813"/>
          <a:ext cx="8101772" cy="1930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58817"/>
                <a:gridCol w="3228156"/>
                <a:gridCol w="1572444"/>
                <a:gridCol w="2542355"/>
              </a:tblGrid>
              <a:tr h="39624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0099"/>
                          </a:solidFill>
                        </a:rPr>
                        <a:t>2007</a:t>
                      </a:r>
                      <a:endParaRPr lang="en-US" sz="1800" b="1" dirty="0">
                        <a:solidFill>
                          <a:srgbClr val="000099"/>
                        </a:solidFill>
                      </a:endParaRPr>
                    </a:p>
                  </a:txBody>
                  <a:tcPr marL="91446" marR="9144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solidFill>
                            <a:srgbClr val="000099"/>
                          </a:solidFill>
                        </a:rPr>
                        <a:t>struttura</a:t>
                      </a:r>
                      <a:r>
                        <a:rPr lang="en-US" sz="1800" b="1" dirty="0" smtClean="0">
                          <a:solidFill>
                            <a:srgbClr val="000099"/>
                          </a:solidFill>
                        </a:rPr>
                        <a:t> del </a:t>
                      </a:r>
                      <a:r>
                        <a:rPr lang="en-US" sz="1800" b="1" dirty="0" err="1" smtClean="0">
                          <a:solidFill>
                            <a:srgbClr val="000099"/>
                          </a:solidFill>
                        </a:rPr>
                        <a:t>nucleone</a:t>
                      </a:r>
                      <a:r>
                        <a:rPr lang="en-US" sz="1800" b="1" dirty="0" smtClean="0">
                          <a:solidFill>
                            <a:srgbClr val="000099"/>
                          </a:solidFill>
                        </a:rPr>
                        <a:t> </a:t>
                      </a:r>
                      <a:endParaRPr lang="en-US" sz="1800" b="1" dirty="0">
                        <a:solidFill>
                          <a:srgbClr val="000099"/>
                        </a:solidFill>
                      </a:endParaRPr>
                    </a:p>
                  </a:txBody>
                  <a:tcPr marL="91446" marR="9144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/>
                          <a:cs typeface="Times New Roman"/>
                        </a:rPr>
                        <a:t>μ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/>
                          <a:cs typeface="Times New Roman"/>
                        </a:rPr>
                        <a:t>+ </a:t>
                      </a: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160 </a:t>
                      </a:r>
                      <a:r>
                        <a:rPr kumimoji="0" lang="it-IT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GeV</a:t>
                      </a: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91446" marR="9144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3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p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polarizzati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 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L&amp;T</a:t>
                      </a:r>
                    </a:p>
                  </a:txBody>
                  <a:tcPr marL="91446" marR="9144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339933"/>
                          </a:solidFill>
                        </a:rPr>
                        <a:t>2008</a:t>
                      </a:r>
                      <a:endParaRPr lang="en-US" sz="1800" b="1" dirty="0">
                        <a:solidFill>
                          <a:srgbClr val="339933"/>
                        </a:solidFill>
                      </a:endParaRPr>
                    </a:p>
                  </a:txBody>
                  <a:tcPr marL="91446" marR="9144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800" b="1" i="0" dirty="0" err="1" smtClean="0">
                          <a:solidFill>
                            <a:srgbClr val="339933"/>
                          </a:solidFill>
                        </a:rPr>
                        <a:t>specttroscopia</a:t>
                      </a:r>
                      <a:r>
                        <a:rPr lang="en-US" sz="1800" b="1" i="0" baseline="0" dirty="0" smtClean="0">
                          <a:solidFill>
                            <a:srgbClr val="339933"/>
                          </a:solidFill>
                        </a:rPr>
                        <a:t> </a:t>
                      </a:r>
                      <a:r>
                        <a:rPr lang="en-US" sz="1800" b="1" i="0" baseline="0" dirty="0" err="1" smtClean="0">
                          <a:solidFill>
                            <a:srgbClr val="339933"/>
                          </a:solidFill>
                        </a:rPr>
                        <a:t>adronica</a:t>
                      </a:r>
                      <a:endParaRPr lang="en-US" sz="1800" b="1" i="0" dirty="0">
                        <a:solidFill>
                          <a:srgbClr val="339933"/>
                        </a:solidFill>
                      </a:endParaRPr>
                    </a:p>
                  </a:txBody>
                  <a:tcPr marL="91446" marR="9144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339933"/>
                          </a:solidFill>
                        </a:rPr>
                        <a:t>2009</a:t>
                      </a:r>
                      <a:endParaRPr lang="en-US" sz="1800" b="1" dirty="0">
                        <a:solidFill>
                          <a:srgbClr val="339933"/>
                        </a:solidFill>
                      </a:endParaRPr>
                    </a:p>
                  </a:txBody>
                  <a:tcPr marL="91446" marR="9144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10073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dirty="0" err="1" smtClean="0">
                          <a:solidFill>
                            <a:srgbClr val="339933"/>
                          </a:solidFill>
                        </a:rPr>
                        <a:t>spettroscopia</a:t>
                      </a:r>
                      <a:r>
                        <a:rPr lang="en-US" sz="1800" b="1" i="0" baseline="0" dirty="0" smtClean="0">
                          <a:solidFill>
                            <a:srgbClr val="339933"/>
                          </a:solidFill>
                        </a:rPr>
                        <a:t> </a:t>
                      </a:r>
                      <a:r>
                        <a:rPr lang="en-US" sz="1800" b="1" i="0" baseline="0" dirty="0" err="1" smtClean="0">
                          <a:solidFill>
                            <a:srgbClr val="339933"/>
                          </a:solidFill>
                        </a:rPr>
                        <a:t>adronica</a:t>
                      </a:r>
                      <a:endParaRPr lang="en-US" sz="1800" b="1" i="0" dirty="0" smtClean="0">
                        <a:solidFill>
                          <a:srgbClr val="339933"/>
                        </a:solidFill>
                      </a:endParaRPr>
                    </a:p>
                  </a:txBody>
                  <a:tcPr marL="91446" marR="9144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624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0099"/>
                          </a:solidFill>
                        </a:rPr>
                        <a:t>2010</a:t>
                      </a:r>
                      <a:endParaRPr lang="en-US" sz="1800" b="1" dirty="0">
                        <a:solidFill>
                          <a:srgbClr val="000099"/>
                        </a:solidFill>
                      </a:endParaRPr>
                    </a:p>
                  </a:txBody>
                  <a:tcPr marL="91446" marR="9144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solidFill>
                            <a:srgbClr val="000099"/>
                          </a:solidFill>
                        </a:rPr>
                        <a:t>struttura</a:t>
                      </a:r>
                      <a:r>
                        <a:rPr lang="en-US" sz="1800" b="1" dirty="0" smtClean="0">
                          <a:solidFill>
                            <a:srgbClr val="000099"/>
                          </a:solidFill>
                        </a:rPr>
                        <a:t> del </a:t>
                      </a:r>
                      <a:r>
                        <a:rPr lang="en-US" sz="1800" b="1" dirty="0" err="1" smtClean="0">
                          <a:solidFill>
                            <a:srgbClr val="000099"/>
                          </a:solidFill>
                        </a:rPr>
                        <a:t>nucleone</a:t>
                      </a:r>
                      <a:r>
                        <a:rPr lang="en-US" sz="1800" b="1" dirty="0" smtClean="0">
                          <a:solidFill>
                            <a:srgbClr val="000099"/>
                          </a:solidFill>
                        </a:rPr>
                        <a:t> </a:t>
                      </a:r>
                      <a:endParaRPr lang="en-US" sz="1800" b="1" dirty="0">
                        <a:solidFill>
                          <a:srgbClr val="000099"/>
                        </a:solidFill>
                      </a:endParaRPr>
                    </a:p>
                  </a:txBody>
                  <a:tcPr marL="91446" marR="9144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/>
                          <a:cs typeface="Times New Roman"/>
                        </a:rPr>
                        <a:t>μ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/>
                          <a:cs typeface="Times New Roman"/>
                        </a:rPr>
                        <a:t>+ </a:t>
                      </a: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160 </a:t>
                      </a:r>
                      <a:r>
                        <a:rPr kumimoji="0" lang="it-IT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GeV</a:t>
                      </a: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91446" marR="9144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3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p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polarizzati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 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T</a:t>
                      </a:r>
                    </a:p>
                  </a:txBody>
                  <a:tcPr marL="91446" marR="9144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0099"/>
                          </a:solidFill>
                        </a:rPr>
                        <a:t>2011</a:t>
                      </a:r>
                      <a:endParaRPr lang="en-US" sz="1800" b="1" dirty="0">
                        <a:solidFill>
                          <a:srgbClr val="000099"/>
                        </a:solidFill>
                      </a:endParaRPr>
                    </a:p>
                  </a:txBody>
                  <a:tcPr marL="91446" marR="9144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3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rgbClr val="000099"/>
                          </a:solidFill>
                        </a:rPr>
                        <a:t>struttura</a:t>
                      </a:r>
                      <a:r>
                        <a:rPr lang="en-US" sz="1800" b="1" dirty="0" smtClean="0">
                          <a:solidFill>
                            <a:srgbClr val="000099"/>
                          </a:solidFill>
                        </a:rPr>
                        <a:t> del </a:t>
                      </a:r>
                      <a:r>
                        <a:rPr lang="en-US" sz="1800" b="1" dirty="0" err="1" smtClean="0">
                          <a:solidFill>
                            <a:srgbClr val="000099"/>
                          </a:solidFill>
                        </a:rPr>
                        <a:t>nucleone</a:t>
                      </a:r>
                      <a:r>
                        <a:rPr lang="en-US" sz="1800" b="1" dirty="0" smtClean="0">
                          <a:solidFill>
                            <a:srgbClr val="000099"/>
                          </a:solidFill>
                        </a:rPr>
                        <a:t> </a:t>
                      </a:r>
                    </a:p>
                  </a:txBody>
                  <a:tcPr marL="91446" marR="9144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/>
                          <a:cs typeface="Times New Roman"/>
                        </a:rPr>
                        <a:t>μ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/>
                          <a:cs typeface="Times New Roman"/>
                        </a:rPr>
                        <a:t>+ </a:t>
                      </a: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190 </a:t>
                      </a:r>
                      <a:r>
                        <a:rPr kumimoji="0" lang="it-IT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GeV</a:t>
                      </a: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91446" marR="9144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3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p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polarizzati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 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L</a:t>
                      </a:r>
                    </a:p>
                  </a:txBody>
                  <a:tcPr marL="91446" marR="9144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7468" name="TextBox 19"/>
          <p:cNvSpPr txBox="1">
            <a:spLocks noChangeArrowheads="1"/>
          </p:cNvSpPr>
          <p:nvPr/>
        </p:nvSpPr>
        <p:spPr bwMode="auto">
          <a:xfrm>
            <a:off x="1867719" y="5840412"/>
            <a:ext cx="29606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4" tIns="45677" rIns="91354" bIns="45677">
            <a:spAutoFit/>
          </a:bodyPr>
          <a:lstStyle/>
          <a:p>
            <a:r>
              <a:rPr lang="en-US" sz="2000" b="1">
                <a:solidFill>
                  <a:srgbClr val="000099"/>
                </a:solidFill>
              </a:rPr>
              <a:t>… for completeness …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4485194"/>
              </p:ext>
            </p:extLst>
          </p:nvPr>
        </p:nvGraphicFramePr>
        <p:xfrm>
          <a:off x="1050164" y="5794384"/>
          <a:ext cx="8077194" cy="37147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35925"/>
                <a:gridCol w="7241269"/>
              </a:tblGrid>
              <a:tr h="371475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9999"/>
                          </a:solidFill>
                        </a:rPr>
                        <a:t>2012</a:t>
                      </a:r>
                      <a:endParaRPr lang="en-US" sz="1800" b="1" dirty="0">
                        <a:solidFill>
                          <a:srgbClr val="009999"/>
                        </a:solidFill>
                      </a:endParaRPr>
                    </a:p>
                  </a:txBody>
                  <a:tcPr marL="91446" marR="91446" marT="45798" marB="457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9933"/>
                          </a:solidFill>
                          <a:effectLst/>
                          <a:latin typeface="Arial" charset="0"/>
                        </a:rPr>
                        <a:t>Primakoff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" charset="0"/>
                        </a:rPr>
                        <a:t>   &amp;  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test DVCS / SIDIS</a:t>
                      </a:r>
                      <a:endParaRPr lang="en-US" sz="1800" b="1" i="1" dirty="0">
                        <a:solidFill>
                          <a:srgbClr val="000099"/>
                        </a:solidFill>
                      </a:endParaRPr>
                    </a:p>
                  </a:txBody>
                  <a:tcPr marL="91446" marR="91446" marT="45798" marB="4579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cxnSp>
        <p:nvCxnSpPr>
          <p:cNvPr id="11" name="Straight Connector 10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Rectangle 3"/>
          <p:cNvSpPr>
            <a:spLocks noGrp="1" noChangeArrowheads="1"/>
          </p:cNvSpPr>
          <p:nvPr>
            <p:ph type="title"/>
          </p:nvPr>
        </p:nvSpPr>
        <p:spPr>
          <a:xfrm>
            <a:off x="529033" y="297764"/>
            <a:ext cx="6949681" cy="532581"/>
          </a:xfrm>
        </p:spPr>
        <p:txBody>
          <a:bodyPr lIns="100695" tIns="50350" rIns="100695" bIns="50350"/>
          <a:lstStyle/>
          <a:p>
            <a:pPr eaLnBrk="1" hangingPunct="1"/>
            <a:r>
              <a:rPr lang="en-US" sz="2800" dirty="0">
                <a:solidFill>
                  <a:srgbClr val="000099"/>
                </a:solidFill>
              </a:rPr>
              <a:t>Data Taking</a:t>
            </a:r>
            <a:endParaRPr lang="en-US" sz="1800" b="0" dirty="0">
              <a:solidFill>
                <a:srgbClr val="000099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6429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le 26"/>
          <p:cNvSpPr>
            <a:spLocks/>
          </p:cNvSpPr>
          <p:nvPr/>
        </p:nvSpPr>
        <p:spPr bwMode="auto">
          <a:xfrm>
            <a:off x="985839" y="1800919"/>
            <a:ext cx="7864474" cy="1458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69696"/>
                  </a:outerShdw>
                </a:effectLst>
              </a14:hiddenEffects>
            </a:ext>
          </a:extLst>
        </p:spPr>
        <p:txBody>
          <a:bodyPr wrap="square" lIns="99069" tIns="51518" rIns="99069" bIns="51518" anchor="ctr">
            <a:spAutoFit/>
          </a:bodyPr>
          <a:lstStyle/>
          <a:p>
            <a:pPr defTabSz="1007123" hangingPunct="1">
              <a:lnSpc>
                <a:spcPct val="100000"/>
              </a:lnSpc>
              <a:buClrTx/>
              <a:buSzTx/>
            </a:pPr>
            <a:r>
              <a:rPr lang="en-US" sz="4400" b="1" dirty="0" smtClean="0">
                <a:solidFill>
                  <a:srgbClr val="008000"/>
                </a:solidFill>
              </a:rPr>
              <a:t>COMPASS e la</a:t>
            </a:r>
          </a:p>
          <a:p>
            <a:pPr defTabSz="1007123" hangingPunct="1">
              <a:lnSpc>
                <a:spcPct val="100000"/>
              </a:lnSpc>
              <a:buClrTx/>
              <a:buSzTx/>
            </a:pPr>
            <a:r>
              <a:rPr lang="en-US" sz="4400" b="1" dirty="0" err="1" smtClean="0">
                <a:solidFill>
                  <a:srgbClr val="008000"/>
                </a:solidFill>
              </a:rPr>
              <a:t>spettroscopia</a:t>
            </a:r>
            <a:r>
              <a:rPr lang="en-US" sz="4400" b="1" dirty="0" smtClean="0">
                <a:solidFill>
                  <a:srgbClr val="008000"/>
                </a:solidFill>
              </a:rPr>
              <a:t> </a:t>
            </a:r>
            <a:r>
              <a:rPr lang="en-US" sz="4400" b="1" dirty="0" err="1" smtClean="0">
                <a:solidFill>
                  <a:srgbClr val="008000"/>
                </a:solidFill>
              </a:rPr>
              <a:t>adronica</a:t>
            </a:r>
            <a:endParaRPr lang="en-US" sz="4400" b="1" dirty="0">
              <a:solidFill>
                <a:srgbClr val="008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0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578468" y="1194900"/>
            <a:ext cx="8839200" cy="2690546"/>
          </a:xfrm>
          <a:prstGeom prst="rect">
            <a:avLst/>
          </a:prstGeom>
          <a:solidFill>
            <a:schemeClr val="bg1"/>
          </a:solidFill>
        </p:spPr>
        <p:txBody>
          <a:bodyPr lIns="91420" tIns="45711" rIns="91420" bIns="45711"/>
          <a:lstStyle>
            <a:lvl1pPr marL="258877" indent="-258877" algn="l" rtl="0" eaLnBrk="0" fontAlgn="base" hangingPunct="0">
              <a:spcBef>
                <a:spcPct val="20000"/>
              </a:spcBef>
              <a:spcAft>
                <a:spcPct val="0"/>
              </a:spcAft>
              <a:defRPr sz="2200" b="1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690925" indent="-18716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2200">
                <a:solidFill>
                  <a:srgbClr val="FF0000"/>
                </a:solidFill>
                <a:latin typeface="+mn-lt"/>
              </a:defRPr>
            </a:lvl2pPr>
            <a:lvl3pPr marL="1192939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96701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4pPr>
            <a:lvl5pPr marL="2200463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5pPr>
            <a:lvl6pPr marL="2704224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6pPr>
            <a:lvl7pPr marL="3207987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7pPr>
            <a:lvl8pPr marL="3711751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8pPr>
            <a:lvl9pPr marL="4215513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9pPr>
          </a:lstStyle>
          <a:p>
            <a:pPr marL="0" indent="0"/>
            <a:r>
              <a:rPr lang="en-GB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mesoni</a:t>
            </a:r>
            <a:endParaRPr lang="en-GB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b="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GB" b="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numeri</a:t>
            </a:r>
            <a:r>
              <a:rPr lang="en-GB" b="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b="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quantici</a:t>
            </a:r>
            <a:r>
              <a:rPr lang="en-GB" b="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in CQM</a:t>
            </a:r>
          </a:p>
          <a:p>
            <a:endParaRPr lang="en-GB" dirty="0" smtClean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GB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proibiti</a:t>
            </a:r>
            <a:r>
              <a:rPr lang="en-GB" b="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b="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(NQ </a:t>
            </a:r>
            <a:r>
              <a:rPr lang="en-GB" b="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esotici</a:t>
            </a:r>
            <a:r>
              <a:rPr lang="en-GB" b="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endParaRPr lang="en-GB" dirty="0" smtClean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marL="503500" lvl="1" indent="0"/>
            <a:endParaRPr lang="en-GB" dirty="0" smtClean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marL="503500" lvl="1" indent="0"/>
            <a:endParaRPr lang="en-GB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Grp="1" noChangeArrowheads="1"/>
          </p:cNvSpPr>
          <p:nvPr>
            <p:ph type="title"/>
          </p:nvPr>
        </p:nvSpPr>
        <p:spPr>
          <a:xfrm>
            <a:off x="544512" y="274637"/>
            <a:ext cx="6949681" cy="578832"/>
          </a:xfrm>
        </p:spPr>
        <p:txBody>
          <a:bodyPr lIns="100695" tIns="50350" rIns="100695" bIns="50350"/>
          <a:lstStyle/>
          <a:p>
            <a:pPr eaLnBrk="1" hangingPunct="1"/>
            <a:r>
              <a:rPr lang="en-US" sz="2800" dirty="0" err="1" smtClean="0">
                <a:solidFill>
                  <a:srgbClr val="008000"/>
                </a:solidFill>
              </a:rPr>
              <a:t>Spettroscopia</a:t>
            </a:r>
            <a:r>
              <a:rPr lang="en-US" sz="2800" dirty="0" smtClean="0">
                <a:solidFill>
                  <a:srgbClr val="008000"/>
                </a:solidFill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</a:rPr>
              <a:t>Adronica</a:t>
            </a:r>
            <a:endParaRPr lang="en-US" sz="1800" b="0" dirty="0">
              <a:solidFill>
                <a:srgbClr val="008000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1D6E9"/>
              </a:clrFrom>
              <a:clrTo>
                <a:srgbClr val="D1D6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886" y="2646896"/>
            <a:ext cx="1659514" cy="12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63" y="1951037"/>
            <a:ext cx="6714946" cy="591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63" y="3112382"/>
            <a:ext cx="5447793" cy="559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" name="Group 1"/>
          <p:cNvGrpSpPr/>
          <p:nvPr/>
        </p:nvGrpSpPr>
        <p:grpSpPr>
          <a:xfrm>
            <a:off x="688624" y="4160838"/>
            <a:ext cx="8923688" cy="914400"/>
            <a:chOff x="544512" y="4160838"/>
            <a:chExt cx="8871550" cy="914400"/>
          </a:xfrm>
          <a:solidFill>
            <a:schemeClr val="bg1"/>
          </a:solidFill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544512" y="4160838"/>
              <a:ext cx="8871550" cy="914400"/>
            </a:xfrm>
            <a:prstGeom prst="rect">
              <a:avLst/>
            </a:prstGeom>
            <a:grpFill/>
          </p:spPr>
          <p:txBody>
            <a:bodyPr lIns="91420" tIns="45711" rIns="91420" bIns="45711"/>
            <a:lstStyle>
              <a:lvl1pPr marL="258877" indent="-258877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sz="2200" b="1">
                  <a:solidFill>
                    <a:srgbClr val="FF0000"/>
                  </a:solidFill>
                  <a:latin typeface="+mn-lt"/>
                  <a:ea typeface="+mn-ea"/>
                  <a:cs typeface="+mn-cs"/>
                </a:defRPr>
              </a:lvl1pPr>
              <a:lvl2pPr marL="690925" indent="-187161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Char char="•"/>
                <a:defRPr sz="2200">
                  <a:solidFill>
                    <a:srgbClr val="FF0000"/>
                  </a:solidFill>
                  <a:latin typeface="+mn-lt"/>
                </a:defRPr>
              </a:lvl2pPr>
              <a:lvl3pPr marL="1192939" indent="-18541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rgbClr val="FF0000"/>
                  </a:solidFill>
                  <a:latin typeface="+mn-lt"/>
                </a:defRPr>
              </a:lvl3pPr>
              <a:lvl4pPr marL="1696701" indent="-18541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500">
                  <a:solidFill>
                    <a:srgbClr val="FF0000"/>
                  </a:solidFill>
                  <a:latin typeface="+mn-lt"/>
                </a:defRPr>
              </a:lvl4pPr>
              <a:lvl5pPr marL="2200463" indent="-18541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500">
                  <a:solidFill>
                    <a:srgbClr val="FF0000"/>
                  </a:solidFill>
                  <a:latin typeface="+mn-lt"/>
                </a:defRPr>
              </a:lvl5pPr>
              <a:lvl6pPr marL="2704224" indent="-18541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500">
                  <a:solidFill>
                    <a:srgbClr val="FF0000"/>
                  </a:solidFill>
                  <a:latin typeface="+mn-lt"/>
                </a:defRPr>
              </a:lvl6pPr>
              <a:lvl7pPr marL="3207987" indent="-18541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500">
                  <a:solidFill>
                    <a:srgbClr val="FF0000"/>
                  </a:solidFill>
                  <a:latin typeface="+mn-lt"/>
                </a:defRPr>
              </a:lvl7pPr>
              <a:lvl8pPr marL="3711751" indent="-18541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500">
                  <a:solidFill>
                    <a:srgbClr val="FF0000"/>
                  </a:solidFill>
                  <a:latin typeface="+mn-lt"/>
                </a:defRPr>
              </a:lvl8pPr>
              <a:lvl9pPr marL="4215513" indent="-18541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500">
                  <a:solidFill>
                    <a:srgbClr val="FF0000"/>
                  </a:solidFill>
                  <a:latin typeface="+mn-lt"/>
                </a:defRPr>
              </a:lvl9pPr>
            </a:lstStyle>
            <a:p>
              <a:r>
                <a:rPr lang="en-GB" dirty="0" err="1" smtClean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piu</a:t>
              </a:r>
              <a:r>
                <a:rPr lang="en-GB" dirty="0" smtClean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’ </a:t>
              </a:r>
              <a:r>
                <a:rPr lang="en-GB" dirty="0" err="1" smtClean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stati</a:t>
              </a:r>
              <a:r>
                <a:rPr lang="en-GB" dirty="0" smtClean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 in QCD</a:t>
              </a:r>
              <a:r>
                <a:rPr lang="en-GB" dirty="0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: </a:t>
              </a:r>
            </a:p>
            <a:p>
              <a:r>
                <a:rPr lang="en-GB" dirty="0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       </a:t>
              </a:r>
              <a:r>
                <a:rPr lang="en-GB" dirty="0" err="1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ibridi</a:t>
              </a:r>
              <a:r>
                <a:rPr lang="en-GB" dirty="0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            ,   </a:t>
              </a:r>
              <a:r>
                <a:rPr lang="en-GB" dirty="0" err="1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glueballs</a:t>
              </a:r>
              <a:r>
                <a:rPr lang="en-GB" dirty="0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         ,   </a:t>
              </a:r>
              <a:r>
                <a:rPr lang="en-GB" dirty="0" err="1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stati</a:t>
              </a:r>
              <a:r>
                <a:rPr lang="en-GB" dirty="0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dirty="0" err="1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multiquark</a:t>
              </a:r>
              <a:r>
                <a:rPr lang="en-GB" dirty="0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                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7370683" y="4465637"/>
                  <a:ext cx="1175654" cy="493084"/>
                </a:xfrm>
                <a:prstGeom prst="rect">
                  <a:avLst/>
                </a:prstGeom>
                <a:noFill/>
              </p:spPr>
              <p:txBody>
                <a:bodyPr wrap="square" lIns="91420" tIns="45711" rIns="91420" bIns="45711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/>
                              </a:rPr>
                              <m:t>|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𝑞𝑞</m:t>
                            </m:r>
                            <m:acc>
                              <m:accPr>
                                <m:chr m:val="̅"/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latin typeface="Cambria Math"/>
                                  </a:rPr>
                                  <m:t>𝑞</m:t>
                                </m:r>
                              </m:e>
                            </m:acc>
                            <m:acc>
                              <m:accPr>
                                <m:chr m:val="̅"/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latin typeface="Cambria Math"/>
                                  </a:rPr>
                                  <m:t>𝑞</m:t>
                                </m:r>
                              </m:e>
                            </m:acc>
                          </m:e>
                        </m:d>
                      </m:oMath>
                    </m:oMathPara>
                  </a14:m>
                  <a:endParaRPr lang="en-US" sz="28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0683" y="4465637"/>
                  <a:ext cx="1175654" cy="493084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4049712" y="4465637"/>
                  <a:ext cx="1175654" cy="493084"/>
                </a:xfrm>
                <a:prstGeom prst="rect">
                  <a:avLst/>
                </a:prstGeom>
                <a:noFill/>
              </p:spPr>
              <p:txBody>
                <a:bodyPr wrap="square" lIns="91420" tIns="45711" rIns="91420" bIns="45711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/>
                              </a:rPr>
                              <m:t>|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𝑔𝑔</m:t>
                            </m:r>
                          </m:e>
                        </m:d>
                      </m:oMath>
                    </m:oMathPara>
                  </a14:m>
                  <a:endParaRPr lang="en-US" sz="28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49712" y="4465637"/>
                  <a:ext cx="1175654" cy="493084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1764828" y="4465637"/>
                  <a:ext cx="1175654" cy="493084"/>
                </a:xfrm>
                <a:prstGeom prst="rect">
                  <a:avLst/>
                </a:prstGeom>
                <a:noFill/>
              </p:spPr>
              <p:txBody>
                <a:bodyPr wrap="square" lIns="91420" tIns="45711" rIns="91420" bIns="45711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/>
                              </a:rPr>
                              <m:t>|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𝑞</m:t>
                            </m:r>
                            <m:acc>
                              <m:accPr>
                                <m:chr m:val="̅"/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latin typeface="Cambria Math"/>
                                  </a:rPr>
                                  <m:t>𝑞</m:t>
                                </m:r>
                              </m:e>
                            </m:acc>
                            <m:r>
                              <a:rPr lang="en-US" sz="2800" i="1">
                                <a:latin typeface="Cambria Math"/>
                              </a:rPr>
                              <m:t>𝑔</m:t>
                            </m:r>
                          </m:e>
                        </m:d>
                      </m:oMath>
                    </m:oMathPara>
                  </a14:m>
                  <a:endParaRPr lang="en-US" sz="28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4828" y="4465637"/>
                  <a:ext cx="1175654" cy="493084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/>
          <p:cNvGrpSpPr/>
          <p:nvPr/>
        </p:nvGrpSpPr>
        <p:grpSpPr>
          <a:xfrm>
            <a:off x="620712" y="5303837"/>
            <a:ext cx="8991600" cy="1750138"/>
            <a:chOff x="620712" y="5303837"/>
            <a:chExt cx="8991600" cy="1750138"/>
          </a:xfrm>
        </p:grpSpPr>
        <p:sp>
          <p:nvSpPr>
            <p:cNvPr id="4" name="Rectangle 3"/>
            <p:cNvSpPr/>
            <p:nvPr/>
          </p:nvSpPr>
          <p:spPr bwMode="auto">
            <a:xfrm>
              <a:off x="620712" y="5303837"/>
              <a:ext cx="8991600" cy="1750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993424" y="5382499"/>
              <a:ext cx="8466488" cy="1597738"/>
              <a:chOff x="696912" y="5456237"/>
              <a:chExt cx="8568531" cy="1597738"/>
            </a:xfrm>
            <a:solidFill>
              <a:schemeClr val="bg1"/>
            </a:solidFill>
          </p:grpSpPr>
          <p:pic>
            <p:nvPicPr>
              <p:cNvPr id="15" name="Picture 10"/>
              <p:cNvPicPr>
                <a:picLocks noChangeAspect="1" noChangeArrowheads="1"/>
              </p:cNvPicPr>
              <p:nvPr/>
            </p:nvPicPr>
            <p:blipFill>
              <a:blip r:embed="rId8">
                <a:clrChange>
                  <a:clrFrom>
                    <a:srgbClr val="F3F4F9"/>
                  </a:clrFrom>
                  <a:clrTo>
                    <a:srgbClr val="F3F4F9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21112" y="5456237"/>
                <a:ext cx="4090432" cy="1597738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9" name="Content Placeholder 2"/>
              <p:cNvSpPr txBox="1">
                <a:spLocks/>
              </p:cNvSpPr>
              <p:nvPr/>
            </p:nvSpPr>
            <p:spPr>
              <a:xfrm>
                <a:off x="696912" y="6065837"/>
                <a:ext cx="8568531" cy="497035"/>
              </a:xfrm>
              <a:prstGeom prst="rect">
                <a:avLst/>
              </a:prstGeom>
              <a:grpFill/>
            </p:spPr>
            <p:txBody>
              <a:bodyPr lIns="91420" tIns="45711" rIns="91420" bIns="45711"/>
              <a:lstStyle>
                <a:lvl1pPr marL="258877" indent="-258877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200" b="1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lvl1pPr>
                <a:lvl2pPr marL="690925" indent="-187161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Char char="•"/>
                  <a:defRPr sz="2200">
                    <a:solidFill>
                      <a:srgbClr val="FF0000"/>
                    </a:solidFill>
                    <a:latin typeface="+mn-lt"/>
                  </a:defRPr>
                </a:lvl2pPr>
                <a:lvl3pPr marL="1192939" indent="-1854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rgbClr val="FF0000"/>
                    </a:solidFill>
                    <a:latin typeface="+mn-lt"/>
                  </a:defRPr>
                </a:lvl3pPr>
                <a:lvl4pPr marL="1696701" indent="-1854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1500">
                    <a:solidFill>
                      <a:srgbClr val="FF0000"/>
                    </a:solidFill>
                    <a:latin typeface="+mn-lt"/>
                  </a:defRPr>
                </a:lvl4pPr>
                <a:lvl5pPr marL="2200463" indent="-1854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1500">
                    <a:solidFill>
                      <a:srgbClr val="FF0000"/>
                    </a:solidFill>
                    <a:latin typeface="+mn-lt"/>
                  </a:defRPr>
                </a:lvl5pPr>
                <a:lvl6pPr marL="2704224" indent="-1854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1500">
                    <a:solidFill>
                      <a:srgbClr val="FF0000"/>
                    </a:solidFill>
                    <a:latin typeface="+mn-lt"/>
                  </a:defRPr>
                </a:lvl6pPr>
                <a:lvl7pPr marL="3207987" indent="-1854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1500">
                    <a:solidFill>
                      <a:srgbClr val="FF0000"/>
                    </a:solidFill>
                    <a:latin typeface="+mn-lt"/>
                  </a:defRPr>
                </a:lvl7pPr>
                <a:lvl8pPr marL="3711751" indent="-1854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1500">
                    <a:solidFill>
                      <a:srgbClr val="FF0000"/>
                    </a:solidFill>
                    <a:latin typeface="+mn-lt"/>
                  </a:defRPr>
                </a:lvl8pPr>
                <a:lvl9pPr marL="4215513" indent="-1854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1500">
                    <a:solidFill>
                      <a:srgbClr val="FF0000"/>
                    </a:solidFill>
                    <a:latin typeface="+mn-lt"/>
                  </a:defRPr>
                </a:lvl9pPr>
              </a:lstStyle>
              <a:p>
                <a:r>
                  <a:rPr lang="en-GB" b="0" dirty="0" smtClean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diffractive dissociation</a:t>
                </a:r>
              </a:p>
              <a:p>
                <a:endParaRPr lang="en-GB" dirty="0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503500" lvl="1" indent="0"/>
                <a:endParaRPr lang="en-GB" dirty="0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503500" lvl="1" indent="0"/>
                <a:endParaRPr lang="en-GB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8170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529033" y="350400"/>
            <a:ext cx="6949681" cy="502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695" tIns="50350" rIns="100695" bIns="5035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5pPr>
            <a:lvl6pPr marL="503657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6pPr>
            <a:lvl7pPr marL="1007317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7pPr>
            <a:lvl8pPr marL="1510976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8pPr>
            <a:lvl9pPr marL="2014632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err="1" smtClean="0">
                <a:solidFill>
                  <a:srgbClr val="008000"/>
                </a:solidFill>
              </a:rPr>
              <a:t>Spettroscopia</a:t>
            </a:r>
            <a:r>
              <a:rPr lang="en-US" sz="2800" dirty="0" smtClean="0">
                <a:solidFill>
                  <a:srgbClr val="008000"/>
                </a:solidFill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</a:rPr>
              <a:t>Adronica</a:t>
            </a:r>
            <a:endParaRPr lang="en-US" sz="1800" b="0" dirty="0">
              <a:solidFill>
                <a:srgbClr val="008000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544514" y="876988"/>
            <a:ext cx="6949681" cy="502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28" tIns="50366" rIns="100728" bIns="50366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5pPr>
            <a:lvl6pPr marL="503763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6pPr>
            <a:lvl7pPr marL="1007525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7pPr>
            <a:lvl8pPr marL="1511289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8pPr>
            <a:lvl9pPr marL="2015050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9pPr>
          </a:lstStyle>
          <a:p>
            <a:r>
              <a:rPr lang="en-GB" sz="2000" dirty="0" err="1" smtClean="0">
                <a:solidFill>
                  <a:srgbClr val="008000"/>
                </a:solidFill>
              </a:rPr>
              <a:t>esempio</a:t>
            </a:r>
            <a:r>
              <a:rPr lang="en-GB" sz="2000" dirty="0" smtClean="0">
                <a:solidFill>
                  <a:srgbClr val="008000"/>
                </a:solidFill>
              </a:rPr>
              <a:t>:</a:t>
            </a:r>
            <a:r>
              <a:rPr lang="en-GB" sz="2000" dirty="0" smtClean="0">
                <a:solidFill>
                  <a:srgbClr val="008000"/>
                </a:solidFill>
                <a:latin typeface="Times New Roman" pitchFamily="18" charset="0"/>
              </a:rPr>
              <a:t>    </a:t>
            </a:r>
            <a:r>
              <a:rPr lang="el-GR" sz="2800" dirty="0">
                <a:solidFill>
                  <a:srgbClr val="008000"/>
                </a:solidFill>
                <a:latin typeface="Times New Roman" pitchFamily="18" charset="0"/>
              </a:rPr>
              <a:t>π</a:t>
            </a:r>
            <a:r>
              <a:rPr lang="en-GB" sz="2800" baseline="30000" dirty="0">
                <a:solidFill>
                  <a:srgbClr val="008000"/>
                </a:solidFill>
              </a:rPr>
              <a:t>−</a:t>
            </a:r>
            <a:r>
              <a:rPr lang="en-GB" sz="2800" i="1" dirty="0">
                <a:solidFill>
                  <a:srgbClr val="008000"/>
                </a:solidFill>
                <a:latin typeface="Times New Roman" pitchFamily="18" charset="0"/>
              </a:rPr>
              <a:t>p </a:t>
            </a:r>
            <a:r>
              <a:rPr lang="en-GB" sz="2800" dirty="0">
                <a:solidFill>
                  <a:srgbClr val="008000"/>
                </a:solidFill>
                <a:latin typeface="Times New Roman" pitchFamily="18" charset="0"/>
                <a:sym typeface="Symbol"/>
              </a:rPr>
              <a:t> </a:t>
            </a:r>
            <a:r>
              <a:rPr lang="el-GR" sz="2800" dirty="0">
                <a:solidFill>
                  <a:srgbClr val="008000"/>
                </a:solidFill>
                <a:latin typeface="Times New Roman" pitchFamily="18" charset="0"/>
              </a:rPr>
              <a:t>π</a:t>
            </a:r>
            <a:r>
              <a:rPr lang="en-GB" sz="2800" baseline="30000" dirty="0">
                <a:solidFill>
                  <a:srgbClr val="008000"/>
                </a:solidFill>
              </a:rPr>
              <a:t>−</a:t>
            </a:r>
            <a:r>
              <a:rPr lang="el-GR" sz="2800" dirty="0">
                <a:solidFill>
                  <a:srgbClr val="008000"/>
                </a:solidFill>
                <a:latin typeface="Times New Roman" pitchFamily="18" charset="0"/>
              </a:rPr>
              <a:t>π</a:t>
            </a:r>
            <a:r>
              <a:rPr lang="en-GB" sz="2800" baseline="30000" dirty="0">
                <a:solidFill>
                  <a:srgbClr val="008000"/>
                </a:solidFill>
                <a:latin typeface="Times New Roman" pitchFamily="18" charset="0"/>
              </a:rPr>
              <a:t>+</a:t>
            </a:r>
            <a:r>
              <a:rPr lang="el-GR" sz="2800" dirty="0">
                <a:solidFill>
                  <a:srgbClr val="008000"/>
                </a:solidFill>
                <a:latin typeface="Times New Roman" pitchFamily="18" charset="0"/>
              </a:rPr>
              <a:t>π</a:t>
            </a:r>
            <a:r>
              <a:rPr lang="en-GB" sz="2800" baseline="30000" dirty="0">
                <a:solidFill>
                  <a:srgbClr val="008000"/>
                </a:solidFill>
              </a:rPr>
              <a:t>−</a:t>
            </a:r>
            <a:r>
              <a:rPr lang="en-GB" sz="2800" i="1" dirty="0">
                <a:solidFill>
                  <a:srgbClr val="008000"/>
                </a:solidFill>
                <a:latin typeface="Times New Roman" pitchFamily="18" charset="0"/>
              </a:rPr>
              <a:t>p</a:t>
            </a:r>
            <a:endParaRPr lang="en-GB" sz="2800" dirty="0">
              <a:solidFill>
                <a:srgbClr val="008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1" y="2097720"/>
            <a:ext cx="10080625" cy="4793223"/>
            <a:chOff x="0" y="2097720"/>
            <a:chExt cx="10080625" cy="4793223"/>
          </a:xfrm>
        </p:grpSpPr>
        <p:sp>
          <p:nvSpPr>
            <p:cNvPr id="4" name="Rectangle 3"/>
            <p:cNvSpPr/>
            <p:nvPr/>
          </p:nvSpPr>
          <p:spPr bwMode="auto">
            <a:xfrm>
              <a:off x="0" y="2097720"/>
              <a:ext cx="10080625" cy="47932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Content Placeholder 2"/>
            <p:cNvSpPr txBox="1">
              <a:spLocks/>
            </p:cNvSpPr>
            <p:nvPr/>
          </p:nvSpPr>
          <p:spPr bwMode="auto">
            <a:xfrm>
              <a:off x="3116209" y="2097720"/>
              <a:ext cx="4876800" cy="615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00652" tIns="50329" rIns="100652" bIns="50329" numCol="1" anchor="t" anchorCtr="0" compatLnSpc="1">
              <a:prstTxWarp prst="textNoShape">
                <a:avLst/>
              </a:prstTxWarp>
            </a:bodyPr>
            <a:lstStyle>
              <a:lvl1pPr marL="258763" indent="-258763" algn="l" defTabSz="1008063" rtl="0" eaLnBrk="0" fontAlgn="base" hangingPunct="0">
                <a:spcBef>
                  <a:spcPct val="20000"/>
                </a:spcBef>
                <a:spcAft>
                  <a:spcPct val="0"/>
                </a:spcAft>
                <a:defRPr sz="2600">
                  <a:solidFill>
                    <a:srgbClr val="FF0000"/>
                  </a:solidFill>
                  <a:latin typeface="+mn-lt"/>
                  <a:ea typeface="+mn-ea"/>
                  <a:cs typeface="+mn-cs"/>
                </a:defRPr>
              </a:lvl1pPr>
              <a:lvl2pPr marL="690563" indent="-187325" algn="l" defTabSz="10080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defRPr sz="2200">
                  <a:solidFill>
                    <a:srgbClr val="FF0000"/>
                  </a:solidFill>
                  <a:latin typeface="+mn-lt"/>
                </a:defRPr>
              </a:lvl2pPr>
              <a:lvl3pPr marL="1193800" indent="-185738" algn="l" defTabSz="1008063" rtl="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rgbClr val="FF0000"/>
                  </a:solidFill>
                  <a:latin typeface="+mn-lt"/>
                </a:defRPr>
              </a:lvl3pPr>
              <a:lvl4pPr marL="1697038" indent="-185738" algn="l" defTabSz="1008063" rtl="0" eaLnBrk="0" fontAlgn="base" hangingPunct="0">
                <a:spcBef>
                  <a:spcPct val="20000"/>
                </a:spcBef>
                <a:spcAft>
                  <a:spcPct val="0"/>
                </a:spcAft>
                <a:defRPr sz="1500">
                  <a:solidFill>
                    <a:srgbClr val="FF0000"/>
                  </a:solidFill>
                  <a:latin typeface="+mn-lt"/>
                </a:defRPr>
              </a:lvl4pPr>
              <a:lvl5pPr marL="2201863" indent="-185738" algn="l" defTabSz="1008063" rtl="0" eaLnBrk="0" fontAlgn="base" hangingPunct="0">
                <a:spcBef>
                  <a:spcPct val="20000"/>
                </a:spcBef>
                <a:spcAft>
                  <a:spcPct val="0"/>
                </a:spcAft>
                <a:defRPr sz="1500">
                  <a:solidFill>
                    <a:srgbClr val="FF0000"/>
                  </a:solidFill>
                  <a:latin typeface="+mn-lt"/>
                </a:defRPr>
              </a:lvl5pPr>
              <a:lvl6pPr marL="2659063" indent="-185738" algn="l" defTabSz="1008063" rtl="0" fontAlgn="base">
                <a:spcBef>
                  <a:spcPct val="20000"/>
                </a:spcBef>
                <a:spcAft>
                  <a:spcPct val="0"/>
                </a:spcAft>
                <a:defRPr sz="1500">
                  <a:solidFill>
                    <a:srgbClr val="FF0000"/>
                  </a:solidFill>
                  <a:latin typeface="+mn-lt"/>
                </a:defRPr>
              </a:lvl6pPr>
              <a:lvl7pPr marL="3116263" indent="-185738" algn="l" defTabSz="1008063" rtl="0" fontAlgn="base">
                <a:spcBef>
                  <a:spcPct val="20000"/>
                </a:spcBef>
                <a:spcAft>
                  <a:spcPct val="0"/>
                </a:spcAft>
                <a:defRPr sz="1500">
                  <a:solidFill>
                    <a:srgbClr val="FF0000"/>
                  </a:solidFill>
                  <a:latin typeface="+mn-lt"/>
                </a:defRPr>
              </a:lvl7pPr>
              <a:lvl8pPr marL="3573463" indent="-185738" algn="l" defTabSz="1008063" rtl="0" fontAlgn="base">
                <a:spcBef>
                  <a:spcPct val="20000"/>
                </a:spcBef>
                <a:spcAft>
                  <a:spcPct val="0"/>
                </a:spcAft>
                <a:defRPr sz="1500">
                  <a:solidFill>
                    <a:srgbClr val="FF0000"/>
                  </a:solidFill>
                  <a:latin typeface="+mn-lt"/>
                </a:defRPr>
              </a:lvl8pPr>
              <a:lvl9pPr marL="4030663" indent="-185738" algn="l" defTabSz="1008063" rtl="0" fontAlgn="base">
                <a:spcBef>
                  <a:spcPct val="20000"/>
                </a:spcBef>
                <a:spcAft>
                  <a:spcPct val="0"/>
                </a:spcAft>
                <a:defRPr sz="1500">
                  <a:solidFill>
                    <a:srgbClr val="FF0000"/>
                  </a:solidFill>
                  <a:latin typeface="+mn-lt"/>
                </a:defRPr>
              </a:lvl9pPr>
            </a:lstStyle>
            <a:p>
              <a:r>
                <a:rPr lang="en-GB" sz="1800" b="1" dirty="0" err="1" smtClean="0">
                  <a:solidFill>
                    <a:schemeClr val="tx1"/>
                  </a:solidFill>
                </a:rPr>
                <a:t>campione</a:t>
              </a:r>
              <a:r>
                <a:rPr lang="en-GB" sz="1800" b="1" dirty="0" smtClean="0">
                  <a:solidFill>
                    <a:schemeClr val="tx1"/>
                  </a:solidFill>
                </a:rPr>
                <a:t> di 100M di </a:t>
              </a:r>
              <a:r>
                <a:rPr lang="en-GB" sz="1800" b="1" dirty="0" err="1" smtClean="0">
                  <a:solidFill>
                    <a:schemeClr val="tx1"/>
                  </a:solidFill>
                </a:rPr>
                <a:t>eventi</a:t>
              </a:r>
              <a:endParaRPr lang="en-GB" sz="1800" b="1" dirty="0">
                <a:solidFill>
                  <a:schemeClr val="tx1"/>
                </a:solidFill>
              </a:endParaRP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5F6F9"/>
                </a:clrFrom>
                <a:clrTo>
                  <a:srgbClr val="F5F6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580" y="3250568"/>
              <a:ext cx="5080564" cy="3431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6F9"/>
                </a:clrFrom>
                <a:clrTo>
                  <a:srgbClr val="F5F6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1"/>
            <a:stretch/>
          </p:blipFill>
          <p:spPr bwMode="auto">
            <a:xfrm>
              <a:off x="5649912" y="3111565"/>
              <a:ext cx="4003948" cy="3759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2008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529033" y="350400"/>
            <a:ext cx="6949681" cy="502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695" tIns="50350" rIns="100695" bIns="5035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5pPr>
            <a:lvl6pPr marL="503657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6pPr>
            <a:lvl7pPr marL="1007317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7pPr>
            <a:lvl8pPr marL="1510976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8pPr>
            <a:lvl9pPr marL="2014632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err="1" smtClean="0">
                <a:solidFill>
                  <a:srgbClr val="008000"/>
                </a:solidFill>
              </a:rPr>
              <a:t>Spettroscopia</a:t>
            </a:r>
            <a:r>
              <a:rPr lang="en-US" sz="2800" dirty="0" smtClean="0">
                <a:solidFill>
                  <a:srgbClr val="008000"/>
                </a:solidFill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</a:rPr>
              <a:t>Adronica</a:t>
            </a:r>
            <a:endParaRPr lang="en-US" sz="1800" b="0" dirty="0">
              <a:solidFill>
                <a:srgbClr val="008000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544514" y="876988"/>
            <a:ext cx="6949681" cy="502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28" tIns="50366" rIns="100728" bIns="50366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5pPr>
            <a:lvl6pPr marL="503763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6pPr>
            <a:lvl7pPr marL="1007525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7pPr>
            <a:lvl8pPr marL="1511289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8pPr>
            <a:lvl9pPr marL="2015050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9pPr>
          </a:lstStyle>
          <a:p>
            <a:r>
              <a:rPr lang="en-GB" sz="2000" dirty="0" err="1" smtClean="0">
                <a:solidFill>
                  <a:srgbClr val="008000"/>
                </a:solidFill>
              </a:rPr>
              <a:t>esempio</a:t>
            </a:r>
            <a:r>
              <a:rPr lang="en-GB" sz="2000" dirty="0" smtClean="0">
                <a:solidFill>
                  <a:srgbClr val="008000"/>
                </a:solidFill>
              </a:rPr>
              <a:t>:</a:t>
            </a:r>
            <a:r>
              <a:rPr lang="en-GB" sz="2000" dirty="0" smtClean="0">
                <a:solidFill>
                  <a:srgbClr val="008000"/>
                </a:solidFill>
                <a:latin typeface="Times New Roman" pitchFamily="18" charset="0"/>
              </a:rPr>
              <a:t>    </a:t>
            </a:r>
            <a:r>
              <a:rPr lang="el-GR" sz="2800" dirty="0">
                <a:solidFill>
                  <a:srgbClr val="008000"/>
                </a:solidFill>
                <a:latin typeface="Times New Roman" pitchFamily="18" charset="0"/>
              </a:rPr>
              <a:t>π</a:t>
            </a:r>
            <a:r>
              <a:rPr lang="en-GB" sz="2800" baseline="30000" dirty="0">
                <a:solidFill>
                  <a:srgbClr val="008000"/>
                </a:solidFill>
              </a:rPr>
              <a:t>−</a:t>
            </a:r>
            <a:r>
              <a:rPr lang="en-GB" sz="2800" i="1" dirty="0">
                <a:solidFill>
                  <a:srgbClr val="008000"/>
                </a:solidFill>
                <a:latin typeface="Times New Roman" pitchFamily="18" charset="0"/>
              </a:rPr>
              <a:t>p </a:t>
            </a:r>
            <a:r>
              <a:rPr lang="en-GB" sz="2800" dirty="0">
                <a:solidFill>
                  <a:srgbClr val="008000"/>
                </a:solidFill>
                <a:latin typeface="Times New Roman" pitchFamily="18" charset="0"/>
                <a:sym typeface="Symbol"/>
              </a:rPr>
              <a:t> </a:t>
            </a:r>
            <a:r>
              <a:rPr lang="el-GR" sz="2800" dirty="0">
                <a:solidFill>
                  <a:srgbClr val="008000"/>
                </a:solidFill>
                <a:latin typeface="Times New Roman" pitchFamily="18" charset="0"/>
              </a:rPr>
              <a:t>π</a:t>
            </a:r>
            <a:r>
              <a:rPr lang="en-GB" sz="2800" baseline="30000" dirty="0">
                <a:solidFill>
                  <a:srgbClr val="008000"/>
                </a:solidFill>
              </a:rPr>
              <a:t>−</a:t>
            </a:r>
            <a:r>
              <a:rPr lang="el-GR" sz="2800" dirty="0">
                <a:solidFill>
                  <a:srgbClr val="008000"/>
                </a:solidFill>
                <a:latin typeface="Times New Roman" pitchFamily="18" charset="0"/>
              </a:rPr>
              <a:t>π</a:t>
            </a:r>
            <a:r>
              <a:rPr lang="en-GB" sz="2800" baseline="30000" dirty="0">
                <a:solidFill>
                  <a:srgbClr val="008000"/>
                </a:solidFill>
                <a:latin typeface="Times New Roman" pitchFamily="18" charset="0"/>
              </a:rPr>
              <a:t>+</a:t>
            </a:r>
            <a:r>
              <a:rPr lang="el-GR" sz="2800" dirty="0">
                <a:solidFill>
                  <a:srgbClr val="008000"/>
                </a:solidFill>
                <a:latin typeface="Times New Roman" pitchFamily="18" charset="0"/>
              </a:rPr>
              <a:t>π</a:t>
            </a:r>
            <a:r>
              <a:rPr lang="en-GB" sz="2800" baseline="30000" dirty="0">
                <a:solidFill>
                  <a:srgbClr val="008000"/>
                </a:solidFill>
              </a:rPr>
              <a:t>−</a:t>
            </a:r>
            <a:r>
              <a:rPr lang="en-GB" sz="2800" i="1" dirty="0">
                <a:solidFill>
                  <a:srgbClr val="008000"/>
                </a:solidFill>
                <a:latin typeface="Times New Roman" pitchFamily="18" charset="0"/>
              </a:rPr>
              <a:t>p</a:t>
            </a:r>
            <a:endParaRPr lang="en-GB" sz="2800" dirty="0">
              <a:solidFill>
                <a:srgbClr val="008000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3F4F9"/>
              </a:clrFrom>
              <a:clrTo>
                <a:srgbClr val="F3F4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295" y="1798637"/>
            <a:ext cx="5011387" cy="2286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</p:pic>
      <p:sp>
        <p:nvSpPr>
          <p:cNvPr id="14" name="Rectangle 13"/>
          <p:cNvSpPr/>
          <p:nvPr/>
        </p:nvSpPr>
        <p:spPr>
          <a:xfrm>
            <a:off x="563103" y="2108013"/>
            <a:ext cx="9289966" cy="1475649"/>
          </a:xfrm>
          <a:prstGeom prst="rect">
            <a:avLst/>
          </a:prstGeom>
        </p:spPr>
        <p:txBody>
          <a:bodyPr wrap="square" lIns="100695" tIns="50350" rIns="100695" bIns="50350">
            <a:spAutoFit/>
          </a:bodyPr>
          <a:lstStyle/>
          <a:p>
            <a:pPr marL="174462" indent="-174462">
              <a:buFont typeface="Arial" pitchFamily="34" charset="0"/>
              <a:buChar char="•"/>
            </a:pPr>
            <a:r>
              <a:rPr lang="en-GB" sz="2000" b="1" dirty="0">
                <a:latin typeface="Arial" pitchFamily="34" charset="0"/>
                <a:ea typeface="Verdana" pitchFamily="34" charset="0"/>
                <a:cs typeface="Arial" pitchFamily="34" charset="0"/>
              </a:rPr>
              <a:t>Isobar model: </a:t>
            </a:r>
            <a:br>
              <a:rPr lang="en-GB" sz="2000" b="1" dirty="0"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lang="en-GB" sz="2000" b="1" dirty="0">
                <a:latin typeface="Arial" pitchFamily="34" charset="0"/>
                <a:ea typeface="Verdana" pitchFamily="34" charset="0"/>
                <a:cs typeface="Arial" pitchFamily="34" charset="0"/>
              </a:rPr>
              <a:t/>
            </a:r>
            <a:br>
              <a:rPr lang="en-GB" sz="2000" b="1" dirty="0"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lang="en-GB" sz="2000" b="1" dirty="0" err="1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decadimento</a:t>
            </a:r>
            <a:r>
              <a:rPr lang="en-GB" sz="2000" b="1" dirty="0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di </a:t>
            </a:r>
            <a:r>
              <a:rPr lang="en-GB" sz="1800" b="1" i="1" dirty="0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X</a:t>
            </a:r>
            <a:r>
              <a:rPr lang="en-GB" sz="1800" b="1" dirty="0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:</a:t>
            </a:r>
            <a:br>
              <a:rPr lang="en-GB" sz="1800" b="1" dirty="0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lang="en-GB" sz="1800" b="1" dirty="0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catena di </a:t>
            </a:r>
            <a:r>
              <a:rPr lang="en-GB" sz="1800" b="1" dirty="0" err="1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decadimenti</a:t>
            </a:r>
            <a:r>
              <a:rPr lang="en-GB" sz="1800" b="1" dirty="0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/>
            </a:r>
            <a:br>
              <a:rPr lang="en-GB" sz="1800" b="1" dirty="0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lang="en-GB" sz="1800" b="1" dirty="0" err="1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successivi</a:t>
            </a:r>
            <a:r>
              <a:rPr lang="en-GB" sz="1800" b="1" dirty="0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in due </a:t>
            </a:r>
            <a:r>
              <a:rPr lang="en-GB" sz="1800" b="1" dirty="0" err="1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corpi</a:t>
            </a:r>
            <a:endParaRPr lang="en-GB" sz="1800" b="1" dirty="0" smtClean="0">
              <a:solidFill>
                <a:srgbClr val="008000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0945" y="4541837"/>
            <a:ext cx="9529680" cy="1933532"/>
          </a:xfrm>
          <a:prstGeom prst="rect">
            <a:avLst/>
          </a:prstGeom>
          <a:solidFill>
            <a:srgbClr val="FFFFFF"/>
          </a:solidFill>
        </p:spPr>
        <p:txBody>
          <a:bodyPr wrap="square" lIns="100695" tIns="50350" rIns="100695" bIns="50350">
            <a:spAutoFit/>
          </a:bodyPr>
          <a:lstStyle/>
          <a:p>
            <a:endParaRPr lang="en-GB" sz="2000" b="1" dirty="0"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marL="174462" indent="-174462">
              <a:buFont typeface="Arial" pitchFamily="34" charset="0"/>
              <a:buChar char="•"/>
            </a:pPr>
            <a:r>
              <a:rPr lang="en-GB" sz="2000" b="1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Analisi</a:t>
            </a:r>
            <a:r>
              <a:rPr lang="en-GB" sz="20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:</a:t>
            </a:r>
            <a:endParaRPr lang="en-GB" sz="2000" b="1" dirty="0"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marL="174462" indent="-174462">
              <a:buFont typeface="Arial" pitchFamily="34" charset="0"/>
              <a:buChar char="•"/>
            </a:pPr>
            <a:endParaRPr lang="en-GB" sz="1700" b="1" dirty="0"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marL="685658" lvl="1" indent="-180937">
              <a:buFont typeface="Arial" pitchFamily="34" charset="0"/>
              <a:buChar char="•"/>
            </a:pPr>
            <a:r>
              <a:rPr lang="en-GB" sz="2000" b="1" dirty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Partial Wave Analysis (PWA) in </a:t>
            </a:r>
            <a:r>
              <a:rPr lang="en-GB" sz="2000" b="1" dirty="0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bin di </a:t>
            </a:r>
            <a:r>
              <a:rPr lang="en-GB" sz="2000" b="1" dirty="0" err="1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massa</a:t>
            </a:r>
            <a:r>
              <a:rPr lang="en-GB" sz="2000" b="1" dirty="0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, </a:t>
            </a:r>
            <a:r>
              <a:rPr lang="en-GB" sz="2000" b="1" dirty="0" err="1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fino</a:t>
            </a:r>
            <a:r>
              <a:rPr lang="en-GB" sz="2000" b="1" dirty="0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a 53 </a:t>
            </a:r>
            <a:r>
              <a:rPr lang="en-GB" sz="2000" b="1" dirty="0" err="1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onde</a:t>
            </a:r>
            <a:r>
              <a:rPr lang="en-GB" sz="2000" b="1" dirty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/>
            </a:r>
            <a:br>
              <a:rPr lang="en-GB" sz="2000" b="1" dirty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</a:br>
            <a:endParaRPr lang="en-GB" sz="1100" b="1" dirty="0">
              <a:solidFill>
                <a:srgbClr val="008000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marL="685658" lvl="1" indent="-180937">
              <a:buFont typeface="Arial" pitchFamily="34" charset="0"/>
              <a:buChar char="•"/>
            </a:pPr>
            <a:r>
              <a:rPr lang="en-GB" sz="2000" b="1" dirty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fit </a:t>
            </a:r>
            <a:r>
              <a:rPr lang="en-GB" sz="2000" b="1" dirty="0" err="1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della</a:t>
            </a:r>
            <a:r>
              <a:rPr lang="en-GB" sz="2000" b="1" dirty="0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en-GB" sz="2000" b="1" dirty="0" err="1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matrice</a:t>
            </a:r>
            <a:r>
              <a:rPr lang="en-GB" sz="2000" b="1" dirty="0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en-GB" sz="2000" b="1" dirty="0" err="1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densita</a:t>
            </a:r>
            <a:r>
              <a:rPr lang="en-GB" sz="2000" b="1" dirty="0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’ di spin per le </a:t>
            </a:r>
            <a:r>
              <a:rPr lang="en-GB" sz="2000" b="1" dirty="0" err="1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onde</a:t>
            </a:r>
            <a:r>
              <a:rPr lang="en-GB" sz="2000" b="1" dirty="0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en-GB" sz="2000" b="1" dirty="0" err="1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maggiori</a:t>
            </a:r>
            <a:r>
              <a:rPr lang="en-GB" sz="2000" b="1" dirty="0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con </a:t>
            </a:r>
            <a:br>
              <a:rPr lang="en-GB" sz="2000" b="1" dirty="0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lang="en-GB" sz="2000" b="1" dirty="0" err="1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Breit</a:t>
            </a:r>
            <a:r>
              <a:rPr lang="en-GB" sz="2000" b="1" dirty="0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-Wigner </a:t>
            </a:r>
            <a:endParaRPr lang="en-GB" sz="2000" b="1" dirty="0">
              <a:solidFill>
                <a:srgbClr val="008000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1650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95"/>
          <a:stretch>
            <a:fillRect/>
          </a:stretch>
        </p:blipFill>
        <p:spPr bwMode="auto">
          <a:xfrm>
            <a:off x="0" y="-11114"/>
            <a:ext cx="10080625" cy="7570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3" name="Rectangle 1"/>
          <p:cNvSpPr>
            <a:spLocks noChangeArrowheads="1"/>
          </p:cNvSpPr>
          <p:nvPr/>
        </p:nvSpPr>
        <p:spPr bwMode="auto">
          <a:xfrm>
            <a:off x="925513" y="400050"/>
            <a:ext cx="5638798" cy="2084388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solidFill>
              <a:srgbClr val="000099"/>
            </a:solidFill>
          </a:ln>
          <a:extLst/>
        </p:spPr>
        <p:txBody>
          <a:bodyPr lIns="91354" tIns="45677" rIns="91354" bIns="45677"/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5124" name="Picture 6" descr="D:\talks\icons\compass_logo_125x12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2" y="682634"/>
            <a:ext cx="1725613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29"/>
          <p:cNvSpPr>
            <a:spLocks noChangeArrowheads="1"/>
          </p:cNvSpPr>
          <p:nvPr/>
        </p:nvSpPr>
        <p:spPr bwMode="auto">
          <a:xfrm>
            <a:off x="2754312" y="552450"/>
            <a:ext cx="4190999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652" tIns="50329" rIns="100652" bIns="50329"/>
          <a:lstStyle/>
          <a:p>
            <a:pPr marL="258520" indent="-258520" defTabSz="1007123" hangingPunct="1">
              <a:lnSpc>
                <a:spcPct val="90000"/>
              </a:lnSpc>
              <a:buClrTx/>
              <a:buSzTx/>
            </a:pPr>
            <a:r>
              <a:rPr lang="en-US" sz="2200" b="1" i="1" dirty="0" err="1">
                <a:latin typeface="Arial" pitchFamily="34" charset="0"/>
                <a:cs typeface="Arial" pitchFamily="34" charset="0"/>
              </a:rPr>
              <a:t>CO</a:t>
            </a:r>
            <a:r>
              <a:rPr lang="en-US" sz="22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mmon</a:t>
            </a:r>
            <a:endParaRPr lang="en-US" sz="22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258520" indent="-258520" defTabSz="1007123" hangingPunct="1">
              <a:lnSpc>
                <a:spcPct val="90000"/>
              </a:lnSpc>
              <a:buClrTx/>
              <a:buSzTx/>
            </a:pPr>
            <a:r>
              <a:rPr lang="en-US" sz="2200" b="1" i="1" dirty="0">
                <a:latin typeface="Arial" pitchFamily="34" charset="0"/>
                <a:cs typeface="Arial" pitchFamily="34" charset="0"/>
              </a:rPr>
              <a:t>   </a:t>
            </a:r>
            <a:r>
              <a:rPr lang="en-US" sz="2200" b="1" i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i="1" dirty="0" err="1">
                <a:latin typeface="Arial" pitchFamily="34" charset="0"/>
                <a:cs typeface="Arial" pitchFamily="34" charset="0"/>
              </a:rPr>
              <a:t>M</a:t>
            </a:r>
            <a:r>
              <a:rPr lang="en-US" sz="22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uon</a:t>
            </a:r>
            <a:r>
              <a:rPr lang="en-US" sz="22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and </a:t>
            </a:r>
          </a:p>
          <a:p>
            <a:pPr marL="258520" indent="-258520" defTabSz="1007123" hangingPunct="1">
              <a:lnSpc>
                <a:spcPct val="90000"/>
              </a:lnSpc>
              <a:buClrTx/>
              <a:buSzTx/>
            </a:pPr>
            <a:r>
              <a:rPr lang="en-US" sz="2200" b="1" i="1" dirty="0">
                <a:latin typeface="Arial" pitchFamily="34" charset="0"/>
                <a:cs typeface="Arial" pitchFamily="34" charset="0"/>
              </a:rPr>
              <a:t>      </a:t>
            </a:r>
            <a:r>
              <a:rPr lang="en-US" sz="2200" b="1" i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i="1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22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roton </a:t>
            </a:r>
          </a:p>
          <a:p>
            <a:pPr marL="258520" indent="-258520" defTabSz="1007123" hangingPunct="1">
              <a:lnSpc>
                <a:spcPct val="90000"/>
              </a:lnSpc>
              <a:buClrTx/>
              <a:buSzTx/>
            </a:pPr>
            <a:r>
              <a:rPr lang="en-US" sz="2200" b="1" i="1" dirty="0">
                <a:latin typeface="Arial" pitchFamily="34" charset="0"/>
                <a:cs typeface="Arial" pitchFamily="34" charset="0"/>
              </a:rPr>
              <a:t>         </a:t>
            </a:r>
            <a:r>
              <a:rPr lang="en-US" sz="2200" b="1" i="1" dirty="0" smtClean="0">
                <a:latin typeface="Arial" pitchFamily="34" charset="0"/>
                <a:cs typeface="Arial" pitchFamily="34" charset="0"/>
              </a:rPr>
              <a:t>  A</a:t>
            </a:r>
            <a:r>
              <a:rPr lang="en-US" sz="2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pparatus </a:t>
            </a:r>
            <a:r>
              <a:rPr lang="en-US" sz="22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for</a:t>
            </a:r>
          </a:p>
          <a:p>
            <a:pPr marL="258520" indent="-258520" defTabSz="1007123" hangingPunct="1">
              <a:lnSpc>
                <a:spcPct val="90000"/>
              </a:lnSpc>
              <a:buClrTx/>
              <a:buSzTx/>
            </a:pPr>
            <a:r>
              <a:rPr lang="en-US" sz="2200" b="1" i="1" dirty="0">
                <a:latin typeface="Arial" pitchFamily="34" charset="0"/>
                <a:cs typeface="Arial" pitchFamily="34" charset="0"/>
              </a:rPr>
              <a:t>         </a:t>
            </a:r>
            <a:r>
              <a:rPr lang="en-US" sz="2200" b="1" i="1" dirty="0" smtClean="0">
                <a:latin typeface="Arial" pitchFamily="34" charset="0"/>
                <a:cs typeface="Arial" pitchFamily="34" charset="0"/>
              </a:rPr>
              <a:t>     S</a:t>
            </a:r>
            <a:r>
              <a:rPr lang="en-US" sz="2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tructure </a:t>
            </a:r>
            <a:r>
              <a:rPr lang="en-US" sz="22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and  </a:t>
            </a:r>
          </a:p>
          <a:p>
            <a:pPr marL="258520" indent="-258520" defTabSz="1007123" hangingPunct="1">
              <a:lnSpc>
                <a:spcPct val="90000"/>
              </a:lnSpc>
              <a:buClrTx/>
              <a:buSzTx/>
            </a:pPr>
            <a:r>
              <a:rPr lang="en-US" sz="2200" b="1" i="1" dirty="0">
                <a:latin typeface="Arial" pitchFamily="34" charset="0"/>
                <a:cs typeface="Arial" pitchFamily="34" charset="0"/>
              </a:rPr>
              <a:t>             </a:t>
            </a:r>
            <a:r>
              <a:rPr lang="en-US" sz="2200" b="1" i="1" dirty="0" smtClean="0">
                <a:latin typeface="Arial" pitchFamily="34" charset="0"/>
                <a:cs typeface="Arial" pitchFamily="34" charset="0"/>
              </a:rPr>
              <a:t>    S</a:t>
            </a:r>
            <a:r>
              <a:rPr lang="en-US" sz="2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pectroscopy</a:t>
            </a:r>
            <a:endParaRPr lang="it-IT" sz="22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5-Point Star 2"/>
          <p:cNvSpPr/>
          <p:nvPr/>
        </p:nvSpPr>
        <p:spPr bwMode="auto">
          <a:xfrm>
            <a:off x="4887913" y="4160841"/>
            <a:ext cx="457200" cy="30480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54" tIns="45677" rIns="91354" bIns="45677"/>
          <a:lstStyle/>
          <a:p>
            <a:pPr>
              <a:defRPr/>
            </a:pPr>
            <a:endParaRPr lang="en-US"/>
          </a:p>
        </p:txBody>
      </p:sp>
      <p:pic>
        <p:nvPicPr>
          <p:cNvPr id="5127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2" y="2665269"/>
            <a:ext cx="5638799" cy="504968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/>
        </p:spPr>
      </p:pic>
      <p:sp>
        <p:nvSpPr>
          <p:cNvPr id="5128" name="Rectangle 10"/>
          <p:cNvSpPr>
            <a:spLocks noGrp="1" noChangeArrowheads="1"/>
          </p:cNvSpPr>
          <p:nvPr>
            <p:ph idx="1"/>
          </p:nvPr>
        </p:nvSpPr>
        <p:spPr>
          <a:xfrm>
            <a:off x="1077912" y="2722564"/>
            <a:ext cx="5715000" cy="380999"/>
          </a:xfrm>
        </p:spPr>
        <p:txBody>
          <a:bodyPr/>
          <a:lstStyle/>
          <a:p>
            <a:pPr eaLnBrk="1" hangingPunct="1"/>
            <a:r>
              <a:rPr lang="en-US" sz="1800" dirty="0" err="1" smtClean="0">
                <a:solidFill>
                  <a:schemeClr val="tx1"/>
                </a:solidFill>
              </a:rPr>
              <a:t>esperimento</a:t>
            </a:r>
            <a:r>
              <a:rPr lang="en-US" sz="1800" dirty="0" smtClean="0">
                <a:solidFill>
                  <a:schemeClr val="tx1"/>
                </a:solidFill>
              </a:rPr>
              <a:t> a </a:t>
            </a:r>
            <a:r>
              <a:rPr lang="en-US" sz="1800" dirty="0" err="1" smtClean="0">
                <a:solidFill>
                  <a:schemeClr val="tx1"/>
                </a:solidFill>
              </a:rPr>
              <a:t>bersaglio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fisso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all’SPS</a:t>
            </a:r>
            <a:r>
              <a:rPr lang="en-US" sz="1800" dirty="0" smtClean="0">
                <a:solidFill>
                  <a:schemeClr val="tx1"/>
                </a:solidFill>
              </a:rPr>
              <a:t> del CERN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4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74" y="3302101"/>
            <a:ext cx="5075238" cy="325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1839918" y="6065840"/>
            <a:ext cx="71437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4" tIns="45677" rIns="91354" bIns="45677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LHC</a:t>
            </a:r>
          </a:p>
        </p:txBody>
      </p:sp>
      <p:sp>
        <p:nvSpPr>
          <p:cNvPr id="17" name="TextBox 23"/>
          <p:cNvSpPr txBox="1">
            <a:spLocks noChangeArrowheads="1"/>
          </p:cNvSpPr>
          <p:nvPr/>
        </p:nvSpPr>
        <p:spPr bwMode="auto">
          <a:xfrm>
            <a:off x="3821113" y="5476875"/>
            <a:ext cx="800100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4" tIns="45677" rIns="91354" bIns="45677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SPS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1043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529033" y="350400"/>
            <a:ext cx="6949681" cy="502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695" tIns="50350" rIns="100695" bIns="5035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5pPr>
            <a:lvl6pPr marL="503657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6pPr>
            <a:lvl7pPr marL="1007317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7pPr>
            <a:lvl8pPr marL="1510976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8pPr>
            <a:lvl9pPr marL="2014632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err="1" smtClean="0">
                <a:solidFill>
                  <a:srgbClr val="008000"/>
                </a:solidFill>
              </a:rPr>
              <a:t>Spettroscopia</a:t>
            </a:r>
            <a:r>
              <a:rPr lang="en-US" sz="2800" dirty="0" smtClean="0">
                <a:solidFill>
                  <a:srgbClr val="008000"/>
                </a:solidFill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</a:rPr>
              <a:t>Adronica</a:t>
            </a:r>
            <a:endParaRPr lang="en-US" sz="1800" b="0" dirty="0">
              <a:solidFill>
                <a:srgbClr val="008000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544514" y="876988"/>
            <a:ext cx="6949681" cy="502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28" tIns="50366" rIns="100728" bIns="50366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5pPr>
            <a:lvl6pPr marL="503763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6pPr>
            <a:lvl7pPr marL="1007525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7pPr>
            <a:lvl8pPr marL="1511289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8pPr>
            <a:lvl9pPr marL="2015050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9pPr>
          </a:lstStyle>
          <a:p>
            <a:r>
              <a:rPr lang="en-GB" sz="2000" dirty="0" err="1" smtClean="0">
                <a:solidFill>
                  <a:srgbClr val="008000"/>
                </a:solidFill>
              </a:rPr>
              <a:t>esempio</a:t>
            </a:r>
            <a:r>
              <a:rPr lang="en-GB" sz="2000" dirty="0" smtClean="0">
                <a:solidFill>
                  <a:srgbClr val="008000"/>
                </a:solidFill>
              </a:rPr>
              <a:t>:</a:t>
            </a:r>
            <a:r>
              <a:rPr lang="en-GB" sz="2000" dirty="0" smtClean="0">
                <a:solidFill>
                  <a:srgbClr val="008000"/>
                </a:solidFill>
                <a:latin typeface="Times New Roman" pitchFamily="18" charset="0"/>
              </a:rPr>
              <a:t>    </a:t>
            </a:r>
            <a:r>
              <a:rPr lang="el-GR" sz="2800" dirty="0">
                <a:solidFill>
                  <a:srgbClr val="008000"/>
                </a:solidFill>
                <a:latin typeface="Times New Roman" pitchFamily="18" charset="0"/>
              </a:rPr>
              <a:t>π</a:t>
            </a:r>
            <a:r>
              <a:rPr lang="en-GB" sz="2800" baseline="30000" dirty="0">
                <a:solidFill>
                  <a:srgbClr val="008000"/>
                </a:solidFill>
              </a:rPr>
              <a:t>−</a:t>
            </a:r>
            <a:r>
              <a:rPr lang="en-GB" sz="2800" i="1" dirty="0">
                <a:solidFill>
                  <a:srgbClr val="008000"/>
                </a:solidFill>
                <a:latin typeface="Times New Roman" pitchFamily="18" charset="0"/>
              </a:rPr>
              <a:t>p </a:t>
            </a:r>
            <a:r>
              <a:rPr lang="en-GB" sz="2800" dirty="0">
                <a:solidFill>
                  <a:srgbClr val="008000"/>
                </a:solidFill>
                <a:latin typeface="Times New Roman" pitchFamily="18" charset="0"/>
                <a:sym typeface="Symbol"/>
              </a:rPr>
              <a:t> </a:t>
            </a:r>
            <a:r>
              <a:rPr lang="el-GR" sz="2800" dirty="0">
                <a:solidFill>
                  <a:srgbClr val="008000"/>
                </a:solidFill>
                <a:latin typeface="Times New Roman" pitchFamily="18" charset="0"/>
              </a:rPr>
              <a:t>π</a:t>
            </a:r>
            <a:r>
              <a:rPr lang="en-GB" sz="2800" baseline="30000" dirty="0">
                <a:solidFill>
                  <a:srgbClr val="008000"/>
                </a:solidFill>
              </a:rPr>
              <a:t>−</a:t>
            </a:r>
            <a:r>
              <a:rPr lang="el-GR" sz="2800" dirty="0">
                <a:solidFill>
                  <a:srgbClr val="008000"/>
                </a:solidFill>
                <a:latin typeface="Times New Roman" pitchFamily="18" charset="0"/>
              </a:rPr>
              <a:t>π</a:t>
            </a:r>
            <a:r>
              <a:rPr lang="en-GB" sz="2800" baseline="30000" dirty="0">
                <a:solidFill>
                  <a:srgbClr val="008000"/>
                </a:solidFill>
                <a:latin typeface="Times New Roman" pitchFamily="18" charset="0"/>
              </a:rPr>
              <a:t>+</a:t>
            </a:r>
            <a:r>
              <a:rPr lang="el-GR" sz="2800" dirty="0">
                <a:solidFill>
                  <a:srgbClr val="008000"/>
                </a:solidFill>
                <a:latin typeface="Times New Roman" pitchFamily="18" charset="0"/>
              </a:rPr>
              <a:t>π</a:t>
            </a:r>
            <a:r>
              <a:rPr lang="en-GB" sz="2800" baseline="30000" dirty="0">
                <a:solidFill>
                  <a:srgbClr val="008000"/>
                </a:solidFill>
              </a:rPr>
              <a:t>−</a:t>
            </a:r>
            <a:r>
              <a:rPr lang="en-GB" sz="2800" i="1" dirty="0">
                <a:solidFill>
                  <a:srgbClr val="008000"/>
                </a:solidFill>
                <a:latin typeface="Times New Roman" pitchFamily="18" charset="0"/>
              </a:rPr>
              <a:t>p</a:t>
            </a:r>
            <a:endParaRPr lang="en-GB" sz="2800" dirty="0">
              <a:solidFill>
                <a:srgbClr val="008000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3F4F9"/>
              </a:clrFrom>
              <a:clrTo>
                <a:srgbClr val="F3F4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295" y="1798637"/>
            <a:ext cx="5011387" cy="2286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</p:pic>
      <p:sp>
        <p:nvSpPr>
          <p:cNvPr id="14" name="Rectangle 13"/>
          <p:cNvSpPr/>
          <p:nvPr/>
        </p:nvSpPr>
        <p:spPr>
          <a:xfrm>
            <a:off x="563103" y="2108013"/>
            <a:ext cx="9289966" cy="1475649"/>
          </a:xfrm>
          <a:prstGeom prst="rect">
            <a:avLst/>
          </a:prstGeom>
        </p:spPr>
        <p:txBody>
          <a:bodyPr wrap="square" lIns="100695" tIns="50350" rIns="100695" bIns="50350">
            <a:spAutoFit/>
          </a:bodyPr>
          <a:lstStyle/>
          <a:p>
            <a:pPr marL="174462" indent="-174462">
              <a:buFont typeface="Arial" pitchFamily="34" charset="0"/>
              <a:buChar char="•"/>
            </a:pPr>
            <a:r>
              <a:rPr lang="en-GB" sz="2000" b="1" dirty="0">
                <a:latin typeface="Arial" pitchFamily="34" charset="0"/>
                <a:ea typeface="Verdana" pitchFamily="34" charset="0"/>
                <a:cs typeface="Arial" pitchFamily="34" charset="0"/>
              </a:rPr>
              <a:t>Isobar model: </a:t>
            </a:r>
            <a:br>
              <a:rPr lang="en-GB" sz="2000" b="1" dirty="0"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lang="en-GB" sz="2000" b="1" dirty="0">
                <a:latin typeface="Arial" pitchFamily="34" charset="0"/>
                <a:ea typeface="Verdana" pitchFamily="34" charset="0"/>
                <a:cs typeface="Arial" pitchFamily="34" charset="0"/>
              </a:rPr>
              <a:t/>
            </a:r>
            <a:br>
              <a:rPr lang="en-GB" sz="2000" b="1" dirty="0"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lang="en-GB" sz="2000" b="1" dirty="0" err="1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decadimento</a:t>
            </a:r>
            <a:r>
              <a:rPr lang="en-GB" sz="2000" b="1" dirty="0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di </a:t>
            </a:r>
            <a:r>
              <a:rPr lang="en-GB" sz="1800" b="1" i="1" dirty="0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X</a:t>
            </a:r>
            <a:r>
              <a:rPr lang="en-GB" sz="1800" b="1" dirty="0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:</a:t>
            </a:r>
            <a:br>
              <a:rPr lang="en-GB" sz="1800" b="1" dirty="0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lang="en-GB" sz="1800" b="1" dirty="0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catena di </a:t>
            </a:r>
            <a:r>
              <a:rPr lang="en-GB" sz="1800" b="1" dirty="0" err="1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decadimenti</a:t>
            </a:r>
            <a:r>
              <a:rPr lang="en-GB" sz="1800" b="1" dirty="0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/>
            </a:r>
            <a:br>
              <a:rPr lang="en-GB" sz="1800" b="1" dirty="0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lang="en-GB" sz="1800" b="1" dirty="0" err="1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successivi</a:t>
            </a:r>
            <a:r>
              <a:rPr lang="en-GB" sz="1800" b="1" dirty="0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in due </a:t>
            </a:r>
            <a:r>
              <a:rPr lang="en-GB" sz="1800" b="1" dirty="0" err="1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corpi</a:t>
            </a:r>
            <a:endParaRPr lang="en-GB" sz="1800" b="1" dirty="0" smtClean="0">
              <a:solidFill>
                <a:srgbClr val="008000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0945" y="4541837"/>
            <a:ext cx="8908967" cy="1933532"/>
          </a:xfrm>
          <a:prstGeom prst="rect">
            <a:avLst/>
          </a:prstGeom>
          <a:solidFill>
            <a:srgbClr val="FFFFFF"/>
          </a:solidFill>
        </p:spPr>
        <p:txBody>
          <a:bodyPr wrap="square" lIns="100695" tIns="50350" rIns="100695" bIns="50350">
            <a:spAutoFit/>
          </a:bodyPr>
          <a:lstStyle/>
          <a:p>
            <a:endParaRPr lang="en-GB" sz="2000" b="1" dirty="0"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marL="174462" indent="-174462">
              <a:buFont typeface="Arial" pitchFamily="34" charset="0"/>
              <a:buChar char="•"/>
            </a:pPr>
            <a:r>
              <a:rPr lang="en-GB" sz="2000" b="1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Analisi</a:t>
            </a:r>
            <a:r>
              <a:rPr lang="en-GB" sz="20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:</a:t>
            </a:r>
            <a:endParaRPr lang="en-GB" sz="2000" b="1" dirty="0"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marL="174462" indent="-174462">
              <a:buFont typeface="Arial" pitchFamily="34" charset="0"/>
              <a:buChar char="•"/>
            </a:pPr>
            <a:endParaRPr lang="en-GB" sz="1700" b="1" dirty="0"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marL="685658" lvl="1" indent="-180937">
              <a:buFont typeface="Arial" pitchFamily="34" charset="0"/>
              <a:buChar char="•"/>
            </a:pPr>
            <a:r>
              <a:rPr lang="en-GB" sz="2000" b="1" dirty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Partial Wave Analysis (PWA) in </a:t>
            </a:r>
            <a:r>
              <a:rPr lang="en-GB" sz="2000" b="1" dirty="0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bin di </a:t>
            </a:r>
            <a:r>
              <a:rPr lang="en-GB" sz="2000" b="1" dirty="0" err="1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massa</a:t>
            </a:r>
            <a:r>
              <a:rPr lang="en-GB" sz="2000" b="1" dirty="0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, </a:t>
            </a:r>
            <a:r>
              <a:rPr lang="en-GB" sz="2000" b="1" dirty="0" err="1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fino</a:t>
            </a:r>
            <a:r>
              <a:rPr lang="en-GB" sz="2000" b="1" dirty="0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a 53 </a:t>
            </a:r>
            <a:r>
              <a:rPr lang="en-GB" sz="2000" b="1" dirty="0" err="1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onde</a:t>
            </a:r>
            <a:r>
              <a:rPr lang="en-GB" sz="2000" b="1" dirty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/>
            </a:r>
            <a:br>
              <a:rPr lang="en-GB" sz="2000" b="1" dirty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</a:br>
            <a:endParaRPr lang="en-GB" sz="1100" b="1" dirty="0">
              <a:solidFill>
                <a:srgbClr val="008000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marL="685658" lvl="1" indent="-180937">
              <a:buFont typeface="Arial" pitchFamily="34" charset="0"/>
              <a:buChar char="•"/>
            </a:pPr>
            <a:r>
              <a:rPr lang="en-GB" sz="2000" b="1" dirty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fit </a:t>
            </a:r>
            <a:r>
              <a:rPr lang="en-GB" sz="2000" b="1" dirty="0" err="1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della</a:t>
            </a:r>
            <a:r>
              <a:rPr lang="en-GB" sz="2000" b="1" dirty="0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en-GB" sz="2000" b="1" dirty="0" err="1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matrice</a:t>
            </a:r>
            <a:r>
              <a:rPr lang="en-GB" sz="2000" b="1" dirty="0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en-GB" sz="2000" b="1" dirty="0" err="1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densita</a:t>
            </a:r>
            <a:r>
              <a:rPr lang="en-GB" sz="2000" b="1" dirty="0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’ di spin per le </a:t>
            </a:r>
            <a:r>
              <a:rPr lang="en-GB" sz="2000" b="1" dirty="0" err="1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onde</a:t>
            </a:r>
            <a:r>
              <a:rPr lang="en-GB" sz="2000" b="1" dirty="0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en-GB" sz="2000" b="1" dirty="0" err="1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maggiori</a:t>
            </a:r>
            <a:r>
              <a:rPr lang="en-GB" sz="2000" b="1" dirty="0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con </a:t>
            </a:r>
            <a:br>
              <a:rPr lang="en-GB" sz="2000" b="1" dirty="0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lang="en-GB" sz="2000" b="1" dirty="0" err="1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Breit</a:t>
            </a:r>
            <a:r>
              <a:rPr lang="en-GB" sz="2000" b="1" dirty="0" smtClean="0">
                <a:solidFill>
                  <a:srgbClr val="008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-Wigner </a:t>
            </a:r>
            <a:endParaRPr lang="en-GB" sz="2000" b="1" dirty="0">
              <a:solidFill>
                <a:srgbClr val="008000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20712" y="1493839"/>
            <a:ext cx="8991599" cy="6065836"/>
            <a:chOff x="620712" y="1493837"/>
            <a:chExt cx="8534400" cy="5638800"/>
          </a:xfrm>
        </p:grpSpPr>
        <p:sp>
          <p:nvSpPr>
            <p:cNvPr id="16" name="Rectangle 15"/>
            <p:cNvSpPr/>
            <p:nvPr/>
          </p:nvSpPr>
          <p:spPr bwMode="auto">
            <a:xfrm>
              <a:off x="620712" y="1493837"/>
              <a:ext cx="8534400" cy="5638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210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</a:pPr>
              <a:endParaRPr lang="en-US" sz="2400" b="1"/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112" y="1601341"/>
              <a:ext cx="8208681" cy="53788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/>
          </p:spPr>
        </p:pic>
      </p:grpSp>
    </p:spTree>
    <p:extLst>
      <p:ext uri="{BB962C8B-B14F-4D97-AF65-F5344CB8AC3E}">
        <p14:creationId xmlns:p14="http://schemas.microsoft.com/office/powerpoint/2010/main" val="12656907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529033" y="350400"/>
            <a:ext cx="6949681" cy="502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695" tIns="50350" rIns="100695" bIns="5035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5pPr>
            <a:lvl6pPr marL="503657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6pPr>
            <a:lvl7pPr marL="1007317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7pPr>
            <a:lvl8pPr marL="1510976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8pPr>
            <a:lvl9pPr marL="2014632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err="1" smtClean="0">
                <a:solidFill>
                  <a:srgbClr val="008000"/>
                </a:solidFill>
              </a:rPr>
              <a:t>Spettroscopia</a:t>
            </a:r>
            <a:r>
              <a:rPr lang="en-US" sz="2800" dirty="0" smtClean="0">
                <a:solidFill>
                  <a:srgbClr val="008000"/>
                </a:solidFill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</a:rPr>
              <a:t>Adronica</a:t>
            </a:r>
            <a:endParaRPr lang="en-US" sz="1800" b="0" dirty="0">
              <a:solidFill>
                <a:srgbClr val="008000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544514" y="876988"/>
            <a:ext cx="6949681" cy="502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28" tIns="50366" rIns="100728" bIns="50366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5pPr>
            <a:lvl6pPr marL="503763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6pPr>
            <a:lvl7pPr marL="1007525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7pPr>
            <a:lvl8pPr marL="1511289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8pPr>
            <a:lvl9pPr marL="2015050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9pPr>
          </a:lstStyle>
          <a:p>
            <a:r>
              <a:rPr lang="en-GB" sz="2000" dirty="0" err="1" smtClean="0">
                <a:solidFill>
                  <a:srgbClr val="008000"/>
                </a:solidFill>
              </a:rPr>
              <a:t>esempio</a:t>
            </a:r>
            <a:r>
              <a:rPr lang="en-GB" sz="2000" dirty="0" smtClean="0">
                <a:solidFill>
                  <a:srgbClr val="008000"/>
                </a:solidFill>
              </a:rPr>
              <a:t>:</a:t>
            </a:r>
            <a:r>
              <a:rPr lang="en-GB" sz="2000" dirty="0" smtClean="0">
                <a:solidFill>
                  <a:srgbClr val="008000"/>
                </a:solidFill>
                <a:latin typeface="Times New Roman" pitchFamily="18" charset="0"/>
              </a:rPr>
              <a:t>    </a:t>
            </a:r>
            <a:r>
              <a:rPr lang="el-GR" sz="2800" dirty="0">
                <a:solidFill>
                  <a:srgbClr val="008000"/>
                </a:solidFill>
                <a:latin typeface="Times New Roman" pitchFamily="18" charset="0"/>
              </a:rPr>
              <a:t>π</a:t>
            </a:r>
            <a:r>
              <a:rPr lang="en-GB" sz="2800" baseline="30000" dirty="0">
                <a:solidFill>
                  <a:srgbClr val="008000"/>
                </a:solidFill>
              </a:rPr>
              <a:t>−</a:t>
            </a:r>
            <a:r>
              <a:rPr lang="en-GB" sz="2800" i="1" dirty="0">
                <a:solidFill>
                  <a:srgbClr val="008000"/>
                </a:solidFill>
                <a:latin typeface="Times New Roman" pitchFamily="18" charset="0"/>
              </a:rPr>
              <a:t>p </a:t>
            </a:r>
            <a:r>
              <a:rPr lang="en-GB" sz="2800" dirty="0">
                <a:solidFill>
                  <a:srgbClr val="008000"/>
                </a:solidFill>
                <a:latin typeface="Times New Roman" pitchFamily="18" charset="0"/>
                <a:sym typeface="Symbol"/>
              </a:rPr>
              <a:t> </a:t>
            </a:r>
            <a:r>
              <a:rPr lang="el-GR" sz="2800" dirty="0">
                <a:solidFill>
                  <a:srgbClr val="008000"/>
                </a:solidFill>
                <a:latin typeface="Times New Roman" pitchFamily="18" charset="0"/>
              </a:rPr>
              <a:t>π</a:t>
            </a:r>
            <a:r>
              <a:rPr lang="en-GB" sz="2800" baseline="30000" dirty="0">
                <a:solidFill>
                  <a:srgbClr val="008000"/>
                </a:solidFill>
              </a:rPr>
              <a:t>−</a:t>
            </a:r>
            <a:r>
              <a:rPr lang="el-GR" sz="2800" dirty="0">
                <a:solidFill>
                  <a:srgbClr val="008000"/>
                </a:solidFill>
                <a:latin typeface="Times New Roman" pitchFamily="18" charset="0"/>
              </a:rPr>
              <a:t>π</a:t>
            </a:r>
            <a:r>
              <a:rPr lang="en-GB" sz="2800" baseline="30000" dirty="0">
                <a:solidFill>
                  <a:srgbClr val="008000"/>
                </a:solidFill>
                <a:latin typeface="Times New Roman" pitchFamily="18" charset="0"/>
              </a:rPr>
              <a:t>+</a:t>
            </a:r>
            <a:r>
              <a:rPr lang="el-GR" sz="2800" dirty="0">
                <a:solidFill>
                  <a:srgbClr val="008000"/>
                </a:solidFill>
                <a:latin typeface="Times New Roman" pitchFamily="18" charset="0"/>
              </a:rPr>
              <a:t>π</a:t>
            </a:r>
            <a:r>
              <a:rPr lang="en-GB" sz="2800" baseline="30000" dirty="0">
                <a:solidFill>
                  <a:srgbClr val="008000"/>
                </a:solidFill>
              </a:rPr>
              <a:t>−</a:t>
            </a:r>
            <a:r>
              <a:rPr lang="en-GB" sz="2800" i="1" dirty="0">
                <a:solidFill>
                  <a:srgbClr val="008000"/>
                </a:solidFill>
                <a:latin typeface="Times New Roman" pitchFamily="18" charset="0"/>
              </a:rPr>
              <a:t>p</a:t>
            </a:r>
            <a:endParaRPr lang="en-GB" sz="2800" dirty="0">
              <a:solidFill>
                <a:srgbClr val="008000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68312" y="2103437"/>
            <a:ext cx="8568531" cy="4616274"/>
          </a:xfrm>
          <a:prstGeom prst="rect">
            <a:avLst/>
          </a:prstGeom>
        </p:spPr>
        <p:txBody>
          <a:bodyPr>
            <a:normAutofit/>
          </a:bodyPr>
          <a:lstStyle>
            <a:lvl1pPr marL="258823" indent="-258823" algn="l" rtl="0" eaLnBrk="0" fontAlgn="base" hangingPunct="0">
              <a:spcBef>
                <a:spcPct val="20000"/>
              </a:spcBef>
              <a:spcAft>
                <a:spcPct val="0"/>
              </a:spcAft>
              <a:defRPr sz="2200" b="1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690782" indent="-18712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2200">
                <a:solidFill>
                  <a:srgbClr val="FF0000"/>
                </a:solidFill>
                <a:latin typeface="+mn-lt"/>
              </a:defRPr>
            </a:lvl2pPr>
            <a:lvl3pPr marL="1192691" indent="-1853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96349" indent="-1853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4pPr>
            <a:lvl5pPr marL="2200007" indent="-1853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5pPr>
            <a:lvl6pPr marL="2703664" indent="-1853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6pPr>
            <a:lvl7pPr marL="3207322" indent="-1853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7pPr>
            <a:lvl8pPr marL="3710981" indent="-1853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8pPr>
            <a:lvl9pPr marL="4214639" indent="-1853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9pPr>
          </a:lstStyle>
          <a:p>
            <a:pPr marL="90696" indent="0"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solidFill>
                  <a:srgbClr val="002060"/>
                </a:solidFill>
              </a:rPr>
              <a:t>l’alta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statistica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dei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dati</a:t>
            </a:r>
            <a:r>
              <a:rPr lang="en-US" dirty="0" smtClean="0">
                <a:solidFill>
                  <a:srgbClr val="002060"/>
                </a:solidFill>
              </a:rPr>
              <a:t> 2008 </a:t>
            </a:r>
            <a:r>
              <a:rPr lang="en-US" dirty="0" smtClean="0">
                <a:solidFill>
                  <a:srgbClr val="002060"/>
                </a:solidFill>
                <a:ea typeface="+mj-ea"/>
                <a:cs typeface="+mj-cs"/>
              </a:rPr>
              <a:t>con LH</a:t>
            </a:r>
            <a:r>
              <a:rPr lang="en-US" baseline="-25000" dirty="0" smtClean="0">
                <a:solidFill>
                  <a:srgbClr val="002060"/>
                </a:solidFill>
                <a:ea typeface="+mj-ea"/>
                <a:cs typeface="+mj-cs"/>
              </a:rPr>
              <a:t>2 </a:t>
            </a:r>
            <a:r>
              <a:rPr lang="en-US" dirty="0" err="1" smtClean="0">
                <a:solidFill>
                  <a:srgbClr val="002060"/>
                </a:solidFill>
              </a:rPr>
              <a:t>permette</a:t>
            </a:r>
            <a:r>
              <a:rPr lang="en-US" dirty="0" smtClean="0">
                <a:solidFill>
                  <a:srgbClr val="002060"/>
                </a:solidFill>
              </a:rPr>
              <a:t> di </a:t>
            </a:r>
            <a:r>
              <a:rPr lang="en-US" dirty="0" err="1" smtClean="0">
                <a:solidFill>
                  <a:srgbClr val="002060"/>
                </a:solidFill>
              </a:rPr>
              <a:t>studiare</a:t>
            </a:r>
            <a:r>
              <a:rPr lang="en-US" dirty="0" smtClean="0">
                <a:solidFill>
                  <a:srgbClr val="002060"/>
                </a:solidFill>
              </a:rPr>
              <a:t>:</a:t>
            </a:r>
          </a:p>
          <a:p>
            <a:pPr marL="685800" lvl="1" indent="-244475" eaLnBrk="1" fontAlgn="auto" hangingPunct="1">
              <a:lnSpc>
                <a:spcPct val="150000"/>
              </a:lnSpc>
              <a:spcAft>
                <a:spcPts val="0"/>
              </a:spcAft>
              <a:buClr>
                <a:srgbClr val="008000"/>
              </a:buClr>
              <a:defRPr/>
            </a:pPr>
            <a:r>
              <a:rPr lang="en-US" sz="2000" b="1" dirty="0" smtClean="0">
                <a:solidFill>
                  <a:srgbClr val="008000"/>
                </a:solidFill>
              </a:rPr>
              <a:t>la </a:t>
            </a:r>
            <a:r>
              <a:rPr lang="en-US" sz="2000" b="1" dirty="0" err="1" smtClean="0">
                <a:solidFill>
                  <a:srgbClr val="008000"/>
                </a:solidFill>
              </a:rPr>
              <a:t>dipendenza</a:t>
            </a:r>
            <a:r>
              <a:rPr lang="en-US" sz="2000" b="1" dirty="0" smtClean="0">
                <a:solidFill>
                  <a:srgbClr val="008000"/>
                </a:solidFill>
              </a:rPr>
              <a:t> da t’ </a:t>
            </a:r>
            <a:r>
              <a:rPr lang="en-US" sz="2000" b="1" dirty="0" err="1" smtClean="0">
                <a:solidFill>
                  <a:srgbClr val="008000"/>
                </a:solidFill>
              </a:rPr>
              <a:t>della</a:t>
            </a:r>
            <a:r>
              <a:rPr lang="en-US" sz="2000" b="1" dirty="0" smtClean="0">
                <a:solidFill>
                  <a:srgbClr val="008000"/>
                </a:solidFill>
              </a:rPr>
              <a:t> </a:t>
            </a:r>
            <a:r>
              <a:rPr lang="en-US" sz="2000" b="1" dirty="0" err="1" smtClean="0">
                <a:solidFill>
                  <a:srgbClr val="008000"/>
                </a:solidFill>
              </a:rPr>
              <a:t>massa</a:t>
            </a:r>
            <a:r>
              <a:rPr lang="en-US" sz="2000" b="1" dirty="0" smtClean="0">
                <a:solidFill>
                  <a:srgbClr val="008000"/>
                </a:solidFill>
              </a:rPr>
              <a:t> </a:t>
            </a:r>
            <a:r>
              <a:rPr lang="en-US" sz="2000" b="1" dirty="0" err="1" smtClean="0">
                <a:solidFill>
                  <a:srgbClr val="008000"/>
                </a:solidFill>
              </a:rPr>
              <a:t>invariante</a:t>
            </a:r>
            <a:endParaRPr lang="en-US" sz="2000" b="1" dirty="0" smtClean="0">
              <a:solidFill>
                <a:srgbClr val="008000"/>
              </a:solidFill>
            </a:endParaRPr>
          </a:p>
          <a:p>
            <a:pPr marL="685800" lvl="1" indent="-244475" eaLnBrk="1" fontAlgn="auto" hangingPunct="1">
              <a:lnSpc>
                <a:spcPct val="150000"/>
              </a:lnSpc>
              <a:spcAft>
                <a:spcPts val="0"/>
              </a:spcAft>
              <a:buClr>
                <a:srgbClr val="008000"/>
              </a:buClr>
              <a:defRPr/>
            </a:pPr>
            <a:r>
              <a:rPr lang="en-US" sz="2000" b="1" dirty="0" err="1" smtClean="0">
                <a:solidFill>
                  <a:srgbClr val="008000"/>
                </a:solidFill>
              </a:rPr>
              <a:t>il</a:t>
            </a:r>
            <a:r>
              <a:rPr lang="en-US" sz="2000" b="1" dirty="0" smtClean="0">
                <a:solidFill>
                  <a:srgbClr val="008000"/>
                </a:solidFill>
              </a:rPr>
              <a:t> setting </a:t>
            </a:r>
            <a:r>
              <a:rPr lang="en-US" sz="2000" b="1" dirty="0" err="1" smtClean="0">
                <a:solidFill>
                  <a:srgbClr val="008000"/>
                </a:solidFill>
              </a:rPr>
              <a:t>delle</a:t>
            </a:r>
            <a:r>
              <a:rPr lang="en-US" sz="2000" b="1" dirty="0" smtClean="0">
                <a:solidFill>
                  <a:srgbClr val="008000"/>
                </a:solidFill>
              </a:rPr>
              <a:t> </a:t>
            </a:r>
            <a:r>
              <a:rPr lang="en-US" sz="2000" b="1" dirty="0" err="1" smtClean="0">
                <a:solidFill>
                  <a:srgbClr val="008000"/>
                </a:solidFill>
              </a:rPr>
              <a:t>soglie</a:t>
            </a:r>
            <a:r>
              <a:rPr lang="en-US" sz="2000" b="1" dirty="0" smtClean="0">
                <a:solidFill>
                  <a:srgbClr val="008000"/>
                </a:solidFill>
              </a:rPr>
              <a:t> per le </a:t>
            </a:r>
            <a:r>
              <a:rPr lang="en-US" sz="2000" b="1" dirty="0" err="1" smtClean="0">
                <a:solidFill>
                  <a:srgbClr val="008000"/>
                </a:solidFill>
              </a:rPr>
              <a:t>onde</a:t>
            </a:r>
            <a:r>
              <a:rPr lang="en-US" sz="2000" b="1" dirty="0" smtClean="0">
                <a:solidFill>
                  <a:srgbClr val="008000"/>
                </a:solidFill>
              </a:rPr>
              <a:t> </a:t>
            </a:r>
            <a:r>
              <a:rPr lang="en-US" sz="2000" b="1" dirty="0" err="1" smtClean="0">
                <a:solidFill>
                  <a:srgbClr val="008000"/>
                </a:solidFill>
              </a:rPr>
              <a:t>usate</a:t>
            </a:r>
            <a:r>
              <a:rPr lang="en-US" sz="2000" b="1" dirty="0" smtClean="0">
                <a:solidFill>
                  <a:srgbClr val="008000"/>
                </a:solidFill>
              </a:rPr>
              <a:t> </a:t>
            </a:r>
            <a:r>
              <a:rPr lang="en-US" sz="2000" b="1" dirty="0" err="1" smtClean="0">
                <a:solidFill>
                  <a:srgbClr val="008000"/>
                </a:solidFill>
              </a:rPr>
              <a:t>nella</a:t>
            </a:r>
            <a:r>
              <a:rPr lang="en-US" sz="2000" b="1" dirty="0" smtClean="0">
                <a:solidFill>
                  <a:srgbClr val="008000"/>
                </a:solidFill>
              </a:rPr>
              <a:t> PWA</a:t>
            </a:r>
            <a:br>
              <a:rPr lang="en-US" sz="2000" b="1" dirty="0" smtClean="0">
                <a:solidFill>
                  <a:srgbClr val="008000"/>
                </a:solidFill>
              </a:rPr>
            </a:br>
            <a:r>
              <a:rPr lang="en-US" sz="1700" dirty="0" smtClean="0">
                <a:solidFill>
                  <a:srgbClr val="008000"/>
                </a:solidFill>
              </a:rPr>
              <a:t>(non </a:t>
            </a:r>
            <a:r>
              <a:rPr lang="en-US" sz="1700" dirty="0" err="1" smtClean="0">
                <a:solidFill>
                  <a:srgbClr val="008000"/>
                </a:solidFill>
              </a:rPr>
              <a:t>si</a:t>
            </a:r>
            <a:r>
              <a:rPr lang="en-US" sz="1700" dirty="0" smtClean="0">
                <a:solidFill>
                  <a:srgbClr val="008000"/>
                </a:solidFill>
              </a:rPr>
              <a:t> </a:t>
            </a:r>
            <a:r>
              <a:rPr lang="en-US" sz="1700" dirty="0" err="1" smtClean="0">
                <a:solidFill>
                  <a:srgbClr val="008000"/>
                </a:solidFill>
              </a:rPr>
              <a:t>puo</a:t>
            </a:r>
            <a:r>
              <a:rPr lang="en-US" sz="1700" dirty="0" smtClean="0">
                <a:solidFill>
                  <a:srgbClr val="008000"/>
                </a:solidFill>
              </a:rPr>
              <a:t>’ </a:t>
            </a:r>
            <a:r>
              <a:rPr lang="en-US" sz="1700" dirty="0" err="1" smtClean="0">
                <a:solidFill>
                  <a:srgbClr val="008000"/>
                </a:solidFill>
              </a:rPr>
              <a:t>iniziare</a:t>
            </a:r>
            <a:r>
              <a:rPr lang="en-US" sz="1700" dirty="0" smtClean="0">
                <a:solidFill>
                  <a:srgbClr val="008000"/>
                </a:solidFill>
              </a:rPr>
              <a:t> con </a:t>
            </a:r>
            <a:r>
              <a:rPr lang="en-US" sz="1700" dirty="0" err="1" smtClean="0">
                <a:solidFill>
                  <a:srgbClr val="008000"/>
                </a:solidFill>
              </a:rPr>
              <a:t>il</a:t>
            </a:r>
            <a:r>
              <a:rPr lang="en-US" sz="1700" dirty="0" smtClean="0">
                <a:solidFill>
                  <a:srgbClr val="008000"/>
                </a:solidFill>
              </a:rPr>
              <a:t> set </a:t>
            </a:r>
            <a:r>
              <a:rPr lang="en-US" sz="1700" dirty="0" err="1" smtClean="0">
                <a:solidFill>
                  <a:srgbClr val="008000"/>
                </a:solidFill>
              </a:rPr>
              <a:t>completo</a:t>
            </a:r>
            <a:r>
              <a:rPr lang="en-US" sz="1700" dirty="0" smtClean="0">
                <a:solidFill>
                  <a:srgbClr val="008000"/>
                </a:solidFill>
              </a:rPr>
              <a:t> di 57 </a:t>
            </a:r>
            <a:r>
              <a:rPr lang="en-US" sz="1700" dirty="0" err="1" smtClean="0">
                <a:solidFill>
                  <a:srgbClr val="008000"/>
                </a:solidFill>
              </a:rPr>
              <a:t>onde</a:t>
            </a:r>
            <a:r>
              <a:rPr lang="en-US" sz="1700" dirty="0" smtClean="0">
                <a:solidFill>
                  <a:srgbClr val="008000"/>
                </a:solidFill>
              </a:rPr>
              <a:t> </a:t>
            </a:r>
            <a:r>
              <a:rPr lang="en-US" sz="1700" dirty="0" err="1" smtClean="0">
                <a:solidFill>
                  <a:srgbClr val="008000"/>
                </a:solidFill>
              </a:rPr>
              <a:t>dalla</a:t>
            </a:r>
            <a:r>
              <a:rPr lang="en-US" sz="1700" dirty="0" smtClean="0">
                <a:solidFill>
                  <a:srgbClr val="008000"/>
                </a:solidFill>
              </a:rPr>
              <a:t> </a:t>
            </a:r>
            <a:r>
              <a:rPr lang="en-US" sz="1700" dirty="0" err="1" smtClean="0">
                <a:solidFill>
                  <a:srgbClr val="008000"/>
                </a:solidFill>
              </a:rPr>
              <a:t>regione</a:t>
            </a:r>
            <a:r>
              <a:rPr lang="en-US" sz="1700" dirty="0" smtClean="0">
                <a:solidFill>
                  <a:srgbClr val="008000"/>
                </a:solidFill>
              </a:rPr>
              <a:t> di </a:t>
            </a:r>
            <a:r>
              <a:rPr lang="en-US" sz="1700" dirty="0" err="1" smtClean="0">
                <a:solidFill>
                  <a:srgbClr val="008000"/>
                </a:solidFill>
              </a:rPr>
              <a:t>massa</a:t>
            </a:r>
            <a:r>
              <a:rPr lang="en-US" sz="1700" dirty="0" smtClean="0">
                <a:solidFill>
                  <a:srgbClr val="008000"/>
                </a:solidFill>
              </a:rPr>
              <a:t> molto </a:t>
            </a:r>
            <a:r>
              <a:rPr lang="en-US" sz="1700" dirty="0" err="1" smtClean="0">
                <a:solidFill>
                  <a:srgbClr val="008000"/>
                </a:solidFill>
              </a:rPr>
              <a:t>bassa</a:t>
            </a:r>
            <a:r>
              <a:rPr lang="en-US" sz="1700" dirty="0" smtClean="0">
                <a:solidFill>
                  <a:srgbClr val="008000"/>
                </a:solidFill>
              </a:rPr>
              <a:t>)</a:t>
            </a:r>
          </a:p>
          <a:p>
            <a:pPr marL="685800" lvl="1" indent="-244475" eaLnBrk="1" fontAlgn="auto" hangingPunct="1">
              <a:lnSpc>
                <a:spcPct val="150000"/>
              </a:lnSpc>
              <a:spcAft>
                <a:spcPts val="0"/>
              </a:spcAft>
              <a:buClr>
                <a:srgbClr val="008000"/>
              </a:buClr>
              <a:defRPr/>
            </a:pPr>
            <a:r>
              <a:rPr lang="en-US" sz="2000" b="1" dirty="0" smtClean="0">
                <a:solidFill>
                  <a:srgbClr val="008000"/>
                </a:solidFill>
              </a:rPr>
              <a:t>la </a:t>
            </a:r>
            <a:r>
              <a:rPr lang="en-US" sz="2000" b="1" dirty="0" err="1" smtClean="0">
                <a:solidFill>
                  <a:srgbClr val="008000"/>
                </a:solidFill>
              </a:rPr>
              <a:t>produzione</a:t>
            </a:r>
            <a:r>
              <a:rPr lang="en-US" sz="2000" b="1" dirty="0" smtClean="0">
                <a:solidFill>
                  <a:srgbClr val="008000"/>
                </a:solidFill>
              </a:rPr>
              <a:t> non </a:t>
            </a:r>
            <a:r>
              <a:rPr lang="en-US" sz="2000" b="1" dirty="0" err="1" smtClean="0">
                <a:solidFill>
                  <a:srgbClr val="008000"/>
                </a:solidFill>
              </a:rPr>
              <a:t>risonante</a:t>
            </a:r>
            <a:r>
              <a:rPr lang="en-US" sz="2000" b="1" dirty="0" smtClean="0">
                <a:solidFill>
                  <a:srgbClr val="008000"/>
                </a:solidFill>
              </a:rPr>
              <a:t> (</a:t>
            </a:r>
            <a:r>
              <a:rPr lang="en-US" sz="2000" b="1" dirty="0" err="1" smtClean="0">
                <a:solidFill>
                  <a:srgbClr val="008000"/>
                </a:solidFill>
              </a:rPr>
              <a:t>effetto</a:t>
            </a:r>
            <a:r>
              <a:rPr lang="en-US" sz="2000" b="1" dirty="0" smtClean="0">
                <a:solidFill>
                  <a:srgbClr val="008000"/>
                </a:solidFill>
              </a:rPr>
              <a:t> Deck)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6280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529033" y="350400"/>
            <a:ext cx="6949681" cy="502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695" tIns="50350" rIns="100695" bIns="5035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5pPr>
            <a:lvl6pPr marL="503657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6pPr>
            <a:lvl7pPr marL="1007317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7pPr>
            <a:lvl8pPr marL="1510976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8pPr>
            <a:lvl9pPr marL="2014632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err="1" smtClean="0">
                <a:solidFill>
                  <a:srgbClr val="008000"/>
                </a:solidFill>
              </a:rPr>
              <a:t>Spettroscopia</a:t>
            </a:r>
            <a:r>
              <a:rPr lang="en-US" sz="2800" dirty="0" smtClean="0">
                <a:solidFill>
                  <a:srgbClr val="008000"/>
                </a:solidFill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</a:rPr>
              <a:t>Adronica</a:t>
            </a:r>
            <a:endParaRPr lang="en-US" sz="1800" b="0" dirty="0">
              <a:solidFill>
                <a:srgbClr val="008000"/>
              </a:solidFill>
            </a:endParaRPr>
          </a:p>
        </p:txBody>
      </p:sp>
      <p:sp>
        <p:nvSpPr>
          <p:cNvPr id="11" name="Title 2"/>
          <p:cNvSpPr txBox="1">
            <a:spLocks/>
          </p:cNvSpPr>
          <p:nvPr/>
        </p:nvSpPr>
        <p:spPr bwMode="auto">
          <a:xfrm>
            <a:off x="544512" y="867908"/>
            <a:ext cx="5410199" cy="1447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28" tIns="50366" rIns="100728" bIns="50366" anchor="ctr"/>
          <a:lstStyle>
            <a:lvl1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latin typeface="Arial" charset="0"/>
              </a:defRPr>
            </a:lvl2pPr>
            <a:lvl3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latin typeface="Arial" charset="0"/>
              </a:defRPr>
            </a:lvl3pPr>
            <a:lvl4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latin typeface="Arial" charset="0"/>
              </a:defRPr>
            </a:lvl4pPr>
            <a:lvl5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latin typeface="Arial" charset="0"/>
              </a:defRPr>
            </a:lvl5pPr>
            <a:lvl6pPr marL="457200" algn="l" defTabSz="100806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latin typeface="Arial" charset="0"/>
              </a:defRPr>
            </a:lvl6pPr>
            <a:lvl7pPr marL="914400" algn="l" defTabSz="100806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latin typeface="Arial" charset="0"/>
              </a:defRPr>
            </a:lvl7pPr>
            <a:lvl8pPr marL="1371600" algn="l" defTabSz="100806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latin typeface="Arial" charset="0"/>
              </a:defRPr>
            </a:lvl8pPr>
            <a:lvl9pPr marL="1828800" algn="l" defTabSz="100806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latin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003399"/>
                </a:solidFill>
                <a:ea typeface="+mn-ea"/>
                <a:cs typeface="+mn-cs"/>
              </a:rPr>
              <a:t>in </a:t>
            </a:r>
            <a:r>
              <a:rPr lang="en-US" sz="2000" dirty="0" err="1" smtClean="0">
                <a:solidFill>
                  <a:srgbClr val="003399"/>
                </a:solidFill>
                <a:ea typeface="+mn-ea"/>
                <a:cs typeface="+mn-cs"/>
              </a:rPr>
              <a:t>parallelo</a:t>
            </a:r>
            <a:r>
              <a:rPr lang="en-US" sz="2000" dirty="0" smtClean="0">
                <a:solidFill>
                  <a:srgbClr val="003399"/>
                </a:solidFill>
                <a:ea typeface="+mn-ea"/>
                <a:cs typeface="+mn-cs"/>
              </a:rPr>
              <a:t> a</a:t>
            </a:r>
            <a:r>
              <a:rPr lang="en-US" sz="2000" b="0" dirty="0" smtClean="0">
                <a:solidFill>
                  <a:srgbClr val="003399"/>
                </a:solidFill>
                <a:ea typeface="+mn-ea"/>
                <a:cs typeface="+mn-cs"/>
              </a:rPr>
              <a:t> </a:t>
            </a:r>
            <a:r>
              <a:rPr lang="en-US" dirty="0" smtClean="0">
                <a:solidFill>
                  <a:srgbClr val="003399"/>
                </a:solidFill>
                <a:latin typeface="Symbol" pitchFamily="18" charset="2"/>
              </a:rPr>
              <a:t> </a:t>
            </a:r>
            <a:r>
              <a:rPr lang="en-US" dirty="0" err="1" smtClean="0">
                <a:solidFill>
                  <a:srgbClr val="003399"/>
                </a:solidFill>
                <a:latin typeface="Symbol" pitchFamily="18" charset="2"/>
              </a:rPr>
              <a:t>p</a:t>
            </a:r>
            <a:r>
              <a:rPr lang="en-US" baseline="30000" dirty="0" err="1" smtClean="0">
                <a:solidFill>
                  <a:srgbClr val="003399"/>
                </a:solidFill>
                <a:latin typeface="Symbol" pitchFamily="18" charset="2"/>
              </a:rPr>
              <a:t>-</a:t>
            </a:r>
            <a:r>
              <a:rPr lang="en-US" dirty="0" err="1" smtClean="0">
                <a:solidFill>
                  <a:srgbClr val="003399"/>
                </a:solidFill>
                <a:latin typeface="Symbol" pitchFamily="18" charset="2"/>
              </a:rPr>
              <a:t>p</a:t>
            </a:r>
            <a:r>
              <a:rPr lang="en-US" baseline="30000" dirty="0" err="1" smtClean="0">
                <a:solidFill>
                  <a:srgbClr val="003399"/>
                </a:solidFill>
                <a:latin typeface="Symbol" pitchFamily="18" charset="2"/>
              </a:rPr>
              <a:t>+</a:t>
            </a:r>
            <a:r>
              <a:rPr lang="en-US" dirty="0" err="1" smtClean="0">
                <a:solidFill>
                  <a:srgbClr val="003399"/>
                </a:solidFill>
                <a:latin typeface="Symbol" pitchFamily="18" charset="2"/>
              </a:rPr>
              <a:t>p</a:t>
            </a:r>
            <a:r>
              <a:rPr lang="en-US" baseline="30000" dirty="0" smtClean="0">
                <a:solidFill>
                  <a:srgbClr val="003399"/>
                </a:solidFill>
                <a:latin typeface="Symbol" pitchFamily="18" charset="2"/>
              </a:rPr>
              <a:t>- </a:t>
            </a:r>
            <a:r>
              <a:rPr lang="en-US" dirty="0" smtClean="0">
                <a:solidFill>
                  <a:srgbClr val="003399"/>
                </a:solidFill>
              </a:rPr>
              <a:t>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003399"/>
                </a:solidFill>
              </a:rPr>
              <a:t>COMPASS </a:t>
            </a:r>
            <a:r>
              <a:rPr lang="en-US" sz="2000" dirty="0" err="1" smtClean="0">
                <a:solidFill>
                  <a:srgbClr val="003399"/>
                </a:solidFill>
              </a:rPr>
              <a:t>misura</a:t>
            </a:r>
            <a:r>
              <a:rPr lang="en-US" sz="2000" dirty="0" smtClean="0">
                <a:solidFill>
                  <a:srgbClr val="003399"/>
                </a:solidFill>
              </a:rPr>
              <a:t> </a:t>
            </a:r>
            <a:r>
              <a:rPr lang="en-US" sz="2000" dirty="0" err="1" smtClean="0">
                <a:solidFill>
                  <a:srgbClr val="003399"/>
                </a:solidFill>
              </a:rPr>
              <a:t>anche</a:t>
            </a:r>
            <a:r>
              <a:rPr lang="en-US" sz="2000" dirty="0" smtClean="0">
                <a:solidFill>
                  <a:srgbClr val="003399"/>
                </a:solidFill>
              </a:rPr>
              <a:t> </a:t>
            </a:r>
            <a:r>
              <a:rPr lang="en-US" dirty="0" smtClean="0">
                <a:solidFill>
                  <a:srgbClr val="003399"/>
                </a:solidFill>
                <a:latin typeface="Symbol" pitchFamily="18" charset="2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baseline="30000" dirty="0" smtClean="0">
                <a:solidFill>
                  <a:srgbClr val="FF0000"/>
                </a:solidFill>
                <a:latin typeface="Symbol" pitchFamily="18" charset="2"/>
              </a:rPr>
              <a:t>-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baseline="30000" dirty="0" smtClean="0">
                <a:solidFill>
                  <a:srgbClr val="FF0000"/>
                </a:solidFill>
                <a:latin typeface="Symbol" pitchFamily="18" charset="2"/>
              </a:rPr>
              <a:t>0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baseline="30000" dirty="0" smtClean="0">
                <a:solidFill>
                  <a:srgbClr val="FF0000"/>
                </a:solidFill>
                <a:latin typeface="Symbol" pitchFamily="18" charset="2"/>
              </a:rPr>
              <a:t>0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655" y="2669269"/>
            <a:ext cx="5688013" cy="2981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0508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867907"/>
            <a:ext cx="10080625" cy="6493329"/>
            <a:chOff x="0" y="867907"/>
            <a:chExt cx="10080625" cy="6493329"/>
          </a:xfrm>
        </p:grpSpPr>
        <p:sp>
          <p:nvSpPr>
            <p:cNvPr id="2" name="Rectangle 1"/>
            <p:cNvSpPr/>
            <p:nvPr/>
          </p:nvSpPr>
          <p:spPr bwMode="auto">
            <a:xfrm>
              <a:off x="0" y="867907"/>
              <a:ext cx="10080625" cy="64933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Content Placeholder 2"/>
            <p:cNvSpPr txBox="1">
              <a:spLocks/>
            </p:cNvSpPr>
            <p:nvPr/>
          </p:nvSpPr>
          <p:spPr>
            <a:xfrm>
              <a:off x="697820" y="2110019"/>
              <a:ext cx="8963025" cy="609600"/>
            </a:xfrm>
            <a:prstGeom prst="rect">
              <a:avLst/>
            </a:prstGeom>
          </p:spPr>
          <p:txBody>
            <a:bodyPr/>
            <a:lstStyle>
              <a:lvl1pPr marL="258823" indent="-258823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sz="2200" b="1">
                  <a:solidFill>
                    <a:srgbClr val="FF0000"/>
                  </a:solidFill>
                  <a:latin typeface="+mn-lt"/>
                  <a:ea typeface="+mn-ea"/>
                  <a:cs typeface="+mn-cs"/>
                </a:defRPr>
              </a:lvl1pPr>
              <a:lvl2pPr marL="690782" indent="-18712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Char char="•"/>
                <a:defRPr sz="2200">
                  <a:solidFill>
                    <a:srgbClr val="FF0000"/>
                  </a:solidFill>
                  <a:latin typeface="+mn-lt"/>
                </a:defRPr>
              </a:lvl2pPr>
              <a:lvl3pPr marL="1192691" indent="-185375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rgbClr val="FF0000"/>
                  </a:solidFill>
                  <a:latin typeface="+mn-lt"/>
                </a:defRPr>
              </a:lvl3pPr>
              <a:lvl4pPr marL="1696349" indent="-185375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500">
                  <a:solidFill>
                    <a:srgbClr val="FF0000"/>
                  </a:solidFill>
                  <a:latin typeface="+mn-lt"/>
                </a:defRPr>
              </a:lvl4pPr>
              <a:lvl5pPr marL="2200007" indent="-185375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500">
                  <a:solidFill>
                    <a:srgbClr val="FF0000"/>
                  </a:solidFill>
                  <a:latin typeface="+mn-lt"/>
                </a:defRPr>
              </a:lvl5pPr>
              <a:lvl6pPr marL="2703664" indent="-185375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500">
                  <a:solidFill>
                    <a:srgbClr val="FF0000"/>
                  </a:solidFill>
                  <a:latin typeface="+mn-lt"/>
                </a:defRPr>
              </a:lvl6pPr>
              <a:lvl7pPr marL="3207322" indent="-185375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500">
                  <a:solidFill>
                    <a:srgbClr val="FF0000"/>
                  </a:solidFill>
                  <a:latin typeface="+mn-lt"/>
                </a:defRPr>
              </a:lvl7pPr>
              <a:lvl8pPr marL="3710981" indent="-185375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500">
                  <a:solidFill>
                    <a:srgbClr val="FF0000"/>
                  </a:solidFill>
                  <a:latin typeface="+mn-lt"/>
                </a:defRPr>
              </a:lvl8pPr>
              <a:lvl9pPr marL="4214639" indent="-185375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500">
                  <a:solidFill>
                    <a:srgbClr val="FF0000"/>
                  </a:solidFill>
                  <a:latin typeface="+mn-lt"/>
                </a:defRPr>
              </a:lvl9pPr>
            </a:lstStyle>
            <a:p>
              <a:pPr marL="90470" indent="0" eaLnBrk="1" hangingPunct="1"/>
              <a:r>
                <a:rPr lang="en-US" dirty="0" err="1" smtClean="0">
                  <a:solidFill>
                    <a:srgbClr val="008000"/>
                  </a:solidFill>
                </a:rPr>
                <a:t>correzioni</a:t>
              </a:r>
              <a:r>
                <a:rPr lang="en-US" dirty="0" smtClean="0">
                  <a:solidFill>
                    <a:srgbClr val="008000"/>
                  </a:solidFill>
                </a:rPr>
                <a:t> per </a:t>
              </a:r>
              <a:r>
                <a:rPr lang="en-US" dirty="0" err="1" smtClean="0">
                  <a:solidFill>
                    <a:srgbClr val="008000"/>
                  </a:solidFill>
                </a:rPr>
                <a:t>accettanza</a:t>
              </a:r>
              <a:endParaRPr lang="en-US" dirty="0" smtClean="0">
                <a:solidFill>
                  <a:srgbClr val="008000"/>
                </a:solidFill>
              </a:endParaRPr>
            </a:p>
          </p:txBody>
        </p:sp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12" y="4951415"/>
              <a:ext cx="9764713" cy="225742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"/>
            <p:cNvSpPr txBox="1">
              <a:spLocks noChangeArrowheads="1"/>
            </p:cNvSpPr>
            <p:nvPr/>
          </p:nvSpPr>
          <p:spPr bwMode="auto">
            <a:xfrm>
              <a:off x="239713" y="4433888"/>
              <a:ext cx="3576638" cy="3603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00772" tIns="50387" rIns="100772" bIns="50387">
              <a:spAutoFit/>
            </a:bodyPr>
            <a:lstStyle/>
            <a:p>
              <a:pPr algn="ctr" hangingPunct="1">
                <a:spcBef>
                  <a:spcPct val="20000"/>
                </a:spcBef>
              </a:pPr>
              <a:r>
                <a:rPr lang="en-US" sz="1800" b="1" dirty="0" err="1">
                  <a:solidFill>
                    <a:srgbClr val="008000"/>
                  </a:solidFill>
                  <a:cs typeface="Arial" pitchFamily="34" charset="0"/>
                </a:rPr>
                <a:t>buon</a:t>
              </a:r>
              <a:r>
                <a:rPr lang="en-US" sz="1800" b="1" dirty="0">
                  <a:solidFill>
                    <a:srgbClr val="008000"/>
                  </a:solidFill>
                  <a:cs typeface="Arial" pitchFamily="34" charset="0"/>
                </a:rPr>
                <a:t> </a:t>
              </a:r>
              <a:r>
                <a:rPr lang="en-US" sz="1800" b="1" dirty="0" err="1">
                  <a:solidFill>
                    <a:srgbClr val="008000"/>
                  </a:solidFill>
                  <a:cs typeface="Arial" pitchFamily="34" charset="0"/>
                </a:rPr>
                <a:t>accordo</a:t>
              </a:r>
              <a:r>
                <a:rPr lang="en-US" sz="1800" b="1" dirty="0">
                  <a:solidFill>
                    <a:srgbClr val="008000"/>
                  </a:solidFill>
                  <a:cs typeface="Arial" pitchFamily="34" charset="0"/>
                </a:rPr>
                <a:t> con </a:t>
              </a:r>
              <a:r>
                <a:rPr lang="en-US" sz="1800" b="1" dirty="0" err="1">
                  <a:solidFill>
                    <a:srgbClr val="008000"/>
                  </a:solidFill>
                  <a:cs typeface="Arial" pitchFamily="34" charset="0"/>
                </a:rPr>
                <a:t>MonteCarlo</a:t>
              </a:r>
              <a:endParaRPr lang="en-US" sz="1800" b="1" dirty="0">
                <a:solidFill>
                  <a:srgbClr val="008000"/>
                </a:solidFill>
                <a:cs typeface="Arial" pitchFamily="34" charset="0"/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0894" y="1156494"/>
              <a:ext cx="3729038" cy="345757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3" name="Straight Connector 12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529033" y="350400"/>
            <a:ext cx="6949681" cy="502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695" tIns="50350" rIns="100695" bIns="5035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5pPr>
            <a:lvl6pPr marL="503657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6pPr>
            <a:lvl7pPr marL="1007317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7pPr>
            <a:lvl8pPr marL="1510976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8pPr>
            <a:lvl9pPr marL="2014632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err="1" smtClean="0">
                <a:solidFill>
                  <a:srgbClr val="008000"/>
                </a:solidFill>
              </a:rPr>
              <a:t>Spettroscopia</a:t>
            </a:r>
            <a:r>
              <a:rPr lang="en-US" sz="2800" dirty="0" smtClean="0">
                <a:solidFill>
                  <a:srgbClr val="008000"/>
                </a:solidFill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</a:rPr>
              <a:t>Adronica</a:t>
            </a:r>
            <a:endParaRPr lang="en-US" sz="1800" b="0" dirty="0">
              <a:solidFill>
                <a:srgbClr val="008000"/>
              </a:solidFill>
            </a:endParaRP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544512" y="1144412"/>
            <a:ext cx="6949681" cy="532603"/>
          </a:xfrm>
        </p:spPr>
        <p:txBody>
          <a:bodyPr/>
          <a:lstStyle/>
          <a:p>
            <a:r>
              <a:rPr lang="en-US" sz="2800" dirty="0" smtClean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sz="2800" baseline="30000" dirty="0" smtClean="0">
                <a:solidFill>
                  <a:srgbClr val="FF0000"/>
                </a:solidFill>
                <a:latin typeface="Symbol" pitchFamily="18" charset="2"/>
              </a:rPr>
              <a:t>-</a:t>
            </a:r>
            <a:r>
              <a:rPr lang="en-US" sz="2800" dirty="0" smtClean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sz="2800" baseline="30000" dirty="0" smtClean="0">
                <a:solidFill>
                  <a:srgbClr val="FF0000"/>
                </a:solidFill>
                <a:latin typeface="Symbol" pitchFamily="18" charset="2"/>
              </a:rPr>
              <a:t>0</a:t>
            </a:r>
            <a:r>
              <a:rPr lang="en-US" sz="2800" dirty="0" smtClean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sz="2800" baseline="30000" dirty="0" smtClean="0">
                <a:solidFill>
                  <a:srgbClr val="FF0000"/>
                </a:solidFill>
                <a:latin typeface="Symbol" pitchFamily="18" charset="2"/>
              </a:rPr>
              <a:t>0</a:t>
            </a:r>
            <a:endParaRPr lang="en-US" sz="24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9140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529033" y="350400"/>
            <a:ext cx="6949681" cy="502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695" tIns="50350" rIns="100695" bIns="5035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5pPr>
            <a:lvl6pPr marL="503657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6pPr>
            <a:lvl7pPr marL="1007317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7pPr>
            <a:lvl8pPr marL="1510976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8pPr>
            <a:lvl9pPr marL="2014632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err="1" smtClean="0">
                <a:solidFill>
                  <a:srgbClr val="008000"/>
                </a:solidFill>
              </a:rPr>
              <a:t>Spettroscopia</a:t>
            </a:r>
            <a:r>
              <a:rPr lang="en-US" sz="2800" dirty="0" smtClean="0">
                <a:solidFill>
                  <a:srgbClr val="008000"/>
                </a:solidFill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</a:rPr>
              <a:t>Adronica</a:t>
            </a:r>
            <a:endParaRPr lang="en-US" sz="1800" b="0" dirty="0">
              <a:solidFill>
                <a:srgbClr val="008000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2395537"/>
            <a:ext cx="9217025" cy="4432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2"/>
          <p:cNvSpPr txBox="1">
            <a:spLocks/>
          </p:cNvSpPr>
          <p:nvPr/>
        </p:nvSpPr>
        <p:spPr bwMode="auto">
          <a:xfrm>
            <a:off x="544513" y="960437"/>
            <a:ext cx="601980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28" tIns="50366" rIns="100728" bIns="50366" anchor="ctr"/>
          <a:lstStyle>
            <a:lvl1pPr defTabSz="1008063" eaLnBrk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defTabSz="1008063" eaLnBrk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defTabSz="1008063" eaLnBrk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defTabSz="1008063" eaLnBrk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defTabSz="1008063" eaLnBrk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 b="1" dirty="0" err="1">
                <a:solidFill>
                  <a:srgbClr val="008000"/>
                </a:solidFill>
              </a:rPr>
              <a:t>confronto</a:t>
            </a:r>
            <a:r>
              <a:rPr lang="en-US" sz="1800" dirty="0">
                <a:solidFill>
                  <a:srgbClr val="008000"/>
                </a:solidFill>
              </a:rPr>
              <a:t> </a:t>
            </a:r>
            <a:r>
              <a:rPr lang="en-US" sz="2400" b="1" dirty="0">
                <a:solidFill>
                  <a:srgbClr val="008000"/>
                </a:solidFill>
                <a:latin typeface="Symbol" pitchFamily="18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sz="2800" b="1" baseline="30000" dirty="0" err="1">
                <a:solidFill>
                  <a:srgbClr val="FF0000"/>
                </a:solidFill>
                <a:latin typeface="Symbol" pitchFamily="18" charset="2"/>
              </a:rPr>
              <a:t>-</a:t>
            </a:r>
            <a:r>
              <a:rPr lang="en-US" sz="2800" b="1" dirty="0" err="1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sz="2800" b="1" baseline="30000" dirty="0" err="1">
                <a:solidFill>
                  <a:srgbClr val="FF0000"/>
                </a:solidFill>
                <a:latin typeface="Symbol" pitchFamily="18" charset="2"/>
              </a:rPr>
              <a:t>+</a:t>
            </a:r>
            <a:r>
              <a:rPr lang="en-US" sz="2800" b="1" dirty="0" err="1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sz="2800" b="1" baseline="30000" dirty="0">
                <a:solidFill>
                  <a:srgbClr val="FF0000"/>
                </a:solidFill>
                <a:latin typeface="Symbol" pitchFamily="18" charset="2"/>
              </a:rPr>
              <a:t>- 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000" b="1" dirty="0">
                <a:solidFill>
                  <a:srgbClr val="008000"/>
                </a:solidFill>
              </a:rPr>
              <a:t>e</a:t>
            </a:r>
            <a:r>
              <a:rPr lang="en-US" sz="1800" b="1" dirty="0">
                <a:solidFill>
                  <a:srgbClr val="008000"/>
                </a:solidFill>
              </a:rPr>
              <a:t> </a:t>
            </a:r>
            <a:r>
              <a:rPr lang="en-US" sz="2400" b="1" dirty="0">
                <a:solidFill>
                  <a:srgbClr val="008000"/>
                </a:solidFill>
                <a:latin typeface="Symbol" pitchFamily="18" charset="2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sz="2800" b="1" baseline="30000" dirty="0">
                <a:solidFill>
                  <a:srgbClr val="FF0000"/>
                </a:solidFill>
                <a:latin typeface="Symbol" pitchFamily="18" charset="2"/>
              </a:rPr>
              <a:t>-</a:t>
            </a:r>
            <a:r>
              <a:rPr lang="en-US" sz="2800" b="1" dirty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sz="2800" b="1" baseline="30000" dirty="0">
                <a:solidFill>
                  <a:srgbClr val="FF0000"/>
                </a:solidFill>
                <a:latin typeface="Symbol" pitchFamily="18" charset="2"/>
              </a:rPr>
              <a:t>0</a:t>
            </a:r>
            <a:r>
              <a:rPr lang="en-US" sz="2800" b="1" dirty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sz="2800" b="1" baseline="30000" dirty="0">
                <a:solidFill>
                  <a:srgbClr val="FF0000"/>
                </a:solidFill>
                <a:latin typeface="Symbol" pitchFamily="18" charset="2"/>
              </a:rPr>
              <a:t>0</a:t>
            </a:r>
            <a:r>
              <a:rPr lang="en-US" sz="2800" b="1" dirty="0">
                <a:solidFill>
                  <a:srgbClr val="FF0000"/>
                </a:solidFill>
                <a:latin typeface="Symbol" pitchFamily="18" charset="2"/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5225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529033" y="350400"/>
            <a:ext cx="6949681" cy="502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695" tIns="50350" rIns="100695" bIns="5035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5pPr>
            <a:lvl6pPr marL="503657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6pPr>
            <a:lvl7pPr marL="1007317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7pPr>
            <a:lvl8pPr marL="1510976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8pPr>
            <a:lvl9pPr marL="2014632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err="1" smtClean="0">
                <a:solidFill>
                  <a:srgbClr val="008000"/>
                </a:solidFill>
              </a:rPr>
              <a:t>Spettroscopia</a:t>
            </a:r>
            <a:r>
              <a:rPr lang="en-US" sz="2800" dirty="0" smtClean="0">
                <a:solidFill>
                  <a:srgbClr val="008000"/>
                </a:solidFill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</a:rPr>
              <a:t>Adronica</a:t>
            </a:r>
            <a:endParaRPr lang="en-US" sz="1800" b="0" dirty="0">
              <a:solidFill>
                <a:srgbClr val="008000"/>
              </a:solidFill>
            </a:endParaRPr>
          </a:p>
        </p:txBody>
      </p:sp>
      <p:sp>
        <p:nvSpPr>
          <p:cNvPr id="20" name="Title 2"/>
          <p:cNvSpPr txBox="1">
            <a:spLocks/>
          </p:cNvSpPr>
          <p:nvPr/>
        </p:nvSpPr>
        <p:spPr bwMode="auto">
          <a:xfrm>
            <a:off x="544513" y="1036637"/>
            <a:ext cx="601980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28" tIns="50366" rIns="100728" bIns="50366" anchor="ctr"/>
          <a:lstStyle>
            <a:lvl1pPr defTabSz="1008063" eaLnBrk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defTabSz="1008063" eaLnBrk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defTabSz="1008063" eaLnBrk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defTabSz="1008063" eaLnBrk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defTabSz="1008063" eaLnBrk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200" b="1" dirty="0" err="1" smtClean="0">
                <a:solidFill>
                  <a:srgbClr val="008000"/>
                </a:solidFill>
              </a:rPr>
              <a:t>dissociazione</a:t>
            </a:r>
            <a:r>
              <a:rPr lang="en-US" sz="2200" b="1" dirty="0" smtClean="0">
                <a:solidFill>
                  <a:srgbClr val="008000"/>
                </a:solidFill>
              </a:rPr>
              <a:t> </a:t>
            </a:r>
            <a:r>
              <a:rPr lang="en-US" sz="2200" b="1" dirty="0" err="1" smtClean="0">
                <a:solidFill>
                  <a:srgbClr val="008000"/>
                </a:solidFill>
              </a:rPr>
              <a:t>diffrattiva</a:t>
            </a:r>
            <a:r>
              <a:rPr lang="en-US" sz="2200" b="1" dirty="0" smtClean="0">
                <a:solidFill>
                  <a:srgbClr val="008000"/>
                </a:solidFill>
              </a:rPr>
              <a:t> in 5 </a:t>
            </a:r>
            <a:r>
              <a:rPr lang="en-US" sz="2200" b="1" dirty="0" err="1" smtClean="0">
                <a:solidFill>
                  <a:srgbClr val="008000"/>
                </a:solidFill>
              </a:rPr>
              <a:t>pioni</a:t>
            </a:r>
            <a:endParaRPr lang="en-US" sz="2200" b="1" dirty="0" smtClean="0">
              <a:solidFill>
                <a:srgbClr val="008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2" y="2408240"/>
            <a:ext cx="5586413" cy="3602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216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529033" y="350400"/>
            <a:ext cx="6949681" cy="502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695" tIns="50350" rIns="100695" bIns="5035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5pPr>
            <a:lvl6pPr marL="503657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6pPr>
            <a:lvl7pPr marL="1007317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7pPr>
            <a:lvl8pPr marL="1510976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8pPr>
            <a:lvl9pPr marL="2014632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err="1" smtClean="0">
                <a:solidFill>
                  <a:srgbClr val="008000"/>
                </a:solidFill>
              </a:rPr>
              <a:t>Spettroscopia</a:t>
            </a:r>
            <a:r>
              <a:rPr lang="en-US" sz="2800" dirty="0" smtClean="0">
                <a:solidFill>
                  <a:srgbClr val="008000"/>
                </a:solidFill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</a:rPr>
              <a:t>Adronica</a:t>
            </a:r>
            <a:endParaRPr lang="en-US" sz="1800" b="0" dirty="0">
              <a:solidFill>
                <a:srgbClr val="008000"/>
              </a:solidFill>
            </a:endParaRPr>
          </a:p>
        </p:txBody>
      </p:sp>
      <p:sp>
        <p:nvSpPr>
          <p:cNvPr id="20" name="Title 2"/>
          <p:cNvSpPr txBox="1">
            <a:spLocks/>
          </p:cNvSpPr>
          <p:nvPr/>
        </p:nvSpPr>
        <p:spPr bwMode="auto">
          <a:xfrm>
            <a:off x="544513" y="1036637"/>
            <a:ext cx="601980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28" tIns="50366" rIns="100728" bIns="50366" anchor="ctr"/>
          <a:lstStyle>
            <a:lvl1pPr defTabSz="1008063" eaLnBrk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defTabSz="1008063" eaLnBrk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defTabSz="1008063" eaLnBrk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defTabSz="1008063" eaLnBrk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defTabSz="1008063" eaLnBrk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200" b="1" dirty="0" err="1" smtClean="0">
                <a:solidFill>
                  <a:srgbClr val="008000"/>
                </a:solidFill>
              </a:rPr>
              <a:t>dissociazione</a:t>
            </a:r>
            <a:r>
              <a:rPr lang="en-US" sz="2200" b="1" dirty="0" smtClean="0">
                <a:solidFill>
                  <a:srgbClr val="008000"/>
                </a:solidFill>
              </a:rPr>
              <a:t> </a:t>
            </a:r>
            <a:r>
              <a:rPr lang="en-US" sz="2200" b="1" dirty="0" err="1" smtClean="0">
                <a:solidFill>
                  <a:srgbClr val="008000"/>
                </a:solidFill>
              </a:rPr>
              <a:t>diffrattiva</a:t>
            </a:r>
            <a:r>
              <a:rPr lang="en-US" sz="2200" b="1" dirty="0" smtClean="0">
                <a:solidFill>
                  <a:srgbClr val="008000"/>
                </a:solidFill>
              </a:rPr>
              <a:t> in 5 </a:t>
            </a:r>
            <a:r>
              <a:rPr lang="en-US" sz="2200" b="1" dirty="0" err="1" smtClean="0">
                <a:solidFill>
                  <a:srgbClr val="008000"/>
                </a:solidFill>
              </a:rPr>
              <a:t>pioni</a:t>
            </a:r>
            <a:endParaRPr lang="en-US" sz="2200" b="1" dirty="0" smtClean="0">
              <a:solidFill>
                <a:srgbClr val="008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2" y="2408240"/>
            <a:ext cx="5586413" cy="3602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2" y="1502455"/>
            <a:ext cx="8839199" cy="590818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0220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529033" y="350400"/>
            <a:ext cx="6949681" cy="502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695" tIns="50350" rIns="100695" bIns="5035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5pPr>
            <a:lvl6pPr marL="503657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6pPr>
            <a:lvl7pPr marL="1007317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7pPr>
            <a:lvl8pPr marL="1510976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8pPr>
            <a:lvl9pPr marL="2014632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err="1" smtClean="0">
                <a:solidFill>
                  <a:srgbClr val="008000"/>
                </a:solidFill>
              </a:rPr>
              <a:t>Spettroscopia</a:t>
            </a:r>
            <a:r>
              <a:rPr lang="en-US" sz="2800" dirty="0" smtClean="0">
                <a:solidFill>
                  <a:srgbClr val="008000"/>
                </a:solidFill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</a:rPr>
              <a:t>Adronica</a:t>
            </a:r>
            <a:endParaRPr lang="en-US" sz="1800" b="0" dirty="0">
              <a:solidFill>
                <a:srgbClr val="008000"/>
              </a:solidFill>
            </a:endParaRPr>
          </a:p>
        </p:txBody>
      </p:sp>
      <p:sp>
        <p:nvSpPr>
          <p:cNvPr id="20" name="Title 2"/>
          <p:cNvSpPr txBox="1">
            <a:spLocks/>
          </p:cNvSpPr>
          <p:nvPr/>
        </p:nvSpPr>
        <p:spPr bwMode="auto">
          <a:xfrm>
            <a:off x="544513" y="1036637"/>
            <a:ext cx="601980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28" tIns="50366" rIns="100728" bIns="50366" anchor="ctr"/>
          <a:lstStyle>
            <a:lvl1pPr defTabSz="1008063" eaLnBrk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defTabSz="1008063" eaLnBrk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defTabSz="1008063" eaLnBrk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defTabSz="1008063" eaLnBrk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defTabSz="1008063" eaLnBrk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200" b="1" dirty="0" err="1" smtClean="0">
                <a:solidFill>
                  <a:srgbClr val="008000"/>
                </a:solidFill>
              </a:rPr>
              <a:t>dissociazione</a:t>
            </a:r>
            <a:r>
              <a:rPr lang="en-US" sz="2200" b="1" dirty="0" smtClean="0">
                <a:solidFill>
                  <a:srgbClr val="008000"/>
                </a:solidFill>
              </a:rPr>
              <a:t> </a:t>
            </a:r>
            <a:r>
              <a:rPr lang="en-US" sz="2200" b="1" dirty="0" err="1" smtClean="0">
                <a:solidFill>
                  <a:srgbClr val="008000"/>
                </a:solidFill>
              </a:rPr>
              <a:t>diffrattiva</a:t>
            </a:r>
            <a:r>
              <a:rPr lang="en-US" sz="2200" b="1" dirty="0" smtClean="0">
                <a:solidFill>
                  <a:srgbClr val="008000"/>
                </a:solidFill>
              </a:rPr>
              <a:t> in 5 </a:t>
            </a:r>
            <a:r>
              <a:rPr lang="en-US" sz="2200" b="1" dirty="0" err="1" smtClean="0">
                <a:solidFill>
                  <a:srgbClr val="008000"/>
                </a:solidFill>
              </a:rPr>
              <a:t>pioni</a:t>
            </a:r>
            <a:endParaRPr lang="en-US" sz="2200" b="1" dirty="0" smtClean="0">
              <a:solidFill>
                <a:srgbClr val="008000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2" y="1594983"/>
            <a:ext cx="9428162" cy="538366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2304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529033" y="350400"/>
            <a:ext cx="6949681" cy="502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695" tIns="50350" rIns="100695" bIns="5035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5pPr>
            <a:lvl6pPr marL="503657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6pPr>
            <a:lvl7pPr marL="1007317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7pPr>
            <a:lvl8pPr marL="1510976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8pPr>
            <a:lvl9pPr marL="2014632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err="1" smtClean="0">
                <a:solidFill>
                  <a:srgbClr val="008000"/>
                </a:solidFill>
              </a:rPr>
              <a:t>Spettroscopia</a:t>
            </a:r>
            <a:r>
              <a:rPr lang="en-US" sz="2800" dirty="0" smtClean="0">
                <a:solidFill>
                  <a:srgbClr val="008000"/>
                </a:solidFill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</a:rPr>
              <a:t>Adronica</a:t>
            </a:r>
            <a:endParaRPr lang="en-US" sz="1800" b="0" dirty="0">
              <a:solidFill>
                <a:srgbClr val="008000"/>
              </a:solidFill>
            </a:endParaRPr>
          </a:p>
        </p:txBody>
      </p:sp>
      <p:sp>
        <p:nvSpPr>
          <p:cNvPr id="20" name="Title 2"/>
          <p:cNvSpPr txBox="1">
            <a:spLocks/>
          </p:cNvSpPr>
          <p:nvPr/>
        </p:nvSpPr>
        <p:spPr bwMode="auto">
          <a:xfrm>
            <a:off x="544513" y="1036637"/>
            <a:ext cx="601980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28" tIns="50366" rIns="100728" bIns="50366" anchor="ctr"/>
          <a:lstStyle>
            <a:lvl1pPr defTabSz="1008063" eaLnBrk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defTabSz="1008063" eaLnBrk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defTabSz="1008063" eaLnBrk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defTabSz="1008063" eaLnBrk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defTabSz="1008063" eaLnBrk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200" b="1" dirty="0" err="1" smtClean="0">
                <a:solidFill>
                  <a:srgbClr val="008000"/>
                </a:solidFill>
              </a:rPr>
              <a:t>dissociazione</a:t>
            </a:r>
            <a:r>
              <a:rPr lang="en-US" sz="2200" b="1" dirty="0" smtClean="0">
                <a:solidFill>
                  <a:srgbClr val="008000"/>
                </a:solidFill>
              </a:rPr>
              <a:t> </a:t>
            </a:r>
            <a:r>
              <a:rPr lang="en-US" sz="2200" b="1" dirty="0" err="1" smtClean="0">
                <a:solidFill>
                  <a:srgbClr val="008000"/>
                </a:solidFill>
              </a:rPr>
              <a:t>diffrattiva</a:t>
            </a:r>
            <a:r>
              <a:rPr lang="en-US" sz="2200" b="1" dirty="0" smtClean="0">
                <a:solidFill>
                  <a:srgbClr val="008000"/>
                </a:solidFill>
              </a:rPr>
              <a:t> in 5 </a:t>
            </a:r>
            <a:r>
              <a:rPr lang="en-US" sz="2200" b="1" dirty="0" err="1" smtClean="0">
                <a:solidFill>
                  <a:srgbClr val="008000"/>
                </a:solidFill>
              </a:rPr>
              <a:t>pioni</a:t>
            </a:r>
            <a:endParaRPr lang="en-US" sz="2200" b="1" dirty="0" smtClean="0">
              <a:solidFill>
                <a:srgbClr val="0080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695" y="1587272"/>
            <a:ext cx="6196013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2"/>
          <p:cNvSpPr txBox="1">
            <a:spLocks/>
          </p:cNvSpPr>
          <p:nvPr/>
        </p:nvSpPr>
        <p:spPr bwMode="auto">
          <a:xfrm>
            <a:off x="1283831" y="3779837"/>
            <a:ext cx="32766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28" tIns="50366" rIns="100728" bIns="50366" anchor="ctr">
            <a:normAutofit fontScale="97500"/>
          </a:bodyPr>
          <a:lstStyle>
            <a:lvl1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latin typeface="Arial" charset="0"/>
              </a:defRPr>
            </a:lvl2pPr>
            <a:lvl3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latin typeface="Arial" charset="0"/>
              </a:defRPr>
            </a:lvl3pPr>
            <a:lvl4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latin typeface="Arial" charset="0"/>
              </a:defRPr>
            </a:lvl4pPr>
            <a:lvl5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latin typeface="Arial" charset="0"/>
              </a:defRPr>
            </a:lvl5pPr>
            <a:lvl6pPr marL="457200" algn="l" defTabSz="100806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latin typeface="Arial" charset="0"/>
              </a:defRPr>
            </a:lvl6pPr>
            <a:lvl7pPr marL="914400" algn="l" defTabSz="100806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latin typeface="Arial" charset="0"/>
              </a:defRPr>
            </a:lvl7pPr>
            <a:lvl8pPr marL="1371600" algn="l" defTabSz="100806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latin typeface="Arial" charset="0"/>
              </a:defRPr>
            </a:lvl8pPr>
            <a:lvl9pPr marL="1828800" algn="l" defTabSz="100806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latin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8000"/>
                </a:solidFill>
              </a:rPr>
              <a:t>fit con 7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 err="1">
                <a:solidFill>
                  <a:srgbClr val="008000"/>
                </a:solidFill>
              </a:rPr>
              <a:t>risonanze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620712" y="2582258"/>
            <a:ext cx="2933701" cy="717269"/>
          </a:xfrm>
        </p:spPr>
        <p:txBody>
          <a:bodyPr/>
          <a:lstStyle/>
          <a:p>
            <a:pPr eaLnBrk="1" hangingPunct="1"/>
            <a:r>
              <a:rPr lang="en-US" sz="2000" dirty="0" err="1" smtClean="0">
                <a:solidFill>
                  <a:srgbClr val="008000"/>
                </a:solidFill>
              </a:rPr>
              <a:t>matrice</a:t>
            </a:r>
            <a:r>
              <a:rPr lang="en-US" sz="2000" dirty="0" smtClean="0">
                <a:solidFill>
                  <a:srgbClr val="008000"/>
                </a:solidFill>
              </a:rPr>
              <a:t> </a:t>
            </a:r>
            <a:r>
              <a:rPr lang="en-US" sz="2000" dirty="0" err="1">
                <a:solidFill>
                  <a:srgbClr val="008000"/>
                </a:solidFill>
              </a:rPr>
              <a:t>densita</a:t>
            </a:r>
            <a:r>
              <a:rPr lang="en-US" sz="2000" dirty="0">
                <a:solidFill>
                  <a:srgbClr val="008000"/>
                </a:solidFill>
              </a:rPr>
              <a:t>’ </a:t>
            </a:r>
            <a:r>
              <a:rPr lang="en-US" sz="2000" dirty="0" smtClean="0">
                <a:solidFill>
                  <a:srgbClr val="008000"/>
                </a:solidFill>
              </a:rPr>
              <a:t/>
            </a:r>
            <a:br>
              <a:rPr lang="en-US" sz="2000" dirty="0" smtClean="0">
                <a:solidFill>
                  <a:srgbClr val="008000"/>
                </a:solidFill>
              </a:rPr>
            </a:br>
            <a:r>
              <a:rPr lang="en-US" sz="2000" dirty="0" smtClean="0">
                <a:solidFill>
                  <a:srgbClr val="008000"/>
                </a:solidFill>
              </a:rPr>
              <a:t>di </a:t>
            </a:r>
            <a:r>
              <a:rPr lang="en-US" sz="2000" dirty="0">
                <a:solidFill>
                  <a:srgbClr val="008000"/>
                </a:solidFill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2257121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le 26"/>
          <p:cNvSpPr>
            <a:spLocks/>
          </p:cNvSpPr>
          <p:nvPr/>
        </p:nvSpPr>
        <p:spPr bwMode="auto">
          <a:xfrm>
            <a:off x="985839" y="2241993"/>
            <a:ext cx="7864474" cy="1766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69696"/>
                  </a:outerShdw>
                </a:effectLst>
              </a14:hiddenEffects>
            </a:ext>
          </a:extLst>
        </p:spPr>
        <p:txBody>
          <a:bodyPr wrap="square" lIns="99069" tIns="51518" rIns="99069" bIns="51518" anchor="ctr">
            <a:spAutoFit/>
          </a:bodyPr>
          <a:lstStyle/>
          <a:p>
            <a:pPr defTabSz="1007123" hangingPunct="1">
              <a:lnSpc>
                <a:spcPct val="100000"/>
              </a:lnSpc>
              <a:buClrTx/>
              <a:buSzTx/>
            </a:pPr>
            <a:r>
              <a:rPr lang="en-US" sz="3600" b="1" dirty="0" smtClean="0">
                <a:solidFill>
                  <a:srgbClr val="000099"/>
                </a:solidFill>
              </a:rPr>
              <a:t>COMPASS e la</a:t>
            </a:r>
            <a:endParaRPr lang="en-US" sz="1800" b="1" dirty="0">
              <a:solidFill>
                <a:srgbClr val="000099"/>
              </a:solidFill>
            </a:endParaRPr>
          </a:p>
          <a:p>
            <a:pPr defTabSz="1007123" hangingPunct="1">
              <a:lnSpc>
                <a:spcPct val="100000"/>
              </a:lnSpc>
              <a:buClrTx/>
              <a:buSzTx/>
            </a:pPr>
            <a:r>
              <a:rPr lang="en-US" sz="3600" b="1" dirty="0" smtClean="0">
                <a:solidFill>
                  <a:srgbClr val="000099"/>
                </a:solidFill>
              </a:rPr>
              <a:t>STRUTTURA di SPIN del NUCLEONE</a:t>
            </a:r>
            <a:endParaRPr lang="en-US" sz="3600" b="1" dirty="0">
              <a:solidFill>
                <a:srgbClr val="000099"/>
              </a:solidFill>
            </a:endParaRPr>
          </a:p>
        </p:txBody>
      </p:sp>
      <p:sp>
        <p:nvSpPr>
          <p:cNvPr id="5" name="Title 26"/>
          <p:cNvSpPr>
            <a:spLocks/>
          </p:cNvSpPr>
          <p:nvPr/>
        </p:nvSpPr>
        <p:spPr bwMode="auto">
          <a:xfrm>
            <a:off x="985839" y="4392413"/>
            <a:ext cx="7864474" cy="59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69696"/>
                  </a:outerShdw>
                </a:effectLst>
              </a14:hiddenEffects>
            </a:ext>
          </a:extLst>
        </p:spPr>
        <p:txBody>
          <a:bodyPr wrap="square" lIns="99069" tIns="51518" rIns="99069" bIns="51518" anchor="ctr">
            <a:spAutoFit/>
          </a:bodyPr>
          <a:lstStyle/>
          <a:p>
            <a:pPr defTabSz="1007123" hangingPunct="1">
              <a:lnSpc>
                <a:spcPct val="100000"/>
              </a:lnSpc>
              <a:buClrTx/>
              <a:buSzTx/>
            </a:pPr>
            <a:r>
              <a:rPr lang="en-US" sz="3200" b="1" dirty="0" smtClean="0">
                <a:solidFill>
                  <a:srgbClr val="FF0000"/>
                </a:solidFill>
              </a:rPr>
              <a:t>spin </a:t>
            </a:r>
            <a:r>
              <a:rPr lang="en-US" sz="3200" b="1" dirty="0" err="1" smtClean="0">
                <a:solidFill>
                  <a:srgbClr val="FF0000"/>
                </a:solidFill>
              </a:rPr>
              <a:t>longitudinale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97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95"/>
          <a:stretch>
            <a:fillRect/>
          </a:stretch>
        </p:blipFill>
        <p:spPr bwMode="auto">
          <a:xfrm>
            <a:off x="0" y="-11114"/>
            <a:ext cx="10080625" cy="7570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3" name="Rectangle 1"/>
          <p:cNvSpPr>
            <a:spLocks noChangeArrowheads="1"/>
          </p:cNvSpPr>
          <p:nvPr/>
        </p:nvSpPr>
        <p:spPr bwMode="auto">
          <a:xfrm>
            <a:off x="925513" y="400050"/>
            <a:ext cx="5638798" cy="2084388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solidFill>
              <a:srgbClr val="000099"/>
            </a:solidFill>
          </a:ln>
          <a:extLst/>
        </p:spPr>
        <p:txBody>
          <a:bodyPr lIns="91354" tIns="45677" rIns="91354" bIns="45677"/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5124" name="Picture 6" descr="D:\talks\icons\compass_logo_125x12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2" y="682634"/>
            <a:ext cx="1725613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29"/>
          <p:cNvSpPr>
            <a:spLocks noChangeArrowheads="1"/>
          </p:cNvSpPr>
          <p:nvPr/>
        </p:nvSpPr>
        <p:spPr bwMode="auto">
          <a:xfrm>
            <a:off x="2754312" y="552450"/>
            <a:ext cx="4190999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652" tIns="50329" rIns="100652" bIns="50329"/>
          <a:lstStyle/>
          <a:p>
            <a:pPr marL="258520" indent="-258520" defTabSz="1007123" hangingPunct="1">
              <a:lnSpc>
                <a:spcPct val="90000"/>
              </a:lnSpc>
              <a:buClrTx/>
              <a:buSzTx/>
            </a:pPr>
            <a:r>
              <a:rPr lang="en-US" sz="2200" b="1" i="1" dirty="0" err="1">
                <a:latin typeface="Arial" pitchFamily="34" charset="0"/>
                <a:cs typeface="Arial" pitchFamily="34" charset="0"/>
              </a:rPr>
              <a:t>CO</a:t>
            </a:r>
            <a:r>
              <a:rPr lang="en-US" sz="22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mmon</a:t>
            </a:r>
            <a:endParaRPr lang="en-US" sz="22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258520" indent="-258520" defTabSz="1007123" hangingPunct="1">
              <a:lnSpc>
                <a:spcPct val="90000"/>
              </a:lnSpc>
              <a:buClrTx/>
              <a:buSzTx/>
            </a:pPr>
            <a:r>
              <a:rPr lang="en-US" sz="2200" b="1" i="1" dirty="0">
                <a:latin typeface="Arial" pitchFamily="34" charset="0"/>
                <a:cs typeface="Arial" pitchFamily="34" charset="0"/>
              </a:rPr>
              <a:t>   </a:t>
            </a:r>
            <a:r>
              <a:rPr lang="en-US" sz="2200" b="1" i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i="1" dirty="0" err="1">
                <a:latin typeface="Arial" pitchFamily="34" charset="0"/>
                <a:cs typeface="Arial" pitchFamily="34" charset="0"/>
              </a:rPr>
              <a:t>M</a:t>
            </a:r>
            <a:r>
              <a:rPr lang="en-US" sz="22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uon</a:t>
            </a:r>
            <a:r>
              <a:rPr lang="en-US" sz="22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and </a:t>
            </a:r>
          </a:p>
          <a:p>
            <a:pPr marL="258520" indent="-258520" defTabSz="1007123" hangingPunct="1">
              <a:lnSpc>
                <a:spcPct val="90000"/>
              </a:lnSpc>
              <a:buClrTx/>
              <a:buSzTx/>
            </a:pPr>
            <a:r>
              <a:rPr lang="en-US" sz="2200" b="1" i="1" dirty="0">
                <a:latin typeface="Arial" pitchFamily="34" charset="0"/>
                <a:cs typeface="Arial" pitchFamily="34" charset="0"/>
              </a:rPr>
              <a:t>      </a:t>
            </a:r>
            <a:r>
              <a:rPr lang="en-US" sz="2200" b="1" i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i="1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22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roton </a:t>
            </a:r>
          </a:p>
          <a:p>
            <a:pPr marL="258520" indent="-258520" defTabSz="1007123" hangingPunct="1">
              <a:lnSpc>
                <a:spcPct val="90000"/>
              </a:lnSpc>
              <a:buClrTx/>
              <a:buSzTx/>
            </a:pPr>
            <a:r>
              <a:rPr lang="en-US" sz="2200" b="1" i="1" dirty="0">
                <a:latin typeface="Arial" pitchFamily="34" charset="0"/>
                <a:cs typeface="Arial" pitchFamily="34" charset="0"/>
              </a:rPr>
              <a:t>         </a:t>
            </a:r>
            <a:r>
              <a:rPr lang="en-US" sz="2200" b="1" i="1" dirty="0" smtClean="0">
                <a:latin typeface="Arial" pitchFamily="34" charset="0"/>
                <a:cs typeface="Arial" pitchFamily="34" charset="0"/>
              </a:rPr>
              <a:t>  A</a:t>
            </a:r>
            <a:r>
              <a:rPr lang="en-US" sz="2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pparatus </a:t>
            </a:r>
            <a:r>
              <a:rPr lang="en-US" sz="22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for</a:t>
            </a:r>
          </a:p>
          <a:p>
            <a:pPr marL="258520" indent="-258520" defTabSz="1007123" hangingPunct="1">
              <a:lnSpc>
                <a:spcPct val="90000"/>
              </a:lnSpc>
              <a:buClrTx/>
              <a:buSzTx/>
            </a:pPr>
            <a:r>
              <a:rPr lang="en-US" sz="2200" b="1" i="1" dirty="0">
                <a:latin typeface="Arial" pitchFamily="34" charset="0"/>
                <a:cs typeface="Arial" pitchFamily="34" charset="0"/>
              </a:rPr>
              <a:t>         </a:t>
            </a:r>
            <a:r>
              <a:rPr lang="en-US" sz="2200" b="1" i="1" dirty="0" smtClean="0">
                <a:latin typeface="Arial" pitchFamily="34" charset="0"/>
                <a:cs typeface="Arial" pitchFamily="34" charset="0"/>
              </a:rPr>
              <a:t>     S</a:t>
            </a:r>
            <a:r>
              <a:rPr lang="en-US" sz="2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tructure </a:t>
            </a:r>
            <a:r>
              <a:rPr lang="en-US" sz="22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and  </a:t>
            </a:r>
          </a:p>
          <a:p>
            <a:pPr marL="258520" indent="-258520" defTabSz="1007123" hangingPunct="1">
              <a:lnSpc>
                <a:spcPct val="90000"/>
              </a:lnSpc>
              <a:buClrTx/>
              <a:buSzTx/>
            </a:pPr>
            <a:r>
              <a:rPr lang="en-US" sz="2200" b="1" i="1" dirty="0">
                <a:latin typeface="Arial" pitchFamily="34" charset="0"/>
                <a:cs typeface="Arial" pitchFamily="34" charset="0"/>
              </a:rPr>
              <a:t>             </a:t>
            </a:r>
            <a:r>
              <a:rPr lang="en-US" sz="2200" b="1" i="1" dirty="0" smtClean="0">
                <a:latin typeface="Arial" pitchFamily="34" charset="0"/>
                <a:cs typeface="Arial" pitchFamily="34" charset="0"/>
              </a:rPr>
              <a:t>    S</a:t>
            </a:r>
            <a:r>
              <a:rPr lang="en-US" sz="2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pectroscopy</a:t>
            </a:r>
            <a:endParaRPr lang="it-IT" sz="22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5-Point Star 2"/>
          <p:cNvSpPr/>
          <p:nvPr/>
        </p:nvSpPr>
        <p:spPr bwMode="auto">
          <a:xfrm>
            <a:off x="4887913" y="4160841"/>
            <a:ext cx="457200" cy="30480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54" tIns="45677" rIns="91354" bIns="45677"/>
          <a:lstStyle/>
          <a:p>
            <a:pPr>
              <a:defRPr/>
            </a:pPr>
            <a:endParaRPr lang="en-US"/>
          </a:p>
        </p:txBody>
      </p:sp>
      <p:pic>
        <p:nvPicPr>
          <p:cNvPr id="5127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2" y="2665269"/>
            <a:ext cx="5638799" cy="504968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/>
        </p:spPr>
      </p:pic>
      <p:sp>
        <p:nvSpPr>
          <p:cNvPr id="5128" name="Rectangle 10"/>
          <p:cNvSpPr>
            <a:spLocks noGrp="1" noChangeArrowheads="1"/>
          </p:cNvSpPr>
          <p:nvPr>
            <p:ph idx="1"/>
          </p:nvPr>
        </p:nvSpPr>
        <p:spPr>
          <a:xfrm>
            <a:off x="1077912" y="2722564"/>
            <a:ext cx="5715000" cy="380999"/>
          </a:xfrm>
        </p:spPr>
        <p:txBody>
          <a:bodyPr/>
          <a:lstStyle/>
          <a:p>
            <a:pPr eaLnBrk="1" hangingPunct="1"/>
            <a:r>
              <a:rPr lang="en-US" sz="1800" dirty="0" err="1" smtClean="0">
                <a:solidFill>
                  <a:schemeClr val="tx1"/>
                </a:solidFill>
              </a:rPr>
              <a:t>esperimento</a:t>
            </a:r>
            <a:r>
              <a:rPr lang="en-US" sz="1800" dirty="0" smtClean="0">
                <a:solidFill>
                  <a:schemeClr val="tx1"/>
                </a:solidFill>
              </a:rPr>
              <a:t> a </a:t>
            </a:r>
            <a:r>
              <a:rPr lang="en-US" sz="1800" dirty="0" err="1" smtClean="0">
                <a:solidFill>
                  <a:schemeClr val="tx1"/>
                </a:solidFill>
              </a:rPr>
              <a:t>bersaglio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fisso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all’SPS</a:t>
            </a:r>
            <a:r>
              <a:rPr lang="en-US" sz="1800" dirty="0" smtClean="0">
                <a:solidFill>
                  <a:schemeClr val="tx1"/>
                </a:solidFill>
              </a:rPr>
              <a:t> del CERN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4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74" y="3302101"/>
            <a:ext cx="5075238" cy="325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1839918" y="6065840"/>
            <a:ext cx="71437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4" tIns="45677" rIns="91354" bIns="45677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LHC</a:t>
            </a:r>
          </a:p>
        </p:txBody>
      </p:sp>
      <p:sp>
        <p:nvSpPr>
          <p:cNvPr id="17" name="TextBox 23"/>
          <p:cNvSpPr txBox="1">
            <a:spLocks noChangeArrowheads="1"/>
          </p:cNvSpPr>
          <p:nvPr/>
        </p:nvSpPr>
        <p:spPr bwMode="auto">
          <a:xfrm>
            <a:off x="3821113" y="5476875"/>
            <a:ext cx="800100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4" tIns="45677" rIns="91354" bIns="45677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SPS</a:t>
            </a:r>
          </a:p>
        </p:txBody>
      </p:sp>
      <p:sp>
        <p:nvSpPr>
          <p:cNvPr id="15" name="Rectangle 13"/>
          <p:cNvSpPr>
            <a:spLocks noGrp="1" noChangeArrowheads="1"/>
          </p:cNvSpPr>
          <p:nvPr/>
        </p:nvSpPr>
        <p:spPr bwMode="auto">
          <a:xfrm>
            <a:off x="925513" y="3932238"/>
            <a:ext cx="7848600" cy="3047999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rgbClr val="000099"/>
            </a:solidFill>
          </a:ln>
          <a:extLst/>
        </p:spPr>
        <p:txBody>
          <a:bodyPr lIns="91354" tIns="45677" rIns="91354" bIns="45677"/>
          <a:lstStyle/>
          <a:p>
            <a:pPr defTabSz="169705" hangingPunct="1">
              <a:lnSpc>
                <a:spcPct val="100000"/>
              </a:lnSpc>
              <a:spcBef>
                <a:spcPts val="800"/>
              </a:spcBef>
              <a:buClr>
                <a:srgbClr val="006600"/>
              </a:buClr>
            </a:pPr>
            <a:r>
              <a:rPr lang="en-US" sz="2000" b="1" dirty="0">
                <a:ea typeface="Verdana" pitchFamily="34" charset="0"/>
                <a:cs typeface="Verdana" pitchFamily="34" charset="0"/>
              </a:rPr>
              <a:t>	</a:t>
            </a:r>
            <a:r>
              <a:rPr lang="en-US" sz="2000" b="1" dirty="0" err="1" smtClean="0">
                <a:ea typeface="Verdana" pitchFamily="34" charset="0"/>
                <a:cs typeface="Verdana" pitchFamily="34" charset="0"/>
              </a:rPr>
              <a:t>programma</a:t>
            </a:r>
            <a:r>
              <a:rPr lang="en-US" sz="2000" b="1" dirty="0" smtClean="0">
                <a:ea typeface="Verdana" pitchFamily="34" charset="0"/>
                <a:cs typeface="Verdana" pitchFamily="34" charset="0"/>
              </a:rPr>
              <a:t> di </a:t>
            </a:r>
            <a:r>
              <a:rPr lang="en-US" sz="2000" b="1" dirty="0" err="1" smtClean="0">
                <a:ea typeface="Verdana" pitchFamily="34" charset="0"/>
                <a:cs typeface="Verdana" pitchFamily="34" charset="0"/>
              </a:rPr>
              <a:t>fisica</a:t>
            </a:r>
            <a:r>
              <a:rPr lang="en-US" sz="2000" b="1" dirty="0" smtClean="0">
                <a:ea typeface="Verdana" pitchFamily="34" charset="0"/>
                <a:cs typeface="Verdana" pitchFamily="34" charset="0"/>
              </a:rPr>
              <a:t>: </a:t>
            </a:r>
            <a:br>
              <a:rPr lang="en-US" sz="2000" b="1" dirty="0" smtClean="0">
                <a:ea typeface="Verdana" pitchFamily="34" charset="0"/>
                <a:cs typeface="Verdana" pitchFamily="34" charset="0"/>
              </a:rPr>
            </a:br>
            <a:r>
              <a:rPr lang="en-US" sz="2000" b="1" dirty="0" smtClean="0">
                <a:ea typeface="Verdana" pitchFamily="34" charset="0"/>
                <a:cs typeface="Verdana" pitchFamily="34" charset="0"/>
              </a:rPr>
              <a:t>			</a:t>
            </a:r>
            <a:r>
              <a:rPr lang="en-US" sz="2000" b="1" dirty="0" err="1" smtClean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spettroscopia</a:t>
            </a:r>
            <a:r>
              <a:rPr lang="en-US" sz="2000" b="1" dirty="0" smtClean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adronica</a:t>
            </a:r>
            <a:r>
              <a:rPr lang="en-US" sz="2000" b="1" dirty="0" smtClean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(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Verdana" pitchFamily="34" charset="0"/>
              </a:rPr>
              <a:t>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Verdana" pitchFamily="34" charset="0"/>
              </a:rPr>
              <a:t>, </a:t>
            </a:r>
            <a:r>
              <a:rPr lang="el-GR" sz="2400" dirty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Verdana" pitchFamily="34" charset="0"/>
              </a:rPr>
              <a:t>π</a:t>
            </a:r>
            <a:r>
              <a:rPr lang="en-GB" sz="2400" dirty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Verdana" pitchFamily="34" charset="0"/>
              </a:rPr>
              <a:t>, K</a:t>
            </a:r>
            <a:r>
              <a:rPr lang="en-GB" sz="2000" dirty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)</a:t>
            </a:r>
            <a:endParaRPr lang="en-US" sz="2000" dirty="0">
              <a:solidFill>
                <a:srgbClr val="FF0000"/>
              </a:solidFill>
              <a:ea typeface="Verdana" pitchFamily="34" charset="0"/>
              <a:cs typeface="Verdana" pitchFamily="34" charset="0"/>
            </a:endParaRPr>
          </a:p>
          <a:p>
            <a:pPr lvl="1" defTabSz="169705" hangingPunct="1">
              <a:lnSpc>
                <a:spcPct val="100000"/>
              </a:lnSpc>
              <a:spcBef>
                <a:spcPts val="800"/>
              </a:spcBef>
              <a:buClrTx/>
              <a:buFont typeface="Arial" charset="0"/>
              <a:buChar char="•"/>
            </a:pPr>
            <a:r>
              <a:rPr lang="en-US" sz="2000" dirty="0" err="1" smtClean="0">
                <a:ea typeface="Verdana" pitchFamily="34" charset="0"/>
                <a:cs typeface="Verdana" pitchFamily="34" charset="0"/>
              </a:rPr>
              <a:t>mesoni</a:t>
            </a:r>
            <a:r>
              <a:rPr lang="en-US" sz="2000" dirty="0" smtClean="0"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err="1" smtClean="0">
                <a:ea typeface="Verdana" pitchFamily="34" charset="0"/>
                <a:cs typeface="Verdana" pitchFamily="34" charset="0"/>
              </a:rPr>
              <a:t>leggeri</a:t>
            </a:r>
            <a:r>
              <a:rPr lang="en-US" sz="2000" dirty="0" smtClean="0">
                <a:ea typeface="Verdana" pitchFamily="34" charset="0"/>
                <a:cs typeface="Verdana" pitchFamily="34" charset="0"/>
              </a:rPr>
              <a:t>,  </a:t>
            </a:r>
            <a:r>
              <a:rPr lang="en-US" sz="2000" dirty="0">
                <a:ea typeface="Verdana" pitchFamily="34" charset="0"/>
                <a:cs typeface="Verdana" pitchFamily="34" charset="0"/>
              </a:rPr>
              <a:t>glue-balls, </a:t>
            </a:r>
            <a:r>
              <a:rPr lang="en-US" sz="2000" dirty="0" err="1" smtClean="0">
                <a:ea typeface="Verdana" pitchFamily="34" charset="0"/>
                <a:cs typeface="Verdana" pitchFamily="34" charset="0"/>
              </a:rPr>
              <a:t>mesoni</a:t>
            </a:r>
            <a:r>
              <a:rPr lang="en-US" sz="2000" dirty="0" smtClean="0"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err="1" smtClean="0">
                <a:ea typeface="Verdana" pitchFamily="34" charset="0"/>
                <a:cs typeface="Verdana" pitchFamily="34" charset="0"/>
              </a:rPr>
              <a:t>esotici</a:t>
            </a:r>
            <a:endParaRPr lang="en-US" sz="2000" dirty="0">
              <a:ea typeface="Verdana" pitchFamily="34" charset="0"/>
              <a:cs typeface="Verdana" pitchFamily="34" charset="0"/>
            </a:endParaRPr>
          </a:p>
          <a:p>
            <a:pPr lvl="1" defTabSz="169705" hangingPunct="1">
              <a:lnSpc>
                <a:spcPct val="100000"/>
              </a:lnSpc>
              <a:spcBef>
                <a:spcPts val="800"/>
              </a:spcBef>
              <a:buClrTx/>
              <a:buFont typeface="Arial" charset="0"/>
              <a:buChar char="•"/>
            </a:pPr>
            <a:r>
              <a:rPr lang="en-US" sz="2000" dirty="0" err="1" smtClean="0">
                <a:ea typeface="Verdana" pitchFamily="34" charset="0"/>
                <a:cs typeface="Verdana" pitchFamily="34" charset="0"/>
              </a:rPr>
              <a:t>polarizzabilita</a:t>
            </a:r>
            <a:r>
              <a:rPr lang="en-US" sz="2000" dirty="0" smtClean="0">
                <a:ea typeface="Verdana" pitchFamily="34" charset="0"/>
                <a:cs typeface="Verdana" pitchFamily="34" charset="0"/>
              </a:rPr>
              <a:t>’ di </a:t>
            </a:r>
            <a:r>
              <a:rPr lang="en-US" sz="2000" dirty="0" err="1" smtClean="0">
                <a:ea typeface="Verdana" pitchFamily="34" charset="0"/>
                <a:cs typeface="Verdana" pitchFamily="34" charset="0"/>
              </a:rPr>
              <a:t>pioni</a:t>
            </a:r>
            <a:r>
              <a:rPr lang="en-US" sz="2000" dirty="0" smtClean="0">
                <a:ea typeface="Verdana" pitchFamily="34" charset="0"/>
                <a:cs typeface="Verdana" pitchFamily="34" charset="0"/>
              </a:rPr>
              <a:t> e </a:t>
            </a:r>
            <a:r>
              <a:rPr lang="en-US" sz="2000" dirty="0">
                <a:ea typeface="Verdana" pitchFamily="34" charset="0"/>
                <a:cs typeface="Verdana" pitchFamily="34" charset="0"/>
              </a:rPr>
              <a:t>K</a:t>
            </a:r>
            <a:endParaRPr lang="en-US" sz="800" dirty="0">
              <a:solidFill>
                <a:srgbClr val="008080"/>
              </a:solidFill>
              <a:ea typeface="Verdana" pitchFamily="34" charset="0"/>
              <a:cs typeface="Verdana" pitchFamily="34" charset="0"/>
            </a:endParaRPr>
          </a:p>
          <a:p>
            <a:pPr lvl="1" defTabSz="169705" hangingPunct="1">
              <a:lnSpc>
                <a:spcPct val="100000"/>
              </a:lnSpc>
              <a:spcBef>
                <a:spcPts val="800"/>
              </a:spcBef>
              <a:buClrTx/>
            </a:pPr>
            <a:r>
              <a:rPr lang="en-US" sz="2000" b="1" dirty="0" err="1" smtClean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struttura</a:t>
            </a:r>
            <a:r>
              <a:rPr lang="en-US" sz="2000" b="1" dirty="0" smtClean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 del </a:t>
            </a:r>
            <a:r>
              <a:rPr lang="en-US" sz="2000" b="1" dirty="0" err="1" smtClean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nucleone</a:t>
            </a:r>
            <a:r>
              <a:rPr lang="en-US" sz="2000" b="1" dirty="0" smtClean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  </a:t>
            </a:r>
            <a:r>
              <a:rPr lang="en-US" sz="2000" dirty="0" smtClean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(</a:t>
            </a:r>
            <a:r>
              <a:rPr lang="el-GR" sz="2400" dirty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Verdana" pitchFamily="34" charset="0"/>
              </a:rPr>
              <a:t>μ</a:t>
            </a:r>
            <a:r>
              <a:rPr lang="en-GB" sz="2000" dirty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)</a:t>
            </a:r>
            <a:endParaRPr lang="en-US" sz="2000" dirty="0">
              <a:solidFill>
                <a:srgbClr val="FF0000"/>
              </a:solidFill>
              <a:ea typeface="Verdana" pitchFamily="34" charset="0"/>
              <a:cs typeface="Verdana" pitchFamily="34" charset="0"/>
            </a:endParaRPr>
          </a:p>
          <a:p>
            <a:pPr lvl="1" defTabSz="169705" hangingPunct="1">
              <a:lnSpc>
                <a:spcPct val="100000"/>
              </a:lnSpc>
              <a:spcBef>
                <a:spcPts val="800"/>
              </a:spcBef>
              <a:buClrTx/>
              <a:buFont typeface="Arial" charset="0"/>
              <a:buChar char="•"/>
            </a:pPr>
            <a:r>
              <a:rPr lang="en-US" sz="2000" dirty="0" err="1" smtClean="0">
                <a:ea typeface="Verdana" pitchFamily="34" charset="0"/>
                <a:cs typeface="Verdana" pitchFamily="34" charset="0"/>
              </a:rPr>
              <a:t>struttura</a:t>
            </a:r>
            <a:r>
              <a:rPr lang="en-US" sz="2000" dirty="0" smtClean="0">
                <a:ea typeface="Verdana" pitchFamily="34" charset="0"/>
                <a:cs typeface="Verdana" pitchFamily="34" charset="0"/>
              </a:rPr>
              <a:t> di spin </a:t>
            </a:r>
            <a:r>
              <a:rPr lang="en-US" sz="2000" dirty="0" err="1" smtClean="0">
                <a:ea typeface="Verdana" pitchFamily="34" charset="0"/>
                <a:cs typeface="Verdana" pitchFamily="34" charset="0"/>
              </a:rPr>
              <a:t>longitudinale</a:t>
            </a:r>
            <a:endParaRPr lang="en-US" sz="2000" dirty="0">
              <a:ea typeface="Verdana" pitchFamily="34" charset="0"/>
              <a:cs typeface="Verdana" pitchFamily="34" charset="0"/>
            </a:endParaRPr>
          </a:p>
          <a:p>
            <a:pPr lvl="1" defTabSz="169705" hangingPunct="1">
              <a:lnSpc>
                <a:spcPct val="100000"/>
              </a:lnSpc>
              <a:spcBef>
                <a:spcPts val="800"/>
              </a:spcBef>
              <a:buClrTx/>
              <a:buFont typeface="Arial" charset="0"/>
              <a:buChar char="•"/>
            </a:pPr>
            <a:r>
              <a:rPr lang="en-US" sz="2000" dirty="0" err="1" smtClean="0">
                <a:ea typeface="Verdana" pitchFamily="34" charset="0"/>
                <a:cs typeface="Verdana" pitchFamily="34" charset="0"/>
              </a:rPr>
              <a:t>momento</a:t>
            </a:r>
            <a:r>
              <a:rPr lang="en-US" sz="2000" dirty="0" smtClean="0"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err="1" smtClean="0">
                <a:ea typeface="Verdana" pitchFamily="34" charset="0"/>
                <a:cs typeface="Verdana" pitchFamily="34" charset="0"/>
              </a:rPr>
              <a:t>transverso</a:t>
            </a:r>
            <a:r>
              <a:rPr lang="en-US" sz="2000" dirty="0" smtClean="0">
                <a:ea typeface="Verdana" pitchFamily="34" charset="0"/>
                <a:cs typeface="Verdana" pitchFamily="34" charset="0"/>
              </a:rPr>
              <a:t> e </a:t>
            </a:r>
            <a:r>
              <a:rPr lang="en-US" sz="2000" dirty="0" err="1" smtClean="0">
                <a:ea typeface="Verdana" pitchFamily="34" charset="0"/>
                <a:cs typeface="Verdana" pitchFamily="34" charset="0"/>
              </a:rPr>
              <a:t>struttura</a:t>
            </a:r>
            <a:r>
              <a:rPr lang="en-US" sz="2000" dirty="0" smtClean="0">
                <a:ea typeface="Verdana" pitchFamily="34" charset="0"/>
                <a:cs typeface="Verdana" pitchFamily="34" charset="0"/>
              </a:rPr>
              <a:t> di </a:t>
            </a:r>
            <a:r>
              <a:rPr lang="en-US" sz="2000" dirty="0">
                <a:ea typeface="Verdana" pitchFamily="34" charset="0"/>
                <a:cs typeface="Verdana" pitchFamily="34" charset="0"/>
              </a:rPr>
              <a:t>spin </a:t>
            </a:r>
            <a:r>
              <a:rPr lang="en-US" sz="2000" dirty="0" err="1" smtClean="0">
                <a:solidFill>
                  <a:srgbClr val="404040"/>
                </a:solidFill>
                <a:ea typeface="Verdana" pitchFamily="34" charset="0"/>
                <a:cs typeface="Verdana" pitchFamily="34" charset="0"/>
              </a:rPr>
              <a:t>trasverso</a:t>
            </a:r>
            <a:endParaRPr lang="en-US" sz="2000" dirty="0">
              <a:solidFill>
                <a:srgbClr val="404040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0127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668339" y="960437"/>
            <a:ext cx="8562974" cy="5410205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  <a:effectLst/>
          <a:extLst/>
        </p:spPr>
        <p:txBody>
          <a:bodyPr vert="horz" wrap="square" lIns="91420" tIns="45711" rIns="91420" bIns="45711" numCol="1" rtlCol="0" anchor="t" anchorCtr="0" compatLnSpc="1">
            <a:prstTxWarp prst="textNoShape">
              <a:avLst/>
            </a:prstTxWarp>
          </a:bodyPr>
          <a:lstStyle/>
          <a:p>
            <a:pPr defTabSz="914210" hangingPunct="1">
              <a:lnSpc>
                <a:spcPct val="100000"/>
              </a:lnSpc>
              <a:spcBef>
                <a:spcPct val="20000"/>
              </a:spcBef>
              <a:buClrTx/>
              <a:buSzTx/>
            </a:pPr>
            <a:endParaRPr lang="en-US" sz="2400" b="1"/>
          </a:p>
        </p:txBody>
      </p:sp>
      <p:pic>
        <p:nvPicPr>
          <p:cNvPr id="53253" name="Picture 1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515" y="960437"/>
            <a:ext cx="6300391" cy="405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1" name="Rectangle 12"/>
          <p:cNvSpPr>
            <a:spLocks noChangeArrowheads="1"/>
          </p:cNvSpPr>
          <p:nvPr/>
        </p:nvSpPr>
        <p:spPr bwMode="auto">
          <a:xfrm>
            <a:off x="1001713" y="1344619"/>
            <a:ext cx="990600" cy="98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7" rIns="91354" bIns="45677"/>
          <a:lstStyle/>
          <a:p>
            <a:pPr marL="258742" indent="-258742" eaLnBrk="0">
              <a:spcBef>
                <a:spcPct val="20000"/>
              </a:spcBef>
            </a:pP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EMC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</a:rPr>
              <a:t> </a:t>
            </a:r>
          </a:p>
          <a:p>
            <a:pPr marL="258742" indent="-258742" eaLnBrk="0">
              <a:spcBef>
                <a:spcPct val="20000"/>
              </a:spcBef>
            </a:pPr>
            <a:r>
              <a:rPr lang="en-US" sz="2200" b="1" dirty="0">
                <a:solidFill>
                  <a:srgbClr val="FF0000"/>
                </a:solidFill>
                <a:latin typeface="Arial" pitchFamily="34" charset="0"/>
              </a:rPr>
              <a:t>1988</a:t>
            </a:r>
            <a:endParaRPr lang="en-US" sz="2200" b="1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53259" name="Rectangle 3"/>
          <p:cNvSpPr>
            <a:spLocks noChangeArrowheads="1"/>
          </p:cNvSpPr>
          <p:nvPr/>
        </p:nvSpPr>
        <p:spPr bwMode="auto">
          <a:xfrm>
            <a:off x="2982912" y="6599238"/>
            <a:ext cx="4495799" cy="533399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xtLst/>
        </p:spPr>
        <p:txBody>
          <a:bodyPr lIns="100695" tIns="50350" rIns="100695" bIns="50350"/>
          <a:lstStyle/>
          <a:p>
            <a:pPr marL="258742" indent="-258742">
              <a:spcBef>
                <a:spcPct val="20000"/>
              </a:spcBef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sym typeface="Wingdings 3" pitchFamily="18" charset="2"/>
              </a:rPr>
              <a:t>   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sym typeface="Wingdings 3" pitchFamily="18" charset="2"/>
              </a:rPr>
              <a:t>CRISI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sym typeface="Wingdings 3" pitchFamily="18" charset="2"/>
              </a:rPr>
              <a:t>dello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sym typeface="Wingdings 3" pitchFamily="18" charset="2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</a:rPr>
              <a:t>SPIN</a:t>
            </a:r>
            <a:endParaRPr lang="en-US" sz="3200" b="1" dirty="0">
              <a:solidFill>
                <a:srgbClr val="FF0000"/>
              </a:solidFill>
              <a:latin typeface="Arial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Rectangle 3"/>
          <p:cNvSpPr>
            <a:spLocks noGrp="1" noChangeArrowheads="1"/>
          </p:cNvSpPr>
          <p:nvPr>
            <p:ph type="title"/>
          </p:nvPr>
        </p:nvSpPr>
        <p:spPr>
          <a:xfrm>
            <a:off x="544513" y="297769"/>
            <a:ext cx="8763000" cy="532571"/>
          </a:xfrm>
        </p:spPr>
        <p:txBody>
          <a:bodyPr lIns="100695" tIns="50350" rIns="100695" bIns="50350"/>
          <a:lstStyle/>
          <a:p>
            <a:pPr eaLnBrk="1" hangingPunct="1"/>
            <a:r>
              <a:rPr lang="en-US" sz="28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Il </a:t>
            </a:r>
            <a:r>
              <a:rPr lang="en-US" sz="28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Contributo</a:t>
            </a:r>
            <a:r>
              <a:rPr lang="en-US" sz="28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dei</a:t>
            </a:r>
            <a:r>
              <a:rPr lang="en-US" sz="28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Quark </a:t>
            </a:r>
            <a:r>
              <a:rPr lang="en-US" sz="28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allo</a:t>
            </a:r>
            <a:r>
              <a:rPr lang="en-US" sz="28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Spin del </a:t>
            </a:r>
            <a:r>
              <a:rPr lang="en-US" sz="28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Nucleone</a:t>
            </a:r>
            <a:endParaRPr lang="en-US" sz="2800" b="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35"/>
          <p:cNvSpPr>
            <a:spLocks noChangeArrowheads="1"/>
          </p:cNvSpPr>
          <p:nvPr/>
        </p:nvSpPr>
        <p:spPr bwMode="auto">
          <a:xfrm>
            <a:off x="3503580" y="5795969"/>
            <a:ext cx="4368667" cy="422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lIns="91354" tIns="45677" rIns="91354" bIns="45677"/>
          <a:lstStyle/>
          <a:p>
            <a:pPr algn="ctr">
              <a:spcBef>
                <a:spcPct val="20000"/>
              </a:spcBef>
            </a:pPr>
            <a:r>
              <a:rPr lang="en-GB" sz="2600" b="1" dirty="0">
                <a:solidFill>
                  <a:srgbClr val="FF0000"/>
                </a:solidFill>
                <a:latin typeface="Symbol" pitchFamily="18" charset="2"/>
              </a:rPr>
              <a:t>DS</a:t>
            </a:r>
            <a:r>
              <a:rPr lang="en-GB" sz="2600" b="1" dirty="0">
                <a:solidFill>
                  <a:srgbClr val="FF0000"/>
                </a:solidFill>
                <a:latin typeface="Arial" pitchFamily="34" charset="0"/>
              </a:rPr>
              <a:t> = 0.12 </a:t>
            </a:r>
            <a:r>
              <a:rPr lang="en-GB" sz="2600" b="1" dirty="0">
                <a:solidFill>
                  <a:srgbClr val="FF0000"/>
                </a:solidFill>
                <a:latin typeface="Arial" pitchFamily="34" charset="0"/>
                <a:sym typeface="Symbol" pitchFamily="18" charset="2"/>
              </a:rPr>
              <a:t></a:t>
            </a:r>
            <a:r>
              <a:rPr lang="en-GB" sz="2600" b="1" dirty="0">
                <a:solidFill>
                  <a:srgbClr val="FF0000"/>
                </a:solidFill>
                <a:latin typeface="Arial" pitchFamily="34" charset="0"/>
              </a:rPr>
              <a:t> 0.17</a:t>
            </a:r>
            <a:endParaRPr lang="en-US" sz="26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21" name="Rectangle 35"/>
          <p:cNvSpPr>
            <a:spLocks noChangeArrowheads="1"/>
          </p:cNvSpPr>
          <p:nvPr/>
        </p:nvSpPr>
        <p:spPr bwMode="auto">
          <a:xfrm>
            <a:off x="3491044" y="5151437"/>
            <a:ext cx="4368668" cy="50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lIns="91354" tIns="45677" rIns="91354" bIns="45677"/>
          <a:lstStyle/>
          <a:p>
            <a:pPr>
              <a:spcBef>
                <a:spcPct val="20000"/>
              </a:spcBef>
            </a:pPr>
            <a:r>
              <a:rPr lang="en-GB" sz="2600" b="1" dirty="0">
                <a:solidFill>
                  <a:schemeClr val="tx2"/>
                </a:solidFill>
                <a:latin typeface="Symbol" pitchFamily="18" charset="2"/>
              </a:rPr>
              <a:t> G</a:t>
            </a:r>
            <a:r>
              <a:rPr lang="en-GB" sz="2600" b="1" baseline="-25000" dirty="0">
                <a:solidFill>
                  <a:schemeClr val="tx2"/>
                </a:solidFill>
                <a:latin typeface="Arial" pitchFamily="34" charset="0"/>
              </a:rPr>
              <a:t>1</a:t>
            </a:r>
            <a:r>
              <a:rPr lang="en-GB" sz="2600" b="1" baseline="50000" dirty="0">
                <a:solidFill>
                  <a:schemeClr val="tx2"/>
                </a:solidFill>
                <a:latin typeface="Arial" pitchFamily="34" charset="0"/>
              </a:rPr>
              <a:t>p</a:t>
            </a:r>
            <a:r>
              <a:rPr lang="en-GB" sz="2600" b="1" baseline="30000" dirty="0">
                <a:solidFill>
                  <a:schemeClr val="tx2"/>
                </a:solidFill>
                <a:latin typeface="Arial Black" pitchFamily="34" charset="0"/>
              </a:rPr>
              <a:t> </a:t>
            </a:r>
            <a:r>
              <a:rPr lang="en-GB" sz="2600" b="1" dirty="0">
                <a:solidFill>
                  <a:schemeClr val="tx2"/>
                </a:solidFill>
                <a:latin typeface="Arial" pitchFamily="34" charset="0"/>
              </a:rPr>
              <a:t>= 0.123 </a:t>
            </a:r>
            <a:r>
              <a:rPr lang="en-GB" sz="2600" b="1" dirty="0">
                <a:solidFill>
                  <a:schemeClr val="tx2"/>
                </a:solidFill>
                <a:latin typeface="Arial" pitchFamily="34" charset="0"/>
                <a:sym typeface="Symbol" pitchFamily="18" charset="2"/>
              </a:rPr>
              <a:t> 0.013  0.019</a:t>
            </a:r>
            <a:endParaRPr lang="en-US" sz="26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885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itle 1"/>
          <p:cNvSpPr txBox="1">
            <a:spLocks/>
          </p:cNvSpPr>
          <p:nvPr/>
        </p:nvSpPr>
        <p:spPr bwMode="auto">
          <a:xfrm>
            <a:off x="565283" y="960439"/>
            <a:ext cx="8072305" cy="44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28" tIns="50366" rIns="100728" bIns="50366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5pPr>
            <a:lvl6pPr marL="503763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6pPr>
            <a:lvl7pPr marL="1007525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7pPr>
            <a:lvl8pPr marL="1511289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8pPr>
            <a:lvl9pPr marL="2015050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9pPr>
          </a:lstStyle>
          <a:p>
            <a:r>
              <a:rPr lang="en-US" sz="2400" dirty="0" err="1" smtClean="0">
                <a:solidFill>
                  <a:srgbClr val="006600"/>
                </a:solidFill>
              </a:rPr>
              <a:t>esperimenti</a:t>
            </a:r>
            <a:endParaRPr lang="en-US" sz="2400" dirty="0">
              <a:solidFill>
                <a:srgbClr val="0066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44512" y="1567396"/>
            <a:ext cx="5173795" cy="4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28" tIns="50366" rIns="100728" bIns="50366" numCol="1" anchor="t" anchorCtr="0" compatLnSpc="1">
            <a:prstTxWarp prst="textNoShape">
              <a:avLst/>
            </a:prstTxWarp>
          </a:bodyPr>
          <a:lstStyle>
            <a:lvl1pPr marL="258877" indent="-258877" algn="l" rtl="0" eaLnBrk="0" fontAlgn="base" hangingPunct="0">
              <a:spcBef>
                <a:spcPct val="20000"/>
              </a:spcBef>
              <a:spcAft>
                <a:spcPct val="0"/>
              </a:spcAft>
              <a:defRPr sz="2200" b="1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690925" indent="-18716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2200">
                <a:solidFill>
                  <a:srgbClr val="FF0000"/>
                </a:solidFill>
                <a:latin typeface="+mn-lt"/>
              </a:defRPr>
            </a:lvl2pPr>
            <a:lvl3pPr marL="1192939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96701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4pPr>
            <a:lvl5pPr marL="2200463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5pPr>
            <a:lvl6pPr marL="2704224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6pPr>
            <a:lvl7pPr marL="3207987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7pPr>
            <a:lvl8pPr marL="3711751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8pPr>
            <a:lvl9pPr marL="4215513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9pPr>
          </a:lstStyle>
          <a:p>
            <a:r>
              <a:rPr lang="en-US" sz="2000" dirty="0" err="1" smtClean="0">
                <a:solidFill>
                  <a:srgbClr val="006600"/>
                </a:solidFill>
              </a:rPr>
              <a:t>uno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sforzo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mondiale</a:t>
            </a:r>
            <a:r>
              <a:rPr lang="en-US" sz="2000" dirty="0" smtClean="0">
                <a:solidFill>
                  <a:srgbClr val="006600"/>
                </a:solidFill>
              </a:rPr>
              <a:t> da </a:t>
            </a:r>
            <a:r>
              <a:rPr lang="en-US" sz="2000" dirty="0" err="1" smtClean="0">
                <a:solidFill>
                  <a:srgbClr val="006600"/>
                </a:solidFill>
              </a:rPr>
              <a:t>decenni</a:t>
            </a:r>
            <a:endParaRPr lang="en-US" sz="2000" dirty="0">
              <a:solidFill>
                <a:srgbClr val="006600"/>
              </a:solidFill>
            </a:endParaRPr>
          </a:p>
        </p:txBody>
      </p:sp>
      <p:graphicFrame>
        <p:nvGraphicFramePr>
          <p:cNvPr id="6" name="Group 2"/>
          <p:cNvGraphicFramePr>
            <a:graphicFrameLocks noGrp="1"/>
          </p:cNvGraphicFramePr>
          <p:nvPr/>
        </p:nvGraphicFramePr>
        <p:xfrm>
          <a:off x="840054" y="2351902"/>
          <a:ext cx="8400520" cy="4702046"/>
        </p:xfrm>
        <a:graphic>
          <a:graphicData uri="http://schemas.openxmlformats.org/drawingml/2006/table">
            <a:tbl>
              <a:tblPr/>
              <a:tblGrid>
                <a:gridCol w="1680104"/>
                <a:gridCol w="1680104"/>
                <a:gridCol w="1680104"/>
                <a:gridCol w="1680104"/>
                <a:gridCol w="1680104"/>
              </a:tblGrid>
              <a:tr h="4497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1970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1980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1990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2000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850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SLAC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850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CERN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850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DESY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850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JLab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850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" charset="0"/>
                        </a:rPr>
                        <a:t>RHIC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993366"/>
                        </a:solidFill>
                        <a:effectLst/>
                        <a:latin typeface="Arial" charset="0"/>
                      </a:endParaRP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993366"/>
                        </a:solidFill>
                        <a:effectLst/>
                        <a:latin typeface="Arial" charset="0"/>
                      </a:endParaRP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993366"/>
                        </a:solidFill>
                        <a:effectLst/>
                        <a:latin typeface="Arial" charset="0"/>
                      </a:endParaRP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3366"/>
                        </a:solidFill>
                        <a:effectLst/>
                        <a:latin typeface="Arial" charset="0"/>
                      </a:endParaRP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</a:tbl>
          </a:graphicData>
        </a:graphic>
      </p:graphicFrame>
      <p:grpSp>
        <p:nvGrpSpPr>
          <p:cNvPr id="31" name="Group 30"/>
          <p:cNvGrpSpPr/>
          <p:nvPr/>
        </p:nvGrpSpPr>
        <p:grpSpPr>
          <a:xfrm>
            <a:off x="2940182" y="1874839"/>
            <a:ext cx="6804422" cy="5064894"/>
            <a:chOff x="2940182" y="1874839"/>
            <a:chExt cx="6804422" cy="5064894"/>
          </a:xfrm>
        </p:grpSpPr>
        <p:grpSp>
          <p:nvGrpSpPr>
            <p:cNvPr id="3" name="Group 2"/>
            <p:cNvGrpSpPr/>
            <p:nvPr/>
          </p:nvGrpSpPr>
          <p:grpSpPr>
            <a:xfrm>
              <a:off x="2940182" y="2939875"/>
              <a:ext cx="6804422" cy="3999858"/>
              <a:chOff x="2940182" y="2939875"/>
              <a:chExt cx="6804422" cy="3999858"/>
            </a:xfrm>
          </p:grpSpPr>
          <p:sp>
            <p:nvSpPr>
              <p:cNvPr id="7" name="Rectangle 6"/>
              <p:cNvSpPr>
                <a:spLocks noChangeArrowheads="1"/>
              </p:cNvSpPr>
              <p:nvPr/>
            </p:nvSpPr>
            <p:spPr bwMode="auto">
              <a:xfrm>
                <a:off x="2940182" y="2939875"/>
                <a:ext cx="4452276" cy="24149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00772" tIns="50387" rIns="100772" bIns="50387" anchor="ctr"/>
              <a:lstStyle/>
              <a:p>
                <a:pPr algn="ctr"/>
                <a:endParaRPr lang="it-IT" sz="2000" b="1">
                  <a:latin typeface="Verdana" pitchFamily="34" charset="0"/>
                </a:endParaRPr>
              </a:p>
            </p:txBody>
          </p:sp>
          <p:sp>
            <p:nvSpPr>
              <p:cNvPr id="8" name="Rectangle 7"/>
              <p:cNvSpPr>
                <a:spLocks noChangeArrowheads="1"/>
              </p:cNvSpPr>
              <p:nvPr/>
            </p:nvSpPr>
            <p:spPr bwMode="auto">
              <a:xfrm>
                <a:off x="4872302" y="3779840"/>
                <a:ext cx="4452276" cy="24149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00772" tIns="50387" rIns="100772" bIns="50387" anchor="ctr"/>
              <a:lstStyle/>
              <a:p>
                <a:pPr algn="ctr"/>
                <a:endParaRPr lang="it-IT" sz="2000" b="1"/>
              </a:p>
            </p:txBody>
          </p:sp>
          <p:sp>
            <p:nvSpPr>
              <p:cNvPr id="9" name="Rectangle 8"/>
              <p:cNvSpPr>
                <a:spLocks noChangeArrowheads="1"/>
              </p:cNvSpPr>
              <p:nvPr/>
            </p:nvSpPr>
            <p:spPr bwMode="auto">
              <a:xfrm>
                <a:off x="6436899" y="4626801"/>
                <a:ext cx="2100130" cy="23974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00772" tIns="50387" rIns="100772" bIns="50387" anchor="ctr"/>
              <a:lstStyle/>
              <a:p>
                <a:pPr algn="ctr"/>
                <a:endParaRPr lang="it-IT" sz="2000" b="1"/>
              </a:p>
            </p:txBody>
          </p:sp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>
                <a:off x="7812484" y="5459768"/>
                <a:ext cx="1428089" cy="24149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00772" tIns="50387" rIns="100772" bIns="50387" anchor="ctr"/>
              <a:lstStyle/>
              <a:p>
                <a:pPr algn="ctr"/>
                <a:endParaRPr lang="it-IT" sz="2000" b="1"/>
              </a:p>
            </p:txBody>
          </p:sp>
          <p:sp>
            <p:nvSpPr>
              <p:cNvPr id="11" name="TextBox 10"/>
              <p:cNvSpPr txBox="1">
                <a:spLocks noChangeArrowheads="1"/>
              </p:cNvSpPr>
              <p:nvPr/>
            </p:nvSpPr>
            <p:spPr bwMode="auto">
              <a:xfrm>
                <a:off x="2943683" y="3275862"/>
                <a:ext cx="742046" cy="3880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72" tIns="50387" rIns="100772" bIns="50387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/>
                <a:r>
                  <a:rPr lang="en-US" sz="2000" b="1">
                    <a:latin typeface="Verdana" pitchFamily="34" charset="0"/>
                  </a:rPr>
                  <a:t>E80</a:t>
                </a:r>
              </a:p>
            </p:txBody>
          </p:sp>
          <p:sp>
            <p:nvSpPr>
              <p:cNvPr id="12" name="TextBox 11"/>
              <p:cNvSpPr txBox="1">
                <a:spLocks noChangeArrowheads="1"/>
              </p:cNvSpPr>
              <p:nvPr/>
            </p:nvSpPr>
            <p:spPr bwMode="auto">
              <a:xfrm>
                <a:off x="4833802" y="4115824"/>
                <a:ext cx="819051" cy="3880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72" tIns="50387" rIns="100772" bIns="50387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/>
                <a:r>
                  <a:rPr lang="en-US" sz="2000" b="1">
                    <a:latin typeface="Verdana" pitchFamily="34" charset="0"/>
                  </a:rPr>
                  <a:t>EMC</a:t>
                </a:r>
              </a:p>
            </p:txBody>
          </p:sp>
          <p:sp>
            <p:nvSpPr>
              <p:cNvPr id="15" name="TextBox 12"/>
              <p:cNvSpPr txBox="1">
                <a:spLocks noChangeArrowheads="1"/>
              </p:cNvSpPr>
              <p:nvPr/>
            </p:nvSpPr>
            <p:spPr bwMode="auto">
              <a:xfrm>
                <a:off x="5880364" y="4115824"/>
                <a:ext cx="1092068" cy="3880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72" tIns="50387" rIns="100772" bIns="50387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/>
                <a:r>
                  <a:rPr lang="en-US" sz="2000" b="1">
                    <a:latin typeface="Verdana" pitchFamily="34" charset="0"/>
                  </a:rPr>
                  <a:t>SMC</a:t>
                </a:r>
              </a:p>
            </p:txBody>
          </p:sp>
          <p:sp>
            <p:nvSpPr>
              <p:cNvPr id="16" name="TextBox 13"/>
              <p:cNvSpPr txBox="1">
                <a:spLocks noChangeArrowheads="1"/>
              </p:cNvSpPr>
              <p:nvPr/>
            </p:nvSpPr>
            <p:spPr bwMode="auto">
              <a:xfrm>
                <a:off x="7560472" y="4115824"/>
                <a:ext cx="1599599" cy="3880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72" tIns="50387" rIns="100772" bIns="50387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/>
                <a:r>
                  <a:rPr lang="en-US" sz="2000" b="1">
                    <a:latin typeface="Verdana" pitchFamily="34" charset="0"/>
                  </a:rPr>
                  <a:t>COMPASS</a:t>
                </a:r>
              </a:p>
            </p:txBody>
          </p:sp>
          <p:sp>
            <p:nvSpPr>
              <p:cNvPr id="17" name="TextBox 14"/>
              <p:cNvSpPr txBox="1">
                <a:spLocks noChangeArrowheads="1"/>
              </p:cNvSpPr>
              <p:nvPr/>
            </p:nvSpPr>
            <p:spPr bwMode="auto">
              <a:xfrm>
                <a:off x="4032250" y="3275862"/>
                <a:ext cx="922308" cy="3880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72" tIns="50387" rIns="100772" bIns="50387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/>
                <a:r>
                  <a:rPr lang="en-US" sz="2000" b="1">
                    <a:latin typeface="Verdana" pitchFamily="34" charset="0"/>
                  </a:rPr>
                  <a:t>E130</a:t>
                </a:r>
              </a:p>
            </p:txBody>
          </p:sp>
          <p:sp>
            <p:nvSpPr>
              <p:cNvPr id="18" name="TextBox 16"/>
              <p:cNvSpPr txBox="1">
                <a:spLocks noChangeArrowheads="1"/>
              </p:cNvSpPr>
              <p:nvPr/>
            </p:nvSpPr>
            <p:spPr bwMode="auto">
              <a:xfrm>
                <a:off x="5628349" y="3275862"/>
                <a:ext cx="3360208" cy="3880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72" tIns="50387" rIns="100772" bIns="50387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2000" b="1">
                    <a:latin typeface="Verdana" pitchFamily="34" charset="0"/>
                  </a:rPr>
                  <a:t>E142/3 E154/5</a:t>
                </a:r>
              </a:p>
            </p:txBody>
          </p:sp>
          <p:sp>
            <p:nvSpPr>
              <p:cNvPr id="19" name="TextBox 18"/>
              <p:cNvSpPr txBox="1">
                <a:spLocks noChangeArrowheads="1"/>
              </p:cNvSpPr>
              <p:nvPr/>
            </p:nvSpPr>
            <p:spPr bwMode="auto">
              <a:xfrm>
                <a:off x="6443900" y="4940038"/>
                <a:ext cx="1620600" cy="3880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72" tIns="50387" rIns="100772" bIns="50387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/>
                <a:r>
                  <a:rPr lang="en-US" sz="2000" b="1">
                    <a:latin typeface="Verdana" pitchFamily="34" charset="0"/>
                  </a:rPr>
                  <a:t>HERMES</a:t>
                </a:r>
              </a:p>
            </p:txBody>
          </p:sp>
          <p:sp>
            <p:nvSpPr>
              <p:cNvPr id="20" name="TextBox 19"/>
              <p:cNvSpPr txBox="1">
                <a:spLocks noChangeArrowheads="1"/>
              </p:cNvSpPr>
              <p:nvPr/>
            </p:nvSpPr>
            <p:spPr bwMode="auto">
              <a:xfrm>
                <a:off x="7056440" y="5795751"/>
                <a:ext cx="2436151" cy="3880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72" tIns="50387" rIns="100772" bIns="50387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/>
                <a:r>
                  <a:rPr lang="en-US" sz="2000" b="1">
                    <a:latin typeface="Verdana" pitchFamily="34" charset="0"/>
                  </a:rPr>
                  <a:t>CLAS/HALL-A</a:t>
                </a:r>
              </a:p>
            </p:txBody>
          </p:sp>
          <p:sp>
            <p:nvSpPr>
              <p:cNvPr id="21" name="Isosceles Triangle 20"/>
              <p:cNvSpPr>
                <a:spLocks noChangeArrowheads="1"/>
              </p:cNvSpPr>
              <p:nvPr/>
            </p:nvSpPr>
            <p:spPr bwMode="auto">
              <a:xfrm rot="5400000">
                <a:off x="9413846" y="3690570"/>
                <a:ext cx="241490" cy="420026"/>
              </a:xfrm>
              <a:prstGeom prst="triangle">
                <a:avLst>
                  <a:gd name="adj" fmla="val 50000"/>
                </a:avLst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100772" tIns="50387" rIns="100772" bIns="50387" anchor="ctr"/>
              <a:lstStyle/>
              <a:p>
                <a:pPr algn="ctr"/>
                <a:endParaRPr lang="it-IT" sz="2600"/>
              </a:p>
            </p:txBody>
          </p:sp>
          <p:sp>
            <p:nvSpPr>
              <p:cNvPr id="22" name="Isosceles Triangle 21"/>
              <p:cNvSpPr>
                <a:spLocks noChangeArrowheads="1"/>
              </p:cNvSpPr>
              <p:nvPr/>
            </p:nvSpPr>
            <p:spPr bwMode="auto">
              <a:xfrm rot="5400000">
                <a:off x="9329842" y="5370498"/>
                <a:ext cx="241490" cy="420026"/>
              </a:xfrm>
              <a:prstGeom prst="triangle">
                <a:avLst>
                  <a:gd name="adj" fmla="val 50000"/>
                </a:avLst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100772" tIns="50387" rIns="100772" bIns="50387" anchor="ctr"/>
              <a:lstStyle/>
              <a:p>
                <a:pPr algn="ctr"/>
                <a:endParaRPr lang="it-IT" sz="2000" b="1"/>
              </a:p>
            </p:txBody>
          </p:sp>
          <p:sp>
            <p:nvSpPr>
              <p:cNvPr id="23" name="Rectangle 22"/>
              <p:cNvSpPr>
                <a:spLocks noChangeArrowheads="1"/>
              </p:cNvSpPr>
              <p:nvPr/>
            </p:nvSpPr>
            <p:spPr bwMode="auto">
              <a:xfrm>
                <a:off x="7812484" y="6299732"/>
                <a:ext cx="1428089" cy="24149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00772" tIns="50387" rIns="100772" bIns="50387" anchor="ctr"/>
              <a:lstStyle/>
              <a:p>
                <a:pPr algn="ctr"/>
                <a:endParaRPr lang="it-IT" sz="2000" b="1"/>
              </a:p>
            </p:txBody>
          </p:sp>
          <p:sp>
            <p:nvSpPr>
              <p:cNvPr id="24" name="Isosceles Triangle 23"/>
              <p:cNvSpPr>
                <a:spLocks noChangeArrowheads="1"/>
              </p:cNvSpPr>
              <p:nvPr/>
            </p:nvSpPr>
            <p:spPr bwMode="auto">
              <a:xfrm rot="5400000">
                <a:off x="9329842" y="6210462"/>
                <a:ext cx="241490" cy="420026"/>
              </a:xfrm>
              <a:prstGeom prst="triangle">
                <a:avLst>
                  <a:gd name="adj" fmla="val 50000"/>
                </a:avLst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100772" tIns="50387" rIns="100772" bIns="50387" anchor="ctr"/>
              <a:lstStyle/>
              <a:p>
                <a:pPr algn="ctr"/>
                <a:endParaRPr lang="it-IT" sz="2000" b="1"/>
              </a:p>
            </p:txBody>
          </p:sp>
          <p:sp>
            <p:nvSpPr>
              <p:cNvPr id="25" name="TextBox 24"/>
              <p:cNvSpPr txBox="1">
                <a:spLocks noChangeArrowheads="1"/>
              </p:cNvSpPr>
              <p:nvPr/>
            </p:nvSpPr>
            <p:spPr bwMode="auto">
              <a:xfrm>
                <a:off x="7476466" y="6551721"/>
                <a:ext cx="2082629" cy="3880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72" tIns="50387" rIns="100772" bIns="50387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/>
                <a:r>
                  <a:rPr lang="en-US" sz="2000" b="1">
                    <a:solidFill>
                      <a:srgbClr val="993366"/>
                    </a:solidFill>
                    <a:latin typeface="Verdana" pitchFamily="34" charset="0"/>
                  </a:rPr>
                  <a:t>Phenix/Star</a:t>
                </a:r>
              </a:p>
            </p:txBody>
          </p:sp>
        </p:grpSp>
        <p:sp>
          <p:nvSpPr>
            <p:cNvPr id="26" name="Rectangle 3"/>
            <p:cNvSpPr>
              <a:spLocks noChangeArrowheads="1"/>
            </p:cNvSpPr>
            <p:nvPr/>
          </p:nvSpPr>
          <p:spPr bwMode="auto">
            <a:xfrm>
              <a:off x="5602098" y="1874839"/>
              <a:ext cx="2940182" cy="58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72" tIns="50387" rIns="100772" bIns="50387"/>
            <a:lstStyle/>
            <a:p>
              <a:pPr marL="258931" indent="-258931">
                <a:spcBef>
                  <a:spcPct val="20000"/>
                </a:spcBef>
              </a:pPr>
              <a:r>
                <a:rPr lang="en-US" sz="2000" dirty="0">
                  <a:solidFill>
                    <a:srgbClr val="FF0000"/>
                  </a:solidFill>
                  <a:latin typeface="Arial" pitchFamily="34" charset="0"/>
                </a:rPr>
                <a:t>SPIN CRISIS</a:t>
              </a:r>
            </a:p>
          </p:txBody>
        </p:sp>
        <p:sp>
          <p:nvSpPr>
            <p:cNvPr id="27" name="Line 66"/>
            <p:cNvSpPr>
              <a:spLocks noChangeShapeType="1"/>
            </p:cNvSpPr>
            <p:nvPr/>
          </p:nvSpPr>
          <p:spPr bwMode="auto">
            <a:xfrm>
              <a:off x="5628349" y="1931917"/>
              <a:ext cx="0" cy="75596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00772" tIns="50387" rIns="100772" bIns="50387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30" name="Rectangle 3"/>
          <p:cNvSpPr>
            <a:spLocks noGrp="1" noChangeArrowheads="1"/>
          </p:cNvSpPr>
          <p:nvPr>
            <p:ph type="title"/>
          </p:nvPr>
        </p:nvSpPr>
        <p:spPr>
          <a:xfrm>
            <a:off x="544513" y="297769"/>
            <a:ext cx="8763000" cy="532571"/>
          </a:xfrm>
        </p:spPr>
        <p:txBody>
          <a:bodyPr lIns="100695" tIns="50350" rIns="100695" bIns="50350"/>
          <a:lstStyle/>
          <a:p>
            <a:pPr eaLnBrk="1" hangingPunct="1"/>
            <a:r>
              <a:rPr lang="en-US" sz="28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Il </a:t>
            </a:r>
            <a:r>
              <a:rPr lang="en-US" sz="28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Contributo</a:t>
            </a:r>
            <a:r>
              <a:rPr lang="en-US" sz="28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dei</a:t>
            </a:r>
            <a:r>
              <a:rPr lang="en-US" sz="28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Quark </a:t>
            </a:r>
            <a:r>
              <a:rPr lang="en-US" sz="28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allo</a:t>
            </a:r>
            <a:r>
              <a:rPr lang="en-US" sz="28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Spin del </a:t>
            </a:r>
            <a:r>
              <a:rPr lang="en-US" sz="28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Nucleone</a:t>
            </a:r>
            <a:endParaRPr lang="en-US" sz="2800" b="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4352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Rectangle 3"/>
          <p:cNvSpPr>
            <a:spLocks noGrp="1" noChangeArrowheads="1"/>
          </p:cNvSpPr>
          <p:nvPr>
            <p:ph type="title"/>
          </p:nvPr>
        </p:nvSpPr>
        <p:spPr>
          <a:xfrm>
            <a:off x="544514" y="274639"/>
            <a:ext cx="6949681" cy="532593"/>
          </a:xfrm>
        </p:spPr>
        <p:txBody>
          <a:bodyPr lIns="100695" tIns="50350" rIns="100695" bIns="50350"/>
          <a:lstStyle/>
          <a:p>
            <a:pPr eaLnBrk="1" hangingPunct="1"/>
            <a:r>
              <a:rPr lang="en-US" sz="28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alcuni</a:t>
            </a:r>
            <a:r>
              <a:rPr lang="en-US" sz="28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risultati</a:t>
            </a:r>
            <a:endParaRPr lang="en-US" sz="2800" b="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2312" y="2027237"/>
            <a:ext cx="2113079" cy="21532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GB" sz="2400" b="1" dirty="0" smtClean="0">
                <a:solidFill>
                  <a:srgbClr val="003399"/>
                </a:solidFill>
              </a:rPr>
              <a:t>g</a:t>
            </a:r>
            <a:r>
              <a:rPr lang="en-GB" sz="2400" b="1" baseline="-25000" dirty="0" smtClean="0">
                <a:solidFill>
                  <a:srgbClr val="003399"/>
                </a:solidFill>
              </a:rPr>
              <a:t>1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b="1" dirty="0" smtClean="0">
              <a:solidFill>
                <a:srgbClr val="003399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3399"/>
                </a:solidFill>
              </a:rPr>
              <a:t>A</a:t>
            </a:r>
            <a:r>
              <a:rPr lang="en-US" sz="2400" b="1" baseline="-25000" dirty="0" smtClean="0">
                <a:solidFill>
                  <a:srgbClr val="003399"/>
                </a:solidFill>
              </a:rPr>
              <a:t>1</a:t>
            </a:r>
            <a:r>
              <a:rPr lang="en-US" sz="2400" b="1" dirty="0" smtClean="0">
                <a:solidFill>
                  <a:srgbClr val="003399"/>
                </a:solidFill>
              </a:rPr>
              <a:t> in SIDIS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b="1" dirty="0" smtClean="0">
              <a:solidFill>
                <a:srgbClr val="003399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3399"/>
                </a:solidFill>
                <a:latin typeface="Symbol" pitchFamily="18" charset="2"/>
              </a:rPr>
              <a:t>D</a:t>
            </a:r>
            <a:r>
              <a:rPr lang="en-US" sz="2400" b="1" dirty="0" smtClean="0">
                <a:solidFill>
                  <a:srgbClr val="003399"/>
                </a:solidFill>
              </a:rPr>
              <a:t>g/g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b="1" dirty="0">
              <a:solidFill>
                <a:srgbClr val="003399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7981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68311" y="1036637"/>
            <a:ext cx="5562601" cy="5761038"/>
            <a:chOff x="3973510" y="1798637"/>
            <a:chExt cx="5562601" cy="5761038"/>
          </a:xfrm>
        </p:grpSpPr>
        <p:sp>
          <p:nvSpPr>
            <p:cNvPr id="19" name="Rectangle 18"/>
            <p:cNvSpPr/>
            <p:nvPr/>
          </p:nvSpPr>
          <p:spPr bwMode="auto">
            <a:xfrm>
              <a:off x="3973510" y="1798637"/>
              <a:ext cx="5562601" cy="576103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003399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9236" y="1963569"/>
              <a:ext cx="5400675" cy="291465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9237" y="4547282"/>
              <a:ext cx="5400675" cy="2914650"/>
            </a:xfrm>
            <a:prstGeom prst="rect">
              <a:avLst/>
            </a:prstGeom>
          </p:spPr>
        </p:pic>
      </p:grpSp>
      <p:cxnSp>
        <p:nvCxnSpPr>
          <p:cNvPr id="13" name="Straight Connector 12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Rectangle 3"/>
          <p:cNvSpPr>
            <a:spLocks noGrp="1" noChangeArrowheads="1"/>
          </p:cNvSpPr>
          <p:nvPr>
            <p:ph type="title"/>
          </p:nvPr>
        </p:nvSpPr>
        <p:spPr>
          <a:xfrm>
            <a:off x="544514" y="274639"/>
            <a:ext cx="6949681" cy="532593"/>
          </a:xfrm>
        </p:spPr>
        <p:txBody>
          <a:bodyPr lIns="100695" tIns="50350" rIns="100695" bIns="50350"/>
          <a:lstStyle/>
          <a:p>
            <a:pPr eaLnBrk="1" hangingPunct="1"/>
            <a:r>
              <a:rPr lang="en-US" sz="28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La </a:t>
            </a:r>
            <a:r>
              <a:rPr lang="en-US" sz="28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28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unzione</a:t>
            </a:r>
            <a:r>
              <a:rPr lang="en-US" sz="28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8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Struttura</a:t>
            </a:r>
            <a:r>
              <a:rPr lang="en-US" sz="28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800" dirty="0" smtClean="0">
                <a:solidFill>
                  <a:srgbClr val="000099"/>
                </a:solidFill>
              </a:rPr>
              <a:t>g</a:t>
            </a:r>
            <a:r>
              <a:rPr lang="en-GB" sz="2800" baseline="-25000" dirty="0" smtClean="0">
                <a:solidFill>
                  <a:srgbClr val="000099"/>
                </a:solidFill>
              </a:rPr>
              <a:t>1</a:t>
            </a:r>
            <a:r>
              <a:rPr lang="en-GB" sz="2800" dirty="0" smtClean="0">
                <a:solidFill>
                  <a:srgbClr val="000099"/>
                </a:solidFill>
              </a:rPr>
              <a:t>(x,Q</a:t>
            </a:r>
            <a:r>
              <a:rPr lang="en-GB" sz="2800" baseline="30000" dirty="0" smtClean="0">
                <a:solidFill>
                  <a:srgbClr val="000099"/>
                </a:solidFill>
              </a:rPr>
              <a:t>2</a:t>
            </a:r>
            <a:r>
              <a:rPr lang="en-GB" sz="2800" dirty="0">
                <a:solidFill>
                  <a:srgbClr val="000099"/>
                </a:solidFill>
              </a:rPr>
              <a:t>)</a:t>
            </a:r>
            <a:endParaRPr lang="en-US" sz="2800" b="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259512" y="1905029"/>
            <a:ext cx="3668714" cy="2736397"/>
          </a:xfrm>
          <a:solidFill>
            <a:schemeClr val="bg1"/>
          </a:solidFill>
          <a:ln>
            <a:solidFill>
              <a:srgbClr val="003399"/>
            </a:solidFill>
          </a:ln>
        </p:spPr>
        <p:txBody>
          <a:bodyPr>
            <a:normAutofit/>
          </a:bodyPr>
          <a:lstStyle/>
          <a:p>
            <a:pPr marL="171414" indent="-171414">
              <a:buFontTx/>
              <a:buChar char="•"/>
              <a:defRPr/>
            </a:pPr>
            <a:r>
              <a:rPr lang="en-GB" dirty="0" err="1" smtClean="0">
                <a:cs typeface="Arial" charset="0"/>
              </a:rPr>
              <a:t>dati</a:t>
            </a:r>
            <a:r>
              <a:rPr lang="en-GB" dirty="0" smtClean="0">
                <a:cs typeface="Arial" charset="0"/>
              </a:rPr>
              <a:t> </a:t>
            </a:r>
            <a:r>
              <a:rPr lang="en-GB" dirty="0" err="1" smtClean="0">
                <a:cs typeface="Arial" charset="0"/>
              </a:rPr>
              <a:t>molto</a:t>
            </a:r>
            <a:r>
              <a:rPr lang="en-GB" dirty="0" smtClean="0">
                <a:cs typeface="Arial" charset="0"/>
              </a:rPr>
              <a:t> </a:t>
            </a:r>
            <a:r>
              <a:rPr lang="en-GB" dirty="0" err="1" smtClean="0">
                <a:cs typeface="Arial" charset="0"/>
              </a:rPr>
              <a:t>precisi</a:t>
            </a:r>
            <a:endParaRPr lang="en-GB" dirty="0" smtClean="0">
              <a:cs typeface="Arial" charset="0"/>
            </a:endParaRPr>
          </a:p>
          <a:p>
            <a:pPr marL="171414" indent="-171414">
              <a:buFontTx/>
              <a:buChar char="•"/>
              <a:defRPr/>
            </a:pPr>
            <a:endParaRPr lang="en-GB" sz="1800" dirty="0">
              <a:cs typeface="Arial" charset="0"/>
            </a:endParaRPr>
          </a:p>
          <a:p>
            <a:pPr marL="171414" indent="-171414">
              <a:buFontTx/>
              <a:buChar char="•"/>
              <a:defRPr/>
            </a:pPr>
            <a:r>
              <a:rPr lang="en-GB" dirty="0" smtClean="0">
                <a:cs typeface="Arial" charset="0"/>
              </a:rPr>
              <a:t>solo COMPASS a</a:t>
            </a:r>
            <a:r>
              <a:rPr lang="en-GB" dirty="0">
                <a:cs typeface="Arial" charset="0"/>
              </a:rPr>
              <a:t/>
            </a:r>
            <a:br>
              <a:rPr lang="en-GB" dirty="0">
                <a:cs typeface="Arial" charset="0"/>
              </a:rPr>
            </a:br>
            <a:r>
              <a:rPr lang="en-GB" dirty="0">
                <a:cs typeface="Arial" charset="0"/>
              </a:rPr>
              <a:t>x &lt; 0.01 (Q</a:t>
            </a:r>
            <a:r>
              <a:rPr lang="en-GB" baseline="30000" dirty="0">
                <a:cs typeface="Arial" charset="0"/>
              </a:rPr>
              <a:t>2 </a:t>
            </a:r>
            <a:r>
              <a:rPr lang="en-GB" dirty="0">
                <a:cs typeface="Arial" charset="0"/>
              </a:rPr>
              <a:t>&gt; 1)</a:t>
            </a:r>
          </a:p>
          <a:p>
            <a:pPr marL="171414" indent="-171414">
              <a:buFontTx/>
              <a:buChar char="•"/>
              <a:defRPr/>
            </a:pPr>
            <a:endParaRPr lang="en-GB" sz="800" dirty="0">
              <a:cs typeface="Arial" charset="0"/>
            </a:endParaRPr>
          </a:p>
          <a:p>
            <a:pPr marL="171414" indent="-171414">
              <a:buFontTx/>
              <a:buChar char="•"/>
              <a:defRPr/>
            </a:pPr>
            <a:r>
              <a:rPr lang="en-GB" dirty="0" err="1" smtClean="0">
                <a:cs typeface="Arial" charset="0"/>
              </a:rPr>
              <a:t>deuterio</a:t>
            </a:r>
            <a:r>
              <a:rPr lang="en-GB" dirty="0" smtClean="0">
                <a:cs typeface="Arial" charset="0"/>
              </a:rPr>
              <a:t>: </a:t>
            </a:r>
            <a:br>
              <a:rPr lang="en-GB" dirty="0" smtClean="0">
                <a:cs typeface="Arial" charset="0"/>
              </a:rPr>
            </a:br>
            <a:r>
              <a:rPr lang="en-US" dirty="0" smtClean="0">
                <a:cs typeface="Times New Roman"/>
              </a:rPr>
              <a:t>Δ</a:t>
            </a:r>
            <a:r>
              <a:rPr lang="el-GR" dirty="0" smtClean="0">
                <a:cs typeface="Times New Roman"/>
              </a:rPr>
              <a:t>Σ</a:t>
            </a:r>
            <a:r>
              <a:rPr lang="en-US" dirty="0" smtClean="0">
                <a:cs typeface="Times New Roman"/>
              </a:rPr>
              <a:t> </a:t>
            </a:r>
            <a:r>
              <a:rPr lang="en-US" dirty="0" smtClean="0">
                <a:cs typeface="Arial" charset="0"/>
              </a:rPr>
              <a:t>= 0.33</a:t>
            </a:r>
            <a:r>
              <a:rPr lang="en-US" dirty="0" smtClean="0">
                <a:cs typeface="Times New Roman"/>
              </a:rPr>
              <a:t>±0.03±0.05</a:t>
            </a:r>
            <a:r>
              <a:rPr lang="en-US" dirty="0">
                <a:cs typeface="Times New Roman"/>
              </a:rPr>
              <a:t/>
            </a:r>
            <a:br>
              <a:rPr lang="en-US" dirty="0">
                <a:cs typeface="Times New Roman"/>
              </a:rPr>
            </a:br>
            <a:r>
              <a:rPr lang="en-US" dirty="0" err="1" smtClean="0">
                <a:cs typeface="Times New Roman"/>
              </a:rPr>
              <a:t>Δs+Δs</a:t>
            </a:r>
            <a:r>
              <a:rPr lang="en-US" dirty="0" smtClean="0">
                <a:cs typeface="Times New Roman"/>
              </a:rPr>
              <a:t>=−</a:t>
            </a:r>
            <a:r>
              <a:rPr lang="en-US" dirty="0">
                <a:cs typeface="Times New Roman"/>
              </a:rPr>
              <a:t>0.08±0.01±0.02</a:t>
            </a:r>
          </a:p>
          <a:p>
            <a:pPr marL="0" indent="0">
              <a:defRPr/>
            </a:pPr>
            <a:endParaRPr lang="en-GB" dirty="0"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619572" y="1570037"/>
            <a:ext cx="630039" cy="503978"/>
          </a:xfrm>
          <a:prstGeom prst="rect">
            <a:avLst/>
          </a:prstGeom>
          <a:noFill/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endParaRPr lang="en-GB" sz="24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608913" y="4389437"/>
            <a:ext cx="630039" cy="503978"/>
          </a:xfrm>
          <a:prstGeom prst="rect">
            <a:avLst/>
          </a:prstGeom>
          <a:noFill/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</a:t>
            </a:r>
            <a:endParaRPr lang="en-GB" sz="24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7326313" y="3392034"/>
            <a:ext cx="15240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4530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90" y="1036639"/>
            <a:ext cx="8530395" cy="62483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9"/>
          <p:cNvSpPr txBox="1">
            <a:spLocks noChangeArrowheads="1"/>
          </p:cNvSpPr>
          <p:nvPr/>
        </p:nvSpPr>
        <p:spPr bwMode="auto">
          <a:xfrm>
            <a:off x="696912" y="3965575"/>
            <a:ext cx="1364009" cy="349899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lIns="91354" tIns="45677" rIns="91354" bIns="45677">
            <a:spAutoFit/>
          </a:bodyPr>
          <a:lstStyle/>
          <a:p>
            <a:r>
              <a:rPr lang="en-US" sz="1800" b="1" i="1">
                <a:solidFill>
                  <a:srgbClr val="FF0000"/>
                </a:solidFill>
              </a:rPr>
              <a:t>SPIN2012 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title"/>
          </p:nvPr>
        </p:nvSpPr>
        <p:spPr>
          <a:xfrm>
            <a:off x="544514" y="274639"/>
            <a:ext cx="6949681" cy="532593"/>
          </a:xfrm>
        </p:spPr>
        <p:txBody>
          <a:bodyPr lIns="100695" tIns="50350" rIns="100695" bIns="50350"/>
          <a:lstStyle/>
          <a:p>
            <a:pPr eaLnBrk="1" hangingPunct="1"/>
            <a:r>
              <a:rPr lang="en-US" sz="28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La </a:t>
            </a:r>
            <a:r>
              <a:rPr lang="en-US" sz="28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28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unzione</a:t>
            </a:r>
            <a:r>
              <a:rPr lang="en-US" sz="28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8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Struttura</a:t>
            </a:r>
            <a:r>
              <a:rPr lang="en-US" sz="28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800" dirty="0" smtClean="0">
                <a:solidFill>
                  <a:srgbClr val="000099"/>
                </a:solidFill>
              </a:rPr>
              <a:t>g</a:t>
            </a:r>
            <a:r>
              <a:rPr lang="en-GB" sz="2800" baseline="-25000" dirty="0" smtClean="0">
                <a:solidFill>
                  <a:srgbClr val="000099"/>
                </a:solidFill>
              </a:rPr>
              <a:t>1</a:t>
            </a:r>
            <a:r>
              <a:rPr lang="en-GB" sz="2800" dirty="0" smtClean="0">
                <a:solidFill>
                  <a:srgbClr val="000099"/>
                </a:solidFill>
              </a:rPr>
              <a:t>(x,Q</a:t>
            </a:r>
            <a:r>
              <a:rPr lang="en-GB" sz="2800" baseline="30000" dirty="0" smtClean="0">
                <a:solidFill>
                  <a:srgbClr val="000099"/>
                </a:solidFill>
              </a:rPr>
              <a:t>2</a:t>
            </a:r>
            <a:r>
              <a:rPr lang="en-GB" sz="2800" dirty="0">
                <a:solidFill>
                  <a:srgbClr val="000099"/>
                </a:solidFill>
              </a:rPr>
              <a:t>)</a:t>
            </a:r>
            <a:endParaRPr lang="en-US" sz="2800" b="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3902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40312" y="840695"/>
            <a:ext cx="4219512" cy="67197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 bwMode="auto">
          <a:xfrm>
            <a:off x="0" y="1427034"/>
            <a:ext cx="10080625" cy="3876802"/>
          </a:xfrm>
          <a:prstGeom prst="rect">
            <a:avLst/>
          </a:prstGeom>
          <a:solidFill>
            <a:schemeClr val="bg1"/>
          </a:solidFill>
          <a:ln>
            <a:solidFill>
              <a:srgbClr val="003399"/>
            </a:solidFill>
          </a:ln>
          <a:effectLst/>
          <a:extLst/>
        </p:spPr>
        <p:txBody>
          <a:bodyPr vert="horz" wrap="square" lIns="91420" tIns="45711" rIns="91420" bIns="45711" numCol="1" rtlCol="0" anchor="t" anchorCtr="0" compatLnSpc="1">
            <a:prstTxWarp prst="textNoShape">
              <a:avLst/>
            </a:prstTxWarp>
          </a:bodyPr>
          <a:lstStyle/>
          <a:p>
            <a:pPr defTabSz="914210" hangingPunct="1">
              <a:lnSpc>
                <a:spcPct val="100000"/>
              </a:lnSpc>
              <a:spcBef>
                <a:spcPct val="20000"/>
              </a:spcBef>
              <a:buClrTx/>
              <a:buSzTx/>
            </a:pPr>
            <a:endParaRPr lang="en-US" sz="2400" b="1"/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itle 1"/>
          <p:cNvSpPr txBox="1">
            <a:spLocks/>
          </p:cNvSpPr>
          <p:nvPr/>
        </p:nvSpPr>
        <p:spPr bwMode="auto">
          <a:xfrm>
            <a:off x="544514" y="981805"/>
            <a:ext cx="6949681" cy="44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28" tIns="50366" rIns="100728" bIns="50366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5pPr>
            <a:lvl6pPr marL="503763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6pPr>
            <a:lvl7pPr marL="1007525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7pPr>
            <a:lvl8pPr marL="1511289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8pPr>
            <a:lvl9pPr marL="2015050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9pPr>
          </a:lstStyle>
          <a:p>
            <a:r>
              <a:rPr lang="en-US" sz="2400"/>
              <a:t>Bjorken sum rule</a:t>
            </a:r>
            <a:endParaRPr lang="en-US" sz="2400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3514" y="1595932"/>
            <a:ext cx="4606794" cy="3624756"/>
          </a:xfr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4600" y="1667370"/>
            <a:ext cx="4479190" cy="3518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6914" y="6622377"/>
            <a:ext cx="1956621" cy="419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44514" y="6622376"/>
            <a:ext cx="5791197" cy="387916"/>
          </a:xfrm>
          <a:prstGeom prst="rect">
            <a:avLst/>
          </a:prstGeom>
          <a:noFill/>
        </p:spPr>
        <p:txBody>
          <a:bodyPr wrap="square" lIns="100695" tIns="50350" rIns="100695" bIns="50350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                               da </a:t>
            </a:r>
            <a:r>
              <a:rPr lang="en-US" sz="2000" b="1" dirty="0" err="1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decadimento</a:t>
            </a:r>
            <a:r>
              <a:rPr lang="en-US" sz="20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 </a:t>
            </a:r>
            <a:r>
              <a:rPr lang="el-GR" sz="20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β</a:t>
            </a:r>
            <a:r>
              <a:rPr lang="en-US" sz="20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 del n</a:t>
            </a:r>
            <a:endParaRPr lang="en-US" sz="2000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10750" y="1512666"/>
            <a:ext cx="2352146" cy="302059"/>
          </a:xfrm>
          <a:prstGeom prst="rect">
            <a:avLst/>
          </a:prstGeom>
        </p:spPr>
        <p:txBody>
          <a:bodyPr wrap="square" lIns="100695" tIns="50350" rIns="100695" bIns="50350">
            <a:spAutoFit/>
          </a:bodyPr>
          <a:lstStyle/>
          <a:p>
            <a:r>
              <a:rPr lang="pt-BR" dirty="0">
                <a:solidFill>
                  <a:srgbClr val="000099"/>
                </a:solidFill>
              </a:rPr>
              <a:t>PLB 690 (2010) 466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544514" y="274639"/>
            <a:ext cx="6949681" cy="532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695" tIns="50350" rIns="100695" bIns="5035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5pPr>
            <a:lvl6pPr marL="503657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6pPr>
            <a:lvl7pPr marL="1007317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7pPr>
            <a:lvl8pPr marL="1510976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8pPr>
            <a:lvl9pPr marL="2014632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La </a:t>
            </a:r>
            <a:r>
              <a:rPr lang="en-US" sz="28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Funzione</a:t>
            </a:r>
            <a:r>
              <a:rPr lang="en-US" sz="28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8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Struttura</a:t>
            </a:r>
            <a:r>
              <a:rPr lang="en-US" sz="28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800" dirty="0" smtClean="0">
                <a:solidFill>
                  <a:srgbClr val="000099"/>
                </a:solidFill>
              </a:rPr>
              <a:t>g</a:t>
            </a:r>
            <a:r>
              <a:rPr lang="en-GB" sz="2800" baseline="-25000" dirty="0" smtClean="0">
                <a:solidFill>
                  <a:srgbClr val="000099"/>
                </a:solidFill>
              </a:rPr>
              <a:t>1</a:t>
            </a:r>
            <a:r>
              <a:rPr lang="en-GB" sz="2800" dirty="0" smtClean="0">
                <a:solidFill>
                  <a:srgbClr val="000099"/>
                </a:solidFill>
              </a:rPr>
              <a:t>(x,Q</a:t>
            </a:r>
            <a:r>
              <a:rPr lang="en-GB" sz="2800" baseline="30000" dirty="0" smtClean="0">
                <a:solidFill>
                  <a:srgbClr val="000099"/>
                </a:solidFill>
              </a:rPr>
              <a:t>2</a:t>
            </a:r>
            <a:r>
              <a:rPr lang="en-GB" sz="2800" dirty="0" smtClean="0">
                <a:solidFill>
                  <a:srgbClr val="000099"/>
                </a:solidFill>
              </a:rPr>
              <a:t>)</a:t>
            </a:r>
            <a:endParaRPr lang="en-US" sz="2800" b="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25" y="5916612"/>
            <a:ext cx="5211762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8778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4512" y="923960"/>
            <a:ext cx="8652536" cy="503978"/>
          </a:xfrm>
        </p:spPr>
        <p:txBody>
          <a:bodyPr/>
          <a:lstStyle/>
          <a:p>
            <a:r>
              <a:rPr lang="it-IT" sz="2000" dirty="0">
                <a:solidFill>
                  <a:srgbClr val="003399"/>
                </a:solidFill>
              </a:rPr>
              <a:t>SIDIS </a:t>
            </a:r>
            <a:r>
              <a:rPr lang="it-IT" sz="2000" b="0" dirty="0">
                <a:solidFill>
                  <a:srgbClr val="003399"/>
                </a:solidFill>
              </a:rPr>
              <a:t>su bersaglio polarizzato longitudinalmente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44514" y="289718"/>
            <a:ext cx="6949681" cy="502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695" tIns="50350" rIns="100695" bIns="5035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5pPr>
            <a:lvl6pPr marL="503657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6pPr>
            <a:lvl7pPr marL="1007317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7pPr>
            <a:lvl8pPr marL="1510976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8pPr>
            <a:lvl9pPr marL="2014632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28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istribuzioni</a:t>
            </a:r>
            <a:r>
              <a:rPr lang="en-US" sz="28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8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8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licita</a:t>
            </a:r>
            <a:r>
              <a:rPr lang="en-US" sz="28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’</a:t>
            </a:r>
            <a:endParaRPr lang="en-US" sz="2800" b="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95994" y="1417637"/>
            <a:ext cx="6578600" cy="3560762"/>
            <a:chOff x="795994" y="1417637"/>
            <a:chExt cx="6578600" cy="3560762"/>
          </a:xfrm>
        </p:grpSpPr>
        <p:pic>
          <p:nvPicPr>
            <p:cNvPr id="13" name="Picture 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994" y="1417637"/>
              <a:ext cx="6578600" cy="3560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1077912" y="4571776"/>
              <a:ext cx="1556836" cy="2640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200" dirty="0">
                  <a:solidFill>
                    <a:srgbClr val="000099"/>
                  </a:solidFill>
                </a:rPr>
                <a:t>PLB 680 (2009) 217</a:t>
              </a:r>
            </a:p>
          </p:txBody>
        </p:sp>
      </p:grp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7644477" y="1847920"/>
            <a:ext cx="1544863" cy="322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72" tIns="50387" rIns="100772" bIns="50387">
            <a:spAutoFit/>
          </a:bodyPr>
          <a:lstStyle/>
          <a:p>
            <a:r>
              <a:rPr lang="it-IT" sz="1500">
                <a:solidFill>
                  <a:srgbClr val="A50021"/>
                </a:solidFill>
              </a:rPr>
              <a:t>curve: fit DSSV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754312" y="3413639"/>
            <a:ext cx="6743701" cy="3617374"/>
            <a:chOff x="2220911" y="2267489"/>
            <a:chExt cx="6743701" cy="3617374"/>
          </a:xfrm>
        </p:grpSpPr>
        <p:pic>
          <p:nvPicPr>
            <p:cNvPr id="17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0911" y="2267489"/>
              <a:ext cx="6743701" cy="3617374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 Box 9"/>
            <p:cNvSpPr txBox="1">
              <a:spLocks noChangeArrowheads="1"/>
            </p:cNvSpPr>
            <p:nvPr/>
          </p:nvSpPr>
          <p:spPr bwMode="auto">
            <a:xfrm>
              <a:off x="2373312" y="5349522"/>
              <a:ext cx="1575683" cy="2734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72" tIns="50387" rIns="100772" bIns="50387">
              <a:spAutoFit/>
            </a:bodyPr>
            <a:lstStyle/>
            <a:p>
              <a:r>
                <a:rPr lang="it-IT" sz="1200" dirty="0">
                  <a:solidFill>
                    <a:srgbClr val="FF0000"/>
                  </a:solidFill>
                </a:rPr>
                <a:t>PLB 693 (2010) 227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9907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4512" y="923960"/>
            <a:ext cx="8652536" cy="503978"/>
          </a:xfrm>
        </p:spPr>
        <p:txBody>
          <a:bodyPr/>
          <a:lstStyle/>
          <a:p>
            <a:r>
              <a:rPr lang="it-IT" sz="2000" dirty="0">
                <a:solidFill>
                  <a:srgbClr val="003399"/>
                </a:solidFill>
              </a:rPr>
              <a:t>SIDIS </a:t>
            </a:r>
            <a:r>
              <a:rPr lang="it-IT" sz="2000" b="0" dirty="0">
                <a:solidFill>
                  <a:srgbClr val="003399"/>
                </a:solidFill>
              </a:rPr>
              <a:t>su bersaglio polarizzato longitudinalmente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44514" y="289718"/>
            <a:ext cx="6949681" cy="502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695" tIns="50350" rIns="100695" bIns="5035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5pPr>
            <a:lvl6pPr marL="503657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6pPr>
            <a:lvl7pPr marL="1007317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7pPr>
            <a:lvl8pPr marL="1510976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8pPr>
            <a:lvl9pPr marL="2014632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28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istribuzioni</a:t>
            </a:r>
            <a:r>
              <a:rPr lang="en-US" sz="28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8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8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licita</a:t>
            </a:r>
            <a:r>
              <a:rPr lang="en-US" sz="28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’</a:t>
            </a:r>
            <a:endParaRPr lang="en-US" sz="2800" b="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52" y="2435898"/>
            <a:ext cx="6384396" cy="4490307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696912" y="1511935"/>
            <a:ext cx="8316516" cy="839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2" tIns="50387" rIns="100772" bIns="50387"/>
          <a:lstStyle/>
          <a:p>
            <a:pPr marL="258931" indent="-258931" eaLnBrk="0"/>
            <a:r>
              <a:rPr lang="it-IT" sz="2000" b="1" dirty="0">
                <a:solidFill>
                  <a:srgbClr val="FF0000"/>
                </a:solidFill>
              </a:rPr>
              <a:t>distribuzioni di </a:t>
            </a:r>
            <a:r>
              <a:rPr lang="it-IT" sz="2000" b="1" dirty="0" err="1">
                <a:solidFill>
                  <a:srgbClr val="FF0000"/>
                </a:solidFill>
              </a:rPr>
              <a:t>elicita’</a:t>
            </a:r>
            <a:r>
              <a:rPr lang="it-IT" sz="2000" b="1" dirty="0">
                <a:solidFill>
                  <a:srgbClr val="FF0000"/>
                </a:solidFill>
              </a:rPr>
              <a:t> dalle asimmetrie su p e d </a:t>
            </a:r>
          </a:p>
          <a:p>
            <a:pPr marL="258931" indent="-258931" eaLnBrk="0"/>
            <a:r>
              <a:rPr lang="it-IT" sz="2000" dirty="0">
                <a:solidFill>
                  <a:srgbClr val="FF0000"/>
                </a:solidFill>
              </a:rPr>
              <a:t>(LO, Q</a:t>
            </a:r>
            <a:r>
              <a:rPr lang="it-IT" sz="2000" baseline="30000" dirty="0">
                <a:solidFill>
                  <a:srgbClr val="FF0000"/>
                </a:solidFill>
              </a:rPr>
              <a:t>2</a:t>
            </a:r>
            <a:r>
              <a:rPr lang="it-IT" sz="1800" dirty="0">
                <a:solidFill>
                  <a:srgbClr val="FF0000"/>
                </a:solidFill>
              </a:rPr>
              <a:t> = 3 </a:t>
            </a:r>
            <a:r>
              <a:rPr lang="it-IT" sz="1800" dirty="0" smtClean="0">
                <a:solidFill>
                  <a:srgbClr val="FF0000"/>
                </a:solidFill>
              </a:rPr>
              <a:t>GeV</a:t>
            </a:r>
            <a:r>
              <a:rPr lang="it-IT" sz="1800" baseline="30000" dirty="0" smtClean="0">
                <a:solidFill>
                  <a:srgbClr val="FF0000"/>
                </a:solidFill>
              </a:rPr>
              <a:t>2</a:t>
            </a:r>
            <a:r>
              <a:rPr lang="it-IT" sz="1800" dirty="0" smtClean="0">
                <a:solidFill>
                  <a:srgbClr val="FF0000"/>
                </a:solidFill>
              </a:rPr>
              <a:t>)</a:t>
            </a:r>
            <a:r>
              <a:rPr lang="it-IT" sz="2000" dirty="0" smtClean="0">
                <a:solidFill>
                  <a:srgbClr val="FF0000"/>
                </a:solidFill>
              </a:rPr>
              <a:t> 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7308455" y="3023872"/>
            <a:ext cx="2136875" cy="322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72" tIns="50387" rIns="100772" bIns="50387">
            <a:spAutoFit/>
          </a:bodyPr>
          <a:lstStyle/>
          <a:p>
            <a:r>
              <a:rPr lang="it-IT" sz="1500">
                <a:solidFill>
                  <a:schemeClr val="bg2"/>
                </a:solidFill>
              </a:rPr>
              <a:t>curve: fit DSSV (NLO)</a:t>
            </a:r>
          </a:p>
        </p:txBody>
      </p:sp>
      <p:grpSp>
        <p:nvGrpSpPr>
          <p:cNvPr id="22" name="Group 16"/>
          <p:cNvGrpSpPr>
            <a:grpSpLocks/>
          </p:cNvGrpSpPr>
          <p:nvPr/>
        </p:nvGrpSpPr>
        <p:grpSpPr bwMode="auto">
          <a:xfrm>
            <a:off x="4956310" y="5550760"/>
            <a:ext cx="4714793" cy="1252946"/>
            <a:chOff x="2832" y="3136"/>
            <a:chExt cx="2694" cy="716"/>
          </a:xfrm>
        </p:grpSpPr>
        <p:sp>
          <p:nvSpPr>
            <p:cNvPr id="23" name="Text Box 14"/>
            <p:cNvSpPr txBox="1">
              <a:spLocks noChangeArrowheads="1"/>
            </p:cNvSpPr>
            <p:nvPr/>
          </p:nvSpPr>
          <p:spPr bwMode="auto">
            <a:xfrm>
              <a:off x="2832" y="3136"/>
              <a:ext cx="2694" cy="70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171450" indent="-1714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sz="2000">
                  <a:solidFill>
                    <a:srgbClr val="FF0000"/>
                  </a:solidFill>
                </a:rPr>
                <a:t>mare:</a:t>
              </a:r>
            </a:p>
            <a:p>
              <a:pPr eaLnBrk="1" hangingPunct="1">
                <a:buFontTx/>
                <a:buChar char="•"/>
              </a:pPr>
              <a:r>
                <a:rPr lang="it-IT" sz="2000">
                  <a:solidFill>
                    <a:srgbClr val="FF0000"/>
                  </a:solidFill>
                </a:rPr>
                <a:t>tutte compatibili con zero</a:t>
              </a:r>
            </a:p>
            <a:p>
              <a:pPr eaLnBrk="1" hangingPunct="1">
                <a:buFontTx/>
                <a:buChar char="•"/>
              </a:pPr>
              <a:r>
                <a:rPr lang="it-IT" sz="2000">
                  <a:solidFill>
                    <a:srgbClr val="FF0000"/>
                  </a:solidFill>
                </a:rPr>
                <a:t>nessuna evidenza di valori negativi </a:t>
              </a:r>
              <a:br>
                <a:rPr lang="it-IT" sz="2000">
                  <a:solidFill>
                    <a:srgbClr val="FF0000"/>
                  </a:solidFill>
                </a:rPr>
              </a:br>
              <a:r>
                <a:rPr lang="it-IT" sz="2000">
                  <a:solidFill>
                    <a:srgbClr val="FF0000"/>
                  </a:solidFill>
                </a:rPr>
                <a:t>o di cambio di segno per</a:t>
              </a:r>
            </a:p>
          </p:txBody>
        </p:sp>
        <p:graphicFrame>
          <p:nvGraphicFramePr>
            <p:cNvPr id="24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9994670"/>
                </p:ext>
              </p:extLst>
            </p:nvPr>
          </p:nvGraphicFramePr>
          <p:xfrm>
            <a:off x="4752" y="3632"/>
            <a:ext cx="248" cy="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3319" name="Equation" r:id="rId4" imgW="228600" imgH="203040" progId="Equation.3">
                    <p:embed/>
                  </p:oleObj>
                </mc:Choice>
                <mc:Fallback>
                  <p:oleObj name="Equation" r:id="rId4" imgW="22860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52" y="3632"/>
                          <a:ext cx="248" cy="2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8590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Rectangle 3"/>
          <p:cNvSpPr>
            <a:spLocks noGrp="1" noChangeArrowheads="1"/>
          </p:cNvSpPr>
          <p:nvPr>
            <p:ph type="title"/>
          </p:nvPr>
        </p:nvSpPr>
        <p:spPr>
          <a:xfrm>
            <a:off x="544512" y="297764"/>
            <a:ext cx="8703860" cy="532581"/>
          </a:xfrm>
        </p:spPr>
        <p:txBody>
          <a:bodyPr lIns="100695" tIns="50350" rIns="100695" bIns="50350"/>
          <a:lstStyle/>
          <a:p>
            <a:pPr eaLnBrk="1" hangingPunct="1"/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Il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Contributo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del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Gluone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allo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Spin del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Nucleone</a:t>
            </a:r>
            <a:endParaRPr lang="en-US" sz="2800" b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540784" y="1219950"/>
            <a:ext cx="8783794" cy="502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28" tIns="50366" rIns="100728" bIns="50366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5pPr>
            <a:lvl6pPr marL="503763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6pPr>
            <a:lvl7pPr marL="1007525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7pPr>
            <a:lvl8pPr marL="1511289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8pPr>
            <a:lvl9pPr marL="2015050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Measurements of </a:t>
            </a:r>
            <a:r>
              <a:rPr lang="en-US" sz="2800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sz="2800" dirty="0" smtClean="0">
                <a:solidFill>
                  <a:srgbClr val="FF0000"/>
                </a:solidFill>
              </a:rPr>
              <a:t>g/g in DIS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1108405" y="2170664"/>
            <a:ext cx="8484526" cy="18371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100772" tIns="50387" rIns="100772" bIns="50387" anchor="ctr">
            <a:spAutoFit/>
          </a:bodyPr>
          <a:lstStyle/>
          <a:p>
            <a:pPr>
              <a:buClr>
                <a:srgbClr val="000099"/>
              </a:buClr>
            </a:pPr>
            <a:r>
              <a:rPr lang="en-US" sz="2600" b="1" dirty="0">
                <a:solidFill>
                  <a:srgbClr val="FF0000"/>
                </a:solidFill>
                <a:latin typeface="Arial" pitchFamily="34" charset="0"/>
              </a:rPr>
              <a:t>direct</a:t>
            </a:r>
          </a:p>
          <a:p>
            <a:pPr>
              <a:buClr>
                <a:srgbClr val="000099"/>
              </a:buClr>
            </a:pPr>
            <a:endParaRPr lang="en-US" sz="800" b="1" dirty="0">
              <a:solidFill>
                <a:srgbClr val="000099"/>
              </a:solidFill>
              <a:latin typeface="Arial" pitchFamily="34" charset="0"/>
            </a:endParaRPr>
          </a:p>
          <a:p>
            <a:pPr marL="285692" indent="-285692">
              <a:buClr>
                <a:srgbClr val="000099"/>
              </a:buClr>
              <a:buFont typeface="Arial" pitchFamily="34" charset="0"/>
              <a:buChar char="•"/>
            </a:pPr>
            <a:r>
              <a:rPr lang="en-US" sz="2600" b="1" dirty="0">
                <a:solidFill>
                  <a:srgbClr val="000099"/>
                </a:solidFill>
                <a:latin typeface="Arial" pitchFamily="34" charset="0"/>
              </a:rPr>
              <a:t>cross-section asymmetry for charm production</a:t>
            </a:r>
          </a:p>
          <a:p>
            <a:pPr marL="285692" indent="-285692">
              <a:buClr>
                <a:srgbClr val="000099"/>
              </a:buClr>
              <a:buFont typeface="Arial" pitchFamily="34" charset="0"/>
              <a:buChar char="•"/>
            </a:pPr>
            <a:endParaRPr lang="en-US" sz="800" b="1" dirty="0">
              <a:solidFill>
                <a:srgbClr val="000099"/>
              </a:solidFill>
              <a:latin typeface="Arial" pitchFamily="34" charset="0"/>
            </a:endParaRPr>
          </a:p>
          <a:p>
            <a:pPr marL="285692" indent="-285692">
              <a:buClr>
                <a:srgbClr val="000099"/>
              </a:buClr>
              <a:buFont typeface="Arial" pitchFamily="34" charset="0"/>
              <a:buChar char="•"/>
            </a:pPr>
            <a:r>
              <a:rPr lang="en-US" sz="2600" b="1" dirty="0">
                <a:solidFill>
                  <a:srgbClr val="000099"/>
                </a:solidFill>
                <a:latin typeface="Arial" pitchFamily="34" charset="0"/>
              </a:rPr>
              <a:t>cross-section asymmetry for high </a:t>
            </a:r>
            <a:r>
              <a:rPr lang="en-US" sz="2600" b="1" dirty="0" err="1">
                <a:solidFill>
                  <a:srgbClr val="000099"/>
                </a:solidFill>
                <a:latin typeface="Arial" pitchFamily="34" charset="0"/>
              </a:rPr>
              <a:t>p</a:t>
            </a:r>
            <a:r>
              <a:rPr lang="en-US" sz="2600" b="1" baseline="-25000" dirty="0" err="1">
                <a:solidFill>
                  <a:srgbClr val="000099"/>
                </a:solidFill>
                <a:latin typeface="Arial" pitchFamily="34" charset="0"/>
              </a:rPr>
              <a:t>T</a:t>
            </a:r>
            <a:r>
              <a:rPr lang="en-US" sz="2600" b="1" dirty="0">
                <a:solidFill>
                  <a:srgbClr val="000099"/>
                </a:solidFill>
                <a:latin typeface="Arial" pitchFamily="34" charset="0"/>
              </a:rPr>
              <a:t> hadron pairs</a:t>
            </a:r>
            <a:r>
              <a:rPr lang="en-US" sz="2600" b="1" i="1" dirty="0">
                <a:solidFill>
                  <a:srgbClr val="000099"/>
                </a:solidFill>
                <a:latin typeface="Arial" pitchFamily="34" charset="0"/>
              </a:rPr>
              <a:t>			</a:t>
            </a:r>
            <a:endParaRPr lang="en-US" sz="2200" i="1" dirty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1108405" y="3966271"/>
            <a:ext cx="8484526" cy="170463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100772" tIns="50387" rIns="100772" bIns="50387" anchor="ctr">
            <a:spAutoFit/>
          </a:bodyPr>
          <a:lstStyle/>
          <a:p>
            <a:pPr>
              <a:buClr>
                <a:srgbClr val="000099"/>
              </a:buClr>
            </a:pPr>
            <a:r>
              <a:rPr lang="en-US" sz="2600" b="1" dirty="0">
                <a:solidFill>
                  <a:srgbClr val="FF0000"/>
                </a:solidFill>
                <a:latin typeface="Arial" pitchFamily="34" charset="0"/>
              </a:rPr>
              <a:t>indirect</a:t>
            </a:r>
          </a:p>
          <a:p>
            <a:pPr>
              <a:buClr>
                <a:srgbClr val="000099"/>
              </a:buClr>
            </a:pPr>
            <a:endParaRPr lang="en-US" sz="800" b="1" dirty="0">
              <a:solidFill>
                <a:srgbClr val="000099"/>
              </a:solidFill>
              <a:latin typeface="Arial" pitchFamily="34" charset="0"/>
            </a:endParaRPr>
          </a:p>
          <a:p>
            <a:pPr marL="285692" indent="-285692">
              <a:buClr>
                <a:srgbClr val="000099"/>
              </a:buClr>
              <a:buFont typeface="Arial" pitchFamily="34" charset="0"/>
              <a:buChar char="•"/>
            </a:pPr>
            <a:r>
              <a:rPr lang="en-US" sz="2600" b="1" dirty="0">
                <a:solidFill>
                  <a:srgbClr val="000099"/>
                </a:solidFill>
                <a:latin typeface="Arial" pitchFamily="34" charset="0"/>
              </a:rPr>
              <a:t>scale violation of g</a:t>
            </a:r>
            <a:r>
              <a:rPr lang="en-US" sz="2600" b="1" baseline="-25000" dirty="0">
                <a:solidFill>
                  <a:srgbClr val="000099"/>
                </a:solidFill>
                <a:latin typeface="Arial" pitchFamily="34" charset="0"/>
              </a:rPr>
              <a:t>1</a:t>
            </a:r>
            <a:r>
              <a:rPr lang="en-US" sz="2600" b="1" dirty="0">
                <a:solidFill>
                  <a:srgbClr val="000099"/>
                </a:solidFill>
                <a:latin typeface="Arial" pitchFamily="34" charset="0"/>
              </a:rPr>
              <a:t>(x,Q2) (QCD fit</a:t>
            </a:r>
            <a:r>
              <a:rPr lang="en-US" sz="2600" b="1" dirty="0" smtClean="0">
                <a:solidFill>
                  <a:srgbClr val="000099"/>
                </a:solidFill>
                <a:latin typeface="Arial" pitchFamily="34" charset="0"/>
              </a:rPr>
              <a:t>)</a:t>
            </a:r>
          </a:p>
          <a:p>
            <a:pPr>
              <a:buClr>
                <a:srgbClr val="000099"/>
              </a:buClr>
            </a:pPr>
            <a:r>
              <a:rPr lang="en-US" sz="2600" b="1" dirty="0" smtClean="0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lang="en-US" sz="2600" b="1" dirty="0">
                <a:solidFill>
                  <a:srgbClr val="000099"/>
                </a:solidFill>
                <a:latin typeface="Arial" pitchFamily="34" charset="0"/>
              </a:rPr>
              <a:t>				</a:t>
            </a:r>
            <a:br>
              <a:rPr lang="en-US" sz="2600" b="1" dirty="0">
                <a:solidFill>
                  <a:srgbClr val="000099"/>
                </a:solidFill>
                <a:latin typeface="Arial" pitchFamily="34" charset="0"/>
              </a:rPr>
            </a:br>
            <a:r>
              <a:rPr lang="en-US" sz="2600" b="1" dirty="0" smtClean="0">
                <a:solidFill>
                  <a:srgbClr val="000099"/>
                </a:solidFill>
                <a:latin typeface="Arial" pitchFamily="34" charset="0"/>
              </a:rPr>
              <a:t>            </a:t>
            </a:r>
            <a:r>
              <a:rPr lang="en-US" sz="2200" i="1" dirty="0" smtClean="0">
                <a:solidFill>
                  <a:srgbClr val="000099"/>
                </a:solidFill>
                <a:latin typeface="Arial" pitchFamily="34" charset="0"/>
              </a:rPr>
              <a:t>SMC</a:t>
            </a:r>
            <a:r>
              <a:rPr lang="en-US" sz="2200" i="1" dirty="0">
                <a:solidFill>
                  <a:srgbClr val="000099"/>
                </a:solidFill>
                <a:latin typeface="Arial" pitchFamily="34" charset="0"/>
              </a:rPr>
              <a:t>, SLAC Experiments, HERMES, </a:t>
            </a:r>
            <a:r>
              <a:rPr lang="en-US" sz="2200" i="1" dirty="0" smtClean="0">
                <a:solidFill>
                  <a:srgbClr val="000099"/>
                </a:solidFill>
                <a:latin typeface="Arial" pitchFamily="34" charset="0"/>
              </a:rPr>
              <a:t>JLAB, COMPASS</a:t>
            </a:r>
            <a:endParaRPr lang="en-US" sz="2200" i="1" dirty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2292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540784" y="305550"/>
            <a:ext cx="8783794" cy="502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28" tIns="50366" rIns="100728" bIns="50366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5pPr>
            <a:lvl6pPr marL="503763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6pPr>
            <a:lvl7pPr marL="1007525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7pPr>
            <a:lvl8pPr marL="1511289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8pPr>
            <a:lvl9pPr marL="2015050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err="1" smtClean="0">
                <a:solidFill>
                  <a:srgbClr val="FF0000"/>
                </a:solidFill>
              </a:rPr>
              <a:t>Misure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dirette</a:t>
            </a:r>
            <a:r>
              <a:rPr lang="en-US" sz="2800" dirty="0" smtClean="0">
                <a:solidFill>
                  <a:srgbClr val="FF0000"/>
                </a:solidFill>
              </a:rPr>
              <a:t> di </a:t>
            </a:r>
            <a:r>
              <a:rPr lang="en-US" sz="2800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sz="2800" dirty="0" smtClean="0">
                <a:solidFill>
                  <a:srgbClr val="FF0000"/>
                </a:solidFill>
              </a:rPr>
              <a:t>g/g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44513" y="1189037"/>
            <a:ext cx="3315645" cy="44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358" tIns="48179" rIns="96358" bIns="48179">
            <a:spAutoFit/>
          </a:bodyPr>
          <a:lstStyle>
            <a:lvl1pPr defTabSz="874713"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74713"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74713"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74713"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74713"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b="1" dirty="0">
                <a:solidFill>
                  <a:srgbClr val="000099"/>
                </a:solidFill>
                <a:latin typeface="Arial" pitchFamily="34" charset="0"/>
              </a:rPr>
              <a:t>Photon Gluon Fusion</a:t>
            </a:r>
          </a:p>
        </p:txBody>
      </p:sp>
      <p:sp>
        <p:nvSpPr>
          <p:cNvPr id="18" name="Rectangle 11"/>
          <p:cNvSpPr txBox="1">
            <a:spLocks noChangeArrowheads="1"/>
          </p:cNvSpPr>
          <p:nvPr/>
        </p:nvSpPr>
        <p:spPr bwMode="auto">
          <a:xfrm>
            <a:off x="5366544" y="2103439"/>
            <a:ext cx="4368271" cy="43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28" tIns="50366" rIns="100728" bIns="50366" numCol="1" anchor="t" anchorCtr="0" compatLnSpc="1">
            <a:prstTxWarp prst="textNoShape">
              <a:avLst/>
            </a:prstTxWarp>
          </a:bodyPr>
          <a:lstStyle>
            <a:lvl1pPr marL="258877" indent="-258877" algn="l" rtl="0" eaLnBrk="0" fontAlgn="base" hangingPunct="0">
              <a:spcBef>
                <a:spcPct val="20000"/>
              </a:spcBef>
              <a:spcAft>
                <a:spcPct val="0"/>
              </a:spcAft>
              <a:defRPr sz="2200" b="1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690925" indent="-18716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2200">
                <a:solidFill>
                  <a:srgbClr val="FF0000"/>
                </a:solidFill>
                <a:latin typeface="+mn-lt"/>
              </a:defRPr>
            </a:lvl2pPr>
            <a:lvl3pPr marL="1192939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96701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4pPr>
            <a:lvl5pPr marL="2200463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5pPr>
            <a:lvl6pPr marL="2704224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6pPr>
            <a:lvl7pPr marL="3207987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7pPr>
            <a:lvl8pPr marL="3711751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8pPr>
            <a:lvl9pPr marL="4215513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9pPr>
          </a:lstStyle>
          <a:p>
            <a:pPr marL="457105" indent="-362155" defTabSz="963996"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q = c    </a:t>
            </a:r>
            <a:r>
              <a:rPr lang="en-US" sz="2000" dirty="0">
                <a:solidFill>
                  <a:srgbClr val="000099"/>
                </a:solidFill>
              </a:rPr>
              <a:t>cross section difference</a:t>
            </a:r>
            <a:br>
              <a:rPr lang="en-US" sz="2000" dirty="0">
                <a:solidFill>
                  <a:srgbClr val="000099"/>
                </a:solidFill>
              </a:rPr>
            </a:br>
            <a:r>
              <a:rPr lang="en-US" sz="2000" dirty="0">
                <a:solidFill>
                  <a:srgbClr val="000099"/>
                </a:solidFill>
              </a:rPr>
              <a:t>in </a:t>
            </a:r>
            <a:r>
              <a:rPr lang="en-US" sz="2000" dirty="0"/>
              <a:t>charmed meson production</a:t>
            </a:r>
          </a:p>
          <a:p>
            <a:pPr marL="457105" indent="-362155" defTabSz="963996"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sz="2000" i="1" dirty="0">
                <a:solidFill>
                  <a:srgbClr val="000099"/>
                </a:solidFill>
              </a:rPr>
              <a:t>	</a:t>
            </a:r>
            <a:r>
              <a:rPr lang="en-US" sz="2000" b="0" dirty="0">
                <a:solidFill>
                  <a:srgbClr val="000099"/>
                </a:solidFill>
              </a:rPr>
              <a:t>→ theory well understood</a:t>
            </a:r>
          </a:p>
          <a:p>
            <a:pPr marL="457105" indent="-362155" defTabSz="963996"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sz="2000" b="0" dirty="0">
                <a:solidFill>
                  <a:srgbClr val="000099"/>
                </a:solidFill>
              </a:rPr>
              <a:t>	→ experiment challenging</a:t>
            </a:r>
          </a:p>
          <a:p>
            <a:pPr marL="457105" indent="-362155" defTabSz="963996"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sz="2000" b="0" dirty="0">
                <a:solidFill>
                  <a:srgbClr val="000099"/>
                </a:solidFill>
              </a:rPr>
              <a:t>     </a:t>
            </a:r>
            <a:r>
              <a:rPr lang="en-US" sz="2000" dirty="0">
                <a:solidFill>
                  <a:srgbClr val="000099"/>
                </a:solidFill>
              </a:rPr>
              <a:t>COMPASS</a:t>
            </a:r>
          </a:p>
          <a:p>
            <a:pPr marL="457105" indent="-362155" defTabSz="963996" eaLnBrk="1" hangingPunct="1">
              <a:lnSpc>
                <a:spcPct val="100000"/>
              </a:lnSpc>
              <a:spcBef>
                <a:spcPts val="600"/>
              </a:spcBef>
            </a:pPr>
            <a:endParaRPr lang="en-US" sz="800" i="1" dirty="0">
              <a:solidFill>
                <a:srgbClr val="000099"/>
              </a:solidFill>
            </a:endParaRPr>
          </a:p>
          <a:p>
            <a:pPr marL="457105" indent="-362155" defTabSz="963996"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q = </a:t>
            </a:r>
            <a:r>
              <a:rPr lang="en-US" sz="2000" dirty="0" err="1"/>
              <a:t>u,d,s</a:t>
            </a:r>
            <a:r>
              <a:rPr lang="en-US" sz="2000" dirty="0"/>
              <a:t>   </a:t>
            </a:r>
            <a:r>
              <a:rPr lang="en-US" sz="2000" dirty="0">
                <a:solidFill>
                  <a:srgbClr val="000099"/>
                </a:solidFill>
              </a:rPr>
              <a:t>cross section difference in 2+1 jet production: events with </a:t>
            </a:r>
            <a:br>
              <a:rPr lang="en-US" sz="2000" dirty="0">
                <a:solidFill>
                  <a:srgbClr val="000099"/>
                </a:solidFill>
              </a:rPr>
            </a:br>
            <a:r>
              <a:rPr lang="en-US" sz="2000" dirty="0"/>
              <a:t>hadrons with high-</a:t>
            </a:r>
            <a:r>
              <a:rPr lang="en-US" sz="2000" dirty="0" err="1"/>
              <a:t>p</a:t>
            </a:r>
            <a:r>
              <a:rPr lang="en-US" sz="2000" baseline="-25000" dirty="0" err="1"/>
              <a:t>t</a:t>
            </a:r>
            <a:endParaRPr lang="en-US" sz="2000" baseline="-25000" dirty="0"/>
          </a:p>
          <a:p>
            <a:pPr marL="457105" indent="-362155" defTabSz="963996"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rgbClr val="000099"/>
                </a:solidFill>
              </a:rPr>
              <a:t> </a:t>
            </a:r>
            <a:r>
              <a:rPr lang="en-US" sz="2000" i="1" dirty="0">
                <a:solidFill>
                  <a:srgbClr val="000099"/>
                </a:solidFill>
              </a:rPr>
              <a:t>	</a:t>
            </a:r>
            <a:r>
              <a:rPr lang="en-US" sz="2000" b="0" dirty="0">
                <a:solidFill>
                  <a:srgbClr val="000099"/>
                </a:solidFill>
              </a:rPr>
              <a:t>→ experiment easy</a:t>
            </a:r>
          </a:p>
          <a:p>
            <a:pPr marL="457105" indent="-362155" defTabSz="963996"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sz="2000" b="0" dirty="0">
                <a:solidFill>
                  <a:srgbClr val="000099"/>
                </a:solidFill>
              </a:rPr>
              <a:t>	→ theory more difficult</a:t>
            </a:r>
          </a:p>
          <a:p>
            <a:pPr marL="457105" indent="-362155" defTabSz="963996"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rgbClr val="000099"/>
                </a:solidFill>
              </a:rPr>
              <a:t>     COMPASS &amp; HERMES</a:t>
            </a:r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2206925"/>
            <a:ext cx="4191000" cy="3893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6138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773115" y="1646237"/>
            <a:ext cx="8305799" cy="53340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54" tIns="45677" rIns="91354" bIns="45677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Rectangle 3"/>
          <p:cNvSpPr>
            <a:spLocks noGrp="1" noChangeArrowheads="1"/>
          </p:cNvSpPr>
          <p:nvPr>
            <p:ph type="title"/>
          </p:nvPr>
        </p:nvSpPr>
        <p:spPr>
          <a:xfrm>
            <a:off x="529031" y="146087"/>
            <a:ext cx="6949681" cy="1302012"/>
          </a:xfrm>
        </p:spPr>
        <p:txBody>
          <a:bodyPr lIns="100695" tIns="50350" rIns="100695" bIns="50350"/>
          <a:lstStyle/>
          <a:p>
            <a:pPr eaLnBrk="1" hangingPunct="1">
              <a:lnSpc>
                <a:spcPct val="150000"/>
              </a:lnSpc>
            </a:pPr>
            <a:r>
              <a:rPr lang="en-GB" sz="28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Physics Case di COMPASS</a:t>
            </a:r>
            <a:r>
              <a:rPr lang="en-GB" sz="28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28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en-GB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… </a:t>
            </a:r>
            <a:r>
              <a:rPr lang="en-GB" sz="2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da un talk a </a:t>
            </a:r>
            <a:r>
              <a:rPr lang="en-GB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SPIN 2000</a:t>
            </a:r>
            <a:endParaRPr lang="en-US" sz="2400" b="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43781" y="1715381"/>
            <a:ext cx="8568531" cy="5264856"/>
            <a:chOff x="1043781" y="1715381"/>
            <a:chExt cx="8568531" cy="5264856"/>
          </a:xfrm>
        </p:grpSpPr>
        <p:sp>
          <p:nvSpPr>
            <p:cNvPr id="9" name="Rectangle 3"/>
            <p:cNvSpPr txBox="1">
              <a:spLocks noChangeArrowheads="1"/>
            </p:cNvSpPr>
            <p:nvPr/>
          </p:nvSpPr>
          <p:spPr bwMode="auto">
            <a:xfrm>
              <a:off x="1043781" y="1715381"/>
              <a:ext cx="8568531" cy="5264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00673" tIns="50339" rIns="100673" bIns="50339" numCol="1" anchor="t" anchorCtr="0" compatLnSpc="1">
              <a:prstTxWarp prst="textNoShape">
                <a:avLst/>
              </a:prstTxWarp>
            </a:bodyPr>
            <a:lstStyle>
              <a:lvl1pPr marL="258763" indent="-258763" algn="l" defTabSz="1008063" rtl="0" eaLnBrk="0" fontAlgn="base" hangingPunct="0">
                <a:spcBef>
                  <a:spcPct val="20000"/>
                </a:spcBef>
                <a:spcAft>
                  <a:spcPct val="0"/>
                </a:spcAft>
                <a:defRPr sz="2600">
                  <a:solidFill>
                    <a:srgbClr val="FF0000"/>
                  </a:solidFill>
                  <a:latin typeface="+mn-lt"/>
                  <a:ea typeface="+mn-ea"/>
                  <a:cs typeface="+mn-cs"/>
                </a:defRPr>
              </a:lvl1pPr>
              <a:lvl2pPr marL="690563" indent="-187325" algn="l" defTabSz="10080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defRPr sz="2200">
                  <a:solidFill>
                    <a:srgbClr val="FF0000"/>
                  </a:solidFill>
                  <a:latin typeface="+mn-lt"/>
                </a:defRPr>
              </a:lvl2pPr>
              <a:lvl3pPr marL="1193800" indent="-185738" algn="l" defTabSz="1008063" rtl="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rgbClr val="FF0000"/>
                  </a:solidFill>
                  <a:latin typeface="+mn-lt"/>
                </a:defRPr>
              </a:lvl3pPr>
              <a:lvl4pPr marL="1697038" indent="-185738" algn="l" defTabSz="1008063" rtl="0" eaLnBrk="0" fontAlgn="base" hangingPunct="0">
                <a:spcBef>
                  <a:spcPct val="20000"/>
                </a:spcBef>
                <a:spcAft>
                  <a:spcPct val="0"/>
                </a:spcAft>
                <a:defRPr sz="1500">
                  <a:solidFill>
                    <a:srgbClr val="FF0000"/>
                  </a:solidFill>
                  <a:latin typeface="+mn-lt"/>
                </a:defRPr>
              </a:lvl4pPr>
              <a:lvl5pPr marL="2201863" indent="-185738" algn="l" defTabSz="1008063" rtl="0" eaLnBrk="0" fontAlgn="base" hangingPunct="0">
                <a:spcBef>
                  <a:spcPct val="20000"/>
                </a:spcBef>
                <a:spcAft>
                  <a:spcPct val="0"/>
                </a:spcAft>
                <a:defRPr sz="1500">
                  <a:solidFill>
                    <a:srgbClr val="FF0000"/>
                  </a:solidFill>
                  <a:latin typeface="+mn-lt"/>
                </a:defRPr>
              </a:lvl5pPr>
              <a:lvl6pPr marL="2659063" indent="-185738" algn="l" defTabSz="1008063" rtl="0" fontAlgn="base">
                <a:spcBef>
                  <a:spcPct val="20000"/>
                </a:spcBef>
                <a:spcAft>
                  <a:spcPct val="0"/>
                </a:spcAft>
                <a:defRPr sz="1500">
                  <a:solidFill>
                    <a:srgbClr val="FF0000"/>
                  </a:solidFill>
                  <a:latin typeface="+mn-lt"/>
                </a:defRPr>
              </a:lvl6pPr>
              <a:lvl7pPr marL="3116263" indent="-185738" algn="l" defTabSz="1008063" rtl="0" fontAlgn="base">
                <a:spcBef>
                  <a:spcPct val="20000"/>
                </a:spcBef>
                <a:spcAft>
                  <a:spcPct val="0"/>
                </a:spcAft>
                <a:defRPr sz="1500">
                  <a:solidFill>
                    <a:srgbClr val="FF0000"/>
                  </a:solidFill>
                  <a:latin typeface="+mn-lt"/>
                </a:defRPr>
              </a:lvl7pPr>
              <a:lvl8pPr marL="3573463" indent="-185738" algn="l" defTabSz="1008063" rtl="0" fontAlgn="base">
                <a:spcBef>
                  <a:spcPct val="20000"/>
                </a:spcBef>
                <a:spcAft>
                  <a:spcPct val="0"/>
                </a:spcAft>
                <a:defRPr sz="1500">
                  <a:solidFill>
                    <a:srgbClr val="FF0000"/>
                  </a:solidFill>
                  <a:latin typeface="+mn-lt"/>
                </a:defRPr>
              </a:lvl8pPr>
              <a:lvl9pPr marL="4030663" indent="-185738" algn="l" defTabSz="1008063" rtl="0" fontAlgn="base">
                <a:spcBef>
                  <a:spcPct val="20000"/>
                </a:spcBef>
                <a:spcAft>
                  <a:spcPct val="0"/>
                </a:spcAft>
                <a:defRPr sz="1500">
                  <a:solidFill>
                    <a:srgbClr val="FF0000"/>
                  </a:solidFill>
                  <a:latin typeface="+mn-lt"/>
                </a:defRPr>
              </a:lvl9pPr>
            </a:lstStyle>
            <a:p>
              <a:pPr marL="363800" indent="-363800"/>
              <a:r>
                <a:rPr lang="en-GB" sz="2400" dirty="0">
                  <a:latin typeface="Arial" pitchFamily="34" charset="0"/>
                  <a:cs typeface="Arial" pitchFamily="34" charset="0"/>
                </a:rPr>
                <a:t>acknowledgement that it is still worthwhile to invest in</a:t>
              </a:r>
            </a:p>
            <a:p>
              <a:pPr marL="363800" indent="-363800"/>
              <a:r>
                <a:rPr lang="en-GB" sz="2400" dirty="0">
                  <a:latin typeface="Arial" pitchFamily="34" charset="0"/>
                  <a:cs typeface="Arial" pitchFamily="34" charset="0"/>
                </a:rPr>
                <a:t>trying to answer some questions which have been with</a:t>
              </a:r>
            </a:p>
            <a:p>
              <a:pPr marL="363800" indent="-363800"/>
              <a:r>
                <a:rPr lang="en-GB" sz="2400" dirty="0">
                  <a:latin typeface="Arial" pitchFamily="34" charset="0"/>
                  <a:cs typeface="Arial" pitchFamily="34" charset="0"/>
                </a:rPr>
                <a:t>us since 30 years</a:t>
              </a:r>
              <a:r>
                <a:rPr lang="en-GB" sz="2400" b="1" dirty="0">
                  <a:latin typeface="Arial" pitchFamily="34" charset="0"/>
                  <a:cs typeface="Arial" pitchFamily="34" charset="0"/>
                </a:rPr>
                <a:t/>
              </a:r>
              <a:br>
                <a:rPr lang="en-GB" sz="2400" b="1" dirty="0">
                  <a:latin typeface="Arial" pitchFamily="34" charset="0"/>
                  <a:cs typeface="Arial" pitchFamily="34" charset="0"/>
                </a:rPr>
              </a:br>
              <a:r>
                <a:rPr lang="en-GB" sz="1000" b="1" dirty="0">
                  <a:latin typeface="Arial" pitchFamily="34" charset="0"/>
                  <a:cs typeface="Arial" pitchFamily="34" charset="0"/>
                </a:rPr>
                <a:t> </a:t>
              </a:r>
              <a:endParaRPr lang="en-GB" sz="2400" b="1" dirty="0">
                <a:latin typeface="Arial" pitchFamily="34" charset="0"/>
                <a:cs typeface="Arial" pitchFamily="34" charset="0"/>
              </a:endParaRPr>
            </a:p>
            <a:p>
              <a:pPr marL="363800" indent="-363800">
                <a:buClr>
                  <a:srgbClr val="FF0000"/>
                </a:buClr>
                <a:buFont typeface="Wingdings" pitchFamily="2" charset="2"/>
                <a:buChar char="§"/>
              </a:pPr>
              <a:r>
                <a:rPr lang="en-GB" sz="2400" b="1" dirty="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how is a nucleon made up ?</a:t>
              </a:r>
            </a:p>
            <a:p>
              <a:pPr marL="363800" indent="-363800" algn="ctr"/>
              <a:r>
                <a:rPr lang="en-GB" sz="2400" b="1" dirty="0">
                  <a:latin typeface="Arial" pitchFamily="34" charset="0"/>
                  <a:cs typeface="Arial" pitchFamily="34" charset="0"/>
                </a:rPr>
                <a:t>! spin structure !</a:t>
              </a:r>
            </a:p>
            <a:p>
              <a:pPr marL="363800" indent="-363800">
                <a:buClr>
                  <a:srgbClr val="FF0000"/>
                </a:buClr>
                <a:buFont typeface="Wingdings" pitchFamily="2" charset="2"/>
                <a:buChar char="§"/>
              </a:pPr>
              <a:r>
                <a:rPr lang="en-GB" sz="2400" b="1" dirty="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are there non </a:t>
              </a:r>
              <a:r>
                <a:rPr lang="en-GB" sz="2400" b="1" dirty="0" err="1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qqq</a:t>
              </a:r>
              <a:r>
                <a:rPr lang="en-GB" sz="2400" b="1" dirty="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 or  </a:t>
              </a:r>
              <a:r>
                <a:rPr lang="en-GB" sz="2400" b="1" dirty="0" err="1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qq</a:t>
              </a:r>
              <a:r>
                <a:rPr lang="en-GB" sz="2400" b="1" dirty="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 hadrons ?</a:t>
              </a:r>
            </a:p>
            <a:p>
              <a:pPr marL="363800" indent="-363800" algn="ctr"/>
              <a:r>
                <a:rPr lang="en-GB" sz="2400" b="1" dirty="0">
                  <a:latin typeface="Arial" pitchFamily="34" charset="0"/>
                  <a:cs typeface="Arial" pitchFamily="34" charset="0"/>
                </a:rPr>
                <a:t>! exotics !</a:t>
              </a:r>
              <a:br>
                <a:rPr lang="en-GB" sz="2400" b="1" dirty="0">
                  <a:latin typeface="Arial" pitchFamily="34" charset="0"/>
                  <a:cs typeface="Arial" pitchFamily="34" charset="0"/>
                </a:rPr>
              </a:br>
              <a:endParaRPr lang="en-GB" sz="2400" b="1" dirty="0">
                <a:latin typeface="Arial" pitchFamily="34" charset="0"/>
                <a:cs typeface="Arial" pitchFamily="34" charset="0"/>
              </a:endParaRPr>
            </a:p>
            <a:p>
              <a:pPr marL="363800" indent="-363800" algn="ctr"/>
              <a:r>
                <a:rPr lang="en-GB" sz="2800" b="1" i="1" dirty="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fundamental problems of QCD</a:t>
              </a:r>
            </a:p>
            <a:p>
              <a:pPr marL="363800" indent="-363800"/>
              <a:r>
                <a:rPr lang="en-GB" sz="2400" b="1" dirty="0"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marL="363800" indent="-363800">
                <a:buClr>
                  <a:srgbClr val="FF0000"/>
                </a:buClr>
                <a:buFont typeface="Wingdings" pitchFamily="2" charset="2"/>
                <a:buChar char="§"/>
              </a:pPr>
              <a:r>
                <a:rPr lang="en-GB" sz="2400" b="1" dirty="0">
                  <a:latin typeface="Arial" pitchFamily="34" charset="0"/>
                  <a:cs typeface="Arial" pitchFamily="34" charset="0"/>
                </a:rPr>
                <a:t>role of the axial anomaly to the spin of the proton</a:t>
              </a:r>
            </a:p>
            <a:p>
              <a:pPr marL="363800" indent="-363800">
                <a:buClr>
                  <a:srgbClr val="FF0000"/>
                </a:buClr>
                <a:buFont typeface="Wingdings" pitchFamily="2" charset="2"/>
                <a:buChar char="§"/>
              </a:pPr>
              <a:r>
                <a:rPr lang="en-GB" sz="2400" b="1" dirty="0" err="1">
                  <a:latin typeface="Arial" pitchFamily="34" charset="0"/>
                  <a:cs typeface="Arial" pitchFamily="34" charset="0"/>
                </a:rPr>
                <a:t>glueballs</a:t>
              </a:r>
              <a:r>
                <a:rPr lang="en-GB" sz="2400" b="1" dirty="0">
                  <a:latin typeface="Arial" pitchFamily="34" charset="0"/>
                  <a:cs typeface="Arial" pitchFamily="34" charset="0"/>
                </a:rPr>
                <a:t>           non </a:t>
              </a:r>
              <a:r>
                <a:rPr lang="en-GB" sz="2400" b="1" dirty="0" err="1">
                  <a:latin typeface="Arial" pitchFamily="34" charset="0"/>
                  <a:cs typeface="Arial" pitchFamily="34" charset="0"/>
                </a:rPr>
                <a:t>abelian</a:t>
              </a:r>
              <a:r>
                <a:rPr lang="en-GB" sz="2400" b="1" dirty="0">
                  <a:latin typeface="Arial" pitchFamily="34" charset="0"/>
                  <a:cs typeface="Arial" pitchFamily="34" charset="0"/>
                </a:rPr>
                <a:t> nature of QCD</a:t>
              </a:r>
            </a:p>
          </p:txBody>
        </p:sp>
        <p:sp>
          <p:nvSpPr>
            <p:cNvPr id="13" name="AutoShape 4"/>
            <p:cNvSpPr>
              <a:spLocks noChangeArrowheads="1"/>
            </p:cNvSpPr>
            <p:nvPr/>
          </p:nvSpPr>
          <p:spPr bwMode="auto">
            <a:xfrm>
              <a:off x="2947422" y="6523037"/>
              <a:ext cx="672042" cy="251989"/>
            </a:xfrm>
            <a:prstGeom prst="leftRightArrow">
              <a:avLst>
                <a:gd name="adj1" fmla="val 50000"/>
                <a:gd name="adj2" fmla="val 57778"/>
              </a:avLst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6144" tIns="48072" rIns="96144" bIns="48072" anchor="ctr"/>
            <a:lstStyle/>
            <a:p>
              <a:endParaRPr lang="en-US" sz="20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Line 5"/>
            <p:cNvSpPr>
              <a:spLocks noChangeShapeType="1"/>
            </p:cNvSpPr>
            <p:nvPr/>
          </p:nvSpPr>
          <p:spPr bwMode="auto">
            <a:xfrm>
              <a:off x="4796102" y="4033489"/>
              <a:ext cx="168010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6144" tIns="48072" rIns="96144" bIns="48072"/>
            <a:lstStyle/>
            <a:p>
              <a:endParaRPr lang="en-US" sz="2000" b="1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5112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13" y="1722439"/>
            <a:ext cx="7543800" cy="5096384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922461" y="1189037"/>
            <a:ext cx="3276600" cy="41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72" tIns="50387" rIns="100772" bIns="50387" anchor="ctr">
            <a:spAutoFit/>
          </a:bodyPr>
          <a:lstStyle/>
          <a:p>
            <a:pPr>
              <a:buClr>
                <a:srgbClr val="000099"/>
              </a:buClr>
            </a:pPr>
            <a:r>
              <a:rPr lang="en-US" sz="2200" b="1" dirty="0" err="1" smtClean="0">
                <a:solidFill>
                  <a:srgbClr val="000099"/>
                </a:solidFill>
                <a:latin typeface="Arial" pitchFamily="34" charset="0"/>
              </a:rPr>
              <a:t>tutti</a:t>
            </a:r>
            <a:r>
              <a:rPr lang="en-US" sz="2200" b="1" dirty="0" smtClean="0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latin typeface="Arial" pitchFamily="34" charset="0"/>
              </a:rPr>
              <a:t>risultati</a:t>
            </a:r>
            <a:r>
              <a:rPr lang="en-US" sz="2200" b="1" dirty="0" smtClean="0">
                <a:solidFill>
                  <a:srgbClr val="000099"/>
                </a:solidFill>
                <a:latin typeface="Arial" pitchFamily="34" charset="0"/>
              </a:rPr>
              <a:t> LO</a:t>
            </a:r>
            <a:endParaRPr lang="en-US" sz="2200" b="1" dirty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>
          <a:xfrm>
            <a:off x="544512" y="297764"/>
            <a:ext cx="8703860" cy="532581"/>
          </a:xfrm>
        </p:spPr>
        <p:txBody>
          <a:bodyPr lIns="100695" tIns="50350" rIns="100695" bIns="50350"/>
          <a:lstStyle/>
          <a:p>
            <a:pPr eaLnBrk="1" hangingPunct="1"/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Il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Contributo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del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Gluone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allo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Spin del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Nucleone</a:t>
            </a:r>
            <a:endParaRPr lang="en-US" sz="2800" b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3869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Rectangle 3"/>
          <p:cNvSpPr>
            <a:spLocks noGrp="1" noChangeArrowheads="1"/>
          </p:cNvSpPr>
          <p:nvPr>
            <p:ph type="title"/>
          </p:nvPr>
        </p:nvSpPr>
        <p:spPr>
          <a:xfrm>
            <a:off x="529033" y="213889"/>
            <a:ext cx="6949681" cy="594148"/>
          </a:xfrm>
        </p:spPr>
        <p:txBody>
          <a:bodyPr lIns="100695" tIns="50350" rIns="100695" bIns="50350"/>
          <a:lstStyle/>
          <a:p>
            <a:pPr eaLnBrk="1" hangingPunct="1"/>
            <a:r>
              <a:rPr lang="en-US" sz="3200" cap="all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il</a:t>
            </a:r>
            <a:r>
              <a:rPr lang="en-US" sz="3200" cap="all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Puzzle DELLO SPIN</a:t>
            </a:r>
            <a:endParaRPr lang="en-US" sz="3200" b="0" cap="all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15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275" y="1417637"/>
            <a:ext cx="3619894" cy="562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>
          <a:xfrm>
            <a:off x="2449512" y="2260601"/>
            <a:ext cx="1809947" cy="757236"/>
          </a:xfrm>
          <a:prstGeom prst="rect">
            <a:avLst/>
          </a:prstGeom>
          <a:solidFill>
            <a:schemeClr val="bg1"/>
          </a:solidFill>
          <a:ln>
            <a:noFill/>
            <a:miter lim="800000"/>
            <a:headEnd/>
            <a:tailEnd/>
          </a:ln>
        </p:spPr>
        <p:txBody>
          <a:bodyPr lIns="91420" tIns="45711" rIns="91420" bIns="45711"/>
          <a:lstStyle>
            <a:lvl1pPr marL="258877" indent="-258877" algn="l" rtl="0" eaLnBrk="0" fontAlgn="base" hangingPunct="0">
              <a:spcBef>
                <a:spcPct val="20000"/>
              </a:spcBef>
              <a:spcAft>
                <a:spcPct val="0"/>
              </a:spcAft>
              <a:defRPr sz="2200" b="1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690925" indent="-18716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2200">
                <a:solidFill>
                  <a:srgbClr val="FF0000"/>
                </a:solidFill>
                <a:latin typeface="+mn-lt"/>
              </a:defRPr>
            </a:lvl2pPr>
            <a:lvl3pPr marL="1192939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96701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4pPr>
            <a:lvl5pPr marL="2200463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5pPr>
            <a:lvl6pPr marL="2704224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6pPr>
            <a:lvl7pPr marL="3207987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7pPr>
            <a:lvl8pPr marL="3711751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8pPr>
            <a:lvl9pPr marL="4215513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2800" dirty="0">
                <a:latin typeface="Symbol" pitchFamily="18" charset="2"/>
              </a:rPr>
              <a:t> D S </a:t>
            </a:r>
            <a:r>
              <a:rPr lang="en-US" sz="2800" dirty="0"/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~ 1/3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>
          <a:xfrm>
            <a:off x="4049713" y="2755835"/>
            <a:ext cx="2819399" cy="599299"/>
          </a:xfrm>
          <a:prstGeom prst="rect">
            <a:avLst/>
          </a:prstGeom>
          <a:solidFill>
            <a:schemeClr val="bg1"/>
          </a:solidFill>
          <a:ln>
            <a:noFill/>
            <a:miter lim="800000"/>
            <a:headEnd/>
            <a:tailEnd/>
          </a:ln>
        </p:spPr>
        <p:txBody>
          <a:bodyPr lIns="91420" tIns="45711" rIns="91420" bIns="45711"/>
          <a:lstStyle>
            <a:lvl1pPr marL="258877" indent="-258877" algn="l" rtl="0" eaLnBrk="0" fontAlgn="base" hangingPunct="0">
              <a:spcBef>
                <a:spcPct val="20000"/>
              </a:spcBef>
              <a:spcAft>
                <a:spcPct val="0"/>
              </a:spcAft>
              <a:defRPr sz="2200" b="1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690925" indent="-18716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2200">
                <a:solidFill>
                  <a:srgbClr val="FF0000"/>
                </a:solidFill>
                <a:latin typeface="+mn-lt"/>
              </a:defRPr>
            </a:lvl2pPr>
            <a:lvl3pPr marL="1192939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96701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4pPr>
            <a:lvl5pPr marL="2200463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5pPr>
            <a:lvl6pPr marL="2704224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6pPr>
            <a:lvl7pPr marL="3207987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7pPr>
            <a:lvl8pPr marL="3711751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8pPr>
            <a:lvl9pPr marL="4215513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3200" dirty="0">
                <a:latin typeface="Symbol" pitchFamily="18" charset="2"/>
              </a:rPr>
              <a:t> </a:t>
            </a:r>
            <a:r>
              <a:rPr lang="en-US" sz="3200" dirty="0" smtClean="0">
                <a:latin typeface="Symbol" pitchFamily="18" charset="2"/>
              </a:rPr>
              <a:t>D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g   piccolo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>
          <a:xfrm>
            <a:off x="1001714" y="4008437"/>
            <a:ext cx="8246665" cy="914400"/>
          </a:xfrm>
          <a:prstGeom prst="rect">
            <a:avLst/>
          </a:prstGeom>
          <a:solidFill>
            <a:schemeClr val="bg1"/>
          </a:solidFill>
          <a:ln>
            <a:noFill/>
            <a:miter lim="800000"/>
            <a:headEnd/>
            <a:tailEnd/>
          </a:ln>
        </p:spPr>
        <p:txBody>
          <a:bodyPr lIns="91420" tIns="45711" rIns="91420" bIns="45711"/>
          <a:lstStyle>
            <a:lvl1pPr marL="258877" indent="-258877" algn="l" rtl="0" eaLnBrk="0" fontAlgn="base" hangingPunct="0">
              <a:spcBef>
                <a:spcPct val="20000"/>
              </a:spcBef>
              <a:spcAft>
                <a:spcPct val="0"/>
              </a:spcAft>
              <a:defRPr sz="2200" b="1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690925" indent="-18716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2200">
                <a:solidFill>
                  <a:srgbClr val="FF0000"/>
                </a:solidFill>
                <a:latin typeface="+mn-lt"/>
              </a:defRPr>
            </a:lvl2pPr>
            <a:lvl3pPr marL="1192939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96701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4pPr>
            <a:lvl5pPr marL="2200463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5pPr>
            <a:lvl6pPr marL="2704224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6pPr>
            <a:lvl7pPr marL="3207987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7pPr>
            <a:lvl8pPr marL="3711751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8pPr>
            <a:lvl9pPr marL="4215513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9pPr>
          </a:lstStyle>
          <a:p>
            <a:pPr marL="228552" indent="-228552" eaLnBrk="1" hangingPunct="1">
              <a:spcBef>
                <a:spcPct val="0"/>
              </a:spcBef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400" dirty="0" err="1" smtClean="0">
                <a:solidFill>
                  <a:srgbClr val="003399"/>
                </a:solidFill>
              </a:rPr>
              <a:t>necessita</a:t>
            </a:r>
            <a:r>
              <a:rPr lang="en-US" sz="2400" dirty="0" smtClean="0">
                <a:solidFill>
                  <a:srgbClr val="003399"/>
                </a:solidFill>
              </a:rPr>
              <a:t>’ di </a:t>
            </a:r>
            <a:r>
              <a:rPr lang="en-US" sz="2400" dirty="0" err="1" smtClean="0">
                <a:solidFill>
                  <a:srgbClr val="003399"/>
                </a:solidFill>
              </a:rPr>
              <a:t>accedere</a:t>
            </a:r>
            <a:r>
              <a:rPr lang="en-US" sz="2400" dirty="0" smtClean="0">
                <a:solidFill>
                  <a:srgbClr val="003399"/>
                </a:solidFill>
              </a:rPr>
              <a:t>  </a:t>
            </a:r>
            <a:r>
              <a:rPr lang="en-US" sz="2400" i="1" dirty="0" err="1"/>
              <a:t>L</a:t>
            </a:r>
            <a:r>
              <a:rPr lang="en-US" sz="2400" i="1" baseline="-25000" dirty="0" err="1"/>
              <a:t>q</a:t>
            </a:r>
            <a:r>
              <a:rPr lang="en-US" sz="2400" dirty="0">
                <a:solidFill>
                  <a:srgbClr val="008000"/>
                </a:solidFill>
              </a:rPr>
              <a:t>  </a:t>
            </a:r>
            <a:r>
              <a:rPr lang="en-US" sz="2400" dirty="0" smtClean="0">
                <a:solidFill>
                  <a:srgbClr val="003399"/>
                </a:solidFill>
              </a:rPr>
              <a:t>e</a:t>
            </a:r>
            <a:r>
              <a:rPr lang="en-US" sz="2400" dirty="0" smtClean="0">
                <a:solidFill>
                  <a:srgbClr val="008000"/>
                </a:solidFill>
              </a:rPr>
              <a:t>  </a:t>
            </a:r>
            <a:r>
              <a:rPr lang="en-US" sz="2400" i="1" dirty="0" err="1"/>
              <a:t>L</a:t>
            </a:r>
            <a:r>
              <a:rPr lang="en-US" sz="2400" i="1" baseline="-25000" dirty="0" err="1"/>
              <a:t>g</a:t>
            </a:r>
            <a:r>
              <a:rPr lang="en-US" sz="2400" dirty="0">
                <a:solidFill>
                  <a:srgbClr val="008000"/>
                </a:solidFill>
              </a:rPr>
              <a:t>    </a:t>
            </a:r>
            <a:r>
              <a:rPr lang="en-US" sz="2400" dirty="0">
                <a:solidFill>
                  <a:srgbClr val="003399"/>
                </a:solidFill>
                <a:sym typeface="Wingdings" pitchFamily="2" charset="2"/>
              </a:rPr>
              <a:t>   </a:t>
            </a:r>
            <a:r>
              <a:rPr lang="en-US" sz="2400" dirty="0" err="1">
                <a:solidFill>
                  <a:srgbClr val="003399"/>
                </a:solidFill>
              </a:rPr>
              <a:t>Ji</a:t>
            </a:r>
            <a:r>
              <a:rPr lang="en-US" sz="2400" dirty="0">
                <a:solidFill>
                  <a:srgbClr val="003399"/>
                </a:solidFill>
              </a:rPr>
              <a:t> sum rule</a:t>
            </a:r>
            <a:endParaRPr lang="en-US" sz="2400" dirty="0">
              <a:solidFill>
                <a:srgbClr val="003399"/>
              </a:solidFill>
              <a:latin typeface="Symbol" pitchFamily="18" charset="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sz="2400" dirty="0">
                <a:solidFill>
                  <a:srgbClr val="003399"/>
                </a:solidFill>
                <a:cs typeface="Arial" pitchFamily="34" charset="0"/>
              </a:rPr>
              <a:t>                                                                  </a:t>
            </a: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 GPD</a:t>
            </a:r>
            <a:endParaRPr lang="en-US" sz="2400" dirty="0">
              <a:solidFill>
                <a:srgbClr val="003399"/>
              </a:solidFill>
              <a:cs typeface="Arial" pitchFamily="34" charset="0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>
          <a:xfrm>
            <a:off x="1001713" y="5303837"/>
            <a:ext cx="6629400" cy="838200"/>
          </a:xfrm>
          <a:prstGeom prst="rect">
            <a:avLst/>
          </a:prstGeom>
          <a:solidFill>
            <a:schemeClr val="bg1"/>
          </a:solidFill>
          <a:ln>
            <a:noFill/>
            <a:miter lim="800000"/>
            <a:headEnd/>
            <a:tailEnd/>
          </a:ln>
        </p:spPr>
        <p:txBody>
          <a:bodyPr lIns="91420" tIns="45711" rIns="91420" bIns="45711"/>
          <a:lstStyle>
            <a:lvl1pPr marL="258877" indent="-258877" algn="l" rtl="0" eaLnBrk="0" fontAlgn="base" hangingPunct="0">
              <a:spcBef>
                <a:spcPct val="20000"/>
              </a:spcBef>
              <a:spcAft>
                <a:spcPct val="0"/>
              </a:spcAft>
              <a:defRPr sz="2200" b="1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690925" indent="-18716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2200">
                <a:solidFill>
                  <a:srgbClr val="FF0000"/>
                </a:solidFill>
                <a:latin typeface="+mn-lt"/>
              </a:defRPr>
            </a:lvl2pPr>
            <a:lvl3pPr marL="1192939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96701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4pPr>
            <a:lvl5pPr marL="2200463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5pPr>
            <a:lvl6pPr marL="2704224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6pPr>
            <a:lvl7pPr marL="3207987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7pPr>
            <a:lvl8pPr marL="3711751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8pPr>
            <a:lvl9pPr marL="4215513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9pPr>
          </a:lstStyle>
          <a:p>
            <a:pPr marL="228552" indent="-228552" eaLnBrk="1" hangingPunct="1"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INTERESSE   CRESCENTE   NEGLI </a:t>
            </a:r>
            <a:r>
              <a:rPr lang="en-US" sz="24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4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latin typeface="Arial" pitchFamily="34" charset="0"/>
                <a:cs typeface="Arial" pitchFamily="34" charset="0"/>
              </a:rPr>
              <a:t>EFFETTI DI SPIN TRASVERSO</a:t>
            </a:r>
            <a:endParaRPr lang="en-US" sz="24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en-US" sz="24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sz="2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			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7508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5" grpId="0" animBg="1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2474913"/>
            <a:ext cx="8047038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2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3"/>
          <p:cNvSpPr>
            <a:spLocks noChangeArrowheads="1"/>
          </p:cNvSpPr>
          <p:nvPr/>
        </p:nvSpPr>
        <p:spPr bwMode="auto">
          <a:xfrm>
            <a:off x="544513" y="884238"/>
            <a:ext cx="9220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641" tIns="50323" rIns="100641" bIns="50323"/>
          <a:lstStyle/>
          <a:p>
            <a:pPr marL="258520" indent="-258520" defTabSz="1007123" hangingPunct="1">
              <a:lnSpc>
                <a:spcPct val="100000"/>
              </a:lnSpc>
              <a:buClrTx/>
              <a:buSzTx/>
            </a:pPr>
            <a:r>
              <a:rPr lang="en-US" sz="2000" b="1" dirty="0">
                <a:solidFill>
                  <a:srgbClr val="000099"/>
                </a:solidFill>
              </a:rPr>
              <a:t>three distribution functions are necessary to describe the quark structure </a:t>
            </a:r>
          </a:p>
          <a:p>
            <a:pPr marL="258520" indent="-258520" defTabSz="1007123" hangingPunct="1">
              <a:lnSpc>
                <a:spcPct val="100000"/>
              </a:lnSpc>
              <a:buClrTx/>
              <a:buSzTx/>
            </a:pPr>
            <a:r>
              <a:rPr lang="en-US" sz="2000" b="1" dirty="0">
                <a:solidFill>
                  <a:srgbClr val="000099"/>
                </a:solidFill>
              </a:rPr>
              <a:t>of the nucleon at LO in the collinear case </a:t>
            </a:r>
            <a:r>
              <a:rPr lang="en-US" sz="2000" dirty="0">
                <a:solidFill>
                  <a:srgbClr val="000099"/>
                </a:solidFill>
              </a:rPr>
              <a:t>(Jaffe and </a:t>
            </a:r>
            <a:r>
              <a:rPr lang="en-US" sz="2000" dirty="0" err="1">
                <a:solidFill>
                  <a:srgbClr val="000099"/>
                </a:solidFill>
              </a:rPr>
              <a:t>Ji</a:t>
            </a:r>
            <a:r>
              <a:rPr lang="en-US" sz="2000" dirty="0">
                <a:solidFill>
                  <a:srgbClr val="000099"/>
                </a:solidFill>
              </a:rPr>
              <a:t>, 1991)</a:t>
            </a:r>
          </a:p>
        </p:txBody>
      </p:sp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93" y="1882785"/>
            <a:ext cx="7388225" cy="494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93" y="2789248"/>
            <a:ext cx="174942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2" y="3783016"/>
            <a:ext cx="1560513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513" y="4827588"/>
            <a:ext cx="22733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7" name="Text Box 3"/>
          <p:cNvSpPr>
            <a:spLocks noChangeArrowheads="1"/>
          </p:cNvSpPr>
          <p:nvPr/>
        </p:nvSpPr>
        <p:spPr bwMode="auto">
          <a:xfrm>
            <a:off x="544513" y="2087568"/>
            <a:ext cx="31242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641" tIns="50323" rIns="100641" bIns="50323"/>
          <a:lstStyle/>
          <a:p>
            <a:pPr marL="258520" indent="-258520" defTabSz="1007123" hangingPunct="1">
              <a:lnSpc>
                <a:spcPct val="100000"/>
              </a:lnSpc>
              <a:buClrTx/>
              <a:buSzTx/>
            </a:pPr>
            <a:r>
              <a:rPr lang="en-US" sz="2000" b="1" dirty="0" err="1">
                <a:solidFill>
                  <a:srgbClr val="FF0000"/>
                </a:solidFill>
              </a:rPr>
              <a:t>transversity</a:t>
            </a:r>
            <a:r>
              <a:rPr lang="en-US" sz="2000" b="1" dirty="0">
                <a:solidFill>
                  <a:srgbClr val="FF0000"/>
                </a:solidFill>
              </a:rPr>
              <a:t> PDF </a:t>
            </a:r>
            <a:r>
              <a:rPr lang="en-US" sz="2000" dirty="0">
                <a:solidFill>
                  <a:srgbClr val="000099"/>
                </a:solidFill>
              </a:rPr>
              <a:t/>
            </a:r>
            <a:br>
              <a:rPr lang="en-US" sz="2000" dirty="0">
                <a:solidFill>
                  <a:srgbClr val="000099"/>
                </a:solidFill>
              </a:rPr>
            </a:br>
            <a:r>
              <a:rPr lang="en-US" sz="1800" dirty="0">
                <a:solidFill>
                  <a:srgbClr val="000099"/>
                </a:solidFill>
              </a:rPr>
              <a:t>correlation between the </a:t>
            </a:r>
            <a:br>
              <a:rPr lang="en-US" sz="1800" dirty="0">
                <a:solidFill>
                  <a:srgbClr val="000099"/>
                </a:solidFill>
              </a:rPr>
            </a:br>
            <a:r>
              <a:rPr lang="en-US" sz="1800" dirty="0">
                <a:solidFill>
                  <a:srgbClr val="000099"/>
                </a:solidFill>
              </a:rPr>
              <a:t>transverse </a:t>
            </a:r>
            <a:r>
              <a:rPr lang="en-US" sz="1800" dirty="0" err="1">
                <a:solidFill>
                  <a:srgbClr val="000099"/>
                </a:solidFill>
              </a:rPr>
              <a:t>polarisation</a:t>
            </a:r>
            <a:r>
              <a:rPr lang="en-US" sz="1800" dirty="0">
                <a:solidFill>
                  <a:srgbClr val="000099"/>
                </a:solidFill>
              </a:rPr>
              <a:t> </a:t>
            </a:r>
            <a:br>
              <a:rPr lang="en-US" sz="1800" dirty="0">
                <a:solidFill>
                  <a:srgbClr val="000099"/>
                </a:solidFill>
              </a:rPr>
            </a:br>
            <a:r>
              <a:rPr lang="en-US" sz="1800" dirty="0">
                <a:solidFill>
                  <a:srgbClr val="000099"/>
                </a:solidFill>
              </a:rPr>
              <a:t>of the nucleon and the </a:t>
            </a:r>
            <a:br>
              <a:rPr lang="en-US" sz="1800" dirty="0">
                <a:solidFill>
                  <a:srgbClr val="000099"/>
                </a:solidFill>
              </a:rPr>
            </a:br>
            <a:r>
              <a:rPr lang="en-US" sz="1800" dirty="0">
                <a:solidFill>
                  <a:srgbClr val="000099"/>
                </a:solidFill>
              </a:rPr>
              <a:t>transverse </a:t>
            </a:r>
            <a:r>
              <a:rPr lang="en-US" sz="1800" dirty="0" err="1">
                <a:solidFill>
                  <a:srgbClr val="000099"/>
                </a:solidFill>
              </a:rPr>
              <a:t>polarisation</a:t>
            </a:r>
            <a:r>
              <a:rPr lang="en-US" sz="1800" dirty="0">
                <a:solidFill>
                  <a:srgbClr val="000099"/>
                </a:solidFill>
              </a:rPr>
              <a:t> </a:t>
            </a:r>
            <a:br>
              <a:rPr lang="en-US" sz="1800" dirty="0">
                <a:solidFill>
                  <a:srgbClr val="000099"/>
                </a:solidFill>
              </a:rPr>
            </a:br>
            <a:r>
              <a:rPr lang="en-US" sz="1800" dirty="0">
                <a:solidFill>
                  <a:srgbClr val="000099"/>
                </a:solidFill>
              </a:rPr>
              <a:t>of the quark</a:t>
            </a:r>
          </a:p>
        </p:txBody>
      </p:sp>
      <p:sp>
        <p:nvSpPr>
          <p:cNvPr id="22538" name="Rectangle 111"/>
          <p:cNvSpPr>
            <a:spLocks noChangeArrowheads="1"/>
          </p:cNvSpPr>
          <p:nvPr/>
        </p:nvSpPr>
        <p:spPr bwMode="auto">
          <a:xfrm>
            <a:off x="773113" y="3932238"/>
            <a:ext cx="1930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54" tIns="45677" rIns="91354" bIns="45677"/>
          <a:lstStyle/>
          <a:p>
            <a:pPr defTabSz="1007123" hangingPunct="1">
              <a:lnSpc>
                <a:spcPct val="85000"/>
              </a:lnSpc>
              <a:spcBef>
                <a:spcPct val="20000"/>
              </a:spcBef>
              <a:buClrTx/>
              <a:buSzTx/>
            </a:pPr>
            <a:r>
              <a:rPr lang="en-US" sz="1800" b="1" dirty="0">
                <a:solidFill>
                  <a:srgbClr val="FF0000"/>
                </a:solidFill>
              </a:rPr>
              <a:t>chiral odd</a:t>
            </a:r>
            <a:endParaRPr lang="en-US" sz="1700" b="1" dirty="0">
              <a:solidFill>
                <a:srgbClr val="FF0000"/>
              </a:solidFill>
            </a:endParaRPr>
          </a:p>
        </p:txBody>
      </p:sp>
      <p:sp>
        <p:nvSpPr>
          <p:cNvPr id="22539" name="Rectangle 115"/>
          <p:cNvSpPr>
            <a:spLocks noChangeArrowheads="1"/>
          </p:cNvSpPr>
          <p:nvPr/>
        </p:nvSpPr>
        <p:spPr bwMode="auto">
          <a:xfrm>
            <a:off x="773113" y="4389441"/>
            <a:ext cx="25146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54" tIns="45677" rIns="91354" bIns="45677"/>
          <a:lstStyle/>
          <a:p>
            <a:pPr defTabSz="1007123" hangingPunct="1">
              <a:lnSpc>
                <a:spcPct val="85000"/>
              </a:lnSpc>
              <a:spcBef>
                <a:spcPct val="20000"/>
              </a:spcBef>
              <a:buClrTx/>
              <a:buSzTx/>
            </a:pPr>
            <a:r>
              <a:rPr lang="en-US" sz="1800" b="1" dirty="0">
                <a:solidFill>
                  <a:srgbClr val="FF0000"/>
                </a:solidFill>
              </a:rPr>
              <a:t>can not be </a:t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rgbClr val="FF0000"/>
                </a:solidFill>
              </a:rPr>
              <a:t>   measured in </a:t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rgbClr val="FF0000"/>
                </a:solidFill>
              </a:rPr>
              <a:t>   inclusive DIS, </a:t>
            </a:r>
          </a:p>
          <a:p>
            <a:pPr defTabSz="1007123" hangingPunct="1">
              <a:lnSpc>
                <a:spcPct val="85000"/>
              </a:lnSpc>
              <a:spcBef>
                <a:spcPct val="20000"/>
              </a:spcBef>
              <a:buClrTx/>
              <a:buSzTx/>
            </a:pPr>
            <a:r>
              <a:rPr lang="en-US" sz="1800" b="1" dirty="0">
                <a:solidFill>
                  <a:srgbClr val="FF0000"/>
                </a:solidFill>
              </a:rPr>
              <a:t>   still poorly known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4" name="Title 26"/>
          <p:cNvSpPr>
            <a:spLocks/>
          </p:cNvSpPr>
          <p:nvPr/>
        </p:nvSpPr>
        <p:spPr bwMode="auto">
          <a:xfrm>
            <a:off x="530224" y="334923"/>
            <a:ext cx="6948488" cy="535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69696"/>
                  </a:outerShdw>
                </a:effectLst>
              </a14:hiddenEffects>
            </a:ext>
          </a:extLst>
        </p:spPr>
        <p:txBody>
          <a:bodyPr lIns="99069" tIns="51518" rIns="99069" bIns="51518" anchor="ctr">
            <a:spAutoFit/>
          </a:bodyPr>
          <a:lstStyle/>
          <a:p>
            <a:pPr defTabSz="1007123" hangingPunct="1">
              <a:lnSpc>
                <a:spcPct val="100000"/>
              </a:lnSpc>
              <a:buClrTx/>
              <a:buSzTx/>
            </a:pPr>
            <a:r>
              <a:rPr lang="en-US" sz="2800" b="1" dirty="0">
                <a:solidFill>
                  <a:srgbClr val="FF0000"/>
                </a:solidFill>
              </a:rPr>
              <a:t>The Structure of the Nucleon</a:t>
            </a: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8265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2" name="Rectangle 4"/>
          <p:cNvSpPr>
            <a:spLocks noChangeArrowheads="1"/>
          </p:cNvSpPr>
          <p:nvPr/>
        </p:nvSpPr>
        <p:spPr bwMode="auto">
          <a:xfrm>
            <a:off x="544513" y="884247"/>
            <a:ext cx="9220200" cy="106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684" tIns="50344" rIns="100684" bIns="50344"/>
          <a:lstStyle/>
          <a:p>
            <a:pPr marL="234730" indent="-234730" defTabSz="911961" hangingPunct="1">
              <a:lnSpc>
                <a:spcPct val="100000"/>
              </a:lnSpc>
              <a:spcBef>
                <a:spcPct val="20000"/>
              </a:spcBef>
              <a:buClrTx/>
              <a:buSzTx/>
            </a:pPr>
            <a:r>
              <a:rPr lang="en-US" sz="2000" b="1" dirty="0">
                <a:solidFill>
                  <a:srgbClr val="000099"/>
                </a:solidFill>
              </a:rPr>
              <a:t>taking into account the </a:t>
            </a:r>
            <a:r>
              <a:rPr lang="en-US" sz="2000" b="1" dirty="0">
                <a:solidFill>
                  <a:srgbClr val="006600"/>
                </a:solidFill>
              </a:rPr>
              <a:t>quark intrinsic transverse momentum </a:t>
            </a:r>
            <a:r>
              <a:rPr lang="en-US" sz="2000" b="1" i="1" dirty="0" err="1">
                <a:solidFill>
                  <a:srgbClr val="006600"/>
                </a:solidFill>
                <a:latin typeface="Times New Roman" pitchFamily="18" charset="0"/>
              </a:rPr>
              <a:t>k</a:t>
            </a:r>
            <a:r>
              <a:rPr lang="en-US" sz="2000" b="1" i="1" baseline="-25000" dirty="0" err="1">
                <a:solidFill>
                  <a:srgbClr val="006600"/>
                </a:solidFill>
                <a:latin typeface="Times New Roman" pitchFamily="18" charset="0"/>
              </a:rPr>
              <a:t>T</a:t>
            </a:r>
            <a:r>
              <a:rPr lang="en-US" sz="2000" b="1" i="1" baseline="-25000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000" b="1" dirty="0">
                <a:solidFill>
                  <a:srgbClr val="000099"/>
                </a:solidFill>
              </a:rPr>
              <a:t>,</a:t>
            </a:r>
          </a:p>
          <a:p>
            <a:pPr marL="234730" indent="-234730" defTabSz="911961" hangingPunct="1">
              <a:lnSpc>
                <a:spcPct val="100000"/>
              </a:lnSpc>
              <a:spcBef>
                <a:spcPct val="20000"/>
              </a:spcBef>
              <a:buClrTx/>
              <a:buSzTx/>
            </a:pPr>
            <a:r>
              <a:rPr lang="en-US" sz="2000" b="1" dirty="0">
                <a:solidFill>
                  <a:srgbClr val="000099"/>
                </a:solidFill>
              </a:rPr>
              <a:t>at leading order other </a:t>
            </a:r>
            <a:r>
              <a:rPr lang="en-US" sz="2000" b="1" dirty="0">
                <a:solidFill>
                  <a:srgbClr val="006600"/>
                </a:solidFill>
              </a:rPr>
              <a:t>6 TMD PDFs </a:t>
            </a:r>
            <a:r>
              <a:rPr lang="en-US" sz="2000" b="1" dirty="0">
                <a:solidFill>
                  <a:srgbClr val="000099"/>
                </a:solidFill>
              </a:rPr>
              <a:t>are needed for a full description </a:t>
            </a:r>
          </a:p>
          <a:p>
            <a:pPr marL="234730" indent="-234730" defTabSz="911961" hangingPunct="1">
              <a:lnSpc>
                <a:spcPct val="100000"/>
              </a:lnSpc>
              <a:spcBef>
                <a:spcPct val="20000"/>
              </a:spcBef>
              <a:buClrTx/>
              <a:buSzTx/>
            </a:pPr>
            <a:r>
              <a:rPr lang="en-US" sz="2000" b="1" dirty="0">
                <a:solidFill>
                  <a:srgbClr val="000099"/>
                </a:solidFill>
              </a:rPr>
              <a:t>of the nucleon quark structure</a:t>
            </a:r>
          </a:p>
        </p:txBody>
      </p:sp>
      <p:sp>
        <p:nvSpPr>
          <p:cNvPr id="18" name="Title 26"/>
          <p:cNvSpPr>
            <a:spLocks/>
          </p:cNvSpPr>
          <p:nvPr/>
        </p:nvSpPr>
        <p:spPr bwMode="auto">
          <a:xfrm>
            <a:off x="530224" y="334923"/>
            <a:ext cx="6948488" cy="535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69696"/>
                  </a:outerShdw>
                </a:effectLst>
              </a14:hiddenEffects>
            </a:ext>
          </a:extLst>
        </p:spPr>
        <p:txBody>
          <a:bodyPr lIns="99069" tIns="51518" rIns="99069" bIns="51518" anchor="ctr">
            <a:spAutoFit/>
          </a:bodyPr>
          <a:lstStyle/>
          <a:p>
            <a:pPr defTabSz="1007123" hangingPunct="1">
              <a:lnSpc>
                <a:spcPct val="100000"/>
              </a:lnSpc>
              <a:buClrTx/>
              <a:buSzTx/>
            </a:pPr>
            <a:r>
              <a:rPr lang="en-US" sz="2800" b="1" dirty="0">
                <a:solidFill>
                  <a:srgbClr val="FF0000"/>
                </a:solidFill>
              </a:rPr>
              <a:t>The Structure of the Nucleon</a:t>
            </a: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Rectangle 56"/>
          <p:cNvSpPr>
            <a:spLocks noChangeArrowheads="1"/>
          </p:cNvSpPr>
          <p:nvPr/>
        </p:nvSpPr>
        <p:spPr bwMode="auto">
          <a:xfrm>
            <a:off x="2754312" y="2027240"/>
            <a:ext cx="7326313" cy="48466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 anchor="ctr"/>
          <a:lstStyle/>
          <a:p>
            <a:pPr algn="ctr"/>
            <a:endParaRPr lang="it-IT">
              <a:solidFill>
                <a:srgbClr val="000099"/>
              </a:solidFill>
            </a:endParaRPr>
          </a:p>
        </p:txBody>
      </p:sp>
      <p:graphicFrame>
        <p:nvGraphicFramePr>
          <p:cNvPr id="21" name="Group 139"/>
          <p:cNvGraphicFramePr>
            <a:graphicFrameLocks noGrp="1"/>
          </p:cNvGraphicFramePr>
          <p:nvPr/>
        </p:nvGraphicFramePr>
        <p:xfrm>
          <a:off x="3952877" y="2332040"/>
          <a:ext cx="5459414" cy="4040851"/>
        </p:xfrm>
        <a:graphic>
          <a:graphicData uri="http://schemas.openxmlformats.org/drawingml/2006/table">
            <a:tbl>
              <a:tblPr/>
              <a:tblGrid>
                <a:gridCol w="496888"/>
                <a:gridCol w="1654175"/>
                <a:gridCol w="1655763"/>
                <a:gridCol w="1652588"/>
              </a:tblGrid>
              <a:tr h="43678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100783" marR="100783" marT="50398" marB="50398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U</a:t>
                      </a:r>
                    </a:p>
                  </a:txBody>
                  <a:tcPr marL="100783" marR="100783" marT="50398" marB="50398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L</a:t>
                      </a:r>
                    </a:p>
                  </a:txBody>
                  <a:tcPr marL="100783" marR="100783" marT="50398" marB="50398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T</a:t>
                      </a:r>
                    </a:p>
                  </a:txBody>
                  <a:tcPr marL="100783" marR="100783" marT="50398" marB="50398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2950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U</a:t>
                      </a:r>
                    </a:p>
                  </a:txBody>
                  <a:tcPr marL="100783" marR="100783" marT="50398" marB="50398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100783" marR="100783" marT="50398" marB="50398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100783" marR="100783" marT="50398" marB="50398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100783" marR="100783" marT="50398" marB="50398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66932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L</a:t>
                      </a:r>
                    </a:p>
                  </a:txBody>
                  <a:tcPr marL="100783" marR="100783" marT="50398" marB="50398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100783" marR="100783" marT="50398" marB="50398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100783" marR="100783" marT="50398" marB="50398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100783" marR="100783" marT="50398" marB="50398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24188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T</a:t>
                      </a:r>
                    </a:p>
                  </a:txBody>
                  <a:tcPr marL="100783" marR="100783" marT="50398" marB="50398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100783" marR="100783" marT="50398" marB="50398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100783" marR="100783" marT="50398" marB="50398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100783" marR="100783" marT="50398" marB="50398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2" name="Text Box 39"/>
          <p:cNvSpPr txBox="1">
            <a:spLocks noChangeArrowheads="1"/>
          </p:cNvSpPr>
          <p:nvPr/>
        </p:nvSpPr>
        <p:spPr bwMode="auto">
          <a:xfrm>
            <a:off x="2756926" y="4008438"/>
            <a:ext cx="1216588" cy="62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61" tIns="50382" rIns="100761" bIns="50382">
            <a:spAutoFit/>
          </a:bodyPr>
          <a:lstStyle>
            <a:lvl1pPr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2000" b="1">
                <a:solidFill>
                  <a:srgbClr val="000099"/>
                </a:solidFill>
              </a:rPr>
              <a:t>quark</a:t>
            </a:r>
            <a:br>
              <a:rPr lang="en-US" sz="2000" b="1">
                <a:solidFill>
                  <a:srgbClr val="000099"/>
                </a:solidFill>
              </a:rPr>
            </a:br>
            <a:r>
              <a:rPr lang="en-US" b="1">
                <a:solidFill>
                  <a:srgbClr val="000099"/>
                </a:solidFill>
              </a:rPr>
              <a:t>polarisation</a:t>
            </a:r>
          </a:p>
        </p:txBody>
      </p:sp>
      <p:sp>
        <p:nvSpPr>
          <p:cNvPr id="23" name="Text Box 40"/>
          <p:cNvSpPr txBox="1">
            <a:spLocks noChangeArrowheads="1"/>
          </p:cNvSpPr>
          <p:nvPr/>
        </p:nvSpPr>
        <p:spPr bwMode="auto">
          <a:xfrm>
            <a:off x="5629278" y="1951039"/>
            <a:ext cx="2271364" cy="40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61" tIns="50382" rIns="100761" bIns="50382">
            <a:spAutoFit/>
          </a:bodyPr>
          <a:lstStyle>
            <a:lvl1pPr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2000" b="1">
                <a:solidFill>
                  <a:srgbClr val="000099"/>
                </a:solidFill>
              </a:rPr>
              <a:t>nucleon </a:t>
            </a:r>
            <a:r>
              <a:rPr lang="en-US" b="1">
                <a:solidFill>
                  <a:srgbClr val="000099"/>
                </a:solidFill>
              </a:rPr>
              <a:t>polarisation</a:t>
            </a:r>
          </a:p>
        </p:txBody>
      </p:sp>
      <p:grpSp>
        <p:nvGrpSpPr>
          <p:cNvPr id="24" name="Group 87"/>
          <p:cNvGrpSpPr>
            <a:grpSpLocks/>
          </p:cNvGrpSpPr>
          <p:nvPr/>
        </p:nvGrpSpPr>
        <p:grpSpPr bwMode="auto">
          <a:xfrm>
            <a:off x="4486275" y="2814639"/>
            <a:ext cx="5583238" cy="2951163"/>
            <a:chOff x="2826" y="1565"/>
            <a:chExt cx="3517" cy="1859"/>
          </a:xfrm>
        </p:grpSpPr>
        <p:grpSp>
          <p:nvGrpSpPr>
            <p:cNvPr id="25" name="Group 75"/>
            <p:cNvGrpSpPr>
              <a:grpSpLocks/>
            </p:cNvGrpSpPr>
            <p:nvPr/>
          </p:nvGrpSpPr>
          <p:grpSpPr bwMode="auto">
            <a:xfrm>
              <a:off x="2826" y="1565"/>
              <a:ext cx="3000" cy="1859"/>
              <a:chOff x="1708" y="1615"/>
              <a:chExt cx="2721" cy="1686"/>
            </a:xfrm>
          </p:grpSpPr>
          <p:grpSp>
            <p:nvGrpSpPr>
              <p:cNvPr id="29" name="Group 72"/>
              <p:cNvGrpSpPr>
                <a:grpSpLocks/>
              </p:cNvGrpSpPr>
              <p:nvPr/>
            </p:nvGrpSpPr>
            <p:grpSpPr bwMode="auto">
              <a:xfrm>
                <a:off x="1708" y="1615"/>
                <a:ext cx="828" cy="491"/>
                <a:chOff x="1708" y="1615"/>
                <a:chExt cx="828" cy="491"/>
              </a:xfrm>
            </p:grpSpPr>
            <p:pic>
              <p:nvPicPr>
                <p:cNvPr id="38" name="Picture 59" descr="spinsa1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08" y="1728"/>
                  <a:ext cx="181" cy="1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aphicFrame>
              <p:nvGraphicFramePr>
                <p:cNvPr id="39" name="Object 60"/>
                <p:cNvGraphicFramePr>
                  <a:graphicFrameLocks noChangeAspect="1"/>
                </p:cNvGraphicFramePr>
                <p:nvPr/>
              </p:nvGraphicFramePr>
              <p:xfrm>
                <a:off x="1817" y="1615"/>
                <a:ext cx="269" cy="33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2023" name="Equation" r:id="rId4" imgW="142943" imgH="190590" progId="Equation.3">
                        <p:embed/>
                      </p:oleObj>
                    </mc:Choice>
                    <mc:Fallback>
                      <p:oleObj name="Equation" r:id="rId4" imgW="142943" imgH="19059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17" y="1615"/>
                              <a:ext cx="269" cy="33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40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1708" y="1934"/>
                  <a:ext cx="828" cy="1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00783" tIns="50392" rIns="100783" bIns="50392">
                  <a:spAutoFit/>
                </a:bodyPr>
                <a:lstStyle>
                  <a:lvl1pPr defTabSz="1008063" eaLnBrk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defTabSz="1008063" eaLnBrk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defTabSz="1008063" eaLnBrk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defTabSz="1008063" eaLnBrk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defTabSz="1008063" eaLnBrk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defTabSz="1008063" eaLnBrk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defTabSz="1008063" eaLnBrk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defTabSz="1008063" eaLnBrk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defTabSz="1008063" eaLnBrk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20000"/>
                    </a:spcBef>
                    <a:buClrTx/>
                    <a:buSzTx/>
                    <a:buFontTx/>
                    <a:buNone/>
                  </a:pPr>
                  <a:r>
                    <a:rPr lang="en-US" sz="1300" b="1" i="1">
                      <a:solidFill>
                        <a:srgbClr val="0000FF"/>
                      </a:solidFill>
                    </a:rPr>
                    <a:t>number density</a:t>
                  </a:r>
                </a:p>
              </p:txBody>
            </p:sp>
          </p:grpSp>
          <p:grpSp>
            <p:nvGrpSpPr>
              <p:cNvPr id="30" name="Group 73"/>
              <p:cNvGrpSpPr>
                <a:grpSpLocks/>
              </p:cNvGrpSpPr>
              <p:nvPr/>
            </p:nvGrpSpPr>
            <p:grpSpPr bwMode="auto">
              <a:xfrm>
                <a:off x="2689" y="2280"/>
                <a:ext cx="816" cy="493"/>
                <a:chOff x="2689" y="2280"/>
                <a:chExt cx="816" cy="493"/>
              </a:xfrm>
            </p:grpSpPr>
            <p:pic>
              <p:nvPicPr>
                <p:cNvPr id="35" name="Picture 63" descr="spinsc7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28" y="2400"/>
                  <a:ext cx="577" cy="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aphicFrame>
              <p:nvGraphicFramePr>
                <p:cNvPr id="36" name="Object 64"/>
                <p:cNvGraphicFramePr>
                  <a:graphicFrameLocks noChangeAspect="1"/>
                </p:cNvGraphicFramePr>
                <p:nvPr/>
              </p:nvGraphicFramePr>
              <p:xfrm>
                <a:off x="2689" y="2280"/>
                <a:ext cx="236" cy="33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2024" name="Equation" r:id="rId7" imgW="114300" imgH="190590" progId="Equation.3">
                        <p:embed/>
                      </p:oleObj>
                    </mc:Choice>
                    <mc:Fallback>
                      <p:oleObj name="Equation" r:id="rId7" imgW="114300" imgH="19059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689" y="2280"/>
                              <a:ext cx="236" cy="33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37" name="Text Box 65"/>
                <p:cNvSpPr txBox="1">
                  <a:spLocks noChangeArrowheads="1"/>
                </p:cNvSpPr>
                <p:nvPr/>
              </p:nvSpPr>
              <p:spPr bwMode="auto">
                <a:xfrm>
                  <a:off x="2822" y="2592"/>
                  <a:ext cx="468" cy="1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00783" tIns="50392" rIns="100783" bIns="50392">
                  <a:spAutoFit/>
                </a:bodyPr>
                <a:lstStyle>
                  <a:lvl1pPr defTabSz="1008063" eaLnBrk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defTabSz="1008063" eaLnBrk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defTabSz="1008063" eaLnBrk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defTabSz="1008063" eaLnBrk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defTabSz="1008063" eaLnBrk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defTabSz="1008063" eaLnBrk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defTabSz="1008063" eaLnBrk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defTabSz="1008063" eaLnBrk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defTabSz="1008063" eaLnBrk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20000"/>
                    </a:spcBef>
                    <a:buClrTx/>
                    <a:buSzTx/>
                    <a:buFontTx/>
                    <a:buNone/>
                  </a:pPr>
                  <a:r>
                    <a:rPr lang="en-US" b="1" i="1">
                      <a:solidFill>
                        <a:srgbClr val="0000FF"/>
                      </a:solidFill>
                    </a:rPr>
                    <a:t>helicity</a:t>
                  </a:r>
                </a:p>
              </p:txBody>
            </p:sp>
          </p:grpSp>
          <p:grpSp>
            <p:nvGrpSpPr>
              <p:cNvPr id="31" name="Group 74"/>
              <p:cNvGrpSpPr>
                <a:grpSpLocks/>
              </p:cNvGrpSpPr>
              <p:nvPr/>
            </p:nvGrpSpPr>
            <p:grpSpPr bwMode="auto">
              <a:xfrm>
                <a:off x="3600" y="2808"/>
                <a:ext cx="829" cy="493"/>
                <a:chOff x="3600" y="2808"/>
                <a:chExt cx="829" cy="493"/>
              </a:xfrm>
            </p:grpSpPr>
            <p:pic>
              <p:nvPicPr>
                <p:cNvPr id="32" name="Picture 67" descr="spinsa4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88" y="2880"/>
                  <a:ext cx="541" cy="2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aphicFrame>
              <p:nvGraphicFramePr>
                <p:cNvPr id="33" name="Object 68"/>
                <p:cNvGraphicFramePr>
                  <a:graphicFrameLocks noChangeAspect="1"/>
                </p:cNvGraphicFramePr>
                <p:nvPr/>
              </p:nvGraphicFramePr>
              <p:xfrm>
                <a:off x="3600" y="2808"/>
                <a:ext cx="222" cy="33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2025" name="Equation" r:id="rId10" imgW="104843" imgH="190590" progId="Equation.3">
                        <p:embed/>
                      </p:oleObj>
                    </mc:Choice>
                    <mc:Fallback>
                      <p:oleObj name="Equation" r:id="rId10" imgW="104843" imgH="19059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600" y="2808"/>
                              <a:ext cx="222" cy="33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34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3648" y="3120"/>
                  <a:ext cx="696" cy="1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00783" tIns="50392" rIns="100783" bIns="50392">
                  <a:spAutoFit/>
                </a:bodyPr>
                <a:lstStyle>
                  <a:lvl1pPr defTabSz="1008063" eaLnBrk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defTabSz="1008063" eaLnBrk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defTabSz="1008063" eaLnBrk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defTabSz="1008063" eaLnBrk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defTabSz="1008063" eaLnBrk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defTabSz="1008063" eaLnBrk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defTabSz="1008063" eaLnBrk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defTabSz="1008063" eaLnBrk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defTabSz="1008063" eaLnBrk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20000"/>
                    </a:spcBef>
                    <a:buClrTx/>
                    <a:buSzTx/>
                    <a:buFontTx/>
                    <a:buNone/>
                  </a:pPr>
                  <a:r>
                    <a:rPr lang="en-US" b="1" i="1">
                      <a:solidFill>
                        <a:srgbClr val="FF0000"/>
                      </a:solidFill>
                    </a:rPr>
                    <a:t>transversity</a:t>
                  </a:r>
                </a:p>
              </p:txBody>
            </p:sp>
          </p:grpSp>
        </p:grpSp>
        <p:graphicFrame>
          <p:nvGraphicFramePr>
            <p:cNvPr id="26" name="Object 16"/>
            <p:cNvGraphicFramePr>
              <a:graphicFrameLocks noChangeAspect="1"/>
            </p:cNvGraphicFramePr>
            <p:nvPr/>
          </p:nvGraphicFramePr>
          <p:xfrm>
            <a:off x="5963" y="3005"/>
            <a:ext cx="380" cy="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026" name="Equation" r:id="rId12" imgW="219143" imgH="142875" progId="Equation.3">
                    <p:embed/>
                  </p:oleObj>
                </mc:Choice>
                <mc:Fallback>
                  <p:oleObj name="Equation" r:id="rId12" imgW="219143" imgH="14287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63" y="3005"/>
                          <a:ext cx="380" cy="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6350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16"/>
            <p:cNvGraphicFramePr>
              <a:graphicFrameLocks noChangeAspect="1"/>
            </p:cNvGraphicFramePr>
            <p:nvPr/>
          </p:nvGraphicFramePr>
          <p:xfrm>
            <a:off x="4619" y="2621"/>
            <a:ext cx="273" cy="2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027" name="Equation" r:id="rId14" imgW="152400" imgH="123735" progId="Equation.3">
                    <p:embed/>
                  </p:oleObj>
                </mc:Choice>
                <mc:Fallback>
                  <p:oleObj name="Equation" r:id="rId14" imgW="152400" imgH="12373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19" y="2621"/>
                          <a:ext cx="273" cy="2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6350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16"/>
            <p:cNvGraphicFramePr>
              <a:graphicFrameLocks noChangeAspect="1"/>
            </p:cNvGraphicFramePr>
            <p:nvPr/>
          </p:nvGraphicFramePr>
          <p:xfrm>
            <a:off x="3691" y="1901"/>
            <a:ext cx="152" cy="2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028" name="Equation" r:id="rId16" imgW="47557" imgH="85725" progId="Equation.3">
                    <p:embed/>
                  </p:oleObj>
                </mc:Choice>
                <mc:Fallback>
                  <p:oleObj name="Equation" r:id="rId16" imgW="47557" imgH="8572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1" y="1901"/>
                          <a:ext cx="152" cy="2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6350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1" name="Group 104"/>
          <p:cNvGrpSpPr>
            <a:grpSpLocks/>
          </p:cNvGrpSpPr>
          <p:nvPr/>
        </p:nvGrpSpPr>
        <p:grpSpPr bwMode="auto">
          <a:xfrm>
            <a:off x="4430713" y="2840038"/>
            <a:ext cx="5589588" cy="3403600"/>
            <a:chOff x="2791" y="1613"/>
            <a:chExt cx="3521" cy="2144"/>
          </a:xfrm>
        </p:grpSpPr>
        <p:grpSp>
          <p:nvGrpSpPr>
            <p:cNvPr id="42" name="Group 77"/>
            <p:cNvGrpSpPr>
              <a:grpSpLocks/>
            </p:cNvGrpSpPr>
            <p:nvPr/>
          </p:nvGrpSpPr>
          <p:grpSpPr bwMode="auto">
            <a:xfrm>
              <a:off x="2861" y="1613"/>
              <a:ext cx="3007" cy="2144"/>
              <a:chOff x="1736" y="1667"/>
              <a:chExt cx="2728" cy="1945"/>
            </a:xfrm>
          </p:grpSpPr>
          <p:pic>
            <p:nvPicPr>
              <p:cNvPr id="46" name="Picture 52" descr="spinsb6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8" y="3360"/>
                <a:ext cx="541" cy="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aphicFrame>
            <p:nvGraphicFramePr>
              <p:cNvPr id="47" name="Object 53"/>
              <p:cNvGraphicFramePr>
                <a:graphicFrameLocks noChangeAspect="1"/>
              </p:cNvGraphicFramePr>
              <p:nvPr/>
            </p:nvGraphicFramePr>
            <p:xfrm>
              <a:off x="3593" y="3282"/>
              <a:ext cx="281" cy="33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2029" name="Equation" r:id="rId19" imgW="152400" imgH="190590" progId="Equation.3">
                      <p:embed/>
                    </p:oleObj>
                  </mc:Choice>
                  <mc:Fallback>
                    <p:oleObj name="Equation" r:id="rId19" imgW="152400" imgH="19059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93" y="3282"/>
                            <a:ext cx="281" cy="33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48" name="Group 76"/>
              <p:cNvGrpSpPr>
                <a:grpSpLocks/>
              </p:cNvGrpSpPr>
              <p:nvPr/>
            </p:nvGrpSpPr>
            <p:grpSpPr bwMode="auto">
              <a:xfrm>
                <a:off x="1736" y="1667"/>
                <a:ext cx="2728" cy="1676"/>
                <a:chOff x="1736" y="1660"/>
                <a:chExt cx="2728" cy="1676"/>
              </a:xfrm>
            </p:grpSpPr>
            <p:pic>
              <p:nvPicPr>
                <p:cNvPr id="49" name="Picture 43" descr="spinsb2"/>
                <p:cNvPicPr>
                  <a:picLocks noChangeAspect="1" noChangeArrowheads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84" y="3122"/>
                  <a:ext cx="542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aphicFrame>
              <p:nvGraphicFramePr>
                <p:cNvPr id="50" name="Object 44"/>
                <p:cNvGraphicFramePr>
                  <a:graphicFrameLocks noChangeAspect="1"/>
                </p:cNvGraphicFramePr>
                <p:nvPr/>
              </p:nvGraphicFramePr>
              <p:xfrm>
                <a:off x="1736" y="3001"/>
                <a:ext cx="255" cy="33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2030" name="Equation" r:id="rId22" imgW="123757" imgH="190590" progId="Equation.3">
                        <p:embed/>
                      </p:oleObj>
                    </mc:Choice>
                    <mc:Fallback>
                      <p:oleObj name="Equation" r:id="rId22" imgW="123757" imgH="19059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736" y="3001"/>
                              <a:ext cx="255" cy="33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pic>
              <p:nvPicPr>
                <p:cNvPr id="51" name="Picture 46" descr="spinsa3"/>
                <p:cNvPicPr>
                  <a:picLocks noChangeAspect="1" noChangeArrowheads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44" y="3120"/>
                  <a:ext cx="608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aphicFrame>
              <p:nvGraphicFramePr>
                <p:cNvPr id="52" name="Object 47"/>
                <p:cNvGraphicFramePr>
                  <a:graphicFrameLocks noChangeAspect="1"/>
                </p:cNvGraphicFramePr>
                <p:nvPr/>
              </p:nvGraphicFramePr>
              <p:xfrm>
                <a:off x="2640" y="3001"/>
                <a:ext cx="287" cy="33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2031" name="Equation" r:id="rId25" imgW="152400" imgH="190590" progId="Equation.3">
                        <p:embed/>
                      </p:oleObj>
                    </mc:Choice>
                    <mc:Fallback>
                      <p:oleObj name="Equation" r:id="rId25" imgW="152400" imgH="19059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640" y="3001"/>
                              <a:ext cx="287" cy="33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pic>
              <p:nvPicPr>
                <p:cNvPr id="53" name="Picture 49" descr="spinsb5"/>
                <p:cNvPicPr>
                  <a:picLocks noChangeAspect="1" noChangeArrowheads="1"/>
                </p:cNvPicPr>
                <p:nvPr/>
              </p:nvPicPr>
              <p:blipFill>
                <a:blip r:embed="rId2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21" y="1688"/>
                  <a:ext cx="543" cy="3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aphicFrame>
              <p:nvGraphicFramePr>
                <p:cNvPr id="54" name="Object 50"/>
                <p:cNvGraphicFramePr>
                  <a:graphicFrameLocks noChangeAspect="1"/>
                </p:cNvGraphicFramePr>
                <p:nvPr/>
              </p:nvGraphicFramePr>
              <p:xfrm>
                <a:off x="3593" y="1660"/>
                <a:ext cx="300" cy="33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2032" name="Equation" r:id="rId28" imgW="161857" imgH="190590" progId="Equation.3">
                        <p:embed/>
                      </p:oleObj>
                    </mc:Choice>
                    <mc:Fallback>
                      <p:oleObj name="Equation" r:id="rId28" imgW="161857" imgH="19059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593" y="1660"/>
                              <a:ext cx="300" cy="33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pic>
              <p:nvPicPr>
                <p:cNvPr id="55" name="Picture 55" descr="spinsc8"/>
                <p:cNvPicPr>
                  <a:picLocks noChangeAspect="1" noChangeArrowheads="1"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88" y="2352"/>
                  <a:ext cx="541" cy="2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aphicFrame>
              <p:nvGraphicFramePr>
                <p:cNvPr id="56" name="Object 56"/>
                <p:cNvGraphicFramePr>
                  <a:graphicFrameLocks noChangeAspect="1"/>
                </p:cNvGraphicFramePr>
                <p:nvPr/>
              </p:nvGraphicFramePr>
              <p:xfrm>
                <a:off x="3592" y="2280"/>
                <a:ext cx="301" cy="33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2033" name="Equation" r:id="rId31" imgW="241091" imgH="266469" progId="Equation.3">
                        <p:embed/>
                      </p:oleObj>
                    </mc:Choice>
                    <mc:Fallback>
                      <p:oleObj name="Equation" r:id="rId31" imgW="241091" imgH="266469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3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592" y="2280"/>
                              <a:ext cx="301" cy="33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graphicFrame>
          <p:nvGraphicFramePr>
            <p:cNvPr id="43" name="Object 16"/>
            <p:cNvGraphicFramePr>
              <a:graphicFrameLocks noChangeAspect="1"/>
            </p:cNvGraphicFramePr>
            <p:nvPr/>
          </p:nvGraphicFramePr>
          <p:xfrm>
            <a:off x="5963" y="1661"/>
            <a:ext cx="349" cy="2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034" name="Equation" r:id="rId33" imgW="219143" imgH="142875" progId="Equation.3">
                    <p:embed/>
                  </p:oleObj>
                </mc:Choice>
                <mc:Fallback>
                  <p:oleObj name="Equation" r:id="rId33" imgW="219143" imgH="14287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63" y="1661"/>
                          <a:ext cx="349" cy="2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6350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" name="Rectangle 71"/>
            <p:cNvSpPr>
              <a:spLocks noChangeArrowheads="1"/>
            </p:cNvSpPr>
            <p:nvPr/>
          </p:nvSpPr>
          <p:spPr bwMode="auto">
            <a:xfrm>
              <a:off x="4859" y="1949"/>
              <a:ext cx="119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83" tIns="50392" rIns="100783" bIns="50392"/>
            <a:lstStyle/>
            <a:p>
              <a:pPr marL="258709" indent="-258709" defTabSz="1007855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</a:pPr>
              <a:r>
                <a:rPr lang="en-US" sz="1500" b="1" i="1">
                  <a:solidFill>
                    <a:srgbClr val="006600"/>
                  </a:solidFill>
                </a:rPr>
                <a:t>Sivers</a:t>
              </a:r>
            </a:p>
          </p:txBody>
        </p:sp>
        <p:sp>
          <p:nvSpPr>
            <p:cNvPr id="45" name="Rectangle 71"/>
            <p:cNvSpPr>
              <a:spLocks noChangeArrowheads="1"/>
            </p:cNvSpPr>
            <p:nvPr/>
          </p:nvSpPr>
          <p:spPr bwMode="auto">
            <a:xfrm>
              <a:off x="2791" y="3533"/>
              <a:ext cx="119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83" tIns="50392" rIns="100783" bIns="50392"/>
            <a:lstStyle/>
            <a:p>
              <a:pPr marL="258709" indent="-258709" defTabSz="1007855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</a:pPr>
              <a:r>
                <a:rPr lang="en-US" sz="1500" b="1" i="1">
                  <a:solidFill>
                    <a:srgbClr val="006600"/>
                  </a:solidFill>
                </a:rPr>
                <a:t>Boer Mulders</a:t>
              </a:r>
            </a:p>
          </p:txBody>
        </p:sp>
      </p:grpSp>
      <p:sp>
        <p:nvSpPr>
          <p:cNvPr id="57" name="Rectangle 71"/>
          <p:cNvSpPr>
            <a:spLocks noChangeArrowheads="1"/>
          </p:cNvSpPr>
          <p:nvPr/>
        </p:nvSpPr>
        <p:spPr bwMode="auto">
          <a:xfrm>
            <a:off x="544513" y="6188076"/>
            <a:ext cx="1752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61" tIns="50382" rIns="100761" bIns="50382"/>
          <a:lstStyle/>
          <a:p>
            <a:pPr marL="258709" indent="-258709" defTabSz="1007855" hangingPunct="1">
              <a:lnSpc>
                <a:spcPct val="100000"/>
              </a:lnSpc>
              <a:spcBef>
                <a:spcPct val="20000"/>
              </a:spcBef>
              <a:buClrTx/>
              <a:buSzTx/>
            </a:pPr>
            <a:r>
              <a:rPr lang="en-US" sz="2000" i="1">
                <a:solidFill>
                  <a:srgbClr val="006600"/>
                </a:solidFill>
              </a:rPr>
              <a:t>T-odd </a:t>
            </a:r>
          </a:p>
        </p:txBody>
      </p:sp>
      <p:sp>
        <p:nvSpPr>
          <p:cNvPr id="58" name="Text Box 3"/>
          <p:cNvSpPr>
            <a:spLocks noChangeArrowheads="1"/>
          </p:cNvSpPr>
          <p:nvPr/>
        </p:nvSpPr>
        <p:spPr bwMode="auto">
          <a:xfrm>
            <a:off x="522290" y="2225675"/>
            <a:ext cx="35274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17" tIns="50361" rIns="100717" bIns="50361"/>
          <a:lstStyle/>
          <a:p>
            <a:pPr marL="258709" indent="-258709" defTabSz="1007855" hangingPunct="1">
              <a:lnSpc>
                <a:spcPct val="100000"/>
              </a:lnSpc>
              <a:buClrTx/>
              <a:buSzTx/>
            </a:pPr>
            <a:r>
              <a:rPr lang="en-US" sz="1800" b="1" dirty="0" err="1">
                <a:solidFill>
                  <a:srgbClr val="990099"/>
                </a:solidFill>
              </a:rPr>
              <a:t>Sivers</a:t>
            </a:r>
            <a:r>
              <a:rPr lang="en-US" sz="1800" b="1" dirty="0">
                <a:solidFill>
                  <a:srgbClr val="990099"/>
                </a:solidFill>
              </a:rPr>
              <a:t> function</a:t>
            </a:r>
            <a:r>
              <a:rPr lang="en-US" sz="1800" dirty="0">
                <a:solidFill>
                  <a:srgbClr val="006600"/>
                </a:solidFill>
              </a:rPr>
              <a:t> </a:t>
            </a:r>
          </a:p>
          <a:p>
            <a:pPr marL="258709" indent="-258709" defTabSz="1007855" hangingPunct="1">
              <a:lnSpc>
                <a:spcPct val="100000"/>
              </a:lnSpc>
              <a:buClrTx/>
              <a:buSzTx/>
            </a:pPr>
            <a:r>
              <a:rPr lang="en-US" sz="1800" dirty="0">
                <a:solidFill>
                  <a:srgbClr val="006600"/>
                </a:solidFill>
              </a:rPr>
              <a:t>correlation between the </a:t>
            </a:r>
          </a:p>
          <a:p>
            <a:pPr marL="258709" indent="-258709" defTabSz="1007855" hangingPunct="1">
              <a:lnSpc>
                <a:spcPct val="100000"/>
              </a:lnSpc>
              <a:buClrTx/>
              <a:buSzTx/>
            </a:pPr>
            <a:r>
              <a:rPr lang="en-US" sz="1800" dirty="0">
                <a:solidFill>
                  <a:srgbClr val="006600"/>
                </a:solidFill>
              </a:rPr>
              <a:t>transverse spin of the nucleon </a:t>
            </a:r>
          </a:p>
          <a:p>
            <a:pPr marL="258709" indent="-258709" defTabSz="1007855" hangingPunct="1">
              <a:lnSpc>
                <a:spcPct val="100000"/>
              </a:lnSpc>
              <a:buClrTx/>
              <a:buSzTx/>
            </a:pPr>
            <a:r>
              <a:rPr lang="en-US" sz="1800" dirty="0">
                <a:solidFill>
                  <a:srgbClr val="006600"/>
                </a:solidFill>
              </a:rPr>
              <a:t>and the transverse momentum </a:t>
            </a:r>
          </a:p>
          <a:p>
            <a:pPr marL="258709" indent="-258709" defTabSz="1007855" hangingPunct="1">
              <a:lnSpc>
                <a:spcPct val="100000"/>
              </a:lnSpc>
              <a:buClrTx/>
              <a:buSzTx/>
            </a:pPr>
            <a:r>
              <a:rPr lang="en-US" sz="1800" dirty="0">
                <a:solidFill>
                  <a:srgbClr val="006600"/>
                </a:solidFill>
              </a:rPr>
              <a:t>of the quark</a:t>
            </a:r>
          </a:p>
          <a:p>
            <a:pPr marL="258709" indent="-258709" defTabSz="1007855" hangingPunct="1">
              <a:lnSpc>
                <a:spcPct val="100000"/>
              </a:lnSpc>
              <a:buClrTx/>
              <a:buSzTx/>
            </a:pPr>
            <a:r>
              <a:rPr lang="en-US" sz="1800" dirty="0">
                <a:solidFill>
                  <a:srgbClr val="006600"/>
                </a:solidFill>
              </a:rPr>
              <a:t>	</a:t>
            </a:r>
            <a:r>
              <a:rPr lang="en-US" sz="1700" i="1" dirty="0">
                <a:solidFill>
                  <a:srgbClr val="006600"/>
                </a:solidFill>
              </a:rPr>
              <a:t>sensitive to orbital angular momentum</a:t>
            </a:r>
          </a:p>
        </p:txBody>
      </p:sp>
      <p:sp>
        <p:nvSpPr>
          <p:cNvPr id="59" name="Text Box 3"/>
          <p:cNvSpPr>
            <a:spLocks noChangeArrowheads="1"/>
          </p:cNvSpPr>
          <p:nvPr/>
        </p:nvSpPr>
        <p:spPr bwMode="auto">
          <a:xfrm>
            <a:off x="544513" y="4359275"/>
            <a:ext cx="3429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17" tIns="50361" rIns="100717" bIns="50361"/>
          <a:lstStyle/>
          <a:p>
            <a:pPr marL="258709" indent="-258709" defTabSz="1007855" hangingPunct="1">
              <a:lnSpc>
                <a:spcPct val="100000"/>
              </a:lnSpc>
              <a:buClrTx/>
              <a:buSzTx/>
            </a:pPr>
            <a:r>
              <a:rPr lang="en-US" sz="1800" b="1">
                <a:solidFill>
                  <a:srgbClr val="990099"/>
                </a:solidFill>
              </a:rPr>
              <a:t>Boer-Mulders </a:t>
            </a:r>
          </a:p>
          <a:p>
            <a:pPr marL="258709" indent="-258709" defTabSz="1007855" hangingPunct="1">
              <a:lnSpc>
                <a:spcPct val="100000"/>
              </a:lnSpc>
              <a:buClrTx/>
              <a:buSzTx/>
            </a:pPr>
            <a:r>
              <a:rPr lang="en-US" sz="1800" b="1">
                <a:solidFill>
                  <a:srgbClr val="990099"/>
                </a:solidFill>
              </a:rPr>
              <a:t>function</a:t>
            </a:r>
            <a:r>
              <a:rPr lang="en-US" sz="1800">
                <a:solidFill>
                  <a:srgbClr val="990099"/>
                </a:solidFill>
              </a:rPr>
              <a:t>  </a:t>
            </a:r>
          </a:p>
          <a:p>
            <a:pPr marL="258709" indent="-258709" defTabSz="1007855" hangingPunct="1">
              <a:lnSpc>
                <a:spcPct val="100000"/>
              </a:lnSpc>
              <a:buClrTx/>
              <a:buSzTx/>
            </a:pPr>
            <a:r>
              <a:rPr lang="en-US" sz="1800">
                <a:solidFill>
                  <a:srgbClr val="006600"/>
                </a:solidFill>
              </a:rPr>
              <a:t>correlation between the </a:t>
            </a:r>
          </a:p>
          <a:p>
            <a:pPr marL="258709" indent="-258709" defTabSz="1007855" hangingPunct="1">
              <a:lnSpc>
                <a:spcPct val="100000"/>
              </a:lnSpc>
              <a:buClrTx/>
              <a:buSzTx/>
            </a:pPr>
            <a:r>
              <a:rPr lang="en-US" sz="1800">
                <a:solidFill>
                  <a:srgbClr val="006600"/>
                </a:solidFill>
              </a:rPr>
              <a:t>transverse spin and the</a:t>
            </a:r>
          </a:p>
          <a:p>
            <a:pPr marL="258709" indent="-258709" defTabSz="1007855" hangingPunct="1">
              <a:lnSpc>
                <a:spcPct val="100000"/>
              </a:lnSpc>
              <a:buClrTx/>
              <a:buSzTx/>
            </a:pPr>
            <a:r>
              <a:rPr lang="en-US" sz="1800">
                <a:solidFill>
                  <a:srgbClr val="006600"/>
                </a:solidFill>
              </a:rPr>
              <a:t>transverse momentum </a:t>
            </a:r>
          </a:p>
          <a:p>
            <a:pPr marL="258709" indent="-258709" defTabSz="1007855" hangingPunct="1">
              <a:lnSpc>
                <a:spcPct val="100000"/>
              </a:lnSpc>
              <a:buClrTx/>
              <a:buSzTx/>
            </a:pPr>
            <a:r>
              <a:rPr lang="en-US" sz="1800">
                <a:solidFill>
                  <a:srgbClr val="006600"/>
                </a:solidFill>
              </a:rPr>
              <a:t>of the quark in unpol nucleons</a:t>
            </a:r>
          </a:p>
        </p:txBody>
      </p:sp>
      <p:sp>
        <p:nvSpPr>
          <p:cNvPr id="60" name="Oval 140"/>
          <p:cNvSpPr>
            <a:spLocks noChangeArrowheads="1"/>
          </p:cNvSpPr>
          <p:nvPr/>
        </p:nvSpPr>
        <p:spPr bwMode="auto">
          <a:xfrm>
            <a:off x="7707313" y="2789238"/>
            <a:ext cx="685800" cy="838200"/>
          </a:xfrm>
          <a:prstGeom prst="ellipse">
            <a:avLst/>
          </a:prstGeom>
          <a:noFill/>
          <a:ln w="28575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 anchor="ctr"/>
          <a:lstStyle/>
          <a:p>
            <a:endParaRPr lang="en-US"/>
          </a:p>
        </p:txBody>
      </p:sp>
      <p:sp>
        <p:nvSpPr>
          <p:cNvPr id="61" name="Oval 141"/>
          <p:cNvSpPr>
            <a:spLocks noChangeArrowheads="1"/>
          </p:cNvSpPr>
          <p:nvPr/>
        </p:nvSpPr>
        <p:spPr bwMode="auto">
          <a:xfrm>
            <a:off x="4430713" y="5075238"/>
            <a:ext cx="685800" cy="838200"/>
          </a:xfrm>
          <a:prstGeom prst="ellipse">
            <a:avLst/>
          </a:prstGeom>
          <a:noFill/>
          <a:ln w="28575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 anchor="ctr"/>
          <a:lstStyle/>
          <a:p>
            <a:endParaRPr lang="en-US"/>
          </a:p>
        </p:txBody>
      </p:sp>
      <p:sp>
        <p:nvSpPr>
          <p:cNvPr id="62" name="Rectangle 71"/>
          <p:cNvSpPr>
            <a:spLocks noChangeArrowheads="1"/>
          </p:cNvSpPr>
          <p:nvPr/>
        </p:nvSpPr>
        <p:spPr bwMode="auto">
          <a:xfrm>
            <a:off x="3170238" y="6678613"/>
            <a:ext cx="426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61" tIns="50382" rIns="100761" bIns="50382"/>
          <a:lstStyle/>
          <a:p>
            <a:pPr marL="258709" indent="-258709" defTabSz="1007855" hangingPunct="1">
              <a:lnSpc>
                <a:spcPct val="100000"/>
              </a:lnSpc>
              <a:spcBef>
                <a:spcPct val="20000"/>
              </a:spcBef>
              <a:buClrTx/>
              <a:buSzTx/>
            </a:pPr>
            <a:r>
              <a:rPr lang="en-US" sz="2000" b="1" dirty="0">
                <a:solidFill>
                  <a:srgbClr val="006600"/>
                </a:solidFill>
              </a:rPr>
              <a:t>SIDIS gives access to all of them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1475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9" grpId="0"/>
      <p:bldP spid="61" grpId="0" animBg="1"/>
      <p:bldP spid="6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544514" y="326592"/>
            <a:ext cx="6949681" cy="474922"/>
          </a:xfrm>
        </p:spPr>
        <p:txBody>
          <a:bodyPr/>
          <a:lstStyle/>
          <a:p>
            <a:r>
              <a:rPr lang="it-IT" sz="2400" dirty="0">
                <a:solidFill>
                  <a:srgbClr val="FF0000"/>
                </a:solidFill>
              </a:rPr>
              <a:t>Semi-Inclusive </a:t>
            </a:r>
            <a:r>
              <a:rPr lang="it-IT" sz="2400" dirty="0" err="1">
                <a:solidFill>
                  <a:srgbClr val="FF0000"/>
                </a:solidFill>
              </a:rPr>
              <a:t>Deep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Inelastic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Scattering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68277" y="1054100"/>
            <a:ext cx="9491663" cy="6154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54" tIns="45677" rIns="91354" bIns="45677" anchor="ctr"/>
          <a:lstStyle/>
          <a:p>
            <a:endParaRPr lang="en-US"/>
          </a:p>
        </p:txBody>
      </p:sp>
      <p:pic>
        <p:nvPicPr>
          <p:cNvPr id="16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036637"/>
            <a:ext cx="62865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0"/>
          <a:stretch>
            <a:fillRect/>
          </a:stretch>
        </p:blipFill>
        <p:spPr bwMode="auto">
          <a:xfrm>
            <a:off x="839793" y="3724275"/>
            <a:ext cx="6137275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57" b="84125"/>
          <a:stretch>
            <a:fillRect/>
          </a:stretch>
        </p:blipFill>
        <p:spPr bwMode="auto">
          <a:xfrm>
            <a:off x="5292725" y="2884487"/>
            <a:ext cx="43846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7"/>
          <p:cNvSpPr>
            <a:spLocks noChangeArrowheads="1"/>
          </p:cNvSpPr>
          <p:nvPr/>
        </p:nvSpPr>
        <p:spPr bwMode="auto">
          <a:xfrm>
            <a:off x="3275013" y="5430837"/>
            <a:ext cx="838200" cy="381000"/>
          </a:xfrm>
          <a:prstGeom prst="ellipse">
            <a:avLst/>
          </a:prstGeom>
          <a:solidFill>
            <a:srgbClr val="FFC000">
              <a:alpha val="8000"/>
            </a:srgbClr>
          </a:solidFill>
          <a:ln w="12700">
            <a:solidFill>
              <a:srgbClr val="006600"/>
            </a:solidFill>
            <a:round/>
            <a:headEnd/>
            <a:tailEnd/>
          </a:ln>
          <a:effectLst/>
          <a:extLst/>
        </p:spPr>
        <p:txBody>
          <a:bodyPr wrap="none" lIns="91354" tIns="45677" rIns="91354" bIns="45677" anchor="ctr"/>
          <a:lstStyle/>
          <a:p>
            <a:endParaRPr lang="en-US"/>
          </a:p>
        </p:txBody>
      </p:sp>
      <p:graphicFrame>
        <p:nvGraphicFramePr>
          <p:cNvPr id="2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5103586"/>
              </p:ext>
            </p:extLst>
          </p:nvPr>
        </p:nvGraphicFramePr>
        <p:xfrm>
          <a:off x="3368675" y="5416554"/>
          <a:ext cx="706438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28" name="Equation" r:id="rId5" imgW="393480" imgH="215640" progId="Equation.3">
                  <p:embed/>
                </p:oleObj>
              </mc:Choice>
              <mc:Fallback>
                <p:oleObj name="Equation" r:id="rId5" imgW="3934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8675" y="5416554"/>
                        <a:ext cx="706438" cy="38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CC00">
                                <a:alpha val="25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FFCC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AutoShape 9"/>
          <p:cNvSpPr>
            <a:spLocks noChangeArrowheads="1"/>
          </p:cNvSpPr>
          <p:nvPr/>
        </p:nvSpPr>
        <p:spPr bwMode="auto">
          <a:xfrm>
            <a:off x="2449513" y="5772153"/>
            <a:ext cx="1143000" cy="304800"/>
          </a:xfrm>
          <a:prstGeom prst="roundRect">
            <a:avLst>
              <a:gd name="adj" fmla="val 33333"/>
            </a:avLst>
          </a:prstGeom>
          <a:solidFill>
            <a:srgbClr val="006600">
              <a:alpha val="8000"/>
            </a:srgbClr>
          </a:solidFill>
          <a:ln w="12700" algn="ctr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54" tIns="45677" rIns="91354" bIns="45677" anchor="ctr"/>
          <a:lstStyle/>
          <a:p>
            <a:endParaRPr lang="en-US"/>
          </a:p>
        </p:txBody>
      </p:sp>
      <p:sp>
        <p:nvSpPr>
          <p:cNvPr id="23" name="AutoShape 14"/>
          <p:cNvSpPr>
            <a:spLocks noChangeArrowheads="1"/>
          </p:cNvSpPr>
          <p:nvPr/>
        </p:nvSpPr>
        <p:spPr bwMode="auto">
          <a:xfrm>
            <a:off x="3821112" y="3054355"/>
            <a:ext cx="787400" cy="304800"/>
          </a:xfrm>
          <a:prstGeom prst="roundRect">
            <a:avLst>
              <a:gd name="adj" fmla="val 33333"/>
            </a:avLst>
          </a:prstGeom>
          <a:solidFill>
            <a:srgbClr val="006600">
              <a:alpha val="8000"/>
            </a:srgbClr>
          </a:solidFill>
          <a:ln w="12700" algn="ctr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54" tIns="45677" rIns="91354" bIns="45677" anchor="ctr"/>
          <a:lstStyle/>
          <a:p>
            <a:endParaRPr lang="en-US"/>
          </a:p>
        </p:txBody>
      </p:sp>
      <p:sp>
        <p:nvSpPr>
          <p:cNvPr id="24" name="AutoShape 15"/>
          <p:cNvSpPr>
            <a:spLocks noChangeArrowheads="1"/>
          </p:cNvSpPr>
          <p:nvPr/>
        </p:nvSpPr>
        <p:spPr bwMode="auto">
          <a:xfrm>
            <a:off x="1535113" y="3879851"/>
            <a:ext cx="1143000" cy="304800"/>
          </a:xfrm>
          <a:prstGeom prst="roundRect">
            <a:avLst>
              <a:gd name="adj" fmla="val 33333"/>
            </a:avLst>
          </a:prstGeom>
          <a:solidFill>
            <a:srgbClr val="006600">
              <a:alpha val="8000"/>
            </a:srgbClr>
          </a:solidFill>
          <a:ln w="12700" algn="ctr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54" tIns="45677" rIns="91354" bIns="45677" anchor="ctr"/>
          <a:lstStyle/>
          <a:p>
            <a:endParaRPr lang="en-US"/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3897313" y="4502154"/>
            <a:ext cx="1219200" cy="304800"/>
          </a:xfrm>
          <a:prstGeom prst="roundRect">
            <a:avLst>
              <a:gd name="adj" fmla="val 33333"/>
            </a:avLst>
          </a:prstGeom>
          <a:solidFill>
            <a:srgbClr val="006600">
              <a:alpha val="8000"/>
            </a:srgbClr>
          </a:solidFill>
          <a:ln w="12700" algn="ctr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54" tIns="45677" rIns="91354" bIns="45677" anchor="ctr"/>
          <a:lstStyle/>
          <a:p>
            <a:endParaRPr lang="en-US"/>
          </a:p>
        </p:txBody>
      </p:sp>
      <p:sp>
        <p:nvSpPr>
          <p:cNvPr id="30" name="Oval 17"/>
          <p:cNvSpPr>
            <a:spLocks noChangeArrowheads="1"/>
          </p:cNvSpPr>
          <p:nvPr/>
        </p:nvSpPr>
        <p:spPr bwMode="auto">
          <a:xfrm>
            <a:off x="4354512" y="3322637"/>
            <a:ext cx="838200" cy="381000"/>
          </a:xfrm>
          <a:prstGeom prst="ellipse">
            <a:avLst/>
          </a:prstGeom>
          <a:solidFill>
            <a:srgbClr val="FFC000">
              <a:alpha val="8000"/>
            </a:srgbClr>
          </a:solidFill>
          <a:ln w="12700">
            <a:solidFill>
              <a:srgbClr val="006600"/>
            </a:solidFill>
            <a:round/>
            <a:headEnd/>
            <a:tailEnd/>
          </a:ln>
          <a:effectLst/>
          <a:extLst/>
        </p:spPr>
        <p:txBody>
          <a:bodyPr wrap="none" lIns="91354" tIns="45677" rIns="91354" bIns="45677" anchor="ctr"/>
          <a:lstStyle/>
          <a:p>
            <a:endParaRPr lang="en-US"/>
          </a:p>
        </p:txBody>
      </p:sp>
      <p:sp>
        <p:nvSpPr>
          <p:cNvPr id="31" name="Oval 18"/>
          <p:cNvSpPr>
            <a:spLocks noChangeArrowheads="1"/>
          </p:cNvSpPr>
          <p:nvPr/>
        </p:nvSpPr>
        <p:spPr bwMode="auto">
          <a:xfrm>
            <a:off x="4887912" y="4141785"/>
            <a:ext cx="838200" cy="381000"/>
          </a:xfrm>
          <a:prstGeom prst="ellipse">
            <a:avLst/>
          </a:prstGeom>
          <a:solidFill>
            <a:srgbClr val="FFC000">
              <a:alpha val="8000"/>
            </a:srgbClr>
          </a:solidFill>
          <a:ln w="12700">
            <a:solidFill>
              <a:srgbClr val="006600"/>
            </a:solidFill>
            <a:round/>
            <a:headEnd/>
            <a:tailEnd/>
          </a:ln>
          <a:effectLst/>
          <a:extLst/>
        </p:spPr>
        <p:txBody>
          <a:bodyPr wrap="none" lIns="91354" tIns="45677" rIns="91354" bIns="45677" anchor="ctr"/>
          <a:lstStyle/>
          <a:p>
            <a:endParaRPr lang="en-US"/>
          </a:p>
        </p:txBody>
      </p:sp>
      <p:sp>
        <p:nvSpPr>
          <p:cNvPr id="32" name="Oval 19"/>
          <p:cNvSpPr>
            <a:spLocks noChangeArrowheads="1"/>
          </p:cNvSpPr>
          <p:nvPr/>
        </p:nvSpPr>
        <p:spPr bwMode="auto">
          <a:xfrm>
            <a:off x="2297113" y="3511550"/>
            <a:ext cx="838200" cy="381000"/>
          </a:xfrm>
          <a:prstGeom prst="ellipse">
            <a:avLst/>
          </a:prstGeom>
          <a:solidFill>
            <a:srgbClr val="FFC000">
              <a:alpha val="8000"/>
            </a:srgbClr>
          </a:solidFill>
          <a:ln w="12700">
            <a:solidFill>
              <a:srgbClr val="006600"/>
            </a:solidFill>
            <a:round/>
            <a:headEnd/>
            <a:tailEnd/>
          </a:ln>
          <a:effectLst/>
          <a:extLst/>
        </p:spPr>
        <p:txBody>
          <a:bodyPr wrap="none" lIns="91354" tIns="45677" rIns="91354" bIns="45677" anchor="ctr"/>
          <a:lstStyle/>
          <a:p>
            <a:endParaRPr lang="en-US"/>
          </a:p>
        </p:txBody>
      </p:sp>
      <p:graphicFrame>
        <p:nvGraphicFramePr>
          <p:cNvPr id="33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0446175"/>
              </p:ext>
            </p:extLst>
          </p:nvPr>
        </p:nvGraphicFramePr>
        <p:xfrm>
          <a:off x="4964111" y="4154487"/>
          <a:ext cx="773113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29" name="Equation" r:id="rId7" imgW="431640" imgH="215640" progId="Equation.3">
                  <p:embed/>
                </p:oleObj>
              </mc:Choice>
              <mc:Fallback>
                <p:oleObj name="Equation" r:id="rId7" imgW="4316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4111" y="4154487"/>
                        <a:ext cx="773113" cy="38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5729823"/>
              </p:ext>
            </p:extLst>
          </p:nvPr>
        </p:nvGraphicFramePr>
        <p:xfrm>
          <a:off x="2400506" y="3511550"/>
          <a:ext cx="706438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30" name="Equation" r:id="rId9" imgW="393480" imgH="215640" progId="Equation.3">
                  <p:embed/>
                </p:oleObj>
              </mc:Choice>
              <mc:Fallback>
                <p:oleObj name="Equation" r:id="rId9" imgW="3934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0506" y="3511550"/>
                        <a:ext cx="706438" cy="38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3085804"/>
              </p:ext>
            </p:extLst>
          </p:nvPr>
        </p:nvGraphicFramePr>
        <p:xfrm>
          <a:off x="4430712" y="3294062"/>
          <a:ext cx="752475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31" name="Equation" r:id="rId11" imgW="419040" imgH="228600" progId="Equation.3">
                  <p:embed/>
                </p:oleObj>
              </mc:Choice>
              <mc:Fallback>
                <p:oleObj name="Equation" r:id="rId11" imgW="4190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0712" y="3294062"/>
                        <a:ext cx="752475" cy="40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Oval 25"/>
          <p:cNvSpPr>
            <a:spLocks noChangeArrowheads="1"/>
          </p:cNvSpPr>
          <p:nvPr/>
        </p:nvSpPr>
        <p:spPr bwMode="auto">
          <a:xfrm>
            <a:off x="544511" y="2676524"/>
            <a:ext cx="838200" cy="381000"/>
          </a:xfrm>
          <a:prstGeom prst="ellipse">
            <a:avLst/>
          </a:prstGeom>
          <a:solidFill>
            <a:srgbClr val="FF9900">
              <a:alpha val="7843"/>
            </a:srgbClr>
          </a:solidFill>
          <a:ln w="12700">
            <a:solidFill>
              <a:srgbClr val="006600"/>
            </a:solidFill>
            <a:round/>
            <a:headEnd/>
            <a:tailEnd/>
          </a:ln>
          <a:effectLst/>
          <a:extLst/>
        </p:spPr>
        <p:txBody>
          <a:bodyPr wrap="none" lIns="91354" tIns="45677" rIns="91354" bIns="45677" anchor="ctr"/>
          <a:lstStyle/>
          <a:p>
            <a:endParaRPr lang="en-US"/>
          </a:p>
        </p:txBody>
      </p:sp>
      <p:sp>
        <p:nvSpPr>
          <p:cNvPr id="37" name="AutoShape 26"/>
          <p:cNvSpPr>
            <a:spLocks noChangeArrowheads="1"/>
          </p:cNvSpPr>
          <p:nvPr/>
        </p:nvSpPr>
        <p:spPr bwMode="auto">
          <a:xfrm>
            <a:off x="1179513" y="2393956"/>
            <a:ext cx="736600" cy="304800"/>
          </a:xfrm>
          <a:prstGeom prst="roundRect">
            <a:avLst>
              <a:gd name="adj" fmla="val 33333"/>
            </a:avLst>
          </a:prstGeom>
          <a:solidFill>
            <a:srgbClr val="006600">
              <a:alpha val="8000"/>
            </a:srgbClr>
          </a:solidFill>
          <a:ln w="12700" algn="ctr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54" tIns="45677" rIns="91354" bIns="45677" anchor="ctr"/>
          <a:lstStyle/>
          <a:p>
            <a:endParaRPr lang="en-US"/>
          </a:p>
        </p:txBody>
      </p:sp>
      <p:graphicFrame>
        <p:nvGraphicFramePr>
          <p:cNvPr id="38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1924582"/>
              </p:ext>
            </p:extLst>
          </p:nvPr>
        </p:nvGraphicFramePr>
        <p:xfrm>
          <a:off x="620712" y="2698750"/>
          <a:ext cx="728662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32" name="Equation" r:id="rId13" imgW="406080" imgH="228600" progId="Equation.3">
                  <p:embed/>
                </p:oleObj>
              </mc:Choice>
              <mc:Fallback>
                <p:oleObj name="Equation" r:id="rId13" imgW="4060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712" y="2698750"/>
                        <a:ext cx="728662" cy="40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6303287"/>
              </p:ext>
            </p:extLst>
          </p:nvPr>
        </p:nvGraphicFramePr>
        <p:xfrm>
          <a:off x="1039815" y="4770437"/>
          <a:ext cx="681038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33" name="Equation" r:id="rId15" imgW="380880" imgH="228600" progId="Equation.3">
                  <p:embed/>
                </p:oleObj>
              </mc:Choice>
              <mc:Fallback>
                <p:oleObj name="Equation" r:id="rId15" imgW="3808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9815" y="4770437"/>
                        <a:ext cx="681038" cy="40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746250"/>
            <a:ext cx="7493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613" y="2381250"/>
            <a:ext cx="7493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AutoShape 26"/>
          <p:cNvSpPr>
            <a:spLocks noChangeArrowheads="1"/>
          </p:cNvSpPr>
          <p:nvPr/>
        </p:nvSpPr>
        <p:spPr bwMode="auto">
          <a:xfrm>
            <a:off x="8231045" y="3022393"/>
            <a:ext cx="736600" cy="304800"/>
          </a:xfrm>
          <a:prstGeom prst="roundRect">
            <a:avLst>
              <a:gd name="adj" fmla="val 33333"/>
            </a:avLst>
          </a:prstGeom>
          <a:solidFill>
            <a:srgbClr val="006600">
              <a:alpha val="8000"/>
            </a:srgbClr>
          </a:solidFill>
          <a:ln w="12700" algn="ctr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54" tIns="45677" rIns="91354" bIns="45677" anchor="ctr"/>
          <a:lstStyle/>
          <a:p>
            <a:endParaRPr lang="en-US"/>
          </a:p>
        </p:txBody>
      </p:sp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5" y="5772150"/>
            <a:ext cx="7493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0" y="4502150"/>
            <a:ext cx="115252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7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18" y="5143859"/>
            <a:ext cx="115252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993" y="6388101"/>
            <a:ext cx="115252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9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238" y="5154612"/>
            <a:ext cx="7493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6801724" y="1036637"/>
            <a:ext cx="2734397" cy="1025013"/>
          </a:xfrm>
          <a:prstGeom prst="rect">
            <a:avLst/>
          </a:prstGeom>
          <a:noFill/>
          <a:ln w="19050">
            <a:solidFill>
              <a:srgbClr val="006600"/>
            </a:solidFill>
            <a:miter lim="800000"/>
            <a:headEnd/>
            <a:tailEnd/>
          </a:ln>
        </p:spPr>
        <p:txBody>
          <a:bodyPr wrap="square" lIns="100695" tIns="50350" rIns="100695" bIns="50350" anchor="ctr">
            <a:spAutoFit/>
          </a:bodyPr>
          <a:lstStyle/>
          <a:p>
            <a:pPr defTabSz="1007123" hangingPunct="1">
              <a:lnSpc>
                <a:spcPct val="100000"/>
              </a:lnSpc>
              <a:buClrTx/>
              <a:buSzTx/>
            </a:pPr>
            <a:r>
              <a:rPr lang="en-US" sz="2000" b="1" dirty="0" smtClean="0">
                <a:solidFill>
                  <a:srgbClr val="006600"/>
                </a:solidFill>
              </a:rPr>
              <a:t>14 </a:t>
            </a:r>
            <a:r>
              <a:rPr lang="en-US" sz="2000" b="1" dirty="0" err="1" smtClean="0">
                <a:solidFill>
                  <a:srgbClr val="006600"/>
                </a:solidFill>
              </a:rPr>
              <a:t>modulazioni</a:t>
            </a:r>
            <a:endParaRPr lang="en-US" sz="2000" b="1" dirty="0" smtClean="0">
              <a:solidFill>
                <a:srgbClr val="006600"/>
              </a:solidFill>
            </a:endParaRPr>
          </a:p>
          <a:p>
            <a:pPr defTabSz="1007123" hangingPunct="1">
              <a:lnSpc>
                <a:spcPct val="100000"/>
              </a:lnSpc>
              <a:buClrTx/>
              <a:buSzTx/>
            </a:pPr>
            <a:r>
              <a:rPr lang="en-US" sz="2000" b="1" dirty="0" err="1" smtClean="0">
                <a:solidFill>
                  <a:srgbClr val="006600"/>
                </a:solidFill>
              </a:rPr>
              <a:t>azimutali</a:t>
            </a:r>
            <a:r>
              <a:rPr lang="en-US" sz="2000" b="1" dirty="0" smtClean="0">
                <a:solidFill>
                  <a:srgbClr val="006600"/>
                </a:solidFill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</a:rPr>
              <a:t>indipendenti</a:t>
            </a:r>
            <a:endParaRPr lang="en-US" sz="2000" b="1" dirty="0">
              <a:solidFill>
                <a:srgbClr val="006600"/>
              </a:solidFill>
            </a:endParaRPr>
          </a:p>
        </p:txBody>
      </p:sp>
      <p:sp>
        <p:nvSpPr>
          <p:cNvPr id="41" name="Oval 7"/>
          <p:cNvSpPr>
            <a:spLocks noChangeArrowheads="1"/>
          </p:cNvSpPr>
          <p:nvPr/>
        </p:nvSpPr>
        <p:spPr bwMode="auto">
          <a:xfrm>
            <a:off x="925512" y="4770437"/>
            <a:ext cx="838200" cy="381000"/>
          </a:xfrm>
          <a:prstGeom prst="ellipse">
            <a:avLst/>
          </a:prstGeom>
          <a:solidFill>
            <a:srgbClr val="FFC000">
              <a:alpha val="8000"/>
            </a:srgbClr>
          </a:solidFill>
          <a:ln w="12700">
            <a:solidFill>
              <a:srgbClr val="006600"/>
            </a:solidFill>
            <a:round/>
            <a:headEnd/>
            <a:tailEnd/>
          </a:ln>
          <a:effectLst/>
          <a:extLst/>
        </p:spPr>
        <p:txBody>
          <a:bodyPr wrap="none" lIns="91354" tIns="45677" rIns="91354" bIns="45677" anchor="ctr"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  <p:sp>
        <p:nvSpPr>
          <p:cNvPr id="42" name="AutoShape 26"/>
          <p:cNvSpPr>
            <a:spLocks noChangeArrowheads="1"/>
          </p:cNvSpPr>
          <p:nvPr/>
        </p:nvSpPr>
        <p:spPr bwMode="auto">
          <a:xfrm>
            <a:off x="2322165" y="3044998"/>
            <a:ext cx="736600" cy="304800"/>
          </a:xfrm>
          <a:prstGeom prst="roundRect">
            <a:avLst>
              <a:gd name="adj" fmla="val 33333"/>
            </a:avLst>
          </a:prstGeom>
          <a:solidFill>
            <a:srgbClr val="006600">
              <a:alpha val="8000"/>
            </a:srgbClr>
          </a:solidFill>
          <a:ln w="12700" algn="ctr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54" tIns="45677" rIns="91354" bIns="45677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5240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44514" y="326592"/>
            <a:ext cx="6949681" cy="474922"/>
          </a:xfrm>
        </p:spPr>
        <p:txBody>
          <a:bodyPr/>
          <a:lstStyle/>
          <a:p>
            <a:r>
              <a:rPr lang="it-IT" sz="2400" dirty="0" smtClean="0"/>
              <a:t>cosa abbiamo misurato</a:t>
            </a:r>
            <a:endParaRPr lang="it-IT" sz="2400" dirty="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44512" y="884237"/>
            <a:ext cx="8568531" cy="457200"/>
          </a:xfrm>
        </p:spPr>
        <p:txBody>
          <a:bodyPr/>
          <a:lstStyle/>
          <a:p>
            <a:r>
              <a:rPr lang="en-US" sz="18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con   </a:t>
            </a:r>
            <a:r>
              <a:rPr lang="en-US" sz="18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muoni</a:t>
            </a:r>
            <a:r>
              <a:rPr lang="en-US" sz="18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di 160 </a:t>
            </a:r>
            <a:r>
              <a:rPr lang="en-US" sz="1800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GeV</a:t>
            </a:r>
            <a:r>
              <a:rPr lang="en-US" sz="18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   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20712" y="1417637"/>
            <a:ext cx="8568531" cy="2819400"/>
          </a:xfrm>
          <a:prstGeom prst="rect">
            <a:avLst/>
          </a:prstGeom>
          <a:solidFill>
            <a:schemeClr val="bg1"/>
          </a:solidFill>
          <a:ln w="6350">
            <a:solidFill>
              <a:srgbClr val="0033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100728" tIns="50366" rIns="100728" bIns="50366" numCol="1" anchor="t" anchorCtr="0" compatLnSpc="1">
            <a:prstTxWarp prst="textNoShape">
              <a:avLst/>
            </a:prstTxWarp>
          </a:bodyPr>
          <a:lstStyle>
            <a:lvl1pPr marL="258823" indent="-258823" algn="l" rtl="0" eaLnBrk="0" fontAlgn="base" hangingPunct="0">
              <a:spcBef>
                <a:spcPct val="20000"/>
              </a:spcBef>
              <a:spcAft>
                <a:spcPct val="0"/>
              </a:spcAft>
              <a:defRPr sz="2200" b="1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690782" indent="-18712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2200">
                <a:solidFill>
                  <a:srgbClr val="FF0000"/>
                </a:solidFill>
                <a:latin typeface="+mn-lt"/>
              </a:defRPr>
            </a:lvl2pPr>
            <a:lvl3pPr marL="1192691" indent="-1853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96349" indent="-1853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4pPr>
            <a:lvl5pPr marL="2200007" indent="-1853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5pPr>
            <a:lvl6pPr marL="2703664" indent="-1853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6pPr>
            <a:lvl7pPr marL="3207322" indent="-1853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7pPr>
            <a:lvl8pPr marL="3710981" indent="-1853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8pPr>
            <a:lvl9pPr marL="4214639" indent="-1853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9pPr>
          </a:lstStyle>
          <a:p>
            <a:pPr lvl="0" defTabSz="914400">
              <a:lnSpc>
                <a:spcPct val="100000"/>
              </a:lnSpc>
              <a:buClrTx/>
              <a:buSzTx/>
            </a:pPr>
            <a:r>
              <a:rPr lang="en-US" sz="1800" kern="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con   p e d  </a:t>
            </a:r>
            <a:r>
              <a:rPr lang="en-US" sz="1800" kern="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polarizzati</a:t>
            </a:r>
            <a:r>
              <a:rPr lang="en-US" sz="1800" kern="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kern="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trasversalmente</a:t>
            </a:r>
            <a:r>
              <a:rPr lang="en-US" sz="1800" kern="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en-US" sz="1800" kern="0" dirty="0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per </a:t>
            </a:r>
            <a:r>
              <a:rPr lang="en-US" sz="1800" kern="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adroni</a:t>
            </a:r>
            <a:r>
              <a:rPr lang="en-US" sz="1800" kern="0" dirty="0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1800" kern="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carichi</a:t>
            </a:r>
            <a:r>
              <a:rPr lang="en-US" sz="1800" kern="0" dirty="0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, </a:t>
            </a:r>
            <a:r>
              <a:rPr lang="en-US" sz="1800" kern="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pioni</a:t>
            </a:r>
            <a:r>
              <a:rPr lang="en-US" sz="1800" kern="0" dirty="0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, K</a:t>
            </a:r>
          </a:p>
          <a:p>
            <a:pPr marL="285750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18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asimmetria</a:t>
            </a:r>
            <a:r>
              <a:rPr lang="en-US" sz="18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Collins      </a:t>
            </a:r>
            <a:r>
              <a:rPr lang="en-US" sz="18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sz="18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  </a:t>
            </a:r>
            <a:r>
              <a:rPr lang="en-US" sz="1800" b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transversity</a:t>
            </a:r>
            <a:r>
              <a:rPr lang="en-US" sz="18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PDF                   </a:t>
            </a:r>
          </a:p>
          <a:p>
            <a:pPr marL="0" indent="0">
              <a:buClr>
                <a:srgbClr val="FF0000"/>
              </a:buClr>
            </a:pPr>
            <a:r>
              <a:rPr lang="en-US" sz="1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                                                    Collins FF</a:t>
            </a:r>
          </a:p>
          <a:p>
            <a:pPr marL="285750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18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asimmetria</a:t>
            </a:r>
            <a:r>
              <a:rPr lang="en-US" sz="1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di </a:t>
            </a:r>
            <a:r>
              <a:rPr lang="en-US" sz="18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coppie</a:t>
            </a:r>
            <a:r>
              <a:rPr lang="en-US" sz="1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di </a:t>
            </a:r>
            <a:r>
              <a:rPr lang="en-US" sz="18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adroni</a:t>
            </a:r>
            <a:r>
              <a:rPr lang="en-US" sz="1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   </a:t>
            </a:r>
            <a:r>
              <a:rPr lang="en-US" sz="1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sz="1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  </a:t>
            </a:r>
            <a:r>
              <a:rPr lang="en-US" sz="18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transversity</a:t>
            </a:r>
            <a:r>
              <a:rPr lang="en-US" sz="1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PDF</a:t>
            </a:r>
          </a:p>
          <a:p>
            <a:pPr marL="0" indent="0">
              <a:buClr>
                <a:srgbClr val="FF0000"/>
              </a:buClr>
            </a:pPr>
            <a:r>
              <a:rPr lang="en-US" sz="1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                                                                  IFF</a:t>
            </a:r>
            <a:endParaRPr lang="en-US" sz="8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285750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18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asimmetria</a:t>
            </a:r>
            <a:r>
              <a:rPr lang="en-US" sz="1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di</a:t>
            </a:r>
            <a:r>
              <a:rPr lang="en-US" sz="1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Sivers</a:t>
            </a:r>
            <a:r>
              <a:rPr lang="en-US" sz="1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      </a:t>
            </a:r>
            <a:r>
              <a:rPr lang="en-US" sz="1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sz="1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  </a:t>
            </a:r>
            <a:r>
              <a:rPr lang="en-US" sz="18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funzione</a:t>
            </a:r>
            <a:r>
              <a:rPr lang="en-US" sz="1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di </a:t>
            </a:r>
            <a:r>
              <a:rPr lang="en-US" sz="18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Sivers</a:t>
            </a:r>
            <a:endParaRPr lang="en-US" sz="18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1450" indent="-171450">
              <a:buClr>
                <a:srgbClr val="FF0000"/>
              </a:buClr>
              <a:buFont typeface="Arial" pitchFamily="34" charset="0"/>
              <a:buChar char="•"/>
            </a:pPr>
            <a:endParaRPr lang="en-US" sz="8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285750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18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oltre</a:t>
            </a:r>
            <a:r>
              <a:rPr lang="en-US" sz="1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Collins e </a:t>
            </a:r>
            <a:r>
              <a:rPr lang="en-US" sz="18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Sivers</a:t>
            </a:r>
            <a:r>
              <a:rPr lang="en-US" sz="1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, le </a:t>
            </a:r>
            <a:r>
              <a:rPr lang="en-US" sz="18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altre</a:t>
            </a:r>
            <a:r>
              <a:rPr lang="en-US" sz="1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1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6 </a:t>
            </a:r>
            <a:r>
              <a:rPr lang="en-US" sz="18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asimmetrie</a:t>
            </a:r>
            <a:r>
              <a:rPr lang="en-US" sz="1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    </a:t>
            </a:r>
            <a:endParaRPr lang="en-US" sz="8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endParaRPr lang="en-US" sz="8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r>
              <a:rPr lang="en-US" sz="1600" b="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(e </a:t>
            </a:r>
            <a:r>
              <a:rPr lang="en-US" sz="1600" b="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produzione</a:t>
            </a:r>
            <a:r>
              <a:rPr lang="en-US" sz="1600" b="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1600" b="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esclusiva</a:t>
            </a:r>
            <a:r>
              <a:rPr lang="en-US" sz="1600" b="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di </a:t>
            </a:r>
            <a:r>
              <a:rPr lang="el-GR" sz="2000" b="0" dirty="0" smtClean="0">
                <a:solidFill>
                  <a:srgbClr val="003399"/>
                </a:solidFill>
                <a:latin typeface="Times New Roman"/>
                <a:cs typeface="Times New Roman"/>
                <a:sym typeface="Wingdings" pitchFamily="2" charset="2"/>
              </a:rPr>
              <a:t>ρ</a:t>
            </a:r>
            <a:r>
              <a:rPr lang="en-US" sz="2000" b="0" baseline="30000" dirty="0" smtClean="0">
                <a:solidFill>
                  <a:srgbClr val="003399"/>
                </a:solidFill>
                <a:latin typeface="Times New Roman"/>
                <a:cs typeface="Times New Roman"/>
                <a:sym typeface="Wingdings" pitchFamily="2" charset="2"/>
              </a:rPr>
              <a:t>0</a:t>
            </a:r>
            <a:r>
              <a:rPr lang="en-US" sz="2000" b="0" dirty="0" smtClean="0">
                <a:solidFill>
                  <a:srgbClr val="003399"/>
                </a:solidFill>
                <a:latin typeface="Times New Roman"/>
                <a:cs typeface="Times New Roman"/>
                <a:sym typeface="Wingdings" pitchFamily="2" charset="2"/>
              </a:rPr>
              <a:t> e </a:t>
            </a:r>
            <a:r>
              <a:rPr lang="el-GR" sz="2000" b="0" dirty="0" smtClean="0">
                <a:solidFill>
                  <a:srgbClr val="003399"/>
                </a:solidFill>
                <a:latin typeface="Times New Roman"/>
                <a:cs typeface="Times New Roman"/>
                <a:sym typeface="Wingdings" pitchFamily="2" charset="2"/>
              </a:rPr>
              <a:t>ω</a:t>
            </a:r>
            <a:r>
              <a:rPr lang="en-US" sz="1600" b="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)</a:t>
            </a:r>
          </a:p>
          <a:p>
            <a:endParaRPr lang="en-US" sz="18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endParaRPr lang="en-US" sz="18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endParaRPr lang="en-US" sz="18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20712" y="4456588"/>
            <a:ext cx="8568531" cy="771049"/>
          </a:xfrm>
          <a:prstGeom prst="rect">
            <a:avLst/>
          </a:prstGeom>
          <a:solidFill>
            <a:schemeClr val="bg1"/>
          </a:solidFill>
          <a:ln w="6350">
            <a:solidFill>
              <a:srgbClr val="0033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100728" tIns="50366" rIns="100728" bIns="50366" numCol="1" anchor="t" anchorCtr="0" compatLnSpc="1">
            <a:prstTxWarp prst="textNoShape">
              <a:avLst/>
            </a:prstTxWarp>
          </a:bodyPr>
          <a:lstStyle>
            <a:lvl1pPr marL="258823" indent="-258823" algn="l" rtl="0" eaLnBrk="0" fontAlgn="base" hangingPunct="0">
              <a:spcBef>
                <a:spcPct val="20000"/>
              </a:spcBef>
              <a:spcAft>
                <a:spcPct val="0"/>
              </a:spcAft>
              <a:defRPr sz="2200" b="1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690782" indent="-18712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2200">
                <a:solidFill>
                  <a:srgbClr val="FF0000"/>
                </a:solidFill>
                <a:latin typeface="+mn-lt"/>
              </a:defRPr>
            </a:lvl2pPr>
            <a:lvl3pPr marL="1192691" indent="-1853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96349" indent="-1853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4pPr>
            <a:lvl5pPr marL="2200007" indent="-1853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5pPr>
            <a:lvl6pPr marL="2703664" indent="-1853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6pPr>
            <a:lvl7pPr marL="3207322" indent="-1853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7pPr>
            <a:lvl8pPr marL="3710981" indent="-1853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8pPr>
            <a:lvl9pPr marL="4214639" indent="-1853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9pPr>
          </a:lstStyle>
          <a:p>
            <a:r>
              <a:rPr lang="en-US" sz="1800" dirty="0" smtClean="0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con   d </a:t>
            </a:r>
            <a:r>
              <a:rPr lang="en-US" sz="1800" dirty="0" err="1" smtClean="0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polarizzati</a:t>
            </a:r>
            <a:r>
              <a:rPr lang="en-US" sz="1800" dirty="0" smtClean="0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longitudinalmente</a:t>
            </a:r>
            <a:r>
              <a:rPr lang="en-US" sz="1800" dirty="0" smtClean="0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, per </a:t>
            </a:r>
            <a:r>
              <a:rPr lang="en-US" sz="1800" dirty="0" err="1" smtClean="0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adroni</a:t>
            </a:r>
            <a:r>
              <a:rPr lang="en-US" sz="1800" dirty="0" smtClean="0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carichi</a:t>
            </a:r>
            <a:endParaRPr lang="en-US" sz="1800" dirty="0" smtClean="0">
              <a:solidFill>
                <a:srgbClr val="336699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tutte</a:t>
            </a:r>
            <a:r>
              <a:rPr lang="en-US" sz="1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le </a:t>
            </a:r>
            <a:r>
              <a:rPr lang="en-US" sz="18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possibili</a:t>
            </a:r>
            <a:r>
              <a:rPr lang="en-US" sz="1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asimmetrie</a:t>
            </a:r>
            <a:r>
              <a:rPr lang="en-US" sz="1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azimutali</a:t>
            </a:r>
            <a:endParaRPr lang="en-US" sz="18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620712" y="5380037"/>
            <a:ext cx="8568531" cy="1981200"/>
          </a:xfrm>
          <a:prstGeom prst="rect">
            <a:avLst/>
          </a:prstGeom>
          <a:solidFill>
            <a:schemeClr val="bg1"/>
          </a:solidFill>
          <a:ln w="6350">
            <a:solidFill>
              <a:srgbClr val="0080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100728" tIns="50366" rIns="100728" bIns="50366" numCol="1" anchor="t" anchorCtr="0" compatLnSpc="1">
            <a:prstTxWarp prst="textNoShape">
              <a:avLst/>
            </a:prstTxWarp>
          </a:bodyPr>
          <a:lstStyle>
            <a:lvl1pPr marL="258823" indent="-258823" algn="l" rtl="0" eaLnBrk="0" fontAlgn="base" hangingPunct="0">
              <a:spcBef>
                <a:spcPct val="20000"/>
              </a:spcBef>
              <a:spcAft>
                <a:spcPct val="0"/>
              </a:spcAft>
              <a:defRPr sz="2200" b="1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690782" indent="-18712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2200">
                <a:solidFill>
                  <a:srgbClr val="FF0000"/>
                </a:solidFill>
                <a:latin typeface="+mn-lt"/>
              </a:defRPr>
            </a:lvl2pPr>
            <a:lvl3pPr marL="1192691" indent="-1853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96349" indent="-1853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4pPr>
            <a:lvl5pPr marL="2200007" indent="-1853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5pPr>
            <a:lvl6pPr marL="2703664" indent="-1853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6pPr>
            <a:lvl7pPr marL="3207322" indent="-1853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7pPr>
            <a:lvl8pPr marL="3710981" indent="-1853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8pPr>
            <a:lvl9pPr marL="4214639" indent="-1853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9pPr>
          </a:lstStyle>
          <a:p>
            <a:r>
              <a:rPr lang="en-US" sz="1800" dirty="0" smtClean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  <a:t>con  d non </a:t>
            </a:r>
            <a:r>
              <a:rPr lang="en-US" sz="1800" dirty="0" err="1" smtClean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  <a:t>polarizzati</a:t>
            </a:r>
            <a:r>
              <a:rPr lang="en-US" sz="1800" dirty="0" smtClean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  <a:t>, per </a:t>
            </a:r>
            <a:r>
              <a:rPr lang="en-US" sz="1800" dirty="0" err="1" smtClean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  <a:t>adroni</a:t>
            </a:r>
            <a:r>
              <a:rPr lang="en-US" sz="1800" dirty="0" smtClean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  <a:t>carichi</a:t>
            </a:r>
            <a:endParaRPr lang="en-US" sz="1800" dirty="0" smtClean="0">
              <a:solidFill>
                <a:srgbClr val="00808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err="1" smtClean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  <a:t>asimmetrie</a:t>
            </a:r>
            <a:r>
              <a:rPr lang="en-US" sz="1800" dirty="0" smtClean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cos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l-GR" sz="1800" dirty="0" smtClean="0">
                <a:latin typeface="Times New Roman"/>
                <a:cs typeface="Times New Roman"/>
              </a:rPr>
              <a:t>ϕ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en-US" sz="1800" dirty="0" smtClean="0">
                <a:solidFill>
                  <a:srgbClr val="00808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sz="1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Cahn </a:t>
            </a:r>
            <a:r>
              <a:rPr lang="en-US" sz="1800" dirty="0" smtClean="0">
                <a:solidFill>
                  <a:srgbClr val="00808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+ …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                        </a:t>
            </a:r>
            <a:r>
              <a:rPr lang="en-US" sz="18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cos</a:t>
            </a:r>
            <a:r>
              <a:rPr lang="en-US" sz="1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2</a:t>
            </a:r>
            <a:r>
              <a:rPr lang="el-GR" sz="1800" dirty="0" smtClean="0">
                <a:latin typeface="Times New Roman"/>
                <a:cs typeface="Times New Roman"/>
              </a:rPr>
              <a:t>ϕ</a:t>
            </a:r>
            <a:r>
              <a:rPr lang="en-US" sz="1800" dirty="0" smtClean="0">
                <a:latin typeface="Times New Roman"/>
                <a:cs typeface="Times New Roman"/>
              </a:rPr>
              <a:t>   </a:t>
            </a:r>
            <a:r>
              <a:rPr lang="en-US" sz="1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1800" dirty="0" smtClean="0">
                <a:solidFill>
                  <a:srgbClr val="00808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sz="1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Boer-Mulders </a:t>
            </a:r>
            <a:r>
              <a:rPr lang="en-US" sz="1800" dirty="0" smtClean="0">
                <a:solidFill>
                  <a:srgbClr val="00808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+ …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                        sin </a:t>
            </a:r>
            <a:r>
              <a:rPr lang="el-GR" sz="1800" dirty="0" smtClean="0">
                <a:latin typeface="Times New Roman"/>
                <a:cs typeface="Times New Roman"/>
              </a:rPr>
              <a:t>ϕ</a:t>
            </a:r>
            <a:endParaRPr lang="en-US" sz="18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molteplicita</a:t>
            </a:r>
            <a:r>
              <a:rPr lang="en-US" sz="1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’ </a:t>
            </a:r>
            <a:r>
              <a:rPr lang="en-US" sz="1800" dirty="0" err="1" smtClean="0">
                <a:solidFill>
                  <a:srgbClr val="00808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vs</a:t>
            </a:r>
            <a:r>
              <a:rPr lang="en-US" sz="1800" dirty="0" smtClean="0">
                <a:solidFill>
                  <a:srgbClr val="00808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1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p</a:t>
            </a:r>
            <a:r>
              <a:rPr lang="en-US" sz="1800" baseline="-25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T</a:t>
            </a:r>
            <a:r>
              <a:rPr lang="en-US" sz="1800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2</a:t>
            </a:r>
            <a:r>
              <a:rPr lang="en-US" sz="1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   </a:t>
            </a:r>
            <a:r>
              <a:rPr lang="en-US" sz="1800" dirty="0" smtClean="0">
                <a:solidFill>
                  <a:srgbClr val="00808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sz="1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  intrinsic </a:t>
            </a:r>
            <a:r>
              <a:rPr lang="en-US" sz="18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k</a:t>
            </a:r>
            <a:r>
              <a:rPr lang="en-US" sz="1800" baseline="-250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T</a:t>
            </a:r>
            <a:endParaRPr lang="en-US" sz="18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molteplicta</a:t>
            </a:r>
            <a:r>
              <a:rPr lang="en-US" sz="1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’ (1h) 2h </a:t>
            </a:r>
            <a:r>
              <a:rPr lang="en-US" sz="1800" dirty="0" err="1" smtClean="0">
                <a:solidFill>
                  <a:srgbClr val="00808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vs</a:t>
            </a:r>
            <a:r>
              <a:rPr lang="en-US" sz="1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z, …</a:t>
            </a:r>
          </a:p>
        </p:txBody>
      </p:sp>
    </p:spTree>
    <p:extLst>
      <p:ext uri="{BB962C8B-B14F-4D97-AF65-F5344CB8AC3E}">
        <p14:creationId xmlns:p14="http://schemas.microsoft.com/office/powerpoint/2010/main" val="302348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animBg="1"/>
      <p:bldP spid="10" grpId="0" animBg="1"/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112" y="3027775"/>
            <a:ext cx="6949681" cy="578769"/>
          </a:xfrm>
        </p:spPr>
        <p:txBody>
          <a:bodyPr/>
          <a:lstStyle/>
          <a:p>
            <a:r>
              <a:rPr lang="en-US" dirty="0" err="1" smtClean="0"/>
              <a:t>trasversita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5841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  <p:sp>
        <p:nvSpPr>
          <p:cNvPr id="29698" name="Title 26"/>
          <p:cNvSpPr>
            <a:spLocks/>
          </p:cNvSpPr>
          <p:nvPr/>
        </p:nvSpPr>
        <p:spPr bwMode="auto">
          <a:xfrm>
            <a:off x="504825" y="271464"/>
            <a:ext cx="8878888" cy="534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3669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lIns="99145" tIns="51556" rIns="99145" bIns="51556" anchor="ctr">
            <a:spAutoFit/>
          </a:bodyPr>
          <a:lstStyle/>
          <a:p>
            <a:pPr defTabSz="1007855" hangingPunct="1">
              <a:lnSpc>
                <a:spcPct val="100000"/>
              </a:lnSpc>
              <a:buClrTx/>
              <a:buSzTx/>
            </a:pPr>
            <a:r>
              <a:rPr lang="en-US" sz="2800" b="1" dirty="0" err="1" smtClean="0">
                <a:solidFill>
                  <a:srgbClr val="000099"/>
                </a:solidFill>
              </a:rPr>
              <a:t>asimmetria</a:t>
            </a:r>
            <a:r>
              <a:rPr lang="en-US" sz="2800" b="1" dirty="0" smtClean="0">
                <a:solidFill>
                  <a:srgbClr val="000099"/>
                </a:solidFill>
              </a:rPr>
              <a:t> di Collins </a:t>
            </a:r>
            <a:r>
              <a:rPr lang="en-US" sz="2800" b="1" dirty="0" err="1" smtClean="0">
                <a:solidFill>
                  <a:srgbClr val="000099"/>
                </a:solidFill>
              </a:rPr>
              <a:t>su</a:t>
            </a:r>
            <a:r>
              <a:rPr lang="en-US" sz="2800" b="1" dirty="0" smtClean="0">
                <a:solidFill>
                  <a:srgbClr val="000099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protoni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544513" y="884237"/>
            <a:ext cx="6857999" cy="838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28" tIns="50366" rIns="100728" bIns="50366"/>
          <a:lstStyle/>
          <a:p>
            <a:pPr marL="176176" indent="-176176" defTabSz="912624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</a:pPr>
            <a:r>
              <a:rPr lang="en-US" sz="2000" b="1" dirty="0" err="1" smtClean="0">
                <a:solidFill>
                  <a:srgbClr val="000099"/>
                </a:solidFill>
              </a:rPr>
              <a:t>adroni</a:t>
            </a:r>
            <a:r>
              <a:rPr lang="en-US" sz="2000" b="1" dirty="0" smtClean="0">
                <a:solidFill>
                  <a:srgbClr val="000099"/>
                </a:solidFill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</a:rPr>
              <a:t>carichi</a:t>
            </a:r>
            <a:endParaRPr lang="en-US" sz="2000" b="1" dirty="0">
              <a:solidFill>
                <a:srgbClr val="000099"/>
              </a:solidFill>
            </a:endParaRPr>
          </a:p>
          <a:p>
            <a:pPr marL="176176" indent="-176176" defTabSz="912624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</a:pPr>
            <a:r>
              <a:rPr lang="en-US" sz="2000" b="1" dirty="0" err="1" smtClean="0">
                <a:solidFill>
                  <a:srgbClr val="000099"/>
                </a:solidFill>
              </a:rPr>
              <a:t>dati</a:t>
            </a:r>
            <a:r>
              <a:rPr lang="en-US" sz="2000" b="1" dirty="0" smtClean="0">
                <a:solidFill>
                  <a:srgbClr val="000099"/>
                </a:solidFill>
              </a:rPr>
              <a:t> 2010</a:t>
            </a:r>
            <a:r>
              <a:rPr lang="en-US" sz="1800" dirty="0" smtClean="0">
                <a:solidFill>
                  <a:srgbClr val="000099"/>
                </a:solidFill>
              </a:rPr>
              <a:t>  </a:t>
            </a:r>
            <a:r>
              <a:rPr lang="en-US" sz="2000" b="1" dirty="0" err="1">
                <a:solidFill>
                  <a:srgbClr val="000099"/>
                </a:solidFill>
              </a:rPr>
              <a:t>vs</a:t>
            </a:r>
            <a:r>
              <a:rPr lang="en-US" sz="2000" b="1" dirty="0">
                <a:solidFill>
                  <a:srgbClr val="000099"/>
                </a:solidFill>
              </a:rPr>
              <a:t>  2007 </a:t>
            </a:r>
            <a:endParaRPr lang="en-US" sz="1800" dirty="0">
              <a:solidFill>
                <a:srgbClr val="000099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" name="Group 4"/>
          <p:cNvGrpSpPr/>
          <p:nvPr/>
        </p:nvGrpSpPr>
        <p:grpSpPr>
          <a:xfrm>
            <a:off x="1162051" y="1722439"/>
            <a:ext cx="8031162" cy="5638798"/>
            <a:chOff x="819150" y="1722439"/>
            <a:chExt cx="8031162" cy="5638798"/>
          </a:xfrm>
        </p:grpSpPr>
        <p:sp>
          <p:nvSpPr>
            <p:cNvPr id="4" name="Rectangle 3"/>
            <p:cNvSpPr/>
            <p:nvPr/>
          </p:nvSpPr>
          <p:spPr bwMode="auto">
            <a:xfrm>
              <a:off x="819150" y="1722439"/>
              <a:ext cx="8031162" cy="563879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003399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1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50" y="1827212"/>
              <a:ext cx="7620000" cy="5469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495549" y="2252660"/>
            <a:ext cx="487363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h+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525712" y="4561967"/>
            <a:ext cx="423863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>
              <a:defRPr/>
            </a:pPr>
            <a:r>
              <a:rPr lang="it-IT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h-</a:t>
            </a: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6613299" y="5827714"/>
            <a:ext cx="838200" cy="23812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3592514" y="2146302"/>
            <a:ext cx="594659" cy="50255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2010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9"/>
          <p:cNvSpPr txBox="1">
            <a:spLocks noChangeArrowheads="1"/>
          </p:cNvSpPr>
          <p:nvPr/>
        </p:nvSpPr>
        <p:spPr bwMode="auto">
          <a:xfrm>
            <a:off x="3592514" y="2384428"/>
            <a:ext cx="594659" cy="29744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91420" tIns="45711" rIns="91420" bIns="45711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2007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92512" y="5837238"/>
            <a:ext cx="594659" cy="502555"/>
          </a:xfrm>
          <a:prstGeom prst="rect">
            <a:avLst/>
          </a:prstGeom>
          <a:solidFill>
            <a:schemeClr val="accent3"/>
          </a:solidFill>
        </p:spPr>
        <p:txBody>
          <a:bodyPr wrap="none" lIns="91420" tIns="45711" rIns="91420" bIns="45711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2010</a:t>
            </a:r>
          </a:p>
          <a:p>
            <a:pPr>
              <a:defRPr/>
            </a:pPr>
            <a:endParaRPr lang="en-US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19502" y="6078538"/>
            <a:ext cx="594659" cy="297441"/>
          </a:xfrm>
          <a:prstGeom prst="rect">
            <a:avLst/>
          </a:prstGeom>
          <a:noFill/>
        </p:spPr>
        <p:txBody>
          <a:bodyPr wrap="none" lIns="91420" tIns="45711" rIns="91420" bIns="45711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2007</a:t>
            </a:r>
          </a:p>
        </p:txBody>
      </p:sp>
      <p:sp>
        <p:nvSpPr>
          <p:cNvPr id="2" name="Rectangle 1"/>
          <p:cNvSpPr/>
          <p:nvPr/>
        </p:nvSpPr>
        <p:spPr>
          <a:xfrm>
            <a:off x="6564312" y="2120381"/>
            <a:ext cx="1446230" cy="26404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PLB 717 (2012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) 376</a:t>
            </a:r>
            <a:endParaRPr lang="en-US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640512" y="6106590"/>
            <a:ext cx="1261884" cy="26404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endParaRPr lang="en-US" sz="12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05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1611312" y="1646237"/>
            <a:ext cx="7924800" cy="5851071"/>
          </a:xfrm>
          <a:prstGeom prst="rect">
            <a:avLst/>
          </a:prstGeom>
          <a:solidFill>
            <a:schemeClr val="bg1"/>
          </a:solidFill>
          <a:ln w="6350">
            <a:solidFill>
              <a:srgbClr val="003399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698" name="Title 26"/>
          <p:cNvSpPr>
            <a:spLocks/>
          </p:cNvSpPr>
          <p:nvPr/>
        </p:nvSpPr>
        <p:spPr bwMode="auto">
          <a:xfrm>
            <a:off x="504825" y="271464"/>
            <a:ext cx="8878888" cy="534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3669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lIns="99145" tIns="51556" rIns="99145" bIns="51556" anchor="ctr">
            <a:spAutoFit/>
          </a:bodyPr>
          <a:lstStyle/>
          <a:p>
            <a:pPr defTabSz="1007855" hangingPunct="1">
              <a:lnSpc>
                <a:spcPct val="100000"/>
              </a:lnSpc>
              <a:buClrTx/>
              <a:buSzTx/>
            </a:pPr>
            <a:r>
              <a:rPr lang="en-US" sz="2800" b="1" dirty="0" err="1" smtClean="0">
                <a:solidFill>
                  <a:srgbClr val="000099"/>
                </a:solidFill>
              </a:rPr>
              <a:t>asimmetria</a:t>
            </a:r>
            <a:r>
              <a:rPr lang="en-US" sz="2800" b="1" dirty="0" smtClean="0">
                <a:solidFill>
                  <a:srgbClr val="000099"/>
                </a:solidFill>
              </a:rPr>
              <a:t> di Collins </a:t>
            </a:r>
            <a:r>
              <a:rPr lang="en-US" sz="2800" b="1" dirty="0" err="1" smtClean="0">
                <a:solidFill>
                  <a:srgbClr val="000099"/>
                </a:solidFill>
              </a:rPr>
              <a:t>su</a:t>
            </a:r>
            <a:r>
              <a:rPr lang="en-US" sz="2800" b="1" dirty="0" smtClean="0">
                <a:solidFill>
                  <a:srgbClr val="000099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protoni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544513" y="884237"/>
            <a:ext cx="6857999" cy="838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28" tIns="50366" rIns="100728" bIns="50366"/>
          <a:lstStyle/>
          <a:p>
            <a:pPr marL="176176" indent="-176176" defTabSz="912624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</a:pPr>
            <a:r>
              <a:rPr lang="en-US" sz="2000" b="1" dirty="0" err="1" smtClean="0">
                <a:solidFill>
                  <a:srgbClr val="000099"/>
                </a:solidFill>
              </a:rPr>
              <a:t>pioni</a:t>
            </a:r>
            <a:r>
              <a:rPr lang="en-US" sz="2000" b="1" dirty="0" smtClean="0">
                <a:solidFill>
                  <a:srgbClr val="000099"/>
                </a:solidFill>
              </a:rPr>
              <a:t> e K </a:t>
            </a:r>
            <a:r>
              <a:rPr lang="en-US" sz="2000" b="1" dirty="0" err="1" smtClean="0">
                <a:solidFill>
                  <a:srgbClr val="000099"/>
                </a:solidFill>
              </a:rPr>
              <a:t>carichi</a:t>
            </a:r>
            <a:endParaRPr lang="en-US" sz="2000" b="1" dirty="0">
              <a:solidFill>
                <a:srgbClr val="000099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5" y="1765031"/>
            <a:ext cx="7238998" cy="338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75" y="4413916"/>
            <a:ext cx="7271817" cy="3037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262071" y="2701131"/>
            <a:ext cx="1322253" cy="7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695" tIns="50350" rIns="100695" bIns="50350">
            <a:spAutoFit/>
          </a:bodyPr>
          <a:lstStyle/>
          <a:p>
            <a:endParaRPr lang="it-IT" sz="800" dirty="0">
              <a:solidFill>
                <a:srgbClr val="FF0000"/>
              </a:solidFill>
            </a:endParaRPr>
          </a:p>
          <a:p>
            <a:r>
              <a:rPr lang="it-IT" sz="1700" dirty="0">
                <a:solidFill>
                  <a:srgbClr val="FF0000"/>
                </a:solidFill>
              </a:rPr>
              <a:t>SPIN2012, </a:t>
            </a:r>
          </a:p>
          <a:p>
            <a:r>
              <a:rPr lang="it-IT" sz="1700" dirty="0">
                <a:solidFill>
                  <a:srgbClr val="FF0000"/>
                </a:solidFill>
              </a:rPr>
              <a:t>2010 data</a:t>
            </a: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2811461" y="3420269"/>
            <a:ext cx="474663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r>
              <a:rPr lang="el-GR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it-IT" sz="2000" b="1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2874961" y="2323306"/>
            <a:ext cx="411163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r>
              <a:rPr lang="el-GR" sz="2000" b="1" dirty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it-IT" sz="2000" b="1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01689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712" y="2179637"/>
            <a:ext cx="8627665" cy="1589899"/>
          </a:xfrm>
        </p:spPr>
        <p:txBody>
          <a:bodyPr/>
          <a:lstStyle/>
          <a:p>
            <a:r>
              <a:rPr lang="en-US" sz="44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apparato</a:t>
            </a:r>
            <a:r>
              <a:rPr lang="en-US" sz="4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sperimentale</a:t>
            </a:r>
            <a:endParaRPr lang="en-US" sz="44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0768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399273" y="1471909"/>
            <a:ext cx="9441639" cy="3603327"/>
            <a:chOff x="239712" y="1189036"/>
            <a:chExt cx="9599921" cy="3657600"/>
          </a:xfrm>
        </p:grpSpPr>
        <p:sp>
          <p:nvSpPr>
            <p:cNvPr id="13" name="Rectangle 12"/>
            <p:cNvSpPr/>
            <p:nvPr/>
          </p:nvSpPr>
          <p:spPr bwMode="auto">
            <a:xfrm>
              <a:off x="239712" y="1189036"/>
              <a:ext cx="9599921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210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</a:pPr>
              <a:endParaRPr lang="en-US" sz="2400" b="1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42" b="2233"/>
            <a:stretch/>
          </p:blipFill>
          <p:spPr>
            <a:xfrm>
              <a:off x="358897" y="1365668"/>
              <a:ext cx="7543800" cy="334142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4" name="Title 26"/>
          <p:cNvSpPr>
            <a:spLocks/>
          </p:cNvSpPr>
          <p:nvPr/>
        </p:nvSpPr>
        <p:spPr bwMode="auto">
          <a:xfrm>
            <a:off x="530224" y="334962"/>
            <a:ext cx="9310688" cy="5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69696"/>
                  </a:outerShdw>
                </a:effectLst>
              </a14:hiddenEffects>
            </a:ext>
          </a:extLst>
        </p:spPr>
        <p:txBody>
          <a:bodyPr wrap="square" lIns="99069" tIns="51518" rIns="99069" bIns="51518" anchor="ctr">
            <a:spAutoFit/>
          </a:bodyPr>
          <a:lstStyle/>
          <a:p>
            <a:pPr defTabSz="1007123" hangingPunct="1">
              <a:lnSpc>
                <a:spcPct val="100000"/>
              </a:lnSpc>
              <a:buClrTx/>
              <a:buSzTx/>
            </a:pPr>
            <a:r>
              <a:rPr lang="it-IT" sz="2800" b="1" dirty="0" smtClean="0">
                <a:solidFill>
                  <a:srgbClr val="FF0000"/>
                </a:solidFill>
                <a:ea typeface="MS PGothic" pitchFamily="34" charset="-128"/>
              </a:rPr>
              <a:t>approccio alternativo alla </a:t>
            </a:r>
            <a:r>
              <a:rPr lang="it-IT" sz="2800" b="1" dirty="0" err="1" smtClean="0">
                <a:solidFill>
                  <a:srgbClr val="FF0000"/>
                </a:solidFill>
                <a:ea typeface="MS PGothic" pitchFamily="34" charset="-128"/>
              </a:rPr>
              <a:t>Trasversita</a:t>
            </a:r>
            <a:r>
              <a:rPr lang="it-IT" sz="2800" b="1" dirty="0" smtClean="0">
                <a:solidFill>
                  <a:srgbClr val="FF0000"/>
                </a:solidFill>
                <a:ea typeface="MS PGothic" pitchFamily="34" charset="-128"/>
              </a:rPr>
              <a:t>’ </a:t>
            </a:r>
            <a:r>
              <a:rPr lang="it-IT" sz="2800" b="1" dirty="0">
                <a:solidFill>
                  <a:srgbClr val="FF0000"/>
                </a:solidFill>
                <a:ea typeface="MS PGothic" pitchFamily="34" charset="-128"/>
              </a:rPr>
              <a:t>in SIDIS</a:t>
            </a: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544512" y="960437"/>
            <a:ext cx="8839200" cy="44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695" tIns="50350" rIns="100695" bIns="503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b="1" dirty="0" err="1" smtClean="0">
                <a:solidFill>
                  <a:srgbClr val="FF0000"/>
                </a:solidFill>
              </a:rPr>
              <a:t>asimmetria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azimutale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nella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produzione</a:t>
            </a:r>
            <a:r>
              <a:rPr lang="en-US" sz="2400" b="1" dirty="0" smtClean="0">
                <a:solidFill>
                  <a:srgbClr val="FF0000"/>
                </a:solidFill>
              </a:rPr>
              <a:t> di 2 </a:t>
            </a:r>
            <a:r>
              <a:rPr lang="en-US" sz="2400" b="1" dirty="0" err="1" smtClean="0">
                <a:solidFill>
                  <a:srgbClr val="FF0000"/>
                </a:solidFill>
              </a:rPr>
              <a:t>adroni</a:t>
            </a:r>
            <a:endParaRPr lang="en-US" sz="2000" b="1" dirty="0">
              <a:solidFill>
                <a:srgbClr val="003399"/>
              </a:solidFill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7896242" y="1874837"/>
            <a:ext cx="1976108" cy="1275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695" tIns="50350" rIns="100695" bIns="50350">
            <a:spAutoFit/>
          </a:bodyPr>
          <a:lstStyle/>
          <a:p>
            <a:r>
              <a:rPr lang="it-IT" sz="2000" b="1" dirty="0" err="1"/>
              <a:t>h+h</a:t>
            </a:r>
            <a:r>
              <a:rPr lang="it-IT" sz="2000" b="1" dirty="0"/>
              <a:t>- </a:t>
            </a:r>
          </a:p>
          <a:p>
            <a:r>
              <a:rPr lang="it-IT" sz="2000" b="1" dirty="0" err="1"/>
              <a:t>asymmetry</a:t>
            </a:r>
            <a:endParaRPr lang="it-IT" sz="2000" b="1" dirty="0"/>
          </a:p>
          <a:p>
            <a:endParaRPr lang="it-IT" sz="800" b="1" dirty="0"/>
          </a:p>
          <a:p>
            <a:r>
              <a:rPr lang="it-IT" sz="1700" dirty="0"/>
              <a:t>Transevrsity2011, </a:t>
            </a:r>
          </a:p>
          <a:p>
            <a:r>
              <a:rPr lang="it-IT" sz="1700" dirty="0" smtClean="0"/>
              <a:t>dati 2010 </a:t>
            </a:r>
            <a:endParaRPr lang="it-IT" sz="17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468314" y="3703637"/>
            <a:ext cx="9550401" cy="3581400"/>
            <a:chOff x="468312" y="3551237"/>
            <a:chExt cx="9550401" cy="3581400"/>
          </a:xfrm>
        </p:grpSpPr>
        <p:sp>
          <p:nvSpPr>
            <p:cNvPr id="17" name="Rectangle 16"/>
            <p:cNvSpPr/>
            <p:nvPr/>
          </p:nvSpPr>
          <p:spPr bwMode="auto">
            <a:xfrm>
              <a:off x="468312" y="3551237"/>
              <a:ext cx="9550401" cy="35814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210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</a:pPr>
              <a:endParaRPr lang="en-US" sz="2400" b="1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90"/>
            <a:stretch/>
          </p:blipFill>
          <p:spPr>
            <a:xfrm>
              <a:off x="2387600" y="3684371"/>
              <a:ext cx="7429500" cy="3291840"/>
            </a:xfrm>
            <a:prstGeom prst="rect">
              <a:avLst/>
            </a:prstGeom>
          </p:spPr>
        </p:pic>
      </p:grp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620713" y="4343061"/>
            <a:ext cx="1591557" cy="1332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695" tIns="50350" rIns="100695" bIns="5035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K+</a:t>
            </a:r>
            <a:r>
              <a:rPr lang="el-GR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π</a:t>
            </a:r>
            <a:r>
              <a:rPr lang="it-IT" sz="2000" b="1" dirty="0">
                <a:solidFill>
                  <a:srgbClr val="FF0000"/>
                </a:solidFill>
              </a:rPr>
              <a:t>- </a:t>
            </a:r>
          </a:p>
          <a:p>
            <a:r>
              <a:rPr lang="it-IT" sz="2000" b="1" dirty="0" err="1">
                <a:solidFill>
                  <a:srgbClr val="FF0000"/>
                </a:solidFill>
              </a:rPr>
              <a:t>asymmetry</a:t>
            </a:r>
            <a:endParaRPr lang="it-IT" sz="2000" b="1" dirty="0">
              <a:solidFill>
                <a:srgbClr val="FF0000"/>
              </a:solidFill>
            </a:endParaRPr>
          </a:p>
          <a:p>
            <a:endParaRPr lang="it-IT" sz="800" dirty="0">
              <a:solidFill>
                <a:srgbClr val="FF0000"/>
              </a:solidFill>
            </a:endParaRPr>
          </a:p>
          <a:p>
            <a:r>
              <a:rPr lang="it-IT" sz="1700" dirty="0">
                <a:solidFill>
                  <a:srgbClr val="FF0000"/>
                </a:solidFill>
              </a:rPr>
              <a:t>SPIN2012, </a:t>
            </a:r>
          </a:p>
          <a:p>
            <a:r>
              <a:rPr lang="it-IT" sz="1700" dirty="0" smtClean="0">
                <a:solidFill>
                  <a:srgbClr val="FF0000"/>
                </a:solidFill>
              </a:rPr>
              <a:t>dati 2010</a:t>
            </a:r>
            <a:endParaRPr lang="it-IT" sz="17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5200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054" y="1911088"/>
            <a:ext cx="6949681" cy="1440544"/>
          </a:xfrm>
        </p:spPr>
        <p:txBody>
          <a:bodyPr/>
          <a:lstStyle/>
          <a:p>
            <a:r>
              <a:rPr lang="en-US" sz="2800" dirty="0" smtClean="0"/>
              <a:t>MOMENTO TRASVERSO INTRINSECO</a:t>
            </a:r>
            <a:br>
              <a:rPr lang="en-US" sz="2800" dirty="0" smtClean="0"/>
            </a:br>
            <a:r>
              <a:rPr lang="en-US" sz="2800" dirty="0" smtClean="0"/>
              <a:t>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		</a:t>
            </a:r>
            <a:r>
              <a:rPr lang="en-US" dirty="0" smtClean="0">
                <a:sym typeface="Wingdings" pitchFamily="2" charset="2"/>
              </a:rPr>
              <a:t>   TMD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6331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 bwMode="auto">
          <a:xfrm>
            <a:off x="1154112" y="1738766"/>
            <a:ext cx="7924800" cy="5298621"/>
          </a:xfrm>
          <a:prstGeom prst="rect">
            <a:avLst/>
          </a:prstGeom>
          <a:solidFill>
            <a:schemeClr val="bg1"/>
          </a:solidFill>
          <a:ln w="6350">
            <a:solidFill>
              <a:srgbClr val="003399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2" y="1874837"/>
            <a:ext cx="7193917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itle 26"/>
          <p:cNvSpPr>
            <a:spLocks/>
          </p:cNvSpPr>
          <p:nvPr/>
        </p:nvSpPr>
        <p:spPr bwMode="auto">
          <a:xfrm>
            <a:off x="504825" y="271464"/>
            <a:ext cx="8878888" cy="534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3669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lIns="99145" tIns="51556" rIns="99145" bIns="51556" anchor="ctr">
            <a:spAutoFit/>
          </a:bodyPr>
          <a:lstStyle/>
          <a:p>
            <a:pPr defTabSz="1007855" hangingPunct="1">
              <a:lnSpc>
                <a:spcPct val="100000"/>
              </a:lnSpc>
              <a:buClrTx/>
              <a:buSzTx/>
            </a:pPr>
            <a:r>
              <a:rPr lang="en-US" sz="2800" b="1" dirty="0" err="1" smtClean="0">
                <a:solidFill>
                  <a:srgbClr val="000099"/>
                </a:solidFill>
              </a:rPr>
              <a:t>asimmetria</a:t>
            </a:r>
            <a:r>
              <a:rPr lang="en-US" sz="2800" b="1" dirty="0" smtClean="0">
                <a:solidFill>
                  <a:srgbClr val="000099"/>
                </a:solidFill>
              </a:rPr>
              <a:t> di </a:t>
            </a:r>
            <a:r>
              <a:rPr lang="en-US" sz="2800" b="1" dirty="0" err="1" smtClean="0">
                <a:solidFill>
                  <a:srgbClr val="000099"/>
                </a:solidFill>
              </a:rPr>
              <a:t>Sivers</a:t>
            </a:r>
            <a:r>
              <a:rPr lang="en-US" sz="2800" b="1" dirty="0" smtClean="0">
                <a:solidFill>
                  <a:srgbClr val="000099"/>
                </a:solidFill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</a:rPr>
              <a:t>su</a:t>
            </a:r>
            <a:r>
              <a:rPr lang="en-US" sz="2800" b="1" dirty="0" smtClean="0">
                <a:solidFill>
                  <a:srgbClr val="000099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protoni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544513" y="884237"/>
            <a:ext cx="6857999" cy="838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28" tIns="50366" rIns="100728" bIns="50366"/>
          <a:lstStyle/>
          <a:p>
            <a:pPr marL="176176" indent="-176176" defTabSz="912624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</a:pPr>
            <a:r>
              <a:rPr lang="en-US" sz="2000" b="1" dirty="0" err="1" smtClean="0">
                <a:solidFill>
                  <a:srgbClr val="000099"/>
                </a:solidFill>
              </a:rPr>
              <a:t>adroni</a:t>
            </a:r>
            <a:r>
              <a:rPr lang="en-US" sz="2000" b="1" dirty="0" smtClean="0">
                <a:solidFill>
                  <a:srgbClr val="000099"/>
                </a:solidFill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</a:rPr>
              <a:t>carichi</a:t>
            </a:r>
            <a:endParaRPr lang="en-US" sz="2000" b="1" dirty="0">
              <a:solidFill>
                <a:srgbClr val="000099"/>
              </a:solidFill>
            </a:endParaRPr>
          </a:p>
          <a:p>
            <a:pPr marL="176176" indent="-176176" defTabSz="912624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</a:pPr>
            <a:r>
              <a:rPr lang="en-US" sz="2000" b="1" dirty="0" err="1" smtClean="0">
                <a:solidFill>
                  <a:srgbClr val="000099"/>
                </a:solidFill>
              </a:rPr>
              <a:t>dati</a:t>
            </a:r>
            <a:r>
              <a:rPr lang="en-US" sz="2000" b="1" dirty="0" smtClean="0">
                <a:solidFill>
                  <a:srgbClr val="000099"/>
                </a:solidFill>
              </a:rPr>
              <a:t> 2010</a:t>
            </a:r>
            <a:r>
              <a:rPr lang="en-US" sz="1800" dirty="0" smtClean="0">
                <a:solidFill>
                  <a:srgbClr val="000099"/>
                </a:solidFill>
              </a:rPr>
              <a:t>  </a:t>
            </a:r>
            <a:r>
              <a:rPr lang="en-US" sz="2000" b="1" dirty="0" err="1">
                <a:solidFill>
                  <a:srgbClr val="000099"/>
                </a:solidFill>
              </a:rPr>
              <a:t>vs</a:t>
            </a:r>
            <a:r>
              <a:rPr lang="en-US" sz="2000" b="1" dirty="0">
                <a:solidFill>
                  <a:srgbClr val="000099"/>
                </a:solidFill>
              </a:rPr>
              <a:t>  2007 </a:t>
            </a:r>
            <a:endParaRPr lang="en-US" sz="1800" dirty="0">
              <a:solidFill>
                <a:srgbClr val="000099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495549" y="2252660"/>
            <a:ext cx="487363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h+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525712" y="4561967"/>
            <a:ext cx="423863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>
              <a:defRPr/>
            </a:pPr>
            <a:r>
              <a:rPr lang="it-IT" sz="2000" b="1" dirty="0">
                <a:solidFill>
                  <a:srgbClr val="000000">
                    <a:lumMod val="95000"/>
                    <a:lumOff val="5000"/>
                  </a:srgbClr>
                </a:solidFill>
              </a:rPr>
              <a:t>h-</a:t>
            </a: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6613298" y="4320720"/>
            <a:ext cx="1170213" cy="413037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lIns="91420" tIns="45711" rIns="91420" bIns="4571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3592514" y="2146302"/>
            <a:ext cx="594659" cy="50255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2010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9"/>
          <p:cNvSpPr txBox="1">
            <a:spLocks noChangeArrowheads="1"/>
          </p:cNvSpPr>
          <p:nvPr/>
        </p:nvSpPr>
        <p:spPr bwMode="auto">
          <a:xfrm>
            <a:off x="3592514" y="2384428"/>
            <a:ext cx="594659" cy="29744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91420" tIns="45711" rIns="91420" bIns="45711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2007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83653" y="4313237"/>
            <a:ext cx="594659" cy="502555"/>
          </a:xfrm>
          <a:prstGeom prst="rect">
            <a:avLst/>
          </a:prstGeom>
          <a:solidFill>
            <a:schemeClr val="accent3"/>
          </a:solidFill>
        </p:spPr>
        <p:txBody>
          <a:bodyPr wrap="none" lIns="91420" tIns="45711" rIns="91420" bIns="45711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000000">
                    <a:lumMod val="95000"/>
                    <a:lumOff val="5000"/>
                  </a:srgbClr>
                </a:solidFill>
              </a:rPr>
              <a:t>2010</a:t>
            </a:r>
          </a:p>
          <a:p>
            <a:pPr>
              <a:defRPr/>
            </a:pPr>
            <a:endParaRPr lang="en-US" b="1" dirty="0">
              <a:solidFill>
                <a:srgbClr val="000000">
                  <a:lumMod val="95000"/>
                  <a:lumOff val="5000"/>
                </a:srgb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83653" y="4541837"/>
            <a:ext cx="594659" cy="297441"/>
          </a:xfrm>
          <a:prstGeom prst="rect">
            <a:avLst/>
          </a:prstGeom>
          <a:noFill/>
        </p:spPr>
        <p:txBody>
          <a:bodyPr wrap="none" lIns="91420" tIns="45711" rIns="91420" bIns="45711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00">
                    <a:lumMod val="95000"/>
                    <a:lumOff val="5000"/>
                  </a:srgbClr>
                </a:solidFill>
              </a:rPr>
              <a:t>2007</a:t>
            </a:r>
          </a:p>
        </p:txBody>
      </p:sp>
      <p:sp>
        <p:nvSpPr>
          <p:cNvPr id="2" name="Rectangle 1"/>
          <p:cNvSpPr/>
          <p:nvPr/>
        </p:nvSpPr>
        <p:spPr>
          <a:xfrm>
            <a:off x="6564312" y="2120381"/>
            <a:ext cx="1446230" cy="26404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PLB 717 (2012</a:t>
            </a:r>
            <a:r>
              <a:rPr lang="en-US" sz="12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376</a:t>
            </a:r>
            <a:endParaRPr lang="en-US" sz="12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56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 smtClean="0"/>
              <a:t>LNF 19 </a:t>
            </a:r>
            <a:r>
              <a:rPr lang="en-US" dirty="0" err="1" smtClean="0"/>
              <a:t>dicembre</a:t>
            </a:r>
            <a:r>
              <a:rPr lang="en-US" dirty="0" smtClean="0"/>
              <a:t>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1611312" y="1570037"/>
            <a:ext cx="7924800" cy="5851071"/>
          </a:xfrm>
          <a:prstGeom prst="rect">
            <a:avLst/>
          </a:prstGeom>
          <a:solidFill>
            <a:schemeClr val="bg1"/>
          </a:solidFill>
          <a:ln w="6350">
            <a:solidFill>
              <a:srgbClr val="003399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Picture 12" descr="C:\Users\martin\Desktop\release_2012\1hadron\pions\siver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791" y="1646237"/>
            <a:ext cx="7103121" cy="331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975791" y="4237035"/>
            <a:ext cx="7103121" cy="2926080"/>
            <a:chOff x="2072628" y="4084637"/>
            <a:chExt cx="7103121" cy="2926080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75" b="2307"/>
            <a:stretch/>
          </p:blipFill>
          <p:spPr bwMode="auto">
            <a:xfrm>
              <a:off x="2072628" y="4084637"/>
              <a:ext cx="7103121" cy="29260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3615531" y="5456237"/>
              <a:ext cx="620712" cy="385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it-IT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K-</a:t>
              </a:r>
            </a:p>
          </p:txBody>
        </p:sp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3583308" y="4391872"/>
              <a:ext cx="652935" cy="385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it-IT" sz="2000" b="1" dirty="0">
                  <a:solidFill>
                    <a:srgbClr val="FF0000"/>
                  </a:solidFill>
                </a:rPr>
                <a:t>K+</a:t>
              </a:r>
            </a:p>
          </p:txBody>
        </p:sp>
      </p:grpSp>
      <p:sp>
        <p:nvSpPr>
          <p:cNvPr id="29698" name="Title 26"/>
          <p:cNvSpPr>
            <a:spLocks/>
          </p:cNvSpPr>
          <p:nvPr/>
        </p:nvSpPr>
        <p:spPr bwMode="auto">
          <a:xfrm>
            <a:off x="504825" y="271464"/>
            <a:ext cx="8878888" cy="534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3669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lIns="99145" tIns="51556" rIns="99145" bIns="51556" anchor="ctr">
            <a:spAutoFit/>
          </a:bodyPr>
          <a:lstStyle/>
          <a:p>
            <a:pPr defTabSz="1007855" hangingPunct="1">
              <a:lnSpc>
                <a:spcPct val="100000"/>
              </a:lnSpc>
              <a:buClrTx/>
              <a:buSzTx/>
            </a:pPr>
            <a:r>
              <a:rPr lang="en-US" sz="2800" b="1" dirty="0" err="1" smtClean="0">
                <a:solidFill>
                  <a:srgbClr val="000099"/>
                </a:solidFill>
              </a:rPr>
              <a:t>asimmetria</a:t>
            </a:r>
            <a:r>
              <a:rPr lang="en-US" sz="2800" b="1" dirty="0" smtClean="0">
                <a:solidFill>
                  <a:srgbClr val="000099"/>
                </a:solidFill>
              </a:rPr>
              <a:t> di </a:t>
            </a:r>
            <a:r>
              <a:rPr lang="en-US" sz="2800" b="1" dirty="0" err="1" smtClean="0">
                <a:solidFill>
                  <a:srgbClr val="000099"/>
                </a:solidFill>
              </a:rPr>
              <a:t>Sivers</a:t>
            </a:r>
            <a:r>
              <a:rPr lang="en-US" sz="2800" b="1" dirty="0" smtClean="0">
                <a:solidFill>
                  <a:srgbClr val="000099"/>
                </a:solidFill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</a:rPr>
              <a:t>su</a:t>
            </a:r>
            <a:r>
              <a:rPr lang="en-US" sz="2800" b="1" dirty="0" smtClean="0">
                <a:solidFill>
                  <a:srgbClr val="000099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protoni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544513" y="884237"/>
            <a:ext cx="6857999" cy="838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28" tIns="50366" rIns="100728" bIns="50366"/>
          <a:lstStyle/>
          <a:p>
            <a:pPr marL="176176" indent="-176176" defTabSz="912624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</a:pPr>
            <a:r>
              <a:rPr lang="en-US" sz="2000" b="1" dirty="0" err="1" smtClean="0">
                <a:solidFill>
                  <a:srgbClr val="000099"/>
                </a:solidFill>
              </a:rPr>
              <a:t>pioni</a:t>
            </a:r>
            <a:r>
              <a:rPr lang="en-US" sz="2000" b="1" dirty="0" smtClean="0">
                <a:solidFill>
                  <a:srgbClr val="000099"/>
                </a:solidFill>
              </a:rPr>
              <a:t> e K </a:t>
            </a:r>
            <a:r>
              <a:rPr lang="en-US" sz="2000" b="1" dirty="0" err="1" smtClean="0">
                <a:solidFill>
                  <a:srgbClr val="000099"/>
                </a:solidFill>
              </a:rPr>
              <a:t>carichi</a:t>
            </a:r>
            <a:endParaRPr lang="en-US" sz="2000" b="1" dirty="0">
              <a:solidFill>
                <a:srgbClr val="000099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262071" y="2701131"/>
            <a:ext cx="1322253" cy="7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695" tIns="50350" rIns="100695" bIns="50350">
            <a:spAutoFit/>
          </a:bodyPr>
          <a:lstStyle/>
          <a:p>
            <a:endParaRPr lang="it-IT" sz="800" dirty="0">
              <a:solidFill>
                <a:srgbClr val="FF0000"/>
              </a:solidFill>
            </a:endParaRPr>
          </a:p>
          <a:p>
            <a:r>
              <a:rPr lang="it-IT" sz="1700" dirty="0">
                <a:solidFill>
                  <a:srgbClr val="FF0000"/>
                </a:solidFill>
              </a:rPr>
              <a:t>SPIN2012, </a:t>
            </a:r>
          </a:p>
          <a:p>
            <a:r>
              <a:rPr lang="it-IT" sz="1700" dirty="0" smtClean="0">
                <a:solidFill>
                  <a:srgbClr val="FF0000"/>
                </a:solidFill>
              </a:rPr>
              <a:t>dati 2010 </a:t>
            </a:r>
            <a:endParaRPr lang="it-IT" sz="1700" dirty="0">
              <a:solidFill>
                <a:srgbClr val="FF0000"/>
              </a:solidFill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2811461" y="3420269"/>
            <a:ext cx="474663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r>
              <a:rPr lang="el-GR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it-IT" sz="2000" b="1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2874961" y="2323306"/>
            <a:ext cx="411163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r>
              <a:rPr lang="el-GR" sz="2000" b="1" dirty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it-IT" sz="2000" b="1" dirty="0"/>
              <a:t>-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3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6"/>
          <p:cNvSpPr>
            <a:spLocks/>
          </p:cNvSpPr>
          <p:nvPr/>
        </p:nvSpPr>
        <p:spPr bwMode="auto">
          <a:xfrm>
            <a:off x="504825" y="271464"/>
            <a:ext cx="8878888" cy="534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3669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lIns="99145" tIns="51556" rIns="99145" bIns="51556" anchor="ctr">
            <a:spAutoFit/>
          </a:bodyPr>
          <a:lstStyle/>
          <a:p>
            <a:pPr defTabSz="1007855" hangingPunct="1">
              <a:lnSpc>
                <a:spcPct val="100000"/>
              </a:lnSpc>
              <a:buClrTx/>
              <a:buSzTx/>
            </a:pPr>
            <a:r>
              <a:rPr lang="en-US" sz="2800" b="1" dirty="0" smtClean="0">
                <a:solidFill>
                  <a:srgbClr val="000099"/>
                </a:solidFill>
              </a:rPr>
              <a:t>SIDIS </a:t>
            </a:r>
            <a:r>
              <a:rPr lang="en-US" sz="2800" b="1" dirty="0" err="1" smtClean="0">
                <a:solidFill>
                  <a:srgbClr val="000099"/>
                </a:solidFill>
              </a:rPr>
              <a:t>su</a:t>
            </a:r>
            <a:r>
              <a:rPr lang="en-US" sz="2800" b="1" dirty="0" smtClean="0">
                <a:solidFill>
                  <a:srgbClr val="000099"/>
                </a:solidFill>
              </a:rPr>
              <a:t> d non </a:t>
            </a:r>
            <a:r>
              <a:rPr lang="en-US" sz="2800" b="1" dirty="0" err="1" smtClean="0">
                <a:solidFill>
                  <a:srgbClr val="000099"/>
                </a:solidFill>
              </a:rPr>
              <a:t>polarizzato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544513" y="884237"/>
            <a:ext cx="6857999" cy="838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28" tIns="50366" rIns="100728" bIns="50366"/>
          <a:lstStyle/>
          <a:p>
            <a:pPr marL="176176" indent="-176176" defTabSz="912624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</a:pP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cos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2000" b="1" dirty="0">
                <a:solidFill>
                  <a:srgbClr val="003399"/>
                </a:solidFill>
                <a:latin typeface="Times New Roman"/>
                <a:cs typeface="Times New Roman"/>
              </a:rPr>
              <a:t>ϕ </a:t>
            </a:r>
            <a:r>
              <a:rPr lang="en-US" sz="2000" b="1" dirty="0" smtClean="0">
                <a:solidFill>
                  <a:srgbClr val="003399"/>
                </a:solidFill>
                <a:latin typeface="Times New Roman"/>
                <a:cs typeface="Times New Roman"/>
              </a:rPr>
              <a:t>    </a:t>
            </a:r>
            <a:r>
              <a:rPr lang="en-US" sz="2000" b="1" dirty="0" err="1" smtClean="0">
                <a:solidFill>
                  <a:srgbClr val="000099"/>
                </a:solidFill>
              </a:rPr>
              <a:t>adroni</a:t>
            </a:r>
            <a:r>
              <a:rPr lang="en-US" sz="2000" b="1" dirty="0" smtClean="0">
                <a:solidFill>
                  <a:srgbClr val="000099"/>
                </a:solidFill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</a:rPr>
              <a:t>carichi</a:t>
            </a:r>
            <a:endParaRPr lang="en-US" sz="2000" b="1" dirty="0">
              <a:solidFill>
                <a:srgbClr val="000099"/>
              </a:solidFill>
            </a:endParaRPr>
          </a:p>
          <a:p>
            <a:pPr marL="176176" indent="-176176" defTabSz="912624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</a:pPr>
            <a:r>
              <a:rPr lang="en-US" sz="2000" b="1" dirty="0" err="1" smtClean="0">
                <a:solidFill>
                  <a:srgbClr val="000099"/>
                </a:solidFill>
              </a:rPr>
              <a:t>dati</a:t>
            </a:r>
            <a:r>
              <a:rPr lang="en-US" sz="2000" b="1" dirty="0" smtClean="0">
                <a:solidFill>
                  <a:srgbClr val="000099"/>
                </a:solidFill>
              </a:rPr>
              <a:t> 2004</a:t>
            </a:r>
            <a:endParaRPr lang="en-US" sz="1800" dirty="0">
              <a:solidFill>
                <a:srgbClr val="000099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67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6"/>
          <p:cNvSpPr>
            <a:spLocks/>
          </p:cNvSpPr>
          <p:nvPr/>
        </p:nvSpPr>
        <p:spPr bwMode="auto">
          <a:xfrm>
            <a:off x="504825" y="271464"/>
            <a:ext cx="8878888" cy="534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3669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lIns="99145" tIns="51556" rIns="99145" bIns="51556" anchor="ctr">
            <a:spAutoFit/>
          </a:bodyPr>
          <a:lstStyle/>
          <a:p>
            <a:pPr defTabSz="1007855" hangingPunct="1">
              <a:lnSpc>
                <a:spcPct val="100000"/>
              </a:lnSpc>
              <a:buClrTx/>
              <a:buSzTx/>
            </a:pPr>
            <a:r>
              <a:rPr lang="en-US" sz="2800" b="1" dirty="0" smtClean="0">
                <a:solidFill>
                  <a:srgbClr val="000099"/>
                </a:solidFill>
              </a:rPr>
              <a:t>SIDIS </a:t>
            </a:r>
            <a:r>
              <a:rPr lang="en-US" sz="2800" b="1" dirty="0" err="1" smtClean="0">
                <a:solidFill>
                  <a:srgbClr val="000099"/>
                </a:solidFill>
              </a:rPr>
              <a:t>su</a:t>
            </a:r>
            <a:r>
              <a:rPr lang="en-US" sz="2800" b="1" dirty="0" smtClean="0">
                <a:solidFill>
                  <a:srgbClr val="000099"/>
                </a:solidFill>
              </a:rPr>
              <a:t> d non </a:t>
            </a:r>
            <a:r>
              <a:rPr lang="en-US" sz="2800" b="1" dirty="0" err="1" smtClean="0">
                <a:solidFill>
                  <a:srgbClr val="000099"/>
                </a:solidFill>
              </a:rPr>
              <a:t>polarizzato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544513" y="884237"/>
            <a:ext cx="6857999" cy="838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28" tIns="50366" rIns="100728" bIns="50366"/>
          <a:lstStyle/>
          <a:p>
            <a:pPr marL="176176" indent="-176176" defTabSz="912624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</a:pP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cos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2000" b="1" dirty="0">
                <a:solidFill>
                  <a:srgbClr val="003399"/>
                </a:solidFill>
                <a:latin typeface="Times New Roman"/>
                <a:cs typeface="Times New Roman"/>
              </a:rPr>
              <a:t>ϕ </a:t>
            </a:r>
            <a:r>
              <a:rPr lang="en-US" sz="2000" b="1" dirty="0" smtClean="0">
                <a:solidFill>
                  <a:srgbClr val="003399"/>
                </a:solidFill>
                <a:latin typeface="Times New Roman"/>
                <a:cs typeface="Times New Roman"/>
              </a:rPr>
              <a:t>    </a:t>
            </a:r>
            <a:r>
              <a:rPr lang="en-US" sz="2000" b="1" dirty="0" err="1" smtClean="0">
                <a:solidFill>
                  <a:srgbClr val="000099"/>
                </a:solidFill>
              </a:rPr>
              <a:t>adroni</a:t>
            </a:r>
            <a:r>
              <a:rPr lang="en-US" sz="2000" b="1" dirty="0" smtClean="0">
                <a:solidFill>
                  <a:srgbClr val="000099"/>
                </a:solidFill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</a:rPr>
              <a:t>carichi</a:t>
            </a:r>
            <a:endParaRPr lang="en-US" sz="2000" b="1" dirty="0">
              <a:solidFill>
                <a:srgbClr val="000099"/>
              </a:solidFill>
            </a:endParaRPr>
          </a:p>
          <a:p>
            <a:pPr marL="176176" indent="-176176" defTabSz="912624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</a:pPr>
            <a:r>
              <a:rPr lang="en-US" sz="2000" b="1" dirty="0" err="1" smtClean="0">
                <a:solidFill>
                  <a:srgbClr val="000099"/>
                </a:solidFill>
              </a:rPr>
              <a:t>dati</a:t>
            </a:r>
            <a:r>
              <a:rPr lang="en-US" sz="2000" b="1" dirty="0" smtClean="0">
                <a:solidFill>
                  <a:srgbClr val="000099"/>
                </a:solidFill>
              </a:rPr>
              <a:t> 2004</a:t>
            </a:r>
            <a:endParaRPr lang="en-US" sz="1800" dirty="0">
              <a:solidFill>
                <a:srgbClr val="000099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Picture 6" descr="D:\talks\icons\compass_logo_125x125.png"/>
          <p:cNvPicPr>
            <a:picLocks noChangeAspect="1" noChangeArrowheads="1"/>
          </p:cNvPicPr>
          <p:nvPr/>
        </p:nvPicPr>
        <p:blipFill>
          <a:blip r:embed="rId3">
            <a:lum bright="30000"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513" y="122237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4336"/>
            <a:ext cx="10080625" cy="5665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63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700" y="427037"/>
            <a:ext cx="2708981" cy="1404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8758372" y="4405713"/>
            <a:ext cx="1200425" cy="459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695" tIns="50350" rIns="100695" bIns="50350">
            <a:spAutoFit/>
          </a:bodyPr>
          <a:lstStyle/>
          <a:p>
            <a:endParaRPr lang="it-IT" sz="800" dirty="0">
              <a:solidFill>
                <a:srgbClr val="FF0000"/>
              </a:solidFill>
            </a:endParaRPr>
          </a:p>
          <a:p>
            <a:r>
              <a:rPr lang="it-IT" sz="1700" dirty="0" smtClean="0">
                <a:solidFill>
                  <a:srgbClr val="FF0000"/>
                </a:solidFill>
              </a:rPr>
              <a:t>SPIN2012</a:t>
            </a:r>
            <a:endParaRPr lang="it-IT" sz="17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77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6"/>
          <p:cNvSpPr>
            <a:spLocks/>
          </p:cNvSpPr>
          <p:nvPr/>
        </p:nvSpPr>
        <p:spPr bwMode="auto">
          <a:xfrm>
            <a:off x="504825" y="271464"/>
            <a:ext cx="8878888" cy="534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3669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lIns="99145" tIns="51556" rIns="99145" bIns="51556" anchor="ctr">
            <a:spAutoFit/>
          </a:bodyPr>
          <a:lstStyle/>
          <a:p>
            <a:pPr defTabSz="1007855" hangingPunct="1">
              <a:lnSpc>
                <a:spcPct val="100000"/>
              </a:lnSpc>
              <a:buClrTx/>
              <a:buSzTx/>
            </a:pPr>
            <a:r>
              <a:rPr lang="en-US" sz="2800" b="1" dirty="0" smtClean="0">
                <a:solidFill>
                  <a:srgbClr val="000099"/>
                </a:solidFill>
              </a:rPr>
              <a:t>SIDIS </a:t>
            </a:r>
            <a:r>
              <a:rPr lang="en-US" sz="2800" b="1" dirty="0" err="1" smtClean="0">
                <a:solidFill>
                  <a:srgbClr val="000099"/>
                </a:solidFill>
              </a:rPr>
              <a:t>su</a:t>
            </a:r>
            <a:r>
              <a:rPr lang="en-US" sz="2800" b="1" dirty="0" smtClean="0">
                <a:solidFill>
                  <a:srgbClr val="000099"/>
                </a:solidFill>
              </a:rPr>
              <a:t> d non </a:t>
            </a:r>
            <a:r>
              <a:rPr lang="en-US" sz="2800" b="1" dirty="0" err="1" smtClean="0">
                <a:solidFill>
                  <a:srgbClr val="000099"/>
                </a:solidFill>
              </a:rPr>
              <a:t>polarizzato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544513" y="884237"/>
            <a:ext cx="6857999" cy="838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28" tIns="50366" rIns="100728" bIns="50366"/>
          <a:lstStyle/>
          <a:p>
            <a:pPr marL="176176" indent="-176176" defTabSz="912624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</a:pPr>
            <a:r>
              <a:rPr lang="en-US" sz="20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molteplicita</a:t>
            </a:r>
            <a:r>
              <a:rPr lang="en-US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’ </a:t>
            </a:r>
            <a:r>
              <a:rPr lang="en-US" sz="2000" b="1" dirty="0" err="1" smtClean="0">
                <a:solidFill>
                  <a:srgbClr val="000099"/>
                </a:solidFill>
              </a:rPr>
              <a:t>adroni</a:t>
            </a:r>
            <a:r>
              <a:rPr lang="en-US" sz="2000" b="1" dirty="0" smtClean="0">
                <a:solidFill>
                  <a:srgbClr val="000099"/>
                </a:solidFill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</a:rPr>
              <a:t>carichi</a:t>
            </a:r>
            <a:endParaRPr lang="en-US" sz="2000" b="1" dirty="0">
              <a:solidFill>
                <a:srgbClr val="000099"/>
              </a:solidFill>
            </a:endParaRPr>
          </a:p>
          <a:p>
            <a:pPr marL="176176" indent="-176176" defTabSz="912624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</a:pPr>
            <a:r>
              <a:rPr lang="en-US" sz="2000" b="1" dirty="0" err="1" smtClean="0">
                <a:solidFill>
                  <a:srgbClr val="000099"/>
                </a:solidFill>
              </a:rPr>
              <a:t>dati</a:t>
            </a:r>
            <a:r>
              <a:rPr lang="en-US" sz="2000" b="1" dirty="0" smtClean="0">
                <a:solidFill>
                  <a:srgbClr val="000099"/>
                </a:solidFill>
              </a:rPr>
              <a:t> 2004</a:t>
            </a:r>
            <a:endParaRPr lang="en-US" sz="1800" dirty="0">
              <a:solidFill>
                <a:srgbClr val="000099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" y="1804520"/>
            <a:ext cx="5051311" cy="387593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73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960" y="3550800"/>
            <a:ext cx="4974352" cy="3826963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97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6"/>
          <p:cNvSpPr>
            <a:spLocks/>
          </p:cNvSpPr>
          <p:nvPr/>
        </p:nvSpPr>
        <p:spPr bwMode="auto">
          <a:xfrm>
            <a:off x="620713" y="198439"/>
            <a:ext cx="8763001" cy="596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3669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lIns="99069" tIns="51518" rIns="99069" bIns="51518" anchor="ctr">
            <a:spAutoFit/>
          </a:bodyPr>
          <a:lstStyle/>
          <a:p>
            <a:pPr defTabSz="1007123" hangingPunct="1">
              <a:lnSpc>
                <a:spcPct val="100000"/>
              </a:lnSpc>
              <a:buClrTx/>
              <a:buSzTx/>
            </a:pPr>
            <a:r>
              <a:rPr lang="en-US" sz="3200" b="1" dirty="0">
                <a:solidFill>
                  <a:srgbClr val="FF0000"/>
                </a:solidFill>
              </a:rPr>
              <a:t>dove </a:t>
            </a:r>
            <a:r>
              <a:rPr lang="en-US" sz="3200" b="1" dirty="0" err="1">
                <a:solidFill>
                  <a:srgbClr val="FF0000"/>
                </a:solidFill>
              </a:rPr>
              <a:t>siamo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>
          <a:xfrm>
            <a:off x="620713" y="2027237"/>
            <a:ext cx="8610601" cy="1219199"/>
          </a:xfrm>
          <a:solidFill>
            <a:schemeClr val="bg1"/>
          </a:solidFill>
          <a:ln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228552" indent="-228552">
              <a:buClr>
                <a:srgbClr val="FF0000"/>
              </a:buClr>
              <a:buFont typeface="Arial" pitchFamily="34" charset="0"/>
              <a:buChar char="•"/>
            </a:pPr>
            <a:r>
              <a:rPr lang="en-US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quarks </a:t>
            </a:r>
            <a:r>
              <a:rPr lang="en-US" b="1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contribuiscono</a:t>
            </a:r>
            <a:r>
              <a:rPr lang="en-US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per 1/3 </a:t>
            </a:r>
            <a:r>
              <a:rPr lang="en-US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allo</a:t>
            </a:r>
            <a:r>
              <a:rPr lang="en-US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spin del </a:t>
            </a:r>
            <a:r>
              <a:rPr lang="en-US" b="1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nucleone</a:t>
            </a:r>
            <a:endParaRPr lang="en-US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228552" indent="-228552">
              <a:buClr>
                <a:srgbClr val="FF0000"/>
              </a:buClr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il</a:t>
            </a:r>
            <a:r>
              <a:rPr lang="en-US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contributo</a:t>
            </a:r>
            <a:r>
              <a:rPr lang="en-US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relativo</a:t>
            </a:r>
            <a:r>
              <a:rPr lang="en-US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di</a:t>
            </a:r>
            <a:r>
              <a:rPr lang="en-US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DG </a:t>
            </a:r>
            <a:r>
              <a:rPr lang="en-US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L non e’ </a:t>
            </a:r>
            <a:r>
              <a:rPr lang="en-US" b="1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ancora</a:t>
            </a:r>
            <a:r>
              <a:rPr lang="en-US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determinato</a:t>
            </a:r>
            <a:endParaRPr lang="en-US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228552" indent="-228552">
              <a:buClr>
                <a:srgbClr val="FF0000"/>
              </a:buClr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le </a:t>
            </a:r>
            <a:r>
              <a:rPr lang="en-US" b="1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misure</a:t>
            </a:r>
            <a:r>
              <a:rPr lang="en-US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future </a:t>
            </a:r>
            <a:r>
              <a:rPr lang="en-US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attaccheranno</a:t>
            </a:r>
            <a:r>
              <a:rPr lang="en-US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L </a:t>
            </a:r>
            <a:r>
              <a:rPr lang="en-US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tramite</a:t>
            </a:r>
            <a:r>
              <a:rPr lang="en-US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il</a:t>
            </a:r>
            <a:r>
              <a:rPr lang="en-US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DVCS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21387" y="3451222"/>
            <a:ext cx="8609925" cy="154781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0695" tIns="50350" rIns="100695" bIns="50350"/>
          <a:lstStyle/>
          <a:p>
            <a:pPr marL="228552" indent="-228552" eaLnBrk="0"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</a:rPr>
              <a:t>EFFETTI DI SPIN E MOMENTO TRASVERSO:</a:t>
            </a:r>
            <a:endParaRPr lang="en-US" sz="2200" b="1" dirty="0">
              <a:solidFill>
                <a:srgbClr val="FF0000"/>
              </a:solidFill>
              <a:latin typeface="Arial" pitchFamily="34" charset="0"/>
            </a:endParaRPr>
          </a:p>
          <a:p>
            <a:pPr marL="258742" indent="-258742" eaLnBrk="0">
              <a:spcBef>
                <a:spcPct val="20000"/>
              </a:spcBef>
            </a:pPr>
            <a:r>
              <a:rPr lang="en-US" sz="2200" b="1" dirty="0">
                <a:solidFill>
                  <a:srgbClr val="FF0000"/>
                </a:solidFill>
                <a:latin typeface="Arial" pitchFamily="34" charset="0"/>
              </a:rPr>
              <a:t>   	</a:t>
            </a:r>
            <a:r>
              <a:rPr lang="en-US" sz="2200" b="1" dirty="0" err="1">
                <a:solidFill>
                  <a:srgbClr val="000099"/>
                </a:solidFill>
                <a:latin typeface="Arial" pitchFamily="34" charset="0"/>
              </a:rPr>
              <a:t>s</a:t>
            </a:r>
            <a:r>
              <a:rPr lang="en-US" sz="2200" b="1" dirty="0" err="1" smtClean="0">
                <a:solidFill>
                  <a:srgbClr val="000099"/>
                </a:solidFill>
                <a:latin typeface="Arial" pitchFamily="34" charset="0"/>
              </a:rPr>
              <a:t>ono</a:t>
            </a:r>
            <a:r>
              <a:rPr lang="en-US" sz="2200" b="1" dirty="0" smtClean="0">
                <a:solidFill>
                  <a:srgbClr val="000099"/>
                </a:solidFill>
                <a:latin typeface="Arial" pitchFamily="34" charset="0"/>
              </a:rPr>
              <a:t> state </a:t>
            </a:r>
            <a:r>
              <a:rPr lang="en-US" sz="2200" b="1" dirty="0" err="1" smtClean="0">
                <a:solidFill>
                  <a:srgbClr val="000099"/>
                </a:solidFill>
                <a:latin typeface="Arial" pitchFamily="34" charset="0"/>
              </a:rPr>
              <a:t>scoperte</a:t>
            </a:r>
            <a:r>
              <a:rPr lang="en-US" sz="2200" b="1" dirty="0" smtClean="0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latin typeface="Arial" pitchFamily="34" charset="0"/>
              </a:rPr>
              <a:t>nuove</a:t>
            </a:r>
            <a:r>
              <a:rPr lang="en-US" sz="2200" b="1" dirty="0" smtClean="0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latin typeface="Arial" pitchFamily="34" charset="0"/>
              </a:rPr>
              <a:t>proprieta</a:t>
            </a:r>
            <a:r>
              <a:rPr lang="en-US" sz="2200" b="1" dirty="0" smtClean="0">
                <a:solidFill>
                  <a:srgbClr val="000099"/>
                </a:solidFill>
                <a:latin typeface="Arial" pitchFamily="34" charset="0"/>
              </a:rPr>
              <a:t>’ </a:t>
            </a:r>
            <a:r>
              <a:rPr lang="en-US" sz="2200" b="1" dirty="0" err="1" smtClean="0">
                <a:solidFill>
                  <a:srgbClr val="000099"/>
                </a:solidFill>
                <a:latin typeface="Arial" pitchFamily="34" charset="0"/>
              </a:rPr>
              <a:t>della</a:t>
            </a:r>
            <a:r>
              <a:rPr lang="en-US" sz="2200" b="1" dirty="0" smtClean="0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latin typeface="Arial" pitchFamily="34" charset="0"/>
              </a:rPr>
              <a:t>materia</a:t>
            </a:r>
            <a:endParaRPr lang="en-US" sz="2200" b="1" dirty="0">
              <a:solidFill>
                <a:srgbClr val="000099"/>
              </a:solidFill>
              <a:latin typeface="Arial" pitchFamily="34" charset="0"/>
            </a:endParaRPr>
          </a:p>
          <a:p>
            <a:pPr marL="258742" indent="-258742" eaLnBrk="0">
              <a:spcBef>
                <a:spcPct val="20000"/>
              </a:spcBef>
            </a:pPr>
            <a:r>
              <a:rPr lang="en-US" sz="2200" b="1" dirty="0">
                <a:solidFill>
                  <a:srgbClr val="FF0000"/>
                </a:solidFill>
                <a:latin typeface="Arial" pitchFamily="34" charset="0"/>
              </a:rPr>
              <a:t>         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</a:rPr>
              <a:t>Transversity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</a:rPr>
              <a:t>e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</a:rPr>
              <a:t>effetto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</a:rPr>
              <a:t> Collins,    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</a:rPr>
              <a:t>effetto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</a:rPr>
              <a:t>Sivers</a:t>
            </a:r>
            <a:endParaRPr lang="en-US" sz="2200" b="1" dirty="0">
              <a:solidFill>
                <a:srgbClr val="FF0000"/>
              </a:solidFill>
              <a:latin typeface="Arial" pitchFamily="34" charset="0"/>
            </a:endParaRPr>
          </a:p>
          <a:p>
            <a:pPr marL="258742" indent="-258742" eaLnBrk="0">
              <a:spcBef>
                <a:spcPct val="20000"/>
              </a:spcBef>
            </a:pPr>
            <a:r>
              <a:rPr lang="en-US" sz="2200" b="1" dirty="0">
                <a:solidFill>
                  <a:srgbClr val="FF0000"/>
                </a:solidFill>
                <a:latin typeface="Arial" pitchFamily="34" charset="0"/>
              </a:rPr>
              <a:t>   </a:t>
            </a:r>
            <a:r>
              <a:rPr lang="en-US" sz="2200" b="1" i="1" dirty="0" smtClean="0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lang="en-US" sz="2200" b="1" i="1" dirty="0" err="1">
                <a:solidFill>
                  <a:srgbClr val="000099"/>
                </a:solidFill>
                <a:latin typeface="Arial" pitchFamily="34" charset="0"/>
              </a:rPr>
              <a:t>s</a:t>
            </a:r>
            <a:r>
              <a:rPr lang="en-US" sz="2200" b="1" i="1" dirty="0" err="1" smtClean="0">
                <a:solidFill>
                  <a:srgbClr val="000099"/>
                </a:solidFill>
                <a:latin typeface="Arial" pitchFamily="34" charset="0"/>
              </a:rPr>
              <a:t>ono</a:t>
            </a:r>
            <a:r>
              <a:rPr lang="en-US" sz="2200" b="1" i="1" dirty="0" smtClean="0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lang="en-US" sz="2200" b="1" i="1" dirty="0" err="1" smtClean="0">
                <a:solidFill>
                  <a:srgbClr val="000099"/>
                </a:solidFill>
                <a:latin typeface="Arial" pitchFamily="34" charset="0"/>
              </a:rPr>
              <a:t>possibili</a:t>
            </a:r>
            <a:r>
              <a:rPr lang="en-US" sz="2200" b="1" i="1" dirty="0" smtClean="0">
                <a:solidFill>
                  <a:srgbClr val="000099"/>
                </a:solidFill>
                <a:latin typeface="Arial" pitchFamily="34" charset="0"/>
              </a:rPr>
              <a:t> ALTRE </a:t>
            </a:r>
            <a:r>
              <a:rPr lang="en-US" sz="2200" b="1" i="1" dirty="0" err="1" smtClean="0">
                <a:solidFill>
                  <a:srgbClr val="000099"/>
                </a:solidFill>
                <a:latin typeface="Arial" pitchFamily="34" charset="0"/>
              </a:rPr>
              <a:t>correlazioni</a:t>
            </a:r>
            <a:r>
              <a:rPr lang="en-US" sz="2200" b="1" i="1" dirty="0" smtClean="0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lang="en-US" sz="2200" b="1" i="1" dirty="0">
                <a:solidFill>
                  <a:srgbClr val="000099"/>
                </a:solidFill>
                <a:latin typeface="Arial" pitchFamily="34" charset="0"/>
              </a:rPr>
              <a:t>(</a:t>
            </a:r>
            <a:r>
              <a:rPr lang="en-US" sz="2200" b="1" i="1" dirty="0" smtClean="0">
                <a:solidFill>
                  <a:srgbClr val="000099"/>
                </a:solidFill>
                <a:latin typeface="Arial" pitchFamily="34" charset="0"/>
              </a:rPr>
              <a:t>Boer-Mulders, …)</a:t>
            </a:r>
            <a:endParaRPr lang="en-US" sz="2200" b="1" i="1" dirty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612181" y="5318117"/>
            <a:ext cx="8619133" cy="181452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0695" tIns="50350" rIns="100695" bIns="50350"/>
          <a:lstStyle/>
          <a:p>
            <a:pPr marL="258742" indent="-258742" eaLnBrk="0"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r>
              <a:rPr lang="en-US" sz="2200" b="1" dirty="0" smtClean="0">
                <a:solidFill>
                  <a:srgbClr val="000099"/>
                </a:solidFill>
                <a:latin typeface="Arial" pitchFamily="34" charset="0"/>
              </a:rPr>
              <a:t>le </a:t>
            </a:r>
            <a:r>
              <a:rPr lang="en-US" sz="2200" b="1" dirty="0" err="1" smtClean="0">
                <a:solidFill>
                  <a:srgbClr val="000099"/>
                </a:solidFill>
                <a:latin typeface="Arial" pitchFamily="34" charset="0"/>
              </a:rPr>
              <a:t>misure</a:t>
            </a:r>
            <a:r>
              <a:rPr lang="en-US" sz="2200" b="1" dirty="0" smtClean="0">
                <a:solidFill>
                  <a:srgbClr val="000099"/>
                </a:solidFill>
                <a:latin typeface="Arial" pitchFamily="34" charset="0"/>
              </a:rPr>
              <a:t> future a COMPASS </a:t>
            </a:r>
            <a:r>
              <a:rPr lang="en-US" sz="2200" b="1" dirty="0" err="1" smtClean="0">
                <a:solidFill>
                  <a:srgbClr val="000099"/>
                </a:solidFill>
                <a:latin typeface="Arial" pitchFamily="34" charset="0"/>
              </a:rPr>
              <a:t>dovrebbero</a:t>
            </a:r>
            <a:r>
              <a:rPr lang="en-US" sz="2200" b="1" dirty="0" smtClean="0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latin typeface="Arial" pitchFamily="34" charset="0"/>
              </a:rPr>
              <a:t>permettere</a:t>
            </a:r>
            <a:r>
              <a:rPr lang="en-US" sz="2200" b="1" dirty="0" smtClean="0">
                <a:solidFill>
                  <a:srgbClr val="000099"/>
                </a:solidFill>
                <a:latin typeface="Arial" pitchFamily="34" charset="0"/>
              </a:rPr>
              <a:t> di</a:t>
            </a:r>
            <a:endParaRPr lang="en-US" sz="2200" b="1" dirty="0">
              <a:solidFill>
                <a:srgbClr val="000099"/>
              </a:solidFill>
              <a:latin typeface="Arial" pitchFamily="34" charset="0"/>
            </a:endParaRPr>
          </a:p>
          <a:p>
            <a:pPr marL="571382" lvl="1" indent="-285692" eaLnBrk="0"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</a:rPr>
              <a:t>testare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</a:rPr>
              <a:t>il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</a:rPr>
              <a:t>cambiamento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</a:rPr>
              <a:t> di segno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</a:rPr>
              <a:t>previsto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</a:rPr>
              <a:t> per la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</a:rPr>
              <a:t>funzione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</a:rPr>
              <a:t> di 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</a:rPr>
              <a:t>Sivers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</a:rPr>
              <a:t> da SIDIS a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</a:rPr>
              <a:t>Drell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</a:rPr>
              <a:t>-Yan</a:t>
            </a:r>
            <a:endParaRPr lang="en-US" sz="2200" b="1" dirty="0">
              <a:solidFill>
                <a:srgbClr val="FF0000"/>
              </a:solidFill>
              <a:latin typeface="Arial" pitchFamily="34" charset="0"/>
            </a:endParaRPr>
          </a:p>
          <a:p>
            <a:pPr marL="571382" lvl="1" indent="-285692" eaLnBrk="0"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</a:rPr>
              <a:t>eseguire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</a:rPr>
              <a:t>misure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</a:rPr>
              <a:t> precise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</a:rPr>
              <a:t>delle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</a:rPr>
              <a:t>asimmetrie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</a:rPr>
              <a:t>azimutali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</a:rPr>
              <a:t>nel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</a:rPr>
              <a:t> SIDIS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</a:rPr>
              <a:t>su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</a:rPr>
              <a:t> p non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</a:rPr>
              <a:t>polarizzati</a:t>
            </a:r>
            <a:endParaRPr lang="en-US" sz="22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603088" y="1036637"/>
            <a:ext cx="8609925" cy="704802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0695" tIns="50350" rIns="100695" bIns="50350"/>
          <a:lstStyle/>
          <a:p>
            <a:pPr marL="258742" indent="-258742" eaLnBrk="0"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r>
              <a:rPr lang="en-US" sz="2200" b="1" dirty="0">
                <a:solidFill>
                  <a:srgbClr val="003399"/>
                </a:solidFill>
                <a:latin typeface="Arial" pitchFamily="34" charset="0"/>
              </a:rPr>
              <a:t>COMPASS </a:t>
            </a:r>
            <a:r>
              <a:rPr lang="en-US" sz="2200" b="1" dirty="0" smtClean="0">
                <a:solidFill>
                  <a:srgbClr val="003399"/>
                </a:solidFill>
                <a:latin typeface="Arial" pitchFamily="34" charset="0"/>
              </a:rPr>
              <a:t>ha un </a:t>
            </a:r>
            <a:r>
              <a:rPr lang="en-US" sz="2200" b="1" dirty="0" err="1" smtClean="0">
                <a:solidFill>
                  <a:srgbClr val="003399"/>
                </a:solidFill>
                <a:latin typeface="Arial" pitchFamily="34" charset="0"/>
              </a:rPr>
              <a:t>elevato</a:t>
            </a:r>
            <a:r>
              <a:rPr lang="en-US" sz="2200" b="1" dirty="0" smtClean="0">
                <a:solidFill>
                  <a:srgbClr val="003399"/>
                </a:solidFill>
                <a:latin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3399"/>
                </a:solidFill>
                <a:latin typeface="Arial" pitchFamily="34" charset="0"/>
              </a:rPr>
              <a:t>potenziale</a:t>
            </a:r>
            <a:r>
              <a:rPr lang="en-US" sz="2200" b="1" dirty="0" smtClean="0">
                <a:solidFill>
                  <a:srgbClr val="003399"/>
                </a:solidFill>
                <a:latin typeface="Arial" pitchFamily="34" charset="0"/>
              </a:rPr>
              <a:t> di </a:t>
            </a:r>
            <a:r>
              <a:rPr lang="en-US" sz="2200" b="1" dirty="0" err="1" smtClean="0">
                <a:solidFill>
                  <a:srgbClr val="003399"/>
                </a:solidFill>
                <a:latin typeface="Arial" pitchFamily="34" charset="0"/>
              </a:rPr>
              <a:t>scoperta</a:t>
            </a:r>
            <a:r>
              <a:rPr lang="en-US" sz="2200" b="1" dirty="0" smtClean="0">
                <a:solidFill>
                  <a:srgbClr val="003399"/>
                </a:solidFill>
                <a:latin typeface="Arial" pitchFamily="34" charset="0"/>
              </a:rPr>
              <a:t> per </a:t>
            </a:r>
            <a:r>
              <a:rPr lang="en-US" sz="2200" b="1" dirty="0" err="1" smtClean="0">
                <a:solidFill>
                  <a:srgbClr val="003399"/>
                </a:solidFill>
                <a:latin typeface="Arial" pitchFamily="34" charset="0"/>
              </a:rPr>
              <a:t>glueballs</a:t>
            </a:r>
            <a:r>
              <a:rPr lang="en-US" sz="2200" b="1" dirty="0" smtClean="0">
                <a:solidFill>
                  <a:srgbClr val="003399"/>
                </a:solidFill>
                <a:latin typeface="Arial" pitchFamily="34" charset="0"/>
              </a:rPr>
              <a:t>  e </a:t>
            </a:r>
            <a:r>
              <a:rPr lang="en-US" sz="2200" b="1" dirty="0" err="1" smtClean="0">
                <a:solidFill>
                  <a:srgbClr val="003399"/>
                </a:solidFill>
                <a:latin typeface="Arial" pitchFamily="34" charset="0"/>
              </a:rPr>
              <a:t>ibridi</a:t>
            </a:r>
            <a:r>
              <a:rPr lang="en-US" sz="2200" b="1" dirty="0" smtClean="0">
                <a:solidFill>
                  <a:srgbClr val="003399"/>
                </a:solidFill>
                <a:latin typeface="Arial" pitchFamily="34" charset="0"/>
              </a:rPr>
              <a:t> </a:t>
            </a:r>
            <a:endParaRPr lang="en-US" sz="2200" b="1" dirty="0">
              <a:solidFill>
                <a:srgbClr val="003399"/>
              </a:solidFill>
              <a:latin typeface="Arial" pitchFamily="34" charset="0"/>
            </a:endParaRPr>
          </a:p>
          <a:p>
            <a:pPr marL="258742" indent="-258742" eaLnBrk="0"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endParaRPr lang="en-US" sz="2200" b="1" dirty="0">
              <a:solidFill>
                <a:srgbClr val="003399"/>
              </a:solidFill>
              <a:latin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80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  <p:bldP spid="12" grpId="0" animBg="1"/>
      <p:bldP spid="16" grpId="0" animBg="1"/>
      <p:bldP spid="1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5495" y="198437"/>
            <a:ext cx="8400521" cy="762000"/>
          </a:xfrm>
        </p:spPr>
        <p:txBody>
          <a:bodyPr/>
          <a:lstStyle/>
          <a:p>
            <a:r>
              <a:rPr lang="it-IT" sz="3600" dirty="0" smtClean="0"/>
              <a:t>in un futuro prossimo  </a:t>
            </a:r>
            <a:r>
              <a:rPr lang="it-IT" sz="2800" dirty="0" smtClean="0"/>
              <a:t>(2014-2017)</a:t>
            </a:r>
            <a:endParaRPr lang="it-IT" sz="3600" dirty="0"/>
          </a:p>
        </p:txBody>
      </p:sp>
      <p:sp>
        <p:nvSpPr>
          <p:cNvPr id="2" name="Rectangle 1"/>
          <p:cNvSpPr/>
          <p:nvPr/>
        </p:nvSpPr>
        <p:spPr>
          <a:xfrm>
            <a:off x="925512" y="1650059"/>
            <a:ext cx="5638800" cy="1924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3200" b="1" dirty="0" err="1" smtClean="0">
                <a:solidFill>
                  <a:srgbClr val="003399"/>
                </a:solidFill>
              </a:rPr>
              <a:t>Drell</a:t>
            </a:r>
            <a:r>
              <a:rPr lang="en-US" sz="3200" b="1" dirty="0" smtClean="0">
                <a:solidFill>
                  <a:srgbClr val="003399"/>
                </a:solidFill>
              </a:rPr>
              <a:t>-Yan  (</a:t>
            </a:r>
            <a:r>
              <a:rPr lang="en-US" sz="3200" b="1" dirty="0" smtClean="0">
                <a:solidFill>
                  <a:srgbClr val="FF0000"/>
                </a:solidFill>
              </a:rPr>
              <a:t>TMD</a:t>
            </a:r>
            <a:r>
              <a:rPr lang="en-US" sz="3200" b="1" dirty="0" smtClean="0">
                <a:solidFill>
                  <a:srgbClr val="003399"/>
                </a:solidFill>
              </a:rPr>
              <a:t>)</a:t>
            </a:r>
          </a:p>
          <a:p>
            <a:pPr marL="228600" indent="-228600">
              <a:buClr>
                <a:srgbClr val="FF0000"/>
              </a:buClr>
              <a:buFont typeface="Arial" pitchFamily="34" charset="0"/>
              <a:buChar char="•"/>
            </a:pPr>
            <a:endParaRPr lang="en-US" sz="3200" b="1" dirty="0" smtClean="0">
              <a:solidFill>
                <a:srgbClr val="FF0000"/>
              </a:solidFill>
            </a:endParaRPr>
          </a:p>
          <a:p>
            <a:pPr marL="228600" indent="-228600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3399"/>
                </a:solidFill>
              </a:rPr>
              <a:t>DVCS / DVMP (</a:t>
            </a:r>
            <a:r>
              <a:rPr lang="en-US" sz="3200" b="1" dirty="0" smtClean="0">
                <a:solidFill>
                  <a:srgbClr val="FF0000"/>
                </a:solidFill>
              </a:rPr>
              <a:t>GPD</a:t>
            </a:r>
            <a:r>
              <a:rPr lang="en-US" sz="3200" b="1" dirty="0" smtClean="0">
                <a:solidFill>
                  <a:srgbClr val="003399"/>
                </a:solidFill>
              </a:rPr>
              <a:t>) e </a:t>
            </a:r>
            <a:r>
              <a:rPr lang="en-US" sz="3200" b="1" dirty="0" smtClean="0">
                <a:solidFill>
                  <a:srgbClr val="FF0000"/>
                </a:solidFill>
              </a:rPr>
              <a:t/>
            </a:r>
            <a:br>
              <a:rPr lang="en-US" sz="3200" b="1" dirty="0" smtClean="0">
                <a:solidFill>
                  <a:srgbClr val="FF0000"/>
                </a:solidFill>
              </a:rPr>
            </a:br>
            <a:r>
              <a:rPr lang="en-US" sz="3200" b="1" dirty="0" smtClean="0">
                <a:solidFill>
                  <a:srgbClr val="003399"/>
                </a:solidFill>
              </a:rPr>
              <a:t>in </a:t>
            </a:r>
            <a:r>
              <a:rPr lang="en-US" sz="3200" b="1" dirty="0" err="1" smtClean="0">
                <a:solidFill>
                  <a:srgbClr val="003399"/>
                </a:solidFill>
              </a:rPr>
              <a:t>parallelo</a:t>
            </a:r>
            <a:r>
              <a:rPr lang="en-US" sz="3200" b="1" dirty="0" smtClean="0">
                <a:solidFill>
                  <a:srgbClr val="003399"/>
                </a:solidFill>
              </a:rPr>
              <a:t> SIDIS (</a:t>
            </a:r>
            <a:r>
              <a:rPr lang="en-US" sz="3200" b="1" dirty="0" smtClean="0">
                <a:solidFill>
                  <a:srgbClr val="FF0000"/>
                </a:solidFill>
              </a:rPr>
              <a:t>TMD</a:t>
            </a:r>
            <a:r>
              <a:rPr lang="en-US" sz="3200" b="1" dirty="0" smtClean="0">
                <a:solidFill>
                  <a:srgbClr val="003399"/>
                </a:solidFill>
              </a:rPr>
              <a:t>)</a:t>
            </a:r>
            <a:endParaRPr lang="en-US" sz="3200" b="1" dirty="0">
              <a:solidFill>
                <a:srgbClr val="003399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3845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6049" y="1595931"/>
            <a:ext cx="8400521" cy="1091953"/>
          </a:xfrm>
        </p:spPr>
        <p:txBody>
          <a:bodyPr/>
          <a:lstStyle/>
          <a:p>
            <a:r>
              <a:rPr lang="it-IT" sz="4900"/>
              <a:t>Drell-Yan</a:t>
            </a:r>
          </a:p>
        </p:txBody>
      </p:sp>
      <p:sp>
        <p:nvSpPr>
          <p:cNvPr id="471044" name="Rectangle 4"/>
          <p:cNvSpPr>
            <a:spLocks noChangeArrowheads="1"/>
          </p:cNvSpPr>
          <p:nvPr/>
        </p:nvSpPr>
        <p:spPr bwMode="auto">
          <a:xfrm>
            <a:off x="1154112" y="2939874"/>
            <a:ext cx="7644474" cy="268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2" tIns="50387" rIns="100772" bIns="50387"/>
          <a:lstStyle/>
          <a:p>
            <a:pPr marL="258931" indent="-258931" eaLnBrk="0"/>
            <a:r>
              <a:rPr lang="it-IT" sz="2400" b="1" dirty="0">
                <a:solidFill>
                  <a:srgbClr val="000099"/>
                </a:solidFill>
              </a:rPr>
              <a:t>obiettivo </a:t>
            </a:r>
            <a:r>
              <a:rPr lang="it-IT" sz="2400" b="1" dirty="0" err="1">
                <a:solidFill>
                  <a:srgbClr val="000099"/>
                </a:solidFill>
              </a:rPr>
              <a:t>piu’</a:t>
            </a:r>
            <a:r>
              <a:rPr lang="it-IT" sz="2400" b="1" dirty="0">
                <a:solidFill>
                  <a:srgbClr val="000099"/>
                </a:solidFill>
              </a:rPr>
              <a:t> importante</a:t>
            </a:r>
            <a:r>
              <a:rPr lang="it-IT" sz="2400" b="1" dirty="0" smtClean="0">
                <a:solidFill>
                  <a:srgbClr val="000099"/>
                </a:solidFill>
              </a:rPr>
              <a:t>:</a:t>
            </a:r>
          </a:p>
          <a:p>
            <a:pPr marL="258931" indent="-258931" eaLnBrk="0"/>
            <a:endParaRPr lang="it-IT" sz="2400" b="1" dirty="0">
              <a:solidFill>
                <a:srgbClr val="000099"/>
              </a:solidFill>
            </a:endParaRPr>
          </a:p>
          <a:p>
            <a:pPr marL="258931" indent="-258931" eaLnBrk="0"/>
            <a:r>
              <a:rPr lang="it-IT" sz="2400" b="1" dirty="0">
                <a:solidFill>
                  <a:srgbClr val="000099"/>
                </a:solidFill>
              </a:rPr>
              <a:t>verificare il</a:t>
            </a:r>
            <a:r>
              <a:rPr lang="it-IT" sz="2400" b="1" dirty="0">
                <a:solidFill>
                  <a:srgbClr val="FF0000"/>
                </a:solidFill>
              </a:rPr>
              <a:t> cambiamento di segno </a:t>
            </a:r>
          </a:p>
          <a:p>
            <a:pPr marL="258931" indent="-258931" eaLnBrk="0"/>
            <a:r>
              <a:rPr lang="it-IT" sz="2400" b="1" dirty="0">
                <a:solidFill>
                  <a:srgbClr val="000099"/>
                </a:solidFill>
              </a:rPr>
              <a:t>delle funzioni T-</a:t>
            </a:r>
            <a:r>
              <a:rPr lang="it-IT" sz="2400" b="1" dirty="0" err="1">
                <a:solidFill>
                  <a:srgbClr val="000099"/>
                </a:solidFill>
              </a:rPr>
              <a:t>odd</a:t>
            </a:r>
            <a:r>
              <a:rPr lang="it-IT" sz="2400" b="1" dirty="0">
                <a:solidFill>
                  <a:srgbClr val="000099"/>
                </a:solidFill>
              </a:rPr>
              <a:t>  </a:t>
            </a:r>
            <a:r>
              <a:rPr lang="it-IT" sz="2400" b="1" dirty="0" err="1">
                <a:solidFill>
                  <a:srgbClr val="000099"/>
                </a:solidFill>
              </a:rPr>
              <a:t>Sivers</a:t>
            </a:r>
            <a:r>
              <a:rPr lang="it-IT" sz="2400" b="1" dirty="0">
                <a:solidFill>
                  <a:srgbClr val="000099"/>
                </a:solidFill>
              </a:rPr>
              <a:t> e </a:t>
            </a:r>
            <a:r>
              <a:rPr lang="it-IT" sz="2400" b="1" dirty="0" err="1">
                <a:solidFill>
                  <a:srgbClr val="000099"/>
                </a:solidFill>
              </a:rPr>
              <a:t>Boer-Mulders</a:t>
            </a:r>
            <a:endParaRPr lang="it-IT" sz="2400" b="1" dirty="0">
              <a:solidFill>
                <a:srgbClr val="000099"/>
              </a:solidFill>
            </a:endParaRPr>
          </a:p>
          <a:p>
            <a:pPr marL="258931" indent="-258931" eaLnBrk="0"/>
            <a:r>
              <a:rPr lang="it-IT" sz="2400" b="1" dirty="0">
                <a:solidFill>
                  <a:srgbClr val="000099"/>
                </a:solidFill>
              </a:rPr>
              <a:t>previsto in SIDIS e DY</a:t>
            </a:r>
          </a:p>
          <a:p>
            <a:pPr marL="258931" indent="-258931" eaLnBrk="0"/>
            <a:endParaRPr lang="it-IT" sz="2400" b="1" dirty="0">
              <a:solidFill>
                <a:srgbClr val="000099"/>
              </a:solidFill>
            </a:endParaRPr>
          </a:p>
          <a:p>
            <a:pPr marL="258931" indent="-258931" eaLnBrk="0"/>
            <a:r>
              <a:rPr lang="it-IT" sz="2400" b="1" dirty="0">
                <a:solidFill>
                  <a:srgbClr val="FF0000"/>
                </a:solidFill>
              </a:rPr>
              <a:t>			        “ pseudo-</a:t>
            </a:r>
            <a:r>
              <a:rPr lang="it-IT" sz="2400" b="1" dirty="0" err="1">
                <a:solidFill>
                  <a:srgbClr val="FF0000"/>
                </a:solidFill>
              </a:rPr>
              <a:t>universalita’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smtClean="0">
                <a:solidFill>
                  <a:srgbClr val="FF0000"/>
                </a:solidFill>
              </a:rPr>
              <a:t>“</a:t>
            </a:r>
          </a:p>
          <a:p>
            <a:pPr marL="258931" indent="-258931" eaLnBrk="0"/>
            <a:endParaRPr lang="it-IT" sz="2400" b="1" dirty="0" smtClean="0">
              <a:solidFill>
                <a:srgbClr val="FF0000"/>
              </a:solidFill>
            </a:endParaRPr>
          </a:p>
          <a:p>
            <a:pPr marL="258931" indent="-258931" eaLnBrk="0"/>
            <a:endParaRPr lang="it-IT" sz="2400" b="1" dirty="0">
              <a:solidFill>
                <a:srgbClr val="FF0000"/>
              </a:solidFill>
            </a:endParaRPr>
          </a:p>
          <a:p>
            <a:pPr marL="258931" indent="-258931" eaLnBrk="0"/>
            <a:r>
              <a:rPr lang="it-IT" sz="2400" b="1" dirty="0" smtClean="0">
                <a:solidFill>
                  <a:srgbClr val="FF0000"/>
                </a:solidFill>
              </a:rPr>
              <a:t>non ne </a:t>
            </a:r>
            <a:r>
              <a:rPr lang="it-IT" sz="2400" b="1" dirty="0" smtClean="0">
                <a:solidFill>
                  <a:srgbClr val="FF0000"/>
                </a:solidFill>
              </a:rPr>
              <a:t>parlo…..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1233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itle 26"/>
          <p:cNvSpPr txBox="1">
            <a:spLocks/>
          </p:cNvSpPr>
          <p:nvPr/>
        </p:nvSpPr>
        <p:spPr bwMode="auto">
          <a:xfrm>
            <a:off x="544513" y="354376"/>
            <a:ext cx="8483600" cy="502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695" tIns="50350" rIns="100695" bIns="50350" numCol="1" anchor="ctr" anchorCtr="0" compatLnSpc="1">
            <a:prstTxWarp prst="textNoShape">
              <a:avLst/>
            </a:prstTxWarp>
            <a:spAutoFit/>
          </a:bodyPr>
          <a:lstStyle>
            <a:lvl1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2pPr>
            <a:lvl3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3pPr>
            <a:lvl4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4pPr>
            <a:lvl5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457200" algn="l" defTabSz="1008063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914400" algn="l" defTabSz="1008063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1371600" algn="l" defTabSz="1008063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1828800" algn="l" defTabSz="1008063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smtClean="0">
                <a:solidFill>
                  <a:srgbClr val="000099"/>
                </a:solidFill>
              </a:rPr>
              <a:t>Lo </a:t>
            </a:r>
            <a:r>
              <a:rPr lang="en-US" sz="2800" dirty="0" err="1" smtClean="0">
                <a:solidFill>
                  <a:srgbClr val="000099"/>
                </a:solidFill>
              </a:rPr>
              <a:t>Spettrometro</a:t>
            </a:r>
            <a:endParaRPr lang="en-US" sz="2800" dirty="0">
              <a:solidFill>
                <a:srgbClr val="000099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544512" y="1058867"/>
            <a:ext cx="4646610" cy="226377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lIns="100695" tIns="50350" rIns="100695" bIns="50350"/>
          <a:lstStyle/>
          <a:p>
            <a:pPr defTabSz="1007123" hangingPunct="1">
              <a:lnSpc>
                <a:spcPct val="100000"/>
              </a:lnSpc>
              <a:spcBef>
                <a:spcPts val="400"/>
              </a:spcBef>
              <a:buClrTx/>
              <a:buSzTx/>
              <a:defRPr/>
            </a:pPr>
            <a:r>
              <a:rPr lang="en-US" sz="2000" b="1" dirty="0" err="1" smtClean="0">
                <a:solidFill>
                  <a:srgbClr val="000099"/>
                </a:solidFill>
              </a:rPr>
              <a:t>disegnato</a:t>
            </a:r>
            <a:r>
              <a:rPr lang="en-US" sz="2000" b="1" dirty="0" smtClean="0">
                <a:solidFill>
                  <a:srgbClr val="000099"/>
                </a:solidFill>
              </a:rPr>
              <a:t> per</a:t>
            </a:r>
            <a:endParaRPr lang="en-US" sz="2000" b="1" dirty="0">
              <a:solidFill>
                <a:srgbClr val="000099"/>
              </a:solidFill>
            </a:endParaRPr>
          </a:p>
          <a:p>
            <a:pPr marL="176047" indent="-176047" defTabSz="1007123" hangingPunct="1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Char char="•"/>
              <a:defRPr/>
            </a:pPr>
            <a:r>
              <a:rPr lang="en-US" sz="2000" b="1" dirty="0" err="1" smtClean="0">
                <a:solidFill>
                  <a:srgbClr val="000099"/>
                </a:solidFill>
              </a:rPr>
              <a:t>usare</a:t>
            </a:r>
            <a:r>
              <a:rPr lang="en-US" sz="2000" b="1" dirty="0" smtClean="0">
                <a:solidFill>
                  <a:srgbClr val="000099"/>
                </a:solidFill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</a:rPr>
              <a:t>fasci</a:t>
            </a:r>
            <a:r>
              <a:rPr lang="en-US" sz="2000" b="1" dirty="0" smtClean="0">
                <a:solidFill>
                  <a:srgbClr val="000099"/>
                </a:solidFill>
              </a:rPr>
              <a:t> di </a:t>
            </a:r>
            <a:r>
              <a:rPr lang="en-US" sz="2000" b="1" dirty="0" err="1" smtClean="0">
                <a:solidFill>
                  <a:srgbClr val="000099"/>
                </a:solidFill>
              </a:rPr>
              <a:t>alta</a:t>
            </a:r>
            <a:r>
              <a:rPr lang="en-US" sz="2000" b="1" dirty="0" smtClean="0">
                <a:solidFill>
                  <a:srgbClr val="000099"/>
                </a:solidFill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</a:rPr>
              <a:t>energia</a:t>
            </a:r>
            <a:endParaRPr lang="en-US" sz="2000" b="1" dirty="0" smtClean="0">
              <a:solidFill>
                <a:srgbClr val="000099"/>
              </a:solidFill>
            </a:endParaRPr>
          </a:p>
          <a:p>
            <a:pPr defTabSz="1007123" hangingPunct="1">
              <a:lnSpc>
                <a:spcPct val="100000"/>
              </a:lnSpc>
              <a:spcBef>
                <a:spcPts val="400"/>
              </a:spcBef>
              <a:buClrTx/>
              <a:buSzTx/>
              <a:defRPr/>
            </a:pPr>
            <a:r>
              <a:rPr lang="en-US" sz="2000" b="1" dirty="0" smtClean="0">
                <a:solidFill>
                  <a:srgbClr val="000099"/>
                </a:solidFill>
              </a:rPr>
              <a:t>	</a:t>
            </a:r>
            <a:r>
              <a:rPr lang="el-GR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μ</a:t>
            </a:r>
            <a:r>
              <a:rPr lang="en-US" sz="2000" dirty="0" smtClean="0">
                <a:solidFill>
                  <a:srgbClr val="000099"/>
                </a:solidFill>
              </a:rPr>
              <a:t>, </a:t>
            </a:r>
            <a:r>
              <a:rPr lang="el-GR" sz="2400" dirty="0" smtClean="0">
                <a:solidFill>
                  <a:srgbClr val="000099"/>
                </a:solidFill>
                <a:latin typeface="Times New Roman"/>
                <a:cs typeface="Times New Roman"/>
              </a:rPr>
              <a:t>π</a:t>
            </a:r>
            <a:r>
              <a:rPr lang="en-US" sz="2000" dirty="0" smtClean="0">
                <a:solidFill>
                  <a:srgbClr val="000099"/>
                </a:solidFill>
              </a:rPr>
              <a:t>, p, K da 100 a 200 </a:t>
            </a:r>
            <a:r>
              <a:rPr lang="en-US" sz="2000" dirty="0" err="1" smtClean="0">
                <a:solidFill>
                  <a:srgbClr val="000099"/>
                </a:solidFill>
              </a:rPr>
              <a:t>GeV</a:t>
            </a:r>
            <a:endParaRPr lang="en-US" sz="2000" dirty="0">
              <a:solidFill>
                <a:srgbClr val="000099"/>
              </a:solidFill>
            </a:endParaRPr>
          </a:p>
          <a:p>
            <a:pPr marL="176047" indent="-176047" defTabSz="1007123" hangingPunct="1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Char char="•"/>
              <a:defRPr/>
            </a:pPr>
            <a:r>
              <a:rPr lang="en-US" sz="2000" b="1" dirty="0" err="1" smtClean="0">
                <a:solidFill>
                  <a:srgbClr val="000099"/>
                </a:solidFill>
              </a:rPr>
              <a:t>avere</a:t>
            </a:r>
            <a:r>
              <a:rPr lang="en-US" sz="2000" b="1" dirty="0" smtClean="0">
                <a:solidFill>
                  <a:srgbClr val="000099"/>
                </a:solidFill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</a:rPr>
              <a:t>grande</a:t>
            </a:r>
            <a:r>
              <a:rPr lang="en-US" sz="2000" b="1" dirty="0" smtClean="0">
                <a:solidFill>
                  <a:srgbClr val="000099"/>
                </a:solidFill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</a:rPr>
              <a:t>accentanza</a:t>
            </a:r>
            <a:r>
              <a:rPr lang="en-US" sz="2000" b="1" dirty="0" smtClean="0">
                <a:solidFill>
                  <a:srgbClr val="000099"/>
                </a:solidFill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</a:rPr>
              <a:t>angolare</a:t>
            </a:r>
            <a:endParaRPr lang="en-US" sz="2000" b="1" dirty="0">
              <a:solidFill>
                <a:srgbClr val="000099"/>
              </a:solidFill>
            </a:endParaRPr>
          </a:p>
          <a:p>
            <a:pPr marL="176047" indent="-176047" defTabSz="1007123" hangingPunct="1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Char char="•"/>
              <a:defRPr/>
            </a:pPr>
            <a:r>
              <a:rPr lang="en-US" sz="2000" b="1" dirty="0" err="1" smtClean="0">
                <a:solidFill>
                  <a:srgbClr val="000099"/>
                </a:solidFill>
              </a:rPr>
              <a:t>coprire</a:t>
            </a:r>
            <a:r>
              <a:rPr lang="en-US" sz="2000" b="1" dirty="0" smtClean="0">
                <a:solidFill>
                  <a:srgbClr val="000099"/>
                </a:solidFill>
              </a:rPr>
              <a:t> un </a:t>
            </a:r>
            <a:r>
              <a:rPr lang="en-US" sz="2000" b="1" dirty="0" err="1" smtClean="0">
                <a:solidFill>
                  <a:srgbClr val="000099"/>
                </a:solidFill>
              </a:rPr>
              <a:t>ampio</a:t>
            </a:r>
            <a:r>
              <a:rPr lang="en-US" sz="2000" b="1" dirty="0" smtClean="0">
                <a:solidFill>
                  <a:srgbClr val="000099"/>
                </a:solidFill>
              </a:rPr>
              <a:t> range </a:t>
            </a:r>
            <a:r>
              <a:rPr lang="en-US" sz="2000" b="1" dirty="0" err="1" smtClean="0">
                <a:solidFill>
                  <a:srgbClr val="000099"/>
                </a:solidFill>
              </a:rPr>
              <a:t>cinematico</a:t>
            </a:r>
            <a:endParaRPr lang="en-US" sz="2000" b="1" dirty="0">
              <a:solidFill>
                <a:srgbClr val="000099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3161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6"/>
          <p:cNvSpPr>
            <a:spLocks/>
          </p:cNvSpPr>
          <p:nvPr/>
        </p:nvSpPr>
        <p:spPr bwMode="auto">
          <a:xfrm>
            <a:off x="530224" y="350032"/>
            <a:ext cx="6948488" cy="5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69696"/>
                  </a:outerShdw>
                </a:effectLst>
              </a14:hiddenEffects>
            </a:ext>
          </a:extLst>
        </p:spPr>
        <p:txBody>
          <a:bodyPr lIns="99069" tIns="51518" rIns="99069" bIns="51518" anchor="ctr">
            <a:spAutoFit/>
          </a:bodyPr>
          <a:lstStyle/>
          <a:p>
            <a:pPr lvl="0"/>
            <a:r>
              <a:rPr lang="it-IT" sz="2800" b="1" dirty="0">
                <a:solidFill>
                  <a:srgbClr val="FF0000"/>
                </a:solidFill>
              </a:rPr>
              <a:t>… </a:t>
            </a:r>
            <a:r>
              <a:rPr lang="it-IT" sz="2800" b="1" dirty="0" err="1">
                <a:solidFill>
                  <a:srgbClr val="FF0000"/>
                </a:solidFill>
              </a:rPr>
              <a:t>going</a:t>
            </a:r>
            <a:r>
              <a:rPr lang="it-IT" sz="2800" b="1" dirty="0">
                <a:solidFill>
                  <a:srgbClr val="FF0000"/>
                </a:solidFill>
              </a:rPr>
              <a:t> </a:t>
            </a:r>
            <a:r>
              <a:rPr lang="it-IT" sz="2800" b="1" dirty="0" err="1">
                <a:solidFill>
                  <a:srgbClr val="FF0000"/>
                </a:solidFill>
              </a:rPr>
              <a:t>beyond</a:t>
            </a:r>
            <a:r>
              <a:rPr lang="it-IT" sz="2800" b="1" dirty="0">
                <a:solidFill>
                  <a:srgbClr val="FF0000"/>
                </a:solidFill>
              </a:rPr>
              <a:t> </a:t>
            </a:r>
            <a:r>
              <a:rPr lang="it-IT" sz="2800" b="1" dirty="0" err="1">
                <a:solidFill>
                  <a:srgbClr val="FF0000"/>
                </a:solidFill>
              </a:rPr>
              <a:t>collinear</a:t>
            </a:r>
            <a:r>
              <a:rPr lang="it-IT" sz="2800" b="1" dirty="0">
                <a:solidFill>
                  <a:srgbClr val="FF0000"/>
                </a:solidFill>
              </a:rPr>
              <a:t> </a:t>
            </a:r>
            <a:r>
              <a:rPr lang="it-IT" sz="2800" b="1" dirty="0" err="1">
                <a:solidFill>
                  <a:srgbClr val="FF0000"/>
                </a:solidFill>
              </a:rPr>
              <a:t>pQCD</a:t>
            </a:r>
            <a:r>
              <a:rPr lang="it-IT" sz="2800" b="1" dirty="0">
                <a:solidFill>
                  <a:srgbClr val="FF0000"/>
                </a:solidFill>
              </a:rPr>
              <a:t>…</a:t>
            </a: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017587"/>
            <a:ext cx="8583612" cy="596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8635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6047" y="2015913"/>
            <a:ext cx="8148505" cy="4703798"/>
          </a:xfrm>
        </p:spPr>
        <p:txBody>
          <a:bodyPr/>
          <a:lstStyle/>
          <a:p>
            <a:pPr algn="ctr"/>
            <a:r>
              <a:rPr lang="it-IT" sz="4900"/>
              <a:t>DVCS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2291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4512" y="884237"/>
            <a:ext cx="8568531" cy="226790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dirty="0"/>
              <a:t>intenso lavoro teorico nell'ultimo decennio</a:t>
            </a:r>
          </a:p>
          <a:p>
            <a:endParaRPr lang="it-IT" sz="1000" dirty="0"/>
          </a:p>
          <a:p>
            <a:pPr>
              <a:spcBef>
                <a:spcPct val="30000"/>
              </a:spcBef>
            </a:pPr>
            <a:r>
              <a:rPr lang="it-IT" sz="2000" dirty="0"/>
              <a:t>			</a:t>
            </a:r>
            <a:r>
              <a:rPr lang="de-DE" sz="2000" dirty="0">
                <a:solidFill>
                  <a:srgbClr val="000066"/>
                </a:solidFill>
              </a:rPr>
              <a:t>Frankfurt  Radyushkin  Vanderhaegen</a:t>
            </a:r>
          </a:p>
          <a:p>
            <a:pPr>
              <a:spcBef>
                <a:spcPct val="30000"/>
              </a:spcBef>
            </a:pPr>
            <a:r>
              <a:rPr lang="de-DE" sz="2000" dirty="0">
                <a:solidFill>
                  <a:srgbClr val="000066"/>
                </a:solidFill>
              </a:rPr>
              <a:t>			Collins  Mueller  Strikman</a:t>
            </a:r>
          </a:p>
          <a:p>
            <a:pPr>
              <a:spcBef>
                <a:spcPct val="30000"/>
              </a:spcBef>
            </a:pPr>
            <a:r>
              <a:rPr lang="de-DE" sz="2000" dirty="0">
                <a:solidFill>
                  <a:srgbClr val="000066"/>
                </a:solidFill>
              </a:rPr>
              <a:t>			Diehl  Belitsky  Schaefer  Miller</a:t>
            </a:r>
          </a:p>
          <a:p>
            <a:pPr>
              <a:spcBef>
                <a:spcPct val="30000"/>
              </a:spcBef>
            </a:pPr>
            <a:r>
              <a:rPr lang="de-DE" sz="2000" dirty="0">
                <a:solidFill>
                  <a:srgbClr val="000066"/>
                </a:solidFill>
              </a:rPr>
              <a:t>			Polyakov  Schlegel  Hwang  Teryaev</a:t>
            </a:r>
          </a:p>
        </p:txBody>
      </p:sp>
      <p:sp>
        <p:nvSpPr>
          <p:cNvPr id="548866" name="Rectangle 2"/>
          <p:cNvSpPr>
            <a:spLocks noGrp="1" noChangeArrowheads="1"/>
          </p:cNvSpPr>
          <p:nvPr>
            <p:ph type="title"/>
          </p:nvPr>
        </p:nvSpPr>
        <p:spPr>
          <a:xfrm>
            <a:off x="504031" y="274637"/>
            <a:ext cx="8484526" cy="532603"/>
          </a:xfrm>
        </p:spPr>
        <p:txBody>
          <a:bodyPr/>
          <a:lstStyle/>
          <a:p>
            <a:r>
              <a:rPr lang="it-IT" sz="2800" dirty="0" err="1" smtClean="0"/>
              <a:t>Generalized</a:t>
            </a:r>
            <a:r>
              <a:rPr lang="it-IT" sz="2800" dirty="0" smtClean="0"/>
              <a:t> </a:t>
            </a:r>
            <a:r>
              <a:rPr lang="it-IT" sz="2800" dirty="0" err="1"/>
              <a:t>Parton</a:t>
            </a:r>
            <a:r>
              <a:rPr lang="it-IT" sz="2800" dirty="0"/>
              <a:t> Distribution (GPD)</a:t>
            </a:r>
          </a:p>
        </p:txBody>
      </p:sp>
      <p:sp>
        <p:nvSpPr>
          <p:cNvPr id="548868" name="Rectangle 4"/>
          <p:cNvSpPr>
            <a:spLocks noChangeArrowheads="1"/>
          </p:cNvSpPr>
          <p:nvPr/>
        </p:nvSpPr>
        <p:spPr bwMode="auto">
          <a:xfrm>
            <a:off x="6107112" y="4715798"/>
            <a:ext cx="3429000" cy="2179945"/>
          </a:xfrm>
          <a:prstGeom prst="rect">
            <a:avLst/>
          </a:prstGeom>
          <a:solidFill>
            <a:schemeClr val="bg1"/>
          </a:solidFill>
          <a:ln>
            <a:solidFill>
              <a:srgbClr val="003399"/>
            </a:solidFill>
          </a:ln>
          <a:extLst/>
        </p:spPr>
        <p:txBody>
          <a:bodyPr lIns="100772" tIns="50387" rIns="100772" bIns="50387"/>
          <a:lstStyle/>
          <a:p>
            <a:pPr marL="258931" indent="-258931"/>
            <a:r>
              <a:rPr lang="it-IT" sz="2000" dirty="0">
                <a:solidFill>
                  <a:srgbClr val="FF0000"/>
                </a:solidFill>
              </a:rPr>
              <a:t>TEORIA RIGOROSA  </a:t>
            </a:r>
            <a:r>
              <a:rPr lang="it-IT" sz="2000" dirty="0">
                <a:solidFill>
                  <a:srgbClr val="000066"/>
                </a:solidFill>
              </a:rPr>
              <a:t>ma</a:t>
            </a:r>
          </a:p>
          <a:p>
            <a:pPr marL="258931" indent="-258931"/>
            <a:r>
              <a:rPr lang="it-IT" sz="2000" dirty="0">
                <a:solidFill>
                  <a:srgbClr val="000066"/>
                </a:solidFill>
              </a:rPr>
              <a:t>nelle osservabili le GPD</a:t>
            </a:r>
          </a:p>
          <a:p>
            <a:pPr marL="258931" indent="-258931"/>
            <a:r>
              <a:rPr lang="it-IT" sz="2000" dirty="0">
                <a:solidFill>
                  <a:srgbClr val="000066"/>
                </a:solidFill>
              </a:rPr>
              <a:t>entrano solo in </a:t>
            </a:r>
            <a:r>
              <a:rPr lang="it-IT" sz="2000" dirty="0">
                <a:solidFill>
                  <a:srgbClr val="FF0000"/>
                </a:solidFill>
              </a:rPr>
              <a:t>convoluzioni</a:t>
            </a:r>
          </a:p>
          <a:p>
            <a:pPr marL="258931" indent="-258931"/>
            <a:r>
              <a:rPr lang="it-IT" sz="2000" dirty="0">
                <a:solidFill>
                  <a:srgbClr val="000066"/>
                </a:solidFill>
                <a:sym typeface="Wingdings" pitchFamily="2" charset="2"/>
              </a:rPr>
              <a:t> </a:t>
            </a:r>
            <a:r>
              <a:rPr lang="it-IT" sz="2000" dirty="0">
                <a:solidFill>
                  <a:srgbClr val="000066"/>
                </a:solidFill>
              </a:rPr>
              <a:t>occorrono informazioni  </a:t>
            </a:r>
            <a:br>
              <a:rPr lang="it-IT" sz="2000" dirty="0">
                <a:solidFill>
                  <a:srgbClr val="000066"/>
                </a:solidFill>
              </a:rPr>
            </a:br>
            <a:r>
              <a:rPr lang="it-IT" sz="2000" dirty="0">
                <a:solidFill>
                  <a:srgbClr val="000066"/>
                </a:solidFill>
              </a:rPr>
              <a:t> complementari da</a:t>
            </a:r>
          </a:p>
          <a:p>
            <a:pPr marL="258931" indent="-258931"/>
            <a:r>
              <a:rPr lang="it-IT" sz="2000" dirty="0">
                <a:solidFill>
                  <a:srgbClr val="000066"/>
                </a:solidFill>
              </a:rPr>
              <a:t>	  </a:t>
            </a:r>
            <a:r>
              <a:rPr lang="it-IT" sz="1500" dirty="0">
                <a:solidFill>
                  <a:srgbClr val="000066"/>
                </a:solidFill>
                <a:cs typeface="Arial" pitchFamily="34" charset="0"/>
              </a:rPr>
              <a:t>●</a:t>
            </a:r>
            <a:r>
              <a:rPr lang="it-IT" sz="2000" dirty="0">
                <a:solidFill>
                  <a:srgbClr val="000066"/>
                </a:solidFill>
                <a:cs typeface="Arial" pitchFamily="34" charset="0"/>
              </a:rPr>
              <a:t> </a:t>
            </a:r>
            <a:r>
              <a:rPr lang="it-IT" sz="2000" dirty="0">
                <a:solidFill>
                  <a:srgbClr val="000066"/>
                </a:solidFill>
              </a:rPr>
              <a:t>esperimenti</a:t>
            </a:r>
          </a:p>
          <a:p>
            <a:pPr marL="258931" indent="-258931"/>
            <a:r>
              <a:rPr lang="it-IT" sz="2000" dirty="0">
                <a:solidFill>
                  <a:srgbClr val="000066"/>
                </a:solidFill>
              </a:rPr>
              <a:t>	  </a:t>
            </a:r>
            <a:r>
              <a:rPr lang="it-IT" sz="1500" dirty="0">
                <a:solidFill>
                  <a:srgbClr val="000066"/>
                </a:solidFill>
                <a:cs typeface="Arial" pitchFamily="34" charset="0"/>
              </a:rPr>
              <a:t>●</a:t>
            </a:r>
            <a:r>
              <a:rPr lang="it-IT" sz="2000" dirty="0">
                <a:solidFill>
                  <a:srgbClr val="000066"/>
                </a:solidFill>
              </a:rPr>
              <a:t> lattice</a:t>
            </a:r>
          </a:p>
        </p:txBody>
      </p:sp>
      <p:pic>
        <p:nvPicPr>
          <p:cNvPr id="54886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4" y="3416980"/>
            <a:ext cx="4788297" cy="3454351"/>
          </a:xfrm>
          <a:prstGeom prst="rect">
            <a:avLst/>
          </a:prstGeom>
          <a:noFill/>
          <a:ln w="9525" algn="ctr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Connector 9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66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955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3" t="-7674" r="18907" b="45195"/>
          <a:stretch/>
        </p:blipFill>
        <p:spPr bwMode="auto">
          <a:xfrm>
            <a:off x="1007125" y="6553517"/>
            <a:ext cx="1828800" cy="27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1932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886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Date Placeholder 3"/>
          <p:cNvSpPr txBox="1">
            <a:spLocks noGrp="1"/>
          </p:cNvSpPr>
          <p:nvPr/>
        </p:nvSpPr>
        <p:spPr bwMode="auto">
          <a:xfrm>
            <a:off x="588036" y="6719711"/>
            <a:ext cx="2436151" cy="503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2" tIns="50387" rIns="100772" bIns="50387"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rgbClr val="008080"/>
                </a:solidFill>
                <a:ea typeface="MS PGothic" pitchFamily="34" charset="-128"/>
                <a:cs typeface="Arial" pitchFamily="34" charset="0"/>
              </a:rPr>
              <a:t>da F</a:t>
            </a:r>
            <a:r>
              <a:rPr lang="en-US" sz="1500" dirty="0">
                <a:solidFill>
                  <a:srgbClr val="008080"/>
                </a:solidFill>
                <a:ea typeface="MS PGothic" pitchFamily="34" charset="-128"/>
                <a:cs typeface="Arial" pitchFamily="34" charset="0"/>
              </a:rPr>
              <a:t>. Yuan, DIS2011</a:t>
            </a:r>
          </a:p>
        </p:txBody>
      </p:sp>
      <p:grpSp>
        <p:nvGrpSpPr>
          <p:cNvPr id="558083" name="Group 3"/>
          <p:cNvGrpSpPr>
            <a:grpSpLocks/>
          </p:cNvGrpSpPr>
          <p:nvPr/>
        </p:nvGrpSpPr>
        <p:grpSpPr bwMode="auto">
          <a:xfrm>
            <a:off x="462031" y="671971"/>
            <a:ext cx="8988557" cy="6047740"/>
            <a:chOff x="384" y="384"/>
            <a:chExt cx="5136" cy="3456"/>
          </a:xfrm>
        </p:grpSpPr>
        <p:sp>
          <p:nvSpPr>
            <p:cNvPr id="558084" name="Rectangle 4"/>
            <p:cNvSpPr>
              <a:spLocks noChangeArrowheads="1"/>
            </p:cNvSpPr>
            <p:nvPr/>
          </p:nvSpPr>
          <p:spPr bwMode="auto">
            <a:xfrm>
              <a:off x="384" y="384"/>
              <a:ext cx="5136" cy="345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rgbClr val="3399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8085" name="Oval 5"/>
            <p:cNvSpPr>
              <a:spLocks noChangeArrowheads="1"/>
            </p:cNvSpPr>
            <p:nvPr/>
          </p:nvSpPr>
          <p:spPr bwMode="auto">
            <a:xfrm>
              <a:off x="1728" y="528"/>
              <a:ext cx="2496" cy="76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spcBef>
                  <a:spcPct val="0"/>
                </a:spcBef>
              </a:pPr>
              <a:r>
                <a:rPr lang="en-US" sz="1800" b="1" dirty="0">
                  <a:ea typeface="MS PGothic" pitchFamily="34" charset="-128"/>
                </a:rPr>
                <a:t>Wigner Distribution</a:t>
              </a:r>
            </a:p>
            <a:p>
              <a:pPr algn="ctr" eaLnBrk="0" hangingPunct="0">
                <a:spcBef>
                  <a:spcPct val="0"/>
                </a:spcBef>
              </a:pPr>
              <a:r>
                <a:rPr lang="en-US" sz="1800" b="1" dirty="0">
                  <a:solidFill>
                    <a:srgbClr val="FF0000"/>
                  </a:solidFill>
                  <a:ea typeface="MS PGothic" pitchFamily="34" charset="-128"/>
                </a:rPr>
                <a:t>W(</a:t>
              </a:r>
              <a:r>
                <a:rPr lang="en-US" sz="1800" b="1" dirty="0" err="1">
                  <a:solidFill>
                    <a:srgbClr val="FF0000"/>
                  </a:solidFill>
                  <a:ea typeface="MS PGothic" pitchFamily="34" charset="-128"/>
                </a:rPr>
                <a:t>x,r,k</a:t>
              </a:r>
              <a:r>
                <a:rPr lang="en-US" sz="1800" b="1" baseline="-25000" dirty="0" err="1">
                  <a:solidFill>
                    <a:srgbClr val="FF0000"/>
                  </a:solidFill>
                  <a:ea typeface="MS PGothic" pitchFamily="34" charset="-128"/>
                </a:rPr>
                <a:t>t</a:t>
              </a:r>
              <a:r>
                <a:rPr lang="en-US" sz="1800" b="1" dirty="0">
                  <a:solidFill>
                    <a:srgbClr val="FF0000"/>
                  </a:solidFill>
                  <a:ea typeface="MS PGothic" pitchFamily="34" charset="-128"/>
                </a:rPr>
                <a:t>)</a:t>
              </a:r>
            </a:p>
          </p:txBody>
        </p:sp>
        <p:sp>
          <p:nvSpPr>
            <p:cNvPr id="558086" name="Left Arrow 7"/>
            <p:cNvSpPr>
              <a:spLocks noChangeArrowheads="1"/>
            </p:cNvSpPr>
            <p:nvPr/>
          </p:nvSpPr>
          <p:spPr bwMode="auto">
            <a:xfrm rot="-2964295">
              <a:off x="1821" y="1511"/>
              <a:ext cx="821" cy="295"/>
            </a:xfrm>
            <a:prstGeom prst="leftArrow">
              <a:avLst>
                <a:gd name="adj1" fmla="val 14296"/>
                <a:gd name="adj2" fmla="val 26787"/>
              </a:avLst>
            </a:prstGeom>
            <a:gradFill rotWithShape="1">
              <a:gsLst>
                <a:gs pos="0">
                  <a:srgbClr val="005E47"/>
                </a:gs>
                <a:gs pos="100000">
                  <a:schemeClr val="accent1">
                    <a:alpha val="20000"/>
                  </a:schemeClr>
                </a:gs>
              </a:gsLst>
              <a:lin ang="0" scaled="1"/>
            </a:gradFill>
            <a:ln w="9525">
              <a:solidFill>
                <a:srgbClr val="339966"/>
              </a:solidFill>
              <a:round/>
              <a:headEnd/>
              <a:tailEnd/>
            </a:ln>
          </p:spPr>
          <p:txBody>
            <a:bodyPr vert="eaVert"/>
            <a:lstStyle/>
            <a:p>
              <a:pPr eaLnBrk="0" hangingPunct="0">
                <a:spcBef>
                  <a:spcPct val="0"/>
                </a:spcBef>
              </a:pPr>
              <a:endParaRPr lang="it-IT" sz="2000">
                <a:ea typeface="MS PGothic" pitchFamily="34" charset="-128"/>
              </a:endParaRPr>
            </a:p>
          </p:txBody>
        </p:sp>
        <p:sp>
          <p:nvSpPr>
            <p:cNvPr id="9" name="Text Box 18"/>
            <p:cNvSpPr txBox="1">
              <a:spLocks noChangeArrowheads="1"/>
            </p:cNvSpPr>
            <p:nvPr/>
          </p:nvSpPr>
          <p:spPr bwMode="auto">
            <a:xfrm rot="18540202">
              <a:off x="1693" y="1481"/>
              <a:ext cx="799" cy="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sz="2200">
                  <a:ea typeface="MS PGothic" pitchFamily="34" charset="-128"/>
                </a:rPr>
                <a:t>d</a:t>
              </a:r>
              <a:r>
                <a:rPr lang="en-US" sz="2200" baseline="30000">
                  <a:ea typeface="MS PGothic" pitchFamily="34" charset="-128"/>
                </a:rPr>
                <a:t>3</a:t>
              </a:r>
              <a:r>
                <a:rPr lang="en-US" sz="2200">
                  <a:ea typeface="MS PGothic" pitchFamily="34" charset="-128"/>
                </a:rPr>
                <a:t>r</a:t>
              </a:r>
              <a:r>
                <a:rPr lang="en-US" sz="1800">
                  <a:ea typeface="MS PGothic" pitchFamily="34" charset="-128"/>
                </a:rPr>
                <a:t> </a:t>
              </a:r>
              <a:endParaRPr lang="en-US" sz="1800" baseline="30000">
                <a:ea typeface="MS PGothic" pitchFamily="34" charset="-128"/>
              </a:endParaRPr>
            </a:p>
          </p:txBody>
        </p:sp>
        <p:sp>
          <p:nvSpPr>
            <p:cNvPr id="558088" name="Oval 9"/>
            <p:cNvSpPr>
              <a:spLocks noChangeArrowheads="1"/>
            </p:cNvSpPr>
            <p:nvPr/>
          </p:nvSpPr>
          <p:spPr bwMode="auto">
            <a:xfrm>
              <a:off x="576" y="2016"/>
              <a:ext cx="2256" cy="528"/>
            </a:xfrm>
            <a:prstGeom prst="ellipse">
              <a:avLst/>
            </a:prstGeom>
            <a:solidFill>
              <a:srgbClr val="72F7F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0"/>
                </a:spcBef>
              </a:pPr>
              <a:r>
                <a:rPr lang="en-US" sz="1800" b="1" dirty="0">
                  <a:ea typeface="MS PGothic" pitchFamily="34" charset="-128"/>
                </a:rPr>
                <a:t>Transverse Momentum Dependent PDF </a:t>
              </a:r>
              <a:r>
                <a:rPr lang="en-US" sz="2200" b="1" dirty="0">
                  <a:solidFill>
                    <a:srgbClr val="FF0000"/>
                  </a:solidFill>
                  <a:ea typeface="MS PGothic" pitchFamily="34" charset="-128"/>
                </a:rPr>
                <a:t>f(</a:t>
              </a:r>
              <a:r>
                <a:rPr lang="en-US" sz="2200" b="1" dirty="0" err="1">
                  <a:solidFill>
                    <a:srgbClr val="FF0000"/>
                  </a:solidFill>
                  <a:ea typeface="MS PGothic" pitchFamily="34" charset="-128"/>
                </a:rPr>
                <a:t>x,k</a:t>
              </a:r>
              <a:r>
                <a:rPr lang="en-US" sz="2200" b="1" baseline="-25000" dirty="0" err="1">
                  <a:solidFill>
                    <a:srgbClr val="FF0000"/>
                  </a:solidFill>
                  <a:ea typeface="MS PGothic" pitchFamily="34" charset="-128"/>
                </a:rPr>
                <a:t>t</a:t>
              </a:r>
              <a:r>
                <a:rPr lang="en-US" sz="2200" b="1" dirty="0">
                  <a:solidFill>
                    <a:srgbClr val="FF0000"/>
                  </a:solidFill>
                  <a:ea typeface="MS PGothic" pitchFamily="34" charset="-128"/>
                </a:rPr>
                <a:t>)</a:t>
              </a:r>
            </a:p>
          </p:txBody>
        </p:sp>
        <p:sp>
          <p:nvSpPr>
            <p:cNvPr id="558089" name="Oval 10"/>
            <p:cNvSpPr>
              <a:spLocks noChangeArrowheads="1"/>
            </p:cNvSpPr>
            <p:nvPr/>
          </p:nvSpPr>
          <p:spPr bwMode="auto">
            <a:xfrm>
              <a:off x="3168" y="2016"/>
              <a:ext cx="2256" cy="528"/>
            </a:xfrm>
            <a:prstGeom prst="ellipse">
              <a:avLst/>
            </a:prstGeom>
            <a:solidFill>
              <a:srgbClr val="72F7F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0"/>
                </a:spcBef>
              </a:pPr>
              <a:r>
                <a:rPr lang="en-US" sz="1800" b="1" dirty="0">
                  <a:ea typeface="MS PGothic" pitchFamily="34" charset="-128"/>
                </a:rPr>
                <a:t>Generalized Parton </a:t>
              </a:r>
              <a:r>
                <a:rPr lang="en-US" sz="1800" b="1" dirty="0" smtClean="0">
                  <a:ea typeface="MS PGothic" pitchFamily="34" charset="-128"/>
                </a:rPr>
                <a:t>Distributions   </a:t>
              </a:r>
              <a:r>
                <a:rPr lang="en-US" sz="2000" b="1" dirty="0" smtClean="0">
                  <a:solidFill>
                    <a:srgbClr val="FF0000"/>
                  </a:solidFill>
                  <a:ea typeface="MS PGothic" pitchFamily="34" charset="-128"/>
                </a:rPr>
                <a:t>H(</a:t>
              </a:r>
              <a:r>
                <a:rPr lang="en-US" sz="2000" b="1" dirty="0" err="1" smtClean="0">
                  <a:solidFill>
                    <a:srgbClr val="FF0000"/>
                  </a:solidFill>
                  <a:ea typeface="MS PGothic" pitchFamily="34" charset="-128"/>
                </a:rPr>
                <a:t>x,ξ,t</a:t>
              </a:r>
              <a:r>
                <a:rPr lang="en-US" sz="2000" b="1" dirty="0">
                  <a:solidFill>
                    <a:srgbClr val="FF0000"/>
                  </a:solidFill>
                  <a:ea typeface="MS PGothic" pitchFamily="34" charset="-128"/>
                </a:rPr>
                <a:t>)</a:t>
              </a:r>
            </a:p>
          </p:txBody>
        </p:sp>
        <p:sp>
          <p:nvSpPr>
            <p:cNvPr id="13" name="Text Box 20"/>
            <p:cNvSpPr txBox="1">
              <a:spLocks noChangeArrowheads="1"/>
            </p:cNvSpPr>
            <p:nvPr/>
          </p:nvSpPr>
          <p:spPr bwMode="auto">
            <a:xfrm rot="2925011">
              <a:off x="3498" y="1407"/>
              <a:ext cx="504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sz="2000" dirty="0">
                  <a:ea typeface="ＭＳ Ｐゴシック" charset="0"/>
                  <a:cs typeface="ＭＳ Ｐゴシック" charset="0"/>
                </a:rPr>
                <a:t>d</a:t>
              </a:r>
              <a:r>
                <a:rPr lang="en-US" sz="2000" baseline="30000" dirty="0">
                  <a:ea typeface="ＭＳ Ｐゴシック" charset="0"/>
                  <a:cs typeface="ＭＳ Ｐゴシック" charset="0"/>
                </a:rPr>
                <a:t>2</a:t>
              </a:r>
              <a:r>
                <a:rPr lang="en-US" sz="2000" dirty="0">
                  <a:ea typeface="ＭＳ Ｐゴシック" charset="0"/>
                  <a:cs typeface="ＭＳ Ｐゴシック" charset="0"/>
                </a:rPr>
                <a:t>k</a:t>
              </a:r>
              <a:r>
                <a:rPr lang="en-US" sz="2000" baseline="-25000" dirty="0">
                  <a:ea typeface="ＭＳ Ｐゴシック" charset="0"/>
                  <a:cs typeface="ＭＳ Ｐゴシック" charset="0"/>
                </a:rPr>
                <a:t>t</a:t>
              </a:r>
              <a:r>
                <a:rPr lang="en-US" sz="2000" dirty="0">
                  <a:ea typeface="ＭＳ Ｐゴシック" charset="0"/>
                  <a:cs typeface="ＭＳ Ｐゴシック" charset="0"/>
                </a:rPr>
                <a:t>dz</a:t>
              </a:r>
            </a:p>
          </p:txBody>
        </p:sp>
        <p:sp>
          <p:nvSpPr>
            <p:cNvPr id="14" name="Text Box 20"/>
            <p:cNvSpPr txBox="1">
              <a:spLocks noChangeArrowheads="1"/>
            </p:cNvSpPr>
            <p:nvPr/>
          </p:nvSpPr>
          <p:spPr bwMode="auto">
            <a:xfrm rot="2925011">
              <a:off x="3352" y="1612"/>
              <a:ext cx="343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sz="2000" dirty="0">
                  <a:ea typeface="ＭＳ Ｐゴシック" charset="0"/>
                  <a:cs typeface="ＭＳ Ｐゴシック" charset="0"/>
                </a:rPr>
                <a:t>F.T.</a:t>
              </a:r>
            </a:p>
          </p:txBody>
        </p:sp>
        <p:sp>
          <p:nvSpPr>
            <p:cNvPr id="16" name="Text Box 18"/>
            <p:cNvSpPr txBox="1">
              <a:spLocks noChangeArrowheads="1"/>
            </p:cNvSpPr>
            <p:nvPr/>
          </p:nvSpPr>
          <p:spPr bwMode="auto">
            <a:xfrm rot="16200000">
              <a:off x="1166" y="2728"/>
              <a:ext cx="605" cy="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sz="2200">
                  <a:ea typeface="MS PGothic" pitchFamily="34" charset="-128"/>
                </a:rPr>
                <a:t>d</a:t>
              </a:r>
              <a:r>
                <a:rPr lang="en-US" sz="2200" baseline="30000">
                  <a:ea typeface="MS PGothic" pitchFamily="34" charset="-128"/>
                </a:rPr>
                <a:t>2</a:t>
              </a:r>
              <a:r>
                <a:rPr lang="en-US" sz="2200">
                  <a:ea typeface="MS PGothic" pitchFamily="34" charset="-128"/>
                </a:rPr>
                <a:t>k</a:t>
              </a:r>
              <a:r>
                <a:rPr lang="en-US" sz="2200" baseline="-25000">
                  <a:ea typeface="MS PGothic" pitchFamily="34" charset="-128"/>
                </a:rPr>
                <a:t>t</a:t>
              </a:r>
              <a:r>
                <a:rPr lang="en-US" sz="1800">
                  <a:ea typeface="MS PGothic" pitchFamily="34" charset="-128"/>
                </a:rPr>
                <a:t> </a:t>
              </a:r>
              <a:endParaRPr lang="en-US" sz="1800" baseline="30000">
                <a:ea typeface="MS PGothic" pitchFamily="34" charset="-128"/>
              </a:endParaRPr>
            </a:p>
          </p:txBody>
        </p:sp>
        <p:sp>
          <p:nvSpPr>
            <p:cNvPr id="558093" name="Oval 16"/>
            <p:cNvSpPr>
              <a:spLocks noChangeArrowheads="1"/>
            </p:cNvSpPr>
            <p:nvPr/>
          </p:nvSpPr>
          <p:spPr bwMode="auto">
            <a:xfrm>
              <a:off x="1104" y="3168"/>
              <a:ext cx="1152" cy="432"/>
            </a:xfrm>
            <a:prstGeom prst="ellipse">
              <a:avLst/>
            </a:prstGeom>
            <a:solidFill>
              <a:srgbClr val="72F7F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spcBef>
                  <a:spcPct val="0"/>
                </a:spcBef>
              </a:pPr>
              <a:r>
                <a:rPr lang="en-US" sz="1800" b="1" dirty="0">
                  <a:ea typeface="MS PGothic" pitchFamily="34" charset="-128"/>
                </a:rPr>
                <a:t>PDF </a:t>
              </a:r>
              <a:r>
                <a:rPr lang="en-US" sz="2200" b="1" dirty="0">
                  <a:solidFill>
                    <a:srgbClr val="FF0000"/>
                  </a:solidFill>
                  <a:ea typeface="MS PGothic" pitchFamily="34" charset="-128"/>
                </a:rPr>
                <a:t>f(x)</a:t>
              </a:r>
            </a:p>
          </p:txBody>
        </p:sp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 rot="5400000">
              <a:off x="4143" y="2727"/>
              <a:ext cx="605" cy="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sz="2200">
                  <a:ea typeface="MS PGothic" pitchFamily="34" charset="-128"/>
                </a:rPr>
                <a:t>dx</a:t>
              </a:r>
              <a:r>
                <a:rPr lang="en-US" sz="1800">
                  <a:ea typeface="MS PGothic" pitchFamily="34" charset="-128"/>
                </a:rPr>
                <a:t> </a:t>
              </a:r>
              <a:endParaRPr lang="en-US" sz="1800" baseline="30000">
                <a:ea typeface="MS PGothic" pitchFamily="34" charset="-128"/>
              </a:endParaRPr>
            </a:p>
          </p:txBody>
        </p:sp>
        <p:sp>
          <p:nvSpPr>
            <p:cNvPr id="558095" name="Oval 19"/>
            <p:cNvSpPr>
              <a:spLocks noChangeArrowheads="1"/>
            </p:cNvSpPr>
            <p:nvPr/>
          </p:nvSpPr>
          <p:spPr bwMode="auto">
            <a:xfrm>
              <a:off x="3586" y="3168"/>
              <a:ext cx="1392" cy="528"/>
            </a:xfrm>
            <a:prstGeom prst="ellipse">
              <a:avLst/>
            </a:prstGeom>
            <a:solidFill>
              <a:srgbClr val="72F7F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spcBef>
                  <a:spcPct val="0"/>
                </a:spcBef>
              </a:pPr>
              <a:r>
                <a:rPr lang="en-US" sz="1800" b="1" dirty="0">
                  <a:ea typeface="MS PGothic" pitchFamily="34" charset="-128"/>
                </a:rPr>
                <a:t>Form Factors </a:t>
              </a:r>
              <a:r>
                <a:rPr lang="en-US" sz="2200" b="1" dirty="0">
                  <a:solidFill>
                    <a:srgbClr val="FF0000"/>
                  </a:solidFill>
                  <a:ea typeface="MS PGothic" pitchFamily="34" charset="-128"/>
                </a:rPr>
                <a:t>F</a:t>
              </a:r>
              <a:r>
                <a:rPr lang="en-US" sz="2200" b="1" baseline="-25000" dirty="0">
                  <a:solidFill>
                    <a:srgbClr val="FF0000"/>
                  </a:solidFill>
                  <a:ea typeface="MS PGothic" pitchFamily="34" charset="-128"/>
                </a:rPr>
                <a:t>1</a:t>
              </a:r>
              <a:r>
                <a:rPr lang="en-US" sz="2200" b="1" dirty="0">
                  <a:solidFill>
                    <a:srgbClr val="FF0000"/>
                  </a:solidFill>
                  <a:ea typeface="MS PGothic" pitchFamily="34" charset="-128"/>
                </a:rPr>
                <a:t>(Q),F</a:t>
              </a:r>
              <a:r>
                <a:rPr lang="en-US" sz="2200" b="1" baseline="-25000" dirty="0">
                  <a:solidFill>
                    <a:srgbClr val="FF0000"/>
                  </a:solidFill>
                  <a:ea typeface="MS PGothic" pitchFamily="34" charset="-128"/>
                </a:rPr>
                <a:t>2</a:t>
              </a:r>
              <a:r>
                <a:rPr lang="en-US" sz="2200" b="1" dirty="0">
                  <a:solidFill>
                    <a:srgbClr val="FF0000"/>
                  </a:solidFill>
                  <a:ea typeface="MS PGothic" pitchFamily="34" charset="-128"/>
                </a:rPr>
                <a:t>(Q)</a:t>
              </a:r>
            </a:p>
          </p:txBody>
        </p:sp>
        <p:graphicFrame>
          <p:nvGraphicFramePr>
            <p:cNvPr id="558096" name="Object 3"/>
            <p:cNvGraphicFramePr>
              <a:graphicFrameLocks noChangeAspect="1"/>
            </p:cNvGraphicFramePr>
            <p:nvPr/>
          </p:nvGraphicFramePr>
          <p:xfrm>
            <a:off x="432" y="1056"/>
            <a:ext cx="1352" cy="7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7185" r:id="rId3" imgW="0" imgH="0" progId="PBrush">
                    <p:embed/>
                  </p:oleObj>
                </mc:Choice>
                <mc:Fallback>
                  <p:oleObj r:id="rId3" imgW="0" imgH="0" progId="PBrus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" y="1056"/>
                          <a:ext cx="1352" cy="7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58097" name="Group 24"/>
            <p:cNvGrpSpPr>
              <a:grpSpLocks/>
            </p:cNvGrpSpPr>
            <p:nvPr/>
          </p:nvGrpSpPr>
          <p:grpSpPr bwMode="auto">
            <a:xfrm>
              <a:off x="4272" y="1104"/>
              <a:ext cx="1168" cy="767"/>
              <a:chOff x="7289800" y="1905000"/>
              <a:chExt cx="1854200" cy="1217613"/>
            </a:xfrm>
          </p:grpSpPr>
          <p:pic>
            <p:nvPicPr>
              <p:cNvPr id="558098" name="Picture 2" descr="handba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89800" y="1905000"/>
                <a:ext cx="1854200" cy="12176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Text Box 31"/>
              <p:cNvSpPr txBox="1">
                <a:spLocks noChangeArrowheads="1"/>
              </p:cNvSpPr>
              <p:nvPr/>
            </p:nvSpPr>
            <p:spPr bwMode="auto">
              <a:xfrm>
                <a:off x="7848600" y="2667000"/>
                <a:ext cx="494672" cy="2525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spcBef>
                    <a:spcPct val="0"/>
                  </a:spcBef>
                  <a:defRPr/>
                </a:pPr>
                <a:r>
                  <a:rPr lang="en-US" sz="1300" dirty="0">
                    <a:ea typeface="ＭＳ Ｐゴシック" charset="0"/>
                    <a:cs typeface="ＭＳ Ｐゴシック" charset="0"/>
                  </a:rPr>
                  <a:t>GPD</a:t>
                </a:r>
              </a:p>
            </p:txBody>
          </p:sp>
        </p:grpSp>
        <p:sp>
          <p:nvSpPr>
            <p:cNvPr id="558100" name="Left Arrow 7"/>
            <p:cNvSpPr>
              <a:spLocks noChangeArrowheads="1"/>
            </p:cNvSpPr>
            <p:nvPr/>
          </p:nvSpPr>
          <p:spPr bwMode="auto">
            <a:xfrm rot="2964295" flipH="1">
              <a:off x="3274" y="1506"/>
              <a:ext cx="821" cy="295"/>
            </a:xfrm>
            <a:prstGeom prst="leftArrow">
              <a:avLst>
                <a:gd name="adj1" fmla="val 14296"/>
                <a:gd name="adj2" fmla="val 26787"/>
              </a:avLst>
            </a:prstGeom>
            <a:gradFill rotWithShape="1">
              <a:gsLst>
                <a:gs pos="0">
                  <a:srgbClr val="005E47"/>
                </a:gs>
                <a:gs pos="100000">
                  <a:schemeClr val="accent1">
                    <a:alpha val="20000"/>
                  </a:schemeClr>
                </a:gs>
              </a:gsLst>
              <a:lin ang="0" scaled="1"/>
            </a:gradFill>
            <a:ln w="9525">
              <a:solidFill>
                <a:srgbClr val="339966"/>
              </a:solidFill>
              <a:round/>
              <a:headEnd/>
              <a:tailEnd/>
            </a:ln>
          </p:spPr>
          <p:txBody>
            <a:bodyPr rot="10800000" vert="eaVert"/>
            <a:lstStyle/>
            <a:p>
              <a:pPr eaLnBrk="0" hangingPunct="0">
                <a:spcBef>
                  <a:spcPct val="0"/>
                </a:spcBef>
              </a:pPr>
              <a:endParaRPr lang="it-IT" sz="2000">
                <a:ea typeface="MS PGothic" pitchFamily="34" charset="-128"/>
              </a:endParaRPr>
            </a:p>
          </p:txBody>
        </p:sp>
        <p:sp>
          <p:nvSpPr>
            <p:cNvPr id="558101" name="Left Arrow 7"/>
            <p:cNvSpPr>
              <a:spLocks noChangeArrowheads="1"/>
            </p:cNvSpPr>
            <p:nvPr/>
          </p:nvSpPr>
          <p:spPr bwMode="auto">
            <a:xfrm rot="16200000">
              <a:off x="1420" y="2708"/>
              <a:ext cx="528" cy="295"/>
            </a:xfrm>
            <a:prstGeom prst="leftArrow">
              <a:avLst>
                <a:gd name="adj1" fmla="val 14296"/>
                <a:gd name="adj2" fmla="val 17227"/>
              </a:avLst>
            </a:prstGeom>
            <a:gradFill rotWithShape="1">
              <a:gsLst>
                <a:gs pos="0">
                  <a:srgbClr val="005E47"/>
                </a:gs>
                <a:gs pos="100000">
                  <a:schemeClr val="accent1">
                    <a:alpha val="20000"/>
                  </a:schemeClr>
                </a:gs>
              </a:gsLst>
              <a:lin ang="0" scaled="1"/>
            </a:gradFill>
            <a:ln w="9525">
              <a:solidFill>
                <a:srgbClr val="339966"/>
              </a:solidFill>
              <a:round/>
              <a:headEnd/>
              <a:tailEnd/>
            </a:ln>
          </p:spPr>
          <p:txBody>
            <a:bodyPr vert="eaVert"/>
            <a:lstStyle/>
            <a:p>
              <a:pPr eaLnBrk="0" hangingPunct="0">
                <a:spcBef>
                  <a:spcPct val="0"/>
                </a:spcBef>
              </a:pPr>
              <a:endParaRPr lang="it-IT" sz="2000">
                <a:ea typeface="MS PGothic" pitchFamily="34" charset="-128"/>
              </a:endParaRPr>
            </a:p>
          </p:txBody>
        </p:sp>
        <p:sp>
          <p:nvSpPr>
            <p:cNvPr id="558102" name="Left Arrow 7"/>
            <p:cNvSpPr>
              <a:spLocks noChangeArrowheads="1"/>
            </p:cNvSpPr>
            <p:nvPr/>
          </p:nvSpPr>
          <p:spPr bwMode="auto">
            <a:xfrm rot="16200000">
              <a:off x="4012" y="2708"/>
              <a:ext cx="528" cy="295"/>
            </a:xfrm>
            <a:prstGeom prst="leftArrow">
              <a:avLst>
                <a:gd name="adj1" fmla="val 14296"/>
                <a:gd name="adj2" fmla="val 17227"/>
              </a:avLst>
            </a:prstGeom>
            <a:gradFill rotWithShape="1">
              <a:gsLst>
                <a:gs pos="0">
                  <a:srgbClr val="005E47"/>
                </a:gs>
                <a:gs pos="100000">
                  <a:schemeClr val="accent1">
                    <a:alpha val="20000"/>
                  </a:schemeClr>
                </a:gs>
              </a:gsLst>
              <a:lin ang="0" scaled="1"/>
            </a:gradFill>
            <a:ln w="9525">
              <a:solidFill>
                <a:srgbClr val="339966"/>
              </a:solidFill>
              <a:round/>
              <a:headEnd/>
              <a:tailEnd/>
            </a:ln>
          </p:spPr>
          <p:txBody>
            <a:bodyPr vert="eaVert"/>
            <a:lstStyle/>
            <a:p>
              <a:pPr eaLnBrk="0" hangingPunct="0">
                <a:spcBef>
                  <a:spcPct val="0"/>
                </a:spcBef>
              </a:pPr>
              <a:endParaRPr lang="it-IT" sz="2000">
                <a:ea typeface="MS PGothic" pitchFamily="34" charset="-128"/>
              </a:endParaRPr>
            </a:p>
          </p:txBody>
        </p:sp>
      </p:grp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86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960437"/>
            <a:ext cx="10080625" cy="652303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93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512" y="275434"/>
            <a:ext cx="7554911" cy="532603"/>
          </a:xfrm>
          <a:noFill/>
        </p:spPr>
        <p:txBody>
          <a:bodyPr/>
          <a:lstStyle/>
          <a:p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cosa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rende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COMPASS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unico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9379" name="Text Box 615"/>
          <p:cNvSpPr txBox="1">
            <a:spLocks noChangeArrowheads="1"/>
          </p:cNvSpPr>
          <p:nvPr/>
        </p:nvSpPr>
        <p:spPr bwMode="auto">
          <a:xfrm>
            <a:off x="6046628" y="1380692"/>
            <a:ext cx="3727731" cy="138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2" tIns="50387" rIns="100772" bIns="50387">
            <a:spAutoFit/>
          </a:bodyPr>
          <a:lstStyle>
            <a:lvl1pPr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sz="1800" dirty="0">
                <a:cs typeface="Arial" pitchFamily="34" charset="0"/>
              </a:rPr>
              <a:t>CERN </a:t>
            </a:r>
            <a:r>
              <a:rPr lang="fr-FR" sz="1800" dirty="0" smtClean="0">
                <a:cs typeface="Arial" pitchFamily="34" charset="0"/>
              </a:rPr>
              <a:t>high </a:t>
            </a:r>
            <a:r>
              <a:rPr lang="fr-FR" sz="1800" dirty="0" err="1">
                <a:cs typeface="Arial" pitchFamily="34" charset="0"/>
              </a:rPr>
              <a:t>energy</a:t>
            </a:r>
            <a:r>
              <a:rPr lang="fr-FR" sz="1800" dirty="0">
                <a:cs typeface="Arial" pitchFamily="34" charset="0"/>
              </a:rPr>
              <a:t> </a:t>
            </a:r>
            <a:r>
              <a:rPr lang="fr-FR" sz="1800" dirty="0">
                <a:solidFill>
                  <a:srgbClr val="E01E1E"/>
                </a:solidFill>
                <a:cs typeface="Arial" pitchFamily="34" charset="0"/>
              </a:rPr>
              <a:t>muon</a:t>
            </a:r>
            <a:r>
              <a:rPr lang="fr-FR" sz="1800" dirty="0">
                <a:cs typeface="Arial" pitchFamily="34" charset="0"/>
              </a:rPr>
              <a:t> </a:t>
            </a:r>
            <a:r>
              <a:rPr lang="fr-FR" sz="1800" dirty="0" err="1">
                <a:cs typeface="Arial" pitchFamily="34" charset="0"/>
              </a:rPr>
              <a:t>beam</a:t>
            </a:r>
            <a:r>
              <a:rPr lang="fr-FR" sz="1800" dirty="0">
                <a:cs typeface="Arial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 typeface="Times" pitchFamily="18" charset="0"/>
              <a:buChar char="•"/>
            </a:pPr>
            <a:r>
              <a:rPr lang="fr-FR" sz="1800" dirty="0">
                <a:solidFill>
                  <a:srgbClr val="009900"/>
                </a:solidFill>
                <a:cs typeface="Arial" pitchFamily="34" charset="0"/>
              </a:rPr>
              <a:t> 100 - 190 </a:t>
            </a:r>
            <a:r>
              <a:rPr lang="fr-FR" sz="1800" dirty="0" err="1">
                <a:solidFill>
                  <a:srgbClr val="009900"/>
                </a:solidFill>
                <a:cs typeface="Arial" pitchFamily="34" charset="0"/>
              </a:rPr>
              <a:t>GeV</a:t>
            </a:r>
            <a:endParaRPr lang="fr-FR" sz="1800" dirty="0">
              <a:solidFill>
                <a:srgbClr val="009900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 typeface="Times" pitchFamily="18" charset="0"/>
              <a:buChar char="•"/>
            </a:pPr>
            <a:r>
              <a:rPr lang="fr-FR" sz="1800" dirty="0">
                <a:solidFill>
                  <a:srgbClr val="009900"/>
                </a:solidFill>
                <a:cs typeface="Arial" pitchFamily="34" charset="0"/>
              </a:rPr>
              <a:t> 80% Polarisation</a:t>
            </a:r>
          </a:p>
          <a:p>
            <a:pPr eaLnBrk="1" hangingPunct="1">
              <a:spcBef>
                <a:spcPct val="0"/>
              </a:spcBef>
              <a:buFont typeface="Times" pitchFamily="18" charset="0"/>
              <a:buChar char="•"/>
            </a:pPr>
            <a:r>
              <a:rPr lang="fr-FR" sz="1800" dirty="0">
                <a:solidFill>
                  <a:srgbClr val="009900"/>
                </a:solidFill>
                <a:cs typeface="Arial" pitchFamily="34" charset="0"/>
              </a:rPr>
              <a:t> </a:t>
            </a:r>
            <a:r>
              <a:rPr lang="el-GR" sz="1800" dirty="0">
                <a:solidFill>
                  <a:srgbClr val="008000"/>
                </a:solidFill>
                <a:cs typeface="Arial" pitchFamily="34" charset="0"/>
              </a:rPr>
              <a:t>μ</a:t>
            </a:r>
            <a:r>
              <a:rPr lang="fr-FR" sz="1800" baseline="30000" dirty="0">
                <a:solidFill>
                  <a:srgbClr val="008000"/>
                </a:solidFill>
                <a:cs typeface="Arial" pitchFamily="34" charset="0"/>
              </a:rPr>
              <a:t>+</a:t>
            </a:r>
            <a:r>
              <a:rPr lang="fr-FR" sz="1800" dirty="0">
                <a:solidFill>
                  <a:srgbClr val="009900"/>
                </a:solidFill>
                <a:cs typeface="Arial" pitchFamily="34" charset="0"/>
              </a:rPr>
              <a:t> and </a:t>
            </a:r>
            <a:r>
              <a:rPr lang="el-GR" sz="1800" dirty="0">
                <a:solidFill>
                  <a:srgbClr val="008000"/>
                </a:solidFill>
                <a:cs typeface="Arial" pitchFamily="34" charset="0"/>
              </a:rPr>
              <a:t>μ</a:t>
            </a:r>
            <a:r>
              <a:rPr lang="fr-FR" sz="1800" baseline="30000" dirty="0">
                <a:solidFill>
                  <a:srgbClr val="008000"/>
                </a:solidFill>
                <a:cs typeface="Arial" pitchFamily="34" charset="0"/>
              </a:rPr>
              <a:t>-</a:t>
            </a:r>
            <a:r>
              <a:rPr lang="fr-FR" sz="1800" dirty="0">
                <a:solidFill>
                  <a:srgbClr val="009900"/>
                </a:solidFill>
                <a:cs typeface="Arial" pitchFamily="34" charset="0"/>
              </a:rPr>
              <a:t> </a:t>
            </a:r>
            <a:r>
              <a:rPr lang="fr-FR" sz="1800" dirty="0" err="1">
                <a:solidFill>
                  <a:srgbClr val="009900"/>
                </a:solidFill>
                <a:cs typeface="Arial" pitchFamily="34" charset="0"/>
              </a:rPr>
              <a:t>available</a:t>
            </a:r>
            <a:endParaRPr lang="fr-FR" sz="1800" dirty="0">
              <a:solidFill>
                <a:srgbClr val="009900"/>
              </a:solidFill>
              <a:cs typeface="Arial" pitchFamily="34" charset="0"/>
            </a:endParaRPr>
          </a:p>
          <a:p>
            <a:pPr lvl="1"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fr-FR" sz="1800" dirty="0">
                <a:solidFill>
                  <a:srgbClr val="009900"/>
                </a:solidFill>
                <a:cs typeface="Arial" pitchFamily="34" charset="0"/>
              </a:rPr>
              <a:t>Opposite </a:t>
            </a:r>
            <a:r>
              <a:rPr lang="fr-FR" sz="1800" dirty="0" err="1">
                <a:solidFill>
                  <a:srgbClr val="009900"/>
                </a:solidFill>
                <a:cs typeface="Arial" pitchFamily="34" charset="0"/>
              </a:rPr>
              <a:t>polarization</a:t>
            </a:r>
            <a:endParaRPr lang="fr-FR" sz="1800" dirty="0">
              <a:solidFill>
                <a:srgbClr val="009900"/>
              </a:solidFill>
              <a:cs typeface="Arial" pitchFamily="34" charset="0"/>
            </a:endParaRPr>
          </a:p>
        </p:txBody>
      </p:sp>
      <p:pic>
        <p:nvPicPr>
          <p:cNvPr id="229380" name="Image 26" descr="gpd_observables_kinplan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98" y="1189036"/>
            <a:ext cx="5797271" cy="579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381" name="ZoneTexte 28"/>
          <p:cNvSpPr txBox="1">
            <a:spLocks noChangeArrowheads="1"/>
          </p:cNvSpPr>
          <p:nvPr/>
        </p:nvSpPr>
        <p:spPr bwMode="auto">
          <a:xfrm>
            <a:off x="6076379" y="4899792"/>
            <a:ext cx="3841489" cy="164756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00772" tIns="50387" rIns="100772" bIns="50387">
            <a:spAutoFit/>
          </a:bodyPr>
          <a:lstStyle>
            <a:lvl1pPr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Symbol" pitchFamily="18" charset="2"/>
              <a:buChar char=""/>
            </a:pPr>
            <a:r>
              <a:rPr lang="fr-FR" sz="1800" dirty="0">
                <a:cs typeface="Arial" pitchFamily="34" charset="0"/>
              </a:rPr>
              <a:t> Will explore the </a:t>
            </a:r>
            <a:r>
              <a:rPr lang="fr-FR" sz="1800" dirty="0" err="1">
                <a:cs typeface="Arial" pitchFamily="34" charset="0"/>
              </a:rPr>
              <a:t>intermediate</a:t>
            </a:r>
            <a:endParaRPr lang="fr-FR" sz="1800" dirty="0"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fr-FR" sz="1800" dirty="0">
                <a:cs typeface="Arial" pitchFamily="34" charset="0"/>
              </a:rPr>
              <a:t>      </a:t>
            </a:r>
            <a:r>
              <a:rPr lang="fr-FR" sz="1800" dirty="0" err="1">
                <a:cs typeface="Arial" pitchFamily="34" charset="0"/>
              </a:rPr>
              <a:t>x</a:t>
            </a:r>
            <a:r>
              <a:rPr lang="fr-FR" sz="1800" baseline="-25000" dirty="0" err="1">
                <a:cs typeface="Arial" pitchFamily="34" charset="0"/>
              </a:rPr>
              <a:t>Bj</a:t>
            </a:r>
            <a:r>
              <a:rPr lang="fr-FR" sz="1800" dirty="0">
                <a:cs typeface="Arial" pitchFamily="34" charset="0"/>
              </a:rPr>
              <a:t> </a:t>
            </a:r>
            <a:r>
              <a:rPr lang="fr-FR" sz="1800" dirty="0" err="1">
                <a:cs typeface="Arial" pitchFamily="34" charset="0"/>
              </a:rPr>
              <a:t>region</a:t>
            </a:r>
            <a:endParaRPr lang="fr-FR" sz="1800" dirty="0"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 typeface="Symbol" pitchFamily="18" charset="2"/>
              <a:buChar char=""/>
            </a:pPr>
            <a:endParaRPr lang="fr-FR" sz="1800" dirty="0"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 typeface="Symbol" pitchFamily="18" charset="2"/>
              <a:buChar char=""/>
            </a:pPr>
            <a:r>
              <a:rPr lang="fr-FR" sz="1800" dirty="0">
                <a:cs typeface="Arial" pitchFamily="34" charset="0"/>
              </a:rPr>
              <a:t> </a:t>
            </a:r>
            <a:r>
              <a:rPr lang="fr-FR" sz="1800" dirty="0" err="1">
                <a:cs typeface="Arial" pitchFamily="34" charset="0"/>
              </a:rPr>
              <a:t>Uncovered</a:t>
            </a:r>
            <a:r>
              <a:rPr lang="fr-FR" sz="1800" dirty="0">
                <a:cs typeface="Arial" pitchFamily="34" charset="0"/>
              </a:rPr>
              <a:t> </a:t>
            </a:r>
            <a:r>
              <a:rPr lang="fr-FR" sz="1800" dirty="0" err="1">
                <a:cs typeface="Arial" pitchFamily="34" charset="0"/>
              </a:rPr>
              <a:t>region</a:t>
            </a:r>
            <a:r>
              <a:rPr lang="fr-FR" sz="1800" dirty="0">
                <a:cs typeface="Arial" pitchFamily="34" charset="0"/>
              </a:rPr>
              <a:t> </a:t>
            </a:r>
            <a:r>
              <a:rPr lang="fr-FR" sz="1800" dirty="0" err="1">
                <a:cs typeface="Arial" pitchFamily="34" charset="0"/>
              </a:rPr>
              <a:t>between</a:t>
            </a:r>
            <a:endParaRPr lang="fr-FR" sz="1800" dirty="0"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fr-FR" sz="1800" dirty="0">
                <a:cs typeface="Arial" pitchFamily="34" charset="0"/>
              </a:rPr>
              <a:t>    </a:t>
            </a:r>
            <a:r>
              <a:rPr lang="fr-FR" sz="1800" dirty="0" smtClean="0">
                <a:cs typeface="Arial" pitchFamily="34" charset="0"/>
              </a:rPr>
              <a:t> ZEUS+H1 </a:t>
            </a:r>
            <a:r>
              <a:rPr lang="fr-FR" sz="1800" dirty="0">
                <a:cs typeface="Arial" pitchFamily="34" charset="0"/>
              </a:rPr>
              <a:t>and </a:t>
            </a:r>
            <a:r>
              <a:rPr lang="fr-FR" sz="1800" dirty="0" err="1">
                <a:cs typeface="Arial" pitchFamily="34" charset="0"/>
              </a:rPr>
              <a:t>HERMES+Jlab</a:t>
            </a:r>
            <a:endParaRPr lang="fr-FR" sz="1800" dirty="0"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fr-FR" sz="1800" dirty="0">
              <a:cs typeface="Arial" pitchFamily="34" charset="0"/>
            </a:endParaRPr>
          </a:p>
        </p:txBody>
      </p:sp>
      <p:sp>
        <p:nvSpPr>
          <p:cNvPr id="229382" name="Text Box 68"/>
          <p:cNvSpPr txBox="1">
            <a:spLocks noChangeArrowheads="1"/>
          </p:cNvSpPr>
          <p:nvPr/>
        </p:nvSpPr>
        <p:spPr bwMode="auto">
          <a:xfrm>
            <a:off x="1112909" y="6897047"/>
            <a:ext cx="3775003" cy="387990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/>
        </p:spPr>
        <p:txBody>
          <a:bodyPr wrap="none" lIns="100772" tIns="50387" rIns="100772" bIns="50387">
            <a:spAutoFit/>
          </a:bodyPr>
          <a:lstStyle>
            <a:lvl1pPr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sz="2000" b="0" dirty="0" smtClean="0">
                <a:cs typeface="Arial" pitchFamily="34" charset="0"/>
              </a:rPr>
              <a:t>Gluon, </a:t>
            </a:r>
            <a:r>
              <a:rPr lang="fr-FR" sz="2000" b="0" dirty="0" err="1">
                <a:cs typeface="Arial" pitchFamily="34" charset="0"/>
              </a:rPr>
              <a:t>sea</a:t>
            </a:r>
            <a:r>
              <a:rPr lang="fr-FR" sz="2000" b="0" dirty="0">
                <a:cs typeface="Arial" pitchFamily="34" charset="0"/>
              </a:rPr>
              <a:t> and valence quarks</a:t>
            </a:r>
          </a:p>
        </p:txBody>
      </p:sp>
      <p:sp>
        <p:nvSpPr>
          <p:cNvPr id="229383" name="Line 26"/>
          <p:cNvSpPr>
            <a:spLocks noChangeShapeType="1"/>
          </p:cNvSpPr>
          <p:nvPr/>
        </p:nvSpPr>
        <p:spPr bwMode="auto">
          <a:xfrm>
            <a:off x="3185200" y="2427146"/>
            <a:ext cx="2147384" cy="174992"/>
          </a:xfrm>
          <a:prstGeom prst="line">
            <a:avLst/>
          </a:prstGeom>
          <a:noFill/>
          <a:ln w="38100" algn="ctr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0772" tIns="50387" rIns="100772" bIns="50387"/>
          <a:lstStyle/>
          <a:p>
            <a:endParaRPr lang="en-US"/>
          </a:p>
        </p:txBody>
      </p:sp>
      <p:sp>
        <p:nvSpPr>
          <p:cNvPr id="8" name="Rectangle 42"/>
          <p:cNvSpPr>
            <a:spLocks noChangeArrowheads="1"/>
          </p:cNvSpPr>
          <p:nvPr/>
        </p:nvSpPr>
        <p:spPr bwMode="auto">
          <a:xfrm rot="271599">
            <a:off x="3415708" y="2068959"/>
            <a:ext cx="1780867" cy="35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72" tIns="50387" rIns="100772" bIns="50387">
            <a:spAutoFit/>
          </a:bodyPr>
          <a:lstStyle/>
          <a:p>
            <a:pPr defTabSz="503868"/>
            <a:r>
              <a:rPr lang="fr-FR" sz="18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Luminosity</a:t>
            </a:r>
            <a:r>
              <a:rPr lang="fr-FR" sz="1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8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limit</a:t>
            </a:r>
            <a:endParaRPr lang="fr-FR" sz="1800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9385" name="ZoneTexte 8"/>
          <p:cNvSpPr txBox="1">
            <a:spLocks noChangeArrowheads="1"/>
          </p:cNvSpPr>
          <p:nvPr/>
        </p:nvSpPr>
        <p:spPr bwMode="auto">
          <a:xfrm>
            <a:off x="6072879" y="3277609"/>
            <a:ext cx="3776651" cy="87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72" tIns="50387" rIns="100772" bIns="50387">
            <a:spAutoFit/>
          </a:bodyPr>
          <a:lstStyle>
            <a:lvl1pPr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sz="1800" dirty="0" err="1">
                <a:cs typeface="Arial" pitchFamily="34" charset="0"/>
              </a:rPr>
              <a:t>Foreseen</a:t>
            </a:r>
            <a:r>
              <a:rPr lang="fr-FR" sz="1800" dirty="0">
                <a:cs typeface="Arial" pitchFamily="34" charset="0"/>
              </a:rPr>
              <a:t> program :</a:t>
            </a:r>
          </a:p>
          <a:p>
            <a:pPr eaLnBrk="1" hangingPunct="1">
              <a:spcBef>
                <a:spcPct val="0"/>
              </a:spcBef>
            </a:pPr>
            <a:r>
              <a:rPr lang="fr-FR" sz="1800" dirty="0">
                <a:solidFill>
                  <a:srgbClr val="FF0000"/>
                </a:solidFill>
                <a:cs typeface="Arial" pitchFamily="34" charset="0"/>
              </a:rPr>
              <a:t>DVCS and </a:t>
            </a:r>
            <a:r>
              <a:rPr lang="fr-FR" sz="1800" dirty="0" err="1">
                <a:solidFill>
                  <a:srgbClr val="FF0000"/>
                </a:solidFill>
                <a:cs typeface="Arial" pitchFamily="34" charset="0"/>
              </a:rPr>
              <a:t>meson</a:t>
            </a:r>
            <a:r>
              <a:rPr lang="fr-FR" sz="1800" dirty="0">
                <a:solidFill>
                  <a:srgbClr val="FF0000"/>
                </a:solidFill>
                <a:cs typeface="Arial" pitchFamily="34" charset="0"/>
              </a:rPr>
              <a:t> production off</a:t>
            </a:r>
          </a:p>
          <a:p>
            <a:pPr eaLnBrk="1" hangingPunct="1">
              <a:spcBef>
                <a:spcPct val="0"/>
              </a:spcBef>
            </a:pPr>
            <a:r>
              <a:rPr lang="fr-FR" sz="1800" dirty="0">
                <a:solidFill>
                  <a:srgbClr val="FF0000"/>
                </a:solidFill>
                <a:cs typeface="Arial" pitchFamily="34" charset="0"/>
              </a:rPr>
              <a:t>a </a:t>
            </a:r>
            <a:r>
              <a:rPr lang="fr-FR" sz="1800" dirty="0" err="1">
                <a:solidFill>
                  <a:srgbClr val="FF0000"/>
                </a:solidFill>
                <a:cs typeface="Arial" pitchFamily="34" charset="0"/>
              </a:rPr>
              <a:t>liquid</a:t>
            </a:r>
            <a:r>
              <a:rPr lang="fr-FR" sz="1800" dirty="0">
                <a:solidFill>
                  <a:srgbClr val="FF0000"/>
                </a:solidFill>
                <a:cs typeface="Arial" pitchFamily="34" charset="0"/>
              </a:rPr>
              <a:t> H2 </a:t>
            </a:r>
            <a:r>
              <a:rPr lang="fr-FR" sz="1800" dirty="0" err="1">
                <a:solidFill>
                  <a:srgbClr val="FF0000"/>
                </a:solidFill>
                <a:cs typeface="Arial" pitchFamily="34" charset="0"/>
              </a:rPr>
              <a:t>target</a:t>
            </a:r>
            <a:r>
              <a:rPr lang="fr-FR" sz="1800" dirty="0">
                <a:solidFill>
                  <a:srgbClr val="FF0000"/>
                </a:solidFill>
                <a:cs typeface="Arial" pitchFamily="34" charset="0"/>
              </a:rPr>
              <a:t> (</a:t>
            </a:r>
            <a:r>
              <a:rPr lang="fr-FR" sz="1800" dirty="0" err="1">
                <a:solidFill>
                  <a:srgbClr val="FF0000"/>
                </a:solidFill>
                <a:cs typeface="Arial" pitchFamily="34" charset="0"/>
              </a:rPr>
              <a:t>unpolarized</a:t>
            </a:r>
            <a:r>
              <a:rPr lang="fr-FR" sz="1800" dirty="0">
                <a:solidFill>
                  <a:srgbClr val="FF0000"/>
                </a:solidFill>
                <a:cs typeface="Arial" pitchFamily="34" charset="0"/>
              </a:rPr>
              <a:t>)</a:t>
            </a:r>
          </a:p>
        </p:txBody>
      </p:sp>
      <p:sp>
        <p:nvSpPr>
          <p:cNvPr id="229386" name="ZoneTexte 9"/>
          <p:cNvSpPr txBox="1">
            <a:spLocks noChangeArrowheads="1"/>
          </p:cNvSpPr>
          <p:nvPr/>
        </p:nvSpPr>
        <p:spPr bwMode="auto">
          <a:xfrm>
            <a:off x="5565345" y="6696964"/>
            <a:ext cx="490030" cy="38801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100772" tIns="50387" rIns="100772" bIns="50387">
            <a:spAutoFit/>
          </a:bodyPr>
          <a:lstStyle>
            <a:lvl1pPr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sz="2000" b="0">
                <a:latin typeface="Calibri" pitchFamily="34" charset="0"/>
              </a:rPr>
              <a:t>x</a:t>
            </a:r>
            <a:r>
              <a:rPr lang="fr-FR" sz="2000" b="0" baseline="-25000">
                <a:latin typeface="Calibri" pitchFamily="34" charset="0"/>
              </a:rPr>
              <a:t>Bj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" name="Straight Connector 3"/>
          <p:cNvCxnSpPr/>
          <p:nvPr/>
        </p:nvCxnSpPr>
        <p:spPr bwMode="auto">
          <a:xfrm>
            <a:off x="0" y="7483475"/>
            <a:ext cx="10080625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9170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0" y="1412648"/>
            <a:ext cx="10080625" cy="5791200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-46544" y="7208837"/>
            <a:ext cx="10080625" cy="0"/>
          </a:xfrm>
          <a:prstGeom prst="line">
            <a:avLst/>
          </a:prstGeom>
          <a:noFill/>
          <a:ln w="3175" cap="flat" cmpd="sng" algn="ctr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0130" name="Title 1"/>
          <p:cNvSpPr>
            <a:spLocks noGrp="1"/>
          </p:cNvSpPr>
          <p:nvPr>
            <p:ph type="title" idx="4294967295"/>
          </p:nvPr>
        </p:nvSpPr>
        <p:spPr>
          <a:xfrm>
            <a:off x="529031" y="274637"/>
            <a:ext cx="6949681" cy="508848"/>
          </a:xfrm>
        </p:spPr>
        <p:txBody>
          <a:bodyPr/>
          <a:lstStyle/>
          <a:p>
            <a:r>
              <a:rPr lang="en-US" sz="2600">
                <a:solidFill>
                  <a:srgbClr val="000099"/>
                </a:solidFill>
              </a:rPr>
              <a:t>accedere alle GPD</a:t>
            </a:r>
          </a:p>
        </p:txBody>
      </p:sp>
      <p:sp>
        <p:nvSpPr>
          <p:cNvPr id="560131" name="Content Placeholder 2"/>
          <p:cNvSpPr>
            <a:spLocks noGrp="1"/>
          </p:cNvSpPr>
          <p:nvPr>
            <p:ph idx="4294967295"/>
          </p:nvPr>
        </p:nvSpPr>
        <p:spPr>
          <a:xfrm>
            <a:off x="1680104" y="3728070"/>
            <a:ext cx="3192198" cy="839964"/>
          </a:xfrm>
        </p:spPr>
        <p:txBody>
          <a:bodyPr/>
          <a:lstStyle/>
          <a:p>
            <a:r>
              <a:rPr lang="en-US" sz="2000">
                <a:solidFill>
                  <a:srgbClr val="3333CC"/>
                </a:solidFill>
              </a:rPr>
              <a:t>Deeply Virtual Compton </a:t>
            </a:r>
            <a:br>
              <a:rPr lang="en-US" sz="2000">
                <a:solidFill>
                  <a:srgbClr val="3333CC"/>
                </a:solidFill>
              </a:rPr>
            </a:br>
            <a:r>
              <a:rPr lang="en-US" sz="2000">
                <a:solidFill>
                  <a:srgbClr val="3333CC"/>
                </a:solidFill>
              </a:rPr>
              <a:t>Scattering (DVCS)</a:t>
            </a:r>
          </a:p>
        </p:txBody>
      </p:sp>
      <p:grpSp>
        <p:nvGrpSpPr>
          <p:cNvPr id="560132" name="Group 4"/>
          <p:cNvGrpSpPr>
            <a:grpSpLocks/>
          </p:cNvGrpSpPr>
          <p:nvPr/>
        </p:nvGrpSpPr>
        <p:grpSpPr bwMode="auto">
          <a:xfrm>
            <a:off x="1428088" y="1544164"/>
            <a:ext cx="7560469" cy="2183906"/>
            <a:chOff x="672" y="2160"/>
            <a:chExt cx="4512" cy="1440"/>
          </a:xfrm>
        </p:grpSpPr>
        <p:sp>
          <p:nvSpPr>
            <p:cNvPr id="560133" name="Rectangle 5"/>
            <p:cNvSpPr>
              <a:spLocks noChangeArrowheads="1"/>
            </p:cNvSpPr>
            <p:nvPr/>
          </p:nvSpPr>
          <p:spPr bwMode="auto">
            <a:xfrm>
              <a:off x="672" y="2160"/>
              <a:ext cx="4512" cy="144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60134" name="Picture 2" descr="handba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2256"/>
              <a:ext cx="1974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0135" name="Picture 7" descr="Screen shot 2011-04-10 at 11.38.43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2208"/>
              <a:ext cx="1829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0136" name="TextBox 8"/>
            <p:cNvSpPr txBox="1">
              <a:spLocks noChangeArrowheads="1"/>
            </p:cNvSpPr>
            <p:nvPr/>
          </p:nvSpPr>
          <p:spPr bwMode="auto">
            <a:xfrm>
              <a:off x="3744" y="3024"/>
              <a:ext cx="479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b="0"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GPD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856177" y="4617034"/>
            <a:ext cx="4275184" cy="359413"/>
          </a:xfrm>
          <a:prstGeom prst="rect">
            <a:avLst/>
          </a:prstGeom>
          <a:noFill/>
        </p:spPr>
        <p:txBody>
          <a:bodyPr wrap="none" lIns="100772" tIns="50387" rIns="100772" bIns="50387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1800" b="0" dirty="0" err="1">
                <a:solidFill>
                  <a:srgbClr val="003399"/>
                </a:solidFill>
                <a:ea typeface="MS PGothic" pitchFamily="34" charset="-128"/>
              </a:rPr>
              <a:t>nel</a:t>
            </a:r>
            <a:r>
              <a:rPr lang="en-US" sz="1800" b="0" dirty="0">
                <a:solidFill>
                  <a:srgbClr val="003399"/>
                </a:solidFill>
                <a:ea typeface="MS PGothic" pitchFamily="34" charset="-128"/>
              </a:rPr>
              <a:t> </a:t>
            </a:r>
            <a:r>
              <a:rPr lang="en-US" sz="1800" b="0" dirty="0" err="1">
                <a:solidFill>
                  <a:srgbClr val="003399"/>
                </a:solidFill>
                <a:ea typeface="MS PGothic" pitchFamily="34" charset="-128"/>
              </a:rPr>
              <a:t>limite</a:t>
            </a:r>
            <a:r>
              <a:rPr lang="en-US" sz="1800" b="0" dirty="0">
                <a:solidFill>
                  <a:srgbClr val="003399"/>
                </a:solidFill>
                <a:ea typeface="MS PGothic" pitchFamily="34" charset="-128"/>
              </a:rPr>
              <a:t> di </a:t>
            </a:r>
            <a:r>
              <a:rPr lang="en-US" sz="1800" b="0" dirty="0" err="1">
                <a:solidFill>
                  <a:srgbClr val="003399"/>
                </a:solidFill>
                <a:ea typeface="MS PGothic" pitchFamily="34" charset="-128"/>
              </a:rPr>
              <a:t>Bjorken</a:t>
            </a:r>
            <a:r>
              <a:rPr lang="en-US" sz="1800" b="0" dirty="0">
                <a:solidFill>
                  <a:srgbClr val="003399"/>
                </a:solidFill>
                <a:ea typeface="MS PGothic" pitchFamily="34" charset="-128"/>
              </a:rPr>
              <a:t>: Q</a:t>
            </a:r>
            <a:r>
              <a:rPr lang="en-US" sz="1800" b="0" baseline="30000" dirty="0">
                <a:solidFill>
                  <a:srgbClr val="003399"/>
                </a:solidFill>
                <a:ea typeface="MS PGothic" pitchFamily="34" charset="-128"/>
              </a:rPr>
              <a:t>2</a:t>
            </a:r>
            <a:r>
              <a:rPr lang="en-US" sz="1800" b="0" dirty="0">
                <a:solidFill>
                  <a:srgbClr val="003399"/>
                </a:solidFill>
                <a:ea typeface="MS PGothic" pitchFamily="34" charset="-128"/>
              </a:rPr>
              <a:t>&gt;&gt;(-t),</a:t>
            </a:r>
            <a:r>
              <a:rPr lang="en-US" sz="1800" b="0" dirty="0">
                <a:solidFill>
                  <a:srgbClr val="003399"/>
                </a:solidFill>
                <a:latin typeface="ＭＳ ゴシック" pitchFamily="49" charset="-128"/>
                <a:ea typeface="ＭＳ ゴシック" pitchFamily="49" charset="-128"/>
              </a:rPr>
              <a:t>∧</a:t>
            </a:r>
            <a:r>
              <a:rPr lang="en-US" sz="1800" b="0" baseline="30000" dirty="0">
                <a:solidFill>
                  <a:srgbClr val="003399"/>
                </a:solidFill>
                <a:ea typeface="ＭＳ ゴシック" pitchFamily="49" charset="-128"/>
              </a:rPr>
              <a:t>2</a:t>
            </a:r>
            <a:r>
              <a:rPr lang="en-US" sz="1800" b="0" baseline="-25000" dirty="0">
                <a:solidFill>
                  <a:srgbClr val="003399"/>
                </a:solidFill>
                <a:ea typeface="ＭＳ ゴシック" pitchFamily="49" charset="-128"/>
              </a:rPr>
              <a:t>QCD</a:t>
            </a:r>
            <a:r>
              <a:rPr lang="en-US" sz="1800" b="0" dirty="0">
                <a:solidFill>
                  <a:srgbClr val="003399"/>
                </a:solidFill>
                <a:latin typeface="ＭＳ ゴシック" pitchFamily="49" charset="-128"/>
                <a:ea typeface="ＭＳ ゴシック" pitchFamily="49" charset="-128"/>
              </a:rPr>
              <a:t>,</a:t>
            </a:r>
            <a:r>
              <a:rPr lang="en-US" sz="1800" b="0" dirty="0">
                <a:solidFill>
                  <a:srgbClr val="003399"/>
                </a:solidFill>
                <a:ea typeface="ＭＳ ゴシック" pitchFamily="49" charset="-128"/>
              </a:rPr>
              <a:t>M</a:t>
            </a:r>
            <a:r>
              <a:rPr lang="en-US" sz="1800" b="0" baseline="30000" dirty="0">
                <a:solidFill>
                  <a:srgbClr val="003399"/>
                </a:solidFill>
                <a:ea typeface="ＭＳ ゴシック" pitchFamily="49" charset="-128"/>
              </a:rPr>
              <a:t>2</a:t>
            </a:r>
            <a:endParaRPr lang="en-US" sz="1800" b="0" baseline="30000" dirty="0">
              <a:solidFill>
                <a:srgbClr val="003399"/>
              </a:solidFill>
              <a:ea typeface="MS PGothic" pitchFamily="34" charset="-128"/>
            </a:endParaRPr>
          </a:p>
        </p:txBody>
      </p:sp>
      <p:sp>
        <p:nvSpPr>
          <p:cNvPr id="560138" name="Content Placeholder 2"/>
          <p:cNvSpPr>
            <a:spLocks/>
          </p:cNvSpPr>
          <p:nvPr/>
        </p:nvSpPr>
        <p:spPr bwMode="auto">
          <a:xfrm>
            <a:off x="5518093" y="3728070"/>
            <a:ext cx="3780234" cy="839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2" tIns="50387" rIns="100772" bIns="50387"/>
          <a:lstStyle/>
          <a:p>
            <a:pPr marL="258931" indent="-258931"/>
            <a:r>
              <a:rPr lang="en-US" sz="2000">
                <a:solidFill>
                  <a:srgbClr val="008000"/>
                </a:solidFill>
              </a:rPr>
              <a:t>Deeply Virtual Exclusive </a:t>
            </a:r>
            <a:br>
              <a:rPr lang="en-US" sz="2000">
                <a:solidFill>
                  <a:srgbClr val="008000"/>
                </a:solidFill>
              </a:rPr>
            </a:br>
            <a:r>
              <a:rPr lang="en-US" sz="2000">
                <a:solidFill>
                  <a:srgbClr val="008000"/>
                </a:solidFill>
              </a:rPr>
              <a:t>Meson Production (DVEM)</a:t>
            </a:r>
          </a:p>
        </p:txBody>
      </p:sp>
      <p:sp>
        <p:nvSpPr>
          <p:cNvPr id="560139" name="Content Placeholder 2"/>
          <p:cNvSpPr>
            <a:spLocks/>
          </p:cNvSpPr>
          <p:nvPr/>
        </p:nvSpPr>
        <p:spPr bwMode="auto">
          <a:xfrm>
            <a:off x="1344083" y="5449996"/>
            <a:ext cx="6804422" cy="839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2" tIns="50387" rIns="100772" bIns="50387"/>
          <a:lstStyle/>
          <a:p>
            <a:pPr marL="258931" indent="-258931"/>
            <a:r>
              <a:rPr lang="en-US" sz="2000" b="1" dirty="0" err="1">
                <a:solidFill>
                  <a:srgbClr val="003399"/>
                </a:solidFill>
              </a:rPr>
              <a:t>gli</a:t>
            </a:r>
            <a:r>
              <a:rPr lang="en-US" sz="2000" b="1" dirty="0">
                <a:solidFill>
                  <a:srgbClr val="003399"/>
                </a:solidFill>
              </a:rPr>
              <a:t> </a:t>
            </a:r>
            <a:r>
              <a:rPr lang="en-US" sz="2000" b="1" dirty="0" err="1">
                <a:solidFill>
                  <a:srgbClr val="003399"/>
                </a:solidFill>
              </a:rPr>
              <a:t>esperimenti</a:t>
            </a:r>
            <a:r>
              <a:rPr lang="en-US" sz="2000" b="1" dirty="0">
                <a:solidFill>
                  <a:srgbClr val="003399"/>
                </a:solidFill>
              </a:rPr>
              <a:t> </a:t>
            </a:r>
            <a:r>
              <a:rPr lang="en-US" sz="2000" b="1" dirty="0" err="1">
                <a:solidFill>
                  <a:srgbClr val="003399"/>
                </a:solidFill>
              </a:rPr>
              <a:t>misurano</a:t>
            </a:r>
            <a:r>
              <a:rPr lang="en-US" sz="2000" b="1" dirty="0">
                <a:solidFill>
                  <a:srgbClr val="003399"/>
                </a:solidFill>
              </a:rPr>
              <a:t> </a:t>
            </a:r>
            <a:r>
              <a:rPr lang="en-US" sz="2000" b="1" dirty="0" err="1">
                <a:solidFill>
                  <a:srgbClr val="003399"/>
                </a:solidFill>
              </a:rPr>
              <a:t>i</a:t>
            </a:r>
            <a:r>
              <a:rPr lang="en-US" sz="2000" b="1" dirty="0">
                <a:solidFill>
                  <a:srgbClr val="003399"/>
                </a:solidFill>
              </a:rPr>
              <a:t> </a:t>
            </a:r>
            <a:r>
              <a:rPr lang="en-US" sz="2000" b="1" dirty="0" err="1">
                <a:solidFill>
                  <a:srgbClr val="003399"/>
                </a:solidFill>
              </a:rPr>
              <a:t>Fattori</a:t>
            </a:r>
            <a:r>
              <a:rPr lang="en-US" sz="2000" b="1" dirty="0">
                <a:solidFill>
                  <a:srgbClr val="003399"/>
                </a:solidFill>
              </a:rPr>
              <a:t> di Forma Compton:</a:t>
            </a:r>
          </a:p>
        </p:txBody>
      </p:sp>
      <p:pic>
        <p:nvPicPr>
          <p:cNvPr id="560140" name="Picture 8" descr="Screen shot 2011-04-10 at 11.48.4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104" y="6037973"/>
            <a:ext cx="6720417" cy="545977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0" y="1112837"/>
            <a:ext cx="10080625" cy="0"/>
          </a:xfrm>
          <a:prstGeom prst="line">
            <a:avLst/>
          </a:prstGeom>
          <a:noFill/>
          <a:ln w="3175" cap="flat" cmpd="sng" algn="ctr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4640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013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1412648"/>
            <a:ext cx="10080625" cy="3738789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0" y="5151437"/>
            <a:ext cx="10080625" cy="0"/>
          </a:xfrm>
          <a:prstGeom prst="line">
            <a:avLst/>
          </a:prstGeom>
          <a:noFill/>
          <a:ln w="3175" cap="flat" cmpd="sng" algn="ctr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1154" name="Title 1"/>
          <p:cNvSpPr>
            <a:spLocks noGrp="1"/>
          </p:cNvSpPr>
          <p:nvPr>
            <p:ph type="title"/>
          </p:nvPr>
        </p:nvSpPr>
        <p:spPr>
          <a:xfrm>
            <a:off x="544512" y="274637"/>
            <a:ext cx="6949681" cy="578832"/>
          </a:xfrm>
        </p:spPr>
        <p:txBody>
          <a:bodyPr/>
          <a:lstStyle/>
          <a:p>
            <a:r>
              <a:rPr lang="en-US" sz="2600" dirty="0">
                <a:solidFill>
                  <a:srgbClr val="000099"/>
                </a:solidFill>
              </a:rPr>
              <a:t>DVCS</a:t>
            </a:r>
          </a:p>
        </p:txBody>
      </p:sp>
      <p:sp>
        <p:nvSpPr>
          <p:cNvPr id="561155" name="Content Placeholder 2"/>
          <p:cNvSpPr>
            <a:spLocks noGrp="1"/>
          </p:cNvSpPr>
          <p:nvPr>
            <p:ph idx="1"/>
          </p:nvPr>
        </p:nvSpPr>
        <p:spPr>
          <a:xfrm>
            <a:off x="1306512" y="3703637"/>
            <a:ext cx="8018066" cy="838200"/>
          </a:xfrm>
        </p:spPr>
        <p:txBody>
          <a:bodyPr/>
          <a:lstStyle/>
          <a:p>
            <a:r>
              <a:rPr lang="en-US" sz="2000" dirty="0" err="1">
                <a:solidFill>
                  <a:srgbClr val="000099"/>
                </a:solidFill>
              </a:rPr>
              <a:t>sezione</a:t>
            </a:r>
            <a:r>
              <a:rPr lang="en-US" sz="2000" dirty="0">
                <a:solidFill>
                  <a:srgbClr val="000099"/>
                </a:solidFill>
              </a:rPr>
              <a:t> </a:t>
            </a:r>
            <a:r>
              <a:rPr lang="en-US" sz="2000" dirty="0" err="1">
                <a:solidFill>
                  <a:srgbClr val="000099"/>
                </a:solidFill>
              </a:rPr>
              <a:t>d’urto</a:t>
            </a:r>
            <a:r>
              <a:rPr lang="en-US" sz="2000" dirty="0">
                <a:solidFill>
                  <a:srgbClr val="000099"/>
                </a:solidFill>
              </a:rPr>
              <a:t>:</a:t>
            </a:r>
          </a:p>
          <a:p>
            <a:r>
              <a:rPr lang="en-US" sz="2000" dirty="0" err="1">
                <a:solidFill>
                  <a:srgbClr val="000099"/>
                </a:solidFill>
              </a:rPr>
              <a:t>somma</a:t>
            </a:r>
            <a:r>
              <a:rPr lang="en-US" sz="2000" dirty="0">
                <a:solidFill>
                  <a:srgbClr val="000099"/>
                </a:solidFill>
              </a:rPr>
              <a:t> </a:t>
            </a:r>
            <a:r>
              <a:rPr lang="en-US" sz="2000" dirty="0" err="1">
                <a:solidFill>
                  <a:srgbClr val="000099"/>
                </a:solidFill>
              </a:rPr>
              <a:t>coerente</a:t>
            </a:r>
            <a:r>
              <a:rPr lang="en-US" sz="2000" dirty="0">
                <a:solidFill>
                  <a:srgbClr val="000099"/>
                </a:solidFill>
              </a:rPr>
              <a:t> di DVCS e BH</a:t>
            </a:r>
          </a:p>
        </p:txBody>
      </p:sp>
      <p:pic>
        <p:nvPicPr>
          <p:cNvPr id="561157" name="Picture 7" descr="Screen shot 2011-04-10 at 11.38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091" y="1185026"/>
            <a:ext cx="3064441" cy="2061411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1158" name="Text Box 6"/>
          <p:cNvSpPr txBox="1">
            <a:spLocks noChangeArrowheads="1"/>
          </p:cNvSpPr>
          <p:nvPr/>
        </p:nvSpPr>
        <p:spPr bwMode="auto">
          <a:xfrm>
            <a:off x="2856178" y="1259946"/>
            <a:ext cx="274088" cy="38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72" tIns="50387" rIns="100772" bIns="50387">
            <a:spAutoFit/>
          </a:bodyPr>
          <a:lstStyle/>
          <a:p>
            <a:r>
              <a:rPr lang="it-IT" sz="2000" i="1">
                <a:solidFill>
                  <a:srgbClr val="FF0000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561159" name="Text Box 7"/>
          <p:cNvSpPr txBox="1">
            <a:spLocks noChangeArrowheads="1"/>
          </p:cNvSpPr>
          <p:nvPr/>
        </p:nvSpPr>
        <p:spPr bwMode="auto">
          <a:xfrm>
            <a:off x="3696231" y="1847923"/>
            <a:ext cx="641177" cy="38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72" tIns="50387" rIns="100772" bIns="50387">
            <a:spAutoFit/>
          </a:bodyPr>
          <a:lstStyle/>
          <a:p>
            <a:r>
              <a:rPr lang="it-IT" sz="2000" i="1">
                <a:solidFill>
                  <a:srgbClr val="FF0000"/>
                </a:solidFill>
                <a:latin typeface="Times New Roman" pitchFamily="18" charset="0"/>
              </a:rPr>
              <a:t>x - </a:t>
            </a:r>
            <a:r>
              <a:rPr lang="el-GR" sz="20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ξ</a:t>
            </a:r>
          </a:p>
        </p:txBody>
      </p:sp>
      <p:sp>
        <p:nvSpPr>
          <p:cNvPr id="561160" name="Text Box 8"/>
          <p:cNvSpPr txBox="1">
            <a:spLocks noChangeArrowheads="1"/>
          </p:cNvSpPr>
          <p:nvPr/>
        </p:nvSpPr>
        <p:spPr bwMode="auto">
          <a:xfrm>
            <a:off x="1512094" y="1931918"/>
            <a:ext cx="729342" cy="38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72" tIns="50387" rIns="100772" bIns="50387">
            <a:spAutoFit/>
          </a:bodyPr>
          <a:lstStyle/>
          <a:p>
            <a:r>
              <a:rPr lang="it-IT" sz="2000" i="1">
                <a:solidFill>
                  <a:srgbClr val="FF0000"/>
                </a:solidFill>
                <a:latin typeface="Times New Roman" pitchFamily="18" charset="0"/>
              </a:rPr>
              <a:t>x + </a:t>
            </a:r>
            <a:r>
              <a:rPr lang="el-GR" sz="20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ξ</a:t>
            </a:r>
          </a:p>
        </p:txBody>
      </p:sp>
      <p:sp>
        <p:nvSpPr>
          <p:cNvPr id="561161" name="Text Box 9"/>
          <p:cNvSpPr txBox="1">
            <a:spLocks noChangeArrowheads="1"/>
          </p:cNvSpPr>
          <p:nvPr/>
        </p:nvSpPr>
        <p:spPr bwMode="auto">
          <a:xfrm>
            <a:off x="4536281" y="1295271"/>
            <a:ext cx="3157892" cy="35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72" tIns="50387" rIns="100772" bIns="50387">
            <a:spAutoFit/>
          </a:bodyPr>
          <a:lstStyle/>
          <a:p>
            <a:r>
              <a:rPr lang="it-IT" sz="1800" i="1">
                <a:solidFill>
                  <a:srgbClr val="FF0000"/>
                </a:solidFill>
                <a:latin typeface="Times New Roman" pitchFamily="18" charset="0"/>
              </a:rPr>
              <a:t>Q</a:t>
            </a:r>
            <a:r>
              <a:rPr lang="it-IT" sz="1800" i="1" baseline="3000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it-IT" sz="1800" i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it-IT" sz="1800">
                <a:solidFill>
                  <a:srgbClr val="FF0000"/>
                </a:solidFill>
                <a:latin typeface="Times New Roman" pitchFamily="18" charset="0"/>
              </a:rPr>
              <a:t>&gt;&gt; 1 GeV</a:t>
            </a:r>
            <a:r>
              <a:rPr lang="it-IT" sz="1800" baseline="3000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it-IT" sz="1800" i="1">
                <a:solidFill>
                  <a:srgbClr val="FF0000"/>
                </a:solidFill>
                <a:latin typeface="Times New Roman" pitchFamily="18" charset="0"/>
              </a:rPr>
              <a:t>      - t  </a:t>
            </a:r>
            <a:r>
              <a:rPr lang="it-IT" sz="1800">
                <a:solidFill>
                  <a:srgbClr val="FF0000"/>
                </a:solidFill>
                <a:latin typeface="Times New Roman" pitchFamily="18" charset="0"/>
              </a:rPr>
              <a:t>&lt;  1</a:t>
            </a:r>
            <a:r>
              <a:rPr lang="it-IT" sz="1800" i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it-IT" sz="1800">
                <a:solidFill>
                  <a:srgbClr val="FF0000"/>
                </a:solidFill>
                <a:latin typeface="Times New Roman" pitchFamily="18" charset="0"/>
              </a:rPr>
              <a:t>GeV</a:t>
            </a:r>
            <a:r>
              <a:rPr lang="it-IT" sz="1800" baseline="3000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it-IT" sz="1800" i="1">
                <a:solidFill>
                  <a:srgbClr val="FF0000"/>
                </a:solidFill>
                <a:latin typeface="Times New Roman" pitchFamily="18" charset="0"/>
              </a:rPr>
              <a:t> </a:t>
            </a:r>
            <a:endParaRPr lang="el-GR" sz="1800" i="1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56116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12" y="3538038"/>
            <a:ext cx="3455906" cy="1308599"/>
          </a:xfrm>
          <a:prstGeom prst="rect">
            <a:avLst/>
          </a:prstGeom>
          <a:noFill/>
          <a:ln w="9525" algn="ctr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" name="Group 4"/>
          <p:cNvGrpSpPr/>
          <p:nvPr/>
        </p:nvGrpSpPr>
        <p:grpSpPr>
          <a:xfrm>
            <a:off x="-16329" y="5377519"/>
            <a:ext cx="10080625" cy="1678918"/>
            <a:chOff x="0" y="5377519"/>
            <a:chExt cx="10080625" cy="1678918"/>
          </a:xfrm>
        </p:grpSpPr>
        <p:sp>
          <p:nvSpPr>
            <p:cNvPr id="2" name="Rectangle 1"/>
            <p:cNvSpPr/>
            <p:nvPr/>
          </p:nvSpPr>
          <p:spPr bwMode="auto">
            <a:xfrm>
              <a:off x="0" y="5377519"/>
              <a:ext cx="10080625" cy="1678918"/>
            </a:xfrm>
            <a:prstGeom prst="rect">
              <a:avLst/>
            </a:prstGeom>
            <a:solidFill>
              <a:srgbClr val="CCCCFF"/>
            </a:solidFill>
            <a:ln w="3175">
              <a:solidFill>
                <a:srgbClr val="000066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1156" name="Content Placeholder 2"/>
            <p:cNvSpPr>
              <a:spLocks/>
            </p:cNvSpPr>
            <p:nvPr/>
          </p:nvSpPr>
          <p:spPr bwMode="auto">
            <a:xfrm>
              <a:off x="756047" y="5456237"/>
              <a:ext cx="6804422" cy="839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72" tIns="50387" rIns="100772" bIns="50387"/>
            <a:lstStyle/>
            <a:p>
              <a:pPr marL="258931" indent="-258931"/>
              <a:r>
                <a:rPr lang="en-US" sz="2000" b="1" dirty="0">
                  <a:solidFill>
                    <a:srgbClr val="000066"/>
                  </a:solidFill>
                </a:rPr>
                <a:t>con </a:t>
              </a:r>
              <a:r>
                <a:rPr lang="en-US" sz="2000" b="1" dirty="0" err="1">
                  <a:solidFill>
                    <a:srgbClr val="000066"/>
                  </a:solidFill>
                </a:rPr>
                <a:t>fascio</a:t>
              </a:r>
              <a:r>
                <a:rPr lang="en-US" sz="2000" b="1" dirty="0">
                  <a:solidFill>
                    <a:srgbClr val="000066"/>
                  </a:solidFill>
                </a:rPr>
                <a:t> </a:t>
              </a:r>
              <a:r>
                <a:rPr lang="en-US" sz="2000" b="1" dirty="0" err="1">
                  <a:solidFill>
                    <a:srgbClr val="000066"/>
                  </a:solidFill>
                </a:rPr>
                <a:t>polarizzato</a:t>
              </a:r>
              <a:r>
                <a:rPr lang="en-US" sz="2000" b="1" dirty="0">
                  <a:solidFill>
                    <a:srgbClr val="000066"/>
                  </a:solidFill>
                </a:rPr>
                <a:t> e </a:t>
              </a:r>
              <a:r>
                <a:rPr lang="en-US" sz="2000" b="1" dirty="0" err="1">
                  <a:solidFill>
                    <a:srgbClr val="000066"/>
                  </a:solidFill>
                </a:rPr>
                <a:t>bersaglio</a:t>
              </a:r>
              <a:r>
                <a:rPr lang="en-US" sz="2000" b="1" dirty="0">
                  <a:solidFill>
                    <a:srgbClr val="000066"/>
                  </a:solidFill>
                </a:rPr>
                <a:t> non </a:t>
              </a:r>
              <a:r>
                <a:rPr lang="en-US" sz="2000" b="1" dirty="0" err="1">
                  <a:solidFill>
                    <a:srgbClr val="000066"/>
                  </a:solidFill>
                </a:rPr>
                <a:t>polarizzato</a:t>
              </a:r>
              <a:endParaRPr lang="en-US" sz="2000" b="1" dirty="0">
                <a:solidFill>
                  <a:srgbClr val="000066"/>
                </a:solidFill>
              </a:endParaRPr>
            </a:p>
          </p:txBody>
        </p:sp>
        <p:pic>
          <p:nvPicPr>
            <p:cNvPr id="561164" name="Picture 1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7712" y="5599633"/>
              <a:ext cx="2723169" cy="1261696"/>
            </a:xfrm>
            <a:prstGeom prst="rect">
              <a:avLst/>
            </a:prstGeom>
            <a:noFill/>
            <a:ln w="9525" algn="ctr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661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641" y="5936220"/>
              <a:ext cx="5737225" cy="884238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cxnSp>
        <p:nvCxnSpPr>
          <p:cNvPr id="22" name="Straight Connector 21"/>
          <p:cNvCxnSpPr/>
          <p:nvPr/>
        </p:nvCxnSpPr>
        <p:spPr bwMode="auto">
          <a:xfrm>
            <a:off x="0" y="960437"/>
            <a:ext cx="10080625" cy="0"/>
          </a:xfrm>
          <a:prstGeom prst="line">
            <a:avLst/>
          </a:prstGeom>
          <a:noFill/>
          <a:ln w="3175" cap="flat" cmpd="sng" algn="ctr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24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203" name="Picture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12" y="3271489"/>
            <a:ext cx="8761413" cy="364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4234" name="AutoShape 10"/>
          <p:cNvSpPr>
            <a:spLocks noChangeArrowheads="1"/>
          </p:cNvSpPr>
          <p:nvPr/>
        </p:nvSpPr>
        <p:spPr bwMode="auto">
          <a:xfrm rot="2280746">
            <a:off x="2688169" y="1511935"/>
            <a:ext cx="367523" cy="2003664"/>
          </a:xfrm>
          <a:prstGeom prst="downArrow">
            <a:avLst>
              <a:gd name="adj1" fmla="val 21667"/>
              <a:gd name="adj2" fmla="val 63283"/>
            </a:avLst>
          </a:prstGeom>
          <a:gradFill rotWithShape="1">
            <a:gsLst>
              <a:gs pos="0">
                <a:schemeClr val="bg1"/>
              </a:gs>
              <a:gs pos="100000">
                <a:srgbClr val="000099"/>
              </a:gs>
            </a:gsLst>
            <a:lin ang="5400000" scaled="1"/>
          </a:gradFill>
          <a:ln w="9525" algn="ctr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72" tIns="50387" rIns="100772" bIns="50387" anchor="ctr"/>
          <a:lstStyle/>
          <a:p>
            <a:endParaRPr lang="en-US"/>
          </a:p>
        </p:txBody>
      </p:sp>
      <p:sp>
        <p:nvSpPr>
          <p:cNvPr id="564226" name="Rectangle 2"/>
          <p:cNvSpPr>
            <a:spLocks noGrp="1" noChangeArrowheads="1"/>
          </p:cNvSpPr>
          <p:nvPr>
            <p:ph type="title"/>
          </p:nvPr>
        </p:nvSpPr>
        <p:spPr>
          <a:xfrm>
            <a:off x="529031" y="229245"/>
            <a:ext cx="6949681" cy="578792"/>
          </a:xfrm>
        </p:spPr>
        <p:txBody>
          <a:bodyPr/>
          <a:lstStyle/>
          <a:p>
            <a:r>
              <a:rPr lang="it-IT" sz="2600" dirty="0">
                <a:solidFill>
                  <a:srgbClr val="000099"/>
                </a:solidFill>
              </a:rPr>
              <a:t>BH e DVCS con </a:t>
            </a:r>
            <a:r>
              <a:rPr lang="it-IT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l-GR" baseline="-25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2600" dirty="0">
                <a:solidFill>
                  <a:srgbClr val="000099"/>
                </a:solidFill>
                <a:cs typeface="Arial" pitchFamily="34" charset="0"/>
              </a:rPr>
              <a:t>= 160 </a:t>
            </a:r>
            <a:r>
              <a:rPr lang="en-US" sz="2600" dirty="0" err="1">
                <a:solidFill>
                  <a:srgbClr val="000099"/>
                </a:solidFill>
                <a:cs typeface="Arial" pitchFamily="34" charset="0"/>
              </a:rPr>
              <a:t>GeV</a:t>
            </a:r>
            <a:endParaRPr lang="el-GR" sz="2600" dirty="0">
              <a:solidFill>
                <a:srgbClr val="000099"/>
              </a:solidFill>
              <a:cs typeface="Arial" pitchFamily="34" charset="0"/>
            </a:endParaRPr>
          </a:p>
        </p:txBody>
      </p:sp>
      <p:sp>
        <p:nvSpPr>
          <p:cNvPr id="564238" name="Content Placeholder 2"/>
          <p:cNvSpPr>
            <a:spLocks/>
          </p:cNvSpPr>
          <p:nvPr/>
        </p:nvSpPr>
        <p:spPr bwMode="auto">
          <a:xfrm>
            <a:off x="3024187" y="2267902"/>
            <a:ext cx="3528219" cy="839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2" tIns="50387" rIns="100772" bIns="50387"/>
          <a:lstStyle/>
          <a:p>
            <a:pPr marL="258931" indent="-258931"/>
            <a:r>
              <a:rPr lang="en-US" sz="1800">
                <a:solidFill>
                  <a:srgbClr val="000099"/>
                </a:solidFill>
              </a:rPr>
              <a:t>dominante a piccolo x</a:t>
            </a:r>
          </a:p>
          <a:p>
            <a:pPr marL="258931" indent="-258931"/>
            <a:r>
              <a:rPr lang="en-US" sz="2000">
                <a:solidFill>
                  <a:srgbClr val="000099"/>
                </a:solidFill>
                <a:sym typeface="Wingdings" pitchFamily="2" charset="2"/>
              </a:rPr>
              <a:t> riferimento e controllo</a:t>
            </a:r>
            <a:endParaRPr lang="en-US" sz="2000">
              <a:solidFill>
                <a:srgbClr val="000099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78201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12" y="1169987"/>
            <a:ext cx="5907088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2496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4234" grpId="0" animBg="1"/>
      <p:bldP spid="56423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203" name="Picture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12" y="3271489"/>
            <a:ext cx="8761413" cy="364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4234" name="AutoShape 10"/>
          <p:cNvSpPr>
            <a:spLocks noChangeArrowheads="1"/>
          </p:cNvSpPr>
          <p:nvPr/>
        </p:nvSpPr>
        <p:spPr bwMode="auto">
          <a:xfrm rot="2280746">
            <a:off x="2688169" y="1511935"/>
            <a:ext cx="367523" cy="2003664"/>
          </a:xfrm>
          <a:prstGeom prst="downArrow">
            <a:avLst>
              <a:gd name="adj1" fmla="val 21667"/>
              <a:gd name="adj2" fmla="val 63283"/>
            </a:avLst>
          </a:prstGeom>
          <a:gradFill rotWithShape="1">
            <a:gsLst>
              <a:gs pos="0">
                <a:schemeClr val="bg1"/>
              </a:gs>
              <a:gs pos="100000">
                <a:srgbClr val="000099"/>
              </a:gs>
            </a:gsLst>
            <a:lin ang="5400000" scaled="1"/>
          </a:gradFill>
          <a:ln w="9525" algn="ctr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72" tIns="50387" rIns="100772" bIns="50387" anchor="ctr"/>
          <a:lstStyle/>
          <a:p>
            <a:endParaRPr lang="en-US"/>
          </a:p>
        </p:txBody>
      </p:sp>
      <p:sp>
        <p:nvSpPr>
          <p:cNvPr id="564226" name="Rectangle 2"/>
          <p:cNvSpPr>
            <a:spLocks noGrp="1" noChangeArrowheads="1"/>
          </p:cNvSpPr>
          <p:nvPr>
            <p:ph type="title"/>
          </p:nvPr>
        </p:nvSpPr>
        <p:spPr>
          <a:xfrm>
            <a:off x="529031" y="229245"/>
            <a:ext cx="6949681" cy="578792"/>
          </a:xfrm>
        </p:spPr>
        <p:txBody>
          <a:bodyPr/>
          <a:lstStyle/>
          <a:p>
            <a:r>
              <a:rPr lang="it-IT" sz="2600" dirty="0">
                <a:solidFill>
                  <a:srgbClr val="000099"/>
                </a:solidFill>
              </a:rPr>
              <a:t>BH e DVCS con </a:t>
            </a:r>
            <a:r>
              <a:rPr lang="it-IT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l-GR" baseline="-25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2600" dirty="0">
                <a:solidFill>
                  <a:srgbClr val="000099"/>
                </a:solidFill>
                <a:cs typeface="Arial" pitchFamily="34" charset="0"/>
              </a:rPr>
              <a:t>= 160 </a:t>
            </a:r>
            <a:r>
              <a:rPr lang="en-US" sz="2600" dirty="0" err="1">
                <a:solidFill>
                  <a:srgbClr val="000099"/>
                </a:solidFill>
                <a:cs typeface="Arial" pitchFamily="34" charset="0"/>
              </a:rPr>
              <a:t>GeV</a:t>
            </a:r>
            <a:endParaRPr lang="el-GR" sz="2600" dirty="0">
              <a:solidFill>
                <a:srgbClr val="000099"/>
              </a:solidFill>
              <a:cs typeface="Arial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AutoShape 3"/>
          <p:cNvSpPr>
            <a:spLocks noChangeArrowheads="1"/>
          </p:cNvSpPr>
          <p:nvPr/>
        </p:nvSpPr>
        <p:spPr bwMode="auto">
          <a:xfrm rot="1141637">
            <a:off x="4536284" y="1679930"/>
            <a:ext cx="367523" cy="1667679"/>
          </a:xfrm>
          <a:prstGeom prst="downArrow">
            <a:avLst>
              <a:gd name="adj1" fmla="val 21667"/>
              <a:gd name="adj2" fmla="val 52671"/>
            </a:avLst>
          </a:prstGeom>
          <a:gradFill rotWithShape="1">
            <a:gsLst>
              <a:gs pos="0">
                <a:schemeClr val="bg1"/>
              </a:gs>
              <a:gs pos="100000">
                <a:srgbClr val="006600"/>
              </a:gs>
            </a:gsLst>
            <a:lin ang="5400000" scaled="1"/>
          </a:gradFill>
          <a:ln w="9525" algn="ctr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72" tIns="50387" rIns="100772" bIns="50387" anchor="ctr"/>
          <a:lstStyle/>
          <a:p>
            <a:endParaRPr lang="en-US"/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 rot="19818766">
            <a:off x="5735106" y="1576685"/>
            <a:ext cx="336021" cy="1847921"/>
          </a:xfrm>
          <a:prstGeom prst="downArrow">
            <a:avLst>
              <a:gd name="adj1" fmla="val 21667"/>
              <a:gd name="adj2" fmla="val 63836"/>
            </a:avLst>
          </a:prstGeom>
          <a:gradFill rotWithShape="1">
            <a:gsLst>
              <a:gs pos="0">
                <a:schemeClr val="bg1"/>
              </a:gs>
              <a:gs pos="100000">
                <a:srgbClr val="006600"/>
              </a:gs>
            </a:gsLst>
            <a:lin ang="5400000" scaled="1"/>
          </a:gradFill>
          <a:ln w="9525" algn="ctr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72" tIns="50387" rIns="100772" bIns="50387" anchor="ctr"/>
          <a:lstStyle/>
          <a:p>
            <a:endParaRPr lang="en-US"/>
          </a:p>
        </p:txBody>
      </p:sp>
      <p:sp>
        <p:nvSpPr>
          <p:cNvPr id="13" name="Content Placeholder 2"/>
          <p:cNvSpPr>
            <a:spLocks/>
          </p:cNvSpPr>
          <p:nvPr/>
        </p:nvSpPr>
        <p:spPr bwMode="auto">
          <a:xfrm>
            <a:off x="5712354" y="1811172"/>
            <a:ext cx="3528219" cy="75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2" tIns="50387" rIns="100772" bIns="50387"/>
          <a:lstStyle/>
          <a:p>
            <a:pPr marL="258931" indent="-258931"/>
            <a:r>
              <a:rPr lang="en-US" sz="2000">
                <a:solidFill>
                  <a:srgbClr val="006600"/>
                </a:solidFill>
                <a:sym typeface="Wingdings" pitchFamily="2" charset="2"/>
              </a:rPr>
              <a:t> </a:t>
            </a:r>
            <a:r>
              <a:rPr lang="en-US" sz="2000">
                <a:solidFill>
                  <a:srgbClr val="006600"/>
                </a:solidFill>
              </a:rPr>
              <a:t>parti reale e immaginaria </a:t>
            </a:r>
            <a:br>
              <a:rPr lang="en-US" sz="2000">
                <a:solidFill>
                  <a:srgbClr val="006600"/>
                </a:solidFill>
              </a:rPr>
            </a:br>
            <a:r>
              <a:rPr lang="en-US" sz="2000">
                <a:solidFill>
                  <a:srgbClr val="006600"/>
                </a:solidFill>
              </a:rPr>
              <a:t> dell’ampiezza DVCS</a:t>
            </a:r>
          </a:p>
        </p:txBody>
      </p:sp>
      <p:pic>
        <p:nvPicPr>
          <p:cNvPr id="14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580" y="2500004"/>
            <a:ext cx="8004175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201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12" y="1169987"/>
            <a:ext cx="5907088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1147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203" name="Picture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12" y="3271489"/>
            <a:ext cx="8761413" cy="364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4234" name="AutoShape 10"/>
          <p:cNvSpPr>
            <a:spLocks noChangeArrowheads="1"/>
          </p:cNvSpPr>
          <p:nvPr/>
        </p:nvSpPr>
        <p:spPr bwMode="auto">
          <a:xfrm rot="2280746">
            <a:off x="2688169" y="1511935"/>
            <a:ext cx="367523" cy="2003664"/>
          </a:xfrm>
          <a:prstGeom prst="downArrow">
            <a:avLst>
              <a:gd name="adj1" fmla="val 21667"/>
              <a:gd name="adj2" fmla="val 63283"/>
            </a:avLst>
          </a:prstGeom>
          <a:gradFill rotWithShape="1">
            <a:gsLst>
              <a:gs pos="0">
                <a:schemeClr val="bg1"/>
              </a:gs>
              <a:gs pos="100000">
                <a:srgbClr val="000099"/>
              </a:gs>
            </a:gsLst>
            <a:lin ang="5400000" scaled="1"/>
          </a:gradFill>
          <a:ln w="9525" algn="ctr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72" tIns="50387" rIns="100772" bIns="50387" anchor="ctr"/>
          <a:lstStyle/>
          <a:p>
            <a:endParaRPr lang="en-US"/>
          </a:p>
        </p:txBody>
      </p:sp>
      <p:sp>
        <p:nvSpPr>
          <p:cNvPr id="564226" name="Rectangle 2"/>
          <p:cNvSpPr>
            <a:spLocks noGrp="1" noChangeArrowheads="1"/>
          </p:cNvSpPr>
          <p:nvPr>
            <p:ph type="title"/>
          </p:nvPr>
        </p:nvSpPr>
        <p:spPr>
          <a:xfrm>
            <a:off x="529031" y="229245"/>
            <a:ext cx="6949681" cy="578792"/>
          </a:xfrm>
        </p:spPr>
        <p:txBody>
          <a:bodyPr/>
          <a:lstStyle/>
          <a:p>
            <a:r>
              <a:rPr lang="it-IT" sz="2600" dirty="0">
                <a:solidFill>
                  <a:srgbClr val="000099"/>
                </a:solidFill>
              </a:rPr>
              <a:t>BH e DVCS con </a:t>
            </a:r>
            <a:r>
              <a:rPr lang="it-IT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l-GR" baseline="-25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2600" dirty="0">
                <a:solidFill>
                  <a:srgbClr val="000099"/>
                </a:solidFill>
                <a:cs typeface="Arial" pitchFamily="34" charset="0"/>
              </a:rPr>
              <a:t>= 160 </a:t>
            </a:r>
            <a:r>
              <a:rPr lang="en-US" sz="2600" dirty="0" err="1">
                <a:solidFill>
                  <a:srgbClr val="000099"/>
                </a:solidFill>
                <a:cs typeface="Arial" pitchFamily="34" charset="0"/>
              </a:rPr>
              <a:t>GeV</a:t>
            </a:r>
            <a:endParaRPr lang="el-GR" sz="2600" dirty="0">
              <a:solidFill>
                <a:srgbClr val="000099"/>
              </a:solidFill>
              <a:cs typeface="Arial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AutoShape 3"/>
          <p:cNvSpPr>
            <a:spLocks noChangeArrowheads="1"/>
          </p:cNvSpPr>
          <p:nvPr/>
        </p:nvSpPr>
        <p:spPr bwMode="auto">
          <a:xfrm rot="1141637">
            <a:off x="4536284" y="1679930"/>
            <a:ext cx="367523" cy="1667679"/>
          </a:xfrm>
          <a:prstGeom prst="downArrow">
            <a:avLst>
              <a:gd name="adj1" fmla="val 21667"/>
              <a:gd name="adj2" fmla="val 52671"/>
            </a:avLst>
          </a:prstGeom>
          <a:gradFill rotWithShape="1">
            <a:gsLst>
              <a:gs pos="0">
                <a:schemeClr val="bg1"/>
              </a:gs>
              <a:gs pos="100000">
                <a:srgbClr val="006600"/>
              </a:gs>
            </a:gsLst>
            <a:lin ang="5400000" scaled="1"/>
          </a:gradFill>
          <a:ln w="9525" algn="ctr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72" tIns="50387" rIns="100772" bIns="50387" anchor="ctr"/>
          <a:lstStyle/>
          <a:p>
            <a:endParaRPr lang="en-US"/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 rot="19818766">
            <a:off x="5735106" y="1576685"/>
            <a:ext cx="336021" cy="1847921"/>
          </a:xfrm>
          <a:prstGeom prst="downArrow">
            <a:avLst>
              <a:gd name="adj1" fmla="val 21667"/>
              <a:gd name="adj2" fmla="val 63836"/>
            </a:avLst>
          </a:prstGeom>
          <a:gradFill rotWithShape="1">
            <a:gsLst>
              <a:gs pos="0">
                <a:schemeClr val="bg1"/>
              </a:gs>
              <a:gs pos="100000">
                <a:srgbClr val="006600"/>
              </a:gs>
            </a:gsLst>
            <a:lin ang="5400000" scaled="1"/>
          </a:gradFill>
          <a:ln w="9525" algn="ctr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72" tIns="50387" rIns="100772" bIns="50387" anchor="ctr"/>
          <a:lstStyle/>
          <a:p>
            <a:endParaRPr lang="en-US"/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7" y="2519892"/>
            <a:ext cx="2688167" cy="288738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ontent Placeholder 2"/>
          <p:cNvSpPr>
            <a:spLocks/>
          </p:cNvSpPr>
          <p:nvPr/>
        </p:nvSpPr>
        <p:spPr bwMode="auto">
          <a:xfrm>
            <a:off x="3973512" y="1931918"/>
            <a:ext cx="2855600" cy="100972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100772" tIns="50387" rIns="100772" bIns="50387"/>
          <a:lstStyle/>
          <a:p>
            <a:pPr marL="258931" indent="-258931"/>
            <a:r>
              <a:rPr lang="en-US" sz="2000" dirty="0" err="1">
                <a:solidFill>
                  <a:srgbClr val="FF0000"/>
                </a:solidFill>
                <a:sym typeface="Wingdings" pitchFamily="2" charset="2"/>
              </a:rPr>
              <a:t>dominante</a:t>
            </a:r>
            <a:r>
              <a:rPr lang="en-US" sz="2000" dirty="0">
                <a:solidFill>
                  <a:srgbClr val="FF0000"/>
                </a:solidFill>
                <a:sym typeface="Wingdings" pitchFamily="2" charset="2"/>
              </a:rPr>
              <a:t> a </a:t>
            </a:r>
            <a:r>
              <a:rPr lang="en-US" sz="2000" dirty="0" err="1">
                <a:solidFill>
                  <a:srgbClr val="FF0000"/>
                </a:solidFill>
                <a:sym typeface="Wingdings" pitchFamily="2" charset="2"/>
              </a:rPr>
              <a:t>grande</a:t>
            </a:r>
            <a:r>
              <a:rPr lang="en-US" sz="2000" dirty="0">
                <a:solidFill>
                  <a:srgbClr val="FF0000"/>
                </a:solidFill>
                <a:sym typeface="Wingdings" pitchFamily="2" charset="2"/>
              </a:rPr>
              <a:t> x</a:t>
            </a:r>
          </a:p>
          <a:p>
            <a:pPr marL="258931" indent="-258931"/>
            <a:r>
              <a:rPr lang="en-US" sz="2000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sz="2000" dirty="0" err="1">
                <a:solidFill>
                  <a:srgbClr val="FF0000"/>
                </a:solidFill>
                <a:sym typeface="Wingdings" pitchFamily="2" charset="2"/>
              </a:rPr>
              <a:t>dimensioni</a:t>
            </a:r>
            <a:r>
              <a:rPr lang="en-US" sz="20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2000" dirty="0" err="1">
                <a:solidFill>
                  <a:srgbClr val="FF0000"/>
                </a:solidFill>
                <a:sym typeface="Wingdings" pitchFamily="2" charset="2"/>
              </a:rPr>
              <a:t>trasverse</a:t>
            </a:r>
            <a:r>
              <a:rPr lang="en-US" sz="2000" dirty="0">
                <a:solidFill>
                  <a:srgbClr val="FF0000"/>
                </a:solidFill>
                <a:sym typeface="Wingdings" pitchFamily="2" charset="2"/>
              </a:rPr>
              <a:t> </a:t>
            </a:r>
            <a:br>
              <a:rPr lang="en-US" sz="2000" dirty="0">
                <a:solidFill>
                  <a:srgbClr val="FF0000"/>
                </a:solidFill>
                <a:sym typeface="Wingdings" pitchFamily="2" charset="2"/>
              </a:rPr>
            </a:br>
            <a:r>
              <a:rPr lang="en-US" sz="2000" dirty="0">
                <a:solidFill>
                  <a:srgbClr val="FF0000"/>
                </a:solidFill>
                <a:sym typeface="Wingdings" pitchFamily="2" charset="2"/>
              </a:rPr>
              <a:t> del </a:t>
            </a:r>
            <a:r>
              <a:rPr lang="en-US" sz="2000" dirty="0" err="1">
                <a:solidFill>
                  <a:srgbClr val="FF0000"/>
                </a:solidFill>
                <a:sym typeface="Wingdings" pitchFamily="2" charset="2"/>
              </a:rPr>
              <a:t>nucleone</a:t>
            </a:r>
            <a:endParaRPr lang="en-US" sz="2000" dirty="0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auto">
          <a:xfrm rot="1141637">
            <a:off x="6709919" y="1686927"/>
            <a:ext cx="367523" cy="1667679"/>
          </a:xfrm>
          <a:prstGeom prst="downArrow">
            <a:avLst>
              <a:gd name="adj1" fmla="val 21667"/>
              <a:gd name="adj2" fmla="val 52671"/>
            </a:avLst>
          </a:prstGeom>
          <a:gradFill rotWithShape="1">
            <a:gsLst>
              <a:gs pos="0">
                <a:schemeClr val="bg1"/>
              </a:gs>
              <a:gs pos="100000">
                <a:srgbClr val="FF0000"/>
              </a:gs>
            </a:gsLst>
            <a:lin ang="5400000" scaled="1"/>
          </a:gradFill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72" tIns="50387" rIns="100772" bIns="50387" anchor="ctr"/>
          <a:lstStyle/>
          <a:p>
            <a:endParaRPr lang="en-US"/>
          </a:p>
        </p:txBody>
      </p:sp>
      <p:pic>
        <p:nvPicPr>
          <p:cNvPr id="178201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12" y="1169987"/>
            <a:ext cx="5907088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4473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6"/>
          <p:cNvSpPr>
            <a:spLocks noChangeArrowheads="1"/>
          </p:cNvSpPr>
          <p:nvPr/>
        </p:nvSpPr>
        <p:spPr bwMode="auto">
          <a:xfrm>
            <a:off x="0" y="1112840"/>
            <a:ext cx="10080625" cy="64468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695" tIns="50350" rIns="100695" bIns="50350" anchor="ctr"/>
          <a:lstStyle/>
          <a:p>
            <a:pPr defTabSz="1007123" hangingPunct="1">
              <a:lnSpc>
                <a:spcPct val="100000"/>
              </a:lnSpc>
              <a:buClrTx/>
              <a:buSzTx/>
            </a:pPr>
            <a:endParaRPr lang="it-IT" sz="2000"/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841375" y="2255848"/>
            <a:ext cx="9239250" cy="5051425"/>
            <a:chOff x="480" y="1385"/>
            <a:chExt cx="5279" cy="2887"/>
          </a:xfrm>
        </p:grpSpPr>
        <p:pic>
          <p:nvPicPr>
            <p:cNvPr id="19471" name="Picture 3" descr="Layout-3D-1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54"/>
            <a:stretch>
              <a:fillRect/>
            </a:stretch>
          </p:blipFill>
          <p:spPr bwMode="auto">
            <a:xfrm>
              <a:off x="1151" y="1385"/>
              <a:ext cx="4608" cy="2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72" name="Line 6"/>
            <p:cNvSpPr>
              <a:spLocks noChangeShapeType="1"/>
            </p:cNvSpPr>
            <p:nvPr/>
          </p:nvSpPr>
          <p:spPr bwMode="auto">
            <a:xfrm flipV="1">
              <a:off x="1079" y="4118"/>
              <a:ext cx="264" cy="154"/>
            </a:xfrm>
            <a:prstGeom prst="line">
              <a:avLst/>
            </a:prstGeom>
            <a:noFill/>
            <a:ln w="19050">
              <a:solidFill>
                <a:srgbClr val="292929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3" name="Text Box 7"/>
            <p:cNvSpPr txBox="1">
              <a:spLocks noChangeArrowheads="1"/>
            </p:cNvSpPr>
            <p:nvPr/>
          </p:nvSpPr>
          <p:spPr bwMode="auto">
            <a:xfrm>
              <a:off x="480" y="4012"/>
              <a:ext cx="672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>
              <a:spAutoFit/>
            </a:bodyPr>
            <a:lstStyle>
              <a:lvl1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1800" b="1">
                  <a:latin typeface="Times New Roman" pitchFamily="18" charset="0"/>
                </a:rPr>
                <a:t> </a:t>
              </a:r>
              <a:r>
                <a:rPr lang="en-US" sz="1800" b="1">
                  <a:latin typeface="Symbol" pitchFamily="18" charset="2"/>
                </a:rPr>
                <a:t>m</a:t>
              </a:r>
              <a:r>
                <a:rPr lang="en-US" sz="1800" b="1">
                  <a:latin typeface="Times New Roman" pitchFamily="18" charset="0"/>
                </a:rPr>
                <a:t> </a:t>
              </a:r>
              <a:r>
                <a:rPr lang="en-US" sz="1800" b="1"/>
                <a:t>beam</a:t>
              </a:r>
            </a:p>
          </p:txBody>
        </p:sp>
      </p:grpSp>
      <p:sp>
        <p:nvSpPr>
          <p:cNvPr id="806927" name="Text Box 4"/>
          <p:cNvSpPr txBox="1">
            <a:spLocks noChangeArrowheads="1"/>
          </p:cNvSpPr>
          <p:nvPr/>
        </p:nvSpPr>
        <p:spPr bwMode="auto">
          <a:xfrm>
            <a:off x="3445594" y="5140334"/>
            <a:ext cx="678023" cy="37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695" tIns="50350" rIns="100695" bIns="50350">
            <a:spAutoFit/>
          </a:bodyPr>
          <a:lstStyle>
            <a:lvl1pPr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800" b="1">
                <a:solidFill>
                  <a:srgbClr val="FF0000"/>
                </a:solidFill>
              </a:rPr>
              <a:t>SM1</a:t>
            </a:r>
          </a:p>
        </p:txBody>
      </p:sp>
      <p:sp>
        <p:nvSpPr>
          <p:cNvPr id="806928" name="Text Box 5"/>
          <p:cNvSpPr txBox="1">
            <a:spLocks noChangeArrowheads="1"/>
          </p:cNvSpPr>
          <p:nvPr/>
        </p:nvSpPr>
        <p:spPr bwMode="auto">
          <a:xfrm>
            <a:off x="4787902" y="4167198"/>
            <a:ext cx="747713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695" tIns="50350" rIns="100695" bIns="50350">
            <a:spAutoFit/>
          </a:bodyPr>
          <a:lstStyle>
            <a:lvl1pPr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800" b="1">
                <a:solidFill>
                  <a:srgbClr val="FF0000"/>
                </a:solidFill>
              </a:rPr>
              <a:t>SM2</a:t>
            </a:r>
          </a:p>
        </p:txBody>
      </p: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4705350" y="3863975"/>
            <a:ext cx="5292725" cy="3106738"/>
            <a:chOff x="2736" y="2400"/>
            <a:chExt cx="3024" cy="1776"/>
          </a:xfrm>
        </p:grpSpPr>
        <p:sp>
          <p:nvSpPr>
            <p:cNvPr id="19469" name="Line 25"/>
            <p:cNvSpPr>
              <a:spLocks noChangeShapeType="1"/>
            </p:cNvSpPr>
            <p:nvPr/>
          </p:nvSpPr>
          <p:spPr bwMode="auto">
            <a:xfrm flipV="1">
              <a:off x="2736" y="2400"/>
              <a:ext cx="3024" cy="17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0" name="Rectangle 19"/>
            <p:cNvSpPr>
              <a:spLocks noChangeArrowheads="1"/>
            </p:cNvSpPr>
            <p:nvPr/>
          </p:nvSpPr>
          <p:spPr bwMode="auto">
            <a:xfrm>
              <a:off x="4224" y="3120"/>
              <a:ext cx="672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/>
            <a:p>
              <a:pPr marL="258520" indent="-258520" defTabSz="1007123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</a:pPr>
              <a:r>
                <a:rPr lang="en-US" sz="2000" b="1"/>
                <a:t>~ 50 m</a:t>
              </a:r>
            </a:p>
          </p:txBody>
        </p:sp>
      </p:grpSp>
      <p:cxnSp>
        <p:nvCxnSpPr>
          <p:cNvPr id="19" name="Straight Connector 18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itle 26"/>
          <p:cNvSpPr txBox="1">
            <a:spLocks/>
          </p:cNvSpPr>
          <p:nvPr/>
        </p:nvSpPr>
        <p:spPr bwMode="auto">
          <a:xfrm>
            <a:off x="544513" y="354376"/>
            <a:ext cx="8483600" cy="502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695" tIns="50350" rIns="100695" bIns="50350" numCol="1" anchor="ctr" anchorCtr="0" compatLnSpc="1">
            <a:prstTxWarp prst="textNoShape">
              <a:avLst/>
            </a:prstTxWarp>
            <a:spAutoFit/>
          </a:bodyPr>
          <a:lstStyle>
            <a:lvl1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2pPr>
            <a:lvl3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3pPr>
            <a:lvl4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4pPr>
            <a:lvl5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457200" algn="l" defTabSz="1008063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914400" algn="l" defTabSz="1008063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1371600" algn="l" defTabSz="1008063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1828800" algn="l" defTabSz="1008063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smtClean="0">
                <a:solidFill>
                  <a:srgbClr val="000099"/>
                </a:solidFill>
              </a:rPr>
              <a:t>Lo </a:t>
            </a:r>
            <a:r>
              <a:rPr lang="en-US" sz="2800" dirty="0" err="1" smtClean="0">
                <a:solidFill>
                  <a:srgbClr val="000099"/>
                </a:solidFill>
              </a:rPr>
              <a:t>Spettrometro</a:t>
            </a:r>
            <a:endParaRPr lang="en-US" sz="2800" dirty="0">
              <a:solidFill>
                <a:srgbClr val="000099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544512" y="1058867"/>
            <a:ext cx="4646610" cy="226377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lIns="100695" tIns="50350" rIns="100695" bIns="50350"/>
          <a:lstStyle/>
          <a:p>
            <a:pPr defTabSz="1007123" hangingPunct="1">
              <a:lnSpc>
                <a:spcPct val="100000"/>
              </a:lnSpc>
              <a:spcBef>
                <a:spcPts val="400"/>
              </a:spcBef>
              <a:buClrTx/>
              <a:buSzTx/>
              <a:defRPr/>
            </a:pPr>
            <a:r>
              <a:rPr lang="en-US" sz="2000" b="1" dirty="0" err="1" smtClean="0">
                <a:solidFill>
                  <a:srgbClr val="000099"/>
                </a:solidFill>
              </a:rPr>
              <a:t>disegnato</a:t>
            </a:r>
            <a:r>
              <a:rPr lang="en-US" sz="2000" b="1" dirty="0" smtClean="0">
                <a:solidFill>
                  <a:srgbClr val="000099"/>
                </a:solidFill>
              </a:rPr>
              <a:t> per</a:t>
            </a:r>
            <a:endParaRPr lang="en-US" sz="2000" b="1" dirty="0">
              <a:solidFill>
                <a:srgbClr val="000099"/>
              </a:solidFill>
            </a:endParaRPr>
          </a:p>
          <a:p>
            <a:pPr marL="176047" indent="-176047" defTabSz="1007123" hangingPunct="1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Char char="•"/>
              <a:defRPr/>
            </a:pPr>
            <a:r>
              <a:rPr lang="en-US" sz="2000" b="1" dirty="0" err="1" smtClean="0">
                <a:solidFill>
                  <a:srgbClr val="000099"/>
                </a:solidFill>
              </a:rPr>
              <a:t>usare</a:t>
            </a:r>
            <a:r>
              <a:rPr lang="en-US" sz="2000" b="1" dirty="0" smtClean="0">
                <a:solidFill>
                  <a:srgbClr val="000099"/>
                </a:solidFill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</a:rPr>
              <a:t>fasci</a:t>
            </a:r>
            <a:r>
              <a:rPr lang="en-US" sz="2000" b="1" dirty="0" smtClean="0">
                <a:solidFill>
                  <a:srgbClr val="000099"/>
                </a:solidFill>
              </a:rPr>
              <a:t> di </a:t>
            </a:r>
            <a:r>
              <a:rPr lang="en-US" sz="2000" b="1" dirty="0" err="1" smtClean="0">
                <a:solidFill>
                  <a:srgbClr val="000099"/>
                </a:solidFill>
              </a:rPr>
              <a:t>alta</a:t>
            </a:r>
            <a:r>
              <a:rPr lang="en-US" sz="2000" b="1" dirty="0" smtClean="0">
                <a:solidFill>
                  <a:srgbClr val="000099"/>
                </a:solidFill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</a:rPr>
              <a:t>energia</a:t>
            </a:r>
            <a:endParaRPr lang="en-US" sz="2000" b="1" dirty="0" smtClean="0">
              <a:solidFill>
                <a:srgbClr val="000099"/>
              </a:solidFill>
            </a:endParaRPr>
          </a:p>
          <a:p>
            <a:pPr defTabSz="1007123" hangingPunct="1">
              <a:lnSpc>
                <a:spcPct val="100000"/>
              </a:lnSpc>
              <a:spcBef>
                <a:spcPts val="400"/>
              </a:spcBef>
              <a:buClrTx/>
              <a:buSzTx/>
              <a:defRPr/>
            </a:pPr>
            <a:r>
              <a:rPr lang="en-US" sz="2000" b="1" dirty="0" smtClean="0">
                <a:solidFill>
                  <a:srgbClr val="000099"/>
                </a:solidFill>
              </a:rPr>
              <a:t>	</a:t>
            </a:r>
            <a:r>
              <a:rPr lang="el-GR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μ</a:t>
            </a:r>
            <a:r>
              <a:rPr lang="en-US" sz="2000" dirty="0" smtClean="0">
                <a:solidFill>
                  <a:srgbClr val="000099"/>
                </a:solidFill>
              </a:rPr>
              <a:t>, </a:t>
            </a:r>
            <a:r>
              <a:rPr lang="el-GR" sz="2400" dirty="0" smtClean="0">
                <a:solidFill>
                  <a:srgbClr val="000099"/>
                </a:solidFill>
                <a:latin typeface="Times New Roman"/>
                <a:cs typeface="Times New Roman"/>
              </a:rPr>
              <a:t>π</a:t>
            </a:r>
            <a:r>
              <a:rPr lang="en-US" sz="2000" dirty="0" smtClean="0">
                <a:solidFill>
                  <a:srgbClr val="000099"/>
                </a:solidFill>
              </a:rPr>
              <a:t>, p, K da 100 a 200 </a:t>
            </a:r>
            <a:r>
              <a:rPr lang="en-US" sz="2000" dirty="0" err="1" smtClean="0">
                <a:solidFill>
                  <a:srgbClr val="000099"/>
                </a:solidFill>
              </a:rPr>
              <a:t>GeV</a:t>
            </a:r>
            <a:endParaRPr lang="en-US" sz="2000" dirty="0">
              <a:solidFill>
                <a:srgbClr val="000099"/>
              </a:solidFill>
            </a:endParaRPr>
          </a:p>
          <a:p>
            <a:pPr marL="176047" indent="-176047" defTabSz="1007123" hangingPunct="1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Char char="•"/>
              <a:defRPr/>
            </a:pPr>
            <a:r>
              <a:rPr lang="en-US" sz="2000" b="1" dirty="0" err="1" smtClean="0">
                <a:solidFill>
                  <a:srgbClr val="000099"/>
                </a:solidFill>
              </a:rPr>
              <a:t>avere</a:t>
            </a:r>
            <a:r>
              <a:rPr lang="en-US" sz="2000" b="1" dirty="0" smtClean="0">
                <a:solidFill>
                  <a:srgbClr val="000099"/>
                </a:solidFill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</a:rPr>
              <a:t>grande</a:t>
            </a:r>
            <a:r>
              <a:rPr lang="en-US" sz="2000" b="1" dirty="0" smtClean="0">
                <a:solidFill>
                  <a:srgbClr val="000099"/>
                </a:solidFill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</a:rPr>
              <a:t>accentanza</a:t>
            </a:r>
            <a:r>
              <a:rPr lang="en-US" sz="2000" b="1" dirty="0" smtClean="0">
                <a:solidFill>
                  <a:srgbClr val="000099"/>
                </a:solidFill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</a:rPr>
              <a:t>angolare</a:t>
            </a:r>
            <a:endParaRPr lang="en-US" sz="2000" b="1" dirty="0">
              <a:solidFill>
                <a:srgbClr val="000099"/>
              </a:solidFill>
            </a:endParaRPr>
          </a:p>
          <a:p>
            <a:pPr marL="176047" indent="-176047" defTabSz="1007123" hangingPunct="1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Char char="•"/>
              <a:defRPr/>
            </a:pPr>
            <a:r>
              <a:rPr lang="en-US" sz="2000" b="1" dirty="0" err="1" smtClean="0">
                <a:solidFill>
                  <a:srgbClr val="000099"/>
                </a:solidFill>
              </a:rPr>
              <a:t>coprire</a:t>
            </a:r>
            <a:r>
              <a:rPr lang="en-US" sz="2000" b="1" dirty="0" smtClean="0">
                <a:solidFill>
                  <a:srgbClr val="000099"/>
                </a:solidFill>
              </a:rPr>
              <a:t> un </a:t>
            </a:r>
            <a:r>
              <a:rPr lang="en-US" sz="2000" b="1" dirty="0" err="1" smtClean="0">
                <a:solidFill>
                  <a:srgbClr val="000099"/>
                </a:solidFill>
              </a:rPr>
              <a:t>ampio</a:t>
            </a:r>
            <a:r>
              <a:rPr lang="en-US" sz="2000" b="1" dirty="0" smtClean="0">
                <a:solidFill>
                  <a:srgbClr val="000099"/>
                </a:solidFill>
              </a:rPr>
              <a:t> range </a:t>
            </a:r>
            <a:r>
              <a:rPr lang="en-US" sz="2000" b="1" dirty="0" err="1" smtClean="0">
                <a:solidFill>
                  <a:srgbClr val="000099"/>
                </a:solidFill>
              </a:rPr>
              <a:t>cinematico</a:t>
            </a:r>
            <a:endParaRPr lang="en-US" sz="2000" b="1" dirty="0">
              <a:solidFill>
                <a:srgbClr val="000099"/>
              </a:solidFill>
            </a:endParaRPr>
          </a:p>
        </p:txBody>
      </p:sp>
      <p:sp>
        <p:nvSpPr>
          <p:cNvPr id="22" name="Rectangle 19"/>
          <p:cNvSpPr>
            <a:spLocks noChangeArrowheads="1"/>
          </p:cNvSpPr>
          <p:nvPr/>
        </p:nvSpPr>
        <p:spPr bwMode="auto">
          <a:xfrm>
            <a:off x="5497511" y="1036638"/>
            <a:ext cx="4500563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695" tIns="50350" rIns="100695" bIns="50350"/>
          <a:lstStyle/>
          <a:p>
            <a:pPr defTabSz="1007123" hangingPunct="1">
              <a:lnSpc>
                <a:spcPct val="100000"/>
              </a:lnSpc>
              <a:spcBef>
                <a:spcPct val="20000"/>
              </a:spcBef>
              <a:buClr>
                <a:srgbClr val="3366CC"/>
              </a:buClr>
              <a:buSzTx/>
              <a:defRPr/>
            </a:pPr>
            <a:r>
              <a:rPr lang="en-US" sz="2000" b="1" dirty="0" smtClean="0">
                <a:solidFill>
                  <a:srgbClr val="3366CC"/>
                </a:solidFill>
              </a:rPr>
              <a:t>due </a:t>
            </a:r>
            <a:r>
              <a:rPr lang="en-US" sz="2000" b="1" dirty="0" err="1" smtClean="0">
                <a:solidFill>
                  <a:srgbClr val="3366CC"/>
                </a:solidFill>
              </a:rPr>
              <a:t>stadi</a:t>
            </a:r>
            <a:endParaRPr lang="en-US" sz="2000" b="1" dirty="0" smtClean="0">
              <a:solidFill>
                <a:srgbClr val="3366CC"/>
              </a:solidFill>
            </a:endParaRPr>
          </a:p>
          <a:p>
            <a:pPr marL="176047" indent="-176047" defTabSz="1007123" hangingPunct="1">
              <a:lnSpc>
                <a:spcPct val="100000"/>
              </a:lnSpc>
              <a:spcBef>
                <a:spcPct val="20000"/>
              </a:spcBef>
              <a:buClr>
                <a:srgbClr val="3366CC"/>
              </a:buClr>
              <a:buSzTx/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srgbClr val="3366CC"/>
                </a:solidFill>
              </a:rPr>
              <a:t>Large </a:t>
            </a:r>
            <a:r>
              <a:rPr lang="en-US" sz="2000" b="1" dirty="0">
                <a:solidFill>
                  <a:srgbClr val="3366CC"/>
                </a:solidFill>
              </a:rPr>
              <a:t>Angle Spectrometer (</a:t>
            </a:r>
            <a:r>
              <a:rPr lang="en-US" sz="2000" b="1" dirty="0">
                <a:solidFill>
                  <a:srgbClr val="FF0000"/>
                </a:solidFill>
              </a:rPr>
              <a:t>SM1</a:t>
            </a:r>
            <a:r>
              <a:rPr lang="en-US" sz="2000" b="1" dirty="0">
                <a:solidFill>
                  <a:srgbClr val="3366CC"/>
                </a:solidFill>
              </a:rPr>
              <a:t>) </a:t>
            </a:r>
          </a:p>
          <a:p>
            <a:pPr marL="176047" indent="-176047" defTabSz="1007123" hangingPunct="1">
              <a:lnSpc>
                <a:spcPct val="100000"/>
              </a:lnSpc>
              <a:spcBef>
                <a:spcPct val="20000"/>
              </a:spcBef>
              <a:buClr>
                <a:srgbClr val="3366CC"/>
              </a:buClr>
              <a:buSzTx/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rgbClr val="3366CC"/>
                </a:solidFill>
              </a:rPr>
              <a:t>Small Angle Spectrometer (</a:t>
            </a:r>
            <a:r>
              <a:rPr lang="en-US" sz="2000" b="1" dirty="0">
                <a:solidFill>
                  <a:srgbClr val="FF0000"/>
                </a:solidFill>
              </a:rPr>
              <a:t>SM2</a:t>
            </a:r>
            <a:r>
              <a:rPr lang="en-US" sz="2000" b="1" dirty="0">
                <a:solidFill>
                  <a:srgbClr val="3366CC"/>
                </a:solidFill>
              </a:rPr>
              <a:t>)</a:t>
            </a: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1460942" y="5835763"/>
            <a:ext cx="1979464" cy="3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800" b="1" dirty="0" err="1">
                <a:solidFill>
                  <a:srgbClr val="CC6600"/>
                </a:solidFill>
              </a:rPr>
              <a:t>Polarised</a:t>
            </a:r>
            <a:r>
              <a:rPr lang="en-US" sz="1800" b="1" dirty="0">
                <a:solidFill>
                  <a:srgbClr val="CC6600"/>
                </a:solidFill>
              </a:rPr>
              <a:t> Target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  <p:pic>
        <p:nvPicPr>
          <p:cNvPr id="24" name="Picture 6" descr="D:\talks\icons\compass_logo_125x125.png"/>
          <p:cNvPicPr>
            <a:picLocks noChangeAspect="1" noChangeArrowheads="1"/>
          </p:cNvPicPr>
          <p:nvPr/>
        </p:nvPicPr>
        <p:blipFill>
          <a:blip r:embed="rId4">
            <a:lum bright="30000"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433" y="5608637"/>
            <a:ext cx="1355045" cy="1355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9303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66284" name="Rectangle 12"/>
          <p:cNvSpPr>
            <a:spLocks noGrp="1" noChangeArrowheads="1"/>
          </p:cNvSpPr>
          <p:nvPr>
            <p:ph type="title"/>
          </p:nvPr>
        </p:nvSpPr>
        <p:spPr>
          <a:xfrm>
            <a:off x="544512" y="316737"/>
            <a:ext cx="6949681" cy="503978"/>
          </a:xfrm>
          <a:noFill/>
          <a:ln/>
        </p:spPr>
        <p:txBody>
          <a:bodyPr/>
          <a:lstStyle/>
          <a:p>
            <a:r>
              <a:rPr lang="it-IT" sz="2600" dirty="0">
                <a:solidFill>
                  <a:srgbClr val="000099"/>
                </a:solidFill>
              </a:rPr>
              <a:t>dimensione trasversa del nucleone</a:t>
            </a:r>
            <a:endParaRPr lang="el-GR" sz="2600" dirty="0">
              <a:solidFill>
                <a:srgbClr val="000099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1254185"/>
            <a:ext cx="9033308" cy="55145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6278" name="Text Box 6"/>
          <p:cNvSpPr txBox="1">
            <a:spLocks noChangeArrowheads="1"/>
          </p:cNvSpPr>
          <p:nvPr/>
        </p:nvSpPr>
        <p:spPr bwMode="auto">
          <a:xfrm>
            <a:off x="7935912" y="6523037"/>
            <a:ext cx="1646023" cy="2734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72" tIns="50387" rIns="100772" bIns="50387">
            <a:spAutoFit/>
          </a:bodyPr>
          <a:lstStyle/>
          <a:p>
            <a:r>
              <a:rPr lang="it-IT" sz="1200"/>
              <a:t>A. Ferrero, IWHSS11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9407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Title 1"/>
          <p:cNvSpPr txBox="1">
            <a:spLocks/>
          </p:cNvSpPr>
          <p:nvPr/>
        </p:nvSpPr>
        <p:spPr bwMode="auto">
          <a:xfrm>
            <a:off x="468312" y="350837"/>
            <a:ext cx="6948488" cy="503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652" tIns="50329" rIns="100652" bIns="50329" anchor="ctr">
            <a:spAutoFit/>
          </a:bodyPr>
          <a:lstStyle>
            <a:lvl1pPr defTabSz="1008063" eaLnBrk="0">
              <a:defRPr sz="10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0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0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0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misure</a:t>
            </a:r>
            <a:r>
              <a:rPr lang="en-US" sz="2800" b="1" dirty="0" smtClean="0">
                <a:solidFill>
                  <a:srgbClr val="FF0000"/>
                </a:solidFill>
              </a:rPr>
              <a:t> future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7659" name="Content Placeholder 6"/>
          <p:cNvSpPr txBox="1">
            <a:spLocks/>
          </p:cNvSpPr>
          <p:nvPr/>
        </p:nvSpPr>
        <p:spPr bwMode="auto">
          <a:xfrm>
            <a:off x="491906" y="5989637"/>
            <a:ext cx="4091206" cy="1042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652" tIns="50329" rIns="100652" bIns="50329"/>
          <a:lstStyle>
            <a:lvl1pPr marL="258763" indent="-258763" defTabSz="1008063" eaLnBrk="0">
              <a:defRPr sz="10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0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0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0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58823" lvl="0" indent="-258823" defTabSz="914400">
              <a:lnSpc>
                <a:spcPct val="100000"/>
              </a:lnSpc>
              <a:spcBef>
                <a:spcPct val="20000"/>
              </a:spcBef>
              <a:buClrTx/>
              <a:buSzTx/>
            </a:pPr>
            <a:r>
              <a:rPr lang="en-US" sz="1400" dirty="0" smtClean="0"/>
              <a:t>P. Newman </a:t>
            </a:r>
          </a:p>
          <a:p>
            <a:pPr marL="258823" lvl="0" indent="-258823" defTabSz="914400">
              <a:lnSpc>
                <a:spcPct val="100000"/>
              </a:lnSpc>
              <a:spcBef>
                <a:spcPct val="20000"/>
              </a:spcBef>
              <a:buClrTx/>
              <a:buSzTx/>
            </a:pPr>
            <a:r>
              <a:rPr lang="en-US" sz="1400" kern="0" dirty="0" smtClean="0">
                <a:latin typeface="Arial"/>
              </a:rPr>
              <a:t>Symposium of </a:t>
            </a:r>
            <a:r>
              <a:rPr lang="en-US" sz="1400" kern="0" dirty="0">
                <a:latin typeface="Arial"/>
              </a:rPr>
              <a:t>the </a:t>
            </a:r>
            <a:r>
              <a:rPr lang="en-US" sz="1400" kern="0" dirty="0" smtClean="0">
                <a:latin typeface="Arial"/>
              </a:rPr>
              <a:t>European Strategy</a:t>
            </a:r>
          </a:p>
          <a:p>
            <a:pPr marL="258823" lvl="0" indent="-258823" defTabSz="914400">
              <a:lnSpc>
                <a:spcPct val="100000"/>
              </a:lnSpc>
              <a:spcBef>
                <a:spcPct val="20000"/>
              </a:spcBef>
              <a:buClrTx/>
              <a:buSzTx/>
            </a:pPr>
            <a:r>
              <a:rPr lang="en-US" sz="1400" kern="0" dirty="0">
                <a:latin typeface="Arial"/>
              </a:rPr>
              <a:t>P</a:t>
            </a:r>
            <a:r>
              <a:rPr lang="en-US" sz="1400" kern="0" dirty="0" smtClean="0">
                <a:latin typeface="Arial"/>
              </a:rPr>
              <a:t>reparatory Group, </a:t>
            </a:r>
            <a:r>
              <a:rPr lang="en-US" sz="1400" kern="0" dirty="0" err="1">
                <a:latin typeface="Arial"/>
              </a:rPr>
              <a:t>C</a:t>
            </a:r>
            <a:r>
              <a:rPr lang="en-US" sz="1400" kern="0" dirty="0" err="1" smtClean="0">
                <a:latin typeface="Arial"/>
              </a:rPr>
              <a:t>racovia</a:t>
            </a:r>
            <a:r>
              <a:rPr lang="en-US" sz="1400" kern="0" dirty="0" smtClean="0">
                <a:latin typeface="Arial"/>
              </a:rPr>
              <a:t> 2012</a:t>
            </a:r>
            <a:endParaRPr lang="en-US" sz="1400" kern="0" dirty="0">
              <a:latin typeface="Arial"/>
            </a:endParaRPr>
          </a:p>
          <a:p>
            <a:pPr>
              <a:spcBef>
                <a:spcPct val="20000"/>
              </a:spcBef>
            </a:pPr>
            <a:endParaRPr lang="en-US" sz="1400" dirty="0" smtClean="0"/>
          </a:p>
          <a:p>
            <a:pPr>
              <a:spcBef>
                <a:spcPct val="20000"/>
              </a:spcBef>
            </a:pPr>
            <a:endParaRPr lang="en-US" sz="1400" dirty="0"/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9866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" y="1036637"/>
            <a:ext cx="8484143" cy="805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95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6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2" y="1958088"/>
            <a:ext cx="9674076" cy="3915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4" name="Title 1"/>
          <p:cNvSpPr txBox="1">
            <a:spLocks/>
          </p:cNvSpPr>
          <p:nvPr/>
        </p:nvSpPr>
        <p:spPr bwMode="auto">
          <a:xfrm>
            <a:off x="468312" y="350837"/>
            <a:ext cx="6948488" cy="503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652" tIns="50329" rIns="100652" bIns="50329" anchor="ctr">
            <a:spAutoFit/>
          </a:bodyPr>
          <a:lstStyle>
            <a:lvl1pPr defTabSz="1008063" eaLnBrk="0">
              <a:defRPr sz="10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0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0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0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misure</a:t>
            </a:r>
            <a:r>
              <a:rPr lang="en-US" sz="2800" b="1" dirty="0" smtClean="0">
                <a:solidFill>
                  <a:srgbClr val="FF0000"/>
                </a:solidFill>
              </a:rPr>
              <a:t> future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7659" name="Content Placeholder 6"/>
          <p:cNvSpPr txBox="1">
            <a:spLocks/>
          </p:cNvSpPr>
          <p:nvPr/>
        </p:nvSpPr>
        <p:spPr bwMode="auto">
          <a:xfrm>
            <a:off x="491906" y="5989637"/>
            <a:ext cx="4091206" cy="1042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652" tIns="50329" rIns="100652" bIns="50329"/>
          <a:lstStyle>
            <a:lvl1pPr marL="258763" indent="-258763" defTabSz="1008063" eaLnBrk="0">
              <a:defRPr sz="10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0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0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0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58823" lvl="0" indent="-258823" defTabSz="914400">
              <a:lnSpc>
                <a:spcPct val="100000"/>
              </a:lnSpc>
              <a:spcBef>
                <a:spcPct val="20000"/>
              </a:spcBef>
              <a:buClrTx/>
              <a:buSzTx/>
            </a:pPr>
            <a:r>
              <a:rPr lang="en-US" sz="1400" dirty="0" smtClean="0"/>
              <a:t>P. Newman </a:t>
            </a:r>
          </a:p>
          <a:p>
            <a:pPr marL="258823" lvl="0" indent="-258823" defTabSz="914400">
              <a:lnSpc>
                <a:spcPct val="100000"/>
              </a:lnSpc>
              <a:spcBef>
                <a:spcPct val="20000"/>
              </a:spcBef>
              <a:buClrTx/>
              <a:buSzTx/>
            </a:pPr>
            <a:r>
              <a:rPr lang="en-US" sz="1400" kern="0" dirty="0" smtClean="0">
                <a:latin typeface="Arial"/>
              </a:rPr>
              <a:t>Symposium of </a:t>
            </a:r>
            <a:r>
              <a:rPr lang="en-US" sz="1400" kern="0" dirty="0">
                <a:latin typeface="Arial"/>
              </a:rPr>
              <a:t>the </a:t>
            </a:r>
            <a:r>
              <a:rPr lang="en-US" sz="1400" kern="0" dirty="0" smtClean="0">
                <a:latin typeface="Arial"/>
              </a:rPr>
              <a:t>European Strategy</a:t>
            </a:r>
          </a:p>
          <a:p>
            <a:pPr marL="258823" lvl="0" indent="-258823" defTabSz="914400">
              <a:lnSpc>
                <a:spcPct val="100000"/>
              </a:lnSpc>
              <a:spcBef>
                <a:spcPct val="20000"/>
              </a:spcBef>
              <a:buClrTx/>
              <a:buSzTx/>
            </a:pPr>
            <a:r>
              <a:rPr lang="en-US" sz="1400" kern="0" dirty="0">
                <a:latin typeface="Arial"/>
              </a:rPr>
              <a:t>P</a:t>
            </a:r>
            <a:r>
              <a:rPr lang="en-US" sz="1400" kern="0" dirty="0" smtClean="0">
                <a:latin typeface="Arial"/>
              </a:rPr>
              <a:t>reparatory Group, </a:t>
            </a:r>
            <a:r>
              <a:rPr lang="en-US" sz="1400" kern="0" dirty="0" err="1">
                <a:latin typeface="Arial"/>
              </a:rPr>
              <a:t>C</a:t>
            </a:r>
            <a:r>
              <a:rPr lang="en-US" sz="1400" kern="0" dirty="0" err="1" smtClean="0">
                <a:latin typeface="Arial"/>
              </a:rPr>
              <a:t>racovia</a:t>
            </a:r>
            <a:r>
              <a:rPr lang="en-US" sz="1400" kern="0" dirty="0" smtClean="0">
                <a:latin typeface="Arial"/>
              </a:rPr>
              <a:t> 2012</a:t>
            </a:r>
            <a:endParaRPr lang="en-US" sz="1400" kern="0" dirty="0">
              <a:latin typeface="Arial"/>
            </a:endParaRPr>
          </a:p>
          <a:p>
            <a:pPr>
              <a:spcBef>
                <a:spcPct val="20000"/>
              </a:spcBef>
            </a:pPr>
            <a:endParaRPr lang="en-US" sz="1400" dirty="0" smtClean="0"/>
          </a:p>
          <a:p>
            <a:pPr>
              <a:spcBef>
                <a:spcPct val="20000"/>
              </a:spcBef>
            </a:pPr>
            <a:endParaRPr lang="en-US" sz="1400" dirty="0"/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Rounded Rectangle 3"/>
          <p:cNvSpPr/>
          <p:nvPr/>
        </p:nvSpPr>
        <p:spPr bwMode="auto">
          <a:xfrm>
            <a:off x="594616" y="2713037"/>
            <a:ext cx="685800" cy="381000"/>
          </a:xfrm>
          <a:prstGeom prst="roundRect">
            <a:avLst/>
          </a:prstGeom>
          <a:solidFill>
            <a:srgbClr val="003399">
              <a:alpha val="10196"/>
            </a:srgbClr>
          </a:solidFill>
          <a:ln w="6350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986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0" y="3657774"/>
            <a:ext cx="68897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86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41" y="4896741"/>
            <a:ext cx="68897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ounded Rectangle 18"/>
          <p:cNvSpPr/>
          <p:nvPr/>
        </p:nvSpPr>
        <p:spPr bwMode="auto">
          <a:xfrm>
            <a:off x="4887912" y="3066605"/>
            <a:ext cx="4490245" cy="256032"/>
          </a:xfrm>
          <a:prstGeom prst="roundRect">
            <a:avLst/>
          </a:prstGeom>
          <a:solidFill>
            <a:srgbClr val="003399">
              <a:alpha val="5098"/>
            </a:srgbClr>
          </a:solidFill>
          <a:ln w="6350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9866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" y="1036637"/>
            <a:ext cx="8484143" cy="805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ounded Rectangle 24"/>
          <p:cNvSpPr/>
          <p:nvPr/>
        </p:nvSpPr>
        <p:spPr bwMode="auto">
          <a:xfrm>
            <a:off x="4895724" y="3879753"/>
            <a:ext cx="4490245" cy="256032"/>
          </a:xfrm>
          <a:prstGeom prst="roundRect">
            <a:avLst/>
          </a:prstGeom>
          <a:solidFill>
            <a:srgbClr val="003399">
              <a:alpha val="5098"/>
            </a:srgbClr>
          </a:solidFill>
          <a:ln w="6350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4887912" y="4160837"/>
            <a:ext cx="4490245" cy="256032"/>
          </a:xfrm>
          <a:prstGeom prst="roundRect">
            <a:avLst/>
          </a:prstGeom>
          <a:solidFill>
            <a:srgbClr val="003399">
              <a:alpha val="5098"/>
            </a:srgbClr>
          </a:solidFill>
          <a:ln w="6350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Rounded Rectangle 26"/>
          <p:cNvSpPr/>
          <p:nvPr/>
        </p:nvSpPr>
        <p:spPr bwMode="auto">
          <a:xfrm>
            <a:off x="4659312" y="4683614"/>
            <a:ext cx="5029200" cy="256032"/>
          </a:xfrm>
          <a:prstGeom prst="roundRect">
            <a:avLst/>
          </a:prstGeom>
          <a:solidFill>
            <a:srgbClr val="003399">
              <a:alpha val="5098"/>
            </a:srgbClr>
          </a:solidFill>
          <a:ln w="6350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5129186" y="4963987"/>
            <a:ext cx="4064546" cy="256032"/>
          </a:xfrm>
          <a:prstGeom prst="roundRect">
            <a:avLst/>
          </a:prstGeom>
          <a:solidFill>
            <a:srgbClr val="003399">
              <a:alpha val="5098"/>
            </a:srgbClr>
          </a:solidFill>
          <a:ln w="6350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Rounded Rectangle 28"/>
          <p:cNvSpPr/>
          <p:nvPr/>
        </p:nvSpPr>
        <p:spPr bwMode="auto">
          <a:xfrm>
            <a:off x="5129187" y="5223921"/>
            <a:ext cx="4064546" cy="256032"/>
          </a:xfrm>
          <a:prstGeom prst="roundRect">
            <a:avLst/>
          </a:prstGeom>
          <a:solidFill>
            <a:srgbClr val="003399">
              <a:alpha val="5098"/>
            </a:srgbClr>
          </a:solidFill>
          <a:ln w="6350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Rounded Rectangle 29"/>
          <p:cNvSpPr/>
          <p:nvPr/>
        </p:nvSpPr>
        <p:spPr bwMode="auto">
          <a:xfrm>
            <a:off x="5129188" y="5479953"/>
            <a:ext cx="4064546" cy="256032"/>
          </a:xfrm>
          <a:prstGeom prst="roundRect">
            <a:avLst/>
          </a:prstGeom>
          <a:solidFill>
            <a:srgbClr val="003399">
              <a:alpha val="5098"/>
            </a:srgbClr>
          </a:solidFill>
          <a:ln w="6350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Content Placeholder 6"/>
          <p:cNvSpPr txBox="1">
            <a:spLocks/>
          </p:cNvSpPr>
          <p:nvPr/>
        </p:nvSpPr>
        <p:spPr bwMode="auto">
          <a:xfrm>
            <a:off x="7021512" y="6250197"/>
            <a:ext cx="2172222" cy="521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652" tIns="50329" rIns="100652" bIns="50329"/>
          <a:lstStyle>
            <a:lvl1pPr marL="258763" indent="-258763" defTabSz="1008063" eaLnBrk="0">
              <a:defRPr sz="10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0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0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0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58823" lvl="0" indent="-258823" defTabSz="914400">
              <a:lnSpc>
                <a:spcPct val="100000"/>
              </a:lnSpc>
              <a:spcBef>
                <a:spcPct val="20000"/>
              </a:spcBef>
              <a:buClrTx/>
              <a:buSzTx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spettroscopia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20000"/>
              </a:spcBef>
            </a:pP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31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971" y="4010641"/>
            <a:ext cx="6949681" cy="963490"/>
          </a:xfrm>
        </p:spPr>
        <p:txBody>
          <a:bodyPr/>
          <a:lstStyle/>
          <a:p>
            <a:r>
              <a:rPr lang="en-US" sz="2800" dirty="0" smtClean="0">
                <a:solidFill>
                  <a:srgbClr val="CC00CC"/>
                </a:solidFill>
              </a:rPr>
              <a:t>TMD (SIDIS &amp; DRELL-YAN):   </a:t>
            </a:r>
            <a:br>
              <a:rPr lang="en-US" sz="2800" dirty="0" smtClean="0">
                <a:solidFill>
                  <a:srgbClr val="CC00CC"/>
                </a:solidFill>
              </a:rPr>
            </a:br>
            <a:r>
              <a:rPr lang="en-US" sz="2800" dirty="0">
                <a:solidFill>
                  <a:srgbClr val="CC00CC"/>
                </a:solidFill>
              </a:rPr>
              <a:t> </a:t>
            </a:r>
            <a:r>
              <a:rPr lang="en-US" sz="2800" dirty="0" smtClean="0">
                <a:solidFill>
                  <a:srgbClr val="CC00CC"/>
                </a:solidFill>
              </a:rPr>
              <a:t>    JLAB  COMPASS  RHIC  FAIR</a:t>
            </a:r>
            <a:endParaRPr lang="en-US" sz="2800" dirty="0">
              <a:solidFill>
                <a:srgbClr val="CC00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4112" y="647395"/>
            <a:ext cx="6427401" cy="1008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kern="0" dirty="0">
                <a:solidFill>
                  <a:srgbClr val="003399"/>
                </a:solidFill>
                <a:latin typeface="Arial"/>
                <a:ea typeface="+mj-ea"/>
                <a:cs typeface="+mj-cs"/>
              </a:rPr>
              <a:t>DIVERSIFICAZIONE e </a:t>
            </a:r>
            <a:r>
              <a:rPr lang="en-US" sz="3200" b="1" kern="0" dirty="0" smtClean="0">
                <a:solidFill>
                  <a:srgbClr val="003399"/>
                </a:solidFill>
                <a:latin typeface="Arial"/>
                <a:ea typeface="+mj-ea"/>
                <a:cs typeface="+mj-cs"/>
              </a:rPr>
              <a:t/>
            </a:r>
            <a:br>
              <a:rPr lang="en-US" sz="3200" b="1" kern="0" dirty="0" smtClean="0">
                <a:solidFill>
                  <a:srgbClr val="003399"/>
                </a:solidFill>
                <a:latin typeface="Arial"/>
                <a:ea typeface="+mj-ea"/>
                <a:cs typeface="+mj-cs"/>
              </a:rPr>
            </a:br>
            <a:r>
              <a:rPr lang="en-US" sz="3200" b="1" kern="0" dirty="0" smtClean="0">
                <a:solidFill>
                  <a:srgbClr val="003399"/>
                </a:solidFill>
                <a:latin typeface="Arial"/>
                <a:ea typeface="+mj-ea"/>
                <a:cs typeface="+mj-cs"/>
              </a:rPr>
              <a:t>				 COMPLEMENTARITA’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097616" y="2509115"/>
            <a:ext cx="5074787" cy="8938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b="1" kern="0" dirty="0">
                <a:solidFill>
                  <a:srgbClr val="CC0099"/>
                </a:solidFill>
                <a:latin typeface="Arial"/>
                <a:ea typeface="+mj-ea"/>
                <a:cs typeface="+mj-cs"/>
              </a:rPr>
              <a:t>SPETTROSCOPIA: </a:t>
            </a:r>
            <a:br>
              <a:rPr lang="en-US" sz="2800" b="1" kern="0" dirty="0">
                <a:solidFill>
                  <a:srgbClr val="CC0099"/>
                </a:solidFill>
                <a:latin typeface="Arial"/>
                <a:ea typeface="+mj-ea"/>
                <a:cs typeface="+mj-cs"/>
              </a:rPr>
            </a:br>
            <a:r>
              <a:rPr lang="en-US" sz="2800" b="1" kern="0" dirty="0">
                <a:solidFill>
                  <a:srgbClr val="CC0099"/>
                </a:solidFill>
                <a:latin typeface="Arial"/>
                <a:ea typeface="+mj-ea"/>
                <a:cs typeface="+mj-cs"/>
              </a:rPr>
              <a:t>	PANDA  JLAB COMPASS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endParaRPr lang="en-US" sz="2800" dirty="0">
              <a:solidFill>
                <a:srgbClr val="CC0099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661019" y="2509115"/>
            <a:ext cx="2432707" cy="7886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0728" tIns="50366" rIns="100728" bIns="50366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5pPr>
            <a:lvl6pPr marL="503657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6pPr>
            <a:lvl7pPr marL="1007317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7pPr>
            <a:lvl8pPr marL="1510976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8pPr>
            <a:lvl9pPr marL="2014632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9pPr>
          </a:lstStyle>
          <a:p>
            <a:r>
              <a:rPr lang="en-US" sz="2400" i="1" dirty="0" smtClean="0">
                <a:solidFill>
                  <a:srgbClr val="CC0099"/>
                </a:solidFill>
              </a:rPr>
              <a:t>diverse </a:t>
            </a:r>
            <a:r>
              <a:rPr lang="en-US" sz="2400" i="1" dirty="0" err="1" smtClean="0">
                <a:solidFill>
                  <a:srgbClr val="CC0099"/>
                </a:solidFill>
              </a:rPr>
              <a:t>sonde</a:t>
            </a:r>
            <a:endParaRPr lang="en-US" sz="2400" i="1" dirty="0" smtClean="0">
              <a:solidFill>
                <a:srgbClr val="CC0099"/>
              </a:solidFill>
            </a:endParaRPr>
          </a:p>
          <a:p>
            <a:r>
              <a:rPr lang="en-US" sz="2400" i="1" dirty="0" err="1" smtClean="0">
                <a:solidFill>
                  <a:srgbClr val="CC0099"/>
                </a:solidFill>
              </a:rPr>
              <a:t>diversi</a:t>
            </a:r>
            <a:r>
              <a:rPr lang="en-US" sz="2400" i="1" dirty="0" smtClean="0">
                <a:solidFill>
                  <a:srgbClr val="CC0099"/>
                </a:solidFill>
              </a:rPr>
              <a:t> </a:t>
            </a:r>
            <a:r>
              <a:rPr lang="en-US" sz="2400" i="1" dirty="0" err="1" smtClean="0">
                <a:solidFill>
                  <a:srgbClr val="CC0099"/>
                </a:solidFill>
              </a:rPr>
              <a:t>canali</a:t>
            </a:r>
            <a:endParaRPr lang="en-US" sz="2400" i="1" dirty="0">
              <a:solidFill>
                <a:srgbClr val="CC0099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7097712" y="4008437"/>
            <a:ext cx="2610788" cy="1475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28" tIns="50366" rIns="100728" bIns="50366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5pPr>
            <a:lvl6pPr marL="503657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6pPr>
            <a:lvl7pPr marL="1007317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7pPr>
            <a:lvl8pPr marL="1510976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8pPr>
            <a:lvl9pPr marL="2014632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9pPr>
          </a:lstStyle>
          <a:p>
            <a:r>
              <a:rPr lang="en-US" sz="2400" i="1" dirty="0" smtClean="0">
                <a:solidFill>
                  <a:srgbClr val="CC00CC"/>
                </a:solidFill>
              </a:rPr>
              <a:t>diverse </a:t>
            </a:r>
            <a:r>
              <a:rPr lang="en-US" sz="2400" i="1" dirty="0" err="1" smtClean="0">
                <a:solidFill>
                  <a:srgbClr val="CC00CC"/>
                </a:solidFill>
              </a:rPr>
              <a:t>energie</a:t>
            </a:r>
            <a:endParaRPr lang="en-US" sz="2400" i="1" dirty="0" smtClean="0">
              <a:solidFill>
                <a:srgbClr val="CC00CC"/>
              </a:solidFill>
            </a:endParaRPr>
          </a:p>
          <a:p>
            <a:r>
              <a:rPr lang="en-US" sz="2400" i="1" dirty="0" err="1" smtClean="0">
                <a:solidFill>
                  <a:srgbClr val="CC00CC"/>
                </a:solidFill>
              </a:rPr>
              <a:t>diverso</a:t>
            </a:r>
            <a:r>
              <a:rPr lang="en-US" sz="2400" i="1" dirty="0" smtClean="0">
                <a:solidFill>
                  <a:srgbClr val="CC00CC"/>
                </a:solidFill>
              </a:rPr>
              <a:t> Q</a:t>
            </a:r>
            <a:r>
              <a:rPr lang="en-US" sz="2400" i="1" baseline="30000" dirty="0" smtClean="0">
                <a:solidFill>
                  <a:srgbClr val="CC00CC"/>
                </a:solidFill>
              </a:rPr>
              <a:t>2</a:t>
            </a:r>
          </a:p>
          <a:p>
            <a:r>
              <a:rPr lang="en-US" sz="2400" i="1" dirty="0" smtClean="0">
                <a:solidFill>
                  <a:srgbClr val="CC00CC"/>
                </a:solidFill>
              </a:rPr>
              <a:t>     EVOLUZIONE </a:t>
            </a:r>
          </a:p>
          <a:p>
            <a:r>
              <a:rPr lang="en-US" sz="2400" i="1" dirty="0" err="1" smtClean="0">
                <a:solidFill>
                  <a:srgbClr val="CC00CC"/>
                </a:solidFill>
              </a:rPr>
              <a:t>diversi</a:t>
            </a:r>
            <a:r>
              <a:rPr lang="en-US" sz="2400" i="1" dirty="0" smtClean="0">
                <a:solidFill>
                  <a:srgbClr val="CC00CC"/>
                </a:solidFill>
              </a:rPr>
              <a:t> </a:t>
            </a:r>
            <a:r>
              <a:rPr lang="en-US" sz="2400" i="1" dirty="0" err="1" smtClean="0">
                <a:solidFill>
                  <a:srgbClr val="CC00CC"/>
                </a:solidFill>
              </a:rPr>
              <a:t>canali</a:t>
            </a:r>
            <a:r>
              <a:rPr lang="en-US" sz="2400" i="1" dirty="0" smtClean="0">
                <a:solidFill>
                  <a:srgbClr val="CC00CC"/>
                </a:solidFill>
              </a:rPr>
              <a:t>              </a:t>
            </a:r>
            <a:endParaRPr lang="en-US" sz="2400" i="1" dirty="0">
              <a:solidFill>
                <a:srgbClr val="CC00CC"/>
              </a:solidFill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 smtClean="0"/>
              <a:t>LNF 19 </a:t>
            </a:r>
            <a:r>
              <a:rPr lang="en-US" dirty="0" err="1" smtClean="0"/>
              <a:t>dicembre</a:t>
            </a:r>
            <a:r>
              <a:rPr lang="en-US" dirty="0" smtClean="0"/>
              <a:t> 2012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097616" y="5514255"/>
            <a:ext cx="6949681" cy="90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28" tIns="50366" rIns="100728" bIns="50366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5pPr>
            <a:lvl6pPr marL="503657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6pPr>
            <a:lvl7pPr marL="1007317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7pPr>
            <a:lvl8pPr marL="1510976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8pPr>
            <a:lvl9pPr marL="2014632" algn="l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3399"/>
                </a:solidFill>
                <a:latin typeface="Arial" charset="0"/>
              </a:defRPr>
            </a:lvl9pPr>
          </a:lstStyle>
          <a:p>
            <a:r>
              <a:rPr lang="en-US" sz="2800" dirty="0" smtClean="0">
                <a:solidFill>
                  <a:srgbClr val="9900CC"/>
                </a:solidFill>
              </a:rPr>
              <a:t>GPD (DVCS &amp; DVMP):   </a:t>
            </a:r>
            <a:br>
              <a:rPr lang="en-US" sz="2800" dirty="0" smtClean="0">
                <a:solidFill>
                  <a:srgbClr val="9900CC"/>
                </a:solidFill>
              </a:rPr>
            </a:br>
            <a:r>
              <a:rPr lang="en-US" sz="2800" dirty="0" smtClean="0">
                <a:solidFill>
                  <a:srgbClr val="9900CC"/>
                </a:solidFill>
              </a:rPr>
              <a:t>                         JLAB  COMPASS </a:t>
            </a:r>
            <a:endParaRPr lang="en-US" sz="2800" dirty="0">
              <a:solidFill>
                <a:srgbClr val="99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42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9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4" y="2865469"/>
            <a:ext cx="6949681" cy="578769"/>
          </a:xfrm>
        </p:spPr>
        <p:txBody>
          <a:bodyPr/>
          <a:lstStyle/>
          <a:p>
            <a:r>
              <a:rPr lang="en-US" dirty="0" smtClean="0"/>
              <a:t>GRAZIE dell’ ATTENZIONE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4236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934" y="1570037"/>
            <a:ext cx="5249862" cy="496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9" name="Rectangle 8"/>
          <p:cNvSpPr>
            <a:spLocks noChangeArrowheads="1"/>
          </p:cNvSpPr>
          <p:nvPr/>
        </p:nvSpPr>
        <p:spPr bwMode="auto">
          <a:xfrm>
            <a:off x="657225" y="503238"/>
            <a:ext cx="9107488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50" tIns="50377" rIns="100750" bIns="50377" anchor="ctr">
            <a:spAutoFit/>
          </a:bodyPr>
          <a:lstStyle/>
          <a:p>
            <a:pPr algn="l" defTabSz="1008063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it-IT" sz="2800" b="1">
                <a:solidFill>
                  <a:srgbClr val="000099"/>
                </a:solidFill>
              </a:rPr>
              <a:t>kinematical region</a:t>
            </a:r>
          </a:p>
        </p:txBody>
      </p:sp>
      <p:sp>
        <p:nvSpPr>
          <p:cNvPr id="16390" name="Text Box 30"/>
          <p:cNvSpPr txBox="1">
            <a:spLocks noChangeArrowheads="1"/>
          </p:cNvSpPr>
          <p:nvPr/>
        </p:nvSpPr>
        <p:spPr bwMode="auto">
          <a:xfrm>
            <a:off x="7173913" y="3159125"/>
            <a:ext cx="1255712" cy="3762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1" tIns="45701" rIns="91401" bIns="45701">
            <a:spAutoFit/>
          </a:bodyPr>
          <a:lstStyle/>
          <a:p>
            <a:pPr algn="l"/>
            <a:r>
              <a:rPr lang="it-IT" sz="2000" b="1">
                <a:solidFill>
                  <a:srgbClr val="008000"/>
                </a:solidFill>
              </a:rPr>
              <a:t>27.5 GeV</a:t>
            </a:r>
            <a:endParaRPr lang="it-IT" sz="2000" b="1" baseline="30000">
              <a:solidFill>
                <a:srgbClr val="008000"/>
              </a:solidFill>
            </a:endParaRPr>
          </a:p>
        </p:txBody>
      </p:sp>
      <p:sp>
        <p:nvSpPr>
          <p:cNvPr id="16391" name="Text Box 31"/>
          <p:cNvSpPr txBox="1">
            <a:spLocks noChangeArrowheads="1"/>
          </p:cNvSpPr>
          <p:nvPr/>
        </p:nvSpPr>
        <p:spPr bwMode="auto">
          <a:xfrm>
            <a:off x="3744913" y="3082925"/>
            <a:ext cx="1185862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1" tIns="45701" rIns="91401" bIns="45701">
            <a:spAutoFit/>
          </a:bodyPr>
          <a:lstStyle/>
          <a:p>
            <a:pPr algn="l"/>
            <a:r>
              <a:rPr lang="it-IT" sz="2000" b="1">
                <a:solidFill>
                  <a:srgbClr val="333399"/>
                </a:solidFill>
              </a:rPr>
              <a:t>160 GeV</a:t>
            </a:r>
            <a:endParaRPr lang="it-IT" sz="2000" b="1" baseline="30000">
              <a:solidFill>
                <a:srgbClr val="333399"/>
              </a:solidFill>
            </a:endParaRPr>
          </a:p>
        </p:txBody>
      </p:sp>
      <p:graphicFrame>
        <p:nvGraphicFramePr>
          <p:cNvPr id="16392" name="Object 3"/>
          <p:cNvGraphicFramePr>
            <a:graphicFrameLocks noChangeAspect="1"/>
          </p:cNvGraphicFramePr>
          <p:nvPr/>
        </p:nvGraphicFramePr>
        <p:xfrm>
          <a:off x="4049713" y="2016125"/>
          <a:ext cx="1143000" cy="1084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10" name="Clip" r:id="rId4" imgW="2438095" imgH="2438095" progId="">
                  <p:embed/>
                </p:oleObj>
              </mc:Choice>
              <mc:Fallback>
                <p:oleObj name="Clip" r:id="rId4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9713" y="2016125"/>
                        <a:ext cx="1143000" cy="1084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5F99A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000099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93" name="Picture 33" descr="hermeslogocolou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113" y="1798638"/>
            <a:ext cx="15240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Text Box 36"/>
          <p:cNvSpPr txBox="1">
            <a:spLocks noChangeArrowheads="1"/>
          </p:cNvSpPr>
          <p:nvPr/>
        </p:nvSpPr>
        <p:spPr bwMode="auto">
          <a:xfrm>
            <a:off x="7173913" y="4791075"/>
            <a:ext cx="1684337" cy="431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1" tIns="45701" rIns="91401" bIns="45701">
            <a:spAutoFit/>
          </a:bodyPr>
          <a:lstStyle/>
          <a:p>
            <a:pPr algn="l"/>
            <a:r>
              <a:rPr lang="it-IT" sz="2400" b="1">
                <a:solidFill>
                  <a:srgbClr val="990099"/>
                </a:solidFill>
              </a:rPr>
              <a:t>JLab</a:t>
            </a:r>
            <a:r>
              <a:rPr lang="it-IT" sz="2000" b="1">
                <a:solidFill>
                  <a:srgbClr val="990099"/>
                </a:solidFill>
              </a:rPr>
              <a:t> 6 GeV</a:t>
            </a:r>
            <a:endParaRPr lang="it-IT" sz="2000" b="1" baseline="30000">
              <a:solidFill>
                <a:srgbClr val="990099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3157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544514" y="326592"/>
            <a:ext cx="6949681" cy="474922"/>
          </a:xfrm>
        </p:spPr>
        <p:txBody>
          <a:bodyPr/>
          <a:lstStyle/>
          <a:p>
            <a:r>
              <a:rPr lang="it-IT" sz="2400" dirty="0">
                <a:solidFill>
                  <a:srgbClr val="FF0000"/>
                </a:solidFill>
              </a:rPr>
              <a:t>Semi-Inclusive </a:t>
            </a:r>
            <a:r>
              <a:rPr lang="it-IT" sz="2400" dirty="0" err="1">
                <a:solidFill>
                  <a:srgbClr val="FF0000"/>
                </a:solidFill>
              </a:rPr>
              <a:t>Deep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Inelastic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Scattering</a:t>
            </a:r>
            <a:endParaRPr lang="it-IT" sz="2400" dirty="0">
              <a:solidFill>
                <a:srgbClr val="FF0000"/>
              </a:solidFill>
            </a:endParaRPr>
          </a:p>
        </p:txBody>
      </p:sp>
      <p:pic>
        <p:nvPicPr>
          <p:cNvPr id="10248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1579172"/>
            <a:ext cx="3737374" cy="3136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5"/>
          <p:cNvSpPr txBox="1">
            <a:spLocks noChangeArrowheads="1"/>
          </p:cNvSpPr>
          <p:nvPr/>
        </p:nvSpPr>
        <p:spPr bwMode="auto">
          <a:xfrm>
            <a:off x="544513" y="884237"/>
            <a:ext cx="84582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99"/>
                </a:solidFill>
                <a:miter lim="800000"/>
                <a:headEnd/>
                <a:tailEnd/>
              </a14:hiddenLine>
            </a:ext>
          </a:extLst>
        </p:spPr>
        <p:txBody>
          <a:bodyPr lIns="100695" tIns="50350" rIns="100695" bIns="50350">
            <a:spAutoFit/>
          </a:bodyPr>
          <a:lstStyle>
            <a:lvl1pPr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buClr>
                <a:srgbClr val="FF0000"/>
              </a:buClr>
              <a:buSzTx/>
            </a:pPr>
            <a:r>
              <a:rPr lang="en-US" sz="1800" b="1" dirty="0">
                <a:solidFill>
                  <a:srgbClr val="000099"/>
                </a:solidFill>
              </a:rPr>
              <a:t>hard interaction of a lepton with a nucleon via virtual photon exchange</a:t>
            </a:r>
          </a:p>
        </p:txBody>
      </p:sp>
      <p:graphicFrame>
        <p:nvGraphicFramePr>
          <p:cNvPr id="19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4431478"/>
              </p:ext>
            </p:extLst>
          </p:nvPr>
        </p:nvGraphicFramePr>
        <p:xfrm>
          <a:off x="658813" y="5216528"/>
          <a:ext cx="4114800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49" name="Equation" r:id="rId4" imgW="2066857" imgH="276315" progId="Equation.3">
                  <p:embed/>
                </p:oleObj>
              </mc:Choice>
              <mc:Fallback>
                <p:oleObj name="Equation" r:id="rId4" imgW="2066857" imgH="27631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3" y="5216528"/>
                        <a:ext cx="4114800" cy="6794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0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118" y="3059910"/>
            <a:ext cx="26638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1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425" y="1798637"/>
            <a:ext cx="2689225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2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443" y="2560637"/>
            <a:ext cx="1658938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3" name="Picture 2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112" y="2559853"/>
            <a:ext cx="1201738" cy="420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4" name="Picture 2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112" y="1874838"/>
            <a:ext cx="1347788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273" name="Picture 3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579" y="4465640"/>
            <a:ext cx="4827133" cy="2215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3427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6658409" y="3865660"/>
            <a:ext cx="3086100" cy="203144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315913" y="3856037"/>
            <a:ext cx="6172200" cy="31242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itle 26"/>
          <p:cNvSpPr>
            <a:spLocks/>
          </p:cNvSpPr>
          <p:nvPr/>
        </p:nvSpPr>
        <p:spPr bwMode="auto">
          <a:xfrm>
            <a:off x="530224" y="350042"/>
            <a:ext cx="9082088" cy="504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69696"/>
                  </a:outerShdw>
                </a:effectLst>
              </a14:hiddenEffects>
            </a:ext>
          </a:extLst>
        </p:spPr>
        <p:txBody>
          <a:bodyPr wrap="square" lIns="99069" tIns="51518" rIns="99069" bIns="51518" anchor="ctr">
            <a:spAutoFit/>
          </a:bodyPr>
          <a:lstStyle/>
          <a:p>
            <a:pPr lvl="0"/>
            <a:r>
              <a:rPr lang="it-IT" sz="2800" b="1" dirty="0" err="1" smtClean="0">
                <a:solidFill>
                  <a:srgbClr val="FF0000"/>
                </a:solidFill>
              </a:rPr>
              <a:t>Drell-Yan</a:t>
            </a:r>
            <a:r>
              <a:rPr lang="it-IT" sz="2800" b="1" dirty="0" smtClean="0">
                <a:solidFill>
                  <a:srgbClr val="FF0000"/>
                </a:solidFill>
              </a:rPr>
              <a:t> su nucleoni polarizzati trasversalmente</a:t>
            </a:r>
            <a:endParaRPr lang="it-IT" sz="2800" b="1" dirty="0">
              <a:solidFill>
                <a:srgbClr val="FF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82" y="1189036"/>
            <a:ext cx="4261530" cy="2450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5628349" y="1427939"/>
            <a:ext cx="4200260" cy="13039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2200" dirty="0">
                <a:latin typeface="Arial" charset="0"/>
              </a:rPr>
              <a:t>Collins-</a:t>
            </a:r>
            <a:r>
              <a:rPr lang="en-US" sz="2200" dirty="0" err="1">
                <a:latin typeface="Arial" charset="0"/>
              </a:rPr>
              <a:t>Soper</a:t>
            </a:r>
            <a:r>
              <a:rPr lang="en-US" sz="2200" dirty="0">
                <a:latin typeface="Arial" charset="0"/>
              </a:rPr>
              <a:t> frame</a:t>
            </a:r>
          </a:p>
          <a:p>
            <a:pPr eaLnBrk="1" hangingPunct="1">
              <a:spcBef>
                <a:spcPct val="0"/>
              </a:spcBef>
            </a:pPr>
            <a:r>
              <a:rPr lang="el-GR" sz="2200" b="0" dirty="0">
                <a:cs typeface="Times New Roman" pitchFamily="18" charset="0"/>
              </a:rPr>
              <a:t>θ</a:t>
            </a:r>
            <a:r>
              <a:rPr lang="en-US" sz="2200" b="0" dirty="0">
                <a:cs typeface="Times New Roman" pitchFamily="18" charset="0"/>
              </a:rPr>
              <a:t>, </a:t>
            </a:r>
            <a:r>
              <a:rPr lang="en-US" sz="2200" b="0" i="1" dirty="0">
                <a:latin typeface="Symbol" pitchFamily="18" charset="2"/>
              </a:rPr>
              <a:t>f</a:t>
            </a:r>
            <a:r>
              <a:rPr lang="en-US" sz="2200" b="0" dirty="0">
                <a:latin typeface="Arial" charset="0"/>
              </a:rPr>
              <a:t>    </a:t>
            </a:r>
            <a:r>
              <a:rPr lang="en-US" sz="1800" b="0" dirty="0">
                <a:latin typeface="Arial" charset="0"/>
              </a:rPr>
              <a:t>lepton plane </a:t>
            </a:r>
            <a:r>
              <a:rPr lang="en-US" sz="1800" b="0" dirty="0" err="1">
                <a:latin typeface="Arial" charset="0"/>
              </a:rPr>
              <a:t>wrt</a:t>
            </a:r>
            <a:r>
              <a:rPr lang="en-US" sz="1800" b="0" dirty="0">
                <a:latin typeface="Arial" charset="0"/>
              </a:rPr>
              <a:t> hadron plane</a:t>
            </a:r>
          </a:p>
          <a:p>
            <a:pPr eaLnBrk="1" hangingPunct="1">
              <a:spcBef>
                <a:spcPct val="0"/>
              </a:spcBef>
            </a:pPr>
            <a:r>
              <a:rPr lang="en-US" sz="2200" b="0" i="1" dirty="0">
                <a:latin typeface="Symbol" pitchFamily="18" charset="2"/>
              </a:rPr>
              <a:t>f</a:t>
            </a:r>
            <a:r>
              <a:rPr lang="en-US" sz="2200" b="0" i="1" baseline="-25000" dirty="0"/>
              <a:t>S2</a:t>
            </a:r>
            <a:r>
              <a:rPr lang="en-US" sz="2200" b="0" baseline="-25000" dirty="0">
                <a:latin typeface="Arial" charset="0"/>
              </a:rPr>
              <a:t>  </a:t>
            </a:r>
            <a:r>
              <a:rPr lang="en-US" sz="2200" b="0" dirty="0">
                <a:latin typeface="Arial" charset="0"/>
              </a:rPr>
              <a:t>  </a:t>
            </a:r>
            <a:r>
              <a:rPr lang="en-US" sz="1800" b="0" dirty="0">
                <a:latin typeface="Arial" charset="0"/>
              </a:rPr>
              <a:t>target transverse spin vector</a:t>
            </a:r>
            <a:br>
              <a:rPr lang="en-US" sz="1800" b="0" dirty="0">
                <a:latin typeface="Arial" charset="0"/>
              </a:rPr>
            </a:br>
            <a:r>
              <a:rPr lang="en-US" sz="1800" b="0" dirty="0">
                <a:latin typeface="Arial" charset="0"/>
              </a:rPr>
              <a:t>         </a:t>
            </a:r>
            <a:r>
              <a:rPr lang="en-US" sz="1800" b="0" i="1" dirty="0"/>
              <a:t>S</a:t>
            </a:r>
            <a:r>
              <a:rPr lang="en-US" sz="1800" b="0" i="1" baseline="-25000" dirty="0"/>
              <a:t>2T</a:t>
            </a:r>
            <a:r>
              <a:rPr lang="en-US" sz="1800" b="0" dirty="0">
                <a:latin typeface="Arial" charset="0"/>
              </a:rPr>
              <a:t> </a:t>
            </a:r>
            <a:r>
              <a:rPr lang="en-US" sz="1800" b="0" dirty="0" err="1">
                <a:latin typeface="Arial" charset="0"/>
              </a:rPr>
              <a:t>wrt</a:t>
            </a:r>
            <a:r>
              <a:rPr lang="en-US" sz="1800" b="0" dirty="0">
                <a:latin typeface="Arial" charset="0"/>
              </a:rPr>
              <a:t> lepton plane</a:t>
            </a:r>
          </a:p>
        </p:txBody>
      </p:sp>
      <p:pic>
        <p:nvPicPr>
          <p:cNvPr id="1884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" t="1206" r="455" b="1206"/>
          <a:stretch/>
        </p:blipFill>
        <p:spPr bwMode="auto">
          <a:xfrm>
            <a:off x="468312" y="4084637"/>
            <a:ext cx="5852160" cy="22308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530224" y="6446837"/>
            <a:ext cx="2671101" cy="3307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1600" b="0" dirty="0" err="1" smtClean="0">
                <a:latin typeface="Arial" charset="0"/>
                <a:sym typeface="Wingdings" pitchFamily="2" charset="2"/>
              </a:rPr>
              <a:t>somma</a:t>
            </a:r>
            <a:r>
              <a:rPr lang="en-US" sz="1600" b="0" dirty="0" smtClean="0">
                <a:latin typeface="Arial" charset="0"/>
                <a:sym typeface="Wingdings" pitchFamily="2" charset="2"/>
              </a:rPr>
              <a:t> </a:t>
            </a:r>
            <a:r>
              <a:rPr lang="en-US" sz="1600" b="0" dirty="0" err="1" smtClean="0">
                <a:latin typeface="Arial" charset="0"/>
                <a:sym typeface="Wingdings" pitchFamily="2" charset="2"/>
              </a:rPr>
              <a:t>su</a:t>
            </a:r>
            <a:r>
              <a:rPr lang="en-US" sz="1600" b="0" dirty="0" smtClean="0">
                <a:latin typeface="Arial" charset="0"/>
                <a:sym typeface="Wingdings" pitchFamily="2" charset="2"/>
              </a:rPr>
              <a:t>  </a:t>
            </a:r>
            <a:r>
              <a:rPr lang="en-US" sz="1600" b="0" dirty="0">
                <a:latin typeface="Arial" charset="0"/>
                <a:sym typeface="Wingdings" pitchFamily="2" charset="2"/>
              </a:rPr>
              <a:t>q (</a:t>
            </a:r>
            <a:r>
              <a:rPr lang="en-US" sz="1600" b="0" dirty="0" err="1">
                <a:latin typeface="Arial" charset="0"/>
                <a:sym typeface="Wingdings" pitchFamily="2" charset="2"/>
              </a:rPr>
              <a:t>qbar</a:t>
            </a:r>
            <a:r>
              <a:rPr lang="en-US" sz="1600" b="0" dirty="0" smtClean="0">
                <a:latin typeface="Arial" charset="0"/>
                <a:sym typeface="Wingdings" pitchFamily="2" charset="2"/>
              </a:rPr>
              <a:t>)</a:t>
            </a:r>
            <a:endParaRPr lang="en-US" sz="1600" b="0" dirty="0">
              <a:latin typeface="Arial" charset="0"/>
              <a:sym typeface="Wingdings" pitchFamily="2" charset="2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6792912" y="4029650"/>
            <a:ext cx="2819400" cy="95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dirty="0" smtClean="0">
                <a:latin typeface="Arial" charset="0"/>
              </a:rPr>
              <a:t>con </a:t>
            </a:r>
            <a:r>
              <a:rPr lang="el-GR" dirty="0" smtClean="0">
                <a:latin typeface="Times New Roman"/>
                <a:cs typeface="Times New Roman"/>
              </a:rPr>
              <a:t>π</a:t>
            </a:r>
            <a:r>
              <a:rPr lang="en-US" dirty="0" smtClean="0">
                <a:latin typeface="Times New Roman"/>
                <a:cs typeface="Times New Roman"/>
              </a:rPr>
              <a:t>- </a:t>
            </a:r>
          </a:p>
          <a:p>
            <a:pPr eaLnBrk="1" hangingPunct="1"/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nella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regione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di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valenza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dominante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il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quark u</a:t>
            </a:r>
          </a:p>
        </p:txBody>
      </p:sp>
      <p:graphicFrame>
        <p:nvGraphicFramePr>
          <p:cNvPr id="18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1332289"/>
              </p:ext>
            </p:extLst>
          </p:nvPr>
        </p:nvGraphicFramePr>
        <p:xfrm>
          <a:off x="6865394" y="5062537"/>
          <a:ext cx="24892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25" name="Equation" r:id="rId5" imgW="1015920" imgH="253800" progId="Equation.3">
                  <p:embed/>
                </p:oleObj>
              </mc:Choice>
              <mc:Fallback>
                <p:oleObj name="Equation" r:id="rId5" imgW="10159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5394" y="5062537"/>
                        <a:ext cx="2489200" cy="6223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/>
          <p:nvPr/>
        </p:nvSpPr>
        <p:spPr bwMode="auto">
          <a:xfrm>
            <a:off x="6659562" y="6142037"/>
            <a:ext cx="3086100" cy="838199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6785342" y="6363626"/>
            <a:ext cx="2903170" cy="3880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2000" dirty="0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 </a:t>
            </a:r>
            <a:r>
              <a:rPr lang="en-US" sz="2000" dirty="0" err="1" smtClean="0">
                <a:solidFill>
                  <a:srgbClr val="FF0000"/>
                </a:solidFill>
                <a:latin typeface="Arial" charset="0"/>
              </a:rPr>
              <a:t>accesso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 a TMD </a:t>
            </a:r>
            <a:endParaRPr lang="en-US" sz="2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971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2484437"/>
            <a:ext cx="10080625" cy="4918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itle 26"/>
          <p:cNvSpPr>
            <a:spLocks/>
          </p:cNvSpPr>
          <p:nvPr/>
        </p:nvSpPr>
        <p:spPr bwMode="auto">
          <a:xfrm>
            <a:off x="530224" y="350042"/>
            <a:ext cx="9082088" cy="504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69696"/>
                  </a:outerShdw>
                </a:effectLst>
              </a14:hiddenEffects>
            </a:ext>
          </a:extLst>
        </p:spPr>
        <p:txBody>
          <a:bodyPr wrap="square" lIns="99069" tIns="51518" rIns="99069" bIns="51518" anchor="ctr">
            <a:spAutoFit/>
          </a:bodyPr>
          <a:lstStyle/>
          <a:p>
            <a:pPr lvl="0"/>
            <a:r>
              <a:rPr lang="it-IT" sz="2800" b="1" dirty="0" err="1" smtClean="0">
                <a:solidFill>
                  <a:srgbClr val="FF0000"/>
                </a:solidFill>
              </a:rPr>
              <a:t>Drell-Yan</a:t>
            </a:r>
            <a:r>
              <a:rPr lang="it-IT" sz="2800" b="1" dirty="0" smtClean="0">
                <a:solidFill>
                  <a:srgbClr val="FF0000"/>
                </a:solidFill>
              </a:rPr>
              <a:t> a COMPASS</a:t>
            </a:r>
            <a:endParaRPr lang="it-IT" sz="2800" b="1" dirty="0">
              <a:solidFill>
                <a:srgbClr val="FF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47" y="2825201"/>
            <a:ext cx="7397521" cy="4117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04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016" y="3562504"/>
            <a:ext cx="4487068" cy="360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04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597" y="7179361"/>
            <a:ext cx="750093" cy="22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047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37" y="960437"/>
            <a:ext cx="7161655" cy="1671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093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7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49" y="1874837"/>
            <a:ext cx="8315325" cy="4924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26"/>
          <p:cNvSpPr>
            <a:spLocks/>
          </p:cNvSpPr>
          <p:nvPr/>
        </p:nvSpPr>
        <p:spPr bwMode="auto">
          <a:xfrm>
            <a:off x="530224" y="350042"/>
            <a:ext cx="9082088" cy="504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69696"/>
                  </a:outerShdw>
                </a:effectLst>
              </a14:hiddenEffects>
            </a:ext>
          </a:extLst>
        </p:spPr>
        <p:txBody>
          <a:bodyPr wrap="square" lIns="99069" tIns="51518" rIns="99069" bIns="51518" anchor="ctr">
            <a:spAutoFit/>
          </a:bodyPr>
          <a:lstStyle/>
          <a:p>
            <a:pPr lvl="0"/>
            <a:r>
              <a:rPr lang="it-IT" sz="2800" b="1" dirty="0" err="1" smtClean="0">
                <a:solidFill>
                  <a:srgbClr val="FF0000"/>
                </a:solidFill>
              </a:rPr>
              <a:t>Drell-Yan</a:t>
            </a:r>
            <a:r>
              <a:rPr lang="it-IT" sz="2800" b="1" dirty="0" smtClean="0">
                <a:solidFill>
                  <a:srgbClr val="FF0000"/>
                </a:solidFill>
              </a:rPr>
              <a:t> a COMPASS</a:t>
            </a:r>
            <a:endParaRPr lang="it-IT" sz="2800" b="1" dirty="0">
              <a:solidFill>
                <a:srgbClr val="FF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834834" y="1194331"/>
            <a:ext cx="4200260" cy="4166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2200" dirty="0" err="1" smtClean="0">
                <a:latin typeface="Arial" charset="0"/>
              </a:rPr>
              <a:t>altre</a:t>
            </a:r>
            <a:r>
              <a:rPr lang="en-US" sz="2200" dirty="0" smtClean="0">
                <a:latin typeface="Arial" charset="0"/>
              </a:rPr>
              <a:t> </a:t>
            </a:r>
            <a:r>
              <a:rPr lang="en-US" sz="2200" dirty="0" err="1" smtClean="0">
                <a:latin typeface="Arial" charset="0"/>
              </a:rPr>
              <a:t>proiezioni</a:t>
            </a:r>
            <a:r>
              <a:rPr lang="en-US" sz="2200" dirty="0" smtClean="0">
                <a:latin typeface="Arial" charset="0"/>
              </a:rPr>
              <a:t> e </a:t>
            </a:r>
            <a:r>
              <a:rPr lang="en-US" sz="2200" dirty="0" err="1" smtClean="0">
                <a:latin typeface="Arial" charset="0"/>
              </a:rPr>
              <a:t>previsioni</a:t>
            </a:r>
            <a:endParaRPr lang="en-US" sz="1800" b="0" dirty="0">
              <a:latin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1159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6"/>
          <p:cNvSpPr>
            <a:spLocks noChangeArrowheads="1"/>
          </p:cNvSpPr>
          <p:nvPr/>
        </p:nvSpPr>
        <p:spPr bwMode="auto">
          <a:xfrm>
            <a:off x="0" y="1112840"/>
            <a:ext cx="10080625" cy="64468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695" tIns="50350" rIns="100695" bIns="50350" anchor="ctr"/>
          <a:lstStyle/>
          <a:p>
            <a:pPr defTabSz="1007123" hangingPunct="1">
              <a:lnSpc>
                <a:spcPct val="100000"/>
              </a:lnSpc>
              <a:buClrTx/>
              <a:buSzTx/>
            </a:pPr>
            <a:endParaRPr lang="it-IT" sz="2000"/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841375" y="2255848"/>
            <a:ext cx="9239250" cy="5051425"/>
            <a:chOff x="480" y="1385"/>
            <a:chExt cx="5279" cy="2887"/>
          </a:xfrm>
        </p:grpSpPr>
        <p:pic>
          <p:nvPicPr>
            <p:cNvPr id="19471" name="Picture 3" descr="Layout-3D-1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54"/>
            <a:stretch>
              <a:fillRect/>
            </a:stretch>
          </p:blipFill>
          <p:spPr bwMode="auto">
            <a:xfrm>
              <a:off x="1151" y="1385"/>
              <a:ext cx="4608" cy="2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72" name="Line 6"/>
            <p:cNvSpPr>
              <a:spLocks noChangeShapeType="1"/>
            </p:cNvSpPr>
            <p:nvPr/>
          </p:nvSpPr>
          <p:spPr bwMode="auto">
            <a:xfrm flipV="1">
              <a:off x="1079" y="4118"/>
              <a:ext cx="264" cy="154"/>
            </a:xfrm>
            <a:prstGeom prst="line">
              <a:avLst/>
            </a:prstGeom>
            <a:noFill/>
            <a:ln w="19050">
              <a:solidFill>
                <a:srgbClr val="292929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3" name="Text Box 7"/>
            <p:cNvSpPr txBox="1">
              <a:spLocks noChangeArrowheads="1"/>
            </p:cNvSpPr>
            <p:nvPr/>
          </p:nvSpPr>
          <p:spPr bwMode="auto">
            <a:xfrm>
              <a:off x="480" y="4012"/>
              <a:ext cx="672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>
              <a:spAutoFit/>
            </a:bodyPr>
            <a:lstStyle>
              <a:lvl1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1800" b="1">
                  <a:latin typeface="Times New Roman" pitchFamily="18" charset="0"/>
                </a:rPr>
                <a:t> </a:t>
              </a:r>
              <a:r>
                <a:rPr lang="en-US" sz="1800" b="1">
                  <a:latin typeface="Symbol" pitchFamily="18" charset="2"/>
                </a:rPr>
                <a:t>m</a:t>
              </a:r>
              <a:r>
                <a:rPr lang="en-US" sz="1800" b="1">
                  <a:latin typeface="Times New Roman" pitchFamily="18" charset="0"/>
                </a:rPr>
                <a:t> </a:t>
              </a:r>
              <a:r>
                <a:rPr lang="en-US" sz="1800" b="1"/>
                <a:t>beam</a:t>
              </a:r>
            </a:p>
          </p:txBody>
        </p:sp>
        <p:sp>
          <p:nvSpPr>
            <p:cNvPr id="19474" name="Text Box 13"/>
            <p:cNvSpPr txBox="1">
              <a:spLocks noChangeArrowheads="1"/>
            </p:cNvSpPr>
            <p:nvPr/>
          </p:nvSpPr>
          <p:spPr bwMode="auto">
            <a:xfrm>
              <a:off x="834" y="3431"/>
              <a:ext cx="113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1800" b="1" dirty="0" err="1">
                  <a:solidFill>
                    <a:srgbClr val="CC6600"/>
                  </a:solidFill>
                </a:rPr>
                <a:t>Polarised</a:t>
              </a:r>
              <a:r>
                <a:rPr lang="en-US" sz="1800" b="1" dirty="0">
                  <a:solidFill>
                    <a:srgbClr val="CC6600"/>
                  </a:solidFill>
                </a:rPr>
                <a:t> Target</a:t>
              </a:r>
            </a:p>
          </p:txBody>
        </p:sp>
      </p:grpSp>
      <p:sp>
        <p:nvSpPr>
          <p:cNvPr id="806927" name="Text Box 4"/>
          <p:cNvSpPr txBox="1">
            <a:spLocks noChangeArrowheads="1"/>
          </p:cNvSpPr>
          <p:nvPr/>
        </p:nvSpPr>
        <p:spPr bwMode="auto">
          <a:xfrm>
            <a:off x="3445594" y="5140334"/>
            <a:ext cx="678023" cy="37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695" tIns="50350" rIns="100695" bIns="50350">
            <a:spAutoFit/>
          </a:bodyPr>
          <a:lstStyle>
            <a:lvl1pPr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800" b="1">
                <a:solidFill>
                  <a:srgbClr val="FF0000"/>
                </a:solidFill>
              </a:rPr>
              <a:t>SM1</a:t>
            </a:r>
          </a:p>
        </p:txBody>
      </p:sp>
      <p:sp>
        <p:nvSpPr>
          <p:cNvPr id="806928" name="Text Box 5"/>
          <p:cNvSpPr txBox="1">
            <a:spLocks noChangeArrowheads="1"/>
          </p:cNvSpPr>
          <p:nvPr/>
        </p:nvSpPr>
        <p:spPr bwMode="auto">
          <a:xfrm>
            <a:off x="4787902" y="4167198"/>
            <a:ext cx="747713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695" tIns="50350" rIns="100695" bIns="50350">
            <a:spAutoFit/>
          </a:bodyPr>
          <a:lstStyle>
            <a:lvl1pPr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800" b="1">
                <a:solidFill>
                  <a:srgbClr val="FF0000"/>
                </a:solidFill>
              </a:rPr>
              <a:t>SM2</a:t>
            </a:r>
          </a:p>
        </p:txBody>
      </p: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4705350" y="3863975"/>
            <a:ext cx="5292725" cy="3106738"/>
            <a:chOff x="2736" y="2400"/>
            <a:chExt cx="3024" cy="1776"/>
          </a:xfrm>
        </p:grpSpPr>
        <p:sp>
          <p:nvSpPr>
            <p:cNvPr id="19469" name="Line 25"/>
            <p:cNvSpPr>
              <a:spLocks noChangeShapeType="1"/>
            </p:cNvSpPr>
            <p:nvPr/>
          </p:nvSpPr>
          <p:spPr bwMode="auto">
            <a:xfrm flipV="1">
              <a:off x="2736" y="2400"/>
              <a:ext cx="3024" cy="17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0" name="Rectangle 19"/>
            <p:cNvSpPr>
              <a:spLocks noChangeArrowheads="1"/>
            </p:cNvSpPr>
            <p:nvPr/>
          </p:nvSpPr>
          <p:spPr bwMode="auto">
            <a:xfrm>
              <a:off x="4224" y="3120"/>
              <a:ext cx="672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/>
            <a:p>
              <a:pPr marL="258520" indent="-258520" defTabSz="1007123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</a:pPr>
              <a:r>
                <a:rPr lang="en-US" sz="2000" b="1"/>
                <a:t>~ 50 m</a:t>
              </a:r>
            </a:p>
          </p:txBody>
        </p:sp>
      </p:grpSp>
      <p:cxnSp>
        <p:nvCxnSpPr>
          <p:cNvPr id="19" name="Straight Connector 18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9468" name="Picture 6" descr="D:\talks\icons\compass_logo_125x125.png"/>
          <p:cNvPicPr>
            <a:picLocks noChangeAspect="1" noChangeArrowheads="1"/>
          </p:cNvPicPr>
          <p:nvPr/>
        </p:nvPicPr>
        <p:blipFill>
          <a:blip r:embed="rId4">
            <a:lum bright="30000"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433" y="5608637"/>
            <a:ext cx="1355045" cy="1355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26"/>
          <p:cNvSpPr txBox="1">
            <a:spLocks/>
          </p:cNvSpPr>
          <p:nvPr/>
        </p:nvSpPr>
        <p:spPr bwMode="auto">
          <a:xfrm>
            <a:off x="544513" y="354376"/>
            <a:ext cx="8483600" cy="502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695" tIns="50350" rIns="100695" bIns="50350" numCol="1" anchor="ctr" anchorCtr="0" compatLnSpc="1">
            <a:prstTxWarp prst="textNoShape">
              <a:avLst/>
            </a:prstTxWarp>
            <a:spAutoFit/>
          </a:bodyPr>
          <a:lstStyle>
            <a:lvl1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2pPr>
            <a:lvl3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3pPr>
            <a:lvl4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4pPr>
            <a:lvl5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457200" algn="l" defTabSz="1008063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914400" algn="l" defTabSz="1008063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1371600" algn="l" defTabSz="1008063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1828800" algn="l" defTabSz="1008063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smtClean="0">
                <a:solidFill>
                  <a:srgbClr val="000099"/>
                </a:solidFill>
              </a:rPr>
              <a:t>Lo </a:t>
            </a:r>
            <a:r>
              <a:rPr lang="en-US" sz="2800" dirty="0" err="1" smtClean="0">
                <a:solidFill>
                  <a:srgbClr val="000099"/>
                </a:solidFill>
              </a:rPr>
              <a:t>Spettrometro</a:t>
            </a:r>
            <a:endParaRPr lang="en-US" sz="2800" dirty="0">
              <a:solidFill>
                <a:srgbClr val="000099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544512" y="1058867"/>
            <a:ext cx="4646610" cy="226377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lIns="100695" tIns="50350" rIns="100695" bIns="50350"/>
          <a:lstStyle/>
          <a:p>
            <a:pPr defTabSz="1007123" hangingPunct="1">
              <a:lnSpc>
                <a:spcPct val="100000"/>
              </a:lnSpc>
              <a:spcBef>
                <a:spcPts val="400"/>
              </a:spcBef>
              <a:buClrTx/>
              <a:buSzTx/>
              <a:defRPr/>
            </a:pPr>
            <a:r>
              <a:rPr lang="en-US" sz="2000" b="1" dirty="0" err="1" smtClean="0">
                <a:solidFill>
                  <a:srgbClr val="000099"/>
                </a:solidFill>
              </a:rPr>
              <a:t>disegnato</a:t>
            </a:r>
            <a:r>
              <a:rPr lang="en-US" sz="2000" b="1" dirty="0" smtClean="0">
                <a:solidFill>
                  <a:srgbClr val="000099"/>
                </a:solidFill>
              </a:rPr>
              <a:t> per</a:t>
            </a:r>
            <a:endParaRPr lang="en-US" sz="2000" b="1" dirty="0">
              <a:solidFill>
                <a:srgbClr val="000099"/>
              </a:solidFill>
            </a:endParaRPr>
          </a:p>
          <a:p>
            <a:pPr marL="176047" indent="-176047" defTabSz="1007123" hangingPunct="1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Char char="•"/>
              <a:defRPr/>
            </a:pPr>
            <a:r>
              <a:rPr lang="en-US" sz="2000" b="1" dirty="0" err="1" smtClean="0">
                <a:solidFill>
                  <a:srgbClr val="000099"/>
                </a:solidFill>
              </a:rPr>
              <a:t>usare</a:t>
            </a:r>
            <a:r>
              <a:rPr lang="en-US" sz="2000" b="1" dirty="0" smtClean="0">
                <a:solidFill>
                  <a:srgbClr val="000099"/>
                </a:solidFill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</a:rPr>
              <a:t>fasci</a:t>
            </a:r>
            <a:r>
              <a:rPr lang="en-US" sz="2000" b="1" dirty="0" smtClean="0">
                <a:solidFill>
                  <a:srgbClr val="000099"/>
                </a:solidFill>
              </a:rPr>
              <a:t> di </a:t>
            </a:r>
            <a:r>
              <a:rPr lang="en-US" sz="2000" b="1" dirty="0" err="1" smtClean="0">
                <a:solidFill>
                  <a:srgbClr val="000099"/>
                </a:solidFill>
              </a:rPr>
              <a:t>alta</a:t>
            </a:r>
            <a:r>
              <a:rPr lang="en-US" sz="2000" b="1" dirty="0" smtClean="0">
                <a:solidFill>
                  <a:srgbClr val="000099"/>
                </a:solidFill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</a:rPr>
              <a:t>energia</a:t>
            </a:r>
            <a:endParaRPr lang="en-US" sz="2000" b="1" dirty="0" smtClean="0">
              <a:solidFill>
                <a:srgbClr val="000099"/>
              </a:solidFill>
            </a:endParaRPr>
          </a:p>
          <a:p>
            <a:pPr defTabSz="1007123" hangingPunct="1">
              <a:lnSpc>
                <a:spcPct val="100000"/>
              </a:lnSpc>
              <a:spcBef>
                <a:spcPts val="400"/>
              </a:spcBef>
              <a:buClrTx/>
              <a:buSzTx/>
              <a:defRPr/>
            </a:pPr>
            <a:r>
              <a:rPr lang="en-US" sz="2000" b="1" dirty="0" smtClean="0">
                <a:solidFill>
                  <a:srgbClr val="000099"/>
                </a:solidFill>
              </a:rPr>
              <a:t>	</a:t>
            </a:r>
            <a:r>
              <a:rPr lang="el-GR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μ</a:t>
            </a:r>
            <a:r>
              <a:rPr lang="en-US" sz="2000" dirty="0" smtClean="0">
                <a:solidFill>
                  <a:srgbClr val="000099"/>
                </a:solidFill>
              </a:rPr>
              <a:t>, </a:t>
            </a:r>
            <a:r>
              <a:rPr lang="el-GR" sz="2400" dirty="0" smtClean="0">
                <a:solidFill>
                  <a:srgbClr val="000099"/>
                </a:solidFill>
                <a:latin typeface="Times New Roman"/>
                <a:cs typeface="Times New Roman"/>
              </a:rPr>
              <a:t>π</a:t>
            </a:r>
            <a:r>
              <a:rPr lang="en-US" sz="2000" dirty="0" smtClean="0">
                <a:solidFill>
                  <a:srgbClr val="000099"/>
                </a:solidFill>
              </a:rPr>
              <a:t>, p, K da 100 a 200 </a:t>
            </a:r>
            <a:r>
              <a:rPr lang="en-US" sz="2000" dirty="0" err="1" smtClean="0">
                <a:solidFill>
                  <a:srgbClr val="000099"/>
                </a:solidFill>
              </a:rPr>
              <a:t>GeV</a:t>
            </a:r>
            <a:endParaRPr lang="en-US" sz="2000" dirty="0">
              <a:solidFill>
                <a:srgbClr val="000099"/>
              </a:solidFill>
            </a:endParaRPr>
          </a:p>
          <a:p>
            <a:pPr marL="176047" indent="-176047" defTabSz="1007123" hangingPunct="1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Char char="•"/>
              <a:defRPr/>
            </a:pPr>
            <a:r>
              <a:rPr lang="en-US" sz="2000" b="1" dirty="0" err="1" smtClean="0">
                <a:solidFill>
                  <a:srgbClr val="000099"/>
                </a:solidFill>
              </a:rPr>
              <a:t>avere</a:t>
            </a:r>
            <a:r>
              <a:rPr lang="en-US" sz="2000" b="1" dirty="0" smtClean="0">
                <a:solidFill>
                  <a:srgbClr val="000099"/>
                </a:solidFill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</a:rPr>
              <a:t>grande</a:t>
            </a:r>
            <a:r>
              <a:rPr lang="en-US" sz="2000" b="1" dirty="0" smtClean="0">
                <a:solidFill>
                  <a:srgbClr val="000099"/>
                </a:solidFill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</a:rPr>
              <a:t>accentanza</a:t>
            </a:r>
            <a:r>
              <a:rPr lang="en-US" sz="2000" b="1" dirty="0" smtClean="0">
                <a:solidFill>
                  <a:srgbClr val="000099"/>
                </a:solidFill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</a:rPr>
              <a:t>angolare</a:t>
            </a:r>
            <a:endParaRPr lang="en-US" sz="2000" b="1" dirty="0">
              <a:solidFill>
                <a:srgbClr val="000099"/>
              </a:solidFill>
            </a:endParaRPr>
          </a:p>
          <a:p>
            <a:pPr marL="176047" indent="-176047" defTabSz="1007123" hangingPunct="1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Char char="•"/>
              <a:defRPr/>
            </a:pPr>
            <a:r>
              <a:rPr lang="en-US" sz="2000" b="1" dirty="0" err="1" smtClean="0">
                <a:solidFill>
                  <a:srgbClr val="000099"/>
                </a:solidFill>
              </a:rPr>
              <a:t>coprire</a:t>
            </a:r>
            <a:r>
              <a:rPr lang="en-US" sz="2000" b="1" dirty="0" smtClean="0">
                <a:solidFill>
                  <a:srgbClr val="000099"/>
                </a:solidFill>
              </a:rPr>
              <a:t> un </a:t>
            </a:r>
            <a:r>
              <a:rPr lang="en-US" sz="2000" b="1" dirty="0" err="1" smtClean="0">
                <a:solidFill>
                  <a:srgbClr val="000099"/>
                </a:solidFill>
              </a:rPr>
              <a:t>ampio</a:t>
            </a:r>
            <a:r>
              <a:rPr lang="en-US" sz="2000" b="1" dirty="0" smtClean="0">
                <a:solidFill>
                  <a:srgbClr val="000099"/>
                </a:solidFill>
              </a:rPr>
              <a:t> range </a:t>
            </a:r>
            <a:r>
              <a:rPr lang="en-US" sz="2000" b="1" dirty="0" err="1" smtClean="0">
                <a:solidFill>
                  <a:srgbClr val="000099"/>
                </a:solidFill>
              </a:rPr>
              <a:t>cinematico</a:t>
            </a:r>
            <a:endParaRPr lang="en-US" sz="2000" b="1" dirty="0">
              <a:solidFill>
                <a:srgbClr val="000099"/>
              </a:solidFill>
            </a:endParaRPr>
          </a:p>
        </p:txBody>
      </p:sp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544512" y="3163888"/>
            <a:ext cx="4265613" cy="1454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695" tIns="50350" rIns="100695" bIns="50350"/>
          <a:lstStyle/>
          <a:p>
            <a:pPr marL="258520" indent="-258520" defTabSz="1007123" hangingPunct="1">
              <a:lnSpc>
                <a:spcPct val="100000"/>
              </a:lnSpc>
              <a:spcBef>
                <a:spcPct val="20000"/>
              </a:spcBef>
              <a:buClrTx/>
              <a:buSzTx/>
            </a:pPr>
            <a:r>
              <a:rPr lang="en-US" sz="2000" b="1" dirty="0" smtClean="0">
                <a:solidFill>
                  <a:srgbClr val="006666"/>
                </a:solidFill>
              </a:rPr>
              <a:t>tracking detectors di </a:t>
            </a:r>
            <a:r>
              <a:rPr lang="en-US" sz="2000" b="1" dirty="0" err="1" smtClean="0">
                <a:solidFill>
                  <a:srgbClr val="006666"/>
                </a:solidFill>
              </a:rPr>
              <a:t>diverso</a:t>
            </a:r>
            <a:r>
              <a:rPr lang="en-US" sz="2000" b="1" dirty="0" smtClean="0">
                <a:solidFill>
                  <a:srgbClr val="006666"/>
                </a:solidFill>
              </a:rPr>
              <a:t> </a:t>
            </a:r>
            <a:r>
              <a:rPr lang="en-US" sz="2000" b="1" dirty="0" err="1" smtClean="0">
                <a:solidFill>
                  <a:srgbClr val="006666"/>
                </a:solidFill>
              </a:rPr>
              <a:t>tipo</a:t>
            </a:r>
            <a:endParaRPr lang="en-US" sz="2000" b="1" dirty="0">
              <a:solidFill>
                <a:srgbClr val="006666"/>
              </a:solidFill>
            </a:endParaRPr>
          </a:p>
          <a:p>
            <a:pPr marL="258520" indent="-258520" defTabSz="1007123" hangingPunct="1">
              <a:lnSpc>
                <a:spcPct val="100000"/>
              </a:lnSpc>
              <a:spcBef>
                <a:spcPct val="20000"/>
              </a:spcBef>
              <a:buClrTx/>
              <a:buSzTx/>
            </a:pPr>
            <a:r>
              <a:rPr lang="en-US" sz="1800" b="1" dirty="0">
                <a:solidFill>
                  <a:srgbClr val="006666"/>
                </a:solidFill>
              </a:rPr>
              <a:t>	</a:t>
            </a:r>
            <a:r>
              <a:rPr lang="en-US" sz="1800" b="1" dirty="0" err="1" smtClean="0">
                <a:solidFill>
                  <a:srgbClr val="006666"/>
                </a:solidFill>
              </a:rPr>
              <a:t>adatti</a:t>
            </a:r>
            <a:r>
              <a:rPr lang="en-US" sz="1800" b="1" dirty="0" smtClean="0">
                <a:solidFill>
                  <a:srgbClr val="006666"/>
                </a:solidFill>
              </a:rPr>
              <a:t> </a:t>
            </a:r>
            <a:r>
              <a:rPr lang="en-US" sz="1800" b="1" dirty="0" err="1" smtClean="0">
                <a:solidFill>
                  <a:srgbClr val="006666"/>
                </a:solidFill>
              </a:rPr>
              <a:t>ai</a:t>
            </a:r>
            <a:r>
              <a:rPr lang="en-US" sz="1800" b="1" dirty="0" smtClean="0">
                <a:solidFill>
                  <a:srgbClr val="006666"/>
                </a:solidFill>
              </a:rPr>
              <a:t> </a:t>
            </a:r>
            <a:r>
              <a:rPr lang="en-US" sz="1800" b="1" dirty="0" err="1" smtClean="0">
                <a:solidFill>
                  <a:srgbClr val="006666"/>
                </a:solidFill>
              </a:rPr>
              <a:t>diversi</a:t>
            </a:r>
            <a:r>
              <a:rPr lang="en-US" sz="1800" b="1" dirty="0" smtClean="0">
                <a:solidFill>
                  <a:srgbClr val="006666"/>
                </a:solidFill>
              </a:rPr>
              <a:t> </a:t>
            </a:r>
            <a:r>
              <a:rPr lang="en-US" sz="1800" b="1" dirty="0" err="1" smtClean="0">
                <a:solidFill>
                  <a:srgbClr val="006666"/>
                </a:solidFill>
              </a:rPr>
              <a:t>flussi</a:t>
            </a:r>
            <a:r>
              <a:rPr lang="en-US" sz="1800" b="1" dirty="0" smtClean="0">
                <a:solidFill>
                  <a:srgbClr val="006666"/>
                </a:solidFill>
              </a:rPr>
              <a:t> di </a:t>
            </a:r>
            <a:r>
              <a:rPr lang="en-US" sz="1800" b="1" dirty="0" err="1" smtClean="0">
                <a:solidFill>
                  <a:srgbClr val="006666"/>
                </a:solidFill>
              </a:rPr>
              <a:t>particelle</a:t>
            </a:r>
            <a:r>
              <a:rPr lang="en-US" sz="1800" b="1" dirty="0" smtClean="0">
                <a:solidFill>
                  <a:srgbClr val="006666"/>
                </a:solidFill>
              </a:rPr>
              <a:t> da </a:t>
            </a:r>
            <a:r>
              <a:rPr lang="el-GR" sz="18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sz="18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= 0 a</a:t>
            </a:r>
            <a:r>
              <a:rPr lang="en-US" sz="18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800" b="1" dirty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sz="1800" b="1" dirty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 ≈ </a:t>
            </a:r>
            <a:r>
              <a:rPr lang="en-US" sz="1800" b="1" dirty="0">
                <a:solidFill>
                  <a:srgbClr val="006666"/>
                </a:solidFill>
                <a:cs typeface="Times New Roman" pitchFamily="18" charset="0"/>
              </a:rPr>
              <a:t>200 </a:t>
            </a:r>
            <a:r>
              <a:rPr lang="en-US" sz="1800" b="1" dirty="0" err="1">
                <a:solidFill>
                  <a:srgbClr val="006666"/>
                </a:solidFill>
                <a:cs typeface="Times New Roman" pitchFamily="18" charset="0"/>
              </a:rPr>
              <a:t>mrad</a:t>
            </a:r>
            <a:r>
              <a:rPr lang="en-US" sz="1800" b="1" dirty="0">
                <a:solidFill>
                  <a:srgbClr val="006666"/>
                </a:solidFill>
                <a:cs typeface="Times New Roman" pitchFamily="18" charset="0"/>
              </a:rPr>
              <a:t> </a:t>
            </a:r>
            <a:r>
              <a:rPr lang="en-US" sz="1800" b="1" dirty="0" smtClean="0">
                <a:solidFill>
                  <a:srgbClr val="006666"/>
                </a:solidFill>
                <a:cs typeface="Times New Roman" pitchFamily="18" charset="0"/>
              </a:rPr>
              <a:t>con </a:t>
            </a:r>
            <a:r>
              <a:rPr lang="en-US" sz="1800" b="1" dirty="0" err="1" smtClean="0">
                <a:solidFill>
                  <a:srgbClr val="006666"/>
                </a:solidFill>
                <a:cs typeface="Times New Roman" pitchFamily="18" charset="0"/>
              </a:rPr>
              <a:t>buona</a:t>
            </a:r>
            <a:r>
              <a:rPr lang="en-US" sz="1800" b="1" dirty="0" smtClean="0">
                <a:solidFill>
                  <a:srgbClr val="006666"/>
                </a:solidFill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006666"/>
                </a:solidFill>
                <a:cs typeface="Times New Roman" pitchFamily="18" charset="0"/>
              </a:rPr>
              <a:t>accettanza</a:t>
            </a:r>
            <a:r>
              <a:rPr lang="en-US" sz="1800" b="1" dirty="0" smtClean="0">
                <a:solidFill>
                  <a:srgbClr val="006666"/>
                </a:solidFill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006666"/>
                </a:solidFill>
                <a:cs typeface="Times New Roman" pitchFamily="18" charset="0"/>
              </a:rPr>
              <a:t>angolare</a:t>
            </a:r>
            <a:endParaRPr lang="en-US" sz="1800" b="1" dirty="0" smtClean="0">
              <a:solidFill>
                <a:srgbClr val="006666"/>
              </a:solidFill>
              <a:cs typeface="Times New Roman" pitchFamily="18" charset="0"/>
            </a:endParaRPr>
          </a:p>
        </p:txBody>
      </p:sp>
      <p:sp>
        <p:nvSpPr>
          <p:cNvPr id="24" name="Rectangle 19"/>
          <p:cNvSpPr>
            <a:spLocks noChangeArrowheads="1"/>
          </p:cNvSpPr>
          <p:nvPr/>
        </p:nvSpPr>
        <p:spPr bwMode="auto">
          <a:xfrm>
            <a:off x="5497511" y="1036638"/>
            <a:ext cx="4500563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695" tIns="50350" rIns="100695" bIns="50350"/>
          <a:lstStyle/>
          <a:p>
            <a:pPr defTabSz="1007123" hangingPunct="1">
              <a:lnSpc>
                <a:spcPct val="100000"/>
              </a:lnSpc>
              <a:spcBef>
                <a:spcPct val="20000"/>
              </a:spcBef>
              <a:buClr>
                <a:srgbClr val="3366CC"/>
              </a:buClr>
              <a:buSzTx/>
              <a:defRPr/>
            </a:pPr>
            <a:r>
              <a:rPr lang="en-US" sz="2000" b="1" dirty="0" smtClean="0">
                <a:solidFill>
                  <a:srgbClr val="3366CC"/>
                </a:solidFill>
              </a:rPr>
              <a:t>due </a:t>
            </a:r>
            <a:r>
              <a:rPr lang="en-US" sz="2000" b="1" dirty="0" err="1" smtClean="0">
                <a:solidFill>
                  <a:srgbClr val="3366CC"/>
                </a:solidFill>
              </a:rPr>
              <a:t>stadi</a:t>
            </a:r>
            <a:endParaRPr lang="en-US" sz="2000" b="1" dirty="0" smtClean="0">
              <a:solidFill>
                <a:srgbClr val="3366CC"/>
              </a:solidFill>
            </a:endParaRPr>
          </a:p>
          <a:p>
            <a:pPr marL="176047" indent="-176047" defTabSz="1007123" hangingPunct="1">
              <a:lnSpc>
                <a:spcPct val="100000"/>
              </a:lnSpc>
              <a:spcBef>
                <a:spcPct val="20000"/>
              </a:spcBef>
              <a:buClr>
                <a:srgbClr val="3366CC"/>
              </a:buClr>
              <a:buSzTx/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srgbClr val="3366CC"/>
                </a:solidFill>
              </a:rPr>
              <a:t>Large </a:t>
            </a:r>
            <a:r>
              <a:rPr lang="en-US" sz="2000" b="1" dirty="0">
                <a:solidFill>
                  <a:srgbClr val="3366CC"/>
                </a:solidFill>
              </a:rPr>
              <a:t>Angle Spectrometer (</a:t>
            </a:r>
            <a:r>
              <a:rPr lang="en-US" sz="2000" b="1" dirty="0">
                <a:solidFill>
                  <a:srgbClr val="FF0000"/>
                </a:solidFill>
              </a:rPr>
              <a:t>SM1</a:t>
            </a:r>
            <a:r>
              <a:rPr lang="en-US" sz="2000" b="1" dirty="0">
                <a:solidFill>
                  <a:srgbClr val="3366CC"/>
                </a:solidFill>
              </a:rPr>
              <a:t>) </a:t>
            </a:r>
          </a:p>
          <a:p>
            <a:pPr marL="176047" indent="-176047" defTabSz="1007123" hangingPunct="1">
              <a:lnSpc>
                <a:spcPct val="100000"/>
              </a:lnSpc>
              <a:spcBef>
                <a:spcPct val="20000"/>
              </a:spcBef>
              <a:buClr>
                <a:srgbClr val="3366CC"/>
              </a:buClr>
              <a:buSzTx/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rgbClr val="3366CC"/>
                </a:solidFill>
              </a:rPr>
              <a:t>Small Angle Spectrometer (</a:t>
            </a:r>
            <a:r>
              <a:rPr lang="en-US" sz="2000" b="1" dirty="0">
                <a:solidFill>
                  <a:srgbClr val="FF0000"/>
                </a:solidFill>
              </a:rPr>
              <a:t>SM2</a:t>
            </a:r>
            <a:r>
              <a:rPr lang="en-US" sz="2000" b="1" dirty="0">
                <a:solidFill>
                  <a:srgbClr val="3366CC"/>
                </a:solidFill>
              </a:rPr>
              <a:t>)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5557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ChangeArrowheads="1"/>
          </p:cNvSpPr>
          <p:nvPr>
            <p:ph type="title"/>
          </p:nvPr>
        </p:nvSpPr>
        <p:spPr>
          <a:xfrm>
            <a:off x="756050" y="316737"/>
            <a:ext cx="6949681" cy="503978"/>
          </a:xfrm>
        </p:spPr>
        <p:txBody>
          <a:bodyPr/>
          <a:lstStyle/>
          <a:p>
            <a:r>
              <a:rPr lang="it-IT" sz="2600">
                <a:solidFill>
                  <a:srgbClr val="000099"/>
                </a:solidFill>
              </a:rPr>
              <a:t>dimensione trasversa del nucleone</a:t>
            </a:r>
            <a:endParaRPr lang="el-GR" sz="2600">
              <a:solidFill>
                <a:srgbClr val="000099"/>
              </a:solidFill>
              <a:cs typeface="Arial" pitchFamily="34" charset="0"/>
            </a:endParaRPr>
          </a:p>
        </p:txBody>
      </p:sp>
      <p:pic>
        <p:nvPicPr>
          <p:cNvPr id="5652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52" y="1259946"/>
            <a:ext cx="3612224" cy="2675636"/>
          </a:xfrm>
          <a:prstGeom prst="rect">
            <a:avLst/>
          </a:prstGeom>
          <a:noFill/>
          <a:ln w="9525" algn="ctr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65252" name="Group 4"/>
          <p:cNvGrpSpPr>
            <a:grpSpLocks/>
          </p:cNvGrpSpPr>
          <p:nvPr/>
        </p:nvGrpSpPr>
        <p:grpSpPr bwMode="auto">
          <a:xfrm>
            <a:off x="4704294" y="1343944"/>
            <a:ext cx="5208323" cy="2189156"/>
            <a:chOff x="192" y="1056"/>
            <a:chExt cx="5424" cy="1824"/>
          </a:xfrm>
        </p:grpSpPr>
        <p:sp>
          <p:nvSpPr>
            <p:cNvPr id="565253" name="Rectangle 5"/>
            <p:cNvSpPr>
              <a:spLocks noChangeArrowheads="1"/>
            </p:cNvSpPr>
            <p:nvPr/>
          </p:nvSpPr>
          <p:spPr bwMode="auto">
            <a:xfrm>
              <a:off x="192" y="1056"/>
              <a:ext cx="5424" cy="1824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65254" name="Group 6"/>
            <p:cNvGrpSpPr>
              <a:grpSpLocks/>
            </p:cNvGrpSpPr>
            <p:nvPr/>
          </p:nvGrpSpPr>
          <p:grpSpPr bwMode="auto">
            <a:xfrm>
              <a:off x="530" y="1135"/>
              <a:ext cx="4606" cy="1620"/>
              <a:chOff x="482" y="2357"/>
              <a:chExt cx="4606" cy="1620"/>
            </a:xfrm>
          </p:grpSpPr>
          <p:pic>
            <p:nvPicPr>
              <p:cNvPr id="565255" name="Picture 59" descr="gpdwp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" y="2357"/>
                <a:ext cx="4606" cy="143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</p:pic>
          <p:sp>
            <p:nvSpPr>
              <p:cNvPr id="42" name="TextBox 8"/>
              <p:cNvSpPr txBox="1">
                <a:spLocks noChangeArrowheads="1"/>
              </p:cNvSpPr>
              <p:nvPr/>
            </p:nvSpPr>
            <p:spPr bwMode="auto">
              <a:xfrm>
                <a:off x="2770" y="3745"/>
                <a:ext cx="1072" cy="23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</a:pPr>
                <a:r>
                  <a:rPr kumimoji="1" lang="en-US" sz="1300">
                    <a:ea typeface="MS PGothic" pitchFamily="34" charset="-128"/>
                  </a:rPr>
                  <a:t>x &lt; 0.1</a:t>
                </a:r>
              </a:p>
            </p:txBody>
          </p:sp>
          <p:sp>
            <p:nvSpPr>
              <p:cNvPr id="43" name="TextBox 9"/>
              <p:cNvSpPr txBox="1">
                <a:spLocks noChangeArrowheads="1"/>
              </p:cNvSpPr>
              <p:nvPr/>
            </p:nvSpPr>
            <p:spPr bwMode="auto">
              <a:xfrm>
                <a:off x="3507" y="3745"/>
                <a:ext cx="730" cy="23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</a:pPr>
                <a:r>
                  <a:rPr kumimoji="1" lang="en-US" sz="1300">
                    <a:ea typeface="MS PGothic" pitchFamily="34" charset="-128"/>
                  </a:rPr>
                  <a:t>x ~ 0.3</a:t>
                </a:r>
              </a:p>
            </p:txBody>
          </p:sp>
          <p:sp>
            <p:nvSpPr>
              <p:cNvPr id="44" name="TextBox 10"/>
              <p:cNvSpPr txBox="1">
                <a:spLocks noChangeArrowheads="1"/>
              </p:cNvSpPr>
              <p:nvPr/>
            </p:nvSpPr>
            <p:spPr bwMode="auto">
              <a:xfrm>
                <a:off x="4237" y="3745"/>
                <a:ext cx="730" cy="23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</a:pPr>
                <a:r>
                  <a:rPr kumimoji="1" lang="en-US" sz="1300">
                    <a:ea typeface="MS PGothic" pitchFamily="34" charset="-128"/>
                  </a:rPr>
                  <a:t>x ~ 0.8</a:t>
                </a:r>
              </a:p>
            </p:txBody>
          </p:sp>
        </p:grpSp>
      </p:grpSp>
      <p:pic>
        <p:nvPicPr>
          <p:cNvPr id="56525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57" y="4703800"/>
            <a:ext cx="3360208" cy="1114703"/>
          </a:xfrm>
          <a:prstGeom prst="rect">
            <a:avLst/>
          </a:prstGeom>
          <a:noFill/>
          <a:ln w="9525" algn="ctr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5260" name="Text Box 12"/>
          <p:cNvSpPr txBox="1">
            <a:spLocks noChangeArrowheads="1"/>
          </p:cNvSpPr>
          <p:nvPr/>
        </p:nvSpPr>
        <p:spPr bwMode="auto">
          <a:xfrm>
            <a:off x="4368273" y="4451809"/>
            <a:ext cx="5676209" cy="1819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72" tIns="50387" rIns="100772" bIns="50387">
            <a:spAutoFit/>
          </a:bodyPr>
          <a:lstStyle/>
          <a:p>
            <a:r>
              <a:rPr lang="it-IT" sz="2000">
                <a:solidFill>
                  <a:srgbClr val="000066"/>
                </a:solidFill>
              </a:rPr>
              <a:t>la dimensione trasversa r</a:t>
            </a:r>
            <a:r>
              <a:rPr lang="it-IT" sz="2000" baseline="-25000">
                <a:solidFill>
                  <a:srgbClr val="000066"/>
                </a:solidFill>
                <a:cs typeface="Arial" pitchFamily="34" charset="0"/>
              </a:rPr>
              <a:t>┴ </a:t>
            </a:r>
            <a:r>
              <a:rPr lang="it-IT" sz="2000">
                <a:solidFill>
                  <a:srgbClr val="000066"/>
                </a:solidFill>
              </a:rPr>
              <a:t>come funzione di x </a:t>
            </a:r>
          </a:p>
          <a:p>
            <a:r>
              <a:rPr lang="it-IT" sz="2000">
                <a:solidFill>
                  <a:srgbClr val="000066"/>
                </a:solidFill>
              </a:rPr>
              <a:t>puo’ essere estratta </a:t>
            </a:r>
          </a:p>
          <a:p>
            <a:r>
              <a:rPr lang="it-IT" sz="2000">
                <a:solidFill>
                  <a:srgbClr val="000066"/>
                </a:solidFill>
              </a:rPr>
              <a:t>in modo “model independent” dalla misura della </a:t>
            </a:r>
          </a:p>
          <a:p>
            <a:r>
              <a:rPr lang="it-IT" sz="2000">
                <a:solidFill>
                  <a:srgbClr val="000066"/>
                </a:solidFill>
              </a:rPr>
              <a:t>pendenza in t della sezione d’urto di DVCS</a:t>
            </a:r>
          </a:p>
          <a:p>
            <a:endParaRPr lang="it-IT" sz="2000">
              <a:solidFill>
                <a:srgbClr val="000066"/>
              </a:solidFill>
              <a:sym typeface="Wingdings" pitchFamily="2" charset="2"/>
            </a:endParaRPr>
          </a:p>
          <a:p>
            <a:r>
              <a:rPr lang="it-IT" sz="2000">
                <a:solidFill>
                  <a:srgbClr val="000066"/>
                </a:solidFill>
                <a:sym typeface="Wingdings" pitchFamily="2" charset="2"/>
              </a:rPr>
              <a:t>	 </a:t>
            </a:r>
            <a:r>
              <a:rPr lang="it-IT" sz="2000">
                <a:solidFill>
                  <a:srgbClr val="000066"/>
                </a:solidFill>
              </a:rPr>
              <a:t>“Nucleon Tomography”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5976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5260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Rectangle 3"/>
          <p:cNvSpPr>
            <a:spLocks noGrp="1" noChangeArrowheads="1"/>
          </p:cNvSpPr>
          <p:nvPr>
            <p:ph type="title"/>
          </p:nvPr>
        </p:nvSpPr>
        <p:spPr>
          <a:xfrm>
            <a:off x="511178" y="333499"/>
            <a:ext cx="8856260" cy="532593"/>
          </a:xfrm>
        </p:spPr>
        <p:txBody>
          <a:bodyPr lIns="100695" tIns="50350" rIns="100695" bIns="50350"/>
          <a:lstStyle/>
          <a:p>
            <a:pPr eaLnBrk="1" hangingPunct="1"/>
            <a:r>
              <a:rPr lang="en-GB" sz="2800" dirty="0">
                <a:solidFill>
                  <a:srgbClr val="CC0000"/>
                </a:solidFill>
              </a:rPr>
              <a:t>COMPASS hadron programme: Tests of </a:t>
            </a:r>
            <a:r>
              <a:rPr lang="el-GR" sz="28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χ</a:t>
            </a:r>
            <a:r>
              <a:rPr lang="en-GB" sz="2800" dirty="0">
                <a:solidFill>
                  <a:srgbClr val="CC0000"/>
                </a:solidFill>
              </a:rPr>
              <a:t>PT</a:t>
            </a:r>
            <a:r>
              <a:rPr lang="en-US" sz="2800" dirty="0">
                <a:solidFill>
                  <a:srgbClr val="CC0000"/>
                </a:solidFill>
              </a:rPr>
              <a:t>  </a:t>
            </a:r>
            <a:endParaRPr lang="en-US" sz="1700" b="0" dirty="0">
              <a:solidFill>
                <a:srgbClr val="CC0000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20713" y="3476627"/>
            <a:ext cx="8686800" cy="531810"/>
          </a:xfrm>
          <a:solidFill>
            <a:schemeClr val="bg1"/>
          </a:solidFill>
          <a:ln>
            <a:solidFill>
              <a:srgbClr val="CC0000"/>
            </a:solidFill>
          </a:ln>
        </p:spPr>
        <p:txBody>
          <a:bodyPr>
            <a:normAutofit/>
          </a:bodyPr>
          <a:lstStyle/>
          <a:p>
            <a:r>
              <a:rPr lang="en-GB" dirty="0">
                <a:solidFill>
                  <a:srgbClr val="CC0000"/>
                </a:solidFill>
              </a:rPr>
              <a:t>p</a:t>
            </a:r>
            <a:r>
              <a:rPr lang="en-GB" dirty="0" smtClean="0">
                <a:solidFill>
                  <a:srgbClr val="CC0000"/>
                </a:solidFill>
              </a:rPr>
              <a:t>ion </a:t>
            </a:r>
            <a:r>
              <a:rPr lang="en-GB" dirty="0">
                <a:solidFill>
                  <a:srgbClr val="CC0000"/>
                </a:solidFill>
              </a:rPr>
              <a:t>(and kaon) </a:t>
            </a:r>
            <a:r>
              <a:rPr lang="en-GB" dirty="0" err="1">
                <a:solidFill>
                  <a:srgbClr val="CC0000"/>
                </a:solidFill>
              </a:rPr>
              <a:t>polarisability</a:t>
            </a:r>
            <a:r>
              <a:rPr lang="en-GB" dirty="0">
                <a:solidFill>
                  <a:srgbClr val="CC0000"/>
                </a:solidFill>
              </a:rPr>
              <a:t> </a:t>
            </a:r>
            <a:r>
              <a:rPr lang="en-GB" dirty="0" smtClean="0">
                <a:solidFill>
                  <a:srgbClr val="CC0000"/>
                </a:solidFill>
              </a:rPr>
              <a:t>via  </a:t>
            </a:r>
            <a:r>
              <a:rPr lang="en-GB" sz="2400" dirty="0" err="1">
                <a:solidFill>
                  <a:srgbClr val="CC0000"/>
                </a:solidFill>
              </a:rPr>
              <a:t>Primakoff</a:t>
            </a:r>
            <a:r>
              <a:rPr lang="en-GB" sz="2400" dirty="0">
                <a:solidFill>
                  <a:srgbClr val="CC0000"/>
                </a:solidFill>
              </a:rPr>
              <a:t> scattering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" r="42489"/>
          <a:stretch/>
        </p:blipFill>
        <p:spPr bwMode="auto">
          <a:xfrm>
            <a:off x="5731824" y="1128233"/>
            <a:ext cx="3792235" cy="2194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4" y="1368002"/>
            <a:ext cx="4274217" cy="179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20713" y="4922837"/>
            <a:ext cx="8686800" cy="2286000"/>
            <a:chOff x="1206133" y="4221088"/>
            <a:chExt cx="6997831" cy="1749458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6133" y="4221088"/>
              <a:ext cx="6997831" cy="1749458"/>
            </a:xfrm>
            <a:prstGeom prst="rect">
              <a:avLst/>
            </a:prstGeom>
            <a:noFill/>
            <a:ln w="9525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1206133" y="4221088"/>
              <a:ext cx="2973981" cy="8298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20713" y="4237038"/>
            <a:ext cx="8686800" cy="494505"/>
          </a:xfrm>
          <a:prstGeom prst="rect">
            <a:avLst/>
          </a:prstGeom>
          <a:solidFill>
            <a:schemeClr val="bg1"/>
          </a:solidFill>
          <a:ln w="9525">
            <a:solidFill>
              <a:srgbClr val="CC0000"/>
            </a:solidFill>
            <a:miter lim="800000"/>
            <a:headEnd/>
            <a:tailEnd/>
          </a:ln>
          <a:extLst/>
        </p:spPr>
        <p:txBody>
          <a:bodyPr vert="horz" wrap="square" lIns="100728" tIns="50366" rIns="100728" bIns="50366" numCol="1" anchor="t" anchorCtr="0" compatLnSpc="1">
            <a:prstTxWarp prst="textNoShape">
              <a:avLst/>
            </a:prstTxWarp>
            <a:normAutofit/>
          </a:bodyPr>
          <a:lstStyle>
            <a:lvl1pPr marL="258877" indent="-258877" algn="l" rtl="0" eaLnBrk="0" fontAlgn="base" hangingPunct="0">
              <a:spcBef>
                <a:spcPct val="20000"/>
              </a:spcBef>
              <a:spcAft>
                <a:spcPct val="0"/>
              </a:spcAft>
              <a:defRPr sz="2200" b="1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690925" indent="-18716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2200">
                <a:solidFill>
                  <a:srgbClr val="FF0000"/>
                </a:solidFill>
                <a:latin typeface="+mn-lt"/>
              </a:defRPr>
            </a:lvl2pPr>
            <a:lvl3pPr marL="1192939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96701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4pPr>
            <a:lvl5pPr marL="2200463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5pPr>
            <a:lvl6pPr marL="2704224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6pPr>
            <a:lvl7pPr marL="3207987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7pPr>
            <a:lvl8pPr marL="3711751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8pPr>
            <a:lvl9pPr marL="4215513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9pPr>
          </a:lstStyle>
          <a:p>
            <a:r>
              <a:rPr lang="en-GB" dirty="0" smtClean="0">
                <a:solidFill>
                  <a:srgbClr val="CC0000"/>
                </a:solidFill>
              </a:rPr>
              <a:t>present exp. situation confused </a:t>
            </a:r>
            <a:endParaRPr lang="en-GB" dirty="0">
              <a:solidFill>
                <a:srgbClr val="CC000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620713" y="3475037"/>
            <a:ext cx="8686800" cy="531810"/>
          </a:xfrm>
          <a:prstGeom prst="rect">
            <a:avLst/>
          </a:prstGeom>
          <a:solidFill>
            <a:schemeClr val="bg1"/>
          </a:solidFill>
          <a:ln>
            <a:solidFill>
              <a:srgbClr val="CC0000"/>
            </a:solidFill>
          </a:ln>
          <a:extLst/>
        </p:spPr>
        <p:txBody>
          <a:bodyPr vert="horz" wrap="square" lIns="100728" tIns="50366" rIns="100728" bIns="50366" numCol="1" anchor="t" anchorCtr="0" compatLnSpc="1">
            <a:prstTxWarp prst="textNoShape">
              <a:avLst/>
            </a:prstTxWarp>
            <a:normAutofit/>
          </a:bodyPr>
          <a:lstStyle>
            <a:lvl1pPr marL="258877" indent="-258877" algn="l" rtl="0" eaLnBrk="0" fontAlgn="base" hangingPunct="0">
              <a:spcBef>
                <a:spcPct val="20000"/>
              </a:spcBef>
              <a:spcAft>
                <a:spcPct val="0"/>
              </a:spcAft>
              <a:defRPr sz="2200" b="1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690925" indent="-18716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2200">
                <a:solidFill>
                  <a:srgbClr val="FF0000"/>
                </a:solidFill>
                <a:latin typeface="+mn-lt"/>
              </a:defRPr>
            </a:lvl2pPr>
            <a:lvl3pPr marL="1192939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96701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4pPr>
            <a:lvl5pPr marL="2200463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5pPr>
            <a:lvl6pPr marL="2704224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6pPr>
            <a:lvl7pPr marL="3207987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7pPr>
            <a:lvl8pPr marL="3711751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8pPr>
            <a:lvl9pPr marL="4215513" indent="-1854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FF0000"/>
                </a:solidFill>
                <a:latin typeface="+mn-lt"/>
              </a:defRPr>
            </a:lvl9pPr>
          </a:lstStyle>
          <a:p>
            <a:r>
              <a:rPr lang="en-GB" dirty="0" smtClean="0">
                <a:solidFill>
                  <a:srgbClr val="CC0000"/>
                </a:solidFill>
              </a:rPr>
              <a:t>pion (and </a:t>
            </a:r>
            <a:r>
              <a:rPr lang="en-GB" dirty="0" err="1" smtClean="0">
                <a:solidFill>
                  <a:srgbClr val="CC0000"/>
                </a:solidFill>
              </a:rPr>
              <a:t>kaon</a:t>
            </a:r>
            <a:r>
              <a:rPr lang="en-GB" dirty="0" smtClean="0">
                <a:solidFill>
                  <a:srgbClr val="CC0000"/>
                </a:solidFill>
              </a:rPr>
              <a:t>) </a:t>
            </a:r>
            <a:r>
              <a:rPr lang="en-GB" dirty="0" err="1" smtClean="0">
                <a:solidFill>
                  <a:srgbClr val="CC0000"/>
                </a:solidFill>
              </a:rPr>
              <a:t>polarisability</a:t>
            </a:r>
            <a:r>
              <a:rPr lang="en-GB" dirty="0" smtClean="0">
                <a:solidFill>
                  <a:srgbClr val="CC0000"/>
                </a:solidFill>
              </a:rPr>
              <a:t> via  </a:t>
            </a:r>
            <a:r>
              <a:rPr lang="en-GB" dirty="0" err="1">
                <a:solidFill>
                  <a:srgbClr val="CC0000"/>
                </a:solidFill>
              </a:rPr>
              <a:t>Primakoff</a:t>
            </a:r>
            <a:r>
              <a:rPr lang="en-GB" dirty="0">
                <a:solidFill>
                  <a:srgbClr val="CC0000"/>
                </a:solidFill>
              </a:rPr>
              <a:t> scattering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4381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Rectangle 3"/>
          <p:cNvSpPr>
            <a:spLocks noGrp="1" noChangeArrowheads="1"/>
          </p:cNvSpPr>
          <p:nvPr>
            <p:ph type="title"/>
          </p:nvPr>
        </p:nvSpPr>
        <p:spPr>
          <a:xfrm>
            <a:off x="511178" y="333499"/>
            <a:ext cx="8856260" cy="532593"/>
          </a:xfrm>
        </p:spPr>
        <p:txBody>
          <a:bodyPr lIns="100695" tIns="50350" rIns="100695" bIns="50350"/>
          <a:lstStyle/>
          <a:p>
            <a:pPr eaLnBrk="1" hangingPunct="1"/>
            <a:r>
              <a:rPr lang="en-GB" sz="2800" dirty="0">
                <a:solidFill>
                  <a:srgbClr val="CC0000"/>
                </a:solidFill>
              </a:rPr>
              <a:t>COMPASS hadron programme: Tests of </a:t>
            </a:r>
            <a:r>
              <a:rPr lang="el-GR" sz="28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χ</a:t>
            </a:r>
            <a:r>
              <a:rPr lang="en-GB" sz="2800" dirty="0">
                <a:solidFill>
                  <a:srgbClr val="CC0000"/>
                </a:solidFill>
              </a:rPr>
              <a:t>PT</a:t>
            </a:r>
            <a:r>
              <a:rPr lang="en-US" sz="2800" dirty="0">
                <a:solidFill>
                  <a:srgbClr val="CC0000"/>
                </a:solidFill>
              </a:rPr>
              <a:t>  </a:t>
            </a:r>
            <a:endParaRPr lang="en-US" sz="1700" b="0" dirty="0">
              <a:solidFill>
                <a:srgbClr val="CC0000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44513" y="1036637"/>
            <a:ext cx="8686800" cy="98901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dirty="0">
                <a:solidFill>
                  <a:srgbClr val="CC0000"/>
                </a:solidFill>
              </a:rPr>
              <a:t>p</a:t>
            </a:r>
            <a:r>
              <a:rPr lang="en-GB" dirty="0" smtClean="0">
                <a:solidFill>
                  <a:srgbClr val="CC0000"/>
                </a:solidFill>
              </a:rPr>
              <a:t>ion </a:t>
            </a:r>
            <a:r>
              <a:rPr lang="en-GB" dirty="0" err="1" smtClean="0">
                <a:solidFill>
                  <a:srgbClr val="CC0000"/>
                </a:solidFill>
              </a:rPr>
              <a:t>polarisability</a:t>
            </a:r>
            <a:r>
              <a:rPr lang="en-GB" dirty="0" smtClean="0">
                <a:solidFill>
                  <a:srgbClr val="CC0000"/>
                </a:solidFill>
              </a:rPr>
              <a:t> via  </a:t>
            </a:r>
            <a:r>
              <a:rPr lang="en-GB" sz="2400" dirty="0" err="1">
                <a:solidFill>
                  <a:srgbClr val="CC0000"/>
                </a:solidFill>
              </a:rPr>
              <a:t>Primakoff</a:t>
            </a:r>
            <a:r>
              <a:rPr lang="en-GB" sz="2400" dirty="0">
                <a:solidFill>
                  <a:srgbClr val="CC0000"/>
                </a:solidFill>
              </a:rPr>
              <a:t> scattering</a:t>
            </a:r>
          </a:p>
          <a:p>
            <a:r>
              <a:rPr lang="en-GB" sz="2400" dirty="0">
                <a:solidFill>
                  <a:srgbClr val="CC0000"/>
                </a:solidFill>
              </a:rPr>
              <a:t>preliminary result, 2009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916112" y="2027239"/>
                <a:ext cx="5872789" cy="473789"/>
              </a:xfrm>
              <a:prstGeom prst="rect">
                <a:avLst/>
              </a:prstGeom>
              <a:noFill/>
            </p:spPr>
            <p:txBody>
              <a:bodyPr wrap="none" lIns="91420" tIns="45711" rIns="91420" bIns="45711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sub>
                      </m:sSub>
                      <m:r>
                        <a:rPr lang="en-US" sz="2400" i="1">
                          <a:latin typeface="Cambria Math"/>
                          <a:ea typeface="Cambria Math"/>
                        </a:rPr>
                        <m:t>=1.9 ± 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0.7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𝑠𝑡𝑎𝑡</m:t>
                          </m:r>
                        </m:sub>
                      </m:sSub>
                      <m:r>
                        <a:rPr lang="en-US" sz="2400" i="1">
                          <a:latin typeface="Cambria Math"/>
                          <a:ea typeface="Cambria Math"/>
                        </a:rPr>
                        <m:t> ± 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0.8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𝑠𝑦𝑠𝑡</m:t>
                          </m:r>
                        </m:sub>
                      </m:sSub>
                      <m:r>
                        <a:rPr lang="en-US" sz="2400" i="1">
                          <a:latin typeface="Cambria Math"/>
                          <a:ea typeface="Cambria Math"/>
                        </a:rPr>
                        <m:t> ∙ 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−4</m:t>
                          </m:r>
                        </m:sup>
                      </m:sSup>
                      <m:r>
                        <a:rPr lang="en-US" sz="2400" i="1">
                          <a:latin typeface="Cambria Math"/>
                          <a:ea typeface="Cambria Math"/>
                        </a:rPr>
                        <m:t> 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𝑓𝑚</m:t>
                          </m:r>
                        </m:e>
                        <m:sup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6112" y="2027237"/>
                <a:ext cx="5811719" cy="469872"/>
              </a:xfrm>
              <a:prstGeom prst="rect">
                <a:avLst/>
              </a:prstGeom>
              <a:blipFill rotWithShape="1">
                <a:blip r:embed="rId2"/>
                <a:stretch>
                  <a:fillRect b="-12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58" b="1558"/>
          <a:stretch/>
        </p:blipFill>
        <p:spPr bwMode="auto">
          <a:xfrm>
            <a:off x="1535113" y="2713039"/>
            <a:ext cx="6989880" cy="46031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LNF 19 dicembre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0837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6"/>
          <p:cNvSpPr>
            <a:spLocks noChangeArrowheads="1"/>
          </p:cNvSpPr>
          <p:nvPr/>
        </p:nvSpPr>
        <p:spPr bwMode="auto">
          <a:xfrm>
            <a:off x="0" y="1112840"/>
            <a:ext cx="10080625" cy="64468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695" tIns="50350" rIns="100695" bIns="50350" anchor="ctr"/>
          <a:lstStyle/>
          <a:p>
            <a:pPr defTabSz="1007123" hangingPunct="1">
              <a:lnSpc>
                <a:spcPct val="100000"/>
              </a:lnSpc>
              <a:buClrTx/>
              <a:buSzTx/>
            </a:pPr>
            <a:endParaRPr lang="it-IT" sz="2000"/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841375" y="2255848"/>
            <a:ext cx="9239250" cy="5051425"/>
            <a:chOff x="480" y="1385"/>
            <a:chExt cx="5279" cy="2887"/>
          </a:xfrm>
        </p:grpSpPr>
        <p:pic>
          <p:nvPicPr>
            <p:cNvPr id="19471" name="Picture 3" descr="Layout-3D-1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54"/>
            <a:stretch>
              <a:fillRect/>
            </a:stretch>
          </p:blipFill>
          <p:spPr bwMode="auto">
            <a:xfrm>
              <a:off x="1151" y="1385"/>
              <a:ext cx="4608" cy="2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72" name="Line 6"/>
            <p:cNvSpPr>
              <a:spLocks noChangeShapeType="1"/>
            </p:cNvSpPr>
            <p:nvPr/>
          </p:nvSpPr>
          <p:spPr bwMode="auto">
            <a:xfrm flipV="1">
              <a:off x="1079" y="4118"/>
              <a:ext cx="264" cy="154"/>
            </a:xfrm>
            <a:prstGeom prst="line">
              <a:avLst/>
            </a:prstGeom>
            <a:noFill/>
            <a:ln w="19050">
              <a:solidFill>
                <a:srgbClr val="292929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3" name="Text Box 7"/>
            <p:cNvSpPr txBox="1">
              <a:spLocks noChangeArrowheads="1"/>
            </p:cNvSpPr>
            <p:nvPr/>
          </p:nvSpPr>
          <p:spPr bwMode="auto">
            <a:xfrm>
              <a:off x="480" y="4012"/>
              <a:ext cx="672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>
              <a:spAutoFit/>
            </a:bodyPr>
            <a:lstStyle>
              <a:lvl1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1800" b="1">
                  <a:latin typeface="Times New Roman" pitchFamily="18" charset="0"/>
                </a:rPr>
                <a:t> </a:t>
              </a:r>
              <a:r>
                <a:rPr lang="en-US" sz="1800" b="1">
                  <a:latin typeface="Symbol" pitchFamily="18" charset="2"/>
                </a:rPr>
                <a:t>m</a:t>
              </a:r>
              <a:r>
                <a:rPr lang="en-US" sz="1800" b="1">
                  <a:latin typeface="Times New Roman" pitchFamily="18" charset="0"/>
                </a:rPr>
                <a:t> </a:t>
              </a:r>
              <a:r>
                <a:rPr lang="en-US" sz="1800" b="1"/>
                <a:t>beam</a:t>
              </a:r>
            </a:p>
          </p:txBody>
        </p:sp>
        <p:sp>
          <p:nvSpPr>
            <p:cNvPr id="19474" name="Text Box 13"/>
            <p:cNvSpPr txBox="1">
              <a:spLocks noChangeArrowheads="1"/>
            </p:cNvSpPr>
            <p:nvPr/>
          </p:nvSpPr>
          <p:spPr bwMode="auto">
            <a:xfrm>
              <a:off x="834" y="3431"/>
              <a:ext cx="113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1800" b="1" dirty="0" err="1">
                  <a:solidFill>
                    <a:srgbClr val="CC6600"/>
                  </a:solidFill>
                </a:rPr>
                <a:t>Polarised</a:t>
              </a:r>
              <a:r>
                <a:rPr lang="en-US" sz="1800" b="1" dirty="0">
                  <a:solidFill>
                    <a:srgbClr val="CC6600"/>
                  </a:solidFill>
                </a:rPr>
                <a:t> Target</a:t>
              </a:r>
            </a:p>
          </p:txBody>
        </p:sp>
      </p:grpSp>
      <p:sp>
        <p:nvSpPr>
          <p:cNvPr id="806927" name="Text Box 4"/>
          <p:cNvSpPr txBox="1">
            <a:spLocks noChangeArrowheads="1"/>
          </p:cNvSpPr>
          <p:nvPr/>
        </p:nvSpPr>
        <p:spPr bwMode="auto">
          <a:xfrm>
            <a:off x="3445594" y="5140334"/>
            <a:ext cx="678023" cy="37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695" tIns="50350" rIns="100695" bIns="50350">
            <a:spAutoFit/>
          </a:bodyPr>
          <a:lstStyle>
            <a:lvl1pPr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800" b="1">
                <a:solidFill>
                  <a:srgbClr val="FF0000"/>
                </a:solidFill>
              </a:rPr>
              <a:t>SM1</a:t>
            </a:r>
          </a:p>
        </p:txBody>
      </p:sp>
      <p:sp>
        <p:nvSpPr>
          <p:cNvPr id="806928" name="Text Box 5"/>
          <p:cNvSpPr txBox="1">
            <a:spLocks noChangeArrowheads="1"/>
          </p:cNvSpPr>
          <p:nvPr/>
        </p:nvSpPr>
        <p:spPr bwMode="auto">
          <a:xfrm>
            <a:off x="4787902" y="4167198"/>
            <a:ext cx="747713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695" tIns="50350" rIns="100695" bIns="50350">
            <a:spAutoFit/>
          </a:bodyPr>
          <a:lstStyle>
            <a:lvl1pPr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800" b="1">
                <a:solidFill>
                  <a:srgbClr val="FF0000"/>
                </a:solidFill>
              </a:rPr>
              <a:t>SM2</a:t>
            </a:r>
          </a:p>
        </p:txBody>
      </p: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4705350" y="3863975"/>
            <a:ext cx="5292725" cy="3106738"/>
            <a:chOff x="2736" y="2400"/>
            <a:chExt cx="3024" cy="1776"/>
          </a:xfrm>
        </p:grpSpPr>
        <p:sp>
          <p:nvSpPr>
            <p:cNvPr id="19469" name="Line 25"/>
            <p:cNvSpPr>
              <a:spLocks noChangeShapeType="1"/>
            </p:cNvSpPr>
            <p:nvPr/>
          </p:nvSpPr>
          <p:spPr bwMode="auto">
            <a:xfrm flipV="1">
              <a:off x="2736" y="2400"/>
              <a:ext cx="3024" cy="17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0" name="Rectangle 19"/>
            <p:cNvSpPr>
              <a:spLocks noChangeArrowheads="1"/>
            </p:cNvSpPr>
            <p:nvPr/>
          </p:nvSpPr>
          <p:spPr bwMode="auto">
            <a:xfrm>
              <a:off x="4224" y="3120"/>
              <a:ext cx="672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/>
            <a:p>
              <a:pPr marL="258520" indent="-258520" defTabSz="1007123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</a:pPr>
              <a:r>
                <a:rPr lang="en-US" sz="2000" b="1"/>
                <a:t>~ 50 m</a:t>
              </a:r>
            </a:p>
          </p:txBody>
        </p:sp>
      </p:grpSp>
      <p:cxnSp>
        <p:nvCxnSpPr>
          <p:cNvPr id="19" name="Straight Connector 18"/>
          <p:cNvCxnSpPr/>
          <p:nvPr/>
        </p:nvCxnSpPr>
        <p:spPr bwMode="auto">
          <a:xfrm>
            <a:off x="620712" y="808038"/>
            <a:ext cx="945991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itle 26"/>
          <p:cNvSpPr txBox="1">
            <a:spLocks/>
          </p:cNvSpPr>
          <p:nvPr/>
        </p:nvSpPr>
        <p:spPr bwMode="auto">
          <a:xfrm>
            <a:off x="544513" y="354376"/>
            <a:ext cx="8483600" cy="502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695" tIns="50350" rIns="100695" bIns="50350" numCol="1" anchor="ctr" anchorCtr="0" compatLnSpc="1">
            <a:prstTxWarp prst="textNoShape">
              <a:avLst/>
            </a:prstTxWarp>
            <a:spAutoFit/>
          </a:bodyPr>
          <a:lstStyle>
            <a:lvl1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2pPr>
            <a:lvl3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3pPr>
            <a:lvl4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4pPr>
            <a:lvl5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457200" algn="l" defTabSz="1008063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914400" algn="l" defTabSz="1008063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1371600" algn="l" defTabSz="1008063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1828800" algn="l" defTabSz="1008063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smtClean="0">
                <a:solidFill>
                  <a:srgbClr val="000099"/>
                </a:solidFill>
              </a:rPr>
              <a:t>Lo </a:t>
            </a:r>
            <a:r>
              <a:rPr lang="en-US" sz="2800" dirty="0" err="1" smtClean="0">
                <a:solidFill>
                  <a:srgbClr val="000099"/>
                </a:solidFill>
              </a:rPr>
              <a:t>Spettrometro</a:t>
            </a:r>
            <a:endParaRPr lang="en-US" sz="2800" dirty="0">
              <a:solidFill>
                <a:srgbClr val="000099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544512" y="1058867"/>
            <a:ext cx="4646610" cy="226377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lIns="100695" tIns="50350" rIns="100695" bIns="50350"/>
          <a:lstStyle/>
          <a:p>
            <a:pPr defTabSz="1007123" hangingPunct="1">
              <a:lnSpc>
                <a:spcPct val="100000"/>
              </a:lnSpc>
              <a:spcBef>
                <a:spcPts val="400"/>
              </a:spcBef>
              <a:buClrTx/>
              <a:buSzTx/>
              <a:defRPr/>
            </a:pPr>
            <a:r>
              <a:rPr lang="en-US" sz="2000" b="1" dirty="0" err="1" smtClean="0">
                <a:solidFill>
                  <a:srgbClr val="000099"/>
                </a:solidFill>
              </a:rPr>
              <a:t>disegnato</a:t>
            </a:r>
            <a:r>
              <a:rPr lang="en-US" sz="2000" b="1" dirty="0" smtClean="0">
                <a:solidFill>
                  <a:srgbClr val="000099"/>
                </a:solidFill>
              </a:rPr>
              <a:t> per</a:t>
            </a:r>
            <a:endParaRPr lang="en-US" sz="2000" b="1" dirty="0">
              <a:solidFill>
                <a:srgbClr val="000099"/>
              </a:solidFill>
            </a:endParaRPr>
          </a:p>
          <a:p>
            <a:pPr marL="176047" indent="-176047" defTabSz="1007123" hangingPunct="1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Char char="•"/>
              <a:defRPr/>
            </a:pPr>
            <a:r>
              <a:rPr lang="en-US" sz="2000" b="1" dirty="0" err="1" smtClean="0">
                <a:solidFill>
                  <a:srgbClr val="000099"/>
                </a:solidFill>
              </a:rPr>
              <a:t>usare</a:t>
            </a:r>
            <a:r>
              <a:rPr lang="en-US" sz="2000" b="1" dirty="0" smtClean="0">
                <a:solidFill>
                  <a:srgbClr val="000099"/>
                </a:solidFill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</a:rPr>
              <a:t>fasci</a:t>
            </a:r>
            <a:r>
              <a:rPr lang="en-US" sz="2000" b="1" dirty="0" smtClean="0">
                <a:solidFill>
                  <a:srgbClr val="000099"/>
                </a:solidFill>
              </a:rPr>
              <a:t> di </a:t>
            </a:r>
            <a:r>
              <a:rPr lang="en-US" sz="2000" b="1" dirty="0" err="1" smtClean="0">
                <a:solidFill>
                  <a:srgbClr val="000099"/>
                </a:solidFill>
              </a:rPr>
              <a:t>alta</a:t>
            </a:r>
            <a:r>
              <a:rPr lang="en-US" sz="2000" b="1" dirty="0" smtClean="0">
                <a:solidFill>
                  <a:srgbClr val="000099"/>
                </a:solidFill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</a:rPr>
              <a:t>energia</a:t>
            </a:r>
            <a:endParaRPr lang="en-US" sz="2000" b="1" dirty="0" smtClean="0">
              <a:solidFill>
                <a:srgbClr val="000099"/>
              </a:solidFill>
            </a:endParaRPr>
          </a:p>
          <a:p>
            <a:pPr defTabSz="1007123" hangingPunct="1">
              <a:lnSpc>
                <a:spcPct val="100000"/>
              </a:lnSpc>
              <a:spcBef>
                <a:spcPts val="400"/>
              </a:spcBef>
              <a:buClrTx/>
              <a:buSzTx/>
              <a:defRPr/>
            </a:pPr>
            <a:r>
              <a:rPr lang="en-US" sz="2000" b="1" dirty="0" smtClean="0">
                <a:solidFill>
                  <a:srgbClr val="000099"/>
                </a:solidFill>
              </a:rPr>
              <a:t>	</a:t>
            </a:r>
            <a:r>
              <a:rPr lang="el-GR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μ</a:t>
            </a:r>
            <a:r>
              <a:rPr lang="en-US" sz="2000" dirty="0" smtClean="0">
                <a:solidFill>
                  <a:srgbClr val="000099"/>
                </a:solidFill>
              </a:rPr>
              <a:t>, </a:t>
            </a:r>
            <a:r>
              <a:rPr lang="el-GR" sz="2400" dirty="0" smtClean="0">
                <a:solidFill>
                  <a:srgbClr val="000099"/>
                </a:solidFill>
                <a:latin typeface="Times New Roman"/>
                <a:cs typeface="Times New Roman"/>
              </a:rPr>
              <a:t>π</a:t>
            </a:r>
            <a:r>
              <a:rPr lang="en-US" sz="2000" dirty="0" smtClean="0">
                <a:solidFill>
                  <a:srgbClr val="000099"/>
                </a:solidFill>
              </a:rPr>
              <a:t>, p, K da 100 a 200 </a:t>
            </a:r>
            <a:r>
              <a:rPr lang="en-US" sz="2000" dirty="0" err="1" smtClean="0">
                <a:solidFill>
                  <a:srgbClr val="000099"/>
                </a:solidFill>
              </a:rPr>
              <a:t>GeV</a:t>
            </a:r>
            <a:endParaRPr lang="en-US" sz="2000" dirty="0">
              <a:solidFill>
                <a:srgbClr val="000099"/>
              </a:solidFill>
            </a:endParaRPr>
          </a:p>
          <a:p>
            <a:pPr marL="176047" indent="-176047" defTabSz="1007123" hangingPunct="1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Char char="•"/>
              <a:defRPr/>
            </a:pPr>
            <a:r>
              <a:rPr lang="en-US" sz="2000" b="1" dirty="0" err="1" smtClean="0">
                <a:solidFill>
                  <a:srgbClr val="000099"/>
                </a:solidFill>
              </a:rPr>
              <a:t>avere</a:t>
            </a:r>
            <a:r>
              <a:rPr lang="en-US" sz="2000" b="1" dirty="0" smtClean="0">
                <a:solidFill>
                  <a:srgbClr val="000099"/>
                </a:solidFill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</a:rPr>
              <a:t>grande</a:t>
            </a:r>
            <a:r>
              <a:rPr lang="en-US" sz="2000" b="1" dirty="0" smtClean="0">
                <a:solidFill>
                  <a:srgbClr val="000099"/>
                </a:solidFill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</a:rPr>
              <a:t>accentanza</a:t>
            </a:r>
            <a:r>
              <a:rPr lang="en-US" sz="2000" b="1" dirty="0" smtClean="0">
                <a:solidFill>
                  <a:srgbClr val="000099"/>
                </a:solidFill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</a:rPr>
              <a:t>angolare</a:t>
            </a:r>
            <a:endParaRPr lang="en-US" sz="2000" b="1" dirty="0">
              <a:solidFill>
                <a:srgbClr val="000099"/>
              </a:solidFill>
            </a:endParaRPr>
          </a:p>
          <a:p>
            <a:pPr marL="176047" indent="-176047" defTabSz="1007123" hangingPunct="1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Char char="•"/>
              <a:defRPr/>
            </a:pPr>
            <a:r>
              <a:rPr lang="en-US" sz="2000" b="1" dirty="0" err="1" smtClean="0">
                <a:solidFill>
                  <a:srgbClr val="000099"/>
                </a:solidFill>
              </a:rPr>
              <a:t>coprire</a:t>
            </a:r>
            <a:r>
              <a:rPr lang="en-US" sz="2000" b="1" dirty="0" smtClean="0">
                <a:solidFill>
                  <a:srgbClr val="000099"/>
                </a:solidFill>
              </a:rPr>
              <a:t> un </a:t>
            </a:r>
            <a:r>
              <a:rPr lang="en-US" sz="2000" b="1" dirty="0" err="1" smtClean="0">
                <a:solidFill>
                  <a:srgbClr val="000099"/>
                </a:solidFill>
              </a:rPr>
              <a:t>ampio</a:t>
            </a:r>
            <a:r>
              <a:rPr lang="en-US" sz="2000" b="1" dirty="0" smtClean="0">
                <a:solidFill>
                  <a:srgbClr val="000099"/>
                </a:solidFill>
              </a:rPr>
              <a:t> range </a:t>
            </a:r>
            <a:r>
              <a:rPr lang="en-US" sz="2000" b="1" dirty="0" err="1" smtClean="0">
                <a:solidFill>
                  <a:srgbClr val="000099"/>
                </a:solidFill>
              </a:rPr>
              <a:t>cinematico</a:t>
            </a:r>
            <a:endParaRPr lang="en-US" sz="2000" b="1" dirty="0">
              <a:solidFill>
                <a:srgbClr val="000099"/>
              </a:solidFill>
            </a:endParaRPr>
          </a:p>
        </p:txBody>
      </p:sp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544512" y="3163888"/>
            <a:ext cx="4265613" cy="1454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695" tIns="50350" rIns="100695" bIns="50350"/>
          <a:lstStyle/>
          <a:p>
            <a:pPr marL="258520" indent="-258520" defTabSz="1007123" hangingPunct="1">
              <a:lnSpc>
                <a:spcPct val="100000"/>
              </a:lnSpc>
              <a:spcBef>
                <a:spcPct val="20000"/>
              </a:spcBef>
              <a:buClrTx/>
              <a:buSzTx/>
            </a:pPr>
            <a:r>
              <a:rPr lang="en-US" sz="2000" b="1" dirty="0" smtClean="0">
                <a:solidFill>
                  <a:srgbClr val="003366"/>
                </a:solidFill>
              </a:rPr>
              <a:t>tracking detectors di </a:t>
            </a:r>
            <a:r>
              <a:rPr lang="en-US" sz="2000" b="1" dirty="0" err="1" smtClean="0">
                <a:solidFill>
                  <a:srgbClr val="003366"/>
                </a:solidFill>
              </a:rPr>
              <a:t>diverso</a:t>
            </a:r>
            <a:r>
              <a:rPr lang="en-US" sz="2000" b="1" dirty="0" smtClean="0">
                <a:solidFill>
                  <a:srgbClr val="003366"/>
                </a:solidFill>
              </a:rPr>
              <a:t> </a:t>
            </a:r>
            <a:r>
              <a:rPr lang="en-US" sz="2000" b="1" dirty="0" err="1" smtClean="0">
                <a:solidFill>
                  <a:srgbClr val="003366"/>
                </a:solidFill>
              </a:rPr>
              <a:t>tipo</a:t>
            </a:r>
            <a:endParaRPr lang="en-US" sz="2000" b="1" dirty="0">
              <a:solidFill>
                <a:srgbClr val="003366"/>
              </a:solidFill>
            </a:endParaRPr>
          </a:p>
          <a:p>
            <a:pPr marL="258520" indent="-258520" defTabSz="1007123" hangingPunct="1">
              <a:lnSpc>
                <a:spcPct val="100000"/>
              </a:lnSpc>
              <a:spcBef>
                <a:spcPct val="20000"/>
              </a:spcBef>
              <a:buClrTx/>
              <a:buSzTx/>
            </a:pPr>
            <a:r>
              <a:rPr lang="en-US" sz="1800" b="1" dirty="0">
                <a:solidFill>
                  <a:srgbClr val="5F5F5F"/>
                </a:solidFill>
              </a:rPr>
              <a:t>	</a:t>
            </a:r>
            <a:r>
              <a:rPr lang="en-US" sz="1800" b="1" dirty="0" err="1" smtClean="0">
                <a:solidFill>
                  <a:srgbClr val="5F5F5F"/>
                </a:solidFill>
              </a:rPr>
              <a:t>adatti</a:t>
            </a:r>
            <a:r>
              <a:rPr lang="en-US" sz="1800" b="1" dirty="0" smtClean="0">
                <a:solidFill>
                  <a:srgbClr val="5F5F5F"/>
                </a:solidFill>
              </a:rPr>
              <a:t> </a:t>
            </a:r>
            <a:r>
              <a:rPr lang="en-US" sz="1800" b="1" dirty="0" err="1" smtClean="0">
                <a:solidFill>
                  <a:srgbClr val="5F5F5F"/>
                </a:solidFill>
              </a:rPr>
              <a:t>ai</a:t>
            </a:r>
            <a:r>
              <a:rPr lang="en-US" sz="1800" b="1" dirty="0" smtClean="0">
                <a:solidFill>
                  <a:srgbClr val="5F5F5F"/>
                </a:solidFill>
              </a:rPr>
              <a:t> </a:t>
            </a:r>
            <a:r>
              <a:rPr lang="en-US" sz="1800" b="1" dirty="0" err="1" smtClean="0">
                <a:solidFill>
                  <a:srgbClr val="5F5F5F"/>
                </a:solidFill>
              </a:rPr>
              <a:t>diversi</a:t>
            </a:r>
            <a:r>
              <a:rPr lang="en-US" sz="1800" b="1" dirty="0" smtClean="0">
                <a:solidFill>
                  <a:srgbClr val="5F5F5F"/>
                </a:solidFill>
              </a:rPr>
              <a:t> </a:t>
            </a:r>
            <a:r>
              <a:rPr lang="en-US" sz="1800" b="1" dirty="0" err="1" smtClean="0">
                <a:solidFill>
                  <a:srgbClr val="5F5F5F"/>
                </a:solidFill>
              </a:rPr>
              <a:t>flussi</a:t>
            </a:r>
            <a:r>
              <a:rPr lang="en-US" sz="1800" b="1" dirty="0" smtClean="0">
                <a:solidFill>
                  <a:srgbClr val="5F5F5F"/>
                </a:solidFill>
              </a:rPr>
              <a:t> di </a:t>
            </a:r>
            <a:r>
              <a:rPr lang="en-US" sz="1800" b="1" dirty="0" err="1" smtClean="0">
                <a:solidFill>
                  <a:srgbClr val="5F5F5F"/>
                </a:solidFill>
              </a:rPr>
              <a:t>particelle</a:t>
            </a:r>
            <a:r>
              <a:rPr lang="en-US" sz="1800" b="1" dirty="0" smtClean="0">
                <a:solidFill>
                  <a:srgbClr val="5F5F5F"/>
                </a:solidFill>
              </a:rPr>
              <a:t> da </a:t>
            </a:r>
            <a:r>
              <a:rPr lang="el-GR" sz="1800" b="1" dirty="0" smtClean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sz="1800" b="1" dirty="0" smtClean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= 0 a</a:t>
            </a:r>
            <a:r>
              <a:rPr lang="en-US" sz="1800" b="1" dirty="0" smtClean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800" b="1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sz="1800" b="1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≈ </a:t>
            </a:r>
            <a:r>
              <a:rPr lang="en-US" sz="1800" b="1" dirty="0">
                <a:solidFill>
                  <a:srgbClr val="5F5F5F"/>
                </a:solidFill>
                <a:cs typeface="Times New Roman" pitchFamily="18" charset="0"/>
              </a:rPr>
              <a:t>200 </a:t>
            </a:r>
            <a:r>
              <a:rPr lang="en-US" sz="1800" b="1" dirty="0" err="1">
                <a:solidFill>
                  <a:srgbClr val="5F5F5F"/>
                </a:solidFill>
                <a:cs typeface="Times New Roman" pitchFamily="18" charset="0"/>
              </a:rPr>
              <a:t>mrad</a:t>
            </a:r>
            <a:r>
              <a:rPr lang="en-US" sz="1800" b="1" dirty="0">
                <a:solidFill>
                  <a:srgbClr val="5F5F5F"/>
                </a:solidFill>
                <a:cs typeface="Times New Roman" pitchFamily="18" charset="0"/>
              </a:rPr>
              <a:t> </a:t>
            </a:r>
            <a:r>
              <a:rPr lang="en-US" sz="1800" b="1" dirty="0" smtClean="0">
                <a:solidFill>
                  <a:srgbClr val="5F5F5F"/>
                </a:solidFill>
                <a:cs typeface="Times New Roman" pitchFamily="18" charset="0"/>
              </a:rPr>
              <a:t>con </a:t>
            </a:r>
            <a:r>
              <a:rPr lang="en-US" sz="1800" b="1" dirty="0" err="1" smtClean="0">
                <a:solidFill>
                  <a:srgbClr val="5F5F5F"/>
                </a:solidFill>
                <a:cs typeface="Times New Roman" pitchFamily="18" charset="0"/>
              </a:rPr>
              <a:t>buona</a:t>
            </a:r>
            <a:r>
              <a:rPr lang="en-US" sz="1800" b="1" dirty="0" smtClean="0">
                <a:solidFill>
                  <a:srgbClr val="5F5F5F"/>
                </a:solidFill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5F5F5F"/>
                </a:solidFill>
                <a:cs typeface="Times New Roman" pitchFamily="18" charset="0"/>
              </a:rPr>
              <a:t>accettanza</a:t>
            </a:r>
            <a:r>
              <a:rPr lang="en-US" sz="1800" b="1" dirty="0" smtClean="0">
                <a:solidFill>
                  <a:srgbClr val="5F5F5F"/>
                </a:solidFill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5F5F5F"/>
                </a:solidFill>
                <a:cs typeface="Times New Roman" pitchFamily="18" charset="0"/>
              </a:rPr>
              <a:t>angolare</a:t>
            </a:r>
            <a:endParaRPr lang="en-US" sz="1800" b="1" dirty="0" smtClean="0">
              <a:solidFill>
                <a:srgbClr val="5F5F5F"/>
              </a:solidFill>
              <a:cs typeface="Times New Roman" pitchFamily="18" charset="0"/>
            </a:endParaRPr>
          </a:p>
        </p:txBody>
      </p:sp>
      <p:grpSp>
        <p:nvGrpSpPr>
          <p:cNvPr id="24" name="Group 32"/>
          <p:cNvGrpSpPr>
            <a:grpSpLocks/>
          </p:cNvGrpSpPr>
          <p:nvPr/>
        </p:nvGrpSpPr>
        <p:grpSpPr bwMode="auto">
          <a:xfrm>
            <a:off x="544770" y="3829061"/>
            <a:ext cx="9548719" cy="2080297"/>
            <a:chOff x="311" y="2284"/>
            <a:chExt cx="5455" cy="1189"/>
          </a:xfrm>
        </p:grpSpPr>
        <p:sp>
          <p:nvSpPr>
            <p:cNvPr id="25" name="Text Box 8"/>
            <p:cNvSpPr txBox="1">
              <a:spLocks noChangeArrowheads="1"/>
            </p:cNvSpPr>
            <p:nvPr/>
          </p:nvSpPr>
          <p:spPr bwMode="auto">
            <a:xfrm>
              <a:off x="3401" y="3254"/>
              <a:ext cx="734" cy="2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1800" b="1">
                  <a:solidFill>
                    <a:srgbClr val="990000"/>
                  </a:solidFill>
                </a:rPr>
                <a:t>MuonWall</a:t>
              </a:r>
            </a:p>
          </p:txBody>
        </p:sp>
        <p:sp>
          <p:nvSpPr>
            <p:cNvPr id="26" name="Text Box 9"/>
            <p:cNvSpPr txBox="1">
              <a:spLocks noChangeArrowheads="1"/>
            </p:cNvSpPr>
            <p:nvPr/>
          </p:nvSpPr>
          <p:spPr bwMode="auto">
            <a:xfrm>
              <a:off x="5032" y="2284"/>
              <a:ext cx="734" cy="2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1800" b="1">
                  <a:solidFill>
                    <a:srgbClr val="990000"/>
                  </a:solidFill>
                </a:rPr>
                <a:t>MuonWall</a:t>
              </a:r>
            </a:p>
          </p:txBody>
        </p:sp>
        <p:sp>
          <p:nvSpPr>
            <p:cNvPr id="27" name="Text Box 10"/>
            <p:cNvSpPr txBox="1">
              <a:spLocks noChangeArrowheads="1"/>
            </p:cNvSpPr>
            <p:nvPr/>
          </p:nvSpPr>
          <p:spPr bwMode="auto">
            <a:xfrm>
              <a:off x="2063" y="2726"/>
              <a:ext cx="608" cy="2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1800" b="1">
                  <a:solidFill>
                    <a:srgbClr val="0033CC"/>
                  </a:solidFill>
                </a:rPr>
                <a:t>E/HCAL</a:t>
              </a:r>
              <a:endParaRPr lang="en-US" sz="1800" b="1">
                <a:solidFill>
                  <a:srgbClr val="33CCCC"/>
                </a:solidFill>
              </a:endParaRPr>
            </a:p>
          </p:txBody>
        </p:sp>
        <p:sp>
          <p:nvSpPr>
            <p:cNvPr id="28" name="Text Box 11"/>
            <p:cNvSpPr txBox="1">
              <a:spLocks noChangeArrowheads="1"/>
            </p:cNvSpPr>
            <p:nvPr/>
          </p:nvSpPr>
          <p:spPr bwMode="auto">
            <a:xfrm>
              <a:off x="4703" y="2678"/>
              <a:ext cx="608" cy="2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1800" b="1">
                  <a:solidFill>
                    <a:srgbClr val="0033CC"/>
                  </a:solidFill>
                </a:rPr>
                <a:t>E/HCAL</a:t>
              </a:r>
              <a:endParaRPr lang="en-US" sz="1800" b="1">
                <a:solidFill>
                  <a:srgbClr val="33CCCC"/>
                </a:solidFill>
              </a:endParaRPr>
            </a:p>
          </p:txBody>
        </p:sp>
        <p:sp>
          <p:nvSpPr>
            <p:cNvPr id="29" name="Rectangle 19"/>
            <p:cNvSpPr>
              <a:spLocks noChangeArrowheads="1"/>
            </p:cNvSpPr>
            <p:nvPr/>
          </p:nvSpPr>
          <p:spPr bwMode="auto">
            <a:xfrm>
              <a:off x="311" y="2787"/>
              <a:ext cx="17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/>
            <a:p>
              <a:pPr marL="258520" indent="-258520" defTabSz="1007123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</a:pPr>
              <a:r>
                <a:rPr lang="en-US" sz="2000" b="1" dirty="0" err="1" smtClean="0">
                  <a:solidFill>
                    <a:srgbClr val="000099"/>
                  </a:solidFill>
                </a:rPr>
                <a:t>calorimetria</a:t>
              </a:r>
              <a:r>
                <a:rPr lang="en-US" sz="2000" b="1" dirty="0" smtClean="0">
                  <a:solidFill>
                    <a:srgbClr val="000099"/>
                  </a:solidFill>
                </a:rPr>
                <a:t>, </a:t>
              </a:r>
              <a:r>
                <a:rPr lang="el-GR" sz="20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μ</a:t>
              </a:r>
              <a:r>
                <a:rPr lang="en-US" sz="2000" b="1" dirty="0">
                  <a:solidFill>
                    <a:srgbClr val="C00000"/>
                  </a:solidFill>
                </a:rPr>
                <a:t>ID</a:t>
              </a:r>
            </a:p>
          </p:txBody>
        </p:sp>
      </p:grpSp>
      <p:sp>
        <p:nvSpPr>
          <p:cNvPr id="30" name="Rectangle 19"/>
          <p:cNvSpPr>
            <a:spLocks noChangeArrowheads="1"/>
          </p:cNvSpPr>
          <p:nvPr/>
        </p:nvSpPr>
        <p:spPr bwMode="auto">
          <a:xfrm>
            <a:off x="5497511" y="1036638"/>
            <a:ext cx="4500563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695" tIns="50350" rIns="100695" bIns="50350"/>
          <a:lstStyle/>
          <a:p>
            <a:pPr defTabSz="1007123" hangingPunct="1">
              <a:lnSpc>
                <a:spcPct val="100000"/>
              </a:lnSpc>
              <a:spcBef>
                <a:spcPct val="20000"/>
              </a:spcBef>
              <a:buClr>
                <a:srgbClr val="3366CC"/>
              </a:buClr>
              <a:buSzTx/>
              <a:defRPr/>
            </a:pPr>
            <a:r>
              <a:rPr lang="en-US" sz="2000" b="1" dirty="0" smtClean="0">
                <a:solidFill>
                  <a:srgbClr val="3366CC"/>
                </a:solidFill>
              </a:rPr>
              <a:t>due </a:t>
            </a:r>
            <a:r>
              <a:rPr lang="en-US" sz="2000" b="1" dirty="0" err="1" smtClean="0">
                <a:solidFill>
                  <a:srgbClr val="3366CC"/>
                </a:solidFill>
              </a:rPr>
              <a:t>stadi</a:t>
            </a:r>
            <a:endParaRPr lang="en-US" sz="2000" b="1" dirty="0" smtClean="0">
              <a:solidFill>
                <a:srgbClr val="3366CC"/>
              </a:solidFill>
            </a:endParaRPr>
          </a:p>
          <a:p>
            <a:pPr marL="176047" indent="-176047" defTabSz="1007123" hangingPunct="1">
              <a:lnSpc>
                <a:spcPct val="100000"/>
              </a:lnSpc>
              <a:spcBef>
                <a:spcPct val="20000"/>
              </a:spcBef>
              <a:buClr>
                <a:srgbClr val="3366CC"/>
              </a:buClr>
              <a:buSzTx/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srgbClr val="3366CC"/>
                </a:solidFill>
              </a:rPr>
              <a:t>Large </a:t>
            </a:r>
            <a:r>
              <a:rPr lang="en-US" sz="2000" b="1" dirty="0">
                <a:solidFill>
                  <a:srgbClr val="3366CC"/>
                </a:solidFill>
              </a:rPr>
              <a:t>Angle Spectrometer (</a:t>
            </a:r>
            <a:r>
              <a:rPr lang="en-US" sz="2000" b="1" dirty="0">
                <a:solidFill>
                  <a:srgbClr val="FF0000"/>
                </a:solidFill>
              </a:rPr>
              <a:t>SM1</a:t>
            </a:r>
            <a:r>
              <a:rPr lang="en-US" sz="2000" b="1" dirty="0">
                <a:solidFill>
                  <a:srgbClr val="3366CC"/>
                </a:solidFill>
              </a:rPr>
              <a:t>) </a:t>
            </a:r>
          </a:p>
          <a:p>
            <a:pPr marL="176047" indent="-176047" defTabSz="1007123" hangingPunct="1">
              <a:lnSpc>
                <a:spcPct val="100000"/>
              </a:lnSpc>
              <a:spcBef>
                <a:spcPct val="20000"/>
              </a:spcBef>
              <a:buClr>
                <a:srgbClr val="3366CC"/>
              </a:buClr>
              <a:buSzTx/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rgbClr val="3366CC"/>
                </a:solidFill>
              </a:rPr>
              <a:t>Small Angle Spectrometer (</a:t>
            </a:r>
            <a:r>
              <a:rPr lang="en-US" sz="2000" b="1" dirty="0">
                <a:solidFill>
                  <a:srgbClr val="FF0000"/>
                </a:solidFill>
              </a:rPr>
              <a:t>SM2</a:t>
            </a:r>
            <a:r>
              <a:rPr lang="en-US" sz="2000" b="1" dirty="0">
                <a:solidFill>
                  <a:srgbClr val="3366CC"/>
                </a:solidFill>
              </a:rPr>
              <a:t>)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F. Bradamante</a:t>
            </a:r>
            <a:endParaRPr lang="en-US" dirty="0"/>
          </a:p>
        </p:txBody>
      </p:sp>
      <p:pic>
        <p:nvPicPr>
          <p:cNvPr id="31" name="Picture 6" descr="D:\talks\icons\compass_logo_125x125.png"/>
          <p:cNvPicPr>
            <a:picLocks noChangeAspect="1" noChangeArrowheads="1"/>
          </p:cNvPicPr>
          <p:nvPr/>
        </p:nvPicPr>
        <p:blipFill>
          <a:blip r:embed="rId4">
            <a:lum bright="30000"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433" y="5608637"/>
            <a:ext cx="1355045" cy="1355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6249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include{mycommands}&#10;\include{mycolors}&#10;\begin{document}&#10;$\blue\frac{1}{2}=\frac{1}{2}\Delta\Sigma+\Delta G+ L_z$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180.0004"/>
  <p:tag name="PICTUREFILESIZE" val="5464"/>
</p:tagLst>
</file>

<file path=ppt/theme/theme1.xml><?xml version="1.0" encoding="utf-8"?>
<a:theme xmlns:a="http://schemas.openxmlformats.org/drawingml/2006/main" name="4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6600"/>
      </a:hlink>
      <a:folHlink>
        <a:srgbClr val="B2B2B2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6600"/>
      </a:hlink>
      <a:folHlink>
        <a:srgbClr val="B2B2B2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31397</TotalTime>
  <Words>2627</Words>
  <Application>Microsoft Office PowerPoint</Application>
  <PresentationFormat>Custom</PresentationFormat>
  <Paragraphs>816</Paragraphs>
  <Slides>82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82</vt:i4>
      </vt:variant>
    </vt:vector>
  </HeadingPairs>
  <TitlesOfParts>
    <vt:vector size="98" baseType="lpstr">
      <vt:lpstr>Arial</vt:lpstr>
      <vt:lpstr>Times New Roman</vt:lpstr>
      <vt:lpstr>ＭＳ Ｐゴシック</vt:lpstr>
      <vt:lpstr>ＭＳ ゴシック</vt:lpstr>
      <vt:lpstr>Verdana</vt:lpstr>
      <vt:lpstr>Symbol</vt:lpstr>
      <vt:lpstr>Calibri</vt:lpstr>
      <vt:lpstr>Times</vt:lpstr>
      <vt:lpstr>Wingdings</vt:lpstr>
      <vt:lpstr>Wingdings 3</vt:lpstr>
      <vt:lpstr>Arial Black</vt:lpstr>
      <vt:lpstr>Cambria Math</vt:lpstr>
      <vt:lpstr>4_Default Design</vt:lpstr>
      <vt:lpstr>5_Default Design</vt:lpstr>
      <vt:lpstr>Clip</vt:lpstr>
      <vt:lpstr>Equation</vt:lpstr>
      <vt:lpstr>L’Esperimento  COMPASS al CERN</vt:lpstr>
      <vt:lpstr>PowerPoint Presentation</vt:lpstr>
      <vt:lpstr>PowerPoint Presentation</vt:lpstr>
      <vt:lpstr>Physics Case di COMPASS … da un talk a SPIN 2000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il bersaglio polarizzato     (&gt;2005)</vt:lpstr>
      <vt:lpstr>il bersaglio polarizzato     (&gt;2005)</vt:lpstr>
      <vt:lpstr>unicita’ di COMPASS</vt:lpstr>
      <vt:lpstr>Data Taking</vt:lpstr>
      <vt:lpstr>Data Taking</vt:lpstr>
      <vt:lpstr>PowerPoint Presentation</vt:lpstr>
      <vt:lpstr>Spettroscopia Adronica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p-p0p0</vt:lpstr>
      <vt:lpstr>PowerPoint Presentation</vt:lpstr>
      <vt:lpstr>PowerPoint Presentation</vt:lpstr>
      <vt:lpstr>PowerPoint Presentation</vt:lpstr>
      <vt:lpstr>PowerPoint Presentation</vt:lpstr>
      <vt:lpstr>matrice densita’  di spin</vt:lpstr>
      <vt:lpstr>PowerPoint Presentation</vt:lpstr>
      <vt:lpstr>Il Contributo dei Quark allo Spin del Nucleone</vt:lpstr>
      <vt:lpstr>Il Contributo dei Quark allo Spin del Nucleone</vt:lpstr>
      <vt:lpstr>alcuni risultati</vt:lpstr>
      <vt:lpstr>La Funzione di Struttura g1(x,Q2)</vt:lpstr>
      <vt:lpstr>La Funzione di Struttura g1(x,Q2)</vt:lpstr>
      <vt:lpstr>PowerPoint Presentation</vt:lpstr>
      <vt:lpstr>PowerPoint Presentation</vt:lpstr>
      <vt:lpstr>PowerPoint Presentation</vt:lpstr>
      <vt:lpstr>Il Contributo del Gluone allo Spin del Nucleone</vt:lpstr>
      <vt:lpstr>PowerPoint Presentation</vt:lpstr>
      <vt:lpstr>Il Contributo del Gluone allo Spin del Nucleone</vt:lpstr>
      <vt:lpstr>il Puzzle DELLO SPIN</vt:lpstr>
      <vt:lpstr>PowerPoint Presentation</vt:lpstr>
      <vt:lpstr>PowerPoint Presentation</vt:lpstr>
      <vt:lpstr>PowerPoint Presentation</vt:lpstr>
      <vt:lpstr>Semi-Inclusive Deep Inelastic Scattering</vt:lpstr>
      <vt:lpstr>cosa abbiamo misurato</vt:lpstr>
      <vt:lpstr>trasversita’</vt:lpstr>
      <vt:lpstr>PowerPoint Presentation</vt:lpstr>
      <vt:lpstr>PowerPoint Presentation</vt:lpstr>
      <vt:lpstr>PowerPoint Presentation</vt:lpstr>
      <vt:lpstr>MOMENTO TRASVERSO INTRINSECO          TMD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Generalized Parton Distribution (GPD)</vt:lpstr>
      <vt:lpstr>PowerPoint Presentation</vt:lpstr>
      <vt:lpstr>cosa rende COMPASS unico</vt:lpstr>
      <vt:lpstr>accedere alle GPD</vt:lpstr>
      <vt:lpstr>DVCS</vt:lpstr>
      <vt:lpstr>BH e DVCS con Eμ= 160 GeV</vt:lpstr>
      <vt:lpstr>BH e DVCS con Eμ= 160 GeV</vt:lpstr>
      <vt:lpstr>BH e DVCS con Eμ= 160 GeV</vt:lpstr>
      <vt:lpstr>dimensione trasversa del nucleone</vt:lpstr>
      <vt:lpstr>PowerPoint Presentation</vt:lpstr>
      <vt:lpstr>PowerPoint Presentation</vt:lpstr>
      <vt:lpstr>TMD (SIDIS &amp; DRELL-YAN):         JLAB  COMPASS  RHIC  FAIR</vt:lpstr>
      <vt:lpstr>GRAZIE dell’ ATTENZIONE !</vt:lpstr>
      <vt:lpstr>PowerPoint Presentation</vt:lpstr>
      <vt:lpstr>Semi-Inclusive Deep Inelastic Scattering</vt:lpstr>
      <vt:lpstr>PowerPoint Presentation</vt:lpstr>
      <vt:lpstr>PowerPoint Presentation</vt:lpstr>
      <vt:lpstr>PowerPoint Presentation</vt:lpstr>
      <vt:lpstr>dimensione trasversa del nucleone</vt:lpstr>
      <vt:lpstr>COMPASS hadron programme: Tests of χPT  </vt:lpstr>
      <vt:lpstr>COMPASS hadron programme: Tests of χPT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jlab12</dc:title>
  <dc:creator>franco bradamante</dc:creator>
  <cp:lastModifiedBy>anna martin</cp:lastModifiedBy>
  <cp:revision>561</cp:revision>
  <cp:lastPrinted>1601-01-01T00:00:00Z</cp:lastPrinted>
  <dcterms:created xsi:type="dcterms:W3CDTF">2009-06-08T07:25:34Z</dcterms:created>
  <dcterms:modified xsi:type="dcterms:W3CDTF">2012-12-18T22:53:36Z</dcterms:modified>
</cp:coreProperties>
</file>